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5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0F1AE-2270-42C6-8774-8BFBCD2930CA}" v="2180" dt="2020-03-18T21:26:1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altLang="zh-CN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14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60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53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66" y="1508760"/>
            <a:ext cx="9784080" cy="4206240"/>
          </a:xfrm>
        </p:spPr>
        <p:txBody>
          <a:bodyPr/>
          <a:lstStyle/>
          <a:p>
            <a:pPr lvl="0"/>
            <a:r>
              <a:rPr lang="fr-FR" altLang="zh-CN" dirty="0"/>
              <a:t>Cliquez pour modifier les styles du texte du masque</a:t>
            </a:r>
          </a:p>
          <a:p>
            <a:pPr lvl="1"/>
            <a:r>
              <a:rPr lang="fr-FR" altLang="zh-CN" dirty="0"/>
              <a:t>Deuxième niveau</a:t>
            </a:r>
          </a:p>
          <a:p>
            <a:pPr lvl="2"/>
            <a:r>
              <a:rPr lang="fr-FR" altLang="zh-CN" dirty="0"/>
              <a:t>Troisième niveau</a:t>
            </a:r>
          </a:p>
          <a:p>
            <a:pPr lvl="3"/>
            <a:r>
              <a:rPr lang="fr-FR" altLang="zh-CN" dirty="0"/>
              <a:t>Quatrième niveau</a:t>
            </a:r>
          </a:p>
          <a:p>
            <a:pPr lvl="4"/>
            <a:r>
              <a:rPr lang="fr-FR" altLang="zh-CN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37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6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62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19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71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75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altLang="zh-CN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1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2" y="160206"/>
            <a:ext cx="12191518" cy="1104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266" y="0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zh-CN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71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600">
                <a:ea typeface="+mj-lt"/>
                <a:cs typeface="+mj-lt"/>
              </a:rPr>
              <a:t>Faster and Smaller Inverted Indices with Treaps</a:t>
            </a:r>
            <a:endParaRPr lang="fr-FR" sz="56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/>
              <a:t>J</a:t>
            </a:r>
            <a:r>
              <a:rPr lang="en-US" altLang="zh-CN"/>
              <a:t>iahao LU</a:t>
            </a:r>
          </a:p>
          <a:p>
            <a:r>
              <a:rPr lang="en-US"/>
              <a:t>Zhihao LI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B96E2-A9F9-4BC3-A90D-83413CAA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processing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882AE0-19F7-4E2B-B63B-3E0B36C12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266" y="1508760"/>
                <a:ext cx="10126134" cy="4206240"/>
              </a:xfrm>
            </p:spPr>
            <p:txBody>
              <a:bodyPr/>
              <a:lstStyle/>
              <a:p>
                <a:r>
                  <a:rPr lang="en-US" altLang="zh-CN" b="1" dirty="0"/>
                  <a:t>Union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Differences from intersection</a:t>
                </a:r>
              </a:p>
              <a:p>
                <a:pPr lvl="2"/>
                <a:r>
                  <a:rPr lang="en-US" altLang="zh-CN" dirty="0"/>
                  <a:t>Change 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keep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who stores minimum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choose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to advance only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if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 then we found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d ++</a:t>
                </a:r>
              </a:p>
              <a:p>
                <a:pPr lvl="2"/>
                <a:r>
                  <a:rPr lang="en-US" altLang="zh-CN" dirty="0"/>
                  <a:t>if this happens but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𝑢𝑛𝑖𝑜𝑛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Every time change d, update as well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𝑛𝑒𝑤𝑑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/>
                  <a:t>for all t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882AE0-19F7-4E2B-B63B-3E0B36C12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266" y="1508760"/>
                <a:ext cx="10126134" cy="4206240"/>
              </a:xfrm>
              <a:blipFill>
                <a:blip r:embed="rId2"/>
                <a:stretch>
                  <a:fillRect l="-662" t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7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8A24D-7829-4C62-A720-6183151E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6AD43-B2AE-4DBC-A15E-DF5EDE22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</a:p>
          <a:p>
            <a:r>
              <a:rPr lang="en-US" altLang="zh-CN" dirty="0"/>
              <a:t>https://github.com/JiahaoLU/ProjetFRIWeb.git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3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49EC4-EFB4-4A69-ABFB-34F56C66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</a:t>
            </a:r>
            <a:r>
              <a:rPr lang="fr-CA" altLang="zh-CN" dirty="0" err="1"/>
              <a:t>ées</a:t>
            </a:r>
            <a:r>
              <a:rPr lang="fr-CA" altLang="zh-CN" dirty="0"/>
              <a:t> Basiques</a:t>
            </a:r>
            <a:endParaRPr lang="zh-CN" alt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E4F1A-EF31-471E-9310-8D7854034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266" y="1664547"/>
            <a:ext cx="10783799" cy="4206240"/>
          </a:xfrm>
        </p:spPr>
        <p:txBody>
          <a:bodyPr>
            <a:normAutofit/>
          </a:bodyPr>
          <a:lstStyle/>
          <a:p>
            <a:r>
              <a:rPr lang="fr-CA" altLang="zh-CN" b="1" dirty="0"/>
              <a:t>Indexe inversé</a:t>
            </a:r>
          </a:p>
          <a:p>
            <a:pPr lvl="1"/>
            <a:r>
              <a:rPr lang="fr-CA" altLang="zh-CN" dirty="0" err="1"/>
              <a:t>Ranked</a:t>
            </a:r>
            <a:r>
              <a:rPr lang="fr-CA" altLang="zh-CN" dirty="0"/>
              <a:t> or </a:t>
            </a:r>
            <a:r>
              <a:rPr lang="fr-CA" altLang="zh-CN" dirty="0" err="1"/>
              <a:t>boolean</a:t>
            </a:r>
            <a:endParaRPr lang="fr-CA" altLang="zh-CN" dirty="0"/>
          </a:p>
          <a:p>
            <a:pPr lvl="1"/>
            <a:r>
              <a:rPr lang="en-US" altLang="zh-CN" dirty="0"/>
              <a:t>Both when stored on disk and in main memory, reducing the size of the inverted index representation is crucial.</a:t>
            </a:r>
          </a:p>
          <a:p>
            <a:pPr lvl="1"/>
            <a:r>
              <a:rPr lang="en-US" altLang="zh-CN" dirty="0" err="1"/>
              <a:t>docID</a:t>
            </a:r>
            <a:r>
              <a:rPr lang="en-US" altLang="zh-CN" dirty="0"/>
              <a:t> &amp; weight (</a:t>
            </a:r>
            <a:r>
              <a:rPr lang="en-US" altLang="zh-CN" dirty="0" err="1"/>
              <a:t>tf</a:t>
            </a:r>
            <a:r>
              <a:rPr lang="en-US" altLang="zh-CN" dirty="0"/>
              <a:t>*</a:t>
            </a:r>
            <a:r>
              <a:rPr lang="en-US" altLang="zh-CN" dirty="0" err="1"/>
              <a:t>idf</a:t>
            </a:r>
            <a:r>
              <a:rPr lang="en-US" altLang="zh-CN" dirty="0"/>
              <a:t>)</a:t>
            </a:r>
            <a:endParaRPr lang="fr-CA" altLang="zh-CN" dirty="0"/>
          </a:p>
          <a:p>
            <a:r>
              <a:rPr lang="fr-CA" altLang="zh-CN" b="1" dirty="0"/>
              <a:t>Algo de l’union et de l’intersection</a:t>
            </a:r>
          </a:p>
          <a:p>
            <a:pPr lvl="1"/>
            <a:r>
              <a:rPr lang="en-US" altLang="zh-CN" dirty="0"/>
              <a:t>Term-at-a-time (TAAT) and Document-at-a-time (DAAT)</a:t>
            </a:r>
            <a:endParaRPr lang="fr-CA" altLang="zh-CN" dirty="0"/>
          </a:p>
          <a:p>
            <a:r>
              <a:rPr lang="fr-CA" altLang="zh-CN" b="1" dirty="0"/>
              <a:t>Main </a:t>
            </a:r>
            <a:r>
              <a:rPr lang="fr-CA" altLang="zh-CN" b="1" dirty="0" err="1"/>
              <a:t>difficulty</a:t>
            </a:r>
            <a:r>
              <a:rPr lang="fr-CA" altLang="zh-CN" b="1" dirty="0"/>
              <a:t> for compression</a:t>
            </a:r>
            <a:r>
              <a:rPr lang="fr-CA" altLang="zh-CN" dirty="0"/>
              <a:t>: </a:t>
            </a:r>
            <a:r>
              <a:rPr lang="fr-CA" altLang="zh-CN" dirty="0" err="1"/>
              <a:t>Encoding</a:t>
            </a:r>
            <a:r>
              <a:rPr lang="fr-CA" altLang="zh-CN" dirty="0"/>
              <a:t> of one value </a:t>
            </a:r>
            <a:r>
              <a:rPr lang="fr-CA" altLang="zh-CN" dirty="0" err="1"/>
              <a:t>makes</a:t>
            </a:r>
            <a:r>
              <a:rPr lang="fr-CA" altLang="zh-CN" dirty="0"/>
              <a:t> </a:t>
            </a:r>
            <a:r>
              <a:rPr lang="fr-CA" altLang="zh-CN" dirty="0" err="1"/>
              <a:t>other</a:t>
            </a:r>
            <a:r>
              <a:rPr lang="fr-CA" altLang="zh-CN" dirty="0"/>
              <a:t> values hard to </a:t>
            </a:r>
            <a:r>
              <a:rPr lang="fr-CA" altLang="zh-CN" dirty="0" err="1"/>
              <a:t>be</a:t>
            </a:r>
            <a:r>
              <a:rPr lang="fr-CA" altLang="zh-CN" dirty="0"/>
              <a:t> </a:t>
            </a:r>
            <a:r>
              <a:rPr lang="fr-CA" altLang="zh-CN" dirty="0" err="1"/>
              <a:t>compressed</a:t>
            </a:r>
            <a:endParaRPr lang="fr-CA" altLang="zh-CN" dirty="0"/>
          </a:p>
        </p:txBody>
      </p:sp>
    </p:spTree>
    <p:extLst>
      <p:ext uri="{BB962C8B-B14F-4D97-AF65-F5344CB8AC3E}">
        <p14:creationId xmlns:p14="http://schemas.microsoft.com/office/powerpoint/2010/main" val="105733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16C2F-EC1C-4745-9501-D250E7F0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zh-CN" dirty="0"/>
              <a:t>Solution: </a:t>
            </a:r>
            <a:r>
              <a:rPr lang="fr-CA" altLang="zh-CN" dirty="0" err="1"/>
              <a:t>Treap</a:t>
            </a:r>
            <a:r>
              <a:rPr lang="fr-CA" altLang="zh-CN" dirty="0"/>
              <a:t> data structure</a:t>
            </a:r>
            <a:endParaRPr lang="zh-CN" alt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E6D3F-C349-4B52-85D8-CE474595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zh-CN" dirty="0" err="1"/>
              <a:t>Treap</a:t>
            </a:r>
            <a:r>
              <a:rPr lang="fr-CA" altLang="zh-CN" dirty="0"/>
              <a:t>:= </a:t>
            </a:r>
            <a:r>
              <a:rPr lang="fr-CA" altLang="zh-CN" dirty="0" err="1"/>
              <a:t>binary</a:t>
            </a:r>
            <a:r>
              <a:rPr lang="fr-CA" altLang="zh-CN" dirty="0"/>
              <a:t> </a:t>
            </a:r>
            <a:r>
              <a:rPr lang="fr-CA" altLang="zh-CN" dirty="0" err="1"/>
              <a:t>tree</a:t>
            </a:r>
            <a:r>
              <a:rPr lang="fr-CA" altLang="zh-CN" dirty="0"/>
              <a:t> </a:t>
            </a:r>
            <a:r>
              <a:rPr lang="fr-CA" altLang="zh-CN" dirty="0" err="1"/>
              <a:t>where</a:t>
            </a:r>
            <a:r>
              <a:rPr lang="fr-CA" altLang="zh-CN" dirty="0"/>
              <a:t> </a:t>
            </a:r>
            <a:r>
              <a:rPr lang="fr-CA" altLang="zh-CN" dirty="0" err="1"/>
              <a:t>nodes</a:t>
            </a:r>
            <a:r>
              <a:rPr lang="fr-CA" altLang="zh-CN" dirty="0"/>
              <a:t> has key &amp; </a:t>
            </a:r>
            <a:r>
              <a:rPr lang="fr-CA" altLang="zh-CN" dirty="0" err="1"/>
              <a:t>priority</a:t>
            </a:r>
            <a:r>
              <a:rPr lang="fr-CA" altLang="zh-CN" dirty="0"/>
              <a:t>.</a:t>
            </a:r>
          </a:p>
          <a:p>
            <a:r>
              <a:rPr lang="fr-CA" altLang="zh-CN" dirty="0"/>
              <a:t> </a:t>
            </a:r>
            <a:r>
              <a:rPr lang="fr-CA" altLang="zh-CN" dirty="0" err="1"/>
              <a:t>left</a:t>
            </a:r>
            <a:r>
              <a:rPr lang="fr-CA" altLang="zh-CN" dirty="0"/>
              <a:t> </a:t>
            </a:r>
            <a:r>
              <a:rPr lang="fr-CA" altLang="zh-CN" dirty="0" err="1"/>
              <a:t>sub</a:t>
            </a:r>
            <a:r>
              <a:rPr lang="fr-CA" altLang="zh-CN" dirty="0"/>
              <a:t> key &lt;root key &lt; right </a:t>
            </a:r>
            <a:r>
              <a:rPr lang="fr-CA" altLang="zh-CN" dirty="0" err="1"/>
              <a:t>sub</a:t>
            </a:r>
            <a:r>
              <a:rPr lang="fr-CA" altLang="zh-CN" dirty="0"/>
              <a:t> key</a:t>
            </a:r>
          </a:p>
          <a:p>
            <a:r>
              <a:rPr lang="en-US" altLang="zh-CN" dirty="0"/>
              <a:t>parent priority &gt; children priority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2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16C2F-EC1C-4745-9501-D250E7F0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index representation</a:t>
            </a:r>
            <a:endParaRPr lang="zh-CN" alt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E6D3F-C349-4B52-85D8-CE474595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zh-CN" dirty="0" err="1"/>
              <a:t>Treap</a:t>
            </a:r>
            <a:r>
              <a:rPr lang="fr-CA" altLang="zh-CN" dirty="0"/>
              <a:t>:= </a:t>
            </a:r>
            <a:r>
              <a:rPr lang="fr-CA" altLang="zh-CN" dirty="0" err="1"/>
              <a:t>binary</a:t>
            </a:r>
            <a:r>
              <a:rPr lang="fr-CA" altLang="zh-CN" dirty="0"/>
              <a:t> </a:t>
            </a:r>
            <a:r>
              <a:rPr lang="fr-CA" altLang="zh-CN" dirty="0" err="1"/>
              <a:t>tree</a:t>
            </a:r>
            <a:r>
              <a:rPr lang="fr-CA" altLang="zh-CN" dirty="0"/>
              <a:t> </a:t>
            </a:r>
            <a:r>
              <a:rPr lang="fr-CA" altLang="zh-CN" dirty="0" err="1"/>
              <a:t>where</a:t>
            </a:r>
            <a:r>
              <a:rPr lang="fr-CA" altLang="zh-CN" dirty="0"/>
              <a:t> </a:t>
            </a:r>
            <a:r>
              <a:rPr lang="fr-CA" altLang="zh-CN" dirty="0" err="1"/>
              <a:t>nodes</a:t>
            </a:r>
            <a:r>
              <a:rPr lang="fr-CA" altLang="zh-CN" dirty="0"/>
              <a:t> has key &amp; </a:t>
            </a:r>
            <a:r>
              <a:rPr lang="fr-CA" altLang="zh-CN" dirty="0" err="1"/>
              <a:t>priority</a:t>
            </a:r>
            <a:r>
              <a:rPr lang="fr-CA" altLang="zh-CN" dirty="0"/>
              <a:t>.</a:t>
            </a:r>
          </a:p>
          <a:p>
            <a:r>
              <a:rPr lang="fr-CA" altLang="zh-CN" dirty="0"/>
              <a:t> </a:t>
            </a:r>
            <a:r>
              <a:rPr lang="fr-CA" altLang="zh-CN" dirty="0" err="1"/>
              <a:t>left</a:t>
            </a:r>
            <a:r>
              <a:rPr lang="fr-CA" altLang="zh-CN" dirty="0"/>
              <a:t> </a:t>
            </a:r>
            <a:r>
              <a:rPr lang="fr-CA" altLang="zh-CN" dirty="0" err="1"/>
              <a:t>sub</a:t>
            </a:r>
            <a:r>
              <a:rPr lang="fr-CA" altLang="zh-CN" dirty="0"/>
              <a:t> key &lt;root key &lt; right </a:t>
            </a:r>
            <a:r>
              <a:rPr lang="fr-CA" altLang="zh-CN" dirty="0" err="1"/>
              <a:t>sub</a:t>
            </a:r>
            <a:r>
              <a:rPr lang="fr-CA" altLang="zh-CN" dirty="0"/>
              <a:t> key</a:t>
            </a:r>
          </a:p>
          <a:p>
            <a:r>
              <a:rPr lang="en-US" altLang="zh-CN" dirty="0"/>
              <a:t>parent priority &gt; children priority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E9A9FFA-31B8-4FBD-BF51-283361E984E8}"/>
              </a:ext>
            </a:extLst>
          </p:cNvPr>
          <p:cNvSpPr txBox="1">
            <a:spLocks/>
          </p:cNvSpPr>
          <p:nvPr/>
        </p:nvSpPr>
        <p:spPr>
          <a:xfrm>
            <a:off x="1202266" y="3429000"/>
            <a:ext cx="7729414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 each posting list of term</a:t>
            </a:r>
          </a:p>
          <a:p>
            <a:pPr lvl="1"/>
            <a:r>
              <a:rPr lang="en-US" altLang="zh-CN" dirty="0"/>
              <a:t>Keys: </a:t>
            </a:r>
            <a:r>
              <a:rPr lang="en-US" altLang="zh-CN" dirty="0" err="1"/>
              <a:t>docID</a:t>
            </a:r>
            <a:endParaRPr lang="en-US" altLang="zh-CN" dirty="0"/>
          </a:p>
          <a:p>
            <a:pPr lvl="1"/>
            <a:r>
              <a:rPr lang="en-US" altLang="zh-CN" dirty="0"/>
              <a:t>Priorities: </a:t>
            </a:r>
            <a:r>
              <a:rPr lang="en-US" altLang="zh-CN" dirty="0" err="1"/>
              <a:t>tf</a:t>
            </a:r>
            <a:r>
              <a:rPr lang="en-US" altLang="zh-CN" dirty="0"/>
              <a:t> or term impact or other term weights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98A3B8-CD32-4F19-8EC4-D887B232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46" y="1408416"/>
            <a:ext cx="3884433" cy="29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92FD3-3BC5-4E00-968A-ED139426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of </a:t>
            </a:r>
            <a:r>
              <a:rPr lang="en-US" altLang="zh-CN" dirty="0" err="1"/>
              <a:t>treap</a:t>
            </a:r>
            <a:endParaRPr lang="zh-CN" alt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ED5A1C6-4290-4997-B163-807F7CC3FFE7}"/>
              </a:ext>
            </a:extLst>
          </p:cNvPr>
          <p:cNvGrpSpPr/>
          <p:nvPr/>
        </p:nvGrpSpPr>
        <p:grpSpPr>
          <a:xfrm>
            <a:off x="8500205" y="1343974"/>
            <a:ext cx="3691795" cy="2670387"/>
            <a:chOff x="1262187" y="3662680"/>
            <a:chExt cx="3691795" cy="267038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9089C07-11A6-4658-9333-D7705AE42C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8272" r="984"/>
            <a:stretch/>
          </p:blipFill>
          <p:spPr>
            <a:xfrm>
              <a:off x="1262187" y="3662680"/>
              <a:ext cx="3504548" cy="1899921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7000DC9-0F31-4221-9C97-C49686D27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453" t="1878" b="69034"/>
            <a:stretch/>
          </p:blipFill>
          <p:spPr>
            <a:xfrm>
              <a:off x="1363133" y="5562601"/>
              <a:ext cx="3590849" cy="770466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B8B8B607-B701-44CA-8304-1F2689DE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295" y="4014361"/>
            <a:ext cx="3320560" cy="2648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C97F0A2-EDEC-44DD-80BE-0925061D1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266" y="1508760"/>
                <a:ext cx="7087675" cy="534924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/>
                  <a:t>Treap -&gt; General tree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fake root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 err="1"/>
                  <a:t>treap</a:t>
                </a:r>
                <a:r>
                  <a:rPr lang="en-US" altLang="zh-CN" dirty="0"/>
                  <a:t> root -&gt; first child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left / right child of a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node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-&gt; its first child / next sibling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Traversal: </a:t>
                </a:r>
                <a:r>
                  <a:rPr lang="en-US" altLang="zh-CN" dirty="0" err="1"/>
                  <a:t>inorder</a:t>
                </a:r>
                <a:r>
                  <a:rPr lang="en-US" altLang="zh-CN" dirty="0"/>
                  <a:t> in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-&gt; </a:t>
                </a:r>
                <a:r>
                  <a:rPr lang="en-US" altLang="zh-CN" dirty="0" err="1"/>
                  <a:t>postorder</a:t>
                </a:r>
                <a:r>
                  <a:rPr lang="en-US" altLang="zh-CN" dirty="0"/>
                  <a:t> in general tree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Only need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bits to store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nodes (parentheses)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b="1" dirty="0"/>
                  <a:t>Plain form -&gt; Differential encoding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 err="1"/>
                  <a:t>treap</a:t>
                </a:r>
                <a:r>
                  <a:rPr lang="en-US" altLang="zh-CN" dirty="0"/>
                  <a:t>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/>
                  <a:t> keeps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b="0" dirty="0"/>
                  <a:t>for left child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and right child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b="0" dirty="0"/>
                  <a:t> of parent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b="0" dirty="0"/>
                  <a:t>: </a:t>
                </a:r>
              </a:p>
              <a:p>
                <a:pPr marL="4572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𝑝𝑟𝑖𝑜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𝑝𝑟𝑖𝑜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𝑝𝑟𝑖𝑜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𝑝𝑟𝑖𝑜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𝑝𝑟𝑖𝑜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𝑝𝑟𝑖𝑜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DAC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dirty="0"/>
                  <a:t>store bits of numbers parallelly by chunk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dirty="0"/>
                  <a:t>access to any value in the sequence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dirty="0"/>
                  <a:t>smaller number, fewer bits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C97F0A2-EDEC-44DD-80BE-0925061D1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266" y="1508760"/>
                <a:ext cx="7087675" cy="5349240"/>
              </a:xfrm>
              <a:blipFill>
                <a:blip r:embed="rId4"/>
                <a:stretch>
                  <a:fillRect l="-258" t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65E5166A-42BC-4295-8368-6D5EE52C9A1C}"/>
                  </a:ext>
                </a:extLst>
              </p:cNvPr>
              <p:cNvSpPr txBox="1"/>
              <p:nvPr/>
            </p:nvSpPr>
            <p:spPr>
              <a:xfrm>
                <a:off x="11449634" y="4067780"/>
                <a:ext cx="160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65E5166A-42BC-4295-8368-6D5EE52C9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634" y="4067780"/>
                <a:ext cx="160867" cy="369332"/>
              </a:xfrm>
              <a:prstGeom prst="rect">
                <a:avLst/>
              </a:prstGeom>
              <a:blipFill>
                <a:blip r:embed="rId5"/>
                <a:stretch>
                  <a:fillRect r="-10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80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98ED0-81FF-46BB-94C6-2551738C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of </a:t>
            </a:r>
            <a:r>
              <a:rPr lang="en-US" altLang="zh-CN" dirty="0" err="1"/>
              <a:t>treap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201A442-1709-417E-ACE3-8BB732B78D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Advantages</a:t>
                </a:r>
              </a:p>
              <a:p>
                <a:pPr lvl="1"/>
                <a:r>
                  <a:rPr lang="en-US" altLang="zh-CN" dirty="0"/>
                  <a:t>All nodes with a priority below the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can be discarded</a:t>
                </a:r>
              </a:p>
              <a:p>
                <a:pPr lvl="1"/>
                <a:r>
                  <a:rPr lang="en-US" altLang="zh-CN" dirty="0"/>
                  <a:t>Many short posting lists -&gt; more efficient with two DAC sequences</a:t>
                </a:r>
              </a:p>
              <a:p>
                <a:pPr lvl="1"/>
                <a:r>
                  <a:rPr lang="en-US" altLang="zh-CN" dirty="0"/>
                  <a:t>Many terms unnecessary to be stored because they never occurs more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times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201A442-1709-417E-ACE3-8BB732B78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8B446274-6851-4C15-8C25-46C2BE19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06" y="3310467"/>
            <a:ext cx="3749779" cy="2628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172B9D1-D9FF-4B9B-8092-CDE7B8BCE340}"/>
                  </a:ext>
                </a:extLst>
              </p:cNvPr>
              <p:cNvSpPr txBox="1"/>
              <p:nvPr/>
            </p:nvSpPr>
            <p:spPr>
              <a:xfrm>
                <a:off x="9491133" y="593911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172B9D1-D9FF-4B9B-8092-CDE7B8BC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133" y="5939113"/>
                <a:ext cx="102446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44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BCD0E-0793-4424-81C9-CE33843F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processing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0A43AE-F31C-4E39-B6C4-0A4D12F39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General procedure</a:t>
                </a:r>
              </a:p>
              <a:p>
                <a:pPr lvl="1"/>
                <a:r>
                  <a:rPr lang="en-US" altLang="zh-CN" dirty="0"/>
                  <a:t>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b="0" dirty="0"/>
                  <a:t>, collection of terms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b="0" i="1" dirty="0"/>
              </a:p>
              <a:p>
                <a:pPr lvl="1"/>
                <a:r>
                  <a:rPr lang="en-US" altLang="zh-CN" b="0" dirty="0"/>
                  <a:t>DAAT for top-k documents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∪,∩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b="0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b="0" dirty="0"/>
                  <a:t> posting lists,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b="0" dirty="0"/>
                  <a:t>results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𝑝𝑟𝑖𝑜𝑟𝑖𝑡𝑦</m:t>
                        </m:r>
                      </m:e>
                    </m:d>
                  </m:oMath>
                </a14:m>
                <a:r>
                  <a:rPr lang="en-US" altLang="zh-CN" b="0" dirty="0"/>
                  <a:t> inserte</a:t>
                </a:r>
                <a:r>
                  <a:rPr lang="en-US" altLang="zh-CN" dirty="0"/>
                  <a:t>d into k-element limited min-priority queue</a:t>
                </a:r>
                <a:endParaRPr lang="en-US" altLang="zh-CN" b="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0A43AE-F31C-4E39-B6C4-0A4D12F39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20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5C434-DF37-4F4B-A4FC-065BA918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processing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A8028E8-A2B1-4B88-8ED3-20FEF6DC1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266" y="1508759"/>
                <a:ext cx="9784080" cy="52137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b="1" dirty="0"/>
                  <a:t>Intersection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General variables</a:t>
                </a:r>
              </a:p>
              <a:p>
                <a:pPr lvl="2"/>
                <a:r>
                  <a:rPr lang="en-US" altLang="zh-CN" dirty="0"/>
                  <a:t>Doc ID started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Lower bound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: updated to minimum priority in result</a:t>
                </a:r>
              </a:p>
              <a:p>
                <a:pPr lvl="2"/>
                <a:endParaRPr lang="en-US" altLang="zh-CN" dirty="0"/>
              </a:p>
              <a:p>
                <a:pPr lvl="1"/>
                <a:r>
                  <a:rPr lang="en-US" altLang="zh-CN" dirty="0"/>
                  <a:t>Organization of variables 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Cursor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𝑡𝑟𝑒𝑎𝑝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Stack with top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=∞,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𝑝𝑟𝑖𝑜𝑟𝑖𝑡𝑦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 ∞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685800" lvl="3" indent="0">
                  <a:buNone/>
                </a:pPr>
                <a:r>
                  <a:rPr lang="en-US" altLang="zh-CN" dirty="0"/>
                  <a:t>to store all nodes from root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="0" dirty="0"/>
                  <a:t> in descending by left child</a:t>
                </a:r>
              </a:p>
              <a:p>
                <a:pPr marL="685800" lvl="3" indent="0"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𝑎𝑛𝑐𝑒𝑠𝑡𝑜𝑟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marL="685800" lvl="3" indent="0"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lvl="2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Advance towards node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we always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𝑡𝑟𝑒𝑎𝑝</m:t>
                    </m:r>
                  </m:oMath>
                </a14:m>
                <a:endParaRPr lang="en-US" altLang="zh-CN" dirty="0"/>
              </a:p>
              <a:p>
                <a:pPr marL="457200" lvl="2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𝑝𝑟𝑖𝑜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𝑝𝑟𝑖𝑜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marL="457200" lvl="2" indent="0">
                  <a:buNone/>
                </a:pPr>
                <a:r>
                  <a:rPr lang="en-US" altLang="zh-CN" b="0" dirty="0"/>
                  <a:t>	</a:t>
                </a:r>
                <a:r>
                  <a:rPr lang="en-US" altLang="zh-CN" b="0" dirty="0">
                    <a:sym typeface="Wingdings" panose="05000000000000000000" pitchFamily="2" charset="2"/>
                  </a:rPr>
                  <a:t>update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𝑝𝑟𝑖𝑜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𝑝𝑟𝑖𝑜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(each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changes)</a:t>
                </a:r>
              </a:p>
              <a:p>
                <a:pPr marL="457200" lvl="2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sym typeface="Wingdings" panose="05000000000000000000" pitchFamily="2" charset="2"/>
                  </a:rPr>
                  <a:t>if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altLang="zh-CN" dirty="0"/>
                  <a:t> is not valid, update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endParaRPr lang="en-US" altLang="zh-CN" b="0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A8028E8-A2B1-4B88-8ED3-20FEF6DC1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266" y="1508759"/>
                <a:ext cx="9784080" cy="5213773"/>
              </a:xfrm>
              <a:blipFill>
                <a:blip r:embed="rId2"/>
                <a:stretch>
                  <a:fillRect l="-561" t="-8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97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5C434-DF37-4F4B-A4FC-065BA918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processing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A8028E8-A2B1-4B88-8ED3-20FEF6DC1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266" y="1508759"/>
                <a:ext cx="9784080" cy="5213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b="1" dirty="0"/>
                  <a:t>Intersection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0" dirty="0"/>
                  <a:t>every time change 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, pop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="0" dirty="0"/>
                  <a:t> until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b="0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b="0" dirty="0"/>
                  <a:t> is reached in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0" dirty="0"/>
                  <a:t> -&gt; store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 as a top-k result</a:t>
                </a:r>
              </a:p>
              <a:p>
                <a:pPr lvl="2"/>
                <a:r>
                  <a:rPr lang="en-US" altLang="zh-CN" b="0" dirty="0"/>
                  <a:t>compare with current result</a:t>
                </a:r>
              </a:p>
              <a:p>
                <a:pPr lvl="2"/>
                <a:r>
                  <a:rPr lang="en-US" altLang="zh-CN" dirty="0"/>
                  <a:t>may be weeded out or increase L</a:t>
                </a:r>
              </a:p>
              <a:p>
                <a:pPr lvl="2"/>
                <a:r>
                  <a:rPr lang="en-US" altLang="zh-CN" b="0" dirty="0"/>
                  <a:t>continue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b="0" dirty="0"/>
                  <a:t>decide where to advance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b="0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𝑝𝑢𝑠h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𝑠𝑡𝑎𝑐𝑘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,</a:t>
                </a:r>
              </a:p>
              <a:p>
                <a:pPr lvl="2"/>
                <a:r>
                  <a:rPr lang="en-US" altLang="zh-CN" dirty="0"/>
                  <a:t>else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𝑟𝑖𝑔h𝑡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𝑙𝑒𝑓𝑡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b="0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𝑟𝑖𝑔h𝑡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&amp;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lvl="2"/>
                <a:endParaRPr lang="en-US" altLang="zh-CN" b="0" dirty="0"/>
              </a:p>
              <a:p>
                <a:pPr lvl="3"/>
                <a:endParaRPr lang="en-US" altLang="zh-CN" b="0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A8028E8-A2B1-4B88-8ED3-20FEF6DC1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266" y="1508759"/>
                <a:ext cx="9784080" cy="5213773"/>
              </a:xfrm>
              <a:blipFill>
                <a:blip r:embed="rId2"/>
                <a:stretch>
                  <a:fillRect l="-685" t="-8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437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À bandes</Template>
  <TotalTime>931</TotalTime>
  <Words>708</Words>
  <Application>Microsoft Office PowerPoint</Application>
  <PresentationFormat>Grand écran</PresentationFormat>
  <Paragraphs>97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Cambria Math</vt:lpstr>
      <vt:lpstr>Corbel</vt:lpstr>
      <vt:lpstr>Wingdings</vt:lpstr>
      <vt:lpstr>À bandes</vt:lpstr>
      <vt:lpstr>Faster and Smaller Inverted Indices with Treaps</vt:lpstr>
      <vt:lpstr>Idées Basiques</vt:lpstr>
      <vt:lpstr>Solution: Treap data structure</vt:lpstr>
      <vt:lpstr>Inverted index representation</vt:lpstr>
      <vt:lpstr>Compression of treap</vt:lpstr>
      <vt:lpstr>compression of treap</vt:lpstr>
      <vt:lpstr>query processing</vt:lpstr>
      <vt:lpstr>query processing</vt:lpstr>
      <vt:lpstr>query processing</vt:lpstr>
      <vt:lpstr>query processing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and Smaller Inverted Indices with Treaps</dc:title>
  <dc:creator>LU J.H.</dc:creator>
  <cp:lastModifiedBy>Jiahao Lu</cp:lastModifiedBy>
  <cp:revision>1</cp:revision>
  <dcterms:created xsi:type="dcterms:W3CDTF">2020-03-16T08:34:41Z</dcterms:created>
  <dcterms:modified xsi:type="dcterms:W3CDTF">2020-04-03T10:14:07Z</dcterms:modified>
</cp:coreProperties>
</file>