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8" r:id="rId10"/>
    <p:sldId id="269" r:id="rId11"/>
    <p:sldId id="263" r:id="rId12"/>
    <p:sldId id="264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ato" panose="02010600030101010101" charset="0"/>
      <p:regular r:id="rId19"/>
      <p:bold r:id="rId20"/>
      <p:italic r:id="rId21"/>
      <p:boldItalic r:id="rId22"/>
    </p:embeddedFont>
    <p:embeddedFont>
      <p:font typeface="Raleway" panose="02010600030101010101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ea669e49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ea669e49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4ea669e49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4ea669e49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4ea669e49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4ea669e49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4ea669e49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4ea669e49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4ea669e49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4ea669e49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4ea669e4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4ea669e4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4ea669e4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4ea669e4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4ea669e49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4ea669e49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4ea669e49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4ea669e49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9517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4ea669e49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4ea669e49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229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535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and Control of a Quadrotor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652952" y="36336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Jiahe Xu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 Zhang 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2792100" y="2854875"/>
            <a:ext cx="3559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EN530.678.S2021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Spring 2021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900" y="2508000"/>
            <a:ext cx="2194976" cy="219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/>
              <a:t>Results 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FA4CE27-D4F3-4FC1-AF14-BC0E5F32B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04E325-9CD5-45BC-AB9E-69C6243E8581}"/>
              </a:ext>
            </a:extLst>
          </p:cNvPr>
          <p:cNvSpPr txBox="1"/>
          <p:nvPr/>
        </p:nvSpPr>
        <p:spPr>
          <a:xfrm>
            <a:off x="2814084" y="2602805"/>
            <a:ext cx="687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map0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B8BD39D-94E6-4C13-9C8B-BDE9FBAC5D08}"/>
              </a:ext>
            </a:extLst>
          </p:cNvPr>
          <p:cNvSpPr txBox="1"/>
          <p:nvPr/>
        </p:nvSpPr>
        <p:spPr>
          <a:xfrm>
            <a:off x="6321676" y="2640421"/>
            <a:ext cx="687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map1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E6E5C1D-9EF3-422F-B520-F93168812C32}"/>
              </a:ext>
            </a:extLst>
          </p:cNvPr>
          <p:cNvSpPr txBox="1"/>
          <p:nvPr/>
        </p:nvSpPr>
        <p:spPr>
          <a:xfrm>
            <a:off x="2814084" y="4689958"/>
            <a:ext cx="687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map2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D95E1E6-0F54-483E-BBE3-555554533641}"/>
              </a:ext>
            </a:extLst>
          </p:cNvPr>
          <p:cNvSpPr txBox="1"/>
          <p:nvPr/>
        </p:nvSpPr>
        <p:spPr>
          <a:xfrm>
            <a:off x="6321676" y="4652344"/>
            <a:ext cx="687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map3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B7A8499-230A-40C4-A005-C327196AC407}"/>
              </a:ext>
            </a:extLst>
          </p:cNvPr>
          <p:cNvSpPr txBox="1"/>
          <p:nvPr/>
        </p:nvSpPr>
        <p:spPr>
          <a:xfrm>
            <a:off x="2899144" y="532407"/>
            <a:ext cx="489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Plots of Run Time in each CEM iteration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00CF23-A633-403B-9165-AAE5A04C4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628" y="901739"/>
            <a:ext cx="3041178" cy="173868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266C4D5-29B1-44F9-BE3B-1CF194C20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175" y="901740"/>
            <a:ext cx="2931044" cy="173868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56D3EC0-520F-4A11-BED7-48E8FFE0B2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4628" y="2899354"/>
            <a:ext cx="3041178" cy="167665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AD5524A-DDC5-49DD-8A3F-EBC89FACDE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4154" y="2893216"/>
            <a:ext cx="2965066" cy="168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9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>
            <a:spLocks noGrp="1"/>
          </p:cNvSpPr>
          <p:nvPr>
            <p:ph type="title"/>
          </p:nvPr>
        </p:nvSpPr>
        <p:spPr>
          <a:xfrm>
            <a:off x="768725" y="6063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 </a:t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768725" y="1617450"/>
            <a:ext cx="40818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 action="ppaction://hlinksldjump"/>
              </a:rPr>
              <a:t>Model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 action="ppaction://hlinksldjump"/>
              </a:rPr>
              <a:t>Trajectory generation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 action="ppaction://hlinksldjump"/>
              </a:rPr>
              <a:t>Controller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 action="ppaction://hlinksldjump"/>
              </a:rPr>
              <a:t>Equation of Motion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7" action="ppaction://hlinksldjump"/>
              </a:rPr>
              <a:t>Results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>
            <a:spLocks noGrp="1"/>
          </p:cNvSpPr>
          <p:nvPr>
            <p:ph type="title"/>
          </p:nvPr>
        </p:nvSpPr>
        <p:spPr>
          <a:xfrm>
            <a:off x="667800" y="5378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</a:t>
            </a:r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727650" y="1339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https://alliance.seas.upenn.edu/~meam620/wiki/index.php?n=Main.Schedule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729450" y="5927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Quadrotor Model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1575" y="1477050"/>
            <a:ext cx="2709300" cy="20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025" y="1230497"/>
            <a:ext cx="2861100" cy="19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50" y="3321860"/>
            <a:ext cx="172402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6">
            <a:alphaModFix/>
          </a:blip>
          <a:srcRect l="10450"/>
          <a:stretch/>
        </p:blipFill>
        <p:spPr>
          <a:xfrm>
            <a:off x="755575" y="3940550"/>
            <a:ext cx="1671775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9AE38-C763-4FB4-8E44-824DDBC3C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53592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Our method</a:t>
            </a:r>
            <a:endParaRPr lang="zh-CN" altLang="en-US" dirty="0"/>
          </a:p>
        </p:txBody>
      </p:sp>
      <p:sp>
        <p:nvSpPr>
          <p:cNvPr id="4" name="矩形: 圆角 27">
            <a:extLst>
              <a:ext uri="{FF2B5EF4-FFF2-40B4-BE49-F238E27FC236}">
                <a16:creationId xmlns:a16="http://schemas.microsoft.com/office/drawing/2014/main" id="{96181166-E172-47CA-8B45-58D4F16DD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650" y="1415482"/>
            <a:ext cx="4737672" cy="4572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243F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read the map, build the environment with small cubes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: 圆角 29">
            <a:extLst>
              <a:ext uri="{FF2B5EF4-FFF2-40B4-BE49-F238E27FC236}">
                <a16:creationId xmlns:a16="http://schemas.microsoft.com/office/drawing/2014/main" id="{A9F21566-2C92-45E1-9636-0B2E4A8BF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651" y="3260652"/>
            <a:ext cx="4737670" cy="411274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243F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use CEM method finding a better path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: 圆角 28">
            <a:extLst>
              <a:ext uri="{FF2B5EF4-FFF2-40B4-BE49-F238E27FC236}">
                <a16:creationId xmlns:a16="http://schemas.microsoft.com/office/drawing/2014/main" id="{3B6111FF-79DC-40BE-907A-6A6A7AC0D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648" y="2405062"/>
            <a:ext cx="4737672" cy="333375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243F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find an initial path using shortest path algorithm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: 圆角 30">
            <a:extLst>
              <a:ext uri="{FF2B5EF4-FFF2-40B4-BE49-F238E27FC236}">
                <a16:creationId xmlns:a16="http://schemas.microsoft.com/office/drawing/2014/main" id="{D6E96344-A55E-4063-B4BA-EA0E908CB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651" y="4284602"/>
            <a:ext cx="4737670" cy="506203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243F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apply minimum jerk polynomial method producing smooth trajectory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1EA915C-BB21-494C-8B83-6AF174F2B123}"/>
              </a:ext>
            </a:extLst>
          </p:cNvPr>
          <p:cNvCxnSpPr/>
          <p:nvPr/>
        </p:nvCxnSpPr>
        <p:spPr>
          <a:xfrm>
            <a:off x="5943113" y="9696132"/>
            <a:ext cx="0" cy="13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FC36240-CFA5-4244-A5CF-9D2B9A300D30}"/>
              </a:ext>
            </a:extLst>
          </p:cNvPr>
          <p:cNvCxnSpPr/>
          <p:nvPr/>
        </p:nvCxnSpPr>
        <p:spPr>
          <a:xfrm>
            <a:off x="4623583" y="9508172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5D28AF70-F7BF-4457-9110-EC5AACA96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298" y="17478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44BB1B6-5057-47EE-9674-D8835CFC6BDA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3096484" y="1872682"/>
            <a:ext cx="2" cy="532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5DA60CF-09F7-497E-B6C8-672124ED6D2E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3096484" y="2738437"/>
            <a:ext cx="2" cy="522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41615CF-03C6-4023-AC5C-460535FCF980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096486" y="3671926"/>
            <a:ext cx="0" cy="61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38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727650" y="3693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minimum jerk segments methods to generate the trajectory. </a:t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313" y="3193750"/>
            <a:ext cx="7004675" cy="179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r="3260"/>
          <a:stretch/>
        </p:blipFill>
        <p:spPr>
          <a:xfrm>
            <a:off x="0" y="1301125"/>
            <a:ext cx="7437875" cy="16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7437875" y="1328650"/>
            <a:ext cx="167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Lato"/>
                <a:ea typeface="Lato"/>
                <a:cs typeface="Lato"/>
                <a:sym typeface="Lato"/>
              </a:rPr>
              <a:t>Segment k at pk 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7437875" y="1570100"/>
            <a:ext cx="167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Lato"/>
                <a:ea typeface="Lato"/>
                <a:cs typeface="Lato"/>
                <a:sym typeface="Lato"/>
              </a:rPr>
              <a:t>Segment k+1  at pk 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729450" y="3623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linear backstepping control to control the quadrotor to follow the trajectory. </a:t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846" y="1625763"/>
            <a:ext cx="5655905" cy="306916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372150" y="4657250"/>
            <a:ext cx="279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moment about the center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4">
            <a:alphaModFix/>
          </a:blip>
          <a:srcRect t="19400" b="-19400"/>
          <a:stretch/>
        </p:blipFill>
        <p:spPr>
          <a:xfrm>
            <a:off x="2467150" y="4719725"/>
            <a:ext cx="6444526" cy="42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2900" y="1152397"/>
            <a:ext cx="2725050" cy="49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6"/>
          <p:cNvCxnSpPr/>
          <p:nvPr/>
        </p:nvCxnSpPr>
        <p:spPr>
          <a:xfrm rot="10800000">
            <a:off x="5732500" y="3253275"/>
            <a:ext cx="965700" cy="143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118" name="Google Shape;118;p16"/>
          <p:cNvCxnSpPr/>
          <p:nvPr/>
        </p:nvCxnSpPr>
        <p:spPr>
          <a:xfrm flipH="1">
            <a:off x="5684575" y="1849200"/>
            <a:ext cx="760200" cy="47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pic>
        <p:nvPicPr>
          <p:cNvPr id="119" name="Google Shape;11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3346" y="1261996"/>
            <a:ext cx="5187249" cy="3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6561225" y="1527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total motor thrust </a:t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6225625" y="1157450"/>
            <a:ext cx="2506800" cy="684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370350" y="4687850"/>
            <a:ext cx="8477700" cy="339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727650" y="5919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EOM takes U1 and U2 to evaluate State_dot. </a:t>
            </a:r>
            <a:endParaRPr/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848" y="1342402"/>
            <a:ext cx="3351868" cy="100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7700" y="3205250"/>
            <a:ext cx="4727274" cy="100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950" y="1252200"/>
            <a:ext cx="2693596" cy="371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/>
          <p:nvPr/>
        </p:nvSpPr>
        <p:spPr>
          <a:xfrm>
            <a:off x="1123200" y="2431350"/>
            <a:ext cx="246600" cy="691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1034250" y="4116175"/>
            <a:ext cx="424500" cy="780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2655650" y="3273750"/>
            <a:ext cx="452100" cy="75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2758400" y="1566725"/>
            <a:ext cx="246600" cy="691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5" name="Google Shape;135;p17"/>
          <p:cNvCxnSpPr>
            <a:stCxn id="131" idx="3"/>
            <a:endCxn id="134" idx="1"/>
          </p:cNvCxnSpPr>
          <p:nvPr/>
        </p:nvCxnSpPr>
        <p:spPr>
          <a:xfrm rot="10800000" flipH="1">
            <a:off x="1369800" y="1912650"/>
            <a:ext cx="1388700" cy="86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17"/>
          <p:cNvCxnSpPr>
            <a:stCxn id="132" idx="3"/>
            <a:endCxn id="133" idx="1"/>
          </p:cNvCxnSpPr>
          <p:nvPr/>
        </p:nvCxnSpPr>
        <p:spPr>
          <a:xfrm rot="10800000" flipH="1">
            <a:off x="1458750" y="3650425"/>
            <a:ext cx="1197000" cy="85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7" name="Google Shape;137;p17"/>
          <p:cNvSpPr/>
          <p:nvPr/>
        </p:nvSpPr>
        <p:spPr>
          <a:xfrm>
            <a:off x="2758400" y="2431350"/>
            <a:ext cx="246600" cy="691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2655650" y="4129825"/>
            <a:ext cx="452100" cy="75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9" name="Google Shape;139;p17"/>
          <p:cNvCxnSpPr>
            <a:stCxn id="137" idx="3"/>
            <a:endCxn id="128" idx="1"/>
          </p:cNvCxnSpPr>
          <p:nvPr/>
        </p:nvCxnSpPr>
        <p:spPr>
          <a:xfrm rot="10800000" flipH="1">
            <a:off x="3005000" y="1844250"/>
            <a:ext cx="1322700" cy="93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140;p17"/>
          <p:cNvCxnSpPr>
            <a:stCxn id="138" idx="3"/>
            <a:endCxn id="129" idx="1"/>
          </p:cNvCxnSpPr>
          <p:nvPr/>
        </p:nvCxnSpPr>
        <p:spPr>
          <a:xfrm rot="10800000" flipH="1">
            <a:off x="3107750" y="3707125"/>
            <a:ext cx="1220100" cy="7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729450" y="620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pic>
        <p:nvPicPr>
          <p:cNvPr id="146" name="Google Shape;1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450" y="479525"/>
            <a:ext cx="6081699" cy="456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 txBox="1"/>
          <p:nvPr/>
        </p:nvSpPr>
        <p:spPr>
          <a:xfrm>
            <a:off x="417775" y="1445100"/>
            <a:ext cx="1972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Green:  Shortest path</a:t>
            </a:r>
            <a:endParaRPr>
              <a:highlight>
                <a:srgbClr val="00FF00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Yellow: Desired path</a:t>
            </a:r>
            <a:endParaRPr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9900FF"/>
                </a:highlight>
                <a:latin typeface="Lato"/>
                <a:ea typeface="Lato"/>
                <a:cs typeface="Lato"/>
                <a:sym typeface="Lato"/>
              </a:rPr>
              <a:t>Purple: Actual path</a:t>
            </a:r>
            <a:endParaRPr>
              <a:highlight>
                <a:srgbClr val="9900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D4D287-4B7B-4920-8E04-359C4C665C0E}"/>
              </a:ext>
            </a:extLst>
          </p:cNvPr>
          <p:cNvSpPr txBox="1"/>
          <p:nvPr/>
        </p:nvSpPr>
        <p:spPr>
          <a:xfrm>
            <a:off x="2672316" y="620625"/>
            <a:ext cx="592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effectLst/>
                <a:latin typeface="Calibri" panose="020F0502020204030204" pitchFamily="34" charset="0"/>
                <a:ea typeface="Arial Unicode MS" panose="020B0604020202020204" pitchFamily="34" charset="-122"/>
              </a:rPr>
              <a:t>theoretical shortest distance:11.05      our method: 11.64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729450" y="620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153" name="Google Shape;153;p19"/>
          <p:cNvSpPr txBox="1"/>
          <p:nvPr/>
        </p:nvSpPr>
        <p:spPr>
          <a:xfrm>
            <a:off x="417775" y="1445100"/>
            <a:ext cx="1972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Green:  Shortest path</a:t>
            </a:r>
            <a:endParaRPr>
              <a:highlight>
                <a:srgbClr val="00FF00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Yellow: Desired path</a:t>
            </a:r>
            <a:endParaRPr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9900FF"/>
                </a:highlight>
                <a:latin typeface="Lato"/>
                <a:ea typeface="Lato"/>
                <a:cs typeface="Lato"/>
                <a:sym typeface="Lato"/>
              </a:rPr>
              <a:t>Purple: Actual path</a:t>
            </a:r>
            <a:endParaRPr>
              <a:highlight>
                <a:srgbClr val="9900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275" y="541150"/>
            <a:ext cx="5762050" cy="432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5399A35-6663-4BA0-A086-321A39883B41}"/>
              </a:ext>
            </a:extLst>
          </p:cNvPr>
          <p:cNvSpPr txBox="1"/>
          <p:nvPr/>
        </p:nvSpPr>
        <p:spPr>
          <a:xfrm>
            <a:off x="2268279" y="507150"/>
            <a:ext cx="655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effectLst/>
                <a:latin typeface="Calibri" panose="020F0502020204030204" pitchFamily="34" charset="0"/>
                <a:ea typeface="Arial Unicode MS" panose="020B0604020202020204" pitchFamily="34" charset="-122"/>
              </a:rPr>
              <a:t>theoretical shortest distance:27.59</a:t>
            </a:r>
            <a:r>
              <a:rPr lang="en-US" altLang="zh-CN" sz="1800" dirty="0">
                <a:latin typeface="Calibri" panose="020F0502020204030204" pitchFamily="34" charset="0"/>
                <a:ea typeface="Arial Unicode MS" panose="020B0604020202020204" pitchFamily="34" charset="-122"/>
              </a:rPr>
              <a:t>(directly from start point to goal)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Arial Unicode MS" panose="020B0604020202020204" pitchFamily="34" charset="-122"/>
              </a:rPr>
              <a:t>       our method: 28.44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/>
              <a:t>Results 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FA4CE27-D4F3-4FC1-AF14-BC0E5F32B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175AEB-DD84-4A30-B951-DDDB8D177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628" y="907540"/>
            <a:ext cx="3041178" cy="174065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6DE2965-784A-4DA6-A789-706207623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682" y="907540"/>
            <a:ext cx="3369282" cy="17406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185072A-FBE5-44A1-86AA-6324A3962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4628" y="2978063"/>
            <a:ext cx="3041178" cy="16444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3AE4E6D-4370-4328-9372-1745D07415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0681" y="2978064"/>
            <a:ext cx="3369282" cy="164441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F04E325-9CD5-45BC-AB9E-69C6243E8581}"/>
              </a:ext>
            </a:extLst>
          </p:cNvPr>
          <p:cNvSpPr txBox="1"/>
          <p:nvPr/>
        </p:nvSpPr>
        <p:spPr>
          <a:xfrm>
            <a:off x="2814084" y="2602805"/>
            <a:ext cx="687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map0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B8BD39D-94E6-4C13-9C8B-BDE9FBAC5D08}"/>
              </a:ext>
            </a:extLst>
          </p:cNvPr>
          <p:cNvSpPr txBox="1"/>
          <p:nvPr/>
        </p:nvSpPr>
        <p:spPr>
          <a:xfrm>
            <a:off x="6321676" y="2640421"/>
            <a:ext cx="687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map1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E6E5C1D-9EF3-422F-B520-F93168812C32}"/>
              </a:ext>
            </a:extLst>
          </p:cNvPr>
          <p:cNvSpPr txBox="1"/>
          <p:nvPr/>
        </p:nvSpPr>
        <p:spPr>
          <a:xfrm>
            <a:off x="2814084" y="4689958"/>
            <a:ext cx="687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map2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D95E1E6-0F54-483E-BBE3-555554533641}"/>
              </a:ext>
            </a:extLst>
          </p:cNvPr>
          <p:cNvSpPr txBox="1"/>
          <p:nvPr/>
        </p:nvSpPr>
        <p:spPr>
          <a:xfrm>
            <a:off x="6321676" y="4652344"/>
            <a:ext cx="687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map3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B7A8499-230A-40C4-A005-C327196AC407}"/>
              </a:ext>
            </a:extLst>
          </p:cNvPr>
          <p:cNvSpPr txBox="1"/>
          <p:nvPr/>
        </p:nvSpPr>
        <p:spPr>
          <a:xfrm>
            <a:off x="2899144" y="532407"/>
            <a:ext cx="489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Plots of Total Distance in each CEM iteration</a:t>
            </a:r>
          </a:p>
        </p:txBody>
      </p:sp>
    </p:spTree>
    <p:extLst>
      <p:ext uri="{BB962C8B-B14F-4D97-AF65-F5344CB8AC3E}">
        <p14:creationId xmlns:p14="http://schemas.microsoft.com/office/powerpoint/2010/main" val="1698703716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217</Words>
  <Application>Microsoft Office PowerPoint</Application>
  <PresentationFormat>全屏显示(16:9)</PresentationFormat>
  <Paragraphs>52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Raleway</vt:lpstr>
      <vt:lpstr>Calibri</vt:lpstr>
      <vt:lpstr>Arial</vt:lpstr>
      <vt:lpstr>Lato</vt:lpstr>
      <vt:lpstr>Streamline</vt:lpstr>
      <vt:lpstr>Planning and Control of a Quadrotor</vt:lpstr>
      <vt:lpstr>Quadrotor Model</vt:lpstr>
      <vt:lpstr>Our method</vt:lpstr>
      <vt:lpstr>We used minimum jerk segments methods to generate the trajectory. </vt:lpstr>
      <vt:lpstr>We used linear backstepping control to control the quadrotor to follow the trajectory. </vt:lpstr>
      <vt:lpstr>EOM takes U1 and U2 to evaluate State_dot. </vt:lpstr>
      <vt:lpstr>Results </vt:lpstr>
      <vt:lpstr>Results </vt:lpstr>
      <vt:lpstr>Results </vt:lpstr>
      <vt:lpstr>Results </vt:lpstr>
      <vt:lpstr>Questions? </vt:lpstr>
      <vt:lpstr>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and Control of a Quadrotor</dc:title>
  <cp:lastModifiedBy>jiahe xu</cp:lastModifiedBy>
  <cp:revision>7</cp:revision>
  <dcterms:modified xsi:type="dcterms:W3CDTF">2021-05-10T12:40:09Z</dcterms:modified>
</cp:coreProperties>
</file>