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9960-9160-4243-B23B-E5B6B4499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EB9AE-BB82-495C-BCB4-D443DA7E7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765CA-9A2F-4C7A-80D8-3B95E23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9034A-187A-452D-AAC7-AEA50989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3979E-5E6F-4F0F-A3B0-CC2BE92F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D31F-BD41-4DBF-BF5C-2F87105A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DD421-A940-42D7-A6AA-76C37AC1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20D1-E044-4A7C-B0F5-38FA839E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2A0EA-EE52-4D74-AE6B-1FF0B7CC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F987-8729-4C07-BDDF-FB570224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57FF5E-E2B1-49DA-AF70-105D14DE3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444C-137C-4327-AFF2-299539467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B721E-4387-46BB-BFCC-89C49D5C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30F4-5FF9-4776-B099-C55160DD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037B-CF91-49DF-B6A2-BE880259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B9EE-73F1-4A4E-8EEE-9CB710C5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B4AE-E883-48F6-AF66-0E269DDE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AF03C-FDDB-48A8-A00A-8723AB89E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7FD5-82B4-46A9-B0DD-5302DEC0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1B3E-377A-4E62-AF88-F3A21D77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4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CA5E-275F-4C3A-BB3D-97AECC49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F8E98-8EAD-4D34-867B-A03AFF7A0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16F9-982A-4A70-B75B-38B1BBEB6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7BC7-9E8C-414F-9F6A-651C0B90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2B34-59A3-47DA-8C8F-E39EBC94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5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58AF-4CEB-4E87-8687-9460A67B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749F-DBF7-4ADD-A0BD-9B4D16202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7545-E1B6-4E2B-BFD0-02173ADE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46491-E157-4C19-AA0A-237D2387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50D10-FF53-4785-B307-F0D31032D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47940-1F67-40B9-AAF7-13C92BCD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DE21-20AD-46C9-9F6B-E42B0A80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AD80-2D30-4559-BE5C-53339B4E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677DE-05CC-484D-9683-F3A54AB9A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F76BA-AE93-4FEB-94C5-33D2E6222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DF72A-36D0-429B-A904-F7CB3ECEF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07914-CBB1-434C-9D63-F4BEEBB7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6EFE8-54E0-4467-B3A9-F431B48F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2440D-BF01-4C34-9C1D-BD713046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851E-256E-4051-A3C6-FCF443E8E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F9187-8345-48AC-A944-44F16ED8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FAE8C-549A-402B-B154-0252517B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8D7F5-EAAC-4126-BE9F-775D63CB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2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561CE-5372-45AA-A358-18122A0E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CF6F8-77C4-49C9-BC4A-47C6AFFC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235C-6BB2-480D-9CAD-FAFCA853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3C54-12FA-4D4D-8BF6-E2631D8A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C499-A70E-45CC-A2A1-059CBB9A5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1CC3E-3215-44F7-8516-B8C4895A3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36BCC-CE50-4D38-B6E4-7C139FD0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FFECD-D671-43BB-A11D-272C9B0E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987A5-A4E7-4FA9-9EA8-8EA17DB3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0DCD-88A3-42AE-9E69-A6DBEC14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B2683-8B98-4113-80F9-7F545B9FC2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E0448-B3DC-4806-8617-F419F3F0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1FC13-1A01-485E-AD8E-9711FB09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DBF2D-FB16-4C8D-ABBB-ABD1120A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76D33-3BF7-4981-9B55-8B124C03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0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2919D2-00E3-4110-BEF5-3FB7B02F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25C4-8931-4DD8-B3D5-81E83D479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F9FA0-84B0-493C-B7B5-899143CE1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490FA-20B9-430B-AADD-73D76EB7A713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A82F-62FD-4DB2-8B6F-C8088400F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A1027-9986-4BBE-910B-C7C89B30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FD924-1EDD-4085-A252-526866A8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F765-A20E-48CE-B18F-DC75F0124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D7AF3-461F-42B0-9739-CE3015749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Mediation analysis for disparity research</a:t>
            </a:r>
          </a:p>
        </p:txBody>
      </p:sp>
    </p:spTree>
    <p:extLst>
      <p:ext uri="{BB962C8B-B14F-4D97-AF65-F5344CB8AC3E}">
        <p14:creationId xmlns:p14="http://schemas.microsoft.com/office/powerpoint/2010/main" val="314267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2EC2-A0B4-4CAC-95C6-F8B2388C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7E8D6-2D33-44C5-9A9F-8A8ADE76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Data: Behavioral Risk Factor Surveillance System (BRFSS)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BRFSS is a state-based, random-digit-dialed telephone survey of the noninstitutionalized, civilian U.S. population aged &gt;18 years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/>
              <a:t>Collects information about modifiable risk factors for chronic diseases and other leading causes of death and is administered in English and Spanish</a:t>
            </a:r>
          </a:p>
          <a:p>
            <a:endParaRPr lang="en-US" dirty="0"/>
          </a:p>
          <a:p>
            <a:r>
              <a:rPr lang="en-US" dirty="0"/>
              <a:t>Target population: Adults</a:t>
            </a:r>
          </a:p>
          <a:p>
            <a:r>
              <a:rPr lang="en-US" dirty="0"/>
              <a:t>Predictor: Race/ electronic cigarettes</a:t>
            </a:r>
          </a:p>
          <a:p>
            <a:r>
              <a:rPr lang="en-US" dirty="0"/>
              <a:t>Outcome: Current asthma</a:t>
            </a:r>
          </a:p>
          <a:p>
            <a:pPr lvl="1"/>
            <a:r>
              <a:rPr lang="en-US" dirty="0"/>
              <a:t>Lifetime asthma was defined as a "yes" response to the question, "Have you ever been told by a doctor, nurse, or other health professional that you have asthma?" Current asthma was defined as a "yes" response to the same question and the question, "Do you still have asthma?"</a:t>
            </a:r>
          </a:p>
          <a:p>
            <a:endParaRPr lang="en-US" dirty="0"/>
          </a:p>
          <a:p>
            <a:r>
              <a:rPr lang="en-US" dirty="0"/>
              <a:t>Mediators: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8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72F-11D7-411B-9171-12D2D9A3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3A19-2904-46F1-ACAA-1014232C1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Asthma: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chronic inflammatory respiratory illness often associated with familial, allergenic, socioeconomic, psychological, and environmental factors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haracterized by coughing, wheezing, and shortness of breath and lower quality of life.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US: 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bout 20 million adults live with asthma and half of those adults experience at least one asthma exacerbation annually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1996: a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decline of 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sthma-related mortality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disparity remains between rates for non-Hispanic whites and those for non-Hispanic blacks and other racial/ethnic populations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elf-reported current asthma prevalence among racial/ethnic minority populations ranged from 3.1% to 14.5%, compared with 7.6% among whites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has been little work done to date that explicitly evaluates the role played by factors ( ) in mediating observed disparities in asthma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37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11C8-DEF4-4294-80CB-6AC14833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062A-AE2C-447E-B8F8-F45C217B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AFD02-EE8E-4900-A527-4E4B7816C115}"/>
              </a:ext>
            </a:extLst>
          </p:cNvPr>
          <p:cNvSpPr/>
          <p:nvPr/>
        </p:nvSpPr>
        <p:spPr>
          <a:xfrm>
            <a:off x="596348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0A797-C2F8-48AE-B088-0938BFA94579}"/>
              </a:ext>
            </a:extLst>
          </p:cNvPr>
          <p:cNvSpPr/>
          <p:nvPr/>
        </p:nvSpPr>
        <p:spPr>
          <a:xfrm>
            <a:off x="3356776" y="1584104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Alcohol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8DE87-A5C2-4FAC-8114-6C4051D9A1F6}"/>
              </a:ext>
            </a:extLst>
          </p:cNvPr>
          <p:cNvSpPr/>
          <p:nvPr/>
        </p:nvSpPr>
        <p:spPr>
          <a:xfrm>
            <a:off x="3365391" y="2295062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Education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6AF88-0EA0-48F2-836D-DE13E8A274C8}"/>
              </a:ext>
            </a:extLst>
          </p:cNvPr>
          <p:cNvSpPr/>
          <p:nvPr/>
        </p:nvSpPr>
        <p:spPr>
          <a:xfrm>
            <a:off x="6251051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Asthma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D11AC-E451-4F8D-93F5-4B1661AE7C40}"/>
              </a:ext>
            </a:extLst>
          </p:cNvPr>
          <p:cNvSpPr/>
          <p:nvPr/>
        </p:nvSpPr>
        <p:spPr>
          <a:xfrm>
            <a:off x="3354788" y="444471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57A5-ABD0-44BA-8F89-326321763C55}"/>
              </a:ext>
            </a:extLst>
          </p:cNvPr>
          <p:cNvSpPr/>
          <p:nvPr/>
        </p:nvSpPr>
        <p:spPr>
          <a:xfrm>
            <a:off x="3365391" y="3011611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Income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39FC7-38CF-4FED-A7A1-747494017E5E}"/>
              </a:ext>
            </a:extLst>
          </p:cNvPr>
          <p:cNvSpPr/>
          <p:nvPr/>
        </p:nvSpPr>
        <p:spPr>
          <a:xfrm>
            <a:off x="3378642" y="5048512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Obesity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4C2633-30A0-448A-A660-8CCD40E558ED}"/>
              </a:ext>
            </a:extLst>
          </p:cNvPr>
          <p:cNvCxnSpPr>
            <a:endCxn id="5" idx="1"/>
          </p:cNvCxnSpPr>
          <p:nvPr/>
        </p:nvCxnSpPr>
        <p:spPr>
          <a:xfrm flipV="1">
            <a:off x="2122998" y="1825625"/>
            <a:ext cx="1233778" cy="18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CD0DA-E9C3-4561-B516-A8C1C395FF8C}"/>
              </a:ext>
            </a:extLst>
          </p:cNvPr>
          <p:cNvCxnSpPr>
            <a:stCxn id="4" idx="3"/>
          </p:cNvCxnSpPr>
          <p:nvPr/>
        </p:nvCxnSpPr>
        <p:spPr>
          <a:xfrm flipV="1">
            <a:off x="2122998" y="2639833"/>
            <a:ext cx="1233778" cy="10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914D9-72AB-4400-BD4A-5EFD7DAC6BC8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2122998" y="3253132"/>
            <a:ext cx="1242393" cy="417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4678FF-0623-4931-AB81-EDA66DDC0515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2122998" y="3670521"/>
            <a:ext cx="1255644" cy="161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4CA56-A2E7-489F-B2FB-C7CF8C94E19B}"/>
              </a:ext>
            </a:extLst>
          </p:cNvPr>
          <p:cNvCxnSpPr>
            <a:stCxn id="5" idx="3"/>
          </p:cNvCxnSpPr>
          <p:nvPr/>
        </p:nvCxnSpPr>
        <p:spPr>
          <a:xfrm>
            <a:off x="4883426" y="1825625"/>
            <a:ext cx="1367625" cy="18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4D5563-BEDF-4B13-980F-F63485864261}"/>
              </a:ext>
            </a:extLst>
          </p:cNvPr>
          <p:cNvCxnSpPr/>
          <p:nvPr/>
        </p:nvCxnSpPr>
        <p:spPr>
          <a:xfrm>
            <a:off x="4883426" y="2639833"/>
            <a:ext cx="1367625" cy="10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418D63-B5CF-48AC-BC8F-985EC86EB850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4881438" y="3670521"/>
            <a:ext cx="1369613" cy="101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49FF1B-589C-4DE0-9A58-40883E4BD68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3426" y="3274517"/>
            <a:ext cx="1367625" cy="39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3D5EED-B84A-4B90-88C1-15599F823746}"/>
              </a:ext>
            </a:extLst>
          </p:cNvPr>
          <p:cNvCxnSpPr>
            <a:endCxn id="11" idx="1"/>
          </p:cNvCxnSpPr>
          <p:nvPr/>
        </p:nvCxnSpPr>
        <p:spPr>
          <a:xfrm flipV="1">
            <a:off x="4883426" y="3670521"/>
            <a:ext cx="1367625" cy="146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F60E54E-A6E8-4E12-8384-F27486069C06}"/>
              </a:ext>
            </a:extLst>
          </p:cNvPr>
          <p:cNvSpPr/>
          <p:nvPr/>
        </p:nvSpPr>
        <p:spPr>
          <a:xfrm>
            <a:off x="3356776" y="5627873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Tobacco use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9B2EF-789B-467F-87D1-E7814D3DB18A}"/>
              </a:ext>
            </a:extLst>
          </p:cNvPr>
          <p:cNvCxnSpPr>
            <a:endCxn id="21" idx="1"/>
          </p:cNvCxnSpPr>
          <p:nvPr/>
        </p:nvCxnSpPr>
        <p:spPr>
          <a:xfrm>
            <a:off x="2122998" y="3670521"/>
            <a:ext cx="1233778" cy="219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AB97395-9196-4479-83BC-0E88EC608F81}"/>
              </a:ext>
            </a:extLst>
          </p:cNvPr>
          <p:cNvSpPr/>
          <p:nvPr/>
        </p:nvSpPr>
        <p:spPr>
          <a:xfrm>
            <a:off x="8176592" y="2638631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0FA19F-EF3C-412A-B09E-91DCEBB28A4B}"/>
              </a:ext>
            </a:extLst>
          </p:cNvPr>
          <p:cNvSpPr/>
          <p:nvPr/>
        </p:nvSpPr>
        <p:spPr>
          <a:xfrm>
            <a:off x="8176592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4D979A-3833-4285-B0BF-A8DA91B9115A}"/>
              </a:ext>
            </a:extLst>
          </p:cNvPr>
          <p:cNvCxnSpPr>
            <a:stCxn id="25" idx="1"/>
          </p:cNvCxnSpPr>
          <p:nvPr/>
        </p:nvCxnSpPr>
        <p:spPr>
          <a:xfrm flipH="1">
            <a:off x="7777701" y="2880152"/>
            <a:ext cx="398891" cy="6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5551A4-E5B1-499B-8FB3-FE092A381CEA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7777701" y="3549760"/>
            <a:ext cx="398891" cy="12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72A652E-F161-4022-ABE2-3F44FF76EDC0}"/>
              </a:ext>
            </a:extLst>
          </p:cNvPr>
          <p:cNvSpPr/>
          <p:nvPr/>
        </p:nvSpPr>
        <p:spPr>
          <a:xfrm>
            <a:off x="8176592" y="4243835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Employment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2E85E0-2787-485C-9EA8-5439F581CEBF}"/>
              </a:ext>
            </a:extLst>
          </p:cNvPr>
          <p:cNvCxnSpPr/>
          <p:nvPr/>
        </p:nvCxnSpPr>
        <p:spPr>
          <a:xfrm>
            <a:off x="2122998" y="3670521"/>
            <a:ext cx="1233778" cy="104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3CEC91-472A-4890-B8B9-23AF0A898447}"/>
              </a:ext>
            </a:extLst>
          </p:cNvPr>
          <p:cNvCxnSpPr>
            <a:stCxn id="31" idx="1"/>
          </p:cNvCxnSpPr>
          <p:nvPr/>
        </p:nvCxnSpPr>
        <p:spPr>
          <a:xfrm flipH="1" flipV="1">
            <a:off x="7777701" y="3610140"/>
            <a:ext cx="398891" cy="8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6E460FD-A1AB-4F38-B4EE-BE38725B48F3}"/>
              </a:ext>
            </a:extLst>
          </p:cNvPr>
          <p:cNvSpPr/>
          <p:nvPr/>
        </p:nvSpPr>
        <p:spPr>
          <a:xfrm>
            <a:off x="3378642" y="37389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Anxiety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2A910C-0FDE-4FA7-ADBF-3893723F9413}"/>
              </a:ext>
            </a:extLst>
          </p:cNvPr>
          <p:cNvCxnSpPr>
            <a:cxnSpLocks/>
            <a:stCxn id="4" idx="3"/>
            <a:endCxn id="52" idx="1"/>
          </p:cNvCxnSpPr>
          <p:nvPr/>
        </p:nvCxnSpPr>
        <p:spPr>
          <a:xfrm>
            <a:off x="2122998" y="3670521"/>
            <a:ext cx="1255644" cy="30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4B5A8C-9064-43E7-AB7E-E9EC375986B1}"/>
              </a:ext>
            </a:extLst>
          </p:cNvPr>
          <p:cNvCxnSpPr/>
          <p:nvPr/>
        </p:nvCxnSpPr>
        <p:spPr>
          <a:xfrm flipV="1">
            <a:off x="4905292" y="3662407"/>
            <a:ext cx="1288774" cy="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90AC452-1F4C-4D50-8E21-28FB4F01D93D}"/>
              </a:ext>
            </a:extLst>
          </p:cNvPr>
          <p:cNvSpPr/>
          <p:nvPr/>
        </p:nvSpPr>
        <p:spPr>
          <a:xfrm>
            <a:off x="8176592" y="505867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Residence (urban</a:t>
            </a:r>
            <a:r>
              <a:rPr lang="en-US"/>
              <a:t>/rural)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FA41A73-E3FE-4572-9ACA-930867566A4A}"/>
              </a:ext>
            </a:extLst>
          </p:cNvPr>
          <p:cNvCxnSpPr>
            <a:stCxn id="57" idx="1"/>
            <a:endCxn id="11" idx="3"/>
          </p:cNvCxnSpPr>
          <p:nvPr/>
        </p:nvCxnSpPr>
        <p:spPr>
          <a:xfrm flipH="1" flipV="1">
            <a:off x="7777701" y="3670521"/>
            <a:ext cx="398891" cy="162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4AE62007-C785-4D20-BC25-54C7FE7B8BFD}"/>
              </a:ext>
            </a:extLst>
          </p:cNvPr>
          <p:cNvSpPr>
            <a:spLocks/>
          </p:cNvSpPr>
          <p:nvPr/>
        </p:nvSpPr>
        <p:spPr>
          <a:xfrm>
            <a:off x="1396181" y="1392472"/>
            <a:ext cx="5755009" cy="19974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DE57BB-D09B-4E34-9325-FCFCF29D5047}"/>
              </a:ext>
            </a:extLst>
          </p:cNvPr>
          <p:cNvSpPr txBox="1"/>
          <p:nvPr/>
        </p:nvSpPr>
        <p:spPr>
          <a:xfrm>
            <a:off x="1635468" y="6224441"/>
            <a:ext cx="496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Multiple mediator diagram</a:t>
            </a:r>
          </a:p>
        </p:txBody>
      </p:sp>
    </p:spTree>
    <p:extLst>
      <p:ext uri="{BB962C8B-B14F-4D97-AF65-F5344CB8AC3E}">
        <p14:creationId xmlns:p14="http://schemas.microsoft.com/office/powerpoint/2010/main" val="423532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11C8-DEF4-4294-80CB-6AC14833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0062A-AE2C-447E-B8F8-F45C217BA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AFD02-EE8E-4900-A527-4E4B7816C115}"/>
              </a:ext>
            </a:extLst>
          </p:cNvPr>
          <p:cNvSpPr/>
          <p:nvPr/>
        </p:nvSpPr>
        <p:spPr>
          <a:xfrm>
            <a:off x="596348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E-cigarette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0A797-C2F8-48AE-B088-0938BFA94579}"/>
              </a:ext>
            </a:extLst>
          </p:cNvPr>
          <p:cNvSpPr/>
          <p:nvPr/>
        </p:nvSpPr>
        <p:spPr>
          <a:xfrm>
            <a:off x="3356776" y="1584104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Alcohol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98DE87-A5C2-4FAC-8114-6C4051D9A1F6}"/>
              </a:ext>
            </a:extLst>
          </p:cNvPr>
          <p:cNvSpPr/>
          <p:nvPr/>
        </p:nvSpPr>
        <p:spPr>
          <a:xfrm>
            <a:off x="3356776" y="2383693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Marijuana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6AF88-0EA0-48F2-836D-DE13E8A274C8}"/>
              </a:ext>
            </a:extLst>
          </p:cNvPr>
          <p:cNvSpPr/>
          <p:nvPr/>
        </p:nvSpPr>
        <p:spPr>
          <a:xfrm>
            <a:off x="6251051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Asthma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D11AC-E451-4F8D-93F5-4B1661AE7C40}"/>
              </a:ext>
            </a:extLst>
          </p:cNvPr>
          <p:cNvSpPr/>
          <p:nvPr/>
        </p:nvSpPr>
        <p:spPr>
          <a:xfrm>
            <a:off x="3356776" y="3187479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Depression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057A5-ABD0-44BA-8F89-326321763C55}"/>
              </a:ext>
            </a:extLst>
          </p:cNvPr>
          <p:cNvSpPr/>
          <p:nvPr/>
        </p:nvSpPr>
        <p:spPr>
          <a:xfrm>
            <a:off x="3356776" y="4001294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Trouble with sleep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39FC7-38CF-4FED-A7A1-747494017E5E}"/>
              </a:ext>
            </a:extLst>
          </p:cNvPr>
          <p:cNvSpPr/>
          <p:nvPr/>
        </p:nvSpPr>
        <p:spPr>
          <a:xfrm>
            <a:off x="3356776" y="4847607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Obesity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4C2633-30A0-448A-A660-8CCD40E558ED}"/>
              </a:ext>
            </a:extLst>
          </p:cNvPr>
          <p:cNvCxnSpPr>
            <a:endCxn id="5" idx="1"/>
          </p:cNvCxnSpPr>
          <p:nvPr/>
        </p:nvCxnSpPr>
        <p:spPr>
          <a:xfrm flipV="1">
            <a:off x="2122998" y="1825625"/>
            <a:ext cx="1233778" cy="18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CD0DA-E9C3-4561-B516-A8C1C395FF8C}"/>
              </a:ext>
            </a:extLst>
          </p:cNvPr>
          <p:cNvCxnSpPr>
            <a:stCxn id="4" idx="3"/>
          </p:cNvCxnSpPr>
          <p:nvPr/>
        </p:nvCxnSpPr>
        <p:spPr>
          <a:xfrm flipV="1">
            <a:off x="2122998" y="2639833"/>
            <a:ext cx="1233778" cy="10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C1A4C-92B4-491D-A266-331A56CCF605}"/>
              </a:ext>
            </a:extLst>
          </p:cNvPr>
          <p:cNvCxnSpPr>
            <a:stCxn id="4" idx="3"/>
          </p:cNvCxnSpPr>
          <p:nvPr/>
        </p:nvCxnSpPr>
        <p:spPr>
          <a:xfrm flipV="1">
            <a:off x="2122998" y="3429000"/>
            <a:ext cx="1233778" cy="2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C914D9-72AB-4400-BD4A-5EFD7DAC6BC8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2122998" y="3670521"/>
            <a:ext cx="1233778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4678FF-0623-4931-AB81-EDA66DDC0515}"/>
              </a:ext>
            </a:extLst>
          </p:cNvPr>
          <p:cNvCxnSpPr>
            <a:stCxn id="4" idx="3"/>
          </p:cNvCxnSpPr>
          <p:nvPr/>
        </p:nvCxnSpPr>
        <p:spPr>
          <a:xfrm>
            <a:off x="2122998" y="3670521"/>
            <a:ext cx="1233778" cy="146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4CA56-A2E7-489F-B2FB-C7CF8C94E19B}"/>
              </a:ext>
            </a:extLst>
          </p:cNvPr>
          <p:cNvCxnSpPr>
            <a:stCxn id="5" idx="3"/>
          </p:cNvCxnSpPr>
          <p:nvPr/>
        </p:nvCxnSpPr>
        <p:spPr>
          <a:xfrm>
            <a:off x="4883426" y="1825625"/>
            <a:ext cx="1367625" cy="1844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4D5563-BEDF-4B13-980F-F63485864261}"/>
              </a:ext>
            </a:extLst>
          </p:cNvPr>
          <p:cNvCxnSpPr/>
          <p:nvPr/>
        </p:nvCxnSpPr>
        <p:spPr>
          <a:xfrm>
            <a:off x="4883426" y="2639833"/>
            <a:ext cx="1367625" cy="1030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B418D63-B5CF-48AC-BC8F-985EC86EB850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4883426" y="3429000"/>
            <a:ext cx="1367625" cy="24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49FF1B-589C-4DE0-9A58-40883E4BD68F}"/>
              </a:ext>
            </a:extLst>
          </p:cNvPr>
          <p:cNvCxnSpPr/>
          <p:nvPr/>
        </p:nvCxnSpPr>
        <p:spPr>
          <a:xfrm flipV="1">
            <a:off x="4883426" y="3670521"/>
            <a:ext cx="1367625" cy="57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3D5EED-B84A-4B90-88C1-15599F823746}"/>
              </a:ext>
            </a:extLst>
          </p:cNvPr>
          <p:cNvCxnSpPr>
            <a:endCxn id="11" idx="1"/>
          </p:cNvCxnSpPr>
          <p:nvPr/>
        </p:nvCxnSpPr>
        <p:spPr>
          <a:xfrm flipV="1">
            <a:off x="4883426" y="3670521"/>
            <a:ext cx="1367625" cy="146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3CEED-BD34-4441-BF0E-306D46CAF0A2}"/>
              </a:ext>
            </a:extLst>
          </p:cNvPr>
          <p:cNvSpPr/>
          <p:nvPr/>
        </p:nvSpPr>
        <p:spPr>
          <a:xfrm>
            <a:off x="8176592" y="2638631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11FD2D-7BB5-40A8-AD85-4A478181CD65}"/>
              </a:ext>
            </a:extLst>
          </p:cNvPr>
          <p:cNvSpPr/>
          <p:nvPr/>
        </p:nvSpPr>
        <p:spPr>
          <a:xfrm>
            <a:off x="8176592" y="342900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Sex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8DD640-8619-432E-A936-CA011354DC6F}"/>
              </a:ext>
            </a:extLst>
          </p:cNvPr>
          <p:cNvCxnSpPr>
            <a:stCxn id="21" idx="1"/>
          </p:cNvCxnSpPr>
          <p:nvPr/>
        </p:nvCxnSpPr>
        <p:spPr>
          <a:xfrm flipH="1">
            <a:off x="7777701" y="2880152"/>
            <a:ext cx="398891" cy="6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791FC2-5372-4676-9620-38361AE415F4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7777701" y="3549760"/>
            <a:ext cx="398891" cy="12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2BBB1-6CB7-47EB-905D-D6030AB63B95}"/>
              </a:ext>
            </a:extLst>
          </p:cNvPr>
          <p:cNvSpPr/>
          <p:nvPr/>
        </p:nvSpPr>
        <p:spPr>
          <a:xfrm>
            <a:off x="8176592" y="4243835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653D6E-157A-4937-B888-7C3CCAE1995F}"/>
              </a:ext>
            </a:extLst>
          </p:cNvPr>
          <p:cNvCxnSpPr>
            <a:stCxn id="29" idx="1"/>
          </p:cNvCxnSpPr>
          <p:nvPr/>
        </p:nvCxnSpPr>
        <p:spPr>
          <a:xfrm flipH="1" flipV="1">
            <a:off x="7777701" y="3610140"/>
            <a:ext cx="398891" cy="8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513CCFF-B593-430B-A999-4E210850765F}"/>
              </a:ext>
            </a:extLst>
          </p:cNvPr>
          <p:cNvSpPr/>
          <p:nvPr/>
        </p:nvSpPr>
        <p:spPr>
          <a:xfrm>
            <a:off x="8176592" y="5058670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Residence (urban</a:t>
            </a:r>
            <a:r>
              <a:rPr lang="en-US"/>
              <a:t>/rural)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8CF1305-2C0A-4394-BDAD-897F633F7463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7777701" y="3670521"/>
            <a:ext cx="398891" cy="162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43EC87-1A8E-4863-9CB5-648465AC58D8}"/>
              </a:ext>
            </a:extLst>
          </p:cNvPr>
          <p:cNvSpPr/>
          <p:nvPr/>
        </p:nvSpPr>
        <p:spPr>
          <a:xfrm>
            <a:off x="8176592" y="1941546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FFBA5-7012-4176-A9B3-9BB4573A72C2}"/>
              </a:ext>
            </a:extLst>
          </p:cNvPr>
          <p:cNvCxnSpPr>
            <a:cxnSpLocks/>
          </p:cNvCxnSpPr>
          <p:nvPr/>
        </p:nvCxnSpPr>
        <p:spPr>
          <a:xfrm flipH="1">
            <a:off x="7777701" y="2197127"/>
            <a:ext cx="385213" cy="130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FA49D02A-1C73-4AD4-B1D3-D062485D231D}"/>
              </a:ext>
            </a:extLst>
          </p:cNvPr>
          <p:cNvSpPr>
            <a:spLocks/>
          </p:cNvSpPr>
          <p:nvPr/>
        </p:nvSpPr>
        <p:spPr>
          <a:xfrm>
            <a:off x="1396181" y="1392472"/>
            <a:ext cx="5755009" cy="199742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44BAE2-009A-4E90-8205-9E30AB6FB849}"/>
              </a:ext>
            </a:extLst>
          </p:cNvPr>
          <p:cNvSpPr/>
          <p:nvPr/>
        </p:nvSpPr>
        <p:spPr>
          <a:xfrm>
            <a:off x="8176592" y="1159023"/>
            <a:ext cx="1526650" cy="483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tobacco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B966D7-358A-47D1-91A8-B3948C4EAD1A}"/>
              </a:ext>
            </a:extLst>
          </p:cNvPr>
          <p:cNvCxnSpPr>
            <a:cxnSpLocks/>
          </p:cNvCxnSpPr>
          <p:nvPr/>
        </p:nvCxnSpPr>
        <p:spPr>
          <a:xfrm flipH="1">
            <a:off x="7777701" y="1287384"/>
            <a:ext cx="425375" cy="22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2B2BFC-0850-436C-8881-92532C15E083}"/>
              </a:ext>
            </a:extLst>
          </p:cNvPr>
          <p:cNvSpPr txBox="1"/>
          <p:nvPr/>
        </p:nvSpPr>
        <p:spPr>
          <a:xfrm>
            <a:off x="1637456" y="6173933"/>
            <a:ext cx="496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2: Multiple mediator diagram</a:t>
            </a:r>
          </a:p>
        </p:txBody>
      </p:sp>
    </p:spTree>
    <p:extLst>
      <p:ext uri="{BB962C8B-B14F-4D97-AF65-F5344CB8AC3E}">
        <p14:creationId xmlns:p14="http://schemas.microsoft.com/office/powerpoint/2010/main" val="134514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325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Group 2</vt:lpstr>
      <vt:lpstr>PowerPoint Presentation</vt:lpstr>
      <vt:lpstr>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Rime Jebai</dc:creator>
  <cp:lastModifiedBy>Rime Jebai</cp:lastModifiedBy>
  <cp:revision>20</cp:revision>
  <dcterms:created xsi:type="dcterms:W3CDTF">2021-06-21T19:32:27Z</dcterms:created>
  <dcterms:modified xsi:type="dcterms:W3CDTF">2021-06-22T13:21:15Z</dcterms:modified>
</cp:coreProperties>
</file>