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EdHxXQDiEHdrjIa8LhnhC+gE5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ecc96a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238ecc96a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38ecc96a3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38ecc96a3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38ecc96a3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238ecc96a39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38ecc96a3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238ecc96a39_0_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38ecc96a3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238ecc96a39_0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38ecc96a39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238ecc96a39_0_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38ecc96a3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238ecc96a39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38ecc96a3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238ecc96a39_0_1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38ecc96a3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238ecc96a39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38ecc96a3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238ecc96a39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38ecc96a3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238ecc96a39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38ecc96a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238ecc96a39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38ecc96a3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238ecc96a39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38ecc96a39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238ecc96a39_0_1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38ecc96a3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238ecc96a39_0_1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38ecc96a3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238ecc96a39_0_2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38ecc96a39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238ecc96a39_0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38ecc96a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238ecc96a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38ecc96a3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238ecc96a39_0_2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38ecc96a3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238ecc96a3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8ecc96a3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238ecc96a39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8ecc96a3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238ecc96a39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38ecc96a3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238ecc96a3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8ecc96a3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38ecc96a3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38ecc96a3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38ecc96a39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8ecc96a3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38ecc96a39_0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26" name="Google Shape;26;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22"/>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9" name="Google Shape;39;p23"/>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23"/>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1" name="Google Shape;41;p23"/>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26"/>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7"/>
          <p:cNvSpPr>
            <a:spLocks noGrp="1"/>
          </p:cNvSpPr>
          <p:nvPr>
            <p:ph type="pic" idx="2"/>
          </p:nvPr>
        </p:nvSpPr>
        <p:spPr>
          <a:xfrm>
            <a:off x="3887391" y="740569"/>
            <a:ext cx="4629150" cy="3655219"/>
          </a:xfrm>
          <a:prstGeom prst="rect">
            <a:avLst/>
          </a:prstGeom>
          <a:noFill/>
          <a:ln>
            <a:noFill/>
          </a:ln>
        </p:spPr>
      </p:sp>
      <p:sp>
        <p:nvSpPr>
          <p:cNvPr id="64" name="Google Shape;64;p27"/>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238ecc96a39_0_0"/>
          <p:cNvSpPr/>
          <p:nvPr/>
        </p:nvSpPr>
        <p:spPr>
          <a:xfrm>
            <a:off x="0" y="2005418"/>
            <a:ext cx="9142200" cy="11328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85" name="Google Shape;85;g238ecc96a39_0_0"/>
          <p:cNvSpPr txBox="1"/>
          <p:nvPr/>
        </p:nvSpPr>
        <p:spPr>
          <a:xfrm>
            <a:off x="0" y="2010890"/>
            <a:ext cx="9142200" cy="1127100"/>
          </a:xfrm>
          <a:prstGeom prst="rect">
            <a:avLst/>
          </a:prstGeom>
          <a:noFill/>
          <a:ln>
            <a:noFill/>
          </a:ln>
        </p:spPr>
        <p:txBody>
          <a:bodyPr spcFirstLastPara="1" wrap="square" lIns="51425" tIns="25700" rIns="51425" bIns="25700" anchor="ctr" anchorCtr="0">
            <a:normAutofit lnSpcReduction="10000"/>
          </a:bodyPr>
          <a:lstStyle/>
          <a:p>
            <a:pPr marL="0" lvl="0" indent="0" algn="ctr" rtl="0">
              <a:spcBef>
                <a:spcPts val="0"/>
              </a:spcBef>
              <a:spcAft>
                <a:spcPts val="0"/>
              </a:spcAft>
              <a:buClr>
                <a:schemeClr val="dk1"/>
              </a:buClr>
              <a:buSzPts val="1100"/>
              <a:buFont typeface="Arial"/>
              <a:buNone/>
            </a:pPr>
            <a:r>
              <a:rPr lang="en-US" sz="3600">
                <a:solidFill>
                  <a:schemeClr val="lt1"/>
                </a:solidFill>
              </a:rPr>
              <a:t>Body Fat Percentage Prediction with Body Circumference Measurements</a:t>
            </a:r>
            <a:endParaRPr>
              <a:solidFill>
                <a:schemeClr val="lt1"/>
              </a:solidFill>
            </a:endParaRPr>
          </a:p>
        </p:txBody>
      </p:sp>
      <p:sp>
        <p:nvSpPr>
          <p:cNvPr id="86" name="Google Shape;86;g238ecc96a39_0_0"/>
          <p:cNvSpPr/>
          <p:nvPr/>
        </p:nvSpPr>
        <p:spPr>
          <a:xfrm>
            <a:off x="0" y="1959699"/>
            <a:ext cx="91440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87" name="Google Shape;87;g238ecc96a39_0_0"/>
          <p:cNvSpPr/>
          <p:nvPr/>
        </p:nvSpPr>
        <p:spPr>
          <a:xfrm>
            <a:off x="0" y="3138083"/>
            <a:ext cx="91440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88" name="Google Shape;88;g238ecc96a39_0_0"/>
          <p:cNvPicPr preferRelativeResize="0"/>
          <p:nvPr/>
        </p:nvPicPr>
        <p:blipFill rotWithShape="1">
          <a:blip r:embed="rId3">
            <a:alphaModFix/>
          </a:blip>
          <a:srcRect/>
          <a:stretch/>
        </p:blipFill>
        <p:spPr>
          <a:xfrm>
            <a:off x="3257396" y="4223646"/>
            <a:ext cx="2629207" cy="338041"/>
          </a:xfrm>
          <a:prstGeom prst="rect">
            <a:avLst/>
          </a:prstGeom>
          <a:noFill/>
          <a:ln>
            <a:noFill/>
          </a:ln>
        </p:spPr>
      </p:pic>
      <p:sp>
        <p:nvSpPr>
          <p:cNvPr id="89" name="Google Shape;89;g238ecc96a39_0_0"/>
          <p:cNvSpPr txBox="1"/>
          <p:nvPr/>
        </p:nvSpPr>
        <p:spPr>
          <a:xfrm>
            <a:off x="311700" y="3428475"/>
            <a:ext cx="8520600" cy="7926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US" sz="1800" dirty="0">
                <a:solidFill>
                  <a:schemeClr val="dk1"/>
                </a:solidFill>
              </a:rPr>
              <a:t>Group1: </a:t>
            </a:r>
            <a:r>
              <a:rPr lang="en-US" sz="1800" dirty="0" err="1">
                <a:solidFill>
                  <a:schemeClr val="dk1"/>
                </a:solidFill>
              </a:rPr>
              <a:t>Jiahuan</a:t>
            </a:r>
            <a:r>
              <a:rPr lang="en-US" sz="1800" dirty="0">
                <a:solidFill>
                  <a:schemeClr val="dk1"/>
                </a:solidFill>
              </a:rPr>
              <a:t> He, Xinyun Chen, </a:t>
            </a:r>
            <a:r>
              <a:rPr lang="en-US" sz="1800" dirty="0" err="1">
                <a:solidFill>
                  <a:schemeClr val="dk1"/>
                </a:solidFill>
              </a:rPr>
              <a:t>Haiyi</a:t>
            </a:r>
            <a:r>
              <a:rPr lang="en-US" sz="1800" dirty="0">
                <a:solidFill>
                  <a:schemeClr val="dk1"/>
                </a:solidFill>
              </a:rPr>
              <a:t> Chen</a:t>
            </a:r>
            <a:endParaRPr sz="18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38ecc96a39_0_80"/>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175" name="Google Shape;175;g238ecc96a39_0_80"/>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176" name="Google Shape;176;g238ecc96a39_0_80"/>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177" name="Google Shape;177;g238ecc96a39_0_80"/>
          <p:cNvSpPr txBox="1"/>
          <p:nvPr/>
        </p:nvSpPr>
        <p:spPr>
          <a:xfrm>
            <a:off x="311700" y="2471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rPr>
              <a:t>EDA cont’d</a:t>
            </a:r>
            <a:endParaRPr sz="2800">
              <a:solidFill>
                <a:schemeClr val="dk1"/>
              </a:solidFill>
            </a:endParaRPr>
          </a:p>
        </p:txBody>
      </p:sp>
      <p:sp>
        <p:nvSpPr>
          <p:cNvPr id="178" name="Google Shape;178;g238ecc96a39_0_80"/>
          <p:cNvSpPr txBox="1"/>
          <p:nvPr/>
        </p:nvSpPr>
        <p:spPr>
          <a:xfrm>
            <a:off x="311700" y="73102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dirty="0">
                <a:solidFill>
                  <a:schemeClr val="dk1"/>
                </a:solidFill>
              </a:rPr>
              <a:t>Fourth Step: Extreme values finding </a:t>
            </a:r>
            <a:endParaRPr dirty="0">
              <a:solidFill>
                <a:schemeClr val="dk1"/>
              </a:solidFill>
            </a:endParaRPr>
          </a:p>
          <a:p>
            <a:pPr marL="457200" lvl="0" indent="-317500" algn="l" rtl="0">
              <a:lnSpc>
                <a:spcPct val="115000"/>
              </a:lnSpc>
              <a:spcBef>
                <a:spcPts val="1200"/>
              </a:spcBef>
              <a:spcAft>
                <a:spcPts val="0"/>
              </a:spcAft>
              <a:buClr>
                <a:schemeClr val="dk1"/>
              </a:buClr>
              <a:buSzPts val="1400"/>
              <a:buChar char="●"/>
            </a:pPr>
            <a:r>
              <a:rPr lang="en-US" dirty="0">
                <a:solidFill>
                  <a:schemeClr val="dk1"/>
                </a:solidFill>
              </a:rPr>
              <a:t>Listing five largest and five smallest values for each variable</a:t>
            </a: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US" dirty="0">
                <a:solidFill>
                  <a:schemeClr val="dk1"/>
                </a:solidFill>
              </a:rPr>
              <a:t>From the result we found some abnormal values need to be removed </a:t>
            </a: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US" dirty="0">
                <a:solidFill>
                  <a:schemeClr val="dk1"/>
                </a:solidFill>
              </a:rPr>
              <a:t>Abnormal values: </a:t>
            </a:r>
            <a:r>
              <a:rPr lang="en-US" dirty="0" err="1">
                <a:solidFill>
                  <a:schemeClr val="dk1"/>
                </a:solidFill>
              </a:rPr>
              <a:t>body_fat_percent</a:t>
            </a:r>
            <a:r>
              <a:rPr lang="en-US" dirty="0">
                <a:solidFill>
                  <a:schemeClr val="dk1"/>
                </a:solidFill>
              </a:rPr>
              <a:t>&lt;3% and height observation with 29.5 inches</a:t>
            </a:r>
            <a:endParaRPr dirty="0">
              <a:solidFill>
                <a:schemeClr val="dk1"/>
              </a:solidFill>
            </a:endParaRPr>
          </a:p>
          <a:p>
            <a:pPr marL="0" lvl="0" indent="0" algn="l" rtl="0">
              <a:lnSpc>
                <a:spcPct val="115000"/>
              </a:lnSpc>
              <a:spcBef>
                <a:spcPts val="1200"/>
              </a:spcBef>
              <a:spcAft>
                <a:spcPts val="0"/>
              </a:spcAft>
              <a:buNone/>
            </a:pPr>
            <a:endParaRPr sz="1200" dirty="0">
              <a:solidFill>
                <a:srgbClr val="595959"/>
              </a:solidFill>
            </a:endParaRPr>
          </a:p>
          <a:p>
            <a:pPr marL="0" lvl="0" indent="0" algn="l" rtl="0">
              <a:lnSpc>
                <a:spcPct val="115000"/>
              </a:lnSpc>
              <a:spcBef>
                <a:spcPts val="1200"/>
              </a:spcBef>
              <a:spcAft>
                <a:spcPts val="0"/>
              </a:spcAft>
              <a:buNone/>
            </a:pPr>
            <a:endParaRPr sz="1500" dirty="0">
              <a:solidFill>
                <a:srgbClr val="595959"/>
              </a:solidFill>
            </a:endParaRPr>
          </a:p>
          <a:p>
            <a:pPr marL="0" lvl="0" indent="0" algn="l" rtl="0">
              <a:lnSpc>
                <a:spcPct val="115000"/>
              </a:lnSpc>
              <a:spcBef>
                <a:spcPts val="1200"/>
              </a:spcBef>
              <a:spcAft>
                <a:spcPts val="1200"/>
              </a:spcAft>
              <a:buNone/>
            </a:pPr>
            <a:endParaRPr sz="1800" dirty="0">
              <a:solidFill>
                <a:srgbClr val="595959"/>
              </a:solidFill>
            </a:endParaRPr>
          </a:p>
        </p:txBody>
      </p:sp>
      <p:pic>
        <p:nvPicPr>
          <p:cNvPr id="179" name="Google Shape;179;g238ecc96a39_0_80"/>
          <p:cNvPicPr preferRelativeResize="0"/>
          <p:nvPr/>
        </p:nvPicPr>
        <p:blipFill>
          <a:blip r:embed="rId4">
            <a:alphaModFix/>
          </a:blip>
          <a:stretch>
            <a:fillRect/>
          </a:stretch>
        </p:blipFill>
        <p:spPr>
          <a:xfrm>
            <a:off x="577900" y="2028650"/>
            <a:ext cx="2285750" cy="2580375"/>
          </a:xfrm>
          <a:prstGeom prst="rect">
            <a:avLst/>
          </a:prstGeom>
          <a:noFill/>
          <a:ln>
            <a:noFill/>
          </a:ln>
        </p:spPr>
      </p:pic>
      <p:pic>
        <p:nvPicPr>
          <p:cNvPr id="180" name="Google Shape;180;g238ecc96a39_0_80"/>
          <p:cNvPicPr preferRelativeResize="0"/>
          <p:nvPr/>
        </p:nvPicPr>
        <p:blipFill>
          <a:blip r:embed="rId5">
            <a:alphaModFix/>
          </a:blip>
          <a:stretch>
            <a:fillRect/>
          </a:stretch>
        </p:blipFill>
        <p:spPr>
          <a:xfrm>
            <a:off x="4038100" y="2028650"/>
            <a:ext cx="2116727" cy="261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38ecc96a39_0_108"/>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186" name="Google Shape;186;g238ecc96a39_0_108"/>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187" name="Google Shape;187;g238ecc96a39_0_108"/>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188" name="Google Shape;188;g238ecc96a39_0_108"/>
          <p:cNvSpPr txBox="1"/>
          <p:nvPr/>
        </p:nvSpPr>
        <p:spPr>
          <a:xfrm>
            <a:off x="311700" y="92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rPr>
              <a:t>EDA cont’d</a:t>
            </a:r>
            <a:endParaRPr sz="2800">
              <a:solidFill>
                <a:srgbClr val="000000"/>
              </a:solidFill>
            </a:endParaRPr>
          </a:p>
        </p:txBody>
      </p:sp>
      <p:pic>
        <p:nvPicPr>
          <p:cNvPr id="189" name="Google Shape;189;g238ecc96a39_0_108"/>
          <p:cNvPicPr preferRelativeResize="0"/>
          <p:nvPr/>
        </p:nvPicPr>
        <p:blipFill>
          <a:blip r:embed="rId4">
            <a:alphaModFix/>
          </a:blip>
          <a:stretch>
            <a:fillRect/>
          </a:stretch>
        </p:blipFill>
        <p:spPr>
          <a:xfrm>
            <a:off x="3932325" y="-19175"/>
            <a:ext cx="4681837" cy="4690250"/>
          </a:xfrm>
          <a:prstGeom prst="rect">
            <a:avLst/>
          </a:prstGeom>
          <a:noFill/>
          <a:ln>
            <a:noFill/>
          </a:ln>
        </p:spPr>
      </p:pic>
      <p:sp>
        <p:nvSpPr>
          <p:cNvPr id="190" name="Google Shape;190;g238ecc96a39_0_108"/>
          <p:cNvSpPr txBox="1"/>
          <p:nvPr/>
        </p:nvSpPr>
        <p:spPr>
          <a:xfrm>
            <a:off x="311700" y="665075"/>
            <a:ext cx="35274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a:solidFill>
                  <a:schemeClr val="dk1"/>
                </a:solidFill>
              </a:rPr>
              <a:t>Fifth Step: Pairwise scatter plot matrix after filtering performing</a:t>
            </a:r>
            <a:endParaRPr i="1">
              <a:solidFill>
                <a:schemeClr val="dk1"/>
              </a:solidFill>
            </a:endParaRPr>
          </a:p>
          <a:p>
            <a:pPr marL="0" lvl="0" indent="0" algn="l" rtl="0">
              <a:lnSpc>
                <a:spcPct val="115000"/>
              </a:lnSpc>
              <a:spcBef>
                <a:spcPts val="1200"/>
              </a:spcBef>
              <a:spcAft>
                <a:spcPts val="1200"/>
              </a:spcAft>
              <a:buNone/>
            </a:pPr>
            <a:endParaRPr>
              <a:solidFill>
                <a:srgbClr val="59595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38ecc96a39_0_114"/>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196" name="Google Shape;196;g238ecc96a39_0_114"/>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197" name="Google Shape;197;g238ecc96a39_0_114"/>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198" name="Google Shape;198;g238ecc96a39_0_1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Maximum model</a:t>
            </a:r>
            <a:endParaRPr sz="2800">
              <a:solidFill>
                <a:srgbClr val="000000"/>
              </a:solidFill>
            </a:endParaRPr>
          </a:p>
        </p:txBody>
      </p:sp>
      <p:sp>
        <p:nvSpPr>
          <p:cNvPr id="199" name="Google Shape;199;g238ecc96a39_0_114"/>
          <p:cNvSpPr txBox="1"/>
          <p:nvPr/>
        </p:nvSpPr>
        <p:spPr>
          <a:xfrm>
            <a:off x="574500" y="2297725"/>
            <a:ext cx="8257800" cy="2271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sz="1800">
                <a:solidFill>
                  <a:schemeClr val="dk1"/>
                </a:solidFill>
              </a:rPr>
              <a:t>Include all the main effect terms of the 13 covariates.</a:t>
            </a:r>
            <a:endParaRPr sz="1800">
              <a:solidFill>
                <a:schemeClr val="dk1"/>
              </a:solidFill>
            </a:endParaRPr>
          </a:p>
          <a:p>
            <a:pPr marL="0" lvl="0" indent="0" algn="l" rtl="0">
              <a:lnSpc>
                <a:spcPct val="115000"/>
              </a:lnSpc>
              <a:spcBef>
                <a:spcPts val="1200"/>
              </a:spcBef>
              <a:spcAft>
                <a:spcPts val="1200"/>
              </a:spcAft>
              <a:buNone/>
            </a:pPr>
            <a:r>
              <a:rPr lang="en-US" sz="1800">
                <a:solidFill>
                  <a:schemeClr val="dk1"/>
                </a:solidFill>
              </a:rPr>
              <a:t>There is no scientific opinion that we need to include an interaction term for 2 specific predictors. And the sample size is not large enough to estimate a model with all interaction terms.</a:t>
            </a:r>
            <a:endParaRPr sz="1800">
              <a:solidFill>
                <a:schemeClr val="dk1"/>
              </a:solidFill>
            </a:endParaRPr>
          </a:p>
        </p:txBody>
      </p:sp>
      <p:pic>
        <p:nvPicPr>
          <p:cNvPr id="200" name="Google Shape;200;g238ecc96a39_0_114"/>
          <p:cNvPicPr preferRelativeResize="0"/>
          <p:nvPr/>
        </p:nvPicPr>
        <p:blipFill>
          <a:blip r:embed="rId4">
            <a:alphaModFix/>
          </a:blip>
          <a:stretch>
            <a:fillRect/>
          </a:stretch>
        </p:blipFill>
        <p:spPr>
          <a:xfrm>
            <a:off x="1641597" y="1155763"/>
            <a:ext cx="4173049" cy="733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238ecc96a39_0_120"/>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206" name="Google Shape;206;g238ecc96a39_0_120"/>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7" name="Google Shape;207;g238ecc96a39_0_120"/>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208" name="Google Shape;208;g238ecc96a39_0_120"/>
          <p:cNvSpPr txBox="1"/>
          <p:nvPr/>
        </p:nvSpPr>
        <p:spPr>
          <a:xfrm>
            <a:off x="396150" y="6987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Computation Diagnostics</a:t>
            </a:r>
            <a:endParaRPr sz="2800">
              <a:solidFill>
                <a:srgbClr val="000000"/>
              </a:solidFill>
            </a:endParaRPr>
          </a:p>
        </p:txBody>
      </p:sp>
      <p:pic>
        <p:nvPicPr>
          <p:cNvPr id="209" name="Google Shape;209;g238ecc96a39_0_120"/>
          <p:cNvPicPr preferRelativeResize="0"/>
          <p:nvPr/>
        </p:nvPicPr>
        <p:blipFill>
          <a:blip r:embed="rId4">
            <a:alphaModFix/>
          </a:blip>
          <a:stretch>
            <a:fillRect/>
          </a:stretch>
        </p:blipFill>
        <p:spPr>
          <a:xfrm>
            <a:off x="549315" y="642575"/>
            <a:ext cx="3145034" cy="3390100"/>
          </a:xfrm>
          <a:prstGeom prst="rect">
            <a:avLst/>
          </a:prstGeom>
          <a:noFill/>
          <a:ln>
            <a:noFill/>
          </a:ln>
        </p:spPr>
      </p:pic>
      <p:pic>
        <p:nvPicPr>
          <p:cNvPr id="210" name="Google Shape;210;g238ecc96a39_0_120"/>
          <p:cNvPicPr preferRelativeResize="0"/>
          <p:nvPr/>
        </p:nvPicPr>
        <p:blipFill>
          <a:blip r:embed="rId5">
            <a:alphaModFix/>
          </a:blip>
          <a:stretch>
            <a:fillRect/>
          </a:stretch>
        </p:blipFill>
        <p:spPr>
          <a:xfrm>
            <a:off x="4691600" y="642575"/>
            <a:ext cx="3371398" cy="3390101"/>
          </a:xfrm>
          <a:prstGeom prst="rect">
            <a:avLst/>
          </a:prstGeom>
          <a:noFill/>
          <a:ln>
            <a:noFill/>
          </a:ln>
        </p:spPr>
      </p:pic>
      <p:sp>
        <p:nvSpPr>
          <p:cNvPr id="211" name="Google Shape;211;g238ecc96a39_0_120"/>
          <p:cNvSpPr txBox="1"/>
          <p:nvPr/>
        </p:nvSpPr>
        <p:spPr>
          <a:xfrm>
            <a:off x="4932875" y="4032663"/>
            <a:ext cx="320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Correlation matrix</a:t>
            </a:r>
            <a:endParaRPr>
              <a:solidFill>
                <a:schemeClr val="dk1"/>
              </a:solidFill>
            </a:endParaRPr>
          </a:p>
          <a:p>
            <a:pPr marL="0" lvl="0" indent="0" algn="l" rtl="0">
              <a:spcBef>
                <a:spcPts val="0"/>
              </a:spcBef>
              <a:spcAft>
                <a:spcPts val="0"/>
              </a:spcAft>
              <a:buNone/>
            </a:pPr>
            <a:r>
              <a:rPr lang="en-US">
                <a:solidFill>
                  <a:schemeClr val="dk1"/>
                </a:solidFill>
              </a:rPr>
              <a:t>Condition number=20.79</a:t>
            </a:r>
            <a:endParaRPr>
              <a:solidFill>
                <a:schemeClr val="dk1"/>
              </a:solidFill>
            </a:endParaRPr>
          </a:p>
        </p:txBody>
      </p:sp>
      <p:sp>
        <p:nvSpPr>
          <p:cNvPr id="212" name="Google Shape;212;g238ecc96a39_0_120"/>
          <p:cNvSpPr txBox="1"/>
          <p:nvPr/>
        </p:nvSpPr>
        <p:spPr>
          <a:xfrm>
            <a:off x="826050" y="4074938"/>
            <a:ext cx="274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Scaled SSCP</a:t>
            </a:r>
            <a:endParaRPr>
              <a:solidFill>
                <a:schemeClr val="dk1"/>
              </a:solidFill>
            </a:endParaRPr>
          </a:p>
          <a:p>
            <a:pPr marL="0" lvl="0" indent="0" algn="l" rtl="0">
              <a:spcBef>
                <a:spcPts val="0"/>
              </a:spcBef>
              <a:spcAft>
                <a:spcPts val="0"/>
              </a:spcAft>
              <a:buNone/>
            </a:pPr>
            <a:r>
              <a:rPr lang="en-US">
                <a:solidFill>
                  <a:schemeClr val="dk1"/>
                </a:solidFill>
              </a:rPr>
              <a:t>Condition number=392.67</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38ecc96a39_0_86"/>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218" name="Google Shape;218;g238ecc96a39_0_86"/>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19" name="Google Shape;219;g238ecc96a39_0_86"/>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220" name="Google Shape;220;g238ecc96a39_0_86"/>
          <p:cNvSpPr txBox="1"/>
          <p:nvPr/>
        </p:nvSpPr>
        <p:spPr>
          <a:xfrm>
            <a:off x="311700" y="19885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Computation Diagnostics - Cont’d</a:t>
            </a:r>
            <a:endParaRPr sz="2800">
              <a:solidFill>
                <a:srgbClr val="000000"/>
              </a:solidFill>
            </a:endParaRPr>
          </a:p>
        </p:txBody>
      </p:sp>
      <p:sp>
        <p:nvSpPr>
          <p:cNvPr id="221" name="Google Shape;221;g238ecc96a39_0_86"/>
          <p:cNvSpPr txBox="1"/>
          <p:nvPr/>
        </p:nvSpPr>
        <p:spPr>
          <a:xfrm>
            <a:off x="4700950" y="1171620"/>
            <a:ext cx="3990600" cy="212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US" sz="1800">
                <a:solidFill>
                  <a:schemeClr val="dk1"/>
                </a:solidFill>
              </a:rPr>
              <a:t>Centralize all predictors except age.</a:t>
            </a:r>
            <a:endParaRPr sz="1800">
              <a:solidFill>
                <a:schemeClr val="dk1"/>
              </a:solidFill>
            </a:endParaRPr>
          </a:p>
        </p:txBody>
      </p:sp>
      <p:pic>
        <p:nvPicPr>
          <p:cNvPr id="222" name="Google Shape;222;g238ecc96a39_0_86"/>
          <p:cNvPicPr preferRelativeResize="0"/>
          <p:nvPr/>
        </p:nvPicPr>
        <p:blipFill>
          <a:blip r:embed="rId4">
            <a:alphaModFix/>
          </a:blip>
          <a:stretch>
            <a:fillRect/>
          </a:stretch>
        </p:blipFill>
        <p:spPr>
          <a:xfrm>
            <a:off x="609600" y="861988"/>
            <a:ext cx="3195501" cy="3419525"/>
          </a:xfrm>
          <a:prstGeom prst="rect">
            <a:avLst/>
          </a:prstGeom>
          <a:noFill/>
          <a:ln>
            <a:noFill/>
          </a:ln>
        </p:spPr>
      </p:pic>
      <p:sp>
        <p:nvSpPr>
          <p:cNvPr id="223" name="Google Shape;223;g238ecc96a39_0_86"/>
          <p:cNvSpPr txBox="1"/>
          <p:nvPr/>
        </p:nvSpPr>
        <p:spPr>
          <a:xfrm>
            <a:off x="4145225" y="3747925"/>
            <a:ext cx="308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Scaled SSCP</a:t>
            </a:r>
            <a:endParaRPr/>
          </a:p>
          <a:p>
            <a:pPr marL="0" lvl="0" indent="0" algn="l" rtl="0">
              <a:spcBef>
                <a:spcPts val="0"/>
              </a:spcBef>
              <a:spcAft>
                <a:spcPts val="0"/>
              </a:spcAft>
              <a:buNone/>
            </a:pPr>
            <a:r>
              <a:rPr lang="en-US"/>
              <a:t>Condition number=23.62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38ecc96a39_0_92"/>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229" name="Google Shape;229;g238ecc96a39_0_92"/>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30" name="Google Shape;230;g238ecc96a39_0_92"/>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231" name="Google Shape;231;g238ecc96a39_0_92"/>
          <p:cNvSpPr txBox="1"/>
          <p:nvPr/>
        </p:nvSpPr>
        <p:spPr>
          <a:xfrm>
            <a:off x="311700" y="25745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Assumption Diagnostics</a:t>
            </a:r>
            <a:endParaRPr sz="2800">
              <a:solidFill>
                <a:srgbClr val="000000"/>
              </a:solidFill>
            </a:endParaRPr>
          </a:p>
        </p:txBody>
      </p:sp>
      <p:pic>
        <p:nvPicPr>
          <p:cNvPr id="232" name="Google Shape;232;g238ecc96a39_0_92"/>
          <p:cNvPicPr preferRelativeResize="0"/>
          <p:nvPr/>
        </p:nvPicPr>
        <p:blipFill>
          <a:blip r:embed="rId4">
            <a:alphaModFix/>
          </a:blip>
          <a:stretch>
            <a:fillRect/>
          </a:stretch>
        </p:blipFill>
        <p:spPr>
          <a:xfrm>
            <a:off x="621300" y="1299075"/>
            <a:ext cx="3071450" cy="2856050"/>
          </a:xfrm>
          <a:prstGeom prst="rect">
            <a:avLst/>
          </a:prstGeom>
          <a:noFill/>
          <a:ln>
            <a:noFill/>
          </a:ln>
        </p:spPr>
      </p:pic>
      <p:pic>
        <p:nvPicPr>
          <p:cNvPr id="233" name="Google Shape;233;g238ecc96a39_0_92"/>
          <p:cNvPicPr preferRelativeResize="0"/>
          <p:nvPr/>
        </p:nvPicPr>
        <p:blipFill>
          <a:blip r:embed="rId5">
            <a:alphaModFix/>
          </a:blip>
          <a:stretch>
            <a:fillRect/>
          </a:stretch>
        </p:blipFill>
        <p:spPr>
          <a:xfrm>
            <a:off x="4572000" y="1263375"/>
            <a:ext cx="2996538" cy="285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38ecc96a39_0_146"/>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239" name="Google Shape;239;g238ecc96a39_0_146"/>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40" name="Google Shape;240;g238ecc96a39_0_146"/>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241" name="Google Shape;241;g238ecc96a39_0_146"/>
          <p:cNvSpPr txBox="1"/>
          <p:nvPr/>
        </p:nvSpPr>
        <p:spPr>
          <a:xfrm>
            <a:off x="359950" y="30027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Split Sample</a:t>
            </a:r>
            <a:endParaRPr sz="2800">
              <a:solidFill>
                <a:srgbClr val="000000"/>
              </a:solidFill>
            </a:endParaRPr>
          </a:p>
        </p:txBody>
      </p:sp>
      <p:sp>
        <p:nvSpPr>
          <p:cNvPr id="242" name="Google Shape;242;g238ecc96a39_0_146"/>
          <p:cNvSpPr txBox="1"/>
          <p:nvPr/>
        </p:nvSpPr>
        <p:spPr>
          <a:xfrm>
            <a:off x="311700" y="2808375"/>
            <a:ext cx="7350600" cy="1471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sz="1800">
                <a:solidFill>
                  <a:schemeClr val="dk1"/>
                </a:solidFill>
              </a:rPr>
              <a:t>Training set: used for model selection. In the full model p=14. </a:t>
            </a:r>
            <a:br>
              <a:rPr lang="en-US" sz="1800">
                <a:solidFill>
                  <a:schemeClr val="dk1"/>
                </a:solidFill>
              </a:rPr>
            </a:br>
            <a:r>
              <a:rPr lang="en-US" sz="1800">
                <a:solidFill>
                  <a:schemeClr val="dk1"/>
                </a:solidFill>
              </a:rPr>
              <a:t>			n=126 &gt; 5p=70</a:t>
            </a:r>
            <a:endParaRPr sz="1800">
              <a:solidFill>
                <a:schemeClr val="dk1"/>
              </a:solidFill>
            </a:endParaRPr>
          </a:p>
          <a:p>
            <a:pPr marL="0" lvl="0" indent="0" algn="l" rtl="0">
              <a:lnSpc>
                <a:spcPct val="115000"/>
              </a:lnSpc>
              <a:spcBef>
                <a:spcPts val="1200"/>
              </a:spcBef>
              <a:spcAft>
                <a:spcPts val="1200"/>
              </a:spcAft>
              <a:buNone/>
            </a:pPr>
            <a:r>
              <a:rPr lang="en-US" sz="1800">
                <a:solidFill>
                  <a:schemeClr val="dk1"/>
                </a:solidFill>
              </a:rPr>
              <a:t>Testing set: used to analyze the reliability of the selected model.</a:t>
            </a:r>
            <a:endParaRPr sz="1800">
              <a:solidFill>
                <a:schemeClr val="dk1"/>
              </a:solidFill>
            </a:endParaRPr>
          </a:p>
        </p:txBody>
      </p:sp>
      <p:pic>
        <p:nvPicPr>
          <p:cNvPr id="243" name="Google Shape;243;g238ecc96a39_0_146"/>
          <p:cNvPicPr preferRelativeResize="0"/>
          <p:nvPr/>
        </p:nvPicPr>
        <p:blipFill>
          <a:blip r:embed="rId4">
            <a:alphaModFix/>
          </a:blip>
          <a:stretch>
            <a:fillRect/>
          </a:stretch>
        </p:blipFill>
        <p:spPr>
          <a:xfrm>
            <a:off x="2428750" y="1273500"/>
            <a:ext cx="2971800" cy="106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38ecc96a39_0_152"/>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249" name="Google Shape;249;g238ecc96a39_0_152"/>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50" name="Google Shape;250;g238ecc96a39_0_152"/>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251" name="Google Shape;251;g238ecc96a39_0_152"/>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Selected Model</a:t>
            </a:r>
            <a:endParaRPr sz="2800">
              <a:solidFill>
                <a:srgbClr val="000000"/>
              </a:solidFill>
            </a:endParaRPr>
          </a:p>
        </p:txBody>
      </p:sp>
      <p:sp>
        <p:nvSpPr>
          <p:cNvPr id="252" name="Google Shape;252;g238ecc96a39_0_152"/>
          <p:cNvSpPr txBox="1"/>
          <p:nvPr/>
        </p:nvSpPr>
        <p:spPr>
          <a:xfrm>
            <a:off x="569400" y="2074975"/>
            <a:ext cx="8262900" cy="2523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sz="1800" dirty="0">
                <a:solidFill>
                  <a:srgbClr val="595959"/>
                </a:solidFill>
              </a:rPr>
              <a:t>	</a:t>
            </a:r>
            <a:r>
              <a:rPr lang="en-US" sz="1800" dirty="0">
                <a:solidFill>
                  <a:schemeClr val="dk1"/>
                </a:solidFill>
              </a:rPr>
              <a:t>is the variable of </a:t>
            </a:r>
            <a:r>
              <a:rPr lang="en-US" sz="1800" dirty="0">
                <a:solidFill>
                  <a:srgbClr val="4B9CD3"/>
                </a:solidFill>
              </a:rPr>
              <a:t>centralized weight</a:t>
            </a:r>
            <a:endParaRPr sz="1800" dirty="0">
              <a:solidFill>
                <a:srgbClr val="4B9CD3"/>
              </a:solidFill>
            </a:endParaRPr>
          </a:p>
          <a:p>
            <a:pPr marL="0" lvl="0" indent="0" algn="l" rtl="0">
              <a:lnSpc>
                <a:spcPct val="115000"/>
              </a:lnSpc>
              <a:spcBef>
                <a:spcPts val="1200"/>
              </a:spcBef>
              <a:spcAft>
                <a:spcPts val="0"/>
              </a:spcAft>
              <a:buNone/>
            </a:pPr>
            <a:r>
              <a:rPr lang="en-US" sz="1800" dirty="0">
                <a:solidFill>
                  <a:srgbClr val="595959"/>
                </a:solidFill>
              </a:rPr>
              <a:t>	</a:t>
            </a:r>
            <a:r>
              <a:rPr lang="en-US" sz="1800" dirty="0">
                <a:solidFill>
                  <a:schemeClr val="dk1"/>
                </a:solidFill>
              </a:rPr>
              <a:t>is the variable of</a:t>
            </a:r>
            <a:r>
              <a:rPr lang="en-US" sz="1800" dirty="0">
                <a:solidFill>
                  <a:srgbClr val="595959"/>
                </a:solidFill>
              </a:rPr>
              <a:t> </a:t>
            </a:r>
            <a:r>
              <a:rPr lang="en-US" sz="1800" dirty="0">
                <a:solidFill>
                  <a:srgbClr val="4B9CD3"/>
                </a:solidFill>
              </a:rPr>
              <a:t>centralized abdomen 2 circumference</a:t>
            </a:r>
            <a:endParaRPr sz="1800" dirty="0">
              <a:solidFill>
                <a:srgbClr val="4B9CD3"/>
              </a:solidFill>
            </a:endParaRPr>
          </a:p>
          <a:p>
            <a:pPr marL="0" lvl="0" indent="0" algn="l" rtl="0">
              <a:lnSpc>
                <a:spcPct val="115000"/>
              </a:lnSpc>
              <a:spcBef>
                <a:spcPts val="1200"/>
              </a:spcBef>
              <a:spcAft>
                <a:spcPts val="0"/>
              </a:spcAft>
              <a:buNone/>
            </a:pPr>
            <a:r>
              <a:rPr lang="en-US" sz="1800" dirty="0">
                <a:solidFill>
                  <a:srgbClr val="595959"/>
                </a:solidFill>
              </a:rPr>
              <a:t>	</a:t>
            </a:r>
            <a:r>
              <a:rPr lang="en-US" sz="1800" dirty="0">
                <a:solidFill>
                  <a:schemeClr val="dk1"/>
                </a:solidFill>
              </a:rPr>
              <a:t>is the variable of</a:t>
            </a:r>
            <a:r>
              <a:rPr lang="en-US" sz="1800" dirty="0">
                <a:solidFill>
                  <a:srgbClr val="4B9CD3"/>
                </a:solidFill>
              </a:rPr>
              <a:t> centralized ankle circumference</a:t>
            </a:r>
            <a:endParaRPr sz="1800" dirty="0">
              <a:solidFill>
                <a:srgbClr val="4B9CD3"/>
              </a:solidFill>
            </a:endParaRPr>
          </a:p>
          <a:p>
            <a:pPr marL="0" lvl="0" indent="0" algn="l" rtl="0">
              <a:lnSpc>
                <a:spcPct val="115000"/>
              </a:lnSpc>
              <a:spcBef>
                <a:spcPts val="1200"/>
              </a:spcBef>
              <a:spcAft>
                <a:spcPts val="0"/>
              </a:spcAft>
              <a:buNone/>
            </a:pPr>
            <a:r>
              <a:rPr lang="en-US" sz="1800" dirty="0">
                <a:solidFill>
                  <a:srgbClr val="595959"/>
                </a:solidFill>
              </a:rPr>
              <a:t>	</a:t>
            </a:r>
            <a:r>
              <a:rPr lang="en-US" sz="1800" dirty="0">
                <a:solidFill>
                  <a:schemeClr val="dk1"/>
                </a:solidFill>
              </a:rPr>
              <a:t>is the variable of</a:t>
            </a:r>
            <a:r>
              <a:rPr lang="en-US" sz="1800" dirty="0">
                <a:solidFill>
                  <a:srgbClr val="595959"/>
                </a:solidFill>
              </a:rPr>
              <a:t> </a:t>
            </a:r>
            <a:r>
              <a:rPr lang="en-US" sz="1800" dirty="0">
                <a:solidFill>
                  <a:srgbClr val="4B9CD3"/>
                </a:solidFill>
              </a:rPr>
              <a:t>centralized wrist circumference</a:t>
            </a:r>
            <a:endParaRPr sz="1800" dirty="0">
              <a:solidFill>
                <a:srgbClr val="4B9CD3"/>
              </a:solidFill>
            </a:endParaRPr>
          </a:p>
          <a:p>
            <a:pPr marL="0" lvl="0" indent="0" algn="l" rtl="0">
              <a:lnSpc>
                <a:spcPct val="115000"/>
              </a:lnSpc>
              <a:spcBef>
                <a:spcPts val="1200"/>
              </a:spcBef>
              <a:spcAft>
                <a:spcPts val="1200"/>
              </a:spcAft>
              <a:buNone/>
            </a:pPr>
            <a:endParaRPr sz="1800" dirty="0">
              <a:solidFill>
                <a:srgbClr val="595959"/>
              </a:solidFill>
            </a:endParaRPr>
          </a:p>
        </p:txBody>
      </p:sp>
      <p:pic>
        <p:nvPicPr>
          <p:cNvPr id="253" name="Google Shape;253;g238ecc96a39_0_152"/>
          <p:cNvPicPr preferRelativeResize="0"/>
          <p:nvPr/>
        </p:nvPicPr>
        <p:blipFill>
          <a:blip r:embed="rId4">
            <a:alphaModFix/>
          </a:blip>
          <a:stretch>
            <a:fillRect/>
          </a:stretch>
        </p:blipFill>
        <p:spPr>
          <a:xfrm>
            <a:off x="1843275" y="1316900"/>
            <a:ext cx="5266825" cy="524375"/>
          </a:xfrm>
          <a:prstGeom prst="rect">
            <a:avLst/>
          </a:prstGeom>
          <a:noFill/>
          <a:ln>
            <a:noFill/>
          </a:ln>
        </p:spPr>
      </p:pic>
      <p:pic>
        <p:nvPicPr>
          <p:cNvPr id="254" name="Google Shape;254;g238ecc96a39_0_152" descr="{&quot;backgroundColor&quot;:&quot;#FFFFFF&quot;,&quot;id&quot;:&quot;2&quot;,&quot;backgroundColorModified&quot;:false,&quot;font&quot;:{&quot;family&quot;:&quot;Arial&quot;,&quot;color&quot;:&quot;#595959&quot;,&quot;size&quot;:18},&quot;code&quot;:&quot;$$X_{i2}$$&quot;,&quot;aid&quot;:null,&quot;type&quot;:&quot;$$&quot;,&quot;ts&quot;:1682276134189,&quot;cs&quot;:&quot;OnwDYkegiUjyuHbe0WpQHw==&quot;,&quot;size&quot;:{&quot;width&quot;:38.5,&quot;height&quot;:23.666666666666668}}"/>
          <p:cNvPicPr preferRelativeResize="0"/>
          <p:nvPr/>
        </p:nvPicPr>
        <p:blipFill>
          <a:blip r:embed="rId5">
            <a:alphaModFix/>
          </a:blip>
          <a:stretch>
            <a:fillRect/>
          </a:stretch>
        </p:blipFill>
        <p:spPr>
          <a:xfrm>
            <a:off x="928404" y="2670873"/>
            <a:ext cx="366713" cy="225425"/>
          </a:xfrm>
          <a:prstGeom prst="rect">
            <a:avLst/>
          </a:prstGeom>
          <a:noFill/>
          <a:ln>
            <a:noFill/>
          </a:ln>
        </p:spPr>
      </p:pic>
      <p:pic>
        <p:nvPicPr>
          <p:cNvPr id="255" name="Google Shape;255;g238ecc96a39_0_152" descr="{&quot;code&quot;:&quot;$$X_{i1}$$&quot;,&quot;backgroundColor&quot;:&quot;#FFFFFF&quot;,&quot;font&quot;:{&quot;color&quot;:&quot;#595959&quot;,&quot;family&quot;:&quot;Arial&quot;,&quot;size&quot;:18},&quot;type&quot;:&quot;$$&quot;,&quot;aid&quot;:null,&quot;id&quot;:&quot;1&quot;,&quot;ts&quot;:1682276009923,&quot;cs&quot;:&quot;KMel9UoqPVII50H2jkxr8w==&quot;,&quot;size&quot;:{&quot;width&quot;:38.166666666666664,&quot;height&quot;:23.666666666666668}}"/>
          <p:cNvPicPr preferRelativeResize="0"/>
          <p:nvPr/>
        </p:nvPicPr>
        <p:blipFill>
          <a:blip r:embed="rId6">
            <a:alphaModFix/>
          </a:blip>
          <a:stretch>
            <a:fillRect/>
          </a:stretch>
        </p:blipFill>
        <p:spPr>
          <a:xfrm>
            <a:off x="931579" y="2214828"/>
            <a:ext cx="363538" cy="225425"/>
          </a:xfrm>
          <a:prstGeom prst="rect">
            <a:avLst/>
          </a:prstGeom>
          <a:noFill/>
          <a:ln>
            <a:noFill/>
          </a:ln>
        </p:spPr>
      </p:pic>
      <p:pic>
        <p:nvPicPr>
          <p:cNvPr id="256" name="Google Shape;256;g238ecc96a39_0_152" descr="{&quot;backgroundColorModified&quot;:false,&quot;backgroundColor&quot;:&quot;#FFFFFF&quot;,&quot;aid&quot;:null,&quot;font&quot;:{&quot;size&quot;:18,&quot;color&quot;:&quot;#595959&quot;,&quot;family&quot;:&quot;Arial&quot;},&quot;id&quot;:&quot;3&quot;,&quot;code&quot;:&quot;$$X_{i3}$$&quot;,&quot;type&quot;:&quot;$$&quot;,&quot;ts&quot;:1682276217806,&quot;cs&quot;:&quot;DoTaZQpZ73vBt23MAmINBA==&quot;,&quot;size&quot;:{&quot;width&quot;:38.666666666666664,&quot;height&quot;:24}}"/>
          <p:cNvPicPr preferRelativeResize="0"/>
          <p:nvPr/>
        </p:nvPicPr>
        <p:blipFill>
          <a:blip r:embed="rId7">
            <a:alphaModFix/>
          </a:blip>
          <a:stretch>
            <a:fillRect/>
          </a:stretch>
        </p:blipFill>
        <p:spPr>
          <a:xfrm>
            <a:off x="926817" y="3125860"/>
            <a:ext cx="368300" cy="228600"/>
          </a:xfrm>
          <a:prstGeom prst="rect">
            <a:avLst/>
          </a:prstGeom>
          <a:noFill/>
          <a:ln>
            <a:noFill/>
          </a:ln>
        </p:spPr>
      </p:pic>
      <p:pic>
        <p:nvPicPr>
          <p:cNvPr id="257" name="Google Shape;257;g238ecc96a39_0_152" descr="{&quot;backgroundColorModified&quot;:false,&quot;backgroundColor&quot;:&quot;#FFFFFF&quot;,&quot;aid&quot;:null,&quot;font&quot;:{&quot;size&quot;:18,&quot;color&quot;:&quot;#595959&quot;,&quot;family&quot;:&quot;Arial&quot;},&quot;id&quot;:&quot;3&quot;,&quot;code&quot;:&quot;$$X_{i3}$$&quot;,&quot;type&quot;:&quot;$$&quot;,&quot;ts&quot;:1682276217806,&quot;cs&quot;:&quot;DoTaZQpZ73vBt23MAmINBA==&quot;,&quot;size&quot;:{&quot;width&quot;:38.666666666666664,&quot;height&quot;:24}}"/>
          <p:cNvPicPr preferRelativeResize="0"/>
          <p:nvPr/>
        </p:nvPicPr>
        <p:blipFill>
          <a:blip r:embed="rId7">
            <a:alphaModFix/>
          </a:blip>
          <a:stretch>
            <a:fillRect/>
          </a:stretch>
        </p:blipFill>
        <p:spPr>
          <a:xfrm>
            <a:off x="926817" y="3624863"/>
            <a:ext cx="368300" cy="22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238ecc96a39_0_158"/>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263" name="Google Shape;263;g238ecc96a39_0_158"/>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64" name="Google Shape;264;g238ecc96a39_0_158"/>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265" name="Google Shape;265;g238ecc96a39_0_158"/>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Selected Model</a:t>
            </a:r>
            <a:endParaRPr sz="2800">
              <a:solidFill>
                <a:srgbClr val="000000"/>
              </a:solidFill>
            </a:endParaRPr>
          </a:p>
        </p:txBody>
      </p:sp>
      <p:pic>
        <p:nvPicPr>
          <p:cNvPr id="266" name="Google Shape;266;g238ecc96a39_0_158"/>
          <p:cNvPicPr preferRelativeResize="0"/>
          <p:nvPr/>
        </p:nvPicPr>
        <p:blipFill>
          <a:blip r:embed="rId4">
            <a:alphaModFix/>
          </a:blip>
          <a:stretch>
            <a:fillRect/>
          </a:stretch>
        </p:blipFill>
        <p:spPr>
          <a:xfrm>
            <a:off x="3640975" y="408550"/>
            <a:ext cx="3973050" cy="2166550"/>
          </a:xfrm>
          <a:prstGeom prst="rect">
            <a:avLst/>
          </a:prstGeom>
          <a:noFill/>
          <a:ln>
            <a:noFill/>
          </a:ln>
        </p:spPr>
      </p:pic>
      <p:pic>
        <p:nvPicPr>
          <p:cNvPr id="267" name="Google Shape;267;g238ecc96a39_0_158"/>
          <p:cNvPicPr preferRelativeResize="0"/>
          <p:nvPr/>
        </p:nvPicPr>
        <p:blipFill>
          <a:blip r:embed="rId5">
            <a:alphaModFix/>
          </a:blip>
          <a:stretch>
            <a:fillRect/>
          </a:stretch>
        </p:blipFill>
        <p:spPr>
          <a:xfrm>
            <a:off x="3390075" y="2763125"/>
            <a:ext cx="4373850" cy="1763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238ecc96a39_0_164"/>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273" name="Google Shape;273;g238ecc96a39_0_164"/>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74" name="Google Shape;274;g238ecc96a39_0_164"/>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275" name="Google Shape;275;g238ecc96a39_0_16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Reliability assessment</a:t>
            </a:r>
            <a:endParaRPr sz="2800">
              <a:solidFill>
                <a:srgbClr val="000000"/>
              </a:solidFill>
            </a:endParaRPr>
          </a:p>
        </p:txBody>
      </p:sp>
      <p:sp>
        <p:nvSpPr>
          <p:cNvPr id="276" name="Google Shape;276;g238ecc96a39_0_164"/>
          <p:cNvSpPr txBo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sz="1800">
                <a:solidFill>
                  <a:schemeClr val="dk1"/>
                </a:solidFill>
              </a:rPr>
              <a:t>On the training set, R-square is 0.7363</a:t>
            </a:r>
            <a:endParaRPr sz="1800">
              <a:solidFill>
                <a:schemeClr val="dk1"/>
              </a:solidFill>
            </a:endParaRPr>
          </a:p>
          <a:p>
            <a:pPr marL="0" lvl="0" indent="0" algn="l" rtl="0">
              <a:lnSpc>
                <a:spcPct val="115000"/>
              </a:lnSpc>
              <a:spcBef>
                <a:spcPts val="1200"/>
              </a:spcBef>
              <a:spcAft>
                <a:spcPts val="0"/>
              </a:spcAft>
              <a:buNone/>
            </a:pPr>
            <a:r>
              <a:rPr lang="en-US" sz="1800">
                <a:solidFill>
                  <a:schemeClr val="dk1"/>
                </a:solidFill>
              </a:rPr>
              <a:t>On the testing set, R-square is 0.6991</a:t>
            </a:r>
            <a:endParaRPr sz="1800">
              <a:solidFill>
                <a:schemeClr val="dk1"/>
              </a:solidFill>
            </a:endParaRPr>
          </a:p>
          <a:p>
            <a:pPr marL="0" lvl="0" indent="0" algn="l" rtl="0">
              <a:lnSpc>
                <a:spcPct val="115000"/>
              </a:lnSpc>
              <a:spcBef>
                <a:spcPts val="1200"/>
              </a:spcBef>
              <a:spcAft>
                <a:spcPts val="0"/>
              </a:spcAft>
              <a:buNone/>
            </a:pPr>
            <a:r>
              <a:rPr lang="en-US" sz="1800">
                <a:solidFill>
                  <a:schemeClr val="dk1"/>
                </a:solidFill>
              </a:rPr>
              <a:t>The shrinkage is 0.7363-0.6991=0.0372&lt;0.05</a:t>
            </a:r>
            <a:endParaRPr sz="1800">
              <a:solidFill>
                <a:schemeClr val="dk1"/>
              </a:solidFill>
            </a:endParaRPr>
          </a:p>
          <a:p>
            <a:pPr marL="0" lvl="0" indent="0" algn="l" rtl="0">
              <a:lnSpc>
                <a:spcPct val="115000"/>
              </a:lnSpc>
              <a:spcBef>
                <a:spcPts val="1200"/>
              </a:spcBef>
              <a:spcAft>
                <a:spcPts val="1200"/>
              </a:spcAft>
              <a:buNone/>
            </a:pPr>
            <a:r>
              <a:rPr lang="en-US" sz="1800">
                <a:solidFill>
                  <a:schemeClr val="dk1"/>
                </a:solidFill>
              </a:rPr>
              <a:t>The reliability of the selected model is good.</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38ecc96a39_0_10"/>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95" name="Google Shape;95;g238ecc96a39_0_10"/>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96" name="Google Shape;96;g238ecc96a39_0_10"/>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97" name="Google Shape;97;g238ecc96a39_0_10"/>
          <p:cNvSpPr txBox="1"/>
          <p:nvPr/>
        </p:nvSpPr>
        <p:spPr>
          <a:xfrm>
            <a:off x="387900" y="2926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t>Introduction</a:t>
            </a:r>
            <a:endParaRPr sz="2800">
              <a:solidFill>
                <a:srgbClr val="000000"/>
              </a:solidFill>
            </a:endParaRPr>
          </a:p>
        </p:txBody>
      </p:sp>
      <p:sp>
        <p:nvSpPr>
          <p:cNvPr id="98" name="Google Shape;98;g238ecc96a39_0_10"/>
          <p:cNvSpPr txBox="1"/>
          <p:nvPr/>
        </p:nvSpPr>
        <p:spPr>
          <a:xfrm>
            <a:off x="540300" y="1029875"/>
            <a:ext cx="8192100" cy="127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US" sz="1800">
                <a:solidFill>
                  <a:srgbClr val="4B9CD3"/>
                </a:solidFill>
              </a:rPr>
              <a:t>Body fat percentage</a:t>
            </a:r>
            <a:r>
              <a:rPr lang="en-US" sz="1800">
                <a:solidFill>
                  <a:srgbClr val="000000"/>
                </a:solidFill>
              </a:rPr>
              <a:t> is an important health measure that reflects obesity, and </a:t>
            </a:r>
            <a:r>
              <a:rPr lang="en-US" sz="1800">
                <a:solidFill>
                  <a:srgbClr val="000000"/>
                </a:solidFill>
                <a:highlight>
                  <a:srgbClr val="FFFFFF"/>
                </a:highlight>
              </a:rPr>
              <a:t>associated with serious medical diseases, such as cancer, heart disease, and diabetes.</a:t>
            </a:r>
            <a:endParaRPr sz="1800">
              <a:solidFill>
                <a:srgbClr val="000000"/>
              </a:solidFill>
            </a:endParaRPr>
          </a:p>
        </p:txBody>
      </p:sp>
      <p:sp>
        <p:nvSpPr>
          <p:cNvPr id="99" name="Google Shape;99;g238ecc96a39_0_10"/>
          <p:cNvSpPr txBox="1"/>
          <p:nvPr/>
        </p:nvSpPr>
        <p:spPr>
          <a:xfrm>
            <a:off x="539325" y="2304525"/>
            <a:ext cx="7528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4B9CD3"/>
                </a:solidFill>
              </a:rPr>
              <a:t>Underwater weighing</a:t>
            </a:r>
            <a:r>
              <a:rPr lang="en-US" sz="1800"/>
              <a:t> is one of the accurate methods to measure body fat percentage. </a:t>
            </a:r>
            <a:r>
              <a:rPr lang="en-US" sz="1800">
                <a:solidFill>
                  <a:srgbClr val="4B9CD3"/>
                </a:solidFill>
              </a:rPr>
              <a:t>Siri’s equation</a:t>
            </a:r>
            <a:r>
              <a:rPr lang="en-US" sz="1800"/>
              <a:t> (1956):</a:t>
            </a:r>
            <a:endParaRPr sz="1800"/>
          </a:p>
        </p:txBody>
      </p:sp>
      <p:sp>
        <p:nvSpPr>
          <p:cNvPr id="100" name="Google Shape;100;g238ecc96a39_0_10"/>
          <p:cNvSpPr txBox="1"/>
          <p:nvPr/>
        </p:nvSpPr>
        <p:spPr>
          <a:xfrm>
            <a:off x="1720425" y="3184125"/>
            <a:ext cx="3771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4B9CD3"/>
                </a:solidFill>
              </a:rPr>
              <a:t>Body fat percentage = 495/D - 450</a:t>
            </a:r>
            <a:endParaRPr sz="1800">
              <a:solidFill>
                <a:srgbClr val="4B9CD3"/>
              </a:solidFill>
            </a:endParaRPr>
          </a:p>
        </p:txBody>
      </p:sp>
      <p:sp>
        <p:nvSpPr>
          <p:cNvPr id="101" name="Google Shape;101;g238ecc96a39_0_10"/>
          <p:cNvSpPr txBox="1"/>
          <p:nvPr/>
        </p:nvSpPr>
        <p:spPr>
          <a:xfrm>
            <a:off x="1765125" y="3729000"/>
            <a:ext cx="5382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D = Body Density (g/cm^3),</a:t>
            </a:r>
            <a:endParaRPr/>
          </a:p>
          <a:p>
            <a:pPr marL="0" lvl="0" indent="0" algn="l" rtl="0">
              <a:spcBef>
                <a:spcPts val="0"/>
              </a:spcBef>
              <a:spcAft>
                <a:spcPts val="0"/>
              </a:spcAft>
              <a:buNone/>
            </a:pPr>
            <a:r>
              <a:rPr lang="en-US"/>
              <a:t>assuming that density of lean body tissue = 1.10 gm/cm^3</a:t>
            </a:r>
            <a:endParaRPr/>
          </a:p>
          <a:p>
            <a:pPr marL="0" lvl="0" indent="0" algn="l" rtl="0">
              <a:spcBef>
                <a:spcPts val="0"/>
              </a:spcBef>
              <a:spcAft>
                <a:spcPts val="0"/>
              </a:spcAft>
              <a:buNone/>
            </a:pPr>
            <a:r>
              <a:rPr lang="en-US"/>
              <a:t>and density of fat tissue = 0.90 gm/cm^3.</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238ecc96a39_0_170"/>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282" name="Google Shape;282;g238ecc96a39_0_170"/>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83" name="Google Shape;283;g238ecc96a39_0_170"/>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284" name="Google Shape;284;g238ecc96a39_0_170"/>
          <p:cNvSpPr txBox="1"/>
          <p:nvPr/>
        </p:nvSpPr>
        <p:spPr>
          <a:xfrm>
            <a:off x="311700" y="26167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Accuracy </a:t>
            </a:r>
            <a:r>
              <a:rPr lang="en-US" sz="2800"/>
              <a:t>A</a:t>
            </a:r>
            <a:r>
              <a:rPr lang="en-US" sz="2800">
                <a:solidFill>
                  <a:srgbClr val="000000"/>
                </a:solidFill>
              </a:rPr>
              <a:t>ssessment</a:t>
            </a:r>
            <a:endParaRPr sz="2800">
              <a:solidFill>
                <a:srgbClr val="000000"/>
              </a:solidFill>
            </a:endParaRPr>
          </a:p>
        </p:txBody>
      </p:sp>
      <p:sp>
        <p:nvSpPr>
          <p:cNvPr id="285" name="Google Shape;285;g238ecc96a39_0_170"/>
          <p:cNvSpPr txBox="1"/>
          <p:nvPr/>
        </p:nvSpPr>
        <p:spPr>
          <a:xfrm>
            <a:off x="311700" y="974850"/>
            <a:ext cx="8520600" cy="367585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sz="1800" dirty="0">
                <a:solidFill>
                  <a:srgbClr val="000000"/>
                </a:solidFill>
              </a:rPr>
              <a:t>An equation by </a:t>
            </a:r>
            <a:r>
              <a:rPr lang="en-US" sz="1800" dirty="0">
                <a:solidFill>
                  <a:srgbClr val="000000"/>
                </a:solidFill>
                <a:highlight>
                  <a:srgbClr val="FFFFFF"/>
                </a:highlight>
              </a:rPr>
              <a:t>the </a:t>
            </a:r>
            <a:r>
              <a:rPr lang="en-US" sz="1800" dirty="0">
                <a:solidFill>
                  <a:srgbClr val="212121"/>
                </a:solidFill>
                <a:highlight>
                  <a:srgbClr val="FFFFFF"/>
                </a:highlight>
              </a:rPr>
              <a:t>Naval Health Research Center (NHRC)[1]</a:t>
            </a:r>
            <a:r>
              <a:rPr lang="en-US" sz="1800" dirty="0">
                <a:solidFill>
                  <a:srgbClr val="595959"/>
                </a:solidFill>
              </a:rPr>
              <a:t>:</a:t>
            </a:r>
            <a:endParaRPr sz="1800" dirty="0">
              <a:solidFill>
                <a:srgbClr val="595959"/>
              </a:solidFill>
            </a:endParaRPr>
          </a:p>
          <a:p>
            <a:pPr marL="0" lvl="0" indent="0" algn="l" rtl="0">
              <a:lnSpc>
                <a:spcPct val="115000"/>
              </a:lnSpc>
              <a:spcBef>
                <a:spcPts val="1200"/>
              </a:spcBef>
              <a:spcAft>
                <a:spcPts val="0"/>
              </a:spcAft>
              <a:buNone/>
            </a:pPr>
            <a:r>
              <a:rPr lang="en-US" sz="1800" dirty="0">
                <a:solidFill>
                  <a:schemeClr val="dk1"/>
                </a:solidFill>
              </a:rPr>
              <a:t>% body fat = 86.010 x log10 (abdomen - neck) - 70.041 x log10 (height) + 36.76</a:t>
            </a:r>
            <a:endParaRPr sz="1800" dirty="0">
              <a:solidFill>
                <a:schemeClr val="dk1"/>
              </a:solidFill>
            </a:endParaRPr>
          </a:p>
          <a:p>
            <a:pPr marL="0" lvl="0" indent="0" algn="l" rtl="0">
              <a:lnSpc>
                <a:spcPct val="115000"/>
              </a:lnSpc>
              <a:spcBef>
                <a:spcPts val="1200"/>
              </a:spcBef>
              <a:spcAft>
                <a:spcPts val="0"/>
              </a:spcAft>
              <a:buNone/>
            </a:pPr>
            <a:endParaRPr sz="1800" dirty="0">
              <a:solidFill>
                <a:schemeClr val="dk1"/>
              </a:solidFill>
            </a:endParaRPr>
          </a:p>
        </p:txBody>
      </p:sp>
      <p:sp>
        <p:nvSpPr>
          <p:cNvPr id="286" name="Google Shape;286;g238ecc96a39_0_170"/>
          <p:cNvSpPr txBox="1"/>
          <p:nvPr/>
        </p:nvSpPr>
        <p:spPr>
          <a:xfrm>
            <a:off x="341800" y="3850300"/>
            <a:ext cx="8001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[1] </a:t>
            </a:r>
            <a:r>
              <a:rPr lang="en-US" sz="1300">
                <a:solidFill>
                  <a:srgbClr val="212121"/>
                </a:solidFill>
                <a:highlight>
                  <a:srgbClr val="FFFFFF"/>
                </a:highlight>
              </a:rPr>
              <a:t>Shaheen A, Javed N, Azam F, Liaquat A, Khan M, Alam SM, Mumtaz S. Comparison of Bioelectrical Impedance and Navy Seal Formula to Measure Body Composition in Medical Students. Cureus. 2019 May 22;11(5):e4723. doi: 10.7759/cureus.4723. PMID: 31355083; PMCID: PMC6650177.</a:t>
            </a:r>
            <a:endParaRPr/>
          </a:p>
        </p:txBody>
      </p:sp>
      <p:graphicFrame>
        <p:nvGraphicFramePr>
          <p:cNvPr id="2" name="表格 2">
            <a:extLst>
              <a:ext uri="{FF2B5EF4-FFF2-40B4-BE49-F238E27FC236}">
                <a16:creationId xmlns:a16="http://schemas.microsoft.com/office/drawing/2014/main" id="{9956EC02-B535-D8F4-1632-92BC28BCC188}"/>
              </a:ext>
            </a:extLst>
          </p:cNvPr>
          <p:cNvGraphicFramePr>
            <a:graphicFrameLocks noGrp="1"/>
          </p:cNvGraphicFramePr>
          <p:nvPr>
            <p:extLst>
              <p:ext uri="{D42A27DB-BD31-4B8C-83A1-F6EECF244321}">
                <p14:modId xmlns:p14="http://schemas.microsoft.com/office/powerpoint/2010/main" val="3059550095"/>
              </p:ext>
            </p:extLst>
          </p:nvPr>
        </p:nvGraphicFramePr>
        <p:xfrm>
          <a:off x="1228436" y="2171328"/>
          <a:ext cx="6096000" cy="111252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4114125579"/>
                    </a:ext>
                  </a:extLst>
                </a:gridCol>
                <a:gridCol w="2032000">
                  <a:extLst>
                    <a:ext uri="{9D8B030D-6E8A-4147-A177-3AD203B41FA5}">
                      <a16:colId xmlns:a16="http://schemas.microsoft.com/office/drawing/2014/main" val="3928854262"/>
                    </a:ext>
                  </a:extLst>
                </a:gridCol>
                <a:gridCol w="2032000">
                  <a:extLst>
                    <a:ext uri="{9D8B030D-6E8A-4147-A177-3AD203B41FA5}">
                      <a16:colId xmlns:a16="http://schemas.microsoft.com/office/drawing/2014/main" val="4003340852"/>
                    </a:ext>
                  </a:extLst>
                </a:gridCol>
              </a:tblGrid>
              <a:tr h="370840">
                <a:tc>
                  <a:txBody>
                    <a:bodyPr/>
                    <a:lstStyle/>
                    <a:p>
                      <a:endParaRPr lang="zh-CN" altLang="en-US" dirty="0"/>
                    </a:p>
                  </a:txBody>
                  <a:tcPr/>
                </a:tc>
                <a:tc>
                  <a:txBody>
                    <a:bodyPr/>
                    <a:lstStyle/>
                    <a:p>
                      <a:r>
                        <a:rPr lang="en-US" altLang="zh-CN" dirty="0">
                          <a:solidFill>
                            <a:schemeClr val="tx1"/>
                          </a:solidFill>
                        </a:rPr>
                        <a:t>RMSE</a:t>
                      </a:r>
                      <a:endParaRPr lang="zh-CN" altLang="en-US" dirty="0">
                        <a:solidFill>
                          <a:schemeClr val="tx1"/>
                        </a:solidFill>
                      </a:endParaRPr>
                    </a:p>
                  </a:txBody>
                  <a:tcPr/>
                </a:tc>
                <a:tc>
                  <a:txBody>
                    <a:bodyPr/>
                    <a:lstStyle/>
                    <a:p>
                      <a:r>
                        <a:rPr lang="en-US" altLang="zh-CN" dirty="0">
                          <a:solidFill>
                            <a:schemeClr val="tx1"/>
                          </a:solidFill>
                        </a:rPr>
                        <a:t>AIC</a:t>
                      </a:r>
                      <a:endParaRPr lang="zh-CN" altLang="en-US" dirty="0">
                        <a:solidFill>
                          <a:schemeClr val="tx1"/>
                        </a:solidFill>
                      </a:endParaRPr>
                    </a:p>
                  </a:txBody>
                  <a:tcPr/>
                </a:tc>
                <a:extLst>
                  <a:ext uri="{0D108BD9-81ED-4DB2-BD59-A6C34878D82A}">
                    <a16:rowId xmlns:a16="http://schemas.microsoft.com/office/drawing/2014/main" val="2421208132"/>
                  </a:ext>
                </a:extLst>
              </a:tr>
              <a:tr h="370840">
                <a:tc>
                  <a:txBody>
                    <a:bodyPr/>
                    <a:lstStyle/>
                    <a:p>
                      <a:r>
                        <a:rPr lang="en-US" altLang="zh-CN" dirty="0"/>
                        <a:t>Our Model</a:t>
                      </a:r>
                      <a:endParaRPr lang="zh-CN" altLang="en-US" dirty="0"/>
                    </a:p>
                  </a:txBody>
                  <a:tcPr/>
                </a:tc>
                <a:tc>
                  <a:txBody>
                    <a:bodyPr/>
                    <a:lstStyle/>
                    <a:p>
                      <a:r>
                        <a:rPr lang="en-US" altLang="zh-CN" dirty="0"/>
                        <a:t>4.71</a:t>
                      </a:r>
                      <a:endParaRPr lang="zh-CN" altLang="en-US" dirty="0"/>
                    </a:p>
                  </a:txBody>
                  <a:tcPr/>
                </a:tc>
                <a:tc>
                  <a:txBody>
                    <a:bodyPr/>
                    <a:lstStyle/>
                    <a:p>
                      <a:r>
                        <a:rPr lang="en-US" altLang="zh-CN" dirty="0"/>
                        <a:t>382.77</a:t>
                      </a:r>
                      <a:endParaRPr lang="zh-CN" altLang="en-US" dirty="0"/>
                    </a:p>
                  </a:txBody>
                  <a:tcPr/>
                </a:tc>
                <a:extLst>
                  <a:ext uri="{0D108BD9-81ED-4DB2-BD59-A6C34878D82A}">
                    <a16:rowId xmlns:a16="http://schemas.microsoft.com/office/drawing/2014/main" val="2585788568"/>
                  </a:ext>
                </a:extLst>
              </a:tr>
              <a:tr h="370840">
                <a:tc>
                  <a:txBody>
                    <a:bodyPr/>
                    <a:lstStyle/>
                    <a:p>
                      <a:r>
                        <a:rPr lang="en-US" altLang="zh-CN" dirty="0"/>
                        <a:t>The NHRC Equation</a:t>
                      </a:r>
                      <a:endParaRPr lang="zh-CN" altLang="en-US" dirty="0"/>
                    </a:p>
                  </a:txBody>
                  <a:tcPr/>
                </a:tc>
                <a:tc>
                  <a:txBody>
                    <a:bodyPr/>
                    <a:lstStyle/>
                    <a:p>
                      <a:r>
                        <a:rPr lang="en-US" altLang="zh-CN" dirty="0"/>
                        <a:t>5.09</a:t>
                      </a:r>
                      <a:endParaRPr lang="zh-CN" altLang="en-US" dirty="0"/>
                    </a:p>
                  </a:txBody>
                  <a:tcPr/>
                </a:tc>
                <a:tc>
                  <a:txBody>
                    <a:bodyPr/>
                    <a:lstStyle/>
                    <a:p>
                      <a:r>
                        <a:rPr lang="en-US" altLang="zh-CN" dirty="0"/>
                        <a:t>399.92</a:t>
                      </a:r>
                      <a:endParaRPr lang="zh-CN" altLang="en-US" dirty="0"/>
                    </a:p>
                  </a:txBody>
                  <a:tcPr/>
                </a:tc>
                <a:extLst>
                  <a:ext uri="{0D108BD9-81ED-4DB2-BD59-A6C34878D82A}">
                    <a16:rowId xmlns:a16="http://schemas.microsoft.com/office/drawing/2014/main" val="116036675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238ecc96a39_0_193"/>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292" name="Google Shape;292;g238ecc96a39_0_193"/>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93" name="Google Shape;293;g238ecc96a39_0_193"/>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294" name="Google Shape;294;g238ecc96a39_0_193"/>
          <p:cNvSpPr txBox="1"/>
          <p:nvPr/>
        </p:nvSpPr>
        <p:spPr>
          <a:xfrm>
            <a:off x="311700" y="31957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Fit Model on the Pooled Data</a:t>
            </a:r>
            <a:endParaRPr sz="2800">
              <a:solidFill>
                <a:srgbClr val="000000"/>
              </a:solidFill>
            </a:endParaRPr>
          </a:p>
        </p:txBody>
      </p:sp>
      <p:pic>
        <p:nvPicPr>
          <p:cNvPr id="295" name="Google Shape;295;g238ecc96a39_0_193"/>
          <p:cNvPicPr preferRelativeResize="0"/>
          <p:nvPr/>
        </p:nvPicPr>
        <p:blipFill>
          <a:blip r:embed="rId4">
            <a:alphaModFix/>
          </a:blip>
          <a:stretch>
            <a:fillRect/>
          </a:stretch>
        </p:blipFill>
        <p:spPr>
          <a:xfrm>
            <a:off x="261375" y="1717288"/>
            <a:ext cx="4380425" cy="2416775"/>
          </a:xfrm>
          <a:prstGeom prst="rect">
            <a:avLst/>
          </a:prstGeom>
          <a:noFill/>
          <a:ln>
            <a:noFill/>
          </a:ln>
        </p:spPr>
      </p:pic>
      <p:pic>
        <p:nvPicPr>
          <p:cNvPr id="296" name="Google Shape;296;g238ecc96a39_0_193"/>
          <p:cNvPicPr preferRelativeResize="0"/>
          <p:nvPr/>
        </p:nvPicPr>
        <p:blipFill>
          <a:blip r:embed="rId5">
            <a:alphaModFix/>
          </a:blip>
          <a:stretch>
            <a:fillRect/>
          </a:stretch>
        </p:blipFill>
        <p:spPr>
          <a:xfrm>
            <a:off x="4802425" y="1958188"/>
            <a:ext cx="3981625" cy="1934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238ecc96a39_0_199"/>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302" name="Google Shape;302;g238ecc96a39_0_199"/>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303" name="Google Shape;303;g238ecc96a39_0_199"/>
          <p:cNvPicPr preferRelativeResize="0"/>
          <p:nvPr/>
        </p:nvPicPr>
        <p:blipFill rotWithShape="1">
          <a:blip r:embed="rId3">
            <a:alphaModFix/>
          </a:blip>
          <a:srcRect/>
          <a:stretch/>
        </p:blipFill>
        <p:spPr>
          <a:xfrm>
            <a:off x="3661203" y="4817321"/>
            <a:ext cx="1821594" cy="234205"/>
          </a:xfrm>
          <a:prstGeom prst="rect">
            <a:avLst/>
          </a:prstGeom>
          <a:noFill/>
          <a:ln>
            <a:noFill/>
          </a:ln>
        </p:spPr>
      </p:pic>
      <p:pic>
        <p:nvPicPr>
          <p:cNvPr id="304" name="Google Shape;304;g238ecc96a39_0_199"/>
          <p:cNvPicPr preferRelativeResize="0"/>
          <p:nvPr/>
        </p:nvPicPr>
        <p:blipFill>
          <a:blip r:embed="rId4">
            <a:alphaModFix/>
          </a:blip>
          <a:stretch>
            <a:fillRect/>
          </a:stretch>
        </p:blipFill>
        <p:spPr>
          <a:xfrm>
            <a:off x="698025" y="814173"/>
            <a:ext cx="3056000" cy="2831050"/>
          </a:xfrm>
          <a:prstGeom prst="rect">
            <a:avLst/>
          </a:prstGeom>
          <a:noFill/>
          <a:ln>
            <a:noFill/>
          </a:ln>
        </p:spPr>
      </p:pic>
      <p:pic>
        <p:nvPicPr>
          <p:cNvPr id="305" name="Google Shape;305;g238ecc96a39_0_199"/>
          <p:cNvPicPr preferRelativeResize="0"/>
          <p:nvPr/>
        </p:nvPicPr>
        <p:blipFill>
          <a:blip r:embed="rId5">
            <a:alphaModFix/>
          </a:blip>
          <a:stretch>
            <a:fillRect/>
          </a:stretch>
        </p:blipFill>
        <p:spPr>
          <a:xfrm>
            <a:off x="4905500" y="794775"/>
            <a:ext cx="3056000" cy="2869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38ecc96a39_0_211"/>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311" name="Google Shape;311;g238ecc96a39_0_211"/>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312" name="Google Shape;312;g238ecc96a39_0_211"/>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313" name="Google Shape;313;g238ecc96a39_0_211"/>
          <p:cNvSpPr txBox="1"/>
          <p:nvPr/>
        </p:nvSpPr>
        <p:spPr>
          <a:xfrm>
            <a:off x="559800" y="280050"/>
            <a:ext cx="7449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latin typeface="Calibri"/>
                <a:ea typeface="Calibri"/>
                <a:cs typeface="Calibri"/>
                <a:sym typeface="Calibri"/>
              </a:rPr>
              <a:t>Influential Diagnostics</a:t>
            </a:r>
            <a:endParaRPr sz="2800">
              <a:latin typeface="Calibri"/>
              <a:ea typeface="Calibri"/>
              <a:cs typeface="Calibri"/>
              <a:sym typeface="Calibri"/>
            </a:endParaRPr>
          </a:p>
        </p:txBody>
      </p:sp>
      <p:pic>
        <p:nvPicPr>
          <p:cNvPr id="314" name="Google Shape;314;g238ecc96a39_0_211"/>
          <p:cNvPicPr preferRelativeResize="0"/>
          <p:nvPr/>
        </p:nvPicPr>
        <p:blipFill>
          <a:blip r:embed="rId4">
            <a:alphaModFix/>
          </a:blip>
          <a:stretch>
            <a:fillRect/>
          </a:stretch>
        </p:blipFill>
        <p:spPr>
          <a:xfrm>
            <a:off x="451975" y="1770338"/>
            <a:ext cx="3438800" cy="1602825"/>
          </a:xfrm>
          <a:prstGeom prst="rect">
            <a:avLst/>
          </a:prstGeom>
          <a:noFill/>
          <a:ln>
            <a:noFill/>
          </a:ln>
        </p:spPr>
      </p:pic>
      <p:pic>
        <p:nvPicPr>
          <p:cNvPr id="315" name="Google Shape;315;g238ecc96a39_0_211"/>
          <p:cNvPicPr preferRelativeResize="0"/>
          <p:nvPr/>
        </p:nvPicPr>
        <p:blipFill>
          <a:blip r:embed="rId5">
            <a:alphaModFix/>
          </a:blip>
          <a:stretch>
            <a:fillRect/>
          </a:stretch>
        </p:blipFill>
        <p:spPr>
          <a:xfrm>
            <a:off x="4402300" y="1094175"/>
            <a:ext cx="4480175" cy="3364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238ecc96a39_0_217"/>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321" name="Google Shape;321;g238ecc96a39_0_217"/>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322" name="Google Shape;322;g238ecc96a39_0_217"/>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323" name="Google Shape;323;g238ecc96a39_0_217"/>
          <p:cNvSpPr txBox="1"/>
          <p:nvPr/>
        </p:nvSpPr>
        <p:spPr>
          <a:xfrm>
            <a:off x="311700" y="16717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Conclusion</a:t>
            </a:r>
            <a:endParaRPr sz="2800">
              <a:solidFill>
                <a:srgbClr val="000000"/>
              </a:solidFill>
            </a:endParaRPr>
          </a:p>
        </p:txBody>
      </p:sp>
      <p:sp>
        <p:nvSpPr>
          <p:cNvPr id="324" name="Google Shape;324;g238ecc96a39_0_217"/>
          <p:cNvSpPr txBox="1"/>
          <p:nvPr/>
        </p:nvSpPr>
        <p:spPr>
          <a:xfrm>
            <a:off x="632100" y="855050"/>
            <a:ext cx="7224300" cy="35094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US" sz="1800"/>
              <a:t>We find a linear model using weight, abdomen, ankle and wrist circumference to predict body fat percentage in men:</a:t>
            </a:r>
            <a:endParaRPr sz="1800"/>
          </a:p>
          <a:p>
            <a:pPr marL="457200" lvl="0" indent="0" algn="l" rtl="0">
              <a:spcBef>
                <a:spcPts val="0"/>
              </a:spcBef>
              <a:spcAft>
                <a:spcPts val="0"/>
              </a:spcAft>
              <a:buNone/>
            </a:pPr>
            <a:endParaRPr sz="1800"/>
          </a:p>
          <a:p>
            <a:pPr marL="457200" lvl="0" indent="0" algn="l" rtl="0">
              <a:spcBef>
                <a:spcPts val="0"/>
              </a:spcBef>
              <a:spcAft>
                <a:spcPts val="0"/>
              </a:spcAft>
              <a:buNone/>
            </a:pPr>
            <a:r>
              <a:rPr lang="en-US" sz="1800" b="1">
                <a:solidFill>
                  <a:srgbClr val="4B9CD3"/>
                </a:solidFill>
              </a:rPr>
              <a:t>% body fat =  19.27 -0.13 x weight* + 0.98 x abdomen* + 0.20 x ankle* - 1.32 x wrist*</a:t>
            </a:r>
            <a:endParaRPr sz="1800" b="1">
              <a:solidFill>
                <a:srgbClr val="4B9CD3"/>
              </a:solidFill>
            </a:endParaRPr>
          </a:p>
          <a:p>
            <a:pPr marL="457200" lvl="0" indent="0" algn="l" rtl="0">
              <a:spcBef>
                <a:spcPts val="0"/>
              </a:spcBef>
              <a:spcAft>
                <a:spcPts val="0"/>
              </a:spcAft>
              <a:buNone/>
            </a:pPr>
            <a:endParaRPr sz="1800" b="1"/>
          </a:p>
          <a:p>
            <a:pPr marL="457200" lvl="0" indent="0" algn="l" rtl="0">
              <a:spcBef>
                <a:spcPts val="0"/>
              </a:spcBef>
              <a:spcAft>
                <a:spcPts val="0"/>
              </a:spcAft>
              <a:buNone/>
            </a:pPr>
            <a:r>
              <a:rPr lang="en-US" sz="1800"/>
              <a:t>weight* = weight - 179.28 (lbs),</a:t>
            </a:r>
            <a:endParaRPr sz="1800"/>
          </a:p>
          <a:p>
            <a:pPr marL="457200" lvl="0" indent="0" algn="l" rtl="0">
              <a:spcBef>
                <a:spcPts val="0"/>
              </a:spcBef>
              <a:spcAft>
                <a:spcPts val="0"/>
              </a:spcAft>
              <a:buNone/>
            </a:pPr>
            <a:r>
              <a:rPr lang="en-US" sz="1800"/>
              <a:t>abdomen* = abdomen circumference - 92.67 (cm),</a:t>
            </a:r>
            <a:endParaRPr sz="1800"/>
          </a:p>
          <a:p>
            <a:pPr marL="457200" lvl="0" indent="0" algn="l" rtl="0">
              <a:spcBef>
                <a:spcPts val="0"/>
              </a:spcBef>
              <a:spcAft>
                <a:spcPts val="0"/>
              </a:spcAft>
              <a:buNone/>
            </a:pPr>
            <a:r>
              <a:rPr lang="en-US" sz="1800"/>
              <a:t>ankle* = ankle circumference - 23.12 (cm),</a:t>
            </a:r>
            <a:endParaRPr sz="1800"/>
          </a:p>
          <a:p>
            <a:pPr marL="457200" lvl="0" indent="0" algn="l" rtl="0">
              <a:spcBef>
                <a:spcPts val="0"/>
              </a:spcBef>
              <a:spcAft>
                <a:spcPts val="0"/>
              </a:spcAft>
              <a:buNone/>
            </a:pPr>
            <a:r>
              <a:rPr lang="en-US" sz="1800"/>
              <a:t>wrist* = wrist circumference -18.25 (cm).</a:t>
            </a:r>
            <a:endParaRPr sz="1800"/>
          </a:p>
          <a:p>
            <a:pPr marL="457200" lvl="0" indent="0" algn="l" rtl="0">
              <a:spcBef>
                <a:spcPts val="0"/>
              </a:spcBef>
              <a:spcAft>
                <a:spcPts val="0"/>
              </a:spcAft>
              <a:buNone/>
            </a:pPr>
            <a:endParaRPr sz="1800"/>
          </a:p>
          <a:p>
            <a:pPr marL="457200" lvl="0" indent="0" algn="l" rtl="0">
              <a:spcBef>
                <a:spcPts val="0"/>
              </a:spcBef>
              <a:spcAft>
                <a:spcPts val="0"/>
              </a:spcAft>
              <a:buNone/>
            </a:pPr>
            <a:endParaRPr sz="1800"/>
          </a:p>
        </p:txBody>
      </p:sp>
      <p:sp>
        <p:nvSpPr>
          <p:cNvPr id="325" name="Google Shape;325;g238ecc96a39_0_217"/>
          <p:cNvSpPr txBox="1"/>
          <p:nvPr/>
        </p:nvSpPr>
        <p:spPr>
          <a:xfrm>
            <a:off x="632100" y="3925525"/>
            <a:ext cx="80145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US" sz="1800"/>
              <a:t>The model we find has good reliability based on split-sample analysis and good accuracy when compared to a reference model.</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38ecc96a39_0_223"/>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331" name="Google Shape;331;g238ecc96a39_0_223"/>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332" name="Google Shape;332;g238ecc96a39_0_223"/>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333" name="Google Shape;333;g238ecc96a39_0_223"/>
          <p:cNvSpPr txBox="1"/>
          <p:nvPr/>
        </p:nvSpPr>
        <p:spPr>
          <a:xfrm>
            <a:off x="311700" y="31957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Discussion</a:t>
            </a:r>
            <a:endParaRPr sz="2800">
              <a:solidFill>
                <a:srgbClr val="000000"/>
              </a:solidFill>
            </a:endParaRPr>
          </a:p>
        </p:txBody>
      </p:sp>
      <p:sp>
        <p:nvSpPr>
          <p:cNvPr id="334" name="Google Shape;334;g238ecc96a39_0_223"/>
          <p:cNvSpPr txBox="1"/>
          <p:nvPr/>
        </p:nvSpPr>
        <p:spPr>
          <a:xfrm>
            <a:off x="616450" y="885300"/>
            <a:ext cx="7036800" cy="3508623"/>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US" sz="1800" dirty="0"/>
              <a:t>One disadvantage of using body circumference measurements is that the parts of the body measured need to be accurate. Also, difference in body shape and fat distribution may lead to inaccuracy in prediction.</a:t>
            </a:r>
          </a:p>
          <a:p>
            <a:pPr marL="457200" lvl="0" indent="-342900" algn="l" rtl="0">
              <a:spcBef>
                <a:spcPts val="0"/>
              </a:spcBef>
              <a:spcAft>
                <a:spcPts val="0"/>
              </a:spcAft>
              <a:buSzPts val="1800"/>
              <a:buChar char="●"/>
            </a:pPr>
            <a:r>
              <a:rPr lang="en-US" sz="1800" dirty="0"/>
              <a:t>We compared our best model fitted in the training set with the reference model based on their prediction accuracy in the test set, and showed that our model has smaller RMSE and AIC. However, it is possible that our test set is more similar to the training set than the data set used to fit the reference model.</a:t>
            </a:r>
            <a:endParaRPr sz="1800" dirty="0"/>
          </a:p>
          <a:p>
            <a:pPr marL="457200" lvl="0" indent="-342900" algn="l" rtl="0">
              <a:spcBef>
                <a:spcPts val="0"/>
              </a:spcBef>
              <a:spcAft>
                <a:spcPts val="0"/>
              </a:spcAft>
              <a:buSzPts val="1800"/>
              <a:buChar char="●"/>
            </a:pPr>
            <a:r>
              <a:rPr lang="en-US" sz="1800" dirty="0"/>
              <a:t>The dataset we use only contain males. The body fat percentage estimating equations for females can be established in a similar way using data of females.</a:t>
            </a:r>
            <a:endParaRPr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238ecc96a39_0_240"/>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340" name="Google Shape;340;g238ecc96a39_0_240"/>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341" name="Google Shape;341;g238ecc96a39_0_240"/>
          <p:cNvPicPr preferRelativeResize="0"/>
          <p:nvPr/>
        </p:nvPicPr>
        <p:blipFill rotWithShape="1">
          <a:blip r:embed="rId3">
            <a:alphaModFix/>
          </a:blip>
          <a:srcRect/>
          <a:stretch/>
        </p:blipFill>
        <p:spPr>
          <a:xfrm>
            <a:off x="3661203" y="4817321"/>
            <a:ext cx="1821594" cy="234205"/>
          </a:xfrm>
          <a:prstGeom prst="rect">
            <a:avLst/>
          </a:prstGeom>
          <a:noFill/>
          <a:ln>
            <a:noFill/>
          </a:ln>
        </p:spPr>
      </p:pic>
      <p:pic>
        <p:nvPicPr>
          <p:cNvPr id="342" name="Google Shape;342;g238ecc96a39_0_240" descr="A graphical representation of the Gillings School cupola" title="Gillings School cupola"/>
          <p:cNvPicPr preferRelativeResize="0"/>
          <p:nvPr/>
        </p:nvPicPr>
        <p:blipFill rotWithShape="1">
          <a:blip r:embed="rId4">
            <a:alphaModFix/>
          </a:blip>
          <a:srcRect l="49397" r="161"/>
          <a:stretch/>
        </p:blipFill>
        <p:spPr>
          <a:xfrm>
            <a:off x="6102286" y="148419"/>
            <a:ext cx="3041715" cy="4522666"/>
          </a:xfrm>
          <a:prstGeom prst="rect">
            <a:avLst/>
          </a:prstGeom>
          <a:noFill/>
          <a:ln>
            <a:noFill/>
          </a:ln>
        </p:spPr>
      </p:pic>
      <p:sp>
        <p:nvSpPr>
          <p:cNvPr id="343" name="Google Shape;343;g238ecc96a39_0_240"/>
          <p:cNvSpPr txBox="1"/>
          <p:nvPr/>
        </p:nvSpPr>
        <p:spPr>
          <a:xfrm>
            <a:off x="2772604" y="1654148"/>
            <a:ext cx="3598800" cy="988800"/>
          </a:xfrm>
          <a:prstGeom prst="rect">
            <a:avLst/>
          </a:prstGeom>
          <a:noFill/>
          <a:ln>
            <a:noFill/>
          </a:ln>
        </p:spPr>
        <p:txBody>
          <a:bodyPr spcFirstLastPara="1" wrap="square" lIns="51425" tIns="25700" rIns="51425" bIns="25700" anchor="ctr" anchorCtr="0">
            <a:normAutofit/>
          </a:bodyPr>
          <a:lstStyle/>
          <a:p>
            <a:pPr marL="0" marR="0" lvl="0" indent="0" algn="l" rtl="0">
              <a:spcBef>
                <a:spcPts val="0"/>
              </a:spcBef>
              <a:spcAft>
                <a:spcPts val="0"/>
              </a:spcAft>
              <a:buClr>
                <a:schemeClr val="accent1"/>
              </a:buClr>
              <a:buSzPts val="3038"/>
              <a:buFont typeface="Avenir"/>
              <a:buNone/>
            </a:pPr>
            <a:r>
              <a:rPr lang="en-US" sz="3600" b="1" i="0" u="none" strike="noStrike" cap="none">
                <a:solidFill>
                  <a:srgbClr val="13294B"/>
                </a:solidFill>
                <a:latin typeface="Avenir"/>
                <a:ea typeface="Avenir"/>
                <a:cs typeface="Avenir"/>
                <a:sym typeface="Avenir"/>
              </a:rPr>
              <a:t>Thank You!</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38ecc96a39_0_17"/>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107" name="Google Shape;107;g238ecc96a39_0_17"/>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108" name="Google Shape;108;g238ecc96a39_0_17"/>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109" name="Google Shape;109;g238ecc96a39_0_17"/>
          <p:cNvSpPr txBox="1"/>
          <p:nvPr/>
        </p:nvSpPr>
        <p:spPr>
          <a:xfrm>
            <a:off x="311700" y="1152475"/>
            <a:ext cx="8520600" cy="8286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None/>
            </a:pPr>
            <a:r>
              <a:rPr lang="en-US" sz="1800">
                <a:solidFill>
                  <a:schemeClr val="dk1"/>
                </a:solidFill>
              </a:rPr>
              <a:t>Underwater weighing method is very accurate to measure the body fat percentage, but is </a:t>
            </a:r>
            <a:r>
              <a:rPr lang="en-US" sz="1800" b="1">
                <a:solidFill>
                  <a:schemeClr val="dk1"/>
                </a:solidFill>
              </a:rPr>
              <a:t>EXPENSIVE</a:t>
            </a:r>
            <a:r>
              <a:rPr lang="en-US" sz="1800">
                <a:solidFill>
                  <a:schemeClr val="dk1"/>
                </a:solidFill>
              </a:rPr>
              <a:t>!</a:t>
            </a:r>
            <a:endParaRPr sz="1800">
              <a:solidFill>
                <a:schemeClr val="dk1"/>
              </a:solidFill>
            </a:endParaRPr>
          </a:p>
        </p:txBody>
      </p:sp>
      <p:pic>
        <p:nvPicPr>
          <p:cNvPr id="110" name="Google Shape;110;g238ecc96a39_0_17"/>
          <p:cNvPicPr preferRelativeResize="0"/>
          <p:nvPr/>
        </p:nvPicPr>
        <p:blipFill rotWithShape="1">
          <a:blip r:embed="rId4">
            <a:alphaModFix/>
          </a:blip>
          <a:srcRect t="78045"/>
          <a:stretch/>
        </p:blipFill>
        <p:spPr>
          <a:xfrm>
            <a:off x="1611400" y="3528675"/>
            <a:ext cx="5093949" cy="572700"/>
          </a:xfrm>
          <a:prstGeom prst="rect">
            <a:avLst/>
          </a:prstGeom>
          <a:noFill/>
          <a:ln>
            <a:noFill/>
          </a:ln>
        </p:spPr>
      </p:pic>
      <p:pic>
        <p:nvPicPr>
          <p:cNvPr id="111" name="Google Shape;111;g238ecc96a39_0_17"/>
          <p:cNvPicPr preferRelativeResize="0"/>
          <p:nvPr/>
        </p:nvPicPr>
        <p:blipFill rotWithShape="1">
          <a:blip r:embed="rId4">
            <a:alphaModFix/>
          </a:blip>
          <a:srcRect t="19724" b="40225"/>
          <a:stretch/>
        </p:blipFill>
        <p:spPr>
          <a:xfrm>
            <a:off x="1611400" y="2560150"/>
            <a:ext cx="5093949" cy="1044725"/>
          </a:xfrm>
          <a:prstGeom prst="rect">
            <a:avLst/>
          </a:prstGeom>
          <a:noFill/>
          <a:ln>
            <a:noFill/>
          </a:ln>
        </p:spPr>
      </p:pic>
      <p:sp>
        <p:nvSpPr>
          <p:cNvPr id="112" name="Google Shape;112;g238ecc96a39_0_17"/>
          <p:cNvSpPr txBox="1"/>
          <p:nvPr/>
        </p:nvSpPr>
        <p:spPr>
          <a:xfrm>
            <a:off x="387900" y="2926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t>Introduction</a:t>
            </a:r>
            <a:endParaRPr sz="2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38ecc96a39_0_24"/>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118" name="Google Shape;118;g238ecc96a39_0_24"/>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119" name="Google Shape;119;g238ecc96a39_0_24"/>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120" name="Google Shape;120;g238ecc96a39_0_24"/>
          <p:cNvSpPr txBox="1"/>
          <p:nvPr/>
        </p:nvSpPr>
        <p:spPr>
          <a:xfrm>
            <a:off x="605475" y="1170225"/>
            <a:ext cx="79224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sz="1800">
                <a:solidFill>
                  <a:schemeClr val="dk1"/>
                </a:solidFill>
              </a:rPr>
              <a:t>Build a linear model to predict the body fat percentage with age, weight, height and body circumference measurements such as neck circumference, abdomen circumference.</a:t>
            </a:r>
            <a:endParaRPr sz="1800">
              <a:solidFill>
                <a:schemeClr val="dk1"/>
              </a:solidFill>
            </a:endParaRPr>
          </a:p>
          <a:p>
            <a:pPr marL="0" lvl="0" indent="0" algn="l" rtl="0">
              <a:lnSpc>
                <a:spcPct val="115000"/>
              </a:lnSpc>
              <a:spcBef>
                <a:spcPts val="1200"/>
              </a:spcBef>
              <a:spcAft>
                <a:spcPts val="0"/>
              </a:spcAft>
              <a:buNone/>
            </a:pPr>
            <a:r>
              <a:rPr lang="en-US" sz="1800">
                <a:solidFill>
                  <a:schemeClr val="dk1"/>
                </a:solidFill>
              </a:rPr>
              <a:t>If this is feasible, we can have a cheap and convenient way of measuring body fat percentage. </a:t>
            </a:r>
            <a:endParaRPr sz="1800">
              <a:solidFill>
                <a:schemeClr val="dk1"/>
              </a:solidFill>
            </a:endParaRPr>
          </a:p>
          <a:p>
            <a:pPr marL="0" lvl="0" indent="0" algn="l" rtl="0">
              <a:lnSpc>
                <a:spcPct val="115000"/>
              </a:lnSpc>
              <a:spcBef>
                <a:spcPts val="1200"/>
              </a:spcBef>
              <a:spcAft>
                <a:spcPts val="1200"/>
              </a:spcAft>
              <a:buNone/>
            </a:pPr>
            <a:r>
              <a:rPr lang="en-US" sz="1800">
                <a:solidFill>
                  <a:schemeClr val="dk1"/>
                </a:solidFill>
              </a:rPr>
              <a:t>You only need a measuring tape! </a:t>
            </a:r>
            <a:endParaRPr sz="1800">
              <a:solidFill>
                <a:schemeClr val="dk1"/>
              </a:solidFill>
            </a:endParaRPr>
          </a:p>
        </p:txBody>
      </p:sp>
      <p:sp>
        <p:nvSpPr>
          <p:cNvPr id="121" name="Google Shape;121;g238ecc96a39_0_24"/>
          <p:cNvSpPr txBox="1"/>
          <p:nvPr/>
        </p:nvSpPr>
        <p:spPr>
          <a:xfrm>
            <a:off x="387900" y="3688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t>Aim</a:t>
            </a:r>
            <a:endParaRPr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38ecc96a39_0_31"/>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127" name="Google Shape;127;g238ecc96a39_0_31"/>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128" name="Google Shape;128;g238ecc96a39_0_31"/>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129" name="Google Shape;129;g238ecc96a39_0_31"/>
          <p:cNvSpPr txBox="1"/>
          <p:nvPr/>
        </p:nvSpPr>
        <p:spPr>
          <a:xfrm>
            <a:off x="311700" y="1402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Data</a:t>
            </a:r>
            <a:endParaRPr sz="2800">
              <a:solidFill>
                <a:srgbClr val="000000"/>
              </a:solidFill>
            </a:endParaRPr>
          </a:p>
        </p:txBody>
      </p:sp>
      <p:sp>
        <p:nvSpPr>
          <p:cNvPr id="130" name="Google Shape;130;g238ecc96a39_0_31"/>
          <p:cNvSpPr txBox="1"/>
          <p:nvPr/>
        </p:nvSpPr>
        <p:spPr>
          <a:xfrm>
            <a:off x="945175" y="732475"/>
            <a:ext cx="72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Dataset provided by </a:t>
            </a:r>
            <a:r>
              <a:rPr lang="en-US">
                <a:solidFill>
                  <a:srgbClr val="000000"/>
                </a:solidFill>
                <a:highlight>
                  <a:srgbClr val="FFFFFF"/>
                </a:highlight>
              </a:rPr>
              <a:t>Dr. A. Garth Fisher (personal communication, October 5, 1994) </a:t>
            </a:r>
            <a:r>
              <a:rPr lang="en-US">
                <a:highlight>
                  <a:srgbClr val="FFFFFF"/>
                </a:highlight>
              </a:rPr>
              <a:t>contains data of 252 males with </a:t>
            </a:r>
            <a:r>
              <a:rPr lang="en-US">
                <a:solidFill>
                  <a:srgbClr val="000000"/>
                </a:solidFill>
                <a:highlight>
                  <a:srgbClr val="FFFFFF"/>
                </a:highlight>
              </a:rPr>
              <a:t>the following variables:</a:t>
            </a:r>
            <a:endParaRPr/>
          </a:p>
        </p:txBody>
      </p:sp>
      <p:sp>
        <p:nvSpPr>
          <p:cNvPr id="131" name="Google Shape;131;g238ecc96a39_0_31"/>
          <p:cNvSpPr txBox="1"/>
          <p:nvPr/>
        </p:nvSpPr>
        <p:spPr>
          <a:xfrm>
            <a:off x="1168825" y="1269300"/>
            <a:ext cx="6082800" cy="3417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rabicPeriod"/>
            </a:pPr>
            <a:r>
              <a:rPr lang="en-US"/>
              <a:t>Density determined from underwater weighing</a:t>
            </a:r>
            <a:endParaRPr/>
          </a:p>
          <a:p>
            <a:pPr marL="457200" lvl="0" indent="-317500" algn="l" rtl="0">
              <a:spcBef>
                <a:spcPts val="0"/>
              </a:spcBef>
              <a:spcAft>
                <a:spcPts val="0"/>
              </a:spcAft>
              <a:buSzPts val="1400"/>
              <a:buAutoNum type="arabicPeriod"/>
            </a:pPr>
            <a:r>
              <a:rPr lang="en-US"/>
              <a:t> Percent body fat from Siri's (1956) equation</a:t>
            </a:r>
            <a:endParaRPr/>
          </a:p>
          <a:p>
            <a:pPr marL="457200" lvl="0" indent="-317500" algn="l" rtl="0">
              <a:spcBef>
                <a:spcPts val="0"/>
              </a:spcBef>
              <a:spcAft>
                <a:spcPts val="0"/>
              </a:spcAft>
              <a:buSzPts val="1400"/>
              <a:buAutoNum type="arabicPeriod"/>
            </a:pPr>
            <a:r>
              <a:rPr lang="en-US"/>
              <a:t> Age (years)</a:t>
            </a:r>
            <a:endParaRPr/>
          </a:p>
          <a:p>
            <a:pPr marL="457200" lvl="0" indent="-317500" algn="l" rtl="0">
              <a:spcBef>
                <a:spcPts val="0"/>
              </a:spcBef>
              <a:spcAft>
                <a:spcPts val="0"/>
              </a:spcAft>
              <a:buSzPts val="1400"/>
              <a:buAutoNum type="arabicPeriod"/>
            </a:pPr>
            <a:r>
              <a:rPr lang="en-US"/>
              <a:t> Weight (lbs)</a:t>
            </a:r>
            <a:endParaRPr/>
          </a:p>
          <a:p>
            <a:pPr marL="457200" lvl="0" indent="-317500" algn="l" rtl="0">
              <a:spcBef>
                <a:spcPts val="0"/>
              </a:spcBef>
              <a:spcAft>
                <a:spcPts val="0"/>
              </a:spcAft>
              <a:buSzPts val="1400"/>
              <a:buAutoNum type="arabicPeriod"/>
            </a:pPr>
            <a:r>
              <a:rPr lang="en-US"/>
              <a:t> Height (inches)</a:t>
            </a:r>
            <a:endParaRPr/>
          </a:p>
          <a:p>
            <a:pPr marL="457200" lvl="0" indent="-317500" algn="l" rtl="0">
              <a:spcBef>
                <a:spcPts val="0"/>
              </a:spcBef>
              <a:spcAft>
                <a:spcPts val="0"/>
              </a:spcAft>
              <a:buSzPts val="1400"/>
              <a:buAutoNum type="arabicPeriod"/>
            </a:pPr>
            <a:r>
              <a:rPr lang="en-US"/>
              <a:t> Neck circumference (cm)</a:t>
            </a:r>
            <a:endParaRPr/>
          </a:p>
          <a:p>
            <a:pPr marL="457200" lvl="0" indent="-317500" algn="l" rtl="0">
              <a:spcBef>
                <a:spcPts val="0"/>
              </a:spcBef>
              <a:spcAft>
                <a:spcPts val="0"/>
              </a:spcAft>
              <a:buSzPts val="1400"/>
              <a:buAutoNum type="arabicPeriod"/>
            </a:pPr>
            <a:r>
              <a:rPr lang="en-US"/>
              <a:t> Chest circumference (cm)</a:t>
            </a:r>
            <a:endParaRPr/>
          </a:p>
          <a:p>
            <a:pPr marL="457200" lvl="0" indent="-317500" algn="l" rtl="0">
              <a:spcBef>
                <a:spcPts val="0"/>
              </a:spcBef>
              <a:spcAft>
                <a:spcPts val="0"/>
              </a:spcAft>
              <a:buSzPts val="1400"/>
              <a:buAutoNum type="arabicPeriod"/>
            </a:pPr>
            <a:r>
              <a:rPr lang="en-US"/>
              <a:t> Abdomen 2 circumference (cm)</a:t>
            </a:r>
            <a:endParaRPr/>
          </a:p>
          <a:p>
            <a:pPr marL="457200" lvl="0" indent="-317500" algn="l" rtl="0">
              <a:spcBef>
                <a:spcPts val="0"/>
              </a:spcBef>
              <a:spcAft>
                <a:spcPts val="0"/>
              </a:spcAft>
              <a:buSzPts val="1400"/>
              <a:buAutoNum type="arabicPeriod"/>
            </a:pPr>
            <a:r>
              <a:rPr lang="en-US"/>
              <a:t> Hip circumference (cm)</a:t>
            </a:r>
            <a:endParaRPr/>
          </a:p>
          <a:p>
            <a:pPr marL="457200" lvl="0" indent="-317500" algn="l" rtl="0">
              <a:spcBef>
                <a:spcPts val="0"/>
              </a:spcBef>
              <a:spcAft>
                <a:spcPts val="0"/>
              </a:spcAft>
              <a:buSzPts val="1400"/>
              <a:buAutoNum type="arabicPeriod"/>
            </a:pPr>
            <a:r>
              <a:rPr lang="en-US"/>
              <a:t> Thigh circumference (cm)</a:t>
            </a:r>
            <a:endParaRPr/>
          </a:p>
          <a:p>
            <a:pPr marL="457200" lvl="0" indent="-317500" algn="l" rtl="0">
              <a:spcBef>
                <a:spcPts val="0"/>
              </a:spcBef>
              <a:spcAft>
                <a:spcPts val="0"/>
              </a:spcAft>
              <a:buSzPts val="1400"/>
              <a:buAutoNum type="arabicPeriod"/>
            </a:pPr>
            <a:r>
              <a:rPr lang="en-US"/>
              <a:t> Knee circumference (cm)</a:t>
            </a:r>
            <a:endParaRPr/>
          </a:p>
          <a:p>
            <a:pPr marL="457200" lvl="0" indent="-317500" algn="l" rtl="0">
              <a:spcBef>
                <a:spcPts val="0"/>
              </a:spcBef>
              <a:spcAft>
                <a:spcPts val="0"/>
              </a:spcAft>
              <a:buSzPts val="1400"/>
              <a:buAutoNum type="arabicPeriod"/>
            </a:pPr>
            <a:r>
              <a:rPr lang="en-US"/>
              <a:t> Ankle circumference (cm)</a:t>
            </a:r>
            <a:endParaRPr/>
          </a:p>
          <a:p>
            <a:pPr marL="457200" lvl="0" indent="-317500" algn="l" rtl="0">
              <a:spcBef>
                <a:spcPts val="0"/>
              </a:spcBef>
              <a:spcAft>
                <a:spcPts val="0"/>
              </a:spcAft>
              <a:buSzPts val="1400"/>
              <a:buAutoNum type="arabicPeriod"/>
            </a:pPr>
            <a:r>
              <a:rPr lang="en-US"/>
              <a:t> Biceps (extended) circumference (cm)</a:t>
            </a:r>
            <a:endParaRPr/>
          </a:p>
          <a:p>
            <a:pPr marL="457200" lvl="0" indent="-317500" algn="l" rtl="0">
              <a:spcBef>
                <a:spcPts val="0"/>
              </a:spcBef>
              <a:spcAft>
                <a:spcPts val="0"/>
              </a:spcAft>
              <a:buSzPts val="1400"/>
              <a:buAutoNum type="arabicPeriod"/>
            </a:pPr>
            <a:r>
              <a:rPr lang="en-US"/>
              <a:t> Forearm circumference (cm)</a:t>
            </a:r>
            <a:endParaRPr/>
          </a:p>
          <a:p>
            <a:pPr marL="457200" lvl="0" indent="-317500" algn="l" rtl="0">
              <a:spcBef>
                <a:spcPts val="0"/>
              </a:spcBef>
              <a:spcAft>
                <a:spcPts val="0"/>
              </a:spcAft>
              <a:buSzPts val="1400"/>
              <a:buAutoNum type="arabicPeriod"/>
            </a:pPr>
            <a:r>
              <a:rPr lang="en-US"/>
              <a:t> Wrist circumference (cm)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38ecc96a39_0_52"/>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137" name="Google Shape;137;g238ecc96a39_0_52"/>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138" name="Google Shape;138;g238ecc96a39_0_52"/>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139" name="Google Shape;139;g238ecc96a39_0_52"/>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Analysis Plan</a:t>
            </a:r>
            <a:endParaRPr sz="2800">
              <a:solidFill>
                <a:srgbClr val="000000"/>
              </a:solidFill>
            </a:endParaRPr>
          </a:p>
        </p:txBody>
      </p:sp>
      <p:sp>
        <p:nvSpPr>
          <p:cNvPr id="140" name="Google Shape;140;g238ecc96a39_0_52"/>
          <p:cNvSpPr txBox="1"/>
          <p:nvPr/>
        </p:nvSpPr>
        <p:spPr>
          <a:xfrm>
            <a:off x="1034625" y="1368575"/>
            <a:ext cx="6962400" cy="2926925"/>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AutoNum type="arabicPeriod"/>
            </a:pPr>
            <a:r>
              <a:rPr lang="en-US" sz="1800" dirty="0">
                <a:solidFill>
                  <a:srgbClr val="4B9CD3"/>
                </a:solidFill>
              </a:rPr>
              <a:t>Descriptive data analysis </a:t>
            </a:r>
            <a:r>
              <a:rPr lang="en-US" sz="1800" dirty="0"/>
              <a:t>(</a:t>
            </a:r>
            <a:r>
              <a:rPr lang="en-US" sz="1800" dirty="0">
                <a:solidFill>
                  <a:srgbClr val="000000"/>
                </a:solidFill>
              </a:rPr>
              <a:t>missing values, data that do not make sense, look at association patterns between response and predictors)</a:t>
            </a:r>
            <a:endParaRPr sz="1800" dirty="0">
              <a:solidFill>
                <a:srgbClr val="000000"/>
              </a:solidFill>
            </a:endParaRPr>
          </a:p>
          <a:p>
            <a:pPr marL="457200" lvl="0" indent="-342900" algn="l" rtl="0">
              <a:lnSpc>
                <a:spcPct val="115000"/>
              </a:lnSpc>
              <a:spcBef>
                <a:spcPts val="0"/>
              </a:spcBef>
              <a:spcAft>
                <a:spcPts val="0"/>
              </a:spcAft>
              <a:buClr>
                <a:srgbClr val="000000"/>
              </a:buClr>
              <a:buSzPts val="1800"/>
              <a:buAutoNum type="arabicPeriod"/>
            </a:pPr>
            <a:r>
              <a:rPr lang="en-US" sz="1800" dirty="0">
                <a:solidFill>
                  <a:srgbClr val="000000"/>
                </a:solidFill>
              </a:rPr>
              <a:t>Specify </a:t>
            </a:r>
            <a:r>
              <a:rPr lang="en-US" sz="1800" dirty="0">
                <a:solidFill>
                  <a:srgbClr val="4B9CD3"/>
                </a:solidFill>
              </a:rPr>
              <a:t>maximum model </a:t>
            </a:r>
            <a:r>
              <a:rPr lang="en-US" sz="1800" dirty="0">
                <a:solidFill>
                  <a:srgbClr val="000000"/>
                </a:solidFill>
              </a:rPr>
              <a:t>(all main effects plus interactions if any).</a:t>
            </a:r>
            <a:endParaRPr sz="1800" dirty="0">
              <a:solidFill>
                <a:srgbClr val="000000"/>
              </a:solidFill>
            </a:endParaRPr>
          </a:p>
          <a:p>
            <a:pPr marL="457200" lvl="0" indent="-342900" algn="l" rtl="0">
              <a:lnSpc>
                <a:spcPct val="115000"/>
              </a:lnSpc>
              <a:spcBef>
                <a:spcPts val="0"/>
              </a:spcBef>
              <a:spcAft>
                <a:spcPts val="0"/>
              </a:spcAft>
              <a:buClr>
                <a:srgbClr val="000000"/>
              </a:buClr>
              <a:buSzPts val="1800"/>
              <a:buAutoNum type="arabicPeriod"/>
            </a:pPr>
            <a:r>
              <a:rPr lang="en-US" sz="1800" dirty="0">
                <a:solidFill>
                  <a:srgbClr val="000000"/>
                </a:solidFill>
              </a:rPr>
              <a:t>Diagnostics: eigen-analysis to find </a:t>
            </a:r>
            <a:r>
              <a:rPr lang="en-US" sz="1800" dirty="0">
                <a:solidFill>
                  <a:srgbClr val="4B9CD3"/>
                </a:solidFill>
              </a:rPr>
              <a:t>collinearity</a:t>
            </a:r>
            <a:r>
              <a:rPr lang="en-US" sz="1800" dirty="0">
                <a:solidFill>
                  <a:srgbClr val="000000"/>
                </a:solidFill>
              </a:rPr>
              <a:t> and remove covariates with collinearity, and assumption diagnostics to see if </a:t>
            </a:r>
            <a:r>
              <a:rPr lang="en-US" sz="1800" dirty="0">
                <a:solidFill>
                  <a:srgbClr val="4B9CD3"/>
                </a:solidFill>
              </a:rPr>
              <a:t>transformations</a:t>
            </a:r>
            <a:r>
              <a:rPr lang="en-US" sz="1800" dirty="0">
                <a:solidFill>
                  <a:srgbClr val="000000"/>
                </a:solidFill>
              </a:rPr>
              <a:t> are needed.</a:t>
            </a:r>
            <a:endParaRPr sz="1800" dirty="0">
              <a:solidFill>
                <a:srgbClr val="000000"/>
              </a:solidFill>
            </a:endParaRPr>
          </a:p>
          <a:p>
            <a:pPr marL="457200" lvl="0" indent="-342900" algn="l" rtl="0">
              <a:lnSpc>
                <a:spcPct val="115000"/>
              </a:lnSpc>
              <a:spcBef>
                <a:spcPts val="0"/>
              </a:spcBef>
              <a:spcAft>
                <a:spcPts val="0"/>
              </a:spcAft>
              <a:buClr>
                <a:srgbClr val="000000"/>
              </a:buClr>
              <a:buSzPts val="1800"/>
              <a:buAutoNum type="arabicPeriod"/>
            </a:pPr>
            <a:r>
              <a:rPr lang="en-US" sz="1800" dirty="0">
                <a:solidFill>
                  <a:srgbClr val="4B9CD3"/>
                </a:solidFill>
              </a:rPr>
              <a:t>Model selection</a:t>
            </a:r>
            <a:r>
              <a:rPr lang="en-US" sz="1800" dirty="0">
                <a:solidFill>
                  <a:srgbClr val="000000"/>
                </a:solidFill>
              </a:rPr>
              <a:t>: backward selection with alpha=0.15.</a:t>
            </a:r>
            <a:endParaRPr sz="180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38ecc96a39_0_59"/>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146" name="Google Shape;146;g238ecc96a39_0_59"/>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147" name="Google Shape;147;g238ecc96a39_0_59"/>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148" name="Google Shape;148;g238ecc96a39_0_59"/>
          <p:cNvSpPr txBox="1"/>
          <p:nvPr/>
        </p:nvSpPr>
        <p:spPr>
          <a:xfrm>
            <a:off x="311700" y="3688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2800">
                <a:solidFill>
                  <a:srgbClr val="000000"/>
                </a:solidFill>
              </a:rPr>
              <a:t>Analysis Plan</a:t>
            </a:r>
            <a:endParaRPr sz="2800">
              <a:solidFill>
                <a:srgbClr val="000000"/>
              </a:solidFill>
            </a:endParaRPr>
          </a:p>
        </p:txBody>
      </p:sp>
      <mc:AlternateContent xmlns:mc="http://schemas.openxmlformats.org/markup-compatibility/2006" xmlns:a14="http://schemas.microsoft.com/office/drawing/2010/main">
        <mc:Choice Requires="a14">
          <p:sp>
            <p:nvSpPr>
              <p:cNvPr id="149" name="Google Shape;149;g238ecc96a39_0_59"/>
              <p:cNvSpPr txBox="1"/>
              <p:nvPr/>
            </p:nvSpPr>
            <p:spPr>
              <a:xfrm>
                <a:off x="1034625" y="1139975"/>
                <a:ext cx="6962400" cy="340827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dirty="0"/>
                  <a:t>5.   </a:t>
                </a:r>
                <a:r>
                  <a:rPr lang="en-US" sz="1800" dirty="0">
                    <a:solidFill>
                      <a:srgbClr val="4B9CD3"/>
                    </a:solidFill>
                  </a:rPr>
                  <a:t>Split sample</a:t>
                </a:r>
                <a:r>
                  <a:rPr lang="en-US" sz="1800" dirty="0">
                    <a:solidFill>
                      <a:srgbClr val="000000"/>
                    </a:solidFill>
                  </a:rPr>
                  <a:t> into training and test sets (1:1)</a:t>
                </a:r>
              </a:p>
              <a:p>
                <a:pPr lvl="0">
                  <a:lnSpc>
                    <a:spcPct val="115000"/>
                  </a:lnSpc>
                </a:pPr>
                <a:r>
                  <a:rPr lang="en-US" sz="1800" dirty="0">
                    <a:solidFill>
                      <a:srgbClr val="000000"/>
                    </a:solidFill>
                  </a:rPr>
                  <a:t>6.   In the training set, perform model selection.  </a:t>
                </a:r>
                <a:r>
                  <a:rPr lang="en-US" sz="1800" dirty="0"/>
                  <a:t>C</a:t>
                </a:r>
                <a:r>
                  <a:rPr lang="en-US" sz="1800" dirty="0">
                    <a:solidFill>
                      <a:srgbClr val="000000"/>
                    </a:solidFill>
                  </a:rPr>
                  <a:t>ompute </a:t>
                </a:r>
                <a14:m>
                  <m:oMath xmlns:m="http://schemas.openxmlformats.org/officeDocument/2006/math">
                    <m:sSub>
                      <m:sSubPr>
                        <m:ctrlPr>
                          <a:rPr lang="ar-AE" sz="1800" i="1" smtClean="0">
                            <a:solidFill>
                              <a:srgbClr val="000000"/>
                            </a:solidFill>
                            <a:latin typeface="Cambria Math" panose="02040503050406030204" pitchFamily="18" charset="0"/>
                          </a:rPr>
                        </m:ctrlPr>
                      </m:sSubPr>
                      <m:e>
                        <m:acc>
                          <m:accPr>
                            <m:chr m:val="̂"/>
                            <m:ctrlPr>
                              <a:rPr lang="ar-AE" sz="1800" i="1" smtClean="0">
                                <a:solidFill>
                                  <a:srgbClr val="000000"/>
                                </a:solidFill>
                                <a:latin typeface="Cambria Math" panose="02040503050406030204" pitchFamily="18" charset="0"/>
                              </a:rPr>
                            </m:ctrlPr>
                          </m:accPr>
                          <m:e>
                            <m:r>
                              <a:rPr lang="en-US" sz="1800" b="0" i="1" smtClean="0">
                                <a:solidFill>
                                  <a:srgbClr val="000000"/>
                                </a:solidFill>
                                <a:latin typeface="Cambria Math" panose="02040503050406030204" pitchFamily="18" charset="0"/>
                              </a:rPr>
                              <m:t>𝑦</m:t>
                            </m:r>
                          </m:e>
                        </m:acc>
                      </m:e>
                      <m:sub>
                        <m:r>
                          <a:rPr lang="ar-AE" sz="1800" b="0" i="1" smtClean="0">
                            <a:solidFill>
                              <a:srgbClr val="000000"/>
                            </a:solidFill>
                            <a:latin typeface="Cambria Math" panose="02040503050406030204" pitchFamily="18" charset="0"/>
                          </a:rPr>
                          <m:t>1</m:t>
                        </m:r>
                      </m:sub>
                    </m:sSub>
                    <m:r>
                      <a:rPr lang="en-US" sz="1800" b="0" i="1" smtClean="0">
                        <a:solidFill>
                          <a:srgbClr val="000000"/>
                        </a:solidFill>
                        <a:latin typeface="Cambria Math" panose="02040503050406030204" pitchFamily="18" charset="0"/>
                      </a:rPr>
                      <m:t>=</m:t>
                    </m:r>
                    <m:sSub>
                      <m:sSubPr>
                        <m:ctrlPr>
                          <a:rPr lang="en-US" sz="1800" b="0" i="1" smtClean="0">
                            <a:solidFill>
                              <a:srgbClr val="000000"/>
                            </a:solidFill>
                            <a:latin typeface="Cambria Math" panose="02040503050406030204" pitchFamily="18" charset="0"/>
                          </a:rPr>
                        </m:ctrlPr>
                      </m:sSubPr>
                      <m:e>
                        <m:r>
                          <a:rPr lang="en-US" sz="1800" b="0" i="1" smtClean="0">
                            <a:solidFill>
                              <a:srgbClr val="000000"/>
                            </a:solidFill>
                            <a:latin typeface="Cambria Math" panose="02040503050406030204" pitchFamily="18" charset="0"/>
                          </a:rPr>
                          <m:t>𝑋</m:t>
                        </m:r>
                      </m:e>
                      <m:sub>
                        <m:r>
                          <a:rPr lang="en-US" sz="1800" b="0" i="1" smtClean="0">
                            <a:solidFill>
                              <a:srgbClr val="000000"/>
                            </a:solidFill>
                            <a:latin typeface="Cambria Math" panose="02040503050406030204" pitchFamily="18" charset="0"/>
                          </a:rPr>
                          <m:t>1</m:t>
                        </m:r>
                      </m:sub>
                    </m:sSub>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i="1" smtClean="0">
                                <a:latin typeface="Cambria Math" panose="02040503050406030204" pitchFamily="18" charset="0"/>
                                <a:ea typeface="Cambria Math" panose="02040503050406030204" pitchFamily="18" charset="0"/>
                              </a:rPr>
                              <m:t>𝛽</m:t>
                            </m:r>
                          </m:e>
                        </m:acc>
                      </m:e>
                      <m:sub>
                        <m:r>
                          <a:rPr lang="ar-AE" sz="1800" i="1">
                            <a:latin typeface="Cambria Math" panose="02040503050406030204" pitchFamily="18" charset="0"/>
                          </a:rPr>
                          <m:t>1</m:t>
                        </m:r>
                      </m:sub>
                    </m:sSub>
                  </m:oMath>
                </a14:m>
                <a:r>
                  <a:rPr lang="en-US" sz="1800" dirty="0">
                    <a:solidFill>
                      <a:srgbClr val="000000"/>
                    </a:solidFill>
                  </a:rPr>
                  <a:t> and </a:t>
                </a:r>
                <a14:m>
                  <m:oMath xmlns:m="http://schemas.openxmlformats.org/officeDocument/2006/math">
                    <m:sSubSup>
                      <m:sSubSupPr>
                        <m:ctrlPr>
                          <a:rPr lang="en-US" sz="1800" i="1" smtClean="0">
                            <a:solidFill>
                              <a:srgbClr val="000000"/>
                            </a:solidFill>
                            <a:latin typeface="Cambria Math" panose="02040503050406030204" pitchFamily="18" charset="0"/>
                          </a:rPr>
                        </m:ctrlPr>
                      </m:sSubSupPr>
                      <m:e>
                        <m:r>
                          <a:rPr lang="en-US" sz="1800" b="0" i="1" smtClean="0">
                            <a:solidFill>
                              <a:srgbClr val="000000"/>
                            </a:solidFill>
                            <a:latin typeface="Cambria Math" panose="02040503050406030204" pitchFamily="18" charset="0"/>
                          </a:rPr>
                          <m:t>𝑅</m:t>
                        </m:r>
                      </m:e>
                      <m:sub>
                        <m:r>
                          <a:rPr lang="en-US" sz="1800" b="0" i="1" smtClean="0">
                            <a:solidFill>
                              <a:srgbClr val="000000"/>
                            </a:solidFill>
                            <a:latin typeface="Cambria Math" panose="02040503050406030204" pitchFamily="18" charset="0"/>
                          </a:rPr>
                          <m:t>1</m:t>
                        </m:r>
                      </m:sub>
                      <m:sup>
                        <m:r>
                          <a:rPr lang="en-US" sz="1800" b="0" i="1" smtClean="0">
                            <a:solidFill>
                              <a:srgbClr val="000000"/>
                            </a:solidFill>
                            <a:latin typeface="Cambria Math" panose="02040503050406030204" pitchFamily="18" charset="0"/>
                          </a:rPr>
                          <m:t>2</m:t>
                        </m:r>
                      </m:sup>
                    </m:sSubSup>
                    <m:r>
                      <a:rPr lang="en-US" sz="1800" b="0" i="1" smtClean="0">
                        <a:solidFill>
                          <a:srgbClr val="000000"/>
                        </a:solidFill>
                        <a:latin typeface="Cambria Math" panose="02040503050406030204" pitchFamily="18" charset="0"/>
                      </a:rPr>
                      <m:t>=</m:t>
                    </m:r>
                    <m:sSup>
                      <m:sSupPr>
                        <m:ctrlPr>
                          <a:rPr lang="en-US" sz="1800" b="0" i="1" smtClean="0">
                            <a:solidFill>
                              <a:srgbClr val="000000"/>
                            </a:solidFill>
                            <a:latin typeface="Cambria Math" panose="02040503050406030204" pitchFamily="18" charset="0"/>
                          </a:rPr>
                        </m:ctrlPr>
                      </m:sSupPr>
                      <m:e>
                        <m:r>
                          <a:rPr lang="en-US" sz="1800" b="0" i="1" smtClean="0">
                            <a:solidFill>
                              <a:srgbClr val="000000"/>
                            </a:solidFill>
                            <a:latin typeface="Cambria Math" panose="02040503050406030204" pitchFamily="18" charset="0"/>
                          </a:rPr>
                          <m:t>𝑟</m:t>
                        </m:r>
                      </m:e>
                      <m:sup>
                        <m:r>
                          <a:rPr lang="en-US" sz="1800" b="0" i="1" smtClean="0">
                            <a:solidFill>
                              <a:srgbClr val="000000"/>
                            </a:solidFill>
                            <a:latin typeface="Cambria Math" panose="02040503050406030204" pitchFamily="18" charset="0"/>
                          </a:rPr>
                          <m:t>2</m:t>
                        </m:r>
                      </m:sup>
                    </m:sSup>
                    <m:r>
                      <a:rPr lang="en-US" sz="1800" b="0" i="1" smtClean="0">
                        <a:solidFill>
                          <a:srgbClr val="000000"/>
                        </a:solidFill>
                        <a:latin typeface="Cambria Math" panose="02040503050406030204" pitchFamily="18" charset="0"/>
                      </a:rPr>
                      <m:t>(</m:t>
                    </m:r>
                    <m:sSub>
                      <m:sSubPr>
                        <m:ctrlPr>
                          <a:rPr lang="en-US" sz="1800" b="0" i="1" smtClean="0">
                            <a:solidFill>
                              <a:srgbClr val="000000"/>
                            </a:solidFill>
                            <a:latin typeface="Cambria Math" panose="02040503050406030204" pitchFamily="18" charset="0"/>
                          </a:rPr>
                        </m:ctrlPr>
                      </m:sSubPr>
                      <m:e>
                        <m:r>
                          <a:rPr lang="en-US" sz="1800" b="0" i="1" smtClean="0">
                            <a:solidFill>
                              <a:srgbClr val="000000"/>
                            </a:solidFill>
                            <a:latin typeface="Cambria Math" panose="02040503050406030204" pitchFamily="18" charset="0"/>
                          </a:rPr>
                          <m:t>𝑦</m:t>
                        </m:r>
                      </m:e>
                      <m:sub>
                        <m:r>
                          <a:rPr lang="en-US" sz="1800" b="0" i="1" smtClean="0">
                            <a:solidFill>
                              <a:srgbClr val="000000"/>
                            </a:solidFill>
                            <a:latin typeface="Cambria Math" panose="02040503050406030204" pitchFamily="18" charset="0"/>
                          </a:rPr>
                          <m:t>1</m:t>
                        </m:r>
                      </m:sub>
                    </m:sSub>
                    <m:r>
                      <a:rPr lang="en-US" sz="1800" b="0" i="1" smtClean="0">
                        <a:solidFill>
                          <a:srgbClr val="000000"/>
                        </a:solidFill>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en-US" sz="1800" i="1">
                                <a:latin typeface="Cambria Math" panose="02040503050406030204" pitchFamily="18" charset="0"/>
                              </a:rPr>
                              <m:t>𝑦</m:t>
                            </m:r>
                          </m:e>
                        </m:acc>
                      </m:e>
                      <m:sub>
                        <m:r>
                          <a:rPr lang="ar-AE" sz="1800" i="1">
                            <a:latin typeface="Cambria Math" panose="02040503050406030204" pitchFamily="18" charset="0"/>
                          </a:rPr>
                          <m:t>1</m:t>
                        </m:r>
                      </m:sub>
                    </m:sSub>
                    <m:r>
                      <a:rPr lang="en-US" sz="1800" b="0" i="1" smtClean="0">
                        <a:solidFill>
                          <a:srgbClr val="000000"/>
                        </a:solidFill>
                        <a:latin typeface="Cambria Math" panose="02040503050406030204" pitchFamily="18" charset="0"/>
                      </a:rPr>
                      <m:t>)</m:t>
                    </m:r>
                  </m:oMath>
                </a14:m>
                <a:r>
                  <a:rPr lang="en-US" sz="1800" dirty="0">
                    <a:solidFill>
                      <a:srgbClr val="000000"/>
                    </a:solidFill>
                  </a:rPr>
                  <a:t> on the training set, and </a:t>
                </a:r>
                <a14:m>
                  <m:oMath xmlns:m="http://schemas.openxmlformats.org/officeDocument/2006/math">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en-US" sz="1800" i="1">
                                <a:latin typeface="Cambria Math" panose="02040503050406030204" pitchFamily="18" charset="0"/>
                              </a:rPr>
                              <m:t>𝑦</m:t>
                            </m:r>
                          </m:e>
                        </m:acc>
                      </m:e>
                      <m:sub>
                        <m:r>
                          <a:rPr lang="en-US" sz="1800" b="0" i="1" smtClean="0">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b="0" i="1" smtClean="0">
                            <a:latin typeface="Cambria Math" panose="02040503050406030204" pitchFamily="18" charset="0"/>
                          </a:rPr>
                          <m:t>2</m:t>
                        </m:r>
                      </m:sub>
                    </m:sSub>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i="1">
                                <a:latin typeface="Cambria Math" panose="02040503050406030204" pitchFamily="18" charset="0"/>
                                <a:ea typeface="Cambria Math" panose="02040503050406030204" pitchFamily="18" charset="0"/>
                              </a:rPr>
                              <m:t>𝛽</m:t>
                            </m:r>
                          </m:e>
                        </m:acc>
                      </m:e>
                      <m:sub>
                        <m:r>
                          <a:rPr lang="ar-AE" sz="1800" i="1">
                            <a:latin typeface="Cambria Math" panose="02040503050406030204" pitchFamily="18" charset="0"/>
                          </a:rPr>
                          <m:t>1</m:t>
                        </m:r>
                      </m:sub>
                    </m:sSub>
                  </m:oMath>
                </a14:m>
                <a:r>
                  <a:rPr lang="en-US" sz="1800" dirty="0"/>
                  <a:t> and </a:t>
                </a:r>
                <a14:m>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𝑅</m:t>
                        </m:r>
                      </m:e>
                      <m:sub>
                        <m:r>
                          <a:rPr lang="en-US" sz="1800" b="0" i="1" smtClean="0">
                            <a:latin typeface="Cambria Math" panose="02040503050406030204" pitchFamily="18" charset="0"/>
                          </a:rPr>
                          <m:t>∗2</m:t>
                        </m:r>
                      </m:sub>
                      <m:sup>
                        <m:r>
                          <a:rPr lang="en-US" sz="1800" i="1">
                            <a:latin typeface="Cambria Math" panose="02040503050406030204" pitchFamily="18" charset="0"/>
                          </a:rPr>
                          <m:t>2</m:t>
                        </m:r>
                      </m:sup>
                    </m:sSubSup>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𝑟</m:t>
                        </m:r>
                      </m:e>
                      <m:sup>
                        <m:r>
                          <a:rPr lang="en-US" sz="1800" i="1">
                            <a:latin typeface="Cambria Math" panose="02040503050406030204" pitchFamily="18" charset="0"/>
                          </a:rPr>
                          <m:t>2</m:t>
                        </m:r>
                      </m:sup>
                    </m:sSup>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b="0" i="1" smtClean="0">
                            <a:latin typeface="Cambria Math" panose="02040503050406030204" pitchFamily="18" charset="0"/>
                          </a:rPr>
                          <m:t>2</m:t>
                        </m:r>
                      </m:sub>
                    </m:sSub>
                    <m:r>
                      <a:rPr lang="en-US" sz="1800" i="1">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en-US" sz="1800" i="1">
                                <a:latin typeface="Cambria Math" panose="02040503050406030204" pitchFamily="18" charset="0"/>
                              </a:rPr>
                              <m:t>𝑦</m:t>
                            </m:r>
                          </m:e>
                        </m:acc>
                      </m:e>
                      <m:sub>
                        <m:r>
                          <a:rPr lang="en-US" sz="1800" b="0" i="1" smtClean="0">
                            <a:latin typeface="Cambria Math" panose="02040503050406030204" pitchFamily="18" charset="0"/>
                          </a:rPr>
                          <m:t>2</m:t>
                        </m:r>
                      </m:sub>
                    </m:sSub>
                    <m:r>
                      <a:rPr lang="en-US" sz="1800" i="1">
                        <a:latin typeface="Cambria Math" panose="02040503050406030204" pitchFamily="18" charset="0"/>
                      </a:rPr>
                      <m:t>)</m:t>
                    </m:r>
                  </m:oMath>
                </a14:m>
                <a:r>
                  <a:rPr lang="en-US" sz="1800" dirty="0"/>
                  <a:t> on the test set. Shrinkage = </a:t>
                </a:r>
                <a14:m>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𝑅</m:t>
                        </m:r>
                      </m:e>
                      <m:sub>
                        <m:r>
                          <a:rPr lang="en-US" sz="1800" i="1">
                            <a:latin typeface="Cambria Math" panose="02040503050406030204" pitchFamily="18" charset="0"/>
                          </a:rPr>
                          <m:t>1</m:t>
                        </m:r>
                      </m:sub>
                      <m:sup>
                        <m:r>
                          <a:rPr lang="en-US" sz="1800" i="1">
                            <a:latin typeface="Cambria Math" panose="02040503050406030204" pitchFamily="18" charset="0"/>
                          </a:rPr>
                          <m:t>2</m:t>
                        </m:r>
                      </m:sup>
                    </m:sSubSup>
                    <m:r>
                      <a:rPr lang="en-US" sz="1800" b="0" i="1" smtClean="0">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𝑅</m:t>
                        </m:r>
                      </m:e>
                      <m:sub>
                        <m:r>
                          <a:rPr lang="en-US" sz="1800" b="0" i="1" smtClean="0">
                            <a:latin typeface="Cambria Math" panose="02040503050406030204" pitchFamily="18" charset="0"/>
                          </a:rPr>
                          <m:t>∗2</m:t>
                        </m:r>
                      </m:sub>
                      <m:sup>
                        <m:r>
                          <a:rPr lang="en-US" sz="1800" i="1">
                            <a:latin typeface="Cambria Math" panose="02040503050406030204" pitchFamily="18" charset="0"/>
                          </a:rPr>
                          <m:t>2</m:t>
                        </m:r>
                      </m:sup>
                    </m:sSubSup>
                  </m:oMath>
                </a14:m>
                <a:r>
                  <a:rPr lang="en-US" sz="1800" dirty="0"/>
                  <a:t>. If shrinkage is smaller than 0.05, the results are generalizable. Then, pool the data and refit the best model to get final estimates of beta. If shrinkage &gt; 0.10, then pool the data and conduct a second round of model selection.</a:t>
                </a:r>
              </a:p>
              <a:p>
                <a:pPr marL="0" lvl="0" indent="0" algn="l" rtl="0">
                  <a:lnSpc>
                    <a:spcPct val="115000"/>
                  </a:lnSpc>
                  <a:spcBef>
                    <a:spcPts val="0"/>
                  </a:spcBef>
                  <a:spcAft>
                    <a:spcPts val="0"/>
                  </a:spcAft>
                  <a:buNone/>
                </a:pPr>
                <a:r>
                  <a:rPr lang="en-US" sz="1800" dirty="0">
                    <a:solidFill>
                      <a:srgbClr val="000000"/>
                    </a:solidFill>
                  </a:rPr>
                  <a:t>7.   </a:t>
                </a:r>
                <a:r>
                  <a:rPr lang="en-US" sz="1800" dirty="0"/>
                  <a:t>D</a:t>
                </a:r>
                <a:r>
                  <a:rPr lang="en-US" sz="1800" dirty="0">
                    <a:solidFill>
                      <a:srgbClr val="000000"/>
                    </a:solidFill>
                  </a:rPr>
                  <a:t>iagnostics of the best model fitted on the pooled data.</a:t>
                </a:r>
              </a:p>
              <a:p>
                <a:pPr marL="0" lvl="0" indent="0" algn="l" rtl="0">
                  <a:lnSpc>
                    <a:spcPct val="115000"/>
                  </a:lnSpc>
                  <a:spcBef>
                    <a:spcPts val="0"/>
                  </a:spcBef>
                  <a:spcAft>
                    <a:spcPts val="0"/>
                  </a:spcAft>
                  <a:buNone/>
                </a:pPr>
                <a:r>
                  <a:rPr lang="en-US" sz="1800" dirty="0">
                    <a:solidFill>
                      <a:srgbClr val="000000"/>
                    </a:solidFill>
                  </a:rPr>
                  <a:t>8.   Assess prediction accuracy by looking at RMSE and AIC.</a:t>
                </a:r>
                <a:endParaRPr sz="1800" dirty="0">
                  <a:solidFill>
                    <a:srgbClr val="000000"/>
                  </a:solidFill>
                </a:endParaRPr>
              </a:p>
            </p:txBody>
          </p:sp>
        </mc:Choice>
        <mc:Fallback xmlns="">
          <p:sp>
            <p:nvSpPr>
              <p:cNvPr id="149" name="Google Shape;149;g238ecc96a39_0_59"/>
              <p:cNvSpPr txBox="1">
                <a:spLocks noRot="1" noChangeAspect="1" noMove="1" noResize="1" noEditPoints="1" noAdjustHandles="1" noChangeArrowheads="1" noChangeShapeType="1" noTextEdit="1"/>
              </p:cNvSpPr>
              <p:nvPr/>
            </p:nvSpPr>
            <p:spPr>
              <a:xfrm>
                <a:off x="1034625" y="1139975"/>
                <a:ext cx="6962400" cy="3408275"/>
              </a:xfrm>
              <a:prstGeom prst="rect">
                <a:avLst/>
              </a:prstGeom>
              <a:blipFill>
                <a:blip r:embed="rId4"/>
                <a:stretch>
                  <a:fillRect l="-788"/>
                </a:stretch>
              </a:blipFill>
              <a:ln>
                <a:noFill/>
              </a:ln>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38ecc96a39_0_66"/>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155" name="Google Shape;155;g238ecc96a39_0_66"/>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156" name="Google Shape;156;g238ecc96a39_0_66"/>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157" name="Google Shape;157;g238ecc96a39_0_66"/>
          <p:cNvSpPr txBox="1"/>
          <p:nvPr/>
        </p:nvSpPr>
        <p:spPr>
          <a:xfrm>
            <a:off x="311700" y="18700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rPr>
              <a:t>EDA</a:t>
            </a:r>
            <a:endParaRPr sz="2800">
              <a:solidFill>
                <a:schemeClr val="dk1"/>
              </a:solidFill>
            </a:endParaRPr>
          </a:p>
        </p:txBody>
      </p:sp>
      <p:sp>
        <p:nvSpPr>
          <p:cNvPr id="158" name="Google Shape;158;g238ecc96a39_0_66"/>
          <p:cNvSpPr txBox="1"/>
          <p:nvPr/>
        </p:nvSpPr>
        <p:spPr>
          <a:xfrm>
            <a:off x="311700" y="759700"/>
            <a:ext cx="39813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solidFill>
                  <a:schemeClr val="dk1"/>
                </a:solidFill>
              </a:rPr>
              <a:t>First Step: Missing data checking</a:t>
            </a:r>
            <a:endParaRPr>
              <a:solidFill>
                <a:schemeClr val="dk1"/>
              </a:solidFill>
            </a:endParaRPr>
          </a:p>
          <a:p>
            <a:pPr marL="457200" lvl="0" indent="-317500" algn="l" rtl="0">
              <a:lnSpc>
                <a:spcPct val="115000"/>
              </a:lnSpc>
              <a:spcBef>
                <a:spcPts val="1200"/>
              </a:spcBef>
              <a:spcAft>
                <a:spcPts val="0"/>
              </a:spcAft>
              <a:buClr>
                <a:schemeClr val="dk1"/>
              </a:buClr>
              <a:buSzPts val="1400"/>
              <a:buChar char="●"/>
            </a:pPr>
            <a:r>
              <a:rPr lang="en-US">
                <a:solidFill>
                  <a:schemeClr val="dk1"/>
                </a:solidFill>
              </a:rPr>
              <a:t>No missing value found</a:t>
            </a:r>
            <a:endParaRPr>
              <a:solidFill>
                <a:schemeClr val="dk1"/>
              </a:solidFill>
            </a:endParaRPr>
          </a:p>
          <a:p>
            <a:pPr marL="0" lvl="0" indent="0" algn="l" rtl="0">
              <a:lnSpc>
                <a:spcPct val="115000"/>
              </a:lnSpc>
              <a:spcBef>
                <a:spcPts val="1200"/>
              </a:spcBef>
              <a:spcAft>
                <a:spcPts val="0"/>
              </a:spcAft>
              <a:buNone/>
            </a:pPr>
            <a:r>
              <a:rPr lang="en-US">
                <a:solidFill>
                  <a:schemeClr val="dk1"/>
                </a:solidFill>
              </a:rPr>
              <a:t>Second Step: Siri’s equation relationship checking</a:t>
            </a:r>
            <a:endParaRPr>
              <a:solidFill>
                <a:schemeClr val="dk1"/>
              </a:solidFill>
            </a:endParaRPr>
          </a:p>
          <a:p>
            <a:pPr marL="457200" lvl="0" indent="-317500" algn="l" rtl="0">
              <a:lnSpc>
                <a:spcPct val="115000"/>
              </a:lnSpc>
              <a:spcBef>
                <a:spcPts val="1200"/>
              </a:spcBef>
              <a:spcAft>
                <a:spcPts val="0"/>
              </a:spcAft>
              <a:buClr>
                <a:schemeClr val="dk1"/>
              </a:buClr>
              <a:buSzPts val="1400"/>
              <a:buChar char="●"/>
            </a:pPr>
            <a:r>
              <a:rPr lang="en-US">
                <a:solidFill>
                  <a:schemeClr val="dk1"/>
                </a:solidFill>
              </a:rPr>
              <a:t>In density vs body_fat_percent scatter plot matrix, the relationship between them does not follow Siri’s equation relationship</a:t>
            </a:r>
            <a:endParaRPr>
              <a:solidFill>
                <a:schemeClr val="dk1"/>
              </a:solidFill>
            </a:endParaRPr>
          </a:p>
          <a:p>
            <a:pPr marL="457200" lvl="0" indent="0" algn="l" rtl="0">
              <a:lnSpc>
                <a:spcPct val="115000"/>
              </a:lnSpc>
              <a:spcBef>
                <a:spcPts val="1200"/>
              </a:spcBef>
              <a:spcAft>
                <a:spcPts val="0"/>
              </a:spcAft>
              <a:buNone/>
            </a:pPr>
            <a:endParaRPr>
              <a:solidFill>
                <a:schemeClr val="dk1"/>
              </a:solidFill>
            </a:endParaRPr>
          </a:p>
          <a:p>
            <a:pPr marL="457200" lvl="0" indent="-317500" algn="l" rtl="0">
              <a:lnSpc>
                <a:spcPct val="115000"/>
              </a:lnSpc>
              <a:spcBef>
                <a:spcPts val="1200"/>
              </a:spcBef>
              <a:spcAft>
                <a:spcPts val="0"/>
              </a:spcAft>
              <a:buClr>
                <a:schemeClr val="dk1"/>
              </a:buClr>
              <a:buSzPts val="1400"/>
              <a:buChar char="●"/>
            </a:pPr>
            <a:r>
              <a:rPr lang="en-US">
                <a:solidFill>
                  <a:schemeClr val="dk1"/>
                </a:solidFill>
              </a:rPr>
              <a:t>Recalculation performed and updated dataset with the new variable</a:t>
            </a:r>
            <a:endParaRPr>
              <a:solidFill>
                <a:schemeClr val="dk1"/>
              </a:solidFill>
            </a:endParaRPr>
          </a:p>
          <a:p>
            <a:pPr marL="0" lvl="0" indent="0" algn="l" rtl="0">
              <a:lnSpc>
                <a:spcPct val="115000"/>
              </a:lnSpc>
              <a:spcBef>
                <a:spcPts val="1200"/>
              </a:spcBef>
              <a:spcAft>
                <a:spcPts val="0"/>
              </a:spcAft>
              <a:buNone/>
            </a:pPr>
            <a:endParaRPr>
              <a:solidFill>
                <a:srgbClr val="595959"/>
              </a:solidFill>
            </a:endParaRPr>
          </a:p>
          <a:p>
            <a:pPr marL="0" lvl="0" indent="0" algn="l" rtl="0">
              <a:lnSpc>
                <a:spcPct val="115000"/>
              </a:lnSpc>
              <a:spcBef>
                <a:spcPts val="1200"/>
              </a:spcBef>
              <a:spcAft>
                <a:spcPts val="1200"/>
              </a:spcAft>
              <a:buNone/>
            </a:pPr>
            <a:endParaRPr>
              <a:solidFill>
                <a:srgbClr val="595959"/>
              </a:solidFill>
            </a:endParaRPr>
          </a:p>
        </p:txBody>
      </p:sp>
      <p:pic>
        <p:nvPicPr>
          <p:cNvPr id="159" name="Google Shape;159;g238ecc96a39_0_66"/>
          <p:cNvPicPr preferRelativeResize="0"/>
          <p:nvPr/>
        </p:nvPicPr>
        <p:blipFill>
          <a:blip r:embed="rId4">
            <a:alphaModFix/>
          </a:blip>
          <a:stretch>
            <a:fillRect/>
          </a:stretch>
        </p:blipFill>
        <p:spPr>
          <a:xfrm>
            <a:off x="4283300" y="863553"/>
            <a:ext cx="4549011"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238ecc96a39_0_73"/>
          <p:cNvSpPr/>
          <p:nvPr/>
        </p:nvSpPr>
        <p:spPr>
          <a:xfrm>
            <a:off x="-4286" y="4732806"/>
            <a:ext cx="9141900" cy="414900"/>
          </a:xfrm>
          <a:prstGeom prst="rect">
            <a:avLst/>
          </a:prstGeom>
          <a:solidFill>
            <a:srgbClr val="4B9CD3"/>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sp>
        <p:nvSpPr>
          <p:cNvPr id="165" name="Google Shape;165;g238ecc96a39_0_73"/>
          <p:cNvSpPr/>
          <p:nvPr/>
        </p:nvSpPr>
        <p:spPr>
          <a:xfrm>
            <a:off x="-4286" y="4671084"/>
            <a:ext cx="9141900" cy="61800"/>
          </a:xfrm>
          <a:prstGeom prst="rect">
            <a:avLst/>
          </a:prstGeom>
          <a:solidFill>
            <a:srgbClr val="13294B"/>
          </a:solidFill>
          <a:ln w="12700" cap="flat" cmpd="sng">
            <a:solidFill>
              <a:srgbClr val="31538F"/>
            </a:solidFill>
            <a:prstDash val="solid"/>
            <a:miter lim="800000"/>
            <a:headEnd type="none" w="sm" len="sm"/>
            <a:tailEnd type="none" w="sm" len="sm"/>
          </a:ln>
        </p:spPr>
        <p:txBody>
          <a:bodyPr spcFirstLastPara="1" wrap="square" lIns="51425" tIns="25700" rIns="51425" bIns="2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166" name="Google Shape;166;g238ecc96a39_0_73"/>
          <p:cNvPicPr preferRelativeResize="0"/>
          <p:nvPr/>
        </p:nvPicPr>
        <p:blipFill rotWithShape="1">
          <a:blip r:embed="rId3">
            <a:alphaModFix/>
          </a:blip>
          <a:srcRect/>
          <a:stretch/>
        </p:blipFill>
        <p:spPr>
          <a:xfrm>
            <a:off x="3661203" y="4817321"/>
            <a:ext cx="1821594" cy="234205"/>
          </a:xfrm>
          <a:prstGeom prst="rect">
            <a:avLst/>
          </a:prstGeom>
          <a:noFill/>
          <a:ln>
            <a:noFill/>
          </a:ln>
        </p:spPr>
      </p:pic>
      <p:sp>
        <p:nvSpPr>
          <p:cNvPr id="167" name="Google Shape;167;g238ecc96a39_0_73"/>
          <p:cNvSpPr txBox="1"/>
          <p:nvPr/>
        </p:nvSpPr>
        <p:spPr>
          <a:xfrm>
            <a:off x="311700" y="1538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rPr>
              <a:t>EDA cont’d</a:t>
            </a:r>
            <a:endParaRPr sz="2800">
              <a:solidFill>
                <a:srgbClr val="000000"/>
              </a:solidFill>
            </a:endParaRPr>
          </a:p>
        </p:txBody>
      </p:sp>
      <p:sp>
        <p:nvSpPr>
          <p:cNvPr id="168" name="Google Shape;168;g238ecc96a39_0_73"/>
          <p:cNvSpPr txBox="1"/>
          <p:nvPr/>
        </p:nvSpPr>
        <p:spPr>
          <a:xfrm>
            <a:off x="311700" y="65362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a:solidFill>
                  <a:schemeClr val="dk1"/>
                </a:solidFill>
              </a:rPr>
              <a:t>Third Step: Descriptive statistics summarizing</a:t>
            </a:r>
            <a:endParaRPr>
              <a:solidFill>
                <a:schemeClr val="dk1"/>
              </a:solidFill>
            </a:endParaRPr>
          </a:p>
          <a:p>
            <a:pPr marL="457200" lvl="0" indent="-317500" algn="l" rtl="0">
              <a:lnSpc>
                <a:spcPct val="115000"/>
              </a:lnSpc>
              <a:spcBef>
                <a:spcPts val="1200"/>
              </a:spcBef>
              <a:spcAft>
                <a:spcPts val="0"/>
              </a:spcAft>
              <a:buClr>
                <a:schemeClr val="dk1"/>
              </a:buClr>
              <a:buSzPts val="1400"/>
              <a:buChar char="●"/>
            </a:pPr>
            <a:r>
              <a:rPr lang="en-US">
                <a:solidFill>
                  <a:schemeClr val="dk1"/>
                </a:solidFill>
              </a:rPr>
              <a:t>Displaying each variable’s mean, standard deviation, minimum, median, and maximum</a:t>
            </a:r>
            <a:endParaRPr>
              <a:solidFill>
                <a:schemeClr val="dk1"/>
              </a:solidFill>
            </a:endParaRPr>
          </a:p>
          <a:p>
            <a:pPr marL="0" lvl="0" indent="0" algn="l" rtl="0">
              <a:lnSpc>
                <a:spcPct val="115000"/>
              </a:lnSpc>
              <a:spcBef>
                <a:spcPts val="1200"/>
              </a:spcBef>
              <a:spcAft>
                <a:spcPts val="0"/>
              </a:spcAft>
              <a:buNone/>
            </a:pPr>
            <a:endParaRPr sz="1200">
              <a:solidFill>
                <a:srgbClr val="595959"/>
              </a:solidFill>
            </a:endParaRPr>
          </a:p>
          <a:p>
            <a:pPr marL="0" lvl="0" indent="0" algn="l" rtl="0">
              <a:lnSpc>
                <a:spcPct val="115000"/>
              </a:lnSpc>
              <a:spcBef>
                <a:spcPts val="1200"/>
              </a:spcBef>
              <a:spcAft>
                <a:spcPts val="1200"/>
              </a:spcAft>
              <a:buNone/>
            </a:pPr>
            <a:endParaRPr sz="1800">
              <a:solidFill>
                <a:srgbClr val="595959"/>
              </a:solidFill>
            </a:endParaRPr>
          </a:p>
        </p:txBody>
      </p:sp>
      <p:pic>
        <p:nvPicPr>
          <p:cNvPr id="169" name="Google Shape;169;g238ecc96a39_0_73"/>
          <p:cNvPicPr preferRelativeResize="0"/>
          <p:nvPr/>
        </p:nvPicPr>
        <p:blipFill>
          <a:blip r:embed="rId4">
            <a:alphaModFix/>
          </a:blip>
          <a:stretch>
            <a:fillRect/>
          </a:stretch>
        </p:blipFill>
        <p:spPr>
          <a:xfrm>
            <a:off x="877325" y="1474725"/>
            <a:ext cx="5453124" cy="30152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1196</Words>
  <Application>Microsoft Macintosh PowerPoint</Application>
  <PresentationFormat>On-screen Show (16:9)</PresentationFormat>
  <Paragraphs>116</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Avenir</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Jiahuan He</dc:creator>
  <cp:keywords/>
  <dc:description/>
  <cp:lastModifiedBy>Jiahuan He</cp:lastModifiedBy>
  <cp:revision>13</cp:revision>
  <dcterms:created xsi:type="dcterms:W3CDTF">2017-05-22T14:58:16Z</dcterms:created>
  <dcterms:modified xsi:type="dcterms:W3CDTF">2024-01-03T09:45:52Z</dcterms:modified>
  <cp:category/>
</cp:coreProperties>
</file>