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78" r:id="rId6"/>
    <p:sldId id="273" r:id="rId7"/>
    <p:sldId id="280" r:id="rId8"/>
    <p:sldId id="259" r:id="rId9"/>
    <p:sldId id="268" r:id="rId10"/>
    <p:sldId id="269" r:id="rId11"/>
    <p:sldId id="261" r:id="rId12"/>
    <p:sldId id="276" r:id="rId13"/>
    <p:sldId id="281" r:id="rId14"/>
    <p:sldId id="272" r:id="rId15"/>
    <p:sldId id="265" r:id="rId16"/>
    <p:sldId id="270" r:id="rId17"/>
    <p:sldId id="277" r:id="rId18"/>
    <p:sldId id="262"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70"/>
    <p:restoredTop sz="96170"/>
  </p:normalViewPr>
  <p:slideViewPr>
    <p:cSldViewPr snapToGrid="0" snapToObjects="1">
      <p:cViewPr varScale="1">
        <p:scale>
          <a:sx n="63" d="100"/>
          <a:sy n="63" d="100"/>
        </p:scale>
        <p:origin x="4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516111-96B5-43EB-95E4-96B40145B2C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A640D79-8340-4DA0-92AF-998274FAC158}">
      <dgm:prSet/>
      <dgm:spPr/>
      <dgm:t>
        <a:bodyPr/>
        <a:lstStyle/>
        <a:p>
          <a:pPr>
            <a:lnSpc>
              <a:spcPct val="100000"/>
            </a:lnSpc>
          </a:pPr>
          <a:r>
            <a:rPr lang="en-US" dirty="0"/>
            <a:t>import requests </a:t>
          </a:r>
        </a:p>
      </dgm:t>
    </dgm:pt>
    <dgm:pt modelId="{20FCD41B-E781-4631-86CC-E8687F67411A}" type="parTrans" cxnId="{A746F258-EA1F-407D-866D-BBC8F038BD0F}">
      <dgm:prSet/>
      <dgm:spPr/>
      <dgm:t>
        <a:bodyPr/>
        <a:lstStyle/>
        <a:p>
          <a:endParaRPr lang="en-US"/>
        </a:p>
      </dgm:t>
    </dgm:pt>
    <dgm:pt modelId="{43721BE8-FF17-45C7-9D30-9DF7D4DA179D}" type="sibTrans" cxnId="{A746F258-EA1F-407D-866D-BBC8F038BD0F}">
      <dgm:prSet/>
      <dgm:spPr/>
      <dgm:t>
        <a:bodyPr/>
        <a:lstStyle/>
        <a:p>
          <a:endParaRPr lang="en-US"/>
        </a:p>
      </dgm:t>
    </dgm:pt>
    <dgm:pt modelId="{61C9FBC9-FCAC-4B24-A917-DE1AB85B8E3A}">
      <dgm:prSet/>
      <dgm:spPr/>
      <dgm:t>
        <a:bodyPr/>
        <a:lstStyle/>
        <a:p>
          <a:pPr>
            <a:lnSpc>
              <a:spcPct val="100000"/>
            </a:lnSpc>
          </a:pPr>
          <a:r>
            <a:rPr lang="en-US" dirty="0"/>
            <a:t>import regex </a:t>
          </a:r>
        </a:p>
      </dgm:t>
    </dgm:pt>
    <dgm:pt modelId="{B0171105-8AF6-486D-A213-C83306DE3689}" type="parTrans" cxnId="{2CE0C905-7AF2-461C-9079-64349109E6B5}">
      <dgm:prSet/>
      <dgm:spPr/>
      <dgm:t>
        <a:bodyPr/>
        <a:lstStyle/>
        <a:p>
          <a:endParaRPr lang="en-US"/>
        </a:p>
      </dgm:t>
    </dgm:pt>
    <dgm:pt modelId="{C12894A9-DCA6-4554-90D1-23046D4B0714}" type="sibTrans" cxnId="{2CE0C905-7AF2-461C-9079-64349109E6B5}">
      <dgm:prSet/>
      <dgm:spPr/>
      <dgm:t>
        <a:bodyPr/>
        <a:lstStyle/>
        <a:p>
          <a:endParaRPr lang="en-US"/>
        </a:p>
      </dgm:t>
    </dgm:pt>
    <dgm:pt modelId="{F52A915B-C0CE-45C7-89C9-038088239D4B}">
      <dgm:prSet/>
      <dgm:spPr/>
      <dgm:t>
        <a:bodyPr/>
        <a:lstStyle/>
        <a:p>
          <a:pPr>
            <a:lnSpc>
              <a:spcPct val="100000"/>
            </a:lnSpc>
          </a:pPr>
          <a:r>
            <a:rPr lang="en-US" dirty="0"/>
            <a:t>Import </a:t>
          </a:r>
          <a:r>
            <a:rPr lang="en-US" dirty="0" err="1"/>
            <a:t>BeautifulSoup</a:t>
          </a:r>
          <a:r>
            <a:rPr lang="en-US" dirty="0"/>
            <a:t> </a:t>
          </a:r>
        </a:p>
      </dgm:t>
    </dgm:pt>
    <dgm:pt modelId="{E151D007-B7BE-4E2A-9F0F-542509194B90}" type="parTrans" cxnId="{D2DCB217-97AC-42FD-BE50-3A316AA2C8B0}">
      <dgm:prSet/>
      <dgm:spPr/>
      <dgm:t>
        <a:bodyPr/>
        <a:lstStyle/>
        <a:p>
          <a:endParaRPr lang="en-US"/>
        </a:p>
      </dgm:t>
    </dgm:pt>
    <dgm:pt modelId="{2B6BF846-D069-400A-821C-F73116E65FDD}" type="sibTrans" cxnId="{D2DCB217-97AC-42FD-BE50-3A316AA2C8B0}">
      <dgm:prSet/>
      <dgm:spPr/>
      <dgm:t>
        <a:bodyPr/>
        <a:lstStyle/>
        <a:p>
          <a:endParaRPr lang="en-US"/>
        </a:p>
      </dgm:t>
    </dgm:pt>
    <dgm:pt modelId="{3A8A6015-CC75-4D25-AD1D-4B342F9ED84A}">
      <dgm:prSet/>
      <dgm:spPr/>
      <dgm:t>
        <a:bodyPr/>
        <a:lstStyle/>
        <a:p>
          <a:pPr>
            <a:lnSpc>
              <a:spcPct val="100000"/>
            </a:lnSpc>
          </a:pPr>
          <a:r>
            <a:rPr lang="en-US" dirty="0"/>
            <a:t>from </a:t>
          </a:r>
          <a:r>
            <a:rPr lang="en-US" dirty="0" err="1"/>
            <a:t>sqlalchemy</a:t>
          </a:r>
          <a:r>
            <a:rPr lang="en-US" dirty="0"/>
            <a:t> import </a:t>
          </a:r>
          <a:r>
            <a:rPr lang="en-US" dirty="0" err="1"/>
            <a:t>create_engine</a:t>
          </a:r>
          <a:r>
            <a:rPr lang="en-US" dirty="0"/>
            <a:t> / from </a:t>
          </a:r>
          <a:r>
            <a:rPr lang="en-US" dirty="0" err="1"/>
            <a:t>sqlalchemy</a:t>
          </a:r>
          <a:r>
            <a:rPr lang="en-US" dirty="0"/>
            <a:t> import inspect / import psycopg2 </a:t>
          </a:r>
        </a:p>
      </dgm:t>
    </dgm:pt>
    <dgm:pt modelId="{4FDAF795-4994-449C-A9F3-3FA914E813AF}" type="parTrans" cxnId="{3345B73D-4AB3-4611-B427-4D82F77FCDFF}">
      <dgm:prSet/>
      <dgm:spPr/>
      <dgm:t>
        <a:bodyPr/>
        <a:lstStyle/>
        <a:p>
          <a:endParaRPr lang="en-US"/>
        </a:p>
      </dgm:t>
    </dgm:pt>
    <dgm:pt modelId="{63BCAE82-80E4-483A-88FA-538ADFFC6C65}" type="sibTrans" cxnId="{3345B73D-4AB3-4611-B427-4D82F77FCDFF}">
      <dgm:prSet/>
      <dgm:spPr/>
      <dgm:t>
        <a:bodyPr/>
        <a:lstStyle/>
        <a:p>
          <a:endParaRPr lang="en-US"/>
        </a:p>
      </dgm:t>
    </dgm:pt>
    <dgm:pt modelId="{DF6869EC-AF8D-4F91-9B1C-61791C330BD7}">
      <dgm:prSet/>
      <dgm:spPr/>
      <dgm:t>
        <a:bodyPr/>
        <a:lstStyle/>
        <a:p>
          <a:pPr>
            <a:lnSpc>
              <a:spcPct val="100000"/>
            </a:lnSpc>
          </a:pPr>
          <a:r>
            <a:rPr lang="en-AU" b="0" dirty="0"/>
            <a:t>from </a:t>
          </a:r>
          <a:r>
            <a:rPr lang="en-AU" b="0" dirty="0" err="1"/>
            <a:t>wordcloud</a:t>
          </a:r>
          <a:r>
            <a:rPr lang="en-AU" b="0" dirty="0"/>
            <a:t> import </a:t>
          </a:r>
          <a:r>
            <a:rPr lang="en-AU" b="0" dirty="0" err="1"/>
            <a:t>WordCloud</a:t>
          </a:r>
          <a:endParaRPr lang="en-US" dirty="0"/>
        </a:p>
      </dgm:t>
    </dgm:pt>
    <dgm:pt modelId="{B4407A91-5F1F-4B12-9314-C6F99A937C36}" type="parTrans" cxnId="{FCC2A9AB-C52D-47E6-8C15-29581A1A082A}">
      <dgm:prSet/>
      <dgm:spPr/>
      <dgm:t>
        <a:bodyPr/>
        <a:lstStyle/>
        <a:p>
          <a:endParaRPr lang="en-US"/>
        </a:p>
      </dgm:t>
    </dgm:pt>
    <dgm:pt modelId="{A778269C-9936-4913-9C99-45FA7B92688D}" type="sibTrans" cxnId="{FCC2A9AB-C52D-47E6-8C15-29581A1A082A}">
      <dgm:prSet/>
      <dgm:spPr/>
      <dgm:t>
        <a:bodyPr/>
        <a:lstStyle/>
        <a:p>
          <a:endParaRPr lang="en-US"/>
        </a:p>
      </dgm:t>
    </dgm:pt>
    <dgm:pt modelId="{8C865CA0-E45A-4605-A8CD-73BC896B3E76}" type="pres">
      <dgm:prSet presAssocID="{47516111-96B5-43EB-95E4-96B40145B2C8}" presName="root" presStyleCnt="0">
        <dgm:presLayoutVars>
          <dgm:dir/>
          <dgm:resizeHandles val="exact"/>
        </dgm:presLayoutVars>
      </dgm:prSet>
      <dgm:spPr/>
    </dgm:pt>
    <dgm:pt modelId="{61D90493-887A-4BB4-B90A-A94393A24224}" type="pres">
      <dgm:prSet presAssocID="{3A640D79-8340-4DA0-92AF-998274FAC158}" presName="compNode" presStyleCnt="0"/>
      <dgm:spPr/>
    </dgm:pt>
    <dgm:pt modelId="{57642701-9E3F-4B36-940E-0F59B38EF082}" type="pres">
      <dgm:prSet presAssocID="{3A640D79-8340-4DA0-92AF-998274FAC158}" presName="bgRect" presStyleLbl="bgShp" presStyleIdx="0" presStyleCnt="5"/>
      <dgm:spPr/>
    </dgm:pt>
    <dgm:pt modelId="{40783EED-52CF-4C0B-8CE2-86E260AAD3A4}" type="pres">
      <dgm:prSet presAssocID="{3A640D79-8340-4DA0-92AF-998274FAC15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ctory"/>
        </a:ext>
      </dgm:extLst>
    </dgm:pt>
    <dgm:pt modelId="{8C2F4FF2-DDA7-4669-BFAE-9C46892EAA43}" type="pres">
      <dgm:prSet presAssocID="{3A640D79-8340-4DA0-92AF-998274FAC158}" presName="spaceRect" presStyleCnt="0"/>
      <dgm:spPr/>
    </dgm:pt>
    <dgm:pt modelId="{A2B63207-B133-4174-BE55-03904FBBD499}" type="pres">
      <dgm:prSet presAssocID="{3A640D79-8340-4DA0-92AF-998274FAC158}" presName="parTx" presStyleLbl="revTx" presStyleIdx="0" presStyleCnt="5">
        <dgm:presLayoutVars>
          <dgm:chMax val="0"/>
          <dgm:chPref val="0"/>
        </dgm:presLayoutVars>
      </dgm:prSet>
      <dgm:spPr/>
    </dgm:pt>
    <dgm:pt modelId="{4FE53726-64D7-428C-B08A-7C3044A05D16}" type="pres">
      <dgm:prSet presAssocID="{43721BE8-FF17-45C7-9D30-9DF7D4DA179D}" presName="sibTrans" presStyleCnt="0"/>
      <dgm:spPr/>
    </dgm:pt>
    <dgm:pt modelId="{D1FEEDE5-9B3D-49AE-B76E-CA9B09DDE1A1}" type="pres">
      <dgm:prSet presAssocID="{61C9FBC9-FCAC-4B24-A917-DE1AB85B8E3A}" presName="compNode" presStyleCnt="0"/>
      <dgm:spPr/>
    </dgm:pt>
    <dgm:pt modelId="{549A74B1-166B-4F6C-BB77-4BE9322C8581}" type="pres">
      <dgm:prSet presAssocID="{61C9FBC9-FCAC-4B24-A917-DE1AB85B8E3A}" presName="bgRect" presStyleLbl="bgShp" presStyleIdx="1" presStyleCnt="5"/>
      <dgm:spPr/>
    </dgm:pt>
    <dgm:pt modelId="{45B146B9-CD7F-4CE8-A7B3-39738B20176F}" type="pres">
      <dgm:prSet presAssocID="{61C9FBC9-FCAC-4B24-A917-DE1AB85B8E3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a:ext>
      </dgm:extLst>
    </dgm:pt>
    <dgm:pt modelId="{8579EB52-4D86-4D89-BE13-C23F7D1B5570}" type="pres">
      <dgm:prSet presAssocID="{61C9FBC9-FCAC-4B24-A917-DE1AB85B8E3A}" presName="spaceRect" presStyleCnt="0"/>
      <dgm:spPr/>
    </dgm:pt>
    <dgm:pt modelId="{A5E76FB0-6305-42F9-ADE0-57614A25C86C}" type="pres">
      <dgm:prSet presAssocID="{61C9FBC9-FCAC-4B24-A917-DE1AB85B8E3A}" presName="parTx" presStyleLbl="revTx" presStyleIdx="1" presStyleCnt="5">
        <dgm:presLayoutVars>
          <dgm:chMax val="0"/>
          <dgm:chPref val="0"/>
        </dgm:presLayoutVars>
      </dgm:prSet>
      <dgm:spPr/>
    </dgm:pt>
    <dgm:pt modelId="{5E8AABC1-0011-4DBC-83F0-0ADC48DFA2A2}" type="pres">
      <dgm:prSet presAssocID="{C12894A9-DCA6-4554-90D1-23046D4B0714}" presName="sibTrans" presStyleCnt="0"/>
      <dgm:spPr/>
    </dgm:pt>
    <dgm:pt modelId="{1FC796FB-7D3F-4A44-9EAA-AC94A717993C}" type="pres">
      <dgm:prSet presAssocID="{F52A915B-C0CE-45C7-89C9-038088239D4B}" presName="compNode" presStyleCnt="0"/>
      <dgm:spPr/>
    </dgm:pt>
    <dgm:pt modelId="{CE9EF380-3D0C-49B9-A120-F3DFCC09BF89}" type="pres">
      <dgm:prSet presAssocID="{F52A915B-C0CE-45C7-89C9-038088239D4B}" presName="bgRect" presStyleLbl="bgShp" presStyleIdx="2" presStyleCnt="5"/>
      <dgm:spPr/>
    </dgm:pt>
    <dgm:pt modelId="{6DE25380-1DE5-4C25-8ADF-8ABFB4CDED21}" type="pres">
      <dgm:prSet presAssocID="{F52A915B-C0CE-45C7-89C9-038088239D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x trolley"/>
        </a:ext>
      </dgm:extLst>
    </dgm:pt>
    <dgm:pt modelId="{5FA1233D-F164-440B-88CE-E27AD9ADDF56}" type="pres">
      <dgm:prSet presAssocID="{F52A915B-C0CE-45C7-89C9-038088239D4B}" presName="spaceRect" presStyleCnt="0"/>
      <dgm:spPr/>
    </dgm:pt>
    <dgm:pt modelId="{ADC1E1AC-6455-431E-8EB9-783D852BFA53}" type="pres">
      <dgm:prSet presAssocID="{F52A915B-C0CE-45C7-89C9-038088239D4B}" presName="parTx" presStyleLbl="revTx" presStyleIdx="2" presStyleCnt="5">
        <dgm:presLayoutVars>
          <dgm:chMax val="0"/>
          <dgm:chPref val="0"/>
        </dgm:presLayoutVars>
      </dgm:prSet>
      <dgm:spPr/>
    </dgm:pt>
    <dgm:pt modelId="{15EDEBAC-7548-4CA0-B249-6B5BF270A94F}" type="pres">
      <dgm:prSet presAssocID="{2B6BF846-D069-400A-821C-F73116E65FDD}" presName="sibTrans" presStyleCnt="0"/>
      <dgm:spPr/>
    </dgm:pt>
    <dgm:pt modelId="{8EF4370A-6F47-4A99-8BA0-2F6AFFED5617}" type="pres">
      <dgm:prSet presAssocID="{3A8A6015-CC75-4D25-AD1D-4B342F9ED84A}" presName="compNode" presStyleCnt="0"/>
      <dgm:spPr/>
    </dgm:pt>
    <dgm:pt modelId="{0D0E4EA6-E80D-4700-BBCF-A3E6E8B3E1A1}" type="pres">
      <dgm:prSet presAssocID="{3A8A6015-CC75-4D25-AD1D-4B342F9ED84A}" presName="bgRect" presStyleLbl="bgShp" presStyleIdx="3" presStyleCnt="5"/>
      <dgm:spPr/>
    </dgm:pt>
    <dgm:pt modelId="{85760297-667E-44EF-AF7C-F89F1C8A3B3F}" type="pres">
      <dgm:prSet presAssocID="{3A8A6015-CC75-4D25-AD1D-4B342F9ED84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nabata Tree"/>
        </a:ext>
      </dgm:extLst>
    </dgm:pt>
    <dgm:pt modelId="{374ABEFA-A72F-4497-B41D-465215D6CE25}" type="pres">
      <dgm:prSet presAssocID="{3A8A6015-CC75-4D25-AD1D-4B342F9ED84A}" presName="spaceRect" presStyleCnt="0"/>
      <dgm:spPr/>
    </dgm:pt>
    <dgm:pt modelId="{DB03AA88-64EE-4306-9D26-05E6CC09D489}" type="pres">
      <dgm:prSet presAssocID="{3A8A6015-CC75-4D25-AD1D-4B342F9ED84A}" presName="parTx" presStyleLbl="revTx" presStyleIdx="3" presStyleCnt="5">
        <dgm:presLayoutVars>
          <dgm:chMax val="0"/>
          <dgm:chPref val="0"/>
        </dgm:presLayoutVars>
      </dgm:prSet>
      <dgm:spPr/>
    </dgm:pt>
    <dgm:pt modelId="{369AF8AB-98F4-4B36-8F52-0C356F93076B}" type="pres">
      <dgm:prSet presAssocID="{63BCAE82-80E4-483A-88FA-538ADFFC6C65}" presName="sibTrans" presStyleCnt="0"/>
      <dgm:spPr/>
    </dgm:pt>
    <dgm:pt modelId="{CDBEA07E-E8E5-489B-B9BC-74B3747A2046}" type="pres">
      <dgm:prSet presAssocID="{DF6869EC-AF8D-4F91-9B1C-61791C330BD7}" presName="compNode" presStyleCnt="0"/>
      <dgm:spPr/>
    </dgm:pt>
    <dgm:pt modelId="{CCA3A154-E9B5-4570-800A-54679D11CF28}" type="pres">
      <dgm:prSet presAssocID="{DF6869EC-AF8D-4F91-9B1C-61791C330BD7}" presName="bgRect" presStyleLbl="bgShp" presStyleIdx="4" presStyleCnt="5"/>
      <dgm:spPr/>
    </dgm:pt>
    <dgm:pt modelId="{C23B0A62-E514-4912-A8CB-AF115AF7A9BC}" type="pres">
      <dgm:prSet presAssocID="{DF6869EC-AF8D-4F91-9B1C-61791C330BD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Yuan"/>
        </a:ext>
      </dgm:extLst>
    </dgm:pt>
    <dgm:pt modelId="{BF0E71ED-013A-4D61-9771-29B4EA886C05}" type="pres">
      <dgm:prSet presAssocID="{DF6869EC-AF8D-4F91-9B1C-61791C330BD7}" presName="spaceRect" presStyleCnt="0"/>
      <dgm:spPr/>
    </dgm:pt>
    <dgm:pt modelId="{6049954A-AB26-483B-B503-063A13D013EF}" type="pres">
      <dgm:prSet presAssocID="{DF6869EC-AF8D-4F91-9B1C-61791C330BD7}" presName="parTx" presStyleLbl="revTx" presStyleIdx="4" presStyleCnt="5">
        <dgm:presLayoutVars>
          <dgm:chMax val="0"/>
          <dgm:chPref val="0"/>
        </dgm:presLayoutVars>
      </dgm:prSet>
      <dgm:spPr/>
    </dgm:pt>
  </dgm:ptLst>
  <dgm:cxnLst>
    <dgm:cxn modelId="{2CE0C905-7AF2-461C-9079-64349109E6B5}" srcId="{47516111-96B5-43EB-95E4-96B40145B2C8}" destId="{61C9FBC9-FCAC-4B24-A917-DE1AB85B8E3A}" srcOrd="1" destOrd="0" parTransId="{B0171105-8AF6-486D-A213-C83306DE3689}" sibTransId="{C12894A9-DCA6-4554-90D1-23046D4B0714}"/>
    <dgm:cxn modelId="{D2DCB217-97AC-42FD-BE50-3A316AA2C8B0}" srcId="{47516111-96B5-43EB-95E4-96B40145B2C8}" destId="{F52A915B-C0CE-45C7-89C9-038088239D4B}" srcOrd="2" destOrd="0" parTransId="{E151D007-B7BE-4E2A-9F0F-542509194B90}" sibTransId="{2B6BF846-D069-400A-821C-F73116E65FDD}"/>
    <dgm:cxn modelId="{3345B73D-4AB3-4611-B427-4D82F77FCDFF}" srcId="{47516111-96B5-43EB-95E4-96B40145B2C8}" destId="{3A8A6015-CC75-4D25-AD1D-4B342F9ED84A}" srcOrd="3" destOrd="0" parTransId="{4FDAF795-4994-449C-A9F3-3FA914E813AF}" sibTransId="{63BCAE82-80E4-483A-88FA-538ADFFC6C65}"/>
    <dgm:cxn modelId="{CC877955-033C-4024-A585-0E8FDA14AC08}" type="presOf" srcId="{3A8A6015-CC75-4D25-AD1D-4B342F9ED84A}" destId="{DB03AA88-64EE-4306-9D26-05E6CC09D489}" srcOrd="0" destOrd="0" presId="urn:microsoft.com/office/officeart/2018/2/layout/IconVerticalSolidList"/>
    <dgm:cxn modelId="{A746F258-EA1F-407D-866D-BBC8F038BD0F}" srcId="{47516111-96B5-43EB-95E4-96B40145B2C8}" destId="{3A640D79-8340-4DA0-92AF-998274FAC158}" srcOrd="0" destOrd="0" parTransId="{20FCD41B-E781-4631-86CC-E8687F67411A}" sibTransId="{43721BE8-FF17-45C7-9D30-9DF7D4DA179D}"/>
    <dgm:cxn modelId="{9A99837D-3EF7-40F3-9F30-30F0FF72561D}" type="presOf" srcId="{47516111-96B5-43EB-95E4-96B40145B2C8}" destId="{8C865CA0-E45A-4605-A8CD-73BC896B3E76}" srcOrd="0" destOrd="0" presId="urn:microsoft.com/office/officeart/2018/2/layout/IconVerticalSolidList"/>
    <dgm:cxn modelId="{3B907A92-1228-49FE-B633-A6C6EDF2CAA7}" type="presOf" srcId="{DF6869EC-AF8D-4F91-9B1C-61791C330BD7}" destId="{6049954A-AB26-483B-B503-063A13D013EF}" srcOrd="0" destOrd="0" presId="urn:microsoft.com/office/officeart/2018/2/layout/IconVerticalSolidList"/>
    <dgm:cxn modelId="{17C8FF9E-C98D-4557-93BB-05E99D0D96FC}" type="presOf" srcId="{61C9FBC9-FCAC-4B24-A917-DE1AB85B8E3A}" destId="{A5E76FB0-6305-42F9-ADE0-57614A25C86C}" srcOrd="0" destOrd="0" presId="urn:microsoft.com/office/officeart/2018/2/layout/IconVerticalSolidList"/>
    <dgm:cxn modelId="{FCC2A9AB-C52D-47E6-8C15-29581A1A082A}" srcId="{47516111-96B5-43EB-95E4-96B40145B2C8}" destId="{DF6869EC-AF8D-4F91-9B1C-61791C330BD7}" srcOrd="4" destOrd="0" parTransId="{B4407A91-5F1F-4B12-9314-C6F99A937C36}" sibTransId="{A778269C-9936-4913-9C99-45FA7B92688D}"/>
    <dgm:cxn modelId="{28FECDEB-2337-43DC-82DD-CB6FA1EEA0BF}" type="presOf" srcId="{F52A915B-C0CE-45C7-89C9-038088239D4B}" destId="{ADC1E1AC-6455-431E-8EB9-783D852BFA53}" srcOrd="0" destOrd="0" presId="urn:microsoft.com/office/officeart/2018/2/layout/IconVerticalSolidList"/>
    <dgm:cxn modelId="{B030F1FB-F777-40EB-9F80-F8C08E0D58F6}" type="presOf" srcId="{3A640D79-8340-4DA0-92AF-998274FAC158}" destId="{A2B63207-B133-4174-BE55-03904FBBD499}" srcOrd="0" destOrd="0" presId="urn:microsoft.com/office/officeart/2018/2/layout/IconVerticalSolidList"/>
    <dgm:cxn modelId="{BE272C63-F064-483B-8A68-D05A45C2FC87}" type="presParOf" srcId="{8C865CA0-E45A-4605-A8CD-73BC896B3E76}" destId="{61D90493-887A-4BB4-B90A-A94393A24224}" srcOrd="0" destOrd="0" presId="urn:microsoft.com/office/officeart/2018/2/layout/IconVerticalSolidList"/>
    <dgm:cxn modelId="{DA2AA7F0-60B7-448C-BBD0-3E5DADFE0CFA}" type="presParOf" srcId="{61D90493-887A-4BB4-B90A-A94393A24224}" destId="{57642701-9E3F-4B36-940E-0F59B38EF082}" srcOrd="0" destOrd="0" presId="urn:microsoft.com/office/officeart/2018/2/layout/IconVerticalSolidList"/>
    <dgm:cxn modelId="{268F238F-1B41-4628-A319-EB195404CEFF}" type="presParOf" srcId="{61D90493-887A-4BB4-B90A-A94393A24224}" destId="{40783EED-52CF-4C0B-8CE2-86E260AAD3A4}" srcOrd="1" destOrd="0" presId="urn:microsoft.com/office/officeart/2018/2/layout/IconVerticalSolidList"/>
    <dgm:cxn modelId="{D9F573A1-F024-4CF5-B2EE-06F742BF06DD}" type="presParOf" srcId="{61D90493-887A-4BB4-B90A-A94393A24224}" destId="{8C2F4FF2-DDA7-4669-BFAE-9C46892EAA43}" srcOrd="2" destOrd="0" presId="urn:microsoft.com/office/officeart/2018/2/layout/IconVerticalSolidList"/>
    <dgm:cxn modelId="{EF1436B1-4DF1-45DF-BB5E-80DF867C31C6}" type="presParOf" srcId="{61D90493-887A-4BB4-B90A-A94393A24224}" destId="{A2B63207-B133-4174-BE55-03904FBBD499}" srcOrd="3" destOrd="0" presId="urn:microsoft.com/office/officeart/2018/2/layout/IconVerticalSolidList"/>
    <dgm:cxn modelId="{39898717-F13E-4750-9502-E60D3ADAA7A4}" type="presParOf" srcId="{8C865CA0-E45A-4605-A8CD-73BC896B3E76}" destId="{4FE53726-64D7-428C-B08A-7C3044A05D16}" srcOrd="1" destOrd="0" presId="urn:microsoft.com/office/officeart/2018/2/layout/IconVerticalSolidList"/>
    <dgm:cxn modelId="{BBDF7D52-D417-4064-89AB-0A5D0E78E4FD}" type="presParOf" srcId="{8C865CA0-E45A-4605-A8CD-73BC896B3E76}" destId="{D1FEEDE5-9B3D-49AE-B76E-CA9B09DDE1A1}" srcOrd="2" destOrd="0" presId="urn:microsoft.com/office/officeart/2018/2/layout/IconVerticalSolidList"/>
    <dgm:cxn modelId="{3CFBA084-2D85-4B4F-8D32-76D44C9A69E7}" type="presParOf" srcId="{D1FEEDE5-9B3D-49AE-B76E-CA9B09DDE1A1}" destId="{549A74B1-166B-4F6C-BB77-4BE9322C8581}" srcOrd="0" destOrd="0" presId="urn:microsoft.com/office/officeart/2018/2/layout/IconVerticalSolidList"/>
    <dgm:cxn modelId="{3AAED444-09FE-457A-A311-E335FE0B491F}" type="presParOf" srcId="{D1FEEDE5-9B3D-49AE-B76E-CA9B09DDE1A1}" destId="{45B146B9-CD7F-4CE8-A7B3-39738B20176F}" srcOrd="1" destOrd="0" presId="urn:microsoft.com/office/officeart/2018/2/layout/IconVerticalSolidList"/>
    <dgm:cxn modelId="{4B9987EE-DC46-42F2-A4EF-F91F306E0357}" type="presParOf" srcId="{D1FEEDE5-9B3D-49AE-B76E-CA9B09DDE1A1}" destId="{8579EB52-4D86-4D89-BE13-C23F7D1B5570}" srcOrd="2" destOrd="0" presId="urn:microsoft.com/office/officeart/2018/2/layout/IconVerticalSolidList"/>
    <dgm:cxn modelId="{2C71B246-1567-4318-9836-3A0DE47633D0}" type="presParOf" srcId="{D1FEEDE5-9B3D-49AE-B76E-CA9B09DDE1A1}" destId="{A5E76FB0-6305-42F9-ADE0-57614A25C86C}" srcOrd="3" destOrd="0" presId="urn:microsoft.com/office/officeart/2018/2/layout/IconVerticalSolidList"/>
    <dgm:cxn modelId="{7A4E1FE6-BE50-4B5B-BC19-22A91942B2E8}" type="presParOf" srcId="{8C865CA0-E45A-4605-A8CD-73BC896B3E76}" destId="{5E8AABC1-0011-4DBC-83F0-0ADC48DFA2A2}" srcOrd="3" destOrd="0" presId="urn:microsoft.com/office/officeart/2018/2/layout/IconVerticalSolidList"/>
    <dgm:cxn modelId="{C577502B-0E44-4FE7-A6CD-3C5F80DF339C}" type="presParOf" srcId="{8C865CA0-E45A-4605-A8CD-73BC896B3E76}" destId="{1FC796FB-7D3F-4A44-9EAA-AC94A717993C}" srcOrd="4" destOrd="0" presId="urn:microsoft.com/office/officeart/2018/2/layout/IconVerticalSolidList"/>
    <dgm:cxn modelId="{28FEBBE9-976D-4C13-9B8E-07F7D521C72E}" type="presParOf" srcId="{1FC796FB-7D3F-4A44-9EAA-AC94A717993C}" destId="{CE9EF380-3D0C-49B9-A120-F3DFCC09BF89}" srcOrd="0" destOrd="0" presId="urn:microsoft.com/office/officeart/2018/2/layout/IconVerticalSolidList"/>
    <dgm:cxn modelId="{FE95E62F-4634-4E24-B090-509FF8919330}" type="presParOf" srcId="{1FC796FB-7D3F-4A44-9EAA-AC94A717993C}" destId="{6DE25380-1DE5-4C25-8ADF-8ABFB4CDED21}" srcOrd="1" destOrd="0" presId="urn:microsoft.com/office/officeart/2018/2/layout/IconVerticalSolidList"/>
    <dgm:cxn modelId="{131D386F-C898-4F55-914E-7479AF0D0896}" type="presParOf" srcId="{1FC796FB-7D3F-4A44-9EAA-AC94A717993C}" destId="{5FA1233D-F164-440B-88CE-E27AD9ADDF56}" srcOrd="2" destOrd="0" presId="urn:microsoft.com/office/officeart/2018/2/layout/IconVerticalSolidList"/>
    <dgm:cxn modelId="{D4214462-FD2A-4214-BDFF-5487C7778531}" type="presParOf" srcId="{1FC796FB-7D3F-4A44-9EAA-AC94A717993C}" destId="{ADC1E1AC-6455-431E-8EB9-783D852BFA53}" srcOrd="3" destOrd="0" presId="urn:microsoft.com/office/officeart/2018/2/layout/IconVerticalSolidList"/>
    <dgm:cxn modelId="{57C87697-5FE5-47BC-B1EF-14EC377A37AB}" type="presParOf" srcId="{8C865CA0-E45A-4605-A8CD-73BC896B3E76}" destId="{15EDEBAC-7548-4CA0-B249-6B5BF270A94F}" srcOrd="5" destOrd="0" presId="urn:microsoft.com/office/officeart/2018/2/layout/IconVerticalSolidList"/>
    <dgm:cxn modelId="{05956F0C-24E0-4EA8-84DA-9205A5114B50}" type="presParOf" srcId="{8C865CA0-E45A-4605-A8CD-73BC896B3E76}" destId="{8EF4370A-6F47-4A99-8BA0-2F6AFFED5617}" srcOrd="6" destOrd="0" presId="urn:microsoft.com/office/officeart/2018/2/layout/IconVerticalSolidList"/>
    <dgm:cxn modelId="{12302ECF-9475-494E-A334-C8C00190D416}" type="presParOf" srcId="{8EF4370A-6F47-4A99-8BA0-2F6AFFED5617}" destId="{0D0E4EA6-E80D-4700-BBCF-A3E6E8B3E1A1}" srcOrd="0" destOrd="0" presId="urn:microsoft.com/office/officeart/2018/2/layout/IconVerticalSolidList"/>
    <dgm:cxn modelId="{49BD064B-E625-48CD-9402-AAA1FD3DDA15}" type="presParOf" srcId="{8EF4370A-6F47-4A99-8BA0-2F6AFFED5617}" destId="{85760297-667E-44EF-AF7C-F89F1C8A3B3F}" srcOrd="1" destOrd="0" presId="urn:microsoft.com/office/officeart/2018/2/layout/IconVerticalSolidList"/>
    <dgm:cxn modelId="{D6DDBC04-8C99-4CD6-B504-5C249CE54AD7}" type="presParOf" srcId="{8EF4370A-6F47-4A99-8BA0-2F6AFFED5617}" destId="{374ABEFA-A72F-4497-B41D-465215D6CE25}" srcOrd="2" destOrd="0" presId="urn:microsoft.com/office/officeart/2018/2/layout/IconVerticalSolidList"/>
    <dgm:cxn modelId="{A085FB5F-3D24-40AA-B49C-2AAB0CA4A9D1}" type="presParOf" srcId="{8EF4370A-6F47-4A99-8BA0-2F6AFFED5617}" destId="{DB03AA88-64EE-4306-9D26-05E6CC09D489}" srcOrd="3" destOrd="0" presId="urn:microsoft.com/office/officeart/2018/2/layout/IconVerticalSolidList"/>
    <dgm:cxn modelId="{8A4B51FD-7D34-4B93-9AA7-765318D3770B}" type="presParOf" srcId="{8C865CA0-E45A-4605-A8CD-73BC896B3E76}" destId="{369AF8AB-98F4-4B36-8F52-0C356F93076B}" srcOrd="7" destOrd="0" presId="urn:microsoft.com/office/officeart/2018/2/layout/IconVerticalSolidList"/>
    <dgm:cxn modelId="{9987575C-7CF1-41EE-AE63-C4470DD8B5E3}" type="presParOf" srcId="{8C865CA0-E45A-4605-A8CD-73BC896B3E76}" destId="{CDBEA07E-E8E5-489B-B9BC-74B3747A2046}" srcOrd="8" destOrd="0" presId="urn:microsoft.com/office/officeart/2018/2/layout/IconVerticalSolidList"/>
    <dgm:cxn modelId="{5EF068BB-7045-462C-BDE5-7574DC1D0F87}" type="presParOf" srcId="{CDBEA07E-E8E5-489B-B9BC-74B3747A2046}" destId="{CCA3A154-E9B5-4570-800A-54679D11CF28}" srcOrd="0" destOrd="0" presId="urn:microsoft.com/office/officeart/2018/2/layout/IconVerticalSolidList"/>
    <dgm:cxn modelId="{F7DB2AAF-4EC7-4716-AAEA-C95FCEC23C8F}" type="presParOf" srcId="{CDBEA07E-E8E5-489B-B9BC-74B3747A2046}" destId="{C23B0A62-E514-4912-A8CB-AF115AF7A9BC}" srcOrd="1" destOrd="0" presId="urn:microsoft.com/office/officeart/2018/2/layout/IconVerticalSolidList"/>
    <dgm:cxn modelId="{7709B6BF-579F-4057-8AB2-02E61AA54DDC}" type="presParOf" srcId="{CDBEA07E-E8E5-489B-B9BC-74B3747A2046}" destId="{BF0E71ED-013A-4D61-9771-29B4EA886C05}" srcOrd="2" destOrd="0" presId="urn:microsoft.com/office/officeart/2018/2/layout/IconVerticalSolidList"/>
    <dgm:cxn modelId="{612963D3-E69D-46D5-9384-FE26C6787D64}" type="presParOf" srcId="{CDBEA07E-E8E5-489B-B9BC-74B3747A2046}" destId="{6049954A-AB26-483B-B503-063A13D013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42701-9E3F-4B36-940E-0F59B38EF082}">
      <dsp:nvSpPr>
        <dsp:cNvPr id="0" name=""/>
        <dsp:cNvSpPr/>
      </dsp:nvSpPr>
      <dsp:spPr>
        <a:xfrm>
          <a:off x="0" y="3341"/>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783EED-52CF-4C0B-8CE2-86E260AAD3A4}">
      <dsp:nvSpPr>
        <dsp:cNvPr id="0" name=""/>
        <dsp:cNvSpPr/>
      </dsp:nvSpPr>
      <dsp:spPr>
        <a:xfrm>
          <a:off x="215280" y="163466"/>
          <a:ext cx="391418" cy="3914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B63207-B133-4174-BE55-03904FBBD499}">
      <dsp:nvSpPr>
        <dsp:cNvPr id="0" name=""/>
        <dsp:cNvSpPr/>
      </dsp:nvSpPr>
      <dsp:spPr>
        <a:xfrm>
          <a:off x="821978" y="3341"/>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US" sz="1900" kern="1200" dirty="0"/>
            <a:t>import requests </a:t>
          </a:r>
        </a:p>
      </dsp:txBody>
      <dsp:txXfrm>
        <a:off x="821978" y="3341"/>
        <a:ext cx="9356343" cy="711670"/>
      </dsp:txXfrm>
    </dsp:sp>
    <dsp:sp modelId="{549A74B1-166B-4F6C-BB77-4BE9322C8581}">
      <dsp:nvSpPr>
        <dsp:cNvPr id="0" name=""/>
        <dsp:cNvSpPr/>
      </dsp:nvSpPr>
      <dsp:spPr>
        <a:xfrm>
          <a:off x="0" y="892928"/>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146B9-CD7F-4CE8-A7B3-39738B20176F}">
      <dsp:nvSpPr>
        <dsp:cNvPr id="0" name=""/>
        <dsp:cNvSpPr/>
      </dsp:nvSpPr>
      <dsp:spPr>
        <a:xfrm>
          <a:off x="215280" y="1053054"/>
          <a:ext cx="391418" cy="3914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E76FB0-6305-42F9-ADE0-57614A25C86C}">
      <dsp:nvSpPr>
        <dsp:cNvPr id="0" name=""/>
        <dsp:cNvSpPr/>
      </dsp:nvSpPr>
      <dsp:spPr>
        <a:xfrm>
          <a:off x="821978" y="892928"/>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US" sz="1900" kern="1200" dirty="0"/>
            <a:t>import regex </a:t>
          </a:r>
        </a:p>
      </dsp:txBody>
      <dsp:txXfrm>
        <a:off x="821978" y="892928"/>
        <a:ext cx="9356343" cy="711670"/>
      </dsp:txXfrm>
    </dsp:sp>
    <dsp:sp modelId="{CE9EF380-3D0C-49B9-A120-F3DFCC09BF89}">
      <dsp:nvSpPr>
        <dsp:cNvPr id="0" name=""/>
        <dsp:cNvSpPr/>
      </dsp:nvSpPr>
      <dsp:spPr>
        <a:xfrm>
          <a:off x="0" y="1782516"/>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25380-1DE5-4C25-8ADF-8ABFB4CDED21}">
      <dsp:nvSpPr>
        <dsp:cNvPr id="0" name=""/>
        <dsp:cNvSpPr/>
      </dsp:nvSpPr>
      <dsp:spPr>
        <a:xfrm>
          <a:off x="215280" y="1942642"/>
          <a:ext cx="391418" cy="3914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C1E1AC-6455-431E-8EB9-783D852BFA53}">
      <dsp:nvSpPr>
        <dsp:cNvPr id="0" name=""/>
        <dsp:cNvSpPr/>
      </dsp:nvSpPr>
      <dsp:spPr>
        <a:xfrm>
          <a:off x="821978" y="1782516"/>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US" sz="1900" kern="1200" dirty="0"/>
            <a:t>Import </a:t>
          </a:r>
          <a:r>
            <a:rPr lang="en-US" sz="1900" kern="1200" dirty="0" err="1"/>
            <a:t>BeautifulSoup</a:t>
          </a:r>
          <a:r>
            <a:rPr lang="en-US" sz="1900" kern="1200" dirty="0"/>
            <a:t> </a:t>
          </a:r>
        </a:p>
      </dsp:txBody>
      <dsp:txXfrm>
        <a:off x="821978" y="1782516"/>
        <a:ext cx="9356343" cy="711670"/>
      </dsp:txXfrm>
    </dsp:sp>
    <dsp:sp modelId="{0D0E4EA6-E80D-4700-BBCF-A3E6E8B3E1A1}">
      <dsp:nvSpPr>
        <dsp:cNvPr id="0" name=""/>
        <dsp:cNvSpPr/>
      </dsp:nvSpPr>
      <dsp:spPr>
        <a:xfrm>
          <a:off x="0" y="2672104"/>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60297-667E-44EF-AF7C-F89F1C8A3B3F}">
      <dsp:nvSpPr>
        <dsp:cNvPr id="0" name=""/>
        <dsp:cNvSpPr/>
      </dsp:nvSpPr>
      <dsp:spPr>
        <a:xfrm>
          <a:off x="215280" y="2832229"/>
          <a:ext cx="391418" cy="3914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03AA88-64EE-4306-9D26-05E6CC09D489}">
      <dsp:nvSpPr>
        <dsp:cNvPr id="0" name=""/>
        <dsp:cNvSpPr/>
      </dsp:nvSpPr>
      <dsp:spPr>
        <a:xfrm>
          <a:off x="821978" y="2672104"/>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US" sz="1900" kern="1200" dirty="0"/>
            <a:t>from </a:t>
          </a:r>
          <a:r>
            <a:rPr lang="en-US" sz="1900" kern="1200" dirty="0" err="1"/>
            <a:t>sqlalchemy</a:t>
          </a:r>
          <a:r>
            <a:rPr lang="en-US" sz="1900" kern="1200" dirty="0"/>
            <a:t> import </a:t>
          </a:r>
          <a:r>
            <a:rPr lang="en-US" sz="1900" kern="1200" dirty="0" err="1"/>
            <a:t>create_engine</a:t>
          </a:r>
          <a:r>
            <a:rPr lang="en-US" sz="1900" kern="1200" dirty="0"/>
            <a:t> / from </a:t>
          </a:r>
          <a:r>
            <a:rPr lang="en-US" sz="1900" kern="1200" dirty="0" err="1"/>
            <a:t>sqlalchemy</a:t>
          </a:r>
          <a:r>
            <a:rPr lang="en-US" sz="1900" kern="1200" dirty="0"/>
            <a:t> import inspect / import psycopg2 </a:t>
          </a:r>
        </a:p>
      </dsp:txBody>
      <dsp:txXfrm>
        <a:off x="821978" y="2672104"/>
        <a:ext cx="9356343" cy="711670"/>
      </dsp:txXfrm>
    </dsp:sp>
    <dsp:sp modelId="{CCA3A154-E9B5-4570-800A-54679D11CF28}">
      <dsp:nvSpPr>
        <dsp:cNvPr id="0" name=""/>
        <dsp:cNvSpPr/>
      </dsp:nvSpPr>
      <dsp:spPr>
        <a:xfrm>
          <a:off x="0" y="3561691"/>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B0A62-E514-4912-A8CB-AF115AF7A9BC}">
      <dsp:nvSpPr>
        <dsp:cNvPr id="0" name=""/>
        <dsp:cNvSpPr/>
      </dsp:nvSpPr>
      <dsp:spPr>
        <a:xfrm>
          <a:off x="215280" y="3721817"/>
          <a:ext cx="391418" cy="3914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49954A-AB26-483B-B503-063A13D013EF}">
      <dsp:nvSpPr>
        <dsp:cNvPr id="0" name=""/>
        <dsp:cNvSpPr/>
      </dsp:nvSpPr>
      <dsp:spPr>
        <a:xfrm>
          <a:off x="821978" y="3561691"/>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AU" sz="1900" b="0" kern="1200" dirty="0"/>
            <a:t>from </a:t>
          </a:r>
          <a:r>
            <a:rPr lang="en-AU" sz="1900" b="0" kern="1200" dirty="0" err="1"/>
            <a:t>wordcloud</a:t>
          </a:r>
          <a:r>
            <a:rPr lang="en-AU" sz="1900" b="0" kern="1200" dirty="0"/>
            <a:t> import </a:t>
          </a:r>
          <a:r>
            <a:rPr lang="en-AU" sz="1900" b="0" kern="1200" dirty="0" err="1"/>
            <a:t>WordCloud</a:t>
          </a:r>
          <a:endParaRPr lang="en-US" sz="1900" kern="1200" dirty="0"/>
        </a:p>
      </dsp:txBody>
      <dsp:txXfrm>
        <a:off x="821978" y="3561691"/>
        <a:ext cx="9356343" cy="7116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9/11/2024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9/11/2024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9/11/2024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9/11/2024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9/11/2024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alent.seek.com.au/partners/terms-of-use/)" TargetMode="External"/><Relationship Id="rId2" Type="http://schemas.openxmlformats.org/officeDocument/2006/relationships/hyperlink" Target="https://www.seek.com.au/jobs/in-All-Australia" TargetMode="Externa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42A5-B737-0D4F-9BDA-24195FDB1A8D}"/>
              </a:ext>
            </a:extLst>
          </p:cNvPr>
          <p:cNvSpPr>
            <a:spLocks noGrp="1"/>
          </p:cNvSpPr>
          <p:nvPr>
            <p:ph type="ctrTitle"/>
          </p:nvPr>
        </p:nvSpPr>
        <p:spPr/>
        <p:txBody>
          <a:bodyPr/>
          <a:lstStyle/>
          <a:p>
            <a:r>
              <a:rPr lang="en-US" dirty="0"/>
              <a:t>Project 3</a:t>
            </a:r>
            <a:br>
              <a:rPr lang="en-US" dirty="0"/>
            </a:br>
            <a:r>
              <a:rPr lang="en-US" dirty="0"/>
              <a:t>Group 1</a:t>
            </a:r>
          </a:p>
        </p:txBody>
      </p:sp>
      <p:sp>
        <p:nvSpPr>
          <p:cNvPr id="3" name="Subtitle 2">
            <a:extLst>
              <a:ext uri="{FF2B5EF4-FFF2-40B4-BE49-F238E27FC236}">
                <a16:creationId xmlns:a16="http://schemas.microsoft.com/office/drawing/2014/main" id="{0A50F889-6FE3-DF47-902D-3E41C0D739F7}"/>
              </a:ext>
            </a:extLst>
          </p:cNvPr>
          <p:cNvSpPr>
            <a:spLocks noGrp="1"/>
          </p:cNvSpPr>
          <p:nvPr>
            <p:ph type="subTitle" idx="1"/>
          </p:nvPr>
        </p:nvSpPr>
        <p:spPr>
          <a:xfrm>
            <a:off x="2215045" y="5979196"/>
            <a:ext cx="8045373" cy="802604"/>
          </a:xfrm>
        </p:spPr>
        <p:txBody>
          <a:bodyPr>
            <a:normAutofit fontScale="85000" lnSpcReduction="10000"/>
          </a:bodyPr>
          <a:lstStyle/>
          <a:p>
            <a:r>
              <a:rPr lang="en-AU" dirty="0" err="1"/>
              <a:t>Evgeniia</a:t>
            </a:r>
            <a:r>
              <a:rPr lang="en-AU" dirty="0"/>
              <a:t> </a:t>
            </a:r>
            <a:r>
              <a:rPr lang="en-AU" dirty="0" err="1"/>
              <a:t>Kozodeeva</a:t>
            </a:r>
            <a:r>
              <a:rPr lang="en-AU" dirty="0"/>
              <a:t>.           </a:t>
            </a:r>
            <a:r>
              <a:rPr lang="en-AU" dirty="0" err="1"/>
              <a:t>Jiahuib</a:t>
            </a:r>
            <a:r>
              <a:rPr lang="en-AU" dirty="0"/>
              <a:t> Du(Mary) </a:t>
            </a:r>
          </a:p>
          <a:p>
            <a:r>
              <a:rPr lang="en-AU" dirty="0"/>
              <a:t>Mark Krishnan.          Sher WANG</a:t>
            </a:r>
            <a:endParaRPr lang="en-US" dirty="0"/>
          </a:p>
        </p:txBody>
      </p:sp>
    </p:spTree>
    <p:extLst>
      <p:ext uri="{BB962C8B-B14F-4D97-AF65-F5344CB8AC3E}">
        <p14:creationId xmlns:p14="http://schemas.microsoft.com/office/powerpoint/2010/main" val="777443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5CB65A0-5995-7341-B4E1-51C08E9AD548}"/>
              </a:ext>
            </a:extLst>
          </p:cNvPr>
          <p:cNvSpPr>
            <a:spLocks noGrp="1"/>
          </p:cNvSpPr>
          <p:nvPr>
            <p:ph type="title"/>
          </p:nvPr>
        </p:nvSpPr>
        <p:spPr>
          <a:xfrm>
            <a:off x="605197" y="382385"/>
            <a:ext cx="3994512" cy="899780"/>
          </a:xfrm>
        </p:spPr>
        <p:txBody>
          <a:bodyPr anchor="b">
            <a:normAutofit/>
          </a:bodyPr>
          <a:lstStyle/>
          <a:p>
            <a:r>
              <a:rPr lang="en-AU" sz="2800" b="1" dirty="0"/>
              <a:t>job</a:t>
            </a:r>
            <a:br>
              <a:rPr lang="en-AU" sz="2800" b="1" dirty="0"/>
            </a:br>
            <a:r>
              <a:rPr lang="en-AU" sz="2800" b="1" dirty="0"/>
              <a:t>subclassification</a:t>
            </a:r>
            <a:endParaRPr lang="en-US" sz="2800" dirty="0"/>
          </a:p>
        </p:txBody>
      </p:sp>
      <p:sp>
        <p:nvSpPr>
          <p:cNvPr id="24" name="Rectangle 23">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Content Placeholder 9">
            <a:extLst>
              <a:ext uri="{FF2B5EF4-FFF2-40B4-BE49-F238E27FC236}">
                <a16:creationId xmlns:a16="http://schemas.microsoft.com/office/drawing/2014/main" id="{0941B14B-7E8B-8D17-2D3C-8D7854646D82}"/>
              </a:ext>
            </a:extLst>
          </p:cNvPr>
          <p:cNvSpPr>
            <a:spLocks noGrp="1"/>
          </p:cNvSpPr>
          <p:nvPr>
            <p:ph idx="1"/>
          </p:nvPr>
        </p:nvSpPr>
        <p:spPr>
          <a:xfrm>
            <a:off x="605197" y="1613434"/>
            <a:ext cx="3433404" cy="4594953"/>
          </a:xfrm>
        </p:spPr>
        <p:txBody>
          <a:bodyPr>
            <a:normAutofit lnSpcReduction="10000"/>
          </a:bodyPr>
          <a:lstStyle/>
          <a:p>
            <a:r>
              <a:rPr lang="en-AU" sz="1600" b="1" dirty="0"/>
              <a:t>Business/Systems Analysts 53 Engineering - Software 43 Database Development &amp; Administration 41 </a:t>
            </a:r>
          </a:p>
          <a:p>
            <a:r>
              <a:rPr lang="en-AU" sz="1600" b="1" dirty="0"/>
              <a:t>Other 20 </a:t>
            </a:r>
          </a:p>
          <a:p>
            <a:r>
              <a:rPr lang="en-AU" sz="1600" b="1" dirty="0"/>
              <a:t>Analysis &amp; Reporting 18 Developers/Programmers 11 Consultants 6 </a:t>
            </a:r>
          </a:p>
          <a:p>
            <a:r>
              <a:rPr lang="en-AU" sz="1600" b="1" dirty="0"/>
              <a:t>Government - Federal 5 Analysts 3 </a:t>
            </a:r>
          </a:p>
          <a:p>
            <a:r>
              <a:rPr lang="en-AU" sz="1600" b="1" dirty="0"/>
              <a:t>Architects 3 </a:t>
            </a:r>
          </a:p>
          <a:p>
            <a:r>
              <a:rPr lang="en-AU" sz="1600" b="1" dirty="0"/>
              <a:t>Engineering - Network 3 </a:t>
            </a:r>
          </a:p>
          <a:p>
            <a:r>
              <a:rPr lang="en-AU" sz="1600" b="1" dirty="0"/>
              <a:t>Policy, Planning &amp; Regulation 2 Government - State 2 Telecommunications 2 Government - Local 2</a:t>
            </a:r>
            <a:endParaRPr lang="en-US" sz="1600" b="1" dirty="0"/>
          </a:p>
        </p:txBody>
      </p:sp>
      <p:sp>
        <p:nvSpPr>
          <p:cNvPr id="26" name="Rectangle 25">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472DD68-B766-C14B-881C-A4801D5C642A}"/>
              </a:ext>
            </a:extLst>
          </p:cNvPr>
          <p:cNvPicPr>
            <a:picLocks noChangeAspect="1"/>
          </p:cNvPicPr>
          <p:nvPr/>
        </p:nvPicPr>
        <p:blipFill>
          <a:blip r:embed="rId2"/>
          <a:stretch>
            <a:fillRect/>
          </a:stretch>
        </p:blipFill>
        <p:spPr>
          <a:xfrm>
            <a:off x="4599709" y="2895601"/>
            <a:ext cx="6147956" cy="3704142"/>
          </a:xfrm>
          <a:prstGeom prst="rect">
            <a:avLst/>
          </a:prstGeom>
        </p:spPr>
      </p:pic>
      <p:pic>
        <p:nvPicPr>
          <p:cNvPr id="4" name="Picture 3">
            <a:extLst>
              <a:ext uri="{FF2B5EF4-FFF2-40B4-BE49-F238E27FC236}">
                <a16:creationId xmlns:a16="http://schemas.microsoft.com/office/drawing/2014/main" id="{84375CED-4FC6-BD41-B409-0ACF70BFA6F8}"/>
              </a:ext>
            </a:extLst>
          </p:cNvPr>
          <p:cNvPicPr>
            <a:picLocks noChangeAspect="1"/>
          </p:cNvPicPr>
          <p:nvPr/>
        </p:nvPicPr>
        <p:blipFill>
          <a:blip r:embed="rId3"/>
          <a:stretch>
            <a:fillRect/>
          </a:stretch>
        </p:blipFill>
        <p:spPr>
          <a:xfrm>
            <a:off x="4038601" y="125548"/>
            <a:ext cx="7391401" cy="2714691"/>
          </a:xfrm>
          <a:prstGeom prst="rect">
            <a:avLst/>
          </a:prstGeom>
        </p:spPr>
      </p:pic>
      <p:sp>
        <p:nvSpPr>
          <p:cNvPr id="11" name="Down Arrow 10">
            <a:extLst>
              <a:ext uri="{FF2B5EF4-FFF2-40B4-BE49-F238E27FC236}">
                <a16:creationId xmlns:a16="http://schemas.microsoft.com/office/drawing/2014/main" id="{43B066E7-FC66-8D48-B9FA-8D32301903C5}"/>
              </a:ext>
            </a:extLst>
          </p:cNvPr>
          <p:cNvSpPr/>
          <p:nvPr/>
        </p:nvSpPr>
        <p:spPr>
          <a:xfrm flipH="1">
            <a:off x="5395999" y="2893800"/>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108ABDF9-CF5C-9A4D-9A08-502907BC8B25}"/>
              </a:ext>
            </a:extLst>
          </p:cNvPr>
          <p:cNvSpPr/>
          <p:nvPr/>
        </p:nvSpPr>
        <p:spPr>
          <a:xfrm flipH="1">
            <a:off x="5638868" y="3137830"/>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D33F4681-7498-D34B-8E6D-5C5AC9D94CC8}"/>
              </a:ext>
            </a:extLst>
          </p:cNvPr>
          <p:cNvSpPr/>
          <p:nvPr/>
        </p:nvSpPr>
        <p:spPr>
          <a:xfrm flipH="1">
            <a:off x="5881737" y="3380059"/>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77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5"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n-AU"/>
          </a:p>
        </p:txBody>
      </p:sp>
      <p:sp>
        <p:nvSpPr>
          <p:cNvPr id="2" name="Title 1">
            <a:extLst>
              <a:ext uri="{FF2B5EF4-FFF2-40B4-BE49-F238E27FC236}">
                <a16:creationId xmlns:a16="http://schemas.microsoft.com/office/drawing/2014/main" id="{4B31202E-EA4C-9747-85EA-5DEEBA7F5009}"/>
              </a:ext>
            </a:extLst>
          </p:cNvPr>
          <p:cNvSpPr>
            <a:spLocks noGrp="1"/>
          </p:cNvSpPr>
          <p:nvPr>
            <p:ph type="title"/>
          </p:nvPr>
        </p:nvSpPr>
        <p:spPr>
          <a:xfrm>
            <a:off x="8339328" y="457200"/>
            <a:ext cx="3090672" cy="1197864"/>
          </a:xfrm>
        </p:spPr>
        <p:txBody>
          <a:bodyPr anchor="b">
            <a:normAutofit/>
          </a:bodyPr>
          <a:lstStyle/>
          <a:p>
            <a:r>
              <a:rPr lang="en-US" sz="5400" dirty="0">
                <a:solidFill>
                  <a:schemeClr val="accent1"/>
                </a:solidFill>
              </a:rPr>
              <a:t>ERD</a:t>
            </a:r>
          </a:p>
        </p:txBody>
      </p:sp>
      <p:pic>
        <p:nvPicPr>
          <p:cNvPr id="4" name="Content Placeholder 4">
            <a:extLst>
              <a:ext uri="{FF2B5EF4-FFF2-40B4-BE49-F238E27FC236}">
                <a16:creationId xmlns:a16="http://schemas.microsoft.com/office/drawing/2014/main" id="{EEF582F6-C4D7-5F4D-8170-0CBF1D7167B4}"/>
              </a:ext>
            </a:extLst>
          </p:cNvPr>
          <p:cNvPicPr>
            <a:picLocks noChangeAspect="1"/>
          </p:cNvPicPr>
          <p:nvPr/>
        </p:nvPicPr>
        <p:blipFill>
          <a:blip r:embed="rId2"/>
          <a:stretch>
            <a:fillRect/>
          </a:stretch>
        </p:blipFill>
        <p:spPr>
          <a:xfrm>
            <a:off x="1064902" y="1313793"/>
            <a:ext cx="4975678" cy="4590062"/>
          </a:xfrm>
          <a:prstGeom prst="rect">
            <a:avLst/>
          </a:prstGeom>
        </p:spPr>
      </p:pic>
      <p:pic>
        <p:nvPicPr>
          <p:cNvPr id="6" name="Content Placeholder 5">
            <a:extLst>
              <a:ext uri="{FF2B5EF4-FFF2-40B4-BE49-F238E27FC236}">
                <a16:creationId xmlns:a16="http://schemas.microsoft.com/office/drawing/2014/main" id="{8F2D00B4-5FEF-F24E-990F-4D44A43B62D3}"/>
              </a:ext>
            </a:extLst>
          </p:cNvPr>
          <p:cNvPicPr>
            <a:picLocks noGrp="1" noChangeAspect="1"/>
          </p:cNvPicPr>
          <p:nvPr>
            <p:ph idx="1"/>
          </p:nvPr>
        </p:nvPicPr>
        <p:blipFill>
          <a:blip r:embed="rId3"/>
          <a:stretch>
            <a:fillRect/>
          </a:stretch>
        </p:blipFill>
        <p:spPr>
          <a:xfrm>
            <a:off x="8152499" y="2112264"/>
            <a:ext cx="3902967" cy="2241569"/>
          </a:xfrm>
        </p:spPr>
      </p:pic>
      <p:pic>
        <p:nvPicPr>
          <p:cNvPr id="9" name="Content Placeholder 4">
            <a:extLst>
              <a:ext uri="{FF2B5EF4-FFF2-40B4-BE49-F238E27FC236}">
                <a16:creationId xmlns:a16="http://schemas.microsoft.com/office/drawing/2014/main" id="{89CF7334-1E3B-5A45-A401-1F3B322B1731}"/>
              </a:ext>
            </a:extLst>
          </p:cNvPr>
          <p:cNvPicPr>
            <a:picLocks noChangeAspect="1"/>
          </p:cNvPicPr>
          <p:nvPr/>
        </p:nvPicPr>
        <p:blipFill>
          <a:blip r:embed="rId2"/>
          <a:stretch>
            <a:fillRect/>
          </a:stretch>
        </p:blipFill>
        <p:spPr>
          <a:xfrm>
            <a:off x="948004" y="748560"/>
            <a:ext cx="4975678" cy="4590062"/>
          </a:xfrm>
          <a:prstGeom prst="rect">
            <a:avLst/>
          </a:prstGeom>
        </p:spPr>
      </p:pic>
    </p:spTree>
    <p:extLst>
      <p:ext uri="{BB962C8B-B14F-4D97-AF65-F5344CB8AC3E}">
        <p14:creationId xmlns:p14="http://schemas.microsoft.com/office/powerpoint/2010/main" val="68968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D1FDF194-C99A-4C11-8A97-58FF75F6E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AU"/>
          </a:p>
        </p:txBody>
      </p:sp>
      <p:sp>
        <p:nvSpPr>
          <p:cNvPr id="14" name="Rectangle 13">
            <a:extLst>
              <a:ext uri="{FF2B5EF4-FFF2-40B4-BE49-F238E27FC236}">
                <a16:creationId xmlns:a16="http://schemas.microsoft.com/office/drawing/2014/main" id="{DECAB5A9-13C6-4C85-AB53-C7D8B8954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6" name="Rectangle 15">
            <a:extLst>
              <a:ext uri="{FF2B5EF4-FFF2-40B4-BE49-F238E27FC236}">
                <a16:creationId xmlns:a16="http://schemas.microsoft.com/office/drawing/2014/main" id="{D61AF6E9-4B93-40B2-8B38-913458C94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2AE05-FA7F-B83F-DE0A-640BF6DC619F}"/>
              </a:ext>
            </a:extLst>
          </p:cNvPr>
          <p:cNvSpPr>
            <a:spLocks noGrp="1"/>
          </p:cNvSpPr>
          <p:nvPr>
            <p:ph type="title"/>
          </p:nvPr>
        </p:nvSpPr>
        <p:spPr>
          <a:xfrm>
            <a:off x="644003" y="954923"/>
            <a:ext cx="5875694" cy="4656552"/>
          </a:xfrm>
        </p:spPr>
        <p:txBody>
          <a:bodyPr vert="horz" lIns="91440" tIns="45720" rIns="91440" bIns="45720" rtlCol="0" anchor="ctr">
            <a:normAutofit/>
          </a:bodyPr>
          <a:lstStyle/>
          <a:p>
            <a:pPr algn="ctr"/>
            <a:r>
              <a:rPr lang="en-US" sz="5500" b="1" i="0" spc="800">
                <a:effectLst/>
              </a:rPr>
              <a:t>Connect to postgres and</a:t>
            </a:r>
            <a:br>
              <a:rPr lang="en-US" sz="5500" b="1" i="0" spc="800">
                <a:effectLst/>
              </a:rPr>
            </a:br>
            <a:r>
              <a:rPr lang="en-US" sz="5500" b="1" i="0" spc="800">
                <a:effectLst/>
              </a:rPr>
              <a:t> load data </a:t>
            </a:r>
            <a:br>
              <a:rPr lang="en-US" sz="5500" b="1" i="0" spc="800">
                <a:effectLst/>
              </a:rPr>
            </a:br>
            <a:r>
              <a:rPr lang="en-US" sz="5500" b="1" i="0" spc="800">
                <a:effectLst/>
              </a:rPr>
              <a:t>to db</a:t>
            </a:r>
            <a:br>
              <a:rPr lang="en-US" sz="5500" b="1" i="0" spc="800">
                <a:effectLst/>
              </a:rPr>
            </a:br>
            <a:endParaRPr lang="en-US" sz="5500" spc="800"/>
          </a:p>
        </p:txBody>
      </p:sp>
      <p:sp>
        <p:nvSpPr>
          <p:cNvPr id="18" name="Freeform 22">
            <a:extLst>
              <a:ext uri="{FF2B5EF4-FFF2-40B4-BE49-F238E27FC236}">
                <a16:creationId xmlns:a16="http://schemas.microsoft.com/office/drawing/2014/main" id="{ABC09BDB-AC6B-4DE3-8EA9-4C713A504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txBody>
          <a:bodyPr/>
          <a:lstStyle/>
          <a:p>
            <a:endParaRPr lang="en-AU"/>
          </a:p>
        </p:txBody>
      </p:sp>
      <p:pic>
        <p:nvPicPr>
          <p:cNvPr id="5" name="Picture 4">
            <a:extLst>
              <a:ext uri="{FF2B5EF4-FFF2-40B4-BE49-F238E27FC236}">
                <a16:creationId xmlns:a16="http://schemas.microsoft.com/office/drawing/2014/main" id="{128A621E-CB6F-801A-8F7C-49B2003F23B3}"/>
              </a:ext>
            </a:extLst>
          </p:cNvPr>
          <p:cNvPicPr>
            <a:picLocks noChangeAspect="1"/>
          </p:cNvPicPr>
          <p:nvPr/>
        </p:nvPicPr>
        <p:blipFill>
          <a:blip r:embed="rId2"/>
          <a:srcRect t="14137" r="-3" b="26710"/>
          <a:stretch/>
        </p:blipFill>
        <p:spPr>
          <a:xfrm>
            <a:off x="6519697" y="388860"/>
            <a:ext cx="5546445" cy="2513129"/>
          </a:xfrm>
          <a:prstGeom prst="rect">
            <a:avLst/>
          </a:prstGeom>
        </p:spPr>
      </p:pic>
      <p:pic>
        <p:nvPicPr>
          <p:cNvPr id="7" name="Content Placeholder 6">
            <a:extLst>
              <a:ext uri="{FF2B5EF4-FFF2-40B4-BE49-F238E27FC236}">
                <a16:creationId xmlns:a16="http://schemas.microsoft.com/office/drawing/2014/main" id="{D66E8A77-C8D0-7B1D-09CC-5420D3674096}"/>
              </a:ext>
            </a:extLst>
          </p:cNvPr>
          <p:cNvPicPr>
            <a:picLocks noChangeAspect="1"/>
          </p:cNvPicPr>
          <p:nvPr/>
        </p:nvPicPr>
        <p:blipFill>
          <a:blip r:embed="rId3"/>
          <a:srcRect t="29499" r="-2" b="6468"/>
          <a:stretch/>
        </p:blipFill>
        <p:spPr>
          <a:xfrm>
            <a:off x="6519696" y="3491758"/>
            <a:ext cx="5546449" cy="2513129"/>
          </a:xfrm>
          <a:prstGeom prst="rect">
            <a:avLst/>
          </a:prstGeom>
        </p:spPr>
      </p:pic>
    </p:spTree>
    <p:extLst>
      <p:ext uri="{BB962C8B-B14F-4D97-AF65-F5344CB8AC3E}">
        <p14:creationId xmlns:p14="http://schemas.microsoft.com/office/powerpoint/2010/main" val="276733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E62C-9530-19C1-9E7D-64227E4C9E14}"/>
              </a:ext>
            </a:extLst>
          </p:cNvPr>
          <p:cNvSpPr>
            <a:spLocks noGrp="1"/>
          </p:cNvSpPr>
          <p:nvPr>
            <p:ph type="title"/>
          </p:nvPr>
        </p:nvSpPr>
        <p:spPr>
          <a:xfrm>
            <a:off x="5195727" y="382385"/>
            <a:ext cx="6335338" cy="1492132"/>
          </a:xfrm>
        </p:spPr>
        <p:txBody>
          <a:bodyPr>
            <a:normAutofit/>
          </a:bodyPr>
          <a:lstStyle/>
          <a:p>
            <a:r>
              <a:rPr lang="en-US"/>
              <a:t>FLASK</a:t>
            </a:r>
            <a:endParaRPr lang="en-AU"/>
          </a:p>
        </p:txBody>
      </p:sp>
      <p:pic>
        <p:nvPicPr>
          <p:cNvPr id="5" name="Content Placeholder 4">
            <a:extLst>
              <a:ext uri="{FF2B5EF4-FFF2-40B4-BE49-F238E27FC236}">
                <a16:creationId xmlns:a16="http://schemas.microsoft.com/office/drawing/2014/main" id="{5BB2090D-D7C2-77F7-5929-B98FADE429D6}"/>
              </a:ext>
            </a:extLst>
          </p:cNvPr>
          <p:cNvPicPr>
            <a:picLocks noChangeAspect="1"/>
          </p:cNvPicPr>
          <p:nvPr/>
        </p:nvPicPr>
        <p:blipFill>
          <a:blip r:embed="rId2"/>
          <a:srcRect t="13458" r="-1" b="3396"/>
          <a:stretch/>
        </p:blipFill>
        <p:spPr>
          <a:xfrm>
            <a:off x="688434" y="-9525"/>
            <a:ext cx="4129822" cy="6867525"/>
          </a:xfrm>
          <a:prstGeom prst="rect">
            <a:avLst/>
          </a:prstGeom>
        </p:spPr>
      </p:pic>
      <p:sp>
        <p:nvSpPr>
          <p:cNvPr id="12"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AU"/>
          </a:p>
        </p:txBody>
      </p:sp>
      <p:sp>
        <p:nvSpPr>
          <p:cNvPr id="7" name="Rectangle 2">
            <a:extLst>
              <a:ext uri="{FF2B5EF4-FFF2-40B4-BE49-F238E27FC236}">
                <a16:creationId xmlns:a16="http://schemas.microsoft.com/office/drawing/2014/main" id="{7357E570-E87E-612A-FD4C-B97373D758D3}"/>
              </a:ext>
            </a:extLst>
          </p:cNvPr>
          <p:cNvSpPr>
            <a:spLocks noGrp="1" noChangeArrowheads="1"/>
          </p:cNvSpPr>
          <p:nvPr>
            <p:ph idx="1"/>
          </p:nvPr>
        </p:nvSpPr>
        <p:spPr bwMode="auto">
          <a:xfrm>
            <a:off x="5195727" y="2286001"/>
            <a:ext cx="6335338" cy="359359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    Flask Routes</a:t>
            </a:r>
            <a:r>
              <a:rPr kumimoji="0" lang="en-US" altLang="en-US" b="0" i="0" u="none" strike="noStrike" cap="none" normalizeH="0" baseline="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Set up routes to render different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Word Cloud visualizations.</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   HTML Templates</a:t>
            </a:r>
            <a:r>
              <a:rPr kumimoji="0" lang="en-US" altLang="en-US" b="0" i="0" u="none" strike="noStrike" cap="none" normalizeH="0" baseline="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 Create templates to render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   the images and handle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   the display logic. </a:t>
            </a:r>
          </a:p>
        </p:txBody>
      </p:sp>
      <p:sp>
        <p:nvSpPr>
          <p:cNvPr id="14" name="Rectangle 13">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8708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93C48A-5BBE-494E-8186-CAEF238F2003}"/>
              </a:ext>
            </a:extLst>
          </p:cNvPr>
          <p:cNvSpPr>
            <a:spLocks noGrp="1"/>
          </p:cNvSpPr>
          <p:nvPr>
            <p:ph type="title"/>
          </p:nvPr>
        </p:nvSpPr>
        <p:spPr>
          <a:xfrm>
            <a:off x="1409700" y="206434"/>
            <a:ext cx="10178322" cy="1492132"/>
          </a:xfrm>
        </p:spPr>
        <p:txBody>
          <a:bodyPr/>
          <a:lstStyle/>
          <a:p>
            <a:r>
              <a:rPr lang="en-US" dirty="0"/>
              <a:t>RESUME BOOSTER – KEYWORDS</a:t>
            </a:r>
          </a:p>
        </p:txBody>
      </p:sp>
      <p:sp>
        <p:nvSpPr>
          <p:cNvPr id="11" name="Content Placeholder 10">
            <a:extLst>
              <a:ext uri="{FF2B5EF4-FFF2-40B4-BE49-F238E27FC236}">
                <a16:creationId xmlns:a16="http://schemas.microsoft.com/office/drawing/2014/main" id="{CEF7D67C-EF4A-F84D-90BD-2156EFC4D751}"/>
              </a:ext>
            </a:extLst>
          </p:cNvPr>
          <p:cNvSpPr>
            <a:spLocks noGrp="1"/>
          </p:cNvSpPr>
          <p:nvPr>
            <p:ph sz="half" idx="1"/>
          </p:nvPr>
        </p:nvSpPr>
        <p:spPr>
          <a:xfrm>
            <a:off x="6498861" y="2228850"/>
            <a:ext cx="4800600" cy="3619500"/>
          </a:xfrm>
        </p:spPr>
        <p:txBody>
          <a:bodyPr/>
          <a:lstStyle/>
          <a:p>
            <a:r>
              <a:rPr lang="en-US" b="1" dirty="0"/>
              <a:t>DATA ENGINEER</a:t>
            </a:r>
          </a:p>
          <a:p>
            <a:endParaRPr lang="en-US" dirty="0"/>
          </a:p>
        </p:txBody>
      </p:sp>
      <p:pic>
        <p:nvPicPr>
          <p:cNvPr id="14" name="Picture 13">
            <a:extLst>
              <a:ext uri="{FF2B5EF4-FFF2-40B4-BE49-F238E27FC236}">
                <a16:creationId xmlns:a16="http://schemas.microsoft.com/office/drawing/2014/main" id="{16852EDE-1957-8D42-B94D-7EEE38ECAD11}"/>
              </a:ext>
            </a:extLst>
          </p:cNvPr>
          <p:cNvPicPr>
            <a:picLocks noChangeAspect="1"/>
          </p:cNvPicPr>
          <p:nvPr/>
        </p:nvPicPr>
        <p:blipFill>
          <a:blip r:embed="rId2"/>
          <a:stretch>
            <a:fillRect/>
          </a:stretch>
        </p:blipFill>
        <p:spPr>
          <a:xfrm>
            <a:off x="1251678" y="2665615"/>
            <a:ext cx="3810000" cy="3810000"/>
          </a:xfrm>
          <a:prstGeom prst="rect">
            <a:avLst/>
          </a:prstGeom>
        </p:spPr>
      </p:pic>
      <p:sp>
        <p:nvSpPr>
          <p:cNvPr id="18" name="Rounded Rectangle 17">
            <a:extLst>
              <a:ext uri="{FF2B5EF4-FFF2-40B4-BE49-F238E27FC236}">
                <a16:creationId xmlns:a16="http://schemas.microsoft.com/office/drawing/2014/main" id="{15D5E973-7958-E14D-A559-4413420B2ABF}"/>
              </a:ext>
            </a:extLst>
          </p:cNvPr>
          <p:cNvSpPr/>
          <p:nvPr/>
        </p:nvSpPr>
        <p:spPr>
          <a:xfrm>
            <a:off x="1409700" y="1304925"/>
            <a:ext cx="3552825" cy="771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BUZZWORDS</a:t>
            </a:r>
          </a:p>
          <a:p>
            <a:pPr algn="ctr"/>
            <a:r>
              <a:rPr lang="en-US" dirty="0"/>
              <a:t>ENGINEER, ANALYST, SEEKING </a:t>
            </a:r>
            <a:r>
              <a:rPr lang="en-US" b="1" dirty="0">
                <a:highlight>
                  <a:srgbClr val="FF0000"/>
                </a:highlight>
              </a:rPr>
              <a:t>CONTRACT,SENIOR</a:t>
            </a:r>
          </a:p>
        </p:txBody>
      </p:sp>
      <p:pic>
        <p:nvPicPr>
          <p:cNvPr id="9" name="Picture 8">
            <a:extLst>
              <a:ext uri="{FF2B5EF4-FFF2-40B4-BE49-F238E27FC236}">
                <a16:creationId xmlns:a16="http://schemas.microsoft.com/office/drawing/2014/main" id="{E1C07CF8-0A2B-254D-BEEF-7CF4732880B7}"/>
              </a:ext>
            </a:extLst>
          </p:cNvPr>
          <p:cNvPicPr>
            <a:picLocks noChangeAspect="1"/>
          </p:cNvPicPr>
          <p:nvPr/>
        </p:nvPicPr>
        <p:blipFill>
          <a:blip r:embed="rId3"/>
          <a:stretch>
            <a:fillRect/>
          </a:stretch>
        </p:blipFill>
        <p:spPr>
          <a:xfrm>
            <a:off x="6647796" y="2665615"/>
            <a:ext cx="3978640" cy="3978640"/>
          </a:xfrm>
          <a:prstGeom prst="rect">
            <a:avLst/>
          </a:prstGeom>
        </p:spPr>
      </p:pic>
    </p:spTree>
    <p:extLst>
      <p:ext uri="{BB962C8B-B14F-4D97-AF65-F5344CB8AC3E}">
        <p14:creationId xmlns:p14="http://schemas.microsoft.com/office/powerpoint/2010/main" val="385384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B12-A1CB-0840-97CB-05D02BEC4CD1}"/>
              </a:ext>
            </a:extLst>
          </p:cNvPr>
          <p:cNvSpPr>
            <a:spLocks noGrp="1"/>
          </p:cNvSpPr>
          <p:nvPr>
            <p:ph type="title"/>
          </p:nvPr>
        </p:nvSpPr>
        <p:spPr/>
        <p:txBody>
          <a:bodyPr/>
          <a:lstStyle/>
          <a:p>
            <a:r>
              <a:rPr lang="en-US" dirty="0"/>
              <a:t>GET INSPIRED WORDCLOUD</a:t>
            </a:r>
          </a:p>
        </p:txBody>
      </p:sp>
      <p:sp>
        <p:nvSpPr>
          <p:cNvPr id="3" name="Content Placeholder 2">
            <a:extLst>
              <a:ext uri="{FF2B5EF4-FFF2-40B4-BE49-F238E27FC236}">
                <a16:creationId xmlns:a16="http://schemas.microsoft.com/office/drawing/2014/main" id="{2C920315-C3F7-8E4D-B2E5-7C3195D05B38}"/>
              </a:ext>
            </a:extLst>
          </p:cNvPr>
          <p:cNvSpPr>
            <a:spLocks noGrp="1"/>
          </p:cNvSpPr>
          <p:nvPr>
            <p:ph sz="half" idx="1"/>
          </p:nvPr>
        </p:nvSpPr>
        <p:spPr/>
        <p:txBody>
          <a:bodyPr/>
          <a:lstStyle/>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EEDA7C76-7965-1E43-BD4A-84E8E8F9D1DC}"/>
              </a:ext>
            </a:extLst>
          </p:cNvPr>
          <p:cNvSpPr>
            <a:spLocks noGrp="1"/>
          </p:cNvSpPr>
          <p:nvPr>
            <p:ph sz="half" idx="2"/>
          </p:nvPr>
        </p:nvSpPr>
        <p:spPr/>
        <p:txBody>
          <a:bodyPr/>
          <a:lstStyle/>
          <a:p>
            <a:r>
              <a:rPr lang="en-US" b="1" dirty="0"/>
              <a:t>DATA ANALYST</a:t>
            </a:r>
          </a:p>
          <a:p>
            <a:endParaRPr lang="en-US" dirty="0"/>
          </a:p>
        </p:txBody>
      </p:sp>
      <p:pic>
        <p:nvPicPr>
          <p:cNvPr id="6" name="Picture 5">
            <a:extLst>
              <a:ext uri="{FF2B5EF4-FFF2-40B4-BE49-F238E27FC236}">
                <a16:creationId xmlns:a16="http://schemas.microsoft.com/office/drawing/2014/main" id="{F9F17FB4-4ADC-354D-8583-EFAE852B531A}"/>
              </a:ext>
            </a:extLst>
          </p:cNvPr>
          <p:cNvPicPr>
            <a:picLocks noChangeAspect="1"/>
          </p:cNvPicPr>
          <p:nvPr/>
        </p:nvPicPr>
        <p:blipFill>
          <a:blip r:embed="rId2"/>
          <a:stretch>
            <a:fillRect/>
          </a:stretch>
        </p:blipFill>
        <p:spPr>
          <a:xfrm>
            <a:off x="6647796" y="2737892"/>
            <a:ext cx="3978640" cy="3978640"/>
          </a:xfrm>
          <a:prstGeom prst="rect">
            <a:avLst/>
          </a:prstGeom>
        </p:spPr>
      </p:pic>
      <p:pic>
        <p:nvPicPr>
          <p:cNvPr id="9" name="Picture 8">
            <a:extLst>
              <a:ext uri="{FF2B5EF4-FFF2-40B4-BE49-F238E27FC236}">
                <a16:creationId xmlns:a16="http://schemas.microsoft.com/office/drawing/2014/main" id="{1BEBA0C6-5B39-814B-B271-10BE46058EF1}"/>
              </a:ext>
            </a:extLst>
          </p:cNvPr>
          <p:cNvPicPr>
            <a:picLocks noChangeAspect="1"/>
          </p:cNvPicPr>
          <p:nvPr/>
        </p:nvPicPr>
        <p:blipFill>
          <a:blip r:embed="rId3"/>
          <a:stretch>
            <a:fillRect/>
          </a:stretch>
        </p:blipFill>
        <p:spPr>
          <a:xfrm>
            <a:off x="1251678" y="2906532"/>
            <a:ext cx="3810000" cy="3810000"/>
          </a:xfrm>
          <a:prstGeom prst="rect">
            <a:avLst/>
          </a:prstGeom>
        </p:spPr>
      </p:pic>
      <p:sp>
        <p:nvSpPr>
          <p:cNvPr id="10" name="Rounded Rectangle 9">
            <a:extLst>
              <a:ext uri="{FF2B5EF4-FFF2-40B4-BE49-F238E27FC236}">
                <a16:creationId xmlns:a16="http://schemas.microsoft.com/office/drawing/2014/main" id="{2EEA2719-4D75-6049-815C-7E2A48954F49}"/>
              </a:ext>
            </a:extLst>
          </p:cNvPr>
          <p:cNvSpPr/>
          <p:nvPr/>
        </p:nvSpPr>
        <p:spPr>
          <a:xfrm>
            <a:off x="1251678" y="1874517"/>
            <a:ext cx="3810000" cy="771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BUZZWORDS</a:t>
            </a:r>
          </a:p>
          <a:p>
            <a:pPr algn="ctr"/>
            <a:r>
              <a:rPr lang="en-US" dirty="0"/>
              <a:t>VISION, DELIVER, </a:t>
            </a:r>
            <a:r>
              <a:rPr lang="en-US" b="1" dirty="0">
                <a:highlight>
                  <a:srgbClr val="FF0000"/>
                </a:highlight>
              </a:rPr>
              <a:t>HEALTH</a:t>
            </a:r>
            <a:r>
              <a:rPr lang="en-US" dirty="0"/>
              <a:t>, GREAT, </a:t>
            </a:r>
            <a:r>
              <a:rPr lang="en-US" b="1" dirty="0">
                <a:highlight>
                  <a:srgbClr val="FF0000"/>
                </a:highlight>
              </a:rPr>
              <a:t>INSURANCE, BUILDING</a:t>
            </a:r>
          </a:p>
        </p:txBody>
      </p:sp>
    </p:spTree>
    <p:extLst>
      <p:ext uri="{BB962C8B-B14F-4D97-AF65-F5344CB8AC3E}">
        <p14:creationId xmlns:p14="http://schemas.microsoft.com/office/powerpoint/2010/main" val="334963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9AAF-2A14-3D46-88E9-A7D517508CA3}"/>
              </a:ext>
            </a:extLst>
          </p:cNvPr>
          <p:cNvSpPr>
            <a:spLocks noGrp="1"/>
          </p:cNvSpPr>
          <p:nvPr>
            <p:ph type="title"/>
          </p:nvPr>
        </p:nvSpPr>
        <p:spPr/>
        <p:txBody>
          <a:bodyPr/>
          <a:lstStyle/>
          <a:p>
            <a:r>
              <a:rPr lang="en-AU" dirty="0"/>
              <a:t>Key Outcomes</a:t>
            </a:r>
            <a:endParaRPr lang="en-US" dirty="0"/>
          </a:p>
        </p:txBody>
      </p:sp>
      <p:sp>
        <p:nvSpPr>
          <p:cNvPr id="3" name="Content Placeholder 2">
            <a:extLst>
              <a:ext uri="{FF2B5EF4-FFF2-40B4-BE49-F238E27FC236}">
                <a16:creationId xmlns:a16="http://schemas.microsoft.com/office/drawing/2014/main" id="{C185D3A1-E13C-104E-BA29-11FAE72F3FF6}"/>
              </a:ext>
            </a:extLst>
          </p:cNvPr>
          <p:cNvSpPr>
            <a:spLocks noGrp="1"/>
          </p:cNvSpPr>
          <p:nvPr>
            <p:ph idx="1"/>
          </p:nvPr>
        </p:nvSpPr>
        <p:spPr>
          <a:xfrm>
            <a:off x="1251678" y="1440873"/>
            <a:ext cx="10178322" cy="5237018"/>
          </a:xfrm>
        </p:spPr>
        <p:txBody>
          <a:bodyPr>
            <a:normAutofit/>
          </a:bodyPr>
          <a:lstStyle/>
          <a:p>
            <a:r>
              <a:rPr lang="en-AU" b="1" dirty="0"/>
              <a:t>Efficient Data Management</a:t>
            </a:r>
            <a:r>
              <a:rPr lang="en-AU" dirty="0"/>
              <a:t>: The project effectively utilizes data structures like dictionaries and </a:t>
            </a:r>
            <a:r>
              <a:rPr lang="en-AU" dirty="0" err="1"/>
              <a:t>DataFrames</a:t>
            </a:r>
            <a:r>
              <a:rPr lang="en-AU" dirty="0"/>
              <a:t> to organize and manage job-related information. This structured approach ensures that data is easily accessible and </a:t>
            </a:r>
            <a:r>
              <a:rPr lang="en-AU" dirty="0" err="1"/>
              <a:t>analyzable</a:t>
            </a:r>
            <a:r>
              <a:rPr lang="en-AU" dirty="0"/>
              <a:t>.</a:t>
            </a:r>
          </a:p>
          <a:p>
            <a:r>
              <a:rPr lang="en-AU" b="1" dirty="0"/>
              <a:t>Enhanced Data Filtering</a:t>
            </a:r>
            <a:r>
              <a:rPr lang="en-AU" dirty="0"/>
              <a:t>: By implementing filtering techniques, such as excluding words with fewer than four characters, the tool </a:t>
            </a:r>
            <a:r>
              <a:rPr lang="en-AU" b="1" i="1" u="sng" dirty="0">
                <a:highlight>
                  <a:srgbClr val="FFFF00"/>
                </a:highlight>
              </a:rPr>
              <a:t>refines job search criteria, making it easier to focus on relevant and substantial job details.</a:t>
            </a:r>
          </a:p>
          <a:p>
            <a:r>
              <a:rPr lang="en-AU" b="1" dirty="0"/>
              <a:t>Seamless Database Integration</a:t>
            </a:r>
            <a:r>
              <a:rPr lang="en-AU" dirty="0"/>
              <a:t>: The integration with PostgreSQL allows for efficient storage and retrieval of job data. The use of connection parameters and libraries like </a:t>
            </a:r>
            <a:r>
              <a:rPr lang="en-AU" b="1" i="1" u="sng" dirty="0" err="1"/>
              <a:t>SQLAlchemy</a:t>
            </a:r>
            <a:r>
              <a:rPr lang="en-AU" b="1" i="1" u="sng" dirty="0"/>
              <a:t> and psycopg2 </a:t>
            </a:r>
            <a:r>
              <a:rPr lang="en-AU" dirty="0"/>
              <a:t>facilitates smooth interactions with the database, ensuring that data management tasks are handled efficiently.</a:t>
            </a:r>
          </a:p>
          <a:p>
            <a:r>
              <a:rPr lang="en-AU" b="1" dirty="0"/>
              <a:t>User-Friendly Insights</a:t>
            </a:r>
            <a:r>
              <a:rPr lang="en-AU" dirty="0"/>
              <a:t>: The project offers a clear view of job-related metrics and information, aiding users in making informed decisions. The ability to filter and </a:t>
            </a:r>
            <a:r>
              <a:rPr lang="en-AU" dirty="0" err="1"/>
              <a:t>analyze</a:t>
            </a:r>
            <a:r>
              <a:rPr lang="en-AU" dirty="0"/>
              <a:t> job data enhances the overall user experience by providing actionable insights.</a:t>
            </a:r>
          </a:p>
          <a:p>
            <a:endParaRPr lang="en-US" dirty="0"/>
          </a:p>
        </p:txBody>
      </p:sp>
    </p:spTree>
    <p:extLst>
      <p:ext uri="{BB962C8B-B14F-4D97-AF65-F5344CB8AC3E}">
        <p14:creationId xmlns:p14="http://schemas.microsoft.com/office/powerpoint/2010/main" val="2560187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C1B3-ECFA-A54D-93A7-3F35A8606511}"/>
              </a:ext>
            </a:extLst>
          </p:cNvPr>
          <p:cNvSpPr>
            <a:spLocks noGrp="1"/>
          </p:cNvSpPr>
          <p:nvPr>
            <p:ph type="title"/>
          </p:nvPr>
        </p:nvSpPr>
        <p:spPr>
          <a:xfrm>
            <a:off x="1021012" y="612788"/>
            <a:ext cx="4470248" cy="1640894"/>
          </a:xfrm>
        </p:spPr>
        <p:txBody>
          <a:bodyPr anchor="t">
            <a:normAutofit/>
          </a:bodyPr>
          <a:lstStyle/>
          <a:p>
            <a:r>
              <a:rPr lang="en-US" sz="4000" dirty="0"/>
              <a:t>Show the app</a:t>
            </a:r>
          </a:p>
        </p:txBody>
      </p:sp>
      <p:pic>
        <p:nvPicPr>
          <p:cNvPr id="5" name="Content Placeholder 4">
            <a:extLst>
              <a:ext uri="{FF2B5EF4-FFF2-40B4-BE49-F238E27FC236}">
                <a16:creationId xmlns:a16="http://schemas.microsoft.com/office/drawing/2014/main" id="{7E78F105-866A-A047-8220-10E084C8ABFF}"/>
              </a:ext>
            </a:extLst>
          </p:cNvPr>
          <p:cNvPicPr>
            <a:picLocks noChangeAspect="1"/>
          </p:cNvPicPr>
          <p:nvPr/>
        </p:nvPicPr>
        <p:blipFill>
          <a:blip r:embed="rId2"/>
          <a:stretch>
            <a:fillRect/>
          </a:stretch>
        </p:blipFill>
        <p:spPr>
          <a:xfrm>
            <a:off x="6309874" y="631976"/>
            <a:ext cx="5496149" cy="5594047"/>
          </a:xfrm>
          <a:prstGeom prst="rect">
            <a:avLst/>
          </a:prstGeom>
        </p:spPr>
      </p:pic>
      <p:pic>
        <p:nvPicPr>
          <p:cNvPr id="16" name="Content Placeholder 15">
            <a:extLst>
              <a:ext uri="{FF2B5EF4-FFF2-40B4-BE49-F238E27FC236}">
                <a16:creationId xmlns:a16="http://schemas.microsoft.com/office/drawing/2014/main" id="{0C00197B-D916-7741-8E87-836DC4427ECA}"/>
              </a:ext>
            </a:extLst>
          </p:cNvPr>
          <p:cNvPicPr>
            <a:picLocks noGrp="1" noChangeAspect="1"/>
          </p:cNvPicPr>
          <p:nvPr>
            <p:ph idx="1"/>
          </p:nvPr>
        </p:nvPicPr>
        <p:blipFill>
          <a:blip r:embed="rId3"/>
          <a:stretch>
            <a:fillRect/>
          </a:stretch>
        </p:blipFill>
        <p:spPr>
          <a:xfrm>
            <a:off x="1021012" y="2253682"/>
            <a:ext cx="5288862" cy="3454391"/>
          </a:xfrm>
        </p:spPr>
      </p:pic>
    </p:spTree>
    <p:extLst>
      <p:ext uri="{BB962C8B-B14F-4D97-AF65-F5344CB8AC3E}">
        <p14:creationId xmlns:p14="http://schemas.microsoft.com/office/powerpoint/2010/main" val="3032833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A815A-9FF1-9C43-9212-D33B9735FC38}"/>
              </a:ext>
            </a:extLst>
          </p:cNvPr>
          <p:cNvSpPr>
            <a:spLocks noGrp="1"/>
          </p:cNvSpPr>
          <p:nvPr>
            <p:ph type="title"/>
          </p:nvPr>
        </p:nvSpPr>
        <p:spPr>
          <a:xfrm>
            <a:off x="1251678" y="949642"/>
            <a:ext cx="4882422" cy="1492132"/>
          </a:xfrm>
        </p:spPr>
        <p:txBody>
          <a:bodyPr>
            <a:normAutofit/>
          </a:bodyPr>
          <a:lstStyle/>
          <a:p>
            <a:r>
              <a:rPr lang="en-US" dirty="0"/>
              <a:t>Data ethics</a:t>
            </a:r>
          </a:p>
        </p:txBody>
      </p:sp>
      <p:sp>
        <p:nvSpPr>
          <p:cNvPr id="12" name="Rectangle 11">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 name="Content Placeholder 2">
            <a:extLst>
              <a:ext uri="{FF2B5EF4-FFF2-40B4-BE49-F238E27FC236}">
                <a16:creationId xmlns:a16="http://schemas.microsoft.com/office/drawing/2014/main" id="{858FF1F4-8F21-BE41-B38E-C292D17FF516}"/>
              </a:ext>
            </a:extLst>
          </p:cNvPr>
          <p:cNvSpPr>
            <a:spLocks noGrp="1"/>
          </p:cNvSpPr>
          <p:nvPr>
            <p:ph idx="1"/>
          </p:nvPr>
        </p:nvSpPr>
        <p:spPr>
          <a:xfrm>
            <a:off x="1251678" y="1967345"/>
            <a:ext cx="5138462" cy="4488772"/>
          </a:xfrm>
        </p:spPr>
        <p:txBody>
          <a:bodyPr>
            <a:normAutofit fontScale="55000" lnSpcReduction="20000"/>
          </a:bodyPr>
          <a:lstStyle/>
          <a:p>
            <a:pPr>
              <a:lnSpc>
                <a:spcPct val="170000"/>
              </a:lnSpc>
            </a:pPr>
            <a:r>
              <a:rPr lang="en-AU" sz="2600" b="1" dirty="0">
                <a:solidFill>
                  <a:schemeClr val="tx1">
                    <a:lumMod val="85000"/>
                    <a:lumOff val="15000"/>
                  </a:schemeClr>
                </a:solidFill>
              </a:rPr>
              <a:t>Seek: </a:t>
            </a:r>
            <a:r>
              <a:rPr lang="en-AU" sz="2600" b="1" u="sng" dirty="0">
                <a:solidFill>
                  <a:schemeClr val="tx1">
                    <a:lumMod val="85000"/>
                    <a:lumOff val="15000"/>
                  </a:schemeClr>
                </a:solidFill>
                <a:hlinkClick r:id="rId2"/>
              </a:rPr>
              <a:t>https://www.seek.com.au/jobs/in-All-Australia</a:t>
            </a:r>
            <a:r>
              <a:rPr lang="en-AU" sz="2600" b="1" u="sng" dirty="0">
                <a:solidFill>
                  <a:schemeClr val="tx1">
                    <a:lumMod val="85000"/>
                    <a:lumOff val="15000"/>
                  </a:schemeClr>
                </a:solidFill>
              </a:rPr>
              <a:t> </a:t>
            </a:r>
            <a:r>
              <a:rPr lang="en-AU" sz="2600" b="1" dirty="0">
                <a:solidFill>
                  <a:schemeClr val="tx1">
                    <a:lumMod val="85000"/>
                    <a:lumOff val="15000"/>
                  </a:schemeClr>
                </a:solidFill>
              </a:rPr>
              <a:t>(permission: Confidential Information Communications between you and the SEEK Group should be regarded as confidential unless we expressly provide otherwise. You may only use such confidential information to perform your obligations or exercise your rights under these Terms. You must not disclose confidential information to any third party without our prior written consent. If you are unsure about whether any information that is communicated to you is confidential, you should treat that information as confidential and confirm with us before disclosure of that information. (</a:t>
            </a:r>
            <a:r>
              <a:rPr lang="en-AU" sz="2600" b="1" u="sng" dirty="0">
                <a:solidFill>
                  <a:schemeClr val="tx1">
                    <a:lumMod val="85000"/>
                    <a:lumOff val="15000"/>
                  </a:schemeClr>
                </a:solidFill>
                <a:hlinkClick r:id="rId3"/>
              </a:rPr>
              <a:t>https://talent.seek.com.au/partners/terms-of-use/</a:t>
            </a:r>
            <a:r>
              <a:rPr lang="en-AU" sz="2600" b="1" dirty="0">
                <a:solidFill>
                  <a:schemeClr val="tx1">
                    <a:lumMod val="85000"/>
                    <a:lumOff val="15000"/>
                  </a:schemeClr>
                </a:solidFill>
                <a:hlinkClick r:id="rId3"/>
              </a:rPr>
              <a:t>)</a:t>
            </a:r>
            <a:r>
              <a:rPr lang="en-AU" sz="2600" b="1" dirty="0">
                <a:solidFill>
                  <a:schemeClr val="tx1">
                    <a:lumMod val="85000"/>
                    <a:lumOff val="15000"/>
                  </a:schemeClr>
                </a:solidFill>
              </a:rPr>
              <a:t>)</a:t>
            </a:r>
          </a:p>
          <a:p>
            <a:pPr marL="0" indent="0">
              <a:lnSpc>
                <a:spcPct val="170000"/>
              </a:lnSpc>
              <a:buNone/>
            </a:pPr>
            <a:endParaRPr lang="en-AU" sz="2600" b="1" dirty="0">
              <a:solidFill>
                <a:schemeClr val="tx1">
                  <a:lumMod val="85000"/>
                  <a:lumOff val="15000"/>
                </a:schemeClr>
              </a:solidFill>
            </a:endParaRPr>
          </a:p>
          <a:p>
            <a:pPr marL="0" indent="0">
              <a:lnSpc>
                <a:spcPct val="100000"/>
              </a:lnSpc>
              <a:buNone/>
            </a:pPr>
            <a:endParaRPr lang="en-US" sz="1400" dirty="0">
              <a:solidFill>
                <a:schemeClr val="tx1">
                  <a:lumMod val="85000"/>
                  <a:lumOff val="15000"/>
                </a:schemeClr>
              </a:solidFill>
            </a:endParaRPr>
          </a:p>
        </p:txBody>
      </p:sp>
      <p:sp>
        <p:nvSpPr>
          <p:cNvPr id="14"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AU"/>
          </a:p>
        </p:txBody>
      </p:sp>
      <p:pic>
        <p:nvPicPr>
          <p:cNvPr id="5" name="Picture 4">
            <a:extLst>
              <a:ext uri="{FF2B5EF4-FFF2-40B4-BE49-F238E27FC236}">
                <a16:creationId xmlns:a16="http://schemas.microsoft.com/office/drawing/2014/main" id="{0C1F3A53-364D-3942-8203-C9FB35060C90}"/>
              </a:ext>
            </a:extLst>
          </p:cNvPr>
          <p:cNvPicPr>
            <a:picLocks noChangeAspect="1"/>
          </p:cNvPicPr>
          <p:nvPr/>
        </p:nvPicPr>
        <p:blipFill>
          <a:blip r:embed="rId4"/>
          <a:stretch>
            <a:fillRect/>
          </a:stretch>
        </p:blipFill>
        <p:spPr>
          <a:xfrm>
            <a:off x="7055138" y="1537855"/>
            <a:ext cx="3933094" cy="3411959"/>
          </a:xfrm>
          <a:prstGeom prst="rect">
            <a:avLst/>
          </a:prstGeom>
        </p:spPr>
      </p:pic>
    </p:spTree>
    <p:extLst>
      <p:ext uri="{BB962C8B-B14F-4D97-AF65-F5344CB8AC3E}">
        <p14:creationId xmlns:p14="http://schemas.microsoft.com/office/powerpoint/2010/main" val="96267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CA6A-29FB-AC40-AD20-840AEC7273BE}"/>
              </a:ext>
            </a:extLst>
          </p:cNvPr>
          <p:cNvSpPr>
            <a:spLocks noGrp="1"/>
          </p:cNvSpPr>
          <p:nvPr>
            <p:ph type="title"/>
          </p:nvPr>
        </p:nvSpPr>
        <p:spPr/>
        <p:txBody>
          <a:bodyPr/>
          <a:lstStyle/>
          <a:p>
            <a:r>
              <a:rPr lang="en-AU" dirty="0"/>
              <a:t>Future Enhancements</a:t>
            </a:r>
          </a:p>
        </p:txBody>
      </p:sp>
      <p:sp>
        <p:nvSpPr>
          <p:cNvPr id="3" name="Content Placeholder 2">
            <a:extLst>
              <a:ext uri="{FF2B5EF4-FFF2-40B4-BE49-F238E27FC236}">
                <a16:creationId xmlns:a16="http://schemas.microsoft.com/office/drawing/2014/main" id="{64A24049-BCD2-0944-811C-F64CBE99EE84}"/>
              </a:ext>
            </a:extLst>
          </p:cNvPr>
          <p:cNvSpPr>
            <a:spLocks noGrp="1"/>
          </p:cNvSpPr>
          <p:nvPr>
            <p:ph idx="1"/>
          </p:nvPr>
        </p:nvSpPr>
        <p:spPr/>
        <p:txBody>
          <a:bodyPr>
            <a:normAutofit lnSpcReduction="10000"/>
          </a:bodyPr>
          <a:lstStyle/>
          <a:p>
            <a:r>
              <a:rPr lang="en-AU" b="1" dirty="0"/>
              <a:t>Advanced Analytics</a:t>
            </a:r>
            <a:r>
              <a:rPr lang="en-AU" dirty="0"/>
              <a:t>: Implementing more advanced analytics features, such as trend analysis and predictive modelling, could further enhance the tool’s capabilities and provide deeper insights into job market trends.</a:t>
            </a:r>
          </a:p>
          <a:p>
            <a:r>
              <a:rPr lang="en-AU" b="1" dirty="0"/>
              <a:t>User Interface</a:t>
            </a:r>
            <a:r>
              <a:rPr lang="en-AU" dirty="0"/>
              <a:t>: Developing a user-friendly interface for the tool could make it more accessible to a broader audience, including those less familiar with programming and data analysis.</a:t>
            </a:r>
          </a:p>
          <a:p>
            <a:r>
              <a:rPr lang="en-AU" b="1" dirty="0"/>
              <a:t>Integration with Job Boards</a:t>
            </a:r>
            <a:r>
              <a:rPr lang="en-AU" dirty="0"/>
              <a:t>: Connecting the tool with popular job boards and job search engines could automate data retrieval and improve the timeliness and relevance of job information.</a:t>
            </a:r>
            <a:br>
              <a:rPr lang="en-AU" dirty="0"/>
            </a:br>
            <a:endParaRPr lang="en-US" dirty="0"/>
          </a:p>
        </p:txBody>
      </p:sp>
    </p:spTree>
    <p:extLst>
      <p:ext uri="{BB962C8B-B14F-4D97-AF65-F5344CB8AC3E}">
        <p14:creationId xmlns:p14="http://schemas.microsoft.com/office/powerpoint/2010/main" val="312290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CBC7-FD56-864C-B819-6DA84B941B27}"/>
              </a:ext>
            </a:extLst>
          </p:cNvPr>
          <p:cNvSpPr>
            <a:spLocks noGrp="1"/>
          </p:cNvSpPr>
          <p:nvPr>
            <p:ph type="title"/>
          </p:nvPr>
        </p:nvSpPr>
        <p:spPr>
          <a:xfrm>
            <a:off x="1223963" y="548034"/>
            <a:ext cx="8483065" cy="1492132"/>
          </a:xfrm>
        </p:spPr>
        <p:txBody>
          <a:bodyPr>
            <a:normAutofit/>
          </a:bodyPr>
          <a:lstStyle/>
          <a:p>
            <a:r>
              <a:rPr lang="en-US" dirty="0"/>
              <a:t>Finding a job is confusing</a:t>
            </a:r>
          </a:p>
        </p:txBody>
      </p:sp>
      <p:pic>
        <p:nvPicPr>
          <p:cNvPr id="5" name="Picture 4">
            <a:extLst>
              <a:ext uri="{FF2B5EF4-FFF2-40B4-BE49-F238E27FC236}">
                <a16:creationId xmlns:a16="http://schemas.microsoft.com/office/drawing/2014/main" id="{C7646558-94CA-1A97-58B2-37939959A4C3}"/>
              </a:ext>
            </a:extLst>
          </p:cNvPr>
          <p:cNvPicPr>
            <a:picLocks noChangeAspect="1"/>
          </p:cNvPicPr>
          <p:nvPr/>
        </p:nvPicPr>
        <p:blipFill>
          <a:blip r:embed="rId2"/>
          <a:srcRect/>
          <a:stretch/>
        </p:blipFill>
        <p:spPr>
          <a:xfrm>
            <a:off x="660935" y="2619659"/>
            <a:ext cx="4129822" cy="2926273"/>
          </a:xfrm>
          <a:prstGeom prst="rect">
            <a:avLst/>
          </a:prstGeom>
        </p:spPr>
      </p:pic>
      <p:sp>
        <p:nvSpPr>
          <p:cNvPr id="9"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AU"/>
          </a:p>
        </p:txBody>
      </p:sp>
      <p:sp>
        <p:nvSpPr>
          <p:cNvPr id="3" name="Content Placeholder 2">
            <a:extLst>
              <a:ext uri="{FF2B5EF4-FFF2-40B4-BE49-F238E27FC236}">
                <a16:creationId xmlns:a16="http://schemas.microsoft.com/office/drawing/2014/main" id="{94EF111D-191B-9040-A827-FEF80802F201}"/>
              </a:ext>
            </a:extLst>
          </p:cNvPr>
          <p:cNvSpPr>
            <a:spLocks noGrp="1"/>
          </p:cNvSpPr>
          <p:nvPr>
            <p:ph idx="1"/>
          </p:nvPr>
        </p:nvSpPr>
        <p:spPr>
          <a:xfrm>
            <a:off x="5195727" y="2286001"/>
            <a:ext cx="6335338" cy="3593591"/>
          </a:xfrm>
        </p:spPr>
        <p:txBody>
          <a:bodyPr>
            <a:normAutofit/>
          </a:bodyPr>
          <a:lstStyle/>
          <a:p>
            <a:r>
              <a:rPr lang="en-AU" dirty="0"/>
              <a:t>EVERY EMPLOYER USES DIFFERENT TERMS AND WORDS IN JOB LISTINGS.</a:t>
            </a:r>
          </a:p>
          <a:p>
            <a:r>
              <a:rPr lang="en-AU" dirty="0"/>
              <a:t>WOULDN’T IT BE EASIER TO BE ABLE TO SEE WHAT ALL THE EMPLOYERS ARE ASKING FOR IN THE EMPLOYMENT FIELD?</a:t>
            </a:r>
          </a:p>
          <a:p>
            <a:r>
              <a:rPr lang="en-AU" dirty="0"/>
              <a:t>AND IN WHAT REGIONS THEY ARE HIRING?</a:t>
            </a:r>
          </a:p>
          <a:p>
            <a:endParaRPr lang="en-AU" dirty="0"/>
          </a:p>
          <a:p>
            <a:endParaRPr lang="en-AU" dirty="0"/>
          </a:p>
          <a:p>
            <a:endParaRPr lang="en-US" dirty="0"/>
          </a:p>
        </p:txBody>
      </p:sp>
      <p:sp>
        <p:nvSpPr>
          <p:cNvPr id="11" name="Rectangle 10">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6" name="Rectangle 2">
            <a:extLst>
              <a:ext uri="{FF2B5EF4-FFF2-40B4-BE49-F238E27FC236}">
                <a16:creationId xmlns:a16="http://schemas.microsoft.com/office/drawing/2014/main" id="{BFE86B0F-258A-DE4C-A6AC-A9C131CFC80E}"/>
              </a:ext>
            </a:extLst>
          </p:cNvPr>
          <p:cNvSpPr>
            <a:spLocks noChangeArrowheads="1"/>
          </p:cNvSpPr>
          <p:nvPr/>
        </p:nvSpPr>
        <p:spPr bwMode="auto">
          <a:xfrm>
            <a:off x="33338" y="344488"/>
            <a:ext cx="666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1C1D"/>
                </a:solidFill>
                <a:effectLst/>
                <a:latin typeface="Arial" panose="020B0604020202020204" pitchFamily="34" charset="0"/>
                <a:ea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9FC13873-8C20-114C-BA1E-C0E09069F215}"/>
              </a:ext>
            </a:extLst>
          </p:cNvPr>
          <p:cNvSpPr>
            <a:spLocks noChangeArrowheads="1"/>
          </p:cNvSpPr>
          <p:nvPr/>
        </p:nvSpPr>
        <p:spPr bwMode="auto">
          <a:xfrm>
            <a:off x="185738" y="496888"/>
            <a:ext cx="666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1C1D"/>
                </a:solidFill>
                <a:effectLst/>
                <a:latin typeface="Arial" panose="020B0604020202020204" pitchFamily="34" charset="0"/>
                <a:ea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2C0697D4-7F5A-8A49-81E4-9F72F6EB9886}"/>
              </a:ext>
            </a:extLst>
          </p:cNvPr>
          <p:cNvSpPr>
            <a:spLocks noChangeArrowheads="1"/>
          </p:cNvSpPr>
          <p:nvPr/>
        </p:nvSpPr>
        <p:spPr bwMode="auto">
          <a:xfrm>
            <a:off x="338138" y="649288"/>
            <a:ext cx="666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1C1D"/>
                </a:solidFill>
                <a:effectLst/>
                <a:latin typeface="Arial" panose="020B0604020202020204" pitchFamily="34" charset="0"/>
                <a:ea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ounded Rectangle 14">
            <a:extLst>
              <a:ext uri="{FF2B5EF4-FFF2-40B4-BE49-F238E27FC236}">
                <a16:creationId xmlns:a16="http://schemas.microsoft.com/office/drawing/2014/main" id="{730F7CD2-0908-4849-94BD-9438717A151C}"/>
              </a:ext>
            </a:extLst>
          </p:cNvPr>
          <p:cNvSpPr/>
          <p:nvPr/>
        </p:nvSpPr>
        <p:spPr>
          <a:xfrm>
            <a:off x="5306291" y="4876800"/>
            <a:ext cx="6224774"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WE HAVE CREATED AN APP TO SHOW THE USER A VISUAL SUMMARY OF WHAT TERMS/BUZZWORDS COMPANIES USE FOR ADS!</a:t>
            </a:r>
          </a:p>
        </p:txBody>
      </p:sp>
    </p:spTree>
    <p:extLst>
      <p:ext uri="{BB962C8B-B14F-4D97-AF65-F5344CB8AC3E}">
        <p14:creationId xmlns:p14="http://schemas.microsoft.com/office/powerpoint/2010/main" val="113386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B9E6-EF7C-D347-8A3A-89CB6D711BD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F5EE79B-405C-6643-B6C4-E6F0316D98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1156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2A9E-26B3-7A4B-AAD5-F0420A7BD497}"/>
              </a:ext>
            </a:extLst>
          </p:cNvPr>
          <p:cNvSpPr>
            <a:spLocks noGrp="1"/>
          </p:cNvSpPr>
          <p:nvPr>
            <p:ph type="title"/>
          </p:nvPr>
        </p:nvSpPr>
        <p:spPr/>
        <p:txBody>
          <a:bodyPr>
            <a:normAutofit fontScale="90000"/>
          </a:bodyPr>
          <a:lstStyle/>
          <a:p>
            <a:r>
              <a:rPr lang="en-AU" b="1" dirty="0"/>
              <a:t>Job Market Insights: A Web Scraper for Data Analyst and Data Engineer Job Ads</a:t>
            </a:r>
            <a:br>
              <a:rPr lang="en-AU" b="1" dirty="0"/>
            </a:br>
            <a:endParaRPr lang="en-US" dirty="0"/>
          </a:p>
        </p:txBody>
      </p:sp>
      <p:pic>
        <p:nvPicPr>
          <p:cNvPr id="9" name="Content Placeholder 8">
            <a:extLst>
              <a:ext uri="{FF2B5EF4-FFF2-40B4-BE49-F238E27FC236}">
                <a16:creationId xmlns:a16="http://schemas.microsoft.com/office/drawing/2014/main" id="{749ECCE4-DCF5-8548-8F84-7C6F439826D2}"/>
              </a:ext>
            </a:extLst>
          </p:cNvPr>
          <p:cNvPicPr>
            <a:picLocks noGrp="1" noChangeAspect="1"/>
          </p:cNvPicPr>
          <p:nvPr>
            <p:ph idx="1"/>
          </p:nvPr>
        </p:nvPicPr>
        <p:blipFill>
          <a:blip r:embed="rId2"/>
          <a:stretch>
            <a:fillRect/>
          </a:stretch>
        </p:blipFill>
        <p:spPr>
          <a:xfrm>
            <a:off x="1251678" y="2363523"/>
            <a:ext cx="10178322" cy="4298341"/>
          </a:xfrm>
        </p:spPr>
      </p:pic>
      <p:pic>
        <p:nvPicPr>
          <p:cNvPr id="11" name="Picture 10">
            <a:extLst>
              <a:ext uri="{FF2B5EF4-FFF2-40B4-BE49-F238E27FC236}">
                <a16:creationId xmlns:a16="http://schemas.microsoft.com/office/drawing/2014/main" id="{42749910-0D63-B649-9C1D-3C2E4317F12A}"/>
              </a:ext>
            </a:extLst>
          </p:cNvPr>
          <p:cNvPicPr>
            <a:picLocks noChangeAspect="1"/>
          </p:cNvPicPr>
          <p:nvPr/>
        </p:nvPicPr>
        <p:blipFill>
          <a:blip r:embed="rId3"/>
          <a:stretch>
            <a:fillRect/>
          </a:stretch>
        </p:blipFill>
        <p:spPr>
          <a:xfrm>
            <a:off x="4471342" y="3297382"/>
            <a:ext cx="3617684" cy="3364482"/>
          </a:xfrm>
          <a:prstGeom prst="rect">
            <a:avLst/>
          </a:prstGeom>
        </p:spPr>
      </p:pic>
    </p:spTree>
    <p:extLst>
      <p:ext uri="{BB962C8B-B14F-4D97-AF65-F5344CB8AC3E}">
        <p14:creationId xmlns:p14="http://schemas.microsoft.com/office/powerpoint/2010/main" val="170484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8A06-3ECA-2A46-A9B4-A1445999BA28}"/>
              </a:ext>
            </a:extLst>
          </p:cNvPr>
          <p:cNvSpPr>
            <a:spLocks noGrp="1"/>
          </p:cNvSpPr>
          <p:nvPr>
            <p:ph type="title"/>
          </p:nvPr>
        </p:nvSpPr>
        <p:spPr/>
        <p:txBody>
          <a:bodyPr/>
          <a:lstStyle/>
          <a:p>
            <a:r>
              <a:rPr lang="en-US" dirty="0" err="1"/>
              <a:t>Etl</a:t>
            </a:r>
            <a:r>
              <a:rPr lang="en-US" dirty="0"/>
              <a:t> workflow</a:t>
            </a:r>
          </a:p>
        </p:txBody>
      </p:sp>
      <p:pic>
        <p:nvPicPr>
          <p:cNvPr id="5" name="Content Placeholder 4">
            <a:extLst>
              <a:ext uri="{FF2B5EF4-FFF2-40B4-BE49-F238E27FC236}">
                <a16:creationId xmlns:a16="http://schemas.microsoft.com/office/drawing/2014/main" id="{DB5FBA28-92E7-7047-A8A5-162592EBBDC9}"/>
              </a:ext>
            </a:extLst>
          </p:cNvPr>
          <p:cNvPicPr>
            <a:picLocks noGrp="1" noChangeAspect="1"/>
          </p:cNvPicPr>
          <p:nvPr>
            <p:ph idx="1"/>
          </p:nvPr>
        </p:nvPicPr>
        <p:blipFill>
          <a:blip r:embed="rId2"/>
          <a:stretch>
            <a:fillRect/>
          </a:stretch>
        </p:blipFill>
        <p:spPr>
          <a:xfrm>
            <a:off x="1473110" y="2286000"/>
            <a:ext cx="9734730" cy="3594100"/>
          </a:xfrm>
        </p:spPr>
      </p:pic>
    </p:spTree>
    <p:extLst>
      <p:ext uri="{BB962C8B-B14F-4D97-AF65-F5344CB8AC3E}">
        <p14:creationId xmlns:p14="http://schemas.microsoft.com/office/powerpoint/2010/main" val="19720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318F-E7F6-7256-5243-7F5DB8DF942C}"/>
              </a:ext>
            </a:extLst>
          </p:cNvPr>
          <p:cNvSpPr>
            <a:spLocks noGrp="1"/>
          </p:cNvSpPr>
          <p:nvPr>
            <p:ph type="title"/>
          </p:nvPr>
        </p:nvSpPr>
        <p:spPr>
          <a:xfrm>
            <a:off x="3917243" y="382385"/>
            <a:ext cx="6462889" cy="1492132"/>
          </a:xfrm>
        </p:spPr>
        <p:txBody>
          <a:bodyPr/>
          <a:lstStyle/>
          <a:p>
            <a:r>
              <a:rPr lang="en-US" dirty="0"/>
              <a:t>LIBRARY</a:t>
            </a:r>
            <a:endParaRPr lang="en-AU" dirty="0"/>
          </a:p>
        </p:txBody>
      </p:sp>
      <p:graphicFrame>
        <p:nvGraphicFramePr>
          <p:cNvPr id="5" name="Content Placeholder 2">
            <a:extLst>
              <a:ext uri="{FF2B5EF4-FFF2-40B4-BE49-F238E27FC236}">
                <a16:creationId xmlns:a16="http://schemas.microsoft.com/office/drawing/2014/main" id="{0A635A8F-CF17-B093-E160-F35E9113327A}"/>
              </a:ext>
            </a:extLst>
          </p:cNvPr>
          <p:cNvGraphicFramePr>
            <a:graphicFrameLocks noGrp="1"/>
          </p:cNvGraphicFramePr>
          <p:nvPr>
            <p:ph idx="1"/>
            <p:extLst>
              <p:ext uri="{D42A27DB-BD31-4B8C-83A1-F6EECF244321}">
                <p14:modId xmlns:p14="http://schemas.microsoft.com/office/powerpoint/2010/main" val="2930866217"/>
              </p:ext>
            </p:extLst>
          </p:nvPr>
        </p:nvGraphicFramePr>
        <p:xfrm>
          <a:off x="1251678" y="1602889"/>
          <a:ext cx="10178322" cy="4276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910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9B5A-153D-260B-07E6-3E07E6CBDE84}"/>
              </a:ext>
            </a:extLst>
          </p:cNvPr>
          <p:cNvSpPr>
            <a:spLocks noGrp="1"/>
          </p:cNvSpPr>
          <p:nvPr>
            <p:ph type="title"/>
          </p:nvPr>
        </p:nvSpPr>
        <p:spPr>
          <a:xfrm>
            <a:off x="1076960" y="382384"/>
            <a:ext cx="2824480" cy="6141541"/>
          </a:xfrm>
        </p:spPr>
        <p:txBody>
          <a:bodyPr>
            <a:normAutofit/>
          </a:bodyPr>
          <a:lstStyle/>
          <a:p>
            <a:br>
              <a:rPr lang="en-AU" sz="1500" dirty="0">
                <a:latin typeface="+mn-lt"/>
              </a:rPr>
            </a:br>
            <a:br>
              <a:rPr lang="en-AU" dirty="0">
                <a:latin typeface="+mn-lt"/>
              </a:rPr>
            </a:br>
            <a:r>
              <a:rPr lang="en-AU" sz="1400" dirty="0"/>
              <a:t>Jobs Scraped from seek using BEAUTIFUL SOUP</a:t>
            </a:r>
            <a:br>
              <a:rPr lang="en-AU" sz="1400" dirty="0"/>
            </a:br>
            <a:br>
              <a:rPr lang="en-AU" sz="1400" dirty="0"/>
            </a:br>
            <a:br>
              <a:rPr lang="en-AU" sz="1400" dirty="0"/>
            </a:br>
            <a:br>
              <a:rPr lang="en-AU" sz="1400" dirty="0"/>
            </a:br>
            <a:br>
              <a:rPr lang="en-AU" sz="1400" dirty="0"/>
            </a:br>
            <a:br>
              <a:rPr lang="en-AU" sz="1400" dirty="0"/>
            </a:br>
            <a:r>
              <a:rPr lang="en-AU" sz="1400" dirty="0" err="1"/>
              <a:t>Webscraping</a:t>
            </a:r>
            <a:r>
              <a:rPr lang="en-AU" sz="1400" dirty="0"/>
              <a:t> blocker avoided by adding header to request.</a:t>
            </a:r>
            <a:br>
              <a:rPr lang="en-AU" dirty="0"/>
            </a:br>
            <a:br>
              <a:rPr lang="en-AU" dirty="0"/>
            </a:br>
            <a:endParaRPr lang="en-AU" dirty="0"/>
          </a:p>
        </p:txBody>
      </p:sp>
      <p:pic>
        <p:nvPicPr>
          <p:cNvPr id="7" name="Content Placeholder 6" descr="A screenshot of a computer&#10;&#10;Description automatically generated">
            <a:extLst>
              <a:ext uri="{FF2B5EF4-FFF2-40B4-BE49-F238E27FC236}">
                <a16:creationId xmlns:a16="http://schemas.microsoft.com/office/drawing/2014/main" id="{EEB9A433-E52F-D62F-8318-50DA4495416C}"/>
              </a:ext>
            </a:extLst>
          </p:cNvPr>
          <p:cNvPicPr>
            <a:picLocks noGrp="1" noChangeAspect="1"/>
          </p:cNvPicPr>
          <p:nvPr>
            <p:ph idx="1"/>
          </p:nvPr>
        </p:nvPicPr>
        <p:blipFill>
          <a:blip r:embed="rId2"/>
          <a:stretch>
            <a:fillRect/>
          </a:stretch>
        </p:blipFill>
        <p:spPr>
          <a:xfrm>
            <a:off x="4368800" y="1080140"/>
            <a:ext cx="6829613" cy="4697719"/>
          </a:xfrm>
        </p:spPr>
      </p:pic>
      <p:cxnSp>
        <p:nvCxnSpPr>
          <p:cNvPr id="15" name="Straight Arrow Connector 14">
            <a:extLst>
              <a:ext uri="{FF2B5EF4-FFF2-40B4-BE49-F238E27FC236}">
                <a16:creationId xmlns:a16="http://schemas.microsoft.com/office/drawing/2014/main" id="{CCDAF6CA-DC85-F786-A019-334DA9F7F6EF}"/>
              </a:ext>
            </a:extLst>
          </p:cNvPr>
          <p:cNvCxnSpPr>
            <a:cxnSpLocks/>
          </p:cNvCxnSpPr>
          <p:nvPr/>
        </p:nvCxnSpPr>
        <p:spPr>
          <a:xfrm flipV="1">
            <a:off x="3731172" y="1545021"/>
            <a:ext cx="637628" cy="1177158"/>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5" name="Title 1">
            <a:extLst>
              <a:ext uri="{FF2B5EF4-FFF2-40B4-BE49-F238E27FC236}">
                <a16:creationId xmlns:a16="http://schemas.microsoft.com/office/drawing/2014/main" id="{B6AAA757-2ED5-B349-8152-1CD3BAC6C64B}"/>
              </a:ext>
            </a:extLst>
          </p:cNvPr>
          <p:cNvSpPr txBox="1">
            <a:spLocks/>
          </p:cNvSpPr>
          <p:nvPr/>
        </p:nvSpPr>
        <p:spPr>
          <a:xfrm>
            <a:off x="1076960" y="334074"/>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AU" sz="5400" dirty="0"/>
              <a:t>Seek </a:t>
            </a:r>
            <a:r>
              <a:rPr lang="en-AU" sz="5400" dirty="0" err="1"/>
              <a:t>Webscraping</a:t>
            </a:r>
            <a:endParaRPr lang="en-US" dirty="0"/>
          </a:p>
        </p:txBody>
      </p:sp>
      <p:pic>
        <p:nvPicPr>
          <p:cNvPr id="8" name="Picture 7">
            <a:extLst>
              <a:ext uri="{FF2B5EF4-FFF2-40B4-BE49-F238E27FC236}">
                <a16:creationId xmlns:a16="http://schemas.microsoft.com/office/drawing/2014/main" id="{6BC9CEBA-B061-356B-48EA-E698C457F292}"/>
              </a:ext>
            </a:extLst>
          </p:cNvPr>
          <p:cNvPicPr>
            <a:picLocks noChangeAspect="1"/>
          </p:cNvPicPr>
          <p:nvPr/>
        </p:nvPicPr>
        <p:blipFill>
          <a:blip r:embed="rId3"/>
          <a:stretch>
            <a:fillRect/>
          </a:stretch>
        </p:blipFill>
        <p:spPr>
          <a:xfrm>
            <a:off x="5054546" y="2857470"/>
            <a:ext cx="2082907" cy="1143059"/>
          </a:xfrm>
          <a:prstGeom prst="rect">
            <a:avLst/>
          </a:prstGeom>
        </p:spPr>
      </p:pic>
      <p:pic>
        <p:nvPicPr>
          <p:cNvPr id="16" name="Picture 15">
            <a:extLst>
              <a:ext uri="{FF2B5EF4-FFF2-40B4-BE49-F238E27FC236}">
                <a16:creationId xmlns:a16="http://schemas.microsoft.com/office/drawing/2014/main" id="{518CB6CD-C531-CB89-7057-8E2436961CC9}"/>
              </a:ext>
            </a:extLst>
          </p:cNvPr>
          <p:cNvPicPr>
            <a:picLocks noChangeAspect="1"/>
          </p:cNvPicPr>
          <p:nvPr/>
        </p:nvPicPr>
        <p:blipFill>
          <a:blip r:embed="rId4"/>
          <a:stretch>
            <a:fillRect/>
          </a:stretch>
        </p:blipFill>
        <p:spPr>
          <a:xfrm>
            <a:off x="2121687" y="3884816"/>
            <a:ext cx="7948624" cy="2458186"/>
          </a:xfrm>
          <a:prstGeom prst="rect">
            <a:avLst/>
          </a:prstGeom>
        </p:spPr>
      </p:pic>
    </p:spTree>
    <p:extLst>
      <p:ext uri="{BB962C8B-B14F-4D97-AF65-F5344CB8AC3E}">
        <p14:creationId xmlns:p14="http://schemas.microsoft.com/office/powerpoint/2010/main" val="142739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1AFD-75ED-4D5C-1487-BCD8B371A233}"/>
              </a:ext>
            </a:extLst>
          </p:cNvPr>
          <p:cNvSpPr>
            <a:spLocks noGrp="1"/>
          </p:cNvSpPr>
          <p:nvPr>
            <p:ph type="title"/>
          </p:nvPr>
        </p:nvSpPr>
        <p:spPr/>
        <p:txBody>
          <a:bodyPr/>
          <a:lstStyle/>
          <a:p>
            <a:r>
              <a:rPr lang="en-AU" dirty="0" err="1"/>
              <a:t>Transformimg</a:t>
            </a:r>
            <a:r>
              <a:rPr lang="en-AU" dirty="0"/>
              <a:t>:       </a:t>
            </a:r>
            <a:r>
              <a:rPr lang="en-AU" sz="2400" dirty="0"/>
              <a:t>1. Duplicate</a:t>
            </a:r>
          </a:p>
        </p:txBody>
      </p:sp>
      <p:pic>
        <p:nvPicPr>
          <p:cNvPr id="5" name="Content Placeholder 4" descr="A screenshot of a computer code&#10;&#10;Description automatically generated">
            <a:extLst>
              <a:ext uri="{FF2B5EF4-FFF2-40B4-BE49-F238E27FC236}">
                <a16:creationId xmlns:a16="http://schemas.microsoft.com/office/drawing/2014/main" id="{FAAD5ED6-AB13-1A4C-22BE-B7A24618A69E}"/>
              </a:ext>
            </a:extLst>
          </p:cNvPr>
          <p:cNvPicPr>
            <a:picLocks noGrp="1" noChangeAspect="1"/>
          </p:cNvPicPr>
          <p:nvPr>
            <p:ph idx="1"/>
          </p:nvPr>
        </p:nvPicPr>
        <p:blipFill>
          <a:blip r:embed="rId2"/>
          <a:stretch>
            <a:fillRect/>
          </a:stretch>
        </p:blipFill>
        <p:spPr>
          <a:xfrm>
            <a:off x="4582758" y="1128452"/>
            <a:ext cx="6482161" cy="1137400"/>
          </a:xfrm>
        </p:spPr>
      </p:pic>
      <p:sp>
        <p:nvSpPr>
          <p:cNvPr id="8" name="Title 1">
            <a:extLst>
              <a:ext uri="{FF2B5EF4-FFF2-40B4-BE49-F238E27FC236}">
                <a16:creationId xmlns:a16="http://schemas.microsoft.com/office/drawing/2014/main" id="{0F319CF8-66EC-9127-633F-5F8055B05632}"/>
              </a:ext>
            </a:extLst>
          </p:cNvPr>
          <p:cNvSpPr txBox="1">
            <a:spLocks/>
          </p:cNvSpPr>
          <p:nvPr/>
        </p:nvSpPr>
        <p:spPr>
          <a:xfrm>
            <a:off x="4759858" y="2220883"/>
            <a:ext cx="10178322" cy="82564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AU" dirty="0"/>
              <a:t>                     </a:t>
            </a:r>
            <a:r>
              <a:rPr lang="en-AU" sz="2400" dirty="0"/>
              <a:t>3. Split and filters </a:t>
            </a:r>
          </a:p>
        </p:txBody>
      </p:sp>
      <p:sp>
        <p:nvSpPr>
          <p:cNvPr id="13" name="Title 1">
            <a:extLst>
              <a:ext uri="{FF2B5EF4-FFF2-40B4-BE49-F238E27FC236}">
                <a16:creationId xmlns:a16="http://schemas.microsoft.com/office/drawing/2014/main" id="{B92C30E5-5C15-7140-82F5-E5DD68D409AB}"/>
              </a:ext>
            </a:extLst>
          </p:cNvPr>
          <p:cNvSpPr txBox="1">
            <a:spLocks/>
          </p:cNvSpPr>
          <p:nvPr/>
        </p:nvSpPr>
        <p:spPr>
          <a:xfrm>
            <a:off x="-1066799" y="2231670"/>
            <a:ext cx="9458558" cy="100050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AU" dirty="0"/>
              <a:t>                        </a:t>
            </a:r>
            <a:r>
              <a:rPr lang="en-AU" sz="2400" dirty="0"/>
              <a:t>2. Remove Function </a:t>
            </a:r>
          </a:p>
        </p:txBody>
      </p:sp>
      <p:pic>
        <p:nvPicPr>
          <p:cNvPr id="15" name="Picture 14">
            <a:extLst>
              <a:ext uri="{FF2B5EF4-FFF2-40B4-BE49-F238E27FC236}">
                <a16:creationId xmlns:a16="http://schemas.microsoft.com/office/drawing/2014/main" id="{0127058D-F6C2-7E36-7942-005562DA4C66}"/>
              </a:ext>
            </a:extLst>
          </p:cNvPr>
          <p:cNvPicPr>
            <a:picLocks noChangeAspect="1"/>
          </p:cNvPicPr>
          <p:nvPr/>
        </p:nvPicPr>
        <p:blipFill>
          <a:blip r:embed="rId3"/>
          <a:stretch>
            <a:fillRect/>
          </a:stretch>
        </p:blipFill>
        <p:spPr>
          <a:xfrm>
            <a:off x="6127477" y="3100984"/>
            <a:ext cx="5302523" cy="1505027"/>
          </a:xfrm>
          <a:prstGeom prst="rect">
            <a:avLst/>
          </a:prstGeom>
        </p:spPr>
      </p:pic>
      <p:pic>
        <p:nvPicPr>
          <p:cNvPr id="4" name="Picture 3">
            <a:extLst>
              <a:ext uri="{FF2B5EF4-FFF2-40B4-BE49-F238E27FC236}">
                <a16:creationId xmlns:a16="http://schemas.microsoft.com/office/drawing/2014/main" id="{E4A4839B-39ED-E753-C235-CDAEF70AFF76}"/>
              </a:ext>
            </a:extLst>
          </p:cNvPr>
          <p:cNvPicPr>
            <a:picLocks noChangeAspect="1"/>
          </p:cNvPicPr>
          <p:nvPr/>
        </p:nvPicPr>
        <p:blipFill>
          <a:blip r:embed="rId4"/>
          <a:stretch>
            <a:fillRect/>
          </a:stretch>
        </p:blipFill>
        <p:spPr>
          <a:xfrm>
            <a:off x="7910781" y="4768990"/>
            <a:ext cx="1821797" cy="1706625"/>
          </a:xfrm>
          <a:prstGeom prst="rect">
            <a:avLst/>
          </a:prstGeom>
        </p:spPr>
      </p:pic>
      <p:pic>
        <p:nvPicPr>
          <p:cNvPr id="7" name="Picture 6">
            <a:extLst>
              <a:ext uri="{FF2B5EF4-FFF2-40B4-BE49-F238E27FC236}">
                <a16:creationId xmlns:a16="http://schemas.microsoft.com/office/drawing/2014/main" id="{1B94D4CF-3EA8-034F-1B1B-3449DCF0A93C}"/>
              </a:ext>
            </a:extLst>
          </p:cNvPr>
          <p:cNvPicPr>
            <a:picLocks noChangeAspect="1"/>
          </p:cNvPicPr>
          <p:nvPr/>
        </p:nvPicPr>
        <p:blipFill>
          <a:blip r:embed="rId5"/>
          <a:stretch>
            <a:fillRect/>
          </a:stretch>
        </p:blipFill>
        <p:spPr>
          <a:xfrm>
            <a:off x="1168708" y="3232174"/>
            <a:ext cx="1290714" cy="1958326"/>
          </a:xfrm>
          <a:prstGeom prst="rect">
            <a:avLst/>
          </a:prstGeom>
        </p:spPr>
      </p:pic>
      <p:pic>
        <p:nvPicPr>
          <p:cNvPr id="11" name="Picture 10">
            <a:extLst>
              <a:ext uri="{FF2B5EF4-FFF2-40B4-BE49-F238E27FC236}">
                <a16:creationId xmlns:a16="http://schemas.microsoft.com/office/drawing/2014/main" id="{1CD454BA-E7DD-3062-4CFE-8195D3AFFCFE}"/>
              </a:ext>
            </a:extLst>
          </p:cNvPr>
          <p:cNvPicPr>
            <a:picLocks noChangeAspect="1"/>
          </p:cNvPicPr>
          <p:nvPr/>
        </p:nvPicPr>
        <p:blipFill>
          <a:blip r:embed="rId6"/>
          <a:stretch>
            <a:fillRect/>
          </a:stretch>
        </p:blipFill>
        <p:spPr>
          <a:xfrm>
            <a:off x="4162476" y="3208332"/>
            <a:ext cx="1420128" cy="1978386"/>
          </a:xfrm>
          <a:prstGeom prst="rect">
            <a:avLst/>
          </a:prstGeom>
        </p:spPr>
      </p:pic>
      <p:sp>
        <p:nvSpPr>
          <p:cNvPr id="12" name="Arrow: Left-Right 11">
            <a:extLst>
              <a:ext uri="{FF2B5EF4-FFF2-40B4-BE49-F238E27FC236}">
                <a16:creationId xmlns:a16="http://schemas.microsoft.com/office/drawing/2014/main" id="{A77DC04D-EAE8-510C-5E2C-3DE2463C0037}"/>
              </a:ext>
            </a:extLst>
          </p:cNvPr>
          <p:cNvSpPr/>
          <p:nvPr/>
        </p:nvSpPr>
        <p:spPr>
          <a:xfrm>
            <a:off x="2459422" y="3863346"/>
            <a:ext cx="1704713"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17">
            <a:extLst>
              <a:ext uri="{FF2B5EF4-FFF2-40B4-BE49-F238E27FC236}">
                <a16:creationId xmlns:a16="http://schemas.microsoft.com/office/drawing/2014/main" id="{F249C279-D389-8A9C-6909-0FC2A865AAD3}"/>
              </a:ext>
            </a:extLst>
          </p:cNvPr>
          <p:cNvPicPr>
            <a:picLocks noChangeAspect="1"/>
          </p:cNvPicPr>
          <p:nvPr/>
        </p:nvPicPr>
        <p:blipFill>
          <a:blip r:embed="rId7"/>
          <a:stretch>
            <a:fillRect/>
          </a:stretch>
        </p:blipFill>
        <p:spPr>
          <a:xfrm>
            <a:off x="1663487" y="5386305"/>
            <a:ext cx="4032059" cy="1000763"/>
          </a:xfrm>
          <a:prstGeom prst="rect">
            <a:avLst/>
          </a:prstGeom>
        </p:spPr>
      </p:pic>
    </p:spTree>
    <p:extLst>
      <p:ext uri="{BB962C8B-B14F-4D97-AF65-F5344CB8AC3E}">
        <p14:creationId xmlns:p14="http://schemas.microsoft.com/office/powerpoint/2010/main" val="409248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787C-4084-3047-BBE8-8BEB3949D353}"/>
              </a:ext>
            </a:extLst>
          </p:cNvPr>
          <p:cNvSpPr>
            <a:spLocks noGrp="1"/>
          </p:cNvSpPr>
          <p:nvPr>
            <p:ph type="title"/>
          </p:nvPr>
        </p:nvSpPr>
        <p:spPr/>
        <p:txBody>
          <a:bodyPr/>
          <a:lstStyle/>
          <a:p>
            <a:r>
              <a:rPr lang="en-US" dirty="0"/>
              <a:t>JOB BY LOCATION </a:t>
            </a:r>
          </a:p>
        </p:txBody>
      </p:sp>
      <p:pic>
        <p:nvPicPr>
          <p:cNvPr id="5" name="Content Placeholder 4">
            <a:extLst>
              <a:ext uri="{FF2B5EF4-FFF2-40B4-BE49-F238E27FC236}">
                <a16:creationId xmlns:a16="http://schemas.microsoft.com/office/drawing/2014/main" id="{84765BD0-4A9A-FA40-BBD6-C6332A5E84E8}"/>
              </a:ext>
            </a:extLst>
          </p:cNvPr>
          <p:cNvPicPr>
            <a:picLocks noGrp="1" noChangeAspect="1"/>
          </p:cNvPicPr>
          <p:nvPr>
            <p:ph idx="1"/>
          </p:nvPr>
        </p:nvPicPr>
        <p:blipFill>
          <a:blip r:embed="rId2"/>
          <a:stretch>
            <a:fillRect/>
          </a:stretch>
        </p:blipFill>
        <p:spPr>
          <a:xfrm>
            <a:off x="2813940" y="1092056"/>
            <a:ext cx="6234546" cy="5765944"/>
          </a:xfrm>
        </p:spPr>
      </p:pic>
      <p:sp>
        <p:nvSpPr>
          <p:cNvPr id="8" name="Rounded Rectangle 7">
            <a:extLst>
              <a:ext uri="{FF2B5EF4-FFF2-40B4-BE49-F238E27FC236}">
                <a16:creationId xmlns:a16="http://schemas.microsoft.com/office/drawing/2014/main" id="{1D6A1E1D-8300-6B47-87BD-0E9B7D6C9762}"/>
              </a:ext>
            </a:extLst>
          </p:cNvPr>
          <p:cNvSpPr/>
          <p:nvPr/>
        </p:nvSpPr>
        <p:spPr>
          <a:xfrm>
            <a:off x="1031360" y="2029630"/>
            <a:ext cx="2216726" cy="317961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a:p>
            <a:pPr algn="ctr"/>
            <a:r>
              <a:rPr lang="en-AU" dirty="0"/>
              <a:t>Total Job Occurrences by State Count  </a:t>
            </a:r>
          </a:p>
          <a:p>
            <a:pPr algn="ctr"/>
            <a:r>
              <a:rPr lang="en-AU" dirty="0"/>
              <a:t>ACT 26  </a:t>
            </a:r>
          </a:p>
          <a:p>
            <a:pPr algn="ctr"/>
            <a:r>
              <a:rPr lang="en-AU" dirty="0"/>
              <a:t>NSW 70 </a:t>
            </a:r>
          </a:p>
          <a:p>
            <a:pPr algn="ctr"/>
            <a:r>
              <a:rPr lang="en-AU" dirty="0"/>
              <a:t> QLD 34 </a:t>
            </a:r>
          </a:p>
          <a:p>
            <a:pPr algn="ctr"/>
            <a:r>
              <a:rPr lang="en-AU" dirty="0"/>
              <a:t> SA 10 </a:t>
            </a:r>
          </a:p>
          <a:p>
            <a:pPr algn="ctr"/>
            <a:r>
              <a:rPr lang="en-AU" dirty="0"/>
              <a:t> TAS 1 </a:t>
            </a:r>
          </a:p>
          <a:p>
            <a:pPr algn="ctr"/>
            <a:r>
              <a:rPr lang="en-AU" dirty="0"/>
              <a:t> VIC 35 </a:t>
            </a:r>
          </a:p>
          <a:p>
            <a:pPr algn="ctr"/>
            <a:r>
              <a:rPr lang="en-AU" dirty="0"/>
              <a:t> WA 11</a:t>
            </a:r>
            <a:endParaRPr lang="en-US" dirty="0"/>
          </a:p>
        </p:txBody>
      </p:sp>
      <p:pic>
        <p:nvPicPr>
          <p:cNvPr id="10" name="Picture 9">
            <a:extLst>
              <a:ext uri="{FF2B5EF4-FFF2-40B4-BE49-F238E27FC236}">
                <a16:creationId xmlns:a16="http://schemas.microsoft.com/office/drawing/2014/main" id="{4EB5047D-E3D8-004B-A6ED-D2DF4B624433}"/>
              </a:ext>
            </a:extLst>
          </p:cNvPr>
          <p:cNvPicPr>
            <a:picLocks noChangeAspect="1"/>
          </p:cNvPicPr>
          <p:nvPr/>
        </p:nvPicPr>
        <p:blipFill>
          <a:blip r:embed="rId3"/>
          <a:stretch>
            <a:fillRect/>
          </a:stretch>
        </p:blipFill>
        <p:spPr>
          <a:xfrm>
            <a:off x="8531946" y="1865684"/>
            <a:ext cx="3414595" cy="3507509"/>
          </a:xfrm>
          <a:prstGeom prst="rect">
            <a:avLst/>
          </a:prstGeom>
        </p:spPr>
      </p:pic>
    </p:spTree>
    <p:extLst>
      <p:ext uri="{BB962C8B-B14F-4D97-AF65-F5344CB8AC3E}">
        <p14:creationId xmlns:p14="http://schemas.microsoft.com/office/powerpoint/2010/main" val="395466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5"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n-AU"/>
          </a:p>
        </p:txBody>
      </p:sp>
      <p:sp>
        <p:nvSpPr>
          <p:cNvPr id="2" name="Title 1">
            <a:extLst>
              <a:ext uri="{FF2B5EF4-FFF2-40B4-BE49-F238E27FC236}">
                <a16:creationId xmlns:a16="http://schemas.microsoft.com/office/drawing/2014/main" id="{A8C441E8-11A7-2240-A345-804FB706BB11}"/>
              </a:ext>
            </a:extLst>
          </p:cNvPr>
          <p:cNvSpPr>
            <a:spLocks noGrp="1"/>
          </p:cNvSpPr>
          <p:nvPr>
            <p:ph type="title"/>
          </p:nvPr>
        </p:nvSpPr>
        <p:spPr>
          <a:xfrm>
            <a:off x="8339328" y="228601"/>
            <a:ext cx="3547872" cy="1197864"/>
          </a:xfrm>
        </p:spPr>
        <p:txBody>
          <a:bodyPr vert="horz" lIns="91440" tIns="45720" rIns="91440" bIns="45720" rtlCol="0" anchor="b">
            <a:normAutofit/>
          </a:bodyPr>
          <a:lstStyle/>
          <a:p>
            <a:r>
              <a:rPr lang="en-US" sz="2800" dirty="0">
                <a:solidFill>
                  <a:schemeClr val="accent1"/>
                </a:solidFill>
              </a:rPr>
              <a:t>Job Classification</a:t>
            </a:r>
          </a:p>
        </p:txBody>
      </p:sp>
      <p:pic>
        <p:nvPicPr>
          <p:cNvPr id="5" name="Content Placeholder 4">
            <a:extLst>
              <a:ext uri="{FF2B5EF4-FFF2-40B4-BE49-F238E27FC236}">
                <a16:creationId xmlns:a16="http://schemas.microsoft.com/office/drawing/2014/main" id="{457097F7-D42A-894D-A1B4-78AFCB7BB8D2}"/>
              </a:ext>
            </a:extLst>
          </p:cNvPr>
          <p:cNvPicPr>
            <a:picLocks noGrp="1" noChangeAspect="1"/>
          </p:cNvPicPr>
          <p:nvPr>
            <p:ph idx="1"/>
          </p:nvPr>
        </p:nvPicPr>
        <p:blipFill>
          <a:blip r:embed="rId2"/>
          <a:stretch>
            <a:fillRect/>
          </a:stretch>
        </p:blipFill>
        <p:spPr>
          <a:xfrm>
            <a:off x="762000" y="228601"/>
            <a:ext cx="6481864" cy="3872912"/>
          </a:xfrm>
          <a:prstGeom prst="rect">
            <a:avLst/>
          </a:prstGeom>
        </p:spPr>
      </p:pic>
      <p:sp>
        <p:nvSpPr>
          <p:cNvPr id="6" name="Rectangle 5">
            <a:extLst>
              <a:ext uri="{FF2B5EF4-FFF2-40B4-BE49-F238E27FC236}">
                <a16:creationId xmlns:a16="http://schemas.microsoft.com/office/drawing/2014/main" id="{3F72E804-EC1C-F44E-B19E-02FD4B242472}"/>
              </a:ext>
            </a:extLst>
          </p:cNvPr>
          <p:cNvSpPr/>
          <p:nvPr/>
        </p:nvSpPr>
        <p:spPr>
          <a:xfrm>
            <a:off x="8339328" y="1655065"/>
            <a:ext cx="3090672" cy="4224528"/>
          </a:xfrm>
          <a:prstGeom prst="rect">
            <a:avLst/>
          </a:prstGeom>
        </p:spPr>
        <p:txBody>
          <a:bodyPr vert="horz" lIns="91440" tIns="45720" rIns="91440" bIns="45720" rtlCol="0">
            <a:noAutofit/>
          </a:bodyPr>
          <a:lstStyle/>
          <a:p>
            <a:pPr indent="-228600" defTabSz="914400">
              <a:spcBef>
                <a:spcPts val="700"/>
              </a:spcBef>
              <a:buClr>
                <a:schemeClr val="tx2"/>
              </a:buClr>
            </a:pPr>
            <a:r>
              <a:rPr lang="en-US" sz="1400" b="1" dirty="0">
                <a:solidFill>
                  <a:schemeClr val="bg1"/>
                </a:solidFill>
              </a:rPr>
              <a:t>Information &amp; Communication Technology 179 </a:t>
            </a:r>
          </a:p>
          <a:p>
            <a:pPr indent="-228600" defTabSz="914400">
              <a:spcBef>
                <a:spcPts val="700"/>
              </a:spcBef>
              <a:buClr>
                <a:schemeClr val="tx2"/>
              </a:buClr>
            </a:pPr>
            <a:r>
              <a:rPr lang="en-US" sz="1400" b="1" dirty="0">
                <a:solidFill>
                  <a:schemeClr val="bg1"/>
                </a:solidFill>
              </a:rPr>
              <a:t>Government &amp; </a:t>
            </a:r>
            <a:r>
              <a:rPr lang="en-US" sz="1400" b="1" dirty="0" err="1">
                <a:solidFill>
                  <a:schemeClr val="bg1"/>
                </a:solidFill>
              </a:rPr>
              <a:t>Defence</a:t>
            </a:r>
            <a:r>
              <a:rPr lang="en-US" sz="1400" b="1" dirty="0">
                <a:solidFill>
                  <a:schemeClr val="bg1"/>
                </a:solidFill>
              </a:rPr>
              <a:t> 11 </a:t>
            </a:r>
          </a:p>
          <a:p>
            <a:pPr indent="-228600" defTabSz="914400">
              <a:spcBef>
                <a:spcPts val="700"/>
              </a:spcBef>
              <a:buClr>
                <a:schemeClr val="tx2"/>
              </a:buClr>
            </a:pPr>
            <a:r>
              <a:rPr lang="en-US" sz="1400" b="1" dirty="0">
                <a:solidFill>
                  <a:schemeClr val="bg1"/>
                </a:solidFill>
              </a:rPr>
              <a:t>Manufacturing, Transport &amp; Logistics 8 </a:t>
            </a:r>
          </a:p>
          <a:p>
            <a:pPr indent="-228600" defTabSz="914400">
              <a:spcBef>
                <a:spcPts val="700"/>
              </a:spcBef>
              <a:buClr>
                <a:schemeClr val="tx2"/>
              </a:buClr>
            </a:pPr>
            <a:r>
              <a:rPr lang="en-US" sz="1400" b="1" dirty="0">
                <a:solidFill>
                  <a:schemeClr val="bg1"/>
                </a:solidFill>
              </a:rPr>
              <a:t>Banking &amp; Financial Services 6 </a:t>
            </a:r>
          </a:p>
          <a:p>
            <a:pPr indent="-228600" defTabSz="914400">
              <a:spcBef>
                <a:spcPts val="700"/>
              </a:spcBef>
              <a:buClr>
                <a:schemeClr val="tx2"/>
              </a:buClr>
            </a:pPr>
            <a:r>
              <a:rPr lang="en-US" sz="1400" b="1" dirty="0">
                <a:solidFill>
                  <a:schemeClr val="bg1"/>
                </a:solidFill>
              </a:rPr>
              <a:t>Healthcare &amp; Medical 3 </a:t>
            </a:r>
          </a:p>
          <a:p>
            <a:pPr indent="-228600" defTabSz="914400">
              <a:spcBef>
                <a:spcPts val="700"/>
              </a:spcBef>
              <a:buClr>
                <a:schemeClr val="tx2"/>
              </a:buClr>
            </a:pPr>
            <a:r>
              <a:rPr lang="en-US" sz="1400" b="1" dirty="0">
                <a:solidFill>
                  <a:schemeClr val="bg1"/>
                </a:solidFill>
              </a:rPr>
              <a:t>Accounting 3 </a:t>
            </a:r>
          </a:p>
          <a:p>
            <a:pPr indent="-228600" defTabSz="914400">
              <a:spcBef>
                <a:spcPts val="700"/>
              </a:spcBef>
              <a:buClr>
                <a:schemeClr val="tx2"/>
              </a:buClr>
            </a:pPr>
            <a:r>
              <a:rPr lang="en-US" sz="1400" b="1" dirty="0">
                <a:solidFill>
                  <a:schemeClr val="bg1"/>
                </a:solidFill>
              </a:rPr>
              <a:t>Consulting &amp; Strategy 2 </a:t>
            </a:r>
          </a:p>
          <a:p>
            <a:pPr indent="-228600" defTabSz="914400">
              <a:spcBef>
                <a:spcPts val="700"/>
              </a:spcBef>
              <a:buClr>
                <a:schemeClr val="tx2"/>
              </a:buClr>
            </a:pPr>
            <a:r>
              <a:rPr lang="en-US" sz="1400" b="1" dirty="0">
                <a:solidFill>
                  <a:schemeClr val="bg1"/>
                </a:solidFill>
              </a:rPr>
              <a:t>Retail &amp; Consumer Products 2 </a:t>
            </a:r>
          </a:p>
          <a:p>
            <a:pPr indent="-228600" defTabSz="914400">
              <a:spcBef>
                <a:spcPts val="700"/>
              </a:spcBef>
              <a:buClr>
                <a:schemeClr val="tx2"/>
              </a:buClr>
            </a:pPr>
            <a:r>
              <a:rPr lang="en-US" sz="1400" b="1" dirty="0">
                <a:solidFill>
                  <a:schemeClr val="bg1"/>
                </a:solidFill>
              </a:rPr>
              <a:t>Marketing &amp; Communications 1 </a:t>
            </a:r>
          </a:p>
          <a:p>
            <a:pPr indent="-228600" defTabSz="914400">
              <a:spcBef>
                <a:spcPts val="700"/>
              </a:spcBef>
              <a:buClr>
                <a:schemeClr val="tx2"/>
              </a:buClr>
            </a:pPr>
            <a:r>
              <a:rPr lang="en-US" sz="1400" b="1" dirty="0">
                <a:solidFill>
                  <a:schemeClr val="bg1"/>
                </a:solidFill>
              </a:rPr>
              <a:t>Real Estate &amp; Property 1 </a:t>
            </a:r>
          </a:p>
          <a:p>
            <a:pPr indent="-228600" defTabSz="914400">
              <a:spcBef>
                <a:spcPts val="700"/>
              </a:spcBef>
              <a:buClr>
                <a:schemeClr val="tx2"/>
              </a:buClr>
            </a:pPr>
            <a:r>
              <a:rPr lang="en-US" sz="1400" b="1" dirty="0">
                <a:solidFill>
                  <a:schemeClr val="bg1"/>
                </a:solidFill>
              </a:rPr>
              <a:t>Community Services &amp; Development 1 </a:t>
            </a:r>
          </a:p>
          <a:p>
            <a:pPr indent="-228600" defTabSz="914400">
              <a:spcBef>
                <a:spcPts val="700"/>
              </a:spcBef>
              <a:buClr>
                <a:schemeClr val="tx2"/>
              </a:buClr>
            </a:pPr>
            <a:r>
              <a:rPr lang="en-US" sz="1400" b="1" dirty="0">
                <a:solidFill>
                  <a:schemeClr val="bg1"/>
                </a:solidFill>
              </a:rPr>
              <a:t>Engineering 1 </a:t>
            </a:r>
          </a:p>
          <a:p>
            <a:pPr indent="-228600" defTabSz="914400">
              <a:spcBef>
                <a:spcPts val="700"/>
              </a:spcBef>
              <a:buClr>
                <a:schemeClr val="tx2"/>
              </a:buClr>
            </a:pPr>
            <a:r>
              <a:rPr lang="en-US" sz="1400" b="1" dirty="0">
                <a:solidFill>
                  <a:schemeClr val="bg1"/>
                </a:solidFill>
              </a:rPr>
              <a:t>Mining, Resources &amp; Energy 1 </a:t>
            </a:r>
          </a:p>
          <a:p>
            <a:pPr indent="-228600" defTabSz="914400">
              <a:spcBef>
                <a:spcPts val="700"/>
              </a:spcBef>
              <a:buClr>
                <a:schemeClr val="tx2"/>
              </a:buClr>
            </a:pPr>
            <a:r>
              <a:rPr lang="en-US" sz="1400" b="1" dirty="0">
                <a:solidFill>
                  <a:schemeClr val="bg1"/>
                </a:solidFill>
              </a:rPr>
              <a:t>Science &amp; Technology 1</a:t>
            </a:r>
          </a:p>
        </p:txBody>
      </p:sp>
      <p:sp>
        <p:nvSpPr>
          <p:cNvPr id="7" name="Down Arrow 6">
            <a:extLst>
              <a:ext uri="{FF2B5EF4-FFF2-40B4-BE49-F238E27FC236}">
                <a16:creationId xmlns:a16="http://schemas.microsoft.com/office/drawing/2014/main" id="{1AF154E8-9CFB-AC46-9F9F-6A38CFE19726}"/>
              </a:ext>
            </a:extLst>
          </p:cNvPr>
          <p:cNvSpPr/>
          <p:nvPr/>
        </p:nvSpPr>
        <p:spPr>
          <a:xfrm flipH="1">
            <a:off x="2084763" y="339473"/>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C0D553F3-2559-BC45-96CC-8C0DE5736431}"/>
              </a:ext>
            </a:extLst>
          </p:cNvPr>
          <p:cNvSpPr/>
          <p:nvPr/>
        </p:nvSpPr>
        <p:spPr>
          <a:xfrm flipH="1">
            <a:off x="2430782" y="1877043"/>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5AE30D89-6212-834D-8854-61FC6139BFBE}"/>
              </a:ext>
            </a:extLst>
          </p:cNvPr>
          <p:cNvSpPr/>
          <p:nvPr/>
        </p:nvSpPr>
        <p:spPr>
          <a:xfrm flipH="1">
            <a:off x="2797926" y="1877043"/>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69453FF-9B09-304F-9F24-5BF78225A700}"/>
              </a:ext>
            </a:extLst>
          </p:cNvPr>
          <p:cNvPicPr>
            <a:picLocks noChangeAspect="1"/>
          </p:cNvPicPr>
          <p:nvPr/>
        </p:nvPicPr>
        <p:blipFill>
          <a:blip r:embed="rId3"/>
          <a:stretch>
            <a:fillRect/>
          </a:stretch>
        </p:blipFill>
        <p:spPr>
          <a:xfrm>
            <a:off x="581992" y="4330114"/>
            <a:ext cx="6966669" cy="2456862"/>
          </a:xfrm>
          <a:prstGeom prst="rect">
            <a:avLst/>
          </a:prstGeom>
        </p:spPr>
      </p:pic>
    </p:spTree>
    <p:extLst>
      <p:ext uri="{BB962C8B-B14F-4D97-AF65-F5344CB8AC3E}">
        <p14:creationId xmlns:p14="http://schemas.microsoft.com/office/powerpoint/2010/main" val="420994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4" grpId="0" animBg="1"/>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129</TotalTime>
  <Words>782</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Impact</vt:lpstr>
      <vt:lpstr>Badge</vt:lpstr>
      <vt:lpstr>Project 3 Group 1</vt:lpstr>
      <vt:lpstr>Finding a job is confusing</vt:lpstr>
      <vt:lpstr>Job Market Insights: A Web Scraper for Data Analyst and Data Engineer Job Ads </vt:lpstr>
      <vt:lpstr>Etl workflow</vt:lpstr>
      <vt:lpstr>LIBRARY</vt:lpstr>
      <vt:lpstr>  Jobs Scraped from seek using BEAUTIFUL SOUP      Webscraping blocker avoided by adding header to request.  </vt:lpstr>
      <vt:lpstr>Transformimg:       1. Duplicate</vt:lpstr>
      <vt:lpstr>JOB BY LOCATION </vt:lpstr>
      <vt:lpstr>Job Classification</vt:lpstr>
      <vt:lpstr>job subclassification</vt:lpstr>
      <vt:lpstr>ERD</vt:lpstr>
      <vt:lpstr>Connect to postgres and  load data  to db </vt:lpstr>
      <vt:lpstr>FLASK</vt:lpstr>
      <vt:lpstr>RESUME BOOSTER – KEYWORDS</vt:lpstr>
      <vt:lpstr>GET INSPIRED WORDCLOUD</vt:lpstr>
      <vt:lpstr>Key Outcomes</vt:lpstr>
      <vt:lpstr>Show the app</vt:lpstr>
      <vt:lpstr>Data ethics</vt:lpstr>
      <vt:lpstr>Future Enhancements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Group 1</dc:title>
  <dc:creator>Han Wang</dc:creator>
  <cp:lastModifiedBy>Evgeniia Kozodeeva</cp:lastModifiedBy>
  <cp:revision>2</cp:revision>
  <dcterms:created xsi:type="dcterms:W3CDTF">2024-09-10T12:07:15Z</dcterms:created>
  <dcterms:modified xsi:type="dcterms:W3CDTF">2024-09-11T10:09:54Z</dcterms:modified>
</cp:coreProperties>
</file>