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5" r:id="rId2"/>
    <p:sldId id="279" r:id="rId3"/>
    <p:sldId id="332" r:id="rId4"/>
    <p:sldId id="281" r:id="rId5"/>
    <p:sldId id="286" r:id="rId6"/>
    <p:sldId id="333" r:id="rId7"/>
    <p:sldId id="287" r:id="rId8"/>
    <p:sldId id="335" r:id="rId9"/>
    <p:sldId id="274" r:id="rId10"/>
    <p:sldId id="275" r:id="rId11"/>
    <p:sldId id="288" r:id="rId12"/>
    <p:sldId id="277" r:id="rId13"/>
    <p:sldId id="284" r:id="rId14"/>
    <p:sldId id="278" r:id="rId15"/>
    <p:sldId id="280" r:id="rId16"/>
    <p:sldId id="276" r:id="rId17"/>
    <p:sldId id="289" r:id="rId18"/>
    <p:sldId id="290" r:id="rId19"/>
    <p:sldId id="291" r:id="rId20"/>
    <p:sldId id="292" r:id="rId21"/>
    <p:sldId id="303" r:id="rId22"/>
    <p:sldId id="293" r:id="rId23"/>
    <p:sldId id="305" r:id="rId24"/>
    <p:sldId id="336" r:id="rId25"/>
    <p:sldId id="337" r:id="rId26"/>
    <p:sldId id="338" r:id="rId27"/>
    <p:sldId id="339" r:id="rId28"/>
    <p:sldId id="33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5530" autoAdjust="0"/>
  </p:normalViewPr>
  <p:slideViewPr>
    <p:cSldViewPr snapToGrid="0" showGuides="1">
      <p:cViewPr varScale="1">
        <p:scale>
          <a:sx n="94" d="100"/>
          <a:sy n="94" d="100"/>
        </p:scale>
        <p:origin x="8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487A-BCAB-4FA9-93D5-0C8D3D81510A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06DE7-9061-4127-8135-16BB94E2A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1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3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5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12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4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50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6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3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5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212-6013-4BDE-BCCC-04B63E5B0D67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05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4212-6013-4BDE-BCCC-04B63E5B0D67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3724-9734-45D8-98F4-49CB6251B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beards-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gitlab.umich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/gui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sktop.github.com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git-scm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zenodo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 </a:t>
            </a:r>
            <a:r>
              <a:rPr lang="en-US" dirty="0" err="1"/>
              <a:t>Git</a:t>
            </a:r>
            <a:endParaRPr lang="en-GB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any other v</a:t>
            </a:r>
            <a:r>
              <a:rPr lang="cs-CZ" dirty="0" err="1"/>
              <a:t>ersion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72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log – take me to the past and back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9023703" cy="51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0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Centralized</a:t>
            </a:r>
            <a:r>
              <a:rPr lang="cs-CZ" dirty="0"/>
              <a:t> and </a:t>
            </a:r>
            <a:r>
              <a:rPr lang="cs-CZ" dirty="0" err="1"/>
              <a:t>distributed</a:t>
            </a:r>
            <a:r>
              <a:rPr lang="cs-CZ" dirty="0"/>
              <a:t> </a:t>
            </a:r>
            <a:r>
              <a:rPr lang="cs-CZ" dirty="0" err="1"/>
              <a:t>repositories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err="1"/>
              <a:t>Distributed</a:t>
            </a:r>
            <a:r>
              <a:rPr lang="cs-CZ" dirty="0"/>
              <a:t> </a:t>
            </a:r>
            <a:r>
              <a:rPr lang="cs-CZ" dirty="0" err="1"/>
              <a:t>repositories</a:t>
            </a:r>
            <a:r>
              <a:rPr lang="en-US" dirty="0"/>
              <a:t> (Git)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full </a:t>
            </a:r>
            <a:r>
              <a:rPr lang="cs-CZ" dirty="0" err="1"/>
              <a:t>history</a:t>
            </a:r>
            <a:r>
              <a:rPr lang="cs-CZ" dirty="0"/>
              <a:t> </a:t>
            </a:r>
            <a:r>
              <a:rPr lang="cs-CZ" dirty="0" err="1"/>
              <a:t>local</a:t>
            </a:r>
            <a:r>
              <a:rPr lang="en-US" dirty="0" err="1"/>
              <a:t>ly</a:t>
            </a:r>
            <a:r>
              <a:rPr lang="cs-CZ" dirty="0"/>
              <a:t> </a:t>
            </a:r>
            <a:br>
              <a:rPr lang="en-US" dirty="0"/>
            </a:br>
            <a:r>
              <a:rPr lang="en-US" dirty="0"/>
              <a:t>(local </a:t>
            </a:r>
            <a:r>
              <a:rPr lang="cs-CZ" dirty="0" err="1"/>
              <a:t>repository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GitHub</a:t>
            </a:r>
            <a:r>
              <a:rPr lang="cs-CZ" dirty="0"/>
              <a:t> (</a:t>
            </a:r>
            <a:r>
              <a:rPr lang="cs-CZ" dirty="0" err="1"/>
              <a:t>GitLab</a:t>
            </a:r>
            <a:r>
              <a:rPr lang="cs-CZ" dirty="0"/>
              <a:t>) </a:t>
            </a:r>
            <a:r>
              <a:rPr lang="cs-CZ" dirty="0" err="1"/>
              <a:t>adds</a:t>
            </a:r>
            <a:r>
              <a:rPr lang="cs-CZ" dirty="0"/>
              <a:t> </a:t>
            </a:r>
            <a:r>
              <a:rPr lang="cs-CZ" dirty="0" err="1"/>
              <a:t>WebUI</a:t>
            </a:r>
            <a:endParaRPr lang="en-GB" dirty="0"/>
          </a:p>
          <a:p>
            <a:endParaRPr lang="en-GB" dirty="0"/>
          </a:p>
        </p:txBody>
      </p:sp>
      <p:sp>
        <p:nvSpPr>
          <p:cNvPr id="4" name="Obdélník 3"/>
          <p:cNvSpPr/>
          <p:nvPr/>
        </p:nvSpPr>
        <p:spPr>
          <a:xfrm>
            <a:off x="7370832" y="6488668"/>
            <a:ext cx="466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https://doi.org/10.7287/peerj.preprints.3159v2</a:t>
            </a:r>
          </a:p>
        </p:txBody>
      </p:sp>
      <p:sp>
        <p:nvSpPr>
          <p:cNvPr id="5" name="Obdélník 4"/>
          <p:cNvSpPr/>
          <p:nvPr/>
        </p:nvSpPr>
        <p:spPr>
          <a:xfrm>
            <a:off x="0" y="6423762"/>
            <a:ext cx="470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https://www.atlassian.com/git/tutorials/why-git</a:t>
            </a: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3281694"/>
            <a:ext cx="5952103" cy="3206974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2" y="3504056"/>
            <a:ext cx="3652838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49993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public, free </a:t>
            </a:r>
            <a:r>
              <a:rPr lang="en-US" dirty="0" err="1"/>
              <a:t>git</a:t>
            </a:r>
            <a:r>
              <a:rPr lang="en-US" dirty="0"/>
              <a:t> repository hosting (one of many)</a:t>
            </a:r>
          </a:p>
          <a:p>
            <a:r>
              <a:rPr lang="en-US" dirty="0"/>
              <a:t>Reliable, trusted, recently bought by Microsoft</a:t>
            </a:r>
          </a:p>
          <a:p>
            <a:endParaRPr lang="en-US" dirty="0"/>
          </a:p>
          <a:p>
            <a:r>
              <a:rPr lang="en-US" dirty="0"/>
              <a:t>Public repositories with unlimited collaborators</a:t>
            </a:r>
          </a:p>
          <a:p>
            <a:r>
              <a:rPr lang="en-US" dirty="0"/>
              <a:t>Limited private repositories</a:t>
            </a:r>
          </a:p>
          <a:p>
            <a:endParaRPr lang="en-US" dirty="0"/>
          </a:p>
          <a:p>
            <a:r>
              <a:rPr lang="en-US" dirty="0"/>
              <a:t>We already have </a:t>
            </a:r>
            <a:r>
              <a:rPr lang="en-US" dirty="0">
                <a:hlinkClick r:id="rId2"/>
              </a:rPr>
              <a:t>https://github.com/beards-lab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73" y="2386366"/>
            <a:ext cx="6354427" cy="4471634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2748" y="0"/>
            <a:ext cx="1328606" cy="12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5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GitLab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repository hosting, Hosted by many free and paid services</a:t>
            </a:r>
          </a:p>
          <a:p>
            <a:r>
              <a:rPr lang="en-US" dirty="0"/>
              <a:t>Unlimited private repositories, collaborators, etc..</a:t>
            </a:r>
          </a:p>
          <a:p>
            <a:endParaRPr lang="en-US" dirty="0"/>
          </a:p>
          <a:p>
            <a:r>
              <a:rPr lang="en-US" dirty="0"/>
              <a:t>UMICH included!</a:t>
            </a:r>
          </a:p>
          <a:p>
            <a:r>
              <a:rPr lang="en-GB" dirty="0">
                <a:hlinkClick r:id="rId2"/>
              </a:rPr>
              <a:t>https://gitlab.umich.edu/</a:t>
            </a:r>
            <a:r>
              <a:rPr lang="en-GB" dirty="0"/>
              <a:t> </a:t>
            </a:r>
          </a:p>
          <a:p>
            <a:r>
              <a:rPr lang="en-US" dirty="0"/>
              <a:t>Including public and private access</a:t>
            </a:r>
            <a:endParaRPr lang="en-GB" dirty="0"/>
          </a:p>
        </p:txBody>
      </p:sp>
      <p:pic>
        <p:nvPicPr>
          <p:cNvPr id="2050" name="Picture 2" descr="Press kit | GitL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6" y="0"/>
            <a:ext cx="4106007" cy="181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69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version control?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plaintext, that you develop in time</a:t>
            </a:r>
          </a:p>
          <a:p>
            <a:pPr lvl="1"/>
            <a:r>
              <a:rPr lang="en-US" dirty="0"/>
              <a:t>Track your progress, tag a release</a:t>
            </a:r>
          </a:p>
          <a:p>
            <a:endParaRPr lang="en-US" dirty="0"/>
          </a:p>
          <a:p>
            <a:r>
              <a:rPr lang="en-US" dirty="0"/>
              <a:t>Public stuff vs Private stuff</a:t>
            </a:r>
            <a:r>
              <a:rPr lang="cs-CZ" dirty="0"/>
              <a:t> </a:t>
            </a:r>
            <a:r>
              <a:rPr lang="en-US" dirty="0"/>
              <a:t>(GitHub)</a:t>
            </a:r>
          </a:p>
          <a:p>
            <a:pPr lvl="1"/>
            <a:r>
              <a:rPr lang="en-US" dirty="0"/>
              <a:t>Secret stuff? (</a:t>
            </a:r>
            <a:r>
              <a:rPr lang="en-US" dirty="0" err="1"/>
              <a:t>GitLab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Have codes? Make a repository!</a:t>
            </a:r>
          </a:p>
          <a:p>
            <a:r>
              <a:rPr lang="en-US" dirty="0"/>
              <a:t>Working on a codes? Commit and push!</a:t>
            </a:r>
          </a:p>
          <a:p>
            <a:r>
              <a:rPr lang="en-US" dirty="0"/>
              <a:t>“Publish only finished” </a:t>
            </a:r>
            <a:r>
              <a:rPr lang="en-US" i="1" dirty="0"/>
              <a:t>vs </a:t>
            </a:r>
            <a:r>
              <a:rPr lang="en-US" b="1" dirty="0"/>
              <a:t>A project is never final</a:t>
            </a:r>
          </a:p>
          <a:p>
            <a:endParaRPr lang="en-US" dirty="0"/>
          </a:p>
        </p:txBody>
      </p:sp>
      <p:pic>
        <p:nvPicPr>
          <p:cNvPr id="2050" name="Picture 2" descr="https://i.imgflip.com/5flo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3467100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1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/git - Git Cheat Sh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78" y="1392573"/>
            <a:ext cx="7107178" cy="50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http://git-scm.com/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downloads/</a:t>
            </a:r>
            <a:r>
              <a:rPr lang="en-US" dirty="0" err="1">
                <a:hlinkClick r:id="rId3"/>
              </a:rPr>
              <a:t>guis</a:t>
            </a:r>
            <a:r>
              <a:rPr lang="en-US" dirty="0"/>
              <a:t> </a:t>
            </a:r>
          </a:p>
          <a:p>
            <a:r>
              <a:rPr lang="en-US" dirty="0"/>
              <a:t>Command line?</a:t>
            </a:r>
          </a:p>
          <a:p>
            <a:pPr lvl="1"/>
            <a:r>
              <a:rPr lang="en-US" dirty="0">
                <a:hlinkClick r:id="rId4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 + </a:t>
            </a:r>
            <a:r>
              <a:rPr lang="en-US" dirty="0" err="1"/>
              <a:t>Git</a:t>
            </a:r>
            <a:r>
              <a:rPr lang="en-US" dirty="0"/>
              <a:t> for Windows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GitHub Desktop </a:t>
            </a:r>
            <a:r>
              <a:rPr lang="en-US" b="1" dirty="0">
                <a:hlinkClick r:id="rId6"/>
              </a:rPr>
              <a:t>https://desktop.github.com/</a:t>
            </a:r>
            <a:r>
              <a:rPr lang="en-US" b="1" dirty="0"/>
              <a:t> </a:t>
            </a:r>
          </a:p>
          <a:p>
            <a:r>
              <a:rPr lang="en-US" dirty="0" err="1"/>
              <a:t>MacOs</a:t>
            </a:r>
            <a:endParaRPr lang="en-US" dirty="0"/>
          </a:p>
          <a:p>
            <a:pPr lvl="1"/>
            <a:r>
              <a:rPr lang="en-US" b="1" dirty="0"/>
              <a:t>GitHub Desktop </a:t>
            </a:r>
            <a:r>
              <a:rPr lang="en-US" b="1" dirty="0">
                <a:hlinkClick r:id="rId6"/>
              </a:rPr>
              <a:t>https://desktop.github.com/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90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7850"/>
          </a:xfrm>
        </p:spPr>
        <p:txBody>
          <a:bodyPr/>
          <a:lstStyle/>
          <a:p>
            <a:r>
              <a:rPr lang="en-US" dirty="0"/>
              <a:t>DO THIS AS OFTEN AS POSSIBLE</a:t>
            </a:r>
            <a:endParaRPr lang="en-GB" dirty="0"/>
          </a:p>
        </p:txBody>
      </p:sp>
      <p:sp>
        <p:nvSpPr>
          <p:cNvPr id="4" name="Vývojový diagram: alternativní postup 3"/>
          <p:cNvSpPr/>
          <p:nvPr/>
        </p:nvSpPr>
        <p:spPr>
          <a:xfrm>
            <a:off x="381414" y="3925539"/>
            <a:ext cx="1451296" cy="7633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  <a:endParaRPr lang="en-GB" dirty="0"/>
          </a:p>
        </p:txBody>
      </p:sp>
      <p:sp>
        <p:nvSpPr>
          <p:cNvPr id="5" name="Vývojový diagram: alternativní postup 4"/>
          <p:cNvSpPr/>
          <p:nvPr/>
        </p:nvSpPr>
        <p:spPr>
          <a:xfrm>
            <a:off x="5412298" y="3929988"/>
            <a:ext cx="1451296" cy="7633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6" name="Vývojový diagram: alternativní postup 5"/>
          <p:cNvSpPr/>
          <p:nvPr/>
        </p:nvSpPr>
        <p:spPr>
          <a:xfrm>
            <a:off x="9902504" y="3925539"/>
            <a:ext cx="1451296" cy="7633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Repository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07" y="2933256"/>
            <a:ext cx="805911" cy="805911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 rotWithShape="1">
          <a:blip r:embed="rId3"/>
          <a:srcRect l="-7766" t="19009" r="-1"/>
          <a:stretch/>
        </p:blipFill>
        <p:spPr>
          <a:xfrm>
            <a:off x="5369370" y="2295152"/>
            <a:ext cx="1537150" cy="159286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391" y="2969988"/>
            <a:ext cx="958617" cy="918024"/>
          </a:xfrm>
          <a:prstGeom prst="rect">
            <a:avLst/>
          </a:prstGeom>
        </p:spPr>
      </p:pic>
      <p:cxnSp>
        <p:nvCxnSpPr>
          <p:cNvPr id="22" name="Zakřivená spojnice 21"/>
          <p:cNvCxnSpPr>
            <a:stCxn id="5" idx="2"/>
            <a:endCxn id="6" idx="2"/>
          </p:cNvCxnSpPr>
          <p:nvPr/>
        </p:nvCxnSpPr>
        <p:spPr>
          <a:xfrm rot="5400000" flipH="1" flipV="1">
            <a:off x="8380824" y="2446059"/>
            <a:ext cx="4449" cy="4490206"/>
          </a:xfrm>
          <a:prstGeom prst="curvedConnector3">
            <a:avLst>
              <a:gd name="adj1" fmla="val -12680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>
            <a:stCxn id="6" idx="1"/>
            <a:endCxn id="5" idx="3"/>
          </p:cNvCxnSpPr>
          <p:nvPr/>
        </p:nvCxnSpPr>
        <p:spPr>
          <a:xfrm flipH="1">
            <a:off x="6863594" y="4307238"/>
            <a:ext cx="3038910" cy="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délník 37"/>
          <p:cNvSpPr/>
          <p:nvPr/>
        </p:nvSpPr>
        <p:spPr>
          <a:xfrm>
            <a:off x="3036354" y="3925539"/>
            <a:ext cx="75961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Přímá spojnice se šipkou 39"/>
          <p:cNvCxnSpPr>
            <a:stCxn id="38" idx="3"/>
            <a:endCxn id="5" idx="1"/>
          </p:cNvCxnSpPr>
          <p:nvPr/>
        </p:nvCxnSpPr>
        <p:spPr>
          <a:xfrm>
            <a:off x="3112315" y="4307238"/>
            <a:ext cx="2299983" cy="44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/>
          <p:cNvCxnSpPr>
            <a:stCxn id="4" idx="3"/>
            <a:endCxn id="38" idx="1"/>
          </p:cNvCxnSpPr>
          <p:nvPr/>
        </p:nvCxnSpPr>
        <p:spPr>
          <a:xfrm>
            <a:off x="1832710" y="4307238"/>
            <a:ext cx="1203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ovéPole 43"/>
          <p:cNvSpPr txBox="1"/>
          <p:nvPr/>
        </p:nvSpPr>
        <p:spPr>
          <a:xfrm>
            <a:off x="2094454" y="4307238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</a:t>
            </a:r>
            <a:endParaRPr lang="en-GB" dirty="0"/>
          </a:p>
        </p:txBody>
      </p:sp>
      <p:sp>
        <p:nvSpPr>
          <p:cNvPr id="45" name="TextovéPole 44"/>
          <p:cNvSpPr txBox="1"/>
          <p:nvPr/>
        </p:nvSpPr>
        <p:spPr>
          <a:xfrm>
            <a:off x="3507131" y="4307238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Commit</a:t>
            </a:r>
            <a:endParaRPr lang="en-GB" sz="3200" b="1" dirty="0"/>
          </a:p>
        </p:txBody>
      </p:sp>
      <p:sp>
        <p:nvSpPr>
          <p:cNvPr id="46" name="TextovéPole 45"/>
          <p:cNvSpPr txBox="1"/>
          <p:nvPr/>
        </p:nvSpPr>
        <p:spPr>
          <a:xfrm>
            <a:off x="7977226" y="43196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en-GB" dirty="0"/>
          </a:p>
        </p:txBody>
      </p:sp>
      <p:sp>
        <p:nvSpPr>
          <p:cNvPr id="50" name="TextovéPole 49"/>
          <p:cNvSpPr txBox="1"/>
          <p:nvPr/>
        </p:nvSpPr>
        <p:spPr>
          <a:xfrm>
            <a:off x="8019867" y="526767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en-GB" dirty="0"/>
          </a:p>
        </p:txBody>
      </p:sp>
      <p:sp>
        <p:nvSpPr>
          <p:cNvPr id="51" name="Vývojový diagram: alternativní postup 50"/>
          <p:cNvSpPr/>
          <p:nvPr/>
        </p:nvSpPr>
        <p:spPr>
          <a:xfrm>
            <a:off x="243281" y="2248250"/>
            <a:ext cx="7038363" cy="2793533"/>
          </a:xfrm>
          <a:prstGeom prst="flowChartAlternate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ástupný symbol pro obsah 2"/>
          <p:cNvSpPr txBox="1">
            <a:spLocks/>
          </p:cNvSpPr>
          <p:nvPr/>
        </p:nvSpPr>
        <p:spPr>
          <a:xfrm>
            <a:off x="6830037" y="5637001"/>
            <a:ext cx="5229691" cy="104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this for collaboration and backup</a:t>
            </a:r>
            <a:endParaRPr lang="en-GB" dirty="0"/>
          </a:p>
        </p:txBody>
      </p:sp>
      <p:pic>
        <p:nvPicPr>
          <p:cNvPr id="53" name="Obrázek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753" y="99218"/>
            <a:ext cx="2466975" cy="1857375"/>
          </a:xfrm>
          <a:prstGeom prst="rect">
            <a:avLst/>
          </a:prstGeom>
        </p:spPr>
      </p:pic>
      <p:pic>
        <p:nvPicPr>
          <p:cNvPr id="3074" name="Picture 2" descr="Cloud Data Center Specialty Benefit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267" y="3070532"/>
            <a:ext cx="1837606" cy="103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:Gnome-fs-server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022" y="2907728"/>
            <a:ext cx="1022260" cy="102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63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r>
              <a:rPr lang="cs-CZ" dirty="0"/>
              <a:t> - </a:t>
            </a:r>
            <a:r>
              <a:rPr lang="cs-CZ" dirty="0" err="1"/>
              <a:t>stage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Selecting</a:t>
            </a:r>
            <a:r>
              <a:rPr lang="cs-CZ" dirty="0"/>
              <a:t> </a:t>
            </a:r>
            <a:r>
              <a:rPr lang="cs-CZ" dirty="0" err="1"/>
              <a:t>changes</a:t>
            </a:r>
            <a:endParaRPr lang="cs-CZ" dirty="0"/>
          </a:p>
          <a:p>
            <a:pPr lvl="1"/>
            <a:r>
              <a:rPr lang="cs-CZ" dirty="0" err="1"/>
              <a:t>Adding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files</a:t>
            </a:r>
            <a:endParaRPr lang="cs-CZ" dirty="0"/>
          </a:p>
          <a:p>
            <a:pPr lvl="1"/>
            <a:r>
              <a:rPr lang="cs-CZ" dirty="0" err="1"/>
              <a:t>Selecting</a:t>
            </a:r>
            <a:r>
              <a:rPr lang="cs-CZ" dirty="0"/>
              <a:t> </a:t>
            </a:r>
            <a:r>
              <a:rPr lang="cs-CZ" dirty="0" err="1"/>
              <a:t>changed</a:t>
            </a:r>
            <a:r>
              <a:rPr lang="cs-CZ" dirty="0"/>
              <a:t> </a:t>
            </a:r>
            <a:r>
              <a:rPr lang="cs-CZ" dirty="0" err="1"/>
              <a:t>files</a:t>
            </a:r>
            <a:r>
              <a:rPr lang="cs-CZ" dirty="0"/>
              <a:t> (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parts</a:t>
            </a:r>
            <a:r>
              <a:rPr lang="cs-CZ" dirty="0"/>
              <a:t>)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r>
              <a:rPr lang="cs-CZ" dirty="0"/>
              <a:t> - </a:t>
            </a:r>
            <a:r>
              <a:rPr lang="en-US" dirty="0"/>
              <a:t>COMMIT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Add a commit summary*</a:t>
            </a:r>
          </a:p>
          <a:p>
            <a:r>
              <a:rPr lang="cs-CZ" dirty="0" err="1"/>
              <a:t>Commiting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LOCAL </a:t>
            </a:r>
            <a:r>
              <a:rPr lang="cs-CZ" dirty="0" err="1"/>
              <a:t>repository</a:t>
            </a:r>
            <a:endParaRPr lang="en-US" dirty="0"/>
          </a:p>
          <a:p>
            <a:pPr lvl="1"/>
            <a:r>
              <a:rPr lang="en-US" dirty="0"/>
              <a:t>Safe checkpoint</a:t>
            </a:r>
            <a:endParaRPr lang="cs-CZ" dirty="0"/>
          </a:p>
          <a:p>
            <a:pPr lvl="1"/>
            <a:r>
              <a:rPr lang="cs-CZ" dirty="0"/>
              <a:t>On top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current</a:t>
            </a:r>
            <a:r>
              <a:rPr lang="cs-CZ" dirty="0"/>
              <a:t> BRANCH</a:t>
            </a:r>
          </a:p>
          <a:p>
            <a:pPr lvl="1"/>
            <a:r>
              <a:rPr lang="cs-CZ" dirty="0" err="1"/>
              <a:t>Or</a:t>
            </a:r>
            <a:r>
              <a:rPr lang="cs-CZ" dirty="0"/>
              <a:t> to a NEW </a:t>
            </a:r>
            <a:r>
              <a:rPr lang="cs-CZ" dirty="0" err="1"/>
              <a:t>branch</a:t>
            </a:r>
            <a:endParaRPr lang="en-US" dirty="0"/>
          </a:p>
          <a:p>
            <a:r>
              <a:rPr lang="en-US" dirty="0"/>
              <a:t>Roll back to any previous commit</a:t>
            </a:r>
          </a:p>
          <a:p>
            <a:r>
              <a:rPr lang="en-US" dirty="0"/>
              <a:t>Compare with any previous commit</a:t>
            </a:r>
            <a:endParaRPr lang="en-GB" dirty="0"/>
          </a:p>
        </p:txBody>
      </p:sp>
      <p:pic>
        <p:nvPicPr>
          <p:cNvPr id="2050" name="Picture 2" descr="https://nvie.com/img/hotfix-branche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44" y="1631916"/>
            <a:ext cx="3876624" cy="522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1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r>
              <a:rPr lang="cs-CZ" dirty="0"/>
              <a:t> - </a:t>
            </a:r>
            <a:r>
              <a:rPr lang="en-US" dirty="0"/>
              <a:t>PUSH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Pushing</a:t>
            </a:r>
            <a:r>
              <a:rPr lang="cs-CZ" dirty="0"/>
              <a:t> </a:t>
            </a:r>
            <a:r>
              <a:rPr lang="cs-CZ" dirty="0" err="1"/>
              <a:t>our</a:t>
            </a:r>
            <a:r>
              <a:rPr lang="cs-CZ" dirty="0"/>
              <a:t> LOCAL </a:t>
            </a:r>
            <a:r>
              <a:rPr lang="cs-CZ" dirty="0" err="1"/>
              <a:t>repository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REMOTE </a:t>
            </a:r>
            <a:r>
              <a:rPr lang="cs-CZ" dirty="0" err="1"/>
              <a:t>repository</a:t>
            </a:r>
            <a:endParaRPr lang="cs-CZ" dirty="0"/>
          </a:p>
          <a:p>
            <a:pPr lvl="1"/>
            <a:r>
              <a:rPr lang="en-US" dirty="0"/>
              <a:t>Could have more remotes</a:t>
            </a:r>
          </a:p>
          <a:p>
            <a:pPr lvl="1"/>
            <a:r>
              <a:rPr lang="en-US" dirty="0"/>
              <a:t>What if the REMOTE version is newer?</a:t>
            </a:r>
          </a:p>
          <a:p>
            <a:pPr lvl="2"/>
            <a:r>
              <a:rPr lang="en-US" dirty="0"/>
              <a:t>Need to pull (aka fetch) first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63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organized!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5" y="1690688"/>
            <a:ext cx="7972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9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r>
              <a:rPr lang="cs-CZ" dirty="0"/>
              <a:t> - </a:t>
            </a:r>
            <a:r>
              <a:rPr lang="en-US" dirty="0"/>
              <a:t>PULL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Pulling</a:t>
            </a:r>
            <a:r>
              <a:rPr lang="cs-CZ" dirty="0"/>
              <a:t> </a:t>
            </a:r>
            <a:r>
              <a:rPr lang="en-US" dirty="0"/>
              <a:t>from </a:t>
            </a:r>
            <a:r>
              <a:rPr lang="cs-CZ" dirty="0" err="1"/>
              <a:t>the</a:t>
            </a:r>
            <a:r>
              <a:rPr lang="cs-CZ" dirty="0"/>
              <a:t> REMOTE </a:t>
            </a:r>
            <a:r>
              <a:rPr lang="en-US" dirty="0"/>
              <a:t>server into </a:t>
            </a:r>
            <a:r>
              <a:rPr lang="cs-CZ" dirty="0"/>
              <a:t>LOCAL </a:t>
            </a:r>
            <a:r>
              <a:rPr lang="cs-CZ" dirty="0" err="1"/>
              <a:t>repository</a:t>
            </a:r>
            <a:endParaRPr lang="en-US" dirty="0"/>
          </a:p>
          <a:p>
            <a:pPr lvl="1"/>
            <a:r>
              <a:rPr lang="en-US" dirty="0"/>
              <a:t>Could have more remotes</a:t>
            </a:r>
          </a:p>
          <a:p>
            <a:pPr lvl="1"/>
            <a:r>
              <a:rPr lang="en-US" dirty="0"/>
              <a:t>What if we made some changes?</a:t>
            </a:r>
          </a:p>
        </p:txBody>
      </p:sp>
    </p:spTree>
    <p:extLst>
      <p:ext uri="{BB962C8B-B14F-4D97-AF65-F5344CB8AC3E}">
        <p14:creationId xmlns:p14="http://schemas.microsoft.com/office/powerpoint/2010/main" val="3520760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commit is a snapshot in time</a:t>
            </a:r>
          </a:p>
          <a:p>
            <a:pPr lvl="1"/>
            <a:r>
              <a:rPr lang="en-US" dirty="0"/>
              <a:t>Everything is </a:t>
            </a:r>
            <a:r>
              <a:rPr lang="en-US" dirty="0" err="1"/>
              <a:t>checksummed</a:t>
            </a:r>
            <a:r>
              <a:rPr lang="en-US" dirty="0"/>
              <a:t> with a SHA hash, with a custom label </a:t>
            </a:r>
            <a:br>
              <a:rPr lang="en-US" dirty="0"/>
            </a:br>
            <a:r>
              <a:rPr lang="en-US" dirty="0"/>
              <a:t>(commit name)</a:t>
            </a:r>
          </a:p>
          <a:p>
            <a:pPr lvl="1"/>
            <a:r>
              <a:rPr lang="en-US" dirty="0"/>
              <a:t>Has one or two parents</a:t>
            </a:r>
          </a:p>
          <a:p>
            <a:r>
              <a:rPr lang="en-US" dirty="0"/>
              <a:t>Branch is a pointer to a commit</a:t>
            </a:r>
          </a:p>
          <a:p>
            <a:pPr lvl="1"/>
            <a:r>
              <a:rPr lang="en-US" dirty="0"/>
              <a:t>Most recent commit in a branch</a:t>
            </a:r>
          </a:p>
          <a:p>
            <a:pPr lvl="1"/>
            <a:r>
              <a:rPr lang="en-US" dirty="0"/>
              <a:t>Default name: </a:t>
            </a:r>
            <a:br>
              <a:rPr lang="en-US" dirty="0"/>
            </a:br>
            <a:r>
              <a:rPr lang="en-US" dirty="0"/>
              <a:t>“master”, “main” or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CommitMcCommitFace</a:t>
            </a:r>
            <a:r>
              <a:rPr lang="en-US" dirty="0"/>
              <a:t>:</a:t>
            </a:r>
          </a:p>
          <a:p>
            <a:r>
              <a:rPr lang="en-US" dirty="0"/>
              <a:t>Branches are meant to merge</a:t>
            </a:r>
          </a:p>
          <a:p>
            <a:r>
              <a:rPr lang="en-US" dirty="0"/>
              <a:t>Do not have to overuse with </a:t>
            </a:r>
            <a:br>
              <a:rPr lang="en-US" dirty="0"/>
            </a:br>
            <a:r>
              <a:rPr lang="en-US" dirty="0"/>
              <a:t>GitHub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 descr="git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855" y="2719624"/>
            <a:ext cx="5760294" cy="406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56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Collaborators in your group share the same remote</a:t>
            </a:r>
          </a:p>
          <a:p>
            <a:pPr lvl="1"/>
            <a:r>
              <a:rPr lang="en-US" dirty="0"/>
              <a:t>Write access?</a:t>
            </a:r>
          </a:p>
          <a:p>
            <a:endParaRPr lang="en-US" dirty="0"/>
          </a:p>
          <a:p>
            <a:r>
              <a:rPr lang="en-US" dirty="0"/>
              <a:t>Outside collaborators for open-source project</a:t>
            </a:r>
          </a:p>
          <a:p>
            <a:pPr lvl="1"/>
            <a:r>
              <a:rPr lang="en-US" dirty="0"/>
              <a:t>Use GitHub’s pull request features:</a:t>
            </a:r>
          </a:p>
          <a:p>
            <a:pPr lvl="1"/>
            <a:r>
              <a:rPr lang="en-US" dirty="0"/>
              <a:t>Collaborator:</a:t>
            </a:r>
          </a:p>
          <a:p>
            <a:pPr lvl="2"/>
            <a:r>
              <a:rPr lang="en-US" dirty="0"/>
              <a:t>Makes a copy (Fork) of the repo</a:t>
            </a:r>
          </a:p>
          <a:p>
            <a:pPr lvl="2"/>
            <a:r>
              <a:rPr lang="en-US" dirty="0"/>
              <a:t>Commits his changes</a:t>
            </a:r>
          </a:p>
          <a:p>
            <a:pPr lvl="2"/>
            <a:r>
              <a:rPr lang="en-US" dirty="0"/>
              <a:t>Issues pull request</a:t>
            </a:r>
          </a:p>
          <a:p>
            <a:pPr lvl="1"/>
            <a:r>
              <a:rPr lang="en-US" dirty="0"/>
              <a:t>Maintainer:</a:t>
            </a:r>
          </a:p>
          <a:p>
            <a:pPr lvl="2"/>
            <a:r>
              <a:rPr lang="en-US" dirty="0"/>
              <a:t>Reviews and merges the changes</a:t>
            </a:r>
            <a:endParaRPr lang="en-GB" dirty="0"/>
          </a:p>
        </p:txBody>
      </p:sp>
      <p:pic>
        <p:nvPicPr>
          <p:cNvPr id="3074" name="Picture 2" descr="https://www.researchgate.net/profile/Robert-Cohen-25/publication/318912754/figure/fig1/AS:523701759287300@1501871637618/Git-with-GitHub-Workflows_W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9499"/>
            <a:ext cx="6096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76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the code to wide public, incl. non-collaborators</a:t>
            </a:r>
          </a:p>
          <a:p>
            <a:pPr lvl="1"/>
            <a:r>
              <a:rPr lang="en-US" dirty="0"/>
              <a:t>Still prevent them from messing your code</a:t>
            </a:r>
          </a:p>
          <a:p>
            <a:r>
              <a:rPr lang="en-US" dirty="0"/>
              <a:t>“Hey, I fixed your code, </a:t>
            </a:r>
            <a:r>
              <a:rPr lang="en-US" dirty="0" err="1"/>
              <a:t>wanna</a:t>
            </a:r>
            <a:r>
              <a:rPr lang="en-US" dirty="0"/>
              <a:t> merge?”</a:t>
            </a:r>
          </a:p>
          <a:p>
            <a:endParaRPr lang="en-US" dirty="0"/>
          </a:p>
          <a:p>
            <a:r>
              <a:rPr lang="en-US" dirty="0"/>
              <a:t>You are sharing your code, Bob checks it out (forks).</a:t>
            </a:r>
          </a:p>
          <a:p>
            <a:r>
              <a:rPr lang="en-US" dirty="0"/>
              <a:t>Fork is Bobs version (= Bob’s branch)</a:t>
            </a:r>
          </a:p>
          <a:p>
            <a:r>
              <a:rPr lang="en-US" dirty="0"/>
              <a:t>Bob makes some changes and commits to his repository (which is a branch of your repository). </a:t>
            </a:r>
            <a:br>
              <a:rPr lang="en-US" dirty="0"/>
            </a:br>
            <a:r>
              <a:rPr lang="en-US" dirty="0"/>
              <a:t>Bob finalizes his codes.</a:t>
            </a:r>
          </a:p>
          <a:p>
            <a:r>
              <a:rPr lang="en-US" dirty="0"/>
              <a:t>Bob can’t rewrite your code, </a:t>
            </a:r>
            <a:br>
              <a:rPr lang="en-US" dirty="0"/>
            </a:br>
            <a:r>
              <a:rPr lang="en-US" dirty="0"/>
              <a:t>issues a pull request</a:t>
            </a:r>
          </a:p>
          <a:p>
            <a:r>
              <a:rPr lang="en-US" dirty="0"/>
              <a:t>You check his changes and merge</a:t>
            </a:r>
          </a:p>
          <a:p>
            <a:endParaRPr lang="en-US" dirty="0"/>
          </a:p>
        </p:txBody>
      </p:sp>
      <p:pic>
        <p:nvPicPr>
          <p:cNvPr id="8194" name="Picture 2" descr="Screen Shot 2014-03-08 at 23.07.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4524637"/>
            <a:ext cx="6191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Get organized!</a:t>
            </a:r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5" y="1690688"/>
            <a:ext cx="7972425" cy="43053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20CD0FF-0049-215F-5F29-D6D7B84B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322" y="1365315"/>
            <a:ext cx="6580413" cy="49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8E9F8-9CB1-201A-71D8-36412B49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More versions of the same project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092C8-1F19-2909-93E7-F851C2B1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0918" cy="4351338"/>
          </a:xfrm>
        </p:spPr>
        <p:txBody>
          <a:bodyPr/>
          <a:lstStyle/>
          <a:p>
            <a:r>
              <a:rPr lang="en-US" dirty="0"/>
              <a:t>Hell to maintain?</a:t>
            </a:r>
          </a:p>
          <a:p>
            <a:endParaRPr lang="en-US" dirty="0"/>
          </a:p>
          <a:p>
            <a:r>
              <a:rPr lang="en-US" dirty="0"/>
              <a:t>Branches might merge back when successful, or die out</a:t>
            </a:r>
          </a:p>
        </p:txBody>
      </p:sp>
      <p:pic>
        <p:nvPicPr>
          <p:cNvPr id="1026" name="Picture 2" descr="GIT Branch Strategies in Test Processes - TesterYou">
            <a:extLst>
              <a:ext uri="{FF2B5EF4-FFF2-40B4-BE49-F238E27FC236}">
                <a16:creationId xmlns:a16="http://schemas.microsoft.com/office/drawing/2014/main" id="{269AC49E-0E73-CF5B-41A5-F5F450D1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18" y="2567568"/>
            <a:ext cx="6882882" cy="42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9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Get backed up!</a:t>
            </a:r>
            <a:endParaRPr lang="en-GB" dirty="0"/>
          </a:p>
        </p:txBody>
      </p:sp>
      <p:pic>
        <p:nvPicPr>
          <p:cNvPr id="4" name="Picture 2" descr="https://i.imgflip.com/5flp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30375"/>
            <a:ext cx="54959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nt care fotografías e imágenes de alta resolución - Alamy">
            <a:extLst>
              <a:ext uri="{FF2B5EF4-FFF2-40B4-BE49-F238E27FC236}">
                <a16:creationId xmlns:a16="http://schemas.microsoft.com/office/drawing/2014/main" id="{1FFA36A2-CAB5-1C34-2046-3D0C7546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919" y="2247187"/>
            <a:ext cx="4723949" cy="461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AF26C6D-45A9-DD5A-421D-2488248202EA}"/>
              </a:ext>
            </a:extLst>
          </p:cNvPr>
          <p:cNvSpPr txBox="1"/>
          <p:nvPr/>
        </p:nvSpPr>
        <p:spPr>
          <a:xfrm>
            <a:off x="6874328" y="953274"/>
            <a:ext cx="36319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GitHub: </a:t>
            </a:r>
          </a:p>
        </p:txBody>
      </p:sp>
    </p:spTree>
    <p:extLst>
      <p:ext uri="{BB962C8B-B14F-4D97-AF65-F5344CB8AC3E}">
        <p14:creationId xmlns:p14="http://schemas.microsoft.com/office/powerpoint/2010/main" val="3410281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</a:t>
            </a:r>
            <a:r>
              <a:rPr lang="cs-CZ" dirty="0" err="1"/>
              <a:t>Collaborate</a:t>
            </a:r>
            <a:r>
              <a:rPr lang="cs-CZ" dirty="0"/>
              <a:t>!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4913421"/>
            <a:ext cx="10515600" cy="1263542"/>
          </a:xfrm>
        </p:spPr>
        <p:txBody>
          <a:bodyPr/>
          <a:lstStyle/>
          <a:p>
            <a:r>
              <a:rPr lang="en-GB" dirty="0"/>
              <a:t>Invited collaborators</a:t>
            </a:r>
          </a:p>
          <a:p>
            <a:r>
              <a:rPr lang="en-GB" dirty="0"/>
              <a:t>Pull requests from wide public</a:t>
            </a:r>
          </a:p>
        </p:txBody>
      </p:sp>
      <p:pic>
        <p:nvPicPr>
          <p:cNvPr id="6" name="Picture 2" descr="https://www.researchgate.net/profile/Robert-Cohen-25/publication/318912754/figure/fig1/AS:523701759287300@1501871637618/Git-with-GitHub-Workflows_W640.jpg">
            <a:extLst>
              <a:ext uri="{FF2B5EF4-FFF2-40B4-BE49-F238E27FC236}">
                <a16:creationId xmlns:a16="http://schemas.microsoft.com/office/drawing/2014/main" id="{D78A3361-EDB9-CC5F-FD0F-A6D7D66E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5" y="3639373"/>
            <a:ext cx="6096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sign Team Collaboration with Github | by Kelly Dern | Medium">
            <a:extLst>
              <a:ext uri="{FF2B5EF4-FFF2-40B4-BE49-F238E27FC236}">
                <a16:creationId xmlns:a16="http://schemas.microsoft.com/office/drawing/2014/main" id="{2B858AE8-394C-8353-CB0B-43DCEF76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7094"/>
            <a:ext cx="8284029" cy="33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201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22363C-7700-B51A-9270-7B3CAEC3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Make your research public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B3DF68-4A1F-28BA-EE9A-8027DB6A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link to </a:t>
            </a:r>
            <a:r>
              <a:rPr lang="en-US" dirty="0" err="1"/>
              <a:t>github</a:t>
            </a:r>
            <a:r>
              <a:rPr lang="en-US" dirty="0"/>
              <a:t> would do too</a:t>
            </a:r>
          </a:p>
          <a:p>
            <a:r>
              <a:rPr lang="en-US" dirty="0"/>
              <a:t>Dedicated storage repository - </a:t>
            </a:r>
            <a:r>
              <a:rPr lang="en-US" dirty="0">
                <a:hlinkClick r:id="rId2"/>
              </a:rPr>
              <a:t>https://zenodo.org/</a:t>
            </a:r>
            <a:r>
              <a:rPr lang="en-US" dirty="0"/>
              <a:t>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1C9FF27-940E-1126-B915-53C2F3CB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8800"/>
            <a:ext cx="12192000" cy="59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8E9F8-9CB1-201A-71D8-36412B49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versions of the same project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4092C8-1F19-2909-93E7-F851C2B1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0918" cy="4351338"/>
          </a:xfrm>
        </p:spPr>
        <p:txBody>
          <a:bodyPr/>
          <a:lstStyle/>
          <a:p>
            <a:r>
              <a:rPr lang="en-US" dirty="0"/>
              <a:t>Some experiments are dead ends</a:t>
            </a:r>
          </a:p>
          <a:p>
            <a:r>
              <a:rPr lang="en-US" dirty="0"/>
              <a:t>Still good to keep track of them</a:t>
            </a:r>
          </a:p>
          <a:p>
            <a:endParaRPr lang="en-US" dirty="0"/>
          </a:p>
          <a:p>
            <a:r>
              <a:rPr lang="en-US" dirty="0"/>
              <a:t>Hell to maintain</a:t>
            </a:r>
          </a:p>
        </p:txBody>
      </p:sp>
      <p:pic>
        <p:nvPicPr>
          <p:cNvPr id="1026" name="Picture 2" descr="GIT Branch Strategies in Test Processes - TesterYou">
            <a:extLst>
              <a:ext uri="{FF2B5EF4-FFF2-40B4-BE49-F238E27FC236}">
                <a16:creationId xmlns:a16="http://schemas.microsoft.com/office/drawing/2014/main" id="{269AC49E-0E73-CF5B-41A5-F5F450D1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18" y="2567568"/>
            <a:ext cx="6882882" cy="42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10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backed up!</a:t>
            </a:r>
            <a:endParaRPr lang="en-GB" dirty="0"/>
          </a:p>
        </p:txBody>
      </p:sp>
      <p:pic>
        <p:nvPicPr>
          <p:cNvPr id="4" name="Picture 2" descr="https://i.imgflip.com/5flp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79" y="1825625"/>
            <a:ext cx="54959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92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Collaborate</a:t>
            </a:r>
            <a:r>
              <a:rPr lang="cs-CZ" dirty="0"/>
              <a:t>!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07" y="1926293"/>
            <a:ext cx="6438900" cy="249555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587" y="5021205"/>
            <a:ext cx="3265413" cy="18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7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A6401E-0BD7-76FB-5E7F-46557F21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research public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75B028-130C-E263-C50A-1796AE0C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Science must be repeatable</a:t>
            </a:r>
          </a:p>
          <a:p>
            <a:r>
              <a:rPr lang="en-US" dirty="0"/>
              <a:t>Describe methods, attach source code</a:t>
            </a:r>
          </a:p>
          <a:p>
            <a:pPr lvl="1"/>
            <a:r>
              <a:rPr lang="en-US" dirty="0"/>
              <a:t>Bug in the methods or in the code</a:t>
            </a:r>
          </a:p>
          <a:p>
            <a:r>
              <a:rPr lang="en-US" dirty="0"/>
              <a:t>80 % of the modeling papers can’t be replicated without the source codes</a:t>
            </a:r>
          </a:p>
          <a:p>
            <a:pPr lvl="1"/>
            <a:r>
              <a:rPr lang="en-US" dirty="0"/>
              <a:t>links to old, hard-to-find papers</a:t>
            </a:r>
          </a:p>
          <a:p>
            <a:pPr lvl="1"/>
            <a:r>
              <a:rPr lang="en-US" dirty="0"/>
              <a:t>Missing equations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Typos</a:t>
            </a:r>
          </a:p>
          <a:p>
            <a:endParaRPr lang="en-US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DD53346-E75C-18A1-C0E5-6F11E04D6324}"/>
              </a:ext>
            </a:extLst>
          </p:cNvPr>
          <p:cNvSpPr/>
          <p:nvPr/>
        </p:nvSpPr>
        <p:spPr>
          <a:xfrm>
            <a:off x="5946710" y="5103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“The model enclosed is the earliest I have in my files, so it may not duplicate what is in my paper.”</a:t>
            </a:r>
          </a:p>
          <a:p>
            <a:endParaRPr lang="en-US" b="1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r"/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Undisclosed author, </a:t>
            </a:r>
            <a:b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personal communication, </a:t>
            </a:r>
            <a:b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b="1" i="1" dirty="0">
                <a:solidFill>
                  <a:srgbClr val="222222"/>
                </a:solidFill>
                <a:latin typeface="Arial" panose="020B0604020202020204" pitchFamily="34" charset="0"/>
              </a:rPr>
              <a:t>01/05/2022</a:t>
            </a:r>
          </a:p>
        </p:txBody>
      </p:sp>
    </p:spTree>
    <p:extLst>
      <p:ext uri="{BB962C8B-B14F-4D97-AF65-F5344CB8AC3E}">
        <p14:creationId xmlns:p14="http://schemas.microsoft.com/office/powerpoint/2010/main" val="190000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Tracks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revisions</a:t>
            </a:r>
            <a:r>
              <a:rPr lang="cs-CZ" dirty="0"/>
              <a:t>, </a:t>
            </a:r>
            <a:r>
              <a:rPr lang="cs-CZ" dirty="0" err="1"/>
              <a:t>creates</a:t>
            </a:r>
            <a:r>
              <a:rPr lang="cs-CZ" dirty="0"/>
              <a:t> </a:t>
            </a:r>
            <a:r>
              <a:rPr lang="cs-CZ" dirty="0" err="1"/>
              <a:t>safe</a:t>
            </a:r>
            <a:r>
              <a:rPr lang="cs-CZ" dirty="0"/>
              <a:t> „</a:t>
            </a:r>
            <a:r>
              <a:rPr lang="cs-CZ" dirty="0" err="1"/>
              <a:t>Checkpoints</a:t>
            </a:r>
            <a:r>
              <a:rPr lang="cs-CZ" dirty="0"/>
              <a:t>“</a:t>
            </a:r>
          </a:p>
          <a:p>
            <a:r>
              <a:rPr lang="cs-CZ" dirty="0" err="1"/>
              <a:t>Allows</a:t>
            </a:r>
            <a:r>
              <a:rPr lang="cs-CZ" dirty="0"/>
              <a:t> </a:t>
            </a:r>
            <a:r>
              <a:rPr lang="cs-CZ" dirty="0" err="1"/>
              <a:t>organizing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 in </a:t>
            </a:r>
            <a:r>
              <a:rPr lang="cs-CZ" dirty="0" err="1"/>
              <a:t>multiple</a:t>
            </a:r>
            <a:r>
              <a:rPr lang="cs-CZ" dirty="0"/>
              <a:t> (</a:t>
            </a:r>
            <a:r>
              <a:rPr lang="cs-CZ" dirty="0" err="1"/>
              <a:t>concurrent</a:t>
            </a:r>
            <a:r>
              <a:rPr lang="cs-CZ" dirty="0"/>
              <a:t>) </a:t>
            </a:r>
            <a:r>
              <a:rPr lang="cs-CZ" dirty="0" err="1"/>
              <a:t>branches</a:t>
            </a:r>
            <a:endParaRPr lang="cs-CZ" dirty="0"/>
          </a:p>
          <a:p>
            <a:r>
              <a:rPr lang="cs-CZ" dirty="0" err="1"/>
              <a:t>Simplifies</a:t>
            </a:r>
            <a:r>
              <a:rPr lang="cs-CZ" dirty="0"/>
              <a:t> </a:t>
            </a:r>
            <a:r>
              <a:rPr lang="cs-CZ" dirty="0" err="1"/>
              <a:t>cooperation</a:t>
            </a:r>
            <a:endParaRPr lang="en-US" dirty="0"/>
          </a:p>
          <a:p>
            <a:r>
              <a:rPr lang="en-US" dirty="0"/>
              <a:t>Tag the release version and back it up!</a:t>
            </a:r>
          </a:p>
          <a:p>
            <a:endParaRPr lang="cs-CZ" dirty="0"/>
          </a:p>
          <a:p>
            <a:endParaRPr lang="en-GB" dirty="0"/>
          </a:p>
        </p:txBody>
      </p:sp>
      <p:sp>
        <p:nvSpPr>
          <p:cNvPr id="4" name="Obdélník 3"/>
          <p:cNvSpPr/>
          <p:nvPr/>
        </p:nvSpPr>
        <p:spPr>
          <a:xfrm>
            <a:off x="6096000" y="55767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“The model enclosed is the earliest I have in my files, so it may not duplicate what is in my paper.”</a:t>
            </a:r>
          </a:p>
          <a:p>
            <a:endParaRPr lang="en-US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r"/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Undisclosed author, 01/05/2022</a:t>
            </a:r>
          </a:p>
        </p:txBody>
      </p:sp>
    </p:spTree>
    <p:extLst>
      <p:ext uri="{BB962C8B-B14F-4D97-AF65-F5344CB8AC3E}">
        <p14:creationId xmlns:p14="http://schemas.microsoft.com/office/powerpoint/2010/main" val="3801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7F258D-2B73-24F2-B9A6-9C63F1EA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EA0E02-D5C8-08DD-CCD0-BC7FB2F0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Control System (1972)</a:t>
            </a:r>
          </a:p>
          <a:p>
            <a:r>
              <a:rPr lang="en-US" i="1" dirty="0"/>
              <a:t>CVS (1985)</a:t>
            </a:r>
          </a:p>
          <a:p>
            <a:r>
              <a:rPr lang="en-US" i="1" dirty="0"/>
              <a:t>Subversion (SVN)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BitKeeper</a:t>
            </a:r>
            <a:endParaRPr lang="en-US" dirty="0"/>
          </a:p>
          <a:p>
            <a:r>
              <a:rPr lang="en-US" dirty="0"/>
              <a:t>GNU Bazaar</a:t>
            </a:r>
          </a:p>
          <a:p>
            <a:r>
              <a:rPr lang="en-US" dirty="0"/>
              <a:t>Mercurial (2005)</a:t>
            </a:r>
          </a:p>
          <a:p>
            <a:r>
              <a:rPr lang="en-US" b="1" dirty="0"/>
              <a:t>Git (2005)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!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Global information tracker </a:t>
            </a:r>
            <a:r>
              <a:rPr lang="en-US" dirty="0"/>
              <a:t> (or </a:t>
            </a:r>
            <a:r>
              <a:rPr lang="en-US" i="1" dirty="0"/>
              <a:t>goddamn idiotic truckload of ****</a:t>
            </a:r>
            <a:r>
              <a:rPr lang="en-US" dirty="0"/>
              <a:t>)</a:t>
            </a:r>
          </a:p>
          <a:p>
            <a:r>
              <a:rPr lang="en-US" dirty="0"/>
              <a:t>Developed to support Linux core development in 2005</a:t>
            </a:r>
          </a:p>
          <a:p>
            <a:r>
              <a:rPr lang="cs-CZ" dirty="0"/>
              <a:t>Most </a:t>
            </a:r>
            <a:r>
              <a:rPr lang="cs-CZ" dirty="0" err="1"/>
              <a:t>popular</a:t>
            </a:r>
            <a:r>
              <a:rPr lang="cs-CZ" dirty="0"/>
              <a:t> </a:t>
            </a:r>
            <a:r>
              <a:rPr lang="en-US" dirty="0"/>
              <a:t>Version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en-US" dirty="0"/>
              <a:t>system with collaboration</a:t>
            </a:r>
          </a:p>
          <a:p>
            <a:endParaRPr lang="en-US" dirty="0"/>
          </a:p>
          <a:p>
            <a:r>
              <a:rPr lang="en-US" dirty="0"/>
              <a:t>Don’t get lost in your versions, name them and store them!</a:t>
            </a:r>
          </a:p>
          <a:p>
            <a:r>
              <a:rPr lang="en-US" dirty="0"/>
              <a:t>Backup and recovery</a:t>
            </a:r>
          </a:p>
          <a:p>
            <a:r>
              <a:rPr lang="en-US" dirty="0"/>
              <a:t>Sharing and dissemination</a:t>
            </a:r>
          </a:p>
          <a:p>
            <a:r>
              <a:rPr lang="en-US" dirty="0"/>
              <a:t>It’s easy, it’s open-source, it’s free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383" y="4264503"/>
            <a:ext cx="3348420" cy="25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2140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23714</TotalTime>
  <Words>924</Words>
  <Application>Microsoft Office PowerPoint</Application>
  <PresentationFormat>Širokoúhlá obrazovka</PresentationFormat>
  <Paragraphs>168</Paragraphs>
  <Slides>28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Motiv Office</vt:lpstr>
      <vt:lpstr>Use  Git</vt:lpstr>
      <vt:lpstr>Get organized!</vt:lpstr>
      <vt:lpstr>More versions of the same project</vt:lpstr>
      <vt:lpstr>Get backed up!</vt:lpstr>
      <vt:lpstr>Collaborate!</vt:lpstr>
      <vt:lpstr>Make your research public</vt:lpstr>
      <vt:lpstr>Version control system</vt:lpstr>
      <vt:lpstr>Version control systems</vt:lpstr>
      <vt:lpstr>Use Git!</vt:lpstr>
      <vt:lpstr>Repository log – take me to the past and back</vt:lpstr>
      <vt:lpstr>Centralized and distributed repositories</vt:lpstr>
      <vt:lpstr>GitHub</vt:lpstr>
      <vt:lpstr>GitLab</vt:lpstr>
      <vt:lpstr>What to version control?</vt:lpstr>
      <vt:lpstr>Tools</vt:lpstr>
      <vt:lpstr>Process</vt:lpstr>
      <vt:lpstr>Process - stage</vt:lpstr>
      <vt:lpstr>Process - COMMIT</vt:lpstr>
      <vt:lpstr>Process - PUSH</vt:lpstr>
      <vt:lpstr>Process - PULL</vt:lpstr>
      <vt:lpstr>Branching</vt:lpstr>
      <vt:lpstr>Collaboration</vt:lpstr>
      <vt:lpstr>Pull requests</vt:lpstr>
      <vt:lpstr>GIT: Get organized!</vt:lpstr>
      <vt:lpstr>GIT: More versions of the same project</vt:lpstr>
      <vt:lpstr>GIT: Get backed up!</vt:lpstr>
      <vt:lpstr>Git: Collaborate!</vt:lpstr>
      <vt:lpstr>Git: Make your research public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Autonomously Regulated Lumped Human Cardiovascular Model for Simulating Changes in Bodily Posture and Exercise</dc:title>
  <dc:creator>Filip Ježek</dc:creator>
  <cp:lastModifiedBy>Filip Ježek</cp:lastModifiedBy>
  <cp:revision>91</cp:revision>
  <dcterms:created xsi:type="dcterms:W3CDTF">2021-03-24T10:47:54Z</dcterms:created>
  <dcterms:modified xsi:type="dcterms:W3CDTF">2023-01-11T20:07:36Z</dcterms:modified>
</cp:coreProperties>
</file>