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7" r:id="rId5"/>
    <p:sldId id="268" r:id="rId6"/>
    <p:sldId id="258" r:id="rId7"/>
    <p:sldId id="259" r:id="rId8"/>
    <p:sldId id="260" r:id="rId9"/>
    <p:sldId id="262" r:id="rId10"/>
    <p:sldId id="264" r:id="rId11"/>
    <p:sldId id="265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038C-2C93-492D-A75E-F4C50C1D9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/>
              <a:t>Musicbox</a:t>
            </a:r>
            <a:br>
              <a:rPr lang="en-US" sz="8000" dirty="0"/>
            </a:br>
            <a:r>
              <a:rPr lang="en-US" sz="8000" dirty="0"/>
              <a:t>recommendation</a:t>
            </a:r>
            <a:br>
              <a:rPr lang="en-US" sz="8000" dirty="0"/>
            </a:br>
            <a:r>
              <a:rPr lang="en-US" sz="8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182E8-B370-40A0-85F8-27E28B361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79533"/>
            <a:ext cx="8045373" cy="746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ds501</a:t>
            </a:r>
          </a:p>
          <a:p>
            <a:r>
              <a:rPr lang="en-US" dirty="0" err="1"/>
              <a:t>Jiahui</a:t>
            </a:r>
            <a:r>
              <a:rPr lang="en-US" dirty="0"/>
              <a:t> </a:t>
            </a:r>
            <a:r>
              <a:rPr lang="en-US" dirty="0" err="1"/>
              <a:t>tao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8A63-3C48-481A-B532-ED9EBE22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model -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86AB-B689-489D-B47B-97858DC8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9095"/>
            <a:ext cx="10178322" cy="4242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pyspark.ml.recommendation</a:t>
            </a:r>
            <a:r>
              <a:rPr lang="en-US" dirty="0"/>
              <a:t> import ALS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b="1" dirty="0" err="1"/>
              <a:t>maxIter</a:t>
            </a:r>
            <a:r>
              <a:rPr lang="en-US" b="1" dirty="0"/>
              <a:t>:</a:t>
            </a:r>
            <a:r>
              <a:rPr lang="en-US" dirty="0"/>
              <a:t> the maximum number of iterations to run.</a:t>
            </a:r>
            <a:endParaRPr lang="en-US" b="1" dirty="0"/>
          </a:p>
          <a:p>
            <a:r>
              <a:rPr lang="en-US" b="1" dirty="0"/>
              <a:t>rank:</a:t>
            </a:r>
            <a:r>
              <a:rPr lang="en-US" dirty="0"/>
              <a:t> the number of latent factors in the model.</a:t>
            </a:r>
          </a:p>
          <a:p>
            <a:r>
              <a:rPr lang="en-US" b="1" dirty="0" err="1"/>
              <a:t>regParam</a:t>
            </a:r>
            <a:r>
              <a:rPr lang="en-US" b="1" dirty="0"/>
              <a:t>: </a:t>
            </a:r>
            <a:r>
              <a:rPr lang="en-US" dirty="0"/>
              <a:t>the regularization parameter in ALS.</a:t>
            </a:r>
          </a:p>
          <a:p>
            <a:r>
              <a:rPr lang="en-US" b="1" dirty="0"/>
              <a:t>nonnegative:</a:t>
            </a:r>
            <a:r>
              <a:rPr lang="en-US" dirty="0"/>
              <a:t> whether or not to use nonnegative constraints for least squares.</a:t>
            </a:r>
          </a:p>
          <a:p>
            <a:r>
              <a:rPr lang="en-US" b="1" dirty="0" err="1"/>
              <a:t>implicitPrefs</a:t>
            </a:r>
            <a:r>
              <a:rPr lang="en-US" b="1" dirty="0"/>
              <a:t>:</a:t>
            </a:r>
            <a:r>
              <a:rPr lang="en-US" dirty="0"/>
              <a:t> whether to use the explicit feedback ALS variant or one adapted for implicit feedback data.</a:t>
            </a:r>
          </a:p>
          <a:p>
            <a:r>
              <a:rPr lang="en-US" b="1" dirty="0" err="1"/>
              <a:t>coldStartStrategy</a:t>
            </a:r>
            <a:r>
              <a:rPr lang="en-US" dirty="0"/>
              <a:t>: set to 'drop' to ensure we don't get </a:t>
            </a:r>
            <a:r>
              <a:rPr lang="en-US" dirty="0" err="1"/>
              <a:t>NaN</a:t>
            </a:r>
            <a:r>
              <a:rPr lang="en-US" dirty="0"/>
              <a:t> evaluation metrics</a:t>
            </a:r>
          </a:p>
          <a:p>
            <a:pPr marL="0" indent="0">
              <a:buNone/>
            </a:pPr>
            <a:r>
              <a:rPr lang="en-US" dirty="0"/>
              <a:t>Benchmarks:	Popularity Model EPR: 43.51%	Best EPR: 7.07%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53905C-5BB8-4B72-9EDB-56481AA2D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26710"/>
              </p:ext>
            </p:extLst>
          </p:nvPr>
        </p:nvGraphicFramePr>
        <p:xfrm>
          <a:off x="1251677" y="5621311"/>
          <a:ext cx="1017832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73">
                  <a:extLst>
                    <a:ext uri="{9D8B030D-6E8A-4147-A177-3AD203B41FA5}">
                      <a16:colId xmlns:a16="http://schemas.microsoft.com/office/drawing/2014/main" val="3844064230"/>
                    </a:ext>
                  </a:extLst>
                </a:gridCol>
                <a:gridCol w="720093">
                  <a:extLst>
                    <a:ext uri="{9D8B030D-6E8A-4147-A177-3AD203B41FA5}">
                      <a16:colId xmlns:a16="http://schemas.microsoft.com/office/drawing/2014/main" val="2279394934"/>
                    </a:ext>
                  </a:extLst>
                </a:gridCol>
                <a:gridCol w="1323995">
                  <a:extLst>
                    <a:ext uri="{9D8B030D-6E8A-4147-A177-3AD203B41FA5}">
                      <a16:colId xmlns:a16="http://schemas.microsoft.com/office/drawing/2014/main" val="3936319164"/>
                    </a:ext>
                  </a:extLst>
                </a:gridCol>
                <a:gridCol w="1557641">
                  <a:extLst>
                    <a:ext uri="{9D8B030D-6E8A-4147-A177-3AD203B41FA5}">
                      <a16:colId xmlns:a16="http://schemas.microsoft.com/office/drawing/2014/main" val="2853817259"/>
                    </a:ext>
                  </a:extLst>
                </a:gridCol>
                <a:gridCol w="1584868">
                  <a:extLst>
                    <a:ext uri="{9D8B030D-6E8A-4147-A177-3AD203B41FA5}">
                      <a16:colId xmlns:a16="http://schemas.microsoft.com/office/drawing/2014/main" val="1901843739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2200163102"/>
                    </a:ext>
                  </a:extLst>
                </a:gridCol>
                <a:gridCol w="1169233">
                  <a:extLst>
                    <a:ext uri="{9D8B030D-6E8A-4147-A177-3AD203B41FA5}">
                      <a16:colId xmlns:a16="http://schemas.microsoft.com/office/drawing/2014/main" val="3749976663"/>
                    </a:ext>
                  </a:extLst>
                </a:gridCol>
                <a:gridCol w="1439056">
                  <a:extLst>
                    <a:ext uri="{9D8B030D-6E8A-4147-A177-3AD203B41FA5}">
                      <a16:colId xmlns:a16="http://schemas.microsoft.com/office/drawing/2014/main" val="203859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implicitPrefs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coldStartStrategy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0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9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5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9CF-14C6-4255-AA52-4FA9DE13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6710"/>
          </a:xfrm>
        </p:spPr>
        <p:txBody>
          <a:bodyPr/>
          <a:lstStyle/>
          <a:p>
            <a:r>
              <a:rPr lang="en-US" dirty="0"/>
              <a:t>implicit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6E63-0770-4529-8DD6-F1BDD91CD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28997"/>
                <a:ext cx="10178322" cy="4350595"/>
              </a:xfrm>
            </p:spPr>
            <p:txBody>
              <a:bodyPr/>
              <a:lstStyle/>
              <a:p>
                <a:r>
                  <a:rPr lang="en-US" dirty="0"/>
                  <a:t>Transferring the raw 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) into two separate magnitudes with distinct interpretations: preferences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) and confidence levels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0">
                  <a:buClr>
                    <a:srgbClr val="0B082E"/>
                  </a:buClr>
                </a:pPr>
                <a:r>
                  <a:rPr 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Use ALS to find the user matrix and item matrix which minimize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sSubSup>
                          <m:sSubSupPr>
                            <m:ctrlP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)</a:t>
                </a:r>
              </a:p>
              <a:p>
                <a:pPr lvl="0">
                  <a:buClr>
                    <a:srgbClr val="0B082E"/>
                  </a:buClr>
                </a:pPr>
                <a:r>
                  <a:rPr 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The predicted preference of user u for song </a:t>
                </a:r>
                <a:r>
                  <a:rPr lang="en-US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</a:t>
                </a:r>
                <a:r>
                  <a:rPr 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is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6E63-0770-4529-8DD6-F1BDD91CD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28997"/>
                <a:ext cx="10178322" cy="4350595"/>
              </a:xfrm>
              <a:blipFill>
                <a:blip r:embed="rId2"/>
                <a:stretch>
                  <a:fillRect l="-539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7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6DF9-6906-452E-A139-6F7C0310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3192-E17C-4C85-AE5C-522CC30C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4125"/>
            <a:ext cx="10178322" cy="484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I. week 13-17 as training data, week 18 as testing data</a:t>
            </a:r>
          </a:p>
          <a:p>
            <a:r>
              <a:rPr lang="en-US" dirty="0"/>
              <a:t>Benchmarks:	Popularity Model EPR: 45.99%	Best EPR: 13.55%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II.  Use all data available, random split by 80%:20%</a:t>
            </a:r>
          </a:p>
          <a:p>
            <a:r>
              <a:rPr lang="en-US" dirty="0"/>
              <a:t>Benchmarks:	Popularity Model EPR: 43.32%	Best EPR: 12.92%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E1B7BC-EBEB-47E2-82BF-7BA586F22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09776"/>
              </p:ext>
            </p:extLst>
          </p:nvPr>
        </p:nvGraphicFramePr>
        <p:xfrm>
          <a:off x="1251675" y="2320797"/>
          <a:ext cx="98110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741">
                  <a:extLst>
                    <a:ext uri="{9D8B030D-6E8A-4147-A177-3AD203B41FA5}">
                      <a16:colId xmlns:a16="http://schemas.microsoft.com/office/drawing/2014/main" val="3844064230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2279394934"/>
                    </a:ext>
                  </a:extLst>
                </a:gridCol>
                <a:gridCol w="1259174">
                  <a:extLst>
                    <a:ext uri="{9D8B030D-6E8A-4147-A177-3AD203B41FA5}">
                      <a16:colId xmlns:a16="http://schemas.microsoft.com/office/drawing/2014/main" val="3936319164"/>
                    </a:ext>
                  </a:extLst>
                </a:gridCol>
                <a:gridCol w="1124262">
                  <a:extLst>
                    <a:ext uri="{9D8B030D-6E8A-4147-A177-3AD203B41FA5}">
                      <a16:colId xmlns:a16="http://schemas.microsoft.com/office/drawing/2014/main" val="839817057"/>
                    </a:ext>
                  </a:extLst>
                </a:gridCol>
                <a:gridCol w="1510673">
                  <a:extLst>
                    <a:ext uri="{9D8B030D-6E8A-4147-A177-3AD203B41FA5}">
                      <a16:colId xmlns:a16="http://schemas.microsoft.com/office/drawing/2014/main" val="2853817259"/>
                    </a:ext>
                  </a:extLst>
                </a:gridCol>
                <a:gridCol w="1562310">
                  <a:extLst>
                    <a:ext uri="{9D8B030D-6E8A-4147-A177-3AD203B41FA5}">
                      <a16:colId xmlns:a16="http://schemas.microsoft.com/office/drawing/2014/main" val="1901843739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200163102"/>
                    </a:ext>
                  </a:extLst>
                </a:gridCol>
                <a:gridCol w="1244183">
                  <a:extLst>
                    <a:ext uri="{9D8B030D-6E8A-4147-A177-3AD203B41FA5}">
                      <a16:colId xmlns:a16="http://schemas.microsoft.com/office/drawing/2014/main" val="203859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implicitPrefs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coldStartStrategy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0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97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F46633-9C53-4EB3-A313-B46DB7F1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86690"/>
              </p:ext>
            </p:extLst>
          </p:nvPr>
        </p:nvGraphicFramePr>
        <p:xfrm>
          <a:off x="1251675" y="5018415"/>
          <a:ext cx="98110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741">
                  <a:extLst>
                    <a:ext uri="{9D8B030D-6E8A-4147-A177-3AD203B41FA5}">
                      <a16:colId xmlns:a16="http://schemas.microsoft.com/office/drawing/2014/main" val="3844064230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2279394934"/>
                    </a:ext>
                  </a:extLst>
                </a:gridCol>
                <a:gridCol w="1259174">
                  <a:extLst>
                    <a:ext uri="{9D8B030D-6E8A-4147-A177-3AD203B41FA5}">
                      <a16:colId xmlns:a16="http://schemas.microsoft.com/office/drawing/2014/main" val="3936319164"/>
                    </a:ext>
                  </a:extLst>
                </a:gridCol>
                <a:gridCol w="1124262">
                  <a:extLst>
                    <a:ext uri="{9D8B030D-6E8A-4147-A177-3AD203B41FA5}">
                      <a16:colId xmlns:a16="http://schemas.microsoft.com/office/drawing/2014/main" val="839817057"/>
                    </a:ext>
                  </a:extLst>
                </a:gridCol>
                <a:gridCol w="1510673">
                  <a:extLst>
                    <a:ext uri="{9D8B030D-6E8A-4147-A177-3AD203B41FA5}">
                      <a16:colId xmlns:a16="http://schemas.microsoft.com/office/drawing/2014/main" val="2853817259"/>
                    </a:ext>
                  </a:extLst>
                </a:gridCol>
                <a:gridCol w="1562310">
                  <a:extLst>
                    <a:ext uri="{9D8B030D-6E8A-4147-A177-3AD203B41FA5}">
                      <a16:colId xmlns:a16="http://schemas.microsoft.com/office/drawing/2014/main" val="1901843739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200163102"/>
                    </a:ext>
                  </a:extLst>
                </a:gridCol>
                <a:gridCol w="1244183">
                  <a:extLst>
                    <a:ext uri="{9D8B030D-6E8A-4147-A177-3AD203B41FA5}">
                      <a16:colId xmlns:a16="http://schemas.microsoft.com/office/drawing/2014/main" val="203859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implicitPrefs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coldStartStrategy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0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9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39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50B1-457D-41AF-84FE-D4A2DF47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065" y="2682934"/>
            <a:ext cx="4009870" cy="1492132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525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BB6-1E44-446F-B914-B19DBC6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0" y="382385"/>
            <a:ext cx="9511259" cy="10266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E539-C28F-4325-97AD-ED7EC98A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740" y="1409075"/>
            <a:ext cx="9511260" cy="4470517"/>
          </a:xfrm>
        </p:spPr>
        <p:txBody>
          <a:bodyPr/>
          <a:lstStyle/>
          <a:p>
            <a:r>
              <a:rPr lang="en-US" sz="3000" dirty="0"/>
              <a:t>Data Loading</a:t>
            </a:r>
          </a:p>
          <a:p>
            <a:r>
              <a:rPr lang="en-US" sz="3000" dirty="0"/>
              <a:t>Data Cleaning</a:t>
            </a:r>
          </a:p>
          <a:p>
            <a:r>
              <a:rPr lang="en-US" sz="3000" dirty="0"/>
              <a:t>Data Exploration</a:t>
            </a:r>
          </a:p>
          <a:p>
            <a:r>
              <a:rPr lang="en-US" sz="3000" dirty="0"/>
              <a:t>Model Evaluation</a:t>
            </a:r>
          </a:p>
          <a:p>
            <a:r>
              <a:rPr lang="en-US" sz="3000" dirty="0"/>
              <a:t>Benchmarks</a:t>
            </a:r>
          </a:p>
          <a:p>
            <a:r>
              <a:rPr lang="en-US" sz="3000" dirty="0"/>
              <a:t>ALS Explicit Model</a:t>
            </a:r>
          </a:p>
          <a:p>
            <a:r>
              <a:rPr lang="en-US" sz="3000" dirty="0"/>
              <a:t>ALS Implicit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A81E-D9F2-4B83-9CE0-75254662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828"/>
          </a:xfrm>
        </p:spPr>
        <p:txBody>
          <a:bodyPr/>
          <a:lstStyle/>
          <a:p>
            <a:r>
              <a:rPr lang="en-US" dirty="0"/>
              <a:t>Data Loading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39F0-C496-4ED9-AD91-54D05468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92" y="1199213"/>
            <a:ext cx="6715593" cy="5658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Loading</a:t>
            </a:r>
          </a:p>
          <a:p>
            <a:r>
              <a:rPr lang="en-US" dirty="0"/>
              <a:t>Load original data into Spark (</a:t>
            </a:r>
            <a:r>
              <a:rPr lang="en-US" dirty="0" err="1"/>
              <a:t>Databricks</a:t>
            </a:r>
            <a:r>
              <a:rPr lang="en-US" dirty="0"/>
              <a:t>) and compile into 2 </a:t>
            </a:r>
            <a:r>
              <a:rPr lang="en-US" dirty="0" err="1"/>
              <a:t>dataframes</a:t>
            </a:r>
            <a:r>
              <a:rPr lang="en-US" dirty="0"/>
              <a:t>: </a:t>
            </a:r>
            <a:r>
              <a:rPr lang="en-US" b="1" dirty="0"/>
              <a:t>play</a:t>
            </a:r>
            <a:r>
              <a:rPr lang="en-US" dirty="0"/>
              <a:t> and </a:t>
            </a:r>
            <a:r>
              <a:rPr lang="en-US" b="1" dirty="0"/>
              <a:t>download</a:t>
            </a:r>
          </a:p>
          <a:p>
            <a:r>
              <a:rPr lang="en-US" dirty="0"/>
              <a:t>Extract date from the file name and create a new column as “date”</a:t>
            </a:r>
          </a:p>
          <a:p>
            <a:endParaRPr lang="en-US" dirty="0"/>
          </a:p>
          <a:p>
            <a:r>
              <a:rPr lang="en-US" dirty="0"/>
              <a:t>Data Cleaning</a:t>
            </a:r>
          </a:p>
          <a:p>
            <a:r>
              <a:rPr lang="en-US" dirty="0"/>
              <a:t>Trim each column to remove extra space</a:t>
            </a:r>
          </a:p>
          <a:p>
            <a:r>
              <a:rPr lang="en-US" dirty="0"/>
              <a:t>Cast “</a:t>
            </a:r>
            <a:r>
              <a:rPr lang="en-US" dirty="0" err="1"/>
              <a:t>play_time</a:t>
            </a:r>
            <a:r>
              <a:rPr lang="en-US" dirty="0"/>
              <a:t>”, “</a:t>
            </a:r>
            <a:r>
              <a:rPr lang="en-US" dirty="0" err="1"/>
              <a:t>song_length</a:t>
            </a:r>
            <a:r>
              <a:rPr lang="en-US" dirty="0"/>
              <a:t>” to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Cast “date” to date</a:t>
            </a:r>
          </a:p>
          <a:p>
            <a:r>
              <a:rPr lang="en-US" dirty="0"/>
              <a:t>Remove rows where “</a:t>
            </a:r>
            <a:r>
              <a:rPr lang="en-US" dirty="0" err="1"/>
              <a:t>uid</a:t>
            </a:r>
            <a:r>
              <a:rPr lang="en-US" dirty="0"/>
              <a:t>” or “</a:t>
            </a:r>
            <a:r>
              <a:rPr lang="en-US" dirty="0" err="1"/>
              <a:t>play_time</a:t>
            </a:r>
            <a:r>
              <a:rPr lang="en-US" dirty="0"/>
              <a:t>” is null</a:t>
            </a:r>
          </a:p>
          <a:p>
            <a:r>
              <a:rPr lang="en-US" dirty="0"/>
              <a:t>Remove rows where “</a:t>
            </a:r>
            <a:r>
              <a:rPr lang="en-US" dirty="0" err="1"/>
              <a:t>song_name</a:t>
            </a:r>
            <a:r>
              <a:rPr lang="en-US" dirty="0"/>
              <a:t>” and “singer” are in one column (data was not separated properly)</a:t>
            </a:r>
          </a:p>
          <a:p>
            <a:r>
              <a:rPr lang="en-US" dirty="0"/>
              <a:t>Process “</a:t>
            </a:r>
            <a:r>
              <a:rPr lang="en-US" dirty="0" err="1"/>
              <a:t>uid</a:t>
            </a:r>
            <a:r>
              <a:rPr lang="en-US" dirty="0"/>
              <a:t>”: substring from </a:t>
            </a:r>
            <a:r>
              <a:rPr lang="en-US" dirty="0" err="1"/>
              <a:t>misformatted</a:t>
            </a:r>
            <a:r>
              <a:rPr lang="en-US" dirty="0"/>
              <a:t> </a:t>
            </a:r>
            <a:r>
              <a:rPr lang="en-US" dirty="0" err="1"/>
              <a:t>uid’s</a:t>
            </a:r>
            <a:r>
              <a:rPr lang="en-US" dirty="0"/>
              <a:t>; define a function to trim the special characters from substring; cast “</a:t>
            </a:r>
            <a:r>
              <a:rPr lang="en-US" dirty="0" err="1"/>
              <a:t>uid</a:t>
            </a:r>
            <a:r>
              <a:rPr lang="en-US" dirty="0"/>
              <a:t>” to </a:t>
            </a:r>
            <a:r>
              <a:rPr lang="en-US" dirty="0" err="1"/>
              <a:t>int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D16175-EE18-4595-ACBF-200C7CE74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05960"/>
              </p:ext>
            </p:extLst>
          </p:nvPr>
        </p:nvGraphicFramePr>
        <p:xfrm>
          <a:off x="7794885" y="1389380"/>
          <a:ext cx="202326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261">
                  <a:extLst>
                    <a:ext uri="{9D8B030D-6E8A-4147-A177-3AD203B41FA5}">
                      <a16:colId xmlns:a16="http://schemas.microsoft.com/office/drawing/2014/main" val="184145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0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3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song_type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song_name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7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play_time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3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song_length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paid_flag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7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782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C4CF88-2A88-488E-8804-3E2F41E5E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94468"/>
              </p:ext>
            </p:extLst>
          </p:nvPr>
        </p:nvGraphicFramePr>
        <p:xfrm>
          <a:off x="9928691" y="1389380"/>
          <a:ext cx="19135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539">
                  <a:extLst>
                    <a:ext uri="{9D8B030D-6E8A-4147-A177-3AD203B41FA5}">
                      <a16:colId xmlns:a16="http://schemas.microsoft.com/office/drawing/2014/main" val="316666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1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7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1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song_name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1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paid_flag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7191-9C2A-48A3-BFAD-C47ECD27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6769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08CD-4401-44D9-AFFB-7DEF3D5A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289155"/>
            <a:ext cx="10620533" cy="53964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a serious issue of “</a:t>
            </a:r>
            <a:r>
              <a:rPr lang="en-US" dirty="0" err="1"/>
              <a:t>song_id</a:t>
            </a:r>
            <a:r>
              <a:rPr lang="en-US" dirty="0"/>
              <a:t>”:</a:t>
            </a:r>
          </a:p>
          <a:p>
            <a:r>
              <a:rPr lang="en-US" b="1" dirty="0"/>
              <a:t>play</a:t>
            </a:r>
            <a:r>
              <a:rPr lang="en-US" dirty="0"/>
              <a:t> has 1,679,872 </a:t>
            </a:r>
            <a:r>
              <a:rPr lang="en-US" dirty="0" err="1"/>
              <a:t>song_id’s</a:t>
            </a:r>
            <a:r>
              <a:rPr lang="en-US" dirty="0"/>
              <a:t>, 1,760,049 </a:t>
            </a:r>
            <a:r>
              <a:rPr lang="en-US" dirty="0" err="1"/>
              <a:t>song_name's</a:t>
            </a:r>
            <a:r>
              <a:rPr lang="en-US" dirty="0"/>
              <a:t> and 2,255,855 </a:t>
            </a:r>
            <a:r>
              <a:rPr lang="en-US" dirty="0" err="1"/>
              <a:t>song_name&amp;singer</a:t>
            </a:r>
            <a:endParaRPr lang="en-US" dirty="0"/>
          </a:p>
          <a:p>
            <a:r>
              <a:rPr lang="en-US" dirty="0"/>
              <a:t>32,754 </a:t>
            </a:r>
            <a:r>
              <a:rPr lang="en-US" dirty="0" err="1"/>
              <a:t>song_id’s</a:t>
            </a:r>
            <a:r>
              <a:rPr lang="en-US" dirty="0"/>
              <a:t> have more than 1 </a:t>
            </a:r>
            <a:r>
              <a:rPr lang="en-US" dirty="0" err="1"/>
              <a:t>song_name</a:t>
            </a:r>
            <a:r>
              <a:rPr lang="en-US" dirty="0"/>
              <a:t> (1.95% of total unique </a:t>
            </a:r>
            <a:r>
              <a:rPr lang="en-US" dirty="0" err="1"/>
              <a:t>sid’s</a:t>
            </a:r>
            <a:r>
              <a:rPr lang="en-US" dirty="0"/>
              <a:t>) with 67,150,874 rows (40.9% of all rows)</a:t>
            </a:r>
          </a:p>
          <a:p>
            <a:r>
              <a:rPr lang="en-US" dirty="0"/>
              <a:t>265,937 </a:t>
            </a:r>
            <a:r>
              <a:rPr lang="en-US" dirty="0" err="1"/>
              <a:t>song_name&amp;singer</a:t>
            </a:r>
            <a:r>
              <a:rPr lang="en-US" dirty="0"/>
              <a:t> with &gt;1 </a:t>
            </a:r>
            <a:r>
              <a:rPr lang="en-US" dirty="0" err="1"/>
              <a:t>song_id</a:t>
            </a:r>
            <a:r>
              <a:rPr lang="en-US" dirty="0"/>
              <a:t>,  which is 11.8% of total </a:t>
            </a:r>
            <a:r>
              <a:rPr lang="en-US" dirty="0" err="1"/>
              <a:t>song_name&amp;singer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decided to create a new </a:t>
            </a:r>
            <a:r>
              <a:rPr lang="en-US" dirty="0" err="1"/>
              <a:t>sid</a:t>
            </a:r>
            <a:r>
              <a:rPr lang="en-US" dirty="0"/>
              <a:t> for each unique </a:t>
            </a:r>
            <a:r>
              <a:rPr lang="en-US" dirty="0" err="1"/>
              <a:t>song_name&amp;singer</a:t>
            </a:r>
            <a:r>
              <a:rPr lang="en-US" dirty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song_name</a:t>
            </a:r>
            <a:r>
              <a:rPr lang="en-US" dirty="0"/>
              <a:t>, and singer from </a:t>
            </a:r>
            <a:r>
              <a:rPr lang="en-US" b="1" dirty="0"/>
              <a:t>play</a:t>
            </a:r>
            <a:r>
              <a:rPr lang="en-US" dirty="0"/>
              <a:t> and </a:t>
            </a:r>
            <a:r>
              <a:rPr lang="en-US" b="1" dirty="0"/>
              <a:t>download</a:t>
            </a:r>
          </a:p>
          <a:p>
            <a:r>
              <a:rPr lang="en-US" dirty="0"/>
              <a:t>remove rows where </a:t>
            </a:r>
            <a:r>
              <a:rPr lang="en-US" dirty="0" err="1"/>
              <a:t>song_name</a:t>
            </a:r>
            <a:r>
              <a:rPr lang="en-US" dirty="0"/>
              <a:t> or singer is null or “”</a:t>
            </a:r>
          </a:p>
          <a:p>
            <a:r>
              <a:rPr lang="en-US" dirty="0"/>
              <a:t>identify a song by </a:t>
            </a:r>
            <a:r>
              <a:rPr lang="en-US" dirty="0" err="1"/>
              <a:t>song_name</a:t>
            </a:r>
            <a:r>
              <a:rPr lang="en-US" dirty="0"/>
              <a:t> and singer, and input with new </a:t>
            </a:r>
            <a:r>
              <a:rPr lang="en-US" dirty="0" err="1"/>
              <a:t>sid</a:t>
            </a:r>
            <a:endParaRPr lang="en-US" dirty="0"/>
          </a:p>
          <a:p>
            <a:r>
              <a:rPr lang="en-US" dirty="0"/>
              <a:t>save the </a:t>
            </a:r>
            <a:r>
              <a:rPr lang="en-US" dirty="0" err="1"/>
              <a:t>song_name</a:t>
            </a:r>
            <a:r>
              <a:rPr lang="en-US" dirty="0"/>
              <a:t>, singer, </a:t>
            </a:r>
            <a:r>
              <a:rPr lang="en-US" dirty="0" err="1"/>
              <a:t>sid</a:t>
            </a:r>
            <a:r>
              <a:rPr lang="en-US" dirty="0"/>
              <a:t> as “</a:t>
            </a:r>
            <a:r>
              <a:rPr lang="en-US" dirty="0" err="1"/>
              <a:t>sid.parquet</a:t>
            </a:r>
            <a:r>
              <a:rPr lang="en-US" dirty="0"/>
              <a:t>” for future reference</a:t>
            </a:r>
          </a:p>
          <a:p>
            <a:endParaRPr lang="en-US" dirty="0"/>
          </a:p>
          <a:p>
            <a:r>
              <a:rPr lang="en-US" dirty="0"/>
              <a:t>2,309,630 </a:t>
            </a:r>
            <a:r>
              <a:rPr lang="en-US" dirty="0" err="1"/>
              <a:t>sid’s</a:t>
            </a:r>
            <a:endParaRPr lang="en-US" dirty="0"/>
          </a:p>
          <a:p>
            <a:r>
              <a:rPr lang="en-US" dirty="0" err="1"/>
              <a:t>play_sid</a:t>
            </a:r>
            <a:r>
              <a:rPr lang="en-US" dirty="0"/>
              <a:t>: 162,451,873</a:t>
            </a:r>
          </a:p>
          <a:p>
            <a:r>
              <a:rPr lang="en-US" dirty="0" err="1"/>
              <a:t>down_sid</a:t>
            </a:r>
            <a:r>
              <a:rPr lang="en-US" dirty="0"/>
              <a:t>: 6,592,790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1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2199-0FA8-4F2B-94E6-5768C056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799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6820-10D1-4B75-ADF5-ABEE0A85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9017"/>
            <a:ext cx="10178322" cy="1795072"/>
          </a:xfrm>
        </p:spPr>
        <p:txBody>
          <a:bodyPr>
            <a:normAutofit/>
          </a:bodyPr>
          <a:lstStyle/>
          <a:p>
            <a:r>
              <a:rPr lang="en-US" dirty="0"/>
              <a:t>The “</a:t>
            </a:r>
            <a:r>
              <a:rPr lang="en-US" dirty="0" err="1"/>
              <a:t>song_length</a:t>
            </a:r>
            <a:r>
              <a:rPr lang="en-US" dirty="0"/>
              <a:t>” for each song is not consistent.</a:t>
            </a:r>
          </a:p>
          <a:p>
            <a:r>
              <a:rPr lang="en-US" dirty="0"/>
              <a:t>Use the most frequent </a:t>
            </a:r>
            <a:r>
              <a:rPr lang="en-US" dirty="0" err="1"/>
              <a:t>song_length</a:t>
            </a:r>
            <a:r>
              <a:rPr lang="en-US" dirty="0"/>
              <a:t> as the </a:t>
            </a:r>
            <a:r>
              <a:rPr lang="en-US" dirty="0" err="1"/>
              <a:t>song_length</a:t>
            </a:r>
            <a:r>
              <a:rPr lang="en-US" dirty="0"/>
              <a:t> for each </a:t>
            </a:r>
            <a:r>
              <a:rPr lang="en-US" dirty="0" err="1"/>
              <a:t>sid</a:t>
            </a:r>
            <a:endParaRPr lang="en-US" dirty="0"/>
          </a:p>
          <a:p>
            <a:r>
              <a:rPr lang="en-US" dirty="0"/>
              <a:t>Songs with only </a:t>
            </a:r>
            <a:r>
              <a:rPr lang="en-US" dirty="0" err="1"/>
              <a:t>song_length</a:t>
            </a:r>
            <a:r>
              <a:rPr lang="en-US" dirty="0"/>
              <a:t> =0 are removed</a:t>
            </a:r>
          </a:p>
          <a:p>
            <a:r>
              <a:rPr lang="en-US" dirty="0"/>
              <a:t>2,146,170 songs remains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D6E32-1BFE-49CF-BCC3-AC562B568A01}"/>
              </a:ext>
            </a:extLst>
          </p:cNvPr>
          <p:cNvSpPr txBox="1"/>
          <p:nvPr/>
        </p:nvSpPr>
        <p:spPr>
          <a:xfrm>
            <a:off x="1009892" y="3429000"/>
            <a:ext cx="10248318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rank() over (partition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count(*)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rank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play_sid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EBD3-8D48-4427-B3A7-86F1A9AD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8696-F5AB-480B-93FF-73E698C43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9075"/>
            <a:ext cx="10178322" cy="4470517"/>
          </a:xfrm>
        </p:spPr>
        <p:txBody>
          <a:bodyPr/>
          <a:lstStyle/>
          <a:p>
            <a:r>
              <a:rPr lang="en-US" dirty="0"/>
              <a:t>identify outliers and robots</a:t>
            </a:r>
          </a:p>
          <a:p>
            <a:pPr lvl="1"/>
            <a:r>
              <a:rPr lang="en-US" dirty="0"/>
              <a:t>there are 54 days in records</a:t>
            </a:r>
          </a:p>
          <a:p>
            <a:pPr lvl="1"/>
            <a:r>
              <a:rPr lang="en-US" dirty="0"/>
              <a:t>99% users have records of 1843 or less, which is 34 songs a day</a:t>
            </a:r>
          </a:p>
          <a:p>
            <a:pPr lvl="1"/>
            <a:r>
              <a:rPr lang="en-US" dirty="0"/>
              <a:t>99.5% users have records of 2489 or less, which is 46 songs a day</a:t>
            </a:r>
          </a:p>
          <a:p>
            <a:pPr lvl="1"/>
            <a:r>
              <a:rPr lang="en-US" dirty="0"/>
              <a:t>99.9% users have records of 4678 or less, which is 87 songs a day</a:t>
            </a:r>
          </a:p>
          <a:p>
            <a:pPr lvl="1"/>
            <a:r>
              <a:rPr lang="en-US" dirty="0"/>
              <a:t>IQR=139-8=131        139+131*1.5=335.5</a:t>
            </a:r>
          </a:p>
          <a:p>
            <a:pPr lvl="1"/>
            <a:r>
              <a:rPr lang="en-US" dirty="0"/>
              <a:t>I decided to remove </a:t>
            </a:r>
            <a:r>
              <a:rPr lang="en-US" dirty="0" err="1"/>
              <a:t>uid’s</a:t>
            </a:r>
            <a:r>
              <a:rPr lang="en-US" dirty="0"/>
              <a:t> with </a:t>
            </a:r>
            <a:r>
              <a:rPr lang="en-US" altLang="zh-CN" dirty="0"/>
              <a:t>2489</a:t>
            </a:r>
            <a:r>
              <a:rPr lang="en-US" dirty="0"/>
              <a:t> or more records (seen as robots)</a:t>
            </a:r>
          </a:p>
          <a:p>
            <a:r>
              <a:rPr lang="en-US" dirty="0"/>
              <a:t>after removing the robots</a:t>
            </a:r>
          </a:p>
          <a:p>
            <a:pPr lvl="1"/>
            <a:r>
              <a:rPr lang="en-US" dirty="0" err="1"/>
              <a:t>play_filtered</a:t>
            </a:r>
            <a:r>
              <a:rPr lang="en-US" dirty="0"/>
              <a:t>: 112,836,361 rows; 797,170 users; 1,913,909 songs</a:t>
            </a:r>
          </a:p>
          <a:p>
            <a:pPr lvl="1"/>
            <a:r>
              <a:rPr lang="en-US" dirty="0" err="1"/>
              <a:t>down_filtered</a:t>
            </a:r>
            <a:r>
              <a:rPr lang="en-US" dirty="0"/>
              <a:t>: 4,920,514 rows; 214,947 users; 535,303 songs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2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4A6-ADC1-4E88-A9E0-04C5056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B8A64-D8B1-4505-AAE4-9DC0DFDD9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375" y="1209675"/>
                <a:ext cx="10334625" cy="27926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Root Mean Squared Error (RMSE): Used for explicit models</a:t>
                </a:r>
              </a:p>
              <a:p>
                <a:r>
                  <a:rPr lang="en-US" dirty="0"/>
                  <a:t>Expected Percentile Ranking (EPR): Evaluate how well the recommendation model rank the songs</a:t>
                </a:r>
              </a:p>
              <a:p>
                <a:pPr lvl="1"/>
                <a:r>
                  <a:rPr lang="en-US" dirty="0"/>
                  <a:t>From backup paper for </a:t>
                </a:r>
                <a:r>
                  <a:rPr lang="en-US" dirty="0" err="1"/>
                  <a:t>pyspark</a:t>
                </a:r>
                <a:r>
                  <a:rPr lang="en-US" dirty="0"/>
                  <a:t> ALS implicit model, “Collaborative Filtering for Implicit Feedback Datasets”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𝑟𝑎𝑛𝑘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 is the actual rating of user u for song </a:t>
                </a:r>
                <a:r>
                  <a:rPr lang="en-US" dirty="0" err="1"/>
                  <a:t>i</a:t>
                </a:r>
                <a:r>
                  <a:rPr lang="en-US" dirty="0"/>
                  <a:t> in the test set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 is the percentile ranking of song </a:t>
                </a:r>
                <a:r>
                  <a:rPr lang="en-US" dirty="0" err="1"/>
                  <a:t>i</a:t>
                </a:r>
                <a:r>
                  <a:rPr lang="en-US" dirty="0"/>
                  <a:t> in the recommended order for user u; the most recommended is 0%, and the least recommended is 100%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B8A64-D8B1-4505-AAE4-9DC0DFDD9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375" y="1209675"/>
                <a:ext cx="10334625" cy="2792699"/>
              </a:xfrm>
              <a:blipFill>
                <a:blip r:embed="rId2"/>
                <a:stretch>
                  <a:fillRect l="-472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5EBB2-B0B8-4280-9DC2-BA3C4141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71851"/>
              </p:ext>
            </p:extLst>
          </p:nvPr>
        </p:nvGraphicFramePr>
        <p:xfrm>
          <a:off x="1095375" y="4002374"/>
          <a:ext cx="4848224" cy="270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45">
                  <a:extLst>
                    <a:ext uri="{9D8B030D-6E8A-4147-A177-3AD203B41FA5}">
                      <a16:colId xmlns:a16="http://schemas.microsoft.com/office/drawing/2014/main" val="3256352674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3680431428"/>
                    </a:ext>
                  </a:extLst>
                </a:gridCol>
                <a:gridCol w="839864">
                  <a:extLst>
                    <a:ext uri="{9D8B030D-6E8A-4147-A177-3AD203B41FA5}">
                      <a16:colId xmlns:a16="http://schemas.microsoft.com/office/drawing/2014/main" val="4001999830"/>
                    </a:ext>
                  </a:extLst>
                </a:gridCol>
                <a:gridCol w="1099425">
                  <a:extLst>
                    <a:ext uri="{9D8B030D-6E8A-4147-A177-3AD203B41FA5}">
                      <a16:colId xmlns:a16="http://schemas.microsoft.com/office/drawing/2014/main" val="2273671152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4037763632"/>
                    </a:ext>
                  </a:extLst>
                </a:gridCol>
              </a:tblGrid>
              <a:tr h="4616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uid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9627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40624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10527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7742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66748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6918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9341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15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4A280-8FBA-4F21-B832-A412ACC30D38}"/>
                  </a:ext>
                </a:extLst>
              </p:cNvPr>
              <p:cNvSpPr txBox="1"/>
              <p:nvPr/>
            </p:nvSpPr>
            <p:spPr>
              <a:xfrm>
                <a:off x="5943599" y="4529609"/>
                <a:ext cx="6090578" cy="9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𝐸𝑃𝑅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×0%+4×16.7%+6×33.3%+3×50%+0×66.7%+2×83.3%+1×100%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7+4+6+3+0+2+1</m:t>
                          </m:r>
                        </m:den>
                      </m:f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1200" b="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=29.70%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4A280-8FBA-4F21-B832-A412ACC3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4529609"/>
                <a:ext cx="6090578" cy="907749"/>
              </a:xfrm>
              <a:prstGeom prst="rect">
                <a:avLst/>
              </a:prstGeom>
              <a:blipFill>
                <a:blip r:embed="rId3"/>
                <a:stretch>
                  <a:fillRect l="-200" t="-1342" r="-200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D6A0-B730-4C1C-A150-3AF54759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1720"/>
          </a:xfrm>
        </p:spPr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7BD7-A6B1-46D1-9718-48065CFE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1377"/>
            <a:ext cx="10178322" cy="25647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Popularity-based Model</a:t>
            </a:r>
          </a:p>
          <a:p>
            <a:pPr lvl="1"/>
            <a:r>
              <a:rPr lang="en-US" dirty="0"/>
              <a:t>Order songs by the number of users listened (popularity)</a:t>
            </a:r>
          </a:p>
          <a:p>
            <a:pPr lvl="1"/>
            <a:r>
              <a:rPr lang="en-US" dirty="0"/>
              <a:t>Recommend to all users the same list of songs</a:t>
            </a:r>
          </a:p>
          <a:p>
            <a:pPr lvl="1"/>
            <a:r>
              <a:rPr lang="en-US" dirty="0"/>
              <a:t>A robust model</a:t>
            </a:r>
          </a:p>
          <a:p>
            <a:pPr lvl="1"/>
            <a:endParaRPr lang="en-US" dirty="0"/>
          </a:p>
          <a:p>
            <a:r>
              <a:rPr lang="en-US" dirty="0"/>
              <a:t>Best EPR possible</a:t>
            </a:r>
          </a:p>
          <a:p>
            <a:pPr lvl="1"/>
            <a:r>
              <a:rPr lang="en-US" dirty="0"/>
              <a:t>Assume all the songs recommended by the model is ordered as they actually listened (from most frequent to least frequent)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2DF72B-6326-4B84-B5FC-449228E06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28961"/>
              </p:ext>
            </p:extLst>
          </p:nvPr>
        </p:nvGraphicFramePr>
        <p:xfrm>
          <a:off x="897678" y="3926174"/>
          <a:ext cx="4848224" cy="270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45">
                  <a:extLst>
                    <a:ext uri="{9D8B030D-6E8A-4147-A177-3AD203B41FA5}">
                      <a16:colId xmlns:a16="http://schemas.microsoft.com/office/drawing/2014/main" val="3256352674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3680431428"/>
                    </a:ext>
                  </a:extLst>
                </a:gridCol>
                <a:gridCol w="839864">
                  <a:extLst>
                    <a:ext uri="{9D8B030D-6E8A-4147-A177-3AD203B41FA5}">
                      <a16:colId xmlns:a16="http://schemas.microsoft.com/office/drawing/2014/main" val="4001999830"/>
                    </a:ext>
                  </a:extLst>
                </a:gridCol>
                <a:gridCol w="1099425">
                  <a:extLst>
                    <a:ext uri="{9D8B030D-6E8A-4147-A177-3AD203B41FA5}">
                      <a16:colId xmlns:a16="http://schemas.microsoft.com/office/drawing/2014/main" val="2273671152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4037763632"/>
                    </a:ext>
                  </a:extLst>
                </a:gridCol>
              </a:tblGrid>
              <a:tr h="4616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uid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9627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40624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10527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7742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66748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6918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9341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15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C91DD-6FD8-4D17-8421-CAD07387F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24905"/>
              </p:ext>
            </p:extLst>
          </p:nvPr>
        </p:nvGraphicFramePr>
        <p:xfrm>
          <a:off x="6247432" y="3926174"/>
          <a:ext cx="3748799" cy="270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45">
                  <a:extLst>
                    <a:ext uri="{9D8B030D-6E8A-4147-A177-3AD203B41FA5}">
                      <a16:colId xmlns:a16="http://schemas.microsoft.com/office/drawing/2014/main" val="3256352674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3680431428"/>
                    </a:ext>
                  </a:extLst>
                </a:gridCol>
                <a:gridCol w="839864">
                  <a:extLst>
                    <a:ext uri="{9D8B030D-6E8A-4147-A177-3AD203B41FA5}">
                      <a16:colId xmlns:a16="http://schemas.microsoft.com/office/drawing/2014/main" val="4001999830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4037763632"/>
                    </a:ext>
                  </a:extLst>
                </a:gridCol>
              </a:tblGrid>
              <a:tr h="4616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uid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rank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59627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0%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40624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33.3%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10527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16.7%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7742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50%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566748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100%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69186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66.7%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9341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83.3%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2158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4B4CA2E-6193-4473-8296-3A8FC5093DF7}"/>
              </a:ext>
            </a:extLst>
          </p:cNvPr>
          <p:cNvSpPr/>
          <p:nvPr/>
        </p:nvSpPr>
        <p:spPr>
          <a:xfrm>
            <a:off x="5745902" y="5077415"/>
            <a:ext cx="605036" cy="399472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B28AD7-A30B-4A9B-8DB7-C4AB33E362C0}"/>
                  </a:ext>
                </a:extLst>
              </p:cNvPr>
              <p:cNvSpPr txBox="1"/>
              <p:nvPr/>
            </p:nvSpPr>
            <p:spPr>
              <a:xfrm>
                <a:off x="10167257" y="5138651"/>
                <a:ext cx="1572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=26.09%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B28AD7-A30B-4A9B-8DB7-C4AB33E3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257" y="5138651"/>
                <a:ext cx="1572866" cy="276999"/>
              </a:xfrm>
              <a:prstGeom prst="rect">
                <a:avLst/>
              </a:prstGeom>
              <a:blipFill>
                <a:blip r:embed="rId2"/>
                <a:stretch>
                  <a:fillRect l="-3101" r="-310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92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6F1-71C2-4B55-894D-9063B8E4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3DBC-30A6-4F4B-B434-A2857BDC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9155"/>
            <a:ext cx="10178322" cy="518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Processing:</a:t>
            </a:r>
          </a:p>
          <a:p>
            <a:r>
              <a:rPr lang="en-US" dirty="0"/>
              <a:t>Use all data available</a:t>
            </a:r>
          </a:p>
          <a:p>
            <a:r>
              <a:rPr lang="en-US" dirty="0"/>
              <a:t>If </a:t>
            </a:r>
            <a:r>
              <a:rPr lang="en-US" dirty="0" err="1"/>
              <a:t>play_time</a:t>
            </a:r>
            <a:r>
              <a:rPr lang="en-US" dirty="0"/>
              <a:t>/</a:t>
            </a:r>
            <a:r>
              <a:rPr lang="en-US" dirty="0" err="1"/>
              <a:t>song_length</a:t>
            </a:r>
            <a:r>
              <a:rPr lang="en-US" dirty="0"/>
              <a:t> &gt;= threshold, count as 1</a:t>
            </a:r>
          </a:p>
          <a:p>
            <a:pPr lvl="1"/>
            <a:r>
              <a:rPr lang="en-US" dirty="0"/>
              <a:t>compared threshold = 60% and 80%; decided to use 80%</a:t>
            </a:r>
          </a:p>
          <a:p>
            <a:r>
              <a:rPr lang="en-US" dirty="0"/>
              <a:t>Scoring:  bin the play count to 4 levels</a:t>
            </a:r>
          </a:p>
          <a:p>
            <a:pPr lvl="1"/>
            <a:r>
              <a:rPr lang="en-US" altLang="zh-CN" dirty="0"/>
              <a:t>0-dislike	count=0-1	0-50%</a:t>
            </a:r>
          </a:p>
          <a:p>
            <a:pPr lvl="1"/>
            <a:r>
              <a:rPr lang="en-US" altLang="zh-CN" dirty="0"/>
              <a:t>1-listened	count=2-3	50%-90%</a:t>
            </a:r>
          </a:p>
          <a:p>
            <a:pPr lvl="1"/>
            <a:r>
              <a:rPr lang="en-US" altLang="zh-CN" dirty="0"/>
              <a:t>2-like	count=4-6	90%-97.5%</a:t>
            </a:r>
          </a:p>
          <a:p>
            <a:pPr lvl="1"/>
            <a:r>
              <a:rPr lang="en-US" altLang="zh-CN" dirty="0"/>
              <a:t>3-very like	count&gt;6		97.5%-100%</a:t>
            </a:r>
            <a:endParaRPr lang="en-US" dirty="0"/>
          </a:p>
          <a:p>
            <a:r>
              <a:rPr lang="en-US" dirty="0"/>
              <a:t>Download: score +1, but capped by 3</a:t>
            </a:r>
          </a:p>
          <a:p>
            <a:r>
              <a:rPr lang="en-US" dirty="0"/>
              <a:t>Randomly split all data by 8:2 to train and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162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481</TotalTime>
  <Words>1140</Words>
  <Application>Microsoft Office PowerPoint</Application>
  <PresentationFormat>Widescreen</PresentationFormat>
  <Paragraphs>305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华文中宋</vt:lpstr>
      <vt:lpstr>Arial</vt:lpstr>
      <vt:lpstr>Cambria Math</vt:lpstr>
      <vt:lpstr>Courier New</vt:lpstr>
      <vt:lpstr>Gill Sans MT</vt:lpstr>
      <vt:lpstr>Impact</vt:lpstr>
      <vt:lpstr>Badge</vt:lpstr>
      <vt:lpstr>Musicbox recommendation system</vt:lpstr>
      <vt:lpstr>Agenda</vt:lpstr>
      <vt:lpstr>Data Loading &amp; cleaning</vt:lpstr>
      <vt:lpstr>Data cleaning</vt:lpstr>
      <vt:lpstr>Data cleaning</vt:lpstr>
      <vt:lpstr>data exploration</vt:lpstr>
      <vt:lpstr>model evaluation</vt:lpstr>
      <vt:lpstr>benchmarks</vt:lpstr>
      <vt:lpstr>explicit model</vt:lpstr>
      <vt:lpstr>explicit model - Tuning</vt:lpstr>
      <vt:lpstr>implicit model</vt:lpstr>
      <vt:lpstr>implicit model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Musicbox recommendation system</dc:title>
  <dc:creator>Jiahui Tao</dc:creator>
  <cp:lastModifiedBy>Jiahui Tao</cp:lastModifiedBy>
  <cp:revision>35</cp:revision>
  <dcterms:created xsi:type="dcterms:W3CDTF">2017-12-29T10:43:22Z</dcterms:created>
  <dcterms:modified xsi:type="dcterms:W3CDTF">2017-12-30T04:22:06Z</dcterms:modified>
</cp:coreProperties>
</file>