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76" r:id="rId8"/>
    <p:sldId id="277" r:id="rId9"/>
    <p:sldId id="262" r:id="rId10"/>
    <p:sldId id="274" r:id="rId11"/>
    <p:sldId id="272" r:id="rId12"/>
    <p:sldId id="275" r:id="rId13"/>
    <p:sldId id="278" r:id="rId14"/>
    <p:sldId id="273" r:id="rId15"/>
    <p:sldId id="263" r:id="rId16"/>
    <p:sldId id="268" r:id="rId17"/>
    <p:sldId id="269" r:id="rId18"/>
    <p:sldId id="279" r:id="rId19"/>
    <p:sldId id="271" r:id="rId20"/>
  </p:sldIdLst>
  <p:sldSz cx="9144000" cy="5143500" type="screen16x9"/>
  <p:notesSz cx="6858000" cy="9144000"/>
  <p:embeddedFontLst>
    <p:embeddedFont>
      <p:font typeface="NSimSun" panose="02010609030101010101" pitchFamily="49" charset="-122"/>
      <p:regular r:id="rId22"/>
    </p:embeddedFont>
    <p:embeddedFont>
      <p:font typeface="Oswald" panose="020B0604020202020204" pitchFamily="2" charset="0"/>
      <p:regular r:id="rId23"/>
      <p:bold r:id="rId24"/>
    </p:embeddedFont>
    <p:embeddedFont>
      <p:font typeface="Raleway" pitchFamily="2" charset="0"/>
      <p:regular r:id="rId25"/>
      <p:bold r:id="rId26"/>
      <p:italic r:id="rId27"/>
      <p:boldItalic r:id="rId28"/>
    </p:embeddedFont>
    <p:embeddedFont>
      <p:font typeface="Source Code Pro" panose="020B0604020202020204" pitchFamily="49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59"/>
    <p:restoredTop sz="94581"/>
  </p:normalViewPr>
  <p:slideViewPr>
    <p:cSldViewPr snapToGrid="0">
      <p:cViewPr varScale="1">
        <p:scale>
          <a:sx n="111" d="100"/>
          <a:sy n="111" d="100"/>
        </p:scale>
        <p:origin x="219" y="4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379145f159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379145f159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6850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379145f159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379145f159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3b7797d07b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3b7797d07b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379145f159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379145f159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 dirty="0">
                <a:solidFill>
                  <a:srgbClr val="424242"/>
                </a:solidFill>
                <a:latin typeface="Raleway"/>
                <a:ea typeface="Raleway"/>
                <a:cs typeface="Raleway"/>
                <a:sym typeface="Raleway"/>
              </a:rPr>
              <a:t>Determine final model</a:t>
            </a:r>
            <a:endParaRPr sz="1200" dirty="0">
              <a:solidFill>
                <a:srgbClr val="42424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379145f159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379145f159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 dirty="0">
                <a:solidFill>
                  <a:srgbClr val="424242"/>
                </a:solidFill>
                <a:latin typeface="Raleway"/>
                <a:ea typeface="Raleway"/>
                <a:cs typeface="Raleway"/>
                <a:sym typeface="Raleway"/>
              </a:rPr>
              <a:t>Determine final model</a:t>
            </a:r>
            <a:endParaRPr sz="1200" dirty="0">
              <a:solidFill>
                <a:srgbClr val="42424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9299967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379145f159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379145f159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379145f159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379145f159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379145f159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379145f159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379145f159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379145f159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379145f159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379145f159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379145f159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379145f159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Explain PiML tool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List the 8 Models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379145f159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379145f159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Explain PiML tool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List the 8 Models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690122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379145f159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379145f159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379145f159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379145f159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4498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"/>
              <a:buNone/>
              <a:defRPr sz="6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"/>
              <a:buNone/>
              <a:defRPr sz="6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"/>
              <a:buNone/>
              <a:defRPr sz="6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"/>
              <a:buNone/>
              <a:defRPr sz="6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"/>
              <a:buNone/>
              <a:defRPr sz="6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"/>
              <a:buNone/>
              <a:defRPr sz="6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"/>
              <a:buNone/>
              <a:defRPr sz="6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"/>
              <a:buNone/>
              <a:defRPr sz="6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"/>
              <a:buNone/>
              <a:defRPr sz="6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Raleway"/>
              <a:buNone/>
              <a:defRPr sz="36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sz="36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sz="36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sz="36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sz="36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sz="36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sz="36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sz="36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sz="36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8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Font typeface="Times New Roman"/>
              <a:buNone/>
              <a:defRPr sz="12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Font typeface="Times New Roman"/>
              <a:buNone/>
              <a:defRPr sz="120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Font typeface="Times New Roman"/>
              <a:buNone/>
              <a:defRPr sz="120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Font typeface="Times New Roman"/>
              <a:buNone/>
              <a:defRPr sz="120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Font typeface="Times New Roman"/>
              <a:buNone/>
              <a:defRPr sz="120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Font typeface="Times New Roman"/>
              <a:buNone/>
              <a:defRPr sz="120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Font typeface="Times New Roman"/>
              <a:buNone/>
              <a:defRPr sz="120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Font typeface="Times New Roman"/>
              <a:buNone/>
              <a:defRPr sz="120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Font typeface="Times New Roman"/>
              <a:buNone/>
              <a:defRPr sz="120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5" name="Google Shape;55;p11"/>
          <p:cNvCxnSpPr/>
          <p:nvPr/>
        </p:nvCxnSpPr>
        <p:spPr>
          <a:xfrm>
            <a:off x="311700" y="2988077"/>
            <a:ext cx="1074600" cy="30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106002"/>
            <a:ext cx="1074600" cy="300"/>
          </a:xfrm>
          <a:prstGeom prst="straightConnector1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○"/>
              <a:defRPr sz="1200"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■"/>
              <a:defRPr sz="1200"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●"/>
              <a:defRPr sz="1200"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○"/>
              <a:defRPr sz="1200"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■"/>
              <a:defRPr sz="1200"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●"/>
              <a:defRPr sz="1200"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○"/>
              <a:defRPr sz="1200"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■"/>
              <a:defRPr sz="12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○"/>
              <a:defRPr sz="1200"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■"/>
              <a:defRPr sz="1200"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●"/>
              <a:defRPr sz="1200"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○"/>
              <a:defRPr sz="1200"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■"/>
              <a:defRPr sz="1200"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●"/>
              <a:defRPr sz="1200"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○"/>
              <a:defRPr sz="1200"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■"/>
              <a:defRPr sz="12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" name="Google Shape;29;p5"/>
          <p:cNvCxnSpPr/>
          <p:nvPr/>
        </p:nvCxnSpPr>
        <p:spPr>
          <a:xfrm>
            <a:off x="414025" y="1106002"/>
            <a:ext cx="1074600" cy="300"/>
          </a:xfrm>
          <a:prstGeom prst="straightConnector1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■"/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■"/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■"/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7" name="Google Shape;37;p7"/>
          <p:cNvCxnSpPr/>
          <p:nvPr/>
        </p:nvCxnSpPr>
        <p:spPr>
          <a:xfrm>
            <a:off x="429200" y="1387502"/>
            <a:ext cx="1074600" cy="300"/>
          </a:xfrm>
          <a:prstGeom prst="straightConnector1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7982100" cy="4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Raleway"/>
              <a:buNone/>
              <a:defRPr sz="5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mes New Roman"/>
              <a:buNone/>
              <a:defRPr sz="5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mes New Roman"/>
              <a:buNone/>
              <a:defRPr sz="5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mes New Roman"/>
              <a:buNone/>
              <a:defRPr sz="5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mes New Roman"/>
              <a:buNone/>
              <a:defRPr sz="5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mes New Roman"/>
              <a:buNone/>
              <a:defRPr sz="5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mes New Roman"/>
              <a:buNone/>
              <a:defRPr sz="5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mes New Roman"/>
              <a:buNone/>
              <a:defRPr sz="5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mes New Roman"/>
              <a:buNone/>
              <a:defRPr sz="5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Raleway"/>
              <a:buNone/>
              <a:defRPr sz="4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Raleway"/>
              <a:buNone/>
              <a:defRPr sz="4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Raleway"/>
              <a:buNone/>
              <a:defRPr sz="4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Raleway"/>
              <a:buNone/>
              <a:defRPr sz="4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Raleway"/>
              <a:buNone/>
              <a:defRPr sz="4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Raleway"/>
              <a:buNone/>
              <a:defRPr sz="4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Raleway"/>
              <a:buNone/>
              <a:defRPr sz="4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Raleway"/>
              <a:buNone/>
              <a:defRPr sz="4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Raleway"/>
              <a:buNone/>
              <a:defRPr sz="4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imes New Roman"/>
              <a:buNone/>
              <a:defRPr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imes New Roman"/>
              <a:buNone/>
              <a:defRPr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imes New Roman"/>
              <a:buNone/>
              <a:defRPr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imes New Roman"/>
              <a:buNone/>
              <a:defRPr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imes New Roman"/>
              <a:buNone/>
              <a:defRPr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imes New Roman"/>
              <a:buNone/>
              <a:defRPr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imes New Roman"/>
              <a:buNone/>
              <a:defRPr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imes New Roman"/>
              <a:buNone/>
              <a:defRPr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imes New Roman"/>
              <a:buNone/>
              <a:defRPr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4939500" y="4859877"/>
            <a:ext cx="1074600" cy="300"/>
          </a:xfrm>
          <a:prstGeom prst="straightConnector1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None/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dirty="0"/>
              <a:t>Traditional</a:t>
            </a:r>
            <a:r>
              <a:rPr lang="zh-CN" altLang="en-US" sz="4000" b="1" dirty="0"/>
              <a:t> </a:t>
            </a:r>
            <a:r>
              <a:rPr lang="en-US" altLang="zh-CN" sz="4000" b="1" dirty="0"/>
              <a:t>Chinese </a:t>
            </a:r>
            <a:r>
              <a:rPr lang="zh-CN" altLang="en-US" sz="4000" b="1" dirty="0"/>
              <a:t> </a:t>
            </a:r>
            <a:r>
              <a:rPr lang="en-US" altLang="zh-CN" sz="4000" b="1" dirty="0"/>
              <a:t>Medicine(TCM)</a:t>
            </a:r>
            <a:br>
              <a:rPr lang="en-US" altLang="zh-CN" sz="4000" b="1" dirty="0"/>
            </a:br>
            <a:r>
              <a:rPr lang="zh-CN" altLang="en-US" sz="4000" b="1" dirty="0"/>
              <a:t> </a:t>
            </a:r>
            <a:r>
              <a:rPr lang="en-US" altLang="zh-CN" sz="4000" b="1" dirty="0"/>
              <a:t>Prescription</a:t>
            </a:r>
            <a:r>
              <a:rPr lang="zh-CN" altLang="en-US" sz="4000" b="1" dirty="0"/>
              <a:t> </a:t>
            </a:r>
            <a:r>
              <a:rPr lang="en-US" altLang="zh-CN" sz="4000" b="1" dirty="0"/>
              <a:t>Modeling</a:t>
            </a:r>
            <a:endParaRPr sz="4000"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 err="1">
                <a:solidFill>
                  <a:schemeClr val="dk1"/>
                </a:solidFill>
              </a:rPr>
              <a:t>Jiahui</a:t>
            </a:r>
            <a:r>
              <a:rPr lang="zh-CN" altLang="en-US" sz="2800" dirty="0">
                <a:solidFill>
                  <a:schemeClr val="dk1"/>
                </a:solidFill>
              </a:rPr>
              <a:t> </a:t>
            </a:r>
            <a:r>
              <a:rPr lang="en-US" altLang="zh-CN" sz="2800" dirty="0">
                <a:solidFill>
                  <a:schemeClr val="dk1"/>
                </a:solidFill>
              </a:rPr>
              <a:t>Chen,</a:t>
            </a:r>
            <a:r>
              <a:rPr lang="zh-CN" altLang="en-US" sz="2800" dirty="0">
                <a:solidFill>
                  <a:schemeClr val="dk1"/>
                </a:solidFill>
              </a:rPr>
              <a:t> </a:t>
            </a:r>
            <a:r>
              <a:rPr lang="en-US" altLang="zh-CN" sz="2800" dirty="0" err="1">
                <a:solidFill>
                  <a:schemeClr val="dk1"/>
                </a:solidFill>
              </a:rPr>
              <a:t>Haoyang</a:t>
            </a:r>
            <a:r>
              <a:rPr lang="zh-CN" altLang="en-US" sz="2800" dirty="0">
                <a:solidFill>
                  <a:schemeClr val="dk1"/>
                </a:solidFill>
              </a:rPr>
              <a:t> </a:t>
            </a:r>
            <a:r>
              <a:rPr lang="en-US" altLang="zh-CN" sz="2800" dirty="0">
                <a:solidFill>
                  <a:schemeClr val="dk1"/>
                </a:solidFill>
              </a:rPr>
              <a:t>Wang,</a:t>
            </a:r>
            <a:r>
              <a:rPr lang="zh-CN" altLang="en-US" sz="2800" dirty="0">
                <a:solidFill>
                  <a:schemeClr val="dk1"/>
                </a:solidFill>
              </a:rPr>
              <a:t> </a:t>
            </a:r>
            <a:r>
              <a:rPr lang="en-US" altLang="zh-CN" sz="2800" dirty="0" err="1">
                <a:solidFill>
                  <a:schemeClr val="dk1"/>
                </a:solidFill>
              </a:rPr>
              <a:t>Hanning</a:t>
            </a:r>
            <a:r>
              <a:rPr lang="zh-CN" altLang="en-US" sz="2800" dirty="0">
                <a:solidFill>
                  <a:schemeClr val="dk1"/>
                </a:solidFill>
              </a:rPr>
              <a:t> </a:t>
            </a:r>
            <a:r>
              <a:rPr lang="en-US" altLang="zh-CN" sz="2800" dirty="0">
                <a:solidFill>
                  <a:schemeClr val="dk1"/>
                </a:solidFill>
              </a:rPr>
              <a:t>Yu,</a:t>
            </a:r>
            <a:r>
              <a:rPr lang="zh-CN" altLang="en-US" sz="2800" dirty="0">
                <a:solidFill>
                  <a:schemeClr val="dk1"/>
                </a:solidFill>
              </a:rPr>
              <a:t> </a:t>
            </a:r>
            <a:r>
              <a:rPr lang="en-US" altLang="zh-CN" sz="2800" dirty="0">
                <a:solidFill>
                  <a:schemeClr val="dk1"/>
                </a:solidFill>
              </a:rPr>
              <a:t>Chao</a:t>
            </a:r>
            <a:r>
              <a:rPr lang="zh-CN" altLang="en-US" sz="2800" dirty="0">
                <a:solidFill>
                  <a:schemeClr val="dk1"/>
                </a:solidFill>
              </a:rPr>
              <a:t> </a:t>
            </a:r>
            <a:r>
              <a:rPr lang="en-US" altLang="zh-CN" sz="2800" dirty="0">
                <a:solidFill>
                  <a:schemeClr val="dk1"/>
                </a:solidFill>
              </a:rPr>
              <a:t>Zhang,</a:t>
            </a:r>
            <a:r>
              <a:rPr lang="zh-CN" altLang="en-US" sz="2800" dirty="0">
                <a:solidFill>
                  <a:schemeClr val="dk1"/>
                </a:solidFill>
              </a:rPr>
              <a:t> </a:t>
            </a:r>
            <a:r>
              <a:rPr lang="en-US" altLang="zh-CN" sz="2800" dirty="0">
                <a:solidFill>
                  <a:schemeClr val="dk1"/>
                </a:solidFill>
              </a:rPr>
              <a:t>Le</a:t>
            </a:r>
            <a:r>
              <a:rPr lang="zh-CN" altLang="en-US" sz="2800" dirty="0">
                <a:solidFill>
                  <a:schemeClr val="dk1"/>
                </a:solidFill>
              </a:rPr>
              <a:t> </a:t>
            </a:r>
            <a:r>
              <a:rPr lang="en-US" altLang="zh-CN" sz="2800" dirty="0">
                <a:solidFill>
                  <a:schemeClr val="dk1"/>
                </a:solidFill>
              </a:rPr>
              <a:t>Zhang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56D85-DBDC-B1AD-2A50-79D792EEE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59484"/>
            <a:ext cx="8520600" cy="733500"/>
          </a:xfrm>
        </p:spPr>
        <p:txBody>
          <a:bodyPr/>
          <a:lstStyle/>
          <a:p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selection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4F1259-DAC8-2A95-35B3-283DE24C4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020934"/>
            <a:ext cx="6187109" cy="386308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FE51D90-DED5-3358-A961-0C56B9D76B65}"/>
              </a:ext>
            </a:extLst>
          </p:cNvPr>
          <p:cNvSpPr txBox="1">
            <a:spLocks/>
          </p:cNvSpPr>
          <p:nvPr/>
        </p:nvSpPr>
        <p:spPr>
          <a:xfrm>
            <a:off x="5264131" y="1564059"/>
            <a:ext cx="3078772" cy="1007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5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lnSpc>
                <a:spcPct val="170000"/>
              </a:lnSpc>
            </a:pPr>
            <a:r>
              <a:rPr lang="en-US" dirty="0"/>
              <a:t>Drop features which has importance &lt; 0.025</a:t>
            </a:r>
          </a:p>
        </p:txBody>
      </p:sp>
    </p:spTree>
    <p:extLst>
      <p:ext uri="{BB962C8B-B14F-4D97-AF65-F5344CB8AC3E}">
        <p14:creationId xmlns:p14="http://schemas.microsoft.com/office/powerpoint/2010/main" val="3804750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dirty="0"/>
              <a:t>Tree</a:t>
            </a:r>
            <a:r>
              <a:rPr lang="zh-CN" altLang="en-US" sz="4000" dirty="0"/>
              <a:t> </a:t>
            </a:r>
            <a:r>
              <a:rPr lang="en-US" altLang="zh-CN" sz="4000" dirty="0"/>
              <a:t>Model</a:t>
            </a:r>
            <a:endParaRPr sz="4000" dirty="0"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311700" y="1910375"/>
            <a:ext cx="3253433" cy="21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6075" algn="l" rtl="0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endParaRPr lang="en-US" sz="2000" dirty="0"/>
          </a:p>
          <a:p>
            <a:pPr marL="457200" lvl="0" indent="-346075" algn="l" rtl="0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endParaRPr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C67CC8-61FC-AB81-2F77-0FF711DA5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453" y="1458930"/>
            <a:ext cx="5057453" cy="3101662"/>
          </a:xfrm>
          <a:prstGeom prst="rect">
            <a:avLst/>
          </a:prstGeom>
        </p:spPr>
      </p:pic>
      <p:sp>
        <p:nvSpPr>
          <p:cNvPr id="3" name="Google Shape;99;p19">
            <a:extLst>
              <a:ext uri="{FF2B5EF4-FFF2-40B4-BE49-F238E27FC236}">
                <a16:creationId xmlns:a16="http://schemas.microsoft.com/office/drawing/2014/main" id="{5A76A0D8-12A8-617B-3050-D64A1B79DE10}"/>
              </a:ext>
            </a:extLst>
          </p:cNvPr>
          <p:cNvSpPr txBox="1">
            <a:spLocks/>
          </p:cNvSpPr>
          <p:nvPr/>
        </p:nvSpPr>
        <p:spPr>
          <a:xfrm>
            <a:off x="555540" y="1805081"/>
            <a:ext cx="3253433" cy="21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-346075">
              <a:buSzPct val="100000"/>
              <a:buFont typeface="Raleway"/>
              <a:buChar char="❏"/>
            </a:pPr>
            <a:r>
              <a:rPr lang="en-US" altLang="zh-CN" sz="2000"/>
              <a:t>We used Tree Model to make predictions</a:t>
            </a:r>
            <a:endParaRPr lang="en-US" sz="2000"/>
          </a:p>
          <a:p>
            <a:pPr indent="-346075">
              <a:buSzPct val="100000"/>
              <a:buFont typeface="Raleway"/>
              <a:buChar char="❏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99103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B57BA-C295-F5BB-CF4E-2C66F17EB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3" y="283775"/>
            <a:ext cx="8520600" cy="733500"/>
          </a:xfrm>
        </p:spPr>
        <p:txBody>
          <a:bodyPr/>
          <a:lstStyle/>
          <a:p>
            <a:r>
              <a:rPr lang="en-US" altLang="zh-CN" dirty="0"/>
              <a:t>Accuracy</a:t>
            </a:r>
            <a:r>
              <a:rPr lang="zh-CN" altLang="en-US" dirty="0"/>
              <a:t> </a:t>
            </a:r>
            <a:r>
              <a:rPr lang="en-US" altLang="zh-CN" dirty="0"/>
              <a:t>score</a:t>
            </a:r>
            <a:r>
              <a:rPr lang="zh-CN" altLang="en-US" dirty="0"/>
              <a:t>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D55376-8178-32A7-F0BD-E5BC265B6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931" y="1233430"/>
            <a:ext cx="6388100" cy="36819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7E7C734-1DB8-6A39-68C1-AC64EF455DAF}"/>
              </a:ext>
            </a:extLst>
          </p:cNvPr>
          <p:cNvSpPr txBox="1"/>
          <p:nvPr/>
        </p:nvSpPr>
        <p:spPr>
          <a:xfrm>
            <a:off x="358346" y="1269482"/>
            <a:ext cx="197708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1E1E1E"/>
                </a:solidFill>
                <a:effectLst/>
                <a:latin typeface="NSimSun" panose="02010609030101010101" pitchFamily="49" charset="-122"/>
                <a:ea typeface="NSimSun" panose="02010609030101010101" pitchFamily="49" charset="-122"/>
              </a:rPr>
              <a:t>data</a:t>
            </a:r>
            <a:r>
              <a:rPr lang="en-US" sz="1400" dirty="0">
                <a:solidFill>
                  <a:srgbClr val="A821FF"/>
                </a:solidFill>
                <a:effectLst/>
                <a:latin typeface="NSimSun" panose="02010609030101010101" pitchFamily="49" charset="-122"/>
                <a:ea typeface="NSimSun" panose="02010609030101010101" pitchFamily="49" charset="-122"/>
              </a:rPr>
              <a:t>=</a:t>
            </a:r>
            <a:r>
              <a:rPr lang="en-US" sz="1400" dirty="0" err="1">
                <a:solidFill>
                  <a:srgbClr val="1E1E1E"/>
                </a:solidFill>
                <a:effectLst/>
                <a:latin typeface="NSimSun" panose="02010609030101010101" pitchFamily="49" charset="-122"/>
                <a:ea typeface="NSimSun" panose="02010609030101010101" pitchFamily="49" charset="-122"/>
              </a:rPr>
              <a:t>data</a:t>
            </a:r>
            <a:r>
              <a:rPr lang="en-US" sz="1400" dirty="0" err="1">
                <a:solidFill>
                  <a:srgbClr val="A821FF"/>
                </a:solidFill>
                <a:effectLst/>
                <a:latin typeface="NSimSun" panose="02010609030101010101" pitchFamily="49" charset="-122"/>
                <a:ea typeface="NSimSun" panose="02010609030101010101" pitchFamily="49" charset="-122"/>
              </a:rPr>
              <a:t>.</a:t>
            </a:r>
            <a:r>
              <a:rPr lang="en-US" sz="1400" dirty="0" err="1">
                <a:solidFill>
                  <a:srgbClr val="1E1E1E"/>
                </a:solidFill>
                <a:effectLst/>
                <a:latin typeface="NSimSun" panose="02010609030101010101" pitchFamily="49" charset="-122"/>
                <a:ea typeface="NSimSun" panose="02010609030101010101" pitchFamily="49" charset="-122"/>
              </a:rPr>
              <a:t>drop</a:t>
            </a:r>
            <a:r>
              <a:rPr lang="en-US" sz="1400" dirty="0">
                <a:solidFill>
                  <a:srgbClr val="0054A8"/>
                </a:solidFill>
                <a:effectLst/>
                <a:latin typeface="NSimSun" panose="02010609030101010101" pitchFamily="49" charset="-122"/>
                <a:ea typeface="NSimSun" panose="02010609030101010101" pitchFamily="49" charset="-122"/>
              </a:rPr>
              <a:t>(</a:t>
            </a:r>
            <a:r>
              <a:rPr lang="en-US" sz="1400" dirty="0">
                <a:solidFill>
                  <a:srgbClr val="1E1E1E"/>
                </a:solidFill>
                <a:effectLst/>
                <a:latin typeface="NSimSun" panose="02010609030101010101" pitchFamily="49" charset="-122"/>
                <a:ea typeface="NSimSun" panose="02010609030101010101" pitchFamily="49" charset="-122"/>
              </a:rPr>
              <a:t>columns</a:t>
            </a:r>
            <a:r>
              <a:rPr lang="en-US" sz="1400" dirty="0">
                <a:solidFill>
                  <a:srgbClr val="A821FF"/>
                </a:solidFill>
                <a:effectLst/>
                <a:latin typeface="NSimSun" panose="02010609030101010101" pitchFamily="49" charset="-122"/>
                <a:ea typeface="NSimSun" panose="02010609030101010101" pitchFamily="49" charset="-122"/>
              </a:rPr>
              <a:t>=</a:t>
            </a:r>
            <a:r>
              <a:rPr lang="en-US" sz="1400" dirty="0">
                <a:solidFill>
                  <a:srgbClr val="0054A8"/>
                </a:solidFill>
                <a:effectLst/>
                <a:latin typeface="NSimSun" panose="02010609030101010101" pitchFamily="49" charset="-122"/>
                <a:ea typeface="NSimSun" panose="02010609030101010101" pitchFamily="49" charset="-122"/>
              </a:rPr>
              <a:t>[</a:t>
            </a:r>
            <a:r>
              <a:rPr lang="en-US" sz="1400" dirty="0">
                <a:solidFill>
                  <a:srgbClr val="B71E1E"/>
                </a:solidFill>
                <a:effectLst/>
                <a:latin typeface="NSimSun" panose="02010609030101010101" pitchFamily="49" charset="-122"/>
                <a:ea typeface="NSimSun" panose="02010609030101010101" pitchFamily="49" charset="-122"/>
              </a:rPr>
              <a:t>'Acne'</a:t>
            </a:r>
            <a:r>
              <a:rPr lang="en-US" sz="1400" dirty="0">
                <a:solidFill>
                  <a:srgbClr val="0054A8"/>
                </a:solidFill>
                <a:effectLst/>
                <a:latin typeface="NSimSun" panose="02010609030101010101" pitchFamily="49" charset="-122"/>
                <a:ea typeface="NSimSun" panose="02010609030101010101" pitchFamily="49" charset="-122"/>
              </a:rPr>
              <a:t>, </a:t>
            </a:r>
            <a:r>
              <a:rPr lang="en-US" sz="1400" dirty="0">
                <a:solidFill>
                  <a:srgbClr val="B71E1E"/>
                </a:solidFill>
                <a:effectLst/>
                <a:latin typeface="NSimSun" panose="02010609030101010101" pitchFamily="49" charset="-122"/>
                <a:ea typeface="NSimSun" panose="02010609030101010101" pitchFamily="49" charset="-122"/>
              </a:rPr>
              <a:t>'Urin1tion St1tus'</a:t>
            </a:r>
            <a:r>
              <a:rPr lang="en-US" sz="1400" dirty="0">
                <a:solidFill>
                  <a:srgbClr val="0054A8"/>
                </a:solidFill>
                <a:effectLst/>
                <a:latin typeface="NSimSun" panose="02010609030101010101" pitchFamily="49" charset="-122"/>
                <a:ea typeface="NSimSun" panose="02010609030101010101" pitchFamily="49" charset="-122"/>
              </a:rPr>
              <a:t>,</a:t>
            </a:r>
            <a:r>
              <a:rPr lang="en-US" sz="1400" dirty="0">
                <a:solidFill>
                  <a:srgbClr val="B71E1E"/>
                </a:solidFill>
                <a:effectLst/>
                <a:latin typeface="NSimSun" panose="02010609030101010101" pitchFamily="49" charset="-122"/>
                <a:ea typeface="NSimSun" panose="02010609030101010101" pitchFamily="49" charset="-122"/>
              </a:rPr>
              <a:t>'Urin1tion St1tus'</a:t>
            </a:r>
            <a:r>
              <a:rPr lang="en-US" sz="1400" dirty="0">
                <a:solidFill>
                  <a:srgbClr val="0054A8"/>
                </a:solidFill>
                <a:effectLst/>
                <a:latin typeface="NSimSun" panose="02010609030101010101" pitchFamily="49" charset="-122"/>
                <a:ea typeface="NSimSun" panose="02010609030101010101" pitchFamily="49" charset="-122"/>
              </a:rPr>
              <a:t>,</a:t>
            </a:r>
            <a:r>
              <a:rPr lang="en-US" sz="1400" dirty="0">
                <a:solidFill>
                  <a:srgbClr val="B71E1E"/>
                </a:solidFill>
                <a:effectLst/>
                <a:latin typeface="NSimSun" panose="02010609030101010101" pitchFamily="49" charset="-122"/>
                <a:ea typeface="NSimSun" panose="02010609030101010101" pitchFamily="49" charset="-122"/>
              </a:rPr>
              <a:t>'Constipation'</a:t>
            </a:r>
            <a:r>
              <a:rPr lang="en-US" sz="1400" dirty="0">
                <a:solidFill>
                  <a:srgbClr val="0054A8"/>
                </a:solidFill>
                <a:effectLst/>
                <a:latin typeface="NSimSun" panose="02010609030101010101" pitchFamily="49" charset="-122"/>
                <a:ea typeface="NSimSun" panose="02010609030101010101" pitchFamily="49" charset="-122"/>
              </a:rPr>
              <a:t>,</a:t>
            </a:r>
            <a:r>
              <a:rPr lang="en-US" sz="1400" dirty="0">
                <a:solidFill>
                  <a:srgbClr val="B71E1E"/>
                </a:solidFill>
                <a:effectLst/>
                <a:latin typeface="NSimSun" panose="02010609030101010101" pitchFamily="49" charset="-122"/>
                <a:ea typeface="NSimSun" panose="02010609030101010101" pitchFamily="49" charset="-122"/>
              </a:rPr>
              <a:t>'Pulse </a:t>
            </a:r>
            <a:r>
              <a:rPr lang="en-US" sz="1400" dirty="0" err="1">
                <a:solidFill>
                  <a:srgbClr val="B71E1E"/>
                </a:solidFill>
                <a:effectLst/>
                <a:latin typeface="NSimSun" panose="02010609030101010101" pitchFamily="49" charset="-122"/>
                <a:ea typeface="NSimSun" panose="02010609030101010101" pitchFamily="49" charset="-122"/>
              </a:rPr>
              <a:t>Position'</a:t>
            </a:r>
            <a:r>
              <a:rPr lang="en-US" sz="1400" dirty="0" err="1">
                <a:solidFill>
                  <a:srgbClr val="0054A8"/>
                </a:solidFill>
                <a:effectLst/>
                <a:latin typeface="NSimSun" panose="02010609030101010101" pitchFamily="49" charset="-122"/>
                <a:ea typeface="NSimSun" panose="02010609030101010101" pitchFamily="49" charset="-122"/>
              </a:rPr>
              <a:t>,</a:t>
            </a:r>
            <a:r>
              <a:rPr lang="en-US" sz="1400" dirty="0" err="1">
                <a:solidFill>
                  <a:srgbClr val="B71E1E"/>
                </a:solidFill>
                <a:effectLst/>
                <a:latin typeface="NSimSun" panose="02010609030101010101" pitchFamily="49" charset="-122"/>
                <a:ea typeface="NSimSun" panose="02010609030101010101" pitchFamily="49" charset="-122"/>
              </a:rPr>
              <a:t>'Palpitations</a:t>
            </a:r>
            <a:r>
              <a:rPr lang="en-US" sz="1400" dirty="0">
                <a:solidFill>
                  <a:srgbClr val="B71E1E"/>
                </a:solidFill>
                <a:effectLst/>
                <a:latin typeface="NSimSun" panose="02010609030101010101" pitchFamily="49" charset="-122"/>
                <a:ea typeface="NSimSun" panose="02010609030101010101" pitchFamily="49" charset="-122"/>
              </a:rPr>
              <a:t>, Chest </a:t>
            </a:r>
            <a:r>
              <a:rPr lang="en-US" sz="1400" dirty="0" err="1">
                <a:solidFill>
                  <a:srgbClr val="B71E1E"/>
                </a:solidFill>
                <a:effectLst/>
                <a:latin typeface="NSimSun" panose="02010609030101010101" pitchFamily="49" charset="-122"/>
                <a:ea typeface="NSimSun" panose="02010609030101010101" pitchFamily="49" charset="-122"/>
              </a:rPr>
              <a:t>Tightnes</a:t>
            </a:r>
            <a:r>
              <a:rPr lang="en-US" sz="1400" dirty="0">
                <a:solidFill>
                  <a:srgbClr val="B71E1E"/>
                </a:solidFill>
                <a:effectLst/>
                <a:latin typeface="NSimSun" panose="02010609030101010101" pitchFamily="49" charset="-122"/>
                <a:ea typeface="NSimSun" panose="02010609030101010101" pitchFamily="49" charset="-122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180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5DEE3-9534-6897-F607-C989DC16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column and rerun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256A409-FEC6-B93C-E7E5-7FD1BA4B3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628" y="1143001"/>
            <a:ext cx="5906638" cy="333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89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dirty="0"/>
              <a:t>Logistic</a:t>
            </a:r>
            <a:r>
              <a:rPr lang="zh-CN" altLang="en-US" sz="4000" dirty="0"/>
              <a:t> </a:t>
            </a:r>
            <a:r>
              <a:rPr lang="en-US" altLang="zh-CN" sz="4000" dirty="0"/>
              <a:t>Regression</a:t>
            </a:r>
            <a:r>
              <a:rPr lang="zh-CN" altLang="en-US" sz="4000" dirty="0"/>
              <a:t> </a:t>
            </a:r>
            <a:r>
              <a:rPr lang="en-US" altLang="zh-CN" sz="4000" dirty="0"/>
              <a:t>Model</a:t>
            </a:r>
            <a:endParaRPr sz="4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DE00ECA-3D70-5660-BD21-F94C71547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231" y="1390183"/>
            <a:ext cx="3599755" cy="338081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F37E6A8-94B4-8CA3-82DE-245A5F6B38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1200" y="1689067"/>
            <a:ext cx="4599569" cy="278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325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Raleway"/>
                <a:ea typeface="Raleway"/>
                <a:cs typeface="Raleway"/>
                <a:sym typeface="Raleway"/>
              </a:rPr>
              <a:t>Model Performance</a:t>
            </a:r>
            <a:endParaRPr sz="40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422342" y="1307826"/>
            <a:ext cx="3104451" cy="17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000" dirty="0"/>
              <a:t> Models:</a:t>
            </a:r>
            <a:endParaRPr sz="2000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-US" altLang="zh-CN" sz="2000" dirty="0"/>
              <a:t>R</a:t>
            </a:r>
            <a:r>
              <a:rPr lang="en" altLang="zh-CN" sz="2000" dirty="0" err="1"/>
              <a:t>andom</a:t>
            </a:r>
            <a:r>
              <a:rPr lang="zh-CN" altLang="en-US" sz="2000" dirty="0"/>
              <a:t> </a:t>
            </a:r>
            <a:r>
              <a:rPr lang="en-US" altLang="zh-CN" sz="2000" dirty="0"/>
              <a:t>Forest</a:t>
            </a:r>
            <a:endParaRPr sz="2000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-US" altLang="zh-CN" sz="2000" dirty="0"/>
              <a:t>Tree</a:t>
            </a: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-US" altLang="zh-CN" sz="2000" dirty="0"/>
              <a:t>Logistic</a:t>
            </a:r>
            <a:r>
              <a:rPr lang="zh-CN" altLang="en-US" sz="2000" dirty="0"/>
              <a:t> </a:t>
            </a:r>
            <a:r>
              <a:rPr lang="en-US" altLang="zh-CN" sz="2000" dirty="0"/>
              <a:t>Regress</a:t>
            </a:r>
            <a:endParaRPr sz="2000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endParaRPr sz="2000" dirty="0"/>
          </a:p>
        </p:txBody>
      </p:sp>
      <p:sp>
        <p:nvSpPr>
          <p:cNvPr id="2" name="Google Shape;106;p20">
            <a:extLst>
              <a:ext uri="{FF2B5EF4-FFF2-40B4-BE49-F238E27FC236}">
                <a16:creationId xmlns:a16="http://schemas.microsoft.com/office/drawing/2014/main" id="{D1602C01-CB97-4C37-481C-5F87E0A81A18}"/>
              </a:ext>
            </a:extLst>
          </p:cNvPr>
          <p:cNvSpPr txBox="1">
            <a:spLocks/>
          </p:cNvSpPr>
          <p:nvPr/>
        </p:nvSpPr>
        <p:spPr>
          <a:xfrm>
            <a:off x="5576956" y="1455816"/>
            <a:ext cx="3104451" cy="17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01600" indent="0">
              <a:buSzPts val="2000"/>
              <a:buFont typeface="Raleway"/>
              <a:buNone/>
            </a:pPr>
            <a:r>
              <a:rPr lang="en-US" sz="2000" dirty="0"/>
              <a:t> </a:t>
            </a:r>
            <a:r>
              <a:rPr lang="en-US" altLang="zh-CN" sz="2000" dirty="0"/>
              <a:t>Evaluation</a:t>
            </a:r>
            <a:r>
              <a:rPr lang="en-US" sz="2000" dirty="0"/>
              <a:t>:</a:t>
            </a:r>
          </a:p>
          <a:p>
            <a:pPr lvl="1" indent="-355600">
              <a:buSzPts val="2000"/>
              <a:buFont typeface="Raleway"/>
              <a:buChar char="❏"/>
            </a:pPr>
            <a:r>
              <a:rPr lang="en-US" altLang="zh-CN" sz="2000" dirty="0"/>
              <a:t>STD</a:t>
            </a:r>
          </a:p>
          <a:p>
            <a:pPr lvl="1" indent="-355600">
              <a:buSzPts val="2000"/>
              <a:buFont typeface="Raleway"/>
              <a:buChar char="❏"/>
            </a:pPr>
            <a:r>
              <a:rPr lang="en-US" altLang="zh-CN" sz="2000" dirty="0"/>
              <a:t>ACC</a:t>
            </a:r>
            <a:endParaRPr lang="en-US" sz="2000" dirty="0"/>
          </a:p>
          <a:p>
            <a:pPr lvl="1" indent="-355600">
              <a:buSzPts val="2000"/>
              <a:buFont typeface="Raleway"/>
              <a:buChar char="❏"/>
            </a:pPr>
            <a:endParaRPr 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F6A955D-A85F-1060-1C4E-22E2DE75C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651" y="2902434"/>
            <a:ext cx="5420698" cy="183469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>
            <a:spLocks noGrp="1"/>
          </p:cNvSpPr>
          <p:nvPr>
            <p:ph type="title"/>
          </p:nvPr>
        </p:nvSpPr>
        <p:spPr>
          <a:xfrm>
            <a:off x="311700" y="14535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Final Model:</a:t>
            </a:r>
            <a:r>
              <a:rPr lang="zh-CN" altLang="en-US" sz="4000" dirty="0"/>
              <a:t> </a:t>
            </a:r>
            <a:r>
              <a:rPr lang="en-US" altLang="zh-CN" sz="4000" dirty="0"/>
              <a:t>Tree</a:t>
            </a:r>
            <a:r>
              <a:rPr lang="zh-CN" altLang="en-US" sz="4000" dirty="0"/>
              <a:t> </a:t>
            </a:r>
            <a:r>
              <a:rPr lang="en-US" altLang="zh-CN" sz="4000" dirty="0"/>
              <a:t>Model</a:t>
            </a:r>
            <a:r>
              <a:rPr lang="en" sz="4000" dirty="0"/>
              <a:t> </a:t>
            </a:r>
            <a:endParaRPr sz="4000" dirty="0"/>
          </a:p>
        </p:txBody>
      </p:sp>
      <p:sp>
        <p:nvSpPr>
          <p:cNvPr id="177" name="Google Shape;177;p25"/>
          <p:cNvSpPr txBox="1"/>
          <p:nvPr/>
        </p:nvSpPr>
        <p:spPr>
          <a:xfrm>
            <a:off x="311700" y="3225800"/>
            <a:ext cx="674950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dirty="0">
                <a:latin typeface="Raleway"/>
                <a:ea typeface="Raleway"/>
                <a:cs typeface="Raleway"/>
                <a:sym typeface="Raleway"/>
              </a:rPr>
              <a:t>We</a:t>
            </a:r>
            <a:r>
              <a:rPr lang="zh-CN" altLang="en-US" sz="12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altLang="zh-CN" sz="1200" dirty="0">
                <a:latin typeface="Raleway"/>
                <a:ea typeface="Raleway"/>
                <a:cs typeface="Raleway"/>
                <a:sym typeface="Raleway"/>
              </a:rPr>
              <a:t>selected</a:t>
            </a:r>
            <a:r>
              <a:rPr lang="zh-CN" altLang="en-US" sz="12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altLang="zh-CN" sz="1200" dirty="0">
                <a:latin typeface="Raleway"/>
                <a:ea typeface="Raleway"/>
                <a:cs typeface="Raleway"/>
                <a:sym typeface="Raleway"/>
              </a:rPr>
              <a:t>Tree</a:t>
            </a:r>
            <a:r>
              <a:rPr lang="zh-CN" altLang="en-US" sz="12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altLang="zh-CN" sz="1200" dirty="0">
                <a:latin typeface="Raleway"/>
                <a:ea typeface="Raleway"/>
                <a:cs typeface="Raleway"/>
                <a:sym typeface="Raleway"/>
              </a:rPr>
              <a:t>model</a:t>
            </a:r>
            <a:r>
              <a:rPr lang="zh-CN" altLang="en-US" sz="12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altLang="zh-CN" sz="1200" dirty="0">
                <a:latin typeface="Raleway"/>
                <a:ea typeface="Raleway"/>
                <a:cs typeface="Raleway"/>
                <a:sym typeface="Raleway"/>
              </a:rPr>
              <a:t>as</a:t>
            </a:r>
            <a:r>
              <a:rPr lang="zh-CN" altLang="en-US" sz="12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altLang="zh-CN" sz="1200" dirty="0">
                <a:latin typeface="Raleway"/>
                <a:ea typeface="Raleway"/>
                <a:cs typeface="Raleway"/>
                <a:sym typeface="Raleway"/>
              </a:rPr>
              <a:t>our</a:t>
            </a:r>
            <a:r>
              <a:rPr lang="zh-CN" altLang="en-US" sz="12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altLang="zh-CN" sz="1200" dirty="0">
                <a:latin typeface="Raleway"/>
                <a:ea typeface="Raleway"/>
                <a:cs typeface="Raleway"/>
                <a:sym typeface="Raleway"/>
              </a:rPr>
              <a:t>target</a:t>
            </a:r>
            <a:r>
              <a:rPr lang="zh-CN" altLang="en-US" sz="12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altLang="zh-CN" sz="1200" dirty="0">
                <a:latin typeface="Raleway"/>
                <a:ea typeface="Raleway"/>
                <a:cs typeface="Raleway"/>
                <a:sym typeface="Raleway"/>
              </a:rPr>
              <a:t>model,</a:t>
            </a:r>
            <a:r>
              <a:rPr lang="zh-CN" altLang="en-US" sz="12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altLang="zh-CN" sz="1200" dirty="0">
                <a:latin typeface="Raleway"/>
                <a:ea typeface="Raleway"/>
                <a:cs typeface="Raleway"/>
                <a:sym typeface="Raleway"/>
              </a:rPr>
              <a:t>as</a:t>
            </a:r>
            <a:r>
              <a:rPr lang="zh-CN" altLang="en-US" sz="12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altLang="zh-CN" sz="1200" dirty="0">
                <a:latin typeface="Raleway"/>
                <a:ea typeface="Raleway"/>
                <a:cs typeface="Raleway"/>
                <a:sym typeface="Raleway"/>
              </a:rPr>
              <a:t>it</a:t>
            </a:r>
            <a:r>
              <a:rPr lang="zh-CN" altLang="en-US" sz="12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altLang="zh-CN" sz="1200" dirty="0">
                <a:latin typeface="Raleway"/>
                <a:ea typeface="Raleway"/>
                <a:cs typeface="Raleway"/>
                <a:sym typeface="Raleway"/>
              </a:rPr>
              <a:t>has</a:t>
            </a:r>
            <a:r>
              <a:rPr lang="zh-CN" altLang="en-US" sz="12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altLang="zh-CN" sz="1200" dirty="0">
                <a:latin typeface="Raleway"/>
                <a:ea typeface="Raleway"/>
                <a:cs typeface="Raleway"/>
                <a:sym typeface="Raleway"/>
              </a:rPr>
              <a:t>lowest</a:t>
            </a:r>
            <a:r>
              <a:rPr lang="zh-CN" altLang="en-US" sz="12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altLang="zh-CN" sz="1200" dirty="0">
                <a:latin typeface="Raleway"/>
                <a:ea typeface="Raleway"/>
                <a:cs typeface="Raleway"/>
                <a:sym typeface="Raleway"/>
              </a:rPr>
              <a:t>STD</a:t>
            </a:r>
            <a:r>
              <a:rPr lang="zh-CN" altLang="en-US" sz="12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altLang="zh-CN" sz="1200" dirty="0">
                <a:latin typeface="Raleway"/>
                <a:ea typeface="Raleway"/>
                <a:cs typeface="Raleway"/>
                <a:sym typeface="Raleway"/>
              </a:rPr>
              <a:t>and</a:t>
            </a:r>
            <a:r>
              <a:rPr lang="zh-CN" altLang="en-US" sz="12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altLang="zh-CN" sz="1200" dirty="0">
                <a:latin typeface="Raleway"/>
                <a:ea typeface="Raleway"/>
                <a:cs typeface="Raleway"/>
                <a:sym typeface="Raleway"/>
              </a:rPr>
              <a:t>highest</a:t>
            </a:r>
            <a:r>
              <a:rPr lang="zh-CN" altLang="en-US" sz="12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altLang="zh-CN" sz="1200" dirty="0">
                <a:latin typeface="Raleway"/>
                <a:ea typeface="Raleway"/>
                <a:cs typeface="Raleway"/>
                <a:sym typeface="Raleway"/>
              </a:rPr>
              <a:t>ACC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aleway"/>
                <a:ea typeface="Raleway"/>
                <a:cs typeface="Raleway"/>
                <a:sym typeface="Raleway"/>
              </a:rPr>
              <a:t>Model Performance: Achieve Accuracy of </a:t>
            </a:r>
            <a:r>
              <a:rPr lang="en-US" altLang="zh-CN" sz="1200" dirty="0">
                <a:latin typeface="Raleway"/>
                <a:ea typeface="Raleway"/>
                <a:cs typeface="Raleway"/>
                <a:sym typeface="Raleway"/>
              </a:rPr>
              <a:t>54.44%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EBA89D-56A1-6A38-943C-0654BCA93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34" y="1255400"/>
            <a:ext cx="6832600" cy="18923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6592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Considerations</a:t>
            </a:r>
            <a:endParaRPr sz="3800"/>
          </a:p>
        </p:txBody>
      </p:sp>
      <p:sp>
        <p:nvSpPr>
          <p:cNvPr id="187" name="Google Shape;187;p26"/>
          <p:cNvSpPr txBox="1">
            <a:spLocks noGrp="1"/>
          </p:cNvSpPr>
          <p:nvPr>
            <p:ph type="body" idx="1"/>
          </p:nvPr>
        </p:nvSpPr>
        <p:spPr>
          <a:xfrm>
            <a:off x="311700" y="1106000"/>
            <a:ext cx="8520600" cy="39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 dirty="0"/>
              <a:t>Concerns:</a:t>
            </a:r>
            <a:endParaRPr sz="2000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 dirty="0"/>
              <a:t>Final model accuracy </a:t>
            </a:r>
            <a:r>
              <a:rPr lang="en-US" altLang="zh-CN" sz="2000" dirty="0"/>
              <a:t>54.44%</a:t>
            </a:r>
            <a:endParaRPr sz="2000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 dirty="0"/>
              <a:t>Personal data must be protected</a:t>
            </a: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-US" altLang="zh-CN" sz="2000" dirty="0"/>
              <a:t>Small</a:t>
            </a:r>
            <a:r>
              <a:rPr lang="zh-CN" altLang="en-US" sz="2000" dirty="0"/>
              <a:t> </a:t>
            </a:r>
            <a:r>
              <a:rPr lang="en-US" altLang="zh-CN" sz="2000" dirty="0"/>
              <a:t>dataset</a:t>
            </a: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 dirty="0"/>
              <a:t>Potential Next Steps:</a:t>
            </a:r>
            <a:endParaRPr sz="2000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❏"/>
            </a:pPr>
            <a:r>
              <a:rPr lang="en" sz="2000" dirty="0"/>
              <a:t>Apply to real dataset</a:t>
            </a:r>
            <a:endParaRPr sz="2000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 dirty="0"/>
              <a:t>Run cost benefit analysis</a:t>
            </a: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 dirty="0"/>
              <a:t>Business value</a:t>
            </a:r>
            <a:endParaRPr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6592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/>
              <a:t>Business Value</a:t>
            </a:r>
            <a:endParaRPr sz="3800" dirty="0"/>
          </a:p>
        </p:txBody>
      </p:sp>
      <p:sp>
        <p:nvSpPr>
          <p:cNvPr id="187" name="Google Shape;187;p26"/>
          <p:cNvSpPr txBox="1">
            <a:spLocks noGrp="1"/>
          </p:cNvSpPr>
          <p:nvPr>
            <p:ph type="body" idx="1"/>
          </p:nvPr>
        </p:nvSpPr>
        <p:spPr>
          <a:xfrm>
            <a:off x="311700" y="1106000"/>
            <a:ext cx="8520600" cy="39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-US" sz="2000" dirty="0"/>
              <a:t>This prescription recommendation model can assist doctors in prescribing medication and enable patients to prescribe medication for themselves.</a:t>
            </a: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-US" sz="2000" dirty="0"/>
              <a:t>In the future, we could apply this model in developing countries with limited medical resources. </a:t>
            </a: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-US" sz="2000" dirty="0"/>
              <a:t>These countries often lack doctors and hospitals, and patients cannot afford the cost of visiting a hospital. With this model, they could use it to prescribe medicine for themselves.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304036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8190000" cy="4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 You!</a:t>
            </a:r>
            <a:endParaRPr sz="8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00"/>
                </a:solidFill>
              </a:rPr>
              <a:t>Questions?</a:t>
            </a:r>
            <a:endParaRPr sz="40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265500" y="1178250"/>
            <a:ext cx="4045200" cy="27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Table of Contents</a:t>
            </a:r>
            <a:endParaRPr sz="6000" dirty="0"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2"/>
          </p:nvPr>
        </p:nvSpPr>
        <p:spPr>
          <a:xfrm>
            <a:off x="4834250" y="179050"/>
            <a:ext cx="4158600" cy="454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AutoNum type="arabicPeriod"/>
            </a:pPr>
            <a:r>
              <a:rPr lang="en" sz="2000" dirty="0">
                <a:latin typeface="Raleway"/>
                <a:ea typeface="Raleway"/>
                <a:cs typeface="Raleway"/>
                <a:sym typeface="Raleway"/>
              </a:rPr>
              <a:t>Background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en" sz="2000" dirty="0">
                <a:latin typeface="Raleway"/>
                <a:ea typeface="Raleway"/>
                <a:cs typeface="Raleway"/>
                <a:sym typeface="Raleway"/>
              </a:rPr>
              <a:t> Overview</a:t>
            </a:r>
            <a:endParaRPr sz="2000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AutoNum type="arabicPeriod"/>
            </a:pPr>
            <a:r>
              <a:rPr lang="en" sz="2000" dirty="0">
                <a:latin typeface="Raleway"/>
                <a:ea typeface="Raleway"/>
                <a:cs typeface="Raleway"/>
                <a:sym typeface="Raleway"/>
              </a:rPr>
              <a:t>Data </a:t>
            </a:r>
            <a:r>
              <a:rPr lang="en-US" altLang="zh-CN" sz="2000" dirty="0"/>
              <a:t>Processing</a:t>
            </a:r>
            <a:endParaRPr sz="2000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AutoNum type="arabicPeriod"/>
            </a:pPr>
            <a:r>
              <a:rPr lang="en" sz="2000" dirty="0">
                <a:latin typeface="Raleway"/>
                <a:ea typeface="Raleway"/>
                <a:cs typeface="Raleway"/>
                <a:sym typeface="Raleway"/>
              </a:rPr>
              <a:t>Model</a:t>
            </a:r>
            <a:r>
              <a:rPr lang="en-US" altLang="zh-CN" sz="2000" dirty="0" err="1">
                <a:latin typeface="Raleway"/>
                <a:ea typeface="Raleway"/>
                <a:cs typeface="Raleway"/>
                <a:sym typeface="Raleway"/>
              </a:rPr>
              <a:t>ing</a:t>
            </a:r>
            <a:r>
              <a:rPr lang="en" sz="2000" dirty="0">
                <a:latin typeface="Raleway"/>
                <a:ea typeface="Raleway"/>
                <a:cs typeface="Raleway"/>
                <a:sym typeface="Raleway"/>
              </a:rPr>
              <a:t> </a:t>
            </a: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altLang="zh-CN" sz="2000" dirty="0"/>
              <a:t>Conclusion</a:t>
            </a:r>
            <a:endParaRPr sz="2000" dirty="0"/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altLang="zh-CN" sz="2000" dirty="0"/>
              <a:t>Business</a:t>
            </a:r>
            <a:r>
              <a:rPr lang="zh-CN" altLang="en-US" sz="2000" dirty="0"/>
              <a:t> </a:t>
            </a:r>
            <a:r>
              <a:rPr lang="en-US" altLang="zh-CN" sz="2000" dirty="0"/>
              <a:t>Value</a:t>
            </a:r>
            <a:endParaRPr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Background</a:t>
            </a:r>
            <a:endParaRPr sz="4000"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11700" y="1325400"/>
            <a:ext cx="8520600" cy="35748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❏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Insomnia is a common sleep disorder</a:t>
            </a:r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hat affects many people around the world.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❏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Traditional Chinese Medicine (TCM) is an alternative treatment that can be used to treat insomnia. 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❏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❏"/>
            </a:pP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We</a:t>
            </a:r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utilized</a:t>
            </a:r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3</a:t>
            </a:r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models: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❏"/>
            </a:pP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1)Random</a:t>
            </a:r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Forest</a:t>
            </a:r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Model,</a:t>
            </a:r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</a:t>
            </a:r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order</a:t>
            </a:r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to</a:t>
            </a:r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select</a:t>
            </a:r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features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❏"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2)Tree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Model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❏"/>
            </a:pP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3)Logistic</a:t>
            </a:r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Regression</a:t>
            </a:r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Model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❏"/>
            </a:pPr>
            <a:endParaRPr sz="2000" dirty="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Problem Overview</a:t>
            </a:r>
            <a:endParaRPr sz="4000"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11700" y="1302150"/>
            <a:ext cx="8520600" cy="35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❏"/>
            </a:pPr>
            <a:r>
              <a:rPr lang="en" sz="2000" dirty="0"/>
              <a:t>Desired Outcome:</a:t>
            </a:r>
            <a:endParaRPr sz="2000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❏"/>
            </a:pPr>
            <a:r>
              <a:rPr lang="en" sz="2000" dirty="0"/>
              <a:t>Develop a classification model to select best prescription</a:t>
            </a: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❏"/>
            </a:pPr>
            <a:r>
              <a:rPr lang="en" sz="2000" dirty="0"/>
              <a:t>Help physicians and patients to cure insomnia</a:t>
            </a: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❏"/>
            </a:pPr>
            <a:r>
              <a:rPr lang="en" sz="2000" dirty="0"/>
              <a:t>Apply to real world</a:t>
            </a:r>
          </a:p>
          <a:p>
            <a:pPr marL="558800" lvl="1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191174"/>
            <a:ext cx="8520600" cy="5280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converted</a:t>
            </a:r>
            <a:r>
              <a:rPr lang="zh-CN" altLang="en-US" sz="2000" dirty="0"/>
              <a:t> </a:t>
            </a:r>
            <a:r>
              <a:rPr lang="en-US" altLang="zh-CN" sz="2000" dirty="0"/>
              <a:t>text</a:t>
            </a:r>
            <a:r>
              <a:rPr lang="zh-CN" altLang="en-US" sz="2000" dirty="0"/>
              <a:t> </a:t>
            </a:r>
            <a:r>
              <a:rPr lang="en-US" altLang="zh-CN" sz="2000" dirty="0"/>
              <a:t>data into CSV</a:t>
            </a:r>
            <a:r>
              <a:rPr lang="zh-CN" altLang="en-US" sz="2000" dirty="0"/>
              <a:t> </a:t>
            </a:r>
            <a:r>
              <a:rPr lang="en" altLang="zh-CN" sz="2000" dirty="0"/>
              <a:t>form</a:t>
            </a:r>
            <a:endParaRPr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2E54EE-FE05-7157-0B2E-B8AE6CF88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58" y="633144"/>
            <a:ext cx="7772400" cy="25274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07CAD11-4B87-374B-5BE9-7EE2255540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058" y="3160587"/>
            <a:ext cx="7772400" cy="210789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dirty="0"/>
              <a:t>Data</a:t>
            </a:r>
            <a:r>
              <a:rPr lang="zh-CN" altLang="en-US" sz="4000" dirty="0"/>
              <a:t> </a:t>
            </a:r>
            <a:r>
              <a:rPr lang="en-US" altLang="zh-CN" sz="4000" dirty="0"/>
              <a:t>Collection</a:t>
            </a:r>
            <a:r>
              <a:rPr lang="zh-CN" altLang="en-US" sz="4000" dirty="0"/>
              <a:t> </a:t>
            </a:r>
            <a:r>
              <a:rPr lang="en-US" altLang="zh-CN" sz="4000" dirty="0"/>
              <a:t>and</a:t>
            </a:r>
            <a:r>
              <a:rPr lang="zh-CN" altLang="en-US" sz="4000" dirty="0"/>
              <a:t> </a:t>
            </a:r>
            <a:r>
              <a:rPr lang="en-US" altLang="zh-CN" sz="4000" dirty="0"/>
              <a:t>Processing</a:t>
            </a:r>
            <a:endParaRPr sz="4000" dirty="0"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11700" y="1209125"/>
            <a:ext cx="8520600" cy="38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altLang="zh-CN" dirty="0">
                <a:latin typeface="Raleway"/>
                <a:ea typeface="Raleway"/>
                <a:cs typeface="Raleway"/>
                <a:sym typeface="Raleway"/>
              </a:rPr>
              <a:t>Data</a:t>
            </a:r>
            <a:r>
              <a:rPr lang="zh-CN" altLang="en-US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altLang="zh-CN" dirty="0">
                <a:latin typeface="Raleway"/>
                <a:ea typeface="Raleway"/>
                <a:cs typeface="Raleway"/>
                <a:sym typeface="Raleway"/>
              </a:rPr>
              <a:t>Collection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❏"/>
            </a:pPr>
            <a:r>
              <a:rPr lang="en-US" altLang="zh-CN" dirty="0">
                <a:latin typeface="Raleway"/>
                <a:ea typeface="Raleway"/>
                <a:cs typeface="Raleway"/>
                <a:sym typeface="Raleway"/>
              </a:rPr>
              <a:t>Collect</a:t>
            </a:r>
            <a:r>
              <a:rPr lang="zh-CN" altLang="en-US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altLang="zh-CN" dirty="0">
                <a:latin typeface="Raleway"/>
                <a:ea typeface="Raleway"/>
                <a:cs typeface="Raleway"/>
                <a:sym typeface="Raleway"/>
              </a:rPr>
              <a:t>data</a:t>
            </a:r>
            <a:r>
              <a:rPr lang="zh-CN" altLang="en-US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altLang="zh-CN" dirty="0">
                <a:latin typeface="Raleway"/>
                <a:ea typeface="Raleway"/>
                <a:cs typeface="Raleway"/>
                <a:sym typeface="Raleway"/>
              </a:rPr>
              <a:t>manually</a:t>
            </a:r>
            <a:r>
              <a:rPr lang="zh-CN" altLang="en-US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altLang="zh-CN" dirty="0">
                <a:latin typeface="Raleway"/>
                <a:ea typeface="Raleway"/>
                <a:cs typeface="Raleway"/>
                <a:sym typeface="Raleway"/>
              </a:rPr>
              <a:t>from</a:t>
            </a:r>
            <a:r>
              <a:rPr lang="zh-CN" altLang="en-US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altLang="zh-CN" dirty="0">
                <a:latin typeface="Raleway"/>
                <a:ea typeface="Raleway"/>
                <a:cs typeface="Raleway"/>
                <a:sym typeface="Raleway"/>
              </a:rPr>
              <a:t>Internet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❏"/>
            </a:pPr>
            <a:r>
              <a:rPr lang="en-US" altLang="zh-CN" dirty="0"/>
              <a:t>Translate</a:t>
            </a:r>
            <a:r>
              <a:rPr lang="zh-CN" altLang="en-US" dirty="0"/>
              <a:t> </a:t>
            </a:r>
            <a:r>
              <a:rPr lang="en-US" altLang="zh-CN" dirty="0"/>
              <a:t>descriptive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CSV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endParaRPr lang="en-US" altLang="zh-CN" dirty="0">
              <a:latin typeface="Raleway"/>
              <a:ea typeface="Raleway"/>
              <a:cs typeface="Raleway"/>
              <a:sym typeface="Raleway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altLang="zh-CN" dirty="0">
              <a:latin typeface="Raleway"/>
              <a:ea typeface="Raleway"/>
              <a:cs typeface="Raleway"/>
              <a:sym typeface="Raleway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altLang="zh-CN" dirty="0">
              <a:latin typeface="Raleway"/>
              <a:ea typeface="Raleway"/>
              <a:cs typeface="Raleway"/>
              <a:sym typeface="Raleway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altLang="zh-CN" dirty="0">
                <a:latin typeface="Raleway"/>
                <a:ea typeface="Raleway"/>
                <a:cs typeface="Raleway"/>
                <a:sym typeface="Raleway"/>
              </a:rPr>
              <a:t>Data</a:t>
            </a:r>
            <a:r>
              <a:rPr lang="zh-CN" altLang="en-US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altLang="zh-CN" dirty="0"/>
              <a:t>Processing</a:t>
            </a:r>
            <a:endParaRPr lang="en-US" altLang="zh-CN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❏"/>
            </a:pPr>
            <a:r>
              <a:rPr lang="en-US" altLang="zh-CN" dirty="0">
                <a:latin typeface="Raleway"/>
                <a:ea typeface="Raleway"/>
                <a:cs typeface="Raleway"/>
                <a:sym typeface="Raleway"/>
              </a:rPr>
              <a:t>Deal</a:t>
            </a:r>
            <a:r>
              <a:rPr lang="zh-CN" altLang="en-US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altLang="zh-CN" dirty="0">
                <a:latin typeface="Raleway"/>
                <a:ea typeface="Raleway"/>
                <a:cs typeface="Raleway"/>
                <a:sym typeface="Raleway"/>
              </a:rPr>
              <a:t>with</a:t>
            </a:r>
            <a:r>
              <a:rPr lang="zh-CN" altLang="en-US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altLang="zh-CN" dirty="0"/>
              <a:t>Missing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❏"/>
            </a:pPr>
            <a:r>
              <a:rPr lang="en-US" altLang="zh-CN" dirty="0">
                <a:latin typeface="Raleway"/>
                <a:ea typeface="Raleway"/>
                <a:cs typeface="Raleway"/>
                <a:sym typeface="Raleway"/>
              </a:rPr>
              <a:t>Convert</a:t>
            </a:r>
            <a:r>
              <a:rPr lang="zh-CN" altLang="en-US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altLang="zh-CN" dirty="0">
                <a:latin typeface="Raleway"/>
                <a:ea typeface="Raleway"/>
                <a:cs typeface="Raleway"/>
                <a:sym typeface="Raleway"/>
              </a:rPr>
              <a:t>descriptive</a:t>
            </a:r>
            <a:r>
              <a:rPr lang="zh-CN" altLang="en-US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altLang="zh-CN" dirty="0">
                <a:latin typeface="Raleway"/>
                <a:ea typeface="Raleway"/>
                <a:cs typeface="Raleway"/>
                <a:sym typeface="Raleway"/>
              </a:rPr>
              <a:t>data</a:t>
            </a:r>
            <a:r>
              <a:rPr lang="zh-CN" altLang="en-US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altLang="zh-CN" dirty="0">
                <a:latin typeface="Raleway"/>
                <a:ea typeface="Raleway"/>
                <a:cs typeface="Raleway"/>
                <a:sym typeface="Raleway"/>
              </a:rPr>
              <a:t>into</a:t>
            </a:r>
            <a:r>
              <a:rPr lang="zh-CN" altLang="en-US" dirty="0">
                <a:latin typeface="Raleway"/>
                <a:ea typeface="Raleway"/>
                <a:cs typeface="Raleway"/>
                <a:sym typeface="Raleway"/>
              </a:rPr>
              <a:t> </a:t>
            </a:r>
            <a:endParaRPr lang="en-US" altLang="zh-CN" dirty="0">
              <a:latin typeface="Raleway"/>
              <a:ea typeface="Raleway"/>
              <a:cs typeface="Raleway"/>
              <a:sym typeface="Raleway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altLang="zh-CN" dirty="0">
                <a:latin typeface="Raleway"/>
                <a:ea typeface="Raleway"/>
                <a:cs typeface="Raleway"/>
                <a:sym typeface="Raleway"/>
              </a:rPr>
              <a:t>categorical</a:t>
            </a:r>
            <a:r>
              <a:rPr lang="zh-CN" altLang="en-US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altLang="zh-CN" dirty="0">
                <a:latin typeface="Raleway"/>
                <a:ea typeface="Raleway"/>
                <a:cs typeface="Raleway"/>
                <a:sym typeface="Raleway"/>
              </a:rPr>
              <a:t>data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757B46-A0B3-BCDB-16C9-C98566710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6255" y="1470488"/>
            <a:ext cx="3908976" cy="312143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87A84-9474-E00E-E0A9-74EFDD1AC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08025"/>
            <a:ext cx="8604439" cy="733500"/>
          </a:xfrm>
        </p:spPr>
        <p:txBody>
          <a:bodyPr>
            <a:normAutofit/>
          </a:bodyPr>
          <a:lstStyle/>
          <a:p>
            <a:r>
              <a:rPr lang="en-US" sz="2000" dirty="0"/>
              <a:t>After data </a:t>
            </a:r>
            <a:r>
              <a:rPr lang="en-US" altLang="zh-CN" sz="2000" dirty="0"/>
              <a:t>cleaning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3B7DE6-27C1-E161-1945-DD28C3F8B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248" y="574775"/>
            <a:ext cx="5655467" cy="444531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288ED-2DC2-6719-4485-D4B849717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468825"/>
            <a:ext cx="2675963" cy="3099900"/>
          </a:xfrm>
        </p:spPr>
        <p:txBody>
          <a:bodyPr/>
          <a:lstStyle/>
          <a:p>
            <a:r>
              <a:rPr lang="en-US" dirty="0"/>
              <a:t>No missing value</a:t>
            </a:r>
          </a:p>
        </p:txBody>
      </p:sp>
    </p:spTree>
    <p:extLst>
      <p:ext uri="{BB962C8B-B14F-4D97-AF65-F5344CB8AC3E}">
        <p14:creationId xmlns:p14="http://schemas.microsoft.com/office/powerpoint/2010/main" val="2066910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11700" y="1194687"/>
            <a:ext cx="8520600" cy="38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4EFFF46-EDC8-01A0-66DC-74BF7008A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41" y="1319833"/>
            <a:ext cx="3181039" cy="365158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7669DA3-F4DC-9343-7A84-2D1792D10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8194" y="1319833"/>
            <a:ext cx="3306286" cy="348914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9F371D8-DD91-B8D6-7F67-CEF10ABE6346}"/>
              </a:ext>
            </a:extLst>
          </p:cNvPr>
          <p:cNvSpPr txBox="1">
            <a:spLocks/>
          </p:cNvSpPr>
          <p:nvPr/>
        </p:nvSpPr>
        <p:spPr>
          <a:xfrm>
            <a:off x="403140" y="212259"/>
            <a:ext cx="8604439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2000" dirty="0"/>
              <a:t>Data pre-processing</a:t>
            </a:r>
          </a:p>
        </p:txBody>
      </p:sp>
    </p:spTree>
    <p:extLst>
      <p:ext uri="{BB962C8B-B14F-4D97-AF65-F5344CB8AC3E}">
        <p14:creationId xmlns:p14="http://schemas.microsoft.com/office/powerpoint/2010/main" val="2020151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dirty="0"/>
              <a:t>Random</a:t>
            </a:r>
            <a:r>
              <a:rPr lang="zh-CN" altLang="en-US" sz="4000" dirty="0"/>
              <a:t> </a:t>
            </a:r>
            <a:r>
              <a:rPr lang="en-US" altLang="zh-CN" sz="4000" dirty="0"/>
              <a:t>Forest</a:t>
            </a:r>
            <a:r>
              <a:rPr lang="zh-CN" altLang="en-US" sz="4000" dirty="0"/>
              <a:t> </a:t>
            </a:r>
            <a:r>
              <a:rPr lang="en-US" altLang="zh-CN" sz="4000" dirty="0"/>
              <a:t>Model</a:t>
            </a:r>
            <a:endParaRPr sz="4000" dirty="0"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311700" y="1910375"/>
            <a:ext cx="4104000" cy="21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6075" algn="l" rtl="0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used</a:t>
            </a:r>
            <a:r>
              <a:rPr lang="zh-CN" altLang="en-US" sz="2000" dirty="0"/>
              <a:t> </a:t>
            </a:r>
            <a:r>
              <a:rPr lang="en-US" altLang="zh-CN" sz="2000" dirty="0"/>
              <a:t>Random</a:t>
            </a:r>
            <a:r>
              <a:rPr lang="zh-CN" altLang="en-US" sz="2000" dirty="0"/>
              <a:t> </a:t>
            </a:r>
            <a:r>
              <a:rPr lang="en-US" altLang="zh-CN" sz="2000" dirty="0"/>
              <a:t>Forest</a:t>
            </a:r>
            <a:r>
              <a:rPr lang="zh-CN" altLang="en-US" sz="2000" dirty="0"/>
              <a:t> </a:t>
            </a:r>
            <a:r>
              <a:rPr lang="en-US" altLang="zh-CN" sz="2000" dirty="0"/>
              <a:t>Model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select</a:t>
            </a:r>
            <a:r>
              <a:rPr lang="zh-CN" altLang="en-US" sz="2000" dirty="0"/>
              <a:t> </a:t>
            </a:r>
            <a:r>
              <a:rPr lang="en-US" altLang="zh-CN" sz="2000" dirty="0"/>
              <a:t>features</a:t>
            </a:r>
            <a:endParaRPr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B632E4-C697-03CF-A613-FCD734F3D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728" y="1459189"/>
            <a:ext cx="5054886" cy="29254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dern Writer">
  <a:themeElements>
    <a:clrScheme name="Modern Writer">
      <a:dk1>
        <a:srgbClr val="FF0000"/>
      </a:dk1>
      <a:lt1>
        <a:srgbClr val="FFFFFF"/>
      </a:lt1>
      <a:dk2>
        <a:srgbClr val="424242"/>
      </a:dk2>
      <a:lt2>
        <a:srgbClr val="FF0000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397</Words>
  <Application>Microsoft Office PowerPoint</Application>
  <PresentationFormat>全屏显示(16:9)</PresentationFormat>
  <Paragraphs>80</Paragraphs>
  <Slides>19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Times New Roman</vt:lpstr>
      <vt:lpstr>NSimSun</vt:lpstr>
      <vt:lpstr>Oswald</vt:lpstr>
      <vt:lpstr>Arial</vt:lpstr>
      <vt:lpstr>Raleway</vt:lpstr>
      <vt:lpstr>Source Code Pro</vt:lpstr>
      <vt:lpstr>Modern Writer</vt:lpstr>
      <vt:lpstr>Traditional Chinese  Medicine(TCM)  Prescription Modeling</vt:lpstr>
      <vt:lpstr>Table of Contents</vt:lpstr>
      <vt:lpstr>Background</vt:lpstr>
      <vt:lpstr>Problem Overview</vt:lpstr>
      <vt:lpstr>We converted text data into CSV form</vt:lpstr>
      <vt:lpstr>Data Collection and Processing</vt:lpstr>
      <vt:lpstr>After data cleaning</vt:lpstr>
      <vt:lpstr>PowerPoint 演示文稿</vt:lpstr>
      <vt:lpstr>Random Forest Model</vt:lpstr>
      <vt:lpstr>Feature selection</vt:lpstr>
      <vt:lpstr>Tree Model</vt:lpstr>
      <vt:lpstr>Accuracy score </vt:lpstr>
      <vt:lpstr>Drop column and rerun</vt:lpstr>
      <vt:lpstr>Logistic Regression Model</vt:lpstr>
      <vt:lpstr>Model Performance</vt:lpstr>
      <vt:lpstr>Final Model: Tree Model </vt:lpstr>
      <vt:lpstr>Considerations</vt:lpstr>
      <vt:lpstr>Business Value</vt:lpstr>
      <vt:lpstr>Thank You! 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Traditional Chinese  Medicine(TCM)  Prescription Modeling</dc:title>
  <dc:creator>王浩洋</dc:creator>
  <cp:lastModifiedBy>浩洋 王</cp:lastModifiedBy>
  <cp:revision>11</cp:revision>
  <dcterms:modified xsi:type="dcterms:W3CDTF">2023-05-11T03:47:09Z</dcterms:modified>
</cp:coreProperties>
</file>