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4" r:id="rId2"/>
  </p:sldMasterIdLst>
  <p:notesMasterIdLst>
    <p:notesMasterId r:id="rId17"/>
  </p:notesMasterIdLst>
  <p:sldIdLst>
    <p:sldId id="258" r:id="rId3"/>
    <p:sldId id="370" r:id="rId4"/>
    <p:sldId id="423" r:id="rId5"/>
    <p:sldId id="390" r:id="rId6"/>
    <p:sldId id="414" r:id="rId7"/>
    <p:sldId id="410" r:id="rId8"/>
    <p:sldId id="415" r:id="rId9"/>
    <p:sldId id="417" r:id="rId10"/>
    <p:sldId id="416" r:id="rId11"/>
    <p:sldId id="418" r:id="rId12"/>
    <p:sldId id="419" r:id="rId13"/>
    <p:sldId id="421" r:id="rId14"/>
    <p:sldId id="422" r:id="rId15"/>
    <p:sldId id="311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18801967434@139.com" initials="1" lastIdx="1" clrIdx="0">
    <p:extLst>
      <p:ext uri="{19B8F6BF-5375-455C-9EA6-DF929625EA0E}">
        <p15:presenceInfo xmlns:p15="http://schemas.microsoft.com/office/powerpoint/2012/main" userId="3e701bba1dbc285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FF"/>
    <a:srgbClr val="66CCFF"/>
    <a:srgbClr val="BE9350"/>
    <a:srgbClr val="DDDDDD"/>
    <a:srgbClr val="F901F9"/>
    <a:srgbClr val="1106FF"/>
    <a:srgbClr val="FABF5C"/>
    <a:srgbClr val="3DF63D"/>
    <a:srgbClr val="922706"/>
    <a:srgbClr val="4E85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03" autoAdjust="0"/>
    <p:restoredTop sz="94712" autoAdjust="0"/>
  </p:normalViewPr>
  <p:slideViewPr>
    <p:cSldViewPr snapToGrid="0">
      <p:cViewPr varScale="1">
        <p:scale>
          <a:sx n="108" d="100"/>
          <a:sy n="108" d="100"/>
        </p:scale>
        <p:origin x="178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489229-269D-4244-A0C8-3E669B4E55AE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B454D7-6E7D-43AA-BBC8-CCD4C673BF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580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B454D7-6E7D-43AA-BBC8-CCD4C673BFC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84993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B454D7-6E7D-43AA-BBC8-CCD4C673BFC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6807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6" descr="ppt底板白-英文大写40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5" descr="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350" y="3979867"/>
            <a:ext cx="2914650" cy="287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1" descr="图片5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351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2" descr="图片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10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3" descr="图片1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1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4" descr="图片3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752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5" descr="图片4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401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53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798642"/>
            <a:ext cx="7772400" cy="1470025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tIns="45720" anchor="ctr"/>
          <a:lstStyle>
            <a:lvl1pPr>
              <a:defRPr sz="4300"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57354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57638"/>
            <a:ext cx="64008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605616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6802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179392"/>
            <a:ext cx="2286000" cy="615473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9392"/>
            <a:ext cx="6705600" cy="615473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7179526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6" descr="ppt底板白-英文大写40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5" descr="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350" y="3979863"/>
            <a:ext cx="2914650" cy="287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1" descr="图片5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3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2" descr="图片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10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3" descr="图片1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1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4" descr="图片3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7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5" descr="图片4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40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53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798638"/>
            <a:ext cx="7772400" cy="1470025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tIns="45720" anchor="ctr"/>
          <a:lstStyle>
            <a:lvl1pPr>
              <a:defRPr sz="4300"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57354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57638"/>
            <a:ext cx="64008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0142180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1843140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7390489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31800" y="1268413"/>
            <a:ext cx="4038600" cy="506571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2800" y="1268413"/>
            <a:ext cx="4038600" cy="506571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548082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822967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3496719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47940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37138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6300578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783190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511783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179388"/>
            <a:ext cx="2286000" cy="615473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9388"/>
            <a:ext cx="6705600" cy="615473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737019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2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7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189" indent="0">
              <a:buNone/>
              <a:defRPr sz="2000"/>
            </a:lvl2pPr>
            <a:lvl3pPr marL="914377" indent="0">
              <a:buNone/>
              <a:defRPr sz="18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75446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31800" y="1268413"/>
            <a:ext cx="4038600" cy="506571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2800" y="1268413"/>
            <a:ext cx="4038600" cy="506571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855300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9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9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9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171673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117569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4917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40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9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40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54917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40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9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40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81105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1" descr="ppt底板白-英文大写40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ChangeArrowheads="1"/>
          </p:cNvSpPr>
          <p:nvPr/>
        </p:nvSpPr>
        <p:spPr bwMode="auto">
          <a:xfrm>
            <a:off x="287340" y="833442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rgbClr val="16388A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DDDDDD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defRPr/>
            </a:pPr>
            <a:endParaRPr lang="zh-CN" altLang="en-US" sz="2400"/>
          </a:p>
        </p:txBody>
      </p:sp>
      <p:sp>
        <p:nvSpPr>
          <p:cNvPr id="1028" name="Rectangle 3"/>
          <p:cNvSpPr>
            <a:spLocks noChangeArrowheads="1"/>
          </p:cNvSpPr>
          <p:nvPr/>
        </p:nvSpPr>
        <p:spPr bwMode="auto">
          <a:xfrm>
            <a:off x="4826001" y="6477004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rgbClr val="16388A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DDDDDD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defRPr/>
            </a:pPr>
            <a:endParaRPr lang="zh-CN" altLang="en-US" sz="2400"/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0" y="179388"/>
            <a:ext cx="9144000" cy="68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268413"/>
            <a:ext cx="8229600" cy="5065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</p:spTree>
    <p:extLst>
      <p:ext uri="{BB962C8B-B14F-4D97-AF65-F5344CB8AC3E}">
        <p14:creationId xmlns:p14="http://schemas.microsoft.com/office/powerpoint/2010/main" val="564152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rgbClr val="133984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5pPr>
      <a:lvl6pPr marL="457189" algn="ctr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6pPr>
      <a:lvl7pPr marL="914377" algn="ctr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7pPr>
      <a:lvl8pPr marL="1371566" algn="ctr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8pPr>
      <a:lvl9pPr marL="1828754" algn="ctr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9pPr>
    </p:titleStyle>
    <p:bodyStyle>
      <a:lvl1pPr marL="449251" indent="-449251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4"/>
        </a:buBlip>
        <a:defRPr sz="2800" kern="1200">
          <a:solidFill>
            <a:srgbClr val="133984"/>
          </a:solidFill>
          <a:latin typeface="+mn-lt"/>
          <a:ea typeface="+mn-ea"/>
          <a:cs typeface="+mn-cs"/>
        </a:defRPr>
      </a:lvl1pPr>
      <a:lvl2pPr marL="914377" indent="-285744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 kern="1200">
          <a:solidFill>
            <a:srgbClr val="133984"/>
          </a:solidFill>
          <a:latin typeface="+mn-lt"/>
          <a:ea typeface="+mn-ea"/>
          <a:cs typeface="+mn-cs"/>
        </a:defRPr>
      </a:lvl2pPr>
      <a:lvl3pPr marL="1322355" indent="-228594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3pPr>
      <a:lvl4pPr marL="1730331" indent="-228594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4pPr>
      <a:lvl5pPr marL="2138309" indent="-228594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1" descr="ppt底板白-英文大写40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ChangeArrowheads="1"/>
          </p:cNvSpPr>
          <p:nvPr/>
        </p:nvSpPr>
        <p:spPr bwMode="auto">
          <a:xfrm>
            <a:off x="287338" y="833438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rgbClr val="16388A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DDDDDD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028" name="Rectangle 3"/>
          <p:cNvSpPr>
            <a:spLocks noChangeArrowheads="1"/>
          </p:cNvSpPr>
          <p:nvPr/>
        </p:nvSpPr>
        <p:spPr bwMode="auto">
          <a:xfrm>
            <a:off x="4826000" y="6477000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rgbClr val="16388A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DDDDDD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0" y="179388"/>
            <a:ext cx="9144000" cy="68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268413"/>
            <a:ext cx="8229600" cy="5065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</p:spTree>
    <p:extLst>
      <p:ext uri="{BB962C8B-B14F-4D97-AF65-F5344CB8AC3E}">
        <p14:creationId xmlns:p14="http://schemas.microsoft.com/office/powerpoint/2010/main" val="2204903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rgbClr val="133984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9pPr>
    </p:titleStyle>
    <p:bodyStyle>
      <a:lvl1pPr marL="449263" indent="-449263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4"/>
        </a:buBlip>
        <a:defRPr sz="2800" kern="120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 kern="1200">
          <a:solidFill>
            <a:srgbClr val="133984"/>
          </a:solidFill>
          <a:latin typeface="+mn-lt"/>
          <a:ea typeface="+mn-ea"/>
          <a:cs typeface="+mn-cs"/>
        </a:defRPr>
      </a:lvl2pPr>
      <a:lvl3pPr marL="1322388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3pPr>
      <a:lvl4pPr marL="1730375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4pPr>
      <a:lvl5pPr marL="2138363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6200071" y="5024837"/>
            <a:ext cx="2899611" cy="1099262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>
              <a:lnSpc>
                <a:spcPts val="3000"/>
              </a:lnSpc>
              <a:spcBef>
                <a:spcPct val="0"/>
              </a:spcBef>
            </a:pPr>
            <a:r>
              <a:rPr lang="en-US" altLang="zh-CN" sz="2800" b="1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+mj-lt"/>
                <a:ea typeface="+mj-ea"/>
                <a:cs typeface="+mj-cs"/>
              </a:rPr>
              <a:t>Chen Xu </a:t>
            </a:r>
          </a:p>
          <a:p>
            <a:pPr>
              <a:lnSpc>
                <a:spcPts val="3000"/>
              </a:lnSpc>
              <a:spcBef>
                <a:spcPct val="0"/>
              </a:spcBef>
            </a:pPr>
            <a:r>
              <a:rPr lang="en-US" altLang="zh-CN" sz="2800" b="1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+mj-lt"/>
                <a:ea typeface="+mj-ea"/>
                <a:cs typeface="+mj-cs"/>
              </a:rPr>
              <a:t>2018.4.9</a:t>
            </a:r>
            <a:endParaRPr lang="zh-CN" altLang="zh-CN" sz="2800" b="1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99CFAE67-6B12-4F9F-9C12-0CFC2619ED12}"/>
              </a:ext>
            </a:extLst>
          </p:cNvPr>
          <p:cNvSpPr txBox="1">
            <a:spLocks/>
          </p:cNvSpPr>
          <p:nvPr/>
        </p:nvSpPr>
        <p:spPr bwMode="auto">
          <a:xfrm>
            <a:off x="0" y="1249446"/>
            <a:ext cx="9144000" cy="1674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300" b="1" kern="1200">
                <a:solidFill>
                  <a:srgbClr val="133984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>
              <a:lnSpc>
                <a:spcPts val="3500"/>
              </a:lnSpc>
            </a:pPr>
            <a:r>
              <a:rPr lang="en-US" sz="35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Multivariate Curve Resolution-Alternating Least Squares</a:t>
            </a:r>
            <a:r>
              <a:rPr lang="en-ZA" altLang="zh-CN" sz="35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 </a:t>
            </a:r>
            <a:r>
              <a:rPr lang="en-US" altLang="zh-CN" sz="35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(</a:t>
            </a:r>
            <a:r>
              <a:rPr lang="en-ZA" altLang="zh-CN" sz="35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MCR-ALS</a:t>
            </a:r>
            <a:r>
              <a:rPr lang="en-US" altLang="zh-CN" sz="35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)</a:t>
            </a:r>
            <a:endParaRPr lang="en-ZA" sz="350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56578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218679F-AD5A-470D-AAA8-0A95603571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5" r="715"/>
          <a:stretch/>
        </p:blipFill>
        <p:spPr>
          <a:xfrm>
            <a:off x="998737" y="923369"/>
            <a:ext cx="7146525" cy="5582093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EE29A31A-F3B6-487C-82E8-6A6B4E4D94C7}"/>
              </a:ext>
            </a:extLst>
          </p:cNvPr>
          <p:cNvSpPr/>
          <p:nvPr/>
        </p:nvSpPr>
        <p:spPr bwMode="auto">
          <a:xfrm>
            <a:off x="2618913" y="1544715"/>
            <a:ext cx="2396970" cy="63919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8694715-8BBA-41AA-AF5F-52B4C7A3DDD7}"/>
              </a:ext>
            </a:extLst>
          </p:cNvPr>
          <p:cNvSpPr/>
          <p:nvPr/>
        </p:nvSpPr>
        <p:spPr bwMode="auto">
          <a:xfrm>
            <a:off x="1544715" y="2423604"/>
            <a:ext cx="6027937" cy="55929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A6767F9-D68D-4FCD-83C2-18C7E9D478E0}"/>
              </a:ext>
            </a:extLst>
          </p:cNvPr>
          <p:cNvSpPr/>
          <p:nvPr/>
        </p:nvSpPr>
        <p:spPr bwMode="auto">
          <a:xfrm>
            <a:off x="2618913" y="5897880"/>
            <a:ext cx="528147" cy="29718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267231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D9B98B1-9197-49C2-8728-65E9A4051F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84" r="1045"/>
          <a:stretch/>
        </p:blipFill>
        <p:spPr>
          <a:xfrm>
            <a:off x="1618799" y="924020"/>
            <a:ext cx="5906402" cy="5933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6101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A377BE7-0E87-40B6-BEF5-085F0690AF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54" r="1254" b="1361"/>
          <a:stretch/>
        </p:blipFill>
        <p:spPr>
          <a:xfrm>
            <a:off x="1298009" y="872386"/>
            <a:ext cx="6547982" cy="5552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0476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8C5B9D6-8685-415B-AFE2-1F4415B708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7"/>
          <a:stretch/>
        </p:blipFill>
        <p:spPr>
          <a:xfrm>
            <a:off x="0" y="1288685"/>
            <a:ext cx="9144000" cy="4280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1536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C8DA126C-D38E-4D7C-8BF2-1958241C2D53}"/>
              </a:ext>
            </a:extLst>
          </p:cNvPr>
          <p:cNvSpPr txBox="1">
            <a:spLocks/>
          </p:cNvSpPr>
          <p:nvPr/>
        </p:nvSpPr>
        <p:spPr>
          <a:xfrm>
            <a:off x="954349" y="2740025"/>
            <a:ext cx="7235301" cy="68897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133984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r>
              <a:rPr lang="en-US" altLang="zh-CN" sz="72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cs typeface="Times New Roman" panose="02020603050405020304" pitchFamily="18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750705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31D24D-BC0F-4067-B46D-6DC02B64A127}"/>
              </a:ext>
            </a:extLst>
          </p:cNvPr>
          <p:cNvSpPr txBox="1">
            <a:spLocks/>
          </p:cNvSpPr>
          <p:nvPr/>
        </p:nvSpPr>
        <p:spPr>
          <a:xfrm>
            <a:off x="0" y="103188"/>
            <a:ext cx="9144000" cy="68897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133984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r>
              <a:rPr lang="en-US" altLang="zh-CN" sz="40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Principle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81C3B1D-FA69-493B-A733-87D726EFC8FD}"/>
              </a:ext>
            </a:extLst>
          </p:cNvPr>
          <p:cNvSpPr/>
          <p:nvPr/>
        </p:nvSpPr>
        <p:spPr>
          <a:xfrm>
            <a:off x="324853" y="1044043"/>
            <a:ext cx="8494294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Multivariate Curve Resolution methods are focused on extracting relevant information of the pure components in a mixture system through a bilinear model decomposition of the 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experimental data matrix D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into the product of matrices 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000" baseline="30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that contain pure profiles of components linked to the row mode (usually 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concentrations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or peak profiles) and the column mode (usually 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spectra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), respectively. 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Courier New" panose="02070309020205020404" pitchFamily="49" charset="0"/>
              <a:buChar char="o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Courier New" panose="02070309020205020404" pitchFamily="49" charset="0"/>
              <a:buChar char="o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Courier New" panose="02070309020205020404" pitchFamily="49" charset="0"/>
              <a:buChar char="o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where E is the matrix of residuals not explained by the resolved components.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474FCCE-B3A9-4938-85BE-38299DEB05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2864" y="3142695"/>
            <a:ext cx="1938272" cy="808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705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31D24D-BC0F-4067-B46D-6DC02B64A127}"/>
              </a:ext>
            </a:extLst>
          </p:cNvPr>
          <p:cNvSpPr txBox="1">
            <a:spLocks/>
          </p:cNvSpPr>
          <p:nvPr/>
        </p:nvSpPr>
        <p:spPr>
          <a:xfrm>
            <a:off x="0" y="103188"/>
            <a:ext cx="9144000" cy="68897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133984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r>
              <a:rPr lang="en-US" altLang="zh-CN" sz="40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Principle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81C3B1D-FA69-493B-A733-87D726EFC8FD}"/>
              </a:ext>
            </a:extLst>
          </p:cNvPr>
          <p:cNvSpPr/>
          <p:nvPr/>
        </p:nvSpPr>
        <p:spPr>
          <a:xfrm>
            <a:off x="324853" y="1044043"/>
            <a:ext cx="8494294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Multiset analysis can be done by MCR-ALS when applied simultaneously to several data sets organized in a single structure. Thus, the Eq allows the simultaneous MCR-ALS analysis of 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multiple independent experiments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run under 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different experimental conditions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by the 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 instrumental technique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Courier New" panose="02070309020205020404" pitchFamily="49" charset="0"/>
              <a:buChar char="o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Courier New" panose="02070309020205020404" pitchFamily="49" charset="0"/>
              <a:buChar char="o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Courier New" panose="02070309020205020404" pitchFamily="49" charset="0"/>
              <a:buChar char="o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Courier New" panose="02070309020205020404" pitchFamily="49" charset="0"/>
              <a:buChar char="o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Courier New" panose="02070309020205020404" pitchFamily="49" charset="0"/>
              <a:buChar char="o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This data arrangement gives rise to a 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column-wise augmented matrix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optimization is based on the 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 of constraints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during the resolution. Both natural constraints (non-negativity, unimodality, closure…) and more advanced constraints such as multilinear, 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kinetic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or correlation constraints can be chosen.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Courier New" panose="02070309020205020404" pitchFamily="49" charset="0"/>
              <a:buChar char="o"/>
            </a:pP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232CC0E-FC13-4AD8-8163-678BADBDD9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1358" y="2772676"/>
            <a:ext cx="3341283" cy="1312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790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45FE8A2D-F30C-46F0-B27E-CBE25499D2AC}"/>
              </a:ext>
            </a:extLst>
          </p:cNvPr>
          <p:cNvSpPr txBox="1">
            <a:spLocks/>
          </p:cNvSpPr>
          <p:nvPr/>
        </p:nvSpPr>
        <p:spPr>
          <a:xfrm>
            <a:off x="0" y="103188"/>
            <a:ext cx="9144000" cy="68897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133984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r>
              <a:rPr lang="en-US" altLang="zh-CN" sz="40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cs typeface="Times New Roman" panose="02020603050405020304" pitchFamily="18" charset="0"/>
              </a:rPr>
              <a:t>                Flowchart of MCR-ALS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C501183-A57E-400A-AA6A-F459119E0D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441" y="979262"/>
            <a:ext cx="6421117" cy="5448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263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45FE8A2D-F30C-46F0-B27E-CBE25499D2AC}"/>
              </a:ext>
            </a:extLst>
          </p:cNvPr>
          <p:cNvSpPr txBox="1">
            <a:spLocks/>
          </p:cNvSpPr>
          <p:nvPr/>
        </p:nvSpPr>
        <p:spPr>
          <a:xfrm>
            <a:off x="0" y="103188"/>
            <a:ext cx="9144000" cy="68897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133984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r>
              <a:rPr lang="en-US" altLang="zh-CN" sz="40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cs typeface="Times New Roman" panose="02020603050405020304" pitchFamily="18" charset="0"/>
              </a:rPr>
              <a:t>                Software download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6AC3B94-7388-4FBF-9242-418F148C1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31304"/>
            <a:ext cx="9144000" cy="34290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DAD52795-BDFC-4AF7-AA74-264548D9CFF5}"/>
              </a:ext>
            </a:extLst>
          </p:cNvPr>
          <p:cNvSpPr txBox="1"/>
          <p:nvPr/>
        </p:nvSpPr>
        <p:spPr>
          <a:xfrm>
            <a:off x="160020" y="5085579"/>
            <a:ext cx="7738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URL:</a:t>
            </a:r>
            <a:r>
              <a:rPr lang="zh-CN" altLang="en-US" dirty="0"/>
              <a:t> </a:t>
            </a:r>
            <a:r>
              <a:rPr lang="en-US" altLang="zh-CN" dirty="0"/>
              <a:t>https://www.cid.csic.es/homes/rtaqam/tmp/WEB_MCR/welcome.htm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5495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45FE8A2D-F30C-46F0-B27E-CBE25499D2AC}"/>
              </a:ext>
            </a:extLst>
          </p:cNvPr>
          <p:cNvSpPr txBox="1">
            <a:spLocks/>
          </p:cNvSpPr>
          <p:nvPr/>
        </p:nvSpPr>
        <p:spPr>
          <a:xfrm>
            <a:off x="0" y="103188"/>
            <a:ext cx="9144000" cy="68897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133984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r>
              <a:rPr lang="en-US" altLang="zh-CN" sz="40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cs typeface="Times New Roman" panose="02020603050405020304" pitchFamily="18" charset="0"/>
              </a:rPr>
              <a:t>Input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57FF5D8-E98B-4E58-B92F-C1F789224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" y="954881"/>
            <a:ext cx="9144000" cy="49530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ED1871FE-1AAD-4B5E-BD14-61380F72C0C5}"/>
              </a:ext>
            </a:extLst>
          </p:cNvPr>
          <p:cNvSpPr/>
          <p:nvPr/>
        </p:nvSpPr>
        <p:spPr bwMode="auto">
          <a:xfrm>
            <a:off x="1882140" y="3925410"/>
            <a:ext cx="819858" cy="26431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9207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45FE8A2D-F30C-46F0-B27E-CBE25499D2AC}"/>
              </a:ext>
            </a:extLst>
          </p:cNvPr>
          <p:cNvSpPr txBox="1">
            <a:spLocks/>
          </p:cNvSpPr>
          <p:nvPr/>
        </p:nvSpPr>
        <p:spPr>
          <a:xfrm>
            <a:off x="0" y="103188"/>
            <a:ext cx="9144000" cy="68897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133984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r>
              <a:rPr lang="en-US" altLang="zh-CN" sz="40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cs typeface="Times New Roman" panose="02020603050405020304" pitchFamily="18" charset="0"/>
              </a:rPr>
              <a:t>                MCR-main window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A3410E9-E3DB-4DEE-BFB7-A768FCEDD9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7" r="885"/>
          <a:stretch/>
        </p:blipFill>
        <p:spPr>
          <a:xfrm>
            <a:off x="1125244" y="880650"/>
            <a:ext cx="6893512" cy="5582283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C6685D8A-C713-49BF-9F0A-98408DEE60B3}"/>
              </a:ext>
            </a:extLst>
          </p:cNvPr>
          <p:cNvSpPr/>
          <p:nvPr/>
        </p:nvSpPr>
        <p:spPr bwMode="auto">
          <a:xfrm>
            <a:off x="3240350" y="2050742"/>
            <a:ext cx="1837677" cy="29296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593A4E8-291F-461E-9A8C-259DAC26328D}"/>
              </a:ext>
            </a:extLst>
          </p:cNvPr>
          <p:cNvSpPr/>
          <p:nvPr/>
        </p:nvSpPr>
        <p:spPr bwMode="auto">
          <a:xfrm>
            <a:off x="3169329" y="3120501"/>
            <a:ext cx="1269506" cy="29296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4573409-4840-4E0E-AF0E-790AB58A4459}"/>
              </a:ext>
            </a:extLst>
          </p:cNvPr>
          <p:cNvSpPr/>
          <p:nvPr/>
        </p:nvSpPr>
        <p:spPr bwMode="auto">
          <a:xfrm>
            <a:off x="3932808" y="4514296"/>
            <a:ext cx="1358283" cy="19974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65217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0008C60C-9965-4BDB-8EBF-5FC18D667F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45" r="938"/>
          <a:stretch/>
        </p:blipFill>
        <p:spPr>
          <a:xfrm>
            <a:off x="1608360" y="927684"/>
            <a:ext cx="5927279" cy="5548960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B621B9B4-2278-465A-914C-8C58D66483AD}"/>
              </a:ext>
            </a:extLst>
          </p:cNvPr>
          <p:cNvSpPr/>
          <p:nvPr/>
        </p:nvSpPr>
        <p:spPr bwMode="auto">
          <a:xfrm>
            <a:off x="4980375" y="1713390"/>
            <a:ext cx="807868" cy="66582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4708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E10EA28-24BB-43BA-8EB1-673CB8CCFF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46" r="1046"/>
          <a:stretch/>
        </p:blipFill>
        <p:spPr>
          <a:xfrm>
            <a:off x="1361441" y="1304460"/>
            <a:ext cx="6421117" cy="4799769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664327AB-9817-4F6C-B1B0-E4EC120DE44A}"/>
              </a:ext>
            </a:extLst>
          </p:cNvPr>
          <p:cNvSpPr/>
          <p:nvPr/>
        </p:nvSpPr>
        <p:spPr bwMode="auto">
          <a:xfrm>
            <a:off x="3400148" y="2183907"/>
            <a:ext cx="3977196" cy="32847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E0F5186-712D-43B6-82E1-8A8EA5B033DB}"/>
              </a:ext>
            </a:extLst>
          </p:cNvPr>
          <p:cNvSpPr/>
          <p:nvPr/>
        </p:nvSpPr>
        <p:spPr bwMode="auto">
          <a:xfrm>
            <a:off x="2814221" y="4243526"/>
            <a:ext cx="2334828" cy="26633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2863172"/>
      </p:ext>
    </p:extLst>
  </p:cSld>
  <p:clrMapOvr>
    <a:masterClrMapping/>
  </p:clrMapOvr>
</p:sld>
</file>

<file path=ppt/theme/theme1.xml><?xml version="1.0" encoding="utf-8"?>
<a:theme xmlns:a="http://schemas.openxmlformats.org/drawingml/2006/main" name="1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华文新魏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49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华文新魏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49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27342</TotalTime>
  <Words>228</Words>
  <Application>Microsoft Office PowerPoint</Application>
  <PresentationFormat>全屏显示(4:3)</PresentationFormat>
  <Paragraphs>31</Paragraphs>
  <Slides>14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等线</vt:lpstr>
      <vt:lpstr>黑体</vt:lpstr>
      <vt:lpstr>华文新魏</vt:lpstr>
      <vt:lpstr>宋体</vt:lpstr>
      <vt:lpstr>Arial</vt:lpstr>
      <vt:lpstr>Courier New</vt:lpstr>
      <vt:lpstr>Times New Roman</vt:lpstr>
      <vt:lpstr>1_自定义设计方案</vt:lpstr>
      <vt:lpstr>3_自定义设计方案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奖学金答辩</dc:title>
  <dc:creator>18801967434@139.com</dc:creator>
  <cp:lastModifiedBy>Administrator</cp:lastModifiedBy>
  <cp:revision>649</cp:revision>
  <dcterms:created xsi:type="dcterms:W3CDTF">2017-03-29T04:22:22Z</dcterms:created>
  <dcterms:modified xsi:type="dcterms:W3CDTF">2019-04-11T01:41:47Z</dcterms:modified>
</cp:coreProperties>
</file>