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2" r:id="rId2"/>
    <p:sldId id="257" r:id="rId3"/>
    <p:sldId id="259" r:id="rId4"/>
    <p:sldId id="285" r:id="rId5"/>
    <p:sldId id="284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5394748-207E-45BB-AE33-D6F20070D5F0}">
          <p14:sldIdLst>
            <p14:sldId id="262"/>
            <p14:sldId id="257"/>
            <p14:sldId id="259"/>
            <p14:sldId id="285"/>
            <p14:sldId id="284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22" userDrawn="1">
          <p15:clr>
            <a:srgbClr val="A4A3A4"/>
          </p15:clr>
        </p15:guide>
        <p15:guide id="4" pos="6085" userDrawn="1">
          <p15:clr>
            <a:srgbClr val="A4A3A4"/>
          </p15:clr>
        </p15:guide>
        <p15:guide id="5" pos="1572" userDrawn="1">
          <p15:clr>
            <a:srgbClr val="A4A3A4"/>
          </p15:clr>
        </p15:guide>
        <p15:guide id="6" orient="horz" pos="352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蔡　沢坤" initials="蔡　沢坤" lastIdx="2" clrIdx="0">
    <p:extLst>
      <p:ext uri="{19B8F6BF-5375-455C-9EA6-DF929625EA0E}">
        <p15:presenceInfo xmlns:p15="http://schemas.microsoft.com/office/powerpoint/2012/main" userId="蔡　沢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48F"/>
    <a:srgbClr val="FFDD71"/>
    <a:srgbClr val="A6DCAB"/>
    <a:srgbClr val="E1FFE1"/>
    <a:srgbClr val="CCFFCC"/>
    <a:srgbClr val="F8EED0"/>
    <a:srgbClr val="F5E6BD"/>
    <a:srgbClr val="E2C8D2"/>
    <a:srgbClr val="C3E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D83EE-833F-4382-B3BC-BDE97B816953}" v="3" dt="2020-02-07T01:05:57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49" autoAdjust="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  <p:guide orient="horz" pos="822"/>
        <p:guide pos="6085"/>
        <p:guide pos="1572"/>
        <p:guide orient="horz" pos="35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蔡　沢坤" userId="S::7292502406@utac.u-tokyo.ac.jp::8a7a36cf-3a64-4876-9271-e4a7fac1b29e" providerId="AD" clId="Web-{152D83EE-833F-4382-B3BC-BDE97B816953}"/>
    <pc:docChg chg="modSld">
      <pc:chgData name="蔡　沢坤" userId="S::7292502406@utac.u-tokyo.ac.jp::8a7a36cf-3a64-4876-9271-e4a7fac1b29e" providerId="AD" clId="Web-{152D83EE-833F-4382-B3BC-BDE97B816953}" dt="2020-02-07T01:05:57.721" v="2" actId="1076"/>
      <pc:docMkLst>
        <pc:docMk/>
      </pc:docMkLst>
      <pc:sldChg chg="modSp">
        <pc:chgData name="蔡　沢坤" userId="S::7292502406@utac.u-tokyo.ac.jp::8a7a36cf-3a64-4876-9271-e4a7fac1b29e" providerId="AD" clId="Web-{152D83EE-833F-4382-B3BC-BDE97B816953}" dt="2020-02-07T01:05:57.721" v="2" actId="1076"/>
        <pc:sldMkLst>
          <pc:docMk/>
          <pc:sldMk cId="1612410834" sldId="262"/>
        </pc:sldMkLst>
        <pc:picChg chg="mod">
          <ac:chgData name="蔡　沢坤" userId="S::7292502406@utac.u-tokyo.ac.jp::8a7a36cf-3a64-4876-9271-e4a7fac1b29e" providerId="AD" clId="Web-{152D83EE-833F-4382-B3BC-BDE97B816953}" dt="2020-02-07T01:05:57.721" v="2" actId="1076"/>
          <ac:picMkLst>
            <pc:docMk/>
            <pc:sldMk cId="1612410834" sldId="262"/>
            <ac:picMk id="8" creationId="{20A92FF3-9003-4946-ADC0-CBEAF04BABA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A1701-CF4C-4AA0-91B4-5B43ADA169C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BA971-4A44-4556-B9FD-92CE23BD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8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BA971-4A44-4556-B9FD-92CE23BD81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9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49991"/>
            <a:ext cx="10363200" cy="1371600"/>
          </a:xfr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ja-JP" altLang="en-US" noProof="0"/>
              <a:t>マスタ タイトルの書式設定</a:t>
            </a:r>
            <a:endParaRPr lang="zh-CN" altLang="en-US" noProof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ja-JP" altLang="en-US" noProof="0"/>
              <a:t>マスタ サブタイトルの書式設定</a:t>
            </a:r>
            <a:endParaRPr lang="zh-CN" altLang="en-US" noProof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7500FB2-CA31-4988-909D-ECE1EE1C8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2974-D7AB-478C-AB82-BC82802BA52B}" type="datetime1">
              <a:rPr lang="ja-JP" altLang="en-US"/>
              <a:pPr>
                <a:defRPr/>
              </a:pPr>
              <a:t>2020/6/18</a:t>
            </a:fld>
            <a:endParaRPr lang="ja-JP" alt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4D198D3-6883-4865-B7D9-6291FCF5D0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/67</a:t>
            </a:r>
            <a:endParaRPr lang="ja-JP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88200AC-E08C-4F82-9D99-AFF64A1757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F3669-6E29-4C1D-9DA5-93AF5C3F1F6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8" name="矩形 7"/>
          <p:cNvSpPr/>
          <p:nvPr userDrawn="1"/>
        </p:nvSpPr>
        <p:spPr bwMode="auto">
          <a:xfrm>
            <a:off x="914400" y="2521591"/>
            <a:ext cx="7504670" cy="123567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048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HGP明朝E" pitchFamily="18" charset="-128"/>
                <a:ea typeface="HGP明朝E" pitchFamily="18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Clr>
                <a:schemeClr val="tx1"/>
              </a:buClr>
              <a:buFont typeface="Wingdings" panose="05000000000000000000" pitchFamily="2" charset="2"/>
              <a:buChar char="n"/>
              <a:defRPr sz="2400">
                <a:latin typeface="HGS明朝B" pitchFamily="18" charset="-128"/>
                <a:ea typeface="HGS明朝B" pitchFamily="18" charset="-128"/>
              </a:defRPr>
            </a:lvl1pPr>
            <a:lvl2pPr marL="908050" indent="-436563">
              <a:buClr>
                <a:schemeClr val="tx1"/>
              </a:buClr>
              <a:buFont typeface="Wingdings" panose="05000000000000000000" pitchFamily="2" charset="2"/>
              <a:buChar char="p"/>
              <a:defRPr sz="2000">
                <a:latin typeface="ＭＳ ゴシック" pitchFamily="49" charset="-128"/>
                <a:ea typeface="ＭＳ ゴシック" pitchFamily="49" charset="-128"/>
              </a:defRPr>
            </a:lvl2pPr>
            <a:lvl3pPr marL="1304925" indent="-395288">
              <a:buClr>
                <a:schemeClr val="tx1"/>
              </a:buClr>
              <a:buFont typeface="Wingdings" panose="05000000000000000000" pitchFamily="2" charset="2"/>
              <a:buChar char="p"/>
              <a:defRPr sz="1800">
                <a:latin typeface="ＭＳ ゴシック" pitchFamily="49" charset="-128"/>
                <a:ea typeface="ＭＳ ゴシック" pitchFamily="49" charset="-128"/>
              </a:defRPr>
            </a:lvl3pPr>
            <a:lvl4pPr marL="1693863" indent="-387350">
              <a:buClr>
                <a:schemeClr val="tx1"/>
              </a:buClr>
              <a:buFont typeface="Wingdings" panose="05000000000000000000" pitchFamily="2" charset="2"/>
              <a:buChar char="p"/>
              <a:defRPr sz="1600"/>
            </a:lvl4pPr>
            <a:lvl5pPr marL="2093913" indent="-398463">
              <a:buClr>
                <a:schemeClr val="tx1"/>
              </a:buClr>
              <a:buFont typeface="Wingdings" panose="05000000000000000000" pitchFamily="2" charset="2"/>
              <a:buChar char="p"/>
              <a:defRPr sz="1600"/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zh-CN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B21937-3144-42A1-8609-BCC45EB875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715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1DE4E-2620-4AB0-BFDE-0FBC70B889E7}" type="datetime1">
              <a:rPr lang="ja-JP" altLang="en-US"/>
              <a:pPr>
                <a:defRPr/>
              </a:pPr>
              <a:t>2020/6/18</a:t>
            </a:fld>
            <a:endParaRPr lang="ja-JP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B57DAA5-0764-4FAB-963D-2763770FFE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286500" y="6572250"/>
            <a:ext cx="3860800" cy="476250"/>
          </a:xfrm>
        </p:spPr>
        <p:txBody>
          <a:bodyPr/>
          <a:lstStyle>
            <a:lvl1pPr>
              <a:defRPr kumimoji="1" lang="en-US" altLang="ja-JP" sz="1200" b="1" kern="1200">
                <a:solidFill>
                  <a:schemeClr val="tx1"/>
                </a:solidFill>
                <a:latin typeface="HGS創英角ﾎﾟｯﾌﾟ体" pitchFamily="50" charset="-128"/>
                <a:ea typeface="HGS創英角ﾎﾟｯﾌﾟ体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t>/67</a:t>
            </a:r>
            <a:endParaRPr lang="ja-JP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8B7D5FE-51AD-46BB-AF0B-A0CA8B252C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10000" y="6572250"/>
            <a:ext cx="2641600" cy="476250"/>
          </a:xfrm>
        </p:spPr>
        <p:txBody>
          <a:bodyPr/>
          <a:lstStyle>
            <a:lvl1pPr>
              <a:defRPr sz="1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B2FE356E-2BD0-4986-9E8E-F53B5EBD0E48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48903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033DA9-B6FD-45B6-8FD0-BECE5885FE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F1672-935F-42D1-A759-95A66D0E1D22}" type="datetime1">
              <a:rPr lang="ja-JP" altLang="en-US"/>
              <a:pPr>
                <a:defRPr/>
              </a:pPr>
              <a:t>2020/6/18</a:t>
            </a:fld>
            <a:endParaRPr lang="ja-JP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699993C-BD58-4DAF-8943-73951B269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/67</a:t>
            </a:r>
            <a:endParaRPr lang="ja-JP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1C79B47-C085-48A6-9276-CD47B5216C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348E-1753-4F10-9DF8-5BBC394E8B6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58103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8022" y="191683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151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zh-C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F90CD7F-04C3-4C6F-892B-8507B0AB11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68414-3750-4341-8EF0-F16E60E43B0C}" type="datetime1">
              <a:rPr lang="ja-JP" altLang="en-US"/>
              <a:pPr>
                <a:defRPr/>
              </a:pPr>
              <a:t>2020/6/18</a:t>
            </a:fld>
            <a:endParaRPr lang="ja-JP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8032C2D-C541-46A2-9D1C-77E7D1416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/67</a:t>
            </a:r>
            <a:endParaRPr lang="ja-JP" alt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63AC354-16EC-45A4-8B84-B76FF6B78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E5BDF-8776-49EF-B5D4-14EE9DB2CE7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941930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7F79122-BD89-4C89-B9FD-887EE4DE71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7E819-A1A0-47A4-B390-A24CE40301F6}" type="datetime1">
              <a:rPr lang="ja-JP" altLang="en-US"/>
              <a:pPr>
                <a:defRPr/>
              </a:pPr>
              <a:t>2020/6/18</a:t>
            </a:fld>
            <a:endParaRPr lang="ja-JP" alt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670DD98-4CD2-4A33-B98C-989A55684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/67</a:t>
            </a:r>
            <a:endParaRPr lang="ja-JP" altLang="en-US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A0DCC52-A879-473E-9F8F-39C3B3F888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A453-D0E0-4FE9-A07F-2577238A83D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4215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63B51E1-01AE-4C7F-88FB-BF8D6BC53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44451"/>
            <a:ext cx="10668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B45E03C-A3F8-4AB7-8C58-B3089C3D9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70000"/>
            <a:ext cx="106680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A32626AC-0B16-462C-88B0-13CACB06CE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6253A18-C6CF-438C-95DC-36C05FC0EF9F}" type="datetime1">
              <a:rPr lang="ja-JP" altLang="en-US"/>
              <a:pPr>
                <a:defRPr/>
              </a:pPr>
              <a:t>2020/6/18</a:t>
            </a:fld>
            <a:endParaRPr lang="ja-JP" altLang="en-US" dirty="0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7377ED96-A3ED-4EE2-A3D7-0FADE0D8A9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8251" y="6381750"/>
            <a:ext cx="44323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/67</a:t>
            </a:r>
            <a:endParaRPr lang="ja-JP" altLang="en-US" dirty="0"/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F444CCFF-9295-4129-9514-0ECD045928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0" y="6357938"/>
            <a:ext cx="2641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>
                <a:latin typeface="HGP教科書体" panose="02020600000000000000" pitchFamily="18" charset="-128"/>
                <a:ea typeface="HGP教科書体" panose="02020600000000000000" pitchFamily="18" charset="-128"/>
              </a:defRPr>
            </a:lvl1pPr>
          </a:lstStyle>
          <a:p>
            <a:pPr>
              <a:defRPr/>
            </a:pPr>
            <a:fld id="{9FCBB5B4-FF48-40FE-9F7C-6A1FBBA5E93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66233" y="931862"/>
            <a:ext cx="8237724" cy="1239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7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p"/>
        <a:defRPr kumimoji="1"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p"/>
        <a:defRPr kumimoji="1" sz="26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p"/>
        <a:defRPr kumimoji="1"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p"/>
        <a:defRPr kumimoji="1"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p"/>
        <a:defRPr kumimoji="1"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11" Type="http://schemas.openxmlformats.org/officeDocument/2006/relationships/image" Target="../media/image30.wmf"/><Relationship Id="rId5" Type="http://schemas.openxmlformats.org/officeDocument/2006/relationships/image" Target="../media/image33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7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1EE82-617C-4B06-9A47-618F59F58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41" y="1556691"/>
            <a:ext cx="10363200" cy="1371600"/>
          </a:xfrm>
        </p:spPr>
        <p:txBody>
          <a:bodyPr/>
          <a:lstStyle/>
          <a:p>
            <a:pPr algn="ctr"/>
            <a:r>
              <a:rPr lang="en-US" altLang="zh-CN" sz="3200" b="0"/>
              <a:t>SEMI-SUPERVISED CLASSIFICATION WITH</a:t>
            </a:r>
            <a:br>
              <a:rPr lang="en-US" altLang="zh-CN" sz="3200" b="0"/>
            </a:br>
            <a:r>
              <a:rPr lang="en-US" altLang="zh-CN" sz="3200" b="0"/>
              <a:t>GRAPH CONVOLUTIONAL NETWORKS</a:t>
            </a:r>
            <a:r>
              <a:rPr lang="en-US" altLang="zh-CN" sz="3200"/>
              <a:t> 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8E262-D2EC-4797-9BE5-13E09B9A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F3669-6E29-4C1D-9DA5-93AF5C3F1F6C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  <p:sp>
        <p:nvSpPr>
          <p:cNvPr id="3" name="矩形 2"/>
          <p:cNvSpPr/>
          <p:nvPr/>
        </p:nvSpPr>
        <p:spPr>
          <a:xfrm>
            <a:off x="1209675" y="3295683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endParaRPr lang="en-US" altLang="zh-CN" sz="2000" b="1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localized first-order approximation of spectral graph convolutions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361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Chebshev polynomia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10</a:t>
            </a:fld>
            <a:endParaRPr lang="ja-JP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472" y="1555886"/>
            <a:ext cx="3048000" cy="400050"/>
          </a:xfrm>
          <a:prstGeom prst="rect">
            <a:avLst/>
          </a:prstGeom>
        </p:spPr>
      </p:pic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8375" y="2050991"/>
            <a:ext cx="4162425" cy="2152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109" y="2050991"/>
            <a:ext cx="2752725" cy="4476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796" y="2725738"/>
            <a:ext cx="2419350" cy="685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6746" y="4764657"/>
            <a:ext cx="5505450" cy="762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4825" y="3775135"/>
            <a:ext cx="866775" cy="4667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1646" y="3851785"/>
            <a:ext cx="1313029" cy="41743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984721" y="3852595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</a:t>
            </a:r>
            <a:r>
              <a:rPr lang="en-US" altLang="zh-CN" smtClean="0"/>
              <a:t>ave n </a:t>
            </a:r>
            <a:r>
              <a:rPr lang="en-US" altLang="zh-CN"/>
              <a:t>solutions</a:t>
            </a:r>
            <a:endParaRPr lang="zh-CN" altLang="en-US"/>
          </a:p>
        </p:txBody>
      </p:sp>
      <p:sp>
        <p:nvSpPr>
          <p:cNvPr id="27" name="下箭头 26"/>
          <p:cNvSpPr/>
          <p:nvPr/>
        </p:nvSpPr>
        <p:spPr bwMode="auto">
          <a:xfrm>
            <a:off x="2385353" y="4221927"/>
            <a:ext cx="664234" cy="704154"/>
          </a:xfrm>
          <a:prstGeom prst="downArrow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272737"/>
              </p:ext>
            </p:extLst>
          </p:nvPr>
        </p:nvGraphicFramePr>
        <p:xfrm>
          <a:off x="1379057" y="5228295"/>
          <a:ext cx="3341059" cy="423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10" imgW="1803240" imgH="228600" progId="Equation.DSMT4">
                  <p:embed/>
                </p:oleObj>
              </mc:Choice>
              <mc:Fallback>
                <p:oleObj name="Equation" r:id="rId10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9057" y="5228295"/>
                        <a:ext cx="3341059" cy="423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3041" y="6059228"/>
            <a:ext cx="33337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780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11</a:t>
            </a:fld>
            <a:endParaRPr lang="ja-JP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6233" y="44451"/>
            <a:ext cx="10668000" cy="892175"/>
          </a:xfrm>
        </p:spPr>
        <p:txBody>
          <a:bodyPr/>
          <a:lstStyle/>
          <a:p>
            <a:r>
              <a:rPr lang="en-US" altLang="zh-CN" smtClean="0"/>
              <a:t>Chebshev polynomia</a:t>
            </a:r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888" y="1270000"/>
            <a:ext cx="8154138" cy="49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9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Chebshev polynomia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12</a:t>
            </a:fld>
            <a:endParaRPr lang="ja-JP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766" y="1785495"/>
            <a:ext cx="8746206" cy="38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904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ChebyNeT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449" y="1270000"/>
            <a:ext cx="10156402" cy="47498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47949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ChebyNeT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838" y="1590675"/>
            <a:ext cx="8805512" cy="385758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6434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GCN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439" y="1249973"/>
            <a:ext cx="7978586" cy="503652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15</a:t>
            </a:fld>
            <a:endParaRPr lang="ja-JP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00250" y="6181725"/>
            <a:ext cx="7781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21413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558" y="412749"/>
            <a:ext cx="10668000" cy="892175"/>
          </a:xfrm>
        </p:spPr>
        <p:txBody>
          <a:bodyPr/>
          <a:lstStyle/>
          <a:p>
            <a:r>
              <a:rPr lang="en-US" altLang="zh-CN"/>
              <a:t>EXAMPLE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16</a:t>
            </a:fld>
            <a:endParaRPr lang="ja-JP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21" y="1707712"/>
            <a:ext cx="8744480" cy="32494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189" y="1100141"/>
            <a:ext cx="5138736" cy="607571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 bwMode="auto">
          <a:xfrm rot="2505001">
            <a:off x="9600148" y="2041026"/>
            <a:ext cx="206015" cy="468155"/>
          </a:xfrm>
          <a:prstGeom prst="downArrow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35873" y="1743142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By t-SNE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32954" y="5441534"/>
            <a:ext cx="613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two-layer GCN trained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Cora dataset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5% of labels 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665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Cora dataset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17</a:t>
            </a:fld>
            <a:endParaRPr lang="ja-JP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020" y="1782762"/>
            <a:ext cx="9896475" cy="2143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20" y="4100512"/>
            <a:ext cx="2238375" cy="333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1020" y="4772015"/>
            <a:ext cx="110650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smtClean="0"/>
              <a:t> 2708 articles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smtClean="0"/>
              <a:t>Each </a:t>
            </a:r>
            <a:r>
              <a:rPr lang="en-US" altLang="zh-CN" sz="1400"/>
              <a:t>article is divided into </a:t>
            </a:r>
            <a:r>
              <a:rPr lang="en-US" altLang="zh-CN" sz="1400" smtClean="0"/>
              <a:t>7 categories.1) base case 2</a:t>
            </a:r>
            <a:r>
              <a:rPr lang="en-US" altLang="zh-CN" sz="1400"/>
              <a:t>) Genetic algorithm;3) </a:t>
            </a:r>
            <a:r>
              <a:rPr lang="en-US" altLang="zh-CN" sz="1400" smtClean="0"/>
              <a:t>Neural </a:t>
            </a:r>
            <a:r>
              <a:rPr lang="en-US" altLang="zh-CN" sz="1400"/>
              <a:t>network;4) Probability method;5</a:t>
            </a:r>
            <a:r>
              <a:rPr lang="en-US" altLang="zh-CN" sz="1400" smtClean="0"/>
              <a:t>)</a:t>
            </a:r>
          </a:p>
          <a:p>
            <a:r>
              <a:rPr lang="en-US" altLang="zh-CN" sz="1400" smtClean="0"/>
              <a:t>Intensive </a:t>
            </a:r>
            <a:r>
              <a:rPr lang="en-US" altLang="zh-CN" sz="1400"/>
              <a:t>learning;6) Learning rules;7) </a:t>
            </a:r>
            <a:r>
              <a:rPr lang="en-US" altLang="zh-CN" sz="1400" smtClean="0"/>
              <a:t>theory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smtClean="0"/>
              <a:t> </a:t>
            </a:r>
            <a:r>
              <a:rPr lang="en-US" altLang="zh-CN" sz="1400"/>
              <a:t>1433 word vectors, each dimension represents one word, </a:t>
            </a:r>
            <a:r>
              <a:rPr lang="en-US" altLang="zh-CN" sz="1400" smtClean="0"/>
              <a:t>1 </a:t>
            </a:r>
            <a:r>
              <a:rPr lang="en-US" altLang="zh-CN" sz="1400"/>
              <a:t>represents have, 0 represents nothing.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293796733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 OF PROPAGATION MODEL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182" y="2028881"/>
            <a:ext cx="8948102" cy="31204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653566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F1DEA-5613-45C1-84F9-B48A8488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30EF9-72AF-479E-A0B4-7D9CCF07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2</a:t>
            </a:fld>
            <a:endParaRPr lang="ja-JP" altLang="en-US" dirty="0"/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491706" y="2277374"/>
            <a:ext cx="138022" cy="785003"/>
          </a:xfrm>
          <a:prstGeom prst="straightConnector1">
            <a:avLst/>
          </a:prstGeom>
          <a:solidFill>
            <a:srgbClr val="FFFFFF"/>
          </a:solidFill>
          <a:ln>
            <a:noFill/>
            <a:headEnd type="triangle"/>
            <a:tailEnd type="triangle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右箭头 14"/>
          <p:cNvSpPr/>
          <p:nvPr/>
        </p:nvSpPr>
        <p:spPr bwMode="auto">
          <a:xfrm>
            <a:off x="491706" y="2143748"/>
            <a:ext cx="274527" cy="832365"/>
          </a:xfrm>
          <a:prstGeom prst="rightArrow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流程图: 过程 17"/>
          <p:cNvSpPr/>
          <p:nvPr/>
        </p:nvSpPr>
        <p:spPr bwMode="auto">
          <a:xfrm>
            <a:off x="629728" y="2976113"/>
            <a:ext cx="198408" cy="998997"/>
          </a:xfrm>
          <a:prstGeom prst="flowChartProcess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29728" y="2277374"/>
            <a:ext cx="508959" cy="388188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7" name="object 19"/>
          <p:cNvSpPr/>
          <p:nvPr/>
        </p:nvSpPr>
        <p:spPr>
          <a:xfrm>
            <a:off x="6608967" y="2665562"/>
            <a:ext cx="4060284" cy="1140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32" y="4442651"/>
            <a:ext cx="3293583" cy="170597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55" y="2979367"/>
            <a:ext cx="4496028" cy="632936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 bwMode="auto">
          <a:xfrm>
            <a:off x="6938863" y="2783288"/>
            <a:ext cx="772117" cy="7655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8932" y="1535462"/>
            <a:ext cx="10821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/>
              <a:t>Convolution is a mathematical operation on two functions, </a:t>
            </a:r>
            <a:r>
              <a:rPr lang="zh-CN" altLang="en-US" sz="2400" smtClean="0"/>
              <a:t>𝒇 </a:t>
            </a:r>
            <a:r>
              <a:rPr lang="en-US" altLang="zh-CN" sz="2400" b="1" dirty="0" smtClean="0"/>
              <a:t>and </a:t>
            </a:r>
            <a:r>
              <a:rPr lang="zh-CN" altLang="en-US" sz="2400"/>
              <a:t>𝒈</a:t>
            </a:r>
            <a:r>
              <a:rPr lang="en-US" altLang="zh-CN" sz="2400" b="1" dirty="0"/>
              <a:t>, to produce a third function </a:t>
            </a:r>
            <a:r>
              <a:rPr lang="zh-CN" altLang="en-US" sz="2400"/>
              <a:t>𝒉</a:t>
            </a:r>
            <a:r>
              <a:rPr lang="en-US" altLang="zh-CN" sz="2400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/>
          </a:p>
        </p:txBody>
      </p:sp>
      <p:pic>
        <p:nvPicPr>
          <p:cNvPr id="2050" name="Picture 2" descr="OpenCV-Python教程(12) --- 卷积基础| Gwyn, Lord of Cin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28" y="4141761"/>
            <a:ext cx="5117810" cy="250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本框 51"/>
          <p:cNvSpPr txBox="1"/>
          <p:nvPr/>
        </p:nvSpPr>
        <p:spPr>
          <a:xfrm>
            <a:off x="7358333" y="4442651"/>
            <a:ext cx="1777042" cy="6662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02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F1DEA-5613-45C1-84F9-B48A8488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CAABB-E7A2-4E17-81F5-8505F56D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multiple channels case:                              In graph convolution case: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30EF9-72AF-479E-A0B4-7D9CCF07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3</a:t>
            </a:fld>
            <a:endParaRPr lang="ja-JP" altLang="en-US" dirty="0"/>
          </a:p>
        </p:txBody>
      </p:sp>
      <p:sp>
        <p:nvSpPr>
          <p:cNvPr id="5" name="AutoShape 2" descr="深度可分离卷积网络- core! - 博客园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深度可分离卷积网络- core! - 博客园"/>
          <p:cNvSpPr>
            <a:spLocks noChangeAspect="1" noChangeArrowheads="1"/>
          </p:cNvSpPr>
          <p:nvPr/>
        </p:nvSpPr>
        <p:spPr bwMode="auto">
          <a:xfrm>
            <a:off x="3568760" y="33314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https://img2018.cnblogs.com/blog/583030/201910/583030-20191029170215275-6483738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3" y="2163900"/>
            <a:ext cx="4539868" cy="267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34" y="2507560"/>
            <a:ext cx="40195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67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F1DEA-5613-45C1-84F9-B48A8488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30EF9-72AF-479E-A0B4-7D9CCF07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4</a:t>
            </a:fld>
            <a:endParaRPr lang="ja-JP" altLang="en-US" dirty="0"/>
          </a:p>
        </p:txBody>
      </p:sp>
      <p:sp>
        <p:nvSpPr>
          <p:cNvPr id="5" name="AutoShape 2" descr="深度可分离卷积网络- core! - 博客园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深度可分离卷积网络- core! - 博客园"/>
          <p:cNvSpPr>
            <a:spLocks noChangeAspect="1" noChangeArrowheads="1"/>
          </p:cNvSpPr>
          <p:nvPr/>
        </p:nvSpPr>
        <p:spPr bwMode="auto">
          <a:xfrm>
            <a:off x="3568760" y="33314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07698" y="1457864"/>
            <a:ext cx="3303917" cy="414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351698" y="6124755"/>
            <a:ext cx="5520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514" y="1768018"/>
            <a:ext cx="4867275" cy="1143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176" y="4070630"/>
            <a:ext cx="1657350" cy="914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128" y="1333739"/>
            <a:ext cx="857250" cy="7429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237562" y="1520548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 Fourier base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7806" y="3743458"/>
            <a:ext cx="400050" cy="4857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812521" y="3782685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s </a:t>
            </a:r>
            <a:r>
              <a:rPr lang="en-US" altLang="zh-CN" dirty="0" err="1" smtClean="0"/>
              <a:t>laplace</a:t>
            </a:r>
            <a:r>
              <a:rPr lang="en-US" altLang="zh-CN" smtClean="0"/>
              <a:t> matrix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641" y="2743769"/>
            <a:ext cx="390525" cy="5048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096017" y="2795589"/>
            <a:ext cx="23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en-US" altLang="zh-CN" smtClean="0"/>
              <a:t>s Laplace operator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3736" y="3215553"/>
            <a:ext cx="762000" cy="6096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578671" y="3371537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en-US" altLang="zh-CN" smtClean="0"/>
              <a:t>s </a:t>
            </a:r>
            <a:r>
              <a:rPr lang="en-US" altLang="zh-CN" b="1"/>
              <a:t>characteristic</a:t>
            </a:r>
            <a:r>
              <a:rPr lang="en-US" altLang="zh-CN"/>
              <a:t> </a:t>
            </a:r>
            <a:r>
              <a:rPr lang="en-US" altLang="zh-CN" b="1"/>
              <a:t>function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352800"/>
            <a:ext cx="9144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89735"/>
              </p:ext>
            </p:extLst>
          </p:nvPr>
        </p:nvGraphicFramePr>
        <p:xfrm>
          <a:off x="1373952" y="4798121"/>
          <a:ext cx="2730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0" imgW="1650960" imgH="914400" progId="Equation.DSMT4">
                  <p:embed/>
                </p:oleObj>
              </mc:Choice>
              <mc:Fallback>
                <p:oleObj name="Equation" r:id="rId10" imgW="16509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3952" y="4798121"/>
                        <a:ext cx="2730500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122" y="1134784"/>
            <a:ext cx="38766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895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5</a:t>
            </a:fld>
            <a:endParaRPr lang="ja-JP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323" y="1313589"/>
            <a:ext cx="5312029" cy="28603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93924" y="3765896"/>
            <a:ext cx="13457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4785" y="500332"/>
            <a:ext cx="453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Why Laplace matrix could be write </a:t>
            </a:r>
            <a:r>
              <a:rPr lang="en-US" altLang="zh-CN"/>
              <a:t>as</a:t>
            </a:r>
            <a:endParaRPr lang="en-US" altLang="zh-CN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686" y="325108"/>
            <a:ext cx="1676400" cy="5524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932" y="3011544"/>
            <a:ext cx="2733260" cy="167259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319" y="2353782"/>
            <a:ext cx="3699917" cy="65776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940" y="4928264"/>
            <a:ext cx="5654345" cy="1658120"/>
          </a:xfrm>
          <a:prstGeom prst="rect">
            <a:avLst/>
          </a:prstGeom>
        </p:spPr>
      </p:pic>
      <p:sp>
        <p:nvSpPr>
          <p:cNvPr id="44" name="右大括号 43"/>
          <p:cNvSpPr/>
          <p:nvPr/>
        </p:nvSpPr>
        <p:spPr bwMode="auto">
          <a:xfrm rot="16200000">
            <a:off x="3757418" y="4369815"/>
            <a:ext cx="232842" cy="861484"/>
          </a:xfrm>
          <a:prstGeom prst="rightBrace">
            <a:avLst>
              <a:gd name="adj1" fmla="val 8333"/>
              <a:gd name="adj2" fmla="val 48113"/>
            </a:avLst>
          </a:prstGeom>
          <a:ln/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007152" y="543447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=</a:t>
            </a:r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101" y="4150473"/>
            <a:ext cx="371475" cy="50482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8623" y="5352861"/>
            <a:ext cx="371475" cy="504825"/>
          </a:xfrm>
          <a:prstGeom prst="rect">
            <a:avLst/>
          </a:prstGeom>
        </p:spPr>
      </p:pic>
      <p:sp>
        <p:nvSpPr>
          <p:cNvPr id="50" name="AutoShape 7" descr="8 &#10;-5 &#10;-3 &#10;0 &#10;0 &#10;-5 &#10;14 &#10;0 &#10;-7 &#10;-3 &#10;0 &#10;4 &#10;0 &#10;12 &#10;0 &#10;-4 "/>
          <p:cNvSpPr>
            <a:spLocks noChangeAspect="1" noChangeArrowheads="1"/>
          </p:cNvSpPr>
          <p:nvPr/>
        </p:nvSpPr>
        <p:spPr bwMode="auto">
          <a:xfrm>
            <a:off x="123825" y="-1112838"/>
            <a:ext cx="40005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AutoShape 11" descr="8 &#10;-5 &#10;-3 &#10;0 &#10;0 &#10;-5 &#10;14 &#10;0 &#10;-7 &#10;-3 &#10;0 &#10;4 &#10;0 &#10;12 &#10;0 &#10;-4 "/>
          <p:cNvSpPr>
            <a:spLocks noChangeAspect="1" noChangeArrowheads="1"/>
          </p:cNvSpPr>
          <p:nvPr/>
        </p:nvSpPr>
        <p:spPr bwMode="auto">
          <a:xfrm>
            <a:off x="276225" y="-960438"/>
            <a:ext cx="40005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4679" y="5063918"/>
            <a:ext cx="2470079" cy="1479771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793819" y="35812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=</a:t>
            </a:r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106" y="1159796"/>
            <a:ext cx="3232749" cy="678199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6540" y="3016021"/>
            <a:ext cx="816436" cy="16681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3932" y="1754792"/>
            <a:ext cx="2074081" cy="53404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072651" y="364546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=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729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Introduction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6</a:t>
            </a:fld>
            <a:endParaRPr lang="ja-JP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91" y="1127608"/>
            <a:ext cx="8888262" cy="544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85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Shortcomings of Spectral graph CNN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744" y="1278626"/>
            <a:ext cx="8048272" cy="47498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29619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ChebyNeT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672" y="1313132"/>
            <a:ext cx="8023122" cy="47498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2596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ChebyNeT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9</a:t>
            </a:fld>
            <a:endParaRPr lang="ja-JP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896" y="1270000"/>
            <a:ext cx="8847508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69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17665</TotalTime>
  <Words>177</Words>
  <Application>Microsoft Office PowerPoint</Application>
  <PresentationFormat>宽屏</PresentationFormat>
  <Paragraphs>56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 Unicode MS</vt:lpstr>
      <vt:lpstr>HGP教科書体</vt:lpstr>
      <vt:lpstr>HGP明朝E</vt:lpstr>
      <vt:lpstr>HGP創英角ｺﾞｼｯｸUB</vt:lpstr>
      <vt:lpstr>HGS明朝B</vt:lpstr>
      <vt:lpstr>HGS創英角ﾎﾟｯﾌﾟ体</vt:lpstr>
      <vt:lpstr>Meiryo UI</vt:lpstr>
      <vt:lpstr>ＭＳ ゴシック</vt:lpstr>
      <vt:lpstr>游ゴシック</vt:lpstr>
      <vt:lpstr>等线</vt:lpstr>
      <vt:lpstr>黑体</vt:lpstr>
      <vt:lpstr>宋体</vt:lpstr>
      <vt:lpstr>Calibri</vt:lpstr>
      <vt:lpstr>Times New Roman</vt:lpstr>
      <vt:lpstr>Verdana</vt:lpstr>
      <vt:lpstr>Wingdings</vt:lpstr>
      <vt:lpstr>Profile</vt:lpstr>
      <vt:lpstr>Equation</vt:lpstr>
      <vt:lpstr>SEMI-SUPERVISED CLASSIFICATION WITH GRAPH CONVOLUTIONAL NETWORKS  </vt:lpstr>
      <vt:lpstr>Introduction</vt:lpstr>
      <vt:lpstr>Introduction</vt:lpstr>
      <vt:lpstr>Introduction</vt:lpstr>
      <vt:lpstr>PowerPoint 演示文稿</vt:lpstr>
      <vt:lpstr>Introduction</vt:lpstr>
      <vt:lpstr>Shortcomings of Spectral graph CNN</vt:lpstr>
      <vt:lpstr>ChebyNeT</vt:lpstr>
      <vt:lpstr>ChebyNeT</vt:lpstr>
      <vt:lpstr>Chebshev polynomia</vt:lpstr>
      <vt:lpstr>Chebshev polynomia</vt:lpstr>
      <vt:lpstr>Chebshev polynomia</vt:lpstr>
      <vt:lpstr>ChebyNeT</vt:lpstr>
      <vt:lpstr>ChebyNeT</vt:lpstr>
      <vt:lpstr>GCN</vt:lpstr>
      <vt:lpstr>EXAMPLE  </vt:lpstr>
      <vt:lpstr>Cora dataset</vt:lpstr>
      <vt:lpstr>EVALUATION OF PROPAGATION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Jiang Renhe</dc:creator>
  <cp:lastModifiedBy>dream</cp:lastModifiedBy>
  <cp:revision>381</cp:revision>
  <dcterms:created xsi:type="dcterms:W3CDTF">2019-12-27T03:28:26Z</dcterms:created>
  <dcterms:modified xsi:type="dcterms:W3CDTF">2020-06-18T08:55:35Z</dcterms:modified>
</cp:coreProperties>
</file>