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35"/>
  </p:notesMasterIdLst>
  <p:handoutMasterIdLst>
    <p:handoutMasterId r:id="rId136"/>
  </p:handoutMasterIdLst>
  <p:sldIdLst>
    <p:sldId id="615" r:id="rId2"/>
    <p:sldId id="693" r:id="rId3"/>
    <p:sldId id="694" r:id="rId4"/>
    <p:sldId id="696" r:id="rId5"/>
    <p:sldId id="695" r:id="rId6"/>
    <p:sldId id="697" r:id="rId7"/>
    <p:sldId id="698" r:id="rId8"/>
    <p:sldId id="699" r:id="rId9"/>
    <p:sldId id="700" r:id="rId10"/>
    <p:sldId id="701" r:id="rId11"/>
    <p:sldId id="702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90" r:id="rId21"/>
    <p:sldId id="712" r:id="rId22"/>
    <p:sldId id="713" r:id="rId23"/>
    <p:sldId id="714" r:id="rId24"/>
    <p:sldId id="771" r:id="rId25"/>
    <p:sldId id="715" r:id="rId26"/>
    <p:sldId id="772" r:id="rId27"/>
    <p:sldId id="716" r:id="rId28"/>
    <p:sldId id="717" r:id="rId29"/>
    <p:sldId id="718" r:id="rId30"/>
    <p:sldId id="719" r:id="rId31"/>
    <p:sldId id="720" r:id="rId32"/>
    <p:sldId id="721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  <p:sldId id="733" r:id="rId45"/>
    <p:sldId id="734" r:id="rId46"/>
    <p:sldId id="735" r:id="rId47"/>
    <p:sldId id="736" r:id="rId48"/>
    <p:sldId id="737" r:id="rId49"/>
    <p:sldId id="738" r:id="rId50"/>
    <p:sldId id="739" r:id="rId51"/>
    <p:sldId id="741" r:id="rId52"/>
    <p:sldId id="742" r:id="rId53"/>
    <p:sldId id="743" r:id="rId54"/>
    <p:sldId id="744" r:id="rId55"/>
    <p:sldId id="805" r:id="rId56"/>
    <p:sldId id="745" r:id="rId57"/>
    <p:sldId id="746" r:id="rId58"/>
    <p:sldId id="747" r:id="rId59"/>
    <p:sldId id="749" r:id="rId60"/>
    <p:sldId id="806" r:id="rId61"/>
    <p:sldId id="750" r:id="rId62"/>
    <p:sldId id="807" r:id="rId63"/>
    <p:sldId id="825" r:id="rId64"/>
    <p:sldId id="752" r:id="rId65"/>
    <p:sldId id="753" r:id="rId66"/>
    <p:sldId id="754" r:id="rId67"/>
    <p:sldId id="763" r:id="rId68"/>
    <p:sldId id="764" r:id="rId69"/>
    <p:sldId id="765" r:id="rId70"/>
    <p:sldId id="766" r:id="rId71"/>
    <p:sldId id="767" r:id="rId72"/>
    <p:sldId id="769" r:id="rId73"/>
    <p:sldId id="770" r:id="rId74"/>
    <p:sldId id="768" r:id="rId75"/>
    <p:sldId id="773" r:id="rId76"/>
    <p:sldId id="821" r:id="rId77"/>
    <p:sldId id="822" r:id="rId78"/>
    <p:sldId id="823" r:id="rId79"/>
    <p:sldId id="774" r:id="rId80"/>
    <p:sldId id="775" r:id="rId81"/>
    <p:sldId id="776" r:id="rId82"/>
    <p:sldId id="777" r:id="rId83"/>
    <p:sldId id="778" r:id="rId84"/>
    <p:sldId id="779" r:id="rId85"/>
    <p:sldId id="780" r:id="rId86"/>
    <p:sldId id="781" r:id="rId87"/>
    <p:sldId id="785" r:id="rId88"/>
    <p:sldId id="784" r:id="rId89"/>
    <p:sldId id="786" r:id="rId90"/>
    <p:sldId id="787" r:id="rId91"/>
    <p:sldId id="782" r:id="rId92"/>
    <p:sldId id="783" r:id="rId93"/>
    <p:sldId id="788" r:id="rId94"/>
    <p:sldId id="826" r:id="rId95"/>
    <p:sldId id="827" r:id="rId96"/>
    <p:sldId id="789" r:id="rId97"/>
    <p:sldId id="792" r:id="rId98"/>
    <p:sldId id="791" r:id="rId99"/>
    <p:sldId id="793" r:id="rId100"/>
    <p:sldId id="795" r:id="rId101"/>
    <p:sldId id="796" r:id="rId102"/>
    <p:sldId id="798" r:id="rId103"/>
    <p:sldId id="797" r:id="rId104"/>
    <p:sldId id="799" r:id="rId105"/>
    <p:sldId id="800" r:id="rId106"/>
    <p:sldId id="801" r:id="rId107"/>
    <p:sldId id="802" r:id="rId108"/>
    <p:sldId id="803" r:id="rId109"/>
    <p:sldId id="804" r:id="rId110"/>
    <p:sldId id="808" r:id="rId111"/>
    <p:sldId id="809" r:id="rId112"/>
    <p:sldId id="810" r:id="rId113"/>
    <p:sldId id="811" r:id="rId114"/>
    <p:sldId id="815" r:id="rId115"/>
    <p:sldId id="816" r:id="rId116"/>
    <p:sldId id="818" r:id="rId117"/>
    <p:sldId id="817" r:id="rId118"/>
    <p:sldId id="819" r:id="rId119"/>
    <p:sldId id="812" r:id="rId120"/>
    <p:sldId id="813" r:id="rId121"/>
    <p:sldId id="814" r:id="rId122"/>
    <p:sldId id="829" r:id="rId123"/>
    <p:sldId id="755" r:id="rId124"/>
    <p:sldId id="757" r:id="rId125"/>
    <p:sldId id="758" r:id="rId126"/>
    <p:sldId id="759" r:id="rId127"/>
    <p:sldId id="824" r:id="rId128"/>
    <p:sldId id="756" r:id="rId129"/>
    <p:sldId id="760" r:id="rId130"/>
    <p:sldId id="761" r:id="rId131"/>
    <p:sldId id="762" r:id="rId132"/>
    <p:sldId id="828" r:id="rId133"/>
    <p:sldId id="820" r:id="rId134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66"/>
    <a:srgbClr val="0000FF"/>
    <a:srgbClr val="009900"/>
    <a:srgbClr val="008000"/>
    <a:srgbClr val="CCFF66"/>
    <a:srgbClr val="FFFF99"/>
    <a:srgbClr val="FF0066"/>
    <a:srgbClr val="00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071" autoAdjust="0"/>
    <p:restoredTop sz="96461" autoAdjust="0"/>
  </p:normalViewPr>
  <p:slideViewPr>
    <p:cSldViewPr>
      <p:cViewPr varScale="1">
        <p:scale>
          <a:sx n="113" d="100"/>
          <a:sy n="113" d="100"/>
        </p:scale>
        <p:origin x="3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56988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4" Type="http://schemas.openxmlformats.org/officeDocument/2006/relationships/slide" Target="slides/slide1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fld id="{BCD61B35-AC79-4DA1-B683-FB878BA0A8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314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fld id="{5C81E7A0-E7E1-4E50-968A-7D9F30D866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3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1964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IBM 360</a:t>
            </a:r>
            <a:r>
              <a:rPr lang="zh-CN" altLang="en-US" dirty="0" smtClean="0"/>
              <a:t>，引入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不同体系结构的计算机系统，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定义不同。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480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pt-BR" dirty="0" smtClean="0"/>
              <a:t>为何如此规定浮点数格式：</a:t>
            </a:r>
          </a:p>
          <a:p>
            <a:pPr marL="171450" lvl="0" indent="-1714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/>
              <a:t>判断正、负、零；</a:t>
            </a:r>
          </a:p>
          <a:p>
            <a:pPr marL="171450" lvl="0" indent="-1714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比较浮点数绝对值的大小。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6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1.1000…00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-1/2</a:t>
            </a:r>
          </a:p>
          <a:p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1.0111…11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1.0111…10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…………</a:t>
            </a:r>
          </a:p>
          <a:p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1.0000…00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-1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610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从最小的数开始：</a:t>
            </a:r>
            <a:endParaRPr lang="en-US" altLang="zh-CN" dirty="0" smtClean="0"/>
          </a:p>
          <a:p>
            <a:r>
              <a:rPr lang="en-US" altLang="zh-CN" dirty="0" smtClean="0"/>
              <a:t>0.1000×2</a:t>
            </a:r>
            <a:r>
              <a:rPr lang="en-US" altLang="zh-CN" baseline="30000" dirty="0" smtClean="0"/>
              <a:t>-4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-5</a:t>
            </a:r>
          </a:p>
          <a:p>
            <a:r>
              <a:rPr lang="en-US" altLang="zh-CN" dirty="0" smtClean="0"/>
              <a:t>0.1001×2</a:t>
            </a:r>
            <a:r>
              <a:rPr lang="en-US" altLang="zh-CN" baseline="30000" dirty="0" smtClean="0"/>
              <a:t>-4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0.1111×2</a:t>
            </a:r>
            <a:r>
              <a:rPr lang="en-US" altLang="zh-CN" baseline="30000" dirty="0" smtClean="0"/>
              <a:t>-4</a:t>
            </a:r>
            <a:endParaRPr lang="en-US" altLang="zh-CN" dirty="0" smtClean="0"/>
          </a:p>
          <a:p>
            <a:r>
              <a:rPr lang="en-US" altLang="zh-CN" dirty="0" smtClean="0"/>
              <a:t>0.1000×2</a:t>
            </a:r>
            <a:r>
              <a:rPr lang="en-US" altLang="zh-CN" baseline="30000" dirty="0" smtClean="0"/>
              <a:t>-3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-4</a:t>
            </a:r>
            <a:endParaRPr lang="en-US" altLang="zh-CN" dirty="0" smtClean="0"/>
          </a:p>
          <a:p>
            <a:r>
              <a:rPr lang="en-US" altLang="zh-CN" dirty="0" smtClean="0"/>
              <a:t>0.1001×2</a:t>
            </a:r>
            <a:r>
              <a:rPr lang="en-US" altLang="zh-CN" baseline="30000" dirty="0" smtClean="0"/>
              <a:t>-3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0.1111×2</a:t>
            </a:r>
            <a:r>
              <a:rPr lang="en-US" altLang="zh-CN" baseline="30000" dirty="0" smtClean="0"/>
              <a:t>-3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最大的数：</a:t>
            </a:r>
            <a:r>
              <a:rPr lang="en-US" altLang="zh-CN" dirty="0" smtClean="0"/>
              <a:t>0.1111×2</a:t>
            </a:r>
            <a:r>
              <a:rPr lang="en-US" altLang="zh-CN" baseline="30000" dirty="0" smtClean="0"/>
              <a:t>3</a:t>
            </a:r>
            <a:endParaRPr lang="zh-CN" altLang="en-US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46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最大正尾数：</a:t>
            </a:r>
            <a:r>
              <a:rPr lang="en-US" altLang="zh-CN" dirty="0" smtClean="0"/>
              <a:t>0.1111……1</a:t>
            </a:r>
            <a:r>
              <a:rPr lang="zh-CN" altLang="en-US" dirty="0" smtClean="0"/>
              <a:t>（共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），即 </a:t>
            </a:r>
            <a:r>
              <a:rPr lang="en-US" altLang="zh-CN" dirty="0" smtClean="0"/>
              <a:t>1-2</a:t>
            </a:r>
            <a:r>
              <a:rPr lang="en-US" altLang="zh-CN" baseline="30000" dirty="0" smtClean="0"/>
              <a:t>-(m-1)</a:t>
            </a:r>
          </a:p>
          <a:p>
            <a:r>
              <a:rPr lang="zh-CN" altLang="en-US" dirty="0" smtClean="0"/>
              <a:t>最小正尾数：</a:t>
            </a:r>
            <a:r>
              <a:rPr lang="en-US" altLang="zh-CN" dirty="0" smtClean="0"/>
              <a:t>0.1000……0</a:t>
            </a:r>
            <a:r>
              <a:rPr lang="zh-CN" altLang="en-US" dirty="0" smtClean="0"/>
              <a:t>，即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-1</a:t>
            </a:r>
          </a:p>
          <a:p>
            <a:r>
              <a:rPr lang="zh-CN" altLang="en-US" dirty="0" smtClean="0"/>
              <a:t>最大负尾数：</a:t>
            </a:r>
            <a:r>
              <a:rPr lang="en-US" altLang="zh-CN" dirty="0" smtClean="0"/>
              <a:t>-(1/2+2</a:t>
            </a:r>
            <a:r>
              <a:rPr lang="en-US" altLang="zh-CN" baseline="30000" dirty="0" smtClean="0"/>
              <a:t>-(m-1)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最小负尾数：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最大阶码：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l-1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最小阶码：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l-1</a:t>
            </a:r>
            <a:endParaRPr lang="zh-CN" altLang="en-US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13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最大正尾数：</a:t>
            </a:r>
            <a:r>
              <a:rPr lang="en-US" altLang="zh-CN" dirty="0" smtClean="0"/>
              <a:t>0.1111……1</a:t>
            </a:r>
            <a:r>
              <a:rPr lang="zh-CN" altLang="en-US" dirty="0" smtClean="0"/>
              <a:t>（共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），即 </a:t>
            </a:r>
            <a:r>
              <a:rPr lang="en-US" altLang="zh-CN" dirty="0" smtClean="0"/>
              <a:t>1-2</a:t>
            </a:r>
            <a:r>
              <a:rPr lang="en-US" altLang="zh-CN" baseline="30000" dirty="0" smtClean="0"/>
              <a:t>-(m-1)</a:t>
            </a:r>
          </a:p>
          <a:p>
            <a:r>
              <a:rPr lang="zh-CN" altLang="en-US" dirty="0" smtClean="0"/>
              <a:t>最小正尾数：</a:t>
            </a:r>
            <a:r>
              <a:rPr lang="en-US" altLang="zh-CN" dirty="0" smtClean="0"/>
              <a:t>0.1000……0</a:t>
            </a:r>
            <a:r>
              <a:rPr lang="zh-CN" altLang="en-US" dirty="0" smtClean="0"/>
              <a:t>，即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-1</a:t>
            </a:r>
          </a:p>
          <a:p>
            <a:r>
              <a:rPr lang="zh-CN" altLang="en-US" dirty="0" smtClean="0"/>
              <a:t>最大负尾数：</a:t>
            </a:r>
            <a:r>
              <a:rPr lang="en-US" altLang="zh-CN" dirty="0" smtClean="0"/>
              <a:t>-(1/2+2</a:t>
            </a:r>
            <a:r>
              <a:rPr lang="en-US" altLang="zh-CN" baseline="30000" dirty="0" smtClean="0"/>
              <a:t>-(m-1)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最小负尾数：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最大阶码：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l-1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最小阶码：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l-1</a:t>
            </a:r>
            <a:endParaRPr lang="zh-CN" altLang="en-US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6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规格化、非规格化，也叫“正规形式”、“非正规形式”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43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最大规格化数：</a:t>
            </a:r>
            <a:r>
              <a:rPr lang="en-US" altLang="zh-CN" dirty="0" smtClean="0"/>
              <a:t>(2-2</a:t>
            </a:r>
            <a:r>
              <a:rPr lang="en-US" altLang="zh-CN" baseline="30000" dirty="0" smtClean="0"/>
              <a:t>-23</a:t>
            </a:r>
            <a:r>
              <a:rPr lang="en-US" altLang="zh-CN" dirty="0" smtClean="0"/>
              <a:t>)×2</a:t>
            </a:r>
            <a:r>
              <a:rPr lang="en-US" altLang="zh-CN" baseline="30000" dirty="0" smtClean="0"/>
              <a:t>127</a:t>
            </a:r>
          </a:p>
          <a:p>
            <a:r>
              <a:rPr lang="zh-CN" altLang="en-US" dirty="0" smtClean="0"/>
              <a:t>最小正规格化数：</a:t>
            </a:r>
            <a:r>
              <a:rPr lang="en-US" altLang="zh-CN" dirty="0" smtClean="0"/>
              <a:t>1×2</a:t>
            </a:r>
            <a:r>
              <a:rPr lang="en-US" altLang="zh-CN" baseline="30000" dirty="0" smtClean="0"/>
              <a:t>-126</a:t>
            </a:r>
          </a:p>
          <a:p>
            <a:r>
              <a:rPr lang="zh-CN" altLang="en-US" dirty="0" smtClean="0"/>
              <a:t>最大非规格化数：</a:t>
            </a:r>
            <a:r>
              <a:rPr lang="en-US" altLang="zh-CN" dirty="0" smtClean="0"/>
              <a:t>(1-2</a:t>
            </a:r>
            <a:r>
              <a:rPr lang="en-US" altLang="zh-CN" baseline="30000" dirty="0" smtClean="0"/>
              <a:t>-23</a:t>
            </a:r>
            <a:r>
              <a:rPr lang="en-US" altLang="zh-CN" dirty="0" smtClean="0"/>
              <a:t>)×2</a:t>
            </a:r>
            <a:r>
              <a:rPr lang="en-US" altLang="zh-CN" baseline="30000" dirty="0" smtClean="0"/>
              <a:t>-126</a:t>
            </a:r>
          </a:p>
          <a:p>
            <a:r>
              <a:rPr lang="zh-CN" altLang="en-US" dirty="0" smtClean="0"/>
              <a:t>最小正非规格化数：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-23</a:t>
            </a:r>
            <a:r>
              <a:rPr lang="en-US" altLang="zh-CN" dirty="0" smtClean="0"/>
              <a:t>×2</a:t>
            </a:r>
            <a:r>
              <a:rPr lang="en-US" altLang="zh-CN" baseline="30000" dirty="0" smtClean="0"/>
              <a:t>-126</a:t>
            </a:r>
            <a:r>
              <a:rPr lang="en-US" altLang="zh-CN" baseline="0" dirty="0" smtClean="0"/>
              <a:t>=2</a:t>
            </a:r>
            <a:r>
              <a:rPr lang="en-US" altLang="zh-CN" baseline="30000" dirty="0" smtClean="0"/>
              <a:t>-149</a:t>
            </a:r>
            <a:endParaRPr lang="zh-CN" altLang="en-US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896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[X]</a:t>
            </a:r>
            <a:r>
              <a:rPr lang="zh-CN" altLang="en-US" baseline="-25000" dirty="0" smtClean="0"/>
              <a:t>移</a:t>
            </a:r>
            <a:r>
              <a:rPr lang="zh-CN" altLang="en-US" dirty="0" smtClean="0"/>
              <a:t>＝</a:t>
            </a:r>
            <a:r>
              <a:rPr lang="en-US" altLang="zh-CN" dirty="0" smtClean="0"/>
              <a:t>[X]</a:t>
            </a:r>
            <a:r>
              <a:rPr lang="zh-CN" altLang="en-US" baseline="-25000" dirty="0" smtClean="0"/>
              <a:t>移</a:t>
            </a:r>
            <a:r>
              <a:rPr lang="en-US" altLang="zh-CN" baseline="-25000" dirty="0" smtClean="0"/>
              <a:t>745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066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国际标准化组织 </a:t>
            </a:r>
            <a:r>
              <a:rPr lang="en-US" altLang="zh-CN" dirty="0" smtClean="0"/>
              <a:t>ISO</a:t>
            </a:r>
          </a:p>
          <a:p>
            <a:r>
              <a:rPr lang="zh-CN" altLang="en-US" dirty="0" smtClean="0"/>
              <a:t>统一字符编码协会（</a:t>
            </a:r>
            <a:r>
              <a:rPr lang="en-US" altLang="zh-CN" dirty="0" smtClean="0"/>
              <a:t>Unicode.org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IBM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记事本在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文件的最前面保存一个标签，如果记事本打开一个</a:t>
            </a:r>
            <a:r>
              <a:rPr lang="en-US" altLang="zh-CN" dirty="0" smtClean="0"/>
              <a:t>TXT</a:t>
            </a:r>
            <a:r>
              <a:rPr lang="zh-CN" altLang="en-US" dirty="0" smtClean="0"/>
              <a:t>，发现这个标签，就说明是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。标签叫</a:t>
            </a:r>
            <a:r>
              <a:rPr lang="en-US" altLang="zh-CN" dirty="0" smtClean="0"/>
              <a:t>BOM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0xFF 0xFE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UTF16LE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0xFE 0xFF</a:t>
            </a:r>
            <a:r>
              <a:rPr lang="zh-CN" altLang="en-US" dirty="0" smtClean="0"/>
              <a:t>则</a:t>
            </a:r>
            <a:r>
              <a:rPr lang="en-US" altLang="zh-CN" dirty="0" smtClean="0"/>
              <a:t>UTF16BE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0xEF 0xBB 0xBF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。如果没有这三个东西，那么就用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（即记事本的默认编码字符集），即使用操作系统的默认语言编码来解释。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112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64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数据表示：定点数（整数）、浮点数（实数）、十进制数、逻辑数（布尔数）、字符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字符串、堆栈、向量</a:t>
            </a:r>
            <a:endParaRPr lang="en-US" altLang="zh-CN" dirty="0" smtClean="0"/>
          </a:p>
          <a:p>
            <a:r>
              <a:rPr lang="zh-CN" altLang="en-US" dirty="0" smtClean="0"/>
              <a:t>数据结构：链表、树、图、文件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9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8-3=8+9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8-3=8-3+12=8+9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43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假设模为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位二进制数，则 </a:t>
            </a:r>
            <a:r>
              <a:rPr lang="en-US" altLang="zh-CN" dirty="0" smtClean="0"/>
              <a:t>8-3=8+13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1000+1101=0101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6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0000 0000</a:t>
            </a:r>
          </a:p>
          <a:p>
            <a:r>
              <a:rPr lang="en-US" altLang="zh-CN" dirty="0" smtClean="0"/>
              <a:t>1111 1111</a:t>
            </a:r>
          </a:p>
          <a:p>
            <a:r>
              <a:rPr lang="en-US" altLang="zh-CN" dirty="0" smtClean="0"/>
              <a:t>1000 0000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3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0010 0011</a:t>
            </a:r>
          </a:p>
          <a:p>
            <a:r>
              <a:rPr lang="en-US" altLang="zh-CN" dirty="0" smtClean="0"/>
              <a:t>1101 1101</a:t>
            </a:r>
          </a:p>
          <a:p>
            <a:r>
              <a:rPr lang="en-US" altLang="zh-CN" dirty="0" smtClean="0"/>
              <a:t>0.1101000</a:t>
            </a:r>
          </a:p>
          <a:p>
            <a:r>
              <a:rPr lang="en-US" altLang="zh-CN" dirty="0" smtClean="0"/>
              <a:t>1.0011000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13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=[X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=0.1011001</a:t>
            </a:r>
          </a:p>
          <a:p>
            <a:r>
              <a:rPr lang="en-US" altLang="zh-CN" dirty="0" smtClean="0"/>
              <a:t>[X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=0.0000000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1.0000000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=0.0000000</a:t>
            </a:r>
          </a:p>
          <a:p>
            <a:r>
              <a:rPr lang="en-US" altLang="zh-CN" dirty="0" smtClean="0"/>
              <a:t>[X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=1.1101100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=1.0010100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72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=0.1010110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=0.1010110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=-0.0011011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=1.0011011</a:t>
            </a:r>
            <a:endParaRPr lang="zh-CN" altLang="en-US" dirty="0" smtClean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zh-CN" altLang="en-US" dirty="0" smtClean="0"/>
              <a:t>超出范围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0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-1000010</a:t>
            </a:r>
            <a:r>
              <a:rPr lang="zh-CN" altLang="en-US" dirty="0" smtClean="0"/>
              <a:t>，十进制的</a:t>
            </a:r>
            <a:r>
              <a:rPr lang="en-US" altLang="zh-CN" dirty="0" smtClean="0"/>
              <a:t>-66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10111110</a:t>
            </a:r>
          </a:p>
          <a:p>
            <a:r>
              <a:rPr lang="zh-CN" altLang="en-US" dirty="0" smtClean="0"/>
              <a:t>双符号位补码：</a:t>
            </a:r>
            <a:r>
              <a:rPr lang="en-US" altLang="zh-CN" dirty="0" smtClean="0"/>
              <a:t>110111110</a:t>
            </a:r>
          </a:p>
          <a:p>
            <a:r>
              <a:rPr lang="zh-CN" altLang="en-US" dirty="0" smtClean="0"/>
              <a:t>       左移一位：</a:t>
            </a:r>
            <a:r>
              <a:rPr lang="en-US" altLang="zh-CN" dirty="0" smtClean="0"/>
              <a:t>101111100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6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grpSp>
          <p:nvGrpSpPr>
            <p:cNvPr id="7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</p:grpSp>
      </p:grpSp>
      <p:sp>
        <p:nvSpPr>
          <p:cNvPr id="17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西安电子科技大学</a:t>
            </a:r>
          </a:p>
          <a:p>
            <a:pPr algn="l">
              <a:spcBef>
                <a:spcPct val="0"/>
              </a:spcBef>
              <a:defRPr/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28600" y="573405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0DB5443F-3CFC-48F6-8618-AFEA9A3838AB}" type="datetime2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  <a:defRPr/>
              </a:pPr>
              <a:t>2018年3月8日</a:t>
            </a:fld>
            <a:endParaRPr lang="zh-CN" altLang="en-US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spcBef>
                <a:spcPct val="0"/>
              </a:spcBef>
              <a:defRPr/>
            </a:pPr>
            <a:fld id="{45941CD6-4F3D-46A1-AEC8-8A8A0AA2B5B3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  <a:defRPr/>
              </a:pPr>
              <a:t>21:12:08</a:t>
            </a:fld>
            <a:endParaRPr lang="en-US" altLang="zh-CN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2" r:id="rId3" imgW="2962275" imgH="2924175" progId="">
                  <p:embed/>
                </p:oleObj>
              </mc:Choice>
              <mc:Fallback>
                <p:oleObj r:id="rId3" imgW="2962275" imgH="2924175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18918C-814B-49E1-8D21-B3D03AEB84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C0015-6627-43F1-BA3C-7B8F98CBE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E8285-A418-4E08-B5C9-49639CC7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DABA8-B4C4-432B-A298-FDBB17B17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E22E8-A434-4D00-BCDB-B2A50518B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E2B05-C83F-467B-BF53-23E494542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E952-A4DB-4DF3-A0D6-7637AE910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E7D77-8576-4E40-BEDB-8295D367A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2E1F-F970-4373-877C-BF8F49A636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9A1C-1B53-401D-93DD-DA23449E3E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668B0-4E1A-4A8B-8769-5FCC4DBC1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latin typeface="Arial Black" pitchFamily="34" charset="0"/>
              </a:defRPr>
            </a:lvl1pPr>
          </a:lstStyle>
          <a:p>
            <a:pPr>
              <a:defRPr/>
            </a:pPr>
            <a:fld id="{BBA3D443-0AB3-4457-8647-3978602A7A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55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9" Type="http://schemas.openxmlformats.org/officeDocument/2006/relationships/oleObject" Target="../embeddings/oleObject61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67.wmf"/><Relationship Id="rId42" Type="http://schemas.openxmlformats.org/officeDocument/2006/relationships/image" Target="../media/image71.wmf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56.bin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70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64.wmf"/><Relationship Id="rId36" Type="http://schemas.openxmlformats.org/officeDocument/2006/relationships/image" Target="../media/image68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59.bin"/><Relationship Id="rId43" Type="http://schemas.openxmlformats.org/officeDocument/2006/relationships/slide" Target="slide88.xml"/><Relationship Id="rId8" Type="http://schemas.openxmlformats.org/officeDocument/2006/relationships/image" Target="../media/image54.wmf"/><Relationship Id="rId3" Type="http://schemas.openxmlformats.org/officeDocument/2006/relationships/oleObject" Target="../embeddings/oleObject4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69.w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6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5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2.xml"/><Relationship Id="rId4" Type="http://schemas.openxmlformats.org/officeDocument/2006/relationships/slide" Target="slide13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" Target="slide1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slide" Target="slide44.xml"/><Relationship Id="rId4" Type="http://schemas.openxmlformats.org/officeDocument/2006/relationships/image" Target="../media/image1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2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D37397-4669-442E-8008-809E31E1641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507413" cy="54721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一般地，一个包含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位整数、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位小数的二进制数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zh-CN" altLang="en-US" smtClean="0">
                <a:solidFill>
                  <a:srgbClr val="000000"/>
                </a:solidFill>
              </a:rPr>
              <a:t>可写作</a:t>
            </a:r>
            <a:r>
              <a:rPr lang="zh-CN" altLang="en-US" smtClean="0"/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b</a:t>
            </a:r>
            <a:r>
              <a:rPr lang="en-US" altLang="zh-CN" baseline="-30000" smtClean="0">
                <a:solidFill>
                  <a:srgbClr val="0000FF"/>
                </a:solidFill>
              </a:rPr>
              <a:t>n-1</a:t>
            </a:r>
            <a:r>
              <a:rPr lang="en-US" altLang="zh-CN" smtClean="0">
                <a:solidFill>
                  <a:srgbClr val="0000FF"/>
                </a:solidFill>
              </a:rPr>
              <a:t>b</a:t>
            </a:r>
            <a:r>
              <a:rPr lang="en-US" altLang="zh-CN" baseline="-30000" smtClean="0">
                <a:solidFill>
                  <a:srgbClr val="0000FF"/>
                </a:solidFill>
              </a:rPr>
              <a:t>n-2</a:t>
            </a:r>
            <a:r>
              <a:rPr lang="en-US" altLang="zh-CN" smtClean="0">
                <a:solidFill>
                  <a:srgbClr val="0000FF"/>
                </a:solidFill>
                <a:cs typeface="Times New Roman" pitchFamily="18" charset="0"/>
              </a:rPr>
              <a:t>…</a:t>
            </a:r>
            <a:r>
              <a:rPr lang="en-US" altLang="zh-CN" smtClean="0">
                <a:solidFill>
                  <a:srgbClr val="0000FF"/>
                </a:solidFill>
              </a:rPr>
              <a:t>b</a:t>
            </a:r>
            <a:r>
              <a:rPr lang="en-US" altLang="zh-CN" baseline="-30000" smtClean="0">
                <a:solidFill>
                  <a:srgbClr val="0000FF"/>
                </a:solidFill>
              </a:rPr>
              <a:t>1</a:t>
            </a:r>
            <a:r>
              <a:rPr lang="en-US" altLang="zh-CN" smtClean="0">
                <a:solidFill>
                  <a:srgbClr val="0000FF"/>
                </a:solidFill>
              </a:rPr>
              <a:t>b</a:t>
            </a:r>
            <a:r>
              <a:rPr lang="en-US" altLang="zh-CN" baseline="-30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. </a:t>
            </a:r>
            <a:r>
              <a:rPr lang="en-US" altLang="zh-CN" smtClean="0">
                <a:solidFill>
                  <a:srgbClr val="FF0066"/>
                </a:solidFill>
              </a:rPr>
              <a:t>b</a:t>
            </a:r>
            <a:r>
              <a:rPr lang="en-US" altLang="zh-CN" baseline="-30000" smtClean="0">
                <a:solidFill>
                  <a:srgbClr val="FF0066"/>
                </a:solidFill>
              </a:rPr>
              <a:t>-1</a:t>
            </a:r>
            <a:r>
              <a:rPr lang="en-US" altLang="zh-CN" smtClean="0">
                <a:solidFill>
                  <a:srgbClr val="FF0066"/>
                </a:solidFill>
              </a:rPr>
              <a:t>b</a:t>
            </a:r>
            <a:r>
              <a:rPr lang="en-US" altLang="zh-CN" baseline="-30000" smtClean="0">
                <a:solidFill>
                  <a:srgbClr val="FF0066"/>
                </a:solidFill>
              </a:rPr>
              <a:t>-2</a:t>
            </a:r>
            <a:r>
              <a:rPr lang="en-US" altLang="zh-CN" smtClean="0">
                <a:solidFill>
                  <a:srgbClr val="FF0066"/>
                </a:solidFill>
                <a:cs typeface="Times New Roman" pitchFamily="18" charset="0"/>
              </a:rPr>
              <a:t>…</a:t>
            </a:r>
            <a:r>
              <a:rPr lang="en-US" altLang="zh-CN" smtClean="0">
                <a:solidFill>
                  <a:srgbClr val="FF0066"/>
                </a:solidFill>
              </a:rPr>
              <a:t>b</a:t>
            </a:r>
            <a:r>
              <a:rPr lang="en-US" altLang="zh-CN" baseline="-30000" smtClean="0">
                <a:solidFill>
                  <a:srgbClr val="FF0066"/>
                </a:solidFill>
              </a:rPr>
              <a:t>-m</a:t>
            </a:r>
            <a:r>
              <a:rPr lang="en-US" altLang="zh-CN" baseline="-30000" smtClean="0">
                <a:solidFill>
                  <a:srgbClr val="000000"/>
                </a:solidFill>
              </a:rPr>
              <a:t>     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为正整数）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其代表的数值为：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V(B)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n-1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n-1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n-2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n-2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b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	  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-1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-2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-2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-m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-m</a:t>
            </a:r>
            <a:r>
              <a:rPr lang="en-US" altLang="zh-CN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式中，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baseline="-30000" smtClean="0">
                <a:solidFill>
                  <a:srgbClr val="000000"/>
                </a:solidFill>
              </a:rPr>
              <a:t>i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00"/>
                </a:solidFill>
              </a:rPr>
              <a:t>i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n-1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n-2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-2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b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smtClean="0">
                <a:solidFill>
                  <a:srgbClr val="000000"/>
                </a:solidFill>
              </a:rPr>
              <a:t>-m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）只能是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或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F12D7-23C3-492C-8C18-40C5F417E3BA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graphicFrame>
        <p:nvGraphicFramePr>
          <p:cNvPr id="1299529" name="Group 73"/>
          <p:cNvGraphicFramePr>
            <a:graphicFrameLocks noGrp="1"/>
          </p:cNvGraphicFramePr>
          <p:nvPr/>
        </p:nvGraphicFramePr>
        <p:xfrm>
          <a:off x="179388" y="981075"/>
          <a:ext cx="8785225" cy="5705856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通用名称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IEEE754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编码（二进制）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十进制真值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00000000 000…00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 00000000 000…00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01111111 000…00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10000000 000…00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最大规格化数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11111110 111…11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3.40282347×10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+38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最小正规格化数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00000001 000…00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1.17549435×10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最大非规格化数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00000000 111…11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1.17549421×10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最小正非规格化数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00000000 000…01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1.40129846×10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11111111 000…00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正无穷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 11111111 000…00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负无穷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 11111111 100…00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（不惟一）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0650" name="Text Box 74"/>
          <p:cNvSpPr txBox="1">
            <a:spLocks noChangeArrowheads="1"/>
          </p:cNvSpPr>
          <p:nvPr/>
        </p:nvSpPr>
        <p:spPr bwMode="auto">
          <a:xfrm>
            <a:off x="250825" y="549275"/>
            <a:ext cx="8642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66"/>
                </a:solidFill>
              </a:rPr>
              <a:t>IEEE 754 </a:t>
            </a:r>
            <a:r>
              <a:rPr lang="zh-CN" altLang="en-US" sz="2400">
                <a:solidFill>
                  <a:srgbClr val="CC0066"/>
                </a:solidFill>
              </a:rPr>
              <a:t>单精度格式二进制位与其对应的浮点数真值举例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D935A5-512D-4C25-894D-872A01972C97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双精度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  <p:graphicFrame>
        <p:nvGraphicFramePr>
          <p:cNvPr id="1300615" name="Group 135"/>
          <p:cNvGraphicFramePr>
            <a:graphicFrameLocks noGrp="1"/>
          </p:cNvGraphicFramePr>
          <p:nvPr/>
        </p:nvGraphicFramePr>
        <p:xfrm>
          <a:off x="250825" y="1973263"/>
          <a:ext cx="8713788" cy="2194560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e[52:62]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f[51:32]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f[31:0]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643" name="Text Box 136"/>
          <p:cNvSpPr txBox="1">
            <a:spLocks noChangeArrowheads="1"/>
          </p:cNvSpPr>
          <p:nvPr/>
        </p:nvSpPr>
        <p:spPr bwMode="auto">
          <a:xfrm>
            <a:off x="1908175" y="4565650"/>
            <a:ext cx="54006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IEEE 754 </a:t>
            </a:r>
            <a:r>
              <a:rPr lang="zh-CN" altLang="en-US">
                <a:solidFill>
                  <a:schemeClr val="bg2"/>
                </a:solidFill>
              </a:rPr>
              <a:t>双精度浮点数格式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23488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66"/>
                </a:solidFill>
              </a:rPr>
              <a:t>11bit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3488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66"/>
                </a:solidFill>
              </a:rPr>
              <a:t>20bit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364502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66"/>
                </a:solidFill>
              </a:rPr>
              <a:t>32bit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F953B2-EFAF-41FD-8261-F597D1BBD272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双精度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  <p:graphicFrame>
        <p:nvGraphicFramePr>
          <p:cNvPr id="1302664" name="Group 136"/>
          <p:cNvGraphicFramePr>
            <a:graphicFrameLocks noGrp="1"/>
          </p:cNvGraphicFramePr>
          <p:nvPr/>
        </p:nvGraphicFramePr>
        <p:xfrm>
          <a:off x="539750" y="1125538"/>
          <a:ext cx="6985000" cy="5394960"/>
        </p:xfrm>
        <a:graphic>
          <a:graphicData uri="http://schemas.openxmlformats.org/drawingml/2006/table">
            <a:tbl>
              <a:tblPr/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双精度格式位模式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×1.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（规格化数）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（非规格化数）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（有符号的零）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（正无穷大）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（负无穷大）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2047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（非数）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671" name="Text Box 137"/>
          <p:cNvSpPr txBox="1">
            <a:spLocks noChangeArrowheads="1"/>
          </p:cNvSpPr>
          <p:nvPr/>
        </p:nvSpPr>
        <p:spPr bwMode="auto">
          <a:xfrm>
            <a:off x="7667625" y="476250"/>
            <a:ext cx="611188" cy="61198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/>
            <a:r>
              <a:rPr lang="en-US" altLang="zh-CN">
                <a:solidFill>
                  <a:schemeClr val="bg2"/>
                </a:solidFill>
              </a:rPr>
              <a:t>IEEE 754 </a:t>
            </a:r>
            <a:r>
              <a:rPr lang="zh-CN" altLang="en-US">
                <a:solidFill>
                  <a:schemeClr val="bg2"/>
                </a:solidFill>
              </a:rPr>
              <a:t>双精度格式位模式表示的值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8A3C13-74FD-45E2-9EF0-94AA1B7A3F14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双精度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  <p:graphicFrame>
        <p:nvGraphicFramePr>
          <p:cNvPr id="1301758" name="Group 254"/>
          <p:cNvGraphicFramePr>
            <a:graphicFrameLocks noGrp="1"/>
          </p:cNvGraphicFramePr>
          <p:nvPr/>
        </p:nvGraphicFramePr>
        <p:xfrm>
          <a:off x="250825" y="1430338"/>
          <a:ext cx="8640763" cy="5035296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通用名称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 754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编码（十六进制）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十进制真值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00000000 00000000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80000000 00000000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3ff00000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40000000 00000000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最大规格化数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7fefffff ffffffff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1.7976931348623157×10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+308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最小正规格化数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00100000 00000000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2.2250738585072014×10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最大非规格化数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000fffff ffffffff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2.2250738585072009×10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最小正非规格化数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00000000 00000001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4.9406564584124654×10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7ff00000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正无穷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fff00000 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负无穷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7ff80000 00000000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（不惟一）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3723" name="Text Box 252"/>
          <p:cNvSpPr txBox="1">
            <a:spLocks noChangeArrowheads="1"/>
          </p:cNvSpPr>
          <p:nvPr/>
        </p:nvSpPr>
        <p:spPr bwMode="auto">
          <a:xfrm>
            <a:off x="323850" y="981075"/>
            <a:ext cx="8496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</a:rPr>
              <a:t>IEEE 754</a:t>
            </a:r>
            <a:r>
              <a:rPr lang="zh-CN" altLang="en-US" sz="2400">
                <a:solidFill>
                  <a:schemeClr val="bg2"/>
                </a:solidFill>
              </a:rPr>
              <a:t>双精度格式二进制位与其对应的浮点数真值举例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27F12A-5051-42E7-A237-AD6EDB8399DD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00213"/>
            <a:ext cx="8002588" cy="3457575"/>
          </a:xfrm>
        </p:spPr>
        <p:txBody>
          <a:bodyPr/>
          <a:lstStyle/>
          <a:p>
            <a:pPr eaLnBrk="1" hangingPunct="1"/>
            <a:r>
              <a:rPr lang="zh-CN" altLang="en-US" smtClean="0"/>
              <a:t>没有对扩展格式的细节做明确的规定</a:t>
            </a:r>
          </a:p>
          <a:p>
            <a:pPr eaLnBrk="1" hangingPunct="1"/>
            <a:r>
              <a:rPr lang="zh-CN" altLang="en-US" smtClean="0"/>
              <a:t>强烈建议在实现</a:t>
            </a:r>
            <a:r>
              <a:rPr lang="zh-CN" altLang="en-US" smtClean="0">
                <a:solidFill>
                  <a:srgbClr val="CC0000"/>
                </a:solidFill>
              </a:rPr>
              <a:t>基本格式</a:t>
            </a:r>
            <a:r>
              <a:rPr lang="zh-CN" altLang="en-US" smtClean="0"/>
              <a:t>操作数的运算时，采用与该基本格式对应的</a:t>
            </a:r>
            <a:r>
              <a:rPr lang="zh-CN" altLang="en-US" smtClean="0">
                <a:solidFill>
                  <a:srgbClr val="CC0000"/>
                </a:solidFill>
              </a:rPr>
              <a:t>扩展格式</a:t>
            </a:r>
            <a:r>
              <a:rPr lang="zh-CN" altLang="en-US" smtClean="0"/>
              <a:t>进行</a:t>
            </a:r>
            <a:r>
              <a:rPr lang="zh-CN" altLang="en-US" smtClean="0">
                <a:solidFill>
                  <a:srgbClr val="0000FF"/>
                </a:solidFill>
              </a:rPr>
              <a:t>运算</a:t>
            </a:r>
            <a:r>
              <a:rPr lang="zh-CN" altLang="en-US" smtClean="0"/>
              <a:t>，再将运算结果</a:t>
            </a:r>
            <a:r>
              <a:rPr lang="zh-CN" altLang="en-US" smtClean="0">
                <a:solidFill>
                  <a:srgbClr val="0000FF"/>
                </a:solidFill>
              </a:rPr>
              <a:t>舍入</a:t>
            </a:r>
            <a:r>
              <a:rPr lang="zh-CN" altLang="en-US" smtClean="0"/>
              <a:t>为相应的</a:t>
            </a:r>
            <a:r>
              <a:rPr lang="zh-CN" altLang="en-US" smtClean="0">
                <a:solidFill>
                  <a:srgbClr val="CC0000"/>
                </a:solidFill>
              </a:rPr>
              <a:t>基本格式</a:t>
            </a:r>
            <a:r>
              <a:rPr lang="zh-CN" altLang="en-US" smtClean="0"/>
              <a:t>，以保证</a:t>
            </a:r>
            <a:r>
              <a:rPr lang="zh-CN" altLang="en-US" smtClean="0">
                <a:solidFill>
                  <a:srgbClr val="0000FF"/>
                </a:solidFill>
              </a:rPr>
              <a:t>运算精度</a:t>
            </a:r>
            <a:r>
              <a:rPr lang="zh-CN" altLang="en-US" smtClean="0"/>
              <a:t>。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扩展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格式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8F462E-ADDC-420C-885A-1C3C8FD200E9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某正浮点数，</a:t>
            </a:r>
          </a:p>
          <a:p>
            <a:pPr marL="357188" indent="-357188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位二进制数表示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省略符号位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。</a:t>
            </a:r>
          </a:p>
          <a:p>
            <a:pPr marL="357188" indent="-357188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尾数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位二进制数表示。</a:t>
            </a:r>
            <a:b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加上小数点前的隐含位，尾数有</a:t>
            </a:r>
            <a:r>
              <a:rPr lang="en-US" altLang="zh-CN" smtClean="0">
                <a:solidFill>
                  <a:srgbClr val="000000"/>
                </a:solidFill>
              </a:rPr>
              <a:t>4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位有效数字。</a:t>
            </a:r>
          </a:p>
          <a:p>
            <a:pPr marL="357188" indent="-357188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其它编码规则按照</a:t>
            </a:r>
            <a:r>
              <a:rPr lang="en-US" altLang="zh-CN" smtClean="0">
                <a:solidFill>
                  <a:srgbClr val="000000"/>
                </a:solidFill>
              </a:rPr>
              <a:t>IEEE 754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标准执行。</a:t>
            </a:r>
          </a:p>
          <a:p>
            <a:pPr marL="357188" indent="-357188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阶码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位二进制移码表示。</a:t>
            </a:r>
          </a:p>
          <a:p>
            <a:pPr marL="815975"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移码的偏移值为</a:t>
            </a:r>
            <a:r>
              <a:rPr lang="en-US" altLang="zh-CN" smtClean="0">
                <a:solidFill>
                  <a:srgbClr val="000000"/>
                </a:solidFill>
              </a:rPr>
              <a:t>011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en-US" altLang="zh-CN" baseline="-30000" smtClean="0">
                <a:solidFill>
                  <a:srgbClr val="000000"/>
                </a:solidFill>
              </a:rPr>
              <a:t>min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en-US" altLang="zh-CN" baseline="-30000" smtClean="0">
                <a:solidFill>
                  <a:srgbClr val="000000"/>
                </a:solidFill>
              </a:rPr>
              <a:t>max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en-US" altLang="zh-CN" baseline="-30000" smtClean="0">
                <a:solidFill>
                  <a:srgbClr val="000000"/>
                </a:solidFill>
              </a:rPr>
              <a:t>min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en-US" altLang="zh-CN" baseline="-30000" smtClean="0">
                <a:solidFill>
                  <a:srgbClr val="000000"/>
                </a:solidFill>
              </a:rPr>
              <a:t>max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 smtClean="0">
                <a:solidFill>
                  <a:srgbClr val="000000"/>
                </a:solidFill>
              </a:rPr>
              <a:t>4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保留，用来表示 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、非规格化数、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±</a:t>
            </a:r>
            <a:r>
              <a:rPr lang="en-US" altLang="zh-CN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 smtClean="0">
                <a:solidFill>
                  <a:srgbClr val="000000"/>
                </a:solidFill>
              </a:rPr>
              <a:t>NaN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 smtClean="0"/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21512B-647B-4E99-B0C7-2AB56605A6EB}" type="slidenum">
              <a:rPr lang="zh-CN" altLang="en-US"/>
              <a:pPr/>
              <a:t>106</a:t>
            </a:fld>
            <a:endParaRPr lang="en-US" altLang="zh-CN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某正浮点数，</a:t>
            </a: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规格化浮点数的值：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000000"/>
                </a:solidFill>
                <a:cs typeface="Times New Roman" pitchFamily="18" charset="0"/>
              </a:rPr>
              <a:t>-1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000000"/>
                </a:solidFill>
                <a:cs typeface="Times New Roman" pitchFamily="18" charset="0"/>
              </a:rPr>
              <a:t>-2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000000"/>
                </a:solidFill>
                <a:cs typeface="Times New Roman" pitchFamily="18" charset="0"/>
              </a:rPr>
              <a:t>-3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i="1" baseline="50000" dirty="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6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i="1" baseline="50000" dirty="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6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i="1" baseline="50000" dirty="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6000" dirty="0" smtClean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baseline="50000" dirty="0" smtClean="0">
                <a:solidFill>
                  <a:srgbClr val="000000"/>
                </a:solidFill>
                <a:cs typeface="Times New Roman" pitchFamily="18" charset="0"/>
              </a:rPr>
              <a:t>-011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	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1.011×2</a:t>
            </a:r>
            <a:r>
              <a:rPr lang="en-US" altLang="zh-CN" baseline="30000" dirty="0" smtClean="0">
                <a:solidFill>
                  <a:srgbClr val="000000"/>
                </a:solidFill>
                <a:cs typeface="Times New Roman" pitchFamily="18" charset="0"/>
              </a:rPr>
              <a:t>-1</a:t>
            </a:r>
            <a:endParaRPr lang="zh-CN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	y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1.001×2</a:t>
            </a:r>
            <a:r>
              <a:rPr lang="en-US" altLang="zh-CN" baseline="30000" dirty="0" smtClean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i="1" dirty="0" err="1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≠</a:t>
            </a:r>
            <a:r>
              <a:rPr lang="en-US" altLang="zh-CN" i="1" dirty="0" err="1" smtClean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，但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00"/>
                </a:solidFill>
              </a:rPr>
              <a:t>	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rgbClr val="000000"/>
                </a:solidFill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0.010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-3</a:t>
            </a:r>
            <a:r>
              <a:rPr lang="zh-CN" altLang="en-US" dirty="0" smtClean="0">
                <a:solidFill>
                  <a:srgbClr val="000000"/>
                </a:solidFill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</a:p>
          <a:p>
            <a:pPr marL="357188" indent="-357188" eaLnBrk="1" hangingPunct="1"/>
            <a:r>
              <a:rPr lang="zh-CN" altLang="en-US" dirty="0" smtClean="0"/>
              <a:t>保证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＝</a:t>
            </a:r>
            <a:r>
              <a:rPr lang="en-US" altLang="zh-CN" i="1" dirty="0" smtClean="0"/>
              <a:t>y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－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 </a:t>
            </a:r>
            <a:r>
              <a:rPr lang="zh-CN" altLang="en-US" dirty="0" smtClean="0"/>
              <a:t>成立十分重要。</a:t>
            </a:r>
            <a:br>
              <a:rPr lang="zh-CN" altLang="en-US" dirty="0" smtClean="0"/>
            </a:br>
            <a:r>
              <a:rPr lang="zh-CN" altLang="en-US" dirty="0" smtClean="0"/>
              <a:t>如：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</a:rPr>
              <a:t>if (</a:t>
            </a:r>
            <a:r>
              <a:rPr lang="en-US" altLang="zh-CN" dirty="0" err="1" smtClean="0">
                <a:solidFill>
                  <a:srgbClr val="006600"/>
                </a:solidFill>
                <a:latin typeface="Courier New" pitchFamily="49" charset="0"/>
              </a:rPr>
              <a:t>x≠y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</a:rPr>
              <a:t>) then z=1/(x-y)</a:t>
            </a:r>
          </a:p>
          <a:p>
            <a:pPr marL="357188" indent="-357188" eaLnBrk="1" hangingPunct="1"/>
            <a:r>
              <a:rPr lang="zh-CN" altLang="en-US" dirty="0" smtClean="0">
                <a:latin typeface="Courier New" pitchFamily="49" charset="0"/>
              </a:rPr>
              <a:t>解决办法：渐进下溢</a:t>
            </a:r>
            <a:endParaRPr lang="zh-CN" altLang="en-US" dirty="0" smtClean="0"/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  <p:graphicFrame>
        <p:nvGraphicFramePr>
          <p:cNvPr id="1305626" name="Group 26"/>
          <p:cNvGraphicFramePr>
            <a:graphicFrameLocks noGrp="1"/>
          </p:cNvGraphicFramePr>
          <p:nvPr/>
        </p:nvGraphicFramePr>
        <p:xfrm>
          <a:off x="684213" y="1844675"/>
          <a:ext cx="5016500" cy="576263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5627" name="Text Box 27"/>
          <p:cNvSpPr txBox="1">
            <a:spLocks noChangeArrowheads="1"/>
          </p:cNvSpPr>
          <p:nvPr/>
        </p:nvSpPr>
        <p:spPr bwMode="auto">
          <a:xfrm>
            <a:off x="5940425" y="763589"/>
            <a:ext cx="2879725" cy="16573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 defTabSz="265113">
              <a:spcBef>
                <a:spcPct val="0"/>
              </a:spcBef>
              <a:defRPr/>
            </a:pP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</a:rPr>
              <a:t>max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＝＋</a:t>
            </a:r>
            <a:r>
              <a:rPr lang="en-US" altLang="zh-CN" sz="2400" smtClean="0">
                <a:solidFill>
                  <a:srgbClr val="000000"/>
                </a:solidFill>
              </a:rPr>
              <a:t>4 </a:t>
            </a:r>
            <a:r>
              <a:rPr lang="zh-CN" altLang="en-US" sz="2400" smtClean="0">
                <a:solidFill>
                  <a:srgbClr val="000000"/>
                </a:solidFill>
              </a:rPr>
              <a:t>保留</a:t>
            </a:r>
          </a:p>
          <a:p>
            <a:pPr algn="l" defTabSz="265113">
              <a:spcBef>
                <a:spcPct val="0"/>
              </a:spcBef>
              <a:defRPr/>
            </a:pPr>
            <a:r>
              <a:rPr lang="en-US" altLang="zh-CN" sz="2400" smtClean="0">
                <a:solidFill>
                  <a:srgbClr val="000000"/>
                </a:solidFill>
              </a:rPr>
              <a:t>   e</a:t>
            </a:r>
            <a:r>
              <a:rPr lang="en-US" altLang="zh-CN" sz="2400" i="1" baseline="-25000" smtClean="0">
                <a:solidFill>
                  <a:srgbClr val="000000"/>
                </a:solidFill>
              </a:rPr>
              <a:t>max</a:t>
            </a:r>
            <a:r>
              <a:rPr lang="en-US" altLang="zh-CN" sz="2400" smtClean="0">
                <a:solidFill>
                  <a:srgbClr val="000000"/>
                </a:solidFill>
              </a:rPr>
              <a:t>   </a:t>
            </a:r>
            <a:r>
              <a:rPr lang="zh-CN" altLang="en-US" sz="2400" smtClean="0">
                <a:solidFill>
                  <a:srgbClr val="000000"/>
                </a:solidFill>
              </a:rPr>
              <a:t>＝＋</a:t>
            </a:r>
            <a:r>
              <a:rPr lang="en-US" altLang="zh-CN" sz="2400" smtClean="0">
                <a:solidFill>
                  <a:srgbClr val="000000"/>
                </a:solidFill>
              </a:rPr>
              <a:t>3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marL="0" lvl="1" algn="l" defTabSz="265113">
              <a:spcBef>
                <a:spcPct val="0"/>
              </a:spcBef>
              <a:defRPr/>
            </a:pPr>
            <a:r>
              <a:rPr lang="en-US" altLang="zh-CN" sz="2400" smtClean="0">
                <a:solidFill>
                  <a:srgbClr val="000000"/>
                </a:solidFill>
              </a:rPr>
              <a:t>   e</a:t>
            </a:r>
            <a:r>
              <a:rPr lang="en-US" altLang="zh-CN" sz="2400" i="1" baseline="-25000" smtClean="0">
                <a:solidFill>
                  <a:srgbClr val="000000"/>
                </a:solidFill>
              </a:rPr>
              <a:t>min</a:t>
            </a:r>
            <a:r>
              <a:rPr lang="en-US" altLang="zh-CN" sz="2400" smtClean="0">
                <a:solidFill>
                  <a:srgbClr val="000000"/>
                </a:solidFill>
              </a:rPr>
              <a:t>   </a:t>
            </a:r>
            <a:r>
              <a:rPr lang="zh-CN" altLang="en-US" sz="2400" smtClean="0">
                <a:solidFill>
                  <a:srgbClr val="000000"/>
                </a:solidFill>
              </a:rPr>
              <a:t>＝－</a:t>
            </a:r>
            <a:r>
              <a:rPr lang="en-US" altLang="zh-CN" sz="2400" smtClean="0">
                <a:solidFill>
                  <a:srgbClr val="000000"/>
                </a:solidFill>
              </a:rPr>
              <a:t>2</a:t>
            </a:r>
          </a:p>
          <a:p>
            <a:pPr algn="l" defTabSz="265113">
              <a:spcBef>
                <a:spcPct val="0"/>
              </a:spcBef>
              <a:defRPr/>
            </a:pP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i="1" baseline="-25000" smtClean="0">
                <a:solidFill>
                  <a:srgbClr val="000000"/>
                </a:solidFill>
              </a:rPr>
              <a:t>min</a:t>
            </a:r>
            <a:r>
              <a:rPr lang="zh-CN" altLang="en-US" sz="2400">
                <a:solidFill>
                  <a:srgbClr val="000000"/>
                </a:solidFill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＝－</a:t>
            </a:r>
            <a:r>
              <a:rPr lang="en-US" altLang="zh-CN" sz="2400">
                <a:solidFill>
                  <a:srgbClr val="000000"/>
                </a:solidFill>
              </a:rPr>
              <a:t>3 </a:t>
            </a:r>
            <a:r>
              <a:rPr lang="zh-CN" altLang="en-US" sz="2400" smtClean="0">
                <a:solidFill>
                  <a:srgbClr val="000000"/>
                </a:solidFill>
              </a:rPr>
              <a:t>保留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8DE22B-044C-493D-BD1C-97549DE34D01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marL="357188" indent="-357188" eaLnBrk="1" hangingPunct="1"/>
            <a:r>
              <a:rPr lang="zh-CN" altLang="en-US" dirty="0" smtClean="0">
                <a:solidFill>
                  <a:schemeClr val="bg2"/>
                </a:solidFill>
                <a:ea typeface="黑体" pitchFamily="49" charset="-122"/>
                <a:cs typeface="Times New Roman" pitchFamily="18" charset="0"/>
              </a:rPr>
              <a:t>渐进下溢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：使用</a:t>
            </a:r>
            <a:r>
              <a:rPr lang="zh-CN" altLang="en-US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非规格化数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，当指数是</a:t>
            </a:r>
            <a:r>
              <a:rPr lang="en-US" altLang="zh-CN" i="1" dirty="0" err="1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i="1" baseline="-30000" dirty="0" err="1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min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时，尾数不必进行规格化。</a:t>
            </a:r>
          </a:p>
          <a:p>
            <a:pPr marL="357188" indent="-357188"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这样上例中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1.000×2</a:t>
            </a:r>
            <a:r>
              <a:rPr lang="en-US" altLang="zh-CN" baseline="30000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-2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不再是最小的浮点数，最小浮点数为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0.001×2</a:t>
            </a:r>
            <a:r>
              <a:rPr lang="en-US" altLang="zh-CN" baseline="30000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-2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，因此</a:t>
            </a:r>
            <a:b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1.000×2</a:t>
            </a:r>
            <a:r>
              <a:rPr lang="en-US" altLang="zh-CN" baseline="30000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-3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0.100×2</a:t>
            </a:r>
            <a:r>
              <a:rPr lang="en-US" altLang="zh-CN" baseline="30000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-2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运算结果可以用非规格化数表示而不必清零。</a:t>
            </a:r>
          </a:p>
          <a:p>
            <a:pPr marL="357188" indent="-357188"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使用渐进下溢时，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y </a:t>
            </a:r>
            <a:r>
              <a:rPr lang="en-US" altLang="zh-CN" dirty="0" smtClean="0">
                <a:ea typeface="黑体" pitchFamily="49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x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 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始终成立。</a:t>
            </a:r>
          </a:p>
          <a:p>
            <a:pPr marL="357188" indent="-357188" eaLnBrk="1" hangingPunct="1"/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非规格化数无需加前导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，为了区别于规格化数，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IEEE 754 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标准规定：当阶码 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i="1" dirty="0" err="1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i="1" baseline="-30000" dirty="0" err="1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min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、尾数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b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中至少有一位不为零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时，浮点数为非规格化数，真值为</a:t>
            </a:r>
            <a:r>
              <a:rPr lang="zh-CN" altLang="en-US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1)</a:t>
            </a:r>
            <a:r>
              <a:rPr lang="en-US" altLang="zh-CN" baseline="30000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×2</a:t>
            </a:r>
            <a:r>
              <a:rPr lang="en-US" altLang="zh-CN" sz="3200" i="1" baseline="40000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sz="2400" i="1" baseline="40000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min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×0. </a:t>
            </a:r>
            <a:r>
              <a:rPr lang="en-US" altLang="zh-CN" i="1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266CB3-8F2F-439F-8B8F-B6DBC630E36D}" type="slidenum">
              <a:rPr lang="zh-CN" altLang="en-US"/>
              <a:pPr/>
              <a:t>108</a:t>
            </a:fld>
            <a:endParaRPr lang="en-US" altLang="zh-CN"/>
          </a:p>
        </p:txBody>
      </p:sp>
      <p:sp>
        <p:nvSpPr>
          <p:cNvPr id="194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9480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下溢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的处理：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渐进下溢</a:t>
            </a:r>
          </a:p>
        </p:txBody>
      </p:sp>
      <p:grpSp>
        <p:nvGrpSpPr>
          <p:cNvPr id="19481" name="Group 125"/>
          <p:cNvGrpSpPr>
            <a:grpSpLocks/>
          </p:cNvGrpSpPr>
          <p:nvPr/>
        </p:nvGrpSpPr>
        <p:grpSpPr bwMode="auto">
          <a:xfrm>
            <a:off x="179388" y="1700213"/>
            <a:ext cx="8831262" cy="1079500"/>
            <a:chOff x="113" y="1071"/>
            <a:chExt cx="5563" cy="680"/>
          </a:xfrm>
        </p:grpSpPr>
        <p:grpSp>
          <p:nvGrpSpPr>
            <p:cNvPr id="19541" name="Group 7"/>
            <p:cNvGrpSpPr>
              <a:grpSpLocks noChangeAspect="1"/>
            </p:cNvGrpSpPr>
            <p:nvPr/>
          </p:nvGrpSpPr>
          <p:grpSpPr bwMode="auto">
            <a:xfrm>
              <a:off x="951" y="1354"/>
              <a:ext cx="610" cy="114"/>
              <a:chOff x="2258" y="5162"/>
              <a:chExt cx="840" cy="312"/>
            </a:xfrm>
          </p:grpSpPr>
          <p:sp>
            <p:nvSpPr>
              <p:cNvPr id="19569" name="Line 8"/>
              <p:cNvSpPr>
                <a:spLocks noChangeAspect="1" noChangeShapeType="1"/>
              </p:cNvSpPr>
              <p:nvPr/>
            </p:nvSpPr>
            <p:spPr bwMode="auto">
              <a:xfrm>
                <a:off x="225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0" name="Line 9"/>
              <p:cNvSpPr>
                <a:spLocks noChangeAspect="1" noChangeShapeType="1"/>
              </p:cNvSpPr>
              <p:nvPr/>
            </p:nvSpPr>
            <p:spPr bwMode="auto">
              <a:xfrm>
                <a:off x="236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1" name="Line 10"/>
              <p:cNvSpPr>
                <a:spLocks noChangeAspect="1" noChangeShapeType="1"/>
              </p:cNvSpPr>
              <p:nvPr/>
            </p:nvSpPr>
            <p:spPr bwMode="auto">
              <a:xfrm>
                <a:off x="246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2" name="Line 11"/>
              <p:cNvSpPr>
                <a:spLocks noChangeAspect="1" noChangeShapeType="1"/>
              </p:cNvSpPr>
              <p:nvPr/>
            </p:nvSpPr>
            <p:spPr bwMode="auto">
              <a:xfrm>
                <a:off x="257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3" name="Line 12"/>
              <p:cNvSpPr>
                <a:spLocks noChangeAspect="1" noChangeShapeType="1"/>
              </p:cNvSpPr>
              <p:nvPr/>
            </p:nvSpPr>
            <p:spPr bwMode="auto">
              <a:xfrm>
                <a:off x="267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4" name="Line 13"/>
              <p:cNvSpPr>
                <a:spLocks noChangeAspect="1" noChangeShapeType="1"/>
              </p:cNvSpPr>
              <p:nvPr/>
            </p:nvSpPr>
            <p:spPr bwMode="auto">
              <a:xfrm>
                <a:off x="278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5" name="Line 14"/>
              <p:cNvSpPr>
                <a:spLocks noChangeAspect="1" noChangeShapeType="1"/>
              </p:cNvSpPr>
              <p:nvPr/>
            </p:nvSpPr>
            <p:spPr bwMode="auto">
              <a:xfrm>
                <a:off x="288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6" name="Line 15"/>
              <p:cNvSpPr>
                <a:spLocks noChangeAspect="1" noChangeShapeType="1"/>
              </p:cNvSpPr>
              <p:nvPr/>
            </p:nvSpPr>
            <p:spPr bwMode="auto">
              <a:xfrm>
                <a:off x="299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7" name="Line 16"/>
              <p:cNvSpPr>
                <a:spLocks noChangeAspect="1" noChangeShapeType="1"/>
              </p:cNvSpPr>
              <p:nvPr/>
            </p:nvSpPr>
            <p:spPr bwMode="auto">
              <a:xfrm>
                <a:off x="309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42" name="Group 17"/>
            <p:cNvGrpSpPr>
              <a:grpSpLocks noChangeAspect="1"/>
            </p:cNvGrpSpPr>
            <p:nvPr/>
          </p:nvGrpSpPr>
          <p:grpSpPr bwMode="auto">
            <a:xfrm>
              <a:off x="1561" y="1354"/>
              <a:ext cx="1219" cy="114"/>
              <a:chOff x="2258" y="5162"/>
              <a:chExt cx="840" cy="312"/>
            </a:xfrm>
          </p:grpSpPr>
          <p:sp>
            <p:nvSpPr>
              <p:cNvPr id="19560" name="Line 18"/>
              <p:cNvSpPr>
                <a:spLocks noChangeAspect="1" noChangeShapeType="1"/>
              </p:cNvSpPr>
              <p:nvPr/>
            </p:nvSpPr>
            <p:spPr bwMode="auto">
              <a:xfrm>
                <a:off x="225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" name="Line 19"/>
              <p:cNvSpPr>
                <a:spLocks noChangeAspect="1" noChangeShapeType="1"/>
              </p:cNvSpPr>
              <p:nvPr/>
            </p:nvSpPr>
            <p:spPr bwMode="auto">
              <a:xfrm>
                <a:off x="236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" name="Line 20"/>
              <p:cNvSpPr>
                <a:spLocks noChangeAspect="1" noChangeShapeType="1"/>
              </p:cNvSpPr>
              <p:nvPr/>
            </p:nvSpPr>
            <p:spPr bwMode="auto">
              <a:xfrm>
                <a:off x="246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3" name="Line 21"/>
              <p:cNvSpPr>
                <a:spLocks noChangeAspect="1" noChangeShapeType="1"/>
              </p:cNvSpPr>
              <p:nvPr/>
            </p:nvSpPr>
            <p:spPr bwMode="auto">
              <a:xfrm>
                <a:off x="257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4" name="Line 22"/>
              <p:cNvSpPr>
                <a:spLocks noChangeAspect="1" noChangeShapeType="1"/>
              </p:cNvSpPr>
              <p:nvPr/>
            </p:nvSpPr>
            <p:spPr bwMode="auto">
              <a:xfrm>
                <a:off x="267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5" name="Line 23"/>
              <p:cNvSpPr>
                <a:spLocks noChangeAspect="1" noChangeShapeType="1"/>
              </p:cNvSpPr>
              <p:nvPr/>
            </p:nvSpPr>
            <p:spPr bwMode="auto">
              <a:xfrm>
                <a:off x="278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6" name="Line 24"/>
              <p:cNvSpPr>
                <a:spLocks noChangeAspect="1" noChangeShapeType="1"/>
              </p:cNvSpPr>
              <p:nvPr/>
            </p:nvSpPr>
            <p:spPr bwMode="auto">
              <a:xfrm>
                <a:off x="288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7" name="Line 25"/>
              <p:cNvSpPr>
                <a:spLocks noChangeAspect="1" noChangeShapeType="1"/>
              </p:cNvSpPr>
              <p:nvPr/>
            </p:nvSpPr>
            <p:spPr bwMode="auto">
              <a:xfrm>
                <a:off x="299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8" name="Line 26"/>
              <p:cNvSpPr>
                <a:spLocks noChangeAspect="1" noChangeShapeType="1"/>
              </p:cNvSpPr>
              <p:nvPr/>
            </p:nvSpPr>
            <p:spPr bwMode="auto">
              <a:xfrm>
                <a:off x="309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43" name="Group 27"/>
            <p:cNvGrpSpPr>
              <a:grpSpLocks noChangeAspect="1"/>
            </p:cNvGrpSpPr>
            <p:nvPr/>
          </p:nvGrpSpPr>
          <p:grpSpPr bwMode="auto">
            <a:xfrm>
              <a:off x="2780" y="1354"/>
              <a:ext cx="2439" cy="114"/>
              <a:chOff x="2258" y="5162"/>
              <a:chExt cx="840" cy="312"/>
            </a:xfrm>
          </p:grpSpPr>
          <p:sp>
            <p:nvSpPr>
              <p:cNvPr id="19551" name="Line 28"/>
              <p:cNvSpPr>
                <a:spLocks noChangeAspect="1" noChangeShapeType="1"/>
              </p:cNvSpPr>
              <p:nvPr/>
            </p:nvSpPr>
            <p:spPr bwMode="auto">
              <a:xfrm>
                <a:off x="225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Line 29"/>
              <p:cNvSpPr>
                <a:spLocks noChangeAspect="1" noChangeShapeType="1"/>
              </p:cNvSpPr>
              <p:nvPr/>
            </p:nvSpPr>
            <p:spPr bwMode="auto">
              <a:xfrm>
                <a:off x="236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Line 30"/>
              <p:cNvSpPr>
                <a:spLocks noChangeAspect="1" noChangeShapeType="1"/>
              </p:cNvSpPr>
              <p:nvPr/>
            </p:nvSpPr>
            <p:spPr bwMode="auto">
              <a:xfrm>
                <a:off x="246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Line 31"/>
              <p:cNvSpPr>
                <a:spLocks noChangeAspect="1" noChangeShapeType="1"/>
              </p:cNvSpPr>
              <p:nvPr/>
            </p:nvSpPr>
            <p:spPr bwMode="auto">
              <a:xfrm>
                <a:off x="257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5" name="Line 32"/>
              <p:cNvSpPr>
                <a:spLocks noChangeAspect="1" noChangeShapeType="1"/>
              </p:cNvSpPr>
              <p:nvPr/>
            </p:nvSpPr>
            <p:spPr bwMode="auto">
              <a:xfrm>
                <a:off x="267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6" name="Line 33"/>
              <p:cNvSpPr>
                <a:spLocks noChangeAspect="1" noChangeShapeType="1"/>
              </p:cNvSpPr>
              <p:nvPr/>
            </p:nvSpPr>
            <p:spPr bwMode="auto">
              <a:xfrm>
                <a:off x="278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7" name="Line 34"/>
              <p:cNvSpPr>
                <a:spLocks noChangeAspect="1" noChangeShapeType="1"/>
              </p:cNvSpPr>
              <p:nvPr/>
            </p:nvSpPr>
            <p:spPr bwMode="auto">
              <a:xfrm>
                <a:off x="288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" name="Line 35"/>
              <p:cNvSpPr>
                <a:spLocks noChangeAspect="1" noChangeShapeType="1"/>
              </p:cNvSpPr>
              <p:nvPr/>
            </p:nvSpPr>
            <p:spPr bwMode="auto">
              <a:xfrm>
                <a:off x="2993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" name="Line 36"/>
              <p:cNvSpPr>
                <a:spLocks noChangeAspect="1" noChangeShapeType="1"/>
              </p:cNvSpPr>
              <p:nvPr/>
            </p:nvSpPr>
            <p:spPr bwMode="auto">
              <a:xfrm>
                <a:off x="3098" y="516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44" name="Line 37"/>
            <p:cNvSpPr>
              <a:spLocks noChangeAspect="1" noChangeShapeType="1"/>
            </p:cNvSpPr>
            <p:nvPr/>
          </p:nvSpPr>
          <p:spPr bwMode="auto">
            <a:xfrm>
              <a:off x="113" y="1411"/>
              <a:ext cx="55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45" name="Group 38"/>
            <p:cNvGrpSpPr>
              <a:grpSpLocks noChangeAspect="1"/>
            </p:cNvGrpSpPr>
            <p:nvPr/>
          </p:nvGrpSpPr>
          <p:grpSpPr bwMode="auto">
            <a:xfrm>
              <a:off x="342" y="1298"/>
              <a:ext cx="4877" cy="226"/>
              <a:chOff x="2468" y="4226"/>
              <a:chExt cx="6720" cy="624"/>
            </a:xfrm>
          </p:grpSpPr>
          <p:sp>
            <p:nvSpPr>
              <p:cNvPr id="19546" name="Line 39"/>
              <p:cNvSpPr>
                <a:spLocks noChangeAspect="1" noChangeShapeType="1"/>
              </p:cNvSpPr>
              <p:nvPr/>
            </p:nvSpPr>
            <p:spPr bwMode="auto">
              <a:xfrm>
                <a:off x="246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7" name="Line 40"/>
              <p:cNvSpPr>
                <a:spLocks noChangeAspect="1" noChangeShapeType="1"/>
              </p:cNvSpPr>
              <p:nvPr/>
            </p:nvSpPr>
            <p:spPr bwMode="auto">
              <a:xfrm>
                <a:off x="330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8" name="Line 41"/>
              <p:cNvSpPr>
                <a:spLocks noChangeAspect="1" noChangeShapeType="1"/>
              </p:cNvSpPr>
              <p:nvPr/>
            </p:nvSpPr>
            <p:spPr bwMode="auto">
              <a:xfrm>
                <a:off x="414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9" name="Line 42"/>
              <p:cNvSpPr>
                <a:spLocks noChangeAspect="1" noChangeShapeType="1"/>
              </p:cNvSpPr>
              <p:nvPr/>
            </p:nvSpPr>
            <p:spPr bwMode="auto">
              <a:xfrm>
                <a:off x="582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0" name="Line 43"/>
              <p:cNvSpPr>
                <a:spLocks noChangeAspect="1" noChangeShapeType="1"/>
              </p:cNvSpPr>
              <p:nvPr/>
            </p:nvSpPr>
            <p:spPr bwMode="auto">
              <a:xfrm>
                <a:off x="918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68" name="Object 44"/>
            <p:cNvGraphicFramePr>
              <a:graphicFrameLocks noChangeAspect="1"/>
            </p:cNvGraphicFramePr>
            <p:nvPr/>
          </p:nvGraphicFramePr>
          <p:xfrm>
            <a:off x="810" y="1071"/>
            <a:ext cx="33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8" name="公式" r:id="rId3" imgW="291960" imgH="203040" progId="Equation.3">
                    <p:embed/>
                  </p:oleObj>
                </mc:Choice>
                <mc:Fallback>
                  <p:oleObj name="公式" r:id="rId3" imgW="29196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071"/>
                          <a:ext cx="33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45"/>
            <p:cNvGraphicFramePr>
              <a:graphicFrameLocks noChangeAspect="1"/>
            </p:cNvGraphicFramePr>
            <p:nvPr/>
          </p:nvGraphicFramePr>
          <p:xfrm>
            <a:off x="1387" y="1071"/>
            <a:ext cx="4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9" name="公式" r:id="rId5" imgW="393480" imgH="203040" progId="Equation.3">
                    <p:embed/>
                  </p:oleObj>
                </mc:Choice>
                <mc:Fallback>
                  <p:oleObj name="公式" r:id="rId5" imgW="393480" imgH="2030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1071"/>
                          <a:ext cx="43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6"/>
            <p:cNvGraphicFramePr>
              <a:graphicFrameLocks noChangeAspect="1"/>
            </p:cNvGraphicFramePr>
            <p:nvPr/>
          </p:nvGraphicFramePr>
          <p:xfrm>
            <a:off x="2580" y="1071"/>
            <a:ext cx="4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0" name="公式" r:id="rId7" imgW="393480" imgH="203040" progId="Equation.3">
                    <p:embed/>
                  </p:oleObj>
                </mc:Choice>
                <mc:Fallback>
                  <p:oleObj name="公式" r:id="rId7" imgW="39348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071"/>
                          <a:ext cx="46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47"/>
            <p:cNvGraphicFramePr>
              <a:graphicFrameLocks noChangeAspect="1"/>
            </p:cNvGraphicFramePr>
            <p:nvPr/>
          </p:nvGraphicFramePr>
          <p:xfrm>
            <a:off x="5042" y="1071"/>
            <a:ext cx="45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1" name="公式" r:id="rId9" imgW="393480" imgH="203040" progId="Equation.3">
                    <p:embed/>
                  </p:oleObj>
                </mc:Choice>
                <mc:Fallback>
                  <p:oleObj name="公式" r:id="rId9" imgW="393480" imgH="2030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2" y="1071"/>
                          <a:ext cx="45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48"/>
            <p:cNvGraphicFramePr>
              <a:graphicFrameLocks noChangeAspect="1"/>
            </p:cNvGraphicFramePr>
            <p:nvPr/>
          </p:nvGraphicFramePr>
          <p:xfrm>
            <a:off x="281" y="1095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2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1095"/>
                          <a:ext cx="145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49"/>
            <p:cNvGraphicFramePr>
              <a:graphicFrameLocks noChangeAspect="1"/>
            </p:cNvGraphicFramePr>
            <p:nvPr/>
          </p:nvGraphicFramePr>
          <p:xfrm>
            <a:off x="281" y="1548"/>
            <a:ext cx="14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3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1548"/>
                          <a:ext cx="145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50"/>
            <p:cNvGraphicFramePr>
              <a:graphicFrameLocks noChangeAspect="1"/>
            </p:cNvGraphicFramePr>
            <p:nvPr/>
          </p:nvGraphicFramePr>
          <p:xfrm>
            <a:off x="842" y="1524"/>
            <a:ext cx="26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4" name="公式" r:id="rId15" imgW="228600" imgH="190440" progId="Equation.3">
                    <p:embed/>
                  </p:oleObj>
                </mc:Choice>
                <mc:Fallback>
                  <p:oleObj name="公式" r:id="rId15" imgW="228600" imgH="1904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1524"/>
                          <a:ext cx="26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51"/>
            <p:cNvGraphicFramePr>
              <a:graphicFrameLocks noChangeAspect="1"/>
            </p:cNvGraphicFramePr>
            <p:nvPr/>
          </p:nvGraphicFramePr>
          <p:xfrm>
            <a:off x="1467" y="1524"/>
            <a:ext cx="2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5" name="公式" r:id="rId17" imgW="228600" imgH="190440" progId="Equation.3">
                    <p:embed/>
                  </p:oleObj>
                </mc:Choice>
                <mc:Fallback>
                  <p:oleObj name="公式" r:id="rId17" imgW="228600" imgH="1904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524"/>
                          <a:ext cx="24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52"/>
            <p:cNvGraphicFramePr>
              <a:graphicFrameLocks noChangeAspect="1"/>
            </p:cNvGraphicFramePr>
            <p:nvPr/>
          </p:nvGraphicFramePr>
          <p:xfrm>
            <a:off x="2704" y="1524"/>
            <a:ext cx="20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6" name="公式" r:id="rId19" imgW="177480" imgH="190440" progId="Equation.3">
                    <p:embed/>
                  </p:oleObj>
                </mc:Choice>
                <mc:Fallback>
                  <p:oleObj name="公式" r:id="rId19" imgW="177480" imgH="1904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524"/>
                          <a:ext cx="20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53"/>
            <p:cNvGraphicFramePr>
              <a:graphicFrameLocks noChangeAspect="1"/>
            </p:cNvGraphicFramePr>
            <p:nvPr/>
          </p:nvGraphicFramePr>
          <p:xfrm>
            <a:off x="5143" y="1524"/>
            <a:ext cx="17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7" name="公式" r:id="rId21" imgW="164880" imgH="190440" progId="Equation.3">
                    <p:embed/>
                  </p:oleObj>
                </mc:Choice>
                <mc:Fallback>
                  <p:oleObj name="公式" r:id="rId21" imgW="164880" imgH="1904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1524"/>
                          <a:ext cx="17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2" name="Group 56"/>
          <p:cNvGrpSpPr>
            <a:grpSpLocks noChangeAspect="1"/>
          </p:cNvGrpSpPr>
          <p:nvPr/>
        </p:nvGrpSpPr>
        <p:grpSpPr bwMode="auto">
          <a:xfrm>
            <a:off x="179388" y="3717925"/>
            <a:ext cx="8824912" cy="1079500"/>
            <a:chOff x="2153" y="5318"/>
            <a:chExt cx="7665" cy="936"/>
          </a:xfrm>
        </p:grpSpPr>
        <p:grpSp>
          <p:nvGrpSpPr>
            <p:cNvPr id="19493" name="Group 57"/>
            <p:cNvGrpSpPr>
              <a:grpSpLocks noChangeAspect="1"/>
            </p:cNvGrpSpPr>
            <p:nvPr/>
          </p:nvGrpSpPr>
          <p:grpSpPr bwMode="auto">
            <a:xfrm>
              <a:off x="2468" y="5708"/>
              <a:ext cx="6720" cy="156"/>
              <a:chOff x="2468" y="4382"/>
              <a:chExt cx="6720" cy="312"/>
            </a:xfrm>
          </p:grpSpPr>
          <p:grpSp>
            <p:nvGrpSpPr>
              <p:cNvPr id="19501" name="Group 58"/>
              <p:cNvGrpSpPr>
                <a:grpSpLocks noChangeAspect="1"/>
              </p:cNvGrpSpPr>
              <p:nvPr/>
            </p:nvGrpSpPr>
            <p:grpSpPr bwMode="auto">
              <a:xfrm>
                <a:off x="2468" y="4382"/>
                <a:ext cx="840" cy="312"/>
                <a:chOff x="2258" y="5162"/>
                <a:chExt cx="840" cy="312"/>
              </a:xfrm>
            </p:grpSpPr>
            <p:sp>
              <p:nvSpPr>
                <p:cNvPr id="19532" name="Line 5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3" name="Line 6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4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5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6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7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8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9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0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2" name="Group 68"/>
              <p:cNvGrpSpPr>
                <a:grpSpLocks noChangeAspect="1"/>
              </p:cNvGrpSpPr>
              <p:nvPr/>
            </p:nvGrpSpPr>
            <p:grpSpPr bwMode="auto">
              <a:xfrm>
                <a:off x="3308" y="4382"/>
                <a:ext cx="840" cy="312"/>
                <a:chOff x="2258" y="5162"/>
                <a:chExt cx="840" cy="312"/>
              </a:xfrm>
            </p:grpSpPr>
            <p:sp>
              <p:nvSpPr>
                <p:cNvPr id="19523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4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5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6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7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8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9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0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1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3" name="Group 78"/>
              <p:cNvGrpSpPr>
                <a:grpSpLocks noChangeAspect="1"/>
              </p:cNvGrpSpPr>
              <p:nvPr/>
            </p:nvGrpSpPr>
            <p:grpSpPr bwMode="auto">
              <a:xfrm>
                <a:off x="4148" y="4382"/>
                <a:ext cx="1680" cy="312"/>
                <a:chOff x="2258" y="5162"/>
                <a:chExt cx="840" cy="312"/>
              </a:xfrm>
            </p:grpSpPr>
            <p:sp>
              <p:nvSpPr>
                <p:cNvPr id="19514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6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7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8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9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0" name="Line 8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1" name="Line 8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2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4" name="Group 88"/>
              <p:cNvGrpSpPr>
                <a:grpSpLocks noChangeAspect="1"/>
              </p:cNvGrpSpPr>
              <p:nvPr/>
            </p:nvGrpSpPr>
            <p:grpSpPr bwMode="auto">
              <a:xfrm>
                <a:off x="5828" y="4382"/>
                <a:ext cx="3360" cy="312"/>
                <a:chOff x="2258" y="5162"/>
                <a:chExt cx="840" cy="312"/>
              </a:xfrm>
            </p:grpSpPr>
            <p:sp>
              <p:nvSpPr>
                <p:cNvPr id="19505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25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6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236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7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246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8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257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9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267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0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278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1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288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2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2993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3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3098" y="5162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94" name="Line 98"/>
            <p:cNvSpPr>
              <a:spLocks noChangeAspect="1" noChangeShapeType="1"/>
            </p:cNvSpPr>
            <p:nvPr/>
          </p:nvSpPr>
          <p:spPr bwMode="auto">
            <a:xfrm>
              <a:off x="2153" y="5786"/>
              <a:ext cx="76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95" name="Group 99"/>
            <p:cNvGrpSpPr>
              <a:grpSpLocks noChangeAspect="1"/>
            </p:cNvGrpSpPr>
            <p:nvPr/>
          </p:nvGrpSpPr>
          <p:grpSpPr bwMode="auto">
            <a:xfrm>
              <a:off x="2468" y="5630"/>
              <a:ext cx="6720" cy="312"/>
              <a:chOff x="2468" y="4226"/>
              <a:chExt cx="6720" cy="624"/>
            </a:xfrm>
          </p:grpSpPr>
          <p:sp>
            <p:nvSpPr>
              <p:cNvPr id="19496" name="Line 100"/>
              <p:cNvSpPr>
                <a:spLocks noChangeAspect="1" noChangeShapeType="1"/>
              </p:cNvSpPr>
              <p:nvPr/>
            </p:nvSpPr>
            <p:spPr bwMode="auto">
              <a:xfrm>
                <a:off x="246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Line 101"/>
              <p:cNvSpPr>
                <a:spLocks noChangeAspect="1" noChangeShapeType="1"/>
              </p:cNvSpPr>
              <p:nvPr/>
            </p:nvSpPr>
            <p:spPr bwMode="auto">
              <a:xfrm>
                <a:off x="330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102"/>
              <p:cNvSpPr>
                <a:spLocks noChangeAspect="1" noChangeShapeType="1"/>
              </p:cNvSpPr>
              <p:nvPr/>
            </p:nvSpPr>
            <p:spPr bwMode="auto">
              <a:xfrm>
                <a:off x="414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Line 103"/>
              <p:cNvSpPr>
                <a:spLocks noChangeAspect="1" noChangeShapeType="1"/>
              </p:cNvSpPr>
              <p:nvPr/>
            </p:nvSpPr>
            <p:spPr bwMode="auto">
              <a:xfrm>
                <a:off x="582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Line 104"/>
              <p:cNvSpPr>
                <a:spLocks noChangeAspect="1" noChangeShapeType="1"/>
              </p:cNvSpPr>
              <p:nvPr/>
            </p:nvSpPr>
            <p:spPr bwMode="auto">
              <a:xfrm>
                <a:off x="9188" y="4226"/>
                <a:ext cx="0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458" name="Object 105"/>
            <p:cNvGraphicFramePr>
              <a:graphicFrameLocks noChangeAspect="1"/>
            </p:cNvGraphicFramePr>
            <p:nvPr/>
          </p:nvGraphicFramePr>
          <p:xfrm>
            <a:off x="3114" y="5318"/>
            <a:ext cx="4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8" name="公式" r:id="rId23" imgW="291960" imgH="203040" progId="Equation.3">
                    <p:embed/>
                  </p:oleObj>
                </mc:Choice>
                <mc:Fallback>
                  <p:oleObj name="公式" r:id="rId23" imgW="291960" imgH="2030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5318"/>
                          <a:ext cx="46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106"/>
            <p:cNvGraphicFramePr>
              <a:graphicFrameLocks noChangeAspect="1"/>
            </p:cNvGraphicFramePr>
            <p:nvPr/>
          </p:nvGraphicFramePr>
          <p:xfrm>
            <a:off x="3909" y="5318"/>
            <a:ext cx="6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9" name="公式" r:id="rId25" imgW="393480" imgH="203040" progId="Equation.3">
                    <p:embed/>
                  </p:oleObj>
                </mc:Choice>
                <mc:Fallback>
                  <p:oleObj name="公式" r:id="rId25" imgW="393480" imgH="20304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5318"/>
                          <a:ext cx="60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07"/>
            <p:cNvGraphicFramePr>
              <a:graphicFrameLocks noChangeAspect="1"/>
            </p:cNvGraphicFramePr>
            <p:nvPr/>
          </p:nvGraphicFramePr>
          <p:xfrm>
            <a:off x="5552" y="5318"/>
            <a:ext cx="63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0" name="公式" r:id="rId27" imgW="393480" imgH="203040" progId="Equation.3">
                    <p:embed/>
                  </p:oleObj>
                </mc:Choice>
                <mc:Fallback>
                  <p:oleObj name="公式" r:id="rId27" imgW="393480" imgH="20304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" y="5318"/>
                          <a:ext cx="63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08"/>
            <p:cNvGraphicFramePr>
              <a:graphicFrameLocks noChangeAspect="1"/>
            </p:cNvGraphicFramePr>
            <p:nvPr/>
          </p:nvGraphicFramePr>
          <p:xfrm>
            <a:off x="8944" y="5318"/>
            <a:ext cx="6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1" name="公式" r:id="rId29" imgW="393480" imgH="203040" progId="Equation.3">
                    <p:embed/>
                  </p:oleObj>
                </mc:Choice>
                <mc:Fallback>
                  <p:oleObj name="公式" r:id="rId29" imgW="393480" imgH="20304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4" y="5318"/>
                          <a:ext cx="62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109"/>
            <p:cNvGraphicFramePr>
              <a:graphicFrameLocks noChangeAspect="1"/>
            </p:cNvGraphicFramePr>
            <p:nvPr/>
          </p:nvGraphicFramePr>
          <p:xfrm>
            <a:off x="2384" y="5351"/>
            <a:ext cx="2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2" name="公式" r:id="rId31" imgW="126720" imgH="177480" progId="Equation.3">
                    <p:embed/>
                  </p:oleObj>
                </mc:Choice>
                <mc:Fallback>
                  <p:oleObj name="公式" r:id="rId31" imgW="126720" imgH="17748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5351"/>
                          <a:ext cx="20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110"/>
            <p:cNvGraphicFramePr>
              <a:graphicFrameLocks noChangeAspect="1"/>
            </p:cNvGraphicFramePr>
            <p:nvPr/>
          </p:nvGraphicFramePr>
          <p:xfrm>
            <a:off x="2384" y="5975"/>
            <a:ext cx="2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3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5975"/>
                          <a:ext cx="20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11"/>
            <p:cNvGraphicFramePr>
              <a:graphicFrameLocks noChangeAspect="1"/>
            </p:cNvGraphicFramePr>
            <p:nvPr/>
          </p:nvGraphicFramePr>
          <p:xfrm>
            <a:off x="3158" y="5942"/>
            <a:ext cx="3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4" name="公式" r:id="rId35" imgW="228600" imgH="190440" progId="Equation.3">
                    <p:embed/>
                  </p:oleObj>
                </mc:Choice>
                <mc:Fallback>
                  <p:oleObj name="公式" r:id="rId35" imgW="228600" imgH="19044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5942"/>
                          <a:ext cx="36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12"/>
            <p:cNvGraphicFramePr>
              <a:graphicFrameLocks noChangeAspect="1"/>
            </p:cNvGraphicFramePr>
            <p:nvPr/>
          </p:nvGraphicFramePr>
          <p:xfrm>
            <a:off x="4018" y="5942"/>
            <a:ext cx="3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5" name="公式" r:id="rId37" imgW="228600" imgH="190440" progId="Equation.3">
                    <p:embed/>
                  </p:oleObj>
                </mc:Choice>
                <mc:Fallback>
                  <p:oleObj name="公式" r:id="rId37" imgW="228600" imgH="19044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5942"/>
                          <a:ext cx="3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13"/>
            <p:cNvGraphicFramePr>
              <a:graphicFrameLocks noChangeAspect="1"/>
            </p:cNvGraphicFramePr>
            <p:nvPr/>
          </p:nvGraphicFramePr>
          <p:xfrm>
            <a:off x="5723" y="5942"/>
            <a:ext cx="27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6" name="公式" r:id="rId39" imgW="177480" imgH="190440" progId="Equation.3">
                    <p:embed/>
                  </p:oleObj>
                </mc:Choice>
                <mc:Fallback>
                  <p:oleObj name="公式" r:id="rId39" imgW="177480" imgH="19044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3" y="5942"/>
                          <a:ext cx="27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14"/>
            <p:cNvGraphicFramePr>
              <a:graphicFrameLocks noChangeAspect="1"/>
            </p:cNvGraphicFramePr>
            <p:nvPr/>
          </p:nvGraphicFramePr>
          <p:xfrm>
            <a:off x="9083" y="5942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7" name="公式" r:id="rId41" imgW="164880" imgH="190440" progId="Equation.3">
                    <p:embed/>
                  </p:oleObj>
                </mc:Choice>
                <mc:Fallback>
                  <p:oleObj name="公式" r:id="rId41" imgW="164880" imgH="19044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3" y="5942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7702" name="AutoShape 54"/>
          <p:cNvSpPr>
            <a:spLocks noChangeAspect="1"/>
          </p:cNvSpPr>
          <p:nvPr/>
        </p:nvSpPr>
        <p:spPr bwMode="auto">
          <a:xfrm rot="-5400000">
            <a:off x="934244" y="2026444"/>
            <a:ext cx="190500" cy="839788"/>
          </a:xfrm>
          <a:prstGeom prst="leftBrace">
            <a:avLst>
              <a:gd name="adj1" fmla="val 36736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7763" name="Text Box 115"/>
          <p:cNvSpPr txBox="1">
            <a:spLocks noChangeArrowheads="1"/>
          </p:cNvSpPr>
          <p:nvPr/>
        </p:nvSpPr>
        <p:spPr bwMode="auto">
          <a:xfrm>
            <a:off x="493713" y="27559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下溢清零</a:t>
            </a:r>
          </a:p>
        </p:txBody>
      </p:sp>
      <p:sp>
        <p:nvSpPr>
          <p:cNvPr id="1307764" name="Line 116"/>
          <p:cNvSpPr>
            <a:spLocks noChangeShapeType="1"/>
          </p:cNvSpPr>
          <p:nvPr/>
        </p:nvSpPr>
        <p:spPr bwMode="auto">
          <a:xfrm>
            <a:off x="1035050" y="2565400"/>
            <a:ext cx="0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7767" name="AutoShape 119"/>
          <p:cNvSpPr>
            <a:spLocks noChangeAspect="1"/>
          </p:cNvSpPr>
          <p:nvPr/>
        </p:nvSpPr>
        <p:spPr bwMode="auto">
          <a:xfrm rot="-5400000">
            <a:off x="921544" y="4067969"/>
            <a:ext cx="190500" cy="839788"/>
          </a:xfrm>
          <a:prstGeom prst="leftBrace">
            <a:avLst>
              <a:gd name="adj1" fmla="val 36736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7768" name="Text Box 120"/>
          <p:cNvSpPr txBox="1">
            <a:spLocks noChangeArrowheads="1"/>
          </p:cNvSpPr>
          <p:nvPr/>
        </p:nvSpPr>
        <p:spPr bwMode="auto">
          <a:xfrm>
            <a:off x="265113" y="4797425"/>
            <a:ext cx="1858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非规格化数</a:t>
            </a:r>
          </a:p>
        </p:txBody>
      </p:sp>
      <p:sp>
        <p:nvSpPr>
          <p:cNvPr id="1307769" name="Line 121"/>
          <p:cNvSpPr>
            <a:spLocks noChangeShapeType="1"/>
          </p:cNvSpPr>
          <p:nvPr/>
        </p:nvSpPr>
        <p:spPr bwMode="auto">
          <a:xfrm>
            <a:off x="1022350" y="4606925"/>
            <a:ext cx="0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89" name="Text Box 122"/>
          <p:cNvSpPr txBox="1">
            <a:spLocks noChangeArrowheads="1"/>
          </p:cNvSpPr>
          <p:nvPr/>
        </p:nvSpPr>
        <p:spPr bwMode="auto">
          <a:xfrm>
            <a:off x="2627313" y="5708650"/>
            <a:ext cx="3889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清零与渐进下溢的比较</a:t>
            </a:r>
          </a:p>
        </p:txBody>
      </p:sp>
      <p:sp>
        <p:nvSpPr>
          <p:cNvPr id="19490" name="Text Box 123"/>
          <p:cNvSpPr txBox="1">
            <a:spLocks noChangeArrowheads="1"/>
          </p:cNvSpPr>
          <p:nvPr/>
        </p:nvSpPr>
        <p:spPr bwMode="auto">
          <a:xfrm>
            <a:off x="2627313" y="2900363"/>
            <a:ext cx="3889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（</a:t>
            </a:r>
            <a:r>
              <a:rPr lang="en-US" altLang="zh-CN" sz="2400">
                <a:solidFill>
                  <a:schemeClr val="bg2"/>
                </a:solidFill>
              </a:rPr>
              <a:t>a</a:t>
            </a:r>
            <a:r>
              <a:rPr lang="zh-CN" altLang="en-US" sz="2400">
                <a:solidFill>
                  <a:schemeClr val="bg2"/>
                </a:solidFill>
              </a:rPr>
              <a:t>）清零</a:t>
            </a:r>
          </a:p>
        </p:txBody>
      </p:sp>
      <p:sp>
        <p:nvSpPr>
          <p:cNvPr id="19491" name="Text Box 124"/>
          <p:cNvSpPr txBox="1">
            <a:spLocks noChangeArrowheads="1"/>
          </p:cNvSpPr>
          <p:nvPr/>
        </p:nvSpPr>
        <p:spPr bwMode="auto">
          <a:xfrm>
            <a:off x="2627313" y="4843463"/>
            <a:ext cx="3889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（</a:t>
            </a:r>
            <a:r>
              <a:rPr lang="en-US" altLang="zh-CN" sz="2400">
                <a:solidFill>
                  <a:schemeClr val="bg2"/>
                </a:solidFill>
              </a:rPr>
              <a:t>b</a:t>
            </a:r>
            <a:r>
              <a:rPr lang="zh-CN" altLang="en-US" sz="2400">
                <a:solidFill>
                  <a:schemeClr val="bg2"/>
                </a:solidFill>
              </a:rPr>
              <a:t>）渐进下溢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19492" name="AutoShape 126">
            <a:hlinkClick r:id="rId4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8366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702" grpId="0" animBg="1"/>
      <p:bldP spid="1307763" grpId="0"/>
      <p:bldP spid="1307764" grpId="0" animBg="1"/>
      <p:bldP spid="1307767" grpId="0" animBg="1"/>
      <p:bldP spid="1307768" grpId="0"/>
      <p:bldP spid="130776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482358-4563-40C5-9761-48D1E2D8A65F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7338"/>
            <a:ext cx="7777162" cy="4895850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 smtClean="0"/>
              <a:t>就近舍入</a:t>
            </a:r>
          </a:p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 smtClean="0"/>
              <a:t>朝</a:t>
            </a:r>
            <a:r>
              <a:rPr lang="en-US" altLang="zh-CN" smtClean="0"/>
              <a:t>0</a:t>
            </a:r>
            <a:r>
              <a:rPr lang="zh-CN" altLang="en-US" smtClean="0"/>
              <a:t>舍入</a:t>
            </a:r>
          </a:p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 smtClean="0"/>
              <a:t>朝＋</a:t>
            </a:r>
            <a:r>
              <a:rPr lang="zh-CN" altLang="en-US" smtClean="0">
                <a:latin typeface="+mn-ea"/>
              </a:rPr>
              <a:t>∞</a:t>
            </a:r>
            <a:r>
              <a:rPr lang="zh-CN" altLang="en-US" smtClean="0"/>
              <a:t>舍入</a:t>
            </a:r>
          </a:p>
          <a:p>
            <a:pPr marL="533400" indent="-533400" eaLnBrk="1" hangingPunct="1">
              <a:buSzTx/>
              <a:buFont typeface="Wingdings" pitchFamily="2" charset="2"/>
              <a:buAutoNum type="circleNumDbPlain"/>
            </a:pPr>
            <a:r>
              <a:rPr lang="zh-CN" altLang="en-US" smtClean="0"/>
              <a:t>朝－</a:t>
            </a:r>
            <a:r>
              <a:rPr lang="zh-CN" altLang="en-US" smtClean="0">
                <a:latin typeface="+mn-ea"/>
              </a:rPr>
              <a:t>∞</a:t>
            </a:r>
            <a:r>
              <a:rPr lang="zh-CN" altLang="en-US" smtClean="0"/>
              <a:t>舍入</a:t>
            </a:r>
            <a:endParaRPr lang="en-US" altLang="zh-CN" smtClean="0"/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BADB8D-90E5-49CC-89F5-0E0512CE235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507413" cy="5832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【</a:t>
            </a:r>
            <a:r>
              <a:rPr lang="zh-CN" altLang="en-US" smtClean="0">
                <a:solidFill>
                  <a:srgbClr val="000000"/>
                </a:solidFill>
              </a:rPr>
              <a:t>例</a:t>
            </a:r>
            <a:r>
              <a:rPr lang="en-US" altLang="zh-CN" smtClean="0">
                <a:solidFill>
                  <a:srgbClr val="000000"/>
                </a:solidFill>
              </a:rPr>
              <a:t>】</a:t>
            </a:r>
            <a:r>
              <a:rPr lang="zh-CN" altLang="en-US" smtClean="0"/>
              <a:t>将二进制数</a:t>
            </a:r>
            <a:r>
              <a:rPr lang="en-US" altLang="zh-CN" smtClean="0"/>
              <a:t>(11001.01)</a:t>
            </a:r>
            <a:r>
              <a:rPr lang="en-US" altLang="zh-CN" baseline="-25000" smtClean="0"/>
              <a:t>2</a:t>
            </a:r>
            <a:r>
              <a:rPr lang="zh-CN" altLang="en-US" smtClean="0"/>
              <a:t>、八进制数</a:t>
            </a:r>
            <a:r>
              <a:rPr lang="en-US" altLang="zh-CN" smtClean="0"/>
              <a:t>(216.3)</a:t>
            </a:r>
            <a:r>
              <a:rPr lang="en-US" altLang="zh-CN" baseline="-25000" smtClean="0"/>
              <a:t>8</a:t>
            </a:r>
            <a:r>
              <a:rPr lang="zh-CN" altLang="en-US" smtClean="0"/>
              <a:t>、十六进制数</a:t>
            </a:r>
            <a:r>
              <a:rPr lang="en-US" altLang="zh-CN" smtClean="0"/>
              <a:t>(7A.C)</a:t>
            </a:r>
            <a:r>
              <a:rPr lang="en-US" altLang="zh-CN" baseline="-25000" smtClean="0"/>
              <a:t>16</a:t>
            </a:r>
            <a:r>
              <a:rPr lang="zh-CN" altLang="en-US" smtClean="0"/>
              <a:t>转换成十进制数。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  <a:r>
              <a:rPr lang="zh-CN" altLang="en-US" smtClean="0"/>
              <a:t> “按权展开”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(11001.01)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(1×2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4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0×2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0×2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0×2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-1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1×2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-2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(25.25)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10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(216.3)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8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(2×8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1×8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6×8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3×8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-1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(142.375)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10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(7A.C)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16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(7×16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10×16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</a:rPr>
              <a:t>＋</a:t>
            </a:r>
            <a:r>
              <a:rPr lang="en-US" altLang="zh-CN" sz="2400" smtClean="0">
                <a:solidFill>
                  <a:srgbClr val="000000"/>
                </a:solidFill>
              </a:rPr>
              <a:t>12×16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-1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(122.75)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707DB6-AA60-4E0F-8DA1-59ED8F5FDBD0}" type="slidenum">
              <a:rPr lang="zh-CN" altLang="en-US"/>
              <a:pPr/>
              <a:t>110</a:t>
            </a:fld>
            <a:endParaRPr lang="en-US" altLang="zh-CN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①</a:t>
            </a:r>
            <a:r>
              <a:rPr lang="zh-CN" altLang="en-US" smtClean="0"/>
              <a:t> 就近舍入</a:t>
            </a:r>
          </a:p>
          <a:p>
            <a:pPr eaLnBrk="1" hangingPunct="1"/>
            <a:r>
              <a:rPr lang="zh-CN" altLang="en-US" smtClean="0"/>
              <a:t>舍入到最接近的可表示值；当有两个最接近的可表示值时，首选“偶数”值。</a:t>
            </a:r>
          </a:p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zh-CN" altLang="en-US" sz="2400" smtClean="0"/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312814" name="Group 46"/>
          <p:cNvGraphicFramePr>
            <a:graphicFrameLocks noGrp="1"/>
          </p:cNvGraphicFramePr>
          <p:nvPr/>
        </p:nvGraphicFramePr>
        <p:xfrm>
          <a:off x="827088" y="3213100"/>
          <a:ext cx="7559675" cy="2590800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就近舍入模式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四舍五入模式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Round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20669-7BA3-41F4-9AD7-C240253B955D}" type="slidenum">
              <a:rPr lang="zh-CN" altLang="en-US"/>
              <a:pPr/>
              <a:t>111</a:t>
            </a:fld>
            <a:endParaRPr lang="en-US" altLang="zh-CN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①</a:t>
            </a:r>
            <a:r>
              <a:rPr lang="zh-CN" altLang="en-US" smtClean="0"/>
              <a:t> 就近舍入</a:t>
            </a:r>
          </a:p>
          <a:p>
            <a:pPr eaLnBrk="1" hangingPunct="1"/>
            <a:r>
              <a:rPr lang="zh-CN" altLang="en-US" smtClean="0"/>
              <a:t>舍入到最接近的可表示值；当有两个最接近的可表示值时，首选“偶数”值。</a:t>
            </a:r>
          </a:p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zh-CN" altLang="en-US" sz="2400" smtClean="0"/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313830" name="Group 38"/>
          <p:cNvGraphicFramePr>
            <a:graphicFrameLocks noGrp="1"/>
          </p:cNvGraphicFramePr>
          <p:nvPr/>
        </p:nvGraphicFramePr>
        <p:xfrm>
          <a:off x="827088" y="3213100"/>
          <a:ext cx="7559675" cy="2590800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原始二进制尾数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就近舍入之后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1.0100111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1.0101000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13831" name="Text Box 39"/>
          <p:cNvSpPr txBox="1">
            <a:spLocks noChangeArrowheads="1"/>
          </p:cNvSpPr>
          <p:nvPr/>
        </p:nvSpPr>
        <p:spPr bwMode="auto">
          <a:xfrm>
            <a:off x="5508625" y="3716338"/>
            <a:ext cx="2016125" cy="2057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1.010011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1.010011</a:t>
            </a:r>
            <a:r>
              <a:rPr lang="en-US" altLang="zh-CN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1.010011</a:t>
            </a:r>
            <a:r>
              <a:rPr lang="en-US" altLang="zh-CN">
                <a:solidFill>
                  <a:srgbClr val="0000FF"/>
                </a:solidFill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1.010</a:t>
            </a:r>
            <a:r>
              <a:rPr lang="en-US" altLang="zh-CN">
                <a:solidFill>
                  <a:srgbClr val="0000FF"/>
                </a:solidFill>
              </a:rPr>
              <a:t>1000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1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1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1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1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2546AF-3A59-480E-8722-8FEED9B62591}" type="slidenum">
              <a:rPr lang="zh-CN" altLang="en-US"/>
              <a:pPr/>
              <a:t>112</a:t>
            </a:fld>
            <a:endParaRPr lang="en-US" altLang="zh-CN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② </a:t>
            </a:r>
            <a:r>
              <a:rPr lang="zh-CN" altLang="en-US" smtClean="0"/>
              <a:t>朝</a:t>
            </a:r>
            <a:r>
              <a:rPr lang="en-US" altLang="zh-CN" smtClean="0"/>
              <a:t>0</a:t>
            </a:r>
            <a:r>
              <a:rPr lang="zh-CN" altLang="en-US" smtClean="0"/>
              <a:t>舍入</a:t>
            </a:r>
          </a:p>
          <a:p>
            <a:pPr eaLnBrk="1" hangingPunct="1"/>
            <a:r>
              <a:rPr lang="zh-CN" altLang="en-US" smtClean="0"/>
              <a:t>截尾</a:t>
            </a:r>
          </a:p>
          <a:p>
            <a:pPr eaLnBrk="1" hangingPunct="1"/>
            <a:r>
              <a:rPr lang="zh-CN" altLang="en-US" smtClean="0"/>
              <a:t>使取值的绝对值比原值的绝对值小</a:t>
            </a:r>
          </a:p>
          <a:p>
            <a:pPr eaLnBrk="1" hangingPunct="1"/>
            <a:r>
              <a:rPr lang="zh-CN" altLang="en-US" smtClean="0"/>
              <a:t>容易导致误差积累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	int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1.234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		int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zh-CN" altLang="en-US" smtClean="0"/>
              <a:t>－</a:t>
            </a:r>
            <a:r>
              <a:rPr lang="en-US" altLang="zh-CN" smtClean="0"/>
              <a:t>1.234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＝－</a:t>
            </a:r>
            <a:r>
              <a:rPr lang="en-US" altLang="zh-CN" smtClean="0"/>
              <a:t>1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C472E-0C02-4305-945B-EDD21DAF3902}" type="slidenum">
              <a:rPr lang="zh-CN" altLang="en-US"/>
              <a:pPr/>
              <a:t>113</a:t>
            </a:fld>
            <a:endParaRPr lang="en-US" altLang="zh-CN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36295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③ </a:t>
            </a:r>
            <a:r>
              <a:rPr lang="zh-CN" altLang="en-US" smtClean="0"/>
              <a:t>朝＋</a:t>
            </a:r>
            <a:r>
              <a:rPr lang="zh-CN" altLang="en-US" smtClean="0">
                <a:latin typeface="+mn-ea"/>
              </a:rPr>
              <a:t>∞</a:t>
            </a:r>
            <a:r>
              <a:rPr lang="zh-CN" altLang="en-US" smtClean="0"/>
              <a:t>舍入</a:t>
            </a:r>
          </a:p>
          <a:p>
            <a:pPr eaLnBrk="1" hangingPunct="1"/>
            <a:r>
              <a:rPr lang="zh-CN" altLang="en-US" smtClean="0"/>
              <a:t>正数：只要多余位不全为</a:t>
            </a:r>
            <a:r>
              <a:rPr lang="en-US" altLang="zh-CN" smtClean="0"/>
              <a:t>0</a:t>
            </a:r>
            <a:r>
              <a:rPr lang="zh-CN" altLang="en-US" smtClean="0"/>
              <a:t>，则向最低有效位进</a:t>
            </a:r>
            <a:r>
              <a:rPr lang="en-US" altLang="zh-CN" smtClean="0"/>
              <a:t>1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负数：截尾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	ceil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1.234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		ceil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zh-CN" altLang="en-US" smtClean="0"/>
              <a:t>－</a:t>
            </a:r>
            <a:r>
              <a:rPr lang="en-US" altLang="zh-CN" smtClean="0"/>
              <a:t>1.234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＝－</a:t>
            </a:r>
            <a:r>
              <a:rPr lang="en-US" altLang="zh-CN" smtClean="0"/>
              <a:t>1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④ </a:t>
            </a:r>
            <a:r>
              <a:rPr lang="zh-CN" altLang="en-US" smtClean="0"/>
              <a:t>朝－</a:t>
            </a:r>
            <a:r>
              <a:rPr lang="zh-CN" altLang="en-US" smtClean="0">
                <a:latin typeface="+mn-ea"/>
              </a:rPr>
              <a:t>∞</a:t>
            </a:r>
            <a:r>
              <a:rPr lang="zh-CN" altLang="en-US" smtClean="0"/>
              <a:t>舍入</a:t>
            </a:r>
          </a:p>
          <a:p>
            <a:pPr eaLnBrk="1" hangingPunct="1"/>
            <a:r>
              <a:rPr lang="zh-CN" altLang="en-US" smtClean="0"/>
              <a:t>正数：截尾</a:t>
            </a:r>
          </a:p>
          <a:p>
            <a:pPr eaLnBrk="1" hangingPunct="1"/>
            <a:r>
              <a:rPr lang="zh-CN" altLang="en-US" smtClean="0"/>
              <a:t>负数：只要多余位不全为</a:t>
            </a:r>
            <a:r>
              <a:rPr lang="en-US" altLang="zh-CN" smtClean="0"/>
              <a:t>0</a:t>
            </a:r>
            <a:r>
              <a:rPr lang="zh-CN" altLang="en-US" smtClean="0"/>
              <a:t>，则向最低有效位进</a:t>
            </a:r>
            <a:r>
              <a:rPr lang="en-US" altLang="zh-CN" smtClean="0"/>
              <a:t>1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	floor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1.234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		floor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zh-CN" altLang="en-US" smtClean="0"/>
              <a:t>－</a:t>
            </a:r>
            <a:r>
              <a:rPr lang="en-US" altLang="zh-CN" smtClean="0"/>
              <a:t>1.234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＝－</a:t>
            </a:r>
            <a:r>
              <a:rPr lang="en-US" altLang="zh-CN" smtClean="0"/>
              <a:t>2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）舍入模式</a:t>
            </a:r>
            <a:endParaRPr lang="zh-CN" altLang="en-US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DD3CAA-48F6-4B99-AEEA-846066A7F610}" type="slidenum">
              <a:rPr lang="zh-CN" altLang="en-US"/>
              <a:pPr/>
              <a:t>114</a:t>
            </a:fld>
            <a:endParaRPr lang="en-US" altLang="zh-CN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指数</a:t>
            </a:r>
            <a:r>
              <a:rPr lang="zh-CN" altLang="en-US" dirty="0" smtClean="0">
                <a:solidFill>
                  <a:srgbClr val="0000FF"/>
                </a:solidFill>
              </a:rPr>
              <a:t>移码</a:t>
            </a:r>
            <a:r>
              <a:rPr lang="zh-CN" altLang="en-US" dirty="0" smtClean="0">
                <a:solidFill>
                  <a:srgbClr val="CC0066"/>
                </a:solidFill>
              </a:rPr>
              <a:t>偏移值</a:t>
            </a:r>
            <a:r>
              <a:rPr lang="zh-CN" altLang="en-US" dirty="0" smtClean="0"/>
              <a:t>的规定：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高教版教材 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2.2.1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节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P34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：</a:t>
            </a:r>
          </a:p>
          <a:p>
            <a:pPr lvl="2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位移码，偏移值为</a:t>
            </a:r>
            <a:r>
              <a:rPr lang="en-US" altLang="zh-CN" sz="2400" dirty="0" smtClean="0">
                <a:solidFill>
                  <a:srgbClr val="FF0000"/>
                </a:solidFill>
              </a:rPr>
              <a:t>128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zh-CN" alt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2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11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位移码，偏移值为</a:t>
            </a:r>
            <a:r>
              <a:rPr lang="en-US" altLang="zh-CN" sz="2400" dirty="0" smtClean="0">
                <a:solidFill>
                  <a:srgbClr val="0000FF"/>
                </a:solidFill>
              </a:rPr>
              <a:t>1024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zh-CN" alt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IEEE 754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标准：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单精度格式，</a:t>
            </a:r>
            <a:r>
              <a:rPr lang="en-US" altLang="zh-CN" sz="2400" dirty="0" smtClean="0">
                <a:solidFill>
                  <a:srgbClr val="000000"/>
                </a:solidFill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 dirty="0" smtClean="0">
                <a:solidFill>
                  <a:srgbClr val="FF0000"/>
                </a:solidFill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 smtClean="0">
                <a:solidFill>
                  <a:srgbClr val="000000"/>
                </a:solidFill>
              </a:rPr>
              <a:t>max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 smtClean="0">
                <a:solidFill>
                  <a:srgbClr val="000000"/>
                </a:solidFill>
              </a:rPr>
              <a:t>127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 smtClean="0">
                <a:solidFill>
                  <a:srgbClr val="000000"/>
                </a:solidFill>
              </a:rPr>
              <a:t>min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 dirty="0" smtClean="0">
                <a:solidFill>
                  <a:srgbClr val="000000"/>
                </a:solidFill>
              </a:rPr>
              <a:t>126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双精度格式，</a:t>
            </a:r>
            <a:r>
              <a:rPr lang="en-US" altLang="zh-CN" sz="2400" dirty="0" smtClean="0">
                <a:solidFill>
                  <a:srgbClr val="000000"/>
                </a:solidFill>
              </a:rPr>
              <a:t>11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 dirty="0" smtClean="0">
                <a:solidFill>
                  <a:srgbClr val="0000FF"/>
                </a:solidFill>
              </a:rPr>
              <a:t>1023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 smtClean="0">
                <a:solidFill>
                  <a:srgbClr val="000000"/>
                </a:solidFill>
              </a:rPr>
              <a:t>max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 smtClean="0">
                <a:solidFill>
                  <a:srgbClr val="000000"/>
                </a:solidFill>
              </a:rPr>
              <a:t>1023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 smtClean="0">
                <a:solidFill>
                  <a:srgbClr val="000000"/>
                </a:solidFill>
              </a:rPr>
              <a:t>min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 dirty="0" smtClean="0">
                <a:solidFill>
                  <a:srgbClr val="000000"/>
                </a:solidFill>
              </a:rPr>
              <a:t>1022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指数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 smtClean="0">
                <a:solidFill>
                  <a:srgbClr val="000000"/>
                </a:solidFill>
              </a:rPr>
              <a:t>min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dirty="0" smtClean="0">
                <a:solidFill>
                  <a:srgbClr val="000000"/>
                </a:solidFill>
              </a:rPr>
              <a:t>1 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与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dirty="0" err="1" smtClean="0">
                <a:solidFill>
                  <a:srgbClr val="000000"/>
                </a:solidFill>
              </a:rPr>
              <a:t>max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z="2400" dirty="0" smtClean="0">
                <a:solidFill>
                  <a:srgbClr val="000000"/>
                </a:solidFill>
              </a:rPr>
              <a:t>1 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保留，</a:t>
            </a:r>
            <a:b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用来表示零、非规格化数以及＋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、－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∞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等特殊记号。</a:t>
            </a:r>
            <a:endParaRPr lang="zh-CN" altLang="en-US" sz="2400" dirty="0" smtClean="0"/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6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）指数移码的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偏移值</a:t>
            </a:r>
          </a:p>
        </p:txBody>
      </p:sp>
      <p:sp>
        <p:nvSpPr>
          <p:cNvPr id="1319941" name="Text Box 5"/>
          <p:cNvSpPr txBox="1">
            <a:spLocks noChangeArrowheads="1"/>
          </p:cNvSpPr>
          <p:nvPr/>
        </p:nvSpPr>
        <p:spPr bwMode="auto">
          <a:xfrm>
            <a:off x="6084888" y="1852613"/>
            <a:ext cx="2663825" cy="1200329"/>
          </a:xfrm>
          <a:prstGeom prst="rect">
            <a:avLst/>
          </a:prstGeom>
          <a:solidFill>
            <a:srgbClr val="FFCCCC"/>
          </a:soli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33CC"/>
                </a:solidFill>
              </a:rPr>
              <a:t>移码与补码的转换不</a:t>
            </a:r>
            <a:r>
              <a:rPr lang="zh-CN" altLang="en-US" sz="2400" smtClean="0">
                <a:solidFill>
                  <a:srgbClr val="0033CC"/>
                </a:solidFill>
              </a:rPr>
              <a:t>具备“符号位取反”的</a:t>
            </a:r>
            <a:r>
              <a:rPr lang="zh-CN" altLang="en-US" sz="2400">
                <a:solidFill>
                  <a:srgbClr val="0033CC"/>
                </a:solidFill>
              </a:rPr>
              <a:t>性质。</a:t>
            </a:r>
          </a:p>
        </p:txBody>
      </p:sp>
      <p:sp>
        <p:nvSpPr>
          <p:cNvPr id="1319943" name="Line 7"/>
          <p:cNvSpPr>
            <a:spLocks noChangeShapeType="1"/>
          </p:cNvSpPr>
          <p:nvPr/>
        </p:nvSpPr>
        <p:spPr bwMode="auto">
          <a:xfrm flipV="1">
            <a:off x="6607175" y="3068638"/>
            <a:ext cx="341313" cy="485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9944" name="Line 8"/>
          <p:cNvSpPr>
            <a:spLocks noChangeShapeType="1"/>
          </p:cNvSpPr>
          <p:nvPr/>
        </p:nvSpPr>
        <p:spPr bwMode="auto">
          <a:xfrm flipV="1">
            <a:off x="6823075" y="3068638"/>
            <a:ext cx="341313" cy="1276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0072" y="6926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mtClean="0">
                <a:solidFill>
                  <a:srgbClr val="008000"/>
                </a:solidFill>
              </a:rPr>
              <a:t>西电版教材：</a:t>
            </a:r>
            <a:endParaRPr lang="en-US" altLang="zh-CN" smtClean="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mtClean="0">
                <a:solidFill>
                  <a:srgbClr val="008000"/>
                </a:solidFill>
              </a:rPr>
              <a:t>2.1.1</a:t>
            </a:r>
            <a:r>
              <a:rPr lang="zh-CN" altLang="en-US" smtClean="0">
                <a:solidFill>
                  <a:srgbClr val="008000"/>
                </a:solidFill>
              </a:rPr>
              <a:t>节</a:t>
            </a:r>
            <a:r>
              <a:rPr lang="en-US" altLang="zh-CN" smtClean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en-US" altLang="zh-CN" smtClean="0">
                <a:solidFill>
                  <a:srgbClr val="008000"/>
                </a:solidFill>
              </a:rPr>
              <a:t>P25</a:t>
            </a:r>
            <a:r>
              <a:rPr lang="en-US" altLang="zh-CN" smtClean="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mtClean="0">
              <a:solidFill>
                <a:srgbClr val="008000"/>
              </a:solidFill>
              <a:latin typeface="+mn-ea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4644008" y="1196752"/>
            <a:ext cx="648072" cy="432048"/>
          </a:xfrm>
          <a:prstGeom prst="straightConnector1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31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1" grpId="0" animBg="1"/>
      <p:bldP spid="1319943" grpId="0" animBg="1"/>
      <p:bldP spid="131994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8FDB5B-3915-4910-85E9-3A9F006370A6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 smtClean="0"/>
              <a:t>指数</a:t>
            </a:r>
            <a:r>
              <a:rPr lang="zh-CN" altLang="en-US" smtClean="0">
                <a:solidFill>
                  <a:srgbClr val="0000FF"/>
                </a:solidFill>
              </a:rPr>
              <a:t>移码</a:t>
            </a:r>
            <a:r>
              <a:rPr lang="zh-CN" altLang="en-US" smtClean="0">
                <a:solidFill>
                  <a:srgbClr val="CC0066"/>
                </a:solidFill>
              </a:rPr>
              <a:t>偏移值</a:t>
            </a:r>
            <a:r>
              <a:rPr lang="zh-CN" altLang="en-US" smtClean="0"/>
              <a:t>的规定：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IEEE 754 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标准：</a:t>
            </a:r>
          </a:p>
          <a:p>
            <a:pPr lvl="2"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单精度格式，</a:t>
            </a:r>
            <a:r>
              <a:rPr lang="en-US" altLang="zh-CN" sz="2400" smtClean="0">
                <a:solidFill>
                  <a:srgbClr val="000000"/>
                </a:solidFill>
              </a:rPr>
              <a:t>8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 smtClean="0">
                <a:solidFill>
                  <a:srgbClr val="FF0000"/>
                </a:solidFill>
              </a:rPr>
              <a:t>127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max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127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min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 smtClean="0">
                <a:solidFill>
                  <a:srgbClr val="000000"/>
                </a:solidFill>
              </a:rPr>
              <a:t>126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双精度格式，</a:t>
            </a:r>
            <a:r>
              <a:rPr lang="en-US" altLang="zh-CN" sz="2400" smtClean="0">
                <a:solidFill>
                  <a:srgbClr val="000000"/>
                </a:solidFill>
              </a:rPr>
              <a:t>11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位移码的偏移值取</a:t>
            </a:r>
            <a:r>
              <a:rPr lang="en-US" altLang="zh-CN" sz="2400" smtClean="0">
                <a:solidFill>
                  <a:srgbClr val="0000FF"/>
                </a:solidFill>
              </a:rPr>
              <a:t>1023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因此有</a:t>
            </a: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max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</a:rPr>
              <a:t>1023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min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z="2400" smtClean="0">
                <a:solidFill>
                  <a:srgbClr val="000000"/>
                </a:solidFill>
              </a:rPr>
              <a:t>1022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原因：</a:t>
            </a:r>
          </a:p>
          <a:p>
            <a:pPr lvl="2"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为了使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|e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min</a:t>
            </a:r>
            <a:r>
              <a:rPr lang="en-US" altLang="zh-CN" sz="2400" smtClean="0">
                <a:solidFill>
                  <a:srgbClr val="000000"/>
                </a:solidFill>
              </a:rPr>
              <a:t>|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max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条件成立，从而保证绝对值最小的浮点数的倒数（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sz="2400" baseline="4000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0000" smtClean="0">
                <a:solidFill>
                  <a:srgbClr val="000000"/>
                </a:solidFill>
                <a:cs typeface="Times New Roman" pitchFamily="18" charset="0"/>
              </a:rPr>
              <a:t>min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）</a:t>
            </a:r>
            <a:r>
              <a:rPr lang="zh-CN" altLang="en-US" sz="2400" smtClean="0">
                <a:solidFill>
                  <a:srgbClr val="FF0000"/>
                </a:solidFill>
                <a:cs typeface="Times New Roman" pitchFamily="18" charset="0"/>
              </a:rPr>
              <a:t>不上溢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2"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虽然偏移值如此取值后，绝对值最大的浮点数的倒数（ 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sz="2400" baseline="4000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2000" baseline="40000" smtClean="0">
                <a:solidFill>
                  <a:srgbClr val="000000"/>
                </a:solidFill>
                <a:cs typeface="Times New Roman" pitchFamily="18" charset="0"/>
              </a:rPr>
              <a:t>max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）会发生</a:t>
            </a:r>
            <a:r>
              <a:rPr lang="zh-CN" altLang="en-US" sz="2400" smtClean="0">
                <a:solidFill>
                  <a:srgbClr val="FF0000"/>
                </a:solidFill>
                <a:cs typeface="Times New Roman" pitchFamily="18" charset="0"/>
              </a:rPr>
              <a:t>下溢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，但是下溢通常比上溢更容易处理，比如运算结果仍可以用 </a:t>
            </a:r>
            <a:r>
              <a:rPr lang="en-US" altLang="zh-CN" sz="2400" smtClean="0">
                <a:solidFill>
                  <a:srgbClr val="000000"/>
                </a:solidFill>
              </a:rPr>
              <a:t>IEEE 754 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规定的</a:t>
            </a:r>
            <a:r>
              <a:rPr lang="zh-CN" altLang="en-US" sz="2400" smtClean="0">
                <a:solidFill>
                  <a:srgbClr val="0000FF"/>
                </a:solidFill>
                <a:cs typeface="Times New Roman" pitchFamily="18" charset="0"/>
              </a:rPr>
              <a:t>非规格化数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来表示。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6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）指数移码的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偏移值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9D53CF-4352-4B31-8EE3-5762DFAF4929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59825" cy="5472112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cs typeface="Times New Roman" pitchFamily="18" charset="0"/>
              </a:rPr>
              <a:t>NaN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/>
            <a:r>
              <a:rPr lang="zh-CN" altLang="en-US" dirty="0" smtClean="0"/>
              <a:t>在遇到诸如</a:t>
            </a:r>
            <a:r>
              <a:rPr lang="en-US" altLang="zh-CN" dirty="0" smtClean="0"/>
              <a:t>0/0</a:t>
            </a:r>
            <a:r>
              <a:rPr lang="zh-CN" altLang="en-US" dirty="0" smtClean="0"/>
              <a:t>或     </a:t>
            </a:r>
            <a:br>
              <a:rPr lang="zh-CN" altLang="en-US" dirty="0" smtClean="0"/>
            </a:br>
            <a:r>
              <a:rPr lang="zh-CN" altLang="en-US" dirty="0" smtClean="0"/>
              <a:t>之类的表达式时继续</a:t>
            </a:r>
            <a:br>
              <a:rPr lang="zh-CN" altLang="en-US" dirty="0" smtClean="0"/>
            </a:br>
            <a:r>
              <a:rPr lang="zh-CN" altLang="en-US" dirty="0" smtClean="0"/>
              <a:t>进行计算。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例如，查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找函数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所包含的零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的子程序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zero (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在查找过程中，如果探查到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的定义域之外的值，极有可能会遇到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的值为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0/0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或</a:t>
            </a:r>
            <a:r>
              <a:rPr lang="zh-CN" altLang="en-US" sz="2400" dirty="0" smtClean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的情况，此时，可以令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返回</a:t>
            </a:r>
            <a:r>
              <a:rPr lang="en-US" altLang="zh-CN" dirty="0" err="1" smtClean="0">
                <a:solidFill>
                  <a:srgbClr val="000000"/>
                </a:solidFill>
                <a:cs typeface="Times New Roman" pitchFamily="18" charset="0"/>
              </a:rPr>
              <a:t>NaN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，使计算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函数值的过程停止，但查找子程序可以继续。</a:t>
            </a:r>
          </a:p>
          <a:p>
            <a:pPr lvl="1" eaLnBrk="1" hangingPunct="1"/>
            <a:r>
              <a:rPr lang="zh-CN" altLang="en-US" dirty="0" smtClean="0"/>
              <a:t>每当 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参与浮点运算时，结果都是另一个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7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NaN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无穷</a:t>
            </a:r>
          </a:p>
        </p:txBody>
      </p:sp>
      <p:graphicFrame>
        <p:nvGraphicFramePr>
          <p:cNvPr id="1323013" name="Group 5"/>
          <p:cNvGraphicFramePr>
            <a:graphicFrameLocks noGrp="1"/>
          </p:cNvGraphicFramePr>
          <p:nvPr/>
        </p:nvGraphicFramePr>
        <p:xfrm>
          <a:off x="4500563" y="476250"/>
          <a:ext cx="4229100" cy="3200400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的运算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的表达式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－∞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0×∞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0/0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，∞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/∞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s-E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REM 0</a:t>
                      </a:r>
                      <a:r>
                        <a:rPr kumimoji="1" lang="zh-CN" alt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∞</a:t>
                      </a:r>
                      <a:r>
                        <a:rPr kumimoji="1" lang="zh-CN" alt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s-E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REM </a:t>
                      </a:r>
                      <a:r>
                        <a:rPr kumimoji="1" lang="es-E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s-E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（当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482" name="Object 32"/>
          <p:cNvGraphicFramePr>
            <a:graphicFrameLocks noChangeAspect="1"/>
          </p:cNvGraphicFramePr>
          <p:nvPr/>
        </p:nvGraphicFramePr>
        <p:xfrm>
          <a:off x="4775200" y="3246438"/>
          <a:ext cx="3413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3" imgW="228600" imgH="253800" progId="Equation.3">
                  <p:embed/>
                </p:oleObj>
              </mc:Choice>
              <mc:Fallback>
                <p:oleObj name="公式" r:id="rId3" imgW="22860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246438"/>
                        <a:ext cx="3413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3"/>
          <p:cNvGraphicFramePr>
            <a:graphicFrameLocks noChangeAspect="1"/>
          </p:cNvGraphicFramePr>
          <p:nvPr/>
        </p:nvGraphicFramePr>
        <p:xfrm>
          <a:off x="5580063" y="3225800"/>
          <a:ext cx="511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5" imgW="253800" imgH="228600" progId="Equation.3">
                  <p:embed/>
                </p:oleObj>
              </mc:Choice>
              <mc:Fallback>
                <p:oleObj name="公式" r:id="rId5" imgW="2538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25800"/>
                        <a:ext cx="511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4"/>
          <p:cNvGraphicFramePr>
            <a:graphicFrameLocks noChangeAspect="1"/>
          </p:cNvGraphicFramePr>
          <p:nvPr/>
        </p:nvGraphicFramePr>
        <p:xfrm>
          <a:off x="3635375" y="1587500"/>
          <a:ext cx="715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7" imgW="342720" imgH="215640" progId="Equation.3">
                  <p:embed/>
                </p:oleObj>
              </mc:Choice>
              <mc:Fallback>
                <p:oleObj name="公式" r:id="rId7" imgW="34272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87500"/>
                        <a:ext cx="7159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5"/>
          <p:cNvGraphicFramePr>
            <a:graphicFrameLocks noChangeAspect="1"/>
          </p:cNvGraphicFramePr>
          <p:nvPr/>
        </p:nvGraphicFramePr>
        <p:xfrm>
          <a:off x="5700726" y="4157663"/>
          <a:ext cx="728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9" imgW="342720" imgH="215640" progId="Equation.3">
                  <p:embed/>
                </p:oleObj>
              </mc:Choice>
              <mc:Fallback>
                <p:oleObj name="公式" r:id="rId9" imgW="34272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26" y="4157663"/>
                        <a:ext cx="7286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C047E4-8663-448E-9941-C7C5C1EF7DB9}" type="slidenum">
              <a:rPr lang="zh-CN" altLang="en-US"/>
              <a:pPr/>
              <a:t>117</a:t>
            </a:fld>
            <a:endParaRPr lang="en-US" altLang="zh-CN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59825" cy="54721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无穷</a:t>
            </a:r>
          </a:p>
          <a:p>
            <a:pPr lvl="1" eaLnBrk="1" hangingPunct="1"/>
            <a:r>
              <a:rPr lang="zh-CN" altLang="en-US" smtClean="0">
                <a:solidFill>
                  <a:srgbClr val="CC0000"/>
                </a:solidFill>
              </a:rPr>
              <a:t>无穷大</a:t>
            </a:r>
            <a:r>
              <a:rPr lang="zh-CN" altLang="en-US" smtClean="0"/>
              <a:t>提供了一种在发生</a:t>
            </a:r>
            <a:r>
              <a:rPr lang="zh-CN" altLang="en-US" smtClean="0">
                <a:solidFill>
                  <a:srgbClr val="CC0066"/>
                </a:solidFill>
              </a:rPr>
              <a:t>上溢</a:t>
            </a:r>
            <a:r>
              <a:rPr lang="zh-CN" altLang="en-US" smtClean="0"/>
              <a:t>时继续执行的方法，这比仅返回</a:t>
            </a:r>
            <a:r>
              <a:rPr lang="zh-CN" altLang="en-US" smtClean="0">
                <a:solidFill>
                  <a:srgbClr val="0000FF"/>
                </a:solidFill>
              </a:rPr>
              <a:t>可表示的最大数</a:t>
            </a:r>
            <a:r>
              <a:rPr lang="zh-CN" altLang="en-US" smtClean="0"/>
              <a:t>要安全得多。</a:t>
            </a:r>
          </a:p>
          <a:p>
            <a:pPr lvl="1" eaLnBrk="1" hangingPunct="1"/>
            <a:r>
              <a:rPr lang="zh-CN" altLang="en-US" smtClean="0"/>
              <a:t>操作数为无穷大的运算，计算规则：将无穷大替换为有限数 </a:t>
            </a:r>
            <a:r>
              <a:rPr lang="en-US" altLang="zh-CN" i="1" smtClean="0"/>
              <a:t>x </a:t>
            </a:r>
            <a:r>
              <a:rPr lang="zh-CN" altLang="en-US" smtClean="0"/>
              <a:t>并将极限视为 </a:t>
            </a:r>
            <a:r>
              <a:rPr lang="en-US" altLang="zh-CN" i="1" smtClean="0"/>
              <a:t>x</a:t>
            </a:r>
            <a:r>
              <a:rPr lang="en-US" altLang="zh-CN" smtClean="0">
                <a:latin typeface="+mn-ea"/>
              </a:rPr>
              <a:t>→∞</a:t>
            </a:r>
            <a:r>
              <a:rPr lang="zh-CN" altLang="en-US" smtClean="0"/>
              <a:t>。如</a:t>
            </a:r>
          </a:p>
          <a:p>
            <a:pPr lvl="2" eaLnBrk="1" hangingPunct="1"/>
            <a:r>
              <a:rPr lang="en-US" altLang="zh-CN" smtClean="0"/>
              <a:t>3/</a:t>
            </a:r>
            <a:r>
              <a:rPr lang="en-US" altLang="zh-CN" smtClean="0">
                <a:latin typeface="+mn-ea"/>
              </a:rPr>
              <a:t>∞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，因为                       。</a:t>
            </a:r>
          </a:p>
          <a:p>
            <a:pPr lvl="2" eaLnBrk="1" hangingPunct="1"/>
            <a:r>
              <a:rPr lang="en-US" altLang="zh-CN" smtClean="0"/>
              <a:t>4</a:t>
            </a:r>
            <a:r>
              <a:rPr lang="zh-CN" altLang="en-US" smtClean="0"/>
              <a:t>－</a:t>
            </a:r>
            <a:r>
              <a:rPr lang="zh-CN" altLang="en-US" smtClean="0">
                <a:latin typeface="+mn-ea"/>
              </a:rPr>
              <a:t>∞</a:t>
            </a:r>
            <a:r>
              <a:rPr lang="zh-CN" altLang="en-US" smtClean="0"/>
              <a:t>＝－</a:t>
            </a:r>
            <a:r>
              <a:rPr lang="zh-CN" altLang="en-US" smtClean="0">
                <a:latin typeface="+mn-ea"/>
              </a:rPr>
              <a:t>∞</a:t>
            </a:r>
            <a:r>
              <a:rPr lang="zh-CN" altLang="en-US" smtClean="0"/>
              <a:t>，</a:t>
            </a:r>
          </a:p>
          <a:p>
            <a:pPr lvl="2" eaLnBrk="1" hangingPunct="1"/>
            <a:r>
              <a:rPr lang="zh-CN" altLang="en-US" smtClean="0">
                <a:latin typeface="+mn-ea"/>
              </a:rPr>
              <a:t>∞</a:t>
            </a:r>
            <a:r>
              <a:rPr lang="en-US" altLang="zh-CN" smtClean="0"/>
              <a:t>/</a:t>
            </a:r>
            <a:r>
              <a:rPr lang="en-US" altLang="zh-CN" smtClean="0">
                <a:latin typeface="+mn-ea"/>
              </a:rPr>
              <a:t>∞</a:t>
            </a:r>
            <a:r>
              <a:rPr lang="zh-CN" altLang="en-US" smtClean="0"/>
              <a:t>＝</a:t>
            </a:r>
            <a:r>
              <a:rPr lang="en-US" altLang="zh-CN" smtClean="0"/>
              <a:t>NaN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对于</a:t>
            </a:r>
            <a:r>
              <a:rPr lang="en-US" altLang="zh-CN" smtClean="0"/>
              <a:t>±</a:t>
            </a:r>
            <a:r>
              <a:rPr lang="en-US" altLang="zh-CN" smtClean="0">
                <a:latin typeface="+mn-ea"/>
              </a:rPr>
              <a:t>∞</a:t>
            </a:r>
            <a:r>
              <a:rPr lang="zh-CN" altLang="en-US" smtClean="0"/>
              <a:t>参与的浮点运算，结果可能是一个普通的浮点数，因为存在类似 </a:t>
            </a:r>
            <a:r>
              <a:rPr lang="en-US" altLang="zh-CN" smtClean="0"/>
              <a:t>1/</a:t>
            </a:r>
            <a:r>
              <a:rPr lang="en-US" altLang="zh-CN" smtClean="0">
                <a:latin typeface="+mn-ea"/>
              </a:rPr>
              <a:t>∞</a:t>
            </a:r>
            <a:r>
              <a:rPr lang="zh-CN" altLang="en-US" smtClean="0"/>
              <a:t>＝</a:t>
            </a:r>
            <a:r>
              <a:rPr lang="en-US" altLang="zh-CN" smtClean="0"/>
              <a:t>0 </a:t>
            </a:r>
            <a:r>
              <a:rPr lang="zh-CN" altLang="en-US" smtClean="0"/>
              <a:t>的规则。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7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NaN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无穷</a:t>
            </a:r>
          </a:p>
        </p:txBody>
      </p:sp>
      <p:graphicFrame>
        <p:nvGraphicFramePr>
          <p:cNvPr id="21506" name="Object 107"/>
          <p:cNvGraphicFramePr>
            <a:graphicFrameLocks noChangeAspect="1"/>
          </p:cNvGraphicFramePr>
          <p:nvPr/>
        </p:nvGraphicFramePr>
        <p:xfrm>
          <a:off x="3843338" y="3416300"/>
          <a:ext cx="20494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3" imgW="787320" imgH="279360" progId="Equation.3">
                  <p:embed/>
                </p:oleObj>
              </mc:Choice>
              <mc:Fallback>
                <p:oleObj name="公式" r:id="rId3" imgW="787320" imgH="27936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3416300"/>
                        <a:ext cx="20494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8"/>
          <p:cNvGraphicFramePr>
            <a:graphicFrameLocks noChangeAspect="1"/>
          </p:cNvGraphicFramePr>
          <p:nvPr/>
        </p:nvGraphicFramePr>
        <p:xfrm>
          <a:off x="4144963" y="4203700"/>
          <a:ext cx="1501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5" imgW="571320" imgH="228600" progId="Equation.3">
                  <p:embed/>
                </p:oleObj>
              </mc:Choice>
              <mc:Fallback>
                <p:oleObj name="公式" r:id="rId5" imgW="571320" imgH="2286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4203700"/>
                        <a:ext cx="15017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01DB6-E6D3-4D36-B7DE-8BBFDC9DA8BF}" type="slidenum">
              <a:rPr lang="zh-CN" altLang="en-US"/>
              <a:pPr/>
              <a:t>118</a:t>
            </a:fld>
            <a:endParaRPr lang="en-US" altLang="zh-CN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73246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当浮点数的指数为</a:t>
            </a:r>
            <a:r>
              <a:rPr lang="en-US" altLang="zh-CN" sz="240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30000" smtClean="0">
                <a:solidFill>
                  <a:srgbClr val="000000"/>
                </a:solidFill>
              </a:rPr>
              <a:t>min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、尾数为全零时，表示此浮点数为零。由于符号位可以为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或者</a:t>
            </a:r>
            <a:r>
              <a:rPr lang="en-US" altLang="zh-CN" sz="24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，所以有两个零：＋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和－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会影响诸如 </a:t>
            </a:r>
            <a:r>
              <a:rPr lang="en-US" altLang="zh-CN" sz="2400" smtClean="0">
                <a:solidFill>
                  <a:srgbClr val="0033CC"/>
                </a:solidFill>
                <a:latin typeface="Courier New" pitchFamily="49" charset="0"/>
              </a:rPr>
              <a:t>if</a:t>
            </a:r>
            <a:r>
              <a:rPr lang="en-US" altLang="zh-CN" sz="2400" smtClean="0">
                <a:solidFill>
                  <a:srgbClr val="0033CC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CN" sz="2400" smtClean="0">
                <a:solidFill>
                  <a:srgbClr val="0033CC"/>
                </a:solidFill>
                <a:latin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33CC"/>
                </a:solidFill>
                <a:latin typeface="Courier New" pitchFamily="49" charset="0"/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33CC"/>
                </a:solidFill>
                <a:latin typeface="Courier New" pitchFamily="49" charset="0"/>
              </a:rPr>
              <a:t>0</a:t>
            </a:r>
            <a:r>
              <a:rPr lang="en-US" altLang="zh-CN" sz="2400" smtClean="0">
                <a:solidFill>
                  <a:srgbClr val="0033CC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之类比较指令的判断结果，因此</a:t>
            </a:r>
            <a:r>
              <a:rPr lang="en-US" altLang="zh-CN" sz="2400" smtClean="0">
                <a:solidFill>
                  <a:srgbClr val="000000"/>
                </a:solidFill>
              </a:rPr>
              <a:t>IEEE754 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标准规定在比较时－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，而不是－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＜＋</a:t>
            </a:r>
            <a:r>
              <a:rPr lang="en-US" altLang="zh-CN" sz="2400" smtClean="0">
                <a:solidFill>
                  <a:srgbClr val="000000"/>
                </a:solidFill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 smtClean="0"/>
              <a:t>为什么使用有符号</a:t>
            </a:r>
            <a:r>
              <a:rPr lang="en-US" altLang="zh-CN" sz="2400" smtClean="0"/>
              <a:t>0</a:t>
            </a:r>
            <a:r>
              <a:rPr lang="zh-CN" altLang="en-US" sz="2400" smtClean="0"/>
              <a:t>？</a:t>
            </a:r>
          </a:p>
          <a:p>
            <a:pPr lvl="1" eaLnBrk="1" hangingPunct="1"/>
            <a:r>
              <a:rPr lang="zh-CN" altLang="en-US" sz="2400" smtClean="0"/>
              <a:t>当乘法或除法涉及有符号的零时，在计算结果符号时就可以应用通常的符号规则。</a:t>
            </a:r>
            <a:br>
              <a:rPr lang="zh-CN" altLang="en-US" sz="2400" smtClean="0"/>
            </a:br>
            <a:r>
              <a:rPr lang="zh-CN" altLang="en-US" sz="2400" smtClean="0"/>
              <a:t>因此，</a:t>
            </a:r>
            <a:r>
              <a:rPr lang="en-US" altLang="zh-CN" sz="2400" smtClean="0"/>
              <a:t>3×(</a:t>
            </a:r>
            <a:r>
              <a:rPr lang="zh-CN" altLang="en-US" sz="2400" smtClean="0"/>
              <a:t>＋</a:t>
            </a:r>
            <a:r>
              <a:rPr lang="en-US" altLang="zh-CN" sz="2400" smtClean="0"/>
              <a:t>0)</a:t>
            </a:r>
            <a:r>
              <a:rPr lang="zh-CN" altLang="en-US" sz="2400" smtClean="0"/>
              <a:t>＝＋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，＋</a:t>
            </a:r>
            <a:r>
              <a:rPr lang="en-US" altLang="zh-CN" sz="2400" smtClean="0"/>
              <a:t>0/(</a:t>
            </a:r>
            <a:r>
              <a:rPr lang="zh-CN" altLang="en-US" sz="2400" smtClean="0"/>
              <a:t>－</a:t>
            </a:r>
            <a:r>
              <a:rPr lang="en-US" altLang="zh-CN" sz="2400" smtClean="0"/>
              <a:t>3)</a:t>
            </a:r>
            <a:r>
              <a:rPr lang="zh-CN" altLang="en-US" sz="2400" smtClean="0"/>
              <a:t>＝－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en-US" sz="2400" smtClean="0"/>
              <a:t>如果零没有符号，则在</a:t>
            </a:r>
            <a:r>
              <a:rPr lang="en-US" altLang="zh-CN" sz="2400" i="1" smtClean="0"/>
              <a:t>x</a:t>
            </a:r>
            <a:r>
              <a:rPr lang="zh-CN" altLang="en-US" sz="2400" smtClean="0"/>
              <a:t>＝</a:t>
            </a:r>
            <a:r>
              <a:rPr lang="en-US" altLang="zh-CN" sz="2400" smtClean="0"/>
              <a:t>±</a:t>
            </a:r>
            <a:r>
              <a:rPr lang="en-US" altLang="zh-CN" sz="2400" smtClean="0">
                <a:latin typeface="+mn-ea"/>
              </a:rPr>
              <a:t>∞</a:t>
            </a:r>
            <a:r>
              <a:rPr lang="zh-CN" altLang="en-US" sz="2400" smtClean="0"/>
              <a:t>时关系</a:t>
            </a:r>
            <a:r>
              <a:rPr lang="en-US" altLang="zh-CN" sz="2400" smtClean="0"/>
              <a:t>1/(1/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</a:t>
            </a:r>
            <a:r>
              <a:rPr lang="zh-CN" altLang="en-US" sz="2400" smtClean="0"/>
              <a:t>＝</a:t>
            </a:r>
            <a:r>
              <a:rPr lang="en-US" altLang="zh-CN" sz="2400" i="1" smtClean="0"/>
              <a:t>x</a:t>
            </a:r>
            <a:r>
              <a:rPr lang="zh-CN" altLang="en-US" sz="2400" smtClean="0"/>
              <a:t>将无法成立。原因是</a:t>
            </a:r>
            <a:r>
              <a:rPr lang="en-US" altLang="zh-CN" sz="2400" smtClean="0"/>
              <a:t>1/(</a:t>
            </a:r>
            <a:r>
              <a:rPr lang="zh-CN" altLang="en-US" sz="2400" smtClean="0"/>
              <a:t>－</a:t>
            </a:r>
            <a:r>
              <a:rPr lang="zh-CN" altLang="en-US" sz="2400" smtClean="0">
                <a:latin typeface="+mn-ea"/>
              </a:rPr>
              <a:t>∞</a:t>
            </a:r>
            <a:r>
              <a:rPr lang="en-US" altLang="zh-CN" sz="2400" smtClean="0"/>
              <a:t>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1/</a:t>
            </a:r>
            <a:r>
              <a:rPr lang="en-US" altLang="zh-CN" sz="2400" smtClean="0">
                <a:latin typeface="+mn-ea"/>
              </a:rPr>
              <a:t>(</a:t>
            </a:r>
            <a:r>
              <a:rPr lang="zh-CN" altLang="en-US" sz="2400" smtClean="0"/>
              <a:t>＋</a:t>
            </a:r>
            <a:r>
              <a:rPr lang="zh-CN" altLang="en-US" sz="2400" smtClean="0">
                <a:latin typeface="+mn-ea"/>
              </a:rPr>
              <a:t>∞</a:t>
            </a:r>
            <a:r>
              <a:rPr lang="en-US" altLang="zh-CN" sz="2400" smtClean="0">
                <a:latin typeface="+mn-ea"/>
              </a:rPr>
              <a:t>)</a:t>
            </a:r>
            <a:r>
              <a:rPr lang="zh-CN" altLang="en-US" sz="2400" smtClean="0"/>
              <a:t>的结果都是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，而</a:t>
            </a:r>
            <a:r>
              <a:rPr lang="en-US" altLang="zh-CN" sz="2400" smtClean="0"/>
              <a:t>1/0</a:t>
            </a:r>
            <a:r>
              <a:rPr lang="zh-CN" altLang="en-US" sz="2400" smtClean="0"/>
              <a:t>的结果是＋</a:t>
            </a:r>
            <a:r>
              <a:rPr lang="zh-CN" altLang="en-US" sz="2400" smtClean="0">
                <a:latin typeface="+mn-ea"/>
              </a:rPr>
              <a:t>∞</a:t>
            </a:r>
            <a:r>
              <a:rPr lang="zh-CN" altLang="en-US" sz="2400" smtClean="0"/>
              <a:t>，符号信息已经丢失。</a:t>
            </a:r>
          </a:p>
          <a:p>
            <a:pPr lvl="1"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0</a:t>
            </a:r>
            <a:r>
              <a:rPr lang="zh-CN" altLang="en-US" sz="2400" smtClean="0"/>
              <a:t>处不连续的函数；复数运算；</a:t>
            </a:r>
            <a:r>
              <a:rPr lang="en-US" altLang="zh-CN" sz="2400" smtClean="0">
                <a:latin typeface="宋体" pitchFamily="2" charset="-122"/>
              </a:rPr>
              <a:t>……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IEEE754 </a:t>
            </a:r>
            <a:r>
              <a:rPr lang="zh-CN" altLang="en-US" sz="2400" smtClean="0"/>
              <a:t>标准的制定者认为使用有符号零的优点大于缺点。</a:t>
            </a:r>
            <a:endParaRPr lang="en-US" altLang="zh-CN" sz="2400" smtClean="0"/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8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）有符号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0</a:t>
            </a:r>
          </a:p>
        </p:txBody>
      </p:sp>
      <p:sp>
        <p:nvSpPr>
          <p:cNvPr id="1324039" name="Text Box 7"/>
          <p:cNvSpPr txBox="1">
            <a:spLocks noChangeArrowheads="1"/>
          </p:cNvSpPr>
          <p:nvPr/>
        </p:nvSpPr>
        <p:spPr bwMode="auto">
          <a:xfrm>
            <a:off x="4787900" y="2565400"/>
            <a:ext cx="4032250" cy="4857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6600FF"/>
                </a:solidFill>
              </a:rPr>
              <a:t>破坏了关系 </a:t>
            </a:r>
            <a:r>
              <a:rPr lang="en-US" altLang="zh-CN" sz="2400" i="1">
                <a:solidFill>
                  <a:srgbClr val="6600FF"/>
                </a:solidFill>
              </a:rPr>
              <a:t>x</a:t>
            </a:r>
            <a:r>
              <a:rPr lang="zh-CN" altLang="en-US" sz="2400">
                <a:solidFill>
                  <a:srgbClr val="6600FF"/>
                </a:solidFill>
              </a:rPr>
              <a:t>＝</a:t>
            </a:r>
            <a:r>
              <a:rPr lang="en-US" altLang="zh-CN" sz="2400" i="1">
                <a:solidFill>
                  <a:srgbClr val="6600FF"/>
                </a:solidFill>
              </a:rPr>
              <a:t>y </a:t>
            </a:r>
            <a:r>
              <a:rPr lang="en-US" altLang="zh-CN" sz="2400">
                <a:solidFill>
                  <a:srgbClr val="6600FF"/>
                </a:solidFill>
                <a:sym typeface="Wingdings" pitchFamily="2" charset="2"/>
              </a:rPr>
              <a:t> </a:t>
            </a:r>
            <a:r>
              <a:rPr lang="en-US" altLang="zh-CN" sz="2400">
                <a:solidFill>
                  <a:srgbClr val="6600FF"/>
                </a:solidFill>
              </a:rPr>
              <a:t>1/</a:t>
            </a:r>
            <a:r>
              <a:rPr lang="en-US" altLang="zh-CN" sz="2400" i="1">
                <a:solidFill>
                  <a:srgbClr val="6600FF"/>
                </a:solidFill>
              </a:rPr>
              <a:t>x</a:t>
            </a:r>
            <a:r>
              <a:rPr lang="zh-CN" altLang="en-US" sz="2400">
                <a:solidFill>
                  <a:srgbClr val="6600FF"/>
                </a:solidFill>
              </a:rPr>
              <a:t>＝</a:t>
            </a:r>
            <a:r>
              <a:rPr lang="en-US" altLang="zh-CN" sz="2400">
                <a:solidFill>
                  <a:srgbClr val="6600FF"/>
                </a:solidFill>
              </a:rPr>
              <a:t>1/</a:t>
            </a:r>
            <a:r>
              <a:rPr lang="en-US" altLang="zh-CN" sz="2400" i="1">
                <a:solidFill>
                  <a:srgbClr val="6600FF"/>
                </a:solidFill>
              </a:rPr>
              <a:t>y</a:t>
            </a:r>
            <a:endParaRPr lang="zh-CN" altLang="en-US" sz="2400">
              <a:solidFill>
                <a:srgbClr val="6600FF"/>
              </a:solidFill>
            </a:endParaRPr>
          </a:p>
        </p:txBody>
      </p:sp>
      <p:sp>
        <p:nvSpPr>
          <p:cNvPr id="1324041" name="Freeform 9"/>
          <p:cNvSpPr>
            <a:spLocks/>
          </p:cNvSpPr>
          <p:nvPr/>
        </p:nvSpPr>
        <p:spPr bwMode="auto">
          <a:xfrm>
            <a:off x="4391025" y="2492375"/>
            <a:ext cx="396875" cy="360363"/>
          </a:xfrm>
          <a:custGeom>
            <a:avLst/>
            <a:gdLst>
              <a:gd name="T0" fmla="*/ 114 w 250"/>
              <a:gd name="T1" fmla="*/ 0 h 181"/>
              <a:gd name="T2" fmla="*/ 23 w 250"/>
              <a:gd name="T3" fmla="*/ 90 h 181"/>
              <a:gd name="T4" fmla="*/ 250 w 250"/>
              <a:gd name="T5" fmla="*/ 181 h 181"/>
              <a:gd name="T6" fmla="*/ 0 60000 65536"/>
              <a:gd name="T7" fmla="*/ 0 60000 65536"/>
              <a:gd name="T8" fmla="*/ 0 60000 65536"/>
              <a:gd name="T9" fmla="*/ 0 w 250"/>
              <a:gd name="T10" fmla="*/ 0 h 181"/>
              <a:gd name="T11" fmla="*/ 250 w 250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181">
                <a:moveTo>
                  <a:pt x="114" y="0"/>
                </a:moveTo>
                <a:cubicBezTo>
                  <a:pt x="57" y="30"/>
                  <a:pt x="0" y="60"/>
                  <a:pt x="23" y="90"/>
                </a:cubicBezTo>
                <a:cubicBezTo>
                  <a:pt x="46" y="120"/>
                  <a:pt x="148" y="150"/>
                  <a:pt x="250" y="18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9" grpId="0" animBg="1"/>
      <p:bldP spid="132404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D1145-8DD2-48F1-A79C-526A6C51EDE3}" type="slidenum">
              <a:rPr lang="zh-CN" altLang="en-US"/>
              <a:pPr/>
              <a:t>119</a:t>
            </a:fld>
            <a:endParaRPr lang="en-US" altLang="zh-CN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824413"/>
          </a:xfrm>
        </p:spPr>
        <p:txBody>
          <a:bodyPr/>
          <a:lstStyle/>
          <a:p>
            <a:pPr eaLnBrk="1" hangingPunct="1"/>
            <a:r>
              <a:rPr lang="en-US" altLang="zh-CN" smtClean="0"/>
              <a:t>IEEE 754</a:t>
            </a:r>
            <a:r>
              <a:rPr lang="zh-CN" altLang="en-US" smtClean="0"/>
              <a:t>（</a:t>
            </a:r>
            <a:r>
              <a:rPr lang="en-US" altLang="zh-CN" smtClean="0"/>
              <a:t>1985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en-US" altLang="zh-CN" smtClean="0"/>
              <a:t>IEEE 854</a:t>
            </a:r>
            <a:r>
              <a:rPr lang="zh-CN" altLang="en-US" smtClean="0"/>
              <a:t>（</a:t>
            </a:r>
            <a:r>
              <a:rPr lang="en-US" altLang="zh-CN" smtClean="0"/>
              <a:t>1987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en-US" altLang="zh-CN" smtClean="0"/>
              <a:t>IEEE 754R</a:t>
            </a:r>
            <a:r>
              <a:rPr lang="zh-CN" altLang="en-US" smtClean="0"/>
              <a:t>（</a:t>
            </a:r>
            <a:r>
              <a:rPr lang="en-US" altLang="zh-CN" smtClean="0"/>
              <a:t>2000</a:t>
            </a:r>
            <a:r>
              <a:rPr lang="zh-CN" altLang="en-US" smtClean="0"/>
              <a:t>年以后）</a:t>
            </a:r>
          </a:p>
          <a:p>
            <a:pPr lvl="1" eaLnBrk="1" hangingPunct="1"/>
            <a:r>
              <a:rPr lang="zh-CN" altLang="en-US" smtClean="0"/>
              <a:t>加入了</a:t>
            </a:r>
            <a:r>
              <a:rPr lang="en-US" altLang="zh-CN" smtClean="0"/>
              <a:t>16</a:t>
            </a:r>
            <a:r>
              <a:rPr lang="zh-CN" altLang="en-US" smtClean="0"/>
              <a:t>位和</a:t>
            </a:r>
            <a:r>
              <a:rPr lang="en-US" altLang="zh-CN" smtClean="0"/>
              <a:t>128</a:t>
            </a:r>
            <a:r>
              <a:rPr lang="zh-CN" altLang="en-US" smtClean="0"/>
              <a:t>位的二进制浮点数格式。</a:t>
            </a:r>
          </a:p>
          <a:p>
            <a:pPr lvl="1" eaLnBrk="1" hangingPunct="1"/>
            <a:r>
              <a:rPr lang="zh-CN" altLang="en-US" smtClean="0"/>
              <a:t>加入了十进制浮点数格式，采用了</a:t>
            </a:r>
            <a:r>
              <a:rPr lang="en-US" altLang="zh-CN" smtClean="0"/>
              <a:t>IBM</a:t>
            </a:r>
            <a:r>
              <a:rPr lang="zh-CN" altLang="en-US" smtClean="0"/>
              <a:t>公司提出的格式。</a:t>
            </a:r>
            <a:endParaRPr lang="en-US" altLang="zh-CN" smtClean="0"/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9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）与 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IEEE 754 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相关的标准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8A9F8C-B033-49D4-983D-F1404332F3C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将十进制数</a:t>
            </a:r>
            <a:r>
              <a:rPr lang="en-US" altLang="zh-CN" smtClean="0"/>
              <a:t>730.8125</a:t>
            </a:r>
            <a:r>
              <a:rPr lang="zh-CN" altLang="en-US" smtClean="0"/>
              <a:t>转换成二进制数、八进制数。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① 整数部分的转换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② 小数部分的转换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87B674-31C3-4D50-B262-59458FB0DA5E}" type="slidenum">
              <a:rPr lang="zh-CN" altLang="en-US"/>
              <a:pPr/>
              <a:t>120</a:t>
            </a:fld>
            <a:endParaRPr lang="en-US" altLang="zh-CN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686800" cy="61198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2.16】</a:t>
            </a:r>
            <a:r>
              <a:rPr lang="zh-CN" altLang="en-US" smtClean="0"/>
              <a:t>若浮点数 </a:t>
            </a:r>
            <a:r>
              <a:rPr lang="en-US" altLang="zh-CN" i="1" smtClean="0"/>
              <a:t>x </a:t>
            </a:r>
            <a:r>
              <a:rPr lang="zh-CN" altLang="en-US" smtClean="0"/>
              <a:t>的 </a:t>
            </a:r>
            <a:r>
              <a:rPr lang="en-US" altLang="zh-CN" smtClean="0"/>
              <a:t>IEEE 754 </a:t>
            </a:r>
            <a:r>
              <a:rPr lang="zh-CN" altLang="en-US" smtClean="0"/>
              <a:t>单精度存储格式为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42150000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baseline="-25000" smtClean="0"/>
              <a:t>16</a:t>
            </a:r>
            <a:r>
              <a:rPr lang="zh-CN" altLang="en-US" smtClean="0"/>
              <a:t>，求浮点数 </a:t>
            </a:r>
            <a:r>
              <a:rPr lang="en-US" altLang="zh-CN" i="1" smtClean="0"/>
              <a:t>x </a:t>
            </a:r>
            <a:r>
              <a:rPr lang="zh-CN" altLang="en-US" smtClean="0"/>
              <a:t>的十进制真值。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  <a:r>
              <a:rPr lang="zh-CN" altLang="en-US" smtClean="0"/>
              <a:t>将</a:t>
            </a:r>
            <a:r>
              <a:rPr lang="en-US" altLang="zh-CN" smtClean="0"/>
              <a:t>16</a:t>
            </a:r>
            <a:r>
              <a:rPr lang="zh-CN" altLang="en-US" smtClean="0"/>
              <a:t>进制数展开后，可得二进制数格式如下：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指数＝阶码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127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baseline="-30000" smtClean="0">
                <a:solidFill>
                  <a:srgbClr val="000000"/>
                </a:solidFill>
              </a:rPr>
              <a:t>      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10000100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01111111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00000101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5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包括隐含位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的尾数＝</a:t>
            </a:r>
            <a:r>
              <a:rPr lang="en-US" altLang="zh-CN" smtClean="0">
                <a:solidFill>
                  <a:srgbClr val="000000"/>
                </a:solidFill>
              </a:rPr>
              <a:t>1.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1.</a:t>
            </a:r>
            <a:r>
              <a:rPr lang="pt-BR" altLang="zh-CN" smtClean="0">
                <a:solidFill>
                  <a:srgbClr val="000000"/>
                </a:solidFill>
              </a:rPr>
              <a:t>001 0101 0000 0000 0000 0000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1.001 0101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因此 </a:t>
            </a:r>
            <a:r>
              <a:rPr lang="pt-BR" altLang="zh-CN" i="1" smtClean="0">
                <a:solidFill>
                  <a:srgbClr val="000000"/>
                </a:solidFill>
              </a:rPr>
              <a:t>x 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pt-BR" altLang="zh-CN" smtClean="0">
                <a:solidFill>
                  <a:srgbClr val="000000"/>
                </a:solidFill>
              </a:rPr>
              <a:t>(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smtClean="0">
                <a:solidFill>
                  <a:srgbClr val="000000"/>
                </a:solidFill>
              </a:rPr>
              <a:t>1)</a:t>
            </a:r>
            <a:r>
              <a:rPr lang="pt-BR" altLang="zh-CN" baseline="30000" smtClean="0">
                <a:solidFill>
                  <a:srgbClr val="000000"/>
                </a:solidFill>
              </a:rPr>
              <a:t>s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smtClean="0">
                <a:solidFill>
                  <a:srgbClr val="000000"/>
                </a:solidFill>
              </a:rPr>
              <a:t>2</a:t>
            </a:r>
            <a:r>
              <a:rPr lang="pt-BR" altLang="zh-CN" baseline="30000" smtClean="0">
                <a:solidFill>
                  <a:srgbClr val="000000"/>
                </a:solidFill>
              </a:rPr>
              <a:t>e</a:t>
            </a:r>
            <a:r>
              <a:rPr lang="pt-BR" altLang="zh-CN" baseline="30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altLang="zh-CN" baseline="30000" smtClean="0">
                <a:solidFill>
                  <a:srgbClr val="000000"/>
                </a:solidFill>
              </a:rPr>
              <a:t>127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smtClean="0">
                <a:solidFill>
                  <a:srgbClr val="000000"/>
                </a:solidFill>
              </a:rPr>
              <a:t>1. </a:t>
            </a:r>
            <a:r>
              <a:rPr lang="pt-BR" altLang="zh-CN" i="1" smtClean="0">
                <a:solidFill>
                  <a:srgbClr val="000000"/>
                </a:solidFill>
              </a:rPr>
              <a:t>f</a:t>
            </a:r>
            <a:endParaRPr lang="pt-BR" altLang="zh-CN" smtClean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smtClean="0">
                <a:solidFill>
                  <a:srgbClr val="000000"/>
                </a:solidFill>
              </a:rPr>
              <a:t>     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pt-BR" altLang="zh-CN" smtClean="0">
                <a:solidFill>
                  <a:srgbClr val="000000"/>
                </a:solidFill>
              </a:rPr>
              <a:t>2</a:t>
            </a:r>
            <a:r>
              <a:rPr lang="pt-BR" altLang="zh-CN" baseline="30000" smtClean="0">
                <a:solidFill>
                  <a:srgbClr val="000000"/>
                </a:solidFill>
              </a:rPr>
              <a:t>5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×(</a:t>
            </a:r>
            <a:r>
              <a:rPr lang="pt-BR" altLang="zh-CN" smtClean="0">
                <a:solidFill>
                  <a:srgbClr val="000000"/>
                </a:solidFill>
              </a:rPr>
              <a:t>1.0010101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100101.01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37.25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10</a:t>
            </a:r>
            <a:endParaRPr lang="en-US" altLang="zh-CN" smtClean="0"/>
          </a:p>
        </p:txBody>
      </p:sp>
      <p:sp>
        <p:nvSpPr>
          <p:cNvPr id="1317892" name="Text Box 4"/>
          <p:cNvSpPr txBox="1">
            <a:spLocks noChangeArrowheads="1"/>
          </p:cNvSpPr>
          <p:nvPr/>
        </p:nvSpPr>
        <p:spPr bwMode="auto">
          <a:xfrm>
            <a:off x="611188" y="2060575"/>
            <a:ext cx="76327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6600"/>
                </a:solidFill>
                <a:latin typeface="Arial" pitchFamily="34" charset="0"/>
              </a:rPr>
              <a:t>0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</a:rPr>
              <a:t>100 0010 0</a:t>
            </a:r>
            <a:r>
              <a:rPr lang="en-US" altLang="zh-CN">
                <a:solidFill>
                  <a:srgbClr val="0000FF"/>
                </a:solidFill>
                <a:latin typeface="Arial" pitchFamily="34" charset="0"/>
              </a:rPr>
              <a:t>001 0101 0000 0000 0000 0000</a:t>
            </a:r>
            <a:r>
              <a:rPr lang="en-US" altLang="zh-CN">
                <a:latin typeface="Arial" pitchFamily="34" charset="0"/>
              </a:rPr>
              <a:t> 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1317893" name="AutoShape 5"/>
          <p:cNvSpPr>
            <a:spLocks/>
          </p:cNvSpPr>
          <p:nvPr/>
        </p:nvSpPr>
        <p:spPr bwMode="auto">
          <a:xfrm rot="-5400000">
            <a:off x="1812925" y="1816100"/>
            <a:ext cx="360363" cy="1687513"/>
          </a:xfrm>
          <a:prstGeom prst="leftBrace">
            <a:avLst>
              <a:gd name="adj1" fmla="val 3902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7894" name="AutoShape 6"/>
          <p:cNvSpPr>
            <a:spLocks/>
          </p:cNvSpPr>
          <p:nvPr/>
        </p:nvSpPr>
        <p:spPr bwMode="auto">
          <a:xfrm rot="-5400000">
            <a:off x="5241131" y="175419"/>
            <a:ext cx="360363" cy="4968875"/>
          </a:xfrm>
          <a:prstGeom prst="leftBrace">
            <a:avLst>
              <a:gd name="adj1" fmla="val 6658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7895" name="Line 7"/>
          <p:cNvSpPr>
            <a:spLocks noChangeShapeType="1"/>
          </p:cNvSpPr>
          <p:nvPr/>
        </p:nvSpPr>
        <p:spPr bwMode="auto">
          <a:xfrm flipV="1">
            <a:off x="996950" y="2486025"/>
            <a:ext cx="0" cy="3984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7896" name="Text Box 8"/>
          <p:cNvSpPr txBox="1">
            <a:spLocks noChangeArrowheads="1"/>
          </p:cNvSpPr>
          <p:nvPr/>
        </p:nvSpPr>
        <p:spPr bwMode="auto">
          <a:xfrm>
            <a:off x="565150" y="2790825"/>
            <a:ext cx="863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S</a:t>
            </a:r>
          </a:p>
        </p:txBody>
      </p:sp>
      <p:sp>
        <p:nvSpPr>
          <p:cNvPr id="1317897" name="Text Box 9"/>
          <p:cNvSpPr txBox="1">
            <a:spLocks noChangeArrowheads="1"/>
          </p:cNvSpPr>
          <p:nvPr/>
        </p:nvSpPr>
        <p:spPr bwMode="auto">
          <a:xfrm>
            <a:off x="1042988" y="2779713"/>
            <a:ext cx="21605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阶码</a:t>
            </a:r>
            <a:r>
              <a:rPr lang="en-US" altLang="zh-CN">
                <a:solidFill>
                  <a:srgbClr val="CC0066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CC0066"/>
                </a:solidFill>
              </a:rPr>
              <a:t>8</a:t>
            </a:r>
            <a:r>
              <a:rPr lang="zh-CN" altLang="en-US">
                <a:solidFill>
                  <a:srgbClr val="CC0066"/>
                </a:solidFill>
              </a:rPr>
              <a:t>位</a:t>
            </a:r>
            <a:r>
              <a:rPr lang="en-US" altLang="zh-CN">
                <a:solidFill>
                  <a:srgbClr val="CC0066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317898" name="Text Box 10"/>
          <p:cNvSpPr txBox="1">
            <a:spLocks noChangeArrowheads="1"/>
          </p:cNvSpPr>
          <p:nvPr/>
        </p:nvSpPr>
        <p:spPr bwMode="auto">
          <a:xfrm>
            <a:off x="4498975" y="2779713"/>
            <a:ext cx="21605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尾数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23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31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31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2" grpId="0"/>
      <p:bldP spid="1317893" grpId="0" animBg="1"/>
      <p:bldP spid="1317894" grpId="0" animBg="1"/>
      <p:bldP spid="1317895" grpId="0" animBg="1"/>
      <p:bldP spid="1317896" grpId="0"/>
      <p:bldP spid="1317897" grpId="0"/>
      <p:bldP spid="131789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708B0-1F40-40A2-AF64-05C1DF23C5EC}" type="slidenum">
              <a:rPr lang="zh-CN" altLang="en-US"/>
              <a:pPr/>
              <a:t>121</a:t>
            </a:fld>
            <a:endParaRPr lang="en-US" altLang="zh-CN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9275"/>
            <a:ext cx="8497887" cy="61198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2.17】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将数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22.78125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10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转换成 </a:t>
            </a:r>
            <a:r>
              <a:rPr lang="en-US" altLang="zh-CN" smtClean="0">
                <a:solidFill>
                  <a:srgbClr val="000000"/>
                </a:solidFill>
              </a:rPr>
              <a:t>IEEE 754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单精度浮点数的二进制存储格式。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22.78125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10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10110.11001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		  ＝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1.011011001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pt-BR" altLang="zh-CN" smtClean="0">
                <a:solidFill>
                  <a:srgbClr val="000000"/>
                </a:solidFill>
              </a:rPr>
              <a:t>2</a:t>
            </a:r>
            <a:r>
              <a:rPr lang="pt-BR" altLang="zh-CN" baseline="30000" smtClean="0">
                <a:solidFill>
                  <a:srgbClr val="000000"/>
                </a:solidFill>
              </a:rPr>
              <a:t>4</a:t>
            </a:r>
            <a:endParaRPr lang="zh-CN" altLang="pt-BR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smtClean="0"/>
              <a:t>符号位 </a:t>
            </a:r>
            <a:r>
              <a:rPr lang="pt-BR" altLang="zh-CN" smtClean="0"/>
              <a:t>S</a:t>
            </a:r>
            <a:r>
              <a:rPr lang="zh-CN" altLang="pt-BR" smtClean="0"/>
              <a:t>＝</a:t>
            </a:r>
            <a:r>
              <a:rPr lang="pt-BR" altLang="zh-CN" smtClean="0"/>
              <a:t>0</a:t>
            </a:r>
            <a:endParaRPr lang="zh-CN" altLang="pt-BR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阶码 </a:t>
            </a:r>
            <a:r>
              <a:rPr lang="pt-BR" altLang="zh-CN" i="1" smtClean="0">
                <a:solidFill>
                  <a:srgbClr val="000000"/>
                </a:solidFill>
              </a:rPr>
              <a:t>e</a:t>
            </a:r>
            <a:r>
              <a:rPr lang="pt-BR" altLang="zh-CN" smtClean="0">
                <a:solidFill>
                  <a:srgbClr val="000000"/>
                </a:solidFill>
              </a:rPr>
              <a:t> 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＝指数＋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127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4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127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10000011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尾数 </a:t>
            </a:r>
            <a:r>
              <a:rPr lang="pt-BR" altLang="zh-CN" i="1" smtClean="0">
                <a:solidFill>
                  <a:srgbClr val="000000"/>
                </a:solidFill>
              </a:rPr>
              <a:t>f</a:t>
            </a:r>
            <a:r>
              <a:rPr lang="pt-BR" altLang="zh-CN" smtClean="0">
                <a:solidFill>
                  <a:srgbClr val="000000"/>
                </a:solidFill>
              </a:rPr>
              <a:t> 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011011001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  <a:endParaRPr lang="pt-BR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smtClean="0"/>
              <a:t>∴ </a:t>
            </a:r>
            <a:r>
              <a:rPr lang="pt-BR" altLang="zh-CN" smtClean="0"/>
              <a:t>32</a:t>
            </a:r>
            <a:r>
              <a:rPr lang="zh-CN" altLang="pt-BR" smtClean="0"/>
              <a:t>位单精度浮点数的二进制存储格式为：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6600"/>
                </a:solidFill>
              </a:rPr>
              <a:t>0</a:t>
            </a:r>
            <a:r>
              <a:rPr lang="en-US" altLang="zh-CN" smtClean="0">
                <a:solidFill>
                  <a:srgbClr val="CC0066"/>
                </a:solidFill>
              </a:rPr>
              <a:t>100 0001 1</a:t>
            </a:r>
            <a:r>
              <a:rPr lang="pt-BR" altLang="zh-CN" smtClean="0">
                <a:solidFill>
                  <a:srgbClr val="0000FF"/>
                </a:solidFill>
              </a:rPr>
              <a:t>011 0110 0100 0000 0000 0000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pt-BR" altLang="zh-CN" smtClean="0">
                <a:solidFill>
                  <a:srgbClr val="000000"/>
                </a:solidFill>
              </a:rPr>
              <a:t>41B64000</a:t>
            </a:r>
            <a:r>
              <a:rPr lang="pt-BR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pt-BR" altLang="zh-CN" baseline="-30000" smtClean="0">
                <a:solidFill>
                  <a:srgbClr val="000000"/>
                </a:solidFill>
              </a:rPr>
              <a:t>16</a:t>
            </a:r>
            <a:endParaRPr lang="en-US" altLang="zh-CN" smtClean="0"/>
          </a:p>
        </p:txBody>
      </p:sp>
      <p:sp>
        <p:nvSpPr>
          <p:cNvPr id="1318923" name="Text Box 11"/>
          <p:cNvSpPr txBox="1">
            <a:spLocks noChangeArrowheads="1"/>
          </p:cNvSpPr>
          <p:nvPr/>
        </p:nvSpPr>
        <p:spPr bwMode="auto">
          <a:xfrm>
            <a:off x="5795963" y="1557338"/>
            <a:ext cx="10080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指数</a:t>
            </a:r>
          </a:p>
        </p:txBody>
      </p:sp>
      <p:sp>
        <p:nvSpPr>
          <p:cNvPr id="1318924" name="Line 12"/>
          <p:cNvSpPr>
            <a:spLocks noChangeShapeType="1"/>
          </p:cNvSpPr>
          <p:nvPr/>
        </p:nvSpPr>
        <p:spPr bwMode="auto">
          <a:xfrm flipH="1">
            <a:off x="5816600" y="2035175"/>
            <a:ext cx="288925" cy="5762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8925" name="Line 13"/>
          <p:cNvSpPr>
            <a:spLocks noChangeShapeType="1"/>
          </p:cNvSpPr>
          <p:nvPr/>
        </p:nvSpPr>
        <p:spPr bwMode="auto">
          <a:xfrm>
            <a:off x="3262313" y="2971800"/>
            <a:ext cx="1563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8926" name="Text Box 14"/>
          <p:cNvSpPr txBox="1">
            <a:spLocks noChangeArrowheads="1"/>
          </p:cNvSpPr>
          <p:nvPr/>
        </p:nvSpPr>
        <p:spPr bwMode="auto">
          <a:xfrm>
            <a:off x="3525838" y="2943225"/>
            <a:ext cx="10080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尾数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1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23" grpId="0"/>
      <p:bldP spid="1318924" grpId="0" animBg="1"/>
      <p:bldP spid="1318925" grpId="0" animBg="1"/>
      <p:bldP spid="131892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931120"/>
            <a:ext cx="1870150" cy="178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708B0-1F40-40A2-AF64-05C1DF23C5EC}" type="slidenum">
              <a:rPr lang="zh-CN" altLang="en-US"/>
              <a:pPr/>
              <a:t>122</a:t>
            </a:fld>
            <a:endParaRPr lang="en-US" altLang="zh-CN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497887" cy="575469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总结</a:t>
            </a:r>
            <a:r>
              <a:rPr lang="en-US" altLang="zh-CN" smtClean="0"/>
              <a:t>】IEEE754</a:t>
            </a:r>
            <a:r>
              <a:rPr lang="zh-CN" altLang="en-US" smtClean="0"/>
              <a:t>标准的</a:t>
            </a:r>
            <a:r>
              <a:rPr lang="zh-CN" altLang="en-US" smtClean="0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移码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真值</a:t>
            </a:r>
            <a:r>
              <a:rPr lang="zh-CN" altLang="en-US" smtClean="0"/>
              <a:t>之间的转换：</a:t>
            </a:r>
            <a:endParaRPr lang="en-US" altLang="zh-CN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528" y="2060848"/>
            <a:ext cx="36724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IEEE754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标准的移码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44208" y="2060848"/>
            <a:ext cx="230425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真值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的补码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779912" y="2348880"/>
            <a:ext cx="3024336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23928" y="1844824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符号位取反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23928" y="2348880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528" y="3645024"/>
            <a:ext cx="230425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真值的补码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339752" y="3933056"/>
            <a:ext cx="3024336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483768" y="3429000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符号位取反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83768" y="3933056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减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76056" y="3645024"/>
            <a:ext cx="36724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IEEE754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标准的</a:t>
            </a:r>
            <a:r>
              <a:rPr lang="zh-CN" altLang="en-US" kern="0" smtClean="0">
                <a:solidFill>
                  <a:srgbClr val="0000FF"/>
                </a:solidFill>
                <a:latin typeface="+mj-ea"/>
                <a:ea typeface="+mj-ea"/>
              </a:rPr>
              <a:t>移码</a:t>
            </a:r>
            <a:endParaRPr lang="en-US" altLang="zh-CN" kern="0" smtClean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450763-BA32-44D3-95EF-675A406098FA}" type="slidenum">
              <a:rPr lang="zh-CN" altLang="en-US"/>
              <a:pPr/>
              <a:t>123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49275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三、二进制编码的十进制数：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  <a:endParaRPr lang="en-US" altLang="zh-CN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362950" cy="4824512"/>
          </a:xfrm>
        </p:spPr>
        <p:txBody>
          <a:bodyPr/>
          <a:lstStyle/>
          <a:p>
            <a:pPr eaLnBrk="1" hangingPunct="1"/>
            <a:r>
              <a:rPr lang="zh-CN" altLang="en-US" smtClean="0"/>
              <a:t>二－十进制编码（</a:t>
            </a:r>
            <a:r>
              <a:rPr lang="en-US" altLang="zh-CN" smtClean="0"/>
              <a:t>BCD</a:t>
            </a:r>
            <a:r>
              <a:rPr lang="zh-CN" altLang="en-US" smtClean="0"/>
              <a:t>码）：</a:t>
            </a:r>
            <a:br>
              <a:rPr lang="zh-CN" altLang="en-US" smtClean="0"/>
            </a:br>
            <a:r>
              <a:rPr lang="zh-CN" altLang="en-US" smtClean="0"/>
              <a:t>二进制编码的十进制数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smtClean="0"/>
              <a:t>inary-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oded 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en-US" altLang="zh-CN" smtClean="0"/>
              <a:t>ecimal</a:t>
            </a:r>
            <a:r>
              <a:rPr lang="zh-CN" altLang="en-US" smtClean="0"/>
              <a:t>，</a:t>
            </a:r>
            <a:r>
              <a:rPr lang="en-US" altLang="zh-CN" smtClean="0"/>
              <a:t>BCD</a:t>
            </a:r>
          </a:p>
          <a:p>
            <a:pPr lvl="1" eaLnBrk="1" hangingPunct="1"/>
            <a:r>
              <a:rPr lang="zh-CN" altLang="en-US" smtClean="0"/>
              <a:t>十进制有权码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8421</a:t>
            </a:r>
            <a:r>
              <a:rPr lang="zh-CN" altLang="en-US" smtClean="0"/>
              <a:t>码：加</a:t>
            </a:r>
            <a:r>
              <a:rPr lang="en-US" altLang="zh-CN" smtClean="0"/>
              <a:t>6</a:t>
            </a:r>
            <a:r>
              <a:rPr lang="zh-CN" altLang="en-US" smtClean="0"/>
              <a:t>修正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2421</a:t>
            </a:r>
            <a:r>
              <a:rPr lang="zh-CN" altLang="en-US" smtClean="0"/>
              <a:t>码：权值由高到低分别为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大于等于</a:t>
            </a:r>
            <a:r>
              <a:rPr lang="en-US" altLang="zh-CN" smtClean="0"/>
              <a:t>5</a:t>
            </a:r>
            <a:r>
              <a:rPr lang="zh-CN" altLang="en-US" smtClean="0"/>
              <a:t>的</a:t>
            </a:r>
            <a:r>
              <a:rPr lang="en-US" altLang="zh-CN" smtClean="0"/>
              <a:t>4</a:t>
            </a:r>
            <a:r>
              <a:rPr lang="zh-CN" altLang="en-US" smtClean="0"/>
              <a:t>位二进制数最高位为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十进制无权码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余</a:t>
            </a:r>
            <a:r>
              <a:rPr lang="en-US" altLang="zh-CN" smtClean="0"/>
              <a:t>3</a:t>
            </a:r>
            <a:r>
              <a:rPr lang="zh-CN" altLang="en-US" smtClean="0"/>
              <a:t>码：在</a:t>
            </a:r>
            <a:r>
              <a:rPr lang="en-US" altLang="zh-CN" smtClean="0"/>
              <a:t>8421</a:t>
            </a:r>
            <a:r>
              <a:rPr lang="zh-CN" altLang="en-US" smtClean="0"/>
              <a:t>码的基础上加</a:t>
            </a:r>
            <a:r>
              <a:rPr lang="en-US" altLang="zh-CN" smtClean="0"/>
              <a:t>(0011)</a:t>
            </a:r>
            <a:r>
              <a:rPr lang="en-US" altLang="zh-CN" baseline="-25000" smtClean="0"/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C4E9A5-5C42-4F8C-BD6C-39EA8EFBE6E0}" type="slidenum">
              <a:rPr lang="zh-CN" altLang="en-US"/>
              <a:pPr/>
              <a:t>124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三、二进制编码的十进制数：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）十进制有权码：</a:t>
            </a:r>
            <a:r>
              <a:rPr lang="en-US" altLang="zh-CN" smtClean="0"/>
              <a:t>4</a:t>
            </a:r>
            <a:r>
              <a:rPr lang="zh-CN" altLang="en-US" smtClean="0"/>
              <a:t>位有权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 cstate="print"/>
          <a:srcRect l="5444" r="7971" b="6628"/>
          <a:stretch>
            <a:fillRect/>
          </a:stretch>
        </p:blipFill>
        <p:spPr bwMode="auto">
          <a:xfrm>
            <a:off x="71438" y="1909763"/>
            <a:ext cx="8964612" cy="42560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56454" name="AutoShape 6"/>
          <p:cNvSpPr>
            <a:spLocks noChangeArrowheads="1"/>
          </p:cNvSpPr>
          <p:nvPr/>
        </p:nvSpPr>
        <p:spPr bwMode="auto">
          <a:xfrm>
            <a:off x="4140200" y="1989138"/>
            <a:ext cx="1008063" cy="2873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5" name="AutoShape 7"/>
          <p:cNvSpPr>
            <a:spLocks noChangeArrowheads="1"/>
          </p:cNvSpPr>
          <p:nvPr/>
        </p:nvSpPr>
        <p:spPr bwMode="auto">
          <a:xfrm>
            <a:off x="5364163" y="1989138"/>
            <a:ext cx="1008062" cy="2873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6" name="AutoShape 8"/>
          <p:cNvSpPr>
            <a:spLocks noChangeArrowheads="1"/>
          </p:cNvSpPr>
          <p:nvPr/>
        </p:nvSpPr>
        <p:spPr bwMode="auto">
          <a:xfrm>
            <a:off x="7885113" y="1989138"/>
            <a:ext cx="1008062" cy="2873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7" name="Text Box 9"/>
          <p:cNvSpPr txBox="1">
            <a:spLocks noChangeArrowheads="1"/>
          </p:cNvSpPr>
          <p:nvPr/>
        </p:nvSpPr>
        <p:spPr bwMode="auto">
          <a:xfrm>
            <a:off x="6732588" y="654050"/>
            <a:ext cx="1871662" cy="97472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/>
              <a:t>对</a:t>
            </a:r>
            <a:r>
              <a:rPr lang="en-US" altLang="zh-CN"/>
              <a:t>9</a:t>
            </a:r>
            <a:r>
              <a:rPr lang="zh-CN" altLang="en-US"/>
              <a:t>互补</a:t>
            </a:r>
          </a:p>
          <a:p>
            <a:pPr algn="l">
              <a:spcBef>
                <a:spcPct val="0"/>
              </a:spcBef>
              <a:defRPr/>
            </a:pPr>
            <a:r>
              <a:rPr lang="zh-CN" altLang="en-US"/>
              <a:t>逢十进一</a:t>
            </a:r>
          </a:p>
        </p:txBody>
      </p:sp>
      <p:sp>
        <p:nvSpPr>
          <p:cNvPr id="1256458" name="Line 10"/>
          <p:cNvSpPr>
            <a:spLocks noChangeShapeType="1"/>
          </p:cNvSpPr>
          <p:nvPr/>
        </p:nvSpPr>
        <p:spPr bwMode="auto">
          <a:xfrm flipH="1">
            <a:off x="5076825" y="1341438"/>
            <a:ext cx="1655763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9" name="Line 11"/>
          <p:cNvSpPr>
            <a:spLocks noChangeShapeType="1"/>
          </p:cNvSpPr>
          <p:nvPr/>
        </p:nvSpPr>
        <p:spPr bwMode="auto">
          <a:xfrm flipH="1">
            <a:off x="6300788" y="1628775"/>
            <a:ext cx="4318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60" name="Line 12"/>
          <p:cNvSpPr>
            <a:spLocks noChangeShapeType="1"/>
          </p:cNvSpPr>
          <p:nvPr/>
        </p:nvSpPr>
        <p:spPr bwMode="auto">
          <a:xfrm>
            <a:off x="8172450" y="1628775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4" grpId="0" animBg="1"/>
      <p:bldP spid="1256455" grpId="0" animBg="1"/>
      <p:bldP spid="1256456" grpId="0" animBg="1"/>
      <p:bldP spid="1256457" grpId="0" animBg="1"/>
      <p:bldP spid="1256458" grpId="0" animBg="1"/>
      <p:bldP spid="1256459" grpId="0" animBg="1"/>
      <p:bldP spid="125646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3EC16A-46C4-44B7-878F-BEE360565B57}" type="slidenum">
              <a:rPr lang="zh-CN" altLang="en-US"/>
              <a:pPr/>
              <a:t>125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三、二进制编码的十进制数：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）十进制无权码：</a:t>
            </a:r>
            <a:r>
              <a:rPr lang="en-US" altLang="zh-CN" smtClean="0"/>
              <a:t>4</a:t>
            </a:r>
            <a:r>
              <a:rPr lang="zh-CN" altLang="en-US" smtClean="0"/>
              <a:t>位无权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 cstate="print"/>
          <a:srcRect l="9290" r="10524" b="6628"/>
          <a:stretch>
            <a:fillRect/>
          </a:stretch>
        </p:blipFill>
        <p:spPr bwMode="auto">
          <a:xfrm>
            <a:off x="179388" y="1916113"/>
            <a:ext cx="8785225" cy="4505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57478" name="Text Box 6"/>
          <p:cNvSpPr txBox="1">
            <a:spLocks noChangeArrowheads="1"/>
          </p:cNvSpPr>
          <p:nvPr/>
        </p:nvSpPr>
        <p:spPr bwMode="auto">
          <a:xfrm>
            <a:off x="250825" y="1196975"/>
            <a:ext cx="3455988" cy="54768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/>
              <a:t>对</a:t>
            </a:r>
            <a:r>
              <a:rPr lang="en-US" altLang="zh-CN"/>
              <a:t>9</a:t>
            </a:r>
            <a:r>
              <a:rPr lang="zh-CN" altLang="en-US"/>
              <a:t>互补、逢十进一</a:t>
            </a:r>
          </a:p>
        </p:txBody>
      </p:sp>
      <p:sp>
        <p:nvSpPr>
          <p:cNvPr id="1257479" name="Text Box 7"/>
          <p:cNvSpPr txBox="1">
            <a:spLocks noChangeArrowheads="1"/>
          </p:cNvSpPr>
          <p:nvPr/>
        </p:nvSpPr>
        <p:spPr bwMode="auto">
          <a:xfrm>
            <a:off x="5003800" y="1196975"/>
            <a:ext cx="2232025" cy="5476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/>
              <a:t>单位距离码</a:t>
            </a:r>
          </a:p>
        </p:txBody>
      </p:sp>
      <p:sp>
        <p:nvSpPr>
          <p:cNvPr id="1257480" name="Line 8"/>
          <p:cNvSpPr>
            <a:spLocks noChangeShapeType="1"/>
          </p:cNvSpPr>
          <p:nvPr/>
        </p:nvSpPr>
        <p:spPr bwMode="auto">
          <a:xfrm>
            <a:off x="2555875" y="1700213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81" name="Line 9"/>
          <p:cNvSpPr>
            <a:spLocks noChangeShapeType="1"/>
          </p:cNvSpPr>
          <p:nvPr/>
        </p:nvSpPr>
        <p:spPr bwMode="auto">
          <a:xfrm flipH="1">
            <a:off x="4427538" y="1700213"/>
            <a:ext cx="576262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82" name="Line 10"/>
          <p:cNvSpPr>
            <a:spLocks noChangeShapeType="1"/>
          </p:cNvSpPr>
          <p:nvPr/>
        </p:nvSpPr>
        <p:spPr bwMode="auto">
          <a:xfrm flipH="1">
            <a:off x="6084888" y="1701800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83" name="Line 11"/>
          <p:cNvSpPr>
            <a:spLocks noChangeShapeType="1"/>
          </p:cNvSpPr>
          <p:nvPr/>
        </p:nvSpPr>
        <p:spPr bwMode="auto">
          <a:xfrm>
            <a:off x="7235825" y="1700213"/>
            <a:ext cx="792163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5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8" grpId="0" animBg="1"/>
      <p:bldP spid="1257479" grpId="0" animBg="1"/>
      <p:bldP spid="1257480" grpId="0" animBg="1"/>
      <p:bldP spid="1257481" grpId="0" animBg="1"/>
      <p:bldP spid="1257482" grpId="0" animBg="1"/>
      <p:bldP spid="125748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69AC99-C2F4-4C63-9B25-31484951AEC3}" type="slidenum">
              <a:rPr lang="zh-CN" altLang="en-US"/>
              <a:pPr/>
              <a:t>126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三、二进制编码的十进制数：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692150"/>
            <a:ext cx="4248150" cy="5905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 IBM </a:t>
            </a:r>
            <a:r>
              <a:rPr lang="zh-CN" altLang="en-US" smtClean="0"/>
              <a:t>大、中型机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中的压缩的</a:t>
            </a:r>
            <a:r>
              <a:rPr lang="en-US" altLang="zh-CN" smtClean="0"/>
              <a:t>BCD</a:t>
            </a:r>
            <a:r>
              <a:rPr lang="zh-CN" altLang="en-US" smtClean="0"/>
              <a:t>码形式：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十进制负整数－</a:t>
            </a:r>
            <a:r>
              <a:rPr lang="en-US" altLang="zh-CN" smtClean="0"/>
              <a:t>2369</a:t>
            </a:r>
            <a:r>
              <a:rPr lang="zh-CN" altLang="en-US" smtClean="0"/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用</a:t>
            </a:r>
            <a:r>
              <a:rPr lang="en-US" altLang="zh-CN" smtClean="0"/>
              <a:t>3</a:t>
            </a:r>
            <a:r>
              <a:rPr lang="zh-CN" altLang="en-US" smtClean="0"/>
              <a:t>个字节表示。</a:t>
            </a:r>
          </a:p>
        </p:txBody>
      </p:sp>
      <p:graphicFrame>
        <p:nvGraphicFramePr>
          <p:cNvPr id="1258827" name="Group 331"/>
          <p:cNvGraphicFramePr>
            <a:graphicFrameLocks noGrp="1"/>
          </p:cNvGraphicFramePr>
          <p:nvPr/>
        </p:nvGraphicFramePr>
        <p:xfrm>
          <a:off x="6445250" y="630238"/>
          <a:ext cx="2230438" cy="576072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数字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b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区位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258825" name="Group 329"/>
          <p:cNvGraphicFramePr>
            <a:graphicFrameLocks noGrp="1"/>
          </p:cNvGraphicFramePr>
          <p:nvPr/>
        </p:nvGraphicFramePr>
        <p:xfrm>
          <a:off x="250825" y="3284538"/>
          <a:ext cx="5976938" cy="503238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0000 0010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0011 0110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1001 1101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8830" name="Group 334"/>
          <p:cNvGraphicFramePr>
            <a:graphicFrameLocks noGrp="1"/>
          </p:cNvGraphicFramePr>
          <p:nvPr/>
        </p:nvGraphicFramePr>
        <p:xfrm>
          <a:off x="250825" y="4030663"/>
          <a:ext cx="5976938" cy="914400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十进制数字位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8823" name="Line 327"/>
          <p:cNvSpPr>
            <a:spLocks noChangeShapeType="1"/>
          </p:cNvSpPr>
          <p:nvPr/>
        </p:nvSpPr>
        <p:spPr bwMode="auto">
          <a:xfrm flipH="1">
            <a:off x="1187450" y="4724400"/>
            <a:ext cx="10080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8824" name="Line 328"/>
          <p:cNvSpPr>
            <a:spLocks noChangeShapeType="1"/>
          </p:cNvSpPr>
          <p:nvPr/>
        </p:nvSpPr>
        <p:spPr bwMode="auto">
          <a:xfrm>
            <a:off x="4140200" y="4724400"/>
            <a:ext cx="10795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823" grpId="0" animBg="1"/>
      <p:bldP spid="125882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smtClean="0">
                <a:ea typeface="楷体_GB2312" pitchFamily="49" charset="-122"/>
              </a:rPr>
              <a:t>2.2  </a:t>
            </a:r>
            <a:r>
              <a:rPr lang="zh-CN" altLang="en-US" sz="3800" smtClean="0">
                <a:ea typeface="楷体_GB2312" pitchFamily="49" charset="-122"/>
              </a:rPr>
              <a:t>非数值数据的编码</a:t>
            </a:r>
            <a:endParaRPr lang="zh-CN" altLang="en-US" sz="3800"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627512-CBB1-42B2-A0D7-2E79B0B72980}" type="slidenum">
              <a:rPr lang="zh-CN" altLang="en-US"/>
              <a:pPr/>
              <a:t>128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非数值数据的编码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848600" cy="4679950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逻辑数据</a:t>
            </a:r>
          </a:p>
          <a:p>
            <a:pPr eaLnBrk="1" hangingPunct="1"/>
            <a:r>
              <a:rPr lang="zh-CN" altLang="en-US" smtClean="0"/>
              <a:t>文字信息：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ASCII</a:t>
            </a:r>
            <a:r>
              <a:rPr lang="zh-CN" altLang="en-US" smtClean="0">
                <a:solidFill>
                  <a:srgbClr val="FF0000"/>
                </a:solidFill>
              </a:rPr>
              <a:t>字符编码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汉字编码</a:t>
            </a:r>
          </a:p>
          <a:p>
            <a:pPr eaLnBrk="1" hangingPunct="1"/>
            <a:r>
              <a:rPr lang="zh-CN" altLang="en-US" smtClean="0"/>
              <a:t>多媒体信息：图形、图像、声音、视频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3CEDFC-C283-48D6-8E4F-75F9C3D0382C}" type="slidenum">
              <a:rPr lang="zh-CN" altLang="en-US"/>
              <a:pPr/>
              <a:t>129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非数值数据的编码     </a:t>
            </a:r>
            <a:r>
              <a:rPr lang="en-US" altLang="zh-CN" smtClean="0">
                <a:solidFill>
                  <a:srgbClr val="FF0066"/>
                </a:solidFill>
              </a:rPr>
              <a:t>1. ASCII</a:t>
            </a:r>
            <a:r>
              <a:rPr lang="zh-CN" altLang="en-US" smtClean="0">
                <a:solidFill>
                  <a:srgbClr val="FF0066"/>
                </a:solidFill>
              </a:rPr>
              <a:t>字符编码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692150"/>
            <a:ext cx="8712200" cy="5905500"/>
          </a:xfrm>
        </p:spPr>
        <p:txBody>
          <a:bodyPr/>
          <a:lstStyle/>
          <a:p>
            <a:pPr marL="355600" indent="-355600" eaLnBrk="1" hangingPunct="1"/>
            <a:r>
              <a:rPr lang="en-US" altLang="zh-CN" smtClean="0"/>
              <a:t>ASCII</a:t>
            </a:r>
            <a:r>
              <a:rPr lang="zh-CN" altLang="en-US" smtClean="0"/>
              <a:t>码：美国国家信息交换标准代码，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merican 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smtClean="0"/>
              <a:t>tandard 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ode for 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en-US" altLang="zh-CN" smtClean="0"/>
              <a:t>nformation 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en-US" altLang="zh-CN" smtClean="0"/>
              <a:t>nterchange</a:t>
            </a:r>
          </a:p>
          <a:p>
            <a:pPr marL="355600" indent="-355600" eaLnBrk="1" hangingPunct="1"/>
            <a:r>
              <a:rPr lang="en-US" altLang="zh-CN" smtClean="0"/>
              <a:t>5</a:t>
            </a:r>
            <a:r>
              <a:rPr lang="zh-CN" altLang="en-US" smtClean="0"/>
              <a:t>位莫尔斯编码 </a:t>
            </a:r>
            <a:r>
              <a:rPr lang="zh-CN" altLang="en-US" smtClean="0">
                <a:latin typeface="+mn-ea"/>
              </a:rPr>
              <a:t>→</a:t>
            </a:r>
            <a:r>
              <a:rPr lang="zh-CN" altLang="en-US" smtClean="0"/>
              <a:t> </a:t>
            </a:r>
            <a:r>
              <a:rPr lang="en-US" altLang="zh-CN" smtClean="0"/>
              <a:t>7</a:t>
            </a:r>
            <a:r>
              <a:rPr lang="zh-CN" altLang="en-US" smtClean="0"/>
              <a:t>位的编码方案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ISO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>
                <a:latin typeface="+mn-ea"/>
              </a:rPr>
              <a:t>→</a:t>
            </a:r>
            <a:r>
              <a:rPr lang="zh-CN" altLang="en-US" smtClean="0"/>
              <a:t> </a:t>
            </a:r>
            <a:r>
              <a:rPr lang="en-US" altLang="zh-CN" smtClean="0"/>
              <a:t>1967</a:t>
            </a:r>
            <a:r>
              <a:rPr lang="zh-CN" altLang="en-US" smtClean="0"/>
              <a:t>年成为官方标准</a:t>
            </a:r>
          </a:p>
          <a:p>
            <a:pPr marL="355600" indent="-355600" eaLnBrk="1" hangingPunct="1"/>
            <a:r>
              <a:rPr lang="en-US" altLang="zh-CN" smtClean="0"/>
              <a:t>ASCII</a:t>
            </a:r>
            <a:r>
              <a:rPr lang="zh-CN" altLang="en-US" smtClean="0"/>
              <a:t>编码包括：</a:t>
            </a:r>
          </a:p>
          <a:p>
            <a:pPr marL="814388" lvl="1" eaLnBrk="1" hangingPunct="1"/>
            <a:r>
              <a:rPr lang="en-US" altLang="zh-CN" smtClean="0"/>
              <a:t>33</a:t>
            </a:r>
            <a:r>
              <a:rPr lang="zh-CN" altLang="en-US" smtClean="0"/>
              <a:t>个控制字符</a:t>
            </a:r>
          </a:p>
          <a:p>
            <a:pPr marL="814388" lvl="1" eaLnBrk="1" hangingPunct="1"/>
            <a:r>
              <a:rPr lang="en-US" altLang="zh-CN" smtClean="0"/>
              <a:t>“0”</a:t>
            </a:r>
            <a:r>
              <a:rPr lang="zh-CN" altLang="en-US" smtClean="0"/>
              <a:t>～</a:t>
            </a:r>
            <a:r>
              <a:rPr lang="en-US" altLang="zh-CN" smtClean="0"/>
              <a:t>“9”: ASCII</a:t>
            </a:r>
            <a:r>
              <a:rPr lang="zh-CN" altLang="en-US" smtClean="0"/>
              <a:t>编码为</a:t>
            </a:r>
            <a:r>
              <a:rPr lang="en-US" altLang="zh-CN" smtClean="0"/>
              <a:t>30H</a:t>
            </a:r>
            <a:r>
              <a:rPr lang="zh-CN" altLang="en-US" smtClean="0"/>
              <a:t>加上相应的数字值</a:t>
            </a:r>
          </a:p>
          <a:p>
            <a:pPr marL="814388" lvl="1" eaLnBrk="1" hangingPunct="1"/>
            <a:r>
              <a:rPr lang="en-US" altLang="zh-CN" smtClean="0"/>
              <a:t>52</a:t>
            </a:r>
            <a:r>
              <a:rPr lang="zh-CN" altLang="en-US" smtClean="0"/>
              <a:t>个英文字母</a:t>
            </a:r>
          </a:p>
          <a:p>
            <a:pPr marL="1257300" lvl="2" indent="-263525" eaLnBrk="1" hangingPunct="1"/>
            <a:r>
              <a:rPr lang="zh-CN" altLang="en-US" sz="2400" smtClean="0"/>
              <a:t>大写字母，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编码为</a:t>
            </a:r>
            <a:r>
              <a:rPr lang="en-US" altLang="zh-CN" sz="2400" smtClean="0"/>
              <a:t>40H</a:t>
            </a:r>
            <a:r>
              <a:rPr lang="zh-CN" altLang="en-US" sz="2400" smtClean="0"/>
              <a:t>加上字母的顺序号</a:t>
            </a:r>
          </a:p>
          <a:p>
            <a:pPr marL="1257300" lvl="2" indent="-263525" eaLnBrk="1" hangingPunct="1"/>
            <a:r>
              <a:rPr lang="zh-CN" altLang="en-US" sz="2400" smtClean="0"/>
              <a:t>小写字母，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编码为</a:t>
            </a:r>
            <a:r>
              <a:rPr lang="en-US" altLang="zh-CN" sz="2400" smtClean="0"/>
              <a:t>60H</a:t>
            </a:r>
            <a:r>
              <a:rPr lang="zh-CN" altLang="en-US" sz="2400" smtClean="0"/>
              <a:t>加上字母的顺序号</a:t>
            </a:r>
          </a:p>
          <a:p>
            <a:pPr marL="814388" lvl="1" eaLnBrk="1" hangingPunct="1"/>
            <a:r>
              <a:rPr lang="en-US" altLang="zh-CN" smtClean="0"/>
              <a:t>32</a:t>
            </a:r>
            <a:r>
              <a:rPr lang="zh-CN" altLang="en-US" smtClean="0"/>
              <a:t>个特殊字符（例如“</a:t>
            </a:r>
            <a:r>
              <a:rPr lang="en-US" altLang="zh-CN" smtClean="0"/>
              <a:t>#</a:t>
            </a:r>
            <a:r>
              <a:rPr lang="zh-CN" altLang="en-US" smtClean="0"/>
              <a:t>”和“</a:t>
            </a:r>
            <a:r>
              <a:rPr lang="en-US" altLang="zh-CN" smtClean="0"/>
              <a:t>@</a:t>
            </a:r>
            <a:r>
              <a:rPr lang="zh-CN" altLang="en-US" smtClean="0"/>
              <a:t>”）</a:t>
            </a:r>
          </a:p>
          <a:p>
            <a:pPr marL="814388" lvl="1" eaLnBrk="1" hangingPunct="1"/>
            <a:r>
              <a:rPr lang="zh-CN" altLang="en-US" smtClean="0"/>
              <a:t>空格符号</a:t>
            </a:r>
            <a:endParaRPr lang="en-US" altLang="zh-CN" smtClean="0"/>
          </a:p>
        </p:txBody>
      </p:sp>
      <p:sp>
        <p:nvSpPr>
          <p:cNvPr id="1260634" name="AutoShape 90"/>
          <p:cNvSpPr>
            <a:spLocks noChangeArrowheads="1"/>
          </p:cNvSpPr>
          <p:nvPr/>
        </p:nvSpPr>
        <p:spPr bwMode="auto">
          <a:xfrm>
            <a:off x="755650" y="3068638"/>
            <a:ext cx="2808288" cy="50482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635" name="AutoShape 91"/>
          <p:cNvSpPr>
            <a:spLocks noChangeArrowheads="1"/>
          </p:cNvSpPr>
          <p:nvPr/>
        </p:nvSpPr>
        <p:spPr bwMode="auto">
          <a:xfrm>
            <a:off x="755650" y="3644900"/>
            <a:ext cx="7848600" cy="2879725"/>
          </a:xfrm>
          <a:prstGeom prst="roundRect">
            <a:avLst>
              <a:gd name="adj" fmla="val 12310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636" name="Text Box 92"/>
          <p:cNvSpPr txBox="1">
            <a:spLocks noChangeArrowheads="1"/>
          </p:cNvSpPr>
          <p:nvPr/>
        </p:nvSpPr>
        <p:spPr bwMode="auto">
          <a:xfrm>
            <a:off x="3348038" y="2852738"/>
            <a:ext cx="19446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不可打印</a:t>
            </a:r>
          </a:p>
        </p:txBody>
      </p:sp>
      <p:sp>
        <p:nvSpPr>
          <p:cNvPr id="1260637" name="Text Box 93"/>
          <p:cNvSpPr txBox="1">
            <a:spLocks noChangeArrowheads="1"/>
          </p:cNvSpPr>
          <p:nvPr/>
        </p:nvSpPr>
        <p:spPr bwMode="auto">
          <a:xfrm>
            <a:off x="6659563" y="5862638"/>
            <a:ext cx="19446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可以打印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634" grpId="0" animBg="1"/>
      <p:bldP spid="1260635" grpId="0" animBg="1"/>
      <p:bldP spid="1260636" grpId="0"/>
      <p:bldP spid="12606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3779CD-3FFE-4C7E-9BD7-F435B93E41F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将十进制数</a:t>
            </a:r>
            <a:r>
              <a:rPr lang="en-US" altLang="zh-CN" smtClean="0"/>
              <a:t>730.8125</a:t>
            </a:r>
            <a:r>
              <a:rPr lang="zh-CN" altLang="en-US" smtClean="0"/>
              <a:t>转换成二进制数、八进制数。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 </a:t>
            </a:r>
            <a:r>
              <a:rPr lang="zh-CN" altLang="en-US" smtClean="0"/>
              <a:t>① 整数部分的转换：“</a:t>
            </a:r>
            <a:r>
              <a:rPr lang="zh-CN" altLang="en-US" smtClean="0">
                <a:solidFill>
                  <a:srgbClr val="FF0066"/>
                </a:solidFill>
              </a:rPr>
              <a:t>除基取余，先低后高</a:t>
            </a:r>
            <a:r>
              <a:rPr lang="zh-CN" altLang="en-US" smtClean="0"/>
              <a:t>”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	因此，</a:t>
            </a:r>
            <a:r>
              <a:rPr lang="en-US" altLang="zh-CN" smtClean="0">
                <a:solidFill>
                  <a:srgbClr val="000000"/>
                </a:solidFill>
              </a:rPr>
              <a:t>(730)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(1332)</a:t>
            </a:r>
            <a:r>
              <a:rPr lang="en-US" altLang="zh-CN" baseline="-30000" smtClean="0">
                <a:solidFill>
                  <a:srgbClr val="000000"/>
                </a:solidFill>
              </a:rPr>
              <a:t>8</a:t>
            </a:r>
            <a:endParaRPr lang="zh-CN" altLang="en-US" smtClean="0"/>
          </a:p>
        </p:txBody>
      </p:sp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6870" name="Picture 134"/>
          <p:cNvPicPr>
            <a:picLocks noChangeAspect="1" noChangeArrowheads="1"/>
          </p:cNvPicPr>
          <p:nvPr/>
        </p:nvPicPr>
        <p:blipFill>
          <a:blip r:embed="rId2" cstate="print"/>
          <a:srcRect l="22003" r="25793"/>
          <a:stretch>
            <a:fillRect/>
          </a:stretch>
        </p:blipFill>
        <p:spPr bwMode="auto">
          <a:xfrm>
            <a:off x="971550" y="2381250"/>
            <a:ext cx="6624638" cy="32797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2820" name="Group 1252"/>
          <p:cNvGraphicFramePr>
            <a:graphicFrameLocks noGrp="1"/>
          </p:cNvGraphicFramePr>
          <p:nvPr/>
        </p:nvGraphicFramePr>
        <p:xfrm>
          <a:off x="395288" y="274638"/>
          <a:ext cx="8353425" cy="64008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DLE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@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`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Times New Roman" pitchFamily="18" charset="0"/>
                        </a:rPr>
                        <a:t>"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ENQ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%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ESC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?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3160" name="Freeform 1231"/>
          <p:cNvSpPr>
            <a:spLocks/>
          </p:cNvSpPr>
          <p:nvPr/>
        </p:nvSpPr>
        <p:spPr bwMode="auto">
          <a:xfrm>
            <a:off x="871538" y="609600"/>
            <a:ext cx="1276350" cy="709613"/>
          </a:xfrm>
          <a:custGeom>
            <a:avLst/>
            <a:gdLst>
              <a:gd name="T0" fmla="*/ 0 w 771"/>
              <a:gd name="T1" fmla="*/ 0 h 363"/>
              <a:gd name="T2" fmla="*/ 181 w 771"/>
              <a:gd name="T3" fmla="*/ 182 h 363"/>
              <a:gd name="T4" fmla="*/ 589 w 771"/>
              <a:gd name="T5" fmla="*/ 227 h 363"/>
              <a:gd name="T6" fmla="*/ 771 w 771"/>
              <a:gd name="T7" fmla="*/ 363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363"/>
              <a:gd name="T14" fmla="*/ 771 w 77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363">
                <a:moveTo>
                  <a:pt x="0" y="0"/>
                </a:moveTo>
                <a:cubicBezTo>
                  <a:pt x="41" y="72"/>
                  <a:pt x="83" y="144"/>
                  <a:pt x="181" y="182"/>
                </a:cubicBezTo>
                <a:cubicBezTo>
                  <a:pt x="279" y="220"/>
                  <a:pt x="491" y="197"/>
                  <a:pt x="589" y="227"/>
                </a:cubicBezTo>
                <a:cubicBezTo>
                  <a:pt x="687" y="257"/>
                  <a:pt x="729" y="310"/>
                  <a:pt x="771" y="36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61" name="Text Box 1249"/>
          <p:cNvSpPr txBox="1">
            <a:spLocks noChangeArrowheads="1"/>
          </p:cNvSpPr>
          <p:nvPr/>
        </p:nvSpPr>
        <p:spPr bwMode="auto">
          <a:xfrm>
            <a:off x="233363" y="176213"/>
            <a:ext cx="2035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bg2"/>
                </a:solidFill>
              </a:rPr>
              <a:t>ASCII</a:t>
            </a:r>
            <a:r>
              <a:rPr lang="zh-CN" altLang="en-US" sz="2400">
                <a:solidFill>
                  <a:schemeClr val="bg2"/>
                </a:solidFill>
              </a:rPr>
              <a:t>编码表</a:t>
            </a:r>
          </a:p>
        </p:txBody>
      </p:sp>
      <p:sp>
        <p:nvSpPr>
          <p:cNvPr id="5" name="动作按钮: 上一张 4">
            <a:hlinkClick r:id="" action="ppaction://hlinkshowjump?jump=lastslideviewed" highlightClick="1"/>
          </p:cNvPr>
          <p:cNvSpPr/>
          <p:nvPr/>
        </p:nvSpPr>
        <p:spPr bwMode="auto">
          <a:xfrm>
            <a:off x="395536" y="764704"/>
            <a:ext cx="360040" cy="360040"/>
          </a:xfrm>
          <a:prstGeom prst="actionButtonRetur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A510B-1894-47E2-B5C8-0AD5523E5D2A}" type="slidenum">
              <a:rPr lang="zh-CN" altLang="en-US"/>
              <a:pPr/>
              <a:t>131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非数值数据的编码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66"/>
                </a:solidFill>
              </a:rPr>
              <a:t>汉字编码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49275"/>
            <a:ext cx="8064500" cy="6048375"/>
          </a:xfrm>
        </p:spPr>
        <p:txBody>
          <a:bodyPr/>
          <a:lstStyle/>
          <a:p>
            <a:pPr marL="355600" indent="-355600" eaLnBrk="1" hangingPunct="1"/>
            <a:r>
              <a:rPr lang="zh-CN" altLang="en-US" dirty="0" smtClean="0"/>
              <a:t>汉字的输入编码</a:t>
            </a:r>
          </a:p>
          <a:p>
            <a:pPr marL="814388" lvl="1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拼音</a:t>
            </a:r>
          </a:p>
          <a:p>
            <a:pPr marL="814388" lvl="1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字形</a:t>
            </a:r>
          </a:p>
          <a:p>
            <a:pPr marL="814388" lvl="1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数字</a:t>
            </a:r>
          </a:p>
          <a:p>
            <a:pPr marL="355600" indent="-355600" eaLnBrk="1" hangingPunct="1"/>
            <a:r>
              <a:rPr lang="zh-CN" altLang="en-US" dirty="0" smtClean="0"/>
              <a:t>汉字的内码</a:t>
            </a:r>
          </a:p>
          <a:p>
            <a:pPr marL="814388" lvl="1" eaLnBrk="1" hangingPunct="1"/>
            <a:r>
              <a:rPr lang="en-US" altLang="zh-CN" sz="2400" dirty="0" smtClean="0">
                <a:solidFill>
                  <a:srgbClr val="CC0066"/>
                </a:solidFill>
              </a:rPr>
              <a:t>GB2312-1980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	</a:t>
            </a:r>
            <a:r>
              <a:rPr lang="en-US" altLang="zh-CN" sz="2400" dirty="0" smtClean="0"/>
              <a:t>6763</a:t>
            </a:r>
            <a:r>
              <a:rPr lang="zh-CN" altLang="en-US" sz="2400" dirty="0" smtClean="0"/>
              <a:t>个汉字＋</a:t>
            </a:r>
            <a:r>
              <a:rPr lang="en-US" altLang="zh-CN" sz="2400" dirty="0" smtClean="0"/>
              <a:t>682</a:t>
            </a:r>
            <a:r>
              <a:rPr lang="zh-CN" altLang="en-US" sz="2400" dirty="0" smtClean="0"/>
              <a:t>个其它符号</a:t>
            </a:r>
          </a:p>
          <a:p>
            <a:pPr marL="814388" lvl="1" eaLnBrk="1" hangingPunct="1"/>
            <a:r>
              <a:rPr lang="en-US" altLang="zh-CN" sz="2400" dirty="0" smtClean="0">
                <a:solidFill>
                  <a:srgbClr val="CC0066"/>
                </a:solidFill>
              </a:rPr>
              <a:t>GBK</a:t>
            </a:r>
            <a:r>
              <a:rPr lang="zh-CN" altLang="en-US" sz="2400" dirty="0" smtClean="0"/>
              <a:t>			</a:t>
            </a:r>
            <a:r>
              <a:rPr lang="en-US" altLang="zh-CN" sz="2400" dirty="0" smtClean="0"/>
              <a:t>21003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汉字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883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其它</a:t>
            </a:r>
            <a:r>
              <a:rPr lang="zh-CN" altLang="en-US" sz="2400" dirty="0" smtClean="0"/>
              <a:t>符号</a:t>
            </a:r>
          </a:p>
          <a:p>
            <a:pPr marL="814388" lvl="1" eaLnBrk="1" hangingPunct="1"/>
            <a:r>
              <a:rPr lang="en-US" altLang="zh-CN" sz="2400" dirty="0" smtClean="0">
                <a:solidFill>
                  <a:srgbClr val="CC0066"/>
                </a:solidFill>
              </a:rPr>
              <a:t>GB18030-2000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	</a:t>
            </a:r>
            <a:r>
              <a:rPr lang="en-US" altLang="zh-CN" sz="2400" dirty="0" smtClean="0"/>
              <a:t>27484</a:t>
            </a:r>
            <a:r>
              <a:rPr lang="zh-CN" altLang="en-US" sz="2400" dirty="0" smtClean="0"/>
              <a:t>个汉字＋少数民族文字</a:t>
            </a:r>
          </a:p>
          <a:p>
            <a:pPr marL="814388" lvl="1" eaLnBrk="1" hangingPunct="1"/>
            <a:r>
              <a:rPr lang="en-US" altLang="zh-CN" sz="2400" dirty="0" smtClean="0">
                <a:solidFill>
                  <a:srgbClr val="CC0066"/>
                </a:solidFill>
              </a:rPr>
              <a:t>ISO/IEC10646-1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CC0066"/>
                </a:solidFill>
              </a:rPr>
              <a:t>Unicode 2.0</a:t>
            </a:r>
          </a:p>
          <a:p>
            <a:pPr marL="355600" indent="-355600" eaLnBrk="1" hangingPunct="1"/>
            <a:r>
              <a:rPr lang="zh-CN" altLang="en-US" dirty="0" smtClean="0"/>
              <a:t>汉字的输出</a:t>
            </a:r>
          </a:p>
          <a:p>
            <a:pPr marL="814388" lvl="1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点阵</a:t>
            </a:r>
          </a:p>
          <a:p>
            <a:pPr marL="814388" lvl="1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矢量</a:t>
            </a:r>
          </a:p>
          <a:p>
            <a:pPr marL="814388" lvl="1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曲线</a:t>
            </a:r>
          </a:p>
        </p:txBody>
      </p:sp>
      <p:grpSp>
        <p:nvGrpSpPr>
          <p:cNvPr id="83973" name="Group 8"/>
          <p:cNvGrpSpPr>
            <a:grpSpLocks noChangeAspect="1"/>
          </p:cNvGrpSpPr>
          <p:nvPr/>
        </p:nvGrpSpPr>
        <p:grpSpPr bwMode="auto">
          <a:xfrm>
            <a:off x="3635375" y="5157788"/>
            <a:ext cx="1141413" cy="1155700"/>
            <a:chOff x="2646" y="3221"/>
            <a:chExt cx="4928" cy="4992"/>
          </a:xfrm>
        </p:grpSpPr>
        <p:sp>
          <p:nvSpPr>
            <p:cNvPr id="83976" name="Rectangle 9"/>
            <p:cNvSpPr>
              <a:spLocks noChangeAspect="1" noChangeArrowheads="1"/>
            </p:cNvSpPr>
            <p:nvPr/>
          </p:nvSpPr>
          <p:spPr bwMode="auto">
            <a:xfrm>
              <a:off x="2646" y="3221"/>
              <a:ext cx="308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Rectangle 10"/>
            <p:cNvSpPr>
              <a:spLocks noChangeAspect="1" noChangeArrowheads="1"/>
            </p:cNvSpPr>
            <p:nvPr/>
          </p:nvSpPr>
          <p:spPr bwMode="auto">
            <a:xfrm>
              <a:off x="2954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Rectangle 11"/>
            <p:cNvSpPr>
              <a:spLocks noChangeAspect="1" noChangeArrowheads="1"/>
            </p:cNvSpPr>
            <p:nvPr/>
          </p:nvSpPr>
          <p:spPr bwMode="auto">
            <a:xfrm>
              <a:off x="3262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Rectangle 12"/>
            <p:cNvSpPr>
              <a:spLocks noChangeAspect="1" noChangeArrowheads="1"/>
            </p:cNvSpPr>
            <p:nvPr/>
          </p:nvSpPr>
          <p:spPr bwMode="auto">
            <a:xfrm>
              <a:off x="3570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Rectangle 13"/>
            <p:cNvSpPr>
              <a:spLocks noChangeAspect="1" noChangeArrowheads="1"/>
            </p:cNvSpPr>
            <p:nvPr/>
          </p:nvSpPr>
          <p:spPr bwMode="auto">
            <a:xfrm>
              <a:off x="3878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Rectangle 14"/>
            <p:cNvSpPr>
              <a:spLocks noChangeAspect="1" noChangeArrowheads="1"/>
            </p:cNvSpPr>
            <p:nvPr/>
          </p:nvSpPr>
          <p:spPr bwMode="auto">
            <a:xfrm>
              <a:off x="4186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Rectangle 15"/>
            <p:cNvSpPr>
              <a:spLocks noChangeAspect="1" noChangeArrowheads="1"/>
            </p:cNvSpPr>
            <p:nvPr/>
          </p:nvSpPr>
          <p:spPr bwMode="auto">
            <a:xfrm>
              <a:off x="4494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Rectangle 16"/>
            <p:cNvSpPr>
              <a:spLocks noChangeAspect="1" noChangeArrowheads="1"/>
            </p:cNvSpPr>
            <p:nvPr/>
          </p:nvSpPr>
          <p:spPr bwMode="auto">
            <a:xfrm>
              <a:off x="4802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Rectangle 17"/>
            <p:cNvSpPr>
              <a:spLocks noChangeAspect="1" noChangeArrowheads="1"/>
            </p:cNvSpPr>
            <p:nvPr/>
          </p:nvSpPr>
          <p:spPr bwMode="auto">
            <a:xfrm>
              <a:off x="5110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Rectangle 18"/>
            <p:cNvSpPr>
              <a:spLocks noChangeAspect="1" noChangeArrowheads="1"/>
            </p:cNvSpPr>
            <p:nvPr/>
          </p:nvSpPr>
          <p:spPr bwMode="auto">
            <a:xfrm>
              <a:off x="5418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Rectangle 19"/>
            <p:cNvSpPr>
              <a:spLocks noChangeAspect="1" noChangeArrowheads="1"/>
            </p:cNvSpPr>
            <p:nvPr/>
          </p:nvSpPr>
          <p:spPr bwMode="auto">
            <a:xfrm>
              <a:off x="5726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Rectangle 20"/>
            <p:cNvSpPr>
              <a:spLocks noChangeAspect="1" noChangeArrowheads="1"/>
            </p:cNvSpPr>
            <p:nvPr/>
          </p:nvSpPr>
          <p:spPr bwMode="auto">
            <a:xfrm>
              <a:off x="6034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Rectangle 21"/>
            <p:cNvSpPr>
              <a:spLocks noChangeAspect="1" noChangeArrowheads="1"/>
            </p:cNvSpPr>
            <p:nvPr/>
          </p:nvSpPr>
          <p:spPr bwMode="auto">
            <a:xfrm>
              <a:off x="6342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Rectangle 22"/>
            <p:cNvSpPr>
              <a:spLocks noChangeAspect="1" noChangeArrowheads="1"/>
            </p:cNvSpPr>
            <p:nvPr/>
          </p:nvSpPr>
          <p:spPr bwMode="auto">
            <a:xfrm>
              <a:off x="6650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Rectangle 23"/>
            <p:cNvSpPr>
              <a:spLocks noChangeAspect="1" noChangeArrowheads="1"/>
            </p:cNvSpPr>
            <p:nvPr/>
          </p:nvSpPr>
          <p:spPr bwMode="auto">
            <a:xfrm>
              <a:off x="6958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Rectangle 24"/>
            <p:cNvSpPr>
              <a:spLocks noChangeAspect="1" noChangeArrowheads="1"/>
            </p:cNvSpPr>
            <p:nvPr/>
          </p:nvSpPr>
          <p:spPr bwMode="auto">
            <a:xfrm>
              <a:off x="7266" y="322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Rectangle 25"/>
            <p:cNvSpPr>
              <a:spLocks noChangeAspect="1" noChangeArrowheads="1"/>
            </p:cNvSpPr>
            <p:nvPr/>
          </p:nvSpPr>
          <p:spPr bwMode="auto">
            <a:xfrm>
              <a:off x="264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Rectangle 26"/>
            <p:cNvSpPr>
              <a:spLocks noChangeAspect="1" noChangeArrowheads="1"/>
            </p:cNvSpPr>
            <p:nvPr/>
          </p:nvSpPr>
          <p:spPr bwMode="auto">
            <a:xfrm>
              <a:off x="2954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Rectangle 27"/>
            <p:cNvSpPr>
              <a:spLocks noChangeAspect="1" noChangeArrowheads="1"/>
            </p:cNvSpPr>
            <p:nvPr/>
          </p:nvSpPr>
          <p:spPr bwMode="auto">
            <a:xfrm>
              <a:off x="3262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5" name="Rectangle 28"/>
            <p:cNvSpPr>
              <a:spLocks noChangeAspect="1" noChangeArrowheads="1"/>
            </p:cNvSpPr>
            <p:nvPr/>
          </p:nvSpPr>
          <p:spPr bwMode="auto">
            <a:xfrm>
              <a:off x="3570" y="3533"/>
              <a:ext cx="308" cy="31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Rectangle 29"/>
            <p:cNvSpPr>
              <a:spLocks noChangeAspect="1" noChangeArrowheads="1"/>
            </p:cNvSpPr>
            <p:nvPr/>
          </p:nvSpPr>
          <p:spPr bwMode="auto">
            <a:xfrm>
              <a:off x="3878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7" name="Rectangle 30"/>
            <p:cNvSpPr>
              <a:spLocks noChangeAspect="1" noChangeArrowheads="1"/>
            </p:cNvSpPr>
            <p:nvPr/>
          </p:nvSpPr>
          <p:spPr bwMode="auto">
            <a:xfrm>
              <a:off x="418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8" name="Rectangle 31"/>
            <p:cNvSpPr>
              <a:spLocks noChangeAspect="1" noChangeArrowheads="1"/>
            </p:cNvSpPr>
            <p:nvPr/>
          </p:nvSpPr>
          <p:spPr bwMode="auto">
            <a:xfrm>
              <a:off x="4494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Rectangle 32"/>
            <p:cNvSpPr>
              <a:spLocks noChangeAspect="1" noChangeArrowheads="1"/>
            </p:cNvSpPr>
            <p:nvPr/>
          </p:nvSpPr>
          <p:spPr bwMode="auto">
            <a:xfrm>
              <a:off x="4802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0" name="Rectangle 33"/>
            <p:cNvSpPr>
              <a:spLocks noChangeAspect="1" noChangeArrowheads="1"/>
            </p:cNvSpPr>
            <p:nvPr/>
          </p:nvSpPr>
          <p:spPr bwMode="auto">
            <a:xfrm>
              <a:off x="5110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1" name="Rectangle 34"/>
            <p:cNvSpPr>
              <a:spLocks noChangeAspect="1" noChangeArrowheads="1"/>
            </p:cNvSpPr>
            <p:nvPr/>
          </p:nvSpPr>
          <p:spPr bwMode="auto">
            <a:xfrm>
              <a:off x="5418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2" name="Rectangle 35"/>
            <p:cNvSpPr>
              <a:spLocks noChangeAspect="1" noChangeArrowheads="1"/>
            </p:cNvSpPr>
            <p:nvPr/>
          </p:nvSpPr>
          <p:spPr bwMode="auto">
            <a:xfrm>
              <a:off x="572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3" name="Rectangle 36"/>
            <p:cNvSpPr>
              <a:spLocks noChangeAspect="1" noChangeArrowheads="1"/>
            </p:cNvSpPr>
            <p:nvPr/>
          </p:nvSpPr>
          <p:spPr bwMode="auto">
            <a:xfrm>
              <a:off x="6034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4" name="Rectangle 37"/>
            <p:cNvSpPr>
              <a:spLocks noChangeAspect="1" noChangeArrowheads="1"/>
            </p:cNvSpPr>
            <p:nvPr/>
          </p:nvSpPr>
          <p:spPr bwMode="auto">
            <a:xfrm>
              <a:off x="6342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5" name="Rectangle 38"/>
            <p:cNvSpPr>
              <a:spLocks noChangeAspect="1" noChangeArrowheads="1"/>
            </p:cNvSpPr>
            <p:nvPr/>
          </p:nvSpPr>
          <p:spPr bwMode="auto">
            <a:xfrm>
              <a:off x="6650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6" name="Rectangle 39"/>
            <p:cNvSpPr>
              <a:spLocks noChangeAspect="1" noChangeArrowheads="1"/>
            </p:cNvSpPr>
            <p:nvPr/>
          </p:nvSpPr>
          <p:spPr bwMode="auto">
            <a:xfrm>
              <a:off x="6958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7" name="Rectangle 40"/>
            <p:cNvSpPr>
              <a:spLocks noChangeAspect="1" noChangeArrowheads="1"/>
            </p:cNvSpPr>
            <p:nvPr/>
          </p:nvSpPr>
          <p:spPr bwMode="auto">
            <a:xfrm>
              <a:off x="7266" y="353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Rectangle 41"/>
            <p:cNvSpPr>
              <a:spLocks noChangeAspect="1" noChangeArrowheads="1"/>
            </p:cNvSpPr>
            <p:nvPr/>
          </p:nvSpPr>
          <p:spPr bwMode="auto">
            <a:xfrm>
              <a:off x="264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Rectangle 42"/>
            <p:cNvSpPr>
              <a:spLocks noChangeAspect="1" noChangeArrowheads="1"/>
            </p:cNvSpPr>
            <p:nvPr/>
          </p:nvSpPr>
          <p:spPr bwMode="auto">
            <a:xfrm>
              <a:off x="2954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Rectangle 43"/>
            <p:cNvSpPr>
              <a:spLocks noChangeAspect="1" noChangeArrowheads="1"/>
            </p:cNvSpPr>
            <p:nvPr/>
          </p:nvSpPr>
          <p:spPr bwMode="auto">
            <a:xfrm>
              <a:off x="3262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1" name="Rectangle 44"/>
            <p:cNvSpPr>
              <a:spLocks noChangeAspect="1" noChangeArrowheads="1"/>
            </p:cNvSpPr>
            <p:nvPr/>
          </p:nvSpPr>
          <p:spPr bwMode="auto">
            <a:xfrm>
              <a:off x="3570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Rectangle 45"/>
            <p:cNvSpPr>
              <a:spLocks noChangeAspect="1" noChangeArrowheads="1"/>
            </p:cNvSpPr>
            <p:nvPr/>
          </p:nvSpPr>
          <p:spPr bwMode="auto">
            <a:xfrm>
              <a:off x="3878" y="384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Rectangle 46"/>
            <p:cNvSpPr>
              <a:spLocks noChangeAspect="1" noChangeArrowheads="1"/>
            </p:cNvSpPr>
            <p:nvPr/>
          </p:nvSpPr>
          <p:spPr bwMode="auto">
            <a:xfrm>
              <a:off x="418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4" name="Rectangle 47"/>
            <p:cNvSpPr>
              <a:spLocks noChangeAspect="1" noChangeArrowheads="1"/>
            </p:cNvSpPr>
            <p:nvPr/>
          </p:nvSpPr>
          <p:spPr bwMode="auto">
            <a:xfrm>
              <a:off x="4494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Rectangle 48"/>
            <p:cNvSpPr>
              <a:spLocks noChangeAspect="1" noChangeArrowheads="1"/>
            </p:cNvSpPr>
            <p:nvPr/>
          </p:nvSpPr>
          <p:spPr bwMode="auto">
            <a:xfrm>
              <a:off x="4802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6" name="Rectangle 49"/>
            <p:cNvSpPr>
              <a:spLocks noChangeAspect="1" noChangeArrowheads="1"/>
            </p:cNvSpPr>
            <p:nvPr/>
          </p:nvSpPr>
          <p:spPr bwMode="auto">
            <a:xfrm>
              <a:off x="5110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Rectangle 50"/>
            <p:cNvSpPr>
              <a:spLocks noChangeAspect="1" noChangeArrowheads="1"/>
            </p:cNvSpPr>
            <p:nvPr/>
          </p:nvSpPr>
          <p:spPr bwMode="auto">
            <a:xfrm>
              <a:off x="5418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Rectangle 51"/>
            <p:cNvSpPr>
              <a:spLocks noChangeAspect="1" noChangeArrowheads="1"/>
            </p:cNvSpPr>
            <p:nvPr/>
          </p:nvSpPr>
          <p:spPr bwMode="auto">
            <a:xfrm>
              <a:off x="572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Rectangle 52"/>
            <p:cNvSpPr>
              <a:spLocks noChangeAspect="1" noChangeArrowheads="1"/>
            </p:cNvSpPr>
            <p:nvPr/>
          </p:nvSpPr>
          <p:spPr bwMode="auto">
            <a:xfrm>
              <a:off x="6034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0" name="Rectangle 53"/>
            <p:cNvSpPr>
              <a:spLocks noChangeAspect="1" noChangeArrowheads="1"/>
            </p:cNvSpPr>
            <p:nvPr/>
          </p:nvSpPr>
          <p:spPr bwMode="auto">
            <a:xfrm>
              <a:off x="6342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1" name="Rectangle 54"/>
            <p:cNvSpPr>
              <a:spLocks noChangeAspect="1" noChangeArrowheads="1"/>
            </p:cNvSpPr>
            <p:nvPr/>
          </p:nvSpPr>
          <p:spPr bwMode="auto">
            <a:xfrm>
              <a:off x="6650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2" name="Rectangle 55"/>
            <p:cNvSpPr>
              <a:spLocks noChangeAspect="1" noChangeArrowheads="1"/>
            </p:cNvSpPr>
            <p:nvPr/>
          </p:nvSpPr>
          <p:spPr bwMode="auto">
            <a:xfrm>
              <a:off x="6958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Rectangle 56"/>
            <p:cNvSpPr>
              <a:spLocks noChangeAspect="1" noChangeArrowheads="1"/>
            </p:cNvSpPr>
            <p:nvPr/>
          </p:nvSpPr>
          <p:spPr bwMode="auto">
            <a:xfrm>
              <a:off x="7266" y="384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Rectangle 57"/>
            <p:cNvSpPr>
              <a:spLocks noChangeAspect="1" noChangeArrowheads="1"/>
            </p:cNvSpPr>
            <p:nvPr/>
          </p:nvSpPr>
          <p:spPr bwMode="auto">
            <a:xfrm>
              <a:off x="2646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Rectangle 58"/>
            <p:cNvSpPr>
              <a:spLocks noChangeAspect="1" noChangeArrowheads="1"/>
            </p:cNvSpPr>
            <p:nvPr/>
          </p:nvSpPr>
          <p:spPr bwMode="auto">
            <a:xfrm>
              <a:off x="2954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Rectangle 59"/>
            <p:cNvSpPr>
              <a:spLocks noChangeAspect="1" noChangeArrowheads="1"/>
            </p:cNvSpPr>
            <p:nvPr/>
          </p:nvSpPr>
          <p:spPr bwMode="auto">
            <a:xfrm>
              <a:off x="3262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Rectangle 60"/>
            <p:cNvSpPr>
              <a:spLocks noChangeAspect="1" noChangeArrowheads="1"/>
            </p:cNvSpPr>
            <p:nvPr/>
          </p:nvSpPr>
          <p:spPr bwMode="auto">
            <a:xfrm>
              <a:off x="3570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Rectangle 61"/>
            <p:cNvSpPr>
              <a:spLocks noChangeAspect="1" noChangeArrowheads="1"/>
            </p:cNvSpPr>
            <p:nvPr/>
          </p:nvSpPr>
          <p:spPr bwMode="auto">
            <a:xfrm>
              <a:off x="3878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Rectangle 62"/>
            <p:cNvSpPr>
              <a:spLocks noChangeAspect="1" noChangeArrowheads="1"/>
            </p:cNvSpPr>
            <p:nvPr/>
          </p:nvSpPr>
          <p:spPr bwMode="auto">
            <a:xfrm>
              <a:off x="4186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0" name="Rectangle 63"/>
            <p:cNvSpPr>
              <a:spLocks noChangeAspect="1" noChangeArrowheads="1"/>
            </p:cNvSpPr>
            <p:nvPr/>
          </p:nvSpPr>
          <p:spPr bwMode="auto">
            <a:xfrm>
              <a:off x="4494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Rectangle 64"/>
            <p:cNvSpPr>
              <a:spLocks noChangeAspect="1" noChangeArrowheads="1"/>
            </p:cNvSpPr>
            <p:nvPr/>
          </p:nvSpPr>
          <p:spPr bwMode="auto">
            <a:xfrm>
              <a:off x="4802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2" name="Rectangle 65"/>
            <p:cNvSpPr>
              <a:spLocks noChangeAspect="1" noChangeArrowheads="1"/>
            </p:cNvSpPr>
            <p:nvPr/>
          </p:nvSpPr>
          <p:spPr bwMode="auto">
            <a:xfrm>
              <a:off x="5110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Rectangle 66"/>
            <p:cNvSpPr>
              <a:spLocks noChangeAspect="1" noChangeArrowheads="1"/>
            </p:cNvSpPr>
            <p:nvPr/>
          </p:nvSpPr>
          <p:spPr bwMode="auto">
            <a:xfrm>
              <a:off x="5418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Rectangle 67"/>
            <p:cNvSpPr>
              <a:spLocks noChangeAspect="1" noChangeArrowheads="1"/>
            </p:cNvSpPr>
            <p:nvPr/>
          </p:nvSpPr>
          <p:spPr bwMode="auto">
            <a:xfrm>
              <a:off x="5726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Rectangle 68"/>
            <p:cNvSpPr>
              <a:spLocks noChangeAspect="1" noChangeArrowheads="1"/>
            </p:cNvSpPr>
            <p:nvPr/>
          </p:nvSpPr>
          <p:spPr bwMode="auto">
            <a:xfrm>
              <a:off x="6034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6" name="Rectangle 69"/>
            <p:cNvSpPr>
              <a:spLocks noChangeAspect="1" noChangeArrowheads="1"/>
            </p:cNvSpPr>
            <p:nvPr/>
          </p:nvSpPr>
          <p:spPr bwMode="auto">
            <a:xfrm>
              <a:off x="6342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7" name="Rectangle 70"/>
            <p:cNvSpPr>
              <a:spLocks noChangeAspect="1" noChangeArrowheads="1"/>
            </p:cNvSpPr>
            <p:nvPr/>
          </p:nvSpPr>
          <p:spPr bwMode="auto">
            <a:xfrm>
              <a:off x="6650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Rectangle 71"/>
            <p:cNvSpPr>
              <a:spLocks noChangeAspect="1" noChangeArrowheads="1"/>
            </p:cNvSpPr>
            <p:nvPr/>
          </p:nvSpPr>
          <p:spPr bwMode="auto">
            <a:xfrm>
              <a:off x="6958" y="415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Rectangle 72"/>
            <p:cNvSpPr>
              <a:spLocks noChangeAspect="1" noChangeArrowheads="1"/>
            </p:cNvSpPr>
            <p:nvPr/>
          </p:nvSpPr>
          <p:spPr bwMode="auto">
            <a:xfrm>
              <a:off x="7266" y="415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Rectangle 73"/>
            <p:cNvSpPr>
              <a:spLocks noChangeAspect="1" noChangeArrowheads="1"/>
            </p:cNvSpPr>
            <p:nvPr/>
          </p:nvSpPr>
          <p:spPr bwMode="auto">
            <a:xfrm>
              <a:off x="264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1" name="Rectangle 74"/>
            <p:cNvSpPr>
              <a:spLocks noChangeAspect="1" noChangeArrowheads="1"/>
            </p:cNvSpPr>
            <p:nvPr/>
          </p:nvSpPr>
          <p:spPr bwMode="auto">
            <a:xfrm>
              <a:off x="2954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2" name="Rectangle 75"/>
            <p:cNvSpPr>
              <a:spLocks noChangeAspect="1" noChangeArrowheads="1"/>
            </p:cNvSpPr>
            <p:nvPr/>
          </p:nvSpPr>
          <p:spPr bwMode="auto">
            <a:xfrm>
              <a:off x="3262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Rectangle 76"/>
            <p:cNvSpPr>
              <a:spLocks noChangeAspect="1" noChangeArrowheads="1"/>
            </p:cNvSpPr>
            <p:nvPr/>
          </p:nvSpPr>
          <p:spPr bwMode="auto">
            <a:xfrm>
              <a:off x="3570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4" name="Rectangle 77"/>
            <p:cNvSpPr>
              <a:spLocks noChangeAspect="1" noChangeArrowheads="1"/>
            </p:cNvSpPr>
            <p:nvPr/>
          </p:nvSpPr>
          <p:spPr bwMode="auto">
            <a:xfrm>
              <a:off x="3878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Rectangle 78"/>
            <p:cNvSpPr>
              <a:spLocks noChangeAspect="1" noChangeArrowheads="1"/>
            </p:cNvSpPr>
            <p:nvPr/>
          </p:nvSpPr>
          <p:spPr bwMode="auto">
            <a:xfrm>
              <a:off x="418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6" name="Rectangle 79"/>
            <p:cNvSpPr>
              <a:spLocks noChangeAspect="1" noChangeArrowheads="1"/>
            </p:cNvSpPr>
            <p:nvPr/>
          </p:nvSpPr>
          <p:spPr bwMode="auto">
            <a:xfrm>
              <a:off x="4494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7" name="Rectangle 80"/>
            <p:cNvSpPr>
              <a:spLocks noChangeAspect="1" noChangeArrowheads="1"/>
            </p:cNvSpPr>
            <p:nvPr/>
          </p:nvSpPr>
          <p:spPr bwMode="auto">
            <a:xfrm>
              <a:off x="4802" y="446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Rectangle 81"/>
            <p:cNvSpPr>
              <a:spLocks noChangeAspect="1" noChangeArrowheads="1"/>
            </p:cNvSpPr>
            <p:nvPr/>
          </p:nvSpPr>
          <p:spPr bwMode="auto">
            <a:xfrm>
              <a:off x="5110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9" name="Rectangle 82"/>
            <p:cNvSpPr>
              <a:spLocks noChangeAspect="1" noChangeArrowheads="1"/>
            </p:cNvSpPr>
            <p:nvPr/>
          </p:nvSpPr>
          <p:spPr bwMode="auto">
            <a:xfrm>
              <a:off x="5418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0" name="Rectangle 83"/>
            <p:cNvSpPr>
              <a:spLocks noChangeAspect="1" noChangeArrowheads="1"/>
            </p:cNvSpPr>
            <p:nvPr/>
          </p:nvSpPr>
          <p:spPr bwMode="auto">
            <a:xfrm>
              <a:off x="572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1" name="Rectangle 84"/>
            <p:cNvSpPr>
              <a:spLocks noChangeAspect="1" noChangeArrowheads="1"/>
            </p:cNvSpPr>
            <p:nvPr/>
          </p:nvSpPr>
          <p:spPr bwMode="auto">
            <a:xfrm>
              <a:off x="6034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2" name="Rectangle 85"/>
            <p:cNvSpPr>
              <a:spLocks noChangeAspect="1" noChangeArrowheads="1"/>
            </p:cNvSpPr>
            <p:nvPr/>
          </p:nvSpPr>
          <p:spPr bwMode="auto">
            <a:xfrm>
              <a:off x="6342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3" name="Rectangle 86"/>
            <p:cNvSpPr>
              <a:spLocks noChangeAspect="1" noChangeArrowheads="1"/>
            </p:cNvSpPr>
            <p:nvPr/>
          </p:nvSpPr>
          <p:spPr bwMode="auto">
            <a:xfrm>
              <a:off x="6650" y="446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4" name="Rectangle 87"/>
            <p:cNvSpPr>
              <a:spLocks noChangeAspect="1" noChangeArrowheads="1"/>
            </p:cNvSpPr>
            <p:nvPr/>
          </p:nvSpPr>
          <p:spPr bwMode="auto">
            <a:xfrm>
              <a:off x="6958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5" name="Rectangle 88"/>
            <p:cNvSpPr>
              <a:spLocks noChangeAspect="1" noChangeArrowheads="1"/>
            </p:cNvSpPr>
            <p:nvPr/>
          </p:nvSpPr>
          <p:spPr bwMode="auto">
            <a:xfrm>
              <a:off x="7266" y="446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6" name="Rectangle 89"/>
            <p:cNvSpPr>
              <a:spLocks noChangeAspect="1" noChangeArrowheads="1"/>
            </p:cNvSpPr>
            <p:nvPr/>
          </p:nvSpPr>
          <p:spPr bwMode="auto">
            <a:xfrm>
              <a:off x="264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7" name="Rectangle 90"/>
            <p:cNvSpPr>
              <a:spLocks noChangeAspect="1" noChangeArrowheads="1"/>
            </p:cNvSpPr>
            <p:nvPr/>
          </p:nvSpPr>
          <p:spPr bwMode="auto">
            <a:xfrm>
              <a:off x="2954" y="478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8" name="Rectangle 91"/>
            <p:cNvSpPr>
              <a:spLocks noChangeAspect="1" noChangeArrowheads="1"/>
            </p:cNvSpPr>
            <p:nvPr/>
          </p:nvSpPr>
          <p:spPr bwMode="auto">
            <a:xfrm>
              <a:off x="3262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9" name="Rectangle 92"/>
            <p:cNvSpPr>
              <a:spLocks noChangeAspect="1" noChangeArrowheads="1"/>
            </p:cNvSpPr>
            <p:nvPr/>
          </p:nvSpPr>
          <p:spPr bwMode="auto">
            <a:xfrm>
              <a:off x="3570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0" name="Rectangle 93"/>
            <p:cNvSpPr>
              <a:spLocks noChangeAspect="1" noChangeArrowheads="1"/>
            </p:cNvSpPr>
            <p:nvPr/>
          </p:nvSpPr>
          <p:spPr bwMode="auto">
            <a:xfrm>
              <a:off x="3878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1" name="Rectangle 94"/>
            <p:cNvSpPr>
              <a:spLocks noChangeAspect="1" noChangeArrowheads="1"/>
            </p:cNvSpPr>
            <p:nvPr/>
          </p:nvSpPr>
          <p:spPr bwMode="auto">
            <a:xfrm>
              <a:off x="418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2" name="Rectangle 95"/>
            <p:cNvSpPr>
              <a:spLocks noChangeAspect="1" noChangeArrowheads="1"/>
            </p:cNvSpPr>
            <p:nvPr/>
          </p:nvSpPr>
          <p:spPr bwMode="auto">
            <a:xfrm>
              <a:off x="4494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3" name="Rectangle 96"/>
            <p:cNvSpPr>
              <a:spLocks noChangeAspect="1" noChangeArrowheads="1"/>
            </p:cNvSpPr>
            <p:nvPr/>
          </p:nvSpPr>
          <p:spPr bwMode="auto">
            <a:xfrm>
              <a:off x="4802" y="478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4" name="Rectangle 97"/>
            <p:cNvSpPr>
              <a:spLocks noChangeAspect="1" noChangeArrowheads="1"/>
            </p:cNvSpPr>
            <p:nvPr/>
          </p:nvSpPr>
          <p:spPr bwMode="auto">
            <a:xfrm>
              <a:off x="5110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5" name="Rectangle 98"/>
            <p:cNvSpPr>
              <a:spLocks noChangeAspect="1" noChangeArrowheads="1"/>
            </p:cNvSpPr>
            <p:nvPr/>
          </p:nvSpPr>
          <p:spPr bwMode="auto">
            <a:xfrm>
              <a:off x="5418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6" name="Rectangle 99"/>
            <p:cNvSpPr>
              <a:spLocks noChangeAspect="1" noChangeArrowheads="1"/>
            </p:cNvSpPr>
            <p:nvPr/>
          </p:nvSpPr>
          <p:spPr bwMode="auto">
            <a:xfrm>
              <a:off x="572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7" name="Rectangle 100"/>
            <p:cNvSpPr>
              <a:spLocks noChangeAspect="1" noChangeArrowheads="1"/>
            </p:cNvSpPr>
            <p:nvPr/>
          </p:nvSpPr>
          <p:spPr bwMode="auto">
            <a:xfrm>
              <a:off x="6034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8" name="Rectangle 101"/>
            <p:cNvSpPr>
              <a:spLocks noChangeAspect="1" noChangeArrowheads="1"/>
            </p:cNvSpPr>
            <p:nvPr/>
          </p:nvSpPr>
          <p:spPr bwMode="auto">
            <a:xfrm>
              <a:off x="6342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9" name="Rectangle 102"/>
            <p:cNvSpPr>
              <a:spLocks noChangeAspect="1" noChangeArrowheads="1"/>
            </p:cNvSpPr>
            <p:nvPr/>
          </p:nvSpPr>
          <p:spPr bwMode="auto">
            <a:xfrm>
              <a:off x="6650" y="478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0" name="Rectangle 103"/>
            <p:cNvSpPr>
              <a:spLocks noChangeAspect="1" noChangeArrowheads="1"/>
            </p:cNvSpPr>
            <p:nvPr/>
          </p:nvSpPr>
          <p:spPr bwMode="auto">
            <a:xfrm>
              <a:off x="6958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1" name="Rectangle 104"/>
            <p:cNvSpPr>
              <a:spLocks noChangeAspect="1" noChangeArrowheads="1"/>
            </p:cNvSpPr>
            <p:nvPr/>
          </p:nvSpPr>
          <p:spPr bwMode="auto">
            <a:xfrm>
              <a:off x="7266" y="478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2" name="Rectangle 105"/>
            <p:cNvSpPr>
              <a:spLocks noChangeAspect="1" noChangeArrowheads="1"/>
            </p:cNvSpPr>
            <p:nvPr/>
          </p:nvSpPr>
          <p:spPr bwMode="auto">
            <a:xfrm>
              <a:off x="2646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3" name="Rectangle 106"/>
            <p:cNvSpPr>
              <a:spLocks noChangeAspect="1" noChangeArrowheads="1"/>
            </p:cNvSpPr>
            <p:nvPr/>
          </p:nvSpPr>
          <p:spPr bwMode="auto">
            <a:xfrm>
              <a:off x="2954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4" name="Rectangle 107"/>
            <p:cNvSpPr>
              <a:spLocks noChangeAspect="1" noChangeArrowheads="1"/>
            </p:cNvSpPr>
            <p:nvPr/>
          </p:nvSpPr>
          <p:spPr bwMode="auto">
            <a:xfrm>
              <a:off x="3262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5" name="Rectangle 108"/>
            <p:cNvSpPr>
              <a:spLocks noChangeAspect="1" noChangeArrowheads="1"/>
            </p:cNvSpPr>
            <p:nvPr/>
          </p:nvSpPr>
          <p:spPr bwMode="auto">
            <a:xfrm>
              <a:off x="3570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6" name="Rectangle 109"/>
            <p:cNvSpPr>
              <a:spLocks noChangeAspect="1" noChangeArrowheads="1"/>
            </p:cNvSpPr>
            <p:nvPr/>
          </p:nvSpPr>
          <p:spPr bwMode="auto">
            <a:xfrm>
              <a:off x="3878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7" name="Rectangle 110"/>
            <p:cNvSpPr>
              <a:spLocks noChangeAspect="1" noChangeArrowheads="1"/>
            </p:cNvSpPr>
            <p:nvPr/>
          </p:nvSpPr>
          <p:spPr bwMode="auto">
            <a:xfrm>
              <a:off x="4186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8" name="Rectangle 111"/>
            <p:cNvSpPr>
              <a:spLocks noChangeAspect="1" noChangeArrowheads="1"/>
            </p:cNvSpPr>
            <p:nvPr/>
          </p:nvSpPr>
          <p:spPr bwMode="auto">
            <a:xfrm>
              <a:off x="4494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9" name="Rectangle 112"/>
            <p:cNvSpPr>
              <a:spLocks noChangeAspect="1" noChangeArrowheads="1"/>
            </p:cNvSpPr>
            <p:nvPr/>
          </p:nvSpPr>
          <p:spPr bwMode="auto">
            <a:xfrm>
              <a:off x="4802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0" name="Rectangle 113"/>
            <p:cNvSpPr>
              <a:spLocks noChangeAspect="1" noChangeArrowheads="1"/>
            </p:cNvSpPr>
            <p:nvPr/>
          </p:nvSpPr>
          <p:spPr bwMode="auto">
            <a:xfrm>
              <a:off x="5110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1" name="Rectangle 114"/>
            <p:cNvSpPr>
              <a:spLocks noChangeAspect="1" noChangeArrowheads="1"/>
            </p:cNvSpPr>
            <p:nvPr/>
          </p:nvSpPr>
          <p:spPr bwMode="auto">
            <a:xfrm>
              <a:off x="5418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2" name="Rectangle 115"/>
            <p:cNvSpPr>
              <a:spLocks noChangeAspect="1" noChangeArrowheads="1"/>
            </p:cNvSpPr>
            <p:nvPr/>
          </p:nvSpPr>
          <p:spPr bwMode="auto">
            <a:xfrm>
              <a:off x="5726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3" name="Rectangle 116"/>
            <p:cNvSpPr>
              <a:spLocks noChangeAspect="1" noChangeArrowheads="1"/>
            </p:cNvSpPr>
            <p:nvPr/>
          </p:nvSpPr>
          <p:spPr bwMode="auto">
            <a:xfrm>
              <a:off x="6034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4" name="Rectangle 117"/>
            <p:cNvSpPr>
              <a:spLocks noChangeAspect="1" noChangeArrowheads="1"/>
            </p:cNvSpPr>
            <p:nvPr/>
          </p:nvSpPr>
          <p:spPr bwMode="auto">
            <a:xfrm>
              <a:off x="6342" y="509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5" name="Rectangle 118"/>
            <p:cNvSpPr>
              <a:spLocks noChangeAspect="1" noChangeArrowheads="1"/>
            </p:cNvSpPr>
            <p:nvPr/>
          </p:nvSpPr>
          <p:spPr bwMode="auto">
            <a:xfrm>
              <a:off x="6650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6" name="Rectangle 119"/>
            <p:cNvSpPr>
              <a:spLocks noChangeAspect="1" noChangeArrowheads="1"/>
            </p:cNvSpPr>
            <p:nvPr/>
          </p:nvSpPr>
          <p:spPr bwMode="auto">
            <a:xfrm>
              <a:off x="6958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7" name="Rectangle 120"/>
            <p:cNvSpPr>
              <a:spLocks noChangeAspect="1" noChangeArrowheads="1"/>
            </p:cNvSpPr>
            <p:nvPr/>
          </p:nvSpPr>
          <p:spPr bwMode="auto">
            <a:xfrm>
              <a:off x="7266" y="509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8" name="Rectangle 121"/>
            <p:cNvSpPr>
              <a:spLocks noChangeAspect="1" noChangeArrowheads="1"/>
            </p:cNvSpPr>
            <p:nvPr/>
          </p:nvSpPr>
          <p:spPr bwMode="auto">
            <a:xfrm>
              <a:off x="2646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9" name="Rectangle 122"/>
            <p:cNvSpPr>
              <a:spLocks noChangeAspect="1" noChangeArrowheads="1"/>
            </p:cNvSpPr>
            <p:nvPr/>
          </p:nvSpPr>
          <p:spPr bwMode="auto">
            <a:xfrm>
              <a:off x="2954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0" name="Rectangle 123"/>
            <p:cNvSpPr>
              <a:spLocks noChangeAspect="1" noChangeArrowheads="1"/>
            </p:cNvSpPr>
            <p:nvPr/>
          </p:nvSpPr>
          <p:spPr bwMode="auto">
            <a:xfrm>
              <a:off x="3262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1" name="Rectangle 124"/>
            <p:cNvSpPr>
              <a:spLocks noChangeAspect="1" noChangeArrowheads="1"/>
            </p:cNvSpPr>
            <p:nvPr/>
          </p:nvSpPr>
          <p:spPr bwMode="auto">
            <a:xfrm>
              <a:off x="3570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2" name="Rectangle 125"/>
            <p:cNvSpPr>
              <a:spLocks noChangeAspect="1" noChangeArrowheads="1"/>
            </p:cNvSpPr>
            <p:nvPr/>
          </p:nvSpPr>
          <p:spPr bwMode="auto">
            <a:xfrm>
              <a:off x="3878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3" name="Rectangle 126"/>
            <p:cNvSpPr>
              <a:spLocks noChangeAspect="1" noChangeArrowheads="1"/>
            </p:cNvSpPr>
            <p:nvPr/>
          </p:nvSpPr>
          <p:spPr bwMode="auto">
            <a:xfrm>
              <a:off x="4186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4" name="Rectangle 127"/>
            <p:cNvSpPr>
              <a:spLocks noChangeAspect="1" noChangeArrowheads="1"/>
            </p:cNvSpPr>
            <p:nvPr/>
          </p:nvSpPr>
          <p:spPr bwMode="auto">
            <a:xfrm>
              <a:off x="4494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5" name="Rectangle 128"/>
            <p:cNvSpPr>
              <a:spLocks noChangeAspect="1" noChangeArrowheads="1"/>
            </p:cNvSpPr>
            <p:nvPr/>
          </p:nvSpPr>
          <p:spPr bwMode="auto">
            <a:xfrm>
              <a:off x="4802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6" name="Rectangle 129"/>
            <p:cNvSpPr>
              <a:spLocks noChangeAspect="1" noChangeArrowheads="1"/>
            </p:cNvSpPr>
            <p:nvPr/>
          </p:nvSpPr>
          <p:spPr bwMode="auto">
            <a:xfrm>
              <a:off x="5110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7" name="Rectangle 130"/>
            <p:cNvSpPr>
              <a:spLocks noChangeAspect="1" noChangeArrowheads="1"/>
            </p:cNvSpPr>
            <p:nvPr/>
          </p:nvSpPr>
          <p:spPr bwMode="auto">
            <a:xfrm>
              <a:off x="5418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8" name="Rectangle 131"/>
            <p:cNvSpPr>
              <a:spLocks noChangeAspect="1" noChangeArrowheads="1"/>
            </p:cNvSpPr>
            <p:nvPr/>
          </p:nvSpPr>
          <p:spPr bwMode="auto">
            <a:xfrm>
              <a:off x="5726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9" name="Rectangle 132"/>
            <p:cNvSpPr>
              <a:spLocks noChangeAspect="1" noChangeArrowheads="1"/>
            </p:cNvSpPr>
            <p:nvPr/>
          </p:nvSpPr>
          <p:spPr bwMode="auto">
            <a:xfrm>
              <a:off x="6034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0" name="Rectangle 133"/>
            <p:cNvSpPr>
              <a:spLocks noChangeAspect="1" noChangeArrowheads="1"/>
            </p:cNvSpPr>
            <p:nvPr/>
          </p:nvSpPr>
          <p:spPr bwMode="auto">
            <a:xfrm>
              <a:off x="6342" y="540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1" name="Rectangle 134"/>
            <p:cNvSpPr>
              <a:spLocks noChangeAspect="1" noChangeArrowheads="1"/>
            </p:cNvSpPr>
            <p:nvPr/>
          </p:nvSpPr>
          <p:spPr bwMode="auto">
            <a:xfrm>
              <a:off x="6650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2" name="Rectangle 135"/>
            <p:cNvSpPr>
              <a:spLocks noChangeAspect="1" noChangeArrowheads="1"/>
            </p:cNvSpPr>
            <p:nvPr/>
          </p:nvSpPr>
          <p:spPr bwMode="auto">
            <a:xfrm>
              <a:off x="6958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3" name="Rectangle 136"/>
            <p:cNvSpPr>
              <a:spLocks noChangeAspect="1" noChangeArrowheads="1"/>
            </p:cNvSpPr>
            <p:nvPr/>
          </p:nvSpPr>
          <p:spPr bwMode="auto">
            <a:xfrm>
              <a:off x="7266" y="540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4" name="Rectangle 137"/>
            <p:cNvSpPr>
              <a:spLocks noChangeAspect="1" noChangeArrowheads="1"/>
            </p:cNvSpPr>
            <p:nvPr/>
          </p:nvSpPr>
          <p:spPr bwMode="auto">
            <a:xfrm>
              <a:off x="264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5" name="Rectangle 138"/>
            <p:cNvSpPr>
              <a:spLocks noChangeAspect="1" noChangeArrowheads="1"/>
            </p:cNvSpPr>
            <p:nvPr/>
          </p:nvSpPr>
          <p:spPr bwMode="auto">
            <a:xfrm>
              <a:off x="2954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6" name="Rectangle 139"/>
            <p:cNvSpPr>
              <a:spLocks noChangeAspect="1" noChangeArrowheads="1"/>
            </p:cNvSpPr>
            <p:nvPr/>
          </p:nvSpPr>
          <p:spPr bwMode="auto">
            <a:xfrm>
              <a:off x="3262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7" name="Rectangle 140"/>
            <p:cNvSpPr>
              <a:spLocks noChangeAspect="1" noChangeArrowheads="1"/>
            </p:cNvSpPr>
            <p:nvPr/>
          </p:nvSpPr>
          <p:spPr bwMode="auto">
            <a:xfrm>
              <a:off x="3570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8" name="Rectangle 141"/>
            <p:cNvSpPr>
              <a:spLocks noChangeAspect="1" noChangeArrowheads="1"/>
            </p:cNvSpPr>
            <p:nvPr/>
          </p:nvSpPr>
          <p:spPr bwMode="auto">
            <a:xfrm>
              <a:off x="3878" y="571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9" name="Rectangle 142"/>
            <p:cNvSpPr>
              <a:spLocks noChangeAspect="1" noChangeArrowheads="1"/>
            </p:cNvSpPr>
            <p:nvPr/>
          </p:nvSpPr>
          <p:spPr bwMode="auto">
            <a:xfrm>
              <a:off x="418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0" name="Rectangle 143"/>
            <p:cNvSpPr>
              <a:spLocks noChangeAspect="1" noChangeArrowheads="1"/>
            </p:cNvSpPr>
            <p:nvPr/>
          </p:nvSpPr>
          <p:spPr bwMode="auto">
            <a:xfrm>
              <a:off x="4494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1" name="Rectangle 144"/>
            <p:cNvSpPr>
              <a:spLocks noChangeAspect="1" noChangeArrowheads="1"/>
            </p:cNvSpPr>
            <p:nvPr/>
          </p:nvSpPr>
          <p:spPr bwMode="auto">
            <a:xfrm>
              <a:off x="4802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2" name="Rectangle 145"/>
            <p:cNvSpPr>
              <a:spLocks noChangeAspect="1" noChangeArrowheads="1"/>
            </p:cNvSpPr>
            <p:nvPr/>
          </p:nvSpPr>
          <p:spPr bwMode="auto">
            <a:xfrm>
              <a:off x="5110" y="571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3" name="Rectangle 146"/>
            <p:cNvSpPr>
              <a:spLocks noChangeAspect="1" noChangeArrowheads="1"/>
            </p:cNvSpPr>
            <p:nvPr/>
          </p:nvSpPr>
          <p:spPr bwMode="auto">
            <a:xfrm>
              <a:off x="5418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4" name="Rectangle 147"/>
            <p:cNvSpPr>
              <a:spLocks noChangeAspect="1" noChangeArrowheads="1"/>
            </p:cNvSpPr>
            <p:nvPr/>
          </p:nvSpPr>
          <p:spPr bwMode="auto">
            <a:xfrm>
              <a:off x="572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5" name="Rectangle 148"/>
            <p:cNvSpPr>
              <a:spLocks noChangeAspect="1" noChangeArrowheads="1"/>
            </p:cNvSpPr>
            <p:nvPr/>
          </p:nvSpPr>
          <p:spPr bwMode="auto">
            <a:xfrm>
              <a:off x="6034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6" name="Rectangle 149"/>
            <p:cNvSpPr>
              <a:spLocks noChangeAspect="1" noChangeArrowheads="1"/>
            </p:cNvSpPr>
            <p:nvPr/>
          </p:nvSpPr>
          <p:spPr bwMode="auto">
            <a:xfrm>
              <a:off x="6342" y="571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7" name="Rectangle 150"/>
            <p:cNvSpPr>
              <a:spLocks noChangeAspect="1" noChangeArrowheads="1"/>
            </p:cNvSpPr>
            <p:nvPr/>
          </p:nvSpPr>
          <p:spPr bwMode="auto">
            <a:xfrm>
              <a:off x="6650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8" name="Rectangle 151"/>
            <p:cNvSpPr>
              <a:spLocks noChangeAspect="1" noChangeArrowheads="1"/>
            </p:cNvSpPr>
            <p:nvPr/>
          </p:nvSpPr>
          <p:spPr bwMode="auto">
            <a:xfrm>
              <a:off x="6958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9" name="Rectangle 152"/>
            <p:cNvSpPr>
              <a:spLocks noChangeAspect="1" noChangeArrowheads="1"/>
            </p:cNvSpPr>
            <p:nvPr/>
          </p:nvSpPr>
          <p:spPr bwMode="auto">
            <a:xfrm>
              <a:off x="7266" y="571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0" name="Rectangle 153"/>
            <p:cNvSpPr>
              <a:spLocks noChangeAspect="1" noChangeArrowheads="1"/>
            </p:cNvSpPr>
            <p:nvPr/>
          </p:nvSpPr>
          <p:spPr bwMode="auto">
            <a:xfrm>
              <a:off x="264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1" name="Rectangle 154"/>
            <p:cNvSpPr>
              <a:spLocks noChangeAspect="1" noChangeArrowheads="1"/>
            </p:cNvSpPr>
            <p:nvPr/>
          </p:nvSpPr>
          <p:spPr bwMode="auto">
            <a:xfrm>
              <a:off x="2954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2" name="Rectangle 155"/>
            <p:cNvSpPr>
              <a:spLocks noChangeAspect="1" noChangeArrowheads="1"/>
            </p:cNvSpPr>
            <p:nvPr/>
          </p:nvSpPr>
          <p:spPr bwMode="auto">
            <a:xfrm>
              <a:off x="3262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3" name="Rectangle 156"/>
            <p:cNvSpPr>
              <a:spLocks noChangeAspect="1" noChangeArrowheads="1"/>
            </p:cNvSpPr>
            <p:nvPr/>
          </p:nvSpPr>
          <p:spPr bwMode="auto">
            <a:xfrm>
              <a:off x="3570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4" name="Rectangle 157"/>
            <p:cNvSpPr>
              <a:spLocks noChangeAspect="1" noChangeArrowheads="1"/>
            </p:cNvSpPr>
            <p:nvPr/>
          </p:nvSpPr>
          <p:spPr bwMode="auto">
            <a:xfrm>
              <a:off x="3878" y="602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5" name="Rectangle 158"/>
            <p:cNvSpPr>
              <a:spLocks noChangeAspect="1" noChangeArrowheads="1"/>
            </p:cNvSpPr>
            <p:nvPr/>
          </p:nvSpPr>
          <p:spPr bwMode="auto">
            <a:xfrm>
              <a:off x="418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6" name="Rectangle 159"/>
            <p:cNvSpPr>
              <a:spLocks noChangeAspect="1" noChangeArrowheads="1"/>
            </p:cNvSpPr>
            <p:nvPr/>
          </p:nvSpPr>
          <p:spPr bwMode="auto">
            <a:xfrm>
              <a:off x="4494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7" name="Rectangle 160"/>
            <p:cNvSpPr>
              <a:spLocks noChangeAspect="1" noChangeArrowheads="1"/>
            </p:cNvSpPr>
            <p:nvPr/>
          </p:nvSpPr>
          <p:spPr bwMode="auto">
            <a:xfrm>
              <a:off x="4802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8" name="Rectangle 161"/>
            <p:cNvSpPr>
              <a:spLocks noChangeAspect="1" noChangeArrowheads="1"/>
            </p:cNvSpPr>
            <p:nvPr/>
          </p:nvSpPr>
          <p:spPr bwMode="auto">
            <a:xfrm>
              <a:off x="5110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9" name="Rectangle 162"/>
            <p:cNvSpPr>
              <a:spLocks noChangeAspect="1" noChangeArrowheads="1"/>
            </p:cNvSpPr>
            <p:nvPr/>
          </p:nvSpPr>
          <p:spPr bwMode="auto">
            <a:xfrm>
              <a:off x="5418" y="602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0" name="Rectangle 163"/>
            <p:cNvSpPr>
              <a:spLocks noChangeAspect="1" noChangeArrowheads="1"/>
            </p:cNvSpPr>
            <p:nvPr/>
          </p:nvSpPr>
          <p:spPr bwMode="auto">
            <a:xfrm>
              <a:off x="572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1" name="Rectangle 164"/>
            <p:cNvSpPr>
              <a:spLocks noChangeAspect="1" noChangeArrowheads="1"/>
            </p:cNvSpPr>
            <p:nvPr/>
          </p:nvSpPr>
          <p:spPr bwMode="auto">
            <a:xfrm>
              <a:off x="6034" y="602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2" name="Rectangle 165"/>
            <p:cNvSpPr>
              <a:spLocks noChangeAspect="1" noChangeArrowheads="1"/>
            </p:cNvSpPr>
            <p:nvPr/>
          </p:nvSpPr>
          <p:spPr bwMode="auto">
            <a:xfrm>
              <a:off x="6342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3" name="Rectangle 166"/>
            <p:cNvSpPr>
              <a:spLocks noChangeAspect="1" noChangeArrowheads="1"/>
            </p:cNvSpPr>
            <p:nvPr/>
          </p:nvSpPr>
          <p:spPr bwMode="auto">
            <a:xfrm>
              <a:off x="6650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4" name="Rectangle 167"/>
            <p:cNvSpPr>
              <a:spLocks noChangeAspect="1" noChangeArrowheads="1"/>
            </p:cNvSpPr>
            <p:nvPr/>
          </p:nvSpPr>
          <p:spPr bwMode="auto">
            <a:xfrm>
              <a:off x="6958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5" name="Rectangle 168"/>
            <p:cNvSpPr>
              <a:spLocks noChangeAspect="1" noChangeArrowheads="1"/>
            </p:cNvSpPr>
            <p:nvPr/>
          </p:nvSpPr>
          <p:spPr bwMode="auto">
            <a:xfrm>
              <a:off x="7266" y="602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6" name="Rectangle 169"/>
            <p:cNvSpPr>
              <a:spLocks noChangeAspect="1" noChangeArrowheads="1"/>
            </p:cNvSpPr>
            <p:nvPr/>
          </p:nvSpPr>
          <p:spPr bwMode="auto">
            <a:xfrm>
              <a:off x="264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7" name="Rectangle 170"/>
            <p:cNvSpPr>
              <a:spLocks noChangeAspect="1" noChangeArrowheads="1"/>
            </p:cNvSpPr>
            <p:nvPr/>
          </p:nvSpPr>
          <p:spPr bwMode="auto">
            <a:xfrm>
              <a:off x="2954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8" name="Rectangle 171"/>
            <p:cNvSpPr>
              <a:spLocks noChangeAspect="1" noChangeArrowheads="1"/>
            </p:cNvSpPr>
            <p:nvPr/>
          </p:nvSpPr>
          <p:spPr bwMode="auto">
            <a:xfrm>
              <a:off x="3262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9" name="Rectangle 172"/>
            <p:cNvSpPr>
              <a:spLocks noChangeAspect="1" noChangeArrowheads="1"/>
            </p:cNvSpPr>
            <p:nvPr/>
          </p:nvSpPr>
          <p:spPr bwMode="auto">
            <a:xfrm>
              <a:off x="3570" y="634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0" name="Rectangle 173"/>
            <p:cNvSpPr>
              <a:spLocks noChangeAspect="1" noChangeArrowheads="1"/>
            </p:cNvSpPr>
            <p:nvPr/>
          </p:nvSpPr>
          <p:spPr bwMode="auto">
            <a:xfrm>
              <a:off x="3878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1" name="Rectangle 174"/>
            <p:cNvSpPr>
              <a:spLocks noChangeAspect="1" noChangeArrowheads="1"/>
            </p:cNvSpPr>
            <p:nvPr/>
          </p:nvSpPr>
          <p:spPr bwMode="auto">
            <a:xfrm>
              <a:off x="418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2" name="Rectangle 175"/>
            <p:cNvSpPr>
              <a:spLocks noChangeAspect="1" noChangeArrowheads="1"/>
            </p:cNvSpPr>
            <p:nvPr/>
          </p:nvSpPr>
          <p:spPr bwMode="auto">
            <a:xfrm>
              <a:off x="4494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3" name="Rectangle 176"/>
            <p:cNvSpPr>
              <a:spLocks noChangeAspect="1" noChangeArrowheads="1"/>
            </p:cNvSpPr>
            <p:nvPr/>
          </p:nvSpPr>
          <p:spPr bwMode="auto">
            <a:xfrm>
              <a:off x="4802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4" name="Rectangle 177"/>
            <p:cNvSpPr>
              <a:spLocks noChangeAspect="1" noChangeArrowheads="1"/>
            </p:cNvSpPr>
            <p:nvPr/>
          </p:nvSpPr>
          <p:spPr bwMode="auto">
            <a:xfrm>
              <a:off x="5110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5" name="Rectangle 178"/>
            <p:cNvSpPr>
              <a:spLocks noChangeAspect="1" noChangeArrowheads="1"/>
            </p:cNvSpPr>
            <p:nvPr/>
          </p:nvSpPr>
          <p:spPr bwMode="auto">
            <a:xfrm>
              <a:off x="5418" y="634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6" name="Rectangle 179"/>
            <p:cNvSpPr>
              <a:spLocks noChangeAspect="1" noChangeArrowheads="1"/>
            </p:cNvSpPr>
            <p:nvPr/>
          </p:nvSpPr>
          <p:spPr bwMode="auto">
            <a:xfrm>
              <a:off x="572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7" name="Rectangle 180"/>
            <p:cNvSpPr>
              <a:spLocks noChangeAspect="1" noChangeArrowheads="1"/>
            </p:cNvSpPr>
            <p:nvPr/>
          </p:nvSpPr>
          <p:spPr bwMode="auto">
            <a:xfrm>
              <a:off x="6034" y="634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8" name="Rectangle 181"/>
            <p:cNvSpPr>
              <a:spLocks noChangeAspect="1" noChangeArrowheads="1"/>
            </p:cNvSpPr>
            <p:nvPr/>
          </p:nvSpPr>
          <p:spPr bwMode="auto">
            <a:xfrm>
              <a:off x="6342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9" name="Rectangle 182"/>
            <p:cNvSpPr>
              <a:spLocks noChangeAspect="1" noChangeArrowheads="1"/>
            </p:cNvSpPr>
            <p:nvPr/>
          </p:nvSpPr>
          <p:spPr bwMode="auto">
            <a:xfrm>
              <a:off x="6650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0" name="Rectangle 183"/>
            <p:cNvSpPr>
              <a:spLocks noChangeAspect="1" noChangeArrowheads="1"/>
            </p:cNvSpPr>
            <p:nvPr/>
          </p:nvSpPr>
          <p:spPr bwMode="auto">
            <a:xfrm>
              <a:off x="6958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1" name="Rectangle 184"/>
            <p:cNvSpPr>
              <a:spLocks noChangeAspect="1" noChangeArrowheads="1"/>
            </p:cNvSpPr>
            <p:nvPr/>
          </p:nvSpPr>
          <p:spPr bwMode="auto">
            <a:xfrm>
              <a:off x="7266" y="634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2" name="Rectangle 185"/>
            <p:cNvSpPr>
              <a:spLocks noChangeAspect="1" noChangeArrowheads="1"/>
            </p:cNvSpPr>
            <p:nvPr/>
          </p:nvSpPr>
          <p:spPr bwMode="auto">
            <a:xfrm>
              <a:off x="2646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3" name="Rectangle 186"/>
            <p:cNvSpPr>
              <a:spLocks noChangeAspect="1" noChangeArrowheads="1"/>
            </p:cNvSpPr>
            <p:nvPr/>
          </p:nvSpPr>
          <p:spPr bwMode="auto">
            <a:xfrm>
              <a:off x="2954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4" name="Rectangle 187"/>
            <p:cNvSpPr>
              <a:spLocks noChangeAspect="1" noChangeArrowheads="1"/>
            </p:cNvSpPr>
            <p:nvPr/>
          </p:nvSpPr>
          <p:spPr bwMode="auto">
            <a:xfrm>
              <a:off x="3262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5" name="Rectangle 188"/>
            <p:cNvSpPr>
              <a:spLocks noChangeAspect="1" noChangeArrowheads="1"/>
            </p:cNvSpPr>
            <p:nvPr/>
          </p:nvSpPr>
          <p:spPr bwMode="auto">
            <a:xfrm>
              <a:off x="3570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6" name="Rectangle 189"/>
            <p:cNvSpPr>
              <a:spLocks noChangeAspect="1" noChangeArrowheads="1"/>
            </p:cNvSpPr>
            <p:nvPr/>
          </p:nvSpPr>
          <p:spPr bwMode="auto">
            <a:xfrm>
              <a:off x="3878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7" name="Rectangle 190"/>
            <p:cNvSpPr>
              <a:spLocks noChangeAspect="1" noChangeArrowheads="1"/>
            </p:cNvSpPr>
            <p:nvPr/>
          </p:nvSpPr>
          <p:spPr bwMode="auto">
            <a:xfrm>
              <a:off x="4186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8" name="Rectangle 191"/>
            <p:cNvSpPr>
              <a:spLocks noChangeAspect="1" noChangeArrowheads="1"/>
            </p:cNvSpPr>
            <p:nvPr/>
          </p:nvSpPr>
          <p:spPr bwMode="auto">
            <a:xfrm>
              <a:off x="4494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9" name="Rectangle 192"/>
            <p:cNvSpPr>
              <a:spLocks noChangeAspect="1" noChangeArrowheads="1"/>
            </p:cNvSpPr>
            <p:nvPr/>
          </p:nvSpPr>
          <p:spPr bwMode="auto">
            <a:xfrm>
              <a:off x="4802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0" name="Rectangle 193"/>
            <p:cNvSpPr>
              <a:spLocks noChangeAspect="1" noChangeArrowheads="1"/>
            </p:cNvSpPr>
            <p:nvPr/>
          </p:nvSpPr>
          <p:spPr bwMode="auto">
            <a:xfrm>
              <a:off x="5110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1" name="Rectangle 194"/>
            <p:cNvSpPr>
              <a:spLocks noChangeAspect="1" noChangeArrowheads="1"/>
            </p:cNvSpPr>
            <p:nvPr/>
          </p:nvSpPr>
          <p:spPr bwMode="auto">
            <a:xfrm>
              <a:off x="5418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2" name="Rectangle 195"/>
            <p:cNvSpPr>
              <a:spLocks noChangeAspect="1" noChangeArrowheads="1"/>
            </p:cNvSpPr>
            <p:nvPr/>
          </p:nvSpPr>
          <p:spPr bwMode="auto">
            <a:xfrm>
              <a:off x="5726" y="6653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3" name="Rectangle 196"/>
            <p:cNvSpPr>
              <a:spLocks noChangeAspect="1" noChangeArrowheads="1"/>
            </p:cNvSpPr>
            <p:nvPr/>
          </p:nvSpPr>
          <p:spPr bwMode="auto">
            <a:xfrm>
              <a:off x="6034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4" name="Rectangle 197"/>
            <p:cNvSpPr>
              <a:spLocks noChangeAspect="1" noChangeArrowheads="1"/>
            </p:cNvSpPr>
            <p:nvPr/>
          </p:nvSpPr>
          <p:spPr bwMode="auto">
            <a:xfrm>
              <a:off x="6342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5" name="Rectangle 198"/>
            <p:cNvSpPr>
              <a:spLocks noChangeAspect="1" noChangeArrowheads="1"/>
            </p:cNvSpPr>
            <p:nvPr/>
          </p:nvSpPr>
          <p:spPr bwMode="auto">
            <a:xfrm>
              <a:off x="6650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6" name="Rectangle 199"/>
            <p:cNvSpPr>
              <a:spLocks noChangeAspect="1" noChangeArrowheads="1"/>
            </p:cNvSpPr>
            <p:nvPr/>
          </p:nvSpPr>
          <p:spPr bwMode="auto">
            <a:xfrm>
              <a:off x="6958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7" name="Rectangle 200"/>
            <p:cNvSpPr>
              <a:spLocks noChangeAspect="1" noChangeArrowheads="1"/>
            </p:cNvSpPr>
            <p:nvPr/>
          </p:nvSpPr>
          <p:spPr bwMode="auto">
            <a:xfrm>
              <a:off x="7266" y="6653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8" name="Rectangle 201"/>
            <p:cNvSpPr>
              <a:spLocks noChangeAspect="1" noChangeArrowheads="1"/>
            </p:cNvSpPr>
            <p:nvPr/>
          </p:nvSpPr>
          <p:spPr bwMode="auto">
            <a:xfrm>
              <a:off x="264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9" name="Rectangle 202"/>
            <p:cNvSpPr>
              <a:spLocks noChangeAspect="1" noChangeArrowheads="1"/>
            </p:cNvSpPr>
            <p:nvPr/>
          </p:nvSpPr>
          <p:spPr bwMode="auto">
            <a:xfrm>
              <a:off x="2954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0" name="Rectangle 203"/>
            <p:cNvSpPr>
              <a:spLocks noChangeAspect="1" noChangeArrowheads="1"/>
            </p:cNvSpPr>
            <p:nvPr/>
          </p:nvSpPr>
          <p:spPr bwMode="auto">
            <a:xfrm>
              <a:off x="3262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1" name="Rectangle 204"/>
            <p:cNvSpPr>
              <a:spLocks noChangeAspect="1" noChangeArrowheads="1"/>
            </p:cNvSpPr>
            <p:nvPr/>
          </p:nvSpPr>
          <p:spPr bwMode="auto">
            <a:xfrm>
              <a:off x="3570" y="696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2" name="Rectangle 205"/>
            <p:cNvSpPr>
              <a:spLocks noChangeAspect="1" noChangeArrowheads="1"/>
            </p:cNvSpPr>
            <p:nvPr/>
          </p:nvSpPr>
          <p:spPr bwMode="auto">
            <a:xfrm>
              <a:off x="3878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3" name="Rectangle 206"/>
            <p:cNvSpPr>
              <a:spLocks noChangeAspect="1" noChangeArrowheads="1"/>
            </p:cNvSpPr>
            <p:nvPr/>
          </p:nvSpPr>
          <p:spPr bwMode="auto">
            <a:xfrm>
              <a:off x="418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4" name="Rectangle 207"/>
            <p:cNvSpPr>
              <a:spLocks noChangeAspect="1" noChangeArrowheads="1"/>
            </p:cNvSpPr>
            <p:nvPr/>
          </p:nvSpPr>
          <p:spPr bwMode="auto">
            <a:xfrm>
              <a:off x="4494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5" name="Rectangle 208"/>
            <p:cNvSpPr>
              <a:spLocks noChangeAspect="1" noChangeArrowheads="1"/>
            </p:cNvSpPr>
            <p:nvPr/>
          </p:nvSpPr>
          <p:spPr bwMode="auto">
            <a:xfrm>
              <a:off x="4802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6" name="Rectangle 209"/>
            <p:cNvSpPr>
              <a:spLocks noChangeAspect="1" noChangeArrowheads="1"/>
            </p:cNvSpPr>
            <p:nvPr/>
          </p:nvSpPr>
          <p:spPr bwMode="auto">
            <a:xfrm>
              <a:off x="5110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7" name="Rectangle 210"/>
            <p:cNvSpPr>
              <a:spLocks noChangeAspect="1" noChangeArrowheads="1"/>
            </p:cNvSpPr>
            <p:nvPr/>
          </p:nvSpPr>
          <p:spPr bwMode="auto">
            <a:xfrm>
              <a:off x="5418" y="696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8" name="Rectangle 211"/>
            <p:cNvSpPr>
              <a:spLocks noChangeAspect="1" noChangeArrowheads="1"/>
            </p:cNvSpPr>
            <p:nvPr/>
          </p:nvSpPr>
          <p:spPr bwMode="auto">
            <a:xfrm>
              <a:off x="572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9" name="Rectangle 212"/>
            <p:cNvSpPr>
              <a:spLocks noChangeAspect="1" noChangeArrowheads="1"/>
            </p:cNvSpPr>
            <p:nvPr/>
          </p:nvSpPr>
          <p:spPr bwMode="auto">
            <a:xfrm>
              <a:off x="6034" y="6965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0" name="Rectangle 213"/>
            <p:cNvSpPr>
              <a:spLocks noChangeAspect="1" noChangeArrowheads="1"/>
            </p:cNvSpPr>
            <p:nvPr/>
          </p:nvSpPr>
          <p:spPr bwMode="auto">
            <a:xfrm>
              <a:off x="6342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1" name="Rectangle 214"/>
            <p:cNvSpPr>
              <a:spLocks noChangeAspect="1" noChangeArrowheads="1"/>
            </p:cNvSpPr>
            <p:nvPr/>
          </p:nvSpPr>
          <p:spPr bwMode="auto">
            <a:xfrm>
              <a:off x="6650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2" name="Rectangle 215"/>
            <p:cNvSpPr>
              <a:spLocks noChangeAspect="1" noChangeArrowheads="1"/>
            </p:cNvSpPr>
            <p:nvPr/>
          </p:nvSpPr>
          <p:spPr bwMode="auto">
            <a:xfrm>
              <a:off x="6958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3" name="Rectangle 216"/>
            <p:cNvSpPr>
              <a:spLocks noChangeAspect="1" noChangeArrowheads="1"/>
            </p:cNvSpPr>
            <p:nvPr/>
          </p:nvSpPr>
          <p:spPr bwMode="auto">
            <a:xfrm>
              <a:off x="7266" y="6965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4" name="Rectangle 217"/>
            <p:cNvSpPr>
              <a:spLocks noChangeAspect="1" noChangeArrowheads="1"/>
            </p:cNvSpPr>
            <p:nvPr/>
          </p:nvSpPr>
          <p:spPr bwMode="auto">
            <a:xfrm>
              <a:off x="264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5" name="Rectangle 218"/>
            <p:cNvSpPr>
              <a:spLocks noChangeAspect="1" noChangeArrowheads="1"/>
            </p:cNvSpPr>
            <p:nvPr/>
          </p:nvSpPr>
          <p:spPr bwMode="auto">
            <a:xfrm>
              <a:off x="2954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6" name="Rectangle 219"/>
            <p:cNvSpPr>
              <a:spLocks noChangeAspect="1" noChangeArrowheads="1"/>
            </p:cNvSpPr>
            <p:nvPr/>
          </p:nvSpPr>
          <p:spPr bwMode="auto">
            <a:xfrm>
              <a:off x="3262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7" name="Rectangle 220"/>
            <p:cNvSpPr>
              <a:spLocks noChangeAspect="1" noChangeArrowheads="1"/>
            </p:cNvSpPr>
            <p:nvPr/>
          </p:nvSpPr>
          <p:spPr bwMode="auto">
            <a:xfrm>
              <a:off x="3570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8" name="Rectangle 221"/>
            <p:cNvSpPr>
              <a:spLocks noChangeAspect="1" noChangeArrowheads="1"/>
            </p:cNvSpPr>
            <p:nvPr/>
          </p:nvSpPr>
          <p:spPr bwMode="auto">
            <a:xfrm>
              <a:off x="3878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9" name="Rectangle 222"/>
            <p:cNvSpPr>
              <a:spLocks noChangeAspect="1" noChangeArrowheads="1"/>
            </p:cNvSpPr>
            <p:nvPr/>
          </p:nvSpPr>
          <p:spPr bwMode="auto">
            <a:xfrm>
              <a:off x="418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0" name="Rectangle 223"/>
            <p:cNvSpPr>
              <a:spLocks noChangeAspect="1" noChangeArrowheads="1"/>
            </p:cNvSpPr>
            <p:nvPr/>
          </p:nvSpPr>
          <p:spPr bwMode="auto">
            <a:xfrm>
              <a:off x="4494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1" name="Rectangle 224"/>
            <p:cNvSpPr>
              <a:spLocks noChangeAspect="1" noChangeArrowheads="1"/>
            </p:cNvSpPr>
            <p:nvPr/>
          </p:nvSpPr>
          <p:spPr bwMode="auto">
            <a:xfrm>
              <a:off x="4802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2" name="Rectangle 225"/>
            <p:cNvSpPr>
              <a:spLocks noChangeAspect="1" noChangeArrowheads="1"/>
            </p:cNvSpPr>
            <p:nvPr/>
          </p:nvSpPr>
          <p:spPr bwMode="auto">
            <a:xfrm>
              <a:off x="5110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3" name="Rectangle 226"/>
            <p:cNvSpPr>
              <a:spLocks noChangeAspect="1" noChangeArrowheads="1"/>
            </p:cNvSpPr>
            <p:nvPr/>
          </p:nvSpPr>
          <p:spPr bwMode="auto">
            <a:xfrm>
              <a:off x="5418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4" name="Rectangle 227"/>
            <p:cNvSpPr>
              <a:spLocks noChangeAspect="1" noChangeArrowheads="1"/>
            </p:cNvSpPr>
            <p:nvPr/>
          </p:nvSpPr>
          <p:spPr bwMode="auto">
            <a:xfrm>
              <a:off x="572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5" name="Rectangle 228"/>
            <p:cNvSpPr>
              <a:spLocks noChangeAspect="1" noChangeArrowheads="1"/>
            </p:cNvSpPr>
            <p:nvPr/>
          </p:nvSpPr>
          <p:spPr bwMode="auto">
            <a:xfrm>
              <a:off x="6034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6" name="Rectangle 229"/>
            <p:cNvSpPr>
              <a:spLocks noChangeAspect="1" noChangeArrowheads="1"/>
            </p:cNvSpPr>
            <p:nvPr/>
          </p:nvSpPr>
          <p:spPr bwMode="auto">
            <a:xfrm>
              <a:off x="6342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7" name="Rectangle 230"/>
            <p:cNvSpPr>
              <a:spLocks noChangeAspect="1" noChangeArrowheads="1"/>
            </p:cNvSpPr>
            <p:nvPr/>
          </p:nvSpPr>
          <p:spPr bwMode="auto">
            <a:xfrm>
              <a:off x="6650" y="7277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8" name="Rectangle 231"/>
            <p:cNvSpPr>
              <a:spLocks noChangeAspect="1" noChangeArrowheads="1"/>
            </p:cNvSpPr>
            <p:nvPr/>
          </p:nvSpPr>
          <p:spPr bwMode="auto">
            <a:xfrm>
              <a:off x="6958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9" name="Rectangle 232"/>
            <p:cNvSpPr>
              <a:spLocks noChangeAspect="1" noChangeArrowheads="1"/>
            </p:cNvSpPr>
            <p:nvPr/>
          </p:nvSpPr>
          <p:spPr bwMode="auto">
            <a:xfrm>
              <a:off x="7266" y="7277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0" name="Rectangle 233"/>
            <p:cNvSpPr>
              <a:spLocks noChangeAspect="1" noChangeArrowheads="1"/>
            </p:cNvSpPr>
            <p:nvPr/>
          </p:nvSpPr>
          <p:spPr bwMode="auto">
            <a:xfrm>
              <a:off x="2646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1" name="Rectangle 234"/>
            <p:cNvSpPr>
              <a:spLocks noChangeAspect="1" noChangeArrowheads="1"/>
            </p:cNvSpPr>
            <p:nvPr/>
          </p:nvSpPr>
          <p:spPr bwMode="auto">
            <a:xfrm>
              <a:off x="2954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2" name="Rectangle 235"/>
            <p:cNvSpPr>
              <a:spLocks noChangeAspect="1" noChangeArrowheads="1"/>
            </p:cNvSpPr>
            <p:nvPr/>
          </p:nvSpPr>
          <p:spPr bwMode="auto">
            <a:xfrm>
              <a:off x="3262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3" name="Rectangle 236"/>
            <p:cNvSpPr>
              <a:spLocks noChangeAspect="1" noChangeArrowheads="1"/>
            </p:cNvSpPr>
            <p:nvPr/>
          </p:nvSpPr>
          <p:spPr bwMode="auto">
            <a:xfrm>
              <a:off x="3570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4" name="Rectangle 237"/>
            <p:cNvSpPr>
              <a:spLocks noChangeAspect="1" noChangeArrowheads="1"/>
            </p:cNvSpPr>
            <p:nvPr/>
          </p:nvSpPr>
          <p:spPr bwMode="auto">
            <a:xfrm>
              <a:off x="3878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5" name="Rectangle 238"/>
            <p:cNvSpPr>
              <a:spLocks noChangeAspect="1" noChangeArrowheads="1"/>
            </p:cNvSpPr>
            <p:nvPr/>
          </p:nvSpPr>
          <p:spPr bwMode="auto">
            <a:xfrm>
              <a:off x="4186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6" name="Rectangle 239"/>
            <p:cNvSpPr>
              <a:spLocks noChangeAspect="1" noChangeArrowheads="1"/>
            </p:cNvSpPr>
            <p:nvPr/>
          </p:nvSpPr>
          <p:spPr bwMode="auto">
            <a:xfrm>
              <a:off x="4494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7" name="Rectangle 240"/>
            <p:cNvSpPr>
              <a:spLocks noChangeAspect="1" noChangeArrowheads="1"/>
            </p:cNvSpPr>
            <p:nvPr/>
          </p:nvSpPr>
          <p:spPr bwMode="auto">
            <a:xfrm>
              <a:off x="4802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8" name="Rectangle 241"/>
            <p:cNvSpPr>
              <a:spLocks noChangeAspect="1" noChangeArrowheads="1"/>
            </p:cNvSpPr>
            <p:nvPr/>
          </p:nvSpPr>
          <p:spPr bwMode="auto">
            <a:xfrm>
              <a:off x="5110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09" name="Rectangle 242"/>
            <p:cNvSpPr>
              <a:spLocks noChangeAspect="1" noChangeArrowheads="1"/>
            </p:cNvSpPr>
            <p:nvPr/>
          </p:nvSpPr>
          <p:spPr bwMode="auto">
            <a:xfrm>
              <a:off x="5418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0" name="Rectangle 243"/>
            <p:cNvSpPr>
              <a:spLocks noChangeAspect="1" noChangeArrowheads="1"/>
            </p:cNvSpPr>
            <p:nvPr/>
          </p:nvSpPr>
          <p:spPr bwMode="auto">
            <a:xfrm>
              <a:off x="5726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1" name="Rectangle 244"/>
            <p:cNvSpPr>
              <a:spLocks noChangeAspect="1" noChangeArrowheads="1"/>
            </p:cNvSpPr>
            <p:nvPr/>
          </p:nvSpPr>
          <p:spPr bwMode="auto">
            <a:xfrm>
              <a:off x="6034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2" name="Rectangle 245"/>
            <p:cNvSpPr>
              <a:spLocks noChangeAspect="1" noChangeArrowheads="1"/>
            </p:cNvSpPr>
            <p:nvPr/>
          </p:nvSpPr>
          <p:spPr bwMode="auto">
            <a:xfrm>
              <a:off x="6342" y="7589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3" name="Rectangle 246"/>
            <p:cNvSpPr>
              <a:spLocks noChangeAspect="1" noChangeArrowheads="1"/>
            </p:cNvSpPr>
            <p:nvPr/>
          </p:nvSpPr>
          <p:spPr bwMode="auto">
            <a:xfrm>
              <a:off x="6650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4" name="Rectangle 247"/>
            <p:cNvSpPr>
              <a:spLocks noChangeAspect="1" noChangeArrowheads="1"/>
            </p:cNvSpPr>
            <p:nvPr/>
          </p:nvSpPr>
          <p:spPr bwMode="auto">
            <a:xfrm>
              <a:off x="6958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5" name="Rectangle 248"/>
            <p:cNvSpPr>
              <a:spLocks noChangeAspect="1" noChangeArrowheads="1"/>
            </p:cNvSpPr>
            <p:nvPr/>
          </p:nvSpPr>
          <p:spPr bwMode="auto">
            <a:xfrm>
              <a:off x="7266" y="7589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6" name="Rectangle 249"/>
            <p:cNvSpPr>
              <a:spLocks noChangeAspect="1" noChangeArrowheads="1"/>
            </p:cNvSpPr>
            <p:nvPr/>
          </p:nvSpPr>
          <p:spPr bwMode="auto">
            <a:xfrm>
              <a:off x="2646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7" name="Rectangle 250"/>
            <p:cNvSpPr>
              <a:spLocks noChangeAspect="1" noChangeArrowheads="1"/>
            </p:cNvSpPr>
            <p:nvPr/>
          </p:nvSpPr>
          <p:spPr bwMode="auto">
            <a:xfrm>
              <a:off x="2954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8" name="Rectangle 251"/>
            <p:cNvSpPr>
              <a:spLocks noChangeAspect="1" noChangeArrowheads="1"/>
            </p:cNvSpPr>
            <p:nvPr/>
          </p:nvSpPr>
          <p:spPr bwMode="auto">
            <a:xfrm>
              <a:off x="3262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9" name="Rectangle 252"/>
            <p:cNvSpPr>
              <a:spLocks noChangeAspect="1" noChangeArrowheads="1"/>
            </p:cNvSpPr>
            <p:nvPr/>
          </p:nvSpPr>
          <p:spPr bwMode="auto">
            <a:xfrm>
              <a:off x="3570" y="790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0" name="Rectangle 253"/>
            <p:cNvSpPr>
              <a:spLocks noChangeAspect="1" noChangeArrowheads="1"/>
            </p:cNvSpPr>
            <p:nvPr/>
          </p:nvSpPr>
          <p:spPr bwMode="auto">
            <a:xfrm>
              <a:off x="3878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1" name="Rectangle 254"/>
            <p:cNvSpPr>
              <a:spLocks noChangeAspect="1" noChangeArrowheads="1"/>
            </p:cNvSpPr>
            <p:nvPr/>
          </p:nvSpPr>
          <p:spPr bwMode="auto">
            <a:xfrm>
              <a:off x="4186" y="790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2" name="Rectangle 255"/>
            <p:cNvSpPr>
              <a:spLocks noChangeAspect="1" noChangeArrowheads="1"/>
            </p:cNvSpPr>
            <p:nvPr/>
          </p:nvSpPr>
          <p:spPr bwMode="auto">
            <a:xfrm>
              <a:off x="4494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3" name="Rectangle 256"/>
            <p:cNvSpPr>
              <a:spLocks noChangeAspect="1" noChangeArrowheads="1"/>
            </p:cNvSpPr>
            <p:nvPr/>
          </p:nvSpPr>
          <p:spPr bwMode="auto">
            <a:xfrm>
              <a:off x="4802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4" name="Rectangle 257"/>
            <p:cNvSpPr>
              <a:spLocks noChangeAspect="1" noChangeArrowheads="1"/>
            </p:cNvSpPr>
            <p:nvPr/>
          </p:nvSpPr>
          <p:spPr bwMode="auto">
            <a:xfrm>
              <a:off x="5110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5" name="Rectangle 258"/>
            <p:cNvSpPr>
              <a:spLocks noChangeAspect="1" noChangeArrowheads="1"/>
            </p:cNvSpPr>
            <p:nvPr/>
          </p:nvSpPr>
          <p:spPr bwMode="auto">
            <a:xfrm>
              <a:off x="5418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6" name="Rectangle 259"/>
            <p:cNvSpPr>
              <a:spLocks noChangeAspect="1" noChangeArrowheads="1"/>
            </p:cNvSpPr>
            <p:nvPr/>
          </p:nvSpPr>
          <p:spPr bwMode="auto">
            <a:xfrm>
              <a:off x="5726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7" name="Rectangle 260"/>
            <p:cNvSpPr>
              <a:spLocks noChangeAspect="1" noChangeArrowheads="1"/>
            </p:cNvSpPr>
            <p:nvPr/>
          </p:nvSpPr>
          <p:spPr bwMode="auto">
            <a:xfrm>
              <a:off x="6034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8" name="Rectangle 261"/>
            <p:cNvSpPr>
              <a:spLocks noChangeAspect="1" noChangeArrowheads="1"/>
            </p:cNvSpPr>
            <p:nvPr/>
          </p:nvSpPr>
          <p:spPr bwMode="auto">
            <a:xfrm>
              <a:off x="6342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29" name="Rectangle 262"/>
            <p:cNvSpPr>
              <a:spLocks noChangeAspect="1" noChangeArrowheads="1"/>
            </p:cNvSpPr>
            <p:nvPr/>
          </p:nvSpPr>
          <p:spPr bwMode="auto">
            <a:xfrm>
              <a:off x="6650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30" name="Rectangle 263"/>
            <p:cNvSpPr>
              <a:spLocks noChangeAspect="1" noChangeArrowheads="1"/>
            </p:cNvSpPr>
            <p:nvPr/>
          </p:nvSpPr>
          <p:spPr bwMode="auto">
            <a:xfrm>
              <a:off x="6958" y="7901"/>
              <a:ext cx="308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31" name="Rectangle 264"/>
            <p:cNvSpPr>
              <a:spLocks noChangeAspect="1" noChangeArrowheads="1"/>
            </p:cNvSpPr>
            <p:nvPr/>
          </p:nvSpPr>
          <p:spPr bwMode="auto">
            <a:xfrm>
              <a:off x="7266" y="7901"/>
              <a:ext cx="308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3974" name="Picture 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38" y="5233988"/>
            <a:ext cx="114141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5" name="WordArt 266"/>
          <p:cNvSpPr>
            <a:spLocks noChangeAspect="1" noChangeArrowheads="1" noChangeShapeType="1" noTextEdit="1"/>
          </p:cNvSpPr>
          <p:nvPr/>
        </p:nvSpPr>
        <p:spPr bwMode="auto">
          <a:xfrm>
            <a:off x="6443663" y="5233988"/>
            <a:ext cx="1176337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72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汉</a:t>
            </a:r>
          </a:p>
        </p:txBody>
      </p:sp>
      <p:sp>
        <p:nvSpPr>
          <p:cNvPr id="264" name="动作按钮: 信息 263">
            <a:hlinkClick r:id="rId4" action="ppaction://hlinksldjump" highlightClick="1"/>
          </p:cNvPr>
          <p:cNvSpPr/>
          <p:nvPr/>
        </p:nvSpPr>
        <p:spPr bwMode="auto">
          <a:xfrm>
            <a:off x="899592" y="3789040"/>
            <a:ext cx="504056" cy="504056"/>
          </a:xfrm>
          <a:prstGeom prst="actionButtonInformatio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5" name="动作按钮: 信息 264">
            <a:hlinkClick r:id="rId5" action="ppaction://hlinksldjump" highlightClick="1"/>
          </p:cNvPr>
          <p:cNvSpPr/>
          <p:nvPr/>
        </p:nvSpPr>
        <p:spPr bwMode="auto">
          <a:xfrm>
            <a:off x="899592" y="2924944"/>
            <a:ext cx="504056" cy="504056"/>
          </a:xfrm>
          <a:prstGeom prst="actionButtonInformatio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A510B-1894-47E2-B5C8-0AD5523E5D2A}" type="slidenum">
              <a:rPr lang="zh-CN" altLang="en-US"/>
              <a:pPr/>
              <a:t>132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非数值数据的编码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66"/>
                </a:solidFill>
              </a:rPr>
              <a:t>汉字编码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549275"/>
            <a:ext cx="8569077" cy="1943621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  <a:defRPr/>
            </a:pPr>
            <a:r>
              <a:rPr lang="zh-CN" altLang="en-US" smtClean="0"/>
              <a:t>区位码：</a:t>
            </a:r>
            <a:r>
              <a:rPr lang="en-US" altLang="zh-CN" smtClean="0"/>
              <a:t>1981</a:t>
            </a:r>
            <a:r>
              <a:rPr lang="zh-CN" altLang="en-US" smtClean="0"/>
              <a:t>年颁布。</a:t>
            </a:r>
            <a:endParaRPr lang="en-US" altLang="zh-CN" smtClean="0"/>
          </a:p>
          <a:p>
            <a:pPr marL="800100" lvl="1" indent="-342900">
              <a:spcBef>
                <a:spcPts val="300"/>
              </a:spcBef>
              <a:buClr>
                <a:srgbClr val="FF0066"/>
              </a:buClr>
            </a:pPr>
            <a:r>
              <a:rPr lang="zh-CN" altLang="en-US" smtClean="0"/>
              <a:t>两个字节表示一个汉字，每个字节</a:t>
            </a:r>
            <a:r>
              <a:rPr lang="en-US" altLang="zh-CN" smtClean="0"/>
              <a:t>7</a:t>
            </a:r>
            <a:r>
              <a:rPr lang="zh-CN" altLang="en-US" smtClean="0"/>
              <a:t>位编码。</a:t>
            </a:r>
            <a:endParaRPr lang="en-US" altLang="zh-CN" smtClean="0"/>
          </a:p>
          <a:p>
            <a:pPr marL="800100" lvl="1" indent="-342900">
              <a:spcBef>
                <a:spcPts val="300"/>
              </a:spcBef>
              <a:buClr>
                <a:srgbClr val="FF0066"/>
              </a:buClr>
            </a:pPr>
            <a:r>
              <a:rPr lang="zh-CN" altLang="en-US" smtClean="0"/>
              <a:t>将汉字和图形符号排列在一个</a:t>
            </a:r>
            <a:r>
              <a:rPr lang="en-US" altLang="zh-CN" smtClean="0"/>
              <a:t>94</a:t>
            </a:r>
            <a:r>
              <a:rPr lang="zh-CN" altLang="en-US" smtClean="0"/>
              <a:t>行、</a:t>
            </a:r>
            <a:r>
              <a:rPr lang="en-US" altLang="zh-CN" smtClean="0"/>
              <a:t>94</a:t>
            </a:r>
            <a:r>
              <a:rPr lang="zh-CN" altLang="en-US" smtClean="0"/>
              <a:t>列的二位代码表中，“区位码”（十进制编码）。</a:t>
            </a:r>
          </a:p>
        </p:txBody>
      </p:sp>
      <p:sp>
        <p:nvSpPr>
          <p:cNvPr id="265" name="内容占位符 2"/>
          <p:cNvSpPr txBox="1">
            <a:spLocks/>
          </p:cNvSpPr>
          <p:nvPr/>
        </p:nvSpPr>
        <p:spPr bwMode="auto">
          <a:xfrm>
            <a:off x="467544" y="2564904"/>
            <a:ext cx="54006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国标码＝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区位码</a:t>
            </a:r>
            <a:r>
              <a:rPr lang="en-US" altLang="zh-CN" kern="0" smtClean="0">
                <a:latin typeface="+mn-ea"/>
                <a:ea typeface="+mn-ea"/>
              </a:rPr>
              <a:t>)</a:t>
            </a:r>
            <a:r>
              <a:rPr kumimoji="0" lang="en-US" altLang="zh-CN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2020H</a:t>
            </a:r>
          </a:p>
          <a:p>
            <a:pPr lvl="0"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kern="0" smtClean="0"/>
              <a:t>汉字内码＝</a:t>
            </a:r>
            <a:r>
              <a:rPr lang="en-US" altLang="zh-CN" kern="0" smtClean="0">
                <a:latin typeface="+mn-ea"/>
              </a:rPr>
              <a:t>(</a:t>
            </a:r>
            <a:r>
              <a:rPr lang="zh-CN" altLang="en-US" kern="0" smtClean="0"/>
              <a:t>国标码</a:t>
            </a:r>
            <a:r>
              <a:rPr lang="en-US" altLang="zh-CN" kern="0" smtClean="0">
                <a:latin typeface="+mn-ea"/>
              </a:rPr>
              <a:t>)</a:t>
            </a:r>
            <a:r>
              <a:rPr lang="en-US" altLang="zh-CN" kern="0" baseline="-25000" smtClean="0"/>
              <a:t>16</a:t>
            </a:r>
            <a:r>
              <a:rPr lang="zh-CN" altLang="en-US" kern="0" smtClean="0"/>
              <a:t>＋</a:t>
            </a:r>
            <a:r>
              <a:rPr lang="en-US" altLang="zh-CN" kern="0" smtClean="0"/>
              <a:t>8080H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9" name="表格 268"/>
          <p:cNvGraphicFramePr>
            <a:graphicFrameLocks noGrp="1"/>
          </p:cNvGraphicFramePr>
          <p:nvPr/>
        </p:nvGraphicFramePr>
        <p:xfrm>
          <a:off x="5652120" y="2566392"/>
          <a:ext cx="32403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】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</a:rPr>
                        <a:t>“和”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 smtClean="0">
                          <a:solidFill>
                            <a:schemeClr val="tx1"/>
                          </a:solidFill>
                        </a:rPr>
                        <a:t>区位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</a:rPr>
                        <a:t>进制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1A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 smtClean="0">
                          <a:solidFill>
                            <a:schemeClr val="tx1"/>
                          </a:solidFill>
                        </a:rPr>
                        <a:t>国标码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3A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4D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 smtClean="0">
                          <a:solidFill>
                            <a:schemeClr val="tx1"/>
                          </a:solidFill>
                        </a:rPr>
                        <a:t>汉字内码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0" name="内容占位符 2"/>
          <p:cNvSpPr txBox="1">
            <a:spLocks/>
          </p:cNvSpPr>
          <p:nvPr/>
        </p:nvSpPr>
        <p:spPr bwMode="auto">
          <a:xfrm>
            <a:off x="467544" y="3789040"/>
            <a:ext cx="5040560" cy="2376264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“春”字的机内码为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B4BAH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，由此可推算它在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GB2312-1980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中所在的区号是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A. 19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B. 20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C. 3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D. 35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1" name="动作按钮: 上一张 270">
            <a:hlinkClick r:id="rId3" action="ppaction://hlinksldjump" highlightClick="1"/>
          </p:cNvPr>
          <p:cNvSpPr/>
          <p:nvPr/>
        </p:nvSpPr>
        <p:spPr bwMode="auto">
          <a:xfrm>
            <a:off x="8244408" y="332656"/>
            <a:ext cx="576064" cy="576064"/>
          </a:xfrm>
          <a:prstGeom prst="actionButtonRetur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2" name="动作按钮: 自定义 271">
            <a:hlinkClick r:id="rId4" action="ppaction://hlinksldjump" highlightClick="1"/>
          </p:cNvPr>
          <p:cNvSpPr/>
          <p:nvPr/>
        </p:nvSpPr>
        <p:spPr bwMode="auto">
          <a:xfrm>
            <a:off x="6372200" y="5589240"/>
            <a:ext cx="2520280" cy="576064"/>
          </a:xfrm>
          <a:prstGeom prst="actionButtonBlan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mtClean="0">
                <a:solidFill>
                  <a:schemeClr val="bg2"/>
                </a:solidFill>
              </a:rPr>
              <a:t>ASCII</a:t>
            </a:r>
            <a:r>
              <a:rPr lang="zh-CN" altLang="en-US" smtClean="0">
                <a:solidFill>
                  <a:schemeClr val="bg2"/>
                </a:solidFill>
              </a:rPr>
              <a:t>编码表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A510B-1894-47E2-B5C8-0AD5523E5D2A}" type="slidenum">
              <a:rPr lang="zh-CN" altLang="en-US"/>
              <a:pPr/>
              <a:t>133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非数值数据的编码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66"/>
                </a:solidFill>
              </a:rPr>
              <a:t>汉字编码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064500" cy="576064"/>
          </a:xfrm>
        </p:spPr>
        <p:txBody>
          <a:bodyPr/>
          <a:lstStyle/>
          <a:p>
            <a:pPr marL="355600" indent="-355600" algn="ctr" eaLnBrk="1" hangingPunct="1">
              <a:buNone/>
            </a:pPr>
            <a:r>
              <a:rPr lang="en-US" altLang="zh-CN" smtClean="0"/>
              <a:t>GB18030-2000 </a:t>
            </a:r>
            <a:r>
              <a:rPr lang="zh-CN" altLang="en-US" smtClean="0"/>
              <a:t>码位范围分配图</a:t>
            </a:r>
          </a:p>
        </p:txBody>
      </p:sp>
      <p:graphicFrame>
        <p:nvGraphicFramePr>
          <p:cNvPr id="264" name="表格 263"/>
          <p:cNvGraphicFramePr>
            <a:graphicFrameLocks noGrp="1"/>
          </p:cNvGraphicFramePr>
          <p:nvPr/>
        </p:nvGraphicFramePr>
        <p:xfrm>
          <a:off x="467544" y="2346320"/>
          <a:ext cx="8280920" cy="360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5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字节数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码位空间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码位数目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单字节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00H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80H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129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双字节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第一字节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第二字节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23940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81H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40H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7EH</a:t>
                      </a:r>
                    </a:p>
                    <a:p>
                      <a:pPr algn="ctr"/>
                      <a:r>
                        <a:rPr lang="en-US" altLang="zh-CN" sz="2400" b="1" smtClean="0"/>
                        <a:t>80H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四字节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第</a:t>
                      </a:r>
                      <a:r>
                        <a:rPr lang="en-US" altLang="zh-CN" sz="2400" b="1" smtClean="0"/>
                        <a:t>1</a:t>
                      </a:r>
                      <a:r>
                        <a:rPr lang="zh-CN" altLang="en-US" sz="2400" b="1" smtClean="0"/>
                        <a:t>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第</a:t>
                      </a:r>
                      <a:r>
                        <a:rPr lang="en-US" altLang="zh-CN" sz="2400" b="1" smtClean="0"/>
                        <a:t>2</a:t>
                      </a:r>
                      <a:r>
                        <a:rPr lang="zh-CN" altLang="en-US" sz="2400" b="1" smtClean="0"/>
                        <a:t>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第</a:t>
                      </a:r>
                      <a:r>
                        <a:rPr lang="en-US" altLang="zh-CN" sz="2400" b="1" smtClean="0"/>
                        <a:t>3</a:t>
                      </a:r>
                      <a:r>
                        <a:rPr lang="zh-CN" altLang="en-US" sz="2400" b="1" smtClean="0"/>
                        <a:t>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/>
                        <a:t>第</a:t>
                      </a:r>
                      <a:r>
                        <a:rPr lang="en-US" altLang="zh-CN" sz="2400" b="1" smtClean="0"/>
                        <a:t>4</a:t>
                      </a:r>
                      <a:r>
                        <a:rPr lang="zh-CN" altLang="en-US" sz="2400" b="1" smtClean="0"/>
                        <a:t>字节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1587600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81H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30H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39H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81H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FEH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/>
                        <a:t>30H</a:t>
                      </a:r>
                      <a:r>
                        <a:rPr lang="zh-CN" altLang="en-US" sz="2400" b="1" smtClean="0"/>
                        <a:t>～</a:t>
                      </a:r>
                      <a:r>
                        <a:rPr lang="en-US" altLang="zh-CN" sz="2400" b="1" smtClean="0"/>
                        <a:t>39H</a:t>
                      </a:r>
                      <a:endParaRPr lang="zh-CN" altLang="en-US" sz="2400" b="1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动作按钮: 上一张 6">
            <a:hlinkClick r:id="rId2" action="ppaction://hlinksldjump" highlightClick="1"/>
          </p:cNvPr>
          <p:cNvSpPr/>
          <p:nvPr/>
        </p:nvSpPr>
        <p:spPr bwMode="auto">
          <a:xfrm>
            <a:off x="8244408" y="332656"/>
            <a:ext cx="576064" cy="576064"/>
          </a:xfrm>
          <a:prstGeom prst="actionButtonRetur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F2B2C1-92F9-4CA3-8435-63F99C88ECE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97425"/>
            <a:ext cx="5616575" cy="187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因此，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(730)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(1011011010)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endParaRPr lang="zh-CN" alt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 cstate="print"/>
          <a:srcRect l="22003" r="25793" b="7373"/>
          <a:stretch>
            <a:fillRect/>
          </a:stretch>
        </p:blipFill>
        <p:spPr bwMode="auto">
          <a:xfrm>
            <a:off x="1619250" y="269875"/>
            <a:ext cx="7127875" cy="61833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3D9E38-FEEE-4651-923E-36039D54515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将十进制数</a:t>
            </a:r>
            <a:r>
              <a:rPr lang="en-US" altLang="zh-CN" smtClean="0"/>
              <a:t>730.8125</a:t>
            </a:r>
            <a:r>
              <a:rPr lang="zh-CN" altLang="en-US" smtClean="0"/>
              <a:t>转换成二进制数、八进制数。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 </a:t>
            </a:r>
            <a:r>
              <a:rPr lang="zh-CN" altLang="en-US" smtClean="0"/>
              <a:t>② 小数部分的转换：“</a:t>
            </a:r>
            <a:r>
              <a:rPr lang="zh-CN" altLang="en-US" smtClean="0">
                <a:solidFill>
                  <a:srgbClr val="FF0066"/>
                </a:solidFill>
              </a:rPr>
              <a:t>乘基取整，先高后低</a:t>
            </a:r>
            <a:r>
              <a:rPr lang="zh-CN" altLang="en-US" smtClean="0"/>
              <a:t>”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将十进制数</a:t>
            </a:r>
            <a:r>
              <a:rPr lang="en-US" altLang="zh-CN" smtClean="0">
                <a:solidFill>
                  <a:srgbClr val="000000"/>
                </a:solidFill>
              </a:rPr>
              <a:t>(0.8125)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</a:rPr>
              <a:t>转换为八进制数：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0.8125×8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6.5	</a:t>
            </a:r>
            <a:r>
              <a:rPr lang="zh-CN" altLang="en-US" smtClean="0">
                <a:solidFill>
                  <a:srgbClr val="000000"/>
                </a:solidFill>
              </a:rPr>
              <a:t>整数部分＝</a:t>
            </a:r>
            <a:r>
              <a:rPr lang="en-US" altLang="zh-CN" smtClean="0">
                <a:solidFill>
                  <a:srgbClr val="000000"/>
                </a:solidFill>
              </a:rPr>
              <a:t>6	</a:t>
            </a:r>
            <a:r>
              <a:rPr lang="zh-CN" altLang="en-US" smtClean="0">
                <a:solidFill>
                  <a:srgbClr val="000000"/>
                </a:solidFill>
              </a:rPr>
              <a:t>（高位）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0.5×8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4.0		</a:t>
            </a:r>
            <a:r>
              <a:rPr lang="zh-CN" altLang="en-US" smtClean="0">
                <a:solidFill>
                  <a:srgbClr val="000000"/>
                </a:solidFill>
              </a:rPr>
              <a:t>整数部分＝</a:t>
            </a:r>
            <a:r>
              <a:rPr lang="en-US" altLang="zh-CN" smtClean="0">
                <a:solidFill>
                  <a:srgbClr val="000000"/>
                </a:solidFill>
              </a:rPr>
              <a:t>4	</a:t>
            </a:r>
            <a:r>
              <a:rPr lang="zh-CN" altLang="en-US" smtClean="0">
                <a:solidFill>
                  <a:srgbClr val="000000"/>
                </a:solidFill>
              </a:rPr>
              <a:t>（低位）</a:t>
            </a:r>
            <a:endParaRPr lang="zh-CN" alt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因此，</a:t>
            </a:r>
            <a:r>
              <a:rPr lang="en-US" altLang="zh-CN" smtClean="0">
                <a:solidFill>
                  <a:srgbClr val="000000"/>
                </a:solidFill>
              </a:rPr>
              <a:t>(0.8125)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(0.64)</a:t>
            </a:r>
            <a:r>
              <a:rPr lang="en-US" altLang="zh-CN" baseline="-30000" smtClean="0">
                <a:solidFill>
                  <a:srgbClr val="000000"/>
                </a:solidFill>
              </a:rPr>
              <a:t>8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∴ (730.8125)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(1332.64)</a:t>
            </a:r>
            <a:r>
              <a:rPr lang="en-US" altLang="zh-CN" baseline="-30000" smtClean="0">
                <a:solidFill>
                  <a:srgbClr val="000000"/>
                </a:solidFill>
              </a:rPr>
              <a:t>8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EBCEB4-B4A6-4942-89E4-38AB4C8E68A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769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将十进制数</a:t>
            </a:r>
            <a:r>
              <a:rPr lang="en-US" altLang="zh-CN" smtClean="0"/>
              <a:t>730.8125</a:t>
            </a:r>
            <a:r>
              <a:rPr lang="zh-CN" altLang="en-US" smtClean="0"/>
              <a:t>转换成二进制数、八进制数。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 </a:t>
            </a:r>
            <a:r>
              <a:rPr lang="zh-CN" altLang="en-US" smtClean="0"/>
              <a:t>② 小数部分的转换：“</a:t>
            </a:r>
            <a:r>
              <a:rPr lang="zh-CN" altLang="en-US" smtClean="0">
                <a:solidFill>
                  <a:srgbClr val="FF0066"/>
                </a:solidFill>
              </a:rPr>
              <a:t>乘基取整，先高后低</a:t>
            </a:r>
            <a:r>
              <a:rPr lang="zh-CN" altLang="en-US" smtClean="0"/>
              <a:t>”</a:t>
            </a: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将十进制数</a:t>
            </a:r>
            <a:r>
              <a:rPr lang="en-US" altLang="zh-CN" smtClean="0">
                <a:solidFill>
                  <a:srgbClr val="000000"/>
                </a:solidFill>
              </a:rPr>
              <a:t>(0.8125)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</a:rPr>
              <a:t>转换为二进制数：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0.8125×2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1.625		</a:t>
            </a:r>
            <a:r>
              <a:rPr lang="zh-CN" altLang="en-US" smtClean="0">
                <a:solidFill>
                  <a:srgbClr val="000000"/>
                </a:solidFill>
              </a:rPr>
              <a:t>整数部分＝</a:t>
            </a:r>
            <a:r>
              <a:rPr lang="en-US" altLang="zh-CN" smtClean="0">
                <a:solidFill>
                  <a:srgbClr val="000000"/>
                </a:solidFill>
              </a:rPr>
              <a:t>1	</a:t>
            </a:r>
            <a:r>
              <a:rPr lang="zh-CN" altLang="en-US" smtClean="0">
                <a:solidFill>
                  <a:srgbClr val="000000"/>
                </a:solidFill>
              </a:rPr>
              <a:t>（高位）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0.625×2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1.25		</a:t>
            </a:r>
            <a:r>
              <a:rPr lang="zh-CN" altLang="en-US" smtClean="0">
                <a:solidFill>
                  <a:srgbClr val="000000"/>
                </a:solidFill>
              </a:rPr>
              <a:t>整数部分＝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0.25×2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0.5		</a:t>
            </a:r>
            <a:r>
              <a:rPr lang="zh-CN" altLang="en-US" smtClean="0">
                <a:solidFill>
                  <a:srgbClr val="000000"/>
                </a:solidFill>
              </a:rPr>
              <a:t>整数部分＝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0.5×2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1.0			</a:t>
            </a:r>
            <a:r>
              <a:rPr lang="zh-CN" altLang="en-US" smtClean="0">
                <a:solidFill>
                  <a:srgbClr val="000000"/>
                </a:solidFill>
              </a:rPr>
              <a:t>整数部分＝</a:t>
            </a:r>
            <a:r>
              <a:rPr lang="en-US" altLang="zh-CN" smtClean="0">
                <a:solidFill>
                  <a:srgbClr val="000000"/>
                </a:solidFill>
              </a:rPr>
              <a:t>1	</a:t>
            </a:r>
            <a:r>
              <a:rPr lang="zh-CN" altLang="en-US" smtClean="0">
                <a:solidFill>
                  <a:srgbClr val="000000"/>
                </a:solidFill>
              </a:rPr>
              <a:t>（低位）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因此，</a:t>
            </a:r>
            <a:r>
              <a:rPr lang="en-US" altLang="zh-CN" smtClean="0">
                <a:solidFill>
                  <a:srgbClr val="000000"/>
                </a:solidFill>
              </a:rPr>
              <a:t>(0.8125)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(0.1101)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∴ (730.8125)</a:t>
            </a:r>
            <a:r>
              <a:rPr lang="en-US" altLang="zh-CN" baseline="-25000" smtClean="0"/>
              <a:t>10</a:t>
            </a:r>
            <a:r>
              <a:rPr lang="zh-CN" altLang="en-US" smtClean="0"/>
              <a:t>＝</a:t>
            </a:r>
            <a:r>
              <a:rPr lang="en-US" altLang="zh-CN" smtClean="0"/>
              <a:t>(1011011010.1101)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635125" y="1771650"/>
            <a:ext cx="466725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7524750" y="3284538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F36066-062F-46CF-AD9C-223C8ED5722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graphicFrame>
        <p:nvGraphicFramePr>
          <p:cNvPr id="1206320" name="Group 48"/>
          <p:cNvGraphicFramePr>
            <a:graphicFrameLocks noGrp="1"/>
          </p:cNvGraphicFramePr>
          <p:nvPr/>
        </p:nvGraphicFramePr>
        <p:xfrm>
          <a:off x="1116013" y="981075"/>
          <a:ext cx="6096000" cy="51816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8" name="Text Box 49"/>
          <p:cNvSpPr txBox="1">
            <a:spLocks noChangeArrowheads="1"/>
          </p:cNvSpPr>
          <p:nvPr/>
        </p:nvSpPr>
        <p:spPr bwMode="auto">
          <a:xfrm>
            <a:off x="6948488" y="133985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40979" name="Line 50"/>
          <p:cNvSpPr>
            <a:spLocks noChangeShapeType="1"/>
          </p:cNvSpPr>
          <p:nvPr/>
        </p:nvSpPr>
        <p:spPr bwMode="auto">
          <a:xfrm flipV="1">
            <a:off x="7235825" y="170021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51"/>
          <p:cNvSpPr txBox="1">
            <a:spLocks noChangeArrowheads="1"/>
          </p:cNvSpPr>
          <p:nvPr/>
        </p:nvSpPr>
        <p:spPr bwMode="auto">
          <a:xfrm>
            <a:off x="6227763" y="249237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小数点位置</a:t>
            </a:r>
          </a:p>
        </p:txBody>
      </p:sp>
      <p:sp>
        <p:nvSpPr>
          <p:cNvPr id="40981" name="AutoShape 52"/>
          <p:cNvSpPr>
            <a:spLocks/>
          </p:cNvSpPr>
          <p:nvPr/>
        </p:nvSpPr>
        <p:spPr bwMode="auto">
          <a:xfrm rot="-5400000">
            <a:off x="4426744" y="-818356"/>
            <a:ext cx="288925" cy="5040313"/>
          </a:xfrm>
          <a:prstGeom prst="leftBrace">
            <a:avLst>
              <a:gd name="adj1" fmla="val 64773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53"/>
          <p:cNvSpPr txBox="1">
            <a:spLocks noChangeArrowheads="1"/>
          </p:cNvSpPr>
          <p:nvPr/>
        </p:nvSpPr>
        <p:spPr bwMode="auto">
          <a:xfrm>
            <a:off x="3419475" y="184467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数值位</a:t>
            </a:r>
          </a:p>
        </p:txBody>
      </p:sp>
      <p:sp>
        <p:nvSpPr>
          <p:cNvPr id="40983" name="Text Box 54"/>
          <p:cNvSpPr txBox="1">
            <a:spLocks noChangeArrowheads="1"/>
          </p:cNvSpPr>
          <p:nvPr/>
        </p:nvSpPr>
        <p:spPr bwMode="auto">
          <a:xfrm>
            <a:off x="827088" y="1484313"/>
            <a:ext cx="136683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符号位</a:t>
            </a:r>
          </a:p>
        </p:txBody>
      </p:sp>
      <p:sp>
        <p:nvSpPr>
          <p:cNvPr id="40984" name="Text Box 55"/>
          <p:cNvSpPr txBox="1">
            <a:spLocks noChangeArrowheads="1"/>
          </p:cNvSpPr>
          <p:nvPr/>
        </p:nvSpPr>
        <p:spPr bwMode="auto">
          <a:xfrm>
            <a:off x="2482850" y="2636838"/>
            <a:ext cx="37449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带符号定点整数格式</a:t>
            </a:r>
          </a:p>
        </p:txBody>
      </p:sp>
      <p:graphicFrame>
        <p:nvGraphicFramePr>
          <p:cNvPr id="1206348" name="Group 76"/>
          <p:cNvGraphicFramePr>
            <a:graphicFrameLocks noGrp="1"/>
          </p:cNvGraphicFramePr>
          <p:nvPr/>
        </p:nvGraphicFramePr>
        <p:xfrm>
          <a:off x="1116013" y="3846513"/>
          <a:ext cx="6096000" cy="51816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-(n-1)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99" name="Text Box 77"/>
          <p:cNvSpPr txBox="1">
            <a:spLocks noChangeArrowheads="1"/>
          </p:cNvSpPr>
          <p:nvPr/>
        </p:nvSpPr>
        <p:spPr bwMode="auto">
          <a:xfrm>
            <a:off x="1763713" y="419100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41000" name="Line 78"/>
          <p:cNvSpPr>
            <a:spLocks noChangeShapeType="1"/>
          </p:cNvSpPr>
          <p:nvPr/>
        </p:nvSpPr>
        <p:spPr bwMode="auto">
          <a:xfrm flipV="1">
            <a:off x="2051050" y="455136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Text Box 79"/>
          <p:cNvSpPr txBox="1">
            <a:spLocks noChangeArrowheads="1"/>
          </p:cNvSpPr>
          <p:nvPr/>
        </p:nvSpPr>
        <p:spPr bwMode="auto">
          <a:xfrm>
            <a:off x="1042988" y="5343525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小数点位置</a:t>
            </a:r>
          </a:p>
        </p:txBody>
      </p:sp>
      <p:sp>
        <p:nvSpPr>
          <p:cNvPr id="41002" name="Text Box 80"/>
          <p:cNvSpPr txBox="1">
            <a:spLocks noChangeArrowheads="1"/>
          </p:cNvSpPr>
          <p:nvPr/>
        </p:nvSpPr>
        <p:spPr bwMode="auto">
          <a:xfrm>
            <a:off x="755650" y="4349750"/>
            <a:ext cx="13668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符号位</a:t>
            </a:r>
          </a:p>
        </p:txBody>
      </p:sp>
      <p:sp>
        <p:nvSpPr>
          <p:cNvPr id="41003" name="AutoShape 81"/>
          <p:cNvSpPr>
            <a:spLocks/>
          </p:cNvSpPr>
          <p:nvPr/>
        </p:nvSpPr>
        <p:spPr bwMode="auto">
          <a:xfrm rot="-5400000">
            <a:off x="4535488" y="2082800"/>
            <a:ext cx="288925" cy="4968875"/>
          </a:xfrm>
          <a:prstGeom prst="leftBrace">
            <a:avLst>
              <a:gd name="adj1" fmla="val 63855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Text Box 82"/>
          <p:cNvSpPr txBox="1">
            <a:spLocks noChangeArrowheads="1"/>
          </p:cNvSpPr>
          <p:nvPr/>
        </p:nvSpPr>
        <p:spPr bwMode="auto">
          <a:xfrm>
            <a:off x="3563938" y="4710113"/>
            <a:ext cx="22320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数值位</a:t>
            </a:r>
          </a:p>
        </p:txBody>
      </p:sp>
      <p:sp>
        <p:nvSpPr>
          <p:cNvPr id="41005" name="Text Box 83"/>
          <p:cNvSpPr txBox="1">
            <a:spLocks noChangeArrowheads="1"/>
          </p:cNvSpPr>
          <p:nvPr/>
        </p:nvSpPr>
        <p:spPr bwMode="auto">
          <a:xfrm>
            <a:off x="2482850" y="5934075"/>
            <a:ext cx="37449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带符号定点小数格式</a:t>
            </a:r>
          </a:p>
        </p:txBody>
      </p:sp>
      <p:sp>
        <p:nvSpPr>
          <p:cNvPr id="41006" name="Line 84"/>
          <p:cNvSpPr>
            <a:spLocks noChangeShapeType="1"/>
          </p:cNvSpPr>
          <p:nvPr/>
        </p:nvSpPr>
        <p:spPr bwMode="auto">
          <a:xfrm>
            <a:off x="288925" y="3429000"/>
            <a:ext cx="8604250" cy="0"/>
          </a:xfrm>
          <a:prstGeom prst="line">
            <a:avLst/>
          </a:prstGeom>
          <a:noFill/>
          <a:ln w="76200" cmpd="tri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7050FE-BD6A-44D8-A112-0774832989C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原码（</a:t>
            </a:r>
            <a:r>
              <a:rPr lang="en-US" altLang="zh-CN" smtClean="0"/>
              <a:t>True form</a:t>
            </a:r>
            <a:r>
              <a:rPr lang="zh-CN" altLang="en-US" smtClean="0"/>
              <a:t>）： “符号－数值”表示法，</a:t>
            </a:r>
            <a:br>
              <a:rPr lang="zh-CN" altLang="en-US" smtClean="0"/>
            </a:br>
            <a:r>
              <a:rPr lang="zh-CN" altLang="en-US" smtClean="0"/>
              <a:t>符号位＋绝对值的真值</a:t>
            </a:r>
          </a:p>
          <a:p>
            <a:pPr eaLnBrk="1" hangingPunct="1"/>
            <a:r>
              <a:rPr lang="zh-CN" altLang="en-US" smtClean="0"/>
              <a:t>定点小数的原码定义：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定点整数原码的定义：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00113" y="2349500"/>
          <a:ext cx="633571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2489040" imgH="482400" progId="Equation.3">
                  <p:embed/>
                </p:oleObj>
              </mc:Choice>
              <mc:Fallback>
                <p:oleObj name="公式" r:id="rId3" imgW="2489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6335712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898525" y="4437063"/>
          <a:ext cx="756126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5" imgW="3047760" imgH="482400" progId="Equation.3">
                  <p:embed/>
                </p:oleObj>
              </mc:Choice>
              <mc:Fallback>
                <p:oleObj name="公式" r:id="rId5" imgW="30477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437063"/>
                        <a:ext cx="7561263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3E47E2-BF79-4BFA-902C-DF750A1F903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若机器字长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8</a:t>
            </a:r>
            <a:r>
              <a:rPr lang="zh-CN" altLang="en-US" smtClean="0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＋</a:t>
            </a:r>
            <a:r>
              <a:rPr lang="en-US" altLang="zh-CN" smtClean="0"/>
              <a:t>35]</a:t>
            </a:r>
            <a:r>
              <a:rPr lang="zh-CN" altLang="en-US" baseline="-25000" smtClean="0"/>
              <a:t>原 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chemeClr val="bg1"/>
                </a:solidFill>
              </a:rPr>
              <a:t>(00100011)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35]</a:t>
            </a:r>
            <a:r>
              <a:rPr lang="zh-CN" altLang="en-US" baseline="-25000" smtClean="0"/>
              <a:t>原 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en-US" altLang="zh-CN" baseline="30000" smtClean="0">
                <a:solidFill>
                  <a:schemeClr val="bg1"/>
                </a:solidFill>
              </a:rPr>
              <a:t>7</a:t>
            </a:r>
            <a:r>
              <a:rPr lang="zh-CN" altLang="en-US" smtClean="0">
                <a:solidFill>
                  <a:schemeClr val="bg1"/>
                </a:solidFill>
              </a:rPr>
              <a:t>－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－</a:t>
            </a:r>
            <a:r>
              <a:rPr lang="en-US" altLang="zh-CN" smtClean="0">
                <a:solidFill>
                  <a:schemeClr val="bg1"/>
                </a:solidFill>
              </a:rPr>
              <a:t>35)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>	    </a:t>
            </a:r>
            <a:r>
              <a:rPr lang="zh-CN" altLang="en-US" smtClean="0">
                <a:solidFill>
                  <a:schemeClr val="bg1"/>
                </a:solidFill>
              </a:rPr>
              <a:t>＝</a:t>
            </a:r>
            <a:r>
              <a:rPr lang="en-US" altLang="zh-CN" smtClean="0">
                <a:solidFill>
                  <a:schemeClr val="bg1"/>
                </a:solidFill>
              </a:rPr>
              <a:t>(10000000)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＋</a:t>
            </a:r>
            <a:r>
              <a:rPr lang="en-US" altLang="zh-CN" smtClean="0">
                <a:solidFill>
                  <a:schemeClr val="bg1"/>
                </a:solidFill>
              </a:rPr>
              <a:t>(00100011)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  <a:br>
              <a:rPr lang="en-US" altLang="zh-CN" baseline="-25000" smtClean="0">
                <a:solidFill>
                  <a:schemeClr val="bg1"/>
                </a:solidFill>
              </a:rPr>
            </a:br>
            <a:r>
              <a:rPr lang="en-US" altLang="zh-CN" baseline="-25000" smtClean="0">
                <a:solidFill>
                  <a:schemeClr val="bg1"/>
                </a:solidFill>
              </a:rPr>
              <a:t>	      </a:t>
            </a:r>
            <a:r>
              <a:rPr lang="zh-CN" altLang="en-US" smtClean="0">
                <a:solidFill>
                  <a:schemeClr val="bg1"/>
                </a:solidFill>
              </a:rPr>
              <a:t>＝</a:t>
            </a:r>
            <a:r>
              <a:rPr lang="en-US" altLang="zh-CN" smtClean="0">
                <a:solidFill>
                  <a:schemeClr val="bg1"/>
                </a:solidFill>
              </a:rPr>
              <a:t>(10100011)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＋</a:t>
            </a:r>
            <a:r>
              <a:rPr lang="en-US" altLang="zh-CN" smtClean="0"/>
              <a:t>0.8125]</a:t>
            </a:r>
            <a:r>
              <a:rPr lang="zh-CN" altLang="en-US" baseline="-25000" smtClean="0"/>
              <a:t>原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chemeClr val="bg1"/>
                </a:solidFill>
              </a:rPr>
              <a:t>(0.1101000)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0.8125]</a:t>
            </a:r>
            <a:r>
              <a:rPr lang="zh-CN" altLang="en-US" baseline="-25000" smtClean="0"/>
              <a:t>原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－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－</a:t>
            </a:r>
            <a:r>
              <a:rPr lang="en-US" altLang="zh-CN" smtClean="0">
                <a:solidFill>
                  <a:schemeClr val="bg1"/>
                </a:solidFill>
              </a:rPr>
              <a:t>0.8125)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>		</a:t>
            </a:r>
            <a:r>
              <a:rPr lang="zh-CN" altLang="en-US" smtClean="0">
                <a:solidFill>
                  <a:schemeClr val="bg1"/>
                </a:solidFill>
              </a:rPr>
              <a:t>＝</a:t>
            </a:r>
            <a:r>
              <a:rPr lang="en-US" altLang="zh-CN" smtClean="0">
                <a:solidFill>
                  <a:schemeClr val="bg1"/>
                </a:solidFill>
              </a:rPr>
              <a:t>(1.0000000)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＋</a:t>
            </a:r>
            <a:r>
              <a:rPr lang="en-US" altLang="zh-CN" smtClean="0">
                <a:solidFill>
                  <a:schemeClr val="bg1"/>
                </a:solidFill>
              </a:rPr>
              <a:t>(0.1101000)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  <a:br>
              <a:rPr lang="en-US" altLang="zh-CN" baseline="-25000" smtClean="0">
                <a:solidFill>
                  <a:schemeClr val="bg1"/>
                </a:solidFill>
              </a:rPr>
            </a:br>
            <a:r>
              <a:rPr lang="en-US" altLang="zh-CN" baseline="-25000" smtClean="0">
                <a:solidFill>
                  <a:schemeClr val="bg1"/>
                </a:solidFill>
              </a:rPr>
              <a:t>		</a:t>
            </a:r>
            <a:r>
              <a:rPr lang="zh-CN" altLang="en-US" smtClean="0">
                <a:solidFill>
                  <a:schemeClr val="bg1"/>
                </a:solidFill>
              </a:rPr>
              <a:t>＝</a:t>
            </a:r>
            <a:r>
              <a:rPr lang="en-US" altLang="zh-CN" smtClean="0">
                <a:solidFill>
                  <a:schemeClr val="bg1"/>
                </a:solidFill>
              </a:rPr>
              <a:t>(1.1101000)</a:t>
            </a:r>
            <a:r>
              <a:rPr lang="en-US" altLang="zh-CN" baseline="-25000" smtClean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FA8A87-EBD5-4418-841D-9DA8055E0D6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8324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计算机可以表示的数据：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bit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byte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word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计算机中需要表示、处理的数据：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指令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正数、负数，整数、小数、实数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文字、字符，声音、图像、视频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其它需要解决的问题：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能表示的最大数是多少？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某一操作产生的结果超出了该数据的表示范围，如何处理？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013E42-37A8-4A6D-A404-89863D2867E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若机器字长</a:t>
            </a:r>
            <a:r>
              <a:rPr lang="en-US" altLang="zh-CN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8</a:t>
            </a:r>
            <a:r>
              <a:rPr lang="zh-CN" altLang="en-US" smtClean="0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＋</a:t>
            </a:r>
            <a:r>
              <a:rPr lang="en-US" altLang="zh-CN" smtClean="0"/>
              <a:t>35]</a:t>
            </a:r>
            <a:r>
              <a:rPr lang="zh-CN" altLang="en-US" baseline="-25000" smtClean="0"/>
              <a:t>原 </a:t>
            </a:r>
            <a:r>
              <a:rPr lang="zh-CN" altLang="en-US" smtClean="0"/>
              <a:t>＝</a:t>
            </a:r>
            <a:r>
              <a:rPr lang="en-US" altLang="zh-CN" smtClean="0"/>
              <a:t>(00100011)</a:t>
            </a:r>
            <a:r>
              <a:rPr lang="en-US" altLang="zh-CN" baseline="-25000" smtClean="0"/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35]</a:t>
            </a:r>
            <a:r>
              <a:rPr lang="zh-CN" altLang="en-US" baseline="-25000" smtClean="0"/>
              <a:t>原 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en-US" altLang="zh-CN" baseline="30000" smtClean="0"/>
              <a:t>7</a:t>
            </a:r>
            <a:r>
              <a:rPr lang="zh-CN" altLang="en-US" smtClean="0"/>
              <a:t>－</a:t>
            </a:r>
            <a:r>
              <a:rPr lang="en-US" altLang="zh-CN" smtClean="0"/>
              <a:t>(</a:t>
            </a:r>
            <a:r>
              <a:rPr lang="zh-CN" altLang="en-US" smtClean="0"/>
              <a:t>－</a:t>
            </a:r>
            <a:r>
              <a:rPr lang="en-US" altLang="zh-CN" smtClean="0"/>
              <a:t>35)</a:t>
            </a:r>
            <a:br>
              <a:rPr lang="en-US" altLang="zh-CN" smtClean="0"/>
            </a:br>
            <a:r>
              <a:rPr lang="en-US" altLang="zh-CN" smtClean="0"/>
              <a:t>	    </a:t>
            </a:r>
            <a:r>
              <a:rPr lang="zh-CN" altLang="en-US" smtClean="0"/>
              <a:t>＝</a:t>
            </a:r>
            <a:r>
              <a:rPr lang="en-US" altLang="zh-CN" smtClean="0"/>
              <a:t>(10000000)</a:t>
            </a:r>
            <a:r>
              <a:rPr lang="en-US" altLang="zh-CN" baseline="-25000" smtClean="0"/>
              <a:t>2</a:t>
            </a:r>
            <a:r>
              <a:rPr lang="zh-CN" altLang="en-US" smtClean="0"/>
              <a:t>＋</a:t>
            </a:r>
            <a:r>
              <a:rPr lang="en-US" altLang="zh-CN" smtClean="0"/>
              <a:t>(00100011)</a:t>
            </a:r>
            <a:r>
              <a:rPr lang="en-US" altLang="zh-CN" baseline="-25000" smtClean="0"/>
              <a:t>2</a:t>
            </a:r>
            <a:br>
              <a:rPr lang="en-US" altLang="zh-CN" baseline="-25000" smtClean="0"/>
            </a:br>
            <a:r>
              <a:rPr lang="en-US" altLang="zh-CN" baseline="-25000" smtClean="0"/>
              <a:t>	      </a:t>
            </a:r>
            <a:r>
              <a:rPr lang="zh-CN" altLang="en-US" smtClean="0"/>
              <a:t>＝</a:t>
            </a:r>
            <a:r>
              <a:rPr lang="en-US" altLang="zh-CN" smtClean="0"/>
              <a:t>(10100011)</a:t>
            </a:r>
            <a:r>
              <a:rPr lang="en-US" altLang="zh-CN" baseline="-25000" smtClean="0"/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＋</a:t>
            </a:r>
            <a:r>
              <a:rPr lang="en-US" altLang="zh-CN" smtClean="0"/>
              <a:t>0.8125]</a:t>
            </a:r>
            <a:r>
              <a:rPr lang="zh-CN" altLang="en-US" baseline="-25000" smtClean="0"/>
              <a:t>原</a:t>
            </a:r>
            <a:r>
              <a:rPr lang="zh-CN" altLang="en-US" smtClean="0"/>
              <a:t>＝</a:t>
            </a:r>
            <a:r>
              <a:rPr lang="en-US" altLang="zh-CN" smtClean="0"/>
              <a:t>(0.1101000)</a:t>
            </a:r>
            <a:r>
              <a:rPr lang="en-US" altLang="zh-CN" baseline="-25000" smtClean="0"/>
              <a:t>2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0.8125]</a:t>
            </a:r>
            <a:r>
              <a:rPr lang="zh-CN" altLang="en-US" baseline="-25000" smtClean="0"/>
              <a:t>原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－</a:t>
            </a:r>
            <a:r>
              <a:rPr lang="en-US" altLang="zh-CN" smtClean="0"/>
              <a:t>(</a:t>
            </a:r>
            <a:r>
              <a:rPr lang="zh-CN" altLang="en-US" smtClean="0"/>
              <a:t>－</a:t>
            </a:r>
            <a:r>
              <a:rPr lang="en-US" altLang="zh-CN" smtClean="0"/>
              <a:t>0.8125)</a:t>
            </a:r>
            <a:br>
              <a:rPr lang="en-US" altLang="zh-CN" smtClean="0"/>
            </a:br>
            <a:r>
              <a:rPr lang="en-US" altLang="zh-CN" smtClean="0"/>
              <a:t>		</a:t>
            </a:r>
            <a:r>
              <a:rPr lang="zh-CN" altLang="en-US" smtClean="0"/>
              <a:t>＝</a:t>
            </a:r>
            <a:r>
              <a:rPr lang="en-US" altLang="zh-CN" smtClean="0"/>
              <a:t>(1.0000000)</a:t>
            </a:r>
            <a:r>
              <a:rPr lang="en-US" altLang="zh-CN" baseline="-25000" smtClean="0"/>
              <a:t>2</a:t>
            </a:r>
            <a:r>
              <a:rPr lang="zh-CN" altLang="en-US" smtClean="0"/>
              <a:t>＋</a:t>
            </a:r>
            <a:r>
              <a:rPr lang="en-US" altLang="zh-CN" smtClean="0"/>
              <a:t>(0.1101000)</a:t>
            </a:r>
            <a:r>
              <a:rPr lang="en-US" altLang="zh-CN" baseline="-25000" smtClean="0"/>
              <a:t>2</a:t>
            </a:r>
            <a:br>
              <a:rPr lang="en-US" altLang="zh-CN" baseline="-25000" smtClean="0"/>
            </a:br>
            <a:r>
              <a:rPr lang="en-US" altLang="zh-CN" baseline="-25000" smtClean="0"/>
              <a:t>		</a:t>
            </a:r>
            <a:r>
              <a:rPr lang="zh-CN" altLang="en-US" smtClean="0"/>
              <a:t>＝</a:t>
            </a:r>
            <a:r>
              <a:rPr lang="en-US" altLang="zh-CN" smtClean="0"/>
              <a:t>(1.1101000)</a:t>
            </a:r>
            <a:r>
              <a:rPr lang="en-US" altLang="zh-CN" baseline="-25000" smtClean="0"/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EA2152-38FF-4424-B414-120FAF6B4CB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66"/>
                </a:solidFill>
                <a:ea typeface="黑体" pitchFamily="49" charset="-122"/>
              </a:rPr>
              <a:t>原码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性质</a:t>
            </a:r>
            <a:r>
              <a:rPr lang="zh-CN" altLang="en-US" smtClean="0"/>
              <a:t>：</a:t>
            </a:r>
          </a:p>
          <a:p>
            <a:pPr eaLnBrk="1" hangingPunct="1"/>
            <a:r>
              <a:rPr lang="zh-CN" altLang="en-US" smtClean="0"/>
              <a:t>带符号的绝对值表示，</a:t>
            </a:r>
            <a:r>
              <a:rPr lang="zh-CN" altLang="en-US" smtClean="0">
                <a:solidFill>
                  <a:srgbClr val="CC0000"/>
                </a:solidFill>
              </a:rPr>
              <a:t>符号位</a:t>
            </a:r>
            <a:r>
              <a:rPr lang="zh-CN" altLang="en-US" smtClean="0"/>
              <a:t>为“</a:t>
            </a:r>
            <a:r>
              <a:rPr lang="en-US" altLang="zh-CN" smtClean="0"/>
              <a:t>0</a:t>
            </a:r>
            <a:r>
              <a:rPr lang="zh-CN" altLang="en-US" smtClean="0"/>
              <a:t>”表示该数为正，符号位为“</a:t>
            </a:r>
            <a:r>
              <a:rPr lang="en-US" altLang="zh-CN" smtClean="0"/>
              <a:t>1</a:t>
            </a:r>
            <a:r>
              <a:rPr lang="zh-CN" altLang="en-US" smtClean="0"/>
              <a:t>”表示该数为负。</a:t>
            </a:r>
          </a:p>
          <a:p>
            <a:pPr eaLnBrk="1" hangingPunct="1"/>
            <a:r>
              <a:rPr lang="zh-CN" altLang="en-US" smtClean="0"/>
              <a:t>“</a:t>
            </a:r>
            <a:r>
              <a:rPr lang="en-US" altLang="zh-CN" smtClean="0">
                <a:solidFill>
                  <a:srgbClr val="CC0000"/>
                </a:solidFill>
              </a:rPr>
              <a:t>0</a:t>
            </a:r>
            <a:r>
              <a:rPr lang="zh-CN" altLang="en-US" smtClean="0"/>
              <a:t>”不惟一。</a:t>
            </a:r>
          </a:p>
          <a:p>
            <a:pPr eaLnBrk="1" hangingPunct="1"/>
            <a:r>
              <a:rPr lang="zh-CN" altLang="en-US" smtClean="0"/>
              <a:t>表示</a:t>
            </a:r>
            <a:r>
              <a:rPr lang="zh-CN" altLang="en-US" smtClean="0">
                <a:solidFill>
                  <a:srgbClr val="CC0000"/>
                </a:solidFill>
              </a:rPr>
              <a:t>范围</a:t>
            </a:r>
            <a:r>
              <a:rPr lang="zh-CN" altLang="en-US" smtClean="0"/>
              <a:t>（机器字长为</a:t>
            </a:r>
            <a:r>
              <a:rPr lang="en-US" altLang="zh-CN" i="1" smtClean="0"/>
              <a:t>n</a:t>
            </a:r>
            <a:r>
              <a:rPr lang="zh-CN" altLang="en-US" smtClean="0"/>
              <a:t>）：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定点小数：－</a:t>
            </a:r>
            <a:r>
              <a:rPr lang="en-US" altLang="zh-CN" smtClean="0">
                <a:solidFill>
                  <a:srgbClr val="000000"/>
                </a:solidFill>
              </a:rPr>
              <a:t>(1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-(</a:t>
            </a:r>
            <a:r>
              <a:rPr lang="en-US" altLang="zh-CN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-1)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smtClean="0">
                <a:solidFill>
                  <a:srgbClr val="000000"/>
                </a:solidFill>
              </a:rPr>
              <a:t>(1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-(</a:t>
            </a:r>
            <a:r>
              <a:rPr lang="en-US" altLang="zh-CN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-1)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定点整数：－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1)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若字长为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，总共有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baseline="30000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CC0000"/>
                </a:solidFill>
                <a:cs typeface="Times New Roman" pitchFamily="18" charset="0"/>
              </a:rPr>
              <a:t>码点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，但对应的真值只有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baseline="30000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负数的原码大于正数的原码。</a:t>
            </a:r>
          </a:p>
          <a:p>
            <a:pPr eaLnBrk="1" hangingPunct="1"/>
            <a:r>
              <a:rPr lang="zh-CN" altLang="en-US" smtClean="0"/>
              <a:t>真值与原码之间的</a:t>
            </a:r>
            <a:r>
              <a:rPr lang="zh-CN" altLang="en-US" smtClean="0">
                <a:solidFill>
                  <a:srgbClr val="CC0000"/>
                </a:solidFill>
              </a:rPr>
              <a:t>转换</a:t>
            </a:r>
            <a:r>
              <a:rPr lang="zh-CN" altLang="en-US" smtClean="0"/>
              <a:t>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A1221F-E94B-4DD0-9356-78379693ADF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原码表示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5543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66"/>
                </a:solidFill>
                <a:ea typeface="黑体" pitchFamily="49" charset="-122"/>
              </a:rPr>
              <a:t>原码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优缺点</a:t>
            </a:r>
            <a:r>
              <a:rPr lang="zh-CN" altLang="en-US" smtClean="0"/>
              <a:t>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r>
              <a:rPr lang="zh-CN" altLang="en-US" smtClean="0"/>
              <a:t>优点：</a:t>
            </a:r>
          </a:p>
          <a:p>
            <a:pPr lvl="1" eaLnBrk="1" hangingPunct="1"/>
            <a:r>
              <a:rPr lang="zh-CN" altLang="en-US" smtClean="0"/>
              <a:t>简单、直观，机器数和真值间的相互转换很容易。</a:t>
            </a:r>
          </a:p>
          <a:p>
            <a:pPr lvl="1" eaLnBrk="1" hangingPunct="1"/>
            <a:r>
              <a:rPr lang="zh-CN" altLang="en-US" smtClean="0"/>
              <a:t>实现乘、除运算的规则简单。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缺点：实现加、减运算的规则较复杂。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153586-7576-4AEC-94CE-3B3914D27E1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761038"/>
          </a:xfrm>
        </p:spPr>
        <p:txBody>
          <a:bodyPr/>
          <a:lstStyle/>
          <a:p>
            <a:pPr eaLnBrk="1" hangingPunct="1"/>
            <a:r>
              <a:rPr lang="zh-CN" altLang="en-US" smtClean="0"/>
              <a:t>无模运算：在</a:t>
            </a:r>
            <a:r>
              <a:rPr lang="zh-CN" altLang="en-US" smtClean="0">
                <a:solidFill>
                  <a:srgbClr val="CC0000"/>
                </a:solidFill>
              </a:rPr>
              <a:t>实数</a:t>
            </a:r>
            <a:r>
              <a:rPr lang="zh-CN" altLang="en-US" smtClean="0"/>
              <a:t>范围内进行的运算。</a:t>
            </a:r>
          </a:p>
          <a:p>
            <a:pPr eaLnBrk="1" hangingPunct="1"/>
            <a:r>
              <a:rPr lang="zh-CN" altLang="en-US" smtClean="0"/>
              <a:t>有模运算：在</a:t>
            </a:r>
            <a:r>
              <a:rPr lang="zh-CN" altLang="en-US" smtClean="0">
                <a:solidFill>
                  <a:srgbClr val="0000FF"/>
                </a:solidFill>
              </a:rPr>
              <a:t>一定数值</a:t>
            </a:r>
            <a:r>
              <a:rPr lang="zh-CN" altLang="en-US" smtClean="0">
                <a:solidFill>
                  <a:srgbClr val="CC0000"/>
                </a:solidFill>
              </a:rPr>
              <a:t>范围内</a:t>
            </a:r>
            <a:r>
              <a:rPr lang="zh-CN" altLang="en-US" smtClean="0"/>
              <a:t>进行的运算。</a:t>
            </a:r>
          </a:p>
          <a:p>
            <a:pPr lvl="1" eaLnBrk="1" hangingPunct="1"/>
            <a:r>
              <a:rPr lang="zh-CN" altLang="en-US" smtClean="0"/>
              <a:t>在有模运算中，若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M</a:t>
            </a:r>
            <a:r>
              <a:rPr lang="zh-CN" altLang="en-US" smtClean="0"/>
              <a:t>满足如下关系：</a:t>
            </a:r>
            <a:br>
              <a:rPr lang="zh-CN" altLang="en-US" smtClean="0"/>
            </a:br>
            <a:r>
              <a:rPr lang="en-US" altLang="zh-CN" smtClean="0"/>
              <a:t>A</a:t>
            </a:r>
            <a:r>
              <a:rPr lang="zh-CN" altLang="en-US" smtClean="0"/>
              <a:t>＝</a:t>
            </a:r>
            <a:r>
              <a:rPr lang="en-US" altLang="zh-CN" smtClean="0"/>
              <a:t>B</a:t>
            </a:r>
            <a:r>
              <a:rPr lang="zh-CN" altLang="en-US" smtClean="0"/>
              <a:t>＋</a:t>
            </a:r>
            <a:r>
              <a:rPr lang="en-US" altLang="zh-CN" smtClean="0"/>
              <a:t>K×M</a:t>
            </a:r>
            <a:r>
              <a:rPr lang="zh-CN" altLang="en-US" smtClean="0"/>
              <a:t>（</a:t>
            </a:r>
            <a:r>
              <a:rPr lang="en-US" altLang="zh-CN" smtClean="0"/>
              <a:t>K</a:t>
            </a:r>
            <a:r>
              <a:rPr lang="zh-CN" altLang="en-US" smtClean="0"/>
              <a:t>为整数），</a:t>
            </a:r>
            <a:br>
              <a:rPr lang="zh-CN" altLang="en-US" smtClean="0"/>
            </a:br>
            <a:r>
              <a:rPr lang="zh-CN" altLang="en-US" smtClean="0"/>
              <a:t>则记为</a:t>
            </a:r>
            <a:r>
              <a:rPr lang="en-US" altLang="zh-CN" smtClean="0"/>
              <a:t>A</a:t>
            </a:r>
            <a:r>
              <a:rPr lang="zh-CN" altLang="en-US" smtClean="0"/>
              <a:t>＝</a:t>
            </a:r>
            <a:r>
              <a:rPr lang="en-US" altLang="zh-CN" smtClean="0"/>
              <a:t>B</a:t>
            </a:r>
            <a:r>
              <a:rPr lang="zh-CN" altLang="en-US" smtClean="0"/>
              <a:t>（</a:t>
            </a:r>
            <a:r>
              <a:rPr lang="en-US" altLang="zh-CN" smtClean="0"/>
              <a:t>MOD M</a:t>
            </a:r>
            <a:r>
              <a:rPr lang="zh-CN" altLang="en-US" smtClean="0"/>
              <a:t>），</a:t>
            </a:r>
            <a:br>
              <a:rPr lang="zh-CN" altLang="en-US" smtClean="0"/>
            </a:br>
            <a:r>
              <a:rPr lang="zh-CN" altLang="en-US" smtClean="0"/>
              <a:t>即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各除以</a:t>
            </a:r>
            <a:r>
              <a:rPr lang="en-US" altLang="zh-CN" smtClean="0"/>
              <a:t>M</a:t>
            </a:r>
            <a:r>
              <a:rPr lang="zh-CN" altLang="en-US" smtClean="0"/>
              <a:t>后的余数相同，</a:t>
            </a:r>
            <a:br>
              <a:rPr lang="zh-CN" altLang="en-US" smtClean="0"/>
            </a:br>
            <a:r>
              <a:rPr lang="zh-CN" altLang="en-US" smtClean="0"/>
              <a:t>称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zh-CN" altLang="en-US" smtClean="0"/>
              <a:t>为模</a:t>
            </a:r>
            <a:r>
              <a:rPr lang="en-US" altLang="zh-CN" smtClean="0"/>
              <a:t>M</a:t>
            </a:r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同余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在一个有模运算系统中，一个数与它除以模后得到的余数是等价的。</a:t>
            </a:r>
          </a:p>
          <a:p>
            <a:pPr lvl="1" eaLnBrk="1" hangingPunct="1"/>
            <a:r>
              <a:rPr lang="zh-CN" altLang="en-US" smtClean="0"/>
              <a:t>对于某一确定的模，某数</a:t>
            </a:r>
            <a:r>
              <a:rPr lang="zh-CN" altLang="en-US" smtClean="0">
                <a:solidFill>
                  <a:srgbClr val="CC0000"/>
                </a:solidFill>
              </a:rPr>
              <a:t>减去</a:t>
            </a:r>
            <a:r>
              <a:rPr lang="zh-CN" altLang="en-US" smtClean="0"/>
              <a:t>小于模的另一数，总可以用该数</a:t>
            </a:r>
            <a:r>
              <a:rPr lang="zh-CN" altLang="en-US" smtClean="0">
                <a:solidFill>
                  <a:srgbClr val="CC0000"/>
                </a:solidFill>
              </a:rPr>
              <a:t>加上</a:t>
            </a:r>
            <a:r>
              <a:rPr lang="zh-CN" altLang="en-US" smtClean="0"/>
              <a:t>模与另一数绝对值之差来代替。</a:t>
            </a:r>
            <a:r>
              <a:rPr lang="zh-CN" altLang="en-US" smtClean="0">
                <a:latin typeface="+mn-ea"/>
              </a:rPr>
              <a:t>→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66"/>
                </a:solidFill>
              </a:rPr>
              <a:t>补码</a:t>
            </a:r>
            <a:r>
              <a:rPr lang="zh-CN" altLang="en-US" smtClean="0"/>
              <a:t>可以</a:t>
            </a:r>
            <a:r>
              <a:rPr lang="zh-CN" altLang="en-US" smtClean="0">
                <a:solidFill>
                  <a:srgbClr val="0000FF"/>
                </a:solidFill>
              </a:rPr>
              <a:t>用加法实现减法运算</a:t>
            </a:r>
            <a:r>
              <a:rPr lang="zh-CN" altLang="en-US" smtClean="0"/>
              <a:t>。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D4186F-6492-4901-B79D-43CCDAAFC4A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761038"/>
          </a:xfrm>
        </p:spPr>
        <p:txBody>
          <a:bodyPr/>
          <a:lstStyle/>
          <a:p>
            <a:pPr eaLnBrk="1" hangingPunct="1"/>
            <a:r>
              <a:rPr lang="zh-CN" altLang="en-US" smtClean="0"/>
              <a:t>无模运算</a:t>
            </a:r>
          </a:p>
          <a:p>
            <a:pPr eaLnBrk="1" hangingPunct="1"/>
            <a:r>
              <a:rPr lang="zh-CN" altLang="en-US" smtClean="0"/>
              <a:t>有模运算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  <p:grpSp>
        <p:nvGrpSpPr>
          <p:cNvPr id="47110" name="Group 88"/>
          <p:cNvGrpSpPr>
            <a:grpSpLocks/>
          </p:cNvGrpSpPr>
          <p:nvPr/>
        </p:nvGrpSpPr>
        <p:grpSpPr bwMode="auto">
          <a:xfrm>
            <a:off x="2627313" y="1628775"/>
            <a:ext cx="4683125" cy="4683125"/>
            <a:chOff x="1655" y="1026"/>
            <a:chExt cx="2950" cy="2950"/>
          </a:xfrm>
        </p:grpSpPr>
        <p:grpSp>
          <p:nvGrpSpPr>
            <p:cNvPr id="47113" name="Group 6"/>
            <p:cNvGrpSpPr>
              <a:grpSpLocks/>
            </p:cNvGrpSpPr>
            <p:nvPr/>
          </p:nvGrpSpPr>
          <p:grpSpPr bwMode="auto">
            <a:xfrm>
              <a:off x="1655" y="1026"/>
              <a:ext cx="2950" cy="2950"/>
              <a:chOff x="1042" y="511"/>
              <a:chExt cx="3627" cy="3627"/>
            </a:xfrm>
          </p:grpSpPr>
          <p:grpSp>
            <p:nvGrpSpPr>
              <p:cNvPr id="47115" name="Group 7"/>
              <p:cNvGrpSpPr>
                <a:grpSpLocks/>
              </p:cNvGrpSpPr>
              <p:nvPr/>
            </p:nvGrpSpPr>
            <p:grpSpPr bwMode="auto">
              <a:xfrm>
                <a:off x="1135" y="602"/>
                <a:ext cx="3441" cy="3445"/>
                <a:chOff x="1159" y="279"/>
                <a:chExt cx="3441" cy="3445"/>
              </a:xfrm>
            </p:grpSpPr>
            <p:grpSp>
              <p:nvGrpSpPr>
                <p:cNvPr id="47129" name="Group 8"/>
                <p:cNvGrpSpPr>
                  <a:grpSpLocks/>
                </p:cNvGrpSpPr>
                <p:nvPr/>
              </p:nvGrpSpPr>
              <p:grpSpPr bwMode="auto">
                <a:xfrm>
                  <a:off x="2880" y="279"/>
                  <a:ext cx="1720" cy="1722"/>
                  <a:chOff x="2880" y="279"/>
                  <a:chExt cx="1720" cy="1722"/>
                </a:xfrm>
              </p:grpSpPr>
              <p:sp>
                <p:nvSpPr>
                  <p:cNvPr id="47177" name="Line 9"/>
                  <p:cNvSpPr>
                    <a:spLocks noChangeShapeType="1"/>
                  </p:cNvSpPr>
                  <p:nvPr/>
                </p:nvSpPr>
                <p:spPr bwMode="auto">
                  <a:xfrm rot="4680000">
                    <a:off x="4482" y="157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8" name="Line 10"/>
                  <p:cNvSpPr>
                    <a:spLocks noChangeShapeType="1"/>
                  </p:cNvSpPr>
                  <p:nvPr/>
                </p:nvSpPr>
                <p:spPr bwMode="auto">
                  <a:xfrm rot="4320000">
                    <a:off x="4436" y="141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9" name="Line 11"/>
                  <p:cNvSpPr>
                    <a:spLocks noChangeShapeType="1"/>
                  </p:cNvSpPr>
                  <p:nvPr/>
                </p:nvSpPr>
                <p:spPr bwMode="auto">
                  <a:xfrm rot="3960000">
                    <a:off x="4375" y="125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0" name="Line 12"/>
                  <p:cNvSpPr>
                    <a:spLocks noChangeAspect="1" noChangeShapeType="1"/>
                  </p:cNvSpPr>
                  <p:nvPr/>
                </p:nvSpPr>
                <p:spPr bwMode="auto">
                  <a:xfrm rot="3600000">
                    <a:off x="4247" y="1069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1" name="Line 13"/>
                  <p:cNvSpPr>
                    <a:spLocks noChangeShapeType="1"/>
                  </p:cNvSpPr>
                  <p:nvPr/>
                </p:nvSpPr>
                <p:spPr bwMode="auto">
                  <a:xfrm rot="3240000">
                    <a:off x="4204" y="955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2" name="Line 14"/>
                  <p:cNvSpPr>
                    <a:spLocks noChangeShapeType="1"/>
                  </p:cNvSpPr>
                  <p:nvPr/>
                </p:nvSpPr>
                <p:spPr bwMode="auto">
                  <a:xfrm rot="2880000">
                    <a:off x="4097" y="82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3" name="Line 15"/>
                  <p:cNvSpPr>
                    <a:spLocks noChangeShapeType="1"/>
                  </p:cNvSpPr>
                  <p:nvPr/>
                </p:nvSpPr>
                <p:spPr bwMode="auto">
                  <a:xfrm rot="2520000">
                    <a:off x="3975" y="70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4" name="Line 16"/>
                  <p:cNvSpPr>
                    <a:spLocks noChangeShapeType="1"/>
                  </p:cNvSpPr>
                  <p:nvPr/>
                </p:nvSpPr>
                <p:spPr bwMode="auto">
                  <a:xfrm rot="2160000">
                    <a:off x="3842" y="59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5" name="Line 17"/>
                  <p:cNvSpPr>
                    <a:spLocks noChangeAspect="1" noChangeShapeType="1"/>
                  </p:cNvSpPr>
                  <p:nvPr/>
                </p:nvSpPr>
                <p:spPr bwMode="auto">
                  <a:xfrm rot="1800000">
                    <a:off x="3667" y="491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6" name="Line 18"/>
                  <p:cNvSpPr>
                    <a:spLocks noChangeShapeType="1"/>
                  </p:cNvSpPr>
                  <p:nvPr/>
                </p:nvSpPr>
                <p:spPr bwMode="auto">
                  <a:xfrm rot="1440000">
                    <a:off x="3546" y="42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9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8" name="Line 20"/>
                  <p:cNvSpPr>
                    <a:spLocks noChangeShapeType="1"/>
                  </p:cNvSpPr>
                  <p:nvPr/>
                </p:nvSpPr>
                <p:spPr bwMode="auto">
                  <a:xfrm rot="360000">
                    <a:off x="3052" y="289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9" name="Line 21"/>
                  <p:cNvSpPr>
                    <a:spLocks noChangeShapeType="1"/>
                  </p:cNvSpPr>
                  <p:nvPr/>
                </p:nvSpPr>
                <p:spPr bwMode="auto">
                  <a:xfrm rot="720000">
                    <a:off x="3220" y="31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0" name="Line 22"/>
                  <p:cNvSpPr>
                    <a:spLocks noChangeShapeType="1"/>
                  </p:cNvSpPr>
                  <p:nvPr/>
                </p:nvSpPr>
                <p:spPr bwMode="auto">
                  <a:xfrm rot="1080000">
                    <a:off x="3386" y="36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1" name="Line 23"/>
                  <p:cNvSpPr>
                    <a:spLocks noChangeShapeType="1"/>
                  </p:cNvSpPr>
                  <p:nvPr/>
                </p:nvSpPr>
                <p:spPr bwMode="auto">
                  <a:xfrm rot="5040000">
                    <a:off x="4508" y="1745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2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459" y="1859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30" name="Group 25"/>
                <p:cNvGrpSpPr>
                  <a:grpSpLocks/>
                </p:cNvGrpSpPr>
                <p:nvPr/>
              </p:nvGrpSpPr>
              <p:grpSpPr bwMode="auto">
                <a:xfrm>
                  <a:off x="2879" y="2173"/>
                  <a:ext cx="1713" cy="1551"/>
                  <a:chOff x="2879" y="2173"/>
                  <a:chExt cx="1713" cy="1551"/>
                </a:xfrm>
              </p:grpSpPr>
              <p:sp>
                <p:nvSpPr>
                  <p:cNvPr id="47162" name="Line 26"/>
                  <p:cNvSpPr>
                    <a:spLocks noChangeShapeType="1"/>
                  </p:cNvSpPr>
                  <p:nvPr/>
                </p:nvSpPr>
                <p:spPr bwMode="auto">
                  <a:xfrm rot="16920000" flipV="1">
                    <a:off x="4481" y="225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3" name="Line 27"/>
                  <p:cNvSpPr>
                    <a:spLocks noChangeShapeType="1"/>
                  </p:cNvSpPr>
                  <p:nvPr/>
                </p:nvSpPr>
                <p:spPr bwMode="auto">
                  <a:xfrm rot="17280000" flipV="1">
                    <a:off x="4435" y="242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4" name="Line 28"/>
                  <p:cNvSpPr>
                    <a:spLocks noChangeShapeType="1"/>
                  </p:cNvSpPr>
                  <p:nvPr/>
                </p:nvSpPr>
                <p:spPr bwMode="auto">
                  <a:xfrm rot="17640000" flipV="1">
                    <a:off x="4374" y="258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5" name="Line 29"/>
                  <p:cNvSpPr>
                    <a:spLocks noChangeAspect="1" noChangeShapeType="1"/>
                  </p:cNvSpPr>
                  <p:nvPr/>
                </p:nvSpPr>
                <p:spPr bwMode="auto">
                  <a:xfrm rot="18000000" flipV="1">
                    <a:off x="4246" y="2650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6" name="Line 30"/>
                  <p:cNvSpPr>
                    <a:spLocks noChangeShapeType="1"/>
                  </p:cNvSpPr>
                  <p:nvPr/>
                </p:nvSpPr>
                <p:spPr bwMode="auto">
                  <a:xfrm rot="18360000" flipV="1">
                    <a:off x="4203" y="287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7" name="Line 31"/>
                  <p:cNvSpPr>
                    <a:spLocks noChangeShapeType="1"/>
                  </p:cNvSpPr>
                  <p:nvPr/>
                </p:nvSpPr>
                <p:spPr bwMode="auto">
                  <a:xfrm rot="18720000" flipV="1">
                    <a:off x="4096" y="301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8" name="Line 32"/>
                  <p:cNvSpPr>
                    <a:spLocks noChangeShapeType="1"/>
                  </p:cNvSpPr>
                  <p:nvPr/>
                </p:nvSpPr>
                <p:spPr bwMode="auto">
                  <a:xfrm rot="19080000" flipV="1">
                    <a:off x="3974" y="313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9" name="Line 33"/>
                  <p:cNvSpPr>
                    <a:spLocks noChangeShapeType="1"/>
                  </p:cNvSpPr>
                  <p:nvPr/>
                </p:nvSpPr>
                <p:spPr bwMode="auto">
                  <a:xfrm rot="19440000" flipV="1">
                    <a:off x="3841" y="324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0" name="Line 34"/>
                  <p:cNvSpPr>
                    <a:spLocks noChangeAspect="1" noChangeShapeType="1"/>
                  </p:cNvSpPr>
                  <p:nvPr/>
                </p:nvSpPr>
                <p:spPr bwMode="auto">
                  <a:xfrm rot="19800000" flipV="1">
                    <a:off x="3666" y="3229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1" name="Line 35"/>
                  <p:cNvSpPr>
                    <a:spLocks noChangeShapeType="1"/>
                  </p:cNvSpPr>
                  <p:nvPr/>
                </p:nvSpPr>
                <p:spPr bwMode="auto">
                  <a:xfrm rot="20160000" flipV="1">
                    <a:off x="3545" y="341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2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79" y="3441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3" name="Line 37"/>
                  <p:cNvSpPr>
                    <a:spLocks noChangeShapeType="1"/>
                  </p:cNvSpPr>
                  <p:nvPr/>
                </p:nvSpPr>
                <p:spPr bwMode="auto">
                  <a:xfrm rot="21240000" flipV="1">
                    <a:off x="3051" y="3544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4" name="Line 38"/>
                  <p:cNvSpPr>
                    <a:spLocks noChangeShapeType="1"/>
                  </p:cNvSpPr>
                  <p:nvPr/>
                </p:nvSpPr>
                <p:spPr bwMode="auto">
                  <a:xfrm rot="20880000" flipV="1">
                    <a:off x="3219" y="351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5" name="Line 39"/>
                  <p:cNvSpPr>
                    <a:spLocks noChangeShapeType="1"/>
                  </p:cNvSpPr>
                  <p:nvPr/>
                </p:nvSpPr>
                <p:spPr bwMode="auto">
                  <a:xfrm rot="20520000" flipV="1">
                    <a:off x="3385" y="347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6" name="Line 40"/>
                  <p:cNvSpPr>
                    <a:spLocks noChangeShapeType="1"/>
                  </p:cNvSpPr>
                  <p:nvPr/>
                </p:nvSpPr>
                <p:spPr bwMode="auto">
                  <a:xfrm rot="16560000" flipV="1">
                    <a:off x="4507" y="208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31" name="Group 41"/>
                <p:cNvGrpSpPr>
                  <a:grpSpLocks/>
                </p:cNvGrpSpPr>
                <p:nvPr/>
              </p:nvGrpSpPr>
              <p:grpSpPr bwMode="auto">
                <a:xfrm>
                  <a:off x="1159" y="290"/>
                  <a:ext cx="1548" cy="1712"/>
                  <a:chOff x="1159" y="290"/>
                  <a:chExt cx="1548" cy="1712"/>
                </a:xfrm>
              </p:grpSpPr>
              <p:sp>
                <p:nvSpPr>
                  <p:cNvPr id="47147" name="Line 42"/>
                  <p:cNvSpPr>
                    <a:spLocks noChangeShapeType="1"/>
                  </p:cNvSpPr>
                  <p:nvPr/>
                </p:nvSpPr>
                <p:spPr bwMode="auto">
                  <a:xfrm rot="16920000" flipH="1">
                    <a:off x="1277" y="157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8" name="Line 43"/>
                  <p:cNvSpPr>
                    <a:spLocks noChangeShapeType="1"/>
                  </p:cNvSpPr>
                  <p:nvPr/>
                </p:nvSpPr>
                <p:spPr bwMode="auto">
                  <a:xfrm rot="17280000" flipH="1">
                    <a:off x="1323" y="141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9" name="Line 44"/>
                  <p:cNvSpPr>
                    <a:spLocks noChangeShapeType="1"/>
                  </p:cNvSpPr>
                  <p:nvPr/>
                </p:nvSpPr>
                <p:spPr bwMode="auto">
                  <a:xfrm rot="17640000" flipH="1">
                    <a:off x="1384" y="125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0" name="Line 45"/>
                  <p:cNvSpPr>
                    <a:spLocks noChangeAspect="1" noChangeShapeType="1"/>
                  </p:cNvSpPr>
                  <p:nvPr/>
                </p:nvSpPr>
                <p:spPr bwMode="auto">
                  <a:xfrm rot="18000000" flipH="1">
                    <a:off x="1511" y="1070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1" name="Line 46"/>
                  <p:cNvSpPr>
                    <a:spLocks noChangeShapeType="1"/>
                  </p:cNvSpPr>
                  <p:nvPr/>
                </p:nvSpPr>
                <p:spPr bwMode="auto">
                  <a:xfrm rot="18360000" flipH="1">
                    <a:off x="1555" y="95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2" name="Line 47"/>
                  <p:cNvSpPr>
                    <a:spLocks noChangeShapeType="1"/>
                  </p:cNvSpPr>
                  <p:nvPr/>
                </p:nvSpPr>
                <p:spPr bwMode="auto">
                  <a:xfrm rot="18720000" flipH="1">
                    <a:off x="1662" y="82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3" name="Line 48"/>
                  <p:cNvSpPr>
                    <a:spLocks noChangeShapeType="1"/>
                  </p:cNvSpPr>
                  <p:nvPr/>
                </p:nvSpPr>
                <p:spPr bwMode="auto">
                  <a:xfrm rot="19080000" flipH="1">
                    <a:off x="1784" y="70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4" name="Line 49"/>
                  <p:cNvSpPr>
                    <a:spLocks noChangeShapeType="1"/>
                  </p:cNvSpPr>
                  <p:nvPr/>
                </p:nvSpPr>
                <p:spPr bwMode="auto">
                  <a:xfrm rot="19440000" flipH="1">
                    <a:off x="1917" y="594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5" name="Line 50"/>
                  <p:cNvSpPr>
                    <a:spLocks noChangeAspect="1" noChangeShapeType="1"/>
                  </p:cNvSpPr>
                  <p:nvPr/>
                </p:nvSpPr>
                <p:spPr bwMode="auto">
                  <a:xfrm rot="19800000" flipH="1">
                    <a:off x="2090" y="492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6" name="Line 51"/>
                  <p:cNvSpPr>
                    <a:spLocks noChangeShapeType="1"/>
                  </p:cNvSpPr>
                  <p:nvPr/>
                </p:nvSpPr>
                <p:spPr bwMode="auto">
                  <a:xfrm rot="20160000" flipH="1">
                    <a:off x="2213" y="42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7" name="Line 52"/>
                  <p:cNvSpPr>
                    <a:spLocks noChangeShapeType="1"/>
                  </p:cNvSpPr>
                  <p:nvPr/>
                </p:nvSpPr>
                <p:spPr bwMode="auto">
                  <a:xfrm rot="21240000" flipH="1">
                    <a:off x="2707" y="29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8" name="Line 53"/>
                  <p:cNvSpPr>
                    <a:spLocks noChangeShapeType="1"/>
                  </p:cNvSpPr>
                  <p:nvPr/>
                </p:nvSpPr>
                <p:spPr bwMode="auto">
                  <a:xfrm rot="20880000" flipH="1">
                    <a:off x="2539" y="31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9" name="Line 54"/>
                  <p:cNvSpPr>
                    <a:spLocks noChangeShapeType="1"/>
                  </p:cNvSpPr>
                  <p:nvPr/>
                </p:nvSpPr>
                <p:spPr bwMode="auto">
                  <a:xfrm rot="20520000" flipH="1">
                    <a:off x="2373" y="36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0" name="Line 55"/>
                  <p:cNvSpPr>
                    <a:spLocks noChangeShapeType="1"/>
                  </p:cNvSpPr>
                  <p:nvPr/>
                </p:nvSpPr>
                <p:spPr bwMode="auto">
                  <a:xfrm rot="16560000" flipH="1">
                    <a:off x="1251" y="174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1" name="Line 56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301" y="1860"/>
                    <a:ext cx="0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32" name="Group 57"/>
                <p:cNvGrpSpPr>
                  <a:grpSpLocks/>
                </p:cNvGrpSpPr>
                <p:nvPr/>
              </p:nvGrpSpPr>
              <p:grpSpPr bwMode="auto">
                <a:xfrm>
                  <a:off x="1166" y="2173"/>
                  <a:ext cx="1541" cy="1541"/>
                  <a:chOff x="1166" y="2173"/>
                  <a:chExt cx="1541" cy="1541"/>
                </a:xfrm>
              </p:grpSpPr>
              <p:sp>
                <p:nvSpPr>
                  <p:cNvPr id="47133" name="Line 58"/>
                  <p:cNvSpPr>
                    <a:spLocks noChangeShapeType="1"/>
                  </p:cNvSpPr>
                  <p:nvPr/>
                </p:nvSpPr>
                <p:spPr bwMode="auto">
                  <a:xfrm rot="4680000" flipH="1" flipV="1">
                    <a:off x="1277" y="2257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4" name="Line 59"/>
                  <p:cNvSpPr>
                    <a:spLocks noChangeShapeType="1"/>
                  </p:cNvSpPr>
                  <p:nvPr/>
                </p:nvSpPr>
                <p:spPr bwMode="auto">
                  <a:xfrm rot="4320000" flipH="1" flipV="1">
                    <a:off x="1323" y="242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5" name="Line 60"/>
                  <p:cNvSpPr>
                    <a:spLocks noChangeShapeType="1"/>
                  </p:cNvSpPr>
                  <p:nvPr/>
                </p:nvSpPr>
                <p:spPr bwMode="auto">
                  <a:xfrm rot="3960000" flipH="1" flipV="1">
                    <a:off x="1384" y="258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6" name="Line 61"/>
                  <p:cNvSpPr>
                    <a:spLocks noChangeAspect="1" noChangeShapeType="1"/>
                  </p:cNvSpPr>
                  <p:nvPr/>
                </p:nvSpPr>
                <p:spPr bwMode="auto">
                  <a:xfrm rot="3600000" flipH="1" flipV="1">
                    <a:off x="1511" y="2650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7" name="Line 62"/>
                  <p:cNvSpPr>
                    <a:spLocks noChangeShapeType="1"/>
                  </p:cNvSpPr>
                  <p:nvPr/>
                </p:nvSpPr>
                <p:spPr bwMode="auto">
                  <a:xfrm rot="3240000" flipH="1" flipV="1">
                    <a:off x="1555" y="287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63"/>
                  <p:cNvSpPr>
                    <a:spLocks noChangeShapeType="1"/>
                  </p:cNvSpPr>
                  <p:nvPr/>
                </p:nvSpPr>
                <p:spPr bwMode="auto">
                  <a:xfrm rot="2880000" flipH="1" flipV="1">
                    <a:off x="1662" y="3012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9" name="Line 64"/>
                  <p:cNvSpPr>
                    <a:spLocks noChangeShapeType="1"/>
                  </p:cNvSpPr>
                  <p:nvPr/>
                </p:nvSpPr>
                <p:spPr bwMode="auto">
                  <a:xfrm rot="2520000" flipH="1" flipV="1">
                    <a:off x="1784" y="3131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0" name="Line 65"/>
                  <p:cNvSpPr>
                    <a:spLocks noChangeShapeType="1"/>
                  </p:cNvSpPr>
                  <p:nvPr/>
                </p:nvSpPr>
                <p:spPr bwMode="auto">
                  <a:xfrm rot="2160000" flipH="1" flipV="1">
                    <a:off x="1917" y="3240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1" name="Line 66"/>
                  <p:cNvSpPr>
                    <a:spLocks noChangeAspect="1" noChangeShapeType="1"/>
                  </p:cNvSpPr>
                  <p:nvPr/>
                </p:nvSpPr>
                <p:spPr bwMode="auto">
                  <a:xfrm rot="1800000" flipH="1" flipV="1">
                    <a:off x="2090" y="3229"/>
                    <a:ext cx="2" cy="283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2" name="Line 67"/>
                  <p:cNvSpPr>
                    <a:spLocks noChangeShapeType="1"/>
                  </p:cNvSpPr>
                  <p:nvPr/>
                </p:nvSpPr>
                <p:spPr bwMode="auto">
                  <a:xfrm rot="1440000" flipH="1" flipV="1">
                    <a:off x="2213" y="341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3" name="Line 68"/>
                  <p:cNvSpPr>
                    <a:spLocks noChangeShapeType="1"/>
                  </p:cNvSpPr>
                  <p:nvPr/>
                </p:nvSpPr>
                <p:spPr bwMode="auto">
                  <a:xfrm rot="360000" flipH="1" flipV="1">
                    <a:off x="2707" y="3544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4" name="Line 69"/>
                  <p:cNvSpPr>
                    <a:spLocks noChangeShapeType="1"/>
                  </p:cNvSpPr>
                  <p:nvPr/>
                </p:nvSpPr>
                <p:spPr bwMode="auto">
                  <a:xfrm rot="720000" flipH="1" flipV="1">
                    <a:off x="2539" y="3516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5" name="Line 70"/>
                  <p:cNvSpPr>
                    <a:spLocks noChangeShapeType="1"/>
                  </p:cNvSpPr>
                  <p:nvPr/>
                </p:nvSpPr>
                <p:spPr bwMode="auto">
                  <a:xfrm rot="1080000" flipH="1" flipV="1">
                    <a:off x="2373" y="3473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6" name="Line 71"/>
                  <p:cNvSpPr>
                    <a:spLocks noChangeShapeType="1"/>
                  </p:cNvSpPr>
                  <p:nvPr/>
                </p:nvSpPr>
                <p:spPr bwMode="auto">
                  <a:xfrm rot="5040000" flipH="1" flipV="1">
                    <a:off x="1251" y="2088"/>
                    <a:ext cx="0" cy="17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116" name="Text Box 72"/>
              <p:cNvSpPr txBox="1">
                <a:spLocks noChangeArrowheads="1"/>
              </p:cNvSpPr>
              <p:nvPr/>
            </p:nvSpPr>
            <p:spPr bwMode="auto">
              <a:xfrm>
                <a:off x="2624" y="958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12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17" name="Oval 73"/>
              <p:cNvSpPr>
                <a:spLocks noChangeAspect="1" noChangeArrowheads="1"/>
              </p:cNvSpPr>
              <p:nvPr/>
            </p:nvSpPr>
            <p:spPr bwMode="auto">
              <a:xfrm>
                <a:off x="1042" y="511"/>
                <a:ext cx="3627" cy="36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8" name="Text Box 74"/>
              <p:cNvSpPr txBox="1">
                <a:spLocks noChangeArrowheads="1"/>
              </p:cNvSpPr>
              <p:nvPr/>
            </p:nvSpPr>
            <p:spPr bwMode="auto">
              <a:xfrm>
                <a:off x="3265" y="1122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19" name="Text Box 75"/>
              <p:cNvSpPr txBox="1">
                <a:spLocks noChangeArrowheads="1"/>
              </p:cNvSpPr>
              <p:nvPr/>
            </p:nvSpPr>
            <p:spPr bwMode="auto">
              <a:xfrm>
                <a:off x="3731" y="1570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0" name="Text Box 76"/>
              <p:cNvSpPr txBox="1">
                <a:spLocks noChangeArrowheads="1"/>
              </p:cNvSpPr>
              <p:nvPr/>
            </p:nvSpPr>
            <p:spPr bwMode="auto">
              <a:xfrm>
                <a:off x="3889" y="220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1" name="Text Box 77"/>
              <p:cNvSpPr txBox="1">
                <a:spLocks noChangeArrowheads="1"/>
              </p:cNvSpPr>
              <p:nvPr/>
            </p:nvSpPr>
            <p:spPr bwMode="auto">
              <a:xfrm>
                <a:off x="3727" y="2836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2" name="Text Box 78"/>
              <p:cNvSpPr txBox="1">
                <a:spLocks noChangeArrowheads="1"/>
              </p:cNvSpPr>
              <p:nvPr/>
            </p:nvSpPr>
            <p:spPr bwMode="auto">
              <a:xfrm>
                <a:off x="3289" y="3283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3" name="Text Box 79"/>
              <p:cNvSpPr txBox="1">
                <a:spLocks noChangeArrowheads="1"/>
              </p:cNvSpPr>
              <p:nvPr/>
            </p:nvSpPr>
            <p:spPr bwMode="auto">
              <a:xfrm>
                <a:off x="2624" y="345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6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4" name="Text Box 80"/>
              <p:cNvSpPr txBox="1">
                <a:spLocks noChangeArrowheads="1"/>
              </p:cNvSpPr>
              <p:nvPr/>
            </p:nvSpPr>
            <p:spPr bwMode="auto">
              <a:xfrm>
                <a:off x="2018" y="328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5" name="Text Box 81"/>
              <p:cNvSpPr txBox="1">
                <a:spLocks noChangeArrowheads="1"/>
              </p:cNvSpPr>
              <p:nvPr/>
            </p:nvSpPr>
            <p:spPr bwMode="auto">
              <a:xfrm>
                <a:off x="1595" y="2848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6" name="Text Box 82"/>
              <p:cNvSpPr txBox="1">
                <a:spLocks noChangeArrowheads="1"/>
              </p:cNvSpPr>
              <p:nvPr/>
            </p:nvSpPr>
            <p:spPr bwMode="auto">
              <a:xfrm>
                <a:off x="1433" y="2209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7" name="Text Box 83"/>
              <p:cNvSpPr txBox="1">
                <a:spLocks noChangeArrowheads="1"/>
              </p:cNvSpPr>
              <p:nvPr/>
            </p:nvSpPr>
            <p:spPr bwMode="auto">
              <a:xfrm>
                <a:off x="1513" y="1594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10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28" name="Text Box 84"/>
              <p:cNvSpPr txBox="1">
                <a:spLocks noChangeArrowheads="1"/>
              </p:cNvSpPr>
              <p:nvPr/>
            </p:nvSpPr>
            <p:spPr bwMode="auto">
              <a:xfrm>
                <a:off x="2018" y="1078"/>
                <a:ext cx="4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GB" altLang="zh-CN" b="0">
                    <a:latin typeface="Arial" pitchFamily="34" charset="0"/>
                    <a:cs typeface="Arial" pitchFamily="34" charset="0"/>
                  </a:rPr>
                  <a:t>11</a:t>
                </a:r>
                <a:endParaRPr lang="en-US" altLang="zh-CN" b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114" name="Oval 85"/>
            <p:cNvSpPr>
              <a:spLocks noChangeArrowheads="1"/>
            </p:cNvSpPr>
            <p:nvPr/>
          </p:nvSpPr>
          <p:spPr bwMode="auto">
            <a:xfrm>
              <a:off x="3025" y="2397"/>
              <a:ext cx="209" cy="2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1" name="Line 86"/>
          <p:cNvSpPr>
            <a:spLocks noChangeShapeType="1"/>
          </p:cNvSpPr>
          <p:nvPr/>
        </p:nvSpPr>
        <p:spPr bwMode="auto">
          <a:xfrm rot="-3058770" flipH="1" flipV="1">
            <a:off x="3759994" y="4094957"/>
            <a:ext cx="1277937" cy="4699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87"/>
          <p:cNvSpPr>
            <a:spLocks noChangeShapeType="1"/>
          </p:cNvSpPr>
          <p:nvPr/>
        </p:nvSpPr>
        <p:spPr bwMode="auto">
          <a:xfrm rot="18541230" flipH="1">
            <a:off x="4143376" y="2260600"/>
            <a:ext cx="1651000" cy="1330325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EFCC8B-B80D-48E2-B829-59E76A10543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761038"/>
          </a:xfrm>
        </p:spPr>
        <p:txBody>
          <a:bodyPr/>
          <a:lstStyle/>
          <a:p>
            <a:pPr eaLnBrk="1" hangingPunct="1"/>
            <a:r>
              <a:rPr lang="zh-CN" altLang="en-US" smtClean="0"/>
              <a:t>无模运算</a:t>
            </a:r>
          </a:p>
          <a:p>
            <a:pPr eaLnBrk="1" hangingPunct="1"/>
            <a:r>
              <a:rPr lang="zh-CN" altLang="en-US" smtClean="0"/>
              <a:t>有模运算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结论：</a:t>
            </a:r>
          </a:p>
          <a:p>
            <a:pPr lvl="1" eaLnBrk="1" hangingPunct="1"/>
            <a:r>
              <a:rPr lang="zh-CN" altLang="en-US" smtClean="0"/>
              <a:t>假定</a:t>
            </a:r>
            <a:r>
              <a:rPr lang="en-US" altLang="zh-CN" smtClean="0"/>
              <a:t>M</a:t>
            </a:r>
            <a:r>
              <a:rPr lang="zh-CN" altLang="en-US" smtClean="0"/>
              <a:t>为模，若数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b</a:t>
            </a:r>
            <a:r>
              <a:rPr lang="zh-CN" altLang="en-US" smtClean="0"/>
              <a:t>满足</a:t>
            </a:r>
            <a:r>
              <a:rPr lang="en-US" altLang="zh-CN" i="1" smtClean="0"/>
              <a:t>a</a:t>
            </a:r>
            <a:r>
              <a:rPr lang="zh-CN" altLang="en-US" smtClean="0"/>
              <a:t>＋</a:t>
            </a:r>
            <a:r>
              <a:rPr lang="en-US" altLang="zh-CN" i="1" smtClean="0"/>
              <a:t>b</a:t>
            </a:r>
            <a:r>
              <a:rPr lang="zh-CN" altLang="en-US" smtClean="0"/>
              <a:t>＝</a:t>
            </a:r>
            <a:r>
              <a:rPr lang="en-US" altLang="zh-CN" smtClean="0"/>
              <a:t>M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则称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b</a:t>
            </a:r>
            <a:r>
              <a:rPr lang="zh-CN" altLang="en-US" smtClean="0"/>
              <a:t>互为</a:t>
            </a:r>
            <a:r>
              <a:rPr lang="zh-CN" altLang="en-US" smtClean="0">
                <a:solidFill>
                  <a:srgbClr val="CC0000"/>
                </a:solidFill>
              </a:rPr>
              <a:t>补数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在有模运算中，</a:t>
            </a:r>
            <a:r>
              <a:rPr lang="zh-CN" altLang="en-US" smtClean="0">
                <a:solidFill>
                  <a:srgbClr val="009900"/>
                </a:solidFill>
              </a:rPr>
              <a:t>减</a:t>
            </a:r>
            <a:r>
              <a:rPr lang="zh-CN" altLang="en-US" smtClean="0"/>
              <a:t>去一个数等于</a:t>
            </a:r>
            <a:r>
              <a:rPr lang="zh-CN" altLang="en-US" smtClean="0">
                <a:solidFill>
                  <a:srgbClr val="009900"/>
                </a:solidFill>
              </a:rPr>
              <a:t>加</a:t>
            </a:r>
            <a:r>
              <a:rPr lang="zh-CN" altLang="en-US" smtClean="0"/>
              <a:t>上这个数</a:t>
            </a:r>
            <a:r>
              <a:rPr lang="zh-CN" altLang="en-US" smtClean="0">
                <a:solidFill>
                  <a:srgbClr val="0000FF"/>
                </a:solidFill>
              </a:rPr>
              <a:t>对模的补数</a:t>
            </a:r>
            <a:r>
              <a:rPr lang="zh-CN" altLang="en-US" smtClean="0"/>
              <a:t>。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D0ED72-A8BD-4BF1-A64A-A2871B5D030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1152525"/>
          </a:xfrm>
        </p:spPr>
        <p:txBody>
          <a:bodyPr/>
          <a:lstStyle/>
          <a:p>
            <a:pPr eaLnBrk="1" hangingPunct="1"/>
            <a:r>
              <a:rPr lang="zh-CN" altLang="en-US" smtClean="0"/>
              <a:t>无模运算</a:t>
            </a:r>
          </a:p>
          <a:p>
            <a:pPr eaLnBrk="1" hangingPunct="1"/>
            <a:r>
              <a:rPr lang="zh-CN" altLang="en-US" smtClean="0"/>
              <a:t>有模运算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）补码概念的引入</a:t>
            </a:r>
          </a:p>
        </p:txBody>
      </p:sp>
      <p:pic>
        <p:nvPicPr>
          <p:cNvPr id="4915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050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5163" y="22050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5163" y="4221163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4221163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2" name="Text Box 20"/>
          <p:cNvSpPr txBox="1">
            <a:spLocks noChangeArrowheads="1"/>
          </p:cNvSpPr>
          <p:nvPr/>
        </p:nvSpPr>
        <p:spPr bwMode="auto">
          <a:xfrm>
            <a:off x="2557463" y="27813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－</a:t>
            </a:r>
          </a:p>
        </p:txBody>
      </p:sp>
      <p:sp>
        <p:nvSpPr>
          <p:cNvPr id="49163" name="Text Box 21"/>
          <p:cNvSpPr txBox="1">
            <a:spLocks noChangeArrowheads="1"/>
          </p:cNvSpPr>
          <p:nvPr/>
        </p:nvSpPr>
        <p:spPr bwMode="auto">
          <a:xfrm>
            <a:off x="2557463" y="4854575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＋</a:t>
            </a:r>
          </a:p>
        </p:txBody>
      </p:sp>
      <p:sp>
        <p:nvSpPr>
          <p:cNvPr id="49164" name="Text Box 22"/>
          <p:cNvSpPr txBox="1">
            <a:spLocks noChangeArrowheads="1"/>
          </p:cNvSpPr>
          <p:nvPr/>
        </p:nvSpPr>
        <p:spPr bwMode="auto">
          <a:xfrm>
            <a:off x="5726113" y="38608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＝</a:t>
            </a:r>
          </a:p>
        </p:txBody>
      </p:sp>
      <p:sp>
        <p:nvSpPr>
          <p:cNvPr id="49165" name="Line 23"/>
          <p:cNvSpPr>
            <a:spLocks noChangeShapeType="1"/>
          </p:cNvSpPr>
          <p:nvPr/>
        </p:nvSpPr>
        <p:spPr bwMode="auto">
          <a:xfrm>
            <a:off x="5076825" y="3573463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6" name="Line 24"/>
          <p:cNvSpPr>
            <a:spLocks noChangeShapeType="1"/>
          </p:cNvSpPr>
          <p:nvPr/>
        </p:nvSpPr>
        <p:spPr bwMode="auto">
          <a:xfrm flipV="1">
            <a:off x="5076825" y="4292600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3881" name="Line 25"/>
          <p:cNvSpPr>
            <a:spLocks noChangeShapeType="1"/>
          </p:cNvSpPr>
          <p:nvPr/>
        </p:nvSpPr>
        <p:spPr bwMode="auto">
          <a:xfrm>
            <a:off x="1795463" y="3103563"/>
            <a:ext cx="715962" cy="411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3882" name="Line 26"/>
          <p:cNvSpPr>
            <a:spLocks noChangeShapeType="1"/>
          </p:cNvSpPr>
          <p:nvPr/>
        </p:nvSpPr>
        <p:spPr bwMode="auto">
          <a:xfrm flipH="1">
            <a:off x="3695700" y="5124450"/>
            <a:ext cx="409575" cy="7000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9169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25" y="3213100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3885" name="Freeform 29"/>
          <p:cNvSpPr>
            <a:spLocks/>
          </p:cNvSpPr>
          <p:nvPr/>
        </p:nvSpPr>
        <p:spPr bwMode="auto">
          <a:xfrm>
            <a:off x="960438" y="4065588"/>
            <a:ext cx="2674937" cy="876300"/>
          </a:xfrm>
          <a:custGeom>
            <a:avLst/>
            <a:gdLst>
              <a:gd name="T0" fmla="*/ 1685 w 1685"/>
              <a:gd name="T1" fmla="*/ 461 h 552"/>
              <a:gd name="T2" fmla="*/ 824 w 1685"/>
              <a:gd name="T3" fmla="*/ 53 h 552"/>
              <a:gd name="T4" fmla="*/ 98 w 1685"/>
              <a:gd name="T5" fmla="*/ 143 h 552"/>
              <a:gd name="T6" fmla="*/ 234 w 1685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1685"/>
              <a:gd name="T13" fmla="*/ 0 h 552"/>
              <a:gd name="T14" fmla="*/ 1685 w 1685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5" h="552">
                <a:moveTo>
                  <a:pt x="1685" y="461"/>
                </a:moveTo>
                <a:cubicBezTo>
                  <a:pt x="1387" y="283"/>
                  <a:pt x="1089" y="106"/>
                  <a:pt x="824" y="53"/>
                </a:cubicBezTo>
                <a:cubicBezTo>
                  <a:pt x="559" y="0"/>
                  <a:pt x="196" y="60"/>
                  <a:pt x="98" y="143"/>
                </a:cubicBezTo>
                <a:cubicBezTo>
                  <a:pt x="0" y="226"/>
                  <a:pt x="117" y="389"/>
                  <a:pt x="234" y="552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7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81" grpId="0" animBg="1"/>
      <p:bldP spid="1273882" grpId="0" animBg="1"/>
      <p:bldP spid="12738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E7971A-ADC1-45F2-A091-A4D6F57B295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5184775"/>
          </a:xfrm>
        </p:spPr>
        <p:txBody>
          <a:bodyPr/>
          <a:lstStyle/>
          <a:p>
            <a:pPr marL="355600" indent="-355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设模为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，一个数 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zh-CN" altLang="en-US" smtClean="0">
                <a:solidFill>
                  <a:srgbClr val="000000"/>
                </a:solidFill>
              </a:rPr>
              <a:t>补码的一般定义为：</a:t>
            </a:r>
          </a:p>
          <a:p>
            <a:pPr marL="355600" indent="-35560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[ 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＋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355600" indent="-355600" algn="just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355600" indent="-355600" algn="just" eaLnBrk="1" hangingPunct="1"/>
            <a:r>
              <a:rPr lang="zh-CN" altLang="en-US" smtClean="0">
                <a:solidFill>
                  <a:srgbClr val="000000"/>
                </a:solidFill>
              </a:rPr>
              <a:t>若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＞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，则模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作为超出部分被舍去，</a:t>
            </a:r>
            <a:br>
              <a:rPr lang="zh-CN" altLang="en-US" smtClean="0">
                <a:solidFill>
                  <a:srgbClr val="000000"/>
                </a:solidFill>
              </a:rPr>
            </a:br>
            <a:r>
              <a:rPr lang="en-US" altLang="zh-CN" smtClean="0">
                <a:solidFill>
                  <a:srgbClr val="000000"/>
                </a:solidFill>
              </a:rPr>
              <a:t>[ 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，因而正数的补码就是其本身；</a:t>
            </a:r>
          </a:p>
          <a:p>
            <a:pPr marL="355600" indent="-355600" algn="just" eaLnBrk="1" hangingPunct="1"/>
            <a:r>
              <a:rPr lang="zh-CN" altLang="en-US" smtClean="0">
                <a:solidFill>
                  <a:srgbClr val="000000"/>
                </a:solidFill>
              </a:rPr>
              <a:t>若 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zh-CN" altLang="en-US" smtClean="0">
                <a:solidFill>
                  <a:srgbClr val="000000"/>
                </a:solidFill>
              </a:rPr>
              <a:t>＜ </a:t>
            </a:r>
            <a:r>
              <a:rPr lang="en-US" altLang="zh-CN" smtClean="0">
                <a:solidFill>
                  <a:srgbClr val="000000"/>
                </a:solidFill>
              </a:rPr>
              <a:t>0 </a:t>
            </a:r>
            <a:r>
              <a:rPr lang="zh-CN" altLang="en-US" smtClean="0">
                <a:solidFill>
                  <a:srgbClr val="000000"/>
                </a:solidFill>
              </a:rPr>
              <a:t>，则 </a:t>
            </a:r>
            <a:r>
              <a:rPr lang="en-US" altLang="zh-CN" smtClean="0">
                <a:solidFill>
                  <a:srgbClr val="000000"/>
                </a:solidFill>
              </a:rPr>
              <a:t>[ 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就是以 </a:t>
            </a:r>
            <a:r>
              <a:rPr lang="en-US" altLang="zh-CN" i="1" smtClean="0">
                <a:solidFill>
                  <a:srgbClr val="000000"/>
                </a:solidFill>
              </a:rPr>
              <a:t>M </a:t>
            </a:r>
            <a:r>
              <a:rPr lang="zh-CN" altLang="en-US" smtClean="0">
                <a:solidFill>
                  <a:srgbClr val="000000"/>
                </a:solidFill>
              </a:rPr>
              <a:t>为模的</a:t>
            </a:r>
            <a:r>
              <a:rPr lang="zh-CN" altLang="en-US" smtClean="0">
                <a:solidFill>
                  <a:srgbClr val="CC0000"/>
                </a:solidFill>
              </a:rPr>
              <a:t>补数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05FC85-C1D0-4465-9C07-891CD6B24AF1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 smtClean="0"/>
              <a:t>定点</a:t>
            </a:r>
            <a:r>
              <a:rPr lang="zh-CN" altLang="en-US" smtClean="0">
                <a:solidFill>
                  <a:srgbClr val="CC0000"/>
                </a:solidFill>
              </a:rPr>
              <a:t>小数</a:t>
            </a:r>
            <a:r>
              <a:rPr lang="zh-CN" altLang="en-US" smtClean="0"/>
              <a:t>的补码定义：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定点</a:t>
            </a:r>
            <a:r>
              <a:rPr lang="zh-CN" altLang="en-US" smtClean="0">
                <a:solidFill>
                  <a:srgbClr val="CC0000"/>
                </a:solidFill>
              </a:rPr>
              <a:t>整数</a:t>
            </a:r>
            <a:r>
              <a:rPr lang="zh-CN" altLang="en-US" smtClean="0"/>
              <a:t>的补码定义：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827088" y="1785938"/>
          <a:ext cx="68214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3327120" imgH="482400" progId="Equation.3">
                  <p:embed/>
                </p:oleObj>
              </mc:Choice>
              <mc:Fallback>
                <p:oleObj name="公式" r:id="rId3" imgW="33271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85938"/>
                        <a:ext cx="682148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827088" y="3933825"/>
          <a:ext cx="75612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3720960" imgH="482400" progId="Equation.3">
                  <p:embed/>
                </p:oleObj>
              </mc:Choice>
              <mc:Fallback>
                <p:oleObj name="公式" r:id="rId5" imgW="37209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756126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404813"/>
            <a:ext cx="503237" cy="503237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78763A-1C58-4381-9683-8682FE2403EB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若机器字长</a:t>
            </a:r>
            <a:r>
              <a:rPr lang="en-US" altLang="zh-CN" i="1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8</a:t>
            </a:r>
            <a:r>
              <a:rPr lang="zh-CN" altLang="en-US" smtClean="0"/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求</a:t>
            </a:r>
            <a:r>
              <a:rPr lang="zh-CN" altLang="en-US" smtClean="0">
                <a:solidFill>
                  <a:srgbClr val="CC0000"/>
                </a:solidFill>
              </a:rPr>
              <a:t>定点整数 </a:t>
            </a:r>
            <a:r>
              <a:rPr lang="en-US" altLang="zh-CN" smtClean="0"/>
              <a:t>0</a:t>
            </a:r>
            <a:r>
              <a:rPr lang="zh-CN" altLang="en-US" smtClean="0"/>
              <a:t>、－</a:t>
            </a:r>
            <a:r>
              <a:rPr lang="en-US" altLang="zh-CN" smtClean="0"/>
              <a:t>1</a:t>
            </a:r>
            <a:r>
              <a:rPr lang="zh-CN" altLang="en-US" smtClean="0"/>
              <a:t>、－</a:t>
            </a:r>
            <a:r>
              <a:rPr lang="en-US" altLang="zh-CN" smtClean="0"/>
              <a:t>128 </a:t>
            </a:r>
            <a:r>
              <a:rPr lang="zh-CN" altLang="en-US" smtClean="0"/>
              <a:t>的补码表示。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2D194C-FB19-4C68-9854-ECBCEF8D6F5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620713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计算机系统中的数据表示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752"/>
            <a:ext cx="8135937" cy="5328592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 smtClean="0"/>
              <a:t>数据编码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数值数据的</a:t>
            </a:r>
            <a:r>
              <a:rPr lang="zh-CN" altLang="en-US" smtClean="0">
                <a:solidFill>
                  <a:srgbClr val="0000FF"/>
                </a:solidFill>
              </a:rPr>
              <a:t>编码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数据的</a:t>
            </a:r>
            <a:r>
              <a:rPr lang="zh-CN" altLang="en-US" smtClean="0">
                <a:solidFill>
                  <a:srgbClr val="FF00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0000"/>
                </a:solidFill>
              </a:rPr>
              <a:t>浮点</a:t>
            </a:r>
            <a:r>
              <a:rPr lang="zh-CN" altLang="en-US" smtClean="0"/>
              <a:t>表示</a:t>
            </a:r>
            <a:endParaRPr lang="en-US" altLang="zh-CN" smtClean="0"/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十进制数据：</a:t>
            </a:r>
            <a:r>
              <a:rPr lang="en-US" altLang="zh-CN" smtClean="0"/>
              <a:t>BCD</a:t>
            </a:r>
            <a:r>
              <a:rPr lang="zh-CN" altLang="en-US" smtClean="0"/>
              <a:t>码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mtClean="0"/>
              <a:t>非数值数据的编码</a:t>
            </a:r>
            <a:endParaRPr lang="en-US" altLang="zh-CN" smtClean="0"/>
          </a:p>
          <a:p>
            <a:pPr lvl="1" eaLnBrk="1" hangingPunct="1">
              <a:spcBef>
                <a:spcPts val="300"/>
              </a:spcBef>
            </a:pPr>
            <a:r>
              <a:rPr lang="en-US" altLang="zh-CN" smtClean="0"/>
              <a:t>ASCII</a:t>
            </a:r>
            <a:r>
              <a:rPr lang="zh-CN" altLang="en-US" smtClean="0"/>
              <a:t>码</a:t>
            </a:r>
            <a:endParaRPr lang="en-US" altLang="zh-CN" smtClean="0"/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汉字编码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mtClean="0"/>
              <a:t>检错与纠错码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奇偶校验码</a:t>
            </a:r>
            <a:endParaRPr lang="en-US" altLang="zh-CN" smtClean="0"/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海明码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mtClean="0"/>
              <a:t>循环冗余校验码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7DDC59-4833-4A96-ABB2-C35E6D5BC4B2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）补码的定义</a:t>
            </a:r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若机器字长</a:t>
            </a:r>
            <a:r>
              <a:rPr lang="en-US" altLang="zh-CN" i="1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8</a:t>
            </a:r>
            <a:r>
              <a:rPr lang="zh-CN" altLang="en-US" smtClean="0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＋</a:t>
            </a:r>
            <a:r>
              <a:rPr lang="en-US" altLang="zh-CN" smtClean="0"/>
              <a:t>35]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35]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＋</a:t>
            </a:r>
            <a:r>
              <a:rPr lang="en-US" altLang="zh-CN" smtClean="0"/>
              <a:t>0.8125]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0.8125]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＝</a:t>
            </a:r>
          </a:p>
        </p:txBody>
      </p:sp>
      <p:graphicFrame>
        <p:nvGraphicFramePr>
          <p:cNvPr id="1217627" name="Group 91"/>
          <p:cNvGraphicFramePr>
            <a:graphicFrameLocks noGrp="1"/>
          </p:cNvGraphicFramePr>
          <p:nvPr/>
        </p:nvGraphicFramePr>
        <p:xfrm>
          <a:off x="6300788" y="908050"/>
          <a:ext cx="1824037" cy="5699760"/>
        </p:xfrm>
        <a:graphic>
          <a:graphicData uri="http://schemas.openxmlformats.org/drawingml/2006/table">
            <a:tbl>
              <a:tblPr/>
              <a:tblGrid>
                <a:gridCol w="74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17626" name="Group 90"/>
          <p:cNvGraphicFramePr>
            <a:graphicFrameLocks noGrp="1"/>
          </p:cNvGraphicFramePr>
          <p:nvPr/>
        </p:nvGraphicFramePr>
        <p:xfrm>
          <a:off x="3708400" y="4010025"/>
          <a:ext cx="2232025" cy="2590800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</a:t>
                      </a: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38BFBD-1AB1-48F0-BCBB-4406875F04B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r>
              <a:rPr lang="zh-CN" altLang="en-US"/>
              <a:t>（以定点小数为例）</a:t>
            </a:r>
            <a:endParaRPr lang="en-US" altLang="zh-CN"/>
          </a:p>
        </p:txBody>
      </p:sp>
      <p:sp>
        <p:nvSpPr>
          <p:cNvPr id="1218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507288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）补码的</a:t>
            </a:r>
            <a:r>
              <a:rPr lang="zh-CN" altLang="en-US" dirty="0" smtClean="0">
                <a:solidFill>
                  <a:srgbClr val="CC0000"/>
                </a:solidFill>
              </a:rPr>
              <a:t>符号位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用补码表示的数，若其最高位为</a:t>
            </a:r>
            <a:r>
              <a:rPr lang="zh-CN" altLang="en-US" smtClean="0"/>
              <a:t>“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/>
              <a:t>”，</a:t>
            </a:r>
            <a:r>
              <a:rPr lang="zh-CN" altLang="en-US" dirty="0" smtClean="0"/>
              <a:t>则此数为</a:t>
            </a:r>
            <a:r>
              <a:rPr lang="zh-CN" altLang="en-US" dirty="0" smtClean="0">
                <a:solidFill>
                  <a:srgbClr val="0000FF"/>
                </a:solidFill>
              </a:rPr>
              <a:t>正</a:t>
            </a:r>
            <a:r>
              <a:rPr lang="zh-CN" altLang="en-US" dirty="0" smtClean="0"/>
              <a:t>；若其最高位为</a:t>
            </a:r>
            <a:r>
              <a:rPr lang="zh-CN" altLang="en-US" smtClean="0"/>
              <a:t>“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”，</a:t>
            </a:r>
            <a:r>
              <a:rPr lang="zh-CN" altLang="en-US" dirty="0" smtClean="0"/>
              <a:t>则此数为</a:t>
            </a:r>
            <a:r>
              <a:rPr lang="zh-CN" altLang="en-US" dirty="0" smtClean="0">
                <a:solidFill>
                  <a:srgbClr val="0000FF"/>
                </a:solidFill>
              </a:rPr>
              <a:t>负</a:t>
            </a:r>
            <a:r>
              <a:rPr lang="zh-CN" altLang="en-US" dirty="0" smtClean="0"/>
              <a:t>。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证明：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，因此有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当－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，因此有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848E5E-6D5A-4F66-ACAB-1BED989E3A9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）补码中</a:t>
            </a:r>
            <a:r>
              <a:rPr lang="en-US" altLang="zh-CN" smtClean="0">
                <a:solidFill>
                  <a:srgbClr val="CC0000"/>
                </a:solidFill>
              </a:rPr>
              <a:t>0</a:t>
            </a:r>
            <a:r>
              <a:rPr lang="zh-CN" altLang="en-US" smtClean="0"/>
              <a:t>的表示：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由补码定义，</a:t>
            </a:r>
            <a:r>
              <a:rPr lang="en-US" altLang="zh-CN" smtClean="0">
                <a:solidFill>
                  <a:srgbClr val="000000"/>
                </a:solidFill>
              </a:rPr>
              <a:t>[0]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∴ 0</a:t>
            </a:r>
            <a:r>
              <a:rPr lang="zh-CN" altLang="en-US" smtClean="0"/>
              <a:t>的补码是惟一的。</a:t>
            </a:r>
          </a:p>
        </p:txBody>
      </p:sp>
      <p:sp>
        <p:nvSpPr>
          <p:cNvPr id="5427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619125"/>
            <a:ext cx="1800225" cy="649288"/>
          </a:xfrm>
          <a:prstGeom prst="actionButtonBlank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补码定义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6A0F69-553B-40AF-A114-E63CFD6E1C5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20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）补码的</a:t>
            </a:r>
            <a:r>
              <a:rPr lang="zh-CN" altLang="en-US" dirty="0" smtClean="0">
                <a:solidFill>
                  <a:srgbClr val="CC0000"/>
                </a:solidFill>
              </a:rPr>
              <a:t>表示范围</a:t>
            </a:r>
            <a:r>
              <a:rPr lang="zh-CN" altLang="en-US" dirty="0" smtClean="0"/>
              <a:t>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假设机器字长为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用补码表示的</a:t>
            </a:r>
            <a:r>
              <a:rPr lang="zh-CN" altLang="en-US" dirty="0" smtClean="0">
                <a:solidFill>
                  <a:srgbClr val="CC0000"/>
                </a:solidFill>
                <a:cs typeface="Times New Roman" pitchFamily="18" charset="0"/>
              </a:rPr>
              <a:t>定点小数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，其表示范围为：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-1)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用补码表示的</a:t>
            </a:r>
            <a:r>
              <a:rPr lang="zh-CN" altLang="en-US" dirty="0" smtClean="0">
                <a:solidFill>
                  <a:srgbClr val="CC0000"/>
                </a:solidFill>
                <a:cs typeface="Times New Roman" pitchFamily="18" charset="0"/>
              </a:rPr>
              <a:t>定点整数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，其表示范围为：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  <a:r>
              <a:rPr lang="zh-CN" altLang="en-US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比原码多表示一个数。</a:t>
            </a:r>
          </a:p>
        </p:txBody>
      </p:sp>
      <p:sp>
        <p:nvSpPr>
          <p:cNvPr id="55302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619125"/>
            <a:ext cx="1800225" cy="649288"/>
          </a:xfrm>
          <a:prstGeom prst="actionButtonBlank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补码定义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DB52A9-E927-4C81-A4F5-31A0BC519DE6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）负数的补码值大于正数的补码值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F71CDB-50DB-4131-B31A-A4BD373344D0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22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zh-CN" altLang="en-US" dirty="0" smtClean="0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55650" y="2997200"/>
            <a:ext cx="1512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真值 </a:t>
            </a:r>
            <a:r>
              <a:rPr lang="en-US" altLang="zh-CN" i="1"/>
              <a:t>X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2268538" y="3286125"/>
            <a:ext cx="352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5724525" y="2997200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2771775" y="2709863"/>
            <a:ext cx="25209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＋          </a:t>
            </a:r>
            <a:r>
              <a:rPr lang="en-US" altLang="zh-CN">
                <a:solidFill>
                  <a:srgbClr val="0000FF"/>
                </a:solidFill>
                <a:latin typeface="Arial" pitchFamily="34" charset="0"/>
              </a:rPr>
              <a:t>0</a:t>
            </a:r>
            <a:endParaRPr lang="en-US" altLang="zh-CN" i="1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3708400" y="2997200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2916238" y="3270250"/>
            <a:ext cx="22320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数值位不变</a:t>
            </a:r>
            <a:endParaRPr lang="en-US" altLang="zh-CN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A46695-21A3-4527-838C-5604D6F6BC2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zh-CN" altLang="en-US" smtClean="0"/>
              <a:t>假设机器字长为</a:t>
            </a:r>
            <a:r>
              <a:rPr lang="en-US" altLang="zh-CN" i="1" smtClean="0"/>
              <a:t>n</a:t>
            </a:r>
            <a:r>
              <a:rPr lang="zh-CN" altLang="en-US" smtClean="0"/>
              <a:t>，由定义得：</a:t>
            </a: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1811338" y="2089150"/>
          <a:ext cx="5856287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2082600" imgH="1168200" progId="Equation.3">
                  <p:embed/>
                </p:oleObj>
              </mc:Choice>
              <mc:Fallback>
                <p:oleObj name="公式" r:id="rId3" imgW="2082600" imgH="116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089150"/>
                        <a:ext cx="5856287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1770B0-C395-45E4-832D-C1F68C89681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6165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）补码与真值、原码之间的相互转换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zh-CN" altLang="en-US" smtClean="0"/>
              <a:t>假设机器字长为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  <a:endParaRPr lang="zh-CN" alt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由定义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得：－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en-US" altLang="zh-CN" i="1" smtClean="0">
                <a:solidFill>
                  <a:srgbClr val="000000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又因为：－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| </a:t>
            </a:r>
            <a:r>
              <a:rPr lang="en-US" altLang="zh-CN" i="1" smtClean="0">
                <a:solidFill>
                  <a:srgbClr val="000000"/>
                </a:solidFill>
                <a:cs typeface="Times New Roman" pitchFamily="18" charset="0"/>
              </a:rPr>
              <a:t>X 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，因此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376363" y="3522663"/>
          <a:ext cx="6075362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2234880" imgH="812520" progId="Equation.3">
                  <p:embed/>
                </p:oleObj>
              </mc:Choice>
              <mc:Fallback>
                <p:oleObj name="公式" r:id="rId3" imgW="223488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522663"/>
                        <a:ext cx="6075362" cy="221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28FDF9-AF78-45D4-97AB-0617D1D4E8F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6165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）补码与真值、原码之间的相互转换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结论：当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55650" y="2492375"/>
            <a:ext cx="1512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真值 </a:t>
            </a:r>
            <a:r>
              <a:rPr lang="en-US" altLang="zh-CN" i="1"/>
              <a:t>X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268538" y="2781300"/>
            <a:ext cx="439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516688" y="2492375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130550" y="2205038"/>
            <a:ext cx="25209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－          </a:t>
            </a:r>
            <a:r>
              <a:rPr lang="en-US" altLang="zh-CN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 altLang="zh-CN" i="1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067175" y="249237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124075" y="2765425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数值按位取反，末位加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2268538" y="4381500"/>
            <a:ext cx="439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6516688" y="4092575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82" name="Text Box 17"/>
          <p:cNvSpPr txBox="1">
            <a:spLocks noChangeArrowheads="1"/>
          </p:cNvSpPr>
          <p:nvPr/>
        </p:nvSpPr>
        <p:spPr bwMode="auto">
          <a:xfrm>
            <a:off x="2124075" y="4365625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数值按位取反，末位加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8383" name="Text Box 18"/>
          <p:cNvSpPr txBox="1">
            <a:spLocks noChangeArrowheads="1"/>
          </p:cNvSpPr>
          <p:nvPr/>
        </p:nvSpPr>
        <p:spPr bwMode="auto">
          <a:xfrm>
            <a:off x="900113" y="4076700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[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endParaRPr lang="en-US" altLang="zh-CN" baseline="-30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8384" name="Text Box 19"/>
          <p:cNvSpPr txBox="1">
            <a:spLocks noChangeArrowheads="1"/>
          </p:cNvSpPr>
          <p:nvPr/>
        </p:nvSpPr>
        <p:spPr bwMode="auto">
          <a:xfrm>
            <a:off x="2124075" y="3860800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符号位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不变</a:t>
            </a:r>
            <a:endParaRPr lang="zh-CN" altLang="en-US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F31A06-899A-4CFB-8DA4-3F492D2A6B20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“按位取反，末位加一”：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数值部分自低位向高位搜索，第一个</a:t>
            </a:r>
            <a:r>
              <a:rPr lang="en-US" altLang="zh-CN" smtClean="0"/>
              <a:t>1</a:t>
            </a:r>
            <a:r>
              <a:rPr lang="zh-CN" altLang="en-US" smtClean="0"/>
              <a:t>及其以右的各位</a:t>
            </a:r>
            <a:r>
              <a:rPr lang="en-US" altLang="zh-CN" smtClean="0"/>
              <a:t>0</a:t>
            </a:r>
            <a:r>
              <a:rPr lang="zh-CN" altLang="en-US" smtClean="0"/>
              <a:t>保持不变，以左的各高位按位取反。</a:t>
            </a:r>
          </a:p>
        </p:txBody>
      </p:sp>
      <p:pic>
        <p:nvPicPr>
          <p:cNvPr id="59398" name="Picture 106"/>
          <p:cNvPicPr>
            <a:picLocks noChangeAspect="1" noChangeArrowheads="1"/>
          </p:cNvPicPr>
          <p:nvPr/>
        </p:nvPicPr>
        <p:blipFill>
          <a:blip r:embed="rId2" cstate="print"/>
          <a:srcRect l="8925" r="13416" b="9390"/>
          <a:stretch>
            <a:fillRect/>
          </a:stretch>
        </p:blipFill>
        <p:spPr bwMode="auto">
          <a:xfrm>
            <a:off x="144463" y="3213100"/>
            <a:ext cx="8820150" cy="29892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smtClean="0">
                <a:ea typeface="楷体_GB2312" pitchFamily="49" charset="-122"/>
              </a:rPr>
              <a:t>2.0  </a:t>
            </a:r>
            <a:r>
              <a:rPr lang="zh-CN" altLang="en-US" sz="3800">
                <a:ea typeface="楷体_GB2312" pitchFamily="49" charset="-122"/>
              </a:rPr>
              <a:t>数据表示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0354F8-4841-410D-97D4-7A82005409CA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假设机器字长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，已知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 smtClean="0">
                <a:solidFill>
                  <a:srgbClr val="000000"/>
                </a:solidFill>
              </a:rPr>
              <a:t>0.1011001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mtClean="0">
                <a:solidFill>
                  <a:srgbClr val="000000"/>
                </a:solidFill>
              </a:rPr>
              <a:t>0.1101100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，求其原码及补码。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9C0AFB-5EA6-4BC7-90CA-181E8245AAED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）补码与真值、原码之间的相互转换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已知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0.1010110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1.1100101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</a:rPr>
              <a:t>3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1.0000000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，求其真值及原码。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603207-8D63-4450-8DB6-0D92B4E3B8A4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355600" indent="-355600" eaLnBrk="1" hangingPunct="1">
              <a:buFont typeface="Wingdings" pitchFamily="2" charset="2"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）补码的符号位扩展</a:t>
            </a:r>
          </a:p>
          <a:p>
            <a:pPr marL="355600" indent="-355600" eaLnBrk="1" hangingPunct="1"/>
            <a:r>
              <a:rPr lang="zh-CN" altLang="en-US" smtClean="0"/>
              <a:t>定点小数：在其低位填充适当位数的“</a:t>
            </a:r>
            <a:r>
              <a:rPr lang="en-US" altLang="zh-CN" smtClean="0"/>
              <a:t>0</a:t>
            </a:r>
            <a:r>
              <a:rPr lang="zh-CN" altLang="en-US" smtClean="0"/>
              <a:t>”</a:t>
            </a:r>
          </a:p>
          <a:p>
            <a:pPr marL="355600" indent="-355600" eaLnBrk="1" hangingPunct="1"/>
            <a:r>
              <a:rPr lang="zh-CN" altLang="en-US" smtClean="0"/>
              <a:t>定点整数：符号位扩展</a:t>
            </a:r>
          </a:p>
          <a:p>
            <a:pPr marL="355600" indent="-355600"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7A74C-0310-4368-935F-D2AE7B8E9F7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已知定点小数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位表示的补码如下：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0.1010110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1.1100101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现要将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扩展为</a:t>
            </a:r>
            <a:r>
              <a:rPr lang="en-US" altLang="zh-CN" smtClean="0">
                <a:solidFill>
                  <a:srgbClr val="000000"/>
                </a:solidFill>
              </a:rPr>
              <a:t>16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位表示，求</a:t>
            </a:r>
            <a:r>
              <a:rPr lang="en-US" altLang="zh-CN" smtClean="0">
                <a:solidFill>
                  <a:srgbClr val="000000"/>
                </a:solidFill>
              </a:rPr>
              <a:t>16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位表示的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0.1010110 00000000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1.1100101 00000000</a:t>
            </a:r>
            <a:endParaRPr lang="en-US" altLang="zh-CN" smtClean="0"/>
          </a:p>
        </p:txBody>
      </p:sp>
      <p:sp>
        <p:nvSpPr>
          <p:cNvPr id="1230853" name="Text Box 5"/>
          <p:cNvSpPr txBox="1">
            <a:spLocks noChangeArrowheads="1"/>
          </p:cNvSpPr>
          <p:nvPr/>
        </p:nvSpPr>
        <p:spPr bwMode="auto">
          <a:xfrm>
            <a:off x="1330324" y="5334000"/>
            <a:ext cx="6554043" cy="95410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1257300" indent="-1257300" algn="l">
              <a:defRPr/>
            </a:pPr>
            <a:r>
              <a:rPr lang="zh-CN" altLang="en-US"/>
              <a:t>结论</a:t>
            </a:r>
            <a:r>
              <a:rPr lang="en-US" altLang="zh-CN"/>
              <a:t>1</a:t>
            </a:r>
            <a:r>
              <a:rPr lang="zh-CN" altLang="en-US"/>
              <a:t>：要将</a:t>
            </a:r>
            <a:r>
              <a:rPr lang="en-US" altLang="zh-CN" i="1"/>
              <a:t>n</a:t>
            </a:r>
            <a:r>
              <a:rPr lang="zh-CN" altLang="en-US"/>
              <a:t>位纯小数补码变为</a:t>
            </a:r>
            <a:r>
              <a:rPr lang="en-US" altLang="zh-CN"/>
              <a:t>2</a:t>
            </a:r>
            <a:r>
              <a:rPr lang="en-US" altLang="zh-CN" i="1"/>
              <a:t>n</a:t>
            </a:r>
            <a:r>
              <a:rPr lang="zh-CN" altLang="en-US"/>
              <a:t>位，只需在末尾添加</a:t>
            </a:r>
            <a:r>
              <a:rPr lang="en-US" altLang="zh-CN" i="1"/>
              <a:t>n</a:t>
            </a:r>
            <a:r>
              <a:rPr lang="zh-CN" altLang="en-US"/>
              <a:t>个“</a:t>
            </a:r>
            <a:r>
              <a:rPr lang="en-US" altLang="zh-CN" smtClean="0"/>
              <a:t>0</a:t>
            </a:r>
            <a:r>
              <a:rPr lang="zh-CN" altLang="en-US" smtClean="0"/>
              <a:t>”即</a:t>
            </a:r>
            <a:r>
              <a:rPr lang="zh-CN" altLang="en-US"/>
              <a:t>可。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C7B8B4-0328-47F5-8438-4A53237E0B1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1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要将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位</a:t>
            </a:r>
            <a:r>
              <a:rPr lang="zh-CN" altLang="en-US" smtClean="0">
                <a:solidFill>
                  <a:srgbClr val="CC0000"/>
                </a:solidFill>
              </a:rPr>
              <a:t>定点整数</a:t>
            </a:r>
            <a:r>
              <a:rPr lang="zh-CN" altLang="en-US" smtClean="0"/>
              <a:t>补码用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位</a:t>
            </a:r>
            <a:r>
              <a:rPr lang="zh-CN" altLang="en-US" smtClean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即：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如何将</a:t>
            </a:r>
            <a:r>
              <a:rPr lang="en-US" altLang="zh-CN" smtClean="0">
                <a:solidFill>
                  <a:srgbClr val="000000"/>
                </a:solidFill>
              </a:rPr>
              <a:t>MOD 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的补码变成</a:t>
            </a:r>
            <a:r>
              <a:rPr lang="en-US" altLang="zh-CN" smtClean="0">
                <a:solidFill>
                  <a:srgbClr val="000000"/>
                </a:solidFill>
              </a:rPr>
              <a:t>MOD 2</a:t>
            </a:r>
            <a:r>
              <a:rPr lang="en-US" altLang="zh-CN" i="1" baseline="50000" smtClean="0">
                <a:solidFill>
                  <a:srgbClr val="000000"/>
                </a:solidFill>
              </a:rPr>
              <a:t>2n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的补码。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推导过程：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MOD 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[X]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表示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以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为模的补码，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MOD 2</a:t>
            </a:r>
            <a:r>
              <a:rPr lang="en-US" altLang="zh-CN" i="1" baseline="50000" smtClean="0">
                <a:solidFill>
                  <a:srgbClr val="000000"/>
                </a:solidFill>
              </a:rPr>
              <a:t>2n</a:t>
            </a:r>
            <a:r>
              <a:rPr lang="en-US" altLang="zh-CN" smtClean="0">
                <a:solidFill>
                  <a:srgbClr val="000000"/>
                </a:solidFill>
              </a:rPr>
              <a:t>[X]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表示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以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baseline="50000" smtClean="0">
                <a:solidFill>
                  <a:srgbClr val="000000"/>
                </a:solidFill>
              </a:rPr>
              <a:t>2n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为模的补码。</a:t>
            </a: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95288" y="4210050"/>
          <a:ext cx="80438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3" imgW="3771720" imgH="482400" progId="Equation.3">
                  <p:embed/>
                </p:oleObj>
              </mc:Choice>
              <mc:Fallback>
                <p:oleObj name="公式" r:id="rId3" imgW="37717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10050"/>
                        <a:ext cx="8043862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395288" y="5362575"/>
          <a:ext cx="83518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5" imgW="3974760" imgH="482400" progId="Equation.3">
                  <p:embed/>
                </p:oleObj>
              </mc:Choice>
              <mc:Fallback>
                <p:oleObj name="公式" r:id="rId5" imgW="39747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62575"/>
                        <a:ext cx="8351837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2420938"/>
            <a:ext cx="504825" cy="504825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C794ED-2850-4905-BA56-DB4C5786562F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32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要将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位</a:t>
            </a:r>
            <a:r>
              <a:rPr lang="zh-CN" altLang="en-US" dirty="0" smtClean="0">
                <a:solidFill>
                  <a:srgbClr val="CC0000"/>
                </a:solidFill>
              </a:rPr>
              <a:t>定点整数</a:t>
            </a:r>
            <a:r>
              <a:rPr lang="zh-CN" altLang="en-US" dirty="0" smtClean="0"/>
              <a:t>补码用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位</a:t>
            </a:r>
            <a:r>
              <a:rPr lang="zh-CN" altLang="en-US" dirty="0" smtClean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en-US" altLang="zh-CN" dirty="0" smtClean="0">
                <a:latin typeface="+mn-ea"/>
              </a:rPr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endParaRPr lang="en-US" altLang="zh-CN" dirty="0" smtClean="0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2484438" y="2492375"/>
          <a:ext cx="575945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2400120" imgH="977760" progId="Equation.3">
                  <p:embed/>
                </p:oleObj>
              </mc:Choice>
              <mc:Fallback>
                <p:oleObj name="公式" r:id="rId3" imgW="240012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92375"/>
                        <a:ext cx="5759450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7E7F7C-B9FA-4C3E-96AB-6BF083DA0240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要将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位</a:t>
            </a:r>
            <a:r>
              <a:rPr lang="zh-CN" altLang="en-US" smtClean="0">
                <a:solidFill>
                  <a:srgbClr val="CC0000"/>
                </a:solidFill>
              </a:rPr>
              <a:t>定点整数</a:t>
            </a:r>
            <a:r>
              <a:rPr lang="zh-CN" altLang="en-US" smtClean="0"/>
              <a:t>补码用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位</a:t>
            </a:r>
            <a:r>
              <a:rPr lang="zh-CN" altLang="en-US" smtClean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X</a:t>
            </a:r>
            <a:r>
              <a:rPr lang="zh-CN" altLang="en-US" smtClean="0"/>
              <a:t>＜</a:t>
            </a:r>
            <a:r>
              <a:rPr lang="en-US" altLang="zh-CN" smtClean="0"/>
              <a:t>0</a:t>
            </a:r>
            <a:r>
              <a:rPr lang="zh-CN" altLang="en-US" smtClean="0"/>
              <a:t>时，</a:t>
            </a:r>
            <a:endParaRPr lang="en-US" altLang="zh-CN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39750" y="3124200"/>
          <a:ext cx="8424863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3860640" imgH="1460160" progId="Equation.3">
                  <p:embed/>
                </p:oleObj>
              </mc:Choice>
              <mc:Fallback>
                <p:oleObj name="公式" r:id="rId3" imgW="3860640" imgH="1460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24200"/>
                        <a:ext cx="8424863" cy="318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5475" y="2420938"/>
            <a:ext cx="503238" cy="503237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DC73D4-0D23-4725-BB70-AEDC517D8EB0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34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要将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位</a:t>
            </a:r>
            <a:r>
              <a:rPr lang="zh-CN" altLang="en-US" dirty="0" smtClean="0">
                <a:solidFill>
                  <a:srgbClr val="CC0000"/>
                </a:solidFill>
              </a:rPr>
              <a:t>定点整数</a:t>
            </a:r>
            <a:r>
              <a:rPr lang="zh-CN" altLang="en-US" dirty="0" smtClean="0"/>
              <a:t>补码用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位</a:t>
            </a:r>
            <a:r>
              <a:rPr lang="zh-CN" altLang="en-US" dirty="0" smtClean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综合</a:t>
            </a:r>
            <a:r>
              <a:rPr lang="en-US" altLang="zh-CN" dirty="0" smtClean="0"/>
              <a:t>X</a:t>
            </a:r>
            <a:r>
              <a:rPr lang="en-US" altLang="zh-CN" dirty="0" smtClean="0">
                <a:latin typeface="+mn-ea"/>
              </a:rPr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＜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时的情况，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其中，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S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的符号位。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539750" y="2565400"/>
          <a:ext cx="71294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3" imgW="3035160" imgH="419040" progId="Equation.3">
                  <p:embed/>
                </p:oleObj>
              </mc:Choice>
              <mc:Fallback>
                <p:oleObj name="公式" r:id="rId3" imgW="30351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712946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3" name="Text Box 9"/>
          <p:cNvSpPr txBox="1">
            <a:spLocks noChangeArrowheads="1"/>
          </p:cNvSpPr>
          <p:nvPr/>
        </p:nvSpPr>
        <p:spPr bwMode="auto">
          <a:xfrm>
            <a:off x="539750" y="4470400"/>
            <a:ext cx="7777163" cy="9747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1257300" indent="-1257300" algn="l">
              <a:defRPr/>
            </a:pPr>
            <a:r>
              <a:rPr lang="zh-CN" altLang="en-US"/>
              <a:t>结论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将整数补码的模扩大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 baseline="50000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倍，只需将</a:t>
            </a:r>
            <a:r>
              <a:rPr lang="en-US" altLang="zh-CN">
                <a:solidFill>
                  <a:srgbClr val="000000"/>
                </a:solidFill>
              </a:rPr>
              <a:t>[X]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的符号位向左复制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位即可。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57E7E4-0D38-443E-B8B4-E4CD0FF01C23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）补码的符号位扩展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要将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位</a:t>
            </a:r>
            <a:r>
              <a:rPr lang="zh-CN" altLang="en-US" smtClean="0">
                <a:solidFill>
                  <a:srgbClr val="CC0000"/>
                </a:solidFill>
              </a:rPr>
              <a:t>定点整数</a:t>
            </a:r>
            <a:r>
              <a:rPr lang="zh-CN" altLang="en-US" smtClean="0"/>
              <a:t>补码用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位</a:t>
            </a:r>
            <a:r>
              <a:rPr lang="zh-CN" altLang="en-US" smtClean="0"/>
              <a:t>表示，如何处理？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已知定点整数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用</a:t>
            </a:r>
            <a:r>
              <a:rPr lang="en-US" altLang="zh-CN" smtClean="0">
                <a:solidFill>
                  <a:srgbClr val="000000"/>
                </a:solidFill>
              </a:rPr>
              <a:t>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位表示的补码如下：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01010110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11100101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	将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扩展为</a:t>
            </a:r>
            <a:r>
              <a:rPr lang="en-US" altLang="zh-CN" smtClean="0">
                <a:solidFill>
                  <a:srgbClr val="000000"/>
                </a:solidFill>
              </a:rPr>
              <a:t>16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位表示。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】16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位表示的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	[X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00000000 01010110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0000"/>
                </a:solidFill>
              </a:rPr>
              <a:t>[X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11111111 11100101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1835C7-276F-450E-A828-C1954EB9F9C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10251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0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）补码</a:t>
            </a:r>
            <a:r>
              <a:rPr lang="zh-CN" altLang="en-US" dirty="0" smtClean="0"/>
              <a:t>的算术右移</a:t>
            </a:r>
            <a:r>
              <a:rPr lang="zh-CN" altLang="en-US" dirty="0" smtClean="0"/>
              <a:t>（除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/>
              <a:t>某一个数的补码</a:t>
            </a:r>
            <a:r>
              <a:rPr lang="zh-CN" altLang="en-US" dirty="0" smtClean="0"/>
              <a:t>经算术右移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位后，其最低有效位被移出，最高位（符号位）如何处理？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已知           ，求              。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258888" y="2541588"/>
          <a:ext cx="936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3" imgW="368280" imgH="241200" progId="Equation.3">
                  <p:embed/>
                </p:oleObj>
              </mc:Choice>
              <mc:Fallback>
                <p:oleObj name="公式" r:id="rId3" imgW="3682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41588"/>
                        <a:ext cx="9366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2987675" y="2325688"/>
          <a:ext cx="11509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5" imgW="482400" imgH="406080" progId="Equation.3">
                  <p:embed/>
                </p:oleObj>
              </mc:Choice>
              <mc:Fallback>
                <p:oleObj name="公式" r:id="rId5" imgW="4824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25688"/>
                        <a:ext cx="11509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/>
        </p:nvGraphicFramePr>
        <p:xfrm>
          <a:off x="2293938" y="3275013"/>
          <a:ext cx="1749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7" imgW="711000" imgH="241200" progId="Equation.3">
                  <p:embed/>
                </p:oleObj>
              </mc:Choice>
              <mc:Fallback>
                <p:oleObj name="公式" r:id="rId7" imgW="7110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275013"/>
                        <a:ext cx="17494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2"/>
          <p:cNvGraphicFramePr>
            <a:graphicFrameLocks noChangeAspect="1"/>
          </p:cNvGraphicFramePr>
          <p:nvPr/>
        </p:nvGraphicFramePr>
        <p:xfrm>
          <a:off x="2268538" y="3716338"/>
          <a:ext cx="5832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9" imgW="2565360" imgH="406080" progId="Equation.3">
                  <p:embed/>
                </p:oleObj>
              </mc:Choice>
              <mc:Fallback>
                <p:oleObj name="公式" r:id="rId9" imgW="25653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16338"/>
                        <a:ext cx="5832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4"/>
          <p:cNvGraphicFramePr>
            <a:graphicFrameLocks noChangeAspect="1"/>
          </p:cNvGraphicFramePr>
          <p:nvPr/>
        </p:nvGraphicFramePr>
        <p:xfrm>
          <a:off x="2327275" y="4725988"/>
          <a:ext cx="2244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11" imgW="927000" imgH="241200" progId="Equation.3">
                  <p:embed/>
                </p:oleObj>
              </mc:Choice>
              <mc:Fallback>
                <p:oleObj name="公式" r:id="rId11" imgW="9270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725988"/>
                        <a:ext cx="22447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6"/>
          <p:cNvGraphicFramePr>
            <a:graphicFrameLocks noChangeAspect="1"/>
          </p:cNvGraphicFramePr>
          <p:nvPr/>
        </p:nvGraphicFramePr>
        <p:xfrm>
          <a:off x="4643438" y="4706938"/>
          <a:ext cx="2808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13" imgW="1130040" imgH="241200" progId="Equation.3">
                  <p:embed/>
                </p:oleObj>
              </mc:Choice>
              <mc:Fallback>
                <p:oleObj name="公式" r:id="rId13" imgW="11300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06938"/>
                        <a:ext cx="28082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8"/>
          <p:cNvGraphicFramePr>
            <a:graphicFrameLocks noChangeAspect="1"/>
          </p:cNvGraphicFramePr>
          <p:nvPr/>
        </p:nvGraphicFramePr>
        <p:xfrm>
          <a:off x="611188" y="5289550"/>
          <a:ext cx="8353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15" imgW="4203360" imgH="406080" progId="Equation.3">
                  <p:embed/>
                </p:oleObj>
              </mc:Choice>
              <mc:Fallback>
                <p:oleObj name="公式" r:id="rId15" imgW="420336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89550"/>
                        <a:ext cx="83534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012" name="Text Box 20"/>
          <p:cNvSpPr txBox="1">
            <a:spLocks noChangeArrowheads="1"/>
          </p:cNvSpPr>
          <p:nvPr/>
        </p:nvSpPr>
        <p:spPr bwMode="auto">
          <a:xfrm>
            <a:off x="466725" y="3284538"/>
            <a:ext cx="21605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/>
              <a:t>当</a:t>
            </a:r>
            <a:r>
              <a:rPr lang="en-US" altLang="zh-CN" i="1" dirty="0"/>
              <a:t>X</a:t>
            </a:r>
            <a:r>
              <a:rPr lang="en-US" altLang="zh-CN" dirty="0">
                <a:latin typeface="+mn-ea"/>
                <a:ea typeface="+mn-ea"/>
              </a:rPr>
              <a:t>≥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</a:p>
        </p:txBody>
      </p:sp>
      <p:sp>
        <p:nvSpPr>
          <p:cNvPr id="10254" name="Text Box 21"/>
          <p:cNvSpPr txBox="1">
            <a:spLocks noChangeArrowheads="1"/>
          </p:cNvSpPr>
          <p:nvPr/>
        </p:nvSpPr>
        <p:spPr bwMode="auto">
          <a:xfrm>
            <a:off x="468313" y="4710113"/>
            <a:ext cx="21605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当</a:t>
            </a:r>
            <a:r>
              <a:rPr lang="en-US" altLang="zh-CN" i="1"/>
              <a:t>X</a:t>
            </a:r>
            <a:r>
              <a:rPr lang="zh-CN" altLang="en-US"/>
              <a:t>＜</a:t>
            </a:r>
            <a:r>
              <a:rPr lang="en-US" altLang="zh-CN"/>
              <a:t>0</a:t>
            </a:r>
            <a:r>
              <a:rPr lang="zh-CN" altLang="en-US"/>
              <a:t>时，</a:t>
            </a:r>
          </a:p>
        </p:txBody>
      </p:sp>
      <p:sp>
        <p:nvSpPr>
          <p:cNvPr id="10255" name="Text Box 22"/>
          <p:cNvSpPr txBox="1">
            <a:spLocks noChangeArrowheads="1"/>
          </p:cNvSpPr>
          <p:nvPr/>
        </p:nvSpPr>
        <p:spPr bwMode="auto">
          <a:xfrm>
            <a:off x="468313" y="6092825"/>
            <a:ext cx="21605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两式合并：</a:t>
            </a:r>
          </a:p>
        </p:txBody>
      </p:sp>
      <p:sp>
        <p:nvSpPr>
          <p:cNvPr id="1237017" name="Text Box 25"/>
          <p:cNvSpPr txBox="1">
            <a:spLocks noChangeArrowheads="1"/>
          </p:cNvSpPr>
          <p:nvPr/>
        </p:nvSpPr>
        <p:spPr bwMode="auto">
          <a:xfrm>
            <a:off x="5148263" y="2636838"/>
            <a:ext cx="2952750" cy="6477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>
                <a:solidFill>
                  <a:schemeClr val="bg2"/>
                </a:solidFill>
              </a:rPr>
              <a:t>以</a:t>
            </a:r>
            <a:r>
              <a:rPr lang="zh-CN" altLang="en-US">
                <a:solidFill>
                  <a:srgbClr val="CC0000"/>
                </a:solidFill>
              </a:rPr>
              <a:t>定点小数</a:t>
            </a:r>
            <a:r>
              <a:rPr lang="zh-CN" altLang="en-US">
                <a:solidFill>
                  <a:schemeClr val="bg2"/>
                </a:solidFill>
              </a:rPr>
              <a:t>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43F888-4ED7-4BC0-B3B9-873BD36ED7F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数据表示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362950" cy="5111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99"/>
                </a:solidFill>
                <a:ea typeface="黑体" pitchFamily="49" charset="-122"/>
              </a:rPr>
              <a:t>定义</a:t>
            </a:r>
            <a:r>
              <a:rPr lang="zh-CN" altLang="en-US" smtClean="0"/>
              <a:t>：机器硬件能</a:t>
            </a:r>
            <a:r>
              <a:rPr lang="zh-CN" altLang="en-US" smtClean="0">
                <a:solidFill>
                  <a:srgbClr val="CC0000"/>
                </a:solidFill>
              </a:rPr>
              <a:t>直接识别和引用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C0000"/>
                </a:solidFill>
              </a:rPr>
              <a:t>数据类型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99"/>
                </a:solidFill>
                <a:ea typeface="黑体" pitchFamily="49" charset="-122"/>
              </a:rPr>
              <a:t>条件</a:t>
            </a:r>
            <a:r>
              <a:rPr lang="zh-CN" altLang="en-US" smtClean="0"/>
              <a:t>：相应的</a:t>
            </a:r>
            <a:r>
              <a:rPr lang="zh-CN" altLang="en-US" smtClean="0">
                <a:solidFill>
                  <a:srgbClr val="008000"/>
                </a:solidFill>
              </a:rPr>
              <a:t>运算指令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8000"/>
                </a:solidFill>
              </a:rPr>
              <a:t>运算硬件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zh-CN" altLang="en-US" smtClean="0"/>
              <a:t>处理部件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99"/>
                </a:solidFill>
                <a:ea typeface="黑体" pitchFamily="49" charset="-122"/>
              </a:rPr>
              <a:t>目标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缩小高级语言和机器语言间的</a:t>
            </a:r>
            <a:r>
              <a:rPr lang="zh-CN" altLang="en-US" smtClean="0">
                <a:solidFill>
                  <a:srgbClr val="0000FF"/>
                </a:solidFill>
              </a:rPr>
              <a:t>语义差别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提高</a:t>
            </a:r>
            <a:r>
              <a:rPr lang="zh-CN" altLang="en-US" smtClean="0">
                <a:solidFill>
                  <a:srgbClr val="0000FF"/>
                </a:solidFill>
              </a:rPr>
              <a:t>性能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zh-CN" altLang="en-US" smtClean="0">
                <a:solidFill>
                  <a:srgbClr val="0000FF"/>
                </a:solidFill>
              </a:rPr>
              <a:t>价格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节省处理</a:t>
            </a:r>
            <a:r>
              <a:rPr lang="zh-CN" altLang="en-US" smtClean="0">
                <a:solidFill>
                  <a:srgbClr val="0000FF"/>
                </a:solidFill>
              </a:rPr>
              <a:t>时间</a:t>
            </a:r>
            <a:r>
              <a:rPr lang="zh-CN" altLang="en-US" smtClean="0"/>
              <a:t>和存储</a:t>
            </a:r>
            <a:r>
              <a:rPr lang="zh-CN" altLang="en-US" smtClean="0">
                <a:solidFill>
                  <a:srgbClr val="0000FF"/>
                </a:solidFill>
              </a:rPr>
              <a:t>空间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99"/>
                </a:solidFill>
                <a:ea typeface="黑体" pitchFamily="49" charset="-122"/>
              </a:rPr>
              <a:t>实现</a:t>
            </a:r>
            <a:r>
              <a:rPr lang="zh-CN" altLang="en-US" smtClean="0"/>
              <a:t>：最小的存储空间、最简单的存取算法。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6648C-8778-4EA8-B0D6-61CB70B889B5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12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）补码</a:t>
            </a:r>
            <a:r>
              <a:rPr lang="zh-CN" altLang="en-US" dirty="0" smtClean="0"/>
              <a:t>的算术右移</a:t>
            </a:r>
            <a:r>
              <a:rPr lang="zh-CN" altLang="en-US" dirty="0" smtClean="0"/>
              <a:t>（除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/>
              <a:t>某一个数的补码</a:t>
            </a:r>
            <a:r>
              <a:rPr lang="zh-CN" altLang="en-US" dirty="0" smtClean="0"/>
              <a:t>经算术右移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位后，其最低有效位被移出，最高位（符号位）如何处理？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已知           ，求              。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结论：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258888" y="2541588"/>
          <a:ext cx="936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3" imgW="368280" imgH="241200" progId="Equation.3">
                  <p:embed/>
                </p:oleObj>
              </mc:Choice>
              <mc:Fallback>
                <p:oleObj name="公式" r:id="rId3" imgW="368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41588"/>
                        <a:ext cx="9366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987675" y="2325688"/>
          <a:ext cx="11509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482400" imgH="406080" progId="Equation.3">
                  <p:embed/>
                </p:oleObj>
              </mc:Choice>
              <mc:Fallback>
                <p:oleObj name="公式" r:id="rId5" imgW="4824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25688"/>
                        <a:ext cx="11509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68313" y="3644900"/>
            <a:ext cx="21605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两式合并：</a:t>
            </a:r>
          </a:p>
        </p:txBody>
      </p:sp>
      <p:graphicFrame>
        <p:nvGraphicFramePr>
          <p:cNvPr id="11268" name="Object 15"/>
          <p:cNvGraphicFramePr>
            <a:graphicFrameLocks noChangeAspect="1"/>
          </p:cNvGraphicFramePr>
          <p:nvPr/>
        </p:nvGraphicFramePr>
        <p:xfrm>
          <a:off x="2574925" y="3341688"/>
          <a:ext cx="42291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7" imgW="1663560" imgH="406080" progId="Equation.3">
                  <p:embed/>
                </p:oleObj>
              </mc:Choice>
              <mc:Fallback>
                <p:oleObj name="公式" r:id="rId7" imgW="16635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341688"/>
                        <a:ext cx="42291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18"/>
          <p:cNvSpPr>
            <a:spLocks noChangeAspect="1" noChangeShapeType="1"/>
          </p:cNvSpPr>
          <p:nvPr/>
        </p:nvSpPr>
        <p:spPr bwMode="auto">
          <a:xfrm flipV="1">
            <a:off x="2386013" y="5451475"/>
            <a:ext cx="36687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Text Box 19"/>
          <p:cNvSpPr txBox="1">
            <a:spLocks noChangeAspect="1" noChangeArrowheads="1"/>
          </p:cNvSpPr>
          <p:nvPr/>
        </p:nvSpPr>
        <p:spPr bwMode="auto">
          <a:xfrm>
            <a:off x="2663825" y="4868863"/>
            <a:ext cx="29321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符号位不变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278" name="Text Box 20"/>
          <p:cNvSpPr txBox="1">
            <a:spLocks noChangeAspect="1" noChangeArrowheads="1"/>
          </p:cNvSpPr>
          <p:nvPr/>
        </p:nvSpPr>
        <p:spPr bwMode="auto">
          <a:xfrm>
            <a:off x="2386013" y="5407025"/>
            <a:ext cx="3629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按位右移一位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1269" name="Object 21"/>
          <p:cNvGraphicFramePr>
            <a:graphicFrameLocks noChangeAspect="1"/>
          </p:cNvGraphicFramePr>
          <p:nvPr/>
        </p:nvGraphicFramePr>
        <p:xfrm>
          <a:off x="6156325" y="4868863"/>
          <a:ext cx="143351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9" imgW="533160" imgH="469800" progId="Equation.3">
                  <p:embed/>
                </p:oleObj>
              </mc:Choice>
              <mc:Fallback>
                <p:oleObj name="公式" r:id="rId9" imgW="53316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68863"/>
                        <a:ext cx="1433513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2"/>
          <p:cNvGraphicFramePr>
            <a:graphicFrameLocks noChangeAspect="1"/>
          </p:cNvGraphicFramePr>
          <p:nvPr/>
        </p:nvGraphicFramePr>
        <p:xfrm>
          <a:off x="1331913" y="5157788"/>
          <a:ext cx="9937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公式" r:id="rId11" imgW="368280" imgH="241200" progId="Equation.3">
                  <p:embed/>
                </p:oleObj>
              </mc:Choice>
              <mc:Fallback>
                <p:oleObj name="公式" r:id="rId11" imgW="36828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99377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39" name="Text Box 23"/>
          <p:cNvSpPr txBox="1">
            <a:spLocks noChangeArrowheads="1"/>
          </p:cNvSpPr>
          <p:nvPr/>
        </p:nvSpPr>
        <p:spPr bwMode="auto">
          <a:xfrm>
            <a:off x="5148263" y="2636838"/>
            <a:ext cx="2952750" cy="6477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>
                <a:solidFill>
                  <a:schemeClr val="bg2"/>
                </a:solidFill>
              </a:rPr>
              <a:t>以</a:t>
            </a:r>
            <a:r>
              <a:rPr lang="zh-CN" altLang="en-US">
                <a:solidFill>
                  <a:srgbClr val="CC0000"/>
                </a:solidFill>
              </a:rPr>
              <a:t>定点小数</a:t>
            </a:r>
            <a:r>
              <a:rPr lang="zh-CN" altLang="en-US">
                <a:solidFill>
                  <a:schemeClr val="bg2"/>
                </a:solidFill>
              </a:rPr>
              <a:t>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8E4A60-D727-4283-9537-29F960872163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122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）补码</a:t>
            </a:r>
            <a:r>
              <a:rPr lang="zh-CN" altLang="en-US" dirty="0" smtClean="0"/>
              <a:t>的算术右移</a:t>
            </a:r>
            <a:r>
              <a:rPr lang="zh-CN" altLang="en-US" dirty="0" smtClean="0"/>
              <a:t>（除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已知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0.1101010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1.0100110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	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1.0000000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，求：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049463" y="2608263"/>
          <a:ext cx="1874837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723600" imgH="469800" progId="Equation.3">
                  <p:embed/>
                </p:oleObj>
              </mc:Choice>
              <mc:Fallback>
                <p:oleObj name="公式" r:id="rId3" imgW="723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608263"/>
                        <a:ext cx="1874837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051050" y="3832225"/>
          <a:ext cx="18986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736560" imgH="469800" progId="Equation.3">
                  <p:embed/>
                </p:oleObj>
              </mc:Choice>
              <mc:Fallback>
                <p:oleObj name="公式" r:id="rId5" imgW="7365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32225"/>
                        <a:ext cx="189865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2051050" y="5032375"/>
          <a:ext cx="19177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7" imgW="736560" imgH="469800" progId="Equation.3">
                  <p:embed/>
                </p:oleObj>
              </mc:Choice>
              <mc:Fallback>
                <p:oleObj name="公式" r:id="rId7" imgW="7365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32375"/>
                        <a:ext cx="191770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072" name="Text Box 8"/>
          <p:cNvSpPr txBox="1">
            <a:spLocks noChangeArrowheads="1"/>
          </p:cNvSpPr>
          <p:nvPr/>
        </p:nvSpPr>
        <p:spPr bwMode="auto">
          <a:xfrm>
            <a:off x="3995738" y="2924175"/>
            <a:ext cx="20161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0.0110101</a:t>
            </a:r>
            <a:endParaRPr lang="zh-CN" altLang="en-US"/>
          </a:p>
        </p:txBody>
      </p:sp>
      <p:sp>
        <p:nvSpPr>
          <p:cNvPr id="1240073" name="Text Box 9"/>
          <p:cNvSpPr txBox="1">
            <a:spLocks noChangeArrowheads="1"/>
          </p:cNvSpPr>
          <p:nvPr/>
        </p:nvSpPr>
        <p:spPr bwMode="auto">
          <a:xfrm>
            <a:off x="3995738" y="4133850"/>
            <a:ext cx="20161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1.1010011</a:t>
            </a:r>
            <a:endParaRPr lang="zh-CN" altLang="en-US"/>
          </a:p>
        </p:txBody>
      </p:sp>
      <p:sp>
        <p:nvSpPr>
          <p:cNvPr id="1240074" name="Text Box 10"/>
          <p:cNvSpPr txBox="1">
            <a:spLocks noChangeArrowheads="1"/>
          </p:cNvSpPr>
          <p:nvPr/>
        </p:nvSpPr>
        <p:spPr bwMode="auto">
          <a:xfrm>
            <a:off x="3995738" y="5357813"/>
            <a:ext cx="20161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1.1000000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2" grpId="0"/>
      <p:bldP spid="1240073" grpId="0"/>
      <p:bldP spid="12400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20800E-4964-40D1-90CA-1714AFCAA6E5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）补码</a:t>
            </a:r>
            <a:r>
              <a:rPr lang="zh-CN" altLang="en-US" dirty="0" smtClean="0"/>
              <a:t>的算术左移</a:t>
            </a:r>
            <a:r>
              <a:rPr lang="zh-CN" altLang="en-US" dirty="0" smtClean="0"/>
              <a:t>（乘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算术左移可能产生溢出。因此，需增加一位二进制位，或者说将模扩大一倍。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由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求</a:t>
            </a:r>
            <a:r>
              <a:rPr lang="en-US" altLang="zh-CN" dirty="0" smtClean="0">
                <a:solidFill>
                  <a:srgbClr val="000000"/>
                </a:solidFill>
              </a:rPr>
              <a:t>[2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	MOD 2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[2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	MOD 4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[2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2[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endParaRPr lang="en-US" altLang="zh-CN" dirty="0" smtClean="0"/>
          </a:p>
        </p:txBody>
      </p:sp>
      <p:sp>
        <p:nvSpPr>
          <p:cNvPr id="1241099" name="Text Box 11"/>
          <p:cNvSpPr txBox="1">
            <a:spLocks noChangeArrowheads="1"/>
          </p:cNvSpPr>
          <p:nvPr/>
        </p:nvSpPr>
        <p:spPr bwMode="auto">
          <a:xfrm>
            <a:off x="682625" y="4759325"/>
            <a:ext cx="7561263" cy="9747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1079500" indent="-1079500" algn="l">
              <a:defRPr/>
            </a:pPr>
            <a:r>
              <a:rPr lang="zh-CN" altLang="en-US"/>
              <a:t>结论：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求</a:t>
            </a:r>
            <a:r>
              <a:rPr lang="en-US" altLang="zh-CN">
                <a:solidFill>
                  <a:srgbClr val="000000"/>
                </a:solidFill>
              </a:rPr>
              <a:t>[2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只需将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各位左移一位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末位补</a:t>
            </a:r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F7BDCC-A091-4E4D-890E-1F53EB953490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）补码</a:t>
            </a:r>
            <a:r>
              <a:rPr lang="zh-CN" altLang="en-US" dirty="0" smtClean="0"/>
              <a:t>的算术左移</a:t>
            </a:r>
            <a:r>
              <a:rPr lang="zh-CN" altLang="en-US" dirty="0" smtClean="0"/>
              <a:t>（乘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假设机器字长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，已知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0110100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0010110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，求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[2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[2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[2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</a:rPr>
              <a:t>110100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0.1101000	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未溢出</a:t>
            </a:r>
            <a:endParaRPr lang="zh-CN" altLang="en-US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[2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</a:rPr>
              <a:t>010110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0.0101100	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溢出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4347FA-A67E-4CBF-94B0-67EB613435E6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6600"/>
                </a:solidFill>
              </a:rPr>
              <a:t>2. </a:t>
            </a:r>
            <a:r>
              <a:rPr lang="zh-CN" altLang="en-US" smtClean="0">
                <a:solidFill>
                  <a:srgbClr val="FF6600"/>
                </a:solidFill>
              </a:rPr>
              <a:t>补码表示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539750" y="4762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）补码的</a:t>
            </a:r>
            <a:r>
              <a:rPr lang="zh-CN" altLang="en-US">
                <a:solidFill>
                  <a:srgbClr val="CC0000"/>
                </a:solidFill>
                <a:latin typeface="Arial" pitchFamily="34" charset="0"/>
                <a:ea typeface="黑体" pitchFamily="49" charset="-122"/>
              </a:rPr>
              <a:t>性质</a:t>
            </a:r>
            <a:endParaRPr lang="en-US" altLang="zh-CN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18488" cy="5616575"/>
          </a:xfrm>
        </p:spPr>
        <p:txBody>
          <a:bodyPr/>
          <a:lstStyle/>
          <a:p>
            <a:pPr marL="355600" indent="-355600" eaLnBrk="1" hangingPunct="1">
              <a:buFont typeface="Wingdings" pitchFamily="2" charset="2"/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）补码</a:t>
            </a:r>
            <a:r>
              <a:rPr lang="zh-CN" altLang="en-US" dirty="0" smtClean="0"/>
              <a:t>的算术左移</a:t>
            </a:r>
            <a:r>
              <a:rPr lang="zh-CN" altLang="en-US" dirty="0" smtClean="0"/>
              <a:t>（乘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运算）</a:t>
            </a:r>
          </a:p>
          <a:p>
            <a:pPr marL="355600" indent="-355600" eaLnBrk="1" hangingPunct="1"/>
            <a:r>
              <a:rPr lang="zh-CN" altLang="en-US" dirty="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变形补码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双符号位</a:t>
            </a:r>
            <a:r>
              <a:rPr lang="zh-CN" altLang="en-US" dirty="0" smtClean="0"/>
              <a:t>。左符是真正的符号位，右符用来判别“溢出”。</a:t>
            </a:r>
          </a:p>
          <a:p>
            <a:pPr marL="355600" indent="-355600" eaLnBrk="1" hangingPunct="1"/>
            <a:r>
              <a:rPr lang="zh-CN" altLang="en-US" dirty="0" smtClean="0"/>
              <a:t>当使用变形补码（双符号位）进行运算时，</a:t>
            </a:r>
          </a:p>
          <a:p>
            <a:pPr marL="814388" lvl="1" eaLnBrk="1" hangingPunct="1"/>
            <a:r>
              <a:rPr lang="zh-CN" altLang="en-US" dirty="0" smtClean="0"/>
              <a:t>若运算结果的</a:t>
            </a:r>
            <a:r>
              <a:rPr lang="zh-CN" altLang="en-US" dirty="0" smtClean="0">
                <a:solidFill>
                  <a:srgbClr val="008000"/>
                </a:solidFill>
              </a:rPr>
              <a:t>两个符号位</a:t>
            </a:r>
            <a:r>
              <a:rPr lang="zh-CN" altLang="en-US" dirty="0" smtClean="0">
                <a:solidFill>
                  <a:srgbClr val="FF0066"/>
                </a:solidFill>
              </a:rPr>
              <a:t>相同</a:t>
            </a:r>
            <a:r>
              <a:rPr lang="zh-CN" altLang="en-US" dirty="0" smtClean="0"/>
              <a:t>，则不发生溢出；</a:t>
            </a:r>
          </a:p>
          <a:p>
            <a:pPr marL="814388" lvl="1" eaLnBrk="1" hangingPunct="1"/>
            <a:r>
              <a:rPr lang="zh-CN" altLang="en-US" dirty="0" smtClean="0"/>
              <a:t>若运算结果的</a:t>
            </a:r>
            <a:r>
              <a:rPr lang="zh-CN" altLang="en-US" dirty="0" smtClean="0">
                <a:solidFill>
                  <a:srgbClr val="008000"/>
                </a:solidFill>
              </a:rPr>
              <a:t>两个符号位</a:t>
            </a:r>
            <a:r>
              <a:rPr lang="zh-CN" altLang="en-US" dirty="0" smtClean="0">
                <a:solidFill>
                  <a:srgbClr val="FF0066"/>
                </a:solidFill>
              </a:rPr>
              <a:t>相异</a:t>
            </a:r>
            <a:r>
              <a:rPr lang="zh-CN" altLang="en-US" dirty="0" smtClean="0"/>
              <a:t>，则结果溢出。此时，最高位为符号；次高位为溢出的数值而非符号。</a:t>
            </a:r>
          </a:p>
          <a:p>
            <a:pPr marL="355600" indent="-355600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119BBE-6251-43C7-98A7-4A573F6AFCDA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zh-CN" altLang="en-US" smtClean="0">
                <a:solidFill>
                  <a:srgbClr val="FF0066"/>
                </a:solidFill>
              </a:rPr>
              <a:t>反码表示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42817D-555A-43DC-8F30-9D2FB0271C65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zh-CN" altLang="en-US" smtClean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9"/>
            <a:ext cx="8362950" cy="3312368"/>
          </a:xfrm>
        </p:spPr>
        <p:txBody>
          <a:bodyPr/>
          <a:lstStyle/>
          <a:p>
            <a:pPr eaLnBrk="1" hangingPunct="1"/>
            <a:r>
              <a:rPr lang="zh-CN" altLang="en-US" smtClean="0"/>
              <a:t>设机器字长为</a:t>
            </a:r>
            <a:r>
              <a:rPr lang="en-US" altLang="zh-CN" i="1" smtClean="0"/>
              <a:t>n</a:t>
            </a:r>
            <a:r>
              <a:rPr lang="zh-CN" altLang="en-US" smtClean="0"/>
              <a:t>位，定点</a:t>
            </a:r>
            <a:r>
              <a:rPr lang="zh-CN" altLang="en-US" smtClean="0">
                <a:solidFill>
                  <a:srgbClr val="FF0000"/>
                </a:solidFill>
              </a:rPr>
              <a:t>小数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反码</a:t>
            </a:r>
            <a:r>
              <a:rPr lang="zh-CN" altLang="en-US" smtClean="0"/>
              <a:t>定义：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设机器字长为</a:t>
            </a:r>
            <a:r>
              <a:rPr lang="en-US" altLang="zh-CN" i="1" smtClean="0"/>
              <a:t>n</a:t>
            </a:r>
            <a:r>
              <a:rPr lang="zh-CN" altLang="en-US" smtClean="0"/>
              <a:t>位，定点</a:t>
            </a:r>
            <a:r>
              <a:rPr lang="zh-CN" altLang="en-US" smtClean="0">
                <a:solidFill>
                  <a:srgbClr val="FF0000"/>
                </a:solidFill>
              </a:rPr>
              <a:t>整数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反码</a:t>
            </a:r>
            <a:r>
              <a:rPr lang="zh-CN" altLang="en-US" smtClean="0"/>
              <a:t>定义：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638175" y="1124744"/>
          <a:ext cx="81819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3" imgW="3949560" imgH="469800" progId="Equation.3">
                  <p:embed/>
                </p:oleObj>
              </mc:Choice>
              <mc:Fallback>
                <p:oleObj name="公式" r:id="rId3" imgW="39495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124744"/>
                        <a:ext cx="81819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658813" y="2708920"/>
          <a:ext cx="81613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5" imgW="3886200" imgH="482400" progId="Equation.3">
                  <p:embed/>
                </p:oleObj>
              </mc:Choice>
              <mc:Fallback>
                <p:oleObj name="公式" r:id="rId5" imgW="38862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708920"/>
                        <a:ext cx="8161337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827584" y="3789040"/>
            <a:ext cx="3600400" cy="2704366"/>
            <a:chOff x="827584" y="3789040"/>
            <a:chExt cx="3600400" cy="2704366"/>
          </a:xfrm>
        </p:grpSpPr>
        <p:cxnSp>
          <p:nvCxnSpPr>
            <p:cNvPr id="8" name="直接箭头连接符 7"/>
            <p:cNvCxnSpPr/>
            <p:nvPr/>
          </p:nvCxnSpPr>
          <p:spPr bwMode="auto">
            <a:xfrm rot="5400000" flipH="1" flipV="1">
              <a:off x="1224419" y="5047594"/>
              <a:ext cx="2229870" cy="795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827584" y="6163716"/>
              <a:ext cx="3024336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 flipH="1" flipV="1">
              <a:off x="2339752" y="5298032"/>
              <a:ext cx="864096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 flipH="1" flipV="1">
              <a:off x="2771800" y="573008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10800000" flipH="1" flipV="1">
              <a:off x="2339752" y="5298032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10800000" flipH="1" flipV="1">
              <a:off x="1475656" y="537004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 flipH="1" flipV="1">
              <a:off x="1475656" y="4505944"/>
              <a:ext cx="864096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rot="5400000" flipH="1" flipV="1">
              <a:off x="1079612" y="5766084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3131840" y="5226024"/>
              <a:ext cx="144016" cy="144015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1403648" y="5298032"/>
              <a:ext cx="144016" cy="144015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39752" y="3789040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[X]</a:t>
              </a:r>
              <a:r>
                <a:rPr lang="zh-CN" altLang="en-US" sz="2000" baseline="-25000" smtClean="0"/>
                <a:t>反</a:t>
              </a:r>
              <a:endParaRPr lang="zh-CN" altLang="en-US" sz="20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39752" y="4253026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2-2</a:t>
              </a:r>
              <a:r>
                <a:rPr lang="en-US" altLang="zh-CN" sz="2000" baseline="30000" smtClean="0"/>
                <a:t>-(n-1)</a:t>
              </a:r>
              <a:endParaRPr lang="zh-CN" altLang="en-US" sz="2000" baseline="30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920" y="590921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X</a:t>
              </a:r>
              <a:endParaRPr lang="zh-CN" altLang="en-US" sz="2000" baseline="-25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0</a:t>
              </a:r>
              <a:endParaRPr lang="zh-CN" altLang="en-US" sz="2000" baseline="-25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15816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 baseline="-25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7624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-1</a:t>
              </a:r>
              <a:endParaRPr lang="zh-CN" altLang="en-US" sz="2000" baseline="-25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752" y="494116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1</a:t>
              </a:r>
              <a:endParaRPr lang="zh-CN" altLang="en-US" sz="20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9632" y="5589240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smtClean="0">
                  <a:solidFill>
                    <a:srgbClr val="FF0000"/>
                  </a:solidFill>
                </a:rPr>
                <a:t>1-2</a:t>
              </a:r>
              <a:r>
                <a:rPr lang="en-US" altLang="zh-CN" sz="2000" baseline="30000" smtClean="0">
                  <a:solidFill>
                    <a:srgbClr val="FF0000"/>
                  </a:solidFill>
                </a:rPr>
                <a:t>-(n-1)</a:t>
              </a:r>
              <a:endParaRPr lang="zh-CN" altLang="en-US" sz="2000" baseline="30000">
                <a:solidFill>
                  <a:srgbClr val="FF0000"/>
                </a:solidFill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5445224"/>
              <a:ext cx="288032" cy="21602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>
            <a:off x="4716016" y="3789040"/>
            <a:ext cx="3672408" cy="2747910"/>
            <a:chOff x="4716016" y="3789040"/>
            <a:chExt cx="3672408" cy="2747910"/>
          </a:xfrm>
        </p:grpSpPr>
        <p:cxnSp>
          <p:nvCxnSpPr>
            <p:cNvPr id="48" name="直接箭头连接符 47"/>
            <p:cNvCxnSpPr/>
            <p:nvPr/>
          </p:nvCxnSpPr>
          <p:spPr bwMode="auto">
            <a:xfrm rot="5400000" flipH="1" flipV="1">
              <a:off x="5184859" y="5047594"/>
              <a:ext cx="2229870" cy="795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788024" y="6163716"/>
              <a:ext cx="3024336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 flipH="1" flipV="1">
              <a:off x="6300192" y="5298032"/>
              <a:ext cx="864096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 flipH="1" flipV="1">
              <a:off x="6732240" y="573008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10800000" flipH="1" flipV="1">
              <a:off x="6300192" y="5301208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5436096" y="5229200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 flipH="1" flipV="1">
              <a:off x="5434508" y="4366692"/>
              <a:ext cx="867272" cy="86409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 flipH="1" flipV="1">
              <a:off x="4969632" y="5695664"/>
              <a:ext cx="93292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6300192" y="3789040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[X]</a:t>
              </a:r>
              <a:r>
                <a:rPr lang="zh-CN" altLang="en-US" sz="2000" baseline="-25000" smtClean="0"/>
                <a:t>反</a:t>
              </a:r>
              <a:endParaRPr lang="zh-CN" altLang="en-US" sz="2000" baseline="-25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00192" y="4212956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2-2</a:t>
              </a:r>
              <a:r>
                <a:rPr lang="en-US" altLang="zh-CN" sz="2000" baseline="30000" smtClean="0"/>
                <a:t>-(n-1)</a:t>
              </a:r>
              <a:endParaRPr lang="zh-CN" altLang="en-US" sz="2000" baseline="30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12360" y="590921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X</a:t>
              </a:r>
              <a:endParaRPr lang="zh-CN" altLang="en-US" sz="2000" baseline="-25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2160" y="609329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0</a:t>
              </a:r>
              <a:endParaRPr lang="zh-CN" altLang="en-US" sz="2000" baseline="-25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16016" y="613684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-(1-2</a:t>
              </a:r>
              <a:r>
                <a:rPr lang="en-US" altLang="zh-CN" sz="2000" baseline="30000" smtClean="0"/>
                <a:t>-(n-1)</a:t>
              </a:r>
              <a:r>
                <a:rPr lang="en-US" altLang="zh-CN" sz="2000" smtClean="0"/>
                <a:t>)</a:t>
              </a:r>
              <a:endParaRPr lang="zh-CN" altLang="en-US" sz="2000" baseline="-25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00192" y="490109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1</a:t>
              </a:r>
              <a:endParaRPr lang="zh-CN" altLang="en-US" sz="20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44208" y="613684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(1-2</a:t>
              </a:r>
              <a:r>
                <a:rPr lang="en-US" altLang="zh-CN" sz="2000" baseline="30000" smtClean="0"/>
                <a:t>-(n-1)</a:t>
              </a:r>
              <a:r>
                <a:rPr lang="en-US" altLang="zh-CN" sz="2000" smtClean="0"/>
                <a:t>)</a:t>
              </a:r>
              <a:endParaRPr lang="zh-CN" altLang="en-US" sz="2000" baseline="-25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20072" y="547716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smtClean="0">
                  <a:solidFill>
                    <a:srgbClr val="FF0000"/>
                  </a:solidFill>
                </a:rPr>
                <a:t>1-2</a:t>
              </a:r>
              <a:r>
                <a:rPr lang="en-US" altLang="zh-CN" sz="2000" baseline="30000" smtClean="0">
                  <a:solidFill>
                    <a:srgbClr val="FF0000"/>
                  </a:solidFill>
                </a:rPr>
                <a:t>-(n-1)</a:t>
              </a:r>
              <a:endParaRPr lang="zh-CN" altLang="en-US" sz="2000" baseline="30000">
                <a:solidFill>
                  <a:srgbClr val="FF0000"/>
                </a:solidFill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 flipV="1">
              <a:off x="5940152" y="5333146"/>
              <a:ext cx="288032" cy="21602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2A85B6-3CDC-4001-AA79-9CD863CF8ECD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zh-CN" altLang="en-US" smtClean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2562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若机器字长</a:t>
            </a:r>
            <a:r>
              <a:rPr lang="en-US" altLang="zh-CN" i="1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8</a:t>
            </a:r>
            <a:r>
              <a:rPr lang="zh-CN" altLang="en-US" smtClean="0"/>
              <a:t>，则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35]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(00100011)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35]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baseline="30000" smtClean="0">
                <a:solidFill>
                  <a:srgbClr val="000000"/>
                </a:solidFill>
              </a:rPr>
              <a:t>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35)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	  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(11111111)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(00100011)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aseline="-30000" smtClean="0">
                <a:solidFill>
                  <a:srgbClr val="000000"/>
                </a:solidFill>
              </a:rPr>
              <a:t>	   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(11011100)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0.8125]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(0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</a:rPr>
              <a:t>1101000)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0.8125]</a:t>
            </a:r>
            <a:r>
              <a:rPr lang="zh-CN" altLang="en-US" baseline="-3000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-7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</a:rPr>
              <a:t>8125)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		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</a:rPr>
              <a:t>1111111)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(0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</a:rPr>
              <a:t>1101000)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aseline="-30000" smtClean="0">
                <a:solidFill>
                  <a:srgbClr val="000000"/>
                </a:solidFill>
              </a:rPr>
              <a:t>		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</a:rPr>
              <a:t>0010111)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07EE84-792F-4811-A0F4-0EDAD17C3BFE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zh-CN" altLang="en-US" smtClean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反码的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性质</a:t>
            </a:r>
            <a:r>
              <a:rPr lang="zh-CN" altLang="en-US" dirty="0" smtClean="0"/>
              <a:t>：</a:t>
            </a:r>
          </a:p>
          <a:p>
            <a:pPr eaLnBrk="1" hangingPunct="1">
              <a:defRPr/>
            </a:pPr>
            <a:r>
              <a:rPr lang="zh-CN" altLang="en-US" dirty="0" smtClean="0"/>
              <a:t>最高位为符号位，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表示正，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表示负。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两种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的表示：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</a:rPr>
              <a:t>0]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0]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表数范围（</a:t>
            </a:r>
            <a:r>
              <a:rPr lang="zh-CN" altLang="en-US" dirty="0" smtClean="0"/>
              <a:t>假设机器字长为</a:t>
            </a:r>
            <a:r>
              <a:rPr lang="en-US" altLang="zh-CN" i="1" dirty="0" smtClean="0"/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）：</a:t>
            </a:r>
          </a:p>
          <a:p>
            <a:pPr lvl="1" eaLnBrk="1" hangingPunct="1">
              <a:defRPr/>
            </a:pPr>
            <a:r>
              <a:rPr lang="zh-CN" altLang="en-US" dirty="0" smtClean="0"/>
              <a:t>定点小数：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(1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-1)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dirty="0" smtClean="0">
                <a:solidFill>
                  <a:srgbClr val="000000"/>
                </a:solidFill>
              </a:rPr>
              <a:t>(1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-(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-1)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定点整数：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(2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1)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dirty="0" smtClean="0">
                <a:solidFill>
                  <a:srgbClr val="000000"/>
                </a:solidFill>
              </a:rPr>
              <a:t>(2</a:t>
            </a:r>
            <a:r>
              <a:rPr lang="en-US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1)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负数的反码大于正数的反码</a:t>
            </a:r>
          </a:p>
          <a:p>
            <a:pPr eaLnBrk="1" hangingPunct="1">
              <a:defRPr/>
            </a:pPr>
            <a:r>
              <a:rPr lang="zh-CN" altLang="en-US" dirty="0" smtClean="0"/>
              <a:t>反码与原码及真值之间的转换：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时，由定义：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</a:p>
          <a:p>
            <a:pPr lvl="1"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＜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0D290A-0915-4EB3-81F8-667E37725BFB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zh-CN" altLang="en-US" smtClean="0">
                <a:solidFill>
                  <a:srgbClr val="FF0066"/>
                </a:solidFill>
              </a:rPr>
              <a:t>反码表示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反码的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性质</a:t>
            </a:r>
            <a:r>
              <a:rPr lang="zh-CN" altLang="en-US" dirty="0" smtClean="0"/>
              <a:t>：</a:t>
            </a:r>
          </a:p>
          <a:p>
            <a:pPr eaLnBrk="1" hangingPunct="1">
              <a:defRPr/>
            </a:pPr>
            <a:r>
              <a:rPr lang="zh-CN" altLang="en-US" dirty="0" smtClean="0"/>
              <a:t>反码与原码及真值之间的转换：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时，由定义：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反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</a:p>
          <a:p>
            <a:pPr lvl="1"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＜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755650" y="2636838"/>
            <a:ext cx="7993063" cy="1119187"/>
            <a:chOff x="204" y="1616"/>
            <a:chExt cx="5035" cy="705"/>
          </a:xfrm>
        </p:grpSpPr>
        <p:sp>
          <p:nvSpPr>
            <p:cNvPr id="71686" name="Line 5"/>
            <p:cNvSpPr>
              <a:spLocks noChangeAspect="1" noChangeShapeType="1"/>
            </p:cNvSpPr>
            <p:nvPr/>
          </p:nvSpPr>
          <p:spPr bwMode="auto">
            <a:xfrm>
              <a:off x="902" y="1979"/>
              <a:ext cx="1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Text Box 6"/>
            <p:cNvSpPr txBox="1">
              <a:spLocks noChangeAspect="1" noChangeArrowheads="1"/>
            </p:cNvSpPr>
            <p:nvPr/>
          </p:nvSpPr>
          <p:spPr bwMode="auto">
            <a:xfrm>
              <a:off x="204" y="1819"/>
              <a:ext cx="85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/>
                <a:t>真值</a:t>
              </a:r>
              <a:r>
                <a:rPr lang="en-US" altLang="zh-CN"/>
                <a:t>X</a:t>
              </a:r>
            </a:p>
          </p:txBody>
        </p:sp>
        <p:sp>
          <p:nvSpPr>
            <p:cNvPr id="71688" name="Text Box 7"/>
            <p:cNvSpPr txBox="1">
              <a:spLocks noChangeAspect="1" noChangeArrowheads="1"/>
            </p:cNvSpPr>
            <p:nvPr/>
          </p:nvSpPr>
          <p:spPr bwMode="auto">
            <a:xfrm>
              <a:off x="2200" y="1800"/>
              <a:ext cx="72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/>
                <a:t>[X]</a:t>
              </a:r>
              <a:r>
                <a:rPr lang="zh-CN" altLang="en-US" baseline="-25000"/>
                <a:t>原</a:t>
              </a:r>
              <a:endParaRPr lang="zh-CN" altLang="en-US"/>
            </a:p>
          </p:txBody>
        </p:sp>
        <p:sp>
          <p:nvSpPr>
            <p:cNvPr id="71689" name="Text Box 8"/>
            <p:cNvSpPr txBox="1">
              <a:spLocks noChangeAspect="1" noChangeArrowheads="1"/>
            </p:cNvSpPr>
            <p:nvPr/>
          </p:nvSpPr>
          <p:spPr bwMode="auto">
            <a:xfrm>
              <a:off x="1014" y="1661"/>
              <a:ext cx="117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－           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1690" name="Text Box 9"/>
            <p:cNvSpPr txBox="1">
              <a:spLocks noChangeAspect="1" noChangeArrowheads="1"/>
            </p:cNvSpPr>
            <p:nvPr/>
          </p:nvSpPr>
          <p:spPr bwMode="auto">
            <a:xfrm>
              <a:off x="923" y="1979"/>
              <a:ext cx="141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数值位不变</a:t>
              </a:r>
            </a:p>
          </p:txBody>
        </p:sp>
        <p:sp>
          <p:nvSpPr>
            <p:cNvPr id="71691" name="Text Box 10"/>
            <p:cNvSpPr txBox="1">
              <a:spLocks noChangeAspect="1" noChangeArrowheads="1"/>
            </p:cNvSpPr>
            <p:nvPr/>
          </p:nvSpPr>
          <p:spPr bwMode="auto">
            <a:xfrm>
              <a:off x="4512" y="1797"/>
              <a:ext cx="72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/>
                <a:t>[X]</a:t>
              </a:r>
              <a:r>
                <a:rPr lang="zh-CN" altLang="en-US" baseline="-25000"/>
                <a:t>反</a:t>
              </a:r>
              <a:endParaRPr lang="zh-CN" altLang="en-US"/>
            </a:p>
          </p:txBody>
        </p:sp>
        <p:sp>
          <p:nvSpPr>
            <p:cNvPr id="71692" name="Text Box 11"/>
            <p:cNvSpPr txBox="1">
              <a:spLocks noChangeAspect="1" noChangeArrowheads="1"/>
            </p:cNvSpPr>
            <p:nvPr/>
          </p:nvSpPr>
          <p:spPr bwMode="auto">
            <a:xfrm>
              <a:off x="2835" y="1954"/>
              <a:ext cx="181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数值位按位取反</a:t>
              </a:r>
            </a:p>
          </p:txBody>
        </p:sp>
        <p:sp>
          <p:nvSpPr>
            <p:cNvPr id="71693" name="Text Box 12"/>
            <p:cNvSpPr txBox="1">
              <a:spLocks noChangeAspect="1" noChangeArrowheads="1"/>
            </p:cNvSpPr>
            <p:nvPr/>
          </p:nvSpPr>
          <p:spPr bwMode="auto">
            <a:xfrm>
              <a:off x="3021" y="1616"/>
              <a:ext cx="126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符号位不变</a:t>
              </a:r>
            </a:p>
          </p:txBody>
        </p:sp>
        <p:sp>
          <p:nvSpPr>
            <p:cNvPr id="71694" name="Line 13"/>
            <p:cNvSpPr>
              <a:spLocks noChangeAspect="1" noChangeShapeType="1"/>
            </p:cNvSpPr>
            <p:nvPr/>
          </p:nvSpPr>
          <p:spPr bwMode="auto">
            <a:xfrm>
              <a:off x="1377" y="1842"/>
              <a:ext cx="4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4"/>
            <p:cNvSpPr>
              <a:spLocks noChangeAspect="1" noChangeShapeType="1"/>
            </p:cNvSpPr>
            <p:nvPr/>
          </p:nvSpPr>
          <p:spPr bwMode="auto">
            <a:xfrm>
              <a:off x="2814" y="1979"/>
              <a:ext cx="16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AA3740-B898-437D-B859-5D521018B2D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数据表示</a:t>
            </a:r>
            <a:r>
              <a:rPr lang="zh-CN" altLang="en-US" smtClean="0">
                <a:solidFill>
                  <a:srgbClr val="008000"/>
                </a:solidFill>
              </a:rPr>
              <a:t>与</a:t>
            </a:r>
            <a:r>
              <a:rPr lang="zh-CN" altLang="en-US" smtClean="0">
                <a:solidFill>
                  <a:srgbClr val="CC0099"/>
                </a:solidFill>
              </a:rPr>
              <a:t>数据结构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16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FF3300"/>
                </a:solidFill>
                <a:ea typeface="黑体" pitchFamily="49" charset="-122"/>
              </a:rPr>
              <a:t>数据表示</a:t>
            </a:r>
            <a:r>
              <a:rPr lang="zh-CN" altLang="en-US" smtClean="0"/>
              <a:t>：指的是能由机器硬件直接识别和引用的数据类型。</a:t>
            </a:r>
            <a:r>
              <a:rPr lang="zh-CN" altLang="en-US" smtClean="0">
                <a:solidFill>
                  <a:srgbClr val="CC0000"/>
                </a:solidFill>
              </a:rPr>
              <a:t>由硬件实现的数据类型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FF3300"/>
                </a:solidFill>
                <a:ea typeface="黑体" pitchFamily="49" charset="-122"/>
              </a:rPr>
              <a:t>数据结构</a:t>
            </a:r>
            <a:r>
              <a:rPr lang="zh-CN" altLang="en-US" smtClean="0"/>
              <a:t>：面向计算机系统软件、面向应用领域所需处理的数据类型。</a:t>
            </a:r>
            <a:r>
              <a:rPr lang="zh-CN" altLang="en-US" smtClean="0">
                <a:solidFill>
                  <a:srgbClr val="CC0000"/>
                </a:solidFill>
              </a:rPr>
              <a:t>由软件实现的数据类型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00"/>
                </a:solidFill>
              </a:rPr>
              <a:t>目标</a:t>
            </a:r>
            <a:r>
              <a:rPr lang="zh-CN" altLang="en-US" smtClean="0"/>
              <a:t>：最大限度满足应用要求、最简化的方法实现。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00"/>
                </a:solidFill>
              </a:rPr>
              <a:t>实现</a:t>
            </a:r>
            <a:r>
              <a:rPr lang="zh-CN" altLang="en-US" smtClean="0"/>
              <a:t>：通过数据表示和软件映象相结合方法实现。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数据表示是数据类型的子集。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数据表示的确定实质上是软、硬件的取舍问题。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数据结构和数据表示是软、硬件的界面。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F8C724-2DB7-4582-A7E7-EC5B8BB15164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BD27FA-21A3-4A49-9FF3-A6E2A5476371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362950" cy="48244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计算机中常用</a:t>
            </a:r>
            <a:r>
              <a:rPr lang="zh-CN" altLang="en-US" dirty="0" smtClean="0">
                <a:solidFill>
                  <a:srgbClr val="CC0099"/>
                </a:solidFill>
              </a:rPr>
              <a:t>移码</a:t>
            </a:r>
            <a:r>
              <a:rPr lang="zh-CN" altLang="en-US" dirty="0" smtClean="0"/>
              <a:t>来表示</a:t>
            </a:r>
            <a:r>
              <a:rPr lang="zh-CN" altLang="en-US" dirty="0" smtClean="0">
                <a:solidFill>
                  <a:srgbClr val="FF0000"/>
                </a:solidFill>
              </a:rPr>
              <a:t>浮点数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阶码 </a:t>
            </a:r>
            <a:r>
              <a:rPr lang="zh-CN" altLang="en-US" dirty="0" smtClean="0">
                <a:latin typeface="+mn-ea"/>
              </a:rPr>
              <a:t>→</a:t>
            </a:r>
            <a:r>
              <a:rPr lang="zh-CN" altLang="en-US" dirty="0" smtClean="0"/>
              <a:t> 整数</a:t>
            </a:r>
          </a:p>
          <a:p>
            <a:pPr eaLnBrk="1" hangingPunct="1">
              <a:defRPr/>
            </a:pPr>
            <a:r>
              <a:rPr lang="zh-CN" altLang="en-US" dirty="0" smtClean="0"/>
              <a:t>机器字长为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位，则移码定义：</a:t>
            </a:r>
            <a:br>
              <a:rPr lang="zh-CN" altLang="en-US" dirty="0" smtClean="0"/>
            </a:br>
            <a:r>
              <a:rPr lang="pt-BR" altLang="zh-CN" dirty="0" smtClean="0">
                <a:solidFill>
                  <a:srgbClr val="000000"/>
                </a:solidFill>
              </a:rPr>
              <a:t>[X]</a:t>
            </a:r>
            <a:r>
              <a:rPr lang="zh-CN" altLang="en-US" baseline="-30000" dirty="0" smtClean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 smtClean="0">
                <a:solidFill>
                  <a:srgbClr val="000000"/>
                </a:solidFill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其中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：－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  <a:r>
              <a:rPr lang="pt-BR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 smtClean="0">
                <a:solidFill>
                  <a:srgbClr val="000000"/>
                </a:solidFill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C6E867-A690-4D46-8CC5-CBD6F4CB0587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50825" y="548680"/>
            <a:ext cx="8640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定点整数</a:t>
            </a:r>
            <a:r>
              <a:rPr lang="en-US" altLang="zh-CN" sz="2400">
                <a:solidFill>
                  <a:schemeClr val="bg2"/>
                </a:solidFill>
              </a:rPr>
              <a:t>X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与</a:t>
            </a:r>
            <a:r>
              <a:rPr lang="en-US" altLang="zh-CN" sz="2400">
                <a:solidFill>
                  <a:schemeClr val="bg2"/>
                </a:solidFill>
              </a:rPr>
              <a:t>[X]</a:t>
            </a:r>
            <a:r>
              <a:rPr lang="zh-CN" altLang="en-US" sz="2400" baseline="-30000">
                <a:solidFill>
                  <a:schemeClr val="bg2"/>
                </a:solidFill>
                <a:cs typeface="Times New Roman" pitchFamily="18" charset="0"/>
              </a:rPr>
              <a:t>原</a:t>
            </a:r>
            <a:r>
              <a:rPr lang="zh-CN" altLang="en-US" sz="2400" baseline="-30000">
                <a:solidFill>
                  <a:schemeClr val="bg2"/>
                </a:solidFill>
              </a:rPr>
              <a:t> 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、</a:t>
            </a:r>
            <a:r>
              <a:rPr lang="en-US" altLang="zh-CN" sz="2400">
                <a:solidFill>
                  <a:schemeClr val="bg2"/>
                </a:solidFill>
              </a:rPr>
              <a:t>[X]</a:t>
            </a:r>
            <a:r>
              <a:rPr lang="zh-CN" altLang="en-US" sz="2400" baseline="-30000">
                <a:solidFill>
                  <a:schemeClr val="bg2"/>
                </a:solidFill>
                <a:cs typeface="Times New Roman" pitchFamily="18" charset="0"/>
              </a:rPr>
              <a:t>补</a:t>
            </a:r>
            <a:r>
              <a:rPr lang="zh-CN" altLang="en-US" sz="2400" baseline="-30000">
                <a:solidFill>
                  <a:schemeClr val="bg2"/>
                </a:solidFill>
              </a:rPr>
              <a:t> 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、</a:t>
            </a:r>
            <a:r>
              <a:rPr lang="en-US" altLang="zh-CN" sz="2400">
                <a:solidFill>
                  <a:schemeClr val="bg2"/>
                </a:solidFill>
              </a:rPr>
              <a:t>[X]</a:t>
            </a:r>
            <a:r>
              <a:rPr lang="zh-CN" altLang="en-US" sz="2400" baseline="-30000">
                <a:solidFill>
                  <a:schemeClr val="bg2"/>
                </a:solidFill>
                <a:cs typeface="Times New Roman" pitchFamily="18" charset="0"/>
              </a:rPr>
              <a:t>移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的对应关系（机器字长</a:t>
            </a:r>
            <a:r>
              <a:rPr lang="en-US" altLang="zh-CN" sz="2400" i="1">
                <a:solidFill>
                  <a:schemeClr val="bg2"/>
                </a:solidFill>
              </a:rPr>
              <a:t>n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chemeClr val="bg2"/>
                </a:solidFill>
              </a:rPr>
              <a:t>8</a:t>
            </a:r>
            <a:r>
              <a:rPr lang="zh-CN" altLang="en-US" sz="2400">
                <a:solidFill>
                  <a:schemeClr val="bg2"/>
                </a:solidFill>
                <a:cs typeface="Times New Roman" pitchFamily="18" charset="0"/>
              </a:rPr>
              <a:t>）</a:t>
            </a:r>
            <a:r>
              <a:rPr lang="zh-CN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4757" name="Rectangle 19"/>
          <p:cNvSpPr>
            <a:spLocks noChangeArrowheads="1"/>
          </p:cNvSpPr>
          <p:nvPr/>
        </p:nvSpPr>
        <p:spPr bwMode="auto">
          <a:xfrm>
            <a:off x="981075" y="887413"/>
            <a:ext cx="811213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2286" name="Group 542"/>
          <p:cNvGraphicFramePr>
            <a:graphicFrameLocks noGrp="1"/>
          </p:cNvGraphicFramePr>
          <p:nvPr/>
        </p:nvGraphicFramePr>
        <p:xfrm>
          <a:off x="323850" y="1053505"/>
          <a:ext cx="8569325" cy="5275200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的原码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原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的补码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的反码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的移码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r>
                        <a:rPr kumimoji="1" lang="zh-CN" altLang="en-US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移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十进制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二进制表示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11111101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无法表示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无法表示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4862" name="Line 543"/>
          <p:cNvSpPr>
            <a:spLocks noChangeShapeType="1"/>
          </p:cNvSpPr>
          <p:nvPr/>
        </p:nvSpPr>
        <p:spPr bwMode="auto">
          <a:xfrm flipV="1">
            <a:off x="8748464" y="2132856"/>
            <a:ext cx="0" cy="40322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543"/>
          <p:cNvSpPr>
            <a:spLocks noChangeShapeType="1"/>
          </p:cNvSpPr>
          <p:nvPr/>
        </p:nvSpPr>
        <p:spPr bwMode="auto">
          <a:xfrm flipV="1">
            <a:off x="4283968" y="1988840"/>
            <a:ext cx="0" cy="172819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9" name="Line 543"/>
          <p:cNvSpPr>
            <a:spLocks noChangeShapeType="1"/>
          </p:cNvSpPr>
          <p:nvPr/>
        </p:nvSpPr>
        <p:spPr bwMode="auto">
          <a:xfrm>
            <a:off x="4283968" y="3861048"/>
            <a:ext cx="0" cy="201622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0" name="Line 543"/>
          <p:cNvSpPr>
            <a:spLocks noChangeShapeType="1"/>
          </p:cNvSpPr>
          <p:nvPr/>
        </p:nvSpPr>
        <p:spPr bwMode="auto">
          <a:xfrm flipV="1">
            <a:off x="5796136" y="1988840"/>
            <a:ext cx="0" cy="187220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1" name="Line 543"/>
          <p:cNvSpPr>
            <a:spLocks noChangeShapeType="1"/>
          </p:cNvSpPr>
          <p:nvPr/>
        </p:nvSpPr>
        <p:spPr bwMode="auto">
          <a:xfrm flipV="1">
            <a:off x="5796136" y="4221088"/>
            <a:ext cx="0" cy="194401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>
            <a:stCxn id="8" idx="1"/>
          </p:cNvCxnSpPr>
          <p:nvPr/>
        </p:nvCxnSpPr>
        <p:spPr bwMode="auto">
          <a:xfrm>
            <a:off x="4283969" y="1988840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4382264" y="1988840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endCxn id="9" idx="0"/>
          </p:cNvCxnSpPr>
          <p:nvPr/>
        </p:nvCxnSpPr>
        <p:spPr bwMode="auto">
          <a:xfrm flipH="1">
            <a:off x="4283968" y="3717032"/>
            <a:ext cx="98296" cy="144016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891194" y="1988840"/>
            <a:ext cx="0" cy="4176266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5796136" y="1991717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5796136" y="6165106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Line 543"/>
          <p:cNvSpPr>
            <a:spLocks noChangeShapeType="1"/>
          </p:cNvSpPr>
          <p:nvPr/>
        </p:nvSpPr>
        <p:spPr bwMode="auto">
          <a:xfrm flipV="1">
            <a:off x="7308304" y="1988840"/>
            <a:ext cx="0" cy="187220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9" name="Line 543"/>
          <p:cNvSpPr>
            <a:spLocks noChangeShapeType="1"/>
          </p:cNvSpPr>
          <p:nvPr/>
        </p:nvSpPr>
        <p:spPr bwMode="auto">
          <a:xfrm flipV="1">
            <a:off x="7308304" y="4221088"/>
            <a:ext cx="0" cy="165618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7403362" y="1988840"/>
            <a:ext cx="0" cy="3888432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7308304" y="1991717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7308304" y="5877272"/>
            <a:ext cx="98295" cy="0"/>
          </a:xfrm>
          <a:prstGeom prst="line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C6E867-A690-4D46-8CC5-CBD6F4CB0587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9512" y="490870"/>
            <a:ext cx="8640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chemeClr val="bg2"/>
                </a:solidFill>
                <a:cs typeface="Times New Roman" pitchFamily="18" charset="0"/>
              </a:rPr>
              <a:t>表</a:t>
            </a:r>
            <a:r>
              <a:rPr lang="en-US" altLang="zh-CN" sz="2400" smtClean="0">
                <a:solidFill>
                  <a:schemeClr val="bg2"/>
                </a:solidFill>
                <a:cs typeface="Times New Roman" pitchFamily="18" charset="0"/>
              </a:rPr>
              <a:t>2.1     8</a:t>
            </a:r>
            <a:r>
              <a:rPr lang="zh-CN" altLang="en-US" sz="2400" smtClean="0">
                <a:solidFill>
                  <a:schemeClr val="bg2"/>
                </a:solidFill>
                <a:cs typeface="Times New Roman" pitchFamily="18" charset="0"/>
              </a:rPr>
              <a:t>位不同编码对应的真值范围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74757" name="Rectangle 19"/>
          <p:cNvSpPr>
            <a:spLocks noChangeArrowheads="1"/>
          </p:cNvSpPr>
          <p:nvPr/>
        </p:nvSpPr>
        <p:spPr bwMode="auto">
          <a:xfrm>
            <a:off x="981075" y="887413"/>
            <a:ext cx="811213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2286" name="Group 542"/>
          <p:cNvGraphicFramePr>
            <a:graphicFrameLocks noGrp="1"/>
          </p:cNvGraphicFramePr>
          <p:nvPr/>
        </p:nvGraphicFramePr>
        <p:xfrm>
          <a:off x="395858" y="908720"/>
          <a:ext cx="8424614" cy="5580000"/>
        </p:xfrm>
        <a:graphic>
          <a:graphicData uri="http://schemas.openxmlformats.org/drawingml/2006/table">
            <a:tbl>
              <a:tblPr/>
              <a:tblGrid>
                <a:gridCol w="122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二进制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无符号数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对应的真值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b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移码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对应的真值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00000001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01111110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01111111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ea"/>
                          <a:ea typeface="+mn-ea"/>
                        </a:rPr>
                        <a:t>10000000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129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11111101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253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125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11111110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254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126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11111111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255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F44ABC-29E5-4682-B022-5279DFCEC28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移码的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性质</a:t>
            </a:r>
            <a:r>
              <a:rPr lang="zh-CN" altLang="en-US" dirty="0" smtClean="0"/>
              <a:t>：</a:t>
            </a:r>
          </a:p>
          <a:p>
            <a:pPr eaLnBrk="1" hangingPunct="1">
              <a:defRPr/>
            </a:pPr>
            <a:r>
              <a:rPr lang="zh-CN" altLang="pt-BR" dirty="0" smtClean="0"/>
              <a:t>符号位：</a:t>
            </a:r>
            <a:r>
              <a:rPr lang="zh-CN" altLang="pt-BR" smtClean="0"/>
              <a:t>“</a:t>
            </a:r>
            <a:r>
              <a:rPr lang="pt-BR" altLang="zh-CN" smtClean="0"/>
              <a:t>0</a:t>
            </a:r>
            <a:r>
              <a:rPr lang="zh-CN" altLang="en-US" smtClean="0"/>
              <a:t>”</a:t>
            </a:r>
            <a:r>
              <a:rPr lang="zh-CN" altLang="pt-BR" smtClean="0"/>
              <a:t>表示</a:t>
            </a:r>
            <a:r>
              <a:rPr lang="zh-CN" altLang="pt-BR" dirty="0" smtClean="0"/>
              <a:t>负，</a:t>
            </a:r>
            <a:r>
              <a:rPr lang="zh-CN" altLang="pt-BR" smtClean="0"/>
              <a:t>“</a:t>
            </a:r>
            <a:r>
              <a:rPr lang="pt-BR" altLang="zh-CN" smtClean="0"/>
              <a:t>1</a:t>
            </a:r>
            <a:r>
              <a:rPr lang="zh-CN" altLang="en-US" smtClean="0"/>
              <a:t>”</a:t>
            </a:r>
            <a:r>
              <a:rPr lang="zh-CN" altLang="pt-BR" smtClean="0"/>
              <a:t>表示</a:t>
            </a:r>
            <a:r>
              <a:rPr lang="zh-CN" altLang="pt-BR" dirty="0" smtClean="0"/>
              <a:t>正。</a:t>
            </a:r>
            <a:br>
              <a:rPr lang="zh-CN" altLang="pt-BR" dirty="0" smtClean="0"/>
            </a:b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当－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  <a:r>
              <a:rPr lang="pt-BR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 smtClean="0">
                <a:solidFill>
                  <a:srgbClr val="000000"/>
                </a:solidFill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 smtClean="0">
                <a:solidFill>
                  <a:srgbClr val="000000"/>
                </a:solidFill>
              </a:rPr>
              <a:t>0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pt-BR" altLang="zh-CN" dirty="0" smtClean="0">
                <a:solidFill>
                  <a:srgbClr val="000000"/>
                </a:solidFill>
              </a:rPr>
              <a:t>0</a:t>
            </a:r>
            <a:r>
              <a:rPr lang="pt-BR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 smtClean="0">
                <a:solidFill>
                  <a:srgbClr val="000000"/>
                </a:solidFill>
              </a:rPr>
              <a:t>[X]</a:t>
            </a:r>
            <a:r>
              <a:rPr lang="zh-CN" altLang="pt-BR" baseline="-30000" dirty="0" smtClean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，即符号位为</a:t>
            </a:r>
            <a:r>
              <a:rPr lang="pt-BR" altLang="zh-CN" dirty="0" smtClean="0">
                <a:solidFill>
                  <a:srgbClr val="000000"/>
                </a:solidFill>
              </a:rPr>
              <a:t>0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时，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pt-BR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[X]</a:t>
            </a:r>
            <a:r>
              <a:rPr lang="zh-CN" altLang="pt-BR" baseline="-30000" dirty="0" smtClean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，即符号位为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pt-BR" altLang="zh-CN" dirty="0" smtClean="0"/>
          </a:p>
          <a:p>
            <a:pPr eaLnBrk="1" hangingPunct="1">
              <a:defRPr/>
            </a:pPr>
            <a:r>
              <a:rPr lang="zh-CN" altLang="en-US" smtClean="0"/>
              <a:t>“</a:t>
            </a:r>
            <a:r>
              <a:rPr lang="pt-BR" altLang="zh-CN" smtClean="0"/>
              <a:t>0</a:t>
            </a:r>
            <a:r>
              <a:rPr lang="zh-CN" altLang="en-US" smtClean="0"/>
              <a:t>”</a:t>
            </a:r>
            <a:r>
              <a:rPr lang="zh-CN" altLang="pt-BR" smtClean="0"/>
              <a:t>的</a:t>
            </a:r>
            <a:r>
              <a:rPr lang="zh-CN" altLang="pt-BR" dirty="0" smtClean="0"/>
              <a:t>移码表示是惟一的。</a:t>
            </a:r>
          </a:p>
          <a:p>
            <a:pPr eaLnBrk="1" hangingPunct="1">
              <a:defRPr/>
            </a:pPr>
            <a:endParaRPr lang="zh-CN" altLang="en-US" sz="2400" dirty="0" smtClean="0"/>
          </a:p>
          <a:p>
            <a:pPr eaLnBrk="1" hangingPunct="1">
              <a:defRPr/>
            </a:pP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pt-BR" dirty="0" smtClean="0"/>
              <a:t>表示范围： </a:t>
            </a:r>
            <a:r>
              <a:rPr lang="pt-BR" altLang="zh-CN" i="1" dirty="0" smtClean="0">
                <a:solidFill>
                  <a:srgbClr val="000000"/>
                </a:solidFill>
              </a:rPr>
              <a:t>n</a:t>
            </a:r>
            <a:r>
              <a:rPr lang="zh-CN" altLang="pt-BR" dirty="0" smtClean="0">
                <a:solidFill>
                  <a:srgbClr val="000000"/>
                </a:solidFill>
              </a:rPr>
              <a:t>位机器字长，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  <a:r>
              <a:rPr lang="pt-BR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 smtClean="0">
                <a:solidFill>
                  <a:srgbClr val="000000"/>
                </a:solidFill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30000" dirty="0" smtClean="0">
                <a:solidFill>
                  <a:srgbClr val="000000"/>
                </a:solidFill>
              </a:rPr>
              <a:t>n</a:t>
            </a:r>
            <a:r>
              <a:rPr lang="pt-BR" altLang="zh-CN" baseline="30000" dirty="0" smtClean="0">
                <a:solidFill>
                  <a:srgbClr val="000000"/>
                </a:solidFill>
              </a:rPr>
              <a:t>-1</a:t>
            </a:r>
          </a:p>
          <a:p>
            <a:pPr eaLnBrk="1" hangingPunct="1">
              <a:defRPr/>
            </a:pPr>
            <a:r>
              <a:rPr lang="pt-BR" altLang="zh-CN" dirty="0" smtClean="0">
                <a:solidFill>
                  <a:srgbClr val="000000"/>
                </a:solidFill>
              </a:rPr>
              <a:t>[X]</a:t>
            </a:r>
            <a:r>
              <a:rPr lang="zh-CN" altLang="pt-BR" baseline="-30000" dirty="0" smtClean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与</a:t>
            </a:r>
            <a:r>
              <a:rPr lang="pt-BR" altLang="zh-CN" dirty="0" smtClean="0">
                <a:solidFill>
                  <a:srgbClr val="000000"/>
                </a:solidFill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呈线性正比关系。</a:t>
            </a:r>
          </a:p>
          <a:p>
            <a:pPr lvl="1" eaLnBrk="1" hangingPunct="1">
              <a:defRPr/>
            </a:pP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当且仅当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＞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[X]</a:t>
            </a:r>
            <a:r>
              <a:rPr lang="zh-CN" altLang="pt-BR" baseline="-30000" dirty="0" smtClean="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 dirty="0" smtClean="0">
                <a:solidFill>
                  <a:srgbClr val="000000"/>
                </a:solidFill>
                <a:cs typeface="Times New Roman" pitchFamily="18" charset="0"/>
              </a:rPr>
              <a:t>＞</a:t>
            </a:r>
            <a:r>
              <a:rPr lang="pt-BR" altLang="zh-CN" dirty="0" smtClean="0">
                <a:solidFill>
                  <a:srgbClr val="000000"/>
                </a:solidFill>
                <a:cs typeface="Times New Roman" pitchFamily="18" charset="0"/>
              </a:rPr>
              <a:t>[Y]</a:t>
            </a:r>
            <a:r>
              <a:rPr lang="zh-CN" altLang="pt-BR" baseline="-30000" dirty="0" smtClean="0">
                <a:solidFill>
                  <a:srgbClr val="000000"/>
                </a:solidFill>
                <a:cs typeface="Times New Roman" pitchFamily="18" charset="0"/>
              </a:rPr>
              <a:t>移</a:t>
            </a:r>
          </a:p>
          <a:p>
            <a:pPr lvl="1" eaLnBrk="1" hangingPunct="1">
              <a:defRPr/>
            </a:pPr>
            <a:r>
              <a:rPr lang="zh-CN" altLang="en-US" dirty="0" smtClean="0"/>
              <a:t>移码被广泛用来表示浮点数的</a:t>
            </a:r>
            <a:r>
              <a:rPr lang="zh-CN" altLang="en-US" dirty="0" smtClean="0">
                <a:solidFill>
                  <a:srgbClr val="FF0000"/>
                </a:solidFill>
              </a:rPr>
              <a:t>阶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968500" y="2959100"/>
          <a:ext cx="40433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3" imgW="1714320" imgH="380880" progId="Equation.3">
                  <p:embed/>
                </p:oleObj>
              </mc:Choice>
              <mc:Fallback>
                <p:oleObj name="公式" r:id="rId3" imgW="17143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959100"/>
                        <a:ext cx="40433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1863" y="4149725"/>
            <a:ext cx="2663825" cy="2544763"/>
            <a:chOff x="2109" y="1827"/>
            <a:chExt cx="1678" cy="1603"/>
          </a:xfrm>
        </p:grpSpPr>
        <p:sp>
          <p:nvSpPr>
            <p:cNvPr id="14343" name="Rectangle 18"/>
            <p:cNvSpPr>
              <a:spLocks noChangeAspect="1" noChangeArrowheads="1"/>
            </p:cNvSpPr>
            <p:nvPr/>
          </p:nvSpPr>
          <p:spPr bwMode="auto">
            <a:xfrm>
              <a:off x="2887" y="2231"/>
              <a:ext cx="473" cy="939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19"/>
            <p:cNvSpPr>
              <a:spLocks noChangeAspect="1" noChangeShapeType="1"/>
            </p:cNvSpPr>
            <p:nvPr/>
          </p:nvSpPr>
          <p:spPr bwMode="auto">
            <a:xfrm>
              <a:off x="2200" y="3170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20"/>
            <p:cNvSpPr>
              <a:spLocks noChangeAspect="1" noChangeShapeType="1"/>
            </p:cNvSpPr>
            <p:nvPr/>
          </p:nvSpPr>
          <p:spPr bwMode="auto">
            <a:xfrm flipV="1">
              <a:off x="2887" y="1933"/>
              <a:ext cx="0" cy="1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Text Box 21"/>
            <p:cNvSpPr txBox="1">
              <a:spLocks noChangeAspect="1" noChangeArrowheads="1"/>
            </p:cNvSpPr>
            <p:nvPr/>
          </p:nvSpPr>
          <p:spPr bwMode="auto">
            <a:xfrm>
              <a:off x="2109" y="3142"/>
              <a:ext cx="16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zh-CN" altLang="en-US" sz="2400"/>
                <a:t>－</a:t>
              </a:r>
              <a:r>
                <a:rPr lang="en-US" altLang="zh-CN" sz="2400"/>
                <a:t>2</a:t>
              </a:r>
              <a:r>
                <a:rPr lang="en-US" altLang="zh-CN" sz="2400" i="1" baseline="30000"/>
                <a:t>n</a:t>
              </a:r>
              <a:r>
                <a:rPr lang="en-US" altLang="zh-CN" sz="2400" baseline="30000"/>
                <a:t>-1</a:t>
              </a:r>
              <a:r>
                <a:rPr lang="en-US" altLang="zh-CN" sz="2400"/>
                <a:t>    0      2</a:t>
              </a:r>
              <a:r>
                <a:rPr lang="en-US" altLang="zh-CN" sz="2400" i="1" baseline="30000"/>
                <a:t>n</a:t>
              </a:r>
              <a:r>
                <a:rPr lang="en-US" altLang="zh-CN" sz="2400" baseline="30000"/>
                <a:t>-1</a:t>
              </a:r>
              <a:endParaRPr lang="en-US" altLang="zh-CN" sz="2400"/>
            </a:p>
          </p:txBody>
        </p:sp>
        <p:sp>
          <p:nvSpPr>
            <p:cNvPr id="14347" name="Text Box 22"/>
            <p:cNvSpPr txBox="1">
              <a:spLocks noChangeAspect="1" noChangeArrowheads="1"/>
            </p:cNvSpPr>
            <p:nvPr/>
          </p:nvSpPr>
          <p:spPr bwMode="auto">
            <a:xfrm>
              <a:off x="2515" y="2527"/>
              <a:ext cx="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2</a:t>
              </a:r>
              <a:r>
                <a:rPr lang="en-US" altLang="zh-CN" sz="2400" i="1" baseline="30000"/>
                <a:t>n</a:t>
              </a:r>
              <a:r>
                <a:rPr lang="en-US" altLang="zh-CN" sz="2400" baseline="30000"/>
                <a:t>-1</a:t>
              </a:r>
              <a:endParaRPr lang="en-US" altLang="zh-CN" sz="2400"/>
            </a:p>
          </p:txBody>
        </p:sp>
        <p:sp>
          <p:nvSpPr>
            <p:cNvPr id="14348" name="Text Box 23"/>
            <p:cNvSpPr txBox="1">
              <a:spLocks noChangeAspect="1" noChangeArrowheads="1"/>
            </p:cNvSpPr>
            <p:nvPr/>
          </p:nvSpPr>
          <p:spPr bwMode="auto">
            <a:xfrm>
              <a:off x="2562" y="206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2</a:t>
              </a:r>
              <a:r>
                <a:rPr lang="en-US" altLang="zh-CN" sz="2400" i="1" baseline="30000"/>
                <a:t>n</a:t>
              </a:r>
              <a:endParaRPr lang="en-US" altLang="zh-CN" sz="2400"/>
            </a:p>
          </p:txBody>
        </p:sp>
        <p:sp>
          <p:nvSpPr>
            <p:cNvPr id="14349" name="Text Box 24"/>
            <p:cNvSpPr txBox="1">
              <a:spLocks noChangeAspect="1" noChangeArrowheads="1"/>
            </p:cNvSpPr>
            <p:nvPr/>
          </p:nvSpPr>
          <p:spPr bwMode="auto">
            <a:xfrm>
              <a:off x="2880" y="1827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[X]</a:t>
              </a:r>
              <a:r>
                <a:rPr lang="zh-CN" altLang="en-US" sz="2400" baseline="-25000"/>
                <a:t>移</a:t>
              </a:r>
              <a:endParaRPr lang="zh-CN" altLang="en-US" sz="2400"/>
            </a:p>
          </p:txBody>
        </p:sp>
        <p:sp>
          <p:nvSpPr>
            <p:cNvPr id="14350" name="Text Box 25"/>
            <p:cNvSpPr txBox="1">
              <a:spLocks noChangeAspect="1" noChangeArrowheads="1"/>
            </p:cNvSpPr>
            <p:nvPr/>
          </p:nvSpPr>
          <p:spPr bwMode="auto">
            <a:xfrm>
              <a:off x="3515" y="2886"/>
              <a:ext cx="27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/>
                <a:t>X</a:t>
              </a:r>
            </a:p>
          </p:txBody>
        </p:sp>
        <p:sp>
          <p:nvSpPr>
            <p:cNvPr id="14351" name="Line 26"/>
            <p:cNvSpPr>
              <a:spLocks noChangeAspect="1" noChangeShapeType="1"/>
            </p:cNvSpPr>
            <p:nvPr/>
          </p:nvSpPr>
          <p:spPr bwMode="auto">
            <a:xfrm flipV="1">
              <a:off x="2413" y="2231"/>
              <a:ext cx="947" cy="9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Oval 27"/>
            <p:cNvSpPr>
              <a:spLocks noChangeAspect="1" noChangeArrowheads="1"/>
            </p:cNvSpPr>
            <p:nvPr/>
          </p:nvSpPr>
          <p:spPr bwMode="auto">
            <a:xfrm>
              <a:off x="3323" y="2191"/>
              <a:ext cx="76" cy="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1EC150-72BC-4E63-996D-FAB0BDDFBA5F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移码的</a:t>
            </a:r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性质</a:t>
            </a:r>
            <a:r>
              <a:rPr lang="zh-CN" altLang="en-US" smtClean="0"/>
              <a:t>：</a:t>
            </a:r>
          </a:p>
          <a:p>
            <a:pPr eaLnBrk="1" hangingPunct="1"/>
            <a:r>
              <a:rPr lang="zh-CN" altLang="pt-BR" smtClean="0"/>
              <a:t>移码与补码的关系（</a:t>
            </a:r>
            <a:r>
              <a:rPr lang="zh-CN" altLang="en-US" smtClean="0"/>
              <a:t>假设机器字长为</a:t>
            </a:r>
            <a:r>
              <a:rPr lang="en-US" altLang="zh-CN" i="1" smtClean="0"/>
              <a:t>n</a:t>
            </a:r>
            <a:r>
              <a:rPr lang="zh-CN" altLang="en-US" smtClean="0"/>
              <a:t>位</a:t>
            </a:r>
            <a:r>
              <a:rPr lang="zh-CN" altLang="pt-BR" smtClean="0"/>
              <a:t>）</a:t>
            </a:r>
            <a:endParaRPr lang="zh-CN" altLang="en-US" smtClean="0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036638" y="1557338"/>
          <a:ext cx="6056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3" imgW="2527200" imgH="253800" progId="Equation.3">
                  <p:embed/>
                </p:oleObj>
              </mc:Choice>
              <mc:Fallback>
                <p:oleObj name="公式" r:id="rId3" imgW="25272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557338"/>
                        <a:ext cx="6056312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1042988" y="2133600"/>
          <a:ext cx="69135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5" imgW="3098520" imgH="469800" progId="Equation.3">
                  <p:embed/>
                </p:oleObj>
              </mc:Choice>
              <mc:Fallback>
                <p:oleObj name="公式" r:id="rId5" imgW="3098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6913562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27"/>
          <p:cNvGrpSpPr>
            <a:grpSpLocks/>
          </p:cNvGrpSpPr>
          <p:nvPr/>
        </p:nvGrpSpPr>
        <p:grpSpPr bwMode="auto">
          <a:xfrm>
            <a:off x="468313" y="4076700"/>
            <a:ext cx="8064500" cy="1223963"/>
            <a:chOff x="295" y="2070"/>
            <a:chExt cx="5080" cy="771"/>
          </a:xfrm>
        </p:grpSpPr>
        <p:sp>
          <p:nvSpPr>
            <p:cNvPr id="15381" name="Rectangle 17"/>
            <p:cNvSpPr>
              <a:spLocks noChangeArrowheads="1"/>
            </p:cNvSpPr>
            <p:nvPr/>
          </p:nvSpPr>
          <p:spPr bwMode="auto">
            <a:xfrm>
              <a:off x="295" y="2070"/>
              <a:ext cx="5080" cy="771"/>
            </a:xfrm>
            <a:prstGeom prst="rect">
              <a:avLst/>
            </a:prstGeom>
            <a:solidFill>
              <a:srgbClr val="FFFFCC"/>
            </a:solidFill>
            <a:ln w="76200" cmpd="tri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5" name="Object 9"/>
            <p:cNvGraphicFramePr>
              <a:graphicFrameLocks noChangeAspect="1"/>
            </p:cNvGraphicFramePr>
            <p:nvPr/>
          </p:nvGraphicFramePr>
          <p:xfrm>
            <a:off x="340" y="2433"/>
            <a:ext cx="494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公式" r:id="rId7" imgW="3187440" imgH="253800" progId="Equation.3">
                    <p:embed/>
                  </p:oleObj>
                </mc:Choice>
                <mc:Fallback>
                  <p:oleObj name="公式" r:id="rId7" imgW="3187440" imgH="25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33"/>
                          <a:ext cx="4944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Text Box 13"/>
            <p:cNvSpPr txBox="1">
              <a:spLocks noChangeArrowheads="1"/>
            </p:cNvSpPr>
            <p:nvPr/>
          </p:nvSpPr>
          <p:spPr bwMode="auto">
            <a:xfrm>
              <a:off x="295" y="2115"/>
              <a:ext cx="131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当</a:t>
              </a:r>
              <a:r>
                <a:rPr lang="en-US" altLang="zh-CN"/>
                <a:t>X</a:t>
              </a:r>
              <a:r>
                <a:rPr lang="zh-CN" altLang="en-US"/>
                <a:t>＜</a:t>
              </a:r>
              <a:r>
                <a:rPr lang="en-US" altLang="zh-CN"/>
                <a:t>0</a:t>
              </a:r>
              <a:r>
                <a:rPr lang="zh-CN" altLang="en-US"/>
                <a:t>时，</a:t>
              </a:r>
            </a:p>
          </p:txBody>
        </p:sp>
      </p:grpSp>
      <p:grpSp>
        <p:nvGrpSpPr>
          <p:cNvPr id="15370" name="Group 28"/>
          <p:cNvGrpSpPr>
            <a:grpSpLocks/>
          </p:cNvGrpSpPr>
          <p:nvPr/>
        </p:nvGrpSpPr>
        <p:grpSpPr bwMode="auto">
          <a:xfrm>
            <a:off x="468313" y="3286125"/>
            <a:ext cx="8064500" cy="647700"/>
            <a:chOff x="295" y="2931"/>
            <a:chExt cx="5080" cy="408"/>
          </a:xfrm>
        </p:grpSpPr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295" y="2931"/>
              <a:ext cx="5080" cy="408"/>
            </a:xfrm>
            <a:prstGeom prst="rect">
              <a:avLst/>
            </a:prstGeom>
            <a:solidFill>
              <a:srgbClr val="FFFFCC"/>
            </a:solidFill>
            <a:ln w="76200" cmpd="tri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4" name="Object 11"/>
            <p:cNvGraphicFramePr>
              <a:graphicFrameLocks noChangeAspect="1"/>
            </p:cNvGraphicFramePr>
            <p:nvPr/>
          </p:nvGraphicFramePr>
          <p:xfrm>
            <a:off x="1474" y="2957"/>
            <a:ext cx="292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公式" r:id="rId9" imgW="1930320" imgH="253800" progId="Equation.3">
                    <p:embed/>
                  </p:oleObj>
                </mc:Choice>
                <mc:Fallback>
                  <p:oleObj name="公式" r:id="rId9" imgW="1930320" imgH="25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957"/>
                          <a:ext cx="292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2366" name="Text Box 14"/>
            <p:cNvSpPr txBox="1">
              <a:spLocks noChangeArrowheads="1"/>
            </p:cNvSpPr>
            <p:nvPr/>
          </p:nvSpPr>
          <p:spPr bwMode="auto">
            <a:xfrm>
              <a:off x="295" y="2976"/>
              <a:ext cx="131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pt-BR" dirty="0"/>
                <a:t>当</a:t>
              </a:r>
              <a:r>
                <a:rPr lang="en-US" altLang="zh-CN" dirty="0"/>
                <a:t>X</a:t>
              </a:r>
              <a:r>
                <a:rPr lang="en-US" altLang="zh-CN" dirty="0">
                  <a:latin typeface="+mn-ea"/>
                  <a:ea typeface="+mn-ea"/>
                </a:rPr>
                <a:t>≥</a:t>
              </a:r>
              <a:r>
                <a:rPr lang="en-US" altLang="zh-CN" dirty="0"/>
                <a:t>0</a:t>
              </a:r>
              <a:r>
                <a:rPr lang="zh-CN" altLang="en-US" dirty="0"/>
                <a:t>时，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8313" y="5445125"/>
            <a:ext cx="8064500" cy="830263"/>
            <a:chOff x="295" y="3430"/>
            <a:chExt cx="5080" cy="523"/>
          </a:xfrm>
        </p:grpSpPr>
        <p:sp>
          <p:nvSpPr>
            <p:cNvPr id="1252378" name="Rectangle 26"/>
            <p:cNvSpPr>
              <a:spLocks noChangeArrowheads="1"/>
            </p:cNvSpPr>
            <p:nvPr/>
          </p:nvSpPr>
          <p:spPr bwMode="auto">
            <a:xfrm>
              <a:off x="295" y="3430"/>
              <a:ext cx="5080" cy="499"/>
            </a:xfrm>
            <a:prstGeom prst="rect">
              <a:avLst/>
            </a:prstGeom>
            <a:solidFill>
              <a:srgbClr val="CCFF99"/>
            </a:solidFill>
            <a:ln w="76200" cmpd="tri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5373" name="Group 24"/>
            <p:cNvGrpSpPr>
              <a:grpSpLocks/>
            </p:cNvGrpSpPr>
            <p:nvPr/>
          </p:nvGrpSpPr>
          <p:grpSpPr bwMode="auto">
            <a:xfrm>
              <a:off x="1565" y="3430"/>
              <a:ext cx="3266" cy="523"/>
              <a:chOff x="1066" y="3601"/>
              <a:chExt cx="3266" cy="523"/>
            </a:xfrm>
          </p:grpSpPr>
          <p:sp>
            <p:nvSpPr>
              <p:cNvPr id="15375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3582" y="3706"/>
                <a:ext cx="750" cy="41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</a:pPr>
                <a:r>
                  <a:rPr lang="pt-BR" altLang="zh-CN"/>
                  <a:t>[</a:t>
                </a:r>
                <a:r>
                  <a:rPr lang="pt-BR" altLang="zh-CN" i="1"/>
                  <a:t>X</a:t>
                </a:r>
                <a:r>
                  <a:rPr lang="pt-BR" altLang="zh-CN"/>
                  <a:t> ]</a:t>
                </a:r>
                <a:r>
                  <a:rPr lang="zh-CN" altLang="pt-BR" baseline="-25000"/>
                  <a:t>补</a:t>
                </a:r>
                <a:endParaRPr lang="zh-CN" altLang="en-US"/>
              </a:p>
            </p:txBody>
          </p:sp>
          <p:sp>
            <p:nvSpPr>
              <p:cNvPr id="15376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1066" y="3706"/>
                <a:ext cx="750" cy="41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</a:pPr>
                <a:r>
                  <a:rPr lang="pt-BR" altLang="zh-CN"/>
                  <a:t>[</a:t>
                </a:r>
                <a:r>
                  <a:rPr lang="pt-BR" altLang="zh-CN" i="1"/>
                  <a:t>X</a:t>
                </a:r>
                <a:r>
                  <a:rPr lang="pt-BR" altLang="zh-CN"/>
                  <a:t> ]</a:t>
                </a:r>
                <a:r>
                  <a:rPr lang="zh-CN" altLang="pt-BR" baseline="-25000"/>
                  <a:t>移</a:t>
                </a:r>
                <a:endParaRPr lang="zh-CN" altLang="en-US"/>
              </a:p>
            </p:txBody>
          </p:sp>
          <p:sp>
            <p:nvSpPr>
              <p:cNvPr id="15377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2003" y="3601"/>
                <a:ext cx="1312" cy="32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pt-BR">
                    <a:solidFill>
                      <a:srgbClr val="0000FF"/>
                    </a:solidFill>
                  </a:rPr>
                  <a:t>符号位取反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5378" name="Line 23"/>
              <p:cNvSpPr>
                <a:spLocks noChangeAspect="1" noChangeShapeType="1"/>
              </p:cNvSpPr>
              <p:nvPr/>
            </p:nvSpPr>
            <p:spPr bwMode="auto">
              <a:xfrm>
                <a:off x="1673" y="3922"/>
                <a:ext cx="196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4" name="Text Box 25"/>
            <p:cNvSpPr txBox="1">
              <a:spLocks noChangeArrowheads="1"/>
            </p:cNvSpPr>
            <p:nvPr/>
          </p:nvSpPr>
          <p:spPr bwMode="auto">
            <a:xfrm>
              <a:off x="521" y="3557"/>
              <a:ext cx="99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结论：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2DF982-A5C9-4A23-B814-B158348CAD09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        </a:t>
            </a:r>
            <a:r>
              <a:rPr lang="en-US" altLang="zh-CN" smtClean="0">
                <a:solidFill>
                  <a:srgbClr val="CC0099"/>
                </a:solidFill>
              </a:rPr>
              <a:t>4. </a:t>
            </a:r>
            <a:r>
              <a:rPr lang="zh-CN" altLang="en-US" smtClean="0">
                <a:solidFill>
                  <a:srgbClr val="CC0099"/>
                </a:solidFill>
              </a:rPr>
              <a:t>移码表示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假设机器字长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，已知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＝＋</a:t>
            </a:r>
            <a:r>
              <a:rPr lang="en-US" altLang="zh-CN" smtClean="0">
                <a:solidFill>
                  <a:srgbClr val="000000"/>
                </a:solidFill>
              </a:rPr>
              <a:t>101011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 smtClean="0">
                <a:solidFill>
                  <a:srgbClr val="000000"/>
                </a:solidFill>
              </a:rPr>
              <a:t>110010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求其原码、补码和移码。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00113" y="3068638"/>
            <a:ext cx="3168650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10101011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356100" y="3068638"/>
            <a:ext cx="3240088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10110010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11001110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[X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]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移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chemeClr val="bg1"/>
                </a:solidFill>
              </a:rPr>
              <a:t>01001110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53383" name="Text Box 7"/>
          <p:cNvSpPr txBox="1">
            <a:spLocks noChangeArrowheads="1"/>
          </p:cNvSpPr>
          <p:nvPr/>
        </p:nvSpPr>
        <p:spPr bwMode="auto">
          <a:xfrm>
            <a:off x="2195513" y="3068638"/>
            <a:ext cx="1871662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00101011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10101011</a:t>
            </a:r>
            <a:r>
              <a:rPr lang="pt-BR" altLang="zh-CN"/>
              <a:t> </a:t>
            </a:r>
            <a:endParaRPr lang="zh-CN" altLang="en-US"/>
          </a:p>
        </p:txBody>
      </p:sp>
      <p:sp>
        <p:nvSpPr>
          <p:cNvPr id="1253384" name="Text Box 8"/>
          <p:cNvSpPr txBox="1">
            <a:spLocks noChangeArrowheads="1"/>
          </p:cNvSpPr>
          <p:nvPr/>
        </p:nvSpPr>
        <p:spPr bwMode="auto">
          <a:xfrm>
            <a:off x="5653088" y="3068638"/>
            <a:ext cx="1871662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6600"/>
                </a:solidFill>
              </a:rPr>
              <a:t>1</a:t>
            </a:r>
            <a:r>
              <a:rPr lang="pt-BR" altLang="zh-CN">
                <a:solidFill>
                  <a:srgbClr val="0000FF"/>
                </a:solidFill>
              </a:rPr>
              <a:t>01100</a:t>
            </a:r>
            <a:r>
              <a:rPr lang="pt-BR" altLang="zh-CN">
                <a:solidFill>
                  <a:srgbClr val="FF0000"/>
                </a:solidFill>
              </a:rPr>
              <a:t>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009900"/>
                </a:solidFill>
              </a:rPr>
              <a:t>1</a:t>
            </a:r>
            <a:r>
              <a:rPr lang="pt-BR" altLang="zh-CN">
                <a:solidFill>
                  <a:srgbClr val="0000FF"/>
                </a:solidFill>
              </a:rPr>
              <a:t>10011</a:t>
            </a:r>
            <a:r>
              <a:rPr lang="pt-BR" altLang="zh-CN">
                <a:solidFill>
                  <a:srgbClr val="FF0000"/>
                </a:solidFill>
              </a:rPr>
              <a:t>10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0</a:t>
            </a:r>
            <a:r>
              <a:rPr lang="pt-BR" altLang="zh-CN">
                <a:solidFill>
                  <a:srgbClr val="000000"/>
                </a:solidFill>
              </a:rPr>
              <a:t>1001110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5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5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5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5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25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5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D5332B-F9D5-48C2-B381-C404B3A63D41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125538"/>
            <a:ext cx="6635750" cy="2808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选择数的表示方式时需要考虑的因素：</a:t>
            </a:r>
          </a:p>
          <a:p>
            <a:pPr eaLnBrk="1" hangingPunct="1"/>
            <a:r>
              <a:rPr lang="zh-CN" altLang="en-US" smtClean="0"/>
              <a:t>数的类型</a:t>
            </a:r>
          </a:p>
          <a:p>
            <a:pPr eaLnBrk="1" hangingPunct="1"/>
            <a:r>
              <a:rPr lang="zh-CN" altLang="en-US" smtClean="0"/>
              <a:t>数值范围</a:t>
            </a:r>
          </a:p>
          <a:p>
            <a:pPr eaLnBrk="1" hangingPunct="1"/>
            <a:r>
              <a:rPr lang="zh-CN" altLang="en-US" smtClean="0"/>
              <a:t>表示精度</a:t>
            </a:r>
          </a:p>
          <a:p>
            <a:pPr eaLnBrk="1" hangingPunct="1"/>
            <a:r>
              <a:rPr lang="zh-CN" altLang="en-US" smtClean="0"/>
              <a:t>存储、处理所需要的硬件代价</a:t>
            </a:r>
          </a:p>
        </p:txBody>
      </p:sp>
      <p:sp>
        <p:nvSpPr>
          <p:cNvPr id="1264644" name="Rectangle 4"/>
          <p:cNvSpPr>
            <a:spLocks noChangeArrowheads="1"/>
          </p:cNvSpPr>
          <p:nvPr/>
        </p:nvSpPr>
        <p:spPr bwMode="auto">
          <a:xfrm>
            <a:off x="827088" y="4149725"/>
            <a:ext cx="2808287" cy="1081088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黑体" pitchFamily="2" charset="-122"/>
              </a:rPr>
              <a:t>1.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黑体" pitchFamily="2" charset="-122"/>
              </a:rPr>
              <a:t>定点数表示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黑体" pitchFamily="2" charset="-122"/>
              </a:rPr>
              <a:t>2.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黑体" pitchFamily="2" charset="-122"/>
              </a:rPr>
              <a:t>浮点数表示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92E06F-E761-4438-BAAF-2E421B6E0349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064500" cy="4537075"/>
          </a:xfrm>
        </p:spPr>
        <p:txBody>
          <a:bodyPr/>
          <a:lstStyle/>
          <a:p>
            <a:pPr eaLnBrk="1" hangingPunct="1"/>
            <a:r>
              <a:rPr lang="zh-CN" altLang="en-US" smtClean="0"/>
              <a:t>定点数：小数点位置固定不变的数。</a:t>
            </a:r>
          </a:p>
          <a:p>
            <a:pPr lvl="1" eaLnBrk="1" hangingPunct="1"/>
            <a:r>
              <a:rPr lang="zh-CN" altLang="en-US" smtClean="0"/>
              <a:t>定点整数</a:t>
            </a:r>
          </a:p>
          <a:p>
            <a:pPr lvl="1" eaLnBrk="1" hangingPunct="1"/>
            <a:r>
              <a:rPr lang="zh-CN" altLang="en-US" smtClean="0"/>
              <a:t>定点小数</a:t>
            </a:r>
          </a:p>
          <a:p>
            <a:pPr eaLnBrk="1" hangingPunct="1"/>
            <a:r>
              <a:rPr lang="zh-CN" altLang="en-US" smtClean="0"/>
              <a:t>溢出处理：将</a:t>
            </a:r>
            <a:r>
              <a:rPr lang="en-US" altLang="zh-CN" smtClean="0"/>
              <a:t>CPU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CC0066"/>
                </a:solidFill>
              </a:rPr>
              <a:t>状态寄存器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溢出标志位</a:t>
            </a:r>
            <a:r>
              <a:rPr lang="zh-CN" altLang="en-US" smtClean="0"/>
              <a:t>置位，转入</a:t>
            </a:r>
            <a:r>
              <a:rPr lang="zh-CN" altLang="en-US" smtClean="0">
                <a:solidFill>
                  <a:srgbClr val="0000FF"/>
                </a:solidFill>
              </a:rPr>
              <a:t>溢出处理程序</a:t>
            </a:r>
            <a:r>
              <a:rPr lang="zh-CN" altLang="en-US" smtClean="0"/>
              <a:t>进行相应的处理。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32904B-89FC-443E-9BA8-BFB162BCAF77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/>
            <a:r>
              <a:rPr lang="zh-CN" altLang="en-US" smtClean="0"/>
              <a:t>有符号定点整数：（机器字长</a:t>
            </a:r>
            <a:r>
              <a:rPr lang="en-US" altLang="zh-CN" i="1" smtClean="0"/>
              <a:t>n</a:t>
            </a:r>
            <a:r>
              <a:rPr lang="zh-CN" altLang="en-US" smtClean="0"/>
              <a:t>位）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原码表示范围：－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1)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1)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补码表示范围：－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</a:rPr>
              <a:t>-1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</a:rPr>
              <a:t>-1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1)</a:t>
            </a:r>
            <a:endParaRPr lang="zh-CN" altLang="en-US" smtClean="0"/>
          </a:p>
        </p:txBody>
      </p:sp>
      <p:graphicFrame>
        <p:nvGraphicFramePr>
          <p:cNvPr id="1266730" name="Group 42"/>
          <p:cNvGraphicFramePr>
            <a:graphicFrameLocks noGrp="1"/>
          </p:cNvGraphicFramePr>
          <p:nvPr/>
        </p:nvGraphicFramePr>
        <p:xfrm>
          <a:off x="1284288" y="2276475"/>
          <a:ext cx="6096000" cy="5191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59" name="Text Box 43"/>
          <p:cNvSpPr txBox="1">
            <a:spLocks noChangeArrowheads="1"/>
          </p:cNvSpPr>
          <p:nvPr/>
        </p:nvSpPr>
        <p:spPr bwMode="auto">
          <a:xfrm>
            <a:off x="7092950" y="2636838"/>
            <a:ext cx="504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87060" name="Line 44"/>
          <p:cNvSpPr>
            <a:spLocks noChangeShapeType="1"/>
          </p:cNvSpPr>
          <p:nvPr/>
        </p:nvSpPr>
        <p:spPr bwMode="auto">
          <a:xfrm flipV="1">
            <a:off x="7380288" y="299720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Text Box 45"/>
          <p:cNvSpPr txBox="1">
            <a:spLocks noChangeArrowheads="1"/>
          </p:cNvSpPr>
          <p:nvPr/>
        </p:nvSpPr>
        <p:spPr bwMode="auto">
          <a:xfrm>
            <a:off x="6588125" y="3357563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小数点</a:t>
            </a:r>
          </a:p>
        </p:txBody>
      </p:sp>
      <p:sp>
        <p:nvSpPr>
          <p:cNvPr id="87062" name="Line 46"/>
          <p:cNvSpPr>
            <a:spLocks noChangeShapeType="1"/>
          </p:cNvSpPr>
          <p:nvPr/>
        </p:nvSpPr>
        <p:spPr bwMode="auto">
          <a:xfrm>
            <a:off x="1258888" y="2852738"/>
            <a:ext cx="0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3" name="Line 47"/>
          <p:cNvSpPr>
            <a:spLocks noChangeShapeType="1"/>
          </p:cNvSpPr>
          <p:nvPr/>
        </p:nvSpPr>
        <p:spPr bwMode="auto">
          <a:xfrm>
            <a:off x="2484438" y="2852738"/>
            <a:ext cx="0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4" name="Text Box 49"/>
          <p:cNvSpPr txBox="1">
            <a:spLocks noChangeArrowheads="1"/>
          </p:cNvSpPr>
          <p:nvPr/>
        </p:nvSpPr>
        <p:spPr bwMode="auto">
          <a:xfrm>
            <a:off x="1331913" y="283845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符号</a:t>
            </a:r>
          </a:p>
        </p:txBody>
      </p:sp>
      <p:sp>
        <p:nvSpPr>
          <p:cNvPr id="87065" name="Text Box 50"/>
          <p:cNvSpPr txBox="1">
            <a:spLocks noChangeArrowheads="1"/>
          </p:cNvSpPr>
          <p:nvPr/>
        </p:nvSpPr>
        <p:spPr bwMode="auto">
          <a:xfrm>
            <a:off x="4500563" y="2852738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</a:t>
            </a:r>
          </a:p>
        </p:txBody>
      </p:sp>
      <p:sp>
        <p:nvSpPr>
          <p:cNvPr id="87066" name="Line 51"/>
          <p:cNvSpPr>
            <a:spLocks noChangeShapeType="1"/>
          </p:cNvSpPr>
          <p:nvPr/>
        </p:nvSpPr>
        <p:spPr bwMode="auto">
          <a:xfrm flipH="1">
            <a:off x="1258888" y="3141663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7" name="Line 52"/>
          <p:cNvSpPr>
            <a:spLocks noChangeShapeType="1"/>
          </p:cNvSpPr>
          <p:nvPr/>
        </p:nvSpPr>
        <p:spPr bwMode="auto">
          <a:xfrm>
            <a:off x="2268538" y="3141663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8" name="Line 53"/>
          <p:cNvSpPr>
            <a:spLocks noChangeShapeType="1"/>
          </p:cNvSpPr>
          <p:nvPr/>
        </p:nvSpPr>
        <p:spPr bwMode="auto">
          <a:xfrm flipH="1">
            <a:off x="2484438" y="3141663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9" name="Line 54"/>
          <p:cNvSpPr>
            <a:spLocks noChangeShapeType="1"/>
          </p:cNvSpPr>
          <p:nvPr/>
        </p:nvSpPr>
        <p:spPr bwMode="auto">
          <a:xfrm>
            <a:off x="5435600" y="3141663"/>
            <a:ext cx="1873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计算机系统中的</a:t>
            </a:r>
            <a:b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</a:br>
            <a:r>
              <a:rPr lang="zh-CN" altLang="en-US" sz="4000" b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数据表示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smtClean="0">
                <a:ea typeface="楷体_GB2312" pitchFamily="49" charset="-122"/>
              </a:rPr>
              <a:t>2.1  </a:t>
            </a:r>
            <a:r>
              <a:rPr lang="zh-CN" altLang="en-US" sz="3800">
                <a:ea typeface="楷体_GB2312" pitchFamily="49" charset="-122"/>
              </a:rPr>
              <a:t>数据编码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9D375F-1F78-4539-9E43-884B32CAA3CC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103687"/>
          </a:xfrm>
        </p:spPr>
        <p:txBody>
          <a:bodyPr/>
          <a:lstStyle/>
          <a:p>
            <a:pPr eaLnBrk="1" hangingPunct="1"/>
            <a:r>
              <a:rPr lang="zh-CN" altLang="en-US" smtClean="0"/>
              <a:t>无符号定点整数：（机器字长</a:t>
            </a:r>
            <a:r>
              <a:rPr lang="en-US" altLang="zh-CN" i="1" smtClean="0"/>
              <a:t>n</a:t>
            </a:r>
            <a:r>
              <a:rPr lang="zh-CN" altLang="en-US" smtClean="0"/>
              <a:t>位）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表示范围：</a:t>
            </a:r>
            <a:r>
              <a:rPr lang="en-US" altLang="zh-CN" smtClean="0">
                <a:solidFill>
                  <a:srgbClr val="000000"/>
                </a:solidFill>
              </a:rPr>
              <a:t>0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baseline="50000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endParaRPr lang="zh-CN" altLang="en-US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267716" name="Group 4"/>
          <p:cNvGraphicFramePr>
            <a:graphicFrameLocks noGrp="1"/>
          </p:cNvGraphicFramePr>
          <p:nvPr/>
        </p:nvGraphicFramePr>
        <p:xfrm>
          <a:off x="1284288" y="2276475"/>
          <a:ext cx="6096000" cy="5191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n-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083" name="Text Box 18"/>
          <p:cNvSpPr txBox="1">
            <a:spLocks noChangeArrowheads="1"/>
          </p:cNvSpPr>
          <p:nvPr/>
        </p:nvSpPr>
        <p:spPr bwMode="auto">
          <a:xfrm>
            <a:off x="7092950" y="2636838"/>
            <a:ext cx="504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88084" name="Line 19"/>
          <p:cNvSpPr>
            <a:spLocks noChangeShapeType="1"/>
          </p:cNvSpPr>
          <p:nvPr/>
        </p:nvSpPr>
        <p:spPr bwMode="auto">
          <a:xfrm flipV="1">
            <a:off x="7380288" y="299720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5" name="Text Box 20"/>
          <p:cNvSpPr txBox="1">
            <a:spLocks noChangeArrowheads="1"/>
          </p:cNvSpPr>
          <p:nvPr/>
        </p:nvSpPr>
        <p:spPr bwMode="auto">
          <a:xfrm>
            <a:off x="6588125" y="3357563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小数点</a:t>
            </a:r>
          </a:p>
        </p:txBody>
      </p:sp>
      <p:sp>
        <p:nvSpPr>
          <p:cNvPr id="88086" name="Line 21"/>
          <p:cNvSpPr>
            <a:spLocks noChangeShapeType="1"/>
          </p:cNvSpPr>
          <p:nvPr/>
        </p:nvSpPr>
        <p:spPr bwMode="auto">
          <a:xfrm>
            <a:off x="1258888" y="2852738"/>
            <a:ext cx="0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7" name="Text Box 24"/>
          <p:cNvSpPr txBox="1">
            <a:spLocks noChangeArrowheads="1"/>
          </p:cNvSpPr>
          <p:nvPr/>
        </p:nvSpPr>
        <p:spPr bwMode="auto">
          <a:xfrm>
            <a:off x="3851275" y="2852738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</a:t>
            </a:r>
          </a:p>
        </p:txBody>
      </p:sp>
      <p:sp>
        <p:nvSpPr>
          <p:cNvPr id="88088" name="Line 27"/>
          <p:cNvSpPr>
            <a:spLocks noChangeShapeType="1"/>
          </p:cNvSpPr>
          <p:nvPr/>
        </p:nvSpPr>
        <p:spPr bwMode="auto">
          <a:xfrm flipH="1">
            <a:off x="1258888" y="3141663"/>
            <a:ext cx="273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9" name="Line 28"/>
          <p:cNvSpPr>
            <a:spLocks noChangeShapeType="1"/>
          </p:cNvSpPr>
          <p:nvPr/>
        </p:nvSpPr>
        <p:spPr bwMode="auto">
          <a:xfrm>
            <a:off x="4859338" y="3141663"/>
            <a:ext cx="2449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360B1-0DC0-44EA-B7D7-B12C2A045FD3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1. </a:t>
            </a:r>
            <a:r>
              <a:rPr lang="zh-CN" altLang="en-US" smtClean="0">
                <a:solidFill>
                  <a:srgbClr val="FF0066"/>
                </a:solidFill>
              </a:rPr>
              <a:t>定点数表示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/>
            <a:r>
              <a:rPr lang="zh-CN" altLang="en-US" smtClean="0"/>
              <a:t>定点小数：（机器字长</a:t>
            </a:r>
            <a:r>
              <a:rPr lang="en-US" altLang="zh-CN" i="1" smtClean="0"/>
              <a:t>n</a:t>
            </a:r>
            <a:r>
              <a:rPr lang="zh-CN" altLang="en-US" smtClean="0"/>
              <a:t>位）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原码表示范围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：－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(1-2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)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～ 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(1-2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补码表示范围：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～ 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(1-2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 eaLnBrk="1" hangingPunct="1"/>
            <a:r>
              <a:rPr lang="zh-CN" altLang="en-US" smtClean="0">
                <a:sym typeface="Wingdings" pitchFamily="2" charset="2"/>
              </a:rPr>
              <a:t>分辨率</a:t>
            </a:r>
            <a:r>
              <a:rPr lang="en-US" altLang="zh-CN" smtClean="0">
                <a:latin typeface="宋体" pitchFamily="2" charset="-122"/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最小变化单位</a:t>
            </a:r>
            <a:r>
              <a:rPr lang="en-US" altLang="zh-CN" smtClean="0">
                <a:latin typeface="宋体" pitchFamily="2" charset="-122"/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-(</a:t>
            </a:r>
            <a:r>
              <a:rPr lang="en-US" altLang="zh-CN" i="1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-1)</a:t>
            </a:r>
            <a:endParaRPr lang="zh-CN" altLang="en-US" baseline="50000" smtClean="0">
              <a:solidFill>
                <a:srgbClr val="000000"/>
              </a:solidFill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1268765" name="Group 29"/>
          <p:cNvGraphicFramePr>
            <a:graphicFrameLocks noGrp="1"/>
          </p:cNvGraphicFramePr>
          <p:nvPr/>
        </p:nvGraphicFramePr>
        <p:xfrm>
          <a:off x="1284288" y="2276475"/>
          <a:ext cx="6096000" cy="519113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107" name="Text Box 18"/>
          <p:cNvSpPr txBox="1">
            <a:spLocks noChangeArrowheads="1"/>
          </p:cNvSpPr>
          <p:nvPr/>
        </p:nvSpPr>
        <p:spPr bwMode="auto">
          <a:xfrm>
            <a:off x="2197100" y="2636838"/>
            <a:ext cx="504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·</a:t>
            </a:r>
            <a:endParaRPr lang="en-US" altLang="zh-CN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 flipV="1">
            <a:off x="2484438" y="2997200"/>
            <a:ext cx="0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9" name="Text Box 20"/>
          <p:cNvSpPr txBox="1">
            <a:spLocks noChangeArrowheads="1"/>
          </p:cNvSpPr>
          <p:nvPr/>
        </p:nvSpPr>
        <p:spPr bwMode="auto">
          <a:xfrm>
            <a:off x="1908175" y="3341688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小数点</a:t>
            </a:r>
          </a:p>
        </p:txBody>
      </p:sp>
      <p:sp>
        <p:nvSpPr>
          <p:cNvPr id="89110" name="Text Box 23"/>
          <p:cNvSpPr txBox="1">
            <a:spLocks noChangeArrowheads="1"/>
          </p:cNvSpPr>
          <p:nvPr/>
        </p:nvSpPr>
        <p:spPr bwMode="auto">
          <a:xfrm>
            <a:off x="1042988" y="321310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符号</a:t>
            </a:r>
          </a:p>
        </p:txBody>
      </p:sp>
      <p:sp>
        <p:nvSpPr>
          <p:cNvPr id="89111" name="Text Box 24"/>
          <p:cNvSpPr txBox="1">
            <a:spLocks noChangeArrowheads="1"/>
          </p:cNvSpPr>
          <p:nvPr/>
        </p:nvSpPr>
        <p:spPr bwMode="auto">
          <a:xfrm>
            <a:off x="4427538" y="3197225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数值</a:t>
            </a:r>
          </a:p>
        </p:txBody>
      </p:sp>
      <p:sp>
        <p:nvSpPr>
          <p:cNvPr id="89112" name="AutoShape 30"/>
          <p:cNvSpPr>
            <a:spLocks/>
          </p:cNvSpPr>
          <p:nvPr/>
        </p:nvSpPr>
        <p:spPr bwMode="auto">
          <a:xfrm rot="-5400000">
            <a:off x="4787900" y="763588"/>
            <a:ext cx="360363" cy="4681537"/>
          </a:xfrm>
          <a:prstGeom prst="leftBrace">
            <a:avLst>
              <a:gd name="adj1" fmla="val 5900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3" name="AutoShape 31"/>
          <p:cNvSpPr>
            <a:spLocks/>
          </p:cNvSpPr>
          <p:nvPr/>
        </p:nvSpPr>
        <p:spPr bwMode="auto">
          <a:xfrm rot="-5400000">
            <a:off x="1619250" y="2563813"/>
            <a:ext cx="360363" cy="1081087"/>
          </a:xfrm>
          <a:prstGeom prst="leftBrace">
            <a:avLst>
              <a:gd name="adj1" fmla="val 38319"/>
              <a:gd name="adj2" fmla="val 32449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04ABC9-2512-4F3C-ADED-543738FE8D34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pic>
        <p:nvPicPr>
          <p:cNvPr id="901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1412875"/>
            <a:ext cx="4713287" cy="471328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16113"/>
            <a:ext cx="3600450" cy="3600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270792" name="Text Box 8"/>
          <p:cNvSpPr txBox="1">
            <a:spLocks noChangeArrowheads="1"/>
          </p:cNvSpPr>
          <p:nvPr/>
        </p:nvSpPr>
        <p:spPr bwMode="auto">
          <a:xfrm>
            <a:off x="250825" y="1325563"/>
            <a:ext cx="5472113" cy="6635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电子的质量＝</a:t>
            </a:r>
            <a:r>
              <a:rPr lang="en-US" altLang="zh-CN">
                <a:solidFill>
                  <a:srgbClr val="000000"/>
                </a:solidFill>
              </a:rPr>
              <a:t>9.109 38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30000">
                <a:solidFill>
                  <a:srgbClr val="000000"/>
                </a:solidFill>
              </a:rPr>
              <a:t>-31</a:t>
            </a:r>
            <a:r>
              <a:rPr lang="zh-CN" altLang="en-US">
                <a:solidFill>
                  <a:srgbClr val="000000"/>
                </a:solidFill>
              </a:rPr>
              <a:t>公斤</a:t>
            </a:r>
            <a:endParaRPr lang="zh-CN" altLang="en-US"/>
          </a:p>
        </p:txBody>
      </p:sp>
      <p:sp>
        <p:nvSpPr>
          <p:cNvPr id="1270793" name="Text Box 9"/>
          <p:cNvSpPr txBox="1">
            <a:spLocks noChangeArrowheads="1"/>
          </p:cNvSpPr>
          <p:nvPr/>
        </p:nvSpPr>
        <p:spPr bwMode="auto">
          <a:xfrm>
            <a:off x="2843213" y="5805488"/>
            <a:ext cx="5472112" cy="6635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太阳的质量＝</a:t>
            </a:r>
            <a:r>
              <a:rPr lang="en-US" altLang="zh-CN">
                <a:solidFill>
                  <a:srgbClr val="000000"/>
                </a:solidFill>
              </a:rPr>
              <a:t>1.988 92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30000">
                <a:solidFill>
                  <a:srgbClr val="000000"/>
                </a:solidFill>
              </a:rPr>
              <a:t>30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公斤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92" grpId="0" animBg="1"/>
      <p:bldP spid="127079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2124F7-057E-4E22-A3B7-D717AA8DF72B}" type="slidenum">
              <a:rPr lang="zh-CN" altLang="en-US"/>
              <a:pPr/>
              <a:t>73</a:t>
            </a:fld>
            <a:endParaRPr lang="en-US" altLang="zh-CN"/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628775"/>
            <a:ext cx="5843587" cy="4491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1141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7293986">
            <a:off x="4185444" y="2302669"/>
            <a:ext cx="5180012" cy="2679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pSp>
        <p:nvGrpSpPr>
          <p:cNvPr id="91142" name="Group 9"/>
          <p:cNvGrpSpPr>
            <a:grpSpLocks noChangeAspect="1"/>
          </p:cNvGrpSpPr>
          <p:nvPr/>
        </p:nvGrpSpPr>
        <p:grpSpPr bwMode="auto">
          <a:xfrm>
            <a:off x="7631113" y="836613"/>
            <a:ext cx="1262062" cy="1489075"/>
            <a:chOff x="3288" y="3022"/>
            <a:chExt cx="885" cy="1043"/>
          </a:xfrm>
        </p:grpSpPr>
        <p:sp>
          <p:nvSpPr>
            <p:cNvPr id="91145" name="Freeform 10"/>
            <p:cNvSpPr>
              <a:spLocks noChangeAspect="1"/>
            </p:cNvSpPr>
            <p:nvPr/>
          </p:nvSpPr>
          <p:spPr bwMode="auto">
            <a:xfrm>
              <a:off x="3675" y="3369"/>
              <a:ext cx="27" cy="66"/>
            </a:xfrm>
            <a:custGeom>
              <a:avLst/>
              <a:gdLst>
                <a:gd name="T0" fmla="*/ 217 w 217"/>
                <a:gd name="T1" fmla="*/ 2 h 532"/>
                <a:gd name="T2" fmla="*/ 5 w 217"/>
                <a:gd name="T3" fmla="*/ 0 h 532"/>
                <a:gd name="T4" fmla="*/ 0 w 217"/>
                <a:gd name="T5" fmla="*/ 530 h 532"/>
                <a:gd name="T6" fmla="*/ 212 w 217"/>
                <a:gd name="T7" fmla="*/ 532 h 532"/>
                <a:gd name="T8" fmla="*/ 217 w 217"/>
                <a:gd name="T9" fmla="*/ 2 h 5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532"/>
                <a:gd name="T17" fmla="*/ 217 w 217"/>
                <a:gd name="T18" fmla="*/ 532 h 5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532">
                  <a:moveTo>
                    <a:pt x="217" y="2"/>
                  </a:moveTo>
                  <a:lnTo>
                    <a:pt x="5" y="0"/>
                  </a:lnTo>
                  <a:lnTo>
                    <a:pt x="0" y="530"/>
                  </a:lnTo>
                  <a:lnTo>
                    <a:pt x="212" y="532"/>
                  </a:lnTo>
                  <a:lnTo>
                    <a:pt x="217" y="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Freeform 11"/>
            <p:cNvSpPr>
              <a:spLocks noChangeAspect="1"/>
            </p:cNvSpPr>
            <p:nvPr/>
          </p:nvSpPr>
          <p:spPr bwMode="auto">
            <a:xfrm>
              <a:off x="3519" y="3399"/>
              <a:ext cx="56" cy="70"/>
            </a:xfrm>
            <a:custGeom>
              <a:avLst/>
              <a:gdLst>
                <a:gd name="T0" fmla="*/ 185 w 445"/>
                <a:gd name="T1" fmla="*/ 0 h 567"/>
                <a:gd name="T2" fmla="*/ 0 w 445"/>
                <a:gd name="T3" fmla="*/ 104 h 567"/>
                <a:gd name="T4" fmla="*/ 260 w 445"/>
                <a:gd name="T5" fmla="*/ 567 h 567"/>
                <a:gd name="T6" fmla="*/ 445 w 445"/>
                <a:gd name="T7" fmla="*/ 463 h 567"/>
                <a:gd name="T8" fmla="*/ 185 w 445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567"/>
                <a:gd name="T17" fmla="*/ 445 w 445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567">
                  <a:moveTo>
                    <a:pt x="185" y="0"/>
                  </a:moveTo>
                  <a:lnTo>
                    <a:pt x="0" y="104"/>
                  </a:lnTo>
                  <a:lnTo>
                    <a:pt x="260" y="567"/>
                  </a:lnTo>
                  <a:lnTo>
                    <a:pt x="445" y="46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7" name="Freeform 12"/>
            <p:cNvSpPr>
              <a:spLocks noChangeAspect="1"/>
            </p:cNvSpPr>
            <p:nvPr/>
          </p:nvSpPr>
          <p:spPr bwMode="auto">
            <a:xfrm>
              <a:off x="3405" y="3504"/>
              <a:ext cx="70" cy="57"/>
            </a:xfrm>
            <a:custGeom>
              <a:avLst/>
              <a:gdLst>
                <a:gd name="T0" fmla="*/ 109 w 566"/>
                <a:gd name="T1" fmla="*/ 0 h 453"/>
                <a:gd name="T2" fmla="*/ 0 w 566"/>
                <a:gd name="T3" fmla="*/ 183 h 453"/>
                <a:gd name="T4" fmla="*/ 457 w 566"/>
                <a:gd name="T5" fmla="*/ 453 h 453"/>
                <a:gd name="T6" fmla="*/ 566 w 566"/>
                <a:gd name="T7" fmla="*/ 270 h 453"/>
                <a:gd name="T8" fmla="*/ 109 w 566"/>
                <a:gd name="T9" fmla="*/ 0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453"/>
                <a:gd name="T17" fmla="*/ 566 w 566"/>
                <a:gd name="T18" fmla="*/ 453 h 4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453">
                  <a:moveTo>
                    <a:pt x="109" y="0"/>
                  </a:moveTo>
                  <a:lnTo>
                    <a:pt x="0" y="183"/>
                  </a:lnTo>
                  <a:lnTo>
                    <a:pt x="457" y="453"/>
                  </a:lnTo>
                  <a:lnTo>
                    <a:pt x="566" y="27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8" name="Freeform 13"/>
            <p:cNvSpPr>
              <a:spLocks noChangeAspect="1"/>
            </p:cNvSpPr>
            <p:nvPr/>
          </p:nvSpPr>
          <p:spPr bwMode="auto">
            <a:xfrm>
              <a:off x="3363" y="3658"/>
              <a:ext cx="67" cy="27"/>
            </a:xfrm>
            <a:custGeom>
              <a:avLst/>
              <a:gdLst>
                <a:gd name="T0" fmla="*/ 2 w 533"/>
                <a:gd name="T1" fmla="*/ 0 h 218"/>
                <a:gd name="T2" fmla="*/ 0 w 533"/>
                <a:gd name="T3" fmla="*/ 212 h 218"/>
                <a:gd name="T4" fmla="*/ 530 w 533"/>
                <a:gd name="T5" fmla="*/ 218 h 218"/>
                <a:gd name="T6" fmla="*/ 533 w 533"/>
                <a:gd name="T7" fmla="*/ 5 h 218"/>
                <a:gd name="T8" fmla="*/ 2 w 533"/>
                <a:gd name="T9" fmla="*/ 0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3"/>
                <a:gd name="T16" fmla="*/ 0 h 218"/>
                <a:gd name="T17" fmla="*/ 533 w 533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3" h="218">
                  <a:moveTo>
                    <a:pt x="2" y="0"/>
                  </a:moveTo>
                  <a:lnTo>
                    <a:pt x="0" y="212"/>
                  </a:lnTo>
                  <a:lnTo>
                    <a:pt x="530" y="218"/>
                  </a:lnTo>
                  <a:lnTo>
                    <a:pt x="53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9" name="Freeform 14"/>
            <p:cNvSpPr>
              <a:spLocks noChangeAspect="1"/>
            </p:cNvSpPr>
            <p:nvPr/>
          </p:nvSpPr>
          <p:spPr bwMode="auto">
            <a:xfrm>
              <a:off x="3393" y="3785"/>
              <a:ext cx="70" cy="56"/>
            </a:xfrm>
            <a:custGeom>
              <a:avLst/>
              <a:gdLst>
                <a:gd name="T0" fmla="*/ 0 w 567"/>
                <a:gd name="T1" fmla="*/ 260 h 445"/>
                <a:gd name="T2" fmla="*/ 105 w 567"/>
                <a:gd name="T3" fmla="*/ 445 h 445"/>
                <a:gd name="T4" fmla="*/ 567 w 567"/>
                <a:gd name="T5" fmla="*/ 185 h 445"/>
                <a:gd name="T6" fmla="*/ 463 w 567"/>
                <a:gd name="T7" fmla="*/ 0 h 445"/>
                <a:gd name="T8" fmla="*/ 0 w 567"/>
                <a:gd name="T9" fmla="*/ 260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7"/>
                <a:gd name="T16" fmla="*/ 0 h 445"/>
                <a:gd name="T17" fmla="*/ 567 w 567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7" h="445">
                  <a:moveTo>
                    <a:pt x="0" y="260"/>
                  </a:moveTo>
                  <a:lnTo>
                    <a:pt x="105" y="445"/>
                  </a:lnTo>
                  <a:lnTo>
                    <a:pt x="567" y="185"/>
                  </a:lnTo>
                  <a:lnTo>
                    <a:pt x="463" y="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0" name="Freeform 15"/>
            <p:cNvSpPr>
              <a:spLocks noChangeAspect="1"/>
            </p:cNvSpPr>
            <p:nvPr/>
          </p:nvSpPr>
          <p:spPr bwMode="auto">
            <a:xfrm>
              <a:off x="3642" y="3648"/>
              <a:ext cx="70" cy="70"/>
            </a:xfrm>
            <a:custGeom>
              <a:avLst/>
              <a:gdLst>
                <a:gd name="T0" fmla="*/ 427 w 565"/>
                <a:gd name="T1" fmla="*/ 38 h 565"/>
                <a:gd name="T2" fmla="*/ 388 w 565"/>
                <a:gd name="T3" fmla="*/ 20 h 565"/>
                <a:gd name="T4" fmla="*/ 347 w 565"/>
                <a:gd name="T5" fmla="*/ 7 h 565"/>
                <a:gd name="T6" fmla="*/ 294 w 565"/>
                <a:gd name="T7" fmla="*/ 0 h 565"/>
                <a:gd name="T8" fmla="*/ 252 w 565"/>
                <a:gd name="T9" fmla="*/ 1 h 565"/>
                <a:gd name="T10" fmla="*/ 200 w 565"/>
                <a:gd name="T11" fmla="*/ 12 h 565"/>
                <a:gd name="T12" fmla="*/ 150 w 565"/>
                <a:gd name="T13" fmla="*/ 33 h 565"/>
                <a:gd name="T14" fmla="*/ 93 w 565"/>
                <a:gd name="T15" fmla="*/ 72 h 565"/>
                <a:gd name="T16" fmla="*/ 64 w 565"/>
                <a:gd name="T17" fmla="*/ 103 h 565"/>
                <a:gd name="T18" fmla="*/ 39 w 565"/>
                <a:gd name="T19" fmla="*/ 139 h 565"/>
                <a:gd name="T20" fmla="*/ 15 w 565"/>
                <a:gd name="T21" fmla="*/ 190 h 565"/>
                <a:gd name="T22" fmla="*/ 4 w 565"/>
                <a:gd name="T23" fmla="*/ 231 h 565"/>
                <a:gd name="T24" fmla="*/ 0 w 565"/>
                <a:gd name="T25" fmla="*/ 272 h 565"/>
                <a:gd name="T26" fmla="*/ 3 w 565"/>
                <a:gd name="T27" fmla="*/ 326 h 565"/>
                <a:gd name="T28" fmla="*/ 22 w 565"/>
                <a:gd name="T29" fmla="*/ 392 h 565"/>
                <a:gd name="T30" fmla="*/ 40 w 565"/>
                <a:gd name="T31" fmla="*/ 428 h 565"/>
                <a:gd name="T32" fmla="*/ 73 w 565"/>
                <a:gd name="T33" fmla="*/ 472 h 565"/>
                <a:gd name="T34" fmla="*/ 104 w 565"/>
                <a:gd name="T35" fmla="*/ 502 h 565"/>
                <a:gd name="T36" fmla="*/ 152 w 565"/>
                <a:gd name="T37" fmla="*/ 534 h 565"/>
                <a:gd name="T38" fmla="*/ 204 w 565"/>
                <a:gd name="T39" fmla="*/ 554 h 565"/>
                <a:gd name="T40" fmla="*/ 245 w 565"/>
                <a:gd name="T41" fmla="*/ 563 h 565"/>
                <a:gd name="T42" fmla="*/ 299 w 565"/>
                <a:gd name="T43" fmla="*/ 565 h 565"/>
                <a:gd name="T44" fmla="*/ 353 w 565"/>
                <a:gd name="T45" fmla="*/ 557 h 565"/>
                <a:gd name="T46" fmla="*/ 404 w 565"/>
                <a:gd name="T47" fmla="*/ 538 h 565"/>
                <a:gd name="T48" fmla="*/ 451 w 565"/>
                <a:gd name="T49" fmla="*/ 510 h 565"/>
                <a:gd name="T50" fmla="*/ 493 w 565"/>
                <a:gd name="T51" fmla="*/ 472 h 565"/>
                <a:gd name="T52" fmla="*/ 527 w 565"/>
                <a:gd name="T53" fmla="*/ 427 h 565"/>
                <a:gd name="T54" fmla="*/ 551 w 565"/>
                <a:gd name="T55" fmla="*/ 375 h 565"/>
                <a:gd name="T56" fmla="*/ 565 w 565"/>
                <a:gd name="T57" fmla="*/ 307 h 565"/>
                <a:gd name="T58" fmla="*/ 564 w 565"/>
                <a:gd name="T59" fmla="*/ 253 h 565"/>
                <a:gd name="T60" fmla="*/ 553 w 565"/>
                <a:gd name="T61" fmla="*/ 199 h 565"/>
                <a:gd name="T62" fmla="*/ 532 w 565"/>
                <a:gd name="T63" fmla="*/ 149 h 565"/>
                <a:gd name="T64" fmla="*/ 510 w 565"/>
                <a:gd name="T65" fmla="*/ 114 h 565"/>
                <a:gd name="T66" fmla="*/ 483 w 565"/>
                <a:gd name="T67" fmla="*/ 82 h 565"/>
                <a:gd name="T68" fmla="*/ 427 w 565"/>
                <a:gd name="T69" fmla="*/ 38 h 5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5"/>
                <a:gd name="T106" fmla="*/ 0 h 565"/>
                <a:gd name="T107" fmla="*/ 565 w 565"/>
                <a:gd name="T108" fmla="*/ 565 h 5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5" h="565">
                  <a:moveTo>
                    <a:pt x="427" y="38"/>
                  </a:moveTo>
                  <a:lnTo>
                    <a:pt x="388" y="20"/>
                  </a:lnTo>
                  <a:lnTo>
                    <a:pt x="347" y="7"/>
                  </a:lnTo>
                  <a:lnTo>
                    <a:pt x="294" y="0"/>
                  </a:lnTo>
                  <a:lnTo>
                    <a:pt x="252" y="1"/>
                  </a:lnTo>
                  <a:lnTo>
                    <a:pt x="200" y="12"/>
                  </a:lnTo>
                  <a:lnTo>
                    <a:pt x="150" y="33"/>
                  </a:lnTo>
                  <a:lnTo>
                    <a:pt x="93" y="72"/>
                  </a:lnTo>
                  <a:lnTo>
                    <a:pt x="64" y="103"/>
                  </a:lnTo>
                  <a:lnTo>
                    <a:pt x="39" y="139"/>
                  </a:lnTo>
                  <a:lnTo>
                    <a:pt x="15" y="190"/>
                  </a:lnTo>
                  <a:lnTo>
                    <a:pt x="4" y="231"/>
                  </a:lnTo>
                  <a:lnTo>
                    <a:pt x="0" y="272"/>
                  </a:lnTo>
                  <a:lnTo>
                    <a:pt x="3" y="326"/>
                  </a:lnTo>
                  <a:lnTo>
                    <a:pt x="22" y="392"/>
                  </a:lnTo>
                  <a:lnTo>
                    <a:pt x="40" y="428"/>
                  </a:lnTo>
                  <a:lnTo>
                    <a:pt x="73" y="472"/>
                  </a:lnTo>
                  <a:lnTo>
                    <a:pt x="104" y="502"/>
                  </a:lnTo>
                  <a:lnTo>
                    <a:pt x="152" y="534"/>
                  </a:lnTo>
                  <a:lnTo>
                    <a:pt x="204" y="554"/>
                  </a:lnTo>
                  <a:lnTo>
                    <a:pt x="245" y="563"/>
                  </a:lnTo>
                  <a:lnTo>
                    <a:pt x="299" y="565"/>
                  </a:lnTo>
                  <a:lnTo>
                    <a:pt x="353" y="557"/>
                  </a:lnTo>
                  <a:lnTo>
                    <a:pt x="404" y="538"/>
                  </a:lnTo>
                  <a:lnTo>
                    <a:pt x="451" y="510"/>
                  </a:lnTo>
                  <a:lnTo>
                    <a:pt x="493" y="472"/>
                  </a:lnTo>
                  <a:lnTo>
                    <a:pt x="527" y="427"/>
                  </a:lnTo>
                  <a:lnTo>
                    <a:pt x="551" y="375"/>
                  </a:lnTo>
                  <a:lnTo>
                    <a:pt x="565" y="307"/>
                  </a:lnTo>
                  <a:lnTo>
                    <a:pt x="564" y="253"/>
                  </a:lnTo>
                  <a:lnTo>
                    <a:pt x="553" y="199"/>
                  </a:lnTo>
                  <a:lnTo>
                    <a:pt x="532" y="149"/>
                  </a:lnTo>
                  <a:lnTo>
                    <a:pt x="510" y="114"/>
                  </a:lnTo>
                  <a:lnTo>
                    <a:pt x="483" y="82"/>
                  </a:lnTo>
                  <a:lnTo>
                    <a:pt x="427" y="3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Freeform 16"/>
            <p:cNvSpPr>
              <a:spLocks noChangeAspect="1"/>
            </p:cNvSpPr>
            <p:nvPr/>
          </p:nvSpPr>
          <p:spPr bwMode="auto">
            <a:xfrm>
              <a:off x="3829" y="3213"/>
              <a:ext cx="194" cy="192"/>
            </a:xfrm>
            <a:custGeom>
              <a:avLst/>
              <a:gdLst>
                <a:gd name="T0" fmla="*/ 1553 w 1553"/>
                <a:gd name="T1" fmla="*/ 588 h 1532"/>
                <a:gd name="T2" fmla="*/ 559 w 1553"/>
                <a:gd name="T3" fmla="*/ 0 h 1532"/>
                <a:gd name="T4" fmla="*/ 567 w 1553"/>
                <a:gd name="T5" fmla="*/ 211 h 1532"/>
                <a:gd name="T6" fmla="*/ 549 w 1553"/>
                <a:gd name="T7" fmla="*/ 364 h 1532"/>
                <a:gd name="T8" fmla="*/ 522 w 1553"/>
                <a:gd name="T9" fmla="*/ 469 h 1532"/>
                <a:gd name="T10" fmla="*/ 481 w 1553"/>
                <a:gd name="T11" fmla="*/ 565 h 1532"/>
                <a:gd name="T12" fmla="*/ 428 w 1553"/>
                <a:gd name="T13" fmla="*/ 652 h 1532"/>
                <a:gd name="T14" fmla="*/ 310 w 1553"/>
                <a:gd name="T15" fmla="*/ 779 h 1532"/>
                <a:gd name="T16" fmla="*/ 220 w 1553"/>
                <a:gd name="T17" fmla="*/ 844 h 1532"/>
                <a:gd name="T18" fmla="*/ 0 w 1553"/>
                <a:gd name="T19" fmla="*/ 944 h 1532"/>
                <a:gd name="T20" fmla="*/ 995 w 1553"/>
                <a:gd name="T21" fmla="*/ 1532 h 1532"/>
                <a:gd name="T22" fmla="*/ 978 w 1553"/>
                <a:gd name="T23" fmla="*/ 1354 h 1532"/>
                <a:gd name="T24" fmla="*/ 982 w 1553"/>
                <a:gd name="T25" fmla="*/ 1233 h 1532"/>
                <a:gd name="T26" fmla="*/ 1002 w 1553"/>
                <a:gd name="T27" fmla="*/ 1121 h 1532"/>
                <a:gd name="T28" fmla="*/ 1036 w 1553"/>
                <a:gd name="T29" fmla="*/ 1021 h 1532"/>
                <a:gd name="T30" fmla="*/ 1084 w 1553"/>
                <a:gd name="T31" fmla="*/ 929 h 1532"/>
                <a:gd name="T32" fmla="*/ 1145 w 1553"/>
                <a:gd name="T33" fmla="*/ 846 h 1532"/>
                <a:gd name="T34" fmla="*/ 1219 w 1553"/>
                <a:gd name="T35" fmla="*/ 773 h 1532"/>
                <a:gd name="T36" fmla="*/ 1337 w 1553"/>
                <a:gd name="T37" fmla="*/ 688 h 1532"/>
                <a:gd name="T38" fmla="*/ 1553 w 1553"/>
                <a:gd name="T39" fmla="*/ 588 h 15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53"/>
                <a:gd name="T61" fmla="*/ 0 h 1532"/>
                <a:gd name="T62" fmla="*/ 1553 w 1553"/>
                <a:gd name="T63" fmla="*/ 1532 h 15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53" h="1532">
                  <a:moveTo>
                    <a:pt x="1553" y="588"/>
                  </a:moveTo>
                  <a:lnTo>
                    <a:pt x="559" y="0"/>
                  </a:lnTo>
                  <a:lnTo>
                    <a:pt x="567" y="211"/>
                  </a:lnTo>
                  <a:lnTo>
                    <a:pt x="549" y="364"/>
                  </a:lnTo>
                  <a:lnTo>
                    <a:pt x="522" y="469"/>
                  </a:lnTo>
                  <a:lnTo>
                    <a:pt x="481" y="565"/>
                  </a:lnTo>
                  <a:lnTo>
                    <a:pt x="428" y="652"/>
                  </a:lnTo>
                  <a:lnTo>
                    <a:pt x="310" y="779"/>
                  </a:lnTo>
                  <a:lnTo>
                    <a:pt x="220" y="844"/>
                  </a:lnTo>
                  <a:lnTo>
                    <a:pt x="0" y="944"/>
                  </a:lnTo>
                  <a:lnTo>
                    <a:pt x="995" y="1532"/>
                  </a:lnTo>
                  <a:lnTo>
                    <a:pt x="978" y="1354"/>
                  </a:lnTo>
                  <a:lnTo>
                    <a:pt x="982" y="1233"/>
                  </a:lnTo>
                  <a:lnTo>
                    <a:pt x="1002" y="1121"/>
                  </a:lnTo>
                  <a:lnTo>
                    <a:pt x="1036" y="1021"/>
                  </a:lnTo>
                  <a:lnTo>
                    <a:pt x="1084" y="929"/>
                  </a:lnTo>
                  <a:lnTo>
                    <a:pt x="1145" y="846"/>
                  </a:lnTo>
                  <a:lnTo>
                    <a:pt x="1219" y="773"/>
                  </a:lnTo>
                  <a:lnTo>
                    <a:pt x="1337" y="688"/>
                  </a:lnTo>
                  <a:lnTo>
                    <a:pt x="1553" y="5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Freeform 17"/>
            <p:cNvSpPr>
              <a:spLocks noChangeAspect="1"/>
            </p:cNvSpPr>
            <p:nvPr/>
          </p:nvSpPr>
          <p:spPr bwMode="auto">
            <a:xfrm>
              <a:off x="3568" y="3447"/>
              <a:ext cx="126" cy="243"/>
            </a:xfrm>
            <a:custGeom>
              <a:avLst/>
              <a:gdLst>
                <a:gd name="T0" fmla="*/ 852 w 1013"/>
                <a:gd name="T1" fmla="*/ 1940 h 1940"/>
                <a:gd name="T2" fmla="*/ 0 w 1013"/>
                <a:gd name="T3" fmla="*/ 74 h 1940"/>
                <a:gd name="T4" fmla="*/ 161 w 1013"/>
                <a:gd name="T5" fmla="*/ 0 h 1940"/>
                <a:gd name="T6" fmla="*/ 1013 w 1013"/>
                <a:gd name="T7" fmla="*/ 1867 h 1940"/>
                <a:gd name="T8" fmla="*/ 852 w 1013"/>
                <a:gd name="T9" fmla="*/ 1940 h 19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3"/>
                <a:gd name="T16" fmla="*/ 0 h 1940"/>
                <a:gd name="T17" fmla="*/ 1013 w 1013"/>
                <a:gd name="T18" fmla="*/ 1940 h 19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3" h="1940">
                  <a:moveTo>
                    <a:pt x="852" y="1940"/>
                  </a:moveTo>
                  <a:lnTo>
                    <a:pt x="0" y="74"/>
                  </a:lnTo>
                  <a:lnTo>
                    <a:pt x="161" y="0"/>
                  </a:lnTo>
                  <a:lnTo>
                    <a:pt x="1013" y="1867"/>
                  </a:lnTo>
                  <a:lnTo>
                    <a:pt x="852" y="194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Freeform 18"/>
            <p:cNvSpPr>
              <a:spLocks noChangeAspect="1"/>
            </p:cNvSpPr>
            <p:nvPr/>
          </p:nvSpPr>
          <p:spPr bwMode="auto">
            <a:xfrm>
              <a:off x="3498" y="3885"/>
              <a:ext cx="57" cy="70"/>
            </a:xfrm>
            <a:custGeom>
              <a:avLst/>
              <a:gdLst>
                <a:gd name="T0" fmla="*/ 0 w 453"/>
                <a:gd name="T1" fmla="*/ 456 h 564"/>
                <a:gd name="T2" fmla="*/ 183 w 453"/>
                <a:gd name="T3" fmla="*/ 564 h 564"/>
                <a:gd name="T4" fmla="*/ 453 w 453"/>
                <a:gd name="T5" fmla="*/ 107 h 564"/>
                <a:gd name="T6" fmla="*/ 270 w 453"/>
                <a:gd name="T7" fmla="*/ 0 h 564"/>
                <a:gd name="T8" fmla="*/ 0 w 453"/>
                <a:gd name="T9" fmla="*/ 456 h 5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564"/>
                <a:gd name="T17" fmla="*/ 453 w 453"/>
                <a:gd name="T18" fmla="*/ 564 h 5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564">
                  <a:moveTo>
                    <a:pt x="0" y="456"/>
                  </a:moveTo>
                  <a:lnTo>
                    <a:pt x="183" y="564"/>
                  </a:lnTo>
                  <a:lnTo>
                    <a:pt x="453" y="107"/>
                  </a:lnTo>
                  <a:lnTo>
                    <a:pt x="270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Freeform 19"/>
            <p:cNvSpPr>
              <a:spLocks noChangeAspect="1"/>
            </p:cNvSpPr>
            <p:nvPr/>
          </p:nvSpPr>
          <p:spPr bwMode="auto">
            <a:xfrm>
              <a:off x="3652" y="3930"/>
              <a:ext cx="27" cy="67"/>
            </a:xfrm>
            <a:custGeom>
              <a:avLst/>
              <a:gdLst>
                <a:gd name="T0" fmla="*/ 0 w 218"/>
                <a:gd name="T1" fmla="*/ 530 h 534"/>
                <a:gd name="T2" fmla="*/ 213 w 218"/>
                <a:gd name="T3" fmla="*/ 534 h 534"/>
                <a:gd name="T4" fmla="*/ 218 w 218"/>
                <a:gd name="T5" fmla="*/ 2 h 534"/>
                <a:gd name="T6" fmla="*/ 5 w 218"/>
                <a:gd name="T7" fmla="*/ 0 h 534"/>
                <a:gd name="T8" fmla="*/ 0 w 218"/>
                <a:gd name="T9" fmla="*/ 530 h 5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534"/>
                <a:gd name="T17" fmla="*/ 218 w 218"/>
                <a:gd name="T18" fmla="*/ 534 h 5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534">
                  <a:moveTo>
                    <a:pt x="0" y="530"/>
                  </a:moveTo>
                  <a:lnTo>
                    <a:pt x="213" y="534"/>
                  </a:lnTo>
                  <a:lnTo>
                    <a:pt x="218" y="2"/>
                  </a:lnTo>
                  <a:lnTo>
                    <a:pt x="5" y="0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Freeform 20"/>
            <p:cNvSpPr>
              <a:spLocks noChangeAspect="1"/>
            </p:cNvSpPr>
            <p:nvPr/>
          </p:nvSpPr>
          <p:spPr bwMode="auto">
            <a:xfrm>
              <a:off x="3779" y="3896"/>
              <a:ext cx="56" cy="71"/>
            </a:xfrm>
            <a:custGeom>
              <a:avLst/>
              <a:gdLst>
                <a:gd name="T0" fmla="*/ 260 w 444"/>
                <a:gd name="T1" fmla="*/ 566 h 566"/>
                <a:gd name="T2" fmla="*/ 444 w 444"/>
                <a:gd name="T3" fmla="*/ 461 h 566"/>
                <a:gd name="T4" fmla="*/ 184 w 444"/>
                <a:gd name="T5" fmla="*/ 0 h 566"/>
                <a:gd name="T6" fmla="*/ 0 w 444"/>
                <a:gd name="T7" fmla="*/ 104 h 566"/>
                <a:gd name="T8" fmla="*/ 260 w 444"/>
                <a:gd name="T9" fmla="*/ 566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4"/>
                <a:gd name="T16" fmla="*/ 0 h 566"/>
                <a:gd name="T17" fmla="*/ 444 w 444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4" h="566">
                  <a:moveTo>
                    <a:pt x="260" y="566"/>
                  </a:moveTo>
                  <a:lnTo>
                    <a:pt x="444" y="461"/>
                  </a:lnTo>
                  <a:lnTo>
                    <a:pt x="184" y="0"/>
                  </a:lnTo>
                  <a:lnTo>
                    <a:pt x="0" y="104"/>
                  </a:lnTo>
                  <a:lnTo>
                    <a:pt x="260" y="56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Freeform 21"/>
            <p:cNvSpPr>
              <a:spLocks noChangeAspect="1"/>
            </p:cNvSpPr>
            <p:nvPr/>
          </p:nvSpPr>
          <p:spPr bwMode="auto">
            <a:xfrm>
              <a:off x="3879" y="3805"/>
              <a:ext cx="70" cy="57"/>
            </a:xfrm>
            <a:custGeom>
              <a:avLst/>
              <a:gdLst>
                <a:gd name="T0" fmla="*/ 457 w 565"/>
                <a:gd name="T1" fmla="*/ 452 h 452"/>
                <a:gd name="T2" fmla="*/ 565 w 565"/>
                <a:gd name="T3" fmla="*/ 270 h 452"/>
                <a:gd name="T4" fmla="*/ 108 w 565"/>
                <a:gd name="T5" fmla="*/ 0 h 452"/>
                <a:gd name="T6" fmla="*/ 0 w 565"/>
                <a:gd name="T7" fmla="*/ 183 h 452"/>
                <a:gd name="T8" fmla="*/ 457 w 565"/>
                <a:gd name="T9" fmla="*/ 452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452"/>
                <a:gd name="T17" fmla="*/ 565 w 565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452">
                  <a:moveTo>
                    <a:pt x="457" y="452"/>
                  </a:moveTo>
                  <a:lnTo>
                    <a:pt x="565" y="270"/>
                  </a:lnTo>
                  <a:lnTo>
                    <a:pt x="108" y="0"/>
                  </a:lnTo>
                  <a:lnTo>
                    <a:pt x="0" y="183"/>
                  </a:lnTo>
                  <a:lnTo>
                    <a:pt x="457" y="45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Freeform 22"/>
            <p:cNvSpPr>
              <a:spLocks noChangeAspect="1"/>
            </p:cNvSpPr>
            <p:nvPr/>
          </p:nvSpPr>
          <p:spPr bwMode="auto">
            <a:xfrm>
              <a:off x="3924" y="3681"/>
              <a:ext cx="67" cy="27"/>
            </a:xfrm>
            <a:custGeom>
              <a:avLst/>
              <a:gdLst>
                <a:gd name="T0" fmla="*/ 530 w 532"/>
                <a:gd name="T1" fmla="*/ 218 h 218"/>
                <a:gd name="T2" fmla="*/ 532 w 532"/>
                <a:gd name="T3" fmla="*/ 6 h 218"/>
                <a:gd name="T4" fmla="*/ 2 w 532"/>
                <a:gd name="T5" fmla="*/ 0 h 218"/>
                <a:gd name="T6" fmla="*/ 0 w 532"/>
                <a:gd name="T7" fmla="*/ 212 h 218"/>
                <a:gd name="T8" fmla="*/ 530 w 532"/>
                <a:gd name="T9" fmla="*/ 218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"/>
                <a:gd name="T16" fmla="*/ 0 h 218"/>
                <a:gd name="T17" fmla="*/ 532 w 532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" h="218">
                  <a:moveTo>
                    <a:pt x="530" y="218"/>
                  </a:moveTo>
                  <a:lnTo>
                    <a:pt x="532" y="6"/>
                  </a:lnTo>
                  <a:lnTo>
                    <a:pt x="2" y="0"/>
                  </a:lnTo>
                  <a:lnTo>
                    <a:pt x="0" y="212"/>
                  </a:lnTo>
                  <a:lnTo>
                    <a:pt x="53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Freeform 23"/>
            <p:cNvSpPr>
              <a:spLocks noChangeAspect="1"/>
            </p:cNvSpPr>
            <p:nvPr/>
          </p:nvSpPr>
          <p:spPr bwMode="auto">
            <a:xfrm>
              <a:off x="3890" y="3525"/>
              <a:ext cx="71" cy="55"/>
            </a:xfrm>
            <a:custGeom>
              <a:avLst/>
              <a:gdLst>
                <a:gd name="T0" fmla="*/ 566 w 566"/>
                <a:gd name="T1" fmla="*/ 185 h 445"/>
                <a:gd name="T2" fmla="*/ 462 w 566"/>
                <a:gd name="T3" fmla="*/ 0 h 445"/>
                <a:gd name="T4" fmla="*/ 0 w 566"/>
                <a:gd name="T5" fmla="*/ 261 h 445"/>
                <a:gd name="T6" fmla="*/ 105 w 566"/>
                <a:gd name="T7" fmla="*/ 445 h 445"/>
                <a:gd name="T8" fmla="*/ 566 w 566"/>
                <a:gd name="T9" fmla="*/ 185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6"/>
                <a:gd name="T16" fmla="*/ 0 h 445"/>
                <a:gd name="T17" fmla="*/ 566 w 566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6" h="445">
                  <a:moveTo>
                    <a:pt x="566" y="185"/>
                  </a:moveTo>
                  <a:lnTo>
                    <a:pt x="462" y="0"/>
                  </a:lnTo>
                  <a:lnTo>
                    <a:pt x="0" y="261"/>
                  </a:lnTo>
                  <a:lnTo>
                    <a:pt x="105" y="445"/>
                  </a:lnTo>
                  <a:lnTo>
                    <a:pt x="566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9" name="Freeform 24"/>
            <p:cNvSpPr>
              <a:spLocks noChangeAspect="1"/>
            </p:cNvSpPr>
            <p:nvPr/>
          </p:nvSpPr>
          <p:spPr bwMode="auto">
            <a:xfrm>
              <a:off x="3799" y="3410"/>
              <a:ext cx="57" cy="71"/>
            </a:xfrm>
            <a:custGeom>
              <a:avLst/>
              <a:gdLst>
                <a:gd name="T0" fmla="*/ 453 w 453"/>
                <a:gd name="T1" fmla="*/ 108 h 565"/>
                <a:gd name="T2" fmla="*/ 270 w 453"/>
                <a:gd name="T3" fmla="*/ 0 h 565"/>
                <a:gd name="T4" fmla="*/ 0 w 453"/>
                <a:gd name="T5" fmla="*/ 457 h 565"/>
                <a:gd name="T6" fmla="*/ 183 w 453"/>
                <a:gd name="T7" fmla="*/ 565 h 565"/>
                <a:gd name="T8" fmla="*/ 453 w 453"/>
                <a:gd name="T9" fmla="*/ 108 h 5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565"/>
                <a:gd name="T17" fmla="*/ 453 w 453"/>
                <a:gd name="T18" fmla="*/ 565 h 5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565">
                  <a:moveTo>
                    <a:pt x="453" y="108"/>
                  </a:moveTo>
                  <a:lnTo>
                    <a:pt x="270" y="0"/>
                  </a:lnTo>
                  <a:lnTo>
                    <a:pt x="0" y="457"/>
                  </a:lnTo>
                  <a:lnTo>
                    <a:pt x="183" y="565"/>
                  </a:lnTo>
                  <a:lnTo>
                    <a:pt x="453" y="10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Freeform 25"/>
            <p:cNvSpPr>
              <a:spLocks noChangeAspect="1"/>
            </p:cNvSpPr>
            <p:nvPr/>
          </p:nvSpPr>
          <p:spPr bwMode="auto">
            <a:xfrm>
              <a:off x="3667" y="3600"/>
              <a:ext cx="228" cy="100"/>
            </a:xfrm>
            <a:custGeom>
              <a:avLst/>
              <a:gdLst>
                <a:gd name="T0" fmla="*/ 1821 w 1821"/>
                <a:gd name="T1" fmla="*/ 306 h 799"/>
                <a:gd name="T2" fmla="*/ 1735 w 1821"/>
                <a:gd name="T3" fmla="*/ 0 h 799"/>
                <a:gd name="T4" fmla="*/ 0 w 1821"/>
                <a:gd name="T5" fmla="*/ 493 h 799"/>
                <a:gd name="T6" fmla="*/ 86 w 1821"/>
                <a:gd name="T7" fmla="*/ 799 h 799"/>
                <a:gd name="T8" fmla="*/ 1821 w 1821"/>
                <a:gd name="T9" fmla="*/ 306 h 7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1"/>
                <a:gd name="T16" fmla="*/ 0 h 799"/>
                <a:gd name="T17" fmla="*/ 1821 w 1821"/>
                <a:gd name="T18" fmla="*/ 799 h 7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1" h="799">
                  <a:moveTo>
                    <a:pt x="1821" y="306"/>
                  </a:moveTo>
                  <a:lnTo>
                    <a:pt x="1735" y="0"/>
                  </a:lnTo>
                  <a:lnTo>
                    <a:pt x="0" y="493"/>
                  </a:lnTo>
                  <a:lnTo>
                    <a:pt x="86" y="799"/>
                  </a:lnTo>
                  <a:lnTo>
                    <a:pt x="1821" y="30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1" name="Freeform 26"/>
            <p:cNvSpPr>
              <a:spLocks noChangeAspect="1"/>
            </p:cNvSpPr>
            <p:nvPr/>
          </p:nvSpPr>
          <p:spPr bwMode="auto">
            <a:xfrm>
              <a:off x="3875" y="3156"/>
              <a:ext cx="198" cy="152"/>
            </a:xfrm>
            <a:custGeom>
              <a:avLst/>
              <a:gdLst>
                <a:gd name="T0" fmla="*/ 995 w 1586"/>
                <a:gd name="T1" fmla="*/ 274 h 1215"/>
                <a:gd name="T2" fmla="*/ 516 w 1586"/>
                <a:gd name="T3" fmla="*/ 28 h 1215"/>
                <a:gd name="T4" fmla="*/ 428 w 1586"/>
                <a:gd name="T5" fmla="*/ 6 h 1215"/>
                <a:gd name="T6" fmla="*/ 371 w 1586"/>
                <a:gd name="T7" fmla="*/ 0 h 1215"/>
                <a:gd name="T8" fmla="*/ 317 w 1586"/>
                <a:gd name="T9" fmla="*/ 3 h 1215"/>
                <a:gd name="T10" fmla="*/ 266 w 1586"/>
                <a:gd name="T11" fmla="*/ 15 h 1215"/>
                <a:gd name="T12" fmla="*/ 217 w 1586"/>
                <a:gd name="T13" fmla="*/ 35 h 1215"/>
                <a:gd name="T14" fmla="*/ 171 w 1586"/>
                <a:gd name="T15" fmla="*/ 66 h 1215"/>
                <a:gd name="T16" fmla="*/ 126 w 1586"/>
                <a:gd name="T17" fmla="*/ 109 h 1215"/>
                <a:gd name="T18" fmla="*/ 85 w 1586"/>
                <a:gd name="T19" fmla="*/ 162 h 1215"/>
                <a:gd name="T20" fmla="*/ 32 w 1586"/>
                <a:gd name="T21" fmla="*/ 256 h 1215"/>
                <a:gd name="T22" fmla="*/ 11 w 1586"/>
                <a:gd name="T23" fmla="*/ 314 h 1215"/>
                <a:gd name="T24" fmla="*/ 1 w 1586"/>
                <a:gd name="T25" fmla="*/ 367 h 1215"/>
                <a:gd name="T26" fmla="*/ 0 w 1586"/>
                <a:gd name="T27" fmla="*/ 392 h 1215"/>
                <a:gd name="T28" fmla="*/ 7 w 1586"/>
                <a:gd name="T29" fmla="*/ 438 h 1215"/>
                <a:gd name="T30" fmla="*/ 22 w 1586"/>
                <a:gd name="T31" fmla="*/ 482 h 1215"/>
                <a:gd name="T32" fmla="*/ 48 w 1586"/>
                <a:gd name="T33" fmla="*/ 522 h 1215"/>
                <a:gd name="T34" fmla="*/ 81 w 1586"/>
                <a:gd name="T35" fmla="*/ 559 h 1215"/>
                <a:gd name="T36" fmla="*/ 172 w 1586"/>
                <a:gd name="T37" fmla="*/ 632 h 1215"/>
                <a:gd name="T38" fmla="*/ 1144 w 1586"/>
                <a:gd name="T39" fmla="*/ 1181 h 1215"/>
                <a:gd name="T40" fmla="*/ 1227 w 1586"/>
                <a:gd name="T41" fmla="*/ 1206 h 1215"/>
                <a:gd name="T42" fmla="*/ 1303 w 1586"/>
                <a:gd name="T43" fmla="*/ 1215 h 1215"/>
                <a:gd name="T44" fmla="*/ 1374 w 1586"/>
                <a:gd name="T45" fmla="*/ 1204 h 1215"/>
                <a:gd name="T46" fmla="*/ 1418 w 1586"/>
                <a:gd name="T47" fmla="*/ 1184 h 1215"/>
                <a:gd name="T48" fmla="*/ 1439 w 1586"/>
                <a:gd name="T49" fmla="*/ 1171 h 1215"/>
                <a:gd name="T50" fmla="*/ 1478 w 1586"/>
                <a:gd name="T51" fmla="*/ 1136 h 1215"/>
                <a:gd name="T52" fmla="*/ 1515 w 1586"/>
                <a:gd name="T53" fmla="*/ 1089 h 1215"/>
                <a:gd name="T54" fmla="*/ 1549 w 1586"/>
                <a:gd name="T55" fmla="*/ 1033 h 1215"/>
                <a:gd name="T56" fmla="*/ 1572 w 1586"/>
                <a:gd name="T57" fmla="*/ 976 h 1215"/>
                <a:gd name="T58" fmla="*/ 1584 w 1586"/>
                <a:gd name="T59" fmla="*/ 920 h 1215"/>
                <a:gd name="T60" fmla="*/ 1586 w 1586"/>
                <a:gd name="T61" fmla="*/ 866 h 1215"/>
                <a:gd name="T62" fmla="*/ 1572 w 1586"/>
                <a:gd name="T63" fmla="*/ 788 h 1215"/>
                <a:gd name="T64" fmla="*/ 1537 w 1586"/>
                <a:gd name="T65" fmla="*/ 712 h 1215"/>
                <a:gd name="T66" fmla="*/ 1485 w 1586"/>
                <a:gd name="T67" fmla="*/ 640 h 1215"/>
                <a:gd name="T68" fmla="*/ 1392 w 1586"/>
                <a:gd name="T69" fmla="*/ 545 h 1215"/>
                <a:gd name="T70" fmla="*/ 995 w 1586"/>
                <a:gd name="T71" fmla="*/ 274 h 1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86"/>
                <a:gd name="T109" fmla="*/ 0 h 1215"/>
                <a:gd name="T110" fmla="*/ 1586 w 1586"/>
                <a:gd name="T111" fmla="*/ 1215 h 121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86" h="1215">
                  <a:moveTo>
                    <a:pt x="995" y="274"/>
                  </a:moveTo>
                  <a:lnTo>
                    <a:pt x="516" y="28"/>
                  </a:lnTo>
                  <a:lnTo>
                    <a:pt x="428" y="6"/>
                  </a:lnTo>
                  <a:lnTo>
                    <a:pt x="371" y="0"/>
                  </a:lnTo>
                  <a:lnTo>
                    <a:pt x="317" y="3"/>
                  </a:lnTo>
                  <a:lnTo>
                    <a:pt x="266" y="15"/>
                  </a:lnTo>
                  <a:lnTo>
                    <a:pt x="217" y="35"/>
                  </a:lnTo>
                  <a:lnTo>
                    <a:pt x="171" y="66"/>
                  </a:lnTo>
                  <a:lnTo>
                    <a:pt x="126" y="109"/>
                  </a:lnTo>
                  <a:lnTo>
                    <a:pt x="85" y="162"/>
                  </a:lnTo>
                  <a:lnTo>
                    <a:pt x="32" y="256"/>
                  </a:lnTo>
                  <a:lnTo>
                    <a:pt x="11" y="314"/>
                  </a:lnTo>
                  <a:lnTo>
                    <a:pt x="1" y="367"/>
                  </a:lnTo>
                  <a:lnTo>
                    <a:pt x="0" y="392"/>
                  </a:lnTo>
                  <a:lnTo>
                    <a:pt x="7" y="438"/>
                  </a:lnTo>
                  <a:lnTo>
                    <a:pt x="22" y="482"/>
                  </a:lnTo>
                  <a:lnTo>
                    <a:pt x="48" y="522"/>
                  </a:lnTo>
                  <a:lnTo>
                    <a:pt x="81" y="559"/>
                  </a:lnTo>
                  <a:lnTo>
                    <a:pt x="172" y="632"/>
                  </a:lnTo>
                  <a:lnTo>
                    <a:pt x="1144" y="1181"/>
                  </a:lnTo>
                  <a:lnTo>
                    <a:pt x="1227" y="1206"/>
                  </a:lnTo>
                  <a:lnTo>
                    <a:pt x="1303" y="1215"/>
                  </a:lnTo>
                  <a:lnTo>
                    <a:pt x="1374" y="1204"/>
                  </a:lnTo>
                  <a:lnTo>
                    <a:pt x="1418" y="1184"/>
                  </a:lnTo>
                  <a:lnTo>
                    <a:pt x="1439" y="1171"/>
                  </a:lnTo>
                  <a:lnTo>
                    <a:pt x="1478" y="1136"/>
                  </a:lnTo>
                  <a:lnTo>
                    <a:pt x="1515" y="1089"/>
                  </a:lnTo>
                  <a:lnTo>
                    <a:pt x="1549" y="1033"/>
                  </a:lnTo>
                  <a:lnTo>
                    <a:pt x="1572" y="976"/>
                  </a:lnTo>
                  <a:lnTo>
                    <a:pt x="1584" y="920"/>
                  </a:lnTo>
                  <a:lnTo>
                    <a:pt x="1586" y="866"/>
                  </a:lnTo>
                  <a:lnTo>
                    <a:pt x="1572" y="788"/>
                  </a:lnTo>
                  <a:lnTo>
                    <a:pt x="1537" y="712"/>
                  </a:lnTo>
                  <a:lnTo>
                    <a:pt x="1485" y="640"/>
                  </a:lnTo>
                  <a:lnTo>
                    <a:pt x="1392" y="545"/>
                  </a:lnTo>
                  <a:lnTo>
                    <a:pt x="995" y="2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2" name="Oval 27"/>
            <p:cNvSpPr>
              <a:spLocks noChangeAspect="1" noChangeArrowheads="1"/>
            </p:cNvSpPr>
            <p:nvPr/>
          </p:nvSpPr>
          <p:spPr bwMode="auto">
            <a:xfrm>
              <a:off x="3288" y="3294"/>
              <a:ext cx="771" cy="771"/>
            </a:xfrm>
            <a:prstGeom prst="ellipse">
              <a:avLst/>
            </a:prstGeom>
            <a:noFill/>
            <a:ln w="57150">
              <a:solidFill>
                <a:srgbClr val="66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3" name="Oval 28"/>
            <p:cNvSpPr>
              <a:spLocks noChangeAspect="1" noChangeArrowheads="1"/>
            </p:cNvSpPr>
            <p:nvPr/>
          </p:nvSpPr>
          <p:spPr bwMode="auto">
            <a:xfrm>
              <a:off x="3833" y="3022"/>
              <a:ext cx="340" cy="340"/>
            </a:xfrm>
            <a:prstGeom prst="ellipse">
              <a:avLst/>
            </a:prstGeom>
            <a:noFill/>
            <a:ln w="38100">
              <a:solidFill>
                <a:srgbClr val="66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1837" name="Text Box 29"/>
          <p:cNvSpPr txBox="1">
            <a:spLocks noChangeArrowheads="1"/>
          </p:cNvSpPr>
          <p:nvPr/>
        </p:nvSpPr>
        <p:spPr bwMode="auto">
          <a:xfrm>
            <a:off x="5364163" y="5429250"/>
            <a:ext cx="3457575" cy="6635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纳秒＝</a:t>
            </a:r>
            <a:r>
              <a:rPr lang="en-US" altLang="zh-CN">
                <a:solidFill>
                  <a:srgbClr val="000000"/>
                </a:solidFill>
              </a:rPr>
              <a:t>1.0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40000">
                <a:solidFill>
                  <a:srgbClr val="000000"/>
                </a:solidFill>
              </a:rPr>
              <a:t>-9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秒</a:t>
            </a:r>
          </a:p>
        </p:txBody>
      </p:sp>
      <p:sp>
        <p:nvSpPr>
          <p:cNvPr id="1271838" name="Text Box 30"/>
          <p:cNvSpPr txBox="1">
            <a:spLocks noChangeArrowheads="1"/>
          </p:cNvSpPr>
          <p:nvPr/>
        </p:nvSpPr>
        <p:spPr bwMode="auto">
          <a:xfrm>
            <a:off x="539750" y="1341438"/>
            <a:ext cx="4176713" cy="6635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/>
              <a:t>1</a:t>
            </a:r>
            <a:r>
              <a:rPr lang="zh-CN" altLang="en-US"/>
              <a:t>世纪＝</a:t>
            </a:r>
            <a:r>
              <a:rPr lang="en-US" altLang="zh-CN">
                <a:solidFill>
                  <a:srgbClr val="000000"/>
                </a:solidFill>
              </a:rPr>
              <a:t>3.155 76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00"/>
                </a:solidFill>
              </a:rPr>
              <a:t>10</a:t>
            </a:r>
            <a:r>
              <a:rPr lang="en-US" altLang="zh-CN" baseline="40000">
                <a:solidFill>
                  <a:srgbClr val="000000"/>
                </a:solidFill>
              </a:rPr>
              <a:t>9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秒</a:t>
            </a:r>
            <a:endParaRPr lang="zh-CN" alt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1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1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37" grpId="0" animBg="1"/>
      <p:bldP spid="127183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75ED49-4F96-4565-879D-3FFB153C6578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4608512"/>
          </a:xfrm>
        </p:spPr>
        <p:txBody>
          <a:bodyPr/>
          <a:lstStyle/>
          <a:p>
            <a:pPr eaLnBrk="1" hangingPunct="1"/>
            <a:r>
              <a:rPr lang="zh-CN" altLang="en-US" smtClean="0"/>
              <a:t>有限位的整数：</a:t>
            </a:r>
          </a:p>
          <a:p>
            <a:pPr lvl="1" eaLnBrk="1" hangingPunct="1"/>
            <a:r>
              <a:rPr lang="zh-CN" altLang="en-US" smtClean="0"/>
              <a:t>表示的数值范围小</a:t>
            </a:r>
          </a:p>
          <a:p>
            <a:pPr lvl="1" eaLnBrk="1" hangingPunct="1"/>
            <a:r>
              <a:rPr lang="zh-CN" altLang="en-US" smtClean="0"/>
              <a:t>运算过程很容易发生溢出</a:t>
            </a:r>
          </a:p>
          <a:p>
            <a:pPr eaLnBrk="1" hangingPunct="1"/>
            <a:r>
              <a:rPr lang="zh-CN" altLang="en-US" smtClean="0"/>
              <a:t>科学计数法：</a:t>
            </a:r>
          </a:p>
          <a:p>
            <a:pPr lvl="1" eaLnBrk="1" hangingPunct="1"/>
            <a:r>
              <a:rPr lang="zh-CN" altLang="en-US" smtClean="0"/>
              <a:t>动态地移动十进制小数点到一个约定的位置，并使用</a:t>
            </a:r>
            <a:r>
              <a:rPr lang="en-US" altLang="zh-CN" smtClean="0"/>
              <a:t>10</a:t>
            </a:r>
            <a:r>
              <a:rPr lang="zh-CN" altLang="en-US" smtClean="0"/>
              <a:t>的指数来记录此小数点的位置</a:t>
            </a:r>
          </a:p>
          <a:p>
            <a:pPr lvl="1" eaLnBrk="1" hangingPunct="1"/>
            <a:r>
              <a:rPr lang="zh-CN" altLang="en-US" smtClean="0"/>
              <a:t>既可以表示整数，又可以表示小数</a:t>
            </a:r>
          </a:p>
          <a:p>
            <a:pPr lvl="1" eaLnBrk="1" hangingPunct="1"/>
            <a:r>
              <a:rPr lang="zh-CN" altLang="en-US" smtClean="0"/>
              <a:t>可表示的数值范围很大</a:t>
            </a:r>
          </a:p>
          <a:p>
            <a:pPr lvl="1" eaLnBrk="1" hangingPunct="1"/>
            <a:r>
              <a:rPr lang="zh-CN" altLang="en-US" smtClean="0"/>
              <a:t>规格化的数字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E88B33-46C8-4BD4-ACB0-DE7264D29AAB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84738"/>
            <a:ext cx="8362950" cy="17272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浮点数表示的数值为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1)</a:t>
            </a:r>
            <a:r>
              <a:rPr lang="en-US" altLang="zh-CN" i="1" baseline="500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Ms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en-US" altLang="zh-CN" i="1" baseline="50000" smtClean="0">
                <a:solidFill>
                  <a:srgbClr val="000000"/>
                </a:solidFill>
              </a:rPr>
              <a:t>E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B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：阶码的底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</a:rPr>
              <a:t>Base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一般为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4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8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16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规格化的浮点数</a:t>
            </a:r>
            <a:r>
              <a:rPr lang="zh-CN" altLang="en-US" smtClean="0"/>
              <a:t> 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）浮点数的表示方法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93190" name="Group 32"/>
          <p:cNvGrpSpPr>
            <a:grpSpLocks/>
          </p:cNvGrpSpPr>
          <p:nvPr/>
        </p:nvGrpSpPr>
        <p:grpSpPr bwMode="auto">
          <a:xfrm>
            <a:off x="466725" y="1052513"/>
            <a:ext cx="8208963" cy="3225800"/>
            <a:chOff x="249" y="935"/>
            <a:chExt cx="5171" cy="2032"/>
          </a:xfrm>
        </p:grpSpPr>
        <p:sp>
          <p:nvSpPr>
            <p:cNvPr id="93195" name="Rectangle 6"/>
            <p:cNvSpPr>
              <a:spLocks noChangeAspect="1" noChangeArrowheads="1"/>
            </p:cNvSpPr>
            <p:nvPr/>
          </p:nvSpPr>
          <p:spPr bwMode="auto">
            <a:xfrm>
              <a:off x="3481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93196" name="Rectangle 7"/>
            <p:cNvSpPr>
              <a:spLocks noChangeAspect="1" noChangeArrowheads="1"/>
            </p:cNvSpPr>
            <p:nvPr/>
          </p:nvSpPr>
          <p:spPr bwMode="auto">
            <a:xfrm>
              <a:off x="4127" y="1610"/>
              <a:ext cx="647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93197" name="Rectangle 8"/>
            <p:cNvSpPr>
              <a:spLocks noChangeAspect="1" noChangeArrowheads="1"/>
            </p:cNvSpPr>
            <p:nvPr/>
          </p:nvSpPr>
          <p:spPr bwMode="auto">
            <a:xfrm>
              <a:off x="4774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93198" name="Rectangle 9"/>
            <p:cNvSpPr>
              <a:spLocks noChangeAspect="1" noChangeArrowheads="1"/>
            </p:cNvSpPr>
            <p:nvPr/>
          </p:nvSpPr>
          <p:spPr bwMode="auto">
            <a:xfrm>
              <a:off x="2188" y="1610"/>
              <a:ext cx="647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93199" name="Rectangle 10"/>
            <p:cNvSpPr>
              <a:spLocks noChangeAspect="1" noChangeArrowheads="1"/>
            </p:cNvSpPr>
            <p:nvPr/>
          </p:nvSpPr>
          <p:spPr bwMode="auto">
            <a:xfrm>
              <a:off x="2835" y="1610"/>
              <a:ext cx="646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93200" name="Rectangle 11"/>
            <p:cNvSpPr>
              <a:spLocks noChangeAspect="1" noChangeArrowheads="1"/>
            </p:cNvSpPr>
            <p:nvPr/>
          </p:nvSpPr>
          <p:spPr bwMode="auto">
            <a:xfrm>
              <a:off x="1542" y="1610"/>
              <a:ext cx="646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93201" name="Rectangle 12"/>
            <p:cNvSpPr>
              <a:spLocks noChangeAspect="1" noChangeArrowheads="1"/>
            </p:cNvSpPr>
            <p:nvPr/>
          </p:nvSpPr>
          <p:spPr bwMode="auto">
            <a:xfrm>
              <a:off x="895" y="1610"/>
              <a:ext cx="647" cy="41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93202" name="Rectangle 13"/>
            <p:cNvSpPr>
              <a:spLocks noChangeAspect="1" noChangeArrowheads="1"/>
            </p:cNvSpPr>
            <p:nvPr/>
          </p:nvSpPr>
          <p:spPr bwMode="auto">
            <a:xfrm>
              <a:off x="249" y="1610"/>
              <a:ext cx="646" cy="412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93203" name="AutoShape 14"/>
            <p:cNvSpPr>
              <a:spLocks noChangeAspect="1"/>
            </p:cNvSpPr>
            <p:nvPr/>
          </p:nvSpPr>
          <p:spPr bwMode="auto">
            <a:xfrm rot="5400000">
              <a:off x="493" y="1838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4" name="AutoShape 15"/>
            <p:cNvSpPr>
              <a:spLocks noChangeAspect="1"/>
            </p:cNvSpPr>
            <p:nvPr/>
          </p:nvSpPr>
          <p:spPr bwMode="auto">
            <a:xfrm rot="5400000">
              <a:off x="1148" y="1853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AutoShape 16"/>
            <p:cNvSpPr>
              <a:spLocks noChangeAspect="1"/>
            </p:cNvSpPr>
            <p:nvPr/>
          </p:nvSpPr>
          <p:spPr bwMode="auto">
            <a:xfrm rot="5400000">
              <a:off x="2441" y="1212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AutoShape 17"/>
            <p:cNvSpPr>
              <a:spLocks noChangeAspect="1"/>
            </p:cNvSpPr>
            <p:nvPr/>
          </p:nvSpPr>
          <p:spPr bwMode="auto">
            <a:xfrm rot="5400000">
              <a:off x="4391" y="1190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Text Box 18"/>
            <p:cNvSpPr txBox="1">
              <a:spLocks noChangeAspect="1" noChangeArrowheads="1"/>
            </p:cNvSpPr>
            <p:nvPr/>
          </p:nvSpPr>
          <p:spPr bwMode="auto">
            <a:xfrm>
              <a:off x="3334" y="2024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93208" name="Line 19"/>
            <p:cNvSpPr>
              <a:spLocks noChangeAspect="1" noChangeShapeType="1"/>
            </p:cNvSpPr>
            <p:nvPr/>
          </p:nvSpPr>
          <p:spPr bwMode="auto">
            <a:xfrm flipV="1">
              <a:off x="3481" y="2251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Text Box 20"/>
            <p:cNvSpPr txBox="1">
              <a:spLocks noChangeAspect="1" noChangeArrowheads="1"/>
            </p:cNvSpPr>
            <p:nvPr/>
          </p:nvSpPr>
          <p:spPr bwMode="auto">
            <a:xfrm>
              <a:off x="3481" y="2159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93210" name="Text Box 21"/>
            <p:cNvSpPr txBox="1">
              <a:spLocks noChangeAspect="1" noChangeArrowheads="1"/>
            </p:cNvSpPr>
            <p:nvPr/>
          </p:nvSpPr>
          <p:spPr bwMode="auto">
            <a:xfrm>
              <a:off x="1542" y="2159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阶码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93211" name="Text Box 22"/>
            <p:cNvSpPr txBox="1">
              <a:spLocks noChangeAspect="1" noChangeArrowheads="1"/>
            </p:cNvSpPr>
            <p:nvPr/>
          </p:nvSpPr>
          <p:spPr bwMode="auto">
            <a:xfrm>
              <a:off x="895" y="2159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93212" name="Text Box 23"/>
            <p:cNvSpPr txBox="1">
              <a:spLocks noChangeAspect="1" noChangeArrowheads="1"/>
            </p:cNvSpPr>
            <p:nvPr/>
          </p:nvSpPr>
          <p:spPr bwMode="auto">
            <a:xfrm>
              <a:off x="249" y="2159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93213" name="AutoShape 24"/>
            <p:cNvSpPr>
              <a:spLocks noChangeAspect="1"/>
            </p:cNvSpPr>
            <p:nvPr/>
          </p:nvSpPr>
          <p:spPr bwMode="auto">
            <a:xfrm rot="5400000">
              <a:off x="2099" y="1341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Text Box 25"/>
            <p:cNvSpPr txBox="1">
              <a:spLocks noChangeAspect="1" noChangeArrowheads="1"/>
            </p:cNvSpPr>
            <p:nvPr/>
          </p:nvSpPr>
          <p:spPr bwMode="auto">
            <a:xfrm>
              <a:off x="1445" y="2555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>
                  <a:solidFill>
                    <a:srgbClr val="0000FF"/>
                  </a:solidFill>
                </a:rPr>
                <a:t>E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l 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93215" name="Text Box 26"/>
            <p:cNvSpPr txBox="1">
              <a:spLocks noChangeAspect="1" noChangeArrowheads="1"/>
            </p:cNvSpPr>
            <p:nvPr/>
          </p:nvSpPr>
          <p:spPr bwMode="auto">
            <a:xfrm>
              <a:off x="3193" y="2511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93216" name="AutoShape 27"/>
            <p:cNvSpPr>
              <a:spLocks noChangeAspect="1"/>
            </p:cNvSpPr>
            <p:nvPr/>
          </p:nvSpPr>
          <p:spPr bwMode="auto">
            <a:xfrm rot="16200000" flipV="1">
              <a:off x="4391" y="443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7" name="AutoShape 28"/>
            <p:cNvSpPr>
              <a:spLocks noChangeAspect="1"/>
            </p:cNvSpPr>
            <p:nvPr/>
          </p:nvSpPr>
          <p:spPr bwMode="auto">
            <a:xfrm rot="16200000" flipV="1">
              <a:off x="514" y="1091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8" name="Text Box 29"/>
            <p:cNvSpPr txBox="1">
              <a:spLocks noChangeAspect="1" noChangeArrowheads="1"/>
            </p:cNvSpPr>
            <p:nvPr/>
          </p:nvSpPr>
          <p:spPr bwMode="auto">
            <a:xfrm>
              <a:off x="1771" y="935"/>
              <a:ext cx="1153" cy="62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br>
                <a:rPr lang="en-US" altLang="zh-CN" sz="2400" i="1">
                  <a:solidFill>
                    <a:srgbClr val="0000FF"/>
                  </a:solidFill>
                </a:rPr>
              </a:b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93219" name="Line 30"/>
            <p:cNvSpPr>
              <a:spLocks noChangeAspect="1" noChangeShapeType="1"/>
            </p:cNvSpPr>
            <p:nvPr/>
          </p:nvSpPr>
          <p:spPr bwMode="auto">
            <a:xfrm flipH="1">
              <a:off x="618" y="1145"/>
              <a:ext cx="1377" cy="1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triangle" w="sm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Line 31"/>
            <p:cNvSpPr>
              <a:spLocks noChangeAspect="1" noChangeShapeType="1"/>
            </p:cNvSpPr>
            <p:nvPr/>
          </p:nvSpPr>
          <p:spPr bwMode="auto">
            <a:xfrm>
              <a:off x="2751" y="1145"/>
              <a:ext cx="1653" cy="1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 type="triangle" w="sm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4913" name="Text Box 33"/>
          <p:cNvSpPr txBox="1">
            <a:spLocks noChangeArrowheads="1"/>
          </p:cNvSpPr>
          <p:nvPr/>
        </p:nvSpPr>
        <p:spPr bwMode="auto">
          <a:xfrm>
            <a:off x="5508625" y="423545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精度</a:t>
            </a:r>
          </a:p>
        </p:txBody>
      </p:sp>
      <p:sp>
        <p:nvSpPr>
          <p:cNvPr id="1274915" name="Text Box 35"/>
          <p:cNvSpPr txBox="1">
            <a:spLocks noChangeArrowheads="1"/>
          </p:cNvSpPr>
          <p:nvPr/>
        </p:nvSpPr>
        <p:spPr bwMode="auto">
          <a:xfrm>
            <a:off x="6443663" y="4221163"/>
            <a:ext cx="19446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表示范围</a:t>
            </a:r>
          </a:p>
        </p:txBody>
      </p:sp>
      <p:sp>
        <p:nvSpPr>
          <p:cNvPr id="1274916" name="Line 36"/>
          <p:cNvSpPr>
            <a:spLocks noChangeShapeType="1"/>
          </p:cNvSpPr>
          <p:nvPr/>
        </p:nvSpPr>
        <p:spPr bwMode="auto">
          <a:xfrm flipV="1">
            <a:off x="6084888" y="4667250"/>
            <a:ext cx="0" cy="360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4917" name="Line 37"/>
          <p:cNvSpPr>
            <a:spLocks noChangeShapeType="1"/>
          </p:cNvSpPr>
          <p:nvPr/>
        </p:nvSpPr>
        <p:spPr bwMode="auto">
          <a:xfrm flipV="1">
            <a:off x="7019925" y="4667250"/>
            <a:ext cx="360363" cy="2746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动作按钮: 上一张 36">
            <a:hlinkClick r:id="" action="ppaction://hlinkshowjump?jump=lastslideviewed" highlightClick="1"/>
          </p:cNvPr>
          <p:cNvSpPr/>
          <p:nvPr/>
        </p:nvSpPr>
        <p:spPr bwMode="auto">
          <a:xfrm>
            <a:off x="8100392" y="620688"/>
            <a:ext cx="576064" cy="576064"/>
          </a:xfrm>
          <a:prstGeom prst="actionButtonRetur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74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27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913" grpId="0"/>
      <p:bldP spid="1274915" grpId="0"/>
      <p:bldP spid="1274916" grpId="0" animBg="1"/>
      <p:bldP spid="127491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 smtClean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由于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[1/2]</a:t>
            </a:r>
            <a:r>
              <a:rPr lang="zh-CN" altLang="en-US" baseline="-2500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chemeClr val="bg1"/>
                </a:solidFill>
              </a:rPr>
              <a:t>0.1000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smtClean="0">
                <a:solidFill>
                  <a:schemeClr val="bg1"/>
                </a:solidFill>
              </a:rPr>
              <a:t>0</a:t>
            </a: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，</a:t>
            </a:r>
            <a:b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smtClean="0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0.1xxx…x</a:t>
            </a:r>
            <a:b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∴当</a:t>
            </a:r>
            <a:r>
              <a:rPr lang="en-US" altLang="zh-CN" i="1" smtClean="0">
                <a:solidFill>
                  <a:schemeClr val="bg1"/>
                </a:solidFill>
              </a:rPr>
              <a:t>M</a:t>
            </a:r>
            <a:r>
              <a:rPr lang="en-US" altLang="zh-CN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mtClean="0">
                <a:solidFill>
                  <a:schemeClr val="bg1"/>
                </a:solidFill>
              </a:rPr>
              <a:t>0</a:t>
            </a:r>
            <a:r>
              <a:rPr lang="zh-CN" altLang="en-US" smtClean="0">
                <a:solidFill>
                  <a:schemeClr val="bg1"/>
                </a:solidFill>
              </a:rPr>
              <a:t>时，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[1/2]</a:t>
            </a:r>
            <a:r>
              <a:rPr lang="zh-CN" altLang="en-US" baseline="-2500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2500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smtClean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smtClean="0">
                <a:solidFill>
                  <a:schemeClr val="bg1"/>
                </a:solidFill>
                <a:cs typeface="Times New Roman" pitchFamily="18" charset="0"/>
              </a:rPr>
              <a:t>[1]</a:t>
            </a:r>
            <a:r>
              <a:rPr lang="zh-CN" altLang="en-US" baseline="-2500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endParaRPr lang="zh-CN" alt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由于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bg1"/>
                </a:solidFill>
              </a:rPr>
              <a:t>1.1000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bg1"/>
                </a:solidFill>
              </a:rPr>
              <a:t>1.000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为了使计算机判断方便，一般不把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</a:rPr>
              <a:t>列为规格化的数，而把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</a:rPr>
              <a:t>列为规格化的数，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∴尾数应具有格式：</a:t>
            </a:r>
            <a:r>
              <a:rPr lang="en-US" altLang="zh-CN" i="1" dirty="0" smtClean="0">
                <a:solidFill>
                  <a:schemeClr val="bg1"/>
                </a:solidFill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</a:rPr>
              <a:t>＝</a:t>
            </a:r>
            <a:r>
              <a:rPr lang="en-US" altLang="zh-CN" dirty="0" smtClean="0">
                <a:solidFill>
                  <a:schemeClr val="bg1"/>
                </a:solidFill>
              </a:rPr>
              <a:t>1.0xxx…x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∴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chemeClr val="bg1"/>
                </a:solidFill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 smtClean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，由于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0.1000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xxx…x</a:t>
            </a:r>
            <a:b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∴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时，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[1]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endParaRPr lang="zh-CN" altLang="en-US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由于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bg1"/>
                </a:solidFill>
              </a:rPr>
              <a:t>1.1000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bg1"/>
                </a:solidFill>
              </a:rPr>
              <a:t>1.000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为了使计算机判断方便，一般不把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</a:rPr>
              <a:t>列为规格化的数，而把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</a:rPr>
              <a:t>列为规格化的数，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∴尾数应具有格式：</a:t>
            </a:r>
            <a:r>
              <a:rPr lang="en-US" altLang="zh-CN" i="1" dirty="0" smtClean="0">
                <a:solidFill>
                  <a:schemeClr val="bg1"/>
                </a:solidFill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</a:rPr>
              <a:t>＝</a:t>
            </a:r>
            <a:r>
              <a:rPr lang="en-US" altLang="zh-CN" dirty="0" smtClean="0">
                <a:solidFill>
                  <a:schemeClr val="bg1"/>
                </a:solidFill>
              </a:rPr>
              <a:t>1.0xxx…x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∴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chemeClr val="bg1"/>
                </a:solidFill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chemeClr val="bg1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bg1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chemeClr val="bg1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chemeClr val="bg1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 smtClean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，由于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0.1000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xxx…x</a:t>
            </a:r>
            <a:b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∴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时，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[1]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endParaRPr lang="zh-CN" altLang="en-US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由于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1.1000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</a:rPr>
            </a:br>
            <a:r>
              <a:rPr lang="zh-CN" altLang="en-US" dirty="0" smtClean="0"/>
              <a:t>为了使计算机判断方便，一般不把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/>
              <a:t>列为规格化的数，而把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/>
              <a:t>列为规格化的数，</a:t>
            </a:r>
            <a:br>
              <a:rPr lang="zh-CN" altLang="en-US" dirty="0" smtClean="0"/>
            </a:br>
            <a:r>
              <a:rPr lang="zh-CN" altLang="en-US" dirty="0" smtClean="0"/>
              <a:t>∴尾数应具有格式：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＝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xxx…x</a:t>
            </a:r>
            <a:br>
              <a:rPr lang="en-US" altLang="zh-CN" dirty="0" smtClean="0"/>
            </a:br>
            <a:r>
              <a:rPr lang="en-US" altLang="zh-CN" dirty="0" smtClean="0"/>
              <a:t>∴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48F7A-BDDD-4105-92C0-C9990A5158CA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如果阶码的底为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，则规格化浮点数的尾数应满足条件：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1/2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当尾数用</a:t>
            </a:r>
            <a:r>
              <a:rPr lang="zh-CN" altLang="en-US" dirty="0" smtClean="0">
                <a:solidFill>
                  <a:srgbClr val="CC0066"/>
                </a:solidFill>
                <a:cs typeface="Times New Roman" pitchFamily="18" charset="0"/>
              </a:rPr>
              <a:t>补码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表示时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，由于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0.1000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∴尾数应具有格式：</a:t>
            </a:r>
            <a:r>
              <a:rPr lang="en-US" altLang="zh-CN" i="1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xxx…x</a:t>
            </a:r>
            <a:b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∴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时，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[1/2]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[1]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endParaRPr lang="zh-CN" altLang="en-US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若尾数</a:t>
            </a:r>
            <a:r>
              <a:rPr lang="en-US" altLang="zh-CN" i="1" dirty="0" smtClean="0">
                <a:solidFill>
                  <a:srgbClr val="000000"/>
                </a:solidFill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由于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1.1000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1.000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br>
              <a:rPr lang="zh-CN" altLang="en-US" dirty="0" smtClean="0">
                <a:solidFill>
                  <a:srgbClr val="000000"/>
                </a:solidFill>
              </a:rPr>
            </a:br>
            <a:r>
              <a:rPr lang="zh-CN" altLang="en-US" dirty="0" smtClean="0"/>
              <a:t>为了使计算机判断方便，一般不把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/>
              <a:t>列为规格化的数，而把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/>
              <a:t>列为规格化的数，</a:t>
            </a:r>
            <a:br>
              <a:rPr lang="zh-CN" altLang="en-US" dirty="0" smtClean="0"/>
            </a:br>
            <a:r>
              <a:rPr lang="zh-CN" altLang="en-US" dirty="0" smtClean="0"/>
              <a:t>∴尾数应具有格式：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＝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xxx…x</a:t>
            </a:r>
            <a:br>
              <a:rPr lang="en-US" altLang="zh-CN" dirty="0" smtClean="0"/>
            </a:br>
            <a:r>
              <a:rPr lang="en-US" altLang="zh-CN" dirty="0" smtClean="0"/>
              <a:t>∴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[-1]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＜</a:t>
            </a:r>
            <a:r>
              <a:rPr lang="en-US" altLang="zh-CN" dirty="0" smtClean="0">
                <a:solidFill>
                  <a:srgbClr val="0000FF"/>
                </a:solidFill>
                <a:cs typeface="Times New Roman" pitchFamily="18" charset="0"/>
              </a:rPr>
              <a:t>[-1/2]</a:t>
            </a:r>
            <a:r>
              <a:rPr lang="zh-CN" altLang="en-US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75940" name="Text Box 36"/>
          <p:cNvSpPr txBox="1">
            <a:spLocks noChangeArrowheads="1"/>
          </p:cNvSpPr>
          <p:nvPr/>
        </p:nvSpPr>
        <p:spPr bwMode="auto">
          <a:xfrm>
            <a:off x="7021513" y="3500438"/>
            <a:ext cx="1871662" cy="54768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异或逻辑</a:t>
            </a:r>
          </a:p>
        </p:txBody>
      </p:sp>
      <p:sp>
        <p:nvSpPr>
          <p:cNvPr id="1275941" name="Freeform 37"/>
          <p:cNvSpPr>
            <a:spLocks/>
          </p:cNvSpPr>
          <p:nvPr/>
        </p:nvSpPr>
        <p:spPr bwMode="auto">
          <a:xfrm>
            <a:off x="5651500" y="2852738"/>
            <a:ext cx="1944688" cy="647700"/>
          </a:xfrm>
          <a:custGeom>
            <a:avLst/>
            <a:gdLst>
              <a:gd name="T0" fmla="*/ 0 w 1225"/>
              <a:gd name="T1" fmla="*/ 144 h 461"/>
              <a:gd name="T2" fmla="*/ 454 w 1225"/>
              <a:gd name="T3" fmla="*/ 53 h 461"/>
              <a:gd name="T4" fmla="*/ 1225 w 1225"/>
              <a:gd name="T5" fmla="*/ 461 h 461"/>
              <a:gd name="T6" fmla="*/ 0 60000 65536"/>
              <a:gd name="T7" fmla="*/ 0 60000 65536"/>
              <a:gd name="T8" fmla="*/ 0 60000 65536"/>
              <a:gd name="T9" fmla="*/ 0 w 1225"/>
              <a:gd name="T10" fmla="*/ 0 h 461"/>
              <a:gd name="T11" fmla="*/ 1225 w 122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461">
                <a:moveTo>
                  <a:pt x="0" y="144"/>
                </a:moveTo>
                <a:cubicBezTo>
                  <a:pt x="125" y="72"/>
                  <a:pt x="250" y="0"/>
                  <a:pt x="454" y="53"/>
                </a:cubicBezTo>
                <a:cubicBezTo>
                  <a:pt x="658" y="106"/>
                  <a:pt x="941" y="283"/>
                  <a:pt x="1225" y="461"/>
                </a:cubicBezTo>
              </a:path>
            </a:pathLst>
          </a:custGeom>
          <a:noFill/>
          <a:ln w="28575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5942" name="Freeform 38"/>
          <p:cNvSpPr>
            <a:spLocks/>
          </p:cNvSpPr>
          <p:nvPr/>
        </p:nvSpPr>
        <p:spPr bwMode="auto">
          <a:xfrm>
            <a:off x="5724525" y="4076700"/>
            <a:ext cx="2879725" cy="2268538"/>
          </a:xfrm>
          <a:custGeom>
            <a:avLst/>
            <a:gdLst>
              <a:gd name="T0" fmla="*/ 0 w 1814"/>
              <a:gd name="T1" fmla="*/ 998 h 1429"/>
              <a:gd name="T2" fmla="*/ 499 w 1814"/>
              <a:gd name="T3" fmla="*/ 953 h 1429"/>
              <a:gd name="T4" fmla="*/ 1497 w 1814"/>
              <a:gd name="T5" fmla="*/ 1270 h 1429"/>
              <a:gd name="T6" fmla="*/ 1814 w 1814"/>
              <a:gd name="T7" fmla="*/ 0 h 1429"/>
              <a:gd name="T8" fmla="*/ 0 60000 65536"/>
              <a:gd name="T9" fmla="*/ 0 60000 65536"/>
              <a:gd name="T10" fmla="*/ 0 60000 65536"/>
              <a:gd name="T11" fmla="*/ 0 60000 65536"/>
              <a:gd name="T12" fmla="*/ 0 w 1814"/>
              <a:gd name="T13" fmla="*/ 0 h 1429"/>
              <a:gd name="T14" fmla="*/ 1814 w 1814"/>
              <a:gd name="T15" fmla="*/ 1429 h 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4" h="1429">
                <a:moveTo>
                  <a:pt x="0" y="998"/>
                </a:moveTo>
                <a:cubicBezTo>
                  <a:pt x="125" y="953"/>
                  <a:pt x="250" y="908"/>
                  <a:pt x="499" y="953"/>
                </a:cubicBezTo>
                <a:cubicBezTo>
                  <a:pt x="748" y="998"/>
                  <a:pt x="1278" y="1429"/>
                  <a:pt x="1497" y="1270"/>
                </a:cubicBezTo>
                <a:cubicBezTo>
                  <a:pt x="1716" y="1111"/>
                  <a:pt x="1765" y="555"/>
                  <a:pt x="1814" y="0"/>
                </a:cubicBezTo>
              </a:path>
            </a:pathLst>
          </a:custGeom>
          <a:noFill/>
          <a:ln w="28575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17" name="Rectangle 39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7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27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40" grpId="0" animBg="1"/>
      <p:bldP spid="1275941" grpId="0" animBg="1"/>
      <p:bldP spid="12759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7B80AD-9BED-440F-9D3F-52127D5FDFE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zh-CN" altLang="en-US" smtClean="0">
                <a:solidFill>
                  <a:srgbClr val="CC0066"/>
                </a:solidFill>
                <a:ea typeface="黑体" pitchFamily="49" charset="-122"/>
              </a:rPr>
              <a:t>编码</a:t>
            </a:r>
            <a:r>
              <a:rPr lang="zh-CN" altLang="en-US" smtClean="0"/>
              <a:t>：采用少量的</a:t>
            </a:r>
            <a:r>
              <a:rPr lang="zh-CN" altLang="en-US" smtClean="0">
                <a:solidFill>
                  <a:srgbClr val="0000FF"/>
                </a:solidFill>
              </a:rPr>
              <a:t>基本符号</a:t>
            </a:r>
            <a:r>
              <a:rPr lang="zh-CN" altLang="en-US" smtClean="0"/>
              <a:t>，选用一定的</a:t>
            </a:r>
            <a:r>
              <a:rPr lang="zh-CN" altLang="en-US" smtClean="0">
                <a:solidFill>
                  <a:srgbClr val="0000FF"/>
                </a:solidFill>
              </a:rPr>
              <a:t>组合原则</a:t>
            </a:r>
            <a:r>
              <a:rPr lang="zh-CN" altLang="en-US" smtClean="0"/>
              <a:t>，以表示大量复杂多样的信息。 </a:t>
            </a:r>
          </a:p>
          <a:p>
            <a:pPr lvl="1" eaLnBrk="1" hangingPunct="1"/>
            <a:r>
              <a:rPr lang="zh-CN" altLang="en-US" smtClean="0">
                <a:solidFill>
                  <a:srgbClr val="CC0000"/>
                </a:solidFill>
              </a:rPr>
              <a:t>数值</a:t>
            </a:r>
            <a:r>
              <a:rPr lang="zh-CN" altLang="en-US" smtClean="0"/>
              <a:t>信息</a:t>
            </a:r>
          </a:p>
          <a:p>
            <a:pPr lvl="1" eaLnBrk="1" hangingPunct="1"/>
            <a:r>
              <a:rPr lang="zh-CN" altLang="en-US" smtClean="0">
                <a:solidFill>
                  <a:srgbClr val="CC0000"/>
                </a:solidFill>
              </a:rPr>
              <a:t>非数值</a:t>
            </a:r>
            <a:r>
              <a:rPr lang="zh-CN" altLang="en-US" smtClean="0"/>
              <a:t>信息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FBE9D7-E5F9-4838-BA64-73FB059EA8E8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5414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左规</a:t>
            </a:r>
            <a:r>
              <a:rPr lang="zh-CN" altLang="en-US" smtClean="0"/>
              <a:t>：若采用</a:t>
            </a:r>
            <a:r>
              <a:rPr lang="zh-CN" altLang="en-US" smtClean="0">
                <a:solidFill>
                  <a:srgbClr val="CC0066"/>
                </a:solidFill>
              </a:rPr>
              <a:t>变形补码</a:t>
            </a:r>
            <a:r>
              <a:rPr lang="zh-CN" altLang="en-US" smtClean="0"/>
              <a:t>表示尾数，则当结果的尾数出现</a:t>
            </a:r>
            <a:r>
              <a:rPr lang="en-US" altLang="zh-CN" smtClean="0">
                <a:solidFill>
                  <a:srgbClr val="FF0000"/>
                </a:solidFill>
              </a:rPr>
              <a:t>11.1xxx…x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00"/>
                </a:solidFill>
              </a:rPr>
              <a:t>00.0xxx…x</a:t>
            </a:r>
            <a:r>
              <a:rPr lang="zh-CN" altLang="en-US" smtClean="0"/>
              <a:t>的形式时，需将尾数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</a:rPr>
              <a:t>左</a:t>
            </a:r>
            <a:r>
              <a:rPr lang="zh-CN" altLang="en-US" smtClean="0"/>
              <a:t>移</a:t>
            </a:r>
            <a:r>
              <a:rPr lang="en-US" altLang="zh-CN" smtClean="0"/>
              <a:t>1</a:t>
            </a:r>
            <a:r>
              <a:rPr lang="zh-CN" altLang="en-US" smtClean="0"/>
              <a:t>位，阶码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</a:rPr>
              <a:t>减</a:t>
            </a:r>
            <a:r>
              <a:rPr lang="en-US" altLang="zh-CN" smtClean="0"/>
              <a:t>1</a:t>
            </a:r>
            <a:r>
              <a:rPr lang="zh-CN" altLang="en-US" smtClean="0"/>
              <a:t>，直到尾数为</a:t>
            </a:r>
            <a:r>
              <a:rPr lang="zh-CN" altLang="en-US" smtClean="0">
                <a:solidFill>
                  <a:srgbClr val="006600"/>
                </a:solidFill>
              </a:rPr>
              <a:t>规格化</a:t>
            </a:r>
            <a:r>
              <a:rPr lang="zh-CN" altLang="en-US" smtClean="0"/>
              <a:t>形式为止。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  <a:ea typeface="黑体" pitchFamily="49" charset="-122"/>
              </a:rPr>
              <a:t>右规</a:t>
            </a:r>
            <a:r>
              <a:rPr lang="zh-CN" altLang="en-US" smtClean="0"/>
              <a:t>：当浮点运算结果的尾数出现</a:t>
            </a:r>
            <a:r>
              <a:rPr lang="en-US" altLang="zh-CN" smtClean="0">
                <a:solidFill>
                  <a:srgbClr val="FF0000"/>
                </a:solidFill>
              </a:rPr>
              <a:t>01.xxx…x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00"/>
                </a:solidFill>
              </a:rPr>
              <a:t>10.xxx…x</a:t>
            </a:r>
            <a:r>
              <a:rPr lang="zh-CN" altLang="en-US" smtClean="0"/>
              <a:t>的形式时，并不一定溢出，应先将尾数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</a:rPr>
              <a:t>右</a:t>
            </a:r>
            <a:r>
              <a:rPr lang="zh-CN" altLang="en-US" smtClean="0"/>
              <a:t>移</a:t>
            </a:r>
            <a:r>
              <a:rPr lang="en-US" altLang="zh-CN" smtClean="0"/>
              <a:t>1</a:t>
            </a:r>
            <a:r>
              <a:rPr lang="zh-CN" altLang="en-US" smtClean="0"/>
              <a:t>位，阶码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</a:rPr>
              <a:t>加</a:t>
            </a:r>
            <a:r>
              <a:rPr lang="en-US" altLang="zh-CN" smtClean="0"/>
              <a:t>1</a:t>
            </a:r>
            <a:r>
              <a:rPr lang="zh-CN" altLang="en-US" smtClean="0"/>
              <a:t>，然后判断阶码</a:t>
            </a:r>
            <a:r>
              <a:rPr lang="zh-CN" altLang="en-US" smtClean="0">
                <a:solidFill>
                  <a:srgbClr val="006600"/>
                </a:solidFill>
              </a:rPr>
              <a:t>是否溢出</a:t>
            </a:r>
            <a:r>
              <a:rPr lang="zh-CN" altLang="en-US" smtClean="0"/>
              <a:t>。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9ED31F-BE12-4D43-8057-69DCA32FF5BF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1】</a:t>
            </a:r>
            <a:r>
              <a:rPr lang="zh-CN" altLang="en-US" smtClean="0"/>
              <a:t>将十进制数</a:t>
            </a:r>
            <a:r>
              <a:rPr lang="en-US" altLang="zh-CN" smtClean="0"/>
              <a:t>173507</a:t>
            </a:r>
            <a:r>
              <a:rPr lang="zh-CN" altLang="en-US" smtClean="0"/>
              <a:t>转换为下述</a:t>
            </a:r>
            <a:r>
              <a:rPr lang="en-US" altLang="zh-CN" smtClean="0"/>
              <a:t>IBM370</a:t>
            </a:r>
            <a:r>
              <a:rPr lang="zh-CN" altLang="en-US" smtClean="0"/>
              <a:t>的短浮点数格式（</a:t>
            </a:r>
            <a:r>
              <a:rPr lang="en-US" altLang="zh-CN" smtClean="0"/>
              <a:t>32</a:t>
            </a:r>
            <a:r>
              <a:rPr lang="zh-CN" altLang="en-US" smtClean="0"/>
              <a:t>位）。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尾数</a:t>
            </a: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zh-CN" altLang="en-US" smtClean="0"/>
              <a:t>：</a:t>
            </a:r>
            <a:r>
              <a:rPr lang="en-US" altLang="zh-CN" smtClean="0"/>
              <a:t>6</a:t>
            </a:r>
            <a:r>
              <a:rPr lang="zh-CN" altLang="en-US" smtClean="0"/>
              <a:t>位</a:t>
            </a:r>
            <a:r>
              <a:rPr lang="zh-CN" altLang="en-US" smtClean="0">
                <a:solidFill>
                  <a:srgbClr val="006600"/>
                </a:solidFill>
              </a:rPr>
              <a:t>十六进制</a:t>
            </a:r>
            <a:r>
              <a:rPr lang="zh-CN" altLang="en-US" smtClean="0">
                <a:solidFill>
                  <a:srgbClr val="0000FF"/>
                </a:solidFill>
              </a:rPr>
              <a:t>原码</a:t>
            </a:r>
            <a:r>
              <a:rPr lang="zh-CN" altLang="en-US" smtClean="0"/>
              <a:t>表示；尾数的基数</a:t>
            </a:r>
            <a:r>
              <a:rPr lang="en-US" altLang="zh-CN" smtClean="0"/>
              <a:t>B</a:t>
            </a:r>
            <a:r>
              <a:rPr lang="zh-CN" altLang="en-US" smtClean="0"/>
              <a:t>＝</a:t>
            </a:r>
            <a:r>
              <a:rPr lang="en-US" altLang="zh-CN" smtClean="0"/>
              <a:t>16</a:t>
            </a:r>
            <a:r>
              <a:rPr lang="zh-CN" altLang="en-US" smtClean="0"/>
              <a:t>，阶码加</a:t>
            </a:r>
            <a:r>
              <a:rPr lang="en-US" altLang="zh-CN" smtClean="0"/>
              <a:t>1</a:t>
            </a:r>
            <a:r>
              <a:rPr lang="zh-CN" altLang="en-US" smtClean="0"/>
              <a:t>（或减</a:t>
            </a:r>
            <a:r>
              <a:rPr lang="en-US" altLang="zh-CN" smtClean="0"/>
              <a:t>1</a:t>
            </a:r>
            <a:r>
              <a:rPr lang="zh-CN" altLang="en-US" smtClean="0"/>
              <a:t>）相当于尾数右移（或左移）</a:t>
            </a:r>
            <a:r>
              <a:rPr lang="en-US" altLang="zh-CN" smtClean="0"/>
              <a:t>4</a:t>
            </a:r>
            <a:r>
              <a:rPr lang="zh-CN" altLang="en-US" smtClean="0"/>
              <a:t>位。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cs typeface="Times New Roman" pitchFamily="18" charset="0"/>
              </a:rPr>
              <a:t>阶码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smtClean="0">
                <a:solidFill>
                  <a:srgbClr val="000000"/>
                </a:solidFill>
              </a:rPr>
              <a:t>7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</a:t>
            </a:r>
            <a:r>
              <a:rPr lang="zh-CN" altLang="en-US" smtClean="0">
                <a:solidFill>
                  <a:srgbClr val="0000FF"/>
                </a:solidFill>
                <a:cs typeface="Times New Roman" pitchFamily="18" charset="0"/>
              </a:rPr>
              <a:t>移码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表示，偏置常数为</a:t>
            </a:r>
            <a:r>
              <a:rPr lang="en-US" altLang="zh-CN" smtClean="0">
                <a:solidFill>
                  <a:srgbClr val="000000"/>
                </a:solidFill>
              </a:rPr>
              <a:t>(1000000)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数符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78101" name="Group 149"/>
          <p:cNvGraphicFramePr>
            <a:graphicFrameLocks noGrp="1"/>
          </p:cNvGraphicFramePr>
          <p:nvPr/>
        </p:nvGraphicFramePr>
        <p:xfrm>
          <a:off x="611188" y="1844675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286" name="Line 144"/>
          <p:cNvSpPr>
            <a:spLocks noChangeShapeType="1"/>
          </p:cNvSpPr>
          <p:nvPr/>
        </p:nvSpPr>
        <p:spPr bwMode="auto">
          <a:xfrm flipH="1">
            <a:off x="3419475" y="2995613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7" name="Line 145"/>
          <p:cNvSpPr>
            <a:spLocks noChangeShapeType="1"/>
          </p:cNvSpPr>
          <p:nvPr/>
        </p:nvSpPr>
        <p:spPr bwMode="auto">
          <a:xfrm>
            <a:off x="6300788" y="2995613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8" name="Line 146"/>
          <p:cNvSpPr>
            <a:spLocks noChangeShapeType="1"/>
          </p:cNvSpPr>
          <p:nvPr/>
        </p:nvSpPr>
        <p:spPr bwMode="auto">
          <a:xfrm>
            <a:off x="2627313" y="299561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9" name="Line 147"/>
          <p:cNvSpPr>
            <a:spLocks noChangeShapeType="1"/>
          </p:cNvSpPr>
          <p:nvPr/>
        </p:nvSpPr>
        <p:spPr bwMode="auto">
          <a:xfrm flipH="1">
            <a:off x="1331913" y="299561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90" name="Rectangle 150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C20F08-75FF-4813-9B32-42B30C64555C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1】</a:t>
            </a:r>
            <a:r>
              <a:rPr lang="zh-CN" altLang="en-US" smtClean="0"/>
              <a:t>将十进制数</a:t>
            </a:r>
            <a:r>
              <a:rPr lang="en-US" altLang="zh-CN" smtClean="0"/>
              <a:t>173507</a:t>
            </a:r>
            <a:r>
              <a:rPr lang="zh-CN" altLang="en-US" smtClean="0"/>
              <a:t>转换为下述</a:t>
            </a:r>
            <a:r>
              <a:rPr lang="en-US" altLang="zh-CN" smtClean="0"/>
              <a:t>IBM370</a:t>
            </a:r>
            <a:r>
              <a:rPr lang="zh-CN" altLang="en-US" smtClean="0"/>
              <a:t>的短浮点数格式（</a:t>
            </a:r>
            <a:r>
              <a:rPr lang="en-US" altLang="zh-CN" smtClean="0"/>
              <a:t>32</a:t>
            </a:r>
            <a:r>
              <a:rPr lang="zh-CN" altLang="en-US" smtClean="0"/>
              <a:t>位）。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  <a:r>
              <a:rPr lang="en-US" altLang="zh-CN" smtClean="0">
                <a:solidFill>
                  <a:srgbClr val="000000"/>
                </a:solidFill>
              </a:rPr>
              <a:t>(173507)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(2A5C3)</a:t>
            </a:r>
            <a:r>
              <a:rPr lang="en-US" altLang="zh-CN" baseline="-30000" smtClean="0">
                <a:solidFill>
                  <a:srgbClr val="000000"/>
                </a:solidFill>
              </a:rPr>
              <a:t>16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(0.2A5C30)</a:t>
            </a:r>
            <a:r>
              <a:rPr lang="en-US" altLang="zh-CN" baseline="-30000" smtClean="0">
                <a:solidFill>
                  <a:srgbClr val="000000"/>
                </a:solidFill>
              </a:rPr>
              <a:t>16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16</a:t>
            </a:r>
            <a:r>
              <a:rPr lang="en-US" altLang="zh-CN" baseline="30000" smtClean="0">
                <a:solidFill>
                  <a:srgbClr val="000000"/>
                </a:solidFill>
              </a:rPr>
              <a:t>5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	所以数符</a:t>
            </a:r>
            <a:r>
              <a:rPr lang="en-US" altLang="zh-CN" smtClean="0">
                <a:solidFill>
                  <a:srgbClr val="000000"/>
                </a:solidFill>
              </a:rPr>
              <a:t>S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，阶码</a:t>
            </a:r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(64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5)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(1000101)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	因此</a:t>
            </a:r>
            <a:r>
              <a:rPr lang="en-US" altLang="zh-CN" smtClean="0">
                <a:solidFill>
                  <a:srgbClr val="000000"/>
                </a:solidFill>
              </a:rPr>
              <a:t>(173507)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en-US" altLang="zh-CN" smtClean="0">
                <a:solidFill>
                  <a:srgbClr val="000000"/>
                </a:solidFill>
              </a:rPr>
              <a:t>IBM370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的短浮点数格式为：</a:t>
            </a:r>
            <a:endParaRPr lang="en-US" altLang="zh-CN" smtClean="0"/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79097" name="Group 121"/>
          <p:cNvGraphicFramePr>
            <a:graphicFrameLocks noGrp="1"/>
          </p:cNvGraphicFramePr>
          <p:nvPr/>
        </p:nvGraphicFramePr>
        <p:xfrm>
          <a:off x="611188" y="4868863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1000101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0010 1010 0101 1100 0011 0000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9053" name="Line 77"/>
          <p:cNvSpPr>
            <a:spLocks noChangeShapeType="1"/>
          </p:cNvSpPr>
          <p:nvPr/>
        </p:nvSpPr>
        <p:spPr bwMode="auto">
          <a:xfrm flipH="1">
            <a:off x="3419475" y="6019800"/>
            <a:ext cx="20891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9054" name="Line 78"/>
          <p:cNvSpPr>
            <a:spLocks noChangeShapeType="1"/>
          </p:cNvSpPr>
          <p:nvPr/>
        </p:nvSpPr>
        <p:spPr bwMode="auto">
          <a:xfrm>
            <a:off x="6300788" y="6019800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9055" name="Line 79"/>
          <p:cNvSpPr>
            <a:spLocks noChangeShapeType="1"/>
          </p:cNvSpPr>
          <p:nvPr/>
        </p:nvSpPr>
        <p:spPr bwMode="auto">
          <a:xfrm>
            <a:off x="2627313" y="60198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79056" name="Line 80"/>
          <p:cNvSpPr>
            <a:spLocks noChangeShapeType="1"/>
          </p:cNvSpPr>
          <p:nvPr/>
        </p:nvSpPr>
        <p:spPr bwMode="auto">
          <a:xfrm flipH="1">
            <a:off x="1331913" y="60198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79096" name="Group 120"/>
          <p:cNvGraphicFramePr>
            <a:graphicFrameLocks noGrp="1"/>
          </p:cNvGraphicFramePr>
          <p:nvPr/>
        </p:nvGraphicFramePr>
        <p:xfrm>
          <a:off x="611188" y="1844675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38" name="Line 115"/>
          <p:cNvSpPr>
            <a:spLocks noChangeShapeType="1"/>
          </p:cNvSpPr>
          <p:nvPr/>
        </p:nvSpPr>
        <p:spPr bwMode="auto">
          <a:xfrm flipH="1">
            <a:off x="3419475" y="2995613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39" name="Line 116"/>
          <p:cNvSpPr>
            <a:spLocks noChangeShapeType="1"/>
          </p:cNvSpPr>
          <p:nvPr/>
        </p:nvSpPr>
        <p:spPr bwMode="auto">
          <a:xfrm>
            <a:off x="6300788" y="2995613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40" name="Line 117"/>
          <p:cNvSpPr>
            <a:spLocks noChangeShapeType="1"/>
          </p:cNvSpPr>
          <p:nvPr/>
        </p:nvSpPr>
        <p:spPr bwMode="auto">
          <a:xfrm>
            <a:off x="2627313" y="299561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41" name="Line 118"/>
          <p:cNvSpPr>
            <a:spLocks noChangeShapeType="1"/>
          </p:cNvSpPr>
          <p:nvPr/>
        </p:nvSpPr>
        <p:spPr bwMode="auto">
          <a:xfrm flipH="1">
            <a:off x="1331913" y="299561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342" name="Rectangle 122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7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9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9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9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053" grpId="0" animBg="1"/>
      <p:bldP spid="1279054" grpId="0" animBg="1"/>
      <p:bldP spid="1279055" grpId="0" animBg="1"/>
      <p:bldP spid="127905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B7E8D1-B641-44A1-A1AE-24AFFC39BD0D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将十进制数</a:t>
            </a:r>
            <a:r>
              <a:rPr lang="en-US" altLang="zh-CN" dirty="0" smtClean="0"/>
              <a:t>173507</a:t>
            </a:r>
            <a:r>
              <a:rPr lang="zh-CN" altLang="en-US" dirty="0" smtClean="0"/>
              <a:t>转换为下述典型的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尾数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</a:t>
            </a:r>
            <a:r>
              <a:rPr lang="zh-CN" altLang="en-US" dirty="0" smtClean="0">
                <a:solidFill>
                  <a:srgbClr val="006600"/>
                </a:solidFill>
              </a:rPr>
              <a:t>二进制</a:t>
            </a:r>
            <a:r>
              <a:rPr lang="zh-CN" altLang="en-US" dirty="0" smtClean="0">
                <a:solidFill>
                  <a:srgbClr val="0000FF"/>
                </a:solidFill>
              </a:rPr>
              <a:t>原码</a:t>
            </a:r>
            <a:r>
              <a:rPr lang="zh-CN" altLang="en-US" dirty="0" smtClean="0"/>
              <a:t>表示；规格化尾数的第一位总是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，无需保存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23</a:t>
            </a:r>
            <a:r>
              <a:rPr lang="zh-CN" altLang="en-US" dirty="0" smtClean="0"/>
              <a:t>位尾数表示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位数据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尾数的基数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＝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阶码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位移码表示，偏置常数为</a:t>
            </a:r>
            <a:r>
              <a:rPr lang="en-US" altLang="zh-CN" dirty="0" smtClean="0">
                <a:solidFill>
                  <a:srgbClr val="000000"/>
                </a:solidFill>
              </a:rPr>
              <a:t>(10000000)</a:t>
            </a:r>
            <a:r>
              <a:rPr lang="en-US" altLang="zh-CN" baseline="-30000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数符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0119" name="Group 119"/>
          <p:cNvGraphicFramePr>
            <a:graphicFrameLocks noGrp="1"/>
          </p:cNvGraphicFramePr>
          <p:nvPr/>
        </p:nvGraphicFramePr>
        <p:xfrm>
          <a:off x="611188" y="1846263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34" name="Line 115"/>
          <p:cNvSpPr>
            <a:spLocks noChangeShapeType="1"/>
          </p:cNvSpPr>
          <p:nvPr/>
        </p:nvSpPr>
        <p:spPr bwMode="auto">
          <a:xfrm flipH="1">
            <a:off x="3419475" y="2997200"/>
            <a:ext cx="20891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5" name="Line 116"/>
          <p:cNvSpPr>
            <a:spLocks noChangeShapeType="1"/>
          </p:cNvSpPr>
          <p:nvPr/>
        </p:nvSpPr>
        <p:spPr bwMode="auto">
          <a:xfrm>
            <a:off x="6300788" y="2997200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6" name="Line 117"/>
          <p:cNvSpPr>
            <a:spLocks noChangeShapeType="1"/>
          </p:cNvSpPr>
          <p:nvPr/>
        </p:nvSpPr>
        <p:spPr bwMode="auto">
          <a:xfrm>
            <a:off x="2627313" y="29972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7" name="Line 118"/>
          <p:cNvSpPr>
            <a:spLocks noChangeShapeType="1"/>
          </p:cNvSpPr>
          <p:nvPr/>
        </p:nvSpPr>
        <p:spPr bwMode="auto">
          <a:xfrm flipH="1">
            <a:off x="1331913" y="29972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8" name="Rectangle 120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874B06-D9E0-405E-98CE-CEB3EB4A7BBB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2】</a:t>
            </a:r>
            <a:r>
              <a:rPr lang="zh-CN" altLang="en-US" smtClean="0"/>
              <a:t>将十进制数</a:t>
            </a:r>
            <a:r>
              <a:rPr lang="en-US" altLang="zh-CN" smtClean="0"/>
              <a:t>173507</a:t>
            </a:r>
            <a:r>
              <a:rPr lang="zh-CN" altLang="en-US" smtClean="0"/>
              <a:t>转换为下述典型的</a:t>
            </a:r>
            <a:r>
              <a:rPr lang="en-US" altLang="zh-CN" smtClean="0"/>
              <a:t>32</a:t>
            </a:r>
            <a:r>
              <a:rPr lang="zh-CN" altLang="en-US" smtClean="0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  <a:r>
              <a:rPr lang="pt-BR" altLang="zh-CN" smtClean="0">
                <a:solidFill>
                  <a:srgbClr val="000000"/>
                </a:solidFill>
              </a:rPr>
              <a:t>(173507)</a:t>
            </a:r>
            <a:r>
              <a:rPr lang="pt-BR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</a:rPr>
              <a:t>(2A5C3)</a:t>
            </a:r>
            <a:r>
              <a:rPr lang="pt-BR" altLang="zh-CN" baseline="-30000" smtClean="0">
                <a:solidFill>
                  <a:srgbClr val="000000"/>
                </a:solidFill>
              </a:rPr>
              <a:t>16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baseline="-30000" smtClean="0">
                <a:solidFill>
                  <a:srgbClr val="000000"/>
                </a:solidFill>
              </a:rPr>
              <a:t>	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</a:rPr>
              <a:t>(0010 1010 0101 1100 0011)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baseline="-30000" smtClean="0">
                <a:solidFill>
                  <a:srgbClr val="000000"/>
                </a:solidFill>
              </a:rPr>
              <a:t>	</a:t>
            </a:r>
            <a:r>
              <a:rPr lang="zh-CN" altLang="pt-BR" smtClean="0"/>
              <a:t>＝</a:t>
            </a:r>
            <a:r>
              <a:rPr lang="pt-BR" altLang="zh-CN" smtClean="0"/>
              <a:t>(0.1010 1001 0111 0000 1100 0000)</a:t>
            </a:r>
            <a:r>
              <a:rPr lang="pt-BR" altLang="zh-CN" baseline="-25000" smtClean="0"/>
              <a:t>2</a:t>
            </a:r>
            <a:r>
              <a:rPr lang="pt-BR" altLang="zh-CN" smtClean="0"/>
              <a:t>×2</a:t>
            </a:r>
            <a:r>
              <a:rPr lang="pt-BR" altLang="zh-CN" baseline="30000" smtClean="0"/>
              <a:t>18</a:t>
            </a:r>
            <a:endParaRPr lang="pt-BR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∴数符</a:t>
            </a:r>
            <a:r>
              <a:rPr lang="en-US" altLang="zh-CN" smtClean="0">
                <a:solidFill>
                  <a:srgbClr val="000000"/>
                </a:solidFill>
              </a:rPr>
              <a:t>S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，阶码</a:t>
            </a:r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(128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18)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(10010010)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因此</a:t>
            </a:r>
            <a:r>
              <a:rPr lang="en-US" altLang="zh-CN" smtClean="0">
                <a:solidFill>
                  <a:srgbClr val="000000"/>
                </a:solidFill>
              </a:rPr>
              <a:t>(173507)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的该</a:t>
            </a:r>
            <a:r>
              <a:rPr lang="en-US" altLang="zh-CN" smtClean="0">
                <a:solidFill>
                  <a:srgbClr val="000000"/>
                </a:solidFill>
              </a:rPr>
              <a:t>32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位浮点数格式为：</a:t>
            </a:r>
            <a:endParaRPr lang="en-US" altLang="zh-CN" smtClean="0"/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1029" name="Group 5"/>
          <p:cNvGraphicFramePr>
            <a:graphicFrameLocks noGrp="1"/>
          </p:cNvGraphicFramePr>
          <p:nvPr/>
        </p:nvGraphicFramePr>
        <p:xfrm>
          <a:off x="611188" y="1846263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358" name="Line 39"/>
          <p:cNvSpPr>
            <a:spLocks noChangeShapeType="1"/>
          </p:cNvSpPr>
          <p:nvPr/>
        </p:nvSpPr>
        <p:spPr bwMode="auto">
          <a:xfrm flipH="1">
            <a:off x="3419475" y="2997200"/>
            <a:ext cx="20891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9" name="Line 40"/>
          <p:cNvSpPr>
            <a:spLocks noChangeShapeType="1"/>
          </p:cNvSpPr>
          <p:nvPr/>
        </p:nvSpPr>
        <p:spPr bwMode="auto">
          <a:xfrm>
            <a:off x="6300788" y="2997200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0" name="Line 41"/>
          <p:cNvSpPr>
            <a:spLocks noChangeShapeType="1"/>
          </p:cNvSpPr>
          <p:nvPr/>
        </p:nvSpPr>
        <p:spPr bwMode="auto">
          <a:xfrm>
            <a:off x="2627313" y="29972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1" name="Line 42"/>
          <p:cNvSpPr>
            <a:spLocks noChangeShapeType="1"/>
          </p:cNvSpPr>
          <p:nvPr/>
        </p:nvSpPr>
        <p:spPr bwMode="auto">
          <a:xfrm flipH="1">
            <a:off x="1331913" y="29972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62" name="Rectangle 43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C61D54-1439-401B-9387-3DE9EE7B9697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2】</a:t>
            </a:r>
            <a:r>
              <a:rPr lang="zh-CN" altLang="en-US" smtClean="0"/>
              <a:t>将十进制数</a:t>
            </a:r>
            <a:r>
              <a:rPr lang="en-US" altLang="zh-CN" smtClean="0"/>
              <a:t>173507</a:t>
            </a:r>
            <a:r>
              <a:rPr lang="zh-CN" altLang="en-US" smtClean="0"/>
              <a:t>转换为下述典型的</a:t>
            </a:r>
            <a:r>
              <a:rPr lang="en-US" altLang="zh-CN" smtClean="0"/>
              <a:t>32</a:t>
            </a:r>
            <a:r>
              <a:rPr lang="zh-CN" altLang="en-US" smtClean="0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  <a:r>
              <a:rPr lang="pt-BR" altLang="zh-CN" smtClean="0">
                <a:solidFill>
                  <a:srgbClr val="000000"/>
                </a:solidFill>
              </a:rPr>
              <a:t>(173507)</a:t>
            </a:r>
            <a:r>
              <a:rPr lang="pt-BR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</a:rPr>
              <a:t>(2A5C3)</a:t>
            </a:r>
            <a:r>
              <a:rPr lang="pt-BR" altLang="zh-CN" baseline="-30000" smtClean="0">
                <a:solidFill>
                  <a:srgbClr val="000000"/>
                </a:solidFill>
              </a:rPr>
              <a:t>16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pt-BR" baseline="-30000" smtClean="0">
                <a:solidFill>
                  <a:srgbClr val="000000"/>
                </a:solidFill>
              </a:rPr>
              <a:t>	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smtClean="0">
                <a:solidFill>
                  <a:srgbClr val="000000"/>
                </a:solidFill>
              </a:rPr>
              <a:t>(0010 1010 0101 1100 0011)</a:t>
            </a:r>
            <a:r>
              <a:rPr lang="pt-BR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pt-BR" altLang="zh-CN" baseline="-30000" smtClean="0">
                <a:solidFill>
                  <a:srgbClr val="000000"/>
                </a:solidFill>
              </a:rPr>
              <a:t>	</a:t>
            </a:r>
            <a:r>
              <a:rPr lang="zh-CN" altLang="pt-BR" smtClean="0"/>
              <a:t>＝</a:t>
            </a:r>
            <a:r>
              <a:rPr lang="pt-BR" altLang="zh-CN" smtClean="0"/>
              <a:t>(0.</a:t>
            </a:r>
            <a:r>
              <a:rPr lang="pt-BR" altLang="zh-CN" smtClean="0">
                <a:solidFill>
                  <a:srgbClr val="FF0000"/>
                </a:solidFill>
              </a:rPr>
              <a:t>1</a:t>
            </a:r>
            <a:r>
              <a:rPr lang="pt-BR" altLang="zh-CN" smtClean="0"/>
              <a:t>010 1001 0111 0000 1100 0000)</a:t>
            </a:r>
            <a:r>
              <a:rPr lang="pt-BR" altLang="zh-CN" baseline="-25000" smtClean="0"/>
              <a:t>2</a:t>
            </a:r>
            <a:r>
              <a:rPr lang="pt-BR" altLang="zh-CN" smtClean="0"/>
              <a:t>×2</a:t>
            </a:r>
            <a:r>
              <a:rPr lang="pt-BR" altLang="zh-CN" baseline="30000" smtClean="0"/>
              <a:t>18</a:t>
            </a:r>
            <a:endParaRPr lang="pt-BR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∴数符</a:t>
            </a:r>
            <a:r>
              <a:rPr lang="en-US" altLang="zh-CN" smtClean="0">
                <a:solidFill>
                  <a:srgbClr val="000000"/>
                </a:solidFill>
              </a:rPr>
              <a:t>S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，阶码</a:t>
            </a:r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(128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18)</a:t>
            </a:r>
            <a:r>
              <a:rPr lang="en-US" altLang="zh-CN" baseline="-30000" smtClean="0">
                <a:solidFill>
                  <a:srgbClr val="000000"/>
                </a:solidFill>
              </a:rPr>
              <a:t>10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(10010010)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因此</a:t>
            </a:r>
            <a:r>
              <a:rPr lang="en-US" altLang="zh-CN" smtClean="0">
                <a:solidFill>
                  <a:srgbClr val="000000"/>
                </a:solidFill>
              </a:rPr>
              <a:t>(173507)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的该</a:t>
            </a:r>
            <a:r>
              <a:rPr lang="en-US" altLang="zh-CN" smtClean="0">
                <a:solidFill>
                  <a:srgbClr val="000000"/>
                </a:solidFill>
              </a:rPr>
              <a:t>32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位浮点数格式为：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可用十六进制书写为如下简单形式：</a:t>
            </a:r>
            <a:r>
              <a:rPr lang="en-US" altLang="zh-CN" smtClean="0"/>
              <a:t>492970C0H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2053" name="Group 5"/>
          <p:cNvGraphicFramePr>
            <a:graphicFrameLocks noGrp="1"/>
          </p:cNvGraphicFramePr>
          <p:nvPr/>
        </p:nvGraphicFramePr>
        <p:xfrm>
          <a:off x="611188" y="4365625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10010010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010 1001 0111 0000 1100 0000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2087" name="Line 39"/>
          <p:cNvSpPr>
            <a:spLocks noChangeShapeType="1"/>
          </p:cNvSpPr>
          <p:nvPr/>
        </p:nvSpPr>
        <p:spPr bwMode="auto">
          <a:xfrm flipH="1">
            <a:off x="3419475" y="5516563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2088" name="Line 40"/>
          <p:cNvSpPr>
            <a:spLocks noChangeShapeType="1"/>
          </p:cNvSpPr>
          <p:nvPr/>
        </p:nvSpPr>
        <p:spPr bwMode="auto">
          <a:xfrm>
            <a:off x="6300788" y="5516563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2089" name="Line 41"/>
          <p:cNvSpPr>
            <a:spLocks noChangeShapeType="1"/>
          </p:cNvSpPr>
          <p:nvPr/>
        </p:nvSpPr>
        <p:spPr bwMode="auto">
          <a:xfrm>
            <a:off x="2627313" y="5516563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2090" name="Line 42"/>
          <p:cNvSpPr>
            <a:spLocks noChangeShapeType="1"/>
          </p:cNvSpPr>
          <p:nvPr/>
        </p:nvSpPr>
        <p:spPr bwMode="auto">
          <a:xfrm flipH="1">
            <a:off x="1331913" y="5516563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86" name="Rectangle 43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28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87" grpId="0" animBg="1"/>
      <p:bldP spid="1282088" grpId="0" animBg="1"/>
      <p:bldP spid="1282089" grpId="0" animBg="1"/>
      <p:bldP spid="128209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054A7D-AA9F-43CE-B5A6-DEFD8187110C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将十进制数</a:t>
            </a:r>
            <a:r>
              <a:rPr lang="en-US" altLang="zh-CN" dirty="0" smtClean="0"/>
              <a:t>173507</a:t>
            </a:r>
            <a:r>
              <a:rPr lang="zh-CN" altLang="en-US" dirty="0" smtClean="0"/>
              <a:t>转换为下述典型的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位浮点数格式。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解</a:t>
            </a:r>
            <a:r>
              <a:rPr lang="en-US" altLang="zh-CN" dirty="0" smtClean="0"/>
              <a:t>】</a:t>
            </a:r>
            <a:endParaRPr lang="zh-CN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/>
              <a:t>此格式规格化浮点数可表示的正数范围：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最大值：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0.11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11</a:t>
            </a:r>
            <a:r>
              <a:rPr lang="en-US" altLang="zh-CN" baseline="30000" dirty="0" smtClean="0">
                <a:solidFill>
                  <a:srgbClr val="000000"/>
                </a:solidFill>
                <a:ea typeface="楷体_GB2312" pitchFamily="49" charset="-122"/>
                <a:cs typeface="Courier New" pitchFamily="49" charset="0"/>
              </a:rPr>
              <a:t>...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(1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-24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127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≈</a:t>
            </a:r>
            <a:r>
              <a:rPr lang="en-US" altLang="zh-CN" dirty="0" smtClean="0">
                <a:solidFill>
                  <a:srgbClr val="000000"/>
                </a:solidFill>
              </a:rPr>
              <a:t>1.70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38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最小值：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0.10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00</a:t>
            </a:r>
            <a:r>
              <a:rPr lang="en-US" altLang="zh-CN" baseline="30000" dirty="0" smtClean="0">
                <a:solidFill>
                  <a:srgbClr val="000000"/>
                </a:solidFill>
                <a:ea typeface="楷体_GB2312" pitchFamily="49" charset="-122"/>
                <a:cs typeface="Courier New" pitchFamily="49" charset="0"/>
              </a:rPr>
              <a:t>...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(1/2)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-128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-129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≈</a:t>
            </a:r>
            <a:r>
              <a:rPr lang="en-US" altLang="zh-CN" dirty="0" smtClean="0">
                <a:solidFill>
                  <a:srgbClr val="000000"/>
                </a:solidFill>
              </a:rPr>
              <a:t>1.47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-39</a:t>
            </a:r>
            <a:endParaRPr lang="en-US" altLang="zh-CN" dirty="0" smtClean="0"/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83077" name="Group 5"/>
          <p:cNvGraphicFramePr>
            <a:graphicFrameLocks noGrp="1"/>
          </p:cNvGraphicFramePr>
          <p:nvPr/>
        </p:nvGraphicFramePr>
        <p:xfrm>
          <a:off x="611188" y="2349500"/>
          <a:ext cx="7920037" cy="1371600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10010010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010 1001 0111 0000 1100 0000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06" name="Line 39"/>
          <p:cNvSpPr>
            <a:spLocks noChangeShapeType="1"/>
          </p:cNvSpPr>
          <p:nvPr/>
        </p:nvSpPr>
        <p:spPr bwMode="auto">
          <a:xfrm flipH="1">
            <a:off x="3419475" y="3500438"/>
            <a:ext cx="2089150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7" name="Line 40"/>
          <p:cNvSpPr>
            <a:spLocks noChangeShapeType="1"/>
          </p:cNvSpPr>
          <p:nvPr/>
        </p:nvSpPr>
        <p:spPr bwMode="auto">
          <a:xfrm>
            <a:off x="6300788" y="3500438"/>
            <a:ext cx="2232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8" name="Line 41"/>
          <p:cNvSpPr>
            <a:spLocks noChangeShapeType="1"/>
          </p:cNvSpPr>
          <p:nvPr/>
        </p:nvSpPr>
        <p:spPr bwMode="auto">
          <a:xfrm>
            <a:off x="2627313" y="3500438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09" name="Line 42"/>
          <p:cNvSpPr>
            <a:spLocks noChangeShapeType="1"/>
          </p:cNvSpPr>
          <p:nvPr/>
        </p:nvSpPr>
        <p:spPr bwMode="auto">
          <a:xfrm flipH="1">
            <a:off x="1331913" y="3500438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410" name="Rectangle 43"/>
          <p:cNvSpPr>
            <a:spLocks noChangeArrowheads="1"/>
          </p:cNvSpPr>
          <p:nvPr/>
        </p:nvSpPr>
        <p:spPr bwMode="auto">
          <a:xfrm>
            <a:off x="4140200" y="528638"/>
            <a:ext cx="475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① 什么是规格化的浮点数？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C848F4-B02B-4181-B611-CA37CBD8ECE4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5054600"/>
          </a:xfrm>
        </p:spPr>
        <p:txBody>
          <a:bodyPr/>
          <a:lstStyle/>
          <a:p>
            <a:pPr marL="357188" indent="-357188" eaLnBrk="1" hangingPunct="1"/>
            <a:r>
              <a:rPr lang="zh-CN" altLang="en-US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机器零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：当浮点数的尾数为</a:t>
            </a:r>
            <a:r>
              <a:rPr lang="en-US" altLang="zh-CN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，阶码为最小值－</a:t>
            </a:r>
            <a:r>
              <a:rPr lang="en-US" altLang="zh-CN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i="1" baseline="300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baseline="300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-1</a:t>
            </a:r>
            <a:br>
              <a:rPr lang="en-US" altLang="zh-CN" baseline="300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移码表示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时，浮点数代码为</a:t>
            </a:r>
            <a:r>
              <a:rPr lang="en-US" altLang="zh-CN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00…0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全零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。</a:t>
            </a:r>
          </a:p>
          <a:p>
            <a:pPr marL="815975" lvl="1" eaLnBrk="1" hangingPunct="1"/>
            <a:r>
              <a:rPr lang="zh-CN" altLang="en-US" smtClean="0">
                <a:ea typeface="黑体" pitchFamily="49" charset="-122"/>
                <a:cs typeface="Times New Roman" pitchFamily="18" charset="0"/>
              </a:rPr>
              <a:t>保证浮点零表示形式的惟一性。</a:t>
            </a:r>
            <a:endParaRPr lang="zh-CN" altLang="en-US" smtClean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  <a:p>
            <a:pPr marL="815975" lvl="1" eaLnBrk="1" hangingPunct="1"/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当浮点数的尾数用原码表示时，机器零有</a:t>
            </a:r>
            <a:r>
              <a:rPr lang="en-US" altLang="zh-CN" smtClean="0"/>
              <a:t>“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＋</a:t>
            </a:r>
            <a:r>
              <a:rPr lang="en-US" altLang="zh-CN" smtClean="0"/>
              <a:t>0”</a:t>
            </a:r>
            <a:r>
              <a:rPr lang="zh-CN" altLang="en-US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mtClean="0"/>
              <a:t>“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－</a:t>
            </a:r>
            <a:r>
              <a:rPr lang="en-US" altLang="zh-CN" smtClean="0"/>
              <a:t>0”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之分。</a:t>
            </a:r>
            <a:endParaRPr lang="en-US" altLang="zh-CN" smtClean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② 特点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动作按钮: 信息 6">
            <a:hlinkClick r:id="rId2" action="ppaction://hlinksldjump" highlightClick="1"/>
          </p:cNvPr>
          <p:cNvSpPr/>
          <p:nvPr/>
        </p:nvSpPr>
        <p:spPr bwMode="auto">
          <a:xfrm>
            <a:off x="8100392" y="620688"/>
            <a:ext cx="576064" cy="576064"/>
          </a:xfrm>
          <a:prstGeom prst="actionButtonInformation">
            <a:avLst/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DC7140-84DC-4EDE-B9CE-537ACCC46C9F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103428" name="AutoShape 247"/>
          <p:cNvSpPr>
            <a:spLocks noChangeArrowheads="1"/>
          </p:cNvSpPr>
          <p:nvPr/>
        </p:nvSpPr>
        <p:spPr bwMode="auto">
          <a:xfrm>
            <a:off x="706438" y="3744913"/>
            <a:ext cx="547687" cy="546100"/>
          </a:xfrm>
          <a:prstGeom prst="roundRect">
            <a:avLst>
              <a:gd name="adj" fmla="val 27819"/>
            </a:avLst>
          </a:prstGeom>
          <a:solidFill>
            <a:srgbClr val="FFFF99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1075"/>
            <a:ext cx="8640960" cy="5630863"/>
          </a:xfrm>
        </p:spPr>
        <p:txBody>
          <a:bodyPr/>
          <a:lstStyle/>
          <a:p>
            <a:pPr marL="357188" indent="-357188" eaLnBrk="1" hangingPunct="1"/>
            <a:r>
              <a:rPr lang="zh-CN" altLang="en-US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浮点数在数轴上的分布</a:t>
            </a:r>
            <a:r>
              <a:rPr lang="zh-CN" altLang="en-US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</a:t>
            </a:r>
          </a:p>
          <a:p>
            <a:pPr marL="815975" lvl="1" eaLnBrk="1" hangingPunct="1"/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假设浮点数的规格化</a:t>
            </a:r>
            <a:r>
              <a:rPr lang="zh-CN" altLang="en-US" sz="2400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尾数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只有</a:t>
            </a:r>
            <a:r>
              <a:rPr lang="en-US" altLang="zh-CN" sz="2400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位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精度，用</a:t>
            </a:r>
            <a:r>
              <a:rPr lang="zh-CN" altLang="en-US" sz="24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原码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表示，那么在任意两个</a:t>
            </a: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的整数次幂之间，有</a:t>
            </a: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400" baseline="300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个可表示浮点数</a:t>
            </a:r>
            <a:r>
              <a:rPr lang="en-US" altLang="zh-CN" sz="2400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小数点后第</a:t>
            </a: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位总是</a:t>
            </a:r>
            <a:r>
              <a:rPr lang="en-US" altLang="zh-CN" sz="2400" smtClean="0"/>
              <a:t>“</a:t>
            </a: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400" smtClean="0"/>
              <a:t>”</a:t>
            </a:r>
            <a:r>
              <a:rPr lang="en-US" altLang="zh-CN" sz="2400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。正尾数的形式：</a:t>
            </a: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0.1xxx</a:t>
            </a:r>
          </a:p>
          <a:p>
            <a:pPr marL="815975" lvl="1" eaLnBrk="1" hangingPunct="1"/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假设</a:t>
            </a:r>
            <a:r>
              <a:rPr lang="zh-CN" altLang="en-US" sz="2400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阶码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用</a:t>
            </a:r>
            <a:r>
              <a:rPr lang="en-US" altLang="zh-CN" sz="2400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smtClean="0">
                <a:solidFill>
                  <a:srgbClr val="CC0066"/>
                </a:solidFill>
                <a:ea typeface="黑体" pitchFamily="49" charset="-122"/>
                <a:cs typeface="Times New Roman" pitchFamily="18" charset="0"/>
              </a:rPr>
              <a:t>位</a:t>
            </a:r>
            <a:r>
              <a:rPr lang="zh-CN" altLang="en-US" sz="240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移码</a:t>
            </a:r>
            <a: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表示，则可能的阶码：</a:t>
            </a:r>
            <a:br>
              <a:rPr lang="zh-CN" altLang="en-US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</a:br>
            <a:r>
              <a:rPr lang="en-US" altLang="zh-CN" sz="2400" smtClean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-4, -3, -2, -1, 0, 1, 2, 3</a:t>
            </a:r>
          </a:p>
        </p:txBody>
      </p:sp>
      <p:sp>
        <p:nvSpPr>
          <p:cNvPr id="10343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03433" name="Group 93"/>
          <p:cNvGrpSpPr>
            <a:grpSpLocks/>
          </p:cNvGrpSpPr>
          <p:nvPr/>
        </p:nvGrpSpPr>
        <p:grpSpPr bwMode="auto">
          <a:xfrm>
            <a:off x="4968875" y="3790950"/>
            <a:ext cx="2808288" cy="431800"/>
            <a:chOff x="2200" y="3067"/>
            <a:chExt cx="1361" cy="363"/>
          </a:xfrm>
        </p:grpSpPr>
        <p:sp>
          <p:nvSpPr>
            <p:cNvPr id="103576" name="Line 53"/>
            <p:cNvSpPr>
              <a:spLocks noChangeShapeType="1"/>
            </p:cNvSpPr>
            <p:nvPr/>
          </p:nvSpPr>
          <p:spPr bwMode="auto">
            <a:xfrm>
              <a:off x="2200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77" name="Line 54"/>
            <p:cNvSpPr>
              <a:spLocks noChangeShapeType="1"/>
            </p:cNvSpPr>
            <p:nvPr/>
          </p:nvSpPr>
          <p:spPr bwMode="auto">
            <a:xfrm>
              <a:off x="2426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78" name="Line 55"/>
            <p:cNvSpPr>
              <a:spLocks noChangeShapeType="1"/>
            </p:cNvSpPr>
            <p:nvPr/>
          </p:nvSpPr>
          <p:spPr bwMode="auto">
            <a:xfrm>
              <a:off x="2653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79" name="Line 56"/>
            <p:cNvSpPr>
              <a:spLocks noChangeShapeType="1"/>
            </p:cNvSpPr>
            <p:nvPr/>
          </p:nvSpPr>
          <p:spPr bwMode="auto">
            <a:xfrm>
              <a:off x="2881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80" name="Line 57"/>
            <p:cNvSpPr>
              <a:spLocks noChangeShapeType="1"/>
            </p:cNvSpPr>
            <p:nvPr/>
          </p:nvSpPr>
          <p:spPr bwMode="auto">
            <a:xfrm>
              <a:off x="3108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81" name="Line 58"/>
            <p:cNvSpPr>
              <a:spLocks noChangeShapeType="1"/>
            </p:cNvSpPr>
            <p:nvPr/>
          </p:nvSpPr>
          <p:spPr bwMode="auto">
            <a:xfrm>
              <a:off x="3334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82" name="Line 59"/>
            <p:cNvSpPr>
              <a:spLocks noChangeShapeType="1"/>
            </p:cNvSpPr>
            <p:nvPr/>
          </p:nvSpPr>
          <p:spPr bwMode="auto">
            <a:xfrm>
              <a:off x="3561" y="3067"/>
              <a:ext cx="0" cy="3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34" name="Line 52"/>
          <p:cNvSpPr>
            <a:spLocks noChangeShapeType="1"/>
          </p:cNvSpPr>
          <p:nvPr/>
        </p:nvSpPr>
        <p:spPr bwMode="auto">
          <a:xfrm>
            <a:off x="4500563" y="3573463"/>
            <a:ext cx="0" cy="865187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5" name="Line 60"/>
          <p:cNvSpPr>
            <a:spLocks noChangeShapeType="1"/>
          </p:cNvSpPr>
          <p:nvPr/>
        </p:nvSpPr>
        <p:spPr bwMode="auto">
          <a:xfrm>
            <a:off x="8243888" y="35734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5" name="Line 165"/>
          <p:cNvSpPr>
            <a:spLocks noChangeShapeType="1"/>
          </p:cNvSpPr>
          <p:nvPr/>
        </p:nvSpPr>
        <p:spPr bwMode="auto">
          <a:xfrm>
            <a:off x="179388" y="4006850"/>
            <a:ext cx="8713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3446" name="Group 166"/>
          <p:cNvGrpSpPr>
            <a:grpSpLocks/>
          </p:cNvGrpSpPr>
          <p:nvPr/>
        </p:nvGrpSpPr>
        <p:grpSpPr bwMode="auto">
          <a:xfrm>
            <a:off x="2627313" y="3575050"/>
            <a:ext cx="1873250" cy="865188"/>
            <a:chOff x="1973" y="2976"/>
            <a:chExt cx="1814" cy="545"/>
          </a:xfrm>
        </p:grpSpPr>
        <p:grpSp>
          <p:nvGrpSpPr>
            <p:cNvPr id="103536" name="Group 167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539" name="Line 168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0" name="Line 169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1" name="Line 170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2" name="Line 171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3" name="Line 172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4" name="Line 173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5" name="Line 174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537" name="Line 175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38" name="Line 176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47" name="Group 177"/>
          <p:cNvGrpSpPr>
            <a:grpSpLocks/>
          </p:cNvGrpSpPr>
          <p:nvPr/>
        </p:nvGrpSpPr>
        <p:grpSpPr bwMode="auto">
          <a:xfrm>
            <a:off x="1692275" y="3575050"/>
            <a:ext cx="935038" cy="865188"/>
            <a:chOff x="1973" y="2976"/>
            <a:chExt cx="1814" cy="545"/>
          </a:xfrm>
        </p:grpSpPr>
        <p:grpSp>
          <p:nvGrpSpPr>
            <p:cNvPr id="103526" name="Group 178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529" name="Line 179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0" name="Line 180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1" name="Line 181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2" name="Line 182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3" name="Line 183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4" name="Line 184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5" name="Line 185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527" name="Line 186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28" name="Line 187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48" name="Line 188"/>
          <p:cNvSpPr>
            <a:spLocks noChangeShapeType="1"/>
          </p:cNvSpPr>
          <p:nvPr/>
        </p:nvSpPr>
        <p:spPr bwMode="auto">
          <a:xfrm>
            <a:off x="755650" y="3573463"/>
            <a:ext cx="0" cy="865187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9" name="Text Box 222"/>
          <p:cNvSpPr txBox="1">
            <a:spLocks noChangeArrowheads="1"/>
          </p:cNvSpPr>
          <p:nvPr/>
        </p:nvSpPr>
        <p:spPr bwMode="auto">
          <a:xfrm>
            <a:off x="1403350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0</a:t>
            </a:r>
          </a:p>
        </p:txBody>
      </p:sp>
      <p:sp>
        <p:nvSpPr>
          <p:cNvPr id="103450" name="Text Box 223"/>
          <p:cNvSpPr txBox="1">
            <a:spLocks noChangeArrowheads="1"/>
          </p:cNvSpPr>
          <p:nvPr/>
        </p:nvSpPr>
        <p:spPr bwMode="auto">
          <a:xfrm>
            <a:off x="2339975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1</a:t>
            </a:r>
          </a:p>
        </p:txBody>
      </p:sp>
      <p:sp>
        <p:nvSpPr>
          <p:cNvPr id="103451" name="Text Box 224"/>
          <p:cNvSpPr txBox="1">
            <a:spLocks noChangeArrowheads="1"/>
          </p:cNvSpPr>
          <p:nvPr/>
        </p:nvSpPr>
        <p:spPr bwMode="auto">
          <a:xfrm>
            <a:off x="4211638" y="43656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2</a:t>
            </a:r>
          </a:p>
        </p:txBody>
      </p:sp>
      <p:sp>
        <p:nvSpPr>
          <p:cNvPr id="103452" name="Text Box 225"/>
          <p:cNvSpPr txBox="1">
            <a:spLocks noChangeArrowheads="1"/>
          </p:cNvSpPr>
          <p:nvPr/>
        </p:nvSpPr>
        <p:spPr bwMode="auto">
          <a:xfrm>
            <a:off x="7956550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3</a:t>
            </a:r>
          </a:p>
        </p:txBody>
      </p:sp>
      <p:grpSp>
        <p:nvGrpSpPr>
          <p:cNvPr id="103453" name="Group 232"/>
          <p:cNvGrpSpPr>
            <a:grpSpLocks/>
          </p:cNvGrpSpPr>
          <p:nvPr/>
        </p:nvGrpSpPr>
        <p:grpSpPr bwMode="auto">
          <a:xfrm>
            <a:off x="1223963" y="3573463"/>
            <a:ext cx="468312" cy="865187"/>
            <a:chOff x="1973" y="2976"/>
            <a:chExt cx="1814" cy="545"/>
          </a:xfrm>
        </p:grpSpPr>
        <p:grpSp>
          <p:nvGrpSpPr>
            <p:cNvPr id="103516" name="Group 233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519" name="Line 234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0" name="Line 235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1" name="Line 236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2" name="Line 237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3" name="Line 238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4" name="Line 239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5" name="Line 240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517" name="Line 241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518" name="Line 242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54" name="Text Box 243"/>
          <p:cNvSpPr txBox="1">
            <a:spLocks noChangeArrowheads="1"/>
          </p:cNvSpPr>
          <p:nvPr/>
        </p:nvSpPr>
        <p:spPr bwMode="auto">
          <a:xfrm>
            <a:off x="971550" y="436562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</a:t>
            </a:r>
            <a:r>
              <a:rPr lang="en-US" altLang="zh-CN" sz="2400" baseline="30000"/>
              <a:t>-1</a:t>
            </a:r>
          </a:p>
        </p:txBody>
      </p:sp>
      <p:sp>
        <p:nvSpPr>
          <p:cNvPr id="103455" name="Text Box 244"/>
          <p:cNvSpPr txBox="1">
            <a:spLocks noChangeArrowheads="1"/>
          </p:cNvSpPr>
          <p:nvPr/>
        </p:nvSpPr>
        <p:spPr bwMode="auto">
          <a:xfrm>
            <a:off x="468313" y="43656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0</a:t>
            </a:r>
          </a:p>
        </p:txBody>
      </p:sp>
      <p:sp>
        <p:nvSpPr>
          <p:cNvPr id="103456" name="Line 248"/>
          <p:cNvSpPr>
            <a:spLocks noChangeShapeType="1"/>
          </p:cNvSpPr>
          <p:nvPr/>
        </p:nvSpPr>
        <p:spPr bwMode="auto">
          <a:xfrm>
            <a:off x="971550" y="4287838"/>
            <a:ext cx="0" cy="796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323850" y="5084763"/>
            <a:ext cx="6335713" cy="1368425"/>
            <a:chOff x="323850" y="5084763"/>
            <a:chExt cx="6335713" cy="1368425"/>
          </a:xfrm>
        </p:grpSpPr>
        <p:sp>
          <p:nvSpPr>
            <p:cNvPr id="103427" name="AutoShape 246"/>
            <p:cNvSpPr>
              <a:spLocks noChangeArrowheads="1"/>
            </p:cNvSpPr>
            <p:nvPr/>
          </p:nvSpPr>
          <p:spPr bwMode="auto">
            <a:xfrm>
              <a:off x="396875" y="5084763"/>
              <a:ext cx="6191250" cy="1366837"/>
            </a:xfrm>
            <a:prstGeom prst="roundRect">
              <a:avLst>
                <a:gd name="adj" fmla="val 27819"/>
              </a:avLst>
            </a:prstGeom>
            <a:solidFill>
              <a:srgbClr val="FFFF99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32" name="Line 36"/>
            <p:cNvSpPr>
              <a:spLocks noChangeShapeType="1"/>
            </p:cNvSpPr>
            <p:nvPr/>
          </p:nvSpPr>
          <p:spPr bwMode="auto">
            <a:xfrm>
              <a:off x="396875" y="5637213"/>
              <a:ext cx="6191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436" name="Group 95"/>
            <p:cNvGrpSpPr>
              <a:grpSpLocks/>
            </p:cNvGrpSpPr>
            <p:nvPr/>
          </p:nvGrpSpPr>
          <p:grpSpPr bwMode="auto">
            <a:xfrm>
              <a:off x="2054225" y="5203825"/>
              <a:ext cx="1439863" cy="865188"/>
              <a:chOff x="1973" y="2976"/>
              <a:chExt cx="1814" cy="545"/>
            </a:xfrm>
          </p:grpSpPr>
          <p:grpSp>
            <p:nvGrpSpPr>
              <p:cNvPr id="103566" name="Group 96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69" name="Line 97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0" name="Line 98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1" name="Line 99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2" name="Line 100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3" name="Line 101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4" name="Line 102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75" name="Line 103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67" name="Line 104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68" name="Line 105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437" name="Group 106"/>
            <p:cNvGrpSpPr>
              <a:grpSpLocks/>
            </p:cNvGrpSpPr>
            <p:nvPr/>
          </p:nvGrpSpPr>
          <p:grpSpPr bwMode="auto">
            <a:xfrm>
              <a:off x="1333500" y="5203825"/>
              <a:ext cx="720725" cy="865188"/>
              <a:chOff x="1973" y="2976"/>
              <a:chExt cx="1814" cy="545"/>
            </a:xfrm>
          </p:grpSpPr>
          <p:grpSp>
            <p:nvGrpSpPr>
              <p:cNvPr id="103556" name="Group 107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59" name="Line 108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0" name="Line 109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1" name="Line 110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2" name="Line 111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3" name="Line 112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4" name="Line 113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65" name="Line 114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57" name="Line 115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58" name="Line 116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438" name="Group 117"/>
            <p:cNvGrpSpPr>
              <a:grpSpLocks/>
            </p:cNvGrpSpPr>
            <p:nvPr/>
          </p:nvGrpSpPr>
          <p:grpSpPr bwMode="auto">
            <a:xfrm>
              <a:off x="973138" y="5203825"/>
              <a:ext cx="360362" cy="865188"/>
              <a:chOff x="1973" y="2976"/>
              <a:chExt cx="1814" cy="545"/>
            </a:xfrm>
          </p:grpSpPr>
          <p:grpSp>
            <p:nvGrpSpPr>
              <p:cNvPr id="103546" name="Group 118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49" name="Line 119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0" name="Line 120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1" name="Line 121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2" name="Line 122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3" name="Line 123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4" name="Line 124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55" name="Line 125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47" name="Line 126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8" name="Line 127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39" name="Line 137"/>
            <p:cNvSpPr>
              <a:spLocks noChangeShapeType="1"/>
            </p:cNvSpPr>
            <p:nvPr/>
          </p:nvSpPr>
          <p:spPr bwMode="auto">
            <a:xfrm>
              <a:off x="612775" y="5203825"/>
              <a:ext cx="0" cy="865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40" name="Text Box 139"/>
            <p:cNvSpPr txBox="1">
              <a:spLocks noChangeArrowheads="1"/>
            </p:cNvSpPr>
            <p:nvPr/>
          </p:nvSpPr>
          <p:spPr bwMode="auto">
            <a:xfrm>
              <a:off x="323850" y="5995988"/>
              <a:ext cx="5762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0</a:t>
              </a:r>
            </a:p>
          </p:txBody>
        </p:sp>
        <p:sp>
          <p:nvSpPr>
            <p:cNvPr id="103441" name="Text Box 140"/>
            <p:cNvSpPr txBox="1">
              <a:spLocks noChangeArrowheads="1"/>
            </p:cNvSpPr>
            <p:nvPr/>
          </p:nvSpPr>
          <p:spPr bwMode="auto">
            <a:xfrm>
              <a:off x="684213" y="5995988"/>
              <a:ext cx="576262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-5</a:t>
              </a:r>
            </a:p>
          </p:txBody>
        </p:sp>
        <p:sp>
          <p:nvSpPr>
            <p:cNvPr id="103442" name="Text Box 141"/>
            <p:cNvSpPr txBox="1">
              <a:spLocks noChangeArrowheads="1"/>
            </p:cNvSpPr>
            <p:nvPr/>
          </p:nvSpPr>
          <p:spPr bwMode="auto">
            <a:xfrm>
              <a:off x="1116013" y="5995988"/>
              <a:ext cx="576262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-4</a:t>
              </a:r>
            </a:p>
          </p:txBody>
        </p:sp>
        <p:sp>
          <p:nvSpPr>
            <p:cNvPr id="103443" name="Text Box 142"/>
            <p:cNvSpPr txBox="1">
              <a:spLocks noChangeArrowheads="1"/>
            </p:cNvSpPr>
            <p:nvPr/>
          </p:nvSpPr>
          <p:spPr bwMode="auto">
            <a:xfrm>
              <a:off x="1765300" y="5995988"/>
              <a:ext cx="5762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-3</a:t>
              </a:r>
            </a:p>
          </p:txBody>
        </p:sp>
        <p:sp>
          <p:nvSpPr>
            <p:cNvPr id="103444" name="Text Box 143"/>
            <p:cNvSpPr txBox="1">
              <a:spLocks noChangeArrowheads="1"/>
            </p:cNvSpPr>
            <p:nvPr/>
          </p:nvSpPr>
          <p:spPr bwMode="auto">
            <a:xfrm>
              <a:off x="3205163" y="5995988"/>
              <a:ext cx="576262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-2</a:t>
              </a:r>
            </a:p>
          </p:txBody>
        </p:sp>
        <p:grpSp>
          <p:nvGrpSpPr>
            <p:cNvPr id="103457" name="Group 249"/>
            <p:cNvGrpSpPr>
              <a:grpSpLocks/>
            </p:cNvGrpSpPr>
            <p:nvPr/>
          </p:nvGrpSpPr>
          <p:grpSpPr bwMode="auto">
            <a:xfrm>
              <a:off x="3495675" y="5202238"/>
              <a:ext cx="2881313" cy="865187"/>
              <a:chOff x="1973" y="2976"/>
              <a:chExt cx="1814" cy="545"/>
            </a:xfrm>
          </p:grpSpPr>
          <p:grpSp>
            <p:nvGrpSpPr>
              <p:cNvPr id="103506" name="Group 250"/>
              <p:cNvGrpSpPr>
                <a:grpSpLocks/>
              </p:cNvGrpSpPr>
              <p:nvPr/>
            </p:nvGrpSpPr>
            <p:grpSpPr bwMode="auto">
              <a:xfrm>
                <a:off x="2200" y="3113"/>
                <a:ext cx="1361" cy="272"/>
                <a:chOff x="2200" y="3067"/>
                <a:chExt cx="1361" cy="363"/>
              </a:xfrm>
            </p:grpSpPr>
            <p:sp>
              <p:nvSpPr>
                <p:cNvPr id="103509" name="Line 251"/>
                <p:cNvSpPr>
                  <a:spLocks noChangeShapeType="1"/>
                </p:cNvSpPr>
                <p:nvPr/>
              </p:nvSpPr>
              <p:spPr bwMode="auto">
                <a:xfrm>
                  <a:off x="2200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0" name="Line 252"/>
                <p:cNvSpPr>
                  <a:spLocks noChangeShapeType="1"/>
                </p:cNvSpPr>
                <p:nvPr/>
              </p:nvSpPr>
              <p:spPr bwMode="auto">
                <a:xfrm>
                  <a:off x="2426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1" name="Line 253"/>
                <p:cNvSpPr>
                  <a:spLocks noChangeShapeType="1"/>
                </p:cNvSpPr>
                <p:nvPr/>
              </p:nvSpPr>
              <p:spPr bwMode="auto">
                <a:xfrm>
                  <a:off x="2653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2" name="Line 254"/>
                <p:cNvSpPr>
                  <a:spLocks noChangeShapeType="1"/>
                </p:cNvSpPr>
                <p:nvPr/>
              </p:nvSpPr>
              <p:spPr bwMode="auto">
                <a:xfrm>
                  <a:off x="288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3" name="Line 255"/>
                <p:cNvSpPr>
                  <a:spLocks noChangeShapeType="1"/>
                </p:cNvSpPr>
                <p:nvPr/>
              </p:nvSpPr>
              <p:spPr bwMode="auto">
                <a:xfrm>
                  <a:off x="3108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4" name="Line 256"/>
                <p:cNvSpPr>
                  <a:spLocks noChangeShapeType="1"/>
                </p:cNvSpPr>
                <p:nvPr/>
              </p:nvSpPr>
              <p:spPr bwMode="auto">
                <a:xfrm>
                  <a:off x="3334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5" name="Line 257"/>
                <p:cNvSpPr>
                  <a:spLocks noChangeShapeType="1"/>
                </p:cNvSpPr>
                <p:nvPr/>
              </p:nvSpPr>
              <p:spPr bwMode="auto">
                <a:xfrm>
                  <a:off x="3561" y="3067"/>
                  <a:ext cx="0" cy="363"/>
                </a:xfrm>
                <a:prstGeom prst="line">
                  <a:avLst/>
                </a:prstGeom>
                <a:noFill/>
                <a:ln w="1270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507" name="Line 258"/>
              <p:cNvSpPr>
                <a:spLocks noChangeShapeType="1"/>
              </p:cNvSpPr>
              <p:nvPr/>
            </p:nvSpPr>
            <p:spPr bwMode="auto">
              <a:xfrm>
                <a:off x="1973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8" name="Line 259"/>
              <p:cNvSpPr>
                <a:spLocks noChangeShapeType="1"/>
              </p:cNvSpPr>
              <p:nvPr/>
            </p:nvSpPr>
            <p:spPr bwMode="auto">
              <a:xfrm>
                <a:off x="3787" y="2976"/>
                <a:ext cx="0" cy="545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58" name="Text Box 271"/>
            <p:cNvSpPr txBox="1">
              <a:spLocks noChangeArrowheads="1"/>
            </p:cNvSpPr>
            <p:nvPr/>
          </p:nvSpPr>
          <p:spPr bwMode="auto">
            <a:xfrm>
              <a:off x="6083300" y="5995988"/>
              <a:ext cx="5762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  <a:r>
                <a:rPr lang="en-US" altLang="zh-CN" sz="2400" baseline="30000"/>
                <a:t>-1</a:t>
              </a:r>
            </a:p>
          </p:txBody>
        </p:sp>
      </p:grpSp>
      <p:grpSp>
        <p:nvGrpSpPr>
          <p:cNvPr id="103459" name="Group 273"/>
          <p:cNvGrpSpPr>
            <a:grpSpLocks/>
          </p:cNvGrpSpPr>
          <p:nvPr/>
        </p:nvGrpSpPr>
        <p:grpSpPr bwMode="auto">
          <a:xfrm>
            <a:off x="873125" y="3573463"/>
            <a:ext cx="115888" cy="865187"/>
            <a:chOff x="1973" y="2976"/>
            <a:chExt cx="1814" cy="545"/>
          </a:xfrm>
        </p:grpSpPr>
        <p:grpSp>
          <p:nvGrpSpPr>
            <p:cNvPr id="103496" name="Group 274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99" name="Line 275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0" name="Line 276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1" name="Line 277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2" name="Line 278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3" name="Line 279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4" name="Line 280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5" name="Line 281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97" name="Line 282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8" name="Line 283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60" name="Group 284"/>
          <p:cNvGrpSpPr>
            <a:grpSpLocks/>
          </p:cNvGrpSpPr>
          <p:nvPr/>
        </p:nvGrpSpPr>
        <p:grpSpPr bwMode="auto">
          <a:xfrm>
            <a:off x="814388" y="3573463"/>
            <a:ext cx="58737" cy="865187"/>
            <a:chOff x="1973" y="2976"/>
            <a:chExt cx="1814" cy="545"/>
          </a:xfrm>
        </p:grpSpPr>
        <p:grpSp>
          <p:nvGrpSpPr>
            <p:cNvPr id="103486" name="Group 285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89" name="Line 286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0" name="Line 287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1" name="Line 288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2" name="Line 289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3" name="Line 290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4" name="Line 291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5" name="Line 292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87" name="Line 293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8" name="Line 294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61" name="Group 295"/>
          <p:cNvGrpSpPr>
            <a:grpSpLocks/>
          </p:cNvGrpSpPr>
          <p:nvPr/>
        </p:nvGrpSpPr>
        <p:grpSpPr bwMode="auto">
          <a:xfrm>
            <a:off x="784225" y="3573463"/>
            <a:ext cx="30163" cy="865187"/>
            <a:chOff x="1973" y="2976"/>
            <a:chExt cx="1814" cy="545"/>
          </a:xfrm>
        </p:grpSpPr>
        <p:grpSp>
          <p:nvGrpSpPr>
            <p:cNvPr id="103476" name="Group 296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79" name="Line 297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0" name="Line 298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1" name="Line 299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2" name="Line 300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3" name="Line 301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4" name="Line 302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5" name="Line 303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77" name="Line 304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8" name="Line 305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62" name="Line 306"/>
          <p:cNvSpPr>
            <a:spLocks noChangeShapeType="1"/>
          </p:cNvSpPr>
          <p:nvPr/>
        </p:nvSpPr>
        <p:spPr bwMode="auto">
          <a:xfrm>
            <a:off x="755650" y="35734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3463" name="Group 307"/>
          <p:cNvGrpSpPr>
            <a:grpSpLocks/>
          </p:cNvGrpSpPr>
          <p:nvPr/>
        </p:nvGrpSpPr>
        <p:grpSpPr bwMode="auto">
          <a:xfrm>
            <a:off x="990600" y="3571875"/>
            <a:ext cx="233363" cy="865188"/>
            <a:chOff x="1973" y="2976"/>
            <a:chExt cx="1814" cy="545"/>
          </a:xfrm>
        </p:grpSpPr>
        <p:grpSp>
          <p:nvGrpSpPr>
            <p:cNvPr id="103466" name="Group 308"/>
            <p:cNvGrpSpPr>
              <a:grpSpLocks/>
            </p:cNvGrpSpPr>
            <p:nvPr/>
          </p:nvGrpSpPr>
          <p:grpSpPr bwMode="auto">
            <a:xfrm>
              <a:off x="2200" y="3113"/>
              <a:ext cx="1361" cy="272"/>
              <a:chOff x="2200" y="3067"/>
              <a:chExt cx="1361" cy="363"/>
            </a:xfrm>
          </p:grpSpPr>
          <p:sp>
            <p:nvSpPr>
              <p:cNvPr id="103469" name="Line 309"/>
              <p:cNvSpPr>
                <a:spLocks noChangeShapeType="1"/>
              </p:cNvSpPr>
              <p:nvPr/>
            </p:nvSpPr>
            <p:spPr bwMode="auto">
              <a:xfrm>
                <a:off x="2200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0" name="Line 310"/>
              <p:cNvSpPr>
                <a:spLocks noChangeShapeType="1"/>
              </p:cNvSpPr>
              <p:nvPr/>
            </p:nvSpPr>
            <p:spPr bwMode="auto">
              <a:xfrm>
                <a:off x="2426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1" name="Line 311"/>
              <p:cNvSpPr>
                <a:spLocks noChangeShapeType="1"/>
              </p:cNvSpPr>
              <p:nvPr/>
            </p:nvSpPr>
            <p:spPr bwMode="auto">
              <a:xfrm>
                <a:off x="2653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2" name="Line 312"/>
              <p:cNvSpPr>
                <a:spLocks noChangeShapeType="1"/>
              </p:cNvSpPr>
              <p:nvPr/>
            </p:nvSpPr>
            <p:spPr bwMode="auto">
              <a:xfrm>
                <a:off x="288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3" name="Line 313"/>
              <p:cNvSpPr>
                <a:spLocks noChangeShapeType="1"/>
              </p:cNvSpPr>
              <p:nvPr/>
            </p:nvSpPr>
            <p:spPr bwMode="auto">
              <a:xfrm>
                <a:off x="3108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4" name="Line 314"/>
              <p:cNvSpPr>
                <a:spLocks noChangeShapeType="1"/>
              </p:cNvSpPr>
              <p:nvPr/>
            </p:nvSpPr>
            <p:spPr bwMode="auto">
              <a:xfrm>
                <a:off x="3334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5" name="Line 315"/>
              <p:cNvSpPr>
                <a:spLocks noChangeShapeType="1"/>
              </p:cNvSpPr>
              <p:nvPr/>
            </p:nvSpPr>
            <p:spPr bwMode="auto">
              <a:xfrm>
                <a:off x="3561" y="3067"/>
                <a:ext cx="0" cy="363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467" name="Line 316"/>
            <p:cNvSpPr>
              <a:spLocks noChangeShapeType="1"/>
            </p:cNvSpPr>
            <p:nvPr/>
          </p:nvSpPr>
          <p:spPr bwMode="auto">
            <a:xfrm>
              <a:off x="1973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8" name="Line 317"/>
            <p:cNvSpPr>
              <a:spLocks noChangeShapeType="1"/>
            </p:cNvSpPr>
            <p:nvPr/>
          </p:nvSpPr>
          <p:spPr bwMode="auto">
            <a:xfrm>
              <a:off x="3787" y="2976"/>
              <a:ext cx="0" cy="545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64" name="Rectangle 319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② 特点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465" name="AutoShape 32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836613"/>
            <a:ext cx="504825" cy="504825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5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83641F-9462-4F7C-B6B8-AC82DE3BE2C4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30863"/>
          </a:xfrm>
        </p:spPr>
        <p:txBody>
          <a:bodyPr/>
          <a:lstStyle/>
          <a:p>
            <a:pPr marL="357188" indent="-357188" eaLnBrk="1" hangingPunct="1"/>
            <a:r>
              <a:rPr lang="zh-CN" altLang="en-US" smtClean="0">
                <a:solidFill>
                  <a:srgbClr val="CC0000"/>
                </a:solidFill>
                <a:cs typeface="Times New Roman" pitchFamily="18" charset="0"/>
              </a:rPr>
              <a:t>单精度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32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</a:t>
            </a:r>
          </a:p>
          <a:p>
            <a:pPr marL="357188" indent="-357188" eaLnBrk="1" hangingPunct="1"/>
            <a:endParaRPr lang="zh-CN" alt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/>
            <a:endParaRPr lang="zh-CN" alt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/>
            <a:endParaRPr lang="zh-CN" alt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altLang="zh-CN" sz="2400" i="1" baseline="30000" smtClean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z="2400" i="1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sz="2400" i="1" baseline="3000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endParaRPr lang="en-US" altLang="zh-CN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815975" lvl="1" eaLnBrk="1" hangingPunct="1"/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正实数范围：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1.47×10</a:t>
            </a:r>
            <a:r>
              <a:rPr lang="en-US" altLang="zh-CN" sz="2400" baseline="30000" smtClean="0">
                <a:solidFill>
                  <a:srgbClr val="000000"/>
                </a:solidFill>
                <a:cs typeface="Times New Roman" pitchFamily="18" charset="0"/>
              </a:rPr>
              <a:t>-39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1.70×10</a:t>
            </a:r>
            <a:r>
              <a:rPr lang="en-US" altLang="zh-CN" sz="2400" baseline="30000" smtClean="0">
                <a:solidFill>
                  <a:srgbClr val="000000"/>
                </a:solidFill>
                <a:cs typeface="Times New Roman" pitchFamily="18" charset="0"/>
              </a:rPr>
              <a:t>+38</a:t>
            </a:r>
            <a:endParaRPr lang="zh-CN" alt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57188" indent="-357188"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CC0000"/>
                </a:solidFill>
                <a:cs typeface="Times New Roman" pitchFamily="18" charset="0"/>
              </a:rPr>
              <a:t>双精度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64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位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290600" name="Group 1384"/>
          <p:cNvGraphicFramePr>
            <a:graphicFrameLocks noGrp="1"/>
          </p:cNvGraphicFramePr>
          <p:nvPr/>
        </p:nvGraphicFramePr>
        <p:xfrm>
          <a:off x="325438" y="1628775"/>
          <a:ext cx="8494712" cy="1078992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0721" name="Group 1505"/>
          <p:cNvGraphicFramePr>
            <a:graphicFrameLocks noGrp="1"/>
          </p:cNvGraphicFramePr>
          <p:nvPr/>
        </p:nvGraphicFramePr>
        <p:xfrm>
          <a:off x="325438" y="4413250"/>
          <a:ext cx="8494712" cy="1993392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指数（阶码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11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（续）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500" name="AutoShape 126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476250"/>
            <a:ext cx="576262" cy="576263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501" name="Rectangle 1506"/>
          <p:cNvSpPr>
            <a:spLocks noChangeArrowheads="1"/>
          </p:cNvSpPr>
          <p:nvPr/>
        </p:nvSpPr>
        <p:spPr bwMode="auto">
          <a:xfrm>
            <a:off x="4500563" y="528638"/>
            <a:ext cx="3457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③ 格式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3861048"/>
            <a:ext cx="5436096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279400" lvl="1" indent="-279400" algn="l">
              <a:spcBef>
                <a:spcPct val="20000"/>
              </a:spcBef>
              <a:buClr>
                <a:srgbClr val="006600"/>
              </a:buClr>
              <a:buSzPct val="75000"/>
            </a:pPr>
            <a:r>
              <a:rPr lang="zh-CN" altLang="en-US" sz="2400" kern="0" smtClea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正数范围：</a:t>
            </a:r>
            <a:r>
              <a:rPr lang="en-US" altLang="zh-CN" sz="2400" kern="0" smtClea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2. 78×10</a:t>
            </a:r>
            <a:r>
              <a:rPr lang="en-US" altLang="zh-CN" sz="2400" kern="0" baseline="30000" smtClea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-309</a:t>
            </a:r>
            <a:r>
              <a:rPr lang="zh-CN" altLang="en-US" sz="2400" kern="0" smtClea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～</a:t>
            </a:r>
            <a:r>
              <a:rPr lang="en-US" altLang="zh-CN" sz="2400" kern="0" smtClea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9.00×10</a:t>
            </a:r>
            <a:r>
              <a:rPr lang="en-US" altLang="zh-CN" sz="2400" kern="0" baseline="30000" smtClean="0">
                <a:solidFill>
                  <a:srgbClr val="CC0066"/>
                </a:solidFill>
                <a:latin typeface="Times New Roman"/>
                <a:ea typeface="宋体"/>
                <a:cs typeface="Times New Roman" pitchFamily="18" charset="0"/>
              </a:rPr>
              <a:t>+307</a:t>
            </a:r>
            <a:endParaRPr lang="zh-CN" altLang="en-US" sz="2400" kern="0" smtClean="0">
              <a:solidFill>
                <a:srgbClr val="CC0066"/>
              </a:solidFill>
              <a:latin typeface="Times New Roman"/>
              <a:ea typeface="宋体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F8955C-D94B-4621-93A4-312660B3632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一、数值数据的编码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537075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计算机内部的数据若有</a:t>
            </a:r>
            <a:r>
              <a:rPr lang="zh-CN" altLang="en-US" smtClean="0">
                <a:solidFill>
                  <a:srgbClr val="006600"/>
                </a:solidFill>
              </a:rPr>
              <a:t>确定的值</a:t>
            </a:r>
            <a:r>
              <a:rPr lang="zh-CN" altLang="en-US" smtClean="0"/>
              <a:t>，即在</a:t>
            </a:r>
            <a:r>
              <a:rPr lang="zh-CN" altLang="en-US" smtClean="0">
                <a:solidFill>
                  <a:srgbClr val="FF0066"/>
                </a:solidFill>
              </a:rPr>
              <a:t>数轴</a:t>
            </a:r>
            <a:r>
              <a:rPr lang="zh-CN" altLang="en-US" smtClean="0"/>
              <a:t>上能找到其对应的点，则称为</a:t>
            </a:r>
            <a:r>
              <a:rPr lang="zh-CN" altLang="en-US" smtClean="0">
                <a:solidFill>
                  <a:srgbClr val="CC0066"/>
                </a:solidFill>
                <a:ea typeface="黑体" pitchFamily="49" charset="-122"/>
              </a:rPr>
              <a:t>数值数据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>
                <a:solidFill>
                  <a:srgbClr val="CC0066"/>
                </a:solidFill>
                <a:ea typeface="黑体" pitchFamily="49" charset="-122"/>
              </a:rPr>
              <a:t>数值数据</a:t>
            </a:r>
            <a:r>
              <a:rPr lang="zh-CN" altLang="en-US" smtClean="0"/>
              <a:t>是表示</a:t>
            </a:r>
            <a:r>
              <a:rPr lang="zh-CN" altLang="en-US" smtClean="0">
                <a:solidFill>
                  <a:srgbClr val="0000FF"/>
                </a:solidFill>
              </a:rPr>
              <a:t>数量多少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数值大小</a:t>
            </a:r>
            <a:r>
              <a:rPr lang="zh-CN" altLang="en-US" smtClean="0"/>
              <a:t>的数据。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89EF11-8031-403E-97D2-1FB143059B2A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507413" cy="5630863"/>
          </a:xfrm>
        </p:spPr>
        <p:txBody>
          <a:bodyPr/>
          <a:lstStyle/>
          <a:p>
            <a:pPr marL="357188" indent="-357188" eaLnBrk="1" hangingPunct="1"/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浮点数的</a:t>
            </a:r>
            <a:r>
              <a:rPr lang="zh-CN" altLang="en-US" smtClean="0">
                <a:solidFill>
                  <a:srgbClr val="FF0066"/>
                </a:solidFill>
                <a:ea typeface="黑体" pitchFamily="49" charset="-122"/>
                <a:cs typeface="Times New Roman" pitchFamily="18" charset="0"/>
              </a:rPr>
              <a:t>溢出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zh-CN" altLang="en-US" smtClean="0"/>
              <a:t>数的大小超出了浮点数表示范围。原因：</a:t>
            </a:r>
            <a:r>
              <a:rPr lang="zh-CN" altLang="en-US" smtClean="0">
                <a:solidFill>
                  <a:srgbClr val="FF0000"/>
                </a:solidFill>
              </a:rPr>
              <a:t>指数</a:t>
            </a:r>
            <a:r>
              <a:rPr lang="zh-CN" altLang="en-US" smtClean="0"/>
              <a:t>部分</a:t>
            </a:r>
            <a:r>
              <a:rPr lang="zh-CN" altLang="en-US" smtClean="0">
                <a:solidFill>
                  <a:srgbClr val="0000FF"/>
                </a:solidFill>
              </a:rPr>
              <a:t>太大</a:t>
            </a:r>
            <a:r>
              <a:rPr lang="zh-CN" altLang="en-US" smtClean="0"/>
              <a:t>，以至于无法用有限的指数字段表示出来。</a:t>
            </a:r>
          </a:p>
          <a:p>
            <a:pPr marL="815975" lvl="1" eaLnBrk="1" hangingPunct="1"/>
            <a:r>
              <a:rPr lang="zh-CN" altLang="en-US" smtClean="0">
                <a:solidFill>
                  <a:schemeClr val="bg2"/>
                </a:solidFill>
                <a:ea typeface="黑体" pitchFamily="49" charset="-122"/>
              </a:rPr>
              <a:t>下溢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006600"/>
                </a:solidFill>
              </a:rPr>
              <a:t>阶码</a:t>
            </a:r>
            <a:r>
              <a:rPr lang="zh-CN" altLang="en-US" smtClean="0">
                <a:solidFill>
                  <a:srgbClr val="CC0000"/>
                </a:solidFill>
              </a:rPr>
              <a:t>小于</a:t>
            </a:r>
            <a:r>
              <a:rPr lang="zh-CN" altLang="en-US" smtClean="0"/>
              <a:t>机器能表示的</a:t>
            </a:r>
            <a:r>
              <a:rPr lang="zh-CN" altLang="en-US" smtClean="0">
                <a:solidFill>
                  <a:srgbClr val="CC0000"/>
                </a:solidFill>
              </a:rPr>
              <a:t>最小阶码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>一般当作</a:t>
            </a:r>
            <a:r>
              <a:rPr lang="zh-CN" altLang="en-US" smtClean="0">
                <a:solidFill>
                  <a:srgbClr val="CC0000"/>
                </a:solidFill>
              </a:rPr>
              <a:t>机器零</a:t>
            </a:r>
            <a:r>
              <a:rPr lang="zh-CN" altLang="en-US" smtClean="0"/>
              <a:t>处理，机器继续运行。</a:t>
            </a:r>
          </a:p>
          <a:p>
            <a:pPr marL="815975" lvl="1" eaLnBrk="1" hangingPunct="1"/>
            <a:r>
              <a:rPr lang="zh-CN" altLang="en-US" smtClean="0">
                <a:solidFill>
                  <a:schemeClr val="bg2"/>
                </a:solidFill>
                <a:ea typeface="黑体" pitchFamily="49" charset="-122"/>
              </a:rPr>
              <a:t>上溢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006600"/>
                </a:solidFill>
              </a:rPr>
              <a:t>阶码</a:t>
            </a:r>
            <a:r>
              <a:rPr lang="zh-CN" altLang="en-US" smtClean="0">
                <a:solidFill>
                  <a:srgbClr val="CC0000"/>
                </a:solidFill>
              </a:rPr>
              <a:t>大于</a:t>
            </a:r>
            <a:r>
              <a:rPr lang="zh-CN" altLang="en-US" smtClean="0"/>
              <a:t>机器能表示的</a:t>
            </a:r>
            <a:r>
              <a:rPr lang="zh-CN" altLang="en-US" smtClean="0">
                <a:solidFill>
                  <a:srgbClr val="CC0000"/>
                </a:solidFill>
              </a:rPr>
              <a:t>最大阶码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>机器必须转入溢出故障的</a:t>
            </a:r>
            <a:r>
              <a:rPr lang="zh-CN" altLang="en-US" smtClean="0">
                <a:solidFill>
                  <a:srgbClr val="0033CC"/>
                </a:solidFill>
              </a:rPr>
              <a:t>中断处理程序</a:t>
            </a:r>
            <a:r>
              <a:rPr lang="zh-CN" altLang="en-US" smtClean="0"/>
              <a:t>进行相应的处理。</a:t>
            </a:r>
          </a:p>
          <a:p>
            <a:pPr marL="357188" indent="-357188" eaLnBrk="1" hangingPunct="1"/>
            <a:r>
              <a:rPr lang="zh-CN" altLang="en-US" smtClean="0"/>
              <a:t>如何降低</a:t>
            </a:r>
            <a:r>
              <a:rPr lang="zh-CN" altLang="en-US" smtClean="0">
                <a:solidFill>
                  <a:srgbClr val="0000FF"/>
                </a:solidFill>
              </a:rPr>
              <a:t>上溢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0000FF"/>
                </a:solidFill>
              </a:rPr>
              <a:t>下溢</a:t>
            </a:r>
            <a:r>
              <a:rPr lang="zh-CN" altLang="en-US" smtClean="0"/>
              <a:t>发生的可能性？</a:t>
            </a:r>
            <a:br>
              <a:rPr lang="zh-CN" altLang="en-US" smtClean="0"/>
            </a:br>
            <a:r>
              <a:rPr lang="zh-CN" altLang="en-US" smtClean="0"/>
              <a:t>采用</a:t>
            </a:r>
            <a:r>
              <a:rPr lang="zh-CN" altLang="en-US" smtClean="0">
                <a:solidFill>
                  <a:srgbClr val="CC0000"/>
                </a:solidFill>
              </a:rPr>
              <a:t>双精度</a:t>
            </a:r>
            <a:r>
              <a:rPr lang="zh-CN" altLang="en-US" smtClean="0"/>
              <a:t>格式。范围、精度</a:t>
            </a:r>
            <a:br>
              <a:rPr lang="zh-CN" altLang="en-US" smtClean="0"/>
            </a:b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正实数范围：</a:t>
            </a:r>
            <a:r>
              <a:rPr lang="en-US" altLang="zh-CN" smtClean="0">
                <a:solidFill>
                  <a:srgbClr val="000000"/>
                </a:solidFill>
              </a:rPr>
              <a:t>2.78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10</a:t>
            </a:r>
            <a:r>
              <a:rPr lang="en-US" altLang="zh-CN" baseline="30000" smtClean="0">
                <a:solidFill>
                  <a:srgbClr val="000000"/>
                </a:solidFill>
              </a:rPr>
              <a:t>-309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smtClean="0">
                <a:solidFill>
                  <a:srgbClr val="000000"/>
                </a:solidFill>
              </a:rPr>
              <a:t>9.00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000000"/>
                </a:solidFill>
              </a:rPr>
              <a:t>10</a:t>
            </a:r>
            <a:r>
              <a:rPr lang="en-US" altLang="zh-CN" baseline="30000" smtClean="0">
                <a:solidFill>
                  <a:srgbClr val="000000"/>
                </a:solidFill>
              </a:rPr>
              <a:t>+307</a:t>
            </a:r>
            <a:endParaRPr lang="zh-CN" altLang="en-US" smtClean="0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5478" name="Rectangle 179"/>
          <p:cNvSpPr>
            <a:spLocks noChangeArrowheads="1"/>
          </p:cNvSpPr>
          <p:nvPr/>
        </p:nvSpPr>
        <p:spPr bwMode="auto">
          <a:xfrm>
            <a:off x="4500563" y="528638"/>
            <a:ext cx="4176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④ 溢出处理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B7B738-0530-48D3-BBD4-3620B4072204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8472518" cy="29670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006600"/>
                </a:solidFill>
              </a:rPr>
              <a:t>2</a:t>
            </a:r>
            <a:r>
              <a:rPr lang="zh-CN" altLang="en-US" dirty="0" smtClean="0"/>
              <a:t>为底，阶码 </a:t>
            </a:r>
            <a:r>
              <a:rPr lang="en-US" altLang="zh-CN" i="1" dirty="0" smtClean="0"/>
              <a:t>l </a:t>
            </a:r>
            <a:r>
              <a:rPr lang="zh-CN" altLang="en-US" dirty="0" smtClean="0"/>
              <a:t>位（含一位阶符），用</a:t>
            </a:r>
            <a:r>
              <a:rPr lang="zh-CN" altLang="en-US" dirty="0" smtClean="0">
                <a:solidFill>
                  <a:srgbClr val="006600"/>
                </a:solidFill>
              </a:rPr>
              <a:t>移码</a:t>
            </a:r>
            <a:r>
              <a:rPr lang="zh-CN" altLang="en-US" dirty="0" smtClean="0"/>
              <a:t>表示；尾数 </a:t>
            </a:r>
            <a:r>
              <a:rPr lang="en-US" altLang="zh-CN" i="1" dirty="0" smtClean="0"/>
              <a:t>m </a:t>
            </a:r>
            <a:r>
              <a:rPr lang="zh-CN" altLang="en-US" dirty="0" smtClean="0"/>
              <a:t>位（含一位数符），用</a:t>
            </a:r>
            <a:r>
              <a:rPr lang="zh-CN" altLang="en-US" dirty="0" smtClean="0">
                <a:solidFill>
                  <a:srgbClr val="006600"/>
                </a:solidFill>
              </a:rPr>
              <a:t>规格化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6600"/>
                </a:solidFill>
              </a:rPr>
              <a:t>补码</a:t>
            </a:r>
            <a:r>
              <a:rPr lang="zh-CN" altLang="en-US" dirty="0" smtClean="0"/>
              <a:t>表示，则浮点数能表示的：</a:t>
            </a:r>
            <a:r>
              <a:rPr lang="zh-CN" altLang="en-US" dirty="0" smtClean="0">
                <a:solidFill>
                  <a:srgbClr val="FF0000"/>
                </a:solidFill>
              </a:rPr>
              <a:t>最大正数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最小正数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最大负数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最小负数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6392" name="Group 99"/>
          <p:cNvGrpSpPr>
            <a:grpSpLocks/>
          </p:cNvGrpSpPr>
          <p:nvPr/>
        </p:nvGrpSpPr>
        <p:grpSpPr bwMode="auto">
          <a:xfrm>
            <a:off x="466725" y="981075"/>
            <a:ext cx="8208963" cy="2936875"/>
            <a:chOff x="294" y="845"/>
            <a:chExt cx="5171" cy="1850"/>
          </a:xfrm>
        </p:grpSpPr>
        <p:sp>
          <p:nvSpPr>
            <p:cNvPr id="16396" name="Rectangle 71"/>
            <p:cNvSpPr>
              <a:spLocks noChangeAspect="1" noChangeArrowheads="1"/>
            </p:cNvSpPr>
            <p:nvPr/>
          </p:nvSpPr>
          <p:spPr bwMode="auto">
            <a:xfrm>
              <a:off x="3526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16397" name="Rectangle 72"/>
            <p:cNvSpPr>
              <a:spLocks noChangeAspect="1" noChangeArrowheads="1"/>
            </p:cNvSpPr>
            <p:nvPr/>
          </p:nvSpPr>
          <p:spPr bwMode="auto">
            <a:xfrm>
              <a:off x="4172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6398" name="Rectangle 73"/>
            <p:cNvSpPr>
              <a:spLocks noChangeAspect="1" noChangeArrowheads="1"/>
            </p:cNvSpPr>
            <p:nvPr/>
          </p:nvSpPr>
          <p:spPr bwMode="auto">
            <a:xfrm>
              <a:off x="4819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16399" name="Rectangle 74"/>
            <p:cNvSpPr>
              <a:spLocks noChangeAspect="1" noChangeArrowheads="1"/>
            </p:cNvSpPr>
            <p:nvPr/>
          </p:nvSpPr>
          <p:spPr bwMode="auto">
            <a:xfrm>
              <a:off x="2233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6400" name="Rectangle 75"/>
            <p:cNvSpPr>
              <a:spLocks noChangeAspect="1" noChangeArrowheads="1"/>
            </p:cNvSpPr>
            <p:nvPr/>
          </p:nvSpPr>
          <p:spPr bwMode="auto">
            <a:xfrm>
              <a:off x="2880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6401" name="Rectangle 76"/>
            <p:cNvSpPr>
              <a:spLocks noChangeAspect="1" noChangeArrowheads="1"/>
            </p:cNvSpPr>
            <p:nvPr/>
          </p:nvSpPr>
          <p:spPr bwMode="auto">
            <a:xfrm>
              <a:off x="1587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6402" name="Rectangle 77"/>
            <p:cNvSpPr>
              <a:spLocks noChangeAspect="1" noChangeArrowheads="1"/>
            </p:cNvSpPr>
            <p:nvPr/>
          </p:nvSpPr>
          <p:spPr bwMode="auto">
            <a:xfrm>
              <a:off x="940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6403" name="Rectangle 78"/>
            <p:cNvSpPr>
              <a:spLocks noChangeAspect="1" noChangeArrowheads="1"/>
            </p:cNvSpPr>
            <p:nvPr/>
          </p:nvSpPr>
          <p:spPr bwMode="auto">
            <a:xfrm>
              <a:off x="294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6404" name="AutoShape 79"/>
            <p:cNvSpPr>
              <a:spLocks noChangeAspect="1"/>
            </p:cNvSpPr>
            <p:nvPr/>
          </p:nvSpPr>
          <p:spPr bwMode="auto">
            <a:xfrm rot="5400000">
              <a:off x="538" y="1566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AutoShape 80"/>
            <p:cNvSpPr>
              <a:spLocks noChangeAspect="1"/>
            </p:cNvSpPr>
            <p:nvPr/>
          </p:nvSpPr>
          <p:spPr bwMode="auto">
            <a:xfrm rot="5400000">
              <a:off x="1193" y="1581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AutoShape 81"/>
            <p:cNvSpPr>
              <a:spLocks noChangeAspect="1"/>
            </p:cNvSpPr>
            <p:nvPr/>
          </p:nvSpPr>
          <p:spPr bwMode="auto">
            <a:xfrm rot="5400000">
              <a:off x="2486" y="940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AutoShape 82"/>
            <p:cNvSpPr>
              <a:spLocks noChangeAspect="1"/>
            </p:cNvSpPr>
            <p:nvPr/>
          </p:nvSpPr>
          <p:spPr bwMode="auto">
            <a:xfrm rot="5400000">
              <a:off x="4436" y="918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Text Box 83"/>
            <p:cNvSpPr txBox="1">
              <a:spLocks noChangeAspect="1" noChangeArrowheads="1"/>
            </p:cNvSpPr>
            <p:nvPr/>
          </p:nvSpPr>
          <p:spPr bwMode="auto">
            <a:xfrm>
              <a:off x="3379" y="1752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6409" name="Line 84"/>
            <p:cNvSpPr>
              <a:spLocks noChangeAspect="1" noChangeShapeType="1"/>
            </p:cNvSpPr>
            <p:nvPr/>
          </p:nvSpPr>
          <p:spPr bwMode="auto">
            <a:xfrm flipV="1">
              <a:off x="3526" y="1979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Text Box 85"/>
            <p:cNvSpPr txBox="1">
              <a:spLocks noChangeAspect="1" noChangeArrowheads="1"/>
            </p:cNvSpPr>
            <p:nvPr/>
          </p:nvSpPr>
          <p:spPr bwMode="auto">
            <a:xfrm>
              <a:off x="3526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6411" name="Text Box 86"/>
            <p:cNvSpPr txBox="1">
              <a:spLocks noChangeAspect="1" noChangeArrowheads="1"/>
            </p:cNvSpPr>
            <p:nvPr/>
          </p:nvSpPr>
          <p:spPr bwMode="auto">
            <a:xfrm>
              <a:off x="1587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6412" name="Text Box 87"/>
            <p:cNvSpPr txBox="1">
              <a:spLocks noChangeAspect="1" noChangeArrowheads="1"/>
            </p:cNvSpPr>
            <p:nvPr/>
          </p:nvSpPr>
          <p:spPr bwMode="auto">
            <a:xfrm>
              <a:off x="940" y="1887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16413" name="Text Box 88"/>
            <p:cNvSpPr txBox="1">
              <a:spLocks noChangeAspect="1" noChangeArrowheads="1"/>
            </p:cNvSpPr>
            <p:nvPr/>
          </p:nvSpPr>
          <p:spPr bwMode="auto">
            <a:xfrm>
              <a:off x="294" y="1887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16414" name="AutoShape 89"/>
            <p:cNvSpPr>
              <a:spLocks noChangeAspect="1"/>
            </p:cNvSpPr>
            <p:nvPr/>
          </p:nvSpPr>
          <p:spPr bwMode="auto">
            <a:xfrm rot="5400000">
              <a:off x="2144" y="1069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Text Box 90"/>
            <p:cNvSpPr txBox="1">
              <a:spLocks noChangeAspect="1" noChangeArrowheads="1"/>
            </p:cNvSpPr>
            <p:nvPr/>
          </p:nvSpPr>
          <p:spPr bwMode="auto">
            <a:xfrm>
              <a:off x="1490" y="2283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E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l 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6416" name="Text Box 91"/>
            <p:cNvSpPr txBox="1">
              <a:spLocks noChangeAspect="1" noChangeArrowheads="1"/>
            </p:cNvSpPr>
            <p:nvPr/>
          </p:nvSpPr>
          <p:spPr bwMode="auto">
            <a:xfrm>
              <a:off x="3238" y="2239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16417" name="AutoShape 92"/>
            <p:cNvSpPr>
              <a:spLocks noChangeAspect="1"/>
            </p:cNvSpPr>
            <p:nvPr/>
          </p:nvSpPr>
          <p:spPr bwMode="auto">
            <a:xfrm rot="16200000" flipV="1">
              <a:off x="4436" y="171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AutoShape 93"/>
            <p:cNvSpPr>
              <a:spLocks noChangeAspect="1"/>
            </p:cNvSpPr>
            <p:nvPr/>
          </p:nvSpPr>
          <p:spPr bwMode="auto">
            <a:xfrm rot="16200000" flipV="1">
              <a:off x="559" y="819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Text Box 94"/>
            <p:cNvSpPr txBox="1">
              <a:spLocks noChangeAspect="1" noChangeArrowheads="1"/>
            </p:cNvSpPr>
            <p:nvPr/>
          </p:nvSpPr>
          <p:spPr bwMode="auto">
            <a:xfrm>
              <a:off x="1816" y="845"/>
              <a:ext cx="1880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M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m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6420" name="Line 97"/>
            <p:cNvSpPr>
              <a:spLocks noChangeShapeType="1"/>
            </p:cNvSpPr>
            <p:nvPr/>
          </p:nvSpPr>
          <p:spPr bwMode="auto">
            <a:xfrm flipV="1">
              <a:off x="657" y="981"/>
              <a:ext cx="1316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1" name="Line 98"/>
            <p:cNvSpPr>
              <a:spLocks noChangeShapeType="1"/>
            </p:cNvSpPr>
            <p:nvPr/>
          </p:nvSpPr>
          <p:spPr bwMode="auto">
            <a:xfrm flipH="1" flipV="1">
              <a:off x="3424" y="981"/>
              <a:ext cx="1044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84196" name="Object 100"/>
          <p:cNvGraphicFramePr>
            <a:graphicFrameLocks noChangeAspect="1"/>
          </p:cNvGraphicFramePr>
          <p:nvPr/>
        </p:nvGraphicFramePr>
        <p:xfrm>
          <a:off x="468313" y="5445125"/>
          <a:ext cx="47513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4" imgW="1409400" imgH="253800" progId="Equation.3">
                  <p:embed/>
                </p:oleObj>
              </mc:Choice>
              <mc:Fallback>
                <p:oleObj name="公式" r:id="rId4" imgW="1409400" imgH="2538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475138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198" name="Object 102"/>
          <p:cNvGraphicFramePr>
            <a:graphicFrameLocks noChangeAspect="1"/>
          </p:cNvGraphicFramePr>
          <p:nvPr/>
        </p:nvGraphicFramePr>
        <p:xfrm>
          <a:off x="6084888" y="5157788"/>
          <a:ext cx="25193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6" imgW="774360" imgH="406080" progId="Equation.3">
                  <p:embed/>
                </p:oleObj>
              </mc:Choice>
              <mc:Fallback>
                <p:oleObj name="公式" r:id="rId6" imgW="774360" imgH="40608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157788"/>
                        <a:ext cx="2519362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204" name="Line 108"/>
          <p:cNvSpPr>
            <a:spLocks noChangeShapeType="1"/>
          </p:cNvSpPr>
          <p:nvPr/>
        </p:nvSpPr>
        <p:spPr bwMode="auto">
          <a:xfrm flipH="1">
            <a:off x="3348038" y="5000636"/>
            <a:ext cx="938210" cy="588953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84205" name="Line 109"/>
          <p:cNvSpPr>
            <a:spLocks noChangeShapeType="1"/>
          </p:cNvSpPr>
          <p:nvPr/>
        </p:nvSpPr>
        <p:spPr bwMode="auto">
          <a:xfrm>
            <a:off x="6286512" y="5000636"/>
            <a:ext cx="230176" cy="51592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395" name="Rectangle 110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⑤ 表示范围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4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4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4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4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204" grpId="0" animBg="1"/>
      <p:bldP spid="128420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12FD3F-EEED-461F-9FDB-EED74BCD797C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8472518" cy="29670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006600"/>
                </a:solidFill>
              </a:rPr>
              <a:t>2</a:t>
            </a:r>
            <a:r>
              <a:rPr lang="zh-CN" altLang="en-US" dirty="0" smtClean="0"/>
              <a:t>为底，阶码 </a:t>
            </a:r>
            <a:r>
              <a:rPr lang="en-US" altLang="zh-CN" i="1" dirty="0" smtClean="0"/>
              <a:t>l </a:t>
            </a:r>
            <a:r>
              <a:rPr lang="zh-CN" altLang="en-US" dirty="0" smtClean="0"/>
              <a:t>位（含一位阶符），用</a:t>
            </a:r>
            <a:r>
              <a:rPr lang="zh-CN" altLang="en-US" dirty="0" smtClean="0">
                <a:solidFill>
                  <a:srgbClr val="006600"/>
                </a:solidFill>
              </a:rPr>
              <a:t>移码</a:t>
            </a:r>
            <a:r>
              <a:rPr lang="zh-CN" altLang="en-US" dirty="0" smtClean="0"/>
              <a:t>表示；尾数 </a:t>
            </a:r>
            <a:r>
              <a:rPr lang="en-US" altLang="zh-CN" i="1" dirty="0" smtClean="0"/>
              <a:t>m </a:t>
            </a:r>
            <a:r>
              <a:rPr lang="zh-CN" altLang="en-US" dirty="0" smtClean="0"/>
              <a:t>位（含一位数符），用</a:t>
            </a:r>
            <a:r>
              <a:rPr lang="zh-CN" altLang="en-US" dirty="0" smtClean="0">
                <a:solidFill>
                  <a:srgbClr val="006600"/>
                </a:solidFill>
              </a:rPr>
              <a:t>规格化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6600"/>
                </a:solidFill>
              </a:rPr>
              <a:t>补码</a:t>
            </a:r>
            <a:r>
              <a:rPr lang="zh-CN" altLang="en-US" dirty="0" smtClean="0"/>
              <a:t>表示，则浮点数能表示的：</a:t>
            </a:r>
            <a:r>
              <a:rPr lang="zh-CN" altLang="en-US" dirty="0" smtClean="0">
                <a:solidFill>
                  <a:srgbClr val="FF0000"/>
                </a:solidFill>
              </a:rPr>
              <a:t>最大正数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最小正数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最大负数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最小负数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7416" name="Group 5"/>
          <p:cNvGrpSpPr>
            <a:grpSpLocks/>
          </p:cNvGrpSpPr>
          <p:nvPr/>
        </p:nvGrpSpPr>
        <p:grpSpPr bwMode="auto">
          <a:xfrm>
            <a:off x="466725" y="981075"/>
            <a:ext cx="8208963" cy="2936875"/>
            <a:chOff x="294" y="845"/>
            <a:chExt cx="5171" cy="1850"/>
          </a:xfrm>
        </p:grpSpPr>
        <p:sp>
          <p:nvSpPr>
            <p:cNvPr id="17420" name="Rectangle 6"/>
            <p:cNvSpPr>
              <a:spLocks noChangeAspect="1" noChangeArrowheads="1"/>
            </p:cNvSpPr>
            <p:nvPr/>
          </p:nvSpPr>
          <p:spPr bwMode="auto">
            <a:xfrm>
              <a:off x="3526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17421" name="Rectangle 7"/>
            <p:cNvSpPr>
              <a:spLocks noChangeAspect="1" noChangeArrowheads="1"/>
            </p:cNvSpPr>
            <p:nvPr/>
          </p:nvSpPr>
          <p:spPr bwMode="auto">
            <a:xfrm>
              <a:off x="4172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7422" name="Rectangle 8"/>
            <p:cNvSpPr>
              <a:spLocks noChangeAspect="1" noChangeArrowheads="1"/>
            </p:cNvSpPr>
            <p:nvPr/>
          </p:nvSpPr>
          <p:spPr bwMode="auto">
            <a:xfrm>
              <a:off x="4819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17423" name="Rectangle 9"/>
            <p:cNvSpPr>
              <a:spLocks noChangeAspect="1" noChangeArrowheads="1"/>
            </p:cNvSpPr>
            <p:nvPr/>
          </p:nvSpPr>
          <p:spPr bwMode="auto">
            <a:xfrm>
              <a:off x="2233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7424" name="Rectangle 10"/>
            <p:cNvSpPr>
              <a:spLocks noChangeAspect="1" noChangeArrowheads="1"/>
            </p:cNvSpPr>
            <p:nvPr/>
          </p:nvSpPr>
          <p:spPr bwMode="auto">
            <a:xfrm>
              <a:off x="2880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7425" name="Rectangle 11"/>
            <p:cNvSpPr>
              <a:spLocks noChangeAspect="1" noChangeArrowheads="1"/>
            </p:cNvSpPr>
            <p:nvPr/>
          </p:nvSpPr>
          <p:spPr bwMode="auto">
            <a:xfrm>
              <a:off x="1587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7426" name="Rectangle 12"/>
            <p:cNvSpPr>
              <a:spLocks noChangeAspect="1" noChangeArrowheads="1"/>
            </p:cNvSpPr>
            <p:nvPr/>
          </p:nvSpPr>
          <p:spPr bwMode="auto">
            <a:xfrm>
              <a:off x="940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7427" name="Rectangle 13"/>
            <p:cNvSpPr>
              <a:spLocks noChangeAspect="1" noChangeArrowheads="1"/>
            </p:cNvSpPr>
            <p:nvPr/>
          </p:nvSpPr>
          <p:spPr bwMode="auto">
            <a:xfrm>
              <a:off x="294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7428" name="AutoShape 14"/>
            <p:cNvSpPr>
              <a:spLocks noChangeAspect="1"/>
            </p:cNvSpPr>
            <p:nvPr/>
          </p:nvSpPr>
          <p:spPr bwMode="auto">
            <a:xfrm rot="5400000">
              <a:off x="538" y="1566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AutoShape 15"/>
            <p:cNvSpPr>
              <a:spLocks noChangeAspect="1"/>
            </p:cNvSpPr>
            <p:nvPr/>
          </p:nvSpPr>
          <p:spPr bwMode="auto">
            <a:xfrm rot="5400000">
              <a:off x="1193" y="1581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AutoShape 16"/>
            <p:cNvSpPr>
              <a:spLocks noChangeAspect="1"/>
            </p:cNvSpPr>
            <p:nvPr/>
          </p:nvSpPr>
          <p:spPr bwMode="auto">
            <a:xfrm rot="5400000">
              <a:off x="2486" y="940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AutoShape 17"/>
            <p:cNvSpPr>
              <a:spLocks noChangeAspect="1"/>
            </p:cNvSpPr>
            <p:nvPr/>
          </p:nvSpPr>
          <p:spPr bwMode="auto">
            <a:xfrm rot="5400000">
              <a:off x="4436" y="918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18"/>
            <p:cNvSpPr txBox="1">
              <a:spLocks noChangeAspect="1" noChangeArrowheads="1"/>
            </p:cNvSpPr>
            <p:nvPr/>
          </p:nvSpPr>
          <p:spPr bwMode="auto">
            <a:xfrm>
              <a:off x="3379" y="1752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7433" name="Line 19"/>
            <p:cNvSpPr>
              <a:spLocks noChangeAspect="1" noChangeShapeType="1"/>
            </p:cNvSpPr>
            <p:nvPr/>
          </p:nvSpPr>
          <p:spPr bwMode="auto">
            <a:xfrm flipV="1">
              <a:off x="3526" y="1979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Text Box 20"/>
            <p:cNvSpPr txBox="1">
              <a:spLocks noChangeAspect="1" noChangeArrowheads="1"/>
            </p:cNvSpPr>
            <p:nvPr/>
          </p:nvSpPr>
          <p:spPr bwMode="auto">
            <a:xfrm>
              <a:off x="3526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7435" name="Text Box 21"/>
            <p:cNvSpPr txBox="1">
              <a:spLocks noChangeAspect="1" noChangeArrowheads="1"/>
            </p:cNvSpPr>
            <p:nvPr/>
          </p:nvSpPr>
          <p:spPr bwMode="auto">
            <a:xfrm>
              <a:off x="1587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7436" name="Text Box 22"/>
            <p:cNvSpPr txBox="1">
              <a:spLocks noChangeAspect="1" noChangeArrowheads="1"/>
            </p:cNvSpPr>
            <p:nvPr/>
          </p:nvSpPr>
          <p:spPr bwMode="auto">
            <a:xfrm>
              <a:off x="940" y="1887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17437" name="Text Box 23"/>
            <p:cNvSpPr txBox="1">
              <a:spLocks noChangeAspect="1" noChangeArrowheads="1"/>
            </p:cNvSpPr>
            <p:nvPr/>
          </p:nvSpPr>
          <p:spPr bwMode="auto">
            <a:xfrm>
              <a:off x="294" y="1887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17438" name="AutoShape 24"/>
            <p:cNvSpPr>
              <a:spLocks noChangeAspect="1"/>
            </p:cNvSpPr>
            <p:nvPr/>
          </p:nvSpPr>
          <p:spPr bwMode="auto">
            <a:xfrm rot="5400000">
              <a:off x="2144" y="1069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 Box 25"/>
            <p:cNvSpPr txBox="1">
              <a:spLocks noChangeAspect="1" noChangeArrowheads="1"/>
            </p:cNvSpPr>
            <p:nvPr/>
          </p:nvSpPr>
          <p:spPr bwMode="auto">
            <a:xfrm>
              <a:off x="1490" y="2283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E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l 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7440" name="Text Box 26"/>
            <p:cNvSpPr txBox="1">
              <a:spLocks noChangeAspect="1" noChangeArrowheads="1"/>
            </p:cNvSpPr>
            <p:nvPr/>
          </p:nvSpPr>
          <p:spPr bwMode="auto">
            <a:xfrm>
              <a:off x="3238" y="2239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17441" name="AutoShape 27"/>
            <p:cNvSpPr>
              <a:spLocks noChangeAspect="1"/>
            </p:cNvSpPr>
            <p:nvPr/>
          </p:nvSpPr>
          <p:spPr bwMode="auto">
            <a:xfrm rot="16200000" flipV="1">
              <a:off x="4436" y="171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AutoShape 28"/>
            <p:cNvSpPr>
              <a:spLocks noChangeAspect="1"/>
            </p:cNvSpPr>
            <p:nvPr/>
          </p:nvSpPr>
          <p:spPr bwMode="auto">
            <a:xfrm rot="16200000" flipV="1">
              <a:off x="559" y="819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Text Box 29"/>
            <p:cNvSpPr txBox="1">
              <a:spLocks noChangeAspect="1" noChangeArrowheads="1"/>
            </p:cNvSpPr>
            <p:nvPr/>
          </p:nvSpPr>
          <p:spPr bwMode="auto">
            <a:xfrm>
              <a:off x="1816" y="845"/>
              <a:ext cx="1880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7444" name="Line 30"/>
            <p:cNvSpPr>
              <a:spLocks noChangeShapeType="1"/>
            </p:cNvSpPr>
            <p:nvPr/>
          </p:nvSpPr>
          <p:spPr bwMode="auto">
            <a:xfrm flipV="1">
              <a:off x="657" y="981"/>
              <a:ext cx="1316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5" name="Line 31"/>
            <p:cNvSpPr>
              <a:spLocks noChangeShapeType="1"/>
            </p:cNvSpPr>
            <p:nvPr/>
          </p:nvSpPr>
          <p:spPr bwMode="auto">
            <a:xfrm flipH="1" flipV="1">
              <a:off x="3424" y="981"/>
              <a:ext cx="1044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85154" name="Object 34"/>
          <p:cNvGraphicFramePr>
            <a:graphicFrameLocks noChangeAspect="1"/>
          </p:cNvGraphicFramePr>
          <p:nvPr/>
        </p:nvGraphicFramePr>
        <p:xfrm>
          <a:off x="4286248" y="5110163"/>
          <a:ext cx="460851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4" imgW="1447560" imgH="444240" progId="Equation.3">
                  <p:embed/>
                </p:oleObj>
              </mc:Choice>
              <mc:Fallback>
                <p:oleObj name="公式" r:id="rId4" imgW="144756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110163"/>
                        <a:ext cx="460851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155" name="Object 35"/>
          <p:cNvGraphicFramePr>
            <a:graphicFrameLocks noChangeAspect="1"/>
          </p:cNvGraphicFramePr>
          <p:nvPr/>
        </p:nvGraphicFramePr>
        <p:xfrm>
          <a:off x="611188" y="5516563"/>
          <a:ext cx="26654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6" imgW="761760" imgH="215640" progId="Equation.3">
                  <p:embed/>
                </p:oleObj>
              </mc:Choice>
              <mc:Fallback>
                <p:oleObj name="公式" r:id="rId6" imgW="76176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6563"/>
                        <a:ext cx="266541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156" name="Line 36"/>
          <p:cNvSpPr>
            <a:spLocks noChangeShapeType="1"/>
          </p:cNvSpPr>
          <p:nvPr/>
        </p:nvSpPr>
        <p:spPr bwMode="auto">
          <a:xfrm flipH="1">
            <a:off x="1476375" y="5445125"/>
            <a:ext cx="0" cy="4318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5158" name="Line 38"/>
          <p:cNvSpPr>
            <a:spLocks noChangeShapeType="1"/>
          </p:cNvSpPr>
          <p:nvPr/>
        </p:nvSpPr>
        <p:spPr bwMode="auto">
          <a:xfrm flipH="1">
            <a:off x="7715272" y="5013325"/>
            <a:ext cx="0" cy="503238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arrow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9" name="Rectangle 40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⑤ 表示范围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56" grpId="0" animBg="1"/>
      <p:bldP spid="128515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E45C0C-C24E-4DA1-9021-79277033E7A1}" type="slidenum">
              <a:rPr lang="zh-CN" altLang="en-US"/>
              <a:pPr/>
              <a:t>93</a:t>
            </a:fld>
            <a:endParaRPr lang="en-US" altLang="zh-CN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827088" y="528638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规格化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的浮点数</a:t>
            </a:r>
            <a:endParaRPr lang="en-US" altLang="zh-CN">
              <a:solidFill>
                <a:srgbClr val="008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8441" name="Group 7"/>
          <p:cNvGrpSpPr>
            <a:grpSpLocks noChangeAspect="1"/>
          </p:cNvGrpSpPr>
          <p:nvPr/>
        </p:nvGrpSpPr>
        <p:grpSpPr bwMode="auto">
          <a:xfrm>
            <a:off x="1219200" y="4535488"/>
            <a:ext cx="6005513" cy="409575"/>
            <a:chOff x="2993" y="3914"/>
            <a:chExt cx="5460" cy="312"/>
          </a:xfrm>
        </p:grpSpPr>
        <p:sp>
          <p:nvSpPr>
            <p:cNvPr id="18497" name="Rectangle 8" descr="宽上对角线"/>
            <p:cNvSpPr>
              <a:spLocks noChangeAspect="1" noChangeArrowheads="1"/>
            </p:cNvSpPr>
            <p:nvPr/>
          </p:nvSpPr>
          <p:spPr bwMode="auto">
            <a:xfrm>
              <a:off x="2993" y="3914"/>
              <a:ext cx="1995" cy="31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1270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Rectangle 9" descr="宽上对角线"/>
            <p:cNvSpPr>
              <a:spLocks noChangeAspect="1" noChangeArrowheads="1"/>
            </p:cNvSpPr>
            <p:nvPr/>
          </p:nvSpPr>
          <p:spPr bwMode="auto">
            <a:xfrm>
              <a:off x="6458" y="3914"/>
              <a:ext cx="1995" cy="312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1270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2" name="Line 10"/>
          <p:cNvSpPr>
            <a:spLocks noChangeAspect="1" noChangeShapeType="1"/>
          </p:cNvSpPr>
          <p:nvPr/>
        </p:nvSpPr>
        <p:spPr bwMode="auto">
          <a:xfrm>
            <a:off x="4221163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Aspect="1" noChangeShapeType="1"/>
          </p:cNvSpPr>
          <p:nvPr/>
        </p:nvSpPr>
        <p:spPr bwMode="auto">
          <a:xfrm>
            <a:off x="3413125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Aspect="1" noChangeShapeType="1"/>
          </p:cNvSpPr>
          <p:nvPr/>
        </p:nvSpPr>
        <p:spPr bwMode="auto">
          <a:xfrm>
            <a:off x="1219200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Aspect="1" noChangeShapeType="1"/>
          </p:cNvSpPr>
          <p:nvPr/>
        </p:nvSpPr>
        <p:spPr bwMode="auto">
          <a:xfrm>
            <a:off x="5030788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Aspect="1" noChangeShapeType="1"/>
          </p:cNvSpPr>
          <p:nvPr/>
        </p:nvSpPr>
        <p:spPr bwMode="auto">
          <a:xfrm>
            <a:off x="7224713" y="4429125"/>
            <a:ext cx="0" cy="5159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Aspect="1" noChangeShapeType="1"/>
          </p:cNvSpPr>
          <p:nvPr/>
        </p:nvSpPr>
        <p:spPr bwMode="auto">
          <a:xfrm>
            <a:off x="179388" y="4945063"/>
            <a:ext cx="8199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AutoShape 16"/>
          <p:cNvSpPr>
            <a:spLocks noChangeAspect="1"/>
          </p:cNvSpPr>
          <p:nvPr/>
        </p:nvSpPr>
        <p:spPr bwMode="auto">
          <a:xfrm rot="5400000">
            <a:off x="2228057" y="3255169"/>
            <a:ext cx="173037" cy="2098675"/>
          </a:xfrm>
          <a:prstGeom prst="leftBrace">
            <a:avLst>
              <a:gd name="adj1" fmla="val 52276"/>
              <a:gd name="adj2" fmla="val 50000"/>
            </a:avLst>
          </a:prstGeom>
          <a:noFill/>
          <a:ln w="19050">
            <a:solidFill>
              <a:srgbClr val="00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AutoShape 17"/>
          <p:cNvSpPr>
            <a:spLocks noChangeAspect="1"/>
          </p:cNvSpPr>
          <p:nvPr/>
        </p:nvSpPr>
        <p:spPr bwMode="auto">
          <a:xfrm rot="5400000">
            <a:off x="3722688" y="3941763"/>
            <a:ext cx="173037" cy="725487"/>
          </a:xfrm>
          <a:prstGeom prst="leftBrace">
            <a:avLst>
              <a:gd name="adj1" fmla="val 3422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0" name="AutoShape 18"/>
          <p:cNvSpPr>
            <a:spLocks noChangeAspect="1"/>
          </p:cNvSpPr>
          <p:nvPr/>
        </p:nvSpPr>
        <p:spPr bwMode="auto">
          <a:xfrm rot="5400000">
            <a:off x="589757" y="3807619"/>
            <a:ext cx="173037" cy="993775"/>
          </a:xfrm>
          <a:prstGeom prst="leftBrace">
            <a:avLst>
              <a:gd name="adj1" fmla="val 46876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AutoShape 19"/>
          <p:cNvSpPr>
            <a:spLocks noChangeAspect="1"/>
          </p:cNvSpPr>
          <p:nvPr/>
        </p:nvSpPr>
        <p:spPr bwMode="auto">
          <a:xfrm rot="5400000">
            <a:off x="4534694" y="3940969"/>
            <a:ext cx="173037" cy="727075"/>
          </a:xfrm>
          <a:prstGeom prst="leftBrace">
            <a:avLst>
              <a:gd name="adj1" fmla="val 3429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AutoShape 20"/>
          <p:cNvSpPr>
            <a:spLocks noChangeAspect="1"/>
          </p:cNvSpPr>
          <p:nvPr/>
        </p:nvSpPr>
        <p:spPr bwMode="auto">
          <a:xfrm rot="5400000">
            <a:off x="6038056" y="3253582"/>
            <a:ext cx="173037" cy="2101850"/>
          </a:xfrm>
          <a:prstGeom prst="leftBrace">
            <a:avLst>
              <a:gd name="adj1" fmla="val 52355"/>
              <a:gd name="adj2" fmla="val 50000"/>
            </a:avLst>
          </a:prstGeom>
          <a:noFill/>
          <a:ln w="19050">
            <a:solidFill>
              <a:srgbClr val="00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AutoShape 21"/>
          <p:cNvSpPr>
            <a:spLocks noChangeAspect="1"/>
          </p:cNvSpPr>
          <p:nvPr/>
        </p:nvSpPr>
        <p:spPr bwMode="auto">
          <a:xfrm rot="5400000">
            <a:off x="7677944" y="3804444"/>
            <a:ext cx="173037" cy="1000125"/>
          </a:xfrm>
          <a:prstGeom prst="leftBrace">
            <a:avLst>
              <a:gd name="adj1" fmla="val 47175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Text Box 22"/>
          <p:cNvSpPr txBox="1">
            <a:spLocks noChangeAspect="1" noChangeArrowheads="1"/>
          </p:cNvSpPr>
          <p:nvPr/>
        </p:nvSpPr>
        <p:spPr bwMode="auto">
          <a:xfrm>
            <a:off x="107950" y="3789363"/>
            <a:ext cx="11557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负上溢</a:t>
            </a:r>
          </a:p>
        </p:txBody>
      </p:sp>
      <p:sp>
        <p:nvSpPr>
          <p:cNvPr id="18455" name="Text Box 23"/>
          <p:cNvSpPr txBox="1">
            <a:spLocks noChangeAspect="1" noChangeArrowheads="1"/>
          </p:cNvSpPr>
          <p:nvPr/>
        </p:nvSpPr>
        <p:spPr bwMode="auto">
          <a:xfrm>
            <a:off x="1449388" y="3789363"/>
            <a:ext cx="17335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6600"/>
                </a:solidFill>
              </a:rPr>
              <a:t>可表示的负数</a:t>
            </a:r>
          </a:p>
        </p:txBody>
      </p:sp>
      <p:sp>
        <p:nvSpPr>
          <p:cNvPr id="18456" name="Text Box 24"/>
          <p:cNvSpPr txBox="1">
            <a:spLocks noChangeAspect="1" noChangeArrowheads="1"/>
          </p:cNvSpPr>
          <p:nvPr/>
        </p:nvSpPr>
        <p:spPr bwMode="auto">
          <a:xfrm>
            <a:off x="3921125" y="3916363"/>
            <a:ext cx="5762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/>
              <a:t>零</a:t>
            </a:r>
          </a:p>
        </p:txBody>
      </p:sp>
      <p:sp>
        <p:nvSpPr>
          <p:cNvPr id="18457" name="Text Box 25"/>
          <p:cNvSpPr txBox="1">
            <a:spLocks noChangeAspect="1" noChangeArrowheads="1"/>
          </p:cNvSpPr>
          <p:nvPr/>
        </p:nvSpPr>
        <p:spPr bwMode="auto">
          <a:xfrm>
            <a:off x="3068638" y="3789363"/>
            <a:ext cx="11525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负下溢</a:t>
            </a:r>
          </a:p>
        </p:txBody>
      </p:sp>
      <p:sp>
        <p:nvSpPr>
          <p:cNvPr id="18458" name="Text Box 26"/>
          <p:cNvSpPr txBox="1">
            <a:spLocks noChangeAspect="1" noChangeArrowheads="1"/>
          </p:cNvSpPr>
          <p:nvPr/>
        </p:nvSpPr>
        <p:spPr bwMode="auto">
          <a:xfrm>
            <a:off x="4151313" y="3789363"/>
            <a:ext cx="11557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正下溢</a:t>
            </a:r>
          </a:p>
        </p:txBody>
      </p:sp>
      <p:sp>
        <p:nvSpPr>
          <p:cNvPr id="18459" name="Text Box 27"/>
          <p:cNvSpPr txBox="1">
            <a:spLocks noChangeAspect="1" noChangeArrowheads="1"/>
          </p:cNvSpPr>
          <p:nvPr/>
        </p:nvSpPr>
        <p:spPr bwMode="auto">
          <a:xfrm>
            <a:off x="5259388" y="3789363"/>
            <a:ext cx="17335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6600"/>
                </a:solidFill>
              </a:rPr>
              <a:t>可表示的正数</a:t>
            </a:r>
          </a:p>
        </p:txBody>
      </p:sp>
      <p:sp>
        <p:nvSpPr>
          <p:cNvPr id="18460" name="Text Box 28"/>
          <p:cNvSpPr txBox="1">
            <a:spLocks noChangeAspect="1" noChangeArrowheads="1"/>
          </p:cNvSpPr>
          <p:nvPr/>
        </p:nvSpPr>
        <p:spPr bwMode="auto">
          <a:xfrm>
            <a:off x="7189788" y="3789363"/>
            <a:ext cx="11572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正上溢</a:t>
            </a:r>
          </a:p>
        </p:txBody>
      </p:sp>
      <p:graphicFrame>
        <p:nvGraphicFramePr>
          <p:cNvPr id="18434" name="Object 29"/>
          <p:cNvGraphicFramePr>
            <a:graphicFrameLocks noChangeAspect="1"/>
          </p:cNvGraphicFramePr>
          <p:nvPr/>
        </p:nvGraphicFramePr>
        <p:xfrm>
          <a:off x="6108700" y="4945063"/>
          <a:ext cx="2155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3" imgW="1269720" imgH="253800" progId="Equation.3">
                  <p:embed/>
                </p:oleObj>
              </mc:Choice>
              <mc:Fallback>
                <p:oleObj name="公式" r:id="rId3" imgW="126972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945063"/>
                        <a:ext cx="21558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30"/>
          <p:cNvSpPr txBox="1">
            <a:spLocks noChangeAspect="1" noChangeArrowheads="1"/>
          </p:cNvSpPr>
          <p:nvPr/>
        </p:nvSpPr>
        <p:spPr bwMode="auto">
          <a:xfrm>
            <a:off x="3989388" y="4878388"/>
            <a:ext cx="461962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1800"/>
              <a:t>0</a:t>
            </a:r>
          </a:p>
        </p:txBody>
      </p:sp>
      <p:graphicFrame>
        <p:nvGraphicFramePr>
          <p:cNvPr id="18435" name="Object 31"/>
          <p:cNvGraphicFramePr>
            <a:graphicFrameLocks noChangeAspect="1"/>
          </p:cNvGraphicFramePr>
          <p:nvPr/>
        </p:nvGraphicFramePr>
        <p:xfrm>
          <a:off x="4559300" y="5624513"/>
          <a:ext cx="10779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5" imgW="622080" imgH="406080" progId="Equation.3">
                  <p:embed/>
                </p:oleObj>
              </mc:Choice>
              <mc:Fallback>
                <p:oleObj name="公式" r:id="rId5" imgW="62208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624513"/>
                        <a:ext cx="107791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2"/>
          <p:cNvGraphicFramePr>
            <a:graphicFrameLocks noChangeAspect="1"/>
          </p:cNvGraphicFramePr>
          <p:nvPr/>
        </p:nvGraphicFramePr>
        <p:xfrm>
          <a:off x="1779588" y="5632450"/>
          <a:ext cx="2441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7" imgW="1422360" imgH="444240" progId="Equation.3">
                  <p:embed/>
                </p:oleObj>
              </mc:Choice>
              <mc:Fallback>
                <p:oleObj name="公式" r:id="rId7" imgW="142236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632450"/>
                        <a:ext cx="244157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3"/>
          <p:cNvGraphicFramePr>
            <a:graphicFrameLocks noChangeAspect="1"/>
          </p:cNvGraphicFramePr>
          <p:nvPr/>
        </p:nvGraphicFramePr>
        <p:xfrm>
          <a:off x="641350" y="4945063"/>
          <a:ext cx="1254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9" imgW="749160" imgH="215640" progId="Equation.3">
                  <p:embed/>
                </p:oleObj>
              </mc:Choice>
              <mc:Fallback>
                <p:oleObj name="公式" r:id="rId9" imgW="74916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945063"/>
                        <a:ext cx="12541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Line 34"/>
          <p:cNvSpPr>
            <a:spLocks noChangeAspect="1" noChangeShapeType="1"/>
          </p:cNvSpPr>
          <p:nvPr/>
        </p:nvSpPr>
        <p:spPr bwMode="auto">
          <a:xfrm flipV="1">
            <a:off x="3413125" y="5029200"/>
            <a:ext cx="0" cy="514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3" name="Line 35"/>
          <p:cNvSpPr>
            <a:spLocks noChangeAspect="1" noChangeShapeType="1"/>
          </p:cNvSpPr>
          <p:nvPr/>
        </p:nvSpPr>
        <p:spPr bwMode="auto">
          <a:xfrm flipV="1">
            <a:off x="5030788" y="5029200"/>
            <a:ext cx="0" cy="5143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AutoShape 36"/>
          <p:cNvSpPr>
            <a:spLocks noChangeAspect="1"/>
          </p:cNvSpPr>
          <p:nvPr/>
        </p:nvSpPr>
        <p:spPr bwMode="auto">
          <a:xfrm rot="5400000">
            <a:off x="2862263" y="4300537"/>
            <a:ext cx="223838" cy="2684463"/>
          </a:xfrm>
          <a:prstGeom prst="leftBrace">
            <a:avLst>
              <a:gd name="adj1" fmla="val 35868"/>
              <a:gd name="adj2" fmla="val 33644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5" name="AutoShape 37"/>
          <p:cNvSpPr>
            <a:spLocks noChangeAspect="1"/>
          </p:cNvSpPr>
          <p:nvPr/>
        </p:nvSpPr>
        <p:spPr bwMode="auto">
          <a:xfrm rot="5400000">
            <a:off x="4937919" y="5087144"/>
            <a:ext cx="223837" cy="1108075"/>
          </a:xfrm>
          <a:prstGeom prst="leftBrace">
            <a:avLst>
              <a:gd name="adj1" fmla="val 58923"/>
              <a:gd name="adj2" fmla="val 51981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6" name="Text Box 38"/>
          <p:cNvSpPr txBox="1">
            <a:spLocks noChangeAspect="1" noChangeArrowheads="1"/>
          </p:cNvSpPr>
          <p:nvPr/>
        </p:nvSpPr>
        <p:spPr bwMode="auto">
          <a:xfrm>
            <a:off x="8264525" y="4598988"/>
            <a:ext cx="8080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/>
              <a:t>数轴</a:t>
            </a:r>
          </a:p>
        </p:txBody>
      </p:sp>
      <p:sp>
        <p:nvSpPr>
          <p:cNvPr id="1292327" name="Text Box 39"/>
          <p:cNvSpPr txBox="1">
            <a:spLocks noChangeArrowheads="1"/>
          </p:cNvSpPr>
          <p:nvPr/>
        </p:nvSpPr>
        <p:spPr bwMode="auto">
          <a:xfrm>
            <a:off x="6156325" y="5589588"/>
            <a:ext cx="1981200" cy="974725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2"/>
                </a:solidFill>
              </a:rPr>
              <a:t>浮点数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smtClean="0">
                <a:solidFill>
                  <a:schemeClr val="bg2"/>
                </a:solidFill>
              </a:rPr>
              <a:t/>
            </a:r>
            <a:br>
              <a:rPr lang="en-US" altLang="zh-CN" dirty="0" smtClean="0">
                <a:solidFill>
                  <a:schemeClr val="bg2"/>
                </a:solidFill>
              </a:rPr>
            </a:br>
            <a:r>
              <a:rPr lang="zh-CN" altLang="en-US" dirty="0" smtClean="0">
                <a:solidFill>
                  <a:schemeClr val="bg2"/>
                </a:solidFill>
              </a:rPr>
              <a:t>表示</a:t>
            </a:r>
            <a:r>
              <a:rPr lang="zh-CN" altLang="en-US" dirty="0">
                <a:solidFill>
                  <a:schemeClr val="bg2"/>
                </a:solidFill>
              </a:rPr>
              <a:t>范围</a:t>
            </a:r>
          </a:p>
        </p:txBody>
      </p:sp>
      <p:grpSp>
        <p:nvGrpSpPr>
          <p:cNvPr id="18468" name="Group 40"/>
          <p:cNvGrpSpPr>
            <a:grpSpLocks/>
          </p:cNvGrpSpPr>
          <p:nvPr/>
        </p:nvGrpSpPr>
        <p:grpSpPr bwMode="auto">
          <a:xfrm>
            <a:off x="466725" y="908050"/>
            <a:ext cx="8208963" cy="2936875"/>
            <a:chOff x="294" y="845"/>
            <a:chExt cx="5171" cy="1850"/>
          </a:xfrm>
        </p:grpSpPr>
        <p:sp>
          <p:nvSpPr>
            <p:cNvPr id="18471" name="Rectangle 41"/>
            <p:cNvSpPr>
              <a:spLocks noChangeAspect="1" noChangeArrowheads="1"/>
            </p:cNvSpPr>
            <p:nvPr/>
          </p:nvSpPr>
          <p:spPr bwMode="auto">
            <a:xfrm>
              <a:off x="3526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-1</a:t>
              </a:r>
              <a:endParaRPr lang="en-US" altLang="zh-CN" sz="2400"/>
            </a:p>
          </p:txBody>
        </p:sp>
        <p:sp>
          <p:nvSpPr>
            <p:cNvPr id="18472" name="Rectangle 42"/>
            <p:cNvSpPr>
              <a:spLocks noChangeAspect="1" noChangeArrowheads="1"/>
            </p:cNvSpPr>
            <p:nvPr/>
          </p:nvSpPr>
          <p:spPr bwMode="auto">
            <a:xfrm>
              <a:off x="4172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8473" name="Rectangle 43"/>
            <p:cNvSpPr>
              <a:spLocks noChangeAspect="1" noChangeArrowheads="1"/>
            </p:cNvSpPr>
            <p:nvPr/>
          </p:nvSpPr>
          <p:spPr bwMode="auto">
            <a:xfrm>
              <a:off x="4819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-(</a:t>
              </a:r>
              <a:r>
                <a:rPr lang="en-US" altLang="zh-CN" sz="2400" i="1" baseline="-25000"/>
                <a:t>m</a:t>
              </a:r>
              <a:r>
                <a:rPr lang="en-US" altLang="zh-CN" sz="2400" baseline="-25000"/>
                <a:t>-1)</a:t>
              </a:r>
              <a:endParaRPr lang="en-US" altLang="zh-CN" sz="2400"/>
            </a:p>
          </p:txBody>
        </p:sp>
        <p:sp>
          <p:nvSpPr>
            <p:cNvPr id="18474" name="Rectangle 44"/>
            <p:cNvSpPr>
              <a:spLocks noChangeAspect="1" noChangeArrowheads="1"/>
            </p:cNvSpPr>
            <p:nvPr/>
          </p:nvSpPr>
          <p:spPr bwMode="auto">
            <a:xfrm>
              <a:off x="2233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/>
                <a:t>……</a:t>
              </a:r>
            </a:p>
          </p:txBody>
        </p:sp>
        <p:sp>
          <p:nvSpPr>
            <p:cNvPr id="18475" name="Rectangle 45"/>
            <p:cNvSpPr>
              <a:spLocks noChangeAspect="1" noChangeArrowheads="1"/>
            </p:cNvSpPr>
            <p:nvPr/>
          </p:nvSpPr>
          <p:spPr bwMode="auto">
            <a:xfrm>
              <a:off x="2880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  <p:sp>
          <p:nvSpPr>
            <p:cNvPr id="18476" name="Rectangle 46"/>
            <p:cNvSpPr>
              <a:spLocks noChangeAspect="1" noChangeArrowheads="1"/>
            </p:cNvSpPr>
            <p:nvPr/>
          </p:nvSpPr>
          <p:spPr bwMode="auto">
            <a:xfrm>
              <a:off x="1587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i="1" baseline="-25000"/>
                <a:t>l</a:t>
              </a:r>
              <a:r>
                <a:rPr lang="en-US" altLang="zh-CN" sz="2400" baseline="-25000"/>
                <a:t>-2</a:t>
              </a:r>
              <a:endParaRPr lang="en-US" altLang="zh-CN" sz="2400"/>
            </a:p>
          </p:txBody>
        </p:sp>
        <p:sp>
          <p:nvSpPr>
            <p:cNvPr id="18477" name="Rectangle 47"/>
            <p:cNvSpPr>
              <a:spLocks noChangeAspect="1" noChangeArrowheads="1"/>
            </p:cNvSpPr>
            <p:nvPr/>
          </p:nvSpPr>
          <p:spPr bwMode="auto">
            <a:xfrm>
              <a:off x="940" y="1338"/>
              <a:ext cx="647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E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8478" name="Rectangle 48"/>
            <p:cNvSpPr>
              <a:spLocks noChangeAspect="1" noChangeArrowheads="1"/>
            </p:cNvSpPr>
            <p:nvPr/>
          </p:nvSpPr>
          <p:spPr bwMode="auto">
            <a:xfrm>
              <a:off x="294" y="1338"/>
              <a:ext cx="646" cy="41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anchor="ctr"/>
            <a:lstStyle/>
            <a:p>
              <a:r>
                <a:rPr lang="en-US" altLang="zh-CN" sz="2400" i="1"/>
                <a:t>M</a:t>
              </a:r>
              <a:r>
                <a:rPr lang="en-US" altLang="zh-CN" sz="2400" baseline="-25000"/>
                <a:t>S</a:t>
              </a:r>
              <a:endParaRPr lang="en-US" altLang="zh-CN" sz="2400"/>
            </a:p>
          </p:txBody>
        </p:sp>
        <p:sp>
          <p:nvSpPr>
            <p:cNvPr id="18479" name="AutoShape 49"/>
            <p:cNvSpPr>
              <a:spLocks noChangeAspect="1"/>
            </p:cNvSpPr>
            <p:nvPr/>
          </p:nvSpPr>
          <p:spPr bwMode="auto">
            <a:xfrm rot="5400000">
              <a:off x="538" y="1566"/>
              <a:ext cx="137" cy="625"/>
            </a:xfrm>
            <a:prstGeom prst="rightBrace">
              <a:avLst>
                <a:gd name="adj1" fmla="val 3801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AutoShape 50"/>
            <p:cNvSpPr>
              <a:spLocks noChangeAspect="1"/>
            </p:cNvSpPr>
            <p:nvPr/>
          </p:nvSpPr>
          <p:spPr bwMode="auto">
            <a:xfrm rot="5400000">
              <a:off x="1193" y="1581"/>
              <a:ext cx="137" cy="596"/>
            </a:xfrm>
            <a:prstGeom prst="rightBrace">
              <a:avLst>
                <a:gd name="adj1" fmla="val 3625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AutoShape 51"/>
            <p:cNvSpPr>
              <a:spLocks noChangeAspect="1"/>
            </p:cNvSpPr>
            <p:nvPr/>
          </p:nvSpPr>
          <p:spPr bwMode="auto">
            <a:xfrm rot="5400000">
              <a:off x="2486" y="940"/>
              <a:ext cx="137" cy="1878"/>
            </a:xfrm>
            <a:prstGeom prst="rightBrace">
              <a:avLst>
                <a:gd name="adj1" fmla="val 484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AutoShape 52"/>
            <p:cNvSpPr>
              <a:spLocks noChangeAspect="1"/>
            </p:cNvSpPr>
            <p:nvPr/>
          </p:nvSpPr>
          <p:spPr bwMode="auto">
            <a:xfrm rot="5400000">
              <a:off x="4436" y="918"/>
              <a:ext cx="137" cy="1921"/>
            </a:xfrm>
            <a:prstGeom prst="rightBrace">
              <a:avLst>
                <a:gd name="adj1" fmla="val 495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Text Box 53"/>
            <p:cNvSpPr txBox="1">
              <a:spLocks noChangeAspect="1" noChangeArrowheads="1"/>
            </p:cNvSpPr>
            <p:nvPr/>
          </p:nvSpPr>
          <p:spPr bwMode="auto">
            <a:xfrm>
              <a:off x="3379" y="1752"/>
              <a:ext cx="370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宋体" pitchFamily="2" charset="-122"/>
                </a:rPr>
                <a:t>·</a:t>
              </a:r>
              <a:endParaRPr lang="en-US" altLang="zh-CN" sz="2400"/>
            </a:p>
          </p:txBody>
        </p:sp>
        <p:sp>
          <p:nvSpPr>
            <p:cNvPr id="18484" name="Line 54"/>
            <p:cNvSpPr>
              <a:spLocks noChangeAspect="1" noChangeShapeType="1"/>
            </p:cNvSpPr>
            <p:nvPr/>
          </p:nvSpPr>
          <p:spPr bwMode="auto">
            <a:xfrm flipV="1">
              <a:off x="3526" y="1979"/>
              <a:ext cx="0" cy="32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Text Box 55"/>
            <p:cNvSpPr txBox="1">
              <a:spLocks noChangeAspect="1" noChangeArrowheads="1"/>
            </p:cNvSpPr>
            <p:nvPr/>
          </p:nvSpPr>
          <p:spPr bwMode="auto">
            <a:xfrm>
              <a:off x="3526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尾数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8486" name="Text Box 56"/>
            <p:cNvSpPr txBox="1">
              <a:spLocks noChangeAspect="1" noChangeArrowheads="1"/>
            </p:cNvSpPr>
            <p:nvPr/>
          </p:nvSpPr>
          <p:spPr bwMode="auto">
            <a:xfrm>
              <a:off x="1587" y="1887"/>
              <a:ext cx="1939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</a:rPr>
                <a:t>数值部分</a:t>
              </a:r>
              <a:r>
                <a:rPr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)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8487" name="Text Box 57"/>
            <p:cNvSpPr txBox="1">
              <a:spLocks noChangeAspect="1" noChangeArrowheads="1"/>
            </p:cNvSpPr>
            <p:nvPr/>
          </p:nvSpPr>
          <p:spPr bwMode="auto">
            <a:xfrm>
              <a:off x="940" y="1887"/>
              <a:ext cx="647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阶符</a:t>
              </a:r>
            </a:p>
          </p:txBody>
        </p:sp>
        <p:sp>
          <p:nvSpPr>
            <p:cNvPr id="18488" name="Text Box 58"/>
            <p:cNvSpPr txBox="1">
              <a:spLocks noChangeAspect="1" noChangeArrowheads="1"/>
            </p:cNvSpPr>
            <p:nvPr/>
          </p:nvSpPr>
          <p:spPr bwMode="auto">
            <a:xfrm>
              <a:off x="294" y="1887"/>
              <a:ext cx="646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数符</a:t>
              </a:r>
            </a:p>
          </p:txBody>
        </p:sp>
        <p:sp>
          <p:nvSpPr>
            <p:cNvPr id="18489" name="AutoShape 59"/>
            <p:cNvSpPr>
              <a:spLocks noChangeAspect="1"/>
            </p:cNvSpPr>
            <p:nvPr/>
          </p:nvSpPr>
          <p:spPr bwMode="auto">
            <a:xfrm rot="5400000">
              <a:off x="2144" y="1069"/>
              <a:ext cx="137" cy="2443"/>
            </a:xfrm>
            <a:prstGeom prst="rightBrace">
              <a:avLst>
                <a:gd name="adj1" fmla="val 4400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60"/>
            <p:cNvSpPr txBox="1">
              <a:spLocks noChangeAspect="1" noChangeArrowheads="1"/>
            </p:cNvSpPr>
            <p:nvPr/>
          </p:nvSpPr>
          <p:spPr bwMode="auto">
            <a:xfrm>
              <a:off x="1490" y="2283"/>
              <a:ext cx="1680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阶码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E</a:t>
              </a:r>
              <a:r>
                <a:rPr lang="zh-CN" altLang="en-US" sz="2400" dirty="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l </a:t>
              </a:r>
              <a:r>
                <a:rPr lang="zh-CN" altLang="en-US" sz="2400" dirty="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8491" name="Text Box 61"/>
            <p:cNvSpPr txBox="1">
              <a:spLocks noChangeAspect="1" noChangeArrowheads="1"/>
            </p:cNvSpPr>
            <p:nvPr/>
          </p:nvSpPr>
          <p:spPr bwMode="auto">
            <a:xfrm>
              <a:off x="3238" y="2239"/>
              <a:ext cx="866" cy="3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小数点</a:t>
              </a:r>
            </a:p>
          </p:txBody>
        </p:sp>
        <p:sp>
          <p:nvSpPr>
            <p:cNvPr id="18492" name="AutoShape 62"/>
            <p:cNvSpPr>
              <a:spLocks noChangeAspect="1"/>
            </p:cNvSpPr>
            <p:nvPr/>
          </p:nvSpPr>
          <p:spPr bwMode="auto">
            <a:xfrm rot="16200000" flipV="1">
              <a:off x="4436" y="171"/>
              <a:ext cx="138" cy="1921"/>
            </a:xfrm>
            <a:prstGeom prst="rightBrace">
              <a:avLst>
                <a:gd name="adj1" fmla="val 4923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AutoShape 63"/>
            <p:cNvSpPr>
              <a:spLocks noChangeAspect="1"/>
            </p:cNvSpPr>
            <p:nvPr/>
          </p:nvSpPr>
          <p:spPr bwMode="auto">
            <a:xfrm rot="16200000" flipV="1">
              <a:off x="559" y="819"/>
              <a:ext cx="138" cy="625"/>
            </a:xfrm>
            <a:prstGeom prst="rightBrace">
              <a:avLst>
                <a:gd name="adj1" fmla="val 37742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Text Box 64"/>
            <p:cNvSpPr txBox="1">
              <a:spLocks noChangeAspect="1" noChangeArrowheads="1"/>
            </p:cNvSpPr>
            <p:nvPr/>
          </p:nvSpPr>
          <p:spPr bwMode="auto">
            <a:xfrm>
              <a:off x="1816" y="845"/>
              <a:ext cx="1880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尾数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（共</a:t>
              </a:r>
              <a:r>
                <a:rPr lang="en-US" altLang="zh-CN" sz="2400" i="1">
                  <a:solidFill>
                    <a:srgbClr val="0000FF"/>
                  </a:solidFill>
                </a:rPr>
                <a:t>m</a:t>
              </a:r>
              <a:r>
                <a:rPr lang="zh-CN" altLang="en-US" sz="2400">
                  <a:solidFill>
                    <a:srgbClr val="0000FF"/>
                  </a:solidFill>
                </a:rPr>
                <a:t>位）</a:t>
              </a:r>
            </a:p>
          </p:txBody>
        </p:sp>
        <p:sp>
          <p:nvSpPr>
            <p:cNvPr id="18495" name="Line 65"/>
            <p:cNvSpPr>
              <a:spLocks noChangeShapeType="1"/>
            </p:cNvSpPr>
            <p:nvPr/>
          </p:nvSpPr>
          <p:spPr bwMode="auto">
            <a:xfrm flipV="1">
              <a:off x="657" y="981"/>
              <a:ext cx="1316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6" name="Line 66"/>
            <p:cNvSpPr>
              <a:spLocks noChangeShapeType="1"/>
            </p:cNvSpPr>
            <p:nvPr/>
          </p:nvSpPr>
          <p:spPr bwMode="auto">
            <a:xfrm flipH="1" flipV="1">
              <a:off x="3424" y="981"/>
              <a:ext cx="1044" cy="9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2355" name="Line 67"/>
          <p:cNvSpPr>
            <a:spLocks noChangeShapeType="1"/>
          </p:cNvSpPr>
          <p:nvPr/>
        </p:nvSpPr>
        <p:spPr bwMode="auto">
          <a:xfrm>
            <a:off x="0" y="3716338"/>
            <a:ext cx="9144000" cy="0"/>
          </a:xfrm>
          <a:prstGeom prst="line">
            <a:avLst/>
          </a:prstGeom>
          <a:noFill/>
          <a:ln w="101600" cmpd="tri">
            <a:solidFill>
              <a:srgbClr val="FF66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70" name="Rectangle 69"/>
          <p:cNvSpPr>
            <a:spLocks noChangeArrowheads="1"/>
          </p:cNvSpPr>
          <p:nvPr/>
        </p:nvSpPr>
        <p:spPr bwMode="auto">
          <a:xfrm>
            <a:off x="4500563" y="528638"/>
            <a:ext cx="439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⑤ 表示范围</a:t>
            </a:r>
            <a:endParaRPr lang="en-US" altLang="zh-CN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5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P29【</a:t>
            </a:r>
            <a:r>
              <a:rPr lang="zh-CN" altLang="en-US" smtClean="0"/>
              <a:t>例</a:t>
            </a:r>
            <a:r>
              <a:rPr lang="en-US" altLang="zh-CN" smtClean="0"/>
              <a:t>2.6】</a:t>
            </a:r>
            <a:r>
              <a:rPr lang="zh-CN" altLang="en-US" smtClean="0"/>
              <a:t>将</a:t>
            </a:r>
            <a:r>
              <a:rPr lang="en-US" altLang="zh-CN" smtClean="0"/>
              <a:t>X</a:t>
            </a:r>
            <a:r>
              <a:rPr lang="zh-CN" altLang="en-US" smtClean="0"/>
              <a:t>写成</a:t>
            </a:r>
            <a:r>
              <a:rPr lang="zh-CN" altLang="en-US" smtClean="0">
                <a:solidFill>
                  <a:srgbClr val="0000FF"/>
                </a:solidFill>
              </a:rPr>
              <a:t>二进制</a:t>
            </a:r>
            <a:r>
              <a:rPr lang="zh-CN" altLang="en-US" smtClean="0">
                <a:solidFill>
                  <a:srgbClr val="FF0000"/>
                </a:solidFill>
              </a:rPr>
              <a:t>定点数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/>
              <a:t>形式。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浮点数格式：尾数</a:t>
            </a:r>
            <a:r>
              <a:rPr lang="en-US" altLang="zh-CN" smtClean="0"/>
              <a:t>8</a:t>
            </a:r>
            <a:r>
              <a:rPr lang="zh-CN" altLang="en-US" smtClean="0"/>
              <a:t>位</a:t>
            </a:r>
            <a:r>
              <a:rPr lang="zh-CN" altLang="en-US" smtClean="0">
                <a:solidFill>
                  <a:srgbClr val="FF0066"/>
                </a:solidFill>
              </a:rPr>
              <a:t>补码</a:t>
            </a:r>
            <a:r>
              <a:rPr lang="zh-CN" altLang="en-US" smtClean="0"/>
              <a:t>、阶码</a:t>
            </a:r>
            <a:r>
              <a:rPr lang="en-US" altLang="zh-CN" smtClean="0"/>
              <a:t>8</a:t>
            </a:r>
            <a:r>
              <a:rPr lang="zh-CN" altLang="en-US" smtClean="0"/>
              <a:t>位</a:t>
            </a:r>
            <a:r>
              <a:rPr lang="zh-CN" altLang="en-US" smtClean="0">
                <a:solidFill>
                  <a:srgbClr val="FF0066"/>
                </a:solidFill>
              </a:rPr>
              <a:t>移码</a:t>
            </a:r>
            <a:r>
              <a:rPr lang="zh-CN" altLang="en-US" smtClean="0"/>
              <a:t>。</a:t>
            </a:r>
            <a:r>
              <a:rPr lang="en-US" altLang="zh-CN" smtClean="0"/>
              <a:t>X</a:t>
            </a:r>
            <a:r>
              <a:rPr lang="zh-CN" altLang="en-US" smtClean="0"/>
              <a:t>＝</a:t>
            </a:r>
            <a:r>
              <a:rPr lang="en-US" altLang="zh-CN" smtClean="0"/>
              <a:t>13/128</a:t>
            </a:r>
            <a:endParaRPr lang="zh-CN" altLang="en-US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</a:p>
          <a:p>
            <a:pPr marL="0" indent="0">
              <a:buNone/>
            </a:pPr>
            <a:r>
              <a:rPr lang="en-US" altLang="zh-CN" smtClean="0"/>
              <a:t>       X	</a:t>
            </a:r>
            <a:r>
              <a:rPr lang="zh-CN" altLang="en-US" smtClean="0"/>
              <a:t>＝</a:t>
            </a:r>
            <a:r>
              <a:rPr lang="en-US" altLang="zh-CN" smtClean="0"/>
              <a:t>(13/128)</a:t>
            </a:r>
            <a:r>
              <a:rPr lang="en-US" altLang="zh-CN" baseline="-25000" smtClean="0"/>
              <a:t>10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＝</a:t>
            </a:r>
            <a:r>
              <a:rPr lang="en-US" altLang="zh-CN" smtClean="0"/>
              <a:t>1101</a:t>
            </a:r>
            <a:r>
              <a:rPr lang="en-US" altLang="zh-CN" baseline="-25000" smtClean="0"/>
              <a:t>2</a:t>
            </a:r>
            <a:r>
              <a:rPr lang="en-US" altLang="zh-CN" smtClean="0"/>
              <a:t>÷2</a:t>
            </a:r>
            <a:r>
              <a:rPr lang="en-US" altLang="zh-CN" baseline="30000" smtClean="0"/>
              <a:t>7</a:t>
            </a:r>
          </a:p>
          <a:p>
            <a:pPr marL="0" indent="0">
              <a:buNone/>
            </a:pPr>
            <a:r>
              <a:rPr lang="en-US" altLang="zh-CN" baseline="30000" smtClean="0"/>
              <a:t>	</a:t>
            </a:r>
            <a:r>
              <a:rPr lang="zh-CN" altLang="en-US" smtClean="0"/>
              <a:t>＝</a:t>
            </a:r>
            <a:r>
              <a:rPr lang="en-US" altLang="zh-CN" smtClean="0"/>
              <a:t>0.0001101</a:t>
            </a:r>
            <a:r>
              <a:rPr lang="en-US" altLang="zh-CN" baseline="-25000" smtClean="0"/>
              <a:t>2</a:t>
            </a:r>
          </a:p>
          <a:p>
            <a:pPr marL="0" indent="0">
              <a:buNone/>
            </a:pPr>
            <a:r>
              <a:rPr lang="en-US" altLang="zh-CN" baseline="-25000" smtClean="0"/>
              <a:t>	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rgbClr val="FF0000"/>
                </a:solidFill>
              </a:rPr>
              <a:t>0.1101000</a:t>
            </a:r>
            <a:r>
              <a:rPr lang="en-US" altLang="zh-CN" baseline="-25000" smtClean="0"/>
              <a:t>2</a:t>
            </a:r>
            <a:r>
              <a:rPr lang="en-US" altLang="zh-CN" smtClean="0"/>
              <a:t>×2</a:t>
            </a:r>
            <a:r>
              <a:rPr lang="en-US" altLang="zh-CN" baseline="30000" smtClean="0">
                <a:solidFill>
                  <a:srgbClr val="0000FF"/>
                </a:solidFill>
              </a:rPr>
              <a:t>-3</a:t>
            </a:r>
            <a:endParaRPr lang="zh-CN" altLang="en-US" baseline="3000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539552" y="1700808"/>
            <a:ext cx="648072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数符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35696" y="1700808"/>
            <a:ext cx="3312368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smtClean="0">
                <a:solidFill>
                  <a:srgbClr val="006600"/>
                </a:solidFill>
              </a:rPr>
              <a:t>阶码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4" y="1700808"/>
            <a:ext cx="648072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rPr>
              <a:t>阶符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148064" y="1700808"/>
            <a:ext cx="3312368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尾数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2708920"/>
            <a:ext cx="360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</a:rPr>
              <a:t>-3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baseline="-25000" smtClean="0"/>
              <a:t>0	</a:t>
            </a:r>
            <a:r>
              <a:rPr lang="zh-CN" altLang="en-US" smtClean="0"/>
              <a:t>＝ 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0000001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 smtClean="0"/>
              <a:t>2</a:t>
            </a:r>
          </a:p>
          <a:p>
            <a:pPr algn="l">
              <a:spcBef>
                <a:spcPts val="600"/>
              </a:spcBef>
            </a:pPr>
            <a:r>
              <a:rPr lang="en-US" altLang="zh-CN" smtClean="0"/>
              <a:t>[</a:t>
            </a:r>
            <a:r>
              <a:rPr lang="en-US" altLang="zh-CN" smtClean="0">
                <a:solidFill>
                  <a:srgbClr val="0000FF"/>
                </a:solidFill>
              </a:rPr>
              <a:t>-3</a:t>
            </a:r>
            <a:r>
              <a:rPr lang="en-US" altLang="zh-CN" smtClean="0"/>
              <a:t>]</a:t>
            </a:r>
            <a:r>
              <a:rPr lang="zh-CN" altLang="en-US" baseline="-25000" smtClean="0"/>
              <a:t>补</a:t>
            </a:r>
            <a:r>
              <a:rPr lang="en-US" altLang="zh-CN" baseline="-25000" smtClean="0"/>
              <a:t>	</a:t>
            </a:r>
            <a:r>
              <a:rPr lang="zh-CN" altLang="en-US" smtClean="0"/>
              <a:t>＝   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1111110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 smtClean="0"/>
              <a:t>2</a:t>
            </a:r>
          </a:p>
          <a:p>
            <a:pPr algn="l">
              <a:spcBef>
                <a:spcPts val="600"/>
              </a:spcBef>
            </a:pPr>
            <a:r>
              <a:rPr lang="en-US" altLang="zh-CN" smtClean="0"/>
              <a:t>[</a:t>
            </a:r>
            <a:r>
              <a:rPr lang="en-US" altLang="zh-CN" smtClean="0">
                <a:solidFill>
                  <a:srgbClr val="0000FF"/>
                </a:solidFill>
              </a:rPr>
              <a:t>-3</a:t>
            </a:r>
            <a:r>
              <a:rPr lang="en-US" altLang="zh-CN" smtClean="0"/>
              <a:t>]</a:t>
            </a:r>
            <a:r>
              <a:rPr lang="zh-CN" altLang="en-US" baseline="-25000" smtClean="0"/>
              <a:t>移</a:t>
            </a:r>
            <a:r>
              <a:rPr lang="en-US" altLang="zh-CN" baseline="-25000" smtClean="0"/>
              <a:t>	</a:t>
            </a:r>
            <a:r>
              <a:rPr lang="zh-CN" altLang="en-US" smtClean="0"/>
              <a:t>＝   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zh-CN" smtClean="0">
                <a:latin typeface="+mn-ea"/>
              </a:rPr>
              <a:t>1111101</a:t>
            </a:r>
            <a:r>
              <a:rPr lang="en-US" altLang="zh-CN" baseline="-25000" smtClean="0"/>
              <a:t>2</a:t>
            </a:r>
            <a:endParaRPr lang="zh-CN" altLang="en-US" baseline="-2500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539552" y="4941168"/>
            <a:ext cx="648072" cy="1008112"/>
            <a:chOff x="539552" y="4941168"/>
            <a:chExt cx="648072" cy="1008112"/>
          </a:xfrm>
        </p:grpSpPr>
        <p:sp>
          <p:nvSpPr>
            <p:cNvPr id="10" name="矩形 9"/>
            <p:cNvSpPr/>
            <p:nvPr/>
          </p:nvSpPr>
          <p:spPr bwMode="auto">
            <a:xfrm>
              <a:off x="539552" y="4941168"/>
              <a:ext cx="648072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0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39552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数符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5696" y="4941168"/>
            <a:ext cx="3312368" cy="1008112"/>
            <a:chOff x="1835696" y="4941168"/>
            <a:chExt cx="3312368" cy="1008112"/>
          </a:xfrm>
        </p:grpSpPr>
        <p:sp>
          <p:nvSpPr>
            <p:cNvPr id="11" name="矩形 10"/>
            <p:cNvSpPr/>
            <p:nvPr/>
          </p:nvSpPr>
          <p:spPr bwMode="auto">
            <a:xfrm>
              <a:off x="1835696" y="4941168"/>
              <a:ext cx="3312368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1  1  1  1  1  0  1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835696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smtClean="0">
                  <a:solidFill>
                    <a:srgbClr val="006600"/>
                  </a:solidFill>
                </a:rPr>
                <a:t>阶码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87624" y="4941168"/>
            <a:ext cx="648072" cy="1008112"/>
            <a:chOff x="1187624" y="4941168"/>
            <a:chExt cx="648072" cy="1008112"/>
          </a:xfrm>
        </p:grpSpPr>
        <p:sp>
          <p:nvSpPr>
            <p:cNvPr id="12" name="矩形 11"/>
            <p:cNvSpPr/>
            <p:nvPr/>
          </p:nvSpPr>
          <p:spPr bwMode="auto">
            <a:xfrm>
              <a:off x="1187624" y="4941168"/>
              <a:ext cx="648072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smtClean="0">
                  <a:solidFill>
                    <a:srgbClr val="006600"/>
                  </a:solidFill>
                </a:rPr>
                <a:t>0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187624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阶符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48064" y="4941168"/>
            <a:ext cx="3312368" cy="1008112"/>
            <a:chOff x="5148064" y="4941168"/>
            <a:chExt cx="3312368" cy="1008112"/>
          </a:xfrm>
        </p:grpSpPr>
        <p:sp>
          <p:nvSpPr>
            <p:cNvPr id="13" name="矩形 12"/>
            <p:cNvSpPr/>
            <p:nvPr/>
          </p:nvSpPr>
          <p:spPr bwMode="auto">
            <a:xfrm>
              <a:off x="5148064" y="4941168"/>
              <a:ext cx="3312368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1  1  0  1  0  0  0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148064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尾数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42454" y="525983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+mn-ea"/>
                <a:ea typeface="+mn-ea"/>
              </a:rPr>
              <a:t>·</a:t>
            </a:r>
            <a:endParaRPr lang="zh-CN" altLang="en-US" sz="320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浮点数</a:t>
            </a:r>
            <a:r>
              <a:rPr lang="zh-CN" altLang="en-US" smtClean="0">
                <a:solidFill>
                  <a:srgbClr val="FF0066"/>
                </a:solidFill>
              </a:rPr>
              <a:t>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P30【</a:t>
            </a:r>
            <a:r>
              <a:rPr lang="zh-CN" altLang="en-US" smtClean="0"/>
              <a:t>例</a:t>
            </a:r>
            <a:r>
              <a:rPr lang="en-US" altLang="zh-CN" smtClean="0"/>
              <a:t>2.7】</a:t>
            </a:r>
            <a:r>
              <a:rPr lang="zh-CN" altLang="en-US" smtClean="0"/>
              <a:t>写出</a:t>
            </a:r>
            <a:r>
              <a:rPr lang="en-US" altLang="zh-CN" smtClean="0"/>
              <a:t>X</a:t>
            </a:r>
            <a:r>
              <a:rPr lang="zh-CN" altLang="en-US" smtClean="0"/>
              <a:t>＝</a:t>
            </a:r>
            <a:r>
              <a:rPr lang="en-US" altLang="zh-CN" smtClean="0"/>
              <a:t>-(53/512)</a:t>
            </a:r>
            <a:r>
              <a:rPr lang="zh-CN" altLang="en-US" smtClean="0"/>
              <a:t>对应的规格化浮点数。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浮点数格式：尾数</a:t>
            </a:r>
            <a:r>
              <a:rPr lang="en-US" altLang="zh-CN" smtClean="0"/>
              <a:t>10</a:t>
            </a:r>
            <a:r>
              <a:rPr lang="zh-CN" altLang="en-US" smtClean="0"/>
              <a:t>位</a:t>
            </a:r>
            <a:r>
              <a:rPr lang="zh-CN" altLang="en-US" smtClean="0">
                <a:solidFill>
                  <a:srgbClr val="FF0066"/>
                </a:solidFill>
              </a:rPr>
              <a:t>补码</a:t>
            </a:r>
            <a:r>
              <a:rPr lang="zh-CN" altLang="en-US" smtClean="0"/>
              <a:t>、阶码</a:t>
            </a:r>
            <a:r>
              <a:rPr lang="en-US" altLang="zh-CN" smtClean="0"/>
              <a:t>6</a:t>
            </a:r>
            <a:r>
              <a:rPr lang="zh-CN" altLang="en-US" smtClean="0"/>
              <a:t>位</a:t>
            </a:r>
            <a:r>
              <a:rPr lang="zh-CN" altLang="en-US" smtClean="0">
                <a:solidFill>
                  <a:srgbClr val="FF0066"/>
                </a:solidFill>
              </a:rPr>
              <a:t>移码</a:t>
            </a:r>
            <a:r>
              <a:rPr lang="zh-CN" altLang="en-US" smtClean="0"/>
              <a:t>。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</a:t>
            </a:r>
          </a:p>
          <a:p>
            <a:pPr marL="0" indent="0">
              <a:buNone/>
            </a:pPr>
            <a:r>
              <a:rPr lang="en-US" altLang="zh-CN" smtClean="0"/>
              <a:t>       X	</a:t>
            </a:r>
            <a:r>
              <a:rPr lang="zh-CN" altLang="en-US" smtClean="0"/>
              <a:t>＝</a:t>
            </a:r>
            <a:r>
              <a:rPr lang="en-US" altLang="zh-CN" smtClean="0"/>
              <a:t>-(53/512)</a:t>
            </a:r>
            <a:r>
              <a:rPr lang="en-US" altLang="zh-CN" baseline="-25000" smtClean="0"/>
              <a:t>10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＝</a:t>
            </a:r>
            <a:r>
              <a:rPr lang="en-US" altLang="zh-CN" smtClean="0"/>
              <a:t>-110101</a:t>
            </a:r>
            <a:r>
              <a:rPr lang="en-US" altLang="zh-CN" baseline="-25000" smtClean="0"/>
              <a:t>2</a:t>
            </a:r>
            <a:r>
              <a:rPr lang="en-US" altLang="zh-CN" smtClean="0"/>
              <a:t>÷2</a:t>
            </a:r>
            <a:r>
              <a:rPr lang="en-US" altLang="zh-CN" baseline="30000" smtClean="0"/>
              <a:t>9</a:t>
            </a:r>
          </a:p>
          <a:p>
            <a:pPr marL="0" indent="0">
              <a:buNone/>
            </a:pPr>
            <a:r>
              <a:rPr lang="en-US" altLang="zh-CN" baseline="30000" smtClean="0"/>
              <a:t>	</a:t>
            </a:r>
            <a:r>
              <a:rPr lang="zh-CN" altLang="en-US" smtClean="0"/>
              <a:t>＝</a:t>
            </a:r>
            <a:r>
              <a:rPr lang="en-US" altLang="zh-CN" smtClean="0"/>
              <a:t>-0.000110101</a:t>
            </a:r>
            <a:r>
              <a:rPr lang="en-US" altLang="zh-CN" baseline="-25000" smtClean="0"/>
              <a:t>2</a:t>
            </a:r>
          </a:p>
          <a:p>
            <a:pPr marL="0" indent="0">
              <a:buNone/>
            </a:pPr>
            <a:r>
              <a:rPr lang="en-US" altLang="zh-CN" baseline="-25000" smtClean="0"/>
              <a:t>	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rgbClr val="FF0000"/>
                </a:solidFill>
              </a:rPr>
              <a:t>-0.110101000</a:t>
            </a:r>
            <a:r>
              <a:rPr lang="en-US" altLang="zh-CN" baseline="-25000" smtClean="0"/>
              <a:t>2</a:t>
            </a:r>
            <a:r>
              <a:rPr lang="en-US" altLang="zh-CN" smtClean="0"/>
              <a:t>×2</a:t>
            </a:r>
            <a:r>
              <a:rPr lang="en-US" altLang="zh-CN" baseline="30000" smtClean="0">
                <a:solidFill>
                  <a:srgbClr val="0000FF"/>
                </a:solidFill>
              </a:rPr>
              <a:t>-3</a:t>
            </a:r>
            <a:endParaRPr lang="zh-CN" altLang="en-US" baseline="3000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5DABA8-B4C4-432B-A298-FDBB17B1783C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539552" y="1700808"/>
            <a:ext cx="648072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数符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35696" y="1700808"/>
            <a:ext cx="3312368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smtClean="0">
                <a:solidFill>
                  <a:srgbClr val="006600"/>
                </a:solidFill>
              </a:rPr>
              <a:t>阶码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4" y="1700808"/>
            <a:ext cx="648072" cy="504056"/>
          </a:xfrm>
          <a:prstGeom prst="rect">
            <a:avLst/>
          </a:prstGeom>
          <a:solidFill>
            <a:srgbClr val="CC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rPr>
              <a:t>阶符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148064" y="1700808"/>
            <a:ext cx="3312368" cy="504056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尾数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2420888"/>
            <a:ext cx="40324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CN" smtClean="0">
                <a:solidFill>
                  <a:srgbClr val="0000FF"/>
                </a:solidFill>
              </a:rPr>
              <a:t>-3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baseline="-25000" smtClean="0"/>
              <a:t>0	</a:t>
            </a:r>
            <a:r>
              <a:rPr lang="zh-CN" altLang="en-US" smtClean="0"/>
              <a:t>＝ 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00001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 smtClean="0"/>
              <a:t>2</a:t>
            </a:r>
          </a:p>
          <a:p>
            <a:pPr algn="l">
              <a:spcBef>
                <a:spcPts val="300"/>
              </a:spcBef>
            </a:pPr>
            <a:r>
              <a:rPr lang="en-US" altLang="zh-CN" smtClean="0"/>
              <a:t>[</a:t>
            </a:r>
            <a:r>
              <a:rPr lang="en-US" altLang="zh-CN" smtClean="0">
                <a:solidFill>
                  <a:srgbClr val="0000FF"/>
                </a:solidFill>
              </a:rPr>
              <a:t>-3</a:t>
            </a:r>
            <a:r>
              <a:rPr lang="en-US" altLang="zh-CN" smtClean="0"/>
              <a:t>]</a:t>
            </a:r>
            <a:r>
              <a:rPr lang="zh-CN" altLang="en-US" baseline="-25000" smtClean="0"/>
              <a:t>补</a:t>
            </a:r>
            <a:r>
              <a:rPr lang="en-US" altLang="zh-CN" baseline="-25000" smtClean="0"/>
              <a:t>	</a:t>
            </a:r>
            <a:r>
              <a:rPr lang="zh-CN" altLang="en-US" smtClean="0"/>
              <a:t>＝   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11110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baseline="-25000" smtClean="0"/>
              <a:t>2</a:t>
            </a:r>
          </a:p>
          <a:p>
            <a:pPr algn="l">
              <a:spcBef>
                <a:spcPts val="300"/>
              </a:spcBef>
            </a:pPr>
            <a:r>
              <a:rPr lang="en-US" altLang="zh-CN" smtClean="0"/>
              <a:t>[</a:t>
            </a:r>
            <a:r>
              <a:rPr lang="en-US" altLang="zh-CN" smtClean="0">
                <a:solidFill>
                  <a:srgbClr val="0000FF"/>
                </a:solidFill>
              </a:rPr>
              <a:t>-3</a:t>
            </a:r>
            <a:r>
              <a:rPr lang="en-US" altLang="zh-CN" smtClean="0"/>
              <a:t>]</a:t>
            </a:r>
            <a:r>
              <a:rPr lang="zh-CN" altLang="en-US" baseline="-25000" smtClean="0"/>
              <a:t>移</a:t>
            </a:r>
            <a:r>
              <a:rPr lang="en-US" altLang="zh-CN" baseline="-25000" smtClean="0"/>
              <a:t>	</a:t>
            </a:r>
            <a:r>
              <a:rPr lang="zh-CN" altLang="en-US" smtClean="0"/>
              <a:t>＝   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zh-CN" smtClean="0">
                <a:latin typeface="+mn-ea"/>
              </a:rPr>
              <a:t>11101</a:t>
            </a:r>
            <a:r>
              <a:rPr lang="en-US" altLang="zh-CN" baseline="-25000" smtClean="0"/>
              <a:t>2</a:t>
            </a:r>
          </a:p>
          <a:p>
            <a:pPr algn="l">
              <a:spcBef>
                <a:spcPts val="300"/>
              </a:spcBef>
            </a:pPr>
            <a:r>
              <a:rPr lang="zh-CN" altLang="en-US" sz="2400" smtClean="0"/>
              <a:t>尾数</a:t>
            </a:r>
            <a:r>
              <a:rPr lang="en-US" altLang="zh-CN" baseline="-25000" smtClean="0"/>
              <a:t>	 </a:t>
            </a:r>
            <a:r>
              <a:rPr lang="en-US" altLang="zh-CN" smtClean="0"/>
              <a:t> 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en-US" altLang="zh-CN" smtClean="0">
                <a:solidFill>
                  <a:srgbClr val="0000FF"/>
                </a:solidFill>
                <a:latin typeface="+mn-lt"/>
                <a:ea typeface="+mn-ea"/>
              </a:rPr>
              <a:t>.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11010</a:t>
            </a:r>
            <a:r>
              <a:rPr lang="en-US" altLang="zh-CN" smtClean="0">
                <a:solidFill>
                  <a:srgbClr val="FF0000"/>
                </a:solidFill>
                <a:latin typeface="+mn-ea"/>
                <a:ea typeface="+mn-ea"/>
              </a:rPr>
              <a:t>1000</a:t>
            </a:r>
          </a:p>
          <a:p>
            <a:pPr algn="l">
              <a:spcBef>
                <a:spcPts val="3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z="2400" smtClean="0">
                <a:solidFill>
                  <a:srgbClr val="FF0000"/>
                </a:solidFill>
              </a:rPr>
              <a:t>尾数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baseline="-25000" smtClean="0">
                <a:solidFill>
                  <a:srgbClr val="FF0000"/>
                </a:solidFill>
              </a:rPr>
              <a:t>补</a:t>
            </a:r>
            <a:r>
              <a:rPr lang="zh-CN" altLang="en-US" smtClean="0">
                <a:solidFill>
                  <a:srgbClr val="FF0000"/>
                </a:solidFill>
              </a:rPr>
              <a:t>＝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+mn-lt"/>
                <a:ea typeface="+mn-ea"/>
              </a:rPr>
              <a:t>.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00</a:t>
            </a:r>
            <a:r>
              <a:rPr lang="en-US" altLang="zh-CN" smtClean="0">
                <a:solidFill>
                  <a:srgbClr val="0000FF"/>
                </a:solidFill>
                <a:latin typeface="+mn-ea"/>
              </a:rPr>
              <a:t>101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1000</a:t>
            </a:r>
            <a:endParaRPr lang="zh-CN" altLang="en-US" smtClean="0"/>
          </a:p>
        </p:txBody>
      </p:sp>
      <p:grpSp>
        <p:nvGrpSpPr>
          <p:cNvPr id="8" name="组合 18"/>
          <p:cNvGrpSpPr/>
          <p:nvPr/>
        </p:nvGrpSpPr>
        <p:grpSpPr>
          <a:xfrm>
            <a:off x="539552" y="5013176"/>
            <a:ext cx="648072" cy="1008112"/>
            <a:chOff x="539552" y="4941168"/>
            <a:chExt cx="648072" cy="1008112"/>
          </a:xfrm>
        </p:grpSpPr>
        <p:sp>
          <p:nvSpPr>
            <p:cNvPr id="10" name="矩形 9"/>
            <p:cNvSpPr/>
            <p:nvPr/>
          </p:nvSpPr>
          <p:spPr bwMode="auto">
            <a:xfrm>
              <a:off x="539552" y="4941168"/>
              <a:ext cx="648072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39552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数符</a:t>
              </a:r>
            </a:p>
          </p:txBody>
        </p:sp>
      </p:grpSp>
      <p:grpSp>
        <p:nvGrpSpPr>
          <p:cNvPr id="19" name="组合 20"/>
          <p:cNvGrpSpPr/>
          <p:nvPr/>
        </p:nvGrpSpPr>
        <p:grpSpPr>
          <a:xfrm>
            <a:off x="1835696" y="5013176"/>
            <a:ext cx="3312368" cy="1008112"/>
            <a:chOff x="1835696" y="4941168"/>
            <a:chExt cx="3312368" cy="1008112"/>
          </a:xfrm>
        </p:grpSpPr>
        <p:sp>
          <p:nvSpPr>
            <p:cNvPr id="11" name="矩形 10"/>
            <p:cNvSpPr/>
            <p:nvPr/>
          </p:nvSpPr>
          <p:spPr bwMode="auto">
            <a:xfrm>
              <a:off x="1835696" y="4941168"/>
              <a:ext cx="3312368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1   1   1   0   1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835696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smtClean="0">
                  <a:solidFill>
                    <a:srgbClr val="006600"/>
                  </a:solidFill>
                </a:rPr>
                <a:t>阶码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87624" y="5013176"/>
            <a:ext cx="648072" cy="1008112"/>
            <a:chOff x="1187624" y="4941168"/>
            <a:chExt cx="648072" cy="1008112"/>
          </a:xfrm>
        </p:grpSpPr>
        <p:sp>
          <p:nvSpPr>
            <p:cNvPr id="12" name="矩形 11"/>
            <p:cNvSpPr/>
            <p:nvPr/>
          </p:nvSpPr>
          <p:spPr bwMode="auto">
            <a:xfrm>
              <a:off x="1187624" y="4941168"/>
              <a:ext cx="648072" cy="504056"/>
            </a:xfrm>
            <a:prstGeom prst="rect">
              <a:avLst/>
            </a:prstGeom>
            <a:solidFill>
              <a:srgbClr val="CC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smtClean="0">
                  <a:solidFill>
                    <a:srgbClr val="006600"/>
                  </a:solidFill>
                </a:rPr>
                <a:t>0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187624" y="5445224"/>
              <a:ext cx="648072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Times New Roman" pitchFamily="18" charset="0"/>
                  <a:ea typeface="宋体" pitchFamily="2" charset="-122"/>
                </a:rPr>
                <a:t>阶符</a:t>
              </a: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5148064" y="5013176"/>
            <a:ext cx="3312368" cy="1008112"/>
            <a:chOff x="5148064" y="4941168"/>
            <a:chExt cx="3312368" cy="1008112"/>
          </a:xfrm>
        </p:grpSpPr>
        <p:sp>
          <p:nvSpPr>
            <p:cNvPr id="13" name="矩形 12"/>
            <p:cNvSpPr/>
            <p:nvPr/>
          </p:nvSpPr>
          <p:spPr bwMode="auto">
            <a:xfrm>
              <a:off x="5148064" y="4941168"/>
              <a:ext cx="3312368" cy="50405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0  0  1  0  1  1  0  0  0</a:t>
              </a: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148064" y="5445224"/>
              <a:ext cx="3312368" cy="504056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尾数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42454" y="533184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+mn-ea"/>
                <a:ea typeface="+mn-ea"/>
              </a:rPr>
              <a:t>·</a:t>
            </a:r>
            <a:endParaRPr lang="zh-CN" altLang="en-US" sz="3200"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16016" y="2564904"/>
            <a:ext cx="0" cy="2232248"/>
          </a:xfrm>
          <a:prstGeom prst="line">
            <a:avLst/>
          </a:prstGeom>
          <a:noFill/>
          <a:ln w="1016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ABC4D-0775-4D23-AC09-2C60541377CF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976938"/>
          </a:xfrm>
        </p:spPr>
        <p:txBody>
          <a:bodyPr/>
          <a:lstStyle/>
          <a:p>
            <a:pPr eaLnBrk="1" hangingPunct="1"/>
            <a:r>
              <a:rPr lang="zh-CN" altLang="en-US" smtClean="0"/>
              <a:t>浮点数的表示标准：</a:t>
            </a:r>
            <a:r>
              <a:rPr lang="en-US" altLang="zh-CN" smtClean="0"/>
              <a:t>IEEE-754</a:t>
            </a:r>
            <a:r>
              <a:rPr lang="zh-CN" altLang="en-US" smtClean="0"/>
              <a:t>，</a:t>
            </a:r>
            <a:r>
              <a:rPr lang="en-US" altLang="zh-CN" smtClean="0"/>
              <a:t>1985</a:t>
            </a:r>
            <a:r>
              <a:rPr lang="zh-CN" altLang="en-US" smtClean="0"/>
              <a:t>年由电子与电气工程师协会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IEEE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制定。</a:t>
            </a:r>
          </a:p>
          <a:p>
            <a:pPr eaLnBrk="1" hangingPunct="1"/>
            <a:r>
              <a:rPr lang="zh-CN" altLang="en-US" smtClean="0"/>
              <a:t>目的：</a:t>
            </a:r>
          </a:p>
          <a:p>
            <a:pPr lvl="1" eaLnBrk="1" hangingPunct="1"/>
            <a:r>
              <a:rPr lang="zh-CN" altLang="en-US" sz="2400" smtClean="0"/>
              <a:t>便于程序从一类处理器移植到另一类处理器上。</a:t>
            </a:r>
          </a:p>
          <a:p>
            <a:pPr lvl="1" eaLnBrk="1" hangingPunct="1"/>
            <a:r>
              <a:rPr lang="zh-CN" altLang="en-US" sz="2400" smtClean="0"/>
              <a:t>研制更为复杂的数值运算程序。</a:t>
            </a:r>
          </a:p>
          <a:p>
            <a:pPr eaLnBrk="1" hangingPunct="1"/>
            <a:r>
              <a:rPr lang="zh-CN" altLang="en-US" smtClean="0"/>
              <a:t>规定：</a:t>
            </a:r>
          </a:p>
          <a:p>
            <a:pPr lvl="1" eaLnBrk="1" hangingPunct="1"/>
            <a:r>
              <a:rPr lang="zh-CN" altLang="en-US" sz="2400" smtClean="0">
                <a:solidFill>
                  <a:srgbClr val="0000FF"/>
                </a:solidFill>
              </a:rPr>
              <a:t>尾数</a:t>
            </a:r>
            <a:r>
              <a:rPr lang="zh-CN" altLang="en-US" sz="2400" smtClean="0"/>
              <a:t>用</a:t>
            </a:r>
            <a:r>
              <a:rPr lang="zh-CN" altLang="en-US" sz="2400" smtClean="0">
                <a:solidFill>
                  <a:srgbClr val="FF0000"/>
                </a:solidFill>
              </a:rPr>
              <a:t>原码</a:t>
            </a:r>
            <a:r>
              <a:rPr lang="zh-CN" altLang="en-US" sz="2400" smtClean="0"/>
              <a:t>表示，小数点</a:t>
            </a:r>
            <a:r>
              <a:rPr lang="zh-CN" altLang="en-US" sz="2400" smtClean="0">
                <a:solidFill>
                  <a:srgbClr val="CC0000"/>
                </a:solidFill>
                <a:ea typeface="黑体" pitchFamily="49" charset="-122"/>
              </a:rPr>
              <a:t>前</a:t>
            </a:r>
            <a:r>
              <a:rPr lang="zh-CN" altLang="en-US" sz="2400" smtClean="0">
                <a:solidFill>
                  <a:srgbClr val="CC0066"/>
                </a:solidFill>
              </a:rPr>
              <a:t>隐含</a:t>
            </a:r>
            <a:r>
              <a:rPr lang="zh-CN" altLang="en-US" sz="2400" smtClean="0"/>
              <a:t>一个“</a:t>
            </a:r>
            <a:r>
              <a:rPr lang="en-US" altLang="zh-CN" sz="2400" smtClean="0"/>
              <a:t>1</a:t>
            </a:r>
            <a:r>
              <a:rPr lang="zh-CN" altLang="en-US" sz="2400" smtClean="0"/>
              <a:t>”。</a:t>
            </a:r>
          </a:p>
          <a:p>
            <a:pPr lvl="1" eaLnBrk="1" hangingPunct="1"/>
            <a:r>
              <a:rPr lang="zh-CN" altLang="en-US" sz="2400" smtClean="0">
                <a:solidFill>
                  <a:srgbClr val="0000FF"/>
                </a:solidFill>
              </a:rPr>
              <a:t>基值</a:t>
            </a:r>
            <a:r>
              <a:rPr lang="zh-CN" altLang="en-US" sz="2400" smtClean="0"/>
              <a:t>隐含为</a:t>
            </a:r>
            <a:r>
              <a:rPr lang="en-US" altLang="zh-CN" sz="2400" smtClean="0">
                <a:solidFill>
                  <a:srgbClr val="FF0000"/>
                </a:solidFill>
              </a:rPr>
              <a:t>2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en-US" sz="2400" smtClean="0">
                <a:solidFill>
                  <a:srgbClr val="0000FF"/>
                </a:solidFill>
              </a:rPr>
              <a:t>阶码</a:t>
            </a:r>
            <a:r>
              <a:rPr lang="zh-CN" altLang="en-US" sz="2400" smtClean="0"/>
              <a:t>用</a:t>
            </a:r>
            <a:r>
              <a:rPr lang="zh-CN" altLang="en-US" sz="2400" smtClean="0">
                <a:solidFill>
                  <a:srgbClr val="FF0000"/>
                </a:solidFill>
              </a:rPr>
              <a:t>移码</a:t>
            </a:r>
            <a:r>
              <a:rPr lang="zh-CN" altLang="en-US" sz="2400" smtClean="0"/>
              <a:t>表示，移码的偏移值有专门约定：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位移码的</a:t>
            </a:r>
            <a:r>
              <a:rPr lang="zh-CN" altLang="en-US" sz="2400" smtClean="0">
                <a:solidFill>
                  <a:srgbClr val="FF0066"/>
                </a:solidFill>
              </a:rPr>
              <a:t>偏移值</a:t>
            </a:r>
            <a:r>
              <a:rPr lang="zh-CN" altLang="en-US" sz="2400" smtClean="0"/>
              <a:t>为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FF0066"/>
                </a:solidFill>
              </a:rPr>
              <a:t>2</a:t>
            </a:r>
            <a:r>
              <a:rPr lang="en-US" altLang="zh-CN" sz="2400" i="1" baseline="30000" smtClean="0">
                <a:solidFill>
                  <a:srgbClr val="FF0066"/>
                </a:solidFill>
              </a:rPr>
              <a:t>n</a:t>
            </a:r>
            <a:r>
              <a:rPr lang="en-US" altLang="zh-CN" sz="2400" baseline="30000" smtClean="0">
                <a:solidFill>
                  <a:srgbClr val="FF0066"/>
                </a:solidFill>
              </a:rPr>
              <a:t>-1</a:t>
            </a:r>
            <a:r>
              <a:rPr lang="zh-CN" altLang="en-US" sz="2400" smtClean="0">
                <a:solidFill>
                  <a:srgbClr val="FF0066"/>
                </a:solidFill>
                <a:cs typeface="Times New Roman" pitchFamily="18" charset="0"/>
              </a:rPr>
              <a:t>－</a:t>
            </a:r>
            <a:r>
              <a:rPr lang="en-US" altLang="zh-CN" sz="2400" smtClean="0">
                <a:solidFill>
                  <a:srgbClr val="FF0066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。</a:t>
            </a:r>
            <a:r>
              <a:rPr lang="zh-CN" altLang="en-US" sz="2400" smtClean="0"/>
              <a:t> </a:t>
            </a:r>
          </a:p>
          <a:p>
            <a:pPr lvl="1" eaLnBrk="1" hangingPunct="1"/>
            <a:r>
              <a:rPr lang="zh-CN" altLang="en-US" sz="2400" smtClean="0">
                <a:solidFill>
                  <a:srgbClr val="0000FF"/>
                </a:solidFill>
              </a:rPr>
              <a:t>指数</a:t>
            </a:r>
            <a:r>
              <a:rPr lang="en-US" altLang="zh-CN" sz="2400" smtClean="0">
                <a:latin typeface="宋体" pitchFamily="2" charset="-122"/>
              </a:rPr>
              <a:t>(</a:t>
            </a:r>
            <a:r>
              <a:rPr lang="zh-CN" altLang="en-US" sz="2400" smtClean="0"/>
              <a:t>阶码</a:t>
            </a:r>
            <a:r>
              <a:rPr lang="en-US" altLang="zh-CN" sz="2400" smtClean="0">
                <a:latin typeface="宋体" pitchFamily="2" charset="-122"/>
              </a:rPr>
              <a:t>)</a:t>
            </a:r>
            <a:r>
              <a:rPr lang="zh-CN" altLang="en-US" sz="2400" smtClean="0"/>
              <a:t>的最大值、最小值作为</a:t>
            </a:r>
            <a:r>
              <a:rPr lang="zh-CN" altLang="en-US" sz="2400" smtClean="0">
                <a:solidFill>
                  <a:srgbClr val="CC0066"/>
                </a:solidFill>
              </a:rPr>
              <a:t>特殊标记</a:t>
            </a:r>
            <a:r>
              <a:rPr lang="zh-CN" altLang="en-US" sz="2400" smtClean="0"/>
              <a:t>预留，用来标记某些</a:t>
            </a:r>
            <a:r>
              <a:rPr lang="zh-CN" altLang="en-US" sz="2400" smtClean="0">
                <a:solidFill>
                  <a:srgbClr val="CC0066"/>
                </a:solidFill>
              </a:rPr>
              <a:t>异常事件</a:t>
            </a:r>
            <a:r>
              <a:rPr lang="zh-CN" altLang="en-US" sz="2400" smtClean="0"/>
              <a:t>或</a:t>
            </a:r>
            <a:r>
              <a:rPr lang="zh-CN" altLang="en-US" sz="2400" smtClean="0">
                <a:solidFill>
                  <a:srgbClr val="CC0066"/>
                </a:solidFill>
              </a:rPr>
              <a:t>机器零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pt-BR" sz="2400" smtClean="0">
                <a:solidFill>
                  <a:srgbClr val="006600"/>
                </a:solidFill>
              </a:rPr>
              <a:t>单精度</a:t>
            </a:r>
            <a:r>
              <a:rPr lang="zh-CN" altLang="pt-BR" sz="2400" smtClean="0"/>
              <a:t>、</a:t>
            </a:r>
            <a:r>
              <a:rPr lang="zh-CN" altLang="pt-BR" sz="2400" smtClean="0">
                <a:solidFill>
                  <a:srgbClr val="006600"/>
                </a:solidFill>
              </a:rPr>
              <a:t>双精度</a:t>
            </a:r>
            <a:r>
              <a:rPr lang="zh-CN" altLang="pt-BR" sz="2400" smtClean="0"/>
              <a:t>；</a:t>
            </a:r>
            <a:r>
              <a:rPr lang="zh-CN" altLang="pt-BR" sz="2400" smtClean="0">
                <a:solidFill>
                  <a:srgbClr val="006600"/>
                </a:solidFill>
              </a:rPr>
              <a:t>单精度扩展</a:t>
            </a:r>
            <a:r>
              <a:rPr lang="zh-CN" altLang="pt-BR" sz="2400" smtClean="0"/>
              <a:t>、</a:t>
            </a:r>
            <a:r>
              <a:rPr lang="zh-CN" altLang="pt-BR" sz="2400" smtClean="0">
                <a:solidFill>
                  <a:srgbClr val="006600"/>
                </a:solidFill>
              </a:rPr>
              <a:t>双精度扩展</a:t>
            </a:r>
            <a:r>
              <a:rPr lang="zh-CN" altLang="pt-BR" sz="2400" smtClean="0"/>
              <a:t>。</a:t>
            </a:r>
            <a:endParaRPr lang="zh-CN" altLang="en-US" sz="2400" smtClean="0"/>
          </a:p>
        </p:txBody>
      </p:sp>
      <p:sp>
        <p:nvSpPr>
          <p:cNvPr id="10650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557338"/>
            <a:ext cx="647700" cy="647700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E824B6-2963-474A-ADEA-C61C38EBB8CF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976938"/>
          </a:xfrm>
        </p:spPr>
        <p:txBody>
          <a:bodyPr/>
          <a:lstStyle/>
          <a:p>
            <a:pPr eaLnBrk="1" hangingPunct="1"/>
            <a:r>
              <a:rPr lang="en-US" altLang="zh-CN" smtClean="0"/>
              <a:t>IEEE-754 </a:t>
            </a:r>
            <a:r>
              <a:rPr lang="zh-CN" altLang="en-US" smtClean="0"/>
              <a:t>浮点数表示方法：</a:t>
            </a:r>
          </a:p>
          <a:p>
            <a:pPr lvl="1" eaLnBrk="1" hangingPunct="1"/>
            <a:r>
              <a:rPr lang="en-US" altLang="zh-CN" smtClean="0"/>
              <a:t>000…00 </a:t>
            </a:r>
            <a:r>
              <a:rPr lang="zh-CN" altLang="en-US" smtClean="0"/>
              <a:t>代表 “＋</a:t>
            </a:r>
            <a:r>
              <a:rPr lang="en-US" altLang="zh-CN" smtClean="0"/>
              <a:t>0</a:t>
            </a:r>
            <a:r>
              <a:rPr lang="zh-CN" altLang="en-US" smtClean="0"/>
              <a:t>”</a:t>
            </a:r>
          </a:p>
          <a:p>
            <a:pPr lvl="1" eaLnBrk="1" hangingPunct="1"/>
            <a:r>
              <a:rPr lang="en-US" altLang="zh-CN" smtClean="0"/>
              <a:t>100…00 </a:t>
            </a:r>
            <a:r>
              <a:rPr lang="zh-CN" altLang="en-US" smtClean="0"/>
              <a:t>代表 “－</a:t>
            </a:r>
            <a:r>
              <a:rPr lang="en-US" altLang="zh-CN" smtClean="0"/>
              <a:t>0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其它实数：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smtClean="0">
                <a:solidFill>
                  <a:srgbClr val="000000"/>
                </a:solidFill>
              </a:rPr>
              <a:t>1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i="1" baseline="50000" smtClean="0">
                <a:solidFill>
                  <a:srgbClr val="000000"/>
                </a:solidFill>
              </a:rPr>
              <a:t>S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×( </a:t>
            </a:r>
            <a:r>
              <a:rPr lang="pt-BR" altLang="zh-CN" smtClean="0">
                <a:solidFill>
                  <a:srgbClr val="000000"/>
                </a:solidFill>
              </a:rPr>
              <a:t>1</a:t>
            </a:r>
            <a:r>
              <a:rPr lang="zh-CN" altLang="pt-BR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smtClean="0">
                <a:solidFill>
                  <a:srgbClr val="000000"/>
                </a:solidFill>
              </a:rPr>
              <a:t>0.</a:t>
            </a:r>
            <a:r>
              <a:rPr lang="pt-BR" altLang="zh-CN" i="1" smtClean="0">
                <a:solidFill>
                  <a:srgbClr val="000000"/>
                </a:solidFill>
              </a:rPr>
              <a:t>M </a:t>
            </a:r>
            <a:r>
              <a:rPr lang="pt-BR" altLang="zh-CN" smtClean="0">
                <a:solidFill>
                  <a:srgbClr val="000000"/>
                </a:solidFill>
                <a:cs typeface="Times New Roman" pitchFamily="18" charset="0"/>
              </a:rPr>
              <a:t>)×</a:t>
            </a:r>
            <a:r>
              <a:rPr lang="pt-BR" altLang="zh-CN" smtClean="0"/>
              <a:t>2</a:t>
            </a:r>
            <a:r>
              <a:rPr lang="pt-BR" altLang="zh-CN" i="1" baseline="50000" smtClean="0"/>
              <a:t>E</a:t>
            </a:r>
            <a:r>
              <a:rPr lang="pt-BR" altLang="zh-CN" baseline="50000" smtClean="0"/>
              <a:t>-</a:t>
            </a:r>
            <a:r>
              <a:rPr lang="zh-CN" altLang="pt-BR" baseline="50000" smtClean="0"/>
              <a:t>偏移值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如果小数部分的尾数各位从左到右依次用</a:t>
            </a:r>
            <a:b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来表示，则整个浮点数的值为：</a:t>
            </a:r>
            <a:b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altLang="zh-CN" baseline="30000" smtClean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×( 1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 smtClean="0">
                <a:solidFill>
                  <a:srgbClr val="000000"/>
                </a:solidFill>
                <a:cs typeface="Times New Roman" pitchFamily="18" charset="0"/>
              </a:rPr>
              <a:t>-1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 smtClean="0">
                <a:solidFill>
                  <a:srgbClr val="000000"/>
                </a:solidFill>
                <a:cs typeface="Times New Roman" pitchFamily="18" charset="0"/>
              </a:rPr>
              <a:t>-2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 smtClean="0">
                <a:solidFill>
                  <a:srgbClr val="000000"/>
                </a:solidFill>
                <a:cs typeface="Times New Roman" pitchFamily="18" charset="0"/>
              </a:rPr>
              <a:t>-3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baseline="-30000" smtClean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×2</a:t>
            </a:r>
            <a:r>
              <a:rPr lang="en-US" altLang="zh-CN" baseline="30000" smtClean="0">
                <a:solidFill>
                  <a:srgbClr val="000000"/>
                </a:solidFill>
                <a:cs typeface="Times New Roman" pitchFamily="18" charset="0"/>
              </a:rPr>
              <a:t>-4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… )×</a:t>
            </a:r>
            <a:r>
              <a:rPr lang="pt-BR" altLang="zh-CN" smtClean="0"/>
              <a:t>2</a:t>
            </a:r>
            <a:r>
              <a:rPr lang="pt-BR" altLang="zh-CN" i="1" baseline="50000" smtClean="0"/>
              <a:t>E</a:t>
            </a:r>
            <a:r>
              <a:rPr lang="pt-BR" altLang="zh-CN" baseline="50000" smtClean="0"/>
              <a:t>-</a:t>
            </a:r>
            <a:r>
              <a:rPr lang="zh-CN" altLang="pt-BR" baseline="50000" smtClean="0"/>
              <a:t>偏移值</a:t>
            </a:r>
          </a:p>
          <a:p>
            <a:pPr eaLnBrk="1" hangingPunct="1"/>
            <a:r>
              <a:rPr lang="zh-CN" altLang="pt-BR" smtClean="0"/>
              <a:t>为何如此规定浮点数格式：</a:t>
            </a:r>
          </a:p>
          <a:p>
            <a:pPr lvl="1" eaLnBrk="1" hangingPunct="1"/>
            <a:r>
              <a:rPr lang="zh-CN" altLang="en-US" smtClean="0"/>
              <a:t>判断正、负、零；</a:t>
            </a:r>
          </a:p>
          <a:p>
            <a:pPr lvl="1" eaLnBrk="1" hangingPunct="1"/>
            <a:r>
              <a:rPr lang="zh-CN" altLang="en-US" smtClean="0"/>
              <a:t>比较浮点数绝对值的大小。</a:t>
            </a:r>
          </a:p>
        </p:txBody>
      </p:sp>
      <p:sp>
        <p:nvSpPr>
          <p:cNvPr id="107525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557338"/>
            <a:ext cx="647700" cy="647700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75F5DF-5CF8-47A9-AE6A-0CBE3849024F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05488"/>
            <a:ext cx="8362950" cy="57626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IEEE 754 </a:t>
            </a:r>
            <a:r>
              <a:rPr lang="zh-CN" altLang="en-US" smtClean="0">
                <a:solidFill>
                  <a:schemeClr val="bg2"/>
                </a:solidFill>
              </a:rPr>
              <a:t>格式参数</a:t>
            </a:r>
          </a:p>
        </p:txBody>
      </p:sp>
      <p:graphicFrame>
        <p:nvGraphicFramePr>
          <p:cNvPr id="1295640" name="Group 280"/>
          <p:cNvGraphicFramePr>
            <a:graphicFrameLocks noGrp="1"/>
          </p:cNvGraphicFramePr>
          <p:nvPr/>
        </p:nvGraphicFramePr>
        <p:xfrm>
          <a:off x="250825" y="1068388"/>
          <a:ext cx="8713788" cy="4535424"/>
        </p:xfrm>
        <a:graphic>
          <a:graphicData uri="http://schemas.openxmlformats.org/drawingml/2006/table">
            <a:tbl>
              <a:tblPr/>
              <a:tblGrid>
                <a:gridCol w="244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单精度扩展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双精度扩展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字宽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尾数有效位数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（包含隐含位）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指数位数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指数偏移值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最大指数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≥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16383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最小指数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≤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≤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16382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8601" name="AutoShape 2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49275"/>
            <a:ext cx="431800" cy="433388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89B6CA-F946-4091-B138-6301847BD678}" type="slidenum">
              <a:rPr lang="zh-CN" altLang="en-US"/>
              <a:pPr/>
              <a:t>99</a:t>
            </a:fld>
            <a:endParaRPr lang="en-US" altLang="zh-CN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二、数据的</a:t>
            </a:r>
            <a:r>
              <a:rPr lang="zh-CN" altLang="en-US" smtClean="0">
                <a:solidFill>
                  <a:srgbClr val="FF6600"/>
                </a:solidFill>
              </a:rPr>
              <a:t>定点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6600"/>
                </a:solidFill>
              </a:rPr>
              <a:t>浮点</a:t>
            </a:r>
            <a:r>
              <a:rPr lang="zh-CN" altLang="en-US" smtClean="0"/>
              <a:t>表示     </a:t>
            </a:r>
            <a:r>
              <a:rPr lang="en-US" altLang="zh-CN" smtClean="0">
                <a:solidFill>
                  <a:srgbClr val="FF0066"/>
                </a:solidFill>
              </a:rPr>
              <a:t>3. </a:t>
            </a:r>
            <a:r>
              <a:rPr lang="en-US" altLang="zh-CN" smtClean="0">
                <a:solidFill>
                  <a:srgbClr val="FF0000"/>
                </a:solidFill>
              </a:rPr>
              <a:t>IEEE 754 </a:t>
            </a:r>
            <a:r>
              <a:rPr lang="zh-CN" altLang="en-US" smtClean="0">
                <a:solidFill>
                  <a:srgbClr val="FF0066"/>
                </a:solidFill>
              </a:rPr>
              <a:t>标准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）单精度格式</a:t>
            </a:r>
          </a:p>
        </p:txBody>
      </p:sp>
      <p:graphicFrame>
        <p:nvGraphicFramePr>
          <p:cNvPr id="1297494" name="Group 86"/>
          <p:cNvGraphicFramePr>
            <a:graphicFrameLocks noGrp="1"/>
          </p:cNvGraphicFramePr>
          <p:nvPr/>
        </p:nvGraphicFramePr>
        <p:xfrm>
          <a:off x="611188" y="1149350"/>
          <a:ext cx="7993062" cy="914400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e[30:23]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f[22:0]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588" name="Text Box 87"/>
          <p:cNvSpPr txBox="1">
            <a:spLocks noChangeArrowheads="1"/>
          </p:cNvSpPr>
          <p:nvPr/>
        </p:nvSpPr>
        <p:spPr bwMode="auto">
          <a:xfrm>
            <a:off x="1763713" y="1989138"/>
            <a:ext cx="54006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IEEE 754</a:t>
            </a:r>
            <a:r>
              <a:rPr lang="zh-CN" altLang="en-US"/>
              <a:t>单精度浮点数格式</a:t>
            </a:r>
          </a:p>
        </p:txBody>
      </p:sp>
      <p:graphicFrame>
        <p:nvGraphicFramePr>
          <p:cNvPr id="1297600" name="Group 192"/>
          <p:cNvGraphicFramePr>
            <a:graphicFrameLocks noGrp="1"/>
          </p:cNvGraphicFramePr>
          <p:nvPr/>
        </p:nvGraphicFramePr>
        <p:xfrm>
          <a:off x="179388" y="2852738"/>
          <a:ext cx="8856662" cy="3139440"/>
        </p:xfrm>
        <a:graphic>
          <a:graphicData uri="http://schemas.openxmlformats.org/drawingml/2006/table">
            <a:tbl>
              <a:tblPr/>
              <a:tblGrid>
                <a:gridCol w="496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单精度格式位模式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IEEE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浮点数的值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×1.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规格化数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中至少有一位不为零）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非规格化数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×0.0	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（有符号的零）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		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（正无穷大）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INF		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（负无穷大）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中至少有一位不为零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	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（非数）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9615" name="Text Box 189"/>
          <p:cNvSpPr txBox="1">
            <a:spLocks noChangeArrowheads="1"/>
          </p:cNvSpPr>
          <p:nvPr/>
        </p:nvSpPr>
        <p:spPr bwMode="auto">
          <a:xfrm>
            <a:off x="1476375" y="6021388"/>
            <a:ext cx="64801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IEEE 754</a:t>
            </a:r>
            <a:r>
              <a:rPr lang="zh-CN" altLang="en-US"/>
              <a:t>单精度格式位模式表示的值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FF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24096</TotalTime>
  <Words>9289</Words>
  <Application>Microsoft Office PowerPoint</Application>
  <PresentationFormat>全屏显示(4:3)</PresentationFormat>
  <Paragraphs>2152</Paragraphs>
  <Slides>133</Slides>
  <Notes>19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133</vt:i4>
      </vt:variant>
    </vt:vector>
  </HeadingPairs>
  <TitlesOfParts>
    <vt:vector size="145" baseType="lpstr">
      <vt:lpstr>Arial Unicode MS</vt:lpstr>
      <vt:lpstr>黑体</vt:lpstr>
      <vt:lpstr>华文行楷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公式</vt:lpstr>
      <vt:lpstr>PowerPoint 演示文稿</vt:lpstr>
      <vt:lpstr>PowerPoint 演示文稿</vt:lpstr>
      <vt:lpstr>第2章 计算机系统中的数据表示</vt:lpstr>
      <vt:lpstr>PowerPoint 演示文稿</vt:lpstr>
      <vt:lpstr>数据表示</vt:lpstr>
      <vt:lpstr>数据表示与数据结构</vt:lpstr>
      <vt:lpstr>PowerPoint 演示文稿</vt:lpstr>
      <vt:lpstr>PowerPoint 演示文稿</vt:lpstr>
      <vt:lpstr>一、数值数据的编码</vt:lpstr>
      <vt:lpstr>一、数值数据的编码</vt:lpstr>
      <vt:lpstr>一、数值数据的编码</vt:lpstr>
      <vt:lpstr>一、数值数据的编码</vt:lpstr>
      <vt:lpstr>一、数值数据的编码</vt:lpstr>
      <vt:lpstr>一、数值数据的编码</vt:lpstr>
      <vt:lpstr>一、数值数据的编码</vt:lpstr>
      <vt:lpstr>一、数值数据的编码</vt:lpstr>
      <vt:lpstr>一、数值数据的编码</vt:lpstr>
      <vt:lpstr>一、数值数据的编码        1. 原码表示</vt:lpstr>
      <vt:lpstr>一、数值数据的编码        1. 原码表示</vt:lpstr>
      <vt:lpstr>一、数值数据的编码        1. 原码表示</vt:lpstr>
      <vt:lpstr>一、数值数据的编码        1. 原码表示</vt:lpstr>
      <vt:lpstr>一、数值数据的编码        1. 原码表示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2. 补码表示</vt:lpstr>
      <vt:lpstr>一、数值数据的编码        3. 反码表示</vt:lpstr>
      <vt:lpstr>一、数值数据的编码        3. 反码表示</vt:lpstr>
      <vt:lpstr>一、数值数据的编码        3. 反码表示</vt:lpstr>
      <vt:lpstr>一、数值数据的编码        3. 反码表示</vt:lpstr>
      <vt:lpstr>一、数值数据的编码        3. 反码表示</vt:lpstr>
      <vt:lpstr>一、数值数据的编码        4. 移码表示</vt:lpstr>
      <vt:lpstr>一、数值数据的编码        4. 移码表示</vt:lpstr>
      <vt:lpstr>一、数值数据的编码        4. 移码表示</vt:lpstr>
      <vt:lpstr>一、数值数据的编码        4. 移码表示</vt:lpstr>
      <vt:lpstr>一、数值数据的编码        4. 移码表示</vt:lpstr>
      <vt:lpstr>一、数值数据的编码        4. 移码表示</vt:lpstr>
      <vt:lpstr>一、数值数据的编码        4. 移码表示</vt:lpstr>
      <vt:lpstr>二、数据的定点与浮点表示</vt:lpstr>
      <vt:lpstr>二、数据的定点与浮点表示     1. 定点数表示</vt:lpstr>
      <vt:lpstr>二、数据的定点与浮点表示     1. 定点数表示</vt:lpstr>
      <vt:lpstr>二、数据的定点与浮点表示     1. 定点数表示</vt:lpstr>
      <vt:lpstr>二、数据的定点与浮点表示     1. 定点数表示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2. 浮点数表示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二、数据的定点与浮点表示     3. IEEE 754 标准</vt:lpstr>
      <vt:lpstr>三、二进制编码的十进制数：BCD码</vt:lpstr>
      <vt:lpstr>三、二进制编码的十进制数：BCD码</vt:lpstr>
      <vt:lpstr>三、二进制编码的十进制数：BCD码</vt:lpstr>
      <vt:lpstr>三、二进制编码的十进制数：BCD码</vt:lpstr>
      <vt:lpstr>PowerPoint 演示文稿</vt:lpstr>
      <vt:lpstr>2.2 非数值数据的编码</vt:lpstr>
      <vt:lpstr>2.2 非数值数据的编码     1. ASCII字符编码</vt:lpstr>
      <vt:lpstr>PowerPoint 演示文稿</vt:lpstr>
      <vt:lpstr>2.2 非数值数据的编码     2. 汉字编码</vt:lpstr>
      <vt:lpstr>2.2 非数值数据的编码     2. 汉字编码</vt:lpstr>
      <vt:lpstr>2.2 非数值数据的编码     2. 汉字编码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第2章 计算机系统中的数据表示</dc:subject>
  <dc:creator>车向泉</dc:creator>
  <cp:keywords>数据表示 原码 补码 移码 IEEE754标准</cp:keywords>
  <dc:description>2.1 数据表示_x000d_
2.2 数据编码_x000d_
2.3 数据的定点与浮点表示</dc:description>
  <cp:lastModifiedBy>车向泉</cp:lastModifiedBy>
  <cp:revision>930</cp:revision>
  <dcterms:created xsi:type="dcterms:W3CDTF">1601-01-01T00:00:00Z</dcterms:created>
  <dcterms:modified xsi:type="dcterms:W3CDTF">2018-03-08T14:24:35Z</dcterms:modified>
</cp:coreProperties>
</file>