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696" r:id="rId2"/>
    <p:sldId id="820" r:id="rId3"/>
    <p:sldId id="821" r:id="rId4"/>
    <p:sldId id="822" r:id="rId5"/>
    <p:sldId id="823" r:id="rId6"/>
    <p:sldId id="824" r:id="rId7"/>
    <p:sldId id="825" r:id="rId8"/>
    <p:sldId id="867" r:id="rId9"/>
    <p:sldId id="826" r:id="rId10"/>
    <p:sldId id="830" r:id="rId11"/>
    <p:sldId id="868" r:id="rId12"/>
    <p:sldId id="869" r:id="rId13"/>
    <p:sldId id="870" r:id="rId14"/>
    <p:sldId id="871" r:id="rId15"/>
    <p:sldId id="829" r:id="rId16"/>
    <p:sldId id="831" r:id="rId17"/>
    <p:sldId id="832" r:id="rId18"/>
    <p:sldId id="833" r:id="rId19"/>
    <p:sldId id="834" r:id="rId20"/>
    <p:sldId id="835" r:id="rId21"/>
    <p:sldId id="837" r:id="rId22"/>
    <p:sldId id="838" r:id="rId23"/>
    <p:sldId id="840" r:id="rId24"/>
    <p:sldId id="866" r:id="rId25"/>
    <p:sldId id="841" r:id="rId26"/>
    <p:sldId id="842" r:id="rId27"/>
    <p:sldId id="843" r:id="rId28"/>
    <p:sldId id="844" r:id="rId29"/>
    <p:sldId id="845" r:id="rId30"/>
    <p:sldId id="846" r:id="rId31"/>
    <p:sldId id="847" r:id="rId32"/>
    <p:sldId id="848" r:id="rId33"/>
    <p:sldId id="849" r:id="rId34"/>
    <p:sldId id="850" r:id="rId35"/>
    <p:sldId id="852" r:id="rId36"/>
    <p:sldId id="853" r:id="rId37"/>
    <p:sldId id="854" r:id="rId38"/>
    <p:sldId id="855" r:id="rId39"/>
    <p:sldId id="856" r:id="rId40"/>
    <p:sldId id="858" r:id="rId41"/>
    <p:sldId id="859" r:id="rId42"/>
    <p:sldId id="860" r:id="rId43"/>
    <p:sldId id="861" r:id="rId44"/>
    <p:sldId id="862" r:id="rId45"/>
    <p:sldId id="863" r:id="rId46"/>
    <p:sldId id="864" r:id="rId47"/>
    <p:sldId id="865" r:id="rId48"/>
    <p:sldId id="872" r:id="rId49"/>
    <p:sldId id="873" r:id="rId50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66"/>
    <a:srgbClr val="00FF00"/>
    <a:srgbClr val="FF6600"/>
    <a:srgbClr val="FFCCCC"/>
    <a:srgbClr val="0000FF"/>
    <a:srgbClr val="CCFFFF"/>
    <a:srgbClr val="FFCC99"/>
    <a:srgbClr val="66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102" autoAdjust="0"/>
    <p:restoredTop sz="97350" autoAdjust="0"/>
  </p:normalViewPr>
  <p:slideViewPr>
    <p:cSldViewPr>
      <p:cViewPr varScale="1">
        <p:scale>
          <a:sx n="110" d="100"/>
          <a:sy n="110" d="100"/>
        </p:scale>
        <p:origin x="2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8036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00DFB04E-09DE-4EA4-8A15-849B9F2619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78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40D6D5D1-EBA9-49E7-BCF4-74F55DFAE7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44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8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8E6684-09E9-42B2-A385-90BE92848E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71CF7A30-B5EE-4CB9-AB70-1944832C3B21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2018年6月27日</a:t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spcBef>
                <a:spcPct val="0"/>
              </a:spcBef>
            </a:pPr>
            <a:fld id="{B3F32C36-EA54-4197-A147-2CF1B9FF5033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21:27:15</a:t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1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DB9EB-5F16-4B08-8412-4F97BE319F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3F6EC-E7C4-4555-B684-C67EA2778F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090CA-FDE9-4186-A298-407E61DFE8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ABA4E1-8AB1-4D2A-AD41-E3DC7498F1B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66BCAA-7FE8-48C5-92BA-4F50C4CCA44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DBB49-DD30-4033-BFF2-9E4137615BC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0711C-4FEB-4201-90D7-C8162A3391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E6DF2-4702-471B-B748-EBB1E9F8540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3F73FC-E84B-456C-9BCF-090633B1A5B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DC3D2-928F-423B-9B93-F89670AF97B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CDE23294-77CD-41D1-8E06-07BD922CD88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49.xml"/><Relationship Id="rId4" Type="http://schemas.openxmlformats.org/officeDocument/2006/relationships/image" Target="../media/image1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计算机系统中的</a:t>
            </a:r>
            <a:b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数据表示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2.4  </a:t>
            </a:r>
            <a:r>
              <a:rPr lang="zh-CN" altLang="en-US" sz="3800">
                <a:ea typeface="楷体_GB2312" pitchFamily="49" charset="-122"/>
              </a:rPr>
              <a:t>检错与纠错码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C76BC-C4AD-4A4F-8871-95881DE7231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6119813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给定一个字符串：“</a:t>
            </a:r>
            <a:r>
              <a:rPr lang="en-US" altLang="zh-CN"/>
              <a:t>We are friend</a:t>
            </a:r>
            <a:r>
              <a:rPr lang="zh-CN" altLang="en-US"/>
              <a:t>．”，采用二维奇偶校验检查（偶校验）。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zh-CN" altLang="en-US"/>
              <a:t>给出发送端的二维数据组织；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zh-CN" altLang="en-US"/>
              <a:t>人为引入错误，演示</a:t>
            </a:r>
            <a:r>
              <a:rPr lang="en-US" altLang="zh-CN"/>
              <a:t>VRC</a:t>
            </a:r>
            <a:r>
              <a:rPr lang="zh-CN" altLang="en-US"/>
              <a:t>和</a:t>
            </a:r>
            <a:r>
              <a:rPr lang="en-US" altLang="zh-CN"/>
              <a:t>LRC</a:t>
            </a:r>
            <a:r>
              <a:rPr lang="zh-CN" altLang="en-US"/>
              <a:t>的检错过程。</a:t>
            </a:r>
          </a:p>
          <a:p>
            <a:pPr marL="533400" indent="-53340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533400" indent="-533400">
              <a:buSzTx/>
              <a:buFont typeface="Wingdings" pitchFamily="2" charset="2"/>
              <a:buNone/>
            </a:pPr>
            <a:r>
              <a:rPr lang="zh-CN" altLang="en-US"/>
              <a:t>发送端：</a:t>
            </a:r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r>
              <a:rPr lang="zh-CN" altLang="en-US"/>
              <a:t>二维数据组织：</a:t>
            </a:r>
          </a:p>
        </p:txBody>
      </p:sp>
      <p:graphicFrame>
        <p:nvGraphicFramePr>
          <p:cNvPr id="1338455" name="Group 87"/>
          <p:cNvGraphicFramePr>
            <a:graphicFrameLocks noGrp="1"/>
          </p:cNvGraphicFramePr>
          <p:nvPr/>
        </p:nvGraphicFramePr>
        <p:xfrm>
          <a:off x="107950" y="3640138"/>
          <a:ext cx="8929688" cy="1158240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69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— 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ASCII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69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—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偶校验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ASCII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006600"/>
                </a:solidFill>
              </a:rPr>
              <a:t>发送端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4" name="Rectangle 1234"/>
          <p:cNvSpPr>
            <a:spLocks noChangeArrowheads="1"/>
          </p:cNvSpPr>
          <p:nvPr/>
        </p:nvSpPr>
        <p:spPr bwMode="auto">
          <a:xfrm>
            <a:off x="2746375" y="2238375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FF0066"/>
                </a:solidFill>
              </a:rPr>
              <a:t>接收</a:t>
            </a:r>
            <a:r>
              <a:rPr lang="zh-CN" altLang="en-US">
                <a:solidFill>
                  <a:srgbClr val="006600"/>
                </a:solidFill>
              </a:rPr>
              <a:t>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8" name="Rectangle 282"/>
          <p:cNvSpPr>
            <a:spLocks noChangeArrowheads="1"/>
          </p:cNvSpPr>
          <p:nvPr/>
        </p:nvSpPr>
        <p:spPr bwMode="auto">
          <a:xfrm>
            <a:off x="2746375" y="2238375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1" name="AutoShape 285"/>
          <p:cNvSpPr>
            <a:spLocks noChangeArrowheads="1"/>
          </p:cNvSpPr>
          <p:nvPr/>
        </p:nvSpPr>
        <p:spPr bwMode="auto">
          <a:xfrm>
            <a:off x="1692275" y="2205038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2" name="AutoShape 286"/>
          <p:cNvSpPr>
            <a:spLocks noChangeArrowheads="1"/>
          </p:cNvSpPr>
          <p:nvPr/>
        </p:nvSpPr>
        <p:spPr bwMode="auto">
          <a:xfrm>
            <a:off x="2699792" y="616530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5" name="AutoShape 289"/>
          <p:cNvSpPr>
            <a:spLocks noChangeArrowheads="1"/>
          </p:cNvSpPr>
          <p:nvPr/>
        </p:nvSpPr>
        <p:spPr bwMode="auto">
          <a:xfrm>
            <a:off x="5748338" y="2190825"/>
            <a:ext cx="473075" cy="446087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1" grpId="0" animBg="1"/>
      <p:bldP spid="1340702" grpId="0" animBg="1"/>
      <p:bldP spid="13407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13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006600"/>
                </a:solidFill>
              </a:rPr>
              <a:t>发送端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3" name="Rectangle 1233"/>
          <p:cNvSpPr>
            <a:spLocks noChangeArrowheads="1"/>
          </p:cNvSpPr>
          <p:nvPr/>
        </p:nvSpPr>
        <p:spPr bwMode="auto">
          <a:xfrm>
            <a:off x="275907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555" name="Rectangle 1235"/>
          <p:cNvSpPr>
            <a:spLocks noChangeArrowheads="1"/>
          </p:cNvSpPr>
          <p:nvPr/>
        </p:nvSpPr>
        <p:spPr bwMode="auto">
          <a:xfrm>
            <a:off x="472122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3" grpId="0" animBg="1"/>
      <p:bldP spid="13375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FF0066"/>
                </a:solidFill>
              </a:rPr>
              <a:t>接收</a:t>
            </a:r>
            <a:r>
              <a:rPr lang="zh-CN" altLang="en-US">
                <a:solidFill>
                  <a:srgbClr val="006600"/>
                </a:solidFill>
              </a:rPr>
              <a:t>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7" name="Rectangle 281"/>
          <p:cNvSpPr>
            <a:spLocks noChangeArrowheads="1"/>
          </p:cNvSpPr>
          <p:nvPr/>
        </p:nvSpPr>
        <p:spPr bwMode="auto">
          <a:xfrm>
            <a:off x="275907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99" name="Rectangle 283"/>
          <p:cNvSpPr>
            <a:spLocks noChangeArrowheads="1"/>
          </p:cNvSpPr>
          <p:nvPr/>
        </p:nvSpPr>
        <p:spPr bwMode="auto">
          <a:xfrm>
            <a:off x="472122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3" name="AutoShape 287"/>
          <p:cNvSpPr>
            <a:spLocks noChangeArrowheads="1"/>
          </p:cNvSpPr>
          <p:nvPr/>
        </p:nvSpPr>
        <p:spPr bwMode="auto">
          <a:xfrm>
            <a:off x="2689034" y="616973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4" name="AutoShape 288"/>
          <p:cNvSpPr>
            <a:spLocks noChangeArrowheads="1"/>
          </p:cNvSpPr>
          <p:nvPr/>
        </p:nvSpPr>
        <p:spPr bwMode="auto">
          <a:xfrm>
            <a:off x="4649788" y="6158976"/>
            <a:ext cx="433387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3" grpId="0" animBg="1"/>
      <p:bldP spid="13407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006600"/>
                </a:solidFill>
              </a:rPr>
              <a:t>发送端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4" name="Rectangle 1234"/>
          <p:cNvSpPr>
            <a:spLocks noChangeArrowheads="1"/>
          </p:cNvSpPr>
          <p:nvPr/>
        </p:nvSpPr>
        <p:spPr bwMode="auto">
          <a:xfrm>
            <a:off x="2746375" y="2238375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556" name="Rectangle 1236"/>
          <p:cNvSpPr>
            <a:spLocks noChangeArrowheads="1"/>
          </p:cNvSpPr>
          <p:nvPr/>
        </p:nvSpPr>
        <p:spPr bwMode="auto">
          <a:xfrm>
            <a:off x="4230688" y="3694113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4" grpId="0" animBg="1"/>
      <p:bldP spid="13375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/>
              <a:t>一、奇偶校验码              </a:t>
            </a:r>
            <a:r>
              <a:rPr lang="zh-CN" altLang="en-US">
                <a:solidFill>
                  <a:srgbClr val="006600"/>
                </a:solidFill>
              </a:rPr>
              <a:t>例：二维奇偶校验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>
                <a:solidFill>
                  <a:srgbClr val="FF0066"/>
                </a:solidFill>
              </a:rPr>
              <a:t>接收</a:t>
            </a:r>
            <a:r>
              <a:rPr lang="zh-CN" altLang="en-US">
                <a:solidFill>
                  <a:srgbClr val="006600"/>
                </a:solidFill>
              </a:rPr>
              <a:t>端</a:t>
            </a:r>
            <a:r>
              <a:rPr lang="en-US" altLang="zh-CN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8" name="Rectangle 282"/>
          <p:cNvSpPr>
            <a:spLocks noChangeArrowheads="1"/>
          </p:cNvSpPr>
          <p:nvPr/>
        </p:nvSpPr>
        <p:spPr bwMode="auto">
          <a:xfrm>
            <a:off x="2757133" y="2216859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0" name="Rectangle 284"/>
          <p:cNvSpPr>
            <a:spLocks noChangeArrowheads="1"/>
          </p:cNvSpPr>
          <p:nvPr/>
        </p:nvSpPr>
        <p:spPr bwMode="auto">
          <a:xfrm>
            <a:off x="4230688" y="3672597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1" name="AutoShape 285"/>
          <p:cNvSpPr>
            <a:spLocks noChangeArrowheads="1"/>
          </p:cNvSpPr>
          <p:nvPr/>
        </p:nvSpPr>
        <p:spPr bwMode="auto">
          <a:xfrm>
            <a:off x="1692275" y="217276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2" name="AutoShape 286"/>
          <p:cNvSpPr>
            <a:spLocks noChangeArrowheads="1"/>
          </p:cNvSpPr>
          <p:nvPr/>
        </p:nvSpPr>
        <p:spPr bwMode="auto">
          <a:xfrm>
            <a:off x="1692275" y="362338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3" name="AutoShape 287"/>
          <p:cNvSpPr>
            <a:spLocks noChangeArrowheads="1"/>
          </p:cNvSpPr>
          <p:nvPr/>
        </p:nvSpPr>
        <p:spPr bwMode="auto">
          <a:xfrm>
            <a:off x="4159250" y="6158976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4" name="AutoShape 288"/>
          <p:cNvSpPr>
            <a:spLocks noChangeArrowheads="1"/>
          </p:cNvSpPr>
          <p:nvPr/>
        </p:nvSpPr>
        <p:spPr bwMode="auto">
          <a:xfrm>
            <a:off x="2681124" y="6158977"/>
            <a:ext cx="433387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619672" y="4581128"/>
            <a:ext cx="7128792" cy="992579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355600" indent="-355600" algn="l">
              <a:spcBef>
                <a:spcPts val="300"/>
              </a:spcBef>
              <a:buClr>
                <a:srgbClr val="00CC00"/>
              </a:buClr>
              <a:buSzPct val="75000"/>
              <a:buFont typeface="Wingdings" pitchFamily="2" charset="2"/>
              <a:buChar char="u"/>
            </a:pPr>
            <a:r>
              <a:rPr lang="zh-CN" altLang="en-US" smtClean="0"/>
              <a:t>可发现并纠正数据块中的</a:t>
            </a:r>
            <a:r>
              <a:rPr lang="en-US" altLang="zh-CN" smtClean="0"/>
              <a:t>1</a:t>
            </a:r>
            <a:r>
              <a:rPr lang="zh-CN" altLang="en-US" smtClean="0"/>
              <a:t>位错误。</a:t>
            </a:r>
          </a:p>
          <a:p>
            <a:pPr marL="355600" indent="-355600" algn="l">
              <a:spcBef>
                <a:spcPts val="300"/>
              </a:spcBef>
              <a:buClr>
                <a:srgbClr val="00CC00"/>
              </a:buClr>
              <a:buSzPct val="75000"/>
              <a:buFont typeface="Wingdings" pitchFamily="2" charset="2"/>
              <a:buChar char="u"/>
            </a:pPr>
            <a:r>
              <a:rPr lang="zh-CN" altLang="en-US" smtClean="0"/>
              <a:t>可发现两位同时出错，但无法纠正错误。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1" grpId="0" animBg="1"/>
      <p:bldP spid="1340702" grpId="0" animBg="1"/>
      <p:bldP spid="1340703" grpId="0" animBg="1"/>
      <p:bldP spid="1340704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29C-3F93-4D5B-AF1F-416ADF6CD8E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</a:t>
            </a:r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362950" cy="4321175"/>
          </a:xfrm>
        </p:spPr>
        <p:txBody>
          <a:bodyPr/>
          <a:lstStyle/>
          <a:p>
            <a:r>
              <a:rPr lang="zh-CN" altLang="en-US"/>
              <a:t>循环冗余校验：</a:t>
            </a:r>
            <a:br>
              <a:rPr lang="zh-CN" altLang="en-US"/>
            </a:b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yclic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edundancy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heck</a:t>
            </a:r>
            <a:r>
              <a:rPr lang="zh-CN" altLang="en-US"/>
              <a:t>，简称 </a:t>
            </a:r>
            <a:r>
              <a:rPr lang="en-US" altLang="zh-CN"/>
              <a:t>CRC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4B61B-5E20-44EE-9E21-2A6FD174F6E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1. CRC</a:t>
            </a:r>
            <a:r>
              <a:rPr lang="zh-CN" altLang="en-US">
                <a:solidFill>
                  <a:srgbClr val="FF6600"/>
                </a:solidFill>
              </a:rPr>
              <a:t>算法原理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5472113"/>
          </a:xfrm>
        </p:spPr>
        <p:txBody>
          <a:bodyPr/>
          <a:lstStyle/>
          <a:p>
            <a:r>
              <a:rPr lang="zh-CN" altLang="en-US"/>
              <a:t>通过某种数学运算建立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校验位</a:t>
            </a:r>
            <a:r>
              <a:rPr lang="zh-CN" altLang="en-US"/>
              <a:t>之间的约定关系。</a:t>
            </a:r>
          </a:p>
          <a:p>
            <a:r>
              <a:rPr lang="zh-CN" altLang="en-US"/>
              <a:t>编码及译码：</a:t>
            </a:r>
          </a:p>
          <a:p>
            <a:pPr lvl="1"/>
            <a:r>
              <a:rPr lang="zh-CN" altLang="en-US"/>
              <a:t>发送端：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被校验数据</a:t>
            </a:r>
            <a:r>
              <a:rPr lang="zh-CN" altLang="en-US"/>
              <a:t>除以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生成多项式</a:t>
            </a:r>
            <a:r>
              <a:rPr lang="zh-CN" altLang="en-US"/>
              <a:t>；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被校验数据</a:t>
            </a:r>
            <a:r>
              <a:rPr lang="zh-CN" altLang="en-US">
                <a:solidFill>
                  <a:srgbClr val="FF0000"/>
                </a:solidFill>
              </a:rPr>
              <a:t>减</a:t>
            </a:r>
            <a:r>
              <a:rPr lang="zh-CN" altLang="en-US"/>
              <a:t>去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，结果作为</a:t>
            </a:r>
            <a:r>
              <a:rPr lang="zh-CN" altLang="en-US">
                <a:solidFill>
                  <a:srgbClr val="0000FF"/>
                </a:solidFill>
              </a:rPr>
              <a:t>发送数据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接收端：</a:t>
            </a:r>
            <a:r>
              <a:rPr lang="zh-CN" altLang="en-US">
                <a:solidFill>
                  <a:srgbClr val="0000FF"/>
                </a:solidFill>
              </a:rPr>
              <a:t>接收数据</a:t>
            </a:r>
            <a:r>
              <a:rPr lang="zh-CN" altLang="en-US"/>
              <a:t>除以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生成多项式</a:t>
            </a:r>
            <a:r>
              <a:rPr lang="zh-CN" altLang="en-US"/>
              <a:t>。</a:t>
            </a:r>
          </a:p>
          <a:p>
            <a:pPr lvl="2"/>
            <a:r>
              <a:rPr lang="zh-CN" altLang="en-US"/>
              <a:t>可以除尽，编码正确；</a:t>
            </a:r>
          </a:p>
          <a:p>
            <a:pPr lvl="2"/>
            <a:r>
              <a:rPr lang="zh-CN" altLang="en-US"/>
              <a:t>除不尽，</a:t>
            </a:r>
            <a:r>
              <a:rPr lang="zh-CN" altLang="en-US">
                <a:solidFill>
                  <a:srgbClr val="006600"/>
                </a:solidFill>
              </a:rPr>
              <a:t>余数</a:t>
            </a:r>
            <a:r>
              <a:rPr lang="zh-CN" altLang="en-US"/>
              <a:t>指明出错位所在的位置。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7BB82-8D92-4A4C-9BD5-AA5851EBD2A0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1. CRC</a:t>
            </a:r>
            <a:r>
              <a:rPr lang="zh-CN" altLang="en-US">
                <a:solidFill>
                  <a:srgbClr val="FF6600"/>
                </a:solidFill>
              </a:rPr>
              <a:t>算法原理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5688013"/>
          </a:xfrm>
        </p:spPr>
        <p:txBody>
          <a:bodyPr/>
          <a:lstStyle/>
          <a:p>
            <a:r>
              <a:rPr lang="zh-CN" altLang="en-US"/>
              <a:t>采用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模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算术运算</a:t>
            </a:r>
            <a:r>
              <a:rPr lang="zh-CN" altLang="en-US">
                <a:latin typeface="Arial" charset="0"/>
                <a:ea typeface="黑体" pitchFamily="2" charset="-122"/>
              </a:rPr>
              <a:t>：</a:t>
            </a:r>
            <a:endParaRPr lang="zh-CN" altLang="en-US"/>
          </a:p>
          <a:p>
            <a:pPr lvl="1"/>
            <a:r>
              <a:rPr lang="zh-CN" altLang="en-US"/>
              <a:t>通过模</a:t>
            </a:r>
            <a:r>
              <a:rPr lang="en-US" altLang="zh-CN"/>
              <a:t>2</a:t>
            </a:r>
            <a:r>
              <a:rPr lang="zh-CN" altLang="en-US"/>
              <a:t>减法实现模</a:t>
            </a:r>
            <a:r>
              <a:rPr lang="en-US" altLang="zh-CN"/>
              <a:t>2</a:t>
            </a:r>
            <a:r>
              <a:rPr lang="zh-CN" altLang="en-US"/>
              <a:t>除法；</a:t>
            </a:r>
          </a:p>
          <a:p>
            <a:pPr lvl="1"/>
            <a:r>
              <a:rPr lang="zh-CN" altLang="en-US"/>
              <a:t>以模</a:t>
            </a:r>
            <a:r>
              <a:rPr lang="en-US" altLang="zh-CN"/>
              <a:t>2</a:t>
            </a:r>
            <a:r>
              <a:rPr lang="zh-CN" altLang="en-US"/>
              <a:t>加法将所得余数拼接在被校验数据的后面，形成能除尽的被校验数据。</a:t>
            </a:r>
          </a:p>
          <a:p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生成多项式</a:t>
            </a:r>
            <a:r>
              <a:rPr lang="zh-CN" altLang="en-US"/>
              <a:t>应满足的要求：</a:t>
            </a:r>
          </a:p>
          <a:p>
            <a:pPr lvl="1"/>
            <a:r>
              <a:rPr lang="zh-CN" altLang="en-US"/>
              <a:t>任何一位发生错误都应使余数不为</a:t>
            </a:r>
            <a:r>
              <a:rPr lang="en-US" altLang="zh-CN"/>
              <a:t>0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不同位发生错误应当使余数不同；</a:t>
            </a:r>
          </a:p>
          <a:p>
            <a:pPr lvl="1"/>
            <a:r>
              <a:rPr lang="zh-CN" altLang="en-US"/>
              <a:t>应满足余数循环规律。</a:t>
            </a:r>
          </a:p>
          <a:p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生成多项式</a:t>
            </a:r>
            <a:r>
              <a:rPr lang="zh-CN" altLang="en-US"/>
              <a:t>的表示：</a:t>
            </a:r>
            <a:br>
              <a:rPr lang="zh-CN" altLang="en-US"/>
            </a:br>
            <a:r>
              <a:rPr lang="zh-CN" altLang="en-US"/>
              <a:t>如，生成多项式</a:t>
            </a:r>
            <a:r>
              <a:rPr lang="en-US" altLang="zh-CN"/>
              <a:t>G</a:t>
            </a:r>
            <a:r>
              <a:rPr lang="zh-CN" altLang="en-US"/>
              <a:t>＝</a:t>
            </a:r>
            <a:r>
              <a:rPr lang="en-US" altLang="zh-CN">
                <a:solidFill>
                  <a:srgbClr val="000000"/>
                </a:solidFill>
              </a:rPr>
              <a:t>1011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，表示生成多项式为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2C051-28C3-4B92-82DE-722B53446E1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92838"/>
          </a:xfrm>
        </p:spPr>
        <p:txBody>
          <a:bodyPr/>
          <a:lstStyle/>
          <a:p>
            <a:r>
              <a:rPr lang="zh-CN" altLang="en-US"/>
              <a:t>数据出错的原因：</a:t>
            </a:r>
          </a:p>
          <a:p>
            <a:pPr lvl="1"/>
            <a:r>
              <a:rPr lang="zh-CN" altLang="en-US"/>
              <a:t>元器件故障；</a:t>
            </a:r>
          </a:p>
          <a:p>
            <a:pPr lvl="1"/>
            <a:r>
              <a:rPr lang="zh-CN" altLang="en-US"/>
              <a:t>存储介质；</a:t>
            </a:r>
          </a:p>
          <a:p>
            <a:pPr lvl="1"/>
            <a:r>
              <a:rPr lang="zh-CN" altLang="en-US"/>
              <a:t>通信过程中的噪声干扰。</a:t>
            </a:r>
          </a:p>
          <a:p>
            <a:r>
              <a:rPr lang="zh-CN" altLang="en-US"/>
              <a:t>如何减少或避免数据错误：</a:t>
            </a:r>
          </a:p>
          <a:p>
            <a:pPr lvl="1"/>
            <a:r>
              <a:rPr lang="zh-CN" altLang="en-US"/>
              <a:t>提高计算机系统硬件本身的可靠性。</a:t>
            </a:r>
          </a:p>
          <a:p>
            <a:pPr lvl="2"/>
            <a:r>
              <a:rPr lang="zh-CN" altLang="en-US" sz="2400"/>
              <a:t>在电路、电源、布线等各方面采取必要的措施，提高计算机系统的抗干扰能力。</a:t>
            </a:r>
          </a:p>
          <a:p>
            <a:pPr lvl="2"/>
            <a:r>
              <a:rPr lang="zh-CN" altLang="en-US" sz="2400"/>
              <a:t>改进生产工艺，提高器件的可靠性。</a:t>
            </a:r>
          </a:p>
          <a:p>
            <a:pPr lvl="1"/>
            <a:r>
              <a:rPr lang="zh-CN" altLang="en-US"/>
              <a:t>采取数据检错和校正措施：在每个字中添加一些校验位，用来确定字中出现错误的位置。</a:t>
            </a:r>
          </a:p>
          <a:p>
            <a:r>
              <a:rPr lang="zh-CN" altLang="en-US"/>
              <a:t>经济成本、设计目标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17D01-A332-42AC-9545-E09C364D3E3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507413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符号及约定：</a:t>
            </a:r>
          </a:p>
          <a:p>
            <a:r>
              <a:rPr lang="zh-CN" altLang="en-US"/>
              <a:t>被校验数据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被除数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r>
              <a:rPr lang="zh-CN" altLang="en-US"/>
              <a:t>约定的生成多项式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除数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为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 ；</a:t>
            </a:r>
          </a:p>
          <a:p>
            <a:pPr marL="901700" lvl="1" indent="-379413"/>
            <a:r>
              <a:rPr lang="zh-CN" altLang="en-US"/>
              <a:t>发送方和接收方使用同一个生成多项式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endParaRPr lang="zh-CN" altLang="en-US">
              <a:latin typeface="宋体" charset="-122"/>
            </a:endParaRPr>
          </a:p>
          <a:p>
            <a:pPr marL="901700" lvl="1" indent="-379413"/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的首位和最后一位的系数必须为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所产生的余数为</a:t>
            </a:r>
            <a:r>
              <a:rPr lang="en-US" altLang="zh-CN"/>
              <a:t>R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95C91-603A-446F-A819-56426C36446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发送端，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CRC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编码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方法：</a:t>
            </a:r>
            <a:endParaRPr lang="zh-CN" altLang="en-US"/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将被校验数据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共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的有效信息</a:t>
            </a:r>
            <a:r>
              <a:rPr lang="en-US" altLang="zh-CN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左移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位，得到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选取一个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位的生成多项式</a:t>
            </a:r>
            <a:r>
              <a:rPr lang="en-US" altLang="zh-CN">
                <a:solidFill>
                  <a:srgbClr val="CC3300"/>
                </a:solidFill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，对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作模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除法：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×X</a:t>
            </a:r>
            <a:r>
              <a:rPr lang="en-US" altLang="zh-CN" i="1" baseline="5000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Q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br>
              <a:rPr lang="en-US" altLang="zh-CN" smtClean="0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</a:br>
            <a:r>
              <a:rPr lang="en-US" altLang="zh-CN" smtClean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rgbClr val="0000FF"/>
                </a:solidFill>
                <a:cs typeface="Times New Roman" pitchFamily="18" charset="0"/>
              </a:rPr>
              <a:t>×X</a:t>
            </a:r>
            <a:r>
              <a:rPr lang="en-US" altLang="zh-CN" i="1" baseline="5000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mtClean="0">
                <a:solidFill>
                  <a:srgbClr val="CC0066"/>
                </a:solidFill>
                <a:cs typeface="Times New Roman" pitchFamily="18" charset="0"/>
              </a:rPr>
              <a:t>Q</a:t>
            </a:r>
            <a:r>
              <a:rPr lang="en-US" altLang="zh-CN" smtClean="0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CC0066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 smtClean="0">
                <a:latin typeface="宋体" charset="-122"/>
                <a:cs typeface="Times New Roman" pitchFamily="18" charset="0"/>
              </a:rPr>
              <a:t>×</a:t>
            </a:r>
            <a:r>
              <a:rPr lang="en-US" altLang="zh-CN" smtClean="0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smtClean="0">
                <a:solidFill>
                  <a:srgbClr val="006600"/>
                </a:solidFill>
                <a:cs typeface="Times New Roman" pitchFamily="18" charset="0"/>
              </a:rPr>
              <a:t>R</a:t>
            </a:r>
            <a:r>
              <a:rPr lang="en-US" altLang="zh-CN" smtClean="0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mtClean="0">
                <a:solidFill>
                  <a:srgbClr val="006600"/>
                </a:solidFill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)</a:t>
            </a:r>
            <a:endParaRPr lang="en-US" altLang="zh-CN">
              <a:solidFill>
                <a:srgbClr val="CC3300"/>
              </a:solidFill>
              <a:latin typeface="宋体" charset="-122"/>
              <a:cs typeface="Times New Roman" pitchFamily="18" charset="0"/>
            </a:endParaRP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/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与</a:t>
            </a:r>
            <a:r>
              <a:rPr lang="en-US" altLang="zh-CN"/>
              <a:t>R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/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相拼接。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)×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R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X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)×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6600"/>
                </a:solidFill>
              </a:rPr>
              <a:t>R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X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66"/>
                </a:solidFill>
              </a:rPr>
              <a:t>Q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66"/>
                </a:solidFill>
              </a:rPr>
              <a:t>X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CC3300"/>
                </a:solidFill>
              </a:rPr>
              <a:t>G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</a:rPr>
              <a:t>X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)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拼接了校验码的数据必定能被约定的</a:t>
            </a:r>
            <a:r>
              <a:rPr lang="en-US" altLang="zh-CN"/>
              <a:t>G(X)</a:t>
            </a:r>
            <a:r>
              <a:rPr lang="zh-CN" altLang="en-US"/>
              <a:t>所除尽。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EB1AE0-7B64-4FD7-9F22-4BC5BE6B71D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marL="357188" indent="-357188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接收端，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CRC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译码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方法：</a:t>
            </a:r>
            <a:endParaRPr lang="zh-CN" altLang="en-US"/>
          </a:p>
          <a:p>
            <a:pPr marL="357188" indent="-357188">
              <a:buFont typeface="Wingdings" pitchFamily="2" charset="2"/>
              <a:buNone/>
            </a:pPr>
            <a:r>
              <a:rPr lang="zh-CN" altLang="en-US"/>
              <a:t>将接收到的编码字除以约定的生成多项式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：</a:t>
            </a:r>
          </a:p>
          <a:p>
            <a:pPr marL="357188" indent="-357188"/>
            <a:r>
              <a:rPr lang="zh-CN" altLang="en-US"/>
              <a:t>余数为</a:t>
            </a:r>
            <a:r>
              <a:rPr lang="en-US" altLang="zh-CN"/>
              <a:t>0</a:t>
            </a:r>
            <a:r>
              <a:rPr lang="zh-CN" altLang="en-US"/>
              <a:t>，则传输没有错误。</a:t>
            </a:r>
          </a:p>
          <a:p>
            <a:pPr marL="357188" indent="-357188"/>
            <a:r>
              <a:rPr lang="zh-CN" altLang="en-US"/>
              <a:t>余数不为</a:t>
            </a:r>
            <a:r>
              <a:rPr lang="en-US" altLang="zh-CN"/>
              <a:t>0</a:t>
            </a:r>
            <a:r>
              <a:rPr lang="zh-CN" altLang="en-US"/>
              <a:t>，则某一位出错。</a:t>
            </a:r>
          </a:p>
          <a:p>
            <a:pPr marL="808038" lvl="1" indent="-271463"/>
            <a:r>
              <a:rPr lang="zh-CN" altLang="en-US"/>
              <a:t>余数代码与出错位序号之间有唯一的对应关系：根据余数找到出错位；</a:t>
            </a:r>
          </a:p>
          <a:p>
            <a:pPr marL="808038" lvl="1" indent="-271463"/>
            <a:r>
              <a:rPr lang="zh-CN" altLang="en-US"/>
              <a:t>将出错位取反即可纠错。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589B7-9906-4A13-9A3C-B26690654C4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62372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假设信息字节为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选取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zh-CN" altLang="en-US" dirty="0"/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左移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形成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i="1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用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i="1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做被除数、</a:t>
            </a:r>
            <a:r>
              <a:rPr lang="en-US" altLang="zh-CN" dirty="0">
                <a:solidFill>
                  <a:srgbClr val="000000"/>
                </a:solidFill>
              </a:rPr>
              <a:t>G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做除数，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进行模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除法。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忽略商，余数为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把余数加到 </a:t>
            </a:r>
            <a:r>
              <a:rPr lang="en-US" altLang="zh-CN" dirty="0">
                <a:solidFill>
                  <a:srgbClr val="000000"/>
                </a:solidFill>
              </a:rPr>
              <a:t>F'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中，组成要发送的信息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接收器采用相反的过程对接收的信息 </a:t>
            </a:r>
            <a:r>
              <a:rPr lang="en-US" altLang="zh-CN" dirty="0"/>
              <a:t>M </a:t>
            </a:r>
            <a:r>
              <a:rPr lang="zh-CN" altLang="en-US" dirty="0"/>
              <a:t>进行解码和校验。</a:t>
            </a:r>
            <a:r>
              <a:rPr lang="en-US" altLang="zh-CN" dirty="0"/>
              <a:t>M </a:t>
            </a:r>
            <a:r>
              <a:rPr lang="zh-CN" altLang="en-US" dirty="0"/>
              <a:t>应该可以被 </a:t>
            </a:r>
            <a:r>
              <a:rPr lang="en-US" altLang="zh-CN" dirty="0"/>
              <a:t>G </a:t>
            </a:r>
            <a:r>
              <a:rPr lang="zh-CN" altLang="en-US" dirty="0"/>
              <a:t>严格整除。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43438" y="765175"/>
            <a:ext cx="3529012" cy="4110038"/>
            <a:chOff x="4643438" y="765175"/>
            <a:chExt cx="3529012" cy="4110038"/>
          </a:xfrm>
        </p:grpSpPr>
        <p:sp>
          <p:nvSpPr>
            <p:cNvPr id="1349636" name="Text Box 4"/>
            <p:cNvSpPr txBox="1">
              <a:spLocks noChangeArrowheads="1"/>
            </p:cNvSpPr>
            <p:nvPr/>
          </p:nvSpPr>
          <p:spPr bwMode="auto">
            <a:xfrm>
              <a:off x="5651500" y="1222375"/>
              <a:ext cx="2519363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1001010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1349637" name="Text Box 5"/>
            <p:cNvSpPr txBox="1">
              <a:spLocks noChangeArrowheads="1"/>
            </p:cNvSpPr>
            <p:nvPr/>
          </p:nvSpPr>
          <p:spPr bwMode="auto">
            <a:xfrm>
              <a:off x="4643438" y="12223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38" name="Text Box 6"/>
            <p:cNvSpPr txBox="1">
              <a:spLocks noChangeArrowheads="1"/>
            </p:cNvSpPr>
            <p:nvPr/>
          </p:nvSpPr>
          <p:spPr bwMode="auto">
            <a:xfrm>
              <a:off x="6226175" y="765175"/>
              <a:ext cx="1944688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1010101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39" name="Text Box 7"/>
            <p:cNvSpPr txBox="1">
              <a:spLocks noChangeArrowheads="1"/>
            </p:cNvSpPr>
            <p:nvPr/>
          </p:nvSpPr>
          <p:spPr bwMode="auto">
            <a:xfrm>
              <a:off x="5651500" y="159702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0" name="Text Box 8"/>
            <p:cNvSpPr txBox="1">
              <a:spLocks noChangeArrowheads="1"/>
            </p:cNvSpPr>
            <p:nvPr/>
          </p:nvSpPr>
          <p:spPr bwMode="auto">
            <a:xfrm>
              <a:off x="6083300" y="20081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1" name="Text Box 9"/>
            <p:cNvSpPr txBox="1">
              <a:spLocks noChangeArrowheads="1"/>
            </p:cNvSpPr>
            <p:nvPr/>
          </p:nvSpPr>
          <p:spPr bwMode="auto">
            <a:xfrm>
              <a:off x="6515100" y="2824163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349642" name="Text Box 10"/>
            <p:cNvSpPr txBox="1">
              <a:spLocks noChangeArrowheads="1"/>
            </p:cNvSpPr>
            <p:nvPr/>
          </p:nvSpPr>
          <p:spPr bwMode="auto">
            <a:xfrm>
              <a:off x="6083300" y="2352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3" name="Text Box 11"/>
            <p:cNvSpPr txBox="1">
              <a:spLocks noChangeArrowheads="1"/>
            </p:cNvSpPr>
            <p:nvPr/>
          </p:nvSpPr>
          <p:spPr bwMode="auto">
            <a:xfrm>
              <a:off x="6946900" y="356235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349644" name="Text Box 12"/>
            <p:cNvSpPr txBox="1">
              <a:spLocks noChangeArrowheads="1"/>
            </p:cNvSpPr>
            <p:nvPr/>
          </p:nvSpPr>
          <p:spPr bwMode="auto">
            <a:xfrm>
              <a:off x="6515100" y="31257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5" name="Text Box 13"/>
            <p:cNvSpPr txBox="1">
              <a:spLocks noChangeArrowheads="1"/>
            </p:cNvSpPr>
            <p:nvPr/>
          </p:nvSpPr>
          <p:spPr bwMode="auto">
            <a:xfrm>
              <a:off x="6946900" y="435610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111</a:t>
              </a:r>
            </a:p>
          </p:txBody>
        </p:sp>
        <p:sp>
          <p:nvSpPr>
            <p:cNvPr id="1349646" name="Line 14"/>
            <p:cNvSpPr>
              <a:spLocks noChangeShapeType="1"/>
            </p:cNvSpPr>
            <p:nvPr/>
          </p:nvSpPr>
          <p:spPr bwMode="auto">
            <a:xfrm>
              <a:off x="5867400" y="1236663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48" name="Freeform 16"/>
            <p:cNvSpPr>
              <a:spLocks/>
            </p:cNvSpPr>
            <p:nvPr/>
          </p:nvSpPr>
          <p:spPr bwMode="auto">
            <a:xfrm>
              <a:off x="5722938" y="1236663"/>
              <a:ext cx="144462" cy="504825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27" y="408"/>
                </a:cxn>
                <a:cxn ang="0">
                  <a:pos x="0" y="590"/>
                </a:cxn>
              </a:cxnLst>
              <a:rect l="0" t="0" r="r" b="b"/>
              <a:pathLst>
                <a:path w="272" h="590">
                  <a:moveTo>
                    <a:pt x="272" y="0"/>
                  </a:moveTo>
                  <a:cubicBezTo>
                    <a:pt x="272" y="155"/>
                    <a:pt x="272" y="310"/>
                    <a:pt x="227" y="408"/>
                  </a:cubicBezTo>
                  <a:cubicBezTo>
                    <a:pt x="182" y="506"/>
                    <a:pt x="91" y="548"/>
                    <a:pt x="0" y="59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49" name="Line 17"/>
            <p:cNvSpPr>
              <a:spLocks noChangeShapeType="1"/>
            </p:cNvSpPr>
            <p:nvPr/>
          </p:nvSpPr>
          <p:spPr bwMode="auto">
            <a:xfrm>
              <a:off x="5795963" y="2066925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0" name="Line 18"/>
            <p:cNvSpPr>
              <a:spLocks noChangeShapeType="1"/>
            </p:cNvSpPr>
            <p:nvPr/>
          </p:nvSpPr>
          <p:spPr bwMode="auto">
            <a:xfrm>
              <a:off x="6299200" y="2838450"/>
              <a:ext cx="12969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1" name="Line 19"/>
            <p:cNvSpPr>
              <a:spLocks noChangeShapeType="1"/>
            </p:cNvSpPr>
            <p:nvPr/>
          </p:nvSpPr>
          <p:spPr bwMode="auto">
            <a:xfrm>
              <a:off x="6802438" y="3622675"/>
              <a:ext cx="12969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2" name="Text Box 20"/>
            <p:cNvSpPr txBox="1">
              <a:spLocks noChangeArrowheads="1"/>
            </p:cNvSpPr>
            <p:nvPr/>
          </p:nvSpPr>
          <p:spPr bwMode="auto">
            <a:xfrm>
              <a:off x="6946900" y="3876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53" name="Line 21"/>
            <p:cNvSpPr>
              <a:spLocks noChangeShapeType="1"/>
            </p:cNvSpPr>
            <p:nvPr/>
          </p:nvSpPr>
          <p:spPr bwMode="auto">
            <a:xfrm>
              <a:off x="7235825" y="4371975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4" name="Line 22"/>
            <p:cNvSpPr>
              <a:spLocks noChangeShapeType="1"/>
            </p:cNvSpPr>
            <p:nvPr/>
          </p:nvSpPr>
          <p:spPr bwMode="auto">
            <a:xfrm>
              <a:off x="6783388" y="1268413"/>
              <a:ext cx="0" cy="1584325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5" name="Line 23"/>
            <p:cNvSpPr>
              <a:spLocks noChangeShapeType="1"/>
            </p:cNvSpPr>
            <p:nvPr/>
          </p:nvSpPr>
          <p:spPr bwMode="auto">
            <a:xfrm>
              <a:off x="7215188" y="1268413"/>
              <a:ext cx="0" cy="230505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6" name="Line 24"/>
            <p:cNvSpPr>
              <a:spLocks noChangeShapeType="1"/>
            </p:cNvSpPr>
            <p:nvPr/>
          </p:nvSpPr>
          <p:spPr bwMode="auto">
            <a:xfrm>
              <a:off x="7646988" y="1268413"/>
              <a:ext cx="0" cy="30972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2578C-F369-41C9-A63C-A7C98E461E9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5476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1350677" name="Object 21"/>
          <p:cNvGraphicFramePr>
            <a:graphicFrameLocks noChangeAspect="1"/>
          </p:cNvGraphicFramePr>
          <p:nvPr/>
        </p:nvGraphicFramePr>
        <p:xfrm>
          <a:off x="1214414" y="1533524"/>
          <a:ext cx="2913062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22" name="公式" r:id="rId3" imgW="1130040" imgH="647640" progId="Equation.3">
                  <p:embed/>
                </p:oleObj>
              </mc:Choice>
              <mc:Fallback>
                <p:oleObj name="公式" r:id="rId3" imgW="1130040" imgH="647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533524"/>
                        <a:ext cx="2913062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679" name="Object 23"/>
          <p:cNvGraphicFramePr>
            <a:graphicFrameLocks noChangeAspect="1"/>
          </p:cNvGraphicFramePr>
          <p:nvPr/>
        </p:nvGraphicFramePr>
        <p:xfrm>
          <a:off x="4894285" y="1571612"/>
          <a:ext cx="28924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23" name="公式" r:id="rId5" imgW="1130040" imgH="647640" progId="Equation.3">
                  <p:embed/>
                </p:oleObj>
              </mc:Choice>
              <mc:Fallback>
                <p:oleObj name="公式" r:id="rId5" imgW="1130040" imgH="647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85" y="1571612"/>
                        <a:ext cx="2892425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681" name="Text Box 25"/>
          <p:cNvSpPr txBox="1">
            <a:spLocks noChangeArrowheads="1"/>
          </p:cNvSpPr>
          <p:nvPr/>
        </p:nvSpPr>
        <p:spPr bwMode="auto">
          <a:xfrm>
            <a:off x="90011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（正确的情况）</a:t>
            </a:r>
          </a:p>
        </p:txBody>
      </p:sp>
      <p:sp>
        <p:nvSpPr>
          <p:cNvPr id="1350682" name="Text Box 26"/>
          <p:cNvSpPr txBox="1">
            <a:spLocks noChangeArrowheads="1"/>
          </p:cNvSpPr>
          <p:nvPr/>
        </p:nvSpPr>
        <p:spPr bwMode="auto">
          <a:xfrm>
            <a:off x="471646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</a:t>
            </a:r>
            <a:r>
              <a:rPr lang="en-US" altLang="zh-CN">
                <a:solidFill>
                  <a:srgbClr val="006600"/>
                </a:solidFill>
              </a:rPr>
              <a:t>1</a:t>
            </a:r>
            <a:r>
              <a:rPr lang="zh-CN" altLang="en-US">
                <a:solidFill>
                  <a:srgbClr val="006600"/>
                </a:solidFill>
              </a:rPr>
              <a:t>位出错的情况）</a:t>
            </a:r>
          </a:p>
        </p:txBody>
      </p:sp>
      <p:sp>
        <p:nvSpPr>
          <p:cNvPr id="1350683" name="Rectangle 27"/>
          <p:cNvSpPr>
            <a:spLocks noChangeArrowheads="1"/>
          </p:cNvSpPr>
          <p:nvPr/>
        </p:nvSpPr>
        <p:spPr bwMode="auto">
          <a:xfrm>
            <a:off x="6945313" y="2192338"/>
            <a:ext cx="209550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2578C-F369-41C9-A63C-A7C98E461E9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2. CRC</a:t>
            </a:r>
            <a:r>
              <a:rPr lang="zh-CN" altLang="en-US">
                <a:solidFill>
                  <a:srgbClr val="CC0066"/>
                </a:solidFill>
              </a:rPr>
              <a:t>编码</a:t>
            </a:r>
            <a:r>
              <a:rPr lang="zh-CN" altLang="en-US">
                <a:solidFill>
                  <a:srgbClr val="FF6600"/>
                </a:solidFill>
              </a:rPr>
              <a:t>及</a:t>
            </a:r>
            <a:r>
              <a:rPr lang="zh-CN" altLang="en-US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5476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1350677" name="Object 21"/>
          <p:cNvGraphicFramePr>
            <a:graphicFrameLocks noChangeAspect="1"/>
          </p:cNvGraphicFramePr>
          <p:nvPr/>
        </p:nvGraphicFramePr>
        <p:xfrm>
          <a:off x="1114425" y="1630363"/>
          <a:ext cx="3044825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86" name="公式" r:id="rId3" imgW="1180800" imgH="1968480" progId="Equation.3">
                  <p:embed/>
                </p:oleObj>
              </mc:Choice>
              <mc:Fallback>
                <p:oleObj name="公式" r:id="rId3" imgW="1180800" imgH="196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630363"/>
                        <a:ext cx="3044825" cy="51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679" name="Object 23"/>
          <p:cNvGraphicFramePr>
            <a:graphicFrameLocks noChangeAspect="1"/>
          </p:cNvGraphicFramePr>
          <p:nvPr/>
        </p:nvGraphicFramePr>
        <p:xfrm>
          <a:off x="4822825" y="1662113"/>
          <a:ext cx="29892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87" name="公式" r:id="rId5" imgW="1168200" imgH="1574640" progId="Equation.3">
                  <p:embed/>
                </p:oleObj>
              </mc:Choice>
              <mc:Fallback>
                <p:oleObj name="公式" r:id="rId5" imgW="1168200" imgH="1574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1662113"/>
                        <a:ext cx="2989263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681" name="Text Box 25"/>
          <p:cNvSpPr txBox="1">
            <a:spLocks noChangeArrowheads="1"/>
          </p:cNvSpPr>
          <p:nvPr/>
        </p:nvSpPr>
        <p:spPr bwMode="auto">
          <a:xfrm>
            <a:off x="90011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（正确的情况）</a:t>
            </a:r>
          </a:p>
        </p:txBody>
      </p:sp>
      <p:sp>
        <p:nvSpPr>
          <p:cNvPr id="1350682" name="Text Box 26"/>
          <p:cNvSpPr txBox="1">
            <a:spLocks noChangeArrowheads="1"/>
          </p:cNvSpPr>
          <p:nvPr/>
        </p:nvSpPr>
        <p:spPr bwMode="auto">
          <a:xfrm>
            <a:off x="471646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</a:t>
            </a:r>
            <a:r>
              <a:rPr lang="en-US" altLang="zh-CN">
                <a:solidFill>
                  <a:srgbClr val="006600"/>
                </a:solidFill>
              </a:rPr>
              <a:t>1</a:t>
            </a:r>
            <a:r>
              <a:rPr lang="zh-CN" altLang="en-US">
                <a:solidFill>
                  <a:srgbClr val="006600"/>
                </a:solidFill>
              </a:rPr>
              <a:t>位出错的情况）</a:t>
            </a:r>
          </a:p>
        </p:txBody>
      </p:sp>
      <p:sp>
        <p:nvSpPr>
          <p:cNvPr id="1350683" name="Rectangle 27"/>
          <p:cNvSpPr>
            <a:spLocks noChangeArrowheads="1"/>
          </p:cNvSpPr>
          <p:nvPr/>
        </p:nvSpPr>
        <p:spPr bwMode="auto">
          <a:xfrm>
            <a:off x="6945313" y="2192338"/>
            <a:ext cx="209550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0684" name="Line 28"/>
          <p:cNvSpPr>
            <a:spLocks noChangeShapeType="1"/>
          </p:cNvSpPr>
          <p:nvPr/>
        </p:nvSpPr>
        <p:spPr bwMode="auto">
          <a:xfrm>
            <a:off x="2878138" y="2276475"/>
            <a:ext cx="0" cy="1944688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5" name="Line 29"/>
          <p:cNvSpPr>
            <a:spLocks noChangeShapeType="1"/>
          </p:cNvSpPr>
          <p:nvPr/>
        </p:nvSpPr>
        <p:spPr bwMode="auto">
          <a:xfrm>
            <a:off x="3238500" y="2276475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6" name="Line 30"/>
          <p:cNvSpPr>
            <a:spLocks noChangeShapeType="1"/>
          </p:cNvSpPr>
          <p:nvPr/>
        </p:nvSpPr>
        <p:spPr bwMode="auto">
          <a:xfrm>
            <a:off x="3644900" y="2276475"/>
            <a:ext cx="0" cy="40322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7" name="Line 31"/>
          <p:cNvSpPr>
            <a:spLocks noChangeShapeType="1"/>
          </p:cNvSpPr>
          <p:nvPr/>
        </p:nvSpPr>
        <p:spPr bwMode="auto">
          <a:xfrm>
            <a:off x="6524625" y="2205038"/>
            <a:ext cx="0" cy="19446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8" name="Line 32"/>
          <p:cNvSpPr>
            <a:spLocks noChangeShapeType="1"/>
          </p:cNvSpPr>
          <p:nvPr/>
        </p:nvSpPr>
        <p:spPr bwMode="auto">
          <a:xfrm>
            <a:off x="6948488" y="2205038"/>
            <a:ext cx="0" cy="287972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9" name="Line 33"/>
          <p:cNvSpPr>
            <a:spLocks noChangeShapeType="1"/>
          </p:cNvSpPr>
          <p:nvPr/>
        </p:nvSpPr>
        <p:spPr bwMode="auto">
          <a:xfrm>
            <a:off x="7380288" y="2205038"/>
            <a:ext cx="0" cy="33845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52AD1-B0E0-4476-9495-B07D4B00DFA1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二、循环冗余校验码          </a:t>
            </a:r>
            <a:r>
              <a:rPr lang="en-US" altLang="zh-CN">
                <a:solidFill>
                  <a:srgbClr val="FF6600"/>
                </a:solidFill>
              </a:rPr>
              <a:t>3. CRC</a:t>
            </a:r>
            <a:r>
              <a:rPr lang="zh-CN" altLang="en-US">
                <a:solidFill>
                  <a:srgbClr val="FF6600"/>
                </a:solidFill>
              </a:rPr>
              <a:t>码的</a:t>
            </a:r>
            <a:r>
              <a:rPr lang="zh-CN" altLang="en-US">
                <a:solidFill>
                  <a:srgbClr val="CC0066"/>
                </a:solidFill>
              </a:rPr>
              <a:t>纠错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949950"/>
            <a:ext cx="8362950" cy="5762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7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4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循环码编码、余数与出错位置的关系</a:t>
            </a:r>
          </a:p>
        </p:txBody>
      </p:sp>
      <p:graphicFrame>
        <p:nvGraphicFramePr>
          <p:cNvPr id="1352124" name="Group 444"/>
          <p:cNvGraphicFramePr>
            <a:graphicFrameLocks noGrp="1"/>
          </p:cNvGraphicFramePr>
          <p:nvPr/>
        </p:nvGraphicFramePr>
        <p:xfrm>
          <a:off x="322263" y="955675"/>
          <a:ext cx="8497887" cy="493776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1011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编码举例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编码举例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余数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出错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6543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6543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正确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0 0 0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错误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0 0 1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0 1 0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1 0 0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0 1 1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1 1 0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1 1 1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1 0 1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DE45F-4BB6-4EF7-9A85-78A32C581D5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二、循环冗余校验码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765175"/>
            <a:ext cx="8075613" cy="5832475"/>
          </a:xfrm>
        </p:spPr>
        <p:txBody>
          <a:bodyPr/>
          <a:lstStyle/>
          <a:p>
            <a:r>
              <a:rPr lang="en-US" altLang="zh-CN"/>
              <a:t>CRC</a:t>
            </a:r>
            <a:r>
              <a:rPr lang="zh-CN" altLang="en-US"/>
              <a:t>的生成多项式的阶数越高，误判的概率就越小。</a:t>
            </a:r>
          </a:p>
          <a:p>
            <a:r>
              <a:rPr lang="zh-CN" altLang="en-US"/>
              <a:t>常用的</a:t>
            </a:r>
            <a:r>
              <a:rPr lang="en-US" altLang="zh-CN"/>
              <a:t>4</a:t>
            </a:r>
            <a:r>
              <a:rPr lang="zh-CN" altLang="en-US"/>
              <a:t>个标准多项式：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CRC-12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11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CRC-16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ANSI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CRC-CCITT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ITU-T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CRC-32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32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23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11</a:t>
            </a:r>
            <a:br>
              <a:rPr lang="en-US" altLang="zh-CN" baseline="30000">
                <a:solidFill>
                  <a:srgbClr val="0000FF"/>
                </a:solidFill>
              </a:rPr>
            </a:br>
            <a:r>
              <a:rPr lang="en-US" altLang="zh-CN" baseline="30000">
                <a:solidFill>
                  <a:srgbClr val="0000FF"/>
                </a:solidFill>
              </a:rPr>
              <a:t>                  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10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8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7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760636"/>
            <a:ext cx="5616624" cy="2308324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smtClean="0"/>
              <a:t>纠正所有一位错误；</a:t>
            </a:r>
            <a:endParaRPr lang="en-US" altLang="zh-CN" sz="2400" smtClean="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smtClean="0"/>
              <a:t>检测所有一位或两位错误；</a:t>
            </a:r>
            <a:endParaRPr lang="en-US" altLang="zh-CN" sz="2400" smtClean="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smtClean="0"/>
              <a:t>检测所有奇数位错误；</a:t>
            </a:r>
            <a:endParaRPr lang="en-US" altLang="zh-CN" sz="2400" smtClean="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smtClean="0"/>
              <a:t>检测所有低于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位的突发性错误；</a:t>
            </a:r>
            <a:endParaRPr lang="en-US" altLang="zh-CN" sz="2400" smtClean="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smtClean="0"/>
              <a:t>大于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位的突发性错误，可以检测出的概率为</a:t>
            </a:r>
            <a:r>
              <a:rPr lang="en-US" altLang="zh-CN" sz="2400" smtClean="0"/>
              <a:t>99.9</a:t>
            </a:r>
            <a:r>
              <a:rPr lang="zh-CN" altLang="en-US" sz="2400" smtClean="0"/>
              <a:t>％。</a:t>
            </a:r>
            <a:endParaRPr lang="zh-CN" altLang="en-US" sz="2400"/>
          </a:p>
        </p:txBody>
      </p:sp>
      <p:sp>
        <p:nvSpPr>
          <p:cNvPr id="7" name="任意多边形 6"/>
          <p:cNvSpPr/>
          <p:nvPr/>
        </p:nvSpPr>
        <p:spPr bwMode="auto">
          <a:xfrm>
            <a:off x="3958814" y="3068961"/>
            <a:ext cx="494852" cy="524094"/>
          </a:xfrm>
          <a:custGeom>
            <a:avLst/>
            <a:gdLst>
              <a:gd name="connsiteX0" fmla="*/ 0 w 494852"/>
              <a:gd name="connsiteY0" fmla="*/ 387275 h 387275"/>
              <a:gd name="connsiteX1" fmla="*/ 333487 w 494852"/>
              <a:gd name="connsiteY1" fmla="*/ 279699 h 387275"/>
              <a:gd name="connsiteX2" fmla="*/ 494852 w 494852"/>
              <a:gd name="connsiteY2" fmla="*/ 0 h 3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2" h="387275">
                <a:moveTo>
                  <a:pt x="0" y="387275"/>
                </a:moveTo>
                <a:cubicBezTo>
                  <a:pt x="125506" y="365760"/>
                  <a:pt x="251012" y="344245"/>
                  <a:pt x="333487" y="279699"/>
                </a:cubicBezTo>
                <a:cubicBezTo>
                  <a:pt x="415962" y="215153"/>
                  <a:pt x="467958" y="43031"/>
                  <a:pt x="494852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05487" y="3068960"/>
            <a:ext cx="1280160" cy="1440160"/>
          </a:xfrm>
          <a:custGeom>
            <a:avLst/>
            <a:gdLst>
              <a:gd name="connsiteX0" fmla="*/ 0 w 1280160"/>
              <a:gd name="connsiteY0" fmla="*/ 1290918 h 1290918"/>
              <a:gd name="connsiteX1" fmla="*/ 763793 w 1280160"/>
              <a:gd name="connsiteY1" fmla="*/ 1054250 h 1290918"/>
              <a:gd name="connsiteX2" fmla="*/ 1280160 w 1280160"/>
              <a:gd name="connsiteY2" fmla="*/ 0 h 129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290918">
                <a:moveTo>
                  <a:pt x="0" y="1290918"/>
                </a:moveTo>
                <a:cubicBezTo>
                  <a:pt x="275216" y="1280160"/>
                  <a:pt x="550433" y="1269403"/>
                  <a:pt x="763793" y="1054250"/>
                </a:cubicBezTo>
                <a:cubicBezTo>
                  <a:pt x="977153" y="839097"/>
                  <a:pt x="1128656" y="419548"/>
                  <a:pt x="1280160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7F753-FEC1-4EAA-AB10-0D3AE4B0DF8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</a:t>
            </a:r>
            <a:endParaRPr lang="zh-CN" altLang="en-US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4752975"/>
          </a:xfrm>
        </p:spPr>
        <p:txBody>
          <a:bodyPr/>
          <a:lstStyle/>
          <a:p>
            <a:r>
              <a:rPr lang="zh-CN" altLang="en-US"/>
              <a:t>某些系统需要具备</a:t>
            </a:r>
            <a:r>
              <a:rPr lang="zh-CN" altLang="en-US">
                <a:solidFill>
                  <a:srgbClr val="CC0000"/>
                </a:solidFill>
              </a:rPr>
              <a:t>纠正</a:t>
            </a:r>
            <a:r>
              <a:rPr lang="zh-CN" altLang="en-US"/>
              <a:t>合理数量错误的能力。</a:t>
            </a:r>
          </a:p>
          <a:p>
            <a:r>
              <a:rPr lang="zh-CN" altLang="en-US" smtClean="0">
                <a:solidFill>
                  <a:schemeClr val="bg2"/>
                </a:solidFill>
                <a:ea typeface="黑体" pitchFamily="2" charset="-122"/>
              </a:rPr>
              <a:t>海明码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Hamming code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：由</a:t>
            </a:r>
            <a:r>
              <a:rPr lang="en-US" altLang="zh-CN"/>
              <a:t>Richard Hamming</a:t>
            </a:r>
            <a:r>
              <a:rPr lang="zh-CN" altLang="en-US"/>
              <a:t>于</a:t>
            </a:r>
            <a:r>
              <a:rPr lang="en-US" altLang="zh-CN"/>
              <a:t>1950</a:t>
            </a:r>
            <a:r>
              <a:rPr lang="zh-CN" altLang="en-US"/>
              <a:t>年提出。</a:t>
            </a:r>
          </a:p>
          <a:p>
            <a:pPr lvl="1"/>
            <a:r>
              <a:rPr lang="zh-CN" altLang="en-US"/>
              <a:t>主要用于</a:t>
            </a:r>
            <a:r>
              <a:rPr lang="zh-CN" altLang="en-US">
                <a:solidFill>
                  <a:srgbClr val="0000FF"/>
                </a:solidFill>
              </a:rPr>
              <a:t>存储器</a:t>
            </a:r>
            <a:r>
              <a:rPr lang="zh-CN" altLang="en-US"/>
              <a:t>数据的</a:t>
            </a:r>
            <a:r>
              <a:rPr lang="zh-CN" altLang="en-US">
                <a:solidFill>
                  <a:srgbClr val="CC0000"/>
                </a:solidFill>
              </a:rPr>
              <a:t>校验</a:t>
            </a:r>
            <a:r>
              <a:rPr lang="zh-CN" altLang="en-US"/>
              <a:t>与</a:t>
            </a:r>
            <a:r>
              <a:rPr lang="zh-CN" altLang="en-US">
                <a:solidFill>
                  <a:srgbClr val="CC0000"/>
                </a:solidFill>
              </a:rPr>
              <a:t>纠正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采用奇偶校验的原理，错误检测和校正能力随着信息字中加入奇偶校验位的数目线性增加。</a:t>
            </a:r>
          </a:p>
          <a:p>
            <a:pPr lvl="1"/>
            <a:r>
              <a:rPr lang="zh-CN" altLang="en-US"/>
              <a:t>适用于最有可能发生</a:t>
            </a:r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随机错误</a:t>
            </a:r>
            <a:r>
              <a:rPr lang="zh-CN" altLang="en-US"/>
              <a:t>的系统。</a:t>
            </a:r>
          </a:p>
          <a:p>
            <a:pPr lvl="2"/>
            <a:r>
              <a:rPr lang="zh-CN" altLang="en-US"/>
              <a:t>每一位的出错</a:t>
            </a:r>
            <a:r>
              <a:rPr lang="zh-CN" altLang="en-US">
                <a:solidFill>
                  <a:srgbClr val="CC3300"/>
                </a:solidFill>
              </a:rPr>
              <a:t>概率</a:t>
            </a:r>
            <a:r>
              <a:rPr lang="zh-CN" altLang="en-US"/>
              <a:t>相同；</a:t>
            </a:r>
          </a:p>
          <a:p>
            <a:pPr lvl="2"/>
            <a:r>
              <a:rPr lang="zh-CN" altLang="en-US"/>
              <a:t>每一位与其它位是否出错没有任何</a:t>
            </a:r>
            <a:r>
              <a:rPr lang="zh-CN" altLang="en-US">
                <a:solidFill>
                  <a:srgbClr val="CC3300"/>
                </a:solidFill>
              </a:rPr>
              <a:t>关联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932EE-786D-4143-9C4F-797F1E4ADAE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1. </a:t>
            </a:r>
            <a:r>
              <a:rPr lang="zh-CN" altLang="en-US" smtClean="0">
                <a:solidFill>
                  <a:srgbClr val="CC0066"/>
                </a:solidFill>
              </a:rPr>
              <a:t>最小海明距离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1008062"/>
          </a:xfrm>
        </p:spPr>
        <p:txBody>
          <a:bodyPr/>
          <a:lstStyle/>
          <a:p>
            <a:r>
              <a:rPr lang="zh-CN" altLang="en-US"/>
              <a:t>两个编码字之间</a:t>
            </a:r>
            <a:r>
              <a:rPr lang="zh-CN" altLang="en-US">
                <a:solidFill>
                  <a:srgbClr val="0000FF"/>
                </a:solidFill>
              </a:rPr>
              <a:t>对应位置</a:t>
            </a:r>
            <a:r>
              <a:rPr lang="zh-CN" altLang="en-US">
                <a:solidFill>
                  <a:srgbClr val="006600"/>
                </a:solidFill>
              </a:rPr>
              <a:t>数值不同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00"/>
                </a:solidFill>
              </a:rPr>
              <a:t>位置数</a:t>
            </a:r>
            <a:r>
              <a:rPr lang="zh-CN" altLang="en-US"/>
              <a:t>目称为两个编码字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6600"/>
                </a:solidFill>
                <a:ea typeface="黑体" pitchFamily="2" charset="-122"/>
              </a:rPr>
              <a:t>海明距离</a:t>
            </a:r>
            <a:r>
              <a:rPr lang="zh-CN" altLang="en-US"/>
              <a:t>。</a:t>
            </a:r>
          </a:p>
        </p:txBody>
      </p:sp>
      <p:sp>
        <p:nvSpPr>
          <p:cNvPr id="1354756" name="Rectangle 4"/>
          <p:cNvSpPr>
            <a:spLocks noChangeArrowheads="1"/>
          </p:cNvSpPr>
          <p:nvPr/>
        </p:nvSpPr>
        <p:spPr bwMode="auto">
          <a:xfrm>
            <a:off x="468313" y="2060575"/>
            <a:ext cx="83629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假定某编码方案有下列</a:t>
            </a:r>
            <a:r>
              <a:rPr lang="en-US" altLang="zh-CN"/>
              <a:t>8</a:t>
            </a:r>
            <a:r>
              <a:rPr lang="zh-CN" altLang="en-US"/>
              <a:t>个合法编码：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000000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001011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010101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011110</a:t>
            </a:r>
            <a:r>
              <a:rPr lang="zh-CN" altLang="en-US"/>
              <a:t>、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100110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101101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110011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111000</a:t>
            </a:r>
            <a:r>
              <a:rPr lang="zh-CN" altLang="en-US"/>
              <a:t>。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找出任意编码字之间的海明距离，可以发现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ea typeface="黑体" pitchFamily="2" charset="-122"/>
                <a:cs typeface="Times New Roman" pitchFamily="18" charset="0"/>
              </a:rPr>
              <a:t>最小</a:t>
            </a:r>
            <a:r>
              <a:rPr lang="zh-CN" altLang="en-US" smtClean="0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海明距离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为：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假设读到的编码字为</a:t>
            </a:r>
            <a:r>
              <a:rPr lang="en-US" altLang="zh-CN">
                <a:solidFill>
                  <a:srgbClr val="CC0000"/>
                </a:solidFill>
              </a:rPr>
              <a:t>001000</a:t>
            </a:r>
            <a:r>
              <a:rPr lang="zh-CN" altLang="en-US"/>
              <a:t>，与上述</a:t>
            </a:r>
            <a:r>
              <a:rPr lang="en-US" altLang="zh-CN"/>
              <a:t>8</a:t>
            </a:r>
            <a:r>
              <a:rPr lang="zh-CN" altLang="en-US"/>
              <a:t>种合法编码字都不相同，因此至少存在</a:t>
            </a:r>
            <a:r>
              <a:rPr lang="en-US" altLang="zh-CN"/>
              <a:t>1</a:t>
            </a:r>
            <a:r>
              <a:rPr lang="zh-CN" altLang="en-US"/>
              <a:t>位错误。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差额向量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6600"/>
                </a:solidFill>
              </a:rPr>
              <a:t>（</a:t>
            </a:r>
            <a:r>
              <a:rPr lang="en-US" altLang="zh-CN">
                <a:solidFill>
                  <a:srgbClr val="006600"/>
                </a:solidFill>
              </a:rPr>
              <a:t>1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4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3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4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3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5</a:t>
            </a:r>
            <a:r>
              <a:rPr lang="zh-CN" altLang="en-US">
                <a:solidFill>
                  <a:srgbClr val="006600"/>
                </a:solidFill>
              </a:rPr>
              <a:t>，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zh-CN" altLang="en-US">
                <a:solidFill>
                  <a:srgbClr val="006600"/>
                </a:solidFill>
              </a:rPr>
              <a:t>）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校正结果：</a:t>
            </a:r>
            <a:r>
              <a:rPr lang="en-US" altLang="zh-CN">
                <a:solidFill>
                  <a:srgbClr val="0000FF"/>
                </a:solidFill>
              </a:rPr>
              <a:t>000000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907704" y="3068960"/>
            <a:ext cx="1152128" cy="432048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347864" y="3068960"/>
            <a:ext cx="1152128" cy="432048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828" y="256490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101101</a:t>
            </a:r>
            <a:endParaRPr lang="zh-CN" altLang="en-US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1828" y="29249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</a:rPr>
              <a:t>110011</a:t>
            </a:r>
            <a:endParaRPr lang="zh-CN" altLang="en-US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88580" y="2633102"/>
            <a:ext cx="195788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12" name="矩形 11"/>
          <p:cNvSpPr/>
          <p:nvPr/>
        </p:nvSpPr>
        <p:spPr bwMode="auto">
          <a:xfrm>
            <a:off x="7884368" y="2633102"/>
            <a:ext cx="18521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8071058" y="2633102"/>
            <a:ext cx="17378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8246318" y="2633102"/>
            <a:ext cx="17378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16" name="任意多边形 15"/>
          <p:cNvSpPr/>
          <p:nvPr/>
        </p:nvSpPr>
        <p:spPr bwMode="auto">
          <a:xfrm>
            <a:off x="2969111" y="2488602"/>
            <a:ext cx="4518211" cy="620358"/>
          </a:xfrm>
          <a:custGeom>
            <a:avLst/>
            <a:gdLst>
              <a:gd name="connsiteX0" fmla="*/ 0 w 4518211"/>
              <a:gd name="connsiteY0" fmla="*/ 620358 h 620358"/>
              <a:gd name="connsiteX1" fmla="*/ 1968649 w 4518211"/>
              <a:gd name="connsiteY1" fmla="*/ 39445 h 620358"/>
              <a:gd name="connsiteX2" fmla="*/ 4518211 w 4518211"/>
              <a:gd name="connsiteY2" fmla="*/ 383690 h 62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8211" h="620358">
                <a:moveTo>
                  <a:pt x="0" y="620358"/>
                </a:moveTo>
                <a:cubicBezTo>
                  <a:pt x="607807" y="349624"/>
                  <a:pt x="1215614" y="78890"/>
                  <a:pt x="1968649" y="39445"/>
                </a:cubicBezTo>
                <a:cubicBezTo>
                  <a:pt x="2721684" y="0"/>
                  <a:pt x="4095077" y="329902"/>
                  <a:pt x="4518211" y="38369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4453666" y="2841811"/>
            <a:ext cx="3065929" cy="353210"/>
          </a:xfrm>
          <a:custGeom>
            <a:avLst/>
            <a:gdLst>
              <a:gd name="connsiteX0" fmla="*/ 0 w 3065929"/>
              <a:gd name="connsiteY0" fmla="*/ 299422 h 353210"/>
              <a:gd name="connsiteX1" fmla="*/ 1043492 w 3065929"/>
              <a:gd name="connsiteY1" fmla="*/ 8965 h 353210"/>
              <a:gd name="connsiteX2" fmla="*/ 3065929 w 3065929"/>
              <a:gd name="connsiteY2" fmla="*/ 353210 h 35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929" h="353210">
                <a:moveTo>
                  <a:pt x="0" y="299422"/>
                </a:moveTo>
                <a:cubicBezTo>
                  <a:pt x="266252" y="149711"/>
                  <a:pt x="532504" y="0"/>
                  <a:pt x="1043492" y="8965"/>
                </a:cubicBezTo>
                <a:cubicBezTo>
                  <a:pt x="1554480" y="17930"/>
                  <a:pt x="2310204" y="185570"/>
                  <a:pt x="3065929" y="35321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F4A88-7F4F-4307-999F-9137D836C20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01663"/>
            <a:ext cx="8229600" cy="523875"/>
          </a:xfrm>
        </p:spPr>
        <p:txBody>
          <a:bodyPr/>
          <a:lstStyle/>
          <a:p>
            <a:r>
              <a:rPr lang="en-US" altLang="zh-CN" sz="3200"/>
              <a:t>2.4  </a:t>
            </a:r>
            <a:r>
              <a:rPr lang="zh-CN" altLang="en-US" sz="3200"/>
              <a:t>检错与纠错码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993062" cy="4608513"/>
          </a:xfrm>
        </p:spPr>
        <p:txBody>
          <a:bodyPr/>
          <a:lstStyle/>
          <a:p>
            <a:r>
              <a:rPr lang="zh-CN" altLang="en-US"/>
              <a:t>奇偶校验码</a:t>
            </a:r>
          </a:p>
          <a:p>
            <a:r>
              <a:rPr lang="zh-CN" altLang="en-US"/>
              <a:t>循环冗余校验码</a:t>
            </a:r>
          </a:p>
          <a:p>
            <a:r>
              <a:rPr lang="zh-CN" altLang="en-US" smtClean="0"/>
              <a:t>海明码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0954F5-D11E-4BD5-A7A7-C6736F5E4611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1. </a:t>
            </a:r>
            <a:r>
              <a:rPr lang="zh-CN" altLang="en-US" smtClean="0">
                <a:solidFill>
                  <a:srgbClr val="CC0066"/>
                </a:solidFill>
              </a:rPr>
              <a:t>最小海明距离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362950" cy="4248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任意编码字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如果被当作另外一个合法的编码字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被接收的话，则在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中至少发生了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个错误。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要检测出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或少于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单位错误，所有合法编码之间就至少具有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的海明距离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海明编码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通常可以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检测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出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个码位错误；</a:t>
            </a:r>
          </a:p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海明编码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可以校正                      个码位错误。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要能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校正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个错误，编码方案的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最小海明距离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必须大于</a:t>
            </a:r>
            <a:r>
              <a:rPr lang="en-US" altLang="zh-CN">
                <a:solidFill>
                  <a:srgbClr val="000000"/>
                </a:solidFill>
              </a:rPr>
              <a:t>2k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355781" name="Object 5"/>
          <p:cNvGraphicFramePr>
            <a:graphicFrameLocks noChangeAspect="1"/>
          </p:cNvGraphicFramePr>
          <p:nvPr/>
        </p:nvGraphicFramePr>
        <p:xfrm>
          <a:off x="3779838" y="5002213"/>
          <a:ext cx="19494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85" name="公式" r:id="rId3" imgW="825480" imgH="215640" progId="Equation.3">
                  <p:embed/>
                </p:oleObj>
              </mc:Choice>
              <mc:Fallback>
                <p:oleObj name="公式" r:id="rId3" imgW="825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02213"/>
                        <a:ext cx="194945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5783" name="Rectangle 7"/>
          <p:cNvSpPr>
            <a:spLocks noChangeArrowheads="1"/>
          </p:cNvSpPr>
          <p:nvPr/>
        </p:nvSpPr>
        <p:spPr bwMode="auto">
          <a:xfrm>
            <a:off x="528638" y="1125538"/>
            <a:ext cx="8004175" cy="10795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mtClean="0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最小海明距离</a:t>
            </a:r>
            <a:r>
              <a:rPr lang="en-US" altLang="zh-CN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baseline="-30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min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决定了该编码校验和纠正错误的能力。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EE056-5FB9-41DD-AF02-36C00ABBD35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>
                <a:solidFill>
                  <a:srgbClr val="CC0066"/>
                </a:solidFill>
              </a:rPr>
              <a:t>2. </a:t>
            </a:r>
            <a:r>
              <a:rPr lang="zh-CN" altLang="en-US">
                <a:solidFill>
                  <a:srgbClr val="CC0066"/>
                </a:solidFill>
              </a:rPr>
              <a:t>检错与纠错方法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195959" y="1817688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信息码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427984" y="1817688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-5400000">
            <a:off x="3168303" y="1493044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 rot="-5400000">
            <a:off x="5185222" y="1781175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772221" y="2609850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61371" y="2609850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 rot="5400000" flipV="1">
            <a:off x="4032697" y="-307975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556321" y="1096963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编码字：</a:t>
            </a:r>
            <a:r>
              <a:rPr lang="en-US" altLang="zh-CN" i="1">
                <a:solidFill>
                  <a:srgbClr val="FF3300"/>
                </a:solidFill>
              </a:rPr>
              <a:t>n</a:t>
            </a:r>
            <a:r>
              <a:rPr lang="zh-CN" altLang="en-US">
                <a:solidFill>
                  <a:srgbClr val="FF3300"/>
                </a:solidFill>
              </a:rPr>
              <a:t>位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2898167" y="5207240"/>
            <a:ext cx="2916758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 smtClean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 smtClean="0"/>
              <a:t>r</a:t>
            </a:r>
            <a:r>
              <a:rPr lang="zh-CN" altLang="en-US" dirty="0" smtClean="0">
                <a:latin typeface="+mn-ea"/>
                <a:ea typeface="+mn-ea"/>
              </a:rPr>
              <a:t>≥</a:t>
            </a:r>
            <a:r>
              <a:rPr lang="pt-BR" altLang="zh-CN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pt-BR" altLang="zh-CN" i="1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1009303" y="3477723"/>
            <a:ext cx="6694487" cy="9747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zh-CN" i="1" dirty="0">
                <a:solidFill>
                  <a:srgbClr val="006600"/>
                </a:solidFill>
              </a:rPr>
              <a:t>r </a:t>
            </a:r>
            <a:r>
              <a:rPr lang="zh-CN" altLang="pt-BR" dirty="0">
                <a:solidFill>
                  <a:srgbClr val="006600"/>
                </a:solidFill>
              </a:rPr>
              <a:t>位校验码可以区分出：</a:t>
            </a:r>
          </a:p>
          <a:p>
            <a:pPr>
              <a:spcBef>
                <a:spcPct val="0"/>
              </a:spcBef>
            </a:pPr>
            <a:r>
              <a:rPr lang="pt-BR" altLang="zh-CN" dirty="0">
                <a:solidFill>
                  <a:srgbClr val="006600"/>
                </a:solidFill>
                <a:latin typeface="宋体" charset="-122"/>
              </a:rPr>
              <a:t>“</a:t>
            </a:r>
            <a:r>
              <a:rPr lang="pt-BR" altLang="zh-CN" dirty="0">
                <a:solidFill>
                  <a:srgbClr val="006600"/>
                </a:solidFill>
              </a:rPr>
              <a:t>1</a:t>
            </a:r>
            <a:r>
              <a:rPr lang="zh-CN" altLang="pt-BR" dirty="0">
                <a:solidFill>
                  <a:srgbClr val="006600"/>
                </a:solidFill>
              </a:rPr>
              <a:t>个</a:t>
            </a:r>
            <a:r>
              <a:rPr lang="zh-CN" altLang="en-US" dirty="0">
                <a:solidFill>
                  <a:srgbClr val="006600"/>
                </a:solidFill>
              </a:rPr>
              <a:t>合法的编码字</a:t>
            </a:r>
            <a:r>
              <a:rPr lang="zh-CN" altLang="en-US" dirty="0">
                <a:solidFill>
                  <a:srgbClr val="CC0066"/>
                </a:solidFill>
              </a:rPr>
              <a:t>＋</a:t>
            </a:r>
            <a:r>
              <a:rPr lang="en-US" altLang="zh-CN" i="1" dirty="0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个非法的编码字</a:t>
            </a:r>
            <a:r>
              <a:rPr lang="pt-BR" altLang="zh-CN" dirty="0">
                <a:solidFill>
                  <a:srgbClr val="006600"/>
                </a:solidFill>
                <a:latin typeface="宋体" charset="-122"/>
              </a:rPr>
              <a:t>”</a:t>
            </a:r>
            <a:endParaRPr lang="en-US" altLang="zh-CN" dirty="0">
              <a:solidFill>
                <a:srgbClr val="006600"/>
              </a:solidFill>
              <a:latin typeface="宋体" charset="-122"/>
            </a:endParaRPr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 rot="5400000">
            <a:off x="3979149" y="4649662"/>
            <a:ext cx="754792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FCD8D-FDC8-414C-AE15-C9CA325CC8F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5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  <a:noFill/>
          <a:ln/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>
                <a:solidFill>
                  <a:srgbClr val="CC0066"/>
                </a:solidFill>
              </a:rPr>
              <a:t>2. </a:t>
            </a:r>
            <a:r>
              <a:rPr lang="zh-CN" altLang="en-US">
                <a:solidFill>
                  <a:srgbClr val="CC0066"/>
                </a:solidFill>
              </a:rPr>
              <a:t>检错与纠错方法</a:t>
            </a:r>
          </a:p>
        </p:txBody>
      </p:sp>
      <p:graphicFrame>
        <p:nvGraphicFramePr>
          <p:cNvPr id="1357999" name="Group 175"/>
          <p:cNvGraphicFramePr>
            <a:graphicFrameLocks noGrp="1"/>
          </p:cNvGraphicFramePr>
          <p:nvPr/>
        </p:nvGraphicFramePr>
        <p:xfrm>
          <a:off x="250825" y="1989138"/>
          <a:ext cx="5040313" cy="457200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数据位的</a:t>
                      </a:r>
                      <a:b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 </a:t>
                      </a:r>
                      <a:r>
                        <a:rPr kumimoji="1" lang="pt-BR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1" lang="pt-BR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校验位的</a:t>
                      </a:r>
                      <a:b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 </a:t>
                      </a:r>
                      <a:r>
                        <a:rPr kumimoji="1" lang="pt-BR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pt-BR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增加的</a:t>
                      </a:r>
                      <a:b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百分比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75.00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％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50.00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31.25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18.75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64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10.94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128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6.25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256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3.52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57977" name="Text Box 153"/>
          <p:cNvSpPr txBox="1">
            <a:spLocks noChangeArrowheads="1"/>
          </p:cNvSpPr>
          <p:nvPr/>
        </p:nvSpPr>
        <p:spPr bwMode="auto">
          <a:xfrm>
            <a:off x="179388" y="981075"/>
            <a:ext cx="2808287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数据位与校验位</a:t>
            </a: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之间位数的关系</a:t>
            </a:r>
          </a:p>
        </p:txBody>
      </p:sp>
      <p:sp>
        <p:nvSpPr>
          <p:cNvPr id="1357978" name="Rectangle 154"/>
          <p:cNvSpPr>
            <a:spLocks noChangeArrowheads="1"/>
          </p:cNvSpPr>
          <p:nvPr/>
        </p:nvSpPr>
        <p:spPr bwMode="auto">
          <a:xfrm>
            <a:off x="5651500" y="2782888"/>
            <a:ext cx="2700338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/>
              <a:t>r</a:t>
            </a:r>
            <a:r>
              <a:rPr lang="zh-CN" altLang="en-US" dirty="0">
                <a:latin typeface="+mn-ea"/>
              </a:rPr>
              <a:t>≥</a:t>
            </a:r>
            <a:r>
              <a:rPr lang="pt-BR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pt-BR" altLang="zh-CN" i="1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zh-CN" i="1" baseline="50000" dirty="0"/>
          </a:p>
        </p:txBody>
      </p:sp>
      <p:sp>
        <p:nvSpPr>
          <p:cNvPr id="1357979" name="Rectangle 155"/>
          <p:cNvSpPr>
            <a:spLocks noChangeArrowheads="1"/>
          </p:cNvSpPr>
          <p:nvPr/>
        </p:nvSpPr>
        <p:spPr bwMode="auto">
          <a:xfrm>
            <a:off x="4786313" y="1109663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信息码</a:t>
            </a:r>
          </a:p>
        </p:txBody>
      </p:sp>
      <p:sp>
        <p:nvSpPr>
          <p:cNvPr id="1357980" name="Rectangle 156"/>
          <p:cNvSpPr>
            <a:spLocks noChangeArrowheads="1"/>
          </p:cNvSpPr>
          <p:nvPr/>
        </p:nvSpPr>
        <p:spPr bwMode="auto">
          <a:xfrm>
            <a:off x="7018338" y="1109663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1357981" name="AutoShape 157"/>
          <p:cNvSpPr>
            <a:spLocks/>
          </p:cNvSpPr>
          <p:nvPr/>
        </p:nvSpPr>
        <p:spPr bwMode="auto">
          <a:xfrm rot="-5400000">
            <a:off x="5758657" y="785019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7982" name="AutoShape 158"/>
          <p:cNvSpPr>
            <a:spLocks/>
          </p:cNvSpPr>
          <p:nvPr/>
        </p:nvSpPr>
        <p:spPr bwMode="auto">
          <a:xfrm rot="-5400000">
            <a:off x="7775576" y="1073150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7983" name="Text Box 159"/>
          <p:cNvSpPr txBox="1">
            <a:spLocks noChangeArrowheads="1"/>
          </p:cNvSpPr>
          <p:nvPr/>
        </p:nvSpPr>
        <p:spPr bwMode="auto">
          <a:xfrm>
            <a:off x="5362575" y="190182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357984" name="Text Box 160"/>
          <p:cNvSpPr txBox="1">
            <a:spLocks noChangeArrowheads="1"/>
          </p:cNvSpPr>
          <p:nvPr/>
        </p:nvSpPr>
        <p:spPr bwMode="auto">
          <a:xfrm>
            <a:off x="7451725" y="190182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357985" name="AutoShape 161"/>
          <p:cNvSpPr>
            <a:spLocks/>
          </p:cNvSpPr>
          <p:nvPr/>
        </p:nvSpPr>
        <p:spPr bwMode="auto">
          <a:xfrm rot="5400000" flipV="1">
            <a:off x="6623051" y="-1016000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7986" name="Text Box 162"/>
          <p:cNvSpPr txBox="1">
            <a:spLocks noChangeArrowheads="1"/>
          </p:cNvSpPr>
          <p:nvPr/>
        </p:nvSpPr>
        <p:spPr bwMode="auto">
          <a:xfrm>
            <a:off x="5146675" y="388938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编码字：</a:t>
            </a:r>
            <a:r>
              <a:rPr lang="en-US" altLang="zh-CN" i="1">
                <a:solidFill>
                  <a:srgbClr val="FF3300"/>
                </a:solidFill>
              </a:rPr>
              <a:t>n</a:t>
            </a:r>
            <a:r>
              <a:rPr lang="zh-CN" altLang="en-US">
                <a:solidFill>
                  <a:srgbClr val="FF3300"/>
                </a:solidFill>
              </a:rPr>
              <a:t>位</a:t>
            </a:r>
          </a:p>
        </p:txBody>
      </p:sp>
      <p:sp>
        <p:nvSpPr>
          <p:cNvPr id="1357987" name="Rectangle 163"/>
          <p:cNvSpPr>
            <a:spLocks noChangeArrowheads="1"/>
          </p:cNvSpPr>
          <p:nvPr/>
        </p:nvSpPr>
        <p:spPr bwMode="auto">
          <a:xfrm>
            <a:off x="5435600" y="3644900"/>
            <a:ext cx="3671888" cy="2305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pt-BR" dirty="0"/>
              <a:t>假设数据位长度</a:t>
            </a:r>
            <a:r>
              <a:rPr lang="pt-BR" altLang="zh-CN" i="1" dirty="0"/>
              <a:t>m</a:t>
            </a:r>
            <a:r>
              <a:rPr lang="zh-CN" altLang="pt-BR" dirty="0"/>
              <a:t>＝</a:t>
            </a:r>
            <a:r>
              <a:rPr lang="pt-BR" altLang="zh-CN" dirty="0"/>
              <a:t>3</a:t>
            </a:r>
            <a:r>
              <a:rPr lang="zh-CN" altLang="pt-BR" dirty="0"/>
              <a:t>，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pt-BR" dirty="0"/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pt-BR" dirty="0"/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pt-BR" dirty="0"/>
              <a:t>则：</a:t>
            </a:r>
            <a:r>
              <a:rPr lang="pt-BR" altLang="zh-CN" i="1" dirty="0"/>
              <a:t>r</a:t>
            </a:r>
            <a:r>
              <a:rPr lang="pt-BR" altLang="zh-CN" dirty="0">
                <a:latin typeface="+mn-ea"/>
                <a:ea typeface="+mn-ea"/>
              </a:rPr>
              <a:t>≥</a:t>
            </a:r>
            <a:r>
              <a:rPr lang="pt-BR" altLang="zh-CN" dirty="0"/>
              <a:t>3</a:t>
            </a:r>
            <a:endParaRPr lang="zh-CN" altLang="en-US" dirty="0"/>
          </a:p>
        </p:txBody>
      </p:sp>
      <p:sp>
        <p:nvSpPr>
          <p:cNvPr id="1357992" name="Rectangle 168"/>
          <p:cNvSpPr>
            <a:spLocks noChangeArrowheads="1"/>
          </p:cNvSpPr>
          <p:nvPr/>
        </p:nvSpPr>
        <p:spPr bwMode="auto">
          <a:xfrm>
            <a:off x="5724525" y="4510088"/>
            <a:ext cx="2700338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/>
              <a:t>r</a:t>
            </a:r>
            <a:r>
              <a:rPr lang="zh-CN" altLang="en-US" dirty="0">
                <a:latin typeface="+mn-ea"/>
              </a:rPr>
              <a:t>≥</a:t>
            </a:r>
            <a:r>
              <a:rPr lang="pt-BR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pt-BR" altLang="zh-CN" i="1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zh-CN" i="1" baseline="50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5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5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5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7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7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35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35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35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7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7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7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7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977" grpId="0"/>
      <p:bldP spid="13579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6271B-1EC2-4AAB-BBC0-F94A7B679A6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5903912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先确定编码所需的校验位数目</a:t>
            </a:r>
            <a:r>
              <a:rPr lang="pt-BR" altLang="zh-CN">
                <a:solidFill>
                  <a:srgbClr val="000000"/>
                </a:solidFill>
              </a:rPr>
              <a:t>r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，然后算出编码字的长度</a:t>
            </a:r>
            <a:r>
              <a:rPr lang="pt-BR" altLang="zh-CN">
                <a:solidFill>
                  <a:srgbClr val="000000"/>
                </a:solidFill>
              </a:rPr>
              <a:t>n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，其中</a:t>
            </a:r>
            <a:r>
              <a:rPr lang="pt-BR" altLang="zh-CN">
                <a:solidFill>
                  <a:srgbClr val="000000"/>
                </a:solidFill>
              </a:rPr>
              <a:t>n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m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</a:rPr>
              <a:t>r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。将编码字的各位从</a:t>
            </a:r>
            <a:r>
              <a:rPr lang="zh-CN" altLang="pt-BR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右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向</a:t>
            </a:r>
            <a:r>
              <a:rPr lang="zh-CN" altLang="pt-BR">
                <a:solidFill>
                  <a:srgbClr val="FF0000"/>
                </a:solidFill>
                <a:ea typeface="黑体" pitchFamily="2" charset="-122"/>
              </a:rPr>
              <a:t>左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排列，从</a:t>
            </a:r>
            <a:r>
              <a:rPr lang="pt-BR" altLang="zh-CN">
                <a:solidFill>
                  <a:srgbClr val="FF0000"/>
                </a:solidFill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开始进行</a:t>
            </a:r>
            <a:r>
              <a:rPr lang="zh-CN" altLang="pt-BR">
                <a:solidFill>
                  <a:srgbClr val="0000FF"/>
                </a:solidFill>
                <a:cs typeface="Times New Roman" pitchFamily="18" charset="0"/>
              </a:rPr>
              <a:t>位置编号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pt-BR"/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zh-CN" altLang="pt-BR"/>
              <a:t>编号是</a:t>
            </a:r>
            <a:r>
              <a:rPr lang="pt-BR" altLang="zh-CN">
                <a:solidFill>
                  <a:srgbClr val="0000FF"/>
                </a:solidFill>
              </a:rPr>
              <a:t>2</a:t>
            </a:r>
            <a:r>
              <a:rPr lang="zh-CN" altLang="pt-BR">
                <a:solidFill>
                  <a:srgbClr val="0000FF"/>
                </a:solidFill>
              </a:rPr>
              <a:t>的整数次幂</a:t>
            </a:r>
            <a:r>
              <a:rPr lang="zh-CN" altLang="pt-BR"/>
              <a:t>的位置为</a:t>
            </a:r>
            <a:r>
              <a:rPr lang="zh-CN" altLang="pt-BR">
                <a:solidFill>
                  <a:srgbClr val="0000FF"/>
                </a:solidFill>
              </a:rPr>
              <a:t>奇偶校验位</a:t>
            </a:r>
            <a:r>
              <a:rPr lang="zh-CN" altLang="pt-BR"/>
              <a:t>，其它位为</a:t>
            </a:r>
            <a:r>
              <a:rPr lang="zh-CN" altLang="pt-BR">
                <a:solidFill>
                  <a:srgbClr val="006600"/>
                </a:solidFill>
              </a:rPr>
              <a:t>数据位</a:t>
            </a:r>
            <a:r>
              <a:rPr lang="zh-CN" altLang="pt-BR"/>
              <a:t>，按顺序填写。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用如下方法确定某数据位应被哪些奇偶校验位所检测：第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位数据应被第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j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位奇偶校验位所检测。其中，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j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必为</a:t>
            </a:r>
            <a:r>
              <a:rPr lang="pt-BR" altLang="zh-CN">
                <a:solidFill>
                  <a:srgbClr val="000000"/>
                </a:solidFill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的整数次幂，</a:t>
            </a:r>
            <a:r>
              <a:rPr lang="zh-CN" altLang="pt-BR">
                <a:solidFill>
                  <a:srgbClr val="000000"/>
                </a:solidFill>
              </a:rPr>
              <a:t>且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pt-BR" altLang="zh-CN" baseline="-30000">
                <a:solidFill>
                  <a:srgbClr val="000000"/>
                </a:solidFill>
              </a:rPr>
              <a:t>j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b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。</a:t>
            </a:r>
            <a:br>
              <a:rPr lang="zh-CN" altLang="pt-BR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比如，位置编号为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（即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）的数据，由于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，则此数据位应被位置编号为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的奇偶校验位所检测。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30BC0-46DF-4A39-916D-9E80DA4B620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①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确定所需</a:t>
            </a:r>
            <a:r>
              <a:rPr lang="zh-CN" altLang="pt-BR" dirty="0">
                <a:solidFill>
                  <a:srgbClr val="FF0000"/>
                </a:solidFill>
                <a:cs typeface="Times New Roman" pitchFamily="18" charset="0"/>
              </a:rPr>
              <a:t>校验位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的数目。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数据位的位数</a:t>
            </a:r>
            <a:r>
              <a:rPr lang="pt-BR" altLang="zh-CN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8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，设校验位的位数为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则根据不等式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baseline="50000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即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9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baseline="50000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，有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选择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，则编码字共</a:t>
            </a:r>
            <a:r>
              <a:rPr lang="pt-BR" altLang="zh-CN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r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CC0000"/>
                </a:solidFill>
              </a:rPr>
              <a:t>12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pt-BR" altLang="zh-CN" dirty="0">
                <a:solidFill>
                  <a:srgbClr val="CC0066"/>
                </a:solidFill>
                <a:cs typeface="Times New Roman" pitchFamily="18" charset="0"/>
              </a:rPr>
              <a:t>②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编码字：</a:t>
            </a:r>
            <a:endParaRPr lang="zh-CN" altLang="en-US" dirty="0"/>
          </a:p>
        </p:txBody>
      </p:sp>
      <p:graphicFrame>
        <p:nvGraphicFramePr>
          <p:cNvPr id="1360035" name="Group 163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0036" name="Rectangle 164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37" name="Rectangle 165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38" name="Rectangle 166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39" name="Rectangle 167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40" name="Rectangle 168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41" name="Rectangle 169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42" name="Rectangle 170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43" name="Rectangle 171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036" grpId="0"/>
      <p:bldP spid="1360037" grpId="0"/>
      <p:bldP spid="1360038" grpId="0"/>
      <p:bldP spid="1360039" grpId="0"/>
      <p:bldP spid="1360040" grpId="0"/>
      <p:bldP spid="1360041" grpId="0"/>
      <p:bldP spid="1360042" grpId="0"/>
      <p:bldP spid="13600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0F4EE-5929-48B8-B0F8-C2DD7B5C372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字符“</a:t>
            </a:r>
            <a:r>
              <a:rPr lang="pt-BR" altLang="zh-CN"/>
              <a:t>M”</a:t>
            </a:r>
            <a:r>
              <a:rPr lang="zh-CN" altLang="pt-BR"/>
              <a:t>的</a:t>
            </a:r>
            <a:r>
              <a:rPr lang="pt-BR" altLang="zh-CN"/>
              <a:t>ASCII</a:t>
            </a:r>
            <a:r>
              <a:rPr lang="zh-CN" altLang="pt-BR"/>
              <a:t>编码为</a:t>
            </a:r>
            <a:r>
              <a:rPr lang="pt-BR" altLang="zh-CN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     ③</a:t>
            </a:r>
            <a:r>
              <a:rPr lang="pt-BR" altLang="zh-CN"/>
              <a:t> 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1924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1978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79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0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1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2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3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4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5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6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1987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1988" name="AutoShape 6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68313" y="4005263"/>
            <a:ext cx="504825" cy="503237"/>
          </a:xfrm>
          <a:prstGeom prst="actionButtonReturn">
            <a:avLst/>
          </a:prstGeom>
          <a:solidFill>
            <a:srgbClr val="6666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9F668-CC3F-45B3-94FF-12873538B93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字符“</a:t>
            </a:r>
            <a:r>
              <a:rPr lang="pt-BR" altLang="zh-CN"/>
              <a:t>M”</a:t>
            </a:r>
            <a:r>
              <a:rPr lang="zh-CN" altLang="pt-BR"/>
              <a:t>的</a:t>
            </a:r>
            <a:r>
              <a:rPr lang="pt-BR" altLang="zh-CN"/>
              <a:t>ASCII</a:t>
            </a:r>
            <a:r>
              <a:rPr lang="zh-CN" altLang="pt-BR"/>
              <a:t>编码为</a:t>
            </a:r>
            <a:r>
              <a:rPr lang="pt-BR" altLang="zh-CN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     ③</a:t>
            </a:r>
            <a:r>
              <a:rPr lang="pt-BR" altLang="zh-CN"/>
              <a:t> 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2948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3002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3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4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5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6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7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8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9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10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3011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3012" name="AutoShape 68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3" name="AutoShape 69"/>
          <p:cNvSpPr>
            <a:spLocks noChangeArrowheads="1"/>
          </p:cNvSpPr>
          <p:nvPr/>
        </p:nvSpPr>
        <p:spPr bwMode="auto">
          <a:xfrm>
            <a:off x="298767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4" name="AutoShape 70"/>
          <p:cNvSpPr>
            <a:spLocks noChangeArrowheads="1"/>
          </p:cNvSpPr>
          <p:nvPr/>
        </p:nvSpPr>
        <p:spPr bwMode="auto">
          <a:xfrm>
            <a:off x="4140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5" name="AutoShape 71"/>
          <p:cNvSpPr>
            <a:spLocks noChangeArrowheads="1"/>
          </p:cNvSpPr>
          <p:nvPr/>
        </p:nvSpPr>
        <p:spPr bwMode="auto">
          <a:xfrm>
            <a:off x="536416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6" name="AutoShape 72"/>
          <p:cNvSpPr>
            <a:spLocks noChangeArrowheads="1"/>
          </p:cNvSpPr>
          <p:nvPr/>
        </p:nvSpPr>
        <p:spPr bwMode="auto">
          <a:xfrm>
            <a:off x="65166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7" name="AutoShape 73"/>
          <p:cNvSpPr>
            <a:spLocks noChangeArrowheads="1"/>
          </p:cNvSpPr>
          <p:nvPr/>
        </p:nvSpPr>
        <p:spPr bwMode="auto">
          <a:xfrm>
            <a:off x="766762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8" name="Rectangle 74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012" grpId="0" animBg="1"/>
      <p:bldP spid="1363013" grpId="0" animBg="1"/>
      <p:bldP spid="1363014" grpId="0" animBg="1"/>
      <p:bldP spid="1363015" grpId="0" animBg="1"/>
      <p:bldP spid="1363016" grpId="0" animBg="1"/>
      <p:bldP spid="1363017" grpId="0" animBg="1"/>
      <p:bldP spid="13630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CED76-269C-4F99-A2E8-C7EF5E896C9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字符“</a:t>
            </a:r>
            <a:r>
              <a:rPr lang="pt-BR" altLang="zh-CN"/>
              <a:t>M”</a:t>
            </a:r>
            <a:r>
              <a:rPr lang="zh-CN" altLang="pt-BR"/>
              <a:t>的</a:t>
            </a:r>
            <a:r>
              <a:rPr lang="pt-BR" altLang="zh-CN"/>
              <a:t>ASCII</a:t>
            </a:r>
            <a:r>
              <a:rPr lang="zh-CN" altLang="pt-BR"/>
              <a:t>编码为</a:t>
            </a:r>
            <a:r>
              <a:rPr lang="pt-BR" altLang="zh-CN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     ③</a:t>
            </a:r>
            <a:r>
              <a:rPr lang="pt-BR" altLang="zh-CN"/>
              <a:t> 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3972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4026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27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28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29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30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1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2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33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4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4035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4036" name="AutoShape 68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2" name="Rectangle 74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4043" name="AutoShape 75"/>
          <p:cNvSpPr>
            <a:spLocks noChangeArrowheads="1"/>
          </p:cNvSpPr>
          <p:nvPr/>
        </p:nvSpPr>
        <p:spPr bwMode="auto">
          <a:xfrm>
            <a:off x="24114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4" name="AutoShape 76"/>
          <p:cNvSpPr>
            <a:spLocks noChangeArrowheads="1"/>
          </p:cNvSpPr>
          <p:nvPr/>
        </p:nvSpPr>
        <p:spPr bwMode="auto">
          <a:xfrm>
            <a:off x="4140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5" name="AutoShape 77"/>
          <p:cNvSpPr>
            <a:spLocks noChangeArrowheads="1"/>
          </p:cNvSpPr>
          <p:nvPr/>
        </p:nvSpPr>
        <p:spPr bwMode="auto">
          <a:xfrm>
            <a:off x="47863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6" name="AutoShape 78"/>
          <p:cNvSpPr>
            <a:spLocks noChangeArrowheads="1"/>
          </p:cNvSpPr>
          <p:nvPr/>
        </p:nvSpPr>
        <p:spPr bwMode="auto">
          <a:xfrm>
            <a:off x="65166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7" name="AutoShape 79"/>
          <p:cNvSpPr>
            <a:spLocks noChangeArrowheads="1"/>
          </p:cNvSpPr>
          <p:nvPr/>
        </p:nvSpPr>
        <p:spPr bwMode="auto">
          <a:xfrm>
            <a:off x="70929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8" name="Rectangle 80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036" grpId="0" animBg="1"/>
      <p:bldP spid="1364043" grpId="0" animBg="1"/>
      <p:bldP spid="1364044" grpId="0" animBg="1"/>
      <p:bldP spid="1364045" grpId="0" animBg="1"/>
      <p:bldP spid="1364046" grpId="0" animBg="1"/>
      <p:bldP spid="1364047" grpId="0" animBg="1"/>
      <p:bldP spid="13640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AE536-3284-4D99-B4A7-CC526D7F0248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字符“</a:t>
            </a:r>
            <a:r>
              <a:rPr lang="pt-BR" altLang="zh-CN"/>
              <a:t>M”</a:t>
            </a:r>
            <a:r>
              <a:rPr lang="zh-CN" altLang="pt-BR"/>
              <a:t>的</a:t>
            </a:r>
            <a:r>
              <a:rPr lang="pt-BR" altLang="zh-CN"/>
              <a:t>ASCII</a:t>
            </a:r>
            <a:r>
              <a:rPr lang="zh-CN" altLang="pt-BR"/>
              <a:t>编码为</a:t>
            </a:r>
            <a:r>
              <a:rPr lang="pt-BR" altLang="zh-CN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     ③</a:t>
            </a:r>
            <a:r>
              <a:rPr lang="pt-BR" altLang="zh-CN"/>
              <a:t> 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4996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5050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1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2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3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4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5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6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7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8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365059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5060" name="AutoShape 68"/>
          <p:cNvSpPr>
            <a:spLocks noChangeArrowheads="1"/>
          </p:cNvSpPr>
          <p:nvPr/>
        </p:nvSpPr>
        <p:spPr bwMode="auto">
          <a:xfrm>
            <a:off x="592772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61" name="Rectangle 69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5067" name="Rectangle 75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5068" name="AutoShape 76"/>
          <p:cNvSpPr>
            <a:spLocks noChangeArrowheads="1"/>
          </p:cNvSpPr>
          <p:nvPr/>
        </p:nvSpPr>
        <p:spPr bwMode="auto">
          <a:xfrm>
            <a:off x="535146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69" name="AutoShape 77"/>
          <p:cNvSpPr>
            <a:spLocks noChangeArrowheads="1"/>
          </p:cNvSpPr>
          <p:nvPr/>
        </p:nvSpPr>
        <p:spPr bwMode="auto">
          <a:xfrm>
            <a:off x="4775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0" name="AutoShape 78"/>
          <p:cNvSpPr>
            <a:spLocks noChangeArrowheads="1"/>
          </p:cNvSpPr>
          <p:nvPr/>
        </p:nvSpPr>
        <p:spPr bwMode="auto">
          <a:xfrm>
            <a:off x="41656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1" name="AutoShape 79"/>
          <p:cNvSpPr>
            <a:spLocks noChangeArrowheads="1"/>
          </p:cNvSpPr>
          <p:nvPr/>
        </p:nvSpPr>
        <p:spPr bwMode="auto">
          <a:xfrm>
            <a:off x="12588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2" name="Rectangle 80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5060" grpId="0" animBg="1"/>
      <p:bldP spid="1365068" grpId="0" animBg="1"/>
      <p:bldP spid="1365069" grpId="0" animBg="1"/>
      <p:bldP spid="1365070" grpId="0" animBg="1"/>
      <p:bldP spid="1365071" grpId="0" animBg="1"/>
      <p:bldP spid="13650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E332B-E784-4DF6-8387-5A08C6247EE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字符“</a:t>
            </a:r>
            <a:r>
              <a:rPr lang="pt-BR" altLang="zh-CN"/>
              <a:t>M”</a:t>
            </a:r>
            <a:r>
              <a:rPr lang="zh-CN" altLang="pt-BR"/>
              <a:t>的</a:t>
            </a:r>
            <a:r>
              <a:rPr lang="pt-BR" altLang="zh-CN"/>
              <a:t>ASCII</a:t>
            </a:r>
            <a:r>
              <a:rPr lang="zh-CN" altLang="pt-BR"/>
              <a:t>编码为</a:t>
            </a:r>
            <a:r>
              <a:rPr lang="pt-BR" altLang="zh-CN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     ③</a:t>
            </a:r>
            <a:r>
              <a:rPr lang="pt-BR" altLang="zh-CN"/>
              <a:t> 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6020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6074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5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76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7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8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79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80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81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82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</p:txBody>
      </p:sp>
      <p:sp>
        <p:nvSpPr>
          <p:cNvPr id="1366083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1366085" name="Rectangle 69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6086" name="Rectangle 70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6090" name="AutoShape 74"/>
          <p:cNvSpPr>
            <a:spLocks noChangeArrowheads="1"/>
          </p:cNvSpPr>
          <p:nvPr/>
        </p:nvSpPr>
        <p:spPr bwMode="auto">
          <a:xfrm>
            <a:off x="12588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1" name="Rectangle 75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6092" name="AutoShape 76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3" name="AutoShape 77"/>
          <p:cNvSpPr>
            <a:spLocks noChangeArrowheads="1"/>
          </p:cNvSpPr>
          <p:nvPr/>
        </p:nvSpPr>
        <p:spPr bwMode="auto">
          <a:xfrm>
            <a:off x="24114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4" name="AutoShape 78"/>
          <p:cNvSpPr>
            <a:spLocks noChangeArrowheads="1"/>
          </p:cNvSpPr>
          <p:nvPr/>
        </p:nvSpPr>
        <p:spPr bwMode="auto">
          <a:xfrm>
            <a:off x="298767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5" name="AutoShape 79"/>
          <p:cNvSpPr>
            <a:spLocks noChangeArrowheads="1"/>
          </p:cNvSpPr>
          <p:nvPr/>
        </p:nvSpPr>
        <p:spPr bwMode="auto">
          <a:xfrm>
            <a:off x="356393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6" name="Rectangle 80"/>
          <p:cNvSpPr>
            <a:spLocks noChangeArrowheads="1"/>
          </p:cNvSpPr>
          <p:nvPr/>
        </p:nvSpPr>
        <p:spPr bwMode="auto">
          <a:xfrm>
            <a:off x="34925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6097" name="Text Box 81"/>
          <p:cNvSpPr txBox="1">
            <a:spLocks noChangeArrowheads="1"/>
          </p:cNvSpPr>
          <p:nvPr/>
        </p:nvSpPr>
        <p:spPr bwMode="auto">
          <a:xfrm>
            <a:off x="323850" y="4005263"/>
            <a:ext cx="4176713" cy="9747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pt-BR"/>
              <a:t>因此，“</a:t>
            </a:r>
            <a:r>
              <a:rPr lang="pt-BR" altLang="zh-CN"/>
              <a:t>M”</a:t>
            </a:r>
            <a:r>
              <a:rPr lang="zh-CN" altLang="pt-BR"/>
              <a:t>的编码字为：</a:t>
            </a:r>
            <a:r>
              <a:rPr lang="pt-BR" altLang="zh-CN">
                <a:latin typeface="Arial" charset="0"/>
              </a:rPr>
              <a:t>010011100101</a:t>
            </a:r>
            <a:r>
              <a:rPr lang="zh-CN" altLang="pt-BR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90" grpId="0" animBg="1"/>
      <p:bldP spid="1366092" grpId="0" animBg="1"/>
      <p:bldP spid="1366093" grpId="0" animBg="1"/>
      <p:bldP spid="1366094" grpId="0" animBg="1"/>
      <p:bldP spid="1366095" grpId="0" animBg="1"/>
      <p:bldP spid="1366096" grpId="0"/>
      <p:bldP spid="13660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E0FA-F082-4788-9D0C-57B921968C1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712200" cy="6121400"/>
          </a:xfrm>
        </p:spPr>
        <p:txBody>
          <a:bodyPr/>
          <a:lstStyle/>
          <a:p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n-1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n-2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0 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是一个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位字，则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奇校验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 </a:t>
            </a:r>
            <a:r>
              <a:rPr lang="en-US" altLang="zh-CN" i="1" dirty="0"/>
              <a:t>C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定义为：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i="1" dirty="0"/>
              <a:t>X</a:t>
            </a:r>
            <a:r>
              <a:rPr lang="zh-CN" altLang="en-US" dirty="0"/>
              <a:t>中包含有</a:t>
            </a:r>
            <a:r>
              <a:rPr lang="zh-CN" altLang="en-US" dirty="0">
                <a:solidFill>
                  <a:srgbClr val="0000FF"/>
                </a:solidFill>
              </a:rPr>
              <a:t>奇数个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，既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FF0066"/>
                </a:solidFill>
                <a:ea typeface="黑体" pitchFamily="2" charset="-122"/>
              </a:rPr>
              <a:t>偶校验</a:t>
            </a:r>
            <a:r>
              <a:rPr lang="zh-CN" altLang="en-US" dirty="0"/>
              <a:t>位 </a:t>
            </a:r>
            <a:r>
              <a:rPr lang="en-US" altLang="zh-CN" i="1" dirty="0"/>
              <a:t>C </a:t>
            </a:r>
            <a:r>
              <a:rPr lang="zh-CN" altLang="en-US" dirty="0"/>
              <a:t>定义为：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当</a:t>
            </a:r>
            <a:r>
              <a:rPr lang="en-US" altLang="zh-CN" i="1" dirty="0"/>
              <a:t>X</a:t>
            </a:r>
            <a:r>
              <a:rPr lang="zh-CN" altLang="en-US" dirty="0"/>
              <a:t>中包含有</a:t>
            </a:r>
            <a:r>
              <a:rPr lang="zh-CN" altLang="en-US" dirty="0">
                <a:solidFill>
                  <a:srgbClr val="0000FF"/>
                </a:solidFill>
              </a:rPr>
              <a:t>偶数个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27108" name="Object 4"/>
          <p:cNvGraphicFramePr>
            <a:graphicFrameLocks noChangeAspect="1"/>
          </p:cNvGraphicFramePr>
          <p:nvPr/>
        </p:nvGraphicFramePr>
        <p:xfrm>
          <a:off x="1093788" y="1989138"/>
          <a:ext cx="6524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17" name="公式" r:id="rId3" imgW="2260440" imgH="253800" progId="Equation.3">
                  <p:embed/>
                </p:oleObj>
              </mc:Choice>
              <mc:Fallback>
                <p:oleObj name="公式" r:id="rId3" imgW="22604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989138"/>
                        <a:ext cx="6524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7110" name="Object 6"/>
          <p:cNvGraphicFramePr>
            <a:graphicFrameLocks noChangeAspect="1"/>
          </p:cNvGraphicFramePr>
          <p:nvPr/>
        </p:nvGraphicFramePr>
        <p:xfrm>
          <a:off x="900113" y="4217988"/>
          <a:ext cx="6524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18" name="公式" r:id="rId5" imgW="2260440" imgH="228600" progId="Equation.3">
                  <p:embed/>
                </p:oleObj>
              </mc:Choice>
              <mc:Fallback>
                <p:oleObj name="公式" r:id="rId5" imgW="2260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17988"/>
                        <a:ext cx="6524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2" name="Line 8"/>
          <p:cNvSpPr>
            <a:spLocks noChangeShapeType="1"/>
          </p:cNvSpPr>
          <p:nvPr/>
        </p:nvSpPr>
        <p:spPr bwMode="auto">
          <a:xfrm>
            <a:off x="2317750" y="15795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7113" name="Line 9"/>
          <p:cNvSpPr>
            <a:spLocks noChangeShapeType="1"/>
          </p:cNvSpPr>
          <p:nvPr/>
        </p:nvSpPr>
        <p:spPr bwMode="auto">
          <a:xfrm>
            <a:off x="4787900" y="2852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54A54-3D3A-4ACE-8840-38B808A9FAD3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 smtClean="0">
                <a:solidFill>
                  <a:srgbClr val="CC0066"/>
                </a:solidFill>
              </a:rPr>
              <a:t>海明校验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例 </a:t>
            </a:r>
            <a:r>
              <a:rPr lang="pt-BR" altLang="zh-CN"/>
              <a:t>2.21】</a:t>
            </a:r>
            <a:r>
              <a:rPr lang="zh-CN" altLang="pt-BR"/>
              <a:t>利用上述构造海明码的步骤，采用</a:t>
            </a:r>
            <a:r>
              <a:rPr lang="zh-CN" altLang="pt-BR">
                <a:solidFill>
                  <a:srgbClr val="FF0000"/>
                </a:solidFill>
              </a:rPr>
              <a:t>偶校验</a:t>
            </a:r>
            <a:r>
              <a:rPr lang="zh-CN" altLang="pt-BR"/>
              <a:t>，对</a:t>
            </a:r>
            <a:r>
              <a:rPr lang="pt-BR" altLang="zh-CN"/>
              <a:t>8</a:t>
            </a:r>
            <a:r>
              <a:rPr lang="zh-CN" altLang="pt-BR"/>
              <a:t>位</a:t>
            </a:r>
            <a:r>
              <a:rPr lang="pt-BR" altLang="zh-CN"/>
              <a:t>ASCII</a:t>
            </a:r>
            <a:r>
              <a:rPr lang="zh-CN" altLang="pt-BR"/>
              <a:t>字符“</a:t>
            </a:r>
            <a:r>
              <a:rPr lang="pt-BR" altLang="zh-CN">
                <a:solidFill>
                  <a:srgbClr val="0000FF"/>
                </a:solidFill>
              </a:rPr>
              <a:t>M</a:t>
            </a:r>
            <a:r>
              <a:rPr lang="pt-BR" altLang="zh-CN"/>
              <a:t>”</a:t>
            </a:r>
            <a:r>
              <a:rPr lang="zh-CN" altLang="pt-BR"/>
              <a:t>进行编码（最高位为</a:t>
            </a:r>
            <a:r>
              <a:rPr lang="pt-BR" altLang="zh-CN"/>
              <a:t>0</a:t>
            </a:r>
            <a:r>
              <a:rPr lang="zh-CN" altLang="pt-BR"/>
              <a:t>）。人为地引入一个</a:t>
            </a:r>
            <a:r>
              <a:rPr lang="pt-BR" altLang="zh-CN"/>
              <a:t>1</a:t>
            </a:r>
            <a:r>
              <a:rPr lang="zh-CN" altLang="pt-BR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/>
              <a:t>【</a:t>
            </a:r>
            <a:r>
              <a:rPr lang="zh-CN" altLang="pt-BR"/>
              <a:t>解</a:t>
            </a:r>
            <a:r>
              <a:rPr lang="pt-BR" altLang="zh-CN"/>
              <a:t>】</a:t>
            </a:r>
            <a:r>
              <a:rPr lang="zh-CN" altLang="pt-BR"/>
              <a:t> “</a:t>
            </a:r>
            <a:r>
              <a:rPr lang="pt-BR" altLang="zh-CN"/>
              <a:t>M”</a:t>
            </a:r>
            <a:r>
              <a:rPr lang="zh-CN" altLang="pt-BR"/>
              <a:t>的编码字为：</a:t>
            </a:r>
            <a:r>
              <a:rPr lang="pt-BR" altLang="zh-CN">
                <a:latin typeface="Arial" charset="0"/>
              </a:rPr>
              <a:t>010011</a:t>
            </a:r>
            <a:r>
              <a:rPr lang="pt-BR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pt-BR" altLang="zh-CN">
                <a:latin typeface="Arial" charset="0"/>
              </a:rPr>
              <a:t>00101</a:t>
            </a:r>
            <a:r>
              <a:rPr lang="zh-CN" altLang="pt-BR"/>
              <a:t>。</a:t>
            </a:r>
            <a:endParaRPr lang="pt-BR" altLang="zh-CN"/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CC0066"/>
                </a:solidFill>
              </a:rPr>
              <a:t>④</a:t>
            </a:r>
            <a:r>
              <a:rPr lang="pt-BR" altLang="zh-CN"/>
              <a:t> </a:t>
            </a:r>
            <a:r>
              <a:rPr lang="zh-CN" altLang="pt-BR"/>
              <a:t>在第</a:t>
            </a:r>
            <a:r>
              <a:rPr lang="pt-BR" altLang="zh-CN"/>
              <a:t>6</a:t>
            </a:r>
            <a:r>
              <a:rPr lang="zh-CN" altLang="pt-BR"/>
              <a:t>位引入一个错误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：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8068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8122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3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4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5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6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7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368128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9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32" name="Rectangle 68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33" name="Rectangle 69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5" name="Rectangle 71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6" name="Rectangle 72"/>
          <p:cNvSpPr>
            <a:spLocks noChangeArrowheads="1"/>
          </p:cNvSpPr>
          <p:nvPr/>
        </p:nvSpPr>
        <p:spPr bwMode="auto">
          <a:xfrm>
            <a:off x="34925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37" name="AutoShape 73"/>
          <p:cNvSpPr>
            <a:spLocks noChangeArrowheads="1"/>
          </p:cNvSpPr>
          <p:nvPr/>
        </p:nvSpPr>
        <p:spPr bwMode="auto">
          <a:xfrm>
            <a:off x="4716463" y="5373688"/>
            <a:ext cx="576262" cy="576262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8143" name="Freeform 79"/>
          <p:cNvSpPr>
            <a:spLocks/>
          </p:cNvSpPr>
          <p:nvPr/>
        </p:nvSpPr>
        <p:spPr bwMode="auto">
          <a:xfrm>
            <a:off x="7667625" y="5445125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149" name="Freeform 85"/>
          <p:cNvSpPr>
            <a:spLocks/>
          </p:cNvSpPr>
          <p:nvPr/>
        </p:nvSpPr>
        <p:spPr bwMode="auto">
          <a:xfrm>
            <a:off x="7091363" y="5445125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8164" name="Line 100"/>
          <p:cNvSpPr>
            <a:spLocks noChangeShapeType="1"/>
          </p:cNvSpPr>
          <p:nvPr/>
        </p:nvSpPr>
        <p:spPr bwMode="auto">
          <a:xfrm>
            <a:off x="1187450" y="6021388"/>
            <a:ext cx="576263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5" name="Line 101"/>
          <p:cNvSpPr>
            <a:spLocks noChangeShapeType="1"/>
          </p:cNvSpPr>
          <p:nvPr/>
        </p:nvSpPr>
        <p:spPr bwMode="auto">
          <a:xfrm>
            <a:off x="4139952" y="6021388"/>
            <a:ext cx="2303711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68166" name="Line 102"/>
          <p:cNvSpPr>
            <a:spLocks noChangeShapeType="1"/>
          </p:cNvSpPr>
          <p:nvPr/>
        </p:nvSpPr>
        <p:spPr bwMode="auto">
          <a:xfrm>
            <a:off x="1187450" y="6092825"/>
            <a:ext cx="2879725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7" name="Line 103"/>
          <p:cNvSpPr>
            <a:spLocks noChangeShapeType="1"/>
          </p:cNvSpPr>
          <p:nvPr/>
        </p:nvSpPr>
        <p:spPr bwMode="auto">
          <a:xfrm>
            <a:off x="7596188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8" name="Line 104"/>
          <p:cNvSpPr>
            <a:spLocks noChangeShapeType="1"/>
          </p:cNvSpPr>
          <p:nvPr/>
        </p:nvSpPr>
        <p:spPr bwMode="auto">
          <a:xfrm>
            <a:off x="6443663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9" name="Line 105"/>
          <p:cNvSpPr>
            <a:spLocks noChangeShapeType="1"/>
          </p:cNvSpPr>
          <p:nvPr/>
        </p:nvSpPr>
        <p:spPr bwMode="auto">
          <a:xfrm>
            <a:off x="5291138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0" name="Line 106"/>
          <p:cNvSpPr>
            <a:spLocks noChangeShapeType="1"/>
          </p:cNvSpPr>
          <p:nvPr/>
        </p:nvSpPr>
        <p:spPr bwMode="auto">
          <a:xfrm>
            <a:off x="4138613" y="5300663"/>
            <a:ext cx="5048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1" name="Line 107"/>
          <p:cNvSpPr>
            <a:spLocks noChangeShapeType="1"/>
          </p:cNvSpPr>
          <p:nvPr/>
        </p:nvSpPr>
        <p:spPr bwMode="auto">
          <a:xfrm>
            <a:off x="2914650" y="5300663"/>
            <a:ext cx="576263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2" name="Line 108"/>
          <p:cNvSpPr>
            <a:spLocks noChangeShapeType="1"/>
          </p:cNvSpPr>
          <p:nvPr/>
        </p:nvSpPr>
        <p:spPr bwMode="auto">
          <a:xfrm>
            <a:off x="1763713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3" name="Line 109"/>
          <p:cNvSpPr>
            <a:spLocks noChangeShapeType="1"/>
          </p:cNvSpPr>
          <p:nvPr/>
        </p:nvSpPr>
        <p:spPr bwMode="auto">
          <a:xfrm>
            <a:off x="644366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4" name="Line 110"/>
          <p:cNvSpPr>
            <a:spLocks noChangeShapeType="1"/>
          </p:cNvSpPr>
          <p:nvPr/>
        </p:nvSpPr>
        <p:spPr bwMode="auto">
          <a:xfrm>
            <a:off x="413861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5" name="Line 111"/>
          <p:cNvSpPr>
            <a:spLocks noChangeShapeType="1"/>
          </p:cNvSpPr>
          <p:nvPr/>
        </p:nvSpPr>
        <p:spPr bwMode="auto">
          <a:xfrm>
            <a:off x="176371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6" name="Freeform 112"/>
          <p:cNvSpPr>
            <a:spLocks/>
          </p:cNvSpPr>
          <p:nvPr/>
        </p:nvSpPr>
        <p:spPr bwMode="auto">
          <a:xfrm>
            <a:off x="5938838" y="5445125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8177" name="Freeform 113"/>
          <p:cNvSpPr>
            <a:spLocks/>
          </p:cNvSpPr>
          <p:nvPr/>
        </p:nvSpPr>
        <p:spPr bwMode="auto">
          <a:xfrm>
            <a:off x="3635375" y="5445125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180" name="Text Box 11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8181" name="Text Box 11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8182" name="AutoShape 118"/>
          <p:cNvSpPr>
            <a:spLocks noChangeArrowheads="1"/>
          </p:cNvSpPr>
          <p:nvPr/>
        </p:nvSpPr>
        <p:spPr bwMode="auto">
          <a:xfrm>
            <a:off x="4427538" y="4508500"/>
            <a:ext cx="2089150" cy="576263"/>
          </a:xfrm>
          <a:prstGeom prst="star16">
            <a:avLst>
              <a:gd name="adj" fmla="val 38148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137" grpId="0" animBg="1"/>
      <p:bldP spid="1368143" grpId="0" animBg="1"/>
      <p:bldP spid="1368149" grpId="0" animBg="1"/>
      <p:bldP spid="1368164" grpId="0" animBg="1"/>
      <p:bldP spid="1368165" grpId="0" animBg="1"/>
      <p:bldP spid="1368166" grpId="0" animBg="1"/>
      <p:bldP spid="1368167" grpId="0" animBg="1"/>
      <p:bldP spid="1368168" grpId="0" animBg="1"/>
      <p:bldP spid="1368169" grpId="0" animBg="1"/>
      <p:bldP spid="1368170" grpId="0" animBg="1"/>
      <p:bldP spid="1368171" grpId="0" animBg="1"/>
      <p:bldP spid="1368172" grpId="0" animBg="1"/>
      <p:bldP spid="1368173" grpId="0" animBg="1"/>
      <p:bldP spid="1368174" grpId="0" animBg="1"/>
      <p:bldP spid="1368175" grpId="0" animBg="1"/>
      <p:bldP spid="1368176" grpId="0" animBg="1"/>
      <p:bldP spid="1368177" grpId="0" animBg="1"/>
      <p:bldP spid="136818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>
                <a:solidFill>
                  <a:srgbClr val="000000"/>
                </a:solidFill>
              </a:rPr>
              <a:t>16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10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9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8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7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6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6" name="AutoShape 107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476250"/>
            <a:ext cx="576263" cy="576263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55" grpId="0" animBg="1"/>
      <p:bldP spid="1370156" grpId="0" animBg="1"/>
      <p:bldP spid="1370157" grpId="0" animBg="1"/>
      <p:bldP spid="1370158" grpId="0" animBg="1"/>
      <p:bldP spid="1370159" grpId="0" animBg="1"/>
      <p:bldP spid="1370160" grpId="0" animBg="1"/>
      <p:bldP spid="1370161" grpId="0" animBg="1"/>
      <p:bldP spid="1370162" grpId="0" animBg="1"/>
      <p:bldP spid="1370163" grpId="0" animBg="1"/>
      <p:bldP spid="1370164" grpId="0" animBg="1"/>
      <p:bldP spid="13701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014232-A959-4142-8347-915FADD61E9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692150"/>
            <a:ext cx="8353425" cy="5905500"/>
          </a:xfrm>
        </p:spPr>
        <p:txBody>
          <a:bodyPr/>
          <a:lstStyle/>
          <a:p>
            <a:r>
              <a:rPr lang="zh-CN" altLang="en-US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发送端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如何产生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位或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位数据</a:t>
            </a:r>
            <a:r>
              <a:rPr lang="zh-CN" altLang="en-US" smtClean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的海明码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？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假定所有的校验位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H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均为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，计算出校验方程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将计算出来的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看成相应的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H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，填入对应的编码位置。</a:t>
            </a:r>
          </a:p>
          <a:p>
            <a:r>
              <a:rPr lang="zh-CN" altLang="en-US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接收端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如何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校验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及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纠错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？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将接收到的编码字的各位带入校验方程：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若各校验方程的计算结果均为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，则数据正确；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若计算结果不为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，则它们的编码值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）就表示出错位的位置编号；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根据出错的位置编号，将编码字中的对应位取反即可实现纠错。 </a:t>
            </a:r>
          </a:p>
        </p:txBody>
      </p:sp>
      <p:sp>
        <p:nvSpPr>
          <p:cNvPr id="13711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B30AC-E0CE-4422-929A-3C0052A9FDF0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</a:t>
            </a:r>
            <a:r>
              <a:rPr lang="zh-CN" altLang="pt-BR" dirty="0" smtClean="0">
                <a:solidFill>
                  <a:srgbClr val="FF0000"/>
                </a:solidFill>
              </a:rPr>
              <a:t>校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pt-BR" dirty="0" smtClean="0">
                <a:solidFill>
                  <a:srgbClr val="FF0000"/>
                </a:solidFill>
              </a:rPr>
              <a:t>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假定</a:t>
            </a:r>
            <a:r>
              <a:rPr lang="en-US" altLang="zh-CN" dirty="0">
                <a:solidFill>
                  <a:srgbClr val="000000"/>
                </a:solidFill>
              </a:rPr>
              <a:t>H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</a:rPr>
              <a:t>H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均为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计算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endParaRPr lang="en-US" altLang="zh-CN" sz="2400" dirty="0">
              <a:solidFill>
                <a:srgbClr val="CC0066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2</a:t>
            </a:r>
            <a:endParaRPr lang="en-US" altLang="zh-CN" sz="2400" dirty="0">
              <a:solidFill>
                <a:srgbClr val="CC0066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3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∴ ASCII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字符“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M”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对应的海明码编码字为：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1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endParaRPr lang="en-US" altLang="zh-CN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7216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9ABAC-ACB2-4917-A621-B5ED948282B4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</a:t>
            </a:r>
            <a:r>
              <a:rPr lang="zh-CN" altLang="pt-BR" dirty="0" smtClean="0">
                <a:solidFill>
                  <a:srgbClr val="FF0000"/>
                </a:solidFill>
              </a:rPr>
              <a:t>校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pt-BR" dirty="0" smtClean="0">
                <a:solidFill>
                  <a:srgbClr val="FF0000"/>
                </a:solidFill>
              </a:rPr>
              <a:t>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在接收端，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根据接收到的编码字求得校验方程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），校验方程的编码值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可作如下解释：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(1)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各位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全是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zh-CN" altLang="en-US" dirty="0">
                <a:cs typeface="Times New Roman" pitchFamily="18" charset="0"/>
              </a:rPr>
              <a:t>，则表示接收到的编码字中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没有错误</a:t>
            </a:r>
            <a:r>
              <a:rPr lang="zh-CN" altLang="en-US" dirty="0">
                <a:cs typeface="Times New Roman" pitchFamily="18" charset="0"/>
              </a:rPr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(2)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多位为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cs typeface="Times New Roman" pitchFamily="18" charset="0"/>
              </a:rPr>
              <a:t>，则表示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有一个数据位出错</a:t>
            </a:r>
            <a:r>
              <a:rPr lang="zh-CN" altLang="en-US" dirty="0">
                <a:cs typeface="Times New Roman" pitchFamily="18" charset="0"/>
              </a:rPr>
              <a:t>，且</a:t>
            </a:r>
            <a:r>
              <a:rPr lang="en-US" altLang="zh-CN" dirty="0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的值</a:t>
            </a:r>
            <a:r>
              <a:rPr lang="zh-CN" altLang="en-US" dirty="0">
                <a:cs typeface="Times New Roman" pitchFamily="18" charset="0"/>
              </a:rPr>
              <a:t>即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出错位</a:t>
            </a:r>
            <a:r>
              <a:rPr lang="zh-CN" altLang="en-US" dirty="0">
                <a:cs typeface="Times New Roman" pitchFamily="18" charset="0"/>
              </a:rPr>
              <a:t>在编码字中的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位置</a:t>
            </a:r>
            <a:r>
              <a:rPr lang="zh-CN" altLang="en-US" dirty="0">
                <a:cs typeface="Times New Roman" pitchFamily="18" charset="0"/>
              </a:rPr>
              <a:t>。纠错时只需将出错位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取反</a:t>
            </a:r>
            <a:r>
              <a:rPr lang="zh-CN" altLang="en-US" dirty="0">
                <a:cs typeface="Times New Roman" pitchFamily="18" charset="0"/>
              </a:rPr>
              <a:t>即可。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(3)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有且仅有一位为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cs typeface="Times New Roman" pitchFamily="18" charset="0"/>
              </a:rPr>
              <a:t>，则表示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某一校验位出错</a:t>
            </a:r>
            <a:r>
              <a:rPr lang="zh-CN" altLang="en-US" dirty="0">
                <a:cs typeface="Times New Roman" pitchFamily="18" charset="0"/>
              </a:rPr>
              <a:t>，不需要纠正。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13731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0BF78A-44C6-46F3-B4EC-56FF0858DAA1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</a:t>
            </a:r>
            <a:r>
              <a:rPr lang="zh-CN" altLang="pt-BR" dirty="0" smtClean="0">
                <a:solidFill>
                  <a:srgbClr val="FF0000"/>
                </a:solidFill>
              </a:rPr>
              <a:t>校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pt-BR" dirty="0" smtClean="0">
                <a:solidFill>
                  <a:srgbClr val="FF0000"/>
                </a:solidFill>
              </a:rPr>
              <a:t>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接收端：如果接收到的编码字没有错误，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0000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，没有错误。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742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DA647-0BF5-4FC0-ADAA-CB9FE581BE71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</a:t>
            </a:r>
            <a:r>
              <a:rPr lang="zh-CN" altLang="pt-BR" dirty="0" smtClean="0">
                <a:solidFill>
                  <a:srgbClr val="FF0000"/>
                </a:solidFill>
              </a:rPr>
              <a:t>校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pt-BR" dirty="0" smtClean="0">
                <a:solidFill>
                  <a:srgbClr val="FF0000"/>
                </a:solidFill>
              </a:rPr>
              <a:t>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接收端：如果接收到的编码字的数据位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出错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,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pt-BR" altLang="zh-CN" dirty="0">
                <a:solidFill>
                  <a:srgbClr val="00CC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1010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编码字的第十位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数据位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 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发生错误，将该位取反即可纠错。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752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AA05A-D7B9-489D-9296-D7F7C756B7A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、海明码        </a:t>
            </a:r>
            <a:r>
              <a:rPr lang="en-US" altLang="zh-CN">
                <a:solidFill>
                  <a:srgbClr val="CC0066"/>
                </a:solidFill>
              </a:rPr>
              <a:t>4. </a:t>
            </a:r>
            <a:r>
              <a:rPr lang="zh-CN" altLang="en-US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 </a:t>
            </a:r>
            <a:r>
              <a:rPr lang="pt-BR" altLang="zh-CN" dirty="0"/>
              <a:t>2.21】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</a:t>
            </a:r>
            <a:r>
              <a:rPr lang="zh-CN" altLang="pt-BR" dirty="0" smtClean="0">
                <a:solidFill>
                  <a:srgbClr val="FF0000"/>
                </a:solidFill>
              </a:rPr>
              <a:t>校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pt-BR" dirty="0" smtClean="0">
                <a:solidFill>
                  <a:srgbClr val="FF0000"/>
                </a:solidFill>
              </a:rPr>
              <a:t>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接收端：如果接收编码字的校验位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出错，</a:t>
            </a:r>
            <a:endParaRPr lang="pt-BR" altLang="zh-CN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编码字的第四位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校验位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发生错误，无需纠错。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762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7626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5013325"/>
            <a:ext cx="2016125" cy="7207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99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/>
              <a:t>D</a:t>
            </a:r>
            <a:r>
              <a:rPr lang="en-US" altLang="zh-CN" baseline="-25000"/>
              <a:t>min</a:t>
            </a:r>
            <a:r>
              <a:rPr lang="zh-CN" altLang="en-US"/>
              <a:t>＝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三、海明码        </a:t>
            </a:r>
            <a:r>
              <a:rPr lang="en-US" altLang="zh-CN" smtClean="0">
                <a:solidFill>
                  <a:srgbClr val="CC0066"/>
                </a:solidFill>
              </a:rPr>
              <a:t>5. </a:t>
            </a:r>
            <a:r>
              <a:rPr lang="zh-CN" altLang="en-US" smtClean="0">
                <a:solidFill>
                  <a:srgbClr val="006600"/>
                </a:solidFill>
              </a:rPr>
              <a:t>内存的</a:t>
            </a:r>
            <a:r>
              <a:rPr lang="zh-CN" altLang="en-US" smtClean="0">
                <a:solidFill>
                  <a:srgbClr val="FF3300"/>
                </a:solidFill>
              </a:rPr>
              <a:t>海明码</a:t>
            </a:r>
            <a:r>
              <a:rPr lang="zh-CN" altLang="en-US" smtClean="0">
                <a:solidFill>
                  <a:srgbClr val="006600"/>
                </a:solidFill>
              </a:rPr>
              <a:t>纠错电路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92275" y="5934075"/>
            <a:ext cx="58324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纠错电路原理图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96875" y="646113"/>
          <a:ext cx="7920038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598" name="Visio" r:id="rId3" imgW="3343351" imgH="2178406" progId="Visio.Drawing.11">
                  <p:embed/>
                </p:oleObj>
              </mc:Choice>
              <mc:Fallback>
                <p:oleObj name="Visio" r:id="rId3" imgW="3343351" imgH="217840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646113"/>
                        <a:ext cx="7920038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03934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mtClean="0">
                <a:latin typeface="+mn-ea"/>
                <a:ea typeface="+mn-ea"/>
              </a:rPr>
              <a:t>(</a:t>
            </a:r>
            <a:r>
              <a:rPr lang="zh-CN" altLang="en-US" sz="2400" smtClean="0"/>
              <a:t>纠错前</a:t>
            </a:r>
            <a:r>
              <a:rPr lang="en-US" altLang="zh-CN" sz="2400" smtClean="0">
                <a:latin typeface="+mn-ea"/>
                <a:ea typeface="+mn-ea"/>
              </a:rPr>
              <a:t>)</a:t>
            </a:r>
            <a:endParaRPr lang="zh-CN" altLang="en-US" sz="240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53012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mtClean="0">
                <a:latin typeface="+mn-ea"/>
                <a:ea typeface="+mn-ea"/>
              </a:rPr>
              <a:t>(</a:t>
            </a:r>
            <a:r>
              <a:rPr lang="zh-CN" altLang="en-US" sz="2400" smtClean="0"/>
              <a:t>纠错后</a:t>
            </a:r>
            <a:r>
              <a:rPr lang="en-US" altLang="zh-CN" sz="2400" smtClean="0">
                <a:latin typeface="+mn-ea"/>
                <a:ea typeface="+mn-ea"/>
              </a:rPr>
              <a:t>)</a:t>
            </a:r>
            <a:endParaRPr lang="zh-CN" altLang="en-US" sz="2400" smtClean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2558" y="2411765"/>
            <a:ext cx="325410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3</a:t>
            </a:r>
            <a:endParaRPr lang="zh-CN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2522137" y="2407684"/>
            <a:ext cx="325409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5</a:t>
            </a:r>
            <a:endParaRPr lang="zh-CN" altLang="en-US" sz="2400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3374350" y="2407684"/>
            <a:ext cx="325409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6</a:t>
            </a:r>
            <a:endParaRPr lang="zh-CN" altLang="en-US" sz="2400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4194189" y="2390813"/>
            <a:ext cx="325409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7</a:t>
            </a:r>
            <a:endParaRPr lang="zh-CN" altLang="en-US" sz="2400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5105044" y="2384437"/>
            <a:ext cx="325409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9</a:t>
            </a:r>
            <a:endParaRPr lang="zh-CN" altLang="en-US" sz="2400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5855980" y="2407684"/>
            <a:ext cx="428001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10</a:t>
            </a:r>
            <a:endParaRPr lang="zh-CN" altLang="en-US" sz="24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6746783" y="2407684"/>
            <a:ext cx="416654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11</a:t>
            </a:r>
            <a:endParaRPr lang="zh-CN" altLang="en-US" sz="2400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7627141" y="2398771"/>
            <a:ext cx="428001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12</a:t>
            </a:r>
            <a:endParaRPr lang="zh-CN" altLang="en-US" sz="2400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1484742" y="2003539"/>
            <a:ext cx="325409" cy="369332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2400" dirty="0" smtClean="0"/>
              <a:t>Y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2605890" y="1504568"/>
            <a:ext cx="222818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baseline="-25000" dirty="0"/>
          </a:p>
        </p:txBody>
      </p:sp>
      <p:sp>
        <p:nvSpPr>
          <p:cNvPr id="19" name="矩形 18"/>
          <p:cNvSpPr/>
          <p:nvPr/>
        </p:nvSpPr>
        <p:spPr>
          <a:xfrm>
            <a:off x="3860737" y="1504864"/>
            <a:ext cx="205184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5147630" y="1513277"/>
            <a:ext cx="222818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baseline="-25000" dirty="0"/>
          </a:p>
        </p:txBody>
      </p:sp>
      <p:sp>
        <p:nvSpPr>
          <p:cNvPr id="21" name="矩形 20"/>
          <p:cNvSpPr/>
          <p:nvPr/>
        </p:nvSpPr>
        <p:spPr>
          <a:xfrm>
            <a:off x="6443383" y="1513277"/>
            <a:ext cx="222818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 smtClean="0"/>
              <a:t>D</a:t>
            </a:r>
            <a:endParaRPr lang="zh-CN" altLang="en-US" sz="2400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三、海明码        </a:t>
            </a:r>
            <a:r>
              <a:rPr lang="en-US" altLang="zh-CN" smtClean="0">
                <a:solidFill>
                  <a:srgbClr val="CC0066"/>
                </a:solidFill>
              </a:rPr>
              <a:t>5. </a:t>
            </a:r>
            <a:r>
              <a:rPr lang="zh-CN" altLang="en-US" smtClean="0">
                <a:solidFill>
                  <a:srgbClr val="006600"/>
                </a:solidFill>
              </a:rPr>
              <a:t>内存的</a:t>
            </a:r>
            <a:r>
              <a:rPr lang="zh-CN" altLang="en-US" smtClean="0">
                <a:solidFill>
                  <a:srgbClr val="FF3300"/>
                </a:solidFill>
              </a:rPr>
              <a:t>海明码</a:t>
            </a:r>
            <a:r>
              <a:rPr lang="zh-CN" altLang="en-US" smtClean="0">
                <a:solidFill>
                  <a:srgbClr val="006600"/>
                </a:solidFill>
              </a:rPr>
              <a:t>纠错电路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20713"/>
            <a:ext cx="8362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假设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位数据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对应的校验位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则海明码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及其校验方程：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roup 323"/>
          <p:cNvGraphicFramePr>
            <a:graphicFrameLocks noGrp="1"/>
          </p:cNvGraphicFramePr>
          <p:nvPr/>
        </p:nvGraphicFramePr>
        <p:xfrm>
          <a:off x="179388" y="2781300"/>
          <a:ext cx="8547100" cy="3549971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编码内容：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编码位置：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zh-CN" sz="16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校验方程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AutoShape 3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3237" cy="503237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23D07-8CE4-45A6-93C7-3CD2A6B0BDC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3738"/>
            <a:ext cx="8712200" cy="5688012"/>
          </a:xfrm>
        </p:spPr>
        <p:txBody>
          <a:bodyPr/>
          <a:lstStyle/>
          <a:p>
            <a:r>
              <a:rPr lang="zh-CN" altLang="en-US"/>
              <a:t>校验过程：</a:t>
            </a:r>
            <a:br>
              <a:rPr lang="zh-CN" altLang="en-US"/>
            </a:br>
            <a:r>
              <a:rPr lang="zh-CN" altLang="en-US"/>
              <a:t>将一个字</a:t>
            </a:r>
            <a:r>
              <a:rPr lang="en-US" altLang="zh-CN" i="1"/>
              <a:t>X</a:t>
            </a:r>
            <a:r>
              <a:rPr lang="zh-CN" altLang="en-US"/>
              <a:t>从部件</a:t>
            </a:r>
            <a:r>
              <a:rPr lang="en-US" altLang="zh-CN"/>
              <a:t>A</a:t>
            </a:r>
            <a:r>
              <a:rPr lang="zh-CN" altLang="en-US"/>
              <a:t>传送到部件</a:t>
            </a:r>
            <a:r>
              <a:rPr lang="en-US" altLang="zh-CN"/>
              <a:t>B</a:t>
            </a:r>
            <a:r>
              <a:rPr lang="zh-CN" altLang="en-US"/>
              <a:t>，采用</a:t>
            </a:r>
            <a:r>
              <a:rPr lang="zh-CN" altLang="en-US">
                <a:solidFill>
                  <a:srgbClr val="006600"/>
                </a:solidFill>
                <a:ea typeface="黑体" pitchFamily="2" charset="-122"/>
              </a:rPr>
              <a:t>偶校验</a:t>
            </a:r>
            <a:r>
              <a:rPr lang="zh-CN" altLang="en-US"/>
              <a:t>。</a:t>
            </a:r>
          </a:p>
          <a:p>
            <a:pPr lvl="1"/>
            <a:r>
              <a:rPr lang="zh-CN" altLang="en-US">
                <a:solidFill>
                  <a:srgbClr val="FF0066"/>
                </a:solidFill>
              </a:rPr>
              <a:t>发送端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计算出校验位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，与要发送的数据合在一起，将（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n-2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）发送到接收端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cs typeface="Times New Roman" pitchFamily="18" charset="0"/>
              </a:rPr>
              <a:t>接收端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  <a:br>
              <a:rPr lang="zh-CN" altLang="en-US">
                <a:solidFill>
                  <a:srgbClr val="000000"/>
                </a:solidFill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接收到的是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 baseline="-30000">
                <a:solidFill>
                  <a:srgbClr val="000000"/>
                </a:solidFill>
              </a:rPr>
              <a:t>n-1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 baseline="-30000">
                <a:solidFill>
                  <a:srgbClr val="000000"/>
                </a:solidFill>
              </a:rPr>
              <a:t>n-2 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 baseline="-30000">
                <a:solidFill>
                  <a:srgbClr val="000000"/>
                </a:solidFill>
              </a:rPr>
              <a:t>2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 baseline="-30000">
                <a:solidFill>
                  <a:srgbClr val="000000"/>
                </a:solidFill>
              </a:rPr>
              <a:t>1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</a:rPr>
              <a:t>’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然后计算</a:t>
            </a:r>
          </a:p>
          <a:p>
            <a:pPr lvl="2"/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</a:pPr>
            <a:r>
              <a:rPr lang="zh-CN" altLang="en-US"/>
              <a:t>若</a:t>
            </a:r>
            <a:r>
              <a:rPr lang="en-US" altLang="zh-CN" i="1"/>
              <a:t>F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，收到的信息有错；</a:t>
            </a:r>
          </a:p>
          <a:p>
            <a:pPr lvl="2"/>
            <a:r>
              <a:rPr lang="zh-CN" altLang="en-US"/>
              <a:t>若</a:t>
            </a:r>
            <a:r>
              <a:rPr lang="en-US" altLang="zh-CN" i="1"/>
              <a:t>F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，字</a:t>
            </a:r>
            <a:r>
              <a:rPr lang="en-US" altLang="zh-CN" i="1"/>
              <a:t>X</a:t>
            </a:r>
            <a:r>
              <a:rPr lang="zh-CN" altLang="en-US"/>
              <a:t>传送正确。</a:t>
            </a:r>
          </a:p>
        </p:txBody>
      </p:sp>
      <p:graphicFrame>
        <p:nvGraphicFramePr>
          <p:cNvPr id="1328136" name="Object 8"/>
          <p:cNvGraphicFramePr>
            <a:graphicFrameLocks noChangeAspect="1"/>
          </p:cNvGraphicFramePr>
          <p:nvPr/>
        </p:nvGraphicFramePr>
        <p:xfrm>
          <a:off x="1382713" y="4508500"/>
          <a:ext cx="6573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40" name="公式" r:id="rId3" imgW="2603160" imgH="228600" progId="Equation.3">
                  <p:embed/>
                </p:oleObj>
              </mc:Choice>
              <mc:Fallback>
                <p:oleObj name="公式" r:id="rId3" imgW="26031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508500"/>
                        <a:ext cx="65738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36A3D-1FB3-4345-9E6E-E2C6C3CC1AE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8680"/>
            <a:ext cx="8712200" cy="604867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/>
              <a:t>缺点：</a:t>
            </a:r>
          </a:p>
          <a:p>
            <a:pPr lvl="1">
              <a:spcBef>
                <a:spcPts val="200"/>
              </a:spcBef>
            </a:pPr>
            <a:r>
              <a:rPr lang="zh-CN" altLang="en-US"/>
              <a:t>只能检测每个字中所产生的</a:t>
            </a:r>
            <a:r>
              <a:rPr lang="zh-CN" altLang="en-US">
                <a:solidFill>
                  <a:srgbClr val="CC0066"/>
                </a:solidFill>
              </a:rPr>
              <a:t>奇数个错误</a:t>
            </a:r>
          </a:p>
          <a:p>
            <a:pPr lvl="1">
              <a:spcBef>
                <a:spcPts val="200"/>
              </a:spcBef>
            </a:pPr>
            <a:r>
              <a:rPr lang="zh-CN" altLang="en-US"/>
              <a:t>不具备</a:t>
            </a:r>
            <a:r>
              <a:rPr lang="zh-CN" altLang="en-US">
                <a:solidFill>
                  <a:srgbClr val="CC0066"/>
                </a:solidFill>
              </a:rPr>
              <a:t>纠错</a:t>
            </a:r>
            <a:r>
              <a:rPr lang="zh-CN" altLang="en-US"/>
              <a:t>能力</a:t>
            </a:r>
          </a:p>
          <a:p>
            <a:pPr>
              <a:spcBef>
                <a:spcPts val="200"/>
              </a:spcBef>
            </a:pPr>
            <a:r>
              <a:rPr lang="zh-CN" altLang="en-US"/>
              <a:t>优点：</a:t>
            </a:r>
          </a:p>
          <a:p>
            <a:pPr lvl="1">
              <a:spcBef>
                <a:spcPts val="200"/>
              </a:spcBef>
            </a:pPr>
            <a:r>
              <a:rPr lang="zh-CN" altLang="en-US">
                <a:solidFill>
                  <a:srgbClr val="FF0000"/>
                </a:solidFill>
              </a:rPr>
              <a:t>开销</a:t>
            </a:r>
            <a:r>
              <a:rPr lang="zh-CN" altLang="en-US"/>
              <a:t>小</a:t>
            </a:r>
          </a:p>
          <a:p>
            <a:pPr lvl="1">
              <a:spcBef>
                <a:spcPts val="200"/>
              </a:spcBef>
            </a:pPr>
            <a:r>
              <a:rPr lang="zh-CN" altLang="en-US"/>
              <a:t>常用于校验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字节长</a:t>
            </a:r>
            <a:r>
              <a:rPr lang="zh-CN" altLang="en-US"/>
              <a:t>的数据：</a:t>
            </a:r>
            <a:br>
              <a:rPr lang="zh-CN" altLang="en-US"/>
            </a:br>
            <a:r>
              <a:rPr lang="zh-CN" altLang="en-US">
                <a:solidFill>
                  <a:srgbClr val="0000FF"/>
                </a:solidFill>
              </a:rPr>
              <a:t>通常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字节长的数据编码发生错误时，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位出错的概率较大，两位以上同时出错的概率极小。</a:t>
            </a:r>
          </a:p>
          <a:p>
            <a:pPr>
              <a:spcBef>
                <a:spcPts val="200"/>
              </a:spcBef>
            </a:pPr>
            <a:r>
              <a:rPr lang="zh-CN" altLang="en-US"/>
              <a:t>常用于</a:t>
            </a:r>
          </a:p>
          <a:p>
            <a:pPr lvl="1">
              <a:spcBef>
                <a:spcPts val="200"/>
              </a:spcBef>
            </a:pPr>
            <a:r>
              <a:rPr lang="zh-CN" altLang="en-US">
                <a:solidFill>
                  <a:srgbClr val="FF0000"/>
                </a:solidFill>
              </a:rPr>
              <a:t>存储器</a:t>
            </a:r>
            <a:r>
              <a:rPr lang="zh-CN" altLang="en-US"/>
              <a:t>读写</a:t>
            </a:r>
            <a:r>
              <a:rPr lang="zh-CN" altLang="en-US" smtClean="0"/>
              <a:t>校验</a:t>
            </a:r>
            <a:endParaRPr lang="en-US" altLang="zh-CN" smtClean="0"/>
          </a:p>
          <a:p>
            <a:pPr lvl="2">
              <a:spcBef>
                <a:spcPts val="200"/>
              </a:spcBef>
            </a:pPr>
            <a:r>
              <a:rPr lang="zh-CN" altLang="en-US" smtClean="0"/>
              <a:t>内存的存取过程，发生一位错的概率最大。</a:t>
            </a:r>
          </a:p>
          <a:p>
            <a:pPr lvl="2">
              <a:spcBef>
                <a:spcPts val="200"/>
              </a:spcBef>
            </a:pPr>
            <a:r>
              <a:rPr lang="zh-CN" altLang="en-US" smtClean="0"/>
              <a:t>电路简单、速度高、易于实现。</a:t>
            </a:r>
          </a:p>
          <a:p>
            <a:pPr lvl="1">
              <a:spcBef>
                <a:spcPts val="2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按</a:t>
            </a:r>
            <a:r>
              <a:rPr lang="zh-CN" altLang="en-US">
                <a:solidFill>
                  <a:srgbClr val="FF0000"/>
                </a:solidFill>
              </a:rPr>
              <a:t>字节传输</a:t>
            </a:r>
            <a:r>
              <a:rPr lang="zh-CN" altLang="en-US"/>
              <a:t>过程中的数据校验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71B3D-131C-4C9B-A25A-61BD0FA6E5B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712200" cy="5473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假定最低一位为校验位，其余高</a:t>
            </a:r>
            <a:r>
              <a:rPr lang="en-US" altLang="zh-CN"/>
              <a:t>8</a:t>
            </a:r>
            <a:r>
              <a:rPr lang="zh-CN" altLang="en-US"/>
              <a:t>位为数据位。</a:t>
            </a:r>
            <a:endParaRPr lang="en-US" altLang="zh-CN"/>
          </a:p>
        </p:txBody>
      </p:sp>
      <p:graphicFrame>
        <p:nvGraphicFramePr>
          <p:cNvPr id="1330297" name="Group 121"/>
          <p:cNvGraphicFramePr>
            <a:graphicFrameLocks noGrp="1"/>
          </p:cNvGraphicFramePr>
          <p:nvPr/>
        </p:nvGraphicFramePr>
        <p:xfrm>
          <a:off x="466725" y="2133600"/>
          <a:ext cx="8208963" cy="3108960"/>
        </p:xfrm>
        <a:graphic>
          <a:graphicData uri="http://schemas.openxmlformats.org/drawingml/2006/table">
            <a:tbl>
              <a:tblPr/>
              <a:tblGrid>
                <a:gridCol w="273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偶校验编码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奇校验编码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endParaRPr kumimoji="1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0295" name="Text Box 119"/>
          <p:cNvSpPr txBox="1">
            <a:spLocks noChangeArrowheads="1"/>
          </p:cNvSpPr>
          <p:nvPr/>
        </p:nvSpPr>
        <p:spPr bwMode="auto">
          <a:xfrm>
            <a:off x="3186113" y="2655888"/>
            <a:ext cx="2447925" cy="25701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01010101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00101010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00000000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01111111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11111111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330298" name="Text Box 122"/>
          <p:cNvSpPr txBox="1">
            <a:spLocks noChangeArrowheads="1"/>
          </p:cNvSpPr>
          <p:nvPr/>
        </p:nvSpPr>
        <p:spPr bwMode="auto">
          <a:xfrm>
            <a:off x="5918200" y="2655888"/>
            <a:ext cx="2447925" cy="25701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01010101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00101010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00000000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01111111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 algn="r">
              <a:spcBef>
                <a:spcPct val="20000"/>
              </a:spcBef>
            </a:pPr>
            <a:r>
              <a:rPr lang="en-US" altLang="zh-CN">
                <a:latin typeface="Courier New" pitchFamily="49" charset="0"/>
              </a:rPr>
              <a:t>11111111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71B3D-131C-4C9B-A25A-61BD0FA6E5B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227" y="836712"/>
            <a:ext cx="8239237" cy="5473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 smtClean="0"/>
              <a:t>】</a:t>
            </a:r>
          </a:p>
          <a:p>
            <a:pPr marL="0" indent="0">
              <a:buNone/>
            </a:pPr>
            <a:r>
              <a:rPr lang="zh-CN" altLang="en-US" smtClean="0"/>
              <a:t>已知大写英文字母“</a:t>
            </a:r>
            <a:r>
              <a:rPr lang="en-US" altLang="zh-CN" smtClean="0"/>
              <a:t>A</a:t>
            </a:r>
            <a:r>
              <a:rPr lang="zh-CN" altLang="en-US" smtClean="0"/>
              <a:t>”的 </a:t>
            </a:r>
            <a:r>
              <a:rPr lang="en-US" altLang="zh-CN" smtClean="0"/>
              <a:t>ASCII </a:t>
            </a:r>
            <a:r>
              <a:rPr lang="zh-CN" altLang="en-US" smtClean="0"/>
              <a:t>码值为 </a:t>
            </a:r>
            <a:r>
              <a:rPr lang="en-US" altLang="zh-CN" smtClean="0"/>
              <a:t>41H</a:t>
            </a:r>
            <a:r>
              <a:rPr lang="zh-CN" altLang="en-US" smtClean="0"/>
              <a:t>，现字母“</a:t>
            </a:r>
            <a:r>
              <a:rPr lang="en-US" altLang="zh-CN" smtClean="0"/>
              <a:t>F</a:t>
            </a:r>
            <a:r>
              <a:rPr lang="zh-CN" altLang="en-US" smtClean="0"/>
              <a:t>”被存放在某个存储单元中，若采用偶校验（假设最高位为校验位），则该存储单元存放的十六进制数是</a:t>
            </a:r>
            <a:r>
              <a:rPr lang="en-US" altLang="zh-CN" smtClean="0"/>
              <a:t>_____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A. 46H	B. C6H	C. 47H	D. C7H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717D2-BA42-4E32-A5C6-57843E4DC49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一、奇偶校验码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3384550"/>
          </a:xfrm>
        </p:spPr>
        <p:txBody>
          <a:bodyPr/>
          <a:lstStyle/>
          <a:p>
            <a:r>
              <a:rPr lang="zh-CN" altLang="en-US" dirty="0"/>
              <a:t>二维奇偶校验：磁带驱动器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冗余检查</a:t>
            </a:r>
            <a:r>
              <a:rPr lang="en-US" altLang="zh-CN" dirty="0"/>
              <a:t>VRC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Vertical Redundancy Check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垂直方向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行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上的奇偶校验检查。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纵向</a:t>
            </a:r>
            <a:r>
              <a:rPr lang="zh-CN" altLang="en-US" dirty="0"/>
              <a:t>冗余检查</a:t>
            </a:r>
            <a:r>
              <a:rPr lang="en-US" altLang="zh-CN" dirty="0"/>
              <a:t>LRC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Longitudinal Redundancy Check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纵长方向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列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上的奇偶检查。</a:t>
            </a:r>
            <a:endParaRPr lang="en-US" altLang="zh-CN" dirty="0"/>
          </a:p>
        </p:txBody>
      </p:sp>
      <p:sp>
        <p:nvSpPr>
          <p:cNvPr id="1331204" name="Rectangle 4"/>
          <p:cNvSpPr>
            <a:spLocks noChangeArrowheads="1"/>
          </p:cNvSpPr>
          <p:nvPr/>
        </p:nvSpPr>
        <p:spPr bwMode="auto">
          <a:xfrm>
            <a:off x="323850" y="3932238"/>
            <a:ext cx="871220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363" indent="-360363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给定一个字符串：“</a:t>
            </a:r>
            <a:r>
              <a:rPr lang="en-US" altLang="zh-CN"/>
              <a:t>We are friend</a:t>
            </a:r>
            <a:r>
              <a:rPr lang="zh-CN" altLang="en-US"/>
              <a:t>．”，采用二维奇偶校验检查（偶校验）。</a:t>
            </a:r>
          </a:p>
          <a:p>
            <a:pPr marL="360363" indent="-360363" algn="l"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zh-CN" altLang="en-US"/>
              <a:t>给出发送端的二维数据组织；</a:t>
            </a:r>
          </a:p>
          <a:p>
            <a:pPr marL="360363" indent="-360363" algn="l"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zh-CN" altLang="en-US"/>
              <a:t>人为引入错误，演示</a:t>
            </a:r>
            <a:r>
              <a:rPr lang="en-US" altLang="zh-CN"/>
              <a:t>VRC</a:t>
            </a:r>
            <a:r>
              <a:rPr lang="zh-CN" altLang="en-US"/>
              <a:t>和</a:t>
            </a:r>
            <a:r>
              <a:rPr lang="en-US" altLang="zh-CN"/>
              <a:t>LRC</a:t>
            </a:r>
            <a:r>
              <a:rPr lang="zh-CN" altLang="en-US"/>
              <a:t>的检错过程。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23676</TotalTime>
  <Words>4555</Words>
  <Application>Microsoft Office PowerPoint</Application>
  <PresentationFormat>全屏显示(4:3)</PresentationFormat>
  <Paragraphs>2102</Paragraphs>
  <Slides>49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Courier</vt:lpstr>
      <vt:lpstr>黑体</vt:lpstr>
      <vt:lpstr>华文行楷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公式</vt:lpstr>
      <vt:lpstr>Visio</vt:lpstr>
      <vt:lpstr>PowerPoint 演示文稿</vt:lpstr>
      <vt:lpstr>PowerPoint 演示文稿</vt:lpstr>
      <vt:lpstr>2.4  检错与纠错码</vt:lpstr>
      <vt:lpstr>一、奇偶校验码</vt:lpstr>
      <vt:lpstr>一、奇偶校验码</vt:lpstr>
      <vt:lpstr>一、奇偶校验码</vt:lpstr>
      <vt:lpstr>一、奇偶校验码</vt:lpstr>
      <vt:lpstr>一、奇偶校验码</vt:lpstr>
      <vt:lpstr>一、奇偶校验码</vt:lpstr>
      <vt:lpstr>一、奇偶校验码</vt:lpstr>
      <vt:lpstr>一、奇偶校验码              例：二维奇偶校验(发送端)</vt:lpstr>
      <vt:lpstr>一、奇偶校验码              例：二维奇偶校验(接收端)</vt:lpstr>
      <vt:lpstr>一、奇偶校验码              例：二维奇偶校验(发送端)</vt:lpstr>
      <vt:lpstr>一、奇偶校验码              例：二维奇偶校验(接收端)</vt:lpstr>
      <vt:lpstr>一、奇偶校验码              例：二维奇偶校验(发送端)</vt:lpstr>
      <vt:lpstr>一、奇偶校验码              例：二维奇偶校验(接收端)</vt:lpstr>
      <vt:lpstr>二、循环冗余校验码</vt:lpstr>
      <vt:lpstr>二、循环冗余校验码          1. CRC算法原理</vt:lpstr>
      <vt:lpstr>二、循环冗余校验码          1. CRC算法原理</vt:lpstr>
      <vt:lpstr>二、循环冗余校验码          2. CRC编码及译码</vt:lpstr>
      <vt:lpstr>二、循环冗余校验码          2. CRC编码及译码</vt:lpstr>
      <vt:lpstr>二、循环冗余校验码          2. CRC编码及译码</vt:lpstr>
      <vt:lpstr>二、循环冗余校验码          2. CRC编码及译码</vt:lpstr>
      <vt:lpstr>二、循环冗余校验码          2. CRC编码及译码</vt:lpstr>
      <vt:lpstr>二、循环冗余校验码          2. CRC编码及译码</vt:lpstr>
      <vt:lpstr>二、循环冗余校验码          3. CRC码的纠错</vt:lpstr>
      <vt:lpstr>二、循环冗余校验码</vt:lpstr>
      <vt:lpstr>三、海明码</vt:lpstr>
      <vt:lpstr>三、海明码        1. 最小海明距离</vt:lpstr>
      <vt:lpstr>三、海明码        1. 最小海明距离</vt:lpstr>
      <vt:lpstr>三、海明码      2. 检错与纠错方法</vt:lpstr>
      <vt:lpstr>三、海明码      2. 检错与纠错方法</vt:lpstr>
      <vt:lpstr>三、海明码        3. 海明校验</vt:lpstr>
      <vt:lpstr>三、海明码        3. 海明校验</vt:lpstr>
      <vt:lpstr>三、海明码        3. 海明校验</vt:lpstr>
      <vt:lpstr>三、海明码        3. 海明校验</vt:lpstr>
      <vt:lpstr>三、海明码        3. 海明校验</vt:lpstr>
      <vt:lpstr>三、海明码        3. 海明校验</vt:lpstr>
      <vt:lpstr>三、海明码        3. 海明校验</vt:lpstr>
      <vt:lpstr>三、海明码        3. 海明校验</vt:lpstr>
      <vt:lpstr>三、海明码        4. 总结</vt:lpstr>
      <vt:lpstr>三、海明码        4. 总结</vt:lpstr>
      <vt:lpstr>三、海明码        4. 总结</vt:lpstr>
      <vt:lpstr>三、海明码        4. 总结</vt:lpstr>
      <vt:lpstr>三、海明码        4. 总结</vt:lpstr>
      <vt:lpstr>三、海明码        4. 总结</vt:lpstr>
      <vt:lpstr>三、海明码        4. 总结</vt:lpstr>
      <vt:lpstr>三、海明码        5. 内存的海明码纠错电路</vt:lpstr>
      <vt:lpstr>三、海明码        5. 内存的海明码纠错电路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第2章 计算机系统中的数据表示</dc:subject>
  <dc:creator>车向泉</dc:creator>
  <cp:keywords>奇偶校验码 循环冗余校验码 汉明码</cp:keywords>
  <dc:description>2.4 检错与纠错码_x000d_
  1.奇偶校验码_x000d_
  2.循环冗余校验码_x000d_
  3.汉明码</dc:description>
  <cp:lastModifiedBy>车向泉</cp:lastModifiedBy>
  <cp:revision>957</cp:revision>
  <dcterms:created xsi:type="dcterms:W3CDTF">1601-01-01T00:00:00Z</dcterms:created>
  <dcterms:modified xsi:type="dcterms:W3CDTF">2018-06-27T13:32:58Z</dcterms:modified>
</cp:coreProperties>
</file>