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9"/>
  </p:notesMasterIdLst>
  <p:handoutMasterIdLst>
    <p:handoutMasterId r:id="rId100"/>
  </p:handoutMasterIdLst>
  <p:sldIdLst>
    <p:sldId id="696" r:id="rId2"/>
    <p:sldId id="866" r:id="rId3"/>
    <p:sldId id="867" r:id="rId4"/>
    <p:sldId id="868" r:id="rId5"/>
    <p:sldId id="962" r:id="rId6"/>
    <p:sldId id="869" r:id="rId7"/>
    <p:sldId id="950" r:id="rId8"/>
    <p:sldId id="871" r:id="rId9"/>
    <p:sldId id="872" r:id="rId10"/>
    <p:sldId id="873" r:id="rId11"/>
    <p:sldId id="874" r:id="rId12"/>
    <p:sldId id="875" r:id="rId13"/>
    <p:sldId id="876" r:id="rId14"/>
    <p:sldId id="877" r:id="rId15"/>
    <p:sldId id="879" r:id="rId16"/>
    <p:sldId id="964" r:id="rId17"/>
    <p:sldId id="969" r:id="rId18"/>
    <p:sldId id="881" r:id="rId19"/>
    <p:sldId id="965" r:id="rId20"/>
    <p:sldId id="954" r:id="rId21"/>
    <p:sldId id="966" r:id="rId22"/>
    <p:sldId id="967" r:id="rId23"/>
    <p:sldId id="884" r:id="rId24"/>
    <p:sldId id="885" r:id="rId25"/>
    <p:sldId id="886" r:id="rId26"/>
    <p:sldId id="887" r:id="rId27"/>
    <p:sldId id="888" r:id="rId28"/>
    <p:sldId id="889" r:id="rId29"/>
    <p:sldId id="890" r:id="rId30"/>
    <p:sldId id="951" r:id="rId31"/>
    <p:sldId id="955" r:id="rId32"/>
    <p:sldId id="925" r:id="rId33"/>
    <p:sldId id="891" r:id="rId34"/>
    <p:sldId id="892" r:id="rId35"/>
    <p:sldId id="893" r:id="rId36"/>
    <p:sldId id="894" r:id="rId37"/>
    <p:sldId id="895" r:id="rId38"/>
    <p:sldId id="896" r:id="rId39"/>
    <p:sldId id="897" r:id="rId40"/>
    <p:sldId id="898" r:id="rId41"/>
    <p:sldId id="899" r:id="rId42"/>
    <p:sldId id="900" r:id="rId43"/>
    <p:sldId id="903" r:id="rId44"/>
    <p:sldId id="901" r:id="rId45"/>
    <p:sldId id="906" r:id="rId46"/>
    <p:sldId id="907" r:id="rId47"/>
    <p:sldId id="905" r:id="rId48"/>
    <p:sldId id="902" r:id="rId49"/>
    <p:sldId id="908" r:id="rId50"/>
    <p:sldId id="909" r:id="rId51"/>
    <p:sldId id="910" r:id="rId52"/>
    <p:sldId id="913" r:id="rId53"/>
    <p:sldId id="912" r:id="rId54"/>
    <p:sldId id="914" r:id="rId55"/>
    <p:sldId id="915" r:id="rId56"/>
    <p:sldId id="916" r:id="rId57"/>
    <p:sldId id="917" r:id="rId58"/>
    <p:sldId id="918" r:id="rId59"/>
    <p:sldId id="919" r:id="rId60"/>
    <p:sldId id="920" r:id="rId61"/>
    <p:sldId id="921" r:id="rId62"/>
    <p:sldId id="957" r:id="rId63"/>
    <p:sldId id="922" r:id="rId64"/>
    <p:sldId id="958" r:id="rId65"/>
    <p:sldId id="959" r:id="rId66"/>
    <p:sldId id="960" r:id="rId67"/>
    <p:sldId id="961" r:id="rId68"/>
    <p:sldId id="952" r:id="rId69"/>
    <p:sldId id="926" r:id="rId70"/>
    <p:sldId id="923" r:id="rId71"/>
    <p:sldId id="924" r:id="rId72"/>
    <p:sldId id="927" r:id="rId73"/>
    <p:sldId id="928" r:id="rId74"/>
    <p:sldId id="929" r:id="rId75"/>
    <p:sldId id="930" r:id="rId76"/>
    <p:sldId id="968" r:id="rId77"/>
    <p:sldId id="931" r:id="rId78"/>
    <p:sldId id="933" r:id="rId79"/>
    <p:sldId id="934" r:id="rId80"/>
    <p:sldId id="963" r:id="rId81"/>
    <p:sldId id="932" r:id="rId82"/>
    <p:sldId id="935" r:id="rId83"/>
    <p:sldId id="956" r:id="rId84"/>
    <p:sldId id="936" r:id="rId85"/>
    <p:sldId id="937" r:id="rId86"/>
    <p:sldId id="944" r:id="rId87"/>
    <p:sldId id="938" r:id="rId88"/>
    <p:sldId id="945" r:id="rId89"/>
    <p:sldId id="939" r:id="rId90"/>
    <p:sldId id="940" r:id="rId91"/>
    <p:sldId id="946" r:id="rId92"/>
    <p:sldId id="941" r:id="rId93"/>
    <p:sldId id="942" r:id="rId94"/>
    <p:sldId id="947" r:id="rId95"/>
    <p:sldId id="948" r:id="rId96"/>
    <p:sldId id="949" r:id="rId97"/>
    <p:sldId id="953" r:id="rId98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33CC33"/>
    <a:srgbClr val="008000"/>
    <a:srgbClr val="0066FF"/>
    <a:srgbClr val="FF6600"/>
    <a:srgbClr val="00FF00"/>
    <a:srgbClr val="0000FF"/>
    <a:srgbClr val="FF0000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96" autoAdjust="0"/>
    <p:restoredTop sz="94456" autoAdjust="0"/>
  </p:normalViewPr>
  <p:slideViewPr>
    <p:cSldViewPr>
      <p:cViewPr varScale="1">
        <p:scale>
          <a:sx n="108" d="100"/>
          <a:sy n="108" d="100"/>
        </p:scale>
        <p:origin x="3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9996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20E7DB2F-75AD-4BCE-B84D-F70C86A439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96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5762B4EA-477E-4866-809B-A9D75826D0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1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《支撑处理器的技术 永无止境地追求速度的世界》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Hisa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 Ando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著，李剑 译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P118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，提高整数加法器的速度。</a:t>
            </a:r>
            <a:endParaRPr lang="zh-CN" altLang="zh-CN" sz="105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32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位加法器的延迟为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65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级逻辑门；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64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位时，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129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级逻辑门。</a:t>
            </a:r>
            <a:endParaRPr lang="zh-CN" altLang="zh-CN" sz="105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3GHz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主频下，时钟周期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333ps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，在这段时间内，最先进的半导体工艺制成的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LSI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，也只能通过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25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级逻辑门。</a:t>
            </a:r>
            <a:endParaRPr lang="zh-CN" altLang="zh-CN" sz="105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目标：加法运算在单周期内完成。</a:t>
            </a:r>
            <a:endParaRPr lang="zh-CN" altLang="zh-CN" sz="105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69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为何三个符号位？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涉及到补码加法，采用双符号位，防止溢出；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涉及到</a:t>
            </a:r>
            <a:r>
              <a:rPr lang="en-US" altLang="zh-CN" baseline="0" dirty="0" smtClean="0"/>
              <a:t>+2X</a:t>
            </a:r>
            <a:r>
              <a:rPr lang="zh-CN" altLang="en-US" baseline="0" dirty="0" smtClean="0"/>
              <a:t>，保证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左移一位后仍有两个符号位。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41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[60]</a:t>
            </a:r>
            <a:r>
              <a:rPr lang="zh-CN" altLang="en-US" baseline="-25000" dirty="0" smtClean="0"/>
              <a:t>补 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=00111100</a:t>
            </a:r>
            <a:r>
              <a:rPr lang="zh-CN" altLang="en-US" dirty="0" smtClean="0"/>
              <a:t>，按位展开：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=32+16+8+4=60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[-60]</a:t>
            </a:r>
            <a:r>
              <a:rPr lang="zh-CN" altLang="en-US" baseline="-25000" dirty="0" smtClean="0"/>
              <a:t>补</a:t>
            </a:r>
            <a:r>
              <a:rPr lang="en-US" altLang="zh-CN" dirty="0" smtClean="0"/>
              <a:t>=11000100</a:t>
            </a:r>
            <a:r>
              <a:rPr lang="zh-CN" altLang="en-US" dirty="0" smtClean="0"/>
              <a:t>，按位展开：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+2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=-128+64+4=-60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4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定点数除法运算，考虑整数的情况，如果</a:t>
            </a:r>
            <a:r>
              <a:rPr lang="en-US" altLang="zh-CN" dirty="0" smtClean="0"/>
              <a:t>10001011÷1110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位数除以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位数，商是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位数，余数是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位数，</a:t>
            </a:r>
            <a:endParaRPr lang="en-US" altLang="zh-CN" dirty="0" smtClean="0"/>
          </a:p>
          <a:p>
            <a:r>
              <a:rPr lang="zh-CN" altLang="en-US" dirty="0" smtClean="0"/>
              <a:t>只有由被除数高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位构成的整数小于除数时，商才可以用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位数表示，即不会溢出。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3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过程中包含余数左移，因此数值位有可能会侵占一个符号位，此时只有最高位才是真正的符号位。</a:t>
            </a:r>
            <a:endParaRPr lang="en-US" altLang="zh-CN" dirty="0" smtClean="0"/>
          </a:p>
          <a:p>
            <a:r>
              <a:rPr lang="zh-CN" altLang="en-US" dirty="0" smtClean="0"/>
              <a:t>为什么不用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个符号位？这样左移后仍保证有两个符号位参与补码运算。</a:t>
            </a:r>
            <a:endParaRPr lang="en-US" altLang="zh-CN" dirty="0" smtClean="0"/>
          </a:p>
          <a:p>
            <a:r>
              <a:rPr lang="zh-CN" altLang="en-US" dirty="0" smtClean="0"/>
              <a:t>原因：任何一步的余数必然小于除数</a:t>
            </a:r>
            <a:r>
              <a:rPr lang="en-US" altLang="zh-CN" dirty="0" smtClean="0"/>
              <a:t>|Y|</a:t>
            </a:r>
            <a:r>
              <a:rPr lang="zh-CN" altLang="en-US" dirty="0" smtClean="0"/>
              <a:t>，因此余数左移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位后必然小于</a:t>
            </a:r>
            <a:r>
              <a:rPr lang="en-US" altLang="zh-CN" dirty="0" smtClean="0"/>
              <a:t>2|Y|</a:t>
            </a:r>
            <a:r>
              <a:rPr lang="zh-CN" altLang="en-US" dirty="0" smtClean="0"/>
              <a:t>，减</a:t>
            </a:r>
            <a:r>
              <a:rPr lang="en-US" altLang="zh-CN" dirty="0" smtClean="0"/>
              <a:t>|Y|</a:t>
            </a:r>
            <a:r>
              <a:rPr lang="zh-CN" altLang="en-US" dirty="0" smtClean="0"/>
              <a:t>后，结果也会小于</a:t>
            </a:r>
            <a:r>
              <a:rPr lang="en-US" altLang="zh-CN" dirty="0" smtClean="0"/>
              <a:t>|Y|</a:t>
            </a:r>
            <a:r>
              <a:rPr lang="zh-CN" altLang="en-US" dirty="0" smtClean="0"/>
              <a:t>，不会溢出（具体到本例，减</a:t>
            </a:r>
            <a:r>
              <a:rPr lang="en-US" altLang="zh-CN" dirty="0" smtClean="0"/>
              <a:t>|Y|</a:t>
            </a:r>
            <a:r>
              <a:rPr lang="zh-CN" altLang="en-US" dirty="0" smtClean="0"/>
              <a:t>后结果的数值位必然不超过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位），所以只需一个符号位即可。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0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高位多一位，初始为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，原因：</a:t>
            </a:r>
            <a:endParaRPr lang="en-US" altLang="zh-CN" dirty="0" smtClean="0"/>
          </a:p>
          <a:p>
            <a:r>
              <a:rPr lang="zh-CN" altLang="en-US" dirty="0" smtClean="0"/>
              <a:t>此为符号位，因为涉及到补码运算。</a:t>
            </a:r>
            <a:endParaRPr lang="en-US" altLang="zh-CN" dirty="0" smtClean="0"/>
          </a:p>
          <a:p>
            <a:r>
              <a:rPr lang="zh-CN" altLang="en-US" dirty="0" smtClean="0"/>
              <a:t>原始被除数、除数均为正（绝对值），因此符号位初始为</a:t>
            </a:r>
            <a:r>
              <a:rPr lang="en-US" altLang="zh-CN" dirty="0" smtClean="0"/>
              <a:t>0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42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A73268A-FFA3-4A88-9E9B-C647EEC394D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西安电子科技大学</a:t>
            </a:r>
          </a:p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charset="0"/>
                <a:ea typeface="华文行楷" pitchFamily="2" charset="-122"/>
              </a:rPr>
              <a:t>计算机学院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228600" y="5734050"/>
            <a:ext cx="266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</a:pPr>
            <a:fld id="{BC81E60D-433D-4547-82C9-76FBAFF10D36}" type="datetime2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</a:pPr>
              <a:t>2018年4月14日</a:t>
            </a:fld>
            <a:endParaRPr lang="zh-CN" altLang="en-US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l">
              <a:spcBef>
                <a:spcPct val="0"/>
              </a:spcBef>
            </a:pPr>
            <a:fld id="{49CFA825-08FB-441F-B809-3DB2F8D6D08F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l">
                <a:spcBef>
                  <a:spcPct val="0"/>
                </a:spcBef>
              </a:pPr>
              <a:t>21:05:44</a:t>
            </a:fld>
            <a:endParaRPr lang="en-US" altLang="zh-CN" sz="240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27" name="Object 27"/>
          <p:cNvGraphicFramePr>
            <a:graphicFrameLocks noChangeAspect="1"/>
          </p:cNvGraphicFramePr>
          <p:nvPr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7" r:id="rId3" imgW="2962275" imgH="2924175" progId="">
                  <p:embed/>
                </p:oleObj>
              </mc:Choice>
              <mc:Fallback>
                <p:oleObj r:id="rId3" imgW="2962275" imgH="2924175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963808-A5A3-4707-814D-22DF9BD40BE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5ABE17-1C13-4936-B457-149001D00B4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9DBB4A-97B7-4034-B06C-4B54209138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690BC1-E1BA-47FF-B802-52A0B5237B4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E9E42-3137-4D97-9123-6CD61E2436E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006470-A7F8-4B68-9FAF-A7711E7F65F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C78C23-05E5-4DAA-A4A0-686B0BAFDC8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2B7A08-C191-48E7-A91C-34400A18F2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F54C4-9C47-4B98-AAFD-439E574B07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4E25E2-7E4C-4619-9334-B5BD1F7683C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D0D38A5E-1409-4A83-A396-CBB9D5EF8C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__.vsd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slide" Target="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slide" Target="slide85.xml"/><Relationship Id="rId4" Type="http://schemas.openxmlformats.org/officeDocument/2006/relationships/image" Target="../media/image31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0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719D69-6B73-4FA0-9FD9-00AB95E55F3D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15843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若</a:t>
            </a:r>
            <a:r>
              <a:rPr lang="en-US" altLang="zh-CN">
                <a:solidFill>
                  <a:srgbClr val="CC0000"/>
                </a:solidFill>
              </a:rPr>
              <a:t>C</a:t>
            </a:r>
            <a:r>
              <a:rPr lang="en-US" altLang="zh-CN" baseline="-25000">
                <a:solidFill>
                  <a:srgbClr val="CC0000"/>
                </a:solidFill>
              </a:rPr>
              <a:t>n-1</a:t>
            </a:r>
            <a:r>
              <a:rPr lang="zh-CN" altLang="en-US"/>
              <a:t>为</a:t>
            </a:r>
            <a:r>
              <a:rPr lang="zh-CN" altLang="en-US">
                <a:solidFill>
                  <a:srgbClr val="0000FF"/>
                </a:solidFill>
              </a:rPr>
              <a:t>最高数值位</a:t>
            </a:r>
            <a:r>
              <a:rPr lang="zh-CN" altLang="en-US"/>
              <a:t>向</a:t>
            </a:r>
            <a:r>
              <a:rPr lang="zh-CN" altLang="en-US">
                <a:solidFill>
                  <a:srgbClr val="0000FF"/>
                </a:solidFill>
              </a:rPr>
              <a:t>符号位</a:t>
            </a:r>
            <a:r>
              <a:rPr lang="zh-CN" altLang="en-US"/>
              <a:t>的进位，</a:t>
            </a:r>
            <a:r>
              <a:rPr lang="en-US" altLang="zh-CN">
                <a:solidFill>
                  <a:srgbClr val="CC0000"/>
                </a:solidFill>
              </a:rPr>
              <a:t>C</a:t>
            </a:r>
            <a:r>
              <a:rPr lang="en-US" altLang="zh-CN" baseline="-25000">
                <a:solidFill>
                  <a:srgbClr val="CC0000"/>
                </a:solidFill>
              </a:rPr>
              <a:t>n</a:t>
            </a:r>
            <a:r>
              <a:rPr lang="zh-CN" altLang="en-US"/>
              <a:t>表示</a:t>
            </a:r>
            <a:r>
              <a:rPr lang="zh-CN" altLang="en-US">
                <a:solidFill>
                  <a:srgbClr val="0000FF"/>
                </a:solidFill>
              </a:rPr>
              <a:t>符号位</a:t>
            </a:r>
            <a:r>
              <a:rPr lang="zh-CN" altLang="en-US"/>
              <a:t>向</a:t>
            </a:r>
            <a:r>
              <a:rPr lang="zh-CN" altLang="en-US">
                <a:solidFill>
                  <a:srgbClr val="0000FF"/>
                </a:solidFill>
              </a:rPr>
              <a:t>更高位</a:t>
            </a:r>
            <a:r>
              <a:rPr lang="zh-CN" altLang="en-US"/>
              <a:t>的进位，则判别溢出的逻辑表示式为：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VF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en-US" altLang="zh-CN" baseline="-30000">
                <a:solidFill>
                  <a:srgbClr val="000000"/>
                </a:solidFill>
              </a:rPr>
              <a:t>n-1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en-US" altLang="zh-CN" baseline="-30000">
                <a:solidFill>
                  <a:srgbClr val="000000"/>
                </a:solidFill>
              </a:rPr>
              <a:t>n</a:t>
            </a:r>
            <a:endParaRPr lang="zh-CN" altLang="en-US"/>
          </a:p>
        </p:txBody>
      </p:sp>
      <p:sp>
        <p:nvSpPr>
          <p:cNvPr id="1384452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进位判决法</a:t>
            </a:r>
          </a:p>
        </p:txBody>
      </p:sp>
      <p:sp>
        <p:nvSpPr>
          <p:cNvPr id="1384467" name="Rectangle 19"/>
          <p:cNvSpPr>
            <a:spLocks noChangeArrowheads="1"/>
          </p:cNvSpPr>
          <p:nvPr/>
        </p:nvSpPr>
        <p:spPr bwMode="auto">
          <a:xfrm>
            <a:off x="682625" y="3284538"/>
            <a:ext cx="23050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例：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0825" y="3860800"/>
            <a:ext cx="3957638" cy="1416050"/>
            <a:chOff x="250825" y="3860800"/>
            <a:chExt cx="3957638" cy="1416050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250825" y="3860800"/>
              <a:ext cx="2519363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0 1000001</a:t>
              </a:r>
            </a:p>
            <a:p>
              <a:pPr algn="r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＋ </a:t>
              </a:r>
              <a:r>
                <a:rPr lang="en-US" altLang="zh-CN">
                  <a:solidFill>
                    <a:srgbClr val="0000FF"/>
                  </a:solidFill>
                </a:rPr>
                <a:t>0 1000011</a:t>
              </a:r>
            </a:p>
            <a:p>
              <a:pPr algn="r">
                <a:spcBef>
                  <a:spcPct val="1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1 0000100</a:t>
              </a: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 flipV="1">
              <a:off x="827088" y="4795838"/>
              <a:ext cx="1943100" cy="158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697163" y="3860800"/>
              <a:ext cx="1511300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65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67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</a:t>
              </a:r>
              <a:r>
                <a:rPr lang="zh-CN" altLang="en-US">
                  <a:solidFill>
                    <a:srgbClr val="009900"/>
                  </a:solidFill>
                </a:rPr>
                <a:t>溢出</a:t>
              </a:r>
            </a:p>
          </p:txBody>
        </p:sp>
      </p:grp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82625" y="5661025"/>
            <a:ext cx="52562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VF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baseline="-30000" dirty="0">
                <a:solidFill>
                  <a:srgbClr val="000000"/>
                </a:solidFill>
              </a:rPr>
              <a:t>n-1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baseline="-30000" dirty="0">
                <a:solidFill>
                  <a:srgbClr val="000000"/>
                </a:solidFill>
              </a:rPr>
              <a:t>n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，发生溢出。</a:t>
            </a:r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1222375" y="5157788"/>
            <a:ext cx="252413" cy="252412"/>
          </a:xfrm>
          <a:custGeom>
            <a:avLst/>
            <a:gdLst/>
            <a:ahLst/>
            <a:cxnLst>
              <a:cxn ang="0">
                <a:pos x="159" y="23"/>
              </a:cxn>
              <a:cxn ang="0">
                <a:pos x="114" y="159"/>
              </a:cxn>
              <a:cxn ang="0">
                <a:pos x="23" y="23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48" y="91"/>
                  <a:pt x="137" y="159"/>
                  <a:pt x="114" y="159"/>
                </a:cubicBezTo>
                <a:cubicBezTo>
                  <a:pt x="91" y="159"/>
                  <a:pt x="0" y="0"/>
                  <a:pt x="23" y="23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Freeform 10"/>
          <p:cNvSpPr>
            <a:spLocks/>
          </p:cNvSpPr>
          <p:nvPr/>
        </p:nvSpPr>
        <p:spPr bwMode="auto">
          <a:xfrm>
            <a:off x="971550" y="5157788"/>
            <a:ext cx="252413" cy="252412"/>
          </a:xfrm>
          <a:custGeom>
            <a:avLst/>
            <a:gdLst/>
            <a:ahLst/>
            <a:cxnLst>
              <a:cxn ang="0">
                <a:pos x="159" y="23"/>
              </a:cxn>
              <a:cxn ang="0">
                <a:pos x="114" y="159"/>
              </a:cxn>
              <a:cxn ang="0">
                <a:pos x="23" y="23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48" y="91"/>
                  <a:pt x="137" y="159"/>
                  <a:pt x="114" y="159"/>
                </a:cubicBezTo>
                <a:cubicBezTo>
                  <a:pt x="91" y="159"/>
                  <a:pt x="0" y="0"/>
                  <a:pt x="23" y="23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114425" y="5229225"/>
            <a:ext cx="3603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</a:rPr>
              <a:t>1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827088" y="5229225"/>
            <a:ext cx="3603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</a:rPr>
              <a:t>0</a:t>
            </a:r>
            <a:endParaRPr lang="zh-CN" altLang="en-US">
              <a:solidFill>
                <a:srgbClr val="CC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25888" y="2276872"/>
            <a:ext cx="2519362" cy="1373188"/>
            <a:chOff x="3925888" y="2349500"/>
            <a:chExt cx="2519362" cy="137318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925888" y="2349500"/>
              <a:ext cx="2519362" cy="13731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0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</a:rPr>
                <a:t>＋ </a:t>
              </a:r>
              <a:r>
                <a:rPr lang="en-US" altLang="zh-CN" dirty="0">
                  <a:solidFill>
                    <a:srgbClr val="0000FF"/>
                  </a:solidFill>
                </a:rPr>
                <a:t>1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</a:rPr>
                <a:t>x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4429125" y="3286125"/>
              <a:ext cx="19431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24300" y="3783410"/>
            <a:ext cx="2519363" cy="1373187"/>
            <a:chOff x="3924300" y="3856038"/>
            <a:chExt cx="2519363" cy="1373187"/>
          </a:xfrm>
        </p:grpSpPr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3924300" y="3856038"/>
              <a:ext cx="2519363" cy="13731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0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</a:rPr>
                <a:t>＋ </a:t>
              </a:r>
              <a:r>
                <a:rPr lang="en-US" altLang="zh-CN" dirty="0">
                  <a:solidFill>
                    <a:srgbClr val="0000FF"/>
                  </a:solidFill>
                </a:rPr>
                <a:t>0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</a:rPr>
                <a:t>x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V="1">
              <a:off x="4427538" y="4792663"/>
              <a:ext cx="1943100" cy="158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300788" y="3788172"/>
            <a:ext cx="2519362" cy="1373188"/>
            <a:chOff x="6300788" y="3860800"/>
            <a:chExt cx="2519362" cy="1373188"/>
          </a:xfrm>
        </p:grpSpPr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6300788" y="3860800"/>
              <a:ext cx="2519362" cy="13731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1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</a:rPr>
                <a:t>＋ </a:t>
              </a:r>
              <a:r>
                <a:rPr lang="en-US" altLang="zh-CN" dirty="0">
                  <a:solidFill>
                    <a:srgbClr val="0000FF"/>
                  </a:solidFill>
                </a:rPr>
                <a:t>1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</a:rPr>
                <a:t>x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 flipV="1">
              <a:off x="6804025" y="4797425"/>
              <a:ext cx="19431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539750" y="2997200"/>
            <a:ext cx="367188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4211638" y="2997200"/>
            <a:ext cx="0" cy="259204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4211638" y="5589240"/>
            <a:ext cx="4681537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4654840" y="5021470"/>
            <a:ext cx="252413" cy="252412"/>
          </a:xfrm>
          <a:custGeom>
            <a:avLst/>
            <a:gdLst/>
            <a:ahLst/>
            <a:cxnLst>
              <a:cxn ang="0">
                <a:pos x="159" y="23"/>
              </a:cxn>
              <a:cxn ang="0">
                <a:pos x="114" y="159"/>
              </a:cxn>
              <a:cxn ang="0">
                <a:pos x="23" y="23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48" y="91"/>
                  <a:pt x="137" y="159"/>
                  <a:pt x="114" y="159"/>
                </a:cubicBezTo>
                <a:cubicBezTo>
                  <a:pt x="91" y="159"/>
                  <a:pt x="0" y="0"/>
                  <a:pt x="23" y="23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4510378" y="5092907"/>
            <a:ext cx="3603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</a:rPr>
              <a:t>0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52" name="Freeform 10"/>
          <p:cNvSpPr>
            <a:spLocks/>
          </p:cNvSpPr>
          <p:nvPr/>
        </p:nvSpPr>
        <p:spPr bwMode="auto">
          <a:xfrm>
            <a:off x="7020718" y="5012556"/>
            <a:ext cx="252413" cy="252412"/>
          </a:xfrm>
          <a:custGeom>
            <a:avLst/>
            <a:gdLst/>
            <a:ahLst/>
            <a:cxnLst>
              <a:cxn ang="0">
                <a:pos x="159" y="23"/>
              </a:cxn>
              <a:cxn ang="0">
                <a:pos x="114" y="159"/>
              </a:cxn>
              <a:cxn ang="0">
                <a:pos x="23" y="23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48" y="91"/>
                  <a:pt x="137" y="159"/>
                  <a:pt x="114" y="159"/>
                </a:cubicBezTo>
                <a:cubicBezTo>
                  <a:pt x="91" y="159"/>
                  <a:pt x="0" y="0"/>
                  <a:pt x="23" y="23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6876256" y="5083993"/>
            <a:ext cx="3603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smtClean="0">
                <a:solidFill>
                  <a:srgbClr val="CC0000"/>
                </a:solidFill>
              </a:rPr>
              <a:t>1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0F7103-B073-4FB5-8E19-408CE06B6E9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15113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适用于两同号数求和或异号数求差时判别溢出。溢出的逻辑表达式为：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	VF</a:t>
            </a:r>
            <a:r>
              <a:rPr lang="zh-CN" altLang="en-US"/>
              <a:t>＝</a:t>
            </a:r>
            <a:r>
              <a:rPr lang="en-US" altLang="zh-CN"/>
              <a:t>SF⊕CF</a:t>
            </a:r>
            <a:endParaRPr lang="zh-CN" altLang="en-US"/>
          </a:p>
        </p:txBody>
      </p:sp>
      <p:sp>
        <p:nvSpPr>
          <p:cNvPr id="138547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根据运算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结果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符号位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和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进位标志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判别</a:t>
            </a:r>
          </a:p>
        </p:txBody>
      </p:sp>
      <p:sp>
        <p:nvSpPr>
          <p:cNvPr id="1385495" name="Text Box 23"/>
          <p:cNvSpPr txBox="1">
            <a:spLocks noChangeArrowheads="1"/>
          </p:cNvSpPr>
          <p:nvPr/>
        </p:nvSpPr>
        <p:spPr bwMode="auto">
          <a:xfrm>
            <a:off x="1331913" y="2997200"/>
            <a:ext cx="2519362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0 </a:t>
            </a:r>
            <a:r>
              <a:rPr lang="en-US" altLang="zh-CN" i="1">
                <a:solidFill>
                  <a:srgbClr val="0000FF"/>
                </a:solidFill>
              </a:rPr>
              <a:t>xxxxxxx</a:t>
            </a:r>
          </a:p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＋ </a:t>
            </a:r>
            <a:r>
              <a:rPr lang="en-US" altLang="zh-CN">
                <a:solidFill>
                  <a:srgbClr val="0000FF"/>
                </a:solidFill>
              </a:rPr>
              <a:t>0 </a:t>
            </a:r>
            <a:r>
              <a:rPr lang="en-US" altLang="zh-CN" i="1">
                <a:solidFill>
                  <a:srgbClr val="0000FF"/>
                </a:solidFill>
              </a:rPr>
              <a:t>xxxxxxx</a:t>
            </a:r>
          </a:p>
          <a:p>
            <a:pPr algn="r">
              <a:spcBef>
                <a:spcPct val="0"/>
              </a:spcBef>
            </a:pPr>
            <a:r>
              <a:rPr lang="en-US" altLang="zh-CN" i="1">
                <a:solidFill>
                  <a:srgbClr val="0000FF"/>
                </a:solidFill>
              </a:rPr>
              <a:t>c s xxxxxxx</a:t>
            </a:r>
          </a:p>
        </p:txBody>
      </p:sp>
      <p:sp>
        <p:nvSpPr>
          <p:cNvPr id="1385496" name="Line 24"/>
          <p:cNvSpPr>
            <a:spLocks noChangeShapeType="1"/>
          </p:cNvSpPr>
          <p:nvPr/>
        </p:nvSpPr>
        <p:spPr bwMode="auto">
          <a:xfrm flipV="1">
            <a:off x="1835150" y="3933825"/>
            <a:ext cx="19431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497" name="Text Box 25"/>
          <p:cNvSpPr txBox="1">
            <a:spLocks noChangeArrowheads="1"/>
          </p:cNvSpPr>
          <p:nvPr/>
        </p:nvSpPr>
        <p:spPr bwMode="auto">
          <a:xfrm>
            <a:off x="3708400" y="3001963"/>
            <a:ext cx="2519363" cy="13731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 </a:t>
            </a:r>
            <a:r>
              <a:rPr lang="en-US" altLang="zh-CN" i="1">
                <a:solidFill>
                  <a:srgbClr val="0000FF"/>
                </a:solidFill>
              </a:rPr>
              <a:t>xxxxxxx</a:t>
            </a:r>
          </a:p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＋ </a:t>
            </a:r>
            <a:r>
              <a:rPr lang="en-US" altLang="zh-CN">
                <a:solidFill>
                  <a:srgbClr val="0000FF"/>
                </a:solidFill>
              </a:rPr>
              <a:t>1 </a:t>
            </a:r>
            <a:r>
              <a:rPr lang="en-US" altLang="zh-CN" i="1">
                <a:solidFill>
                  <a:srgbClr val="0000FF"/>
                </a:solidFill>
              </a:rPr>
              <a:t>xxxxxxx</a:t>
            </a:r>
          </a:p>
          <a:p>
            <a:pPr algn="r">
              <a:spcBef>
                <a:spcPct val="0"/>
              </a:spcBef>
            </a:pPr>
            <a:r>
              <a:rPr lang="en-US" altLang="zh-CN" i="1">
                <a:solidFill>
                  <a:srgbClr val="0000FF"/>
                </a:solidFill>
              </a:rPr>
              <a:t> c s xxxxxxx</a:t>
            </a:r>
          </a:p>
        </p:txBody>
      </p:sp>
      <p:sp>
        <p:nvSpPr>
          <p:cNvPr id="1385498" name="Line 26"/>
          <p:cNvSpPr>
            <a:spLocks noChangeShapeType="1"/>
          </p:cNvSpPr>
          <p:nvPr/>
        </p:nvSpPr>
        <p:spPr bwMode="auto">
          <a:xfrm flipV="1">
            <a:off x="4211638" y="3938588"/>
            <a:ext cx="1943100" cy="1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499" name="Rectangle 27"/>
          <p:cNvSpPr>
            <a:spLocks noChangeArrowheads="1"/>
          </p:cNvSpPr>
          <p:nvPr/>
        </p:nvSpPr>
        <p:spPr bwMode="auto">
          <a:xfrm>
            <a:off x="2195513" y="4508500"/>
            <a:ext cx="7921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</a:rPr>
              <a:t>SF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385500" name="Rectangle 28"/>
          <p:cNvSpPr>
            <a:spLocks noChangeArrowheads="1"/>
          </p:cNvSpPr>
          <p:nvPr/>
        </p:nvSpPr>
        <p:spPr bwMode="auto">
          <a:xfrm>
            <a:off x="1547813" y="4508500"/>
            <a:ext cx="7667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</a:rPr>
              <a:t>CF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385501" name="Line 29"/>
          <p:cNvSpPr>
            <a:spLocks noChangeShapeType="1"/>
          </p:cNvSpPr>
          <p:nvPr/>
        </p:nvSpPr>
        <p:spPr bwMode="auto">
          <a:xfrm>
            <a:off x="2339975" y="4365625"/>
            <a:ext cx="71438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502" name="Line 30"/>
          <p:cNvSpPr>
            <a:spLocks noChangeShapeType="1"/>
          </p:cNvSpPr>
          <p:nvPr/>
        </p:nvSpPr>
        <p:spPr bwMode="auto">
          <a:xfrm flipH="1">
            <a:off x="1979613" y="4365625"/>
            <a:ext cx="71437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503" name="Rectangle 31"/>
          <p:cNvSpPr>
            <a:spLocks noChangeArrowheads="1"/>
          </p:cNvSpPr>
          <p:nvPr/>
        </p:nvSpPr>
        <p:spPr bwMode="auto">
          <a:xfrm>
            <a:off x="4572000" y="4508500"/>
            <a:ext cx="7921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</a:rPr>
              <a:t>SF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385504" name="Rectangle 32"/>
          <p:cNvSpPr>
            <a:spLocks noChangeArrowheads="1"/>
          </p:cNvSpPr>
          <p:nvPr/>
        </p:nvSpPr>
        <p:spPr bwMode="auto">
          <a:xfrm>
            <a:off x="3924300" y="4508500"/>
            <a:ext cx="7667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</a:rPr>
              <a:t>CF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385505" name="Line 33"/>
          <p:cNvSpPr>
            <a:spLocks noChangeShapeType="1"/>
          </p:cNvSpPr>
          <p:nvPr/>
        </p:nvSpPr>
        <p:spPr bwMode="auto">
          <a:xfrm>
            <a:off x="4716463" y="4365625"/>
            <a:ext cx="71437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506" name="Line 34"/>
          <p:cNvSpPr>
            <a:spLocks noChangeShapeType="1"/>
          </p:cNvSpPr>
          <p:nvPr/>
        </p:nvSpPr>
        <p:spPr bwMode="auto">
          <a:xfrm flipH="1">
            <a:off x="4356100" y="4365625"/>
            <a:ext cx="71438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FF34A8-85D7-4F33-B6F5-052A893FC413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25193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若用</a:t>
            </a:r>
            <a:r>
              <a:rPr lang="en-US" altLang="zh-CN">
                <a:solidFill>
                  <a:srgbClr val="000000"/>
                </a:solidFill>
              </a:rPr>
              <a:t>Xs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Ys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Zs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分别表示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两个操作数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及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运算结果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符号位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，当两同号数求和或异号数求差时，就有可能发生溢出。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溢出是否发生可根据运算前后的符号位进行判别，其逻辑表达式为：</a:t>
            </a:r>
            <a:endParaRPr lang="zh-CN" altLang="en-US"/>
          </a:p>
        </p:txBody>
      </p:sp>
      <p:sp>
        <p:nvSpPr>
          <p:cNvPr id="1386500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4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根据运算前后的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符号位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进行判断</a:t>
            </a:r>
          </a:p>
        </p:txBody>
      </p:sp>
      <p:graphicFrame>
        <p:nvGraphicFramePr>
          <p:cNvPr id="13865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509908"/>
              </p:ext>
            </p:extLst>
          </p:nvPr>
        </p:nvGraphicFramePr>
        <p:xfrm>
          <a:off x="993775" y="3429000"/>
          <a:ext cx="66516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23" name="公式" r:id="rId3" imgW="1942920" imgH="253800" progId="Equation.3">
                  <p:embed/>
                </p:oleObj>
              </mc:Choice>
              <mc:Fallback>
                <p:oleObj name="公式" r:id="rId3" imgW="1942920" imgH="253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429000"/>
                        <a:ext cx="665162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107919" y="4504862"/>
            <a:ext cx="3494484" cy="1948474"/>
            <a:chOff x="5107919" y="4504862"/>
            <a:chExt cx="3494484" cy="1948474"/>
          </a:xfrm>
        </p:grpSpPr>
        <p:cxnSp>
          <p:nvCxnSpPr>
            <p:cNvPr id="9" name="直接连接符 8"/>
            <p:cNvCxnSpPr/>
            <p:nvPr/>
          </p:nvCxnSpPr>
          <p:spPr bwMode="auto">
            <a:xfrm flipV="1">
              <a:off x="6182179" y="5533469"/>
              <a:ext cx="0" cy="246879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V="1">
              <a:off x="7073132" y="5533468"/>
              <a:ext cx="0" cy="246879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7085191" y="6140389"/>
              <a:ext cx="0" cy="312947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V="1">
              <a:off x="6370155" y="6140389"/>
              <a:ext cx="0" cy="312947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6615750" y="4763370"/>
              <a:ext cx="0" cy="246879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V="1">
              <a:off x="6010115" y="6140388"/>
              <a:ext cx="0" cy="312948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6614679" y="4600180"/>
              <a:ext cx="0" cy="182242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5154593" y="4574481"/>
              <a:ext cx="1499616" cy="6647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5145449" y="4541143"/>
              <a:ext cx="570" cy="1912193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5107919" y="6417568"/>
              <a:ext cx="938551" cy="6092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矩形 18"/>
            <p:cNvSpPr/>
            <p:nvPr/>
          </p:nvSpPr>
          <p:spPr bwMode="auto">
            <a:xfrm>
              <a:off x="7738307" y="4504862"/>
              <a:ext cx="864096" cy="360040"/>
            </a:xfrm>
            <a:prstGeom prst="rect">
              <a:avLst/>
            </a:prstGeom>
            <a:solidFill>
              <a:srgbClr val="CC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PSW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V="1">
              <a:off x="6874211" y="4691301"/>
              <a:ext cx="0" cy="318948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6874211" y="4691301"/>
              <a:ext cx="864096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2" name="任意多边形 21"/>
            <p:cNvSpPr/>
            <p:nvPr/>
          </p:nvSpPr>
          <p:spPr bwMode="auto">
            <a:xfrm>
              <a:off x="5871730" y="5010249"/>
              <a:ext cx="1504950" cy="523220"/>
            </a:xfrm>
            <a:custGeom>
              <a:avLst/>
              <a:gdLst>
                <a:gd name="connsiteX0" fmla="*/ 750094 w 1504950"/>
                <a:gd name="connsiteY0" fmla="*/ 350044 h 507207"/>
                <a:gd name="connsiteX1" fmla="*/ 859631 w 1504950"/>
                <a:gd name="connsiteY1" fmla="*/ 507207 h 507207"/>
                <a:gd name="connsiteX2" fmla="*/ 1504950 w 1504950"/>
                <a:gd name="connsiteY2" fmla="*/ 504825 h 507207"/>
                <a:gd name="connsiteX3" fmla="*/ 1259681 w 1504950"/>
                <a:gd name="connsiteY3" fmla="*/ 0 h 507207"/>
                <a:gd name="connsiteX4" fmla="*/ 233362 w 1504950"/>
                <a:gd name="connsiteY4" fmla="*/ 7144 h 507207"/>
                <a:gd name="connsiteX5" fmla="*/ 0 w 1504950"/>
                <a:gd name="connsiteY5" fmla="*/ 504825 h 507207"/>
                <a:gd name="connsiteX6" fmla="*/ 640556 w 1504950"/>
                <a:gd name="connsiteY6" fmla="*/ 504825 h 507207"/>
                <a:gd name="connsiteX7" fmla="*/ 750094 w 1504950"/>
                <a:gd name="connsiteY7" fmla="*/ 350044 h 50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950" h="507207">
                  <a:moveTo>
                    <a:pt x="750094" y="350044"/>
                  </a:moveTo>
                  <a:lnTo>
                    <a:pt x="859631" y="507207"/>
                  </a:lnTo>
                  <a:lnTo>
                    <a:pt x="1504950" y="504825"/>
                  </a:lnTo>
                  <a:lnTo>
                    <a:pt x="1259681" y="0"/>
                  </a:lnTo>
                  <a:lnTo>
                    <a:pt x="233362" y="7144"/>
                  </a:lnTo>
                  <a:lnTo>
                    <a:pt x="0" y="504825"/>
                  </a:lnTo>
                  <a:lnTo>
                    <a:pt x="640556" y="504825"/>
                  </a:lnTo>
                  <a:lnTo>
                    <a:pt x="750094" y="350044"/>
                  </a:lnTo>
                  <a:close/>
                </a:path>
              </a:pathLst>
            </a:custGeom>
            <a:solidFill>
              <a:srgbClr val="FFCC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4853" y="4947290"/>
              <a:ext cx="4187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Σ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6686235" y="5780348"/>
              <a:ext cx="864096" cy="360040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R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713291" y="5780348"/>
              <a:ext cx="864096" cy="360040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AC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483768" y="567146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某运算器</a:t>
            </a:r>
            <a:r>
              <a:rPr lang="zh-CN" altLang="en-US" dirty="0" smtClean="0">
                <a:solidFill>
                  <a:srgbClr val="0000FF"/>
                </a:solidFill>
                <a:cs typeface="Times New Roman" pitchFamily="18" charset="0"/>
              </a:rPr>
              <a:t>结构：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BF74E-83E4-4BCF-BD85-4A1F222DB3A1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507413" cy="4103688"/>
          </a:xfrm>
        </p:spPr>
        <p:txBody>
          <a:bodyPr/>
          <a:lstStyle/>
          <a:p>
            <a:pPr marL="357188" indent="-357188"/>
            <a:r>
              <a:rPr lang="zh-CN" altLang="en-US"/>
              <a:t>在</a:t>
            </a:r>
            <a:r>
              <a:rPr lang="en-US" altLang="zh-CN"/>
              <a:t>CPU</a:t>
            </a:r>
            <a:r>
              <a:rPr lang="zh-CN" altLang="en-US"/>
              <a:t>中，进行定点算术运算是否发生溢出，通常是由</a:t>
            </a:r>
            <a:r>
              <a:rPr lang="en-US" altLang="zh-CN"/>
              <a:t>CPU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C0000"/>
                </a:solidFill>
              </a:rPr>
              <a:t>硬件逻辑电路</a:t>
            </a:r>
            <a:r>
              <a:rPr lang="zh-CN" altLang="en-US"/>
              <a:t>进行检测。</a:t>
            </a:r>
          </a:p>
          <a:p>
            <a:pPr marL="357188" indent="-357188"/>
            <a:r>
              <a:rPr lang="zh-CN" altLang="en-US"/>
              <a:t>一旦溢出发生，则会</a:t>
            </a:r>
          </a:p>
          <a:p>
            <a:pPr marL="815975" lvl="1"/>
            <a:r>
              <a:rPr lang="zh-CN" altLang="en-US"/>
              <a:t>在</a:t>
            </a:r>
            <a:r>
              <a:rPr lang="en-US" altLang="zh-CN"/>
              <a:t>CPU</a:t>
            </a:r>
            <a:r>
              <a:rPr lang="zh-CN" altLang="en-US"/>
              <a:t>中的标志寄存器中建立</a:t>
            </a:r>
            <a:r>
              <a:rPr lang="zh-CN" altLang="en-US">
                <a:solidFill>
                  <a:srgbClr val="0000FF"/>
                </a:solidFill>
              </a:rPr>
              <a:t>溢出标志</a:t>
            </a:r>
            <a:r>
              <a:rPr lang="en-US" altLang="zh-CN"/>
              <a:t>;</a:t>
            </a:r>
          </a:p>
          <a:p>
            <a:pPr marL="815975" lvl="1"/>
            <a:r>
              <a:rPr lang="zh-CN" altLang="en-US"/>
              <a:t>或者产生</a:t>
            </a:r>
            <a:r>
              <a:rPr lang="zh-CN" altLang="en-US">
                <a:solidFill>
                  <a:srgbClr val="0000FF"/>
                </a:solidFill>
              </a:rPr>
              <a:t>溢出中断</a:t>
            </a:r>
            <a:r>
              <a:rPr lang="zh-CN" altLang="en-US"/>
              <a:t>。</a:t>
            </a:r>
          </a:p>
        </p:txBody>
      </p:sp>
      <p:sp>
        <p:nvSpPr>
          <p:cNvPr id="1387524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4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根据运算前后的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符号位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进行判断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08AD5-F845-4A54-B3DF-7D39528163DC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3. </a:t>
            </a:r>
            <a:r>
              <a:rPr lang="zh-CN" altLang="en-US">
                <a:solidFill>
                  <a:srgbClr val="CC0000"/>
                </a:solidFill>
              </a:rPr>
              <a:t>一位</a:t>
            </a:r>
            <a:r>
              <a:rPr lang="zh-CN" altLang="en-US">
                <a:solidFill>
                  <a:srgbClr val="0000FF"/>
                </a:solidFill>
              </a:rPr>
              <a:t>全加器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24479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设一位全加器的输入分别为 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i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和 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，低一位对该位的进位为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en-US" altLang="zh-CN" baseline="-30000">
                <a:solidFill>
                  <a:srgbClr val="000000"/>
                </a:solidFill>
              </a:rPr>
              <a:t>i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。全加器的结果和向高一位的进位分别用 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en-US" altLang="zh-CN" baseline="-30000">
                <a:solidFill>
                  <a:srgbClr val="000000"/>
                </a:solidFill>
              </a:rPr>
              <a:t>i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和 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baseline="-30000">
                <a:solidFill>
                  <a:srgbClr val="000000"/>
                </a:solidFill>
              </a:rPr>
              <a:t>1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表示。则一位全加器所实现的逻辑表达式：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Z</a:t>
            </a:r>
            <a:r>
              <a:rPr lang="en-US" altLang="zh-CN" i="1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X</a:t>
            </a:r>
            <a:r>
              <a:rPr lang="en-US" altLang="zh-CN" i="1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⊕Y</a:t>
            </a:r>
            <a:r>
              <a:rPr lang="en-US" altLang="zh-CN" i="1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⊕C</a:t>
            </a:r>
            <a:r>
              <a:rPr lang="en-US" altLang="zh-CN" i="1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endParaRPr lang="en-US" altLang="zh-CN" i="1" baseline="-30000">
              <a:solidFill>
                <a:srgbClr val="CC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CC0000"/>
                </a:solidFill>
              </a:rPr>
              <a:t>	</a:t>
            </a:r>
            <a:r>
              <a:rPr lang="en-US" altLang="zh-CN">
                <a:solidFill>
                  <a:srgbClr val="CC0000"/>
                </a:solidFill>
              </a:rPr>
              <a:t>C</a:t>
            </a:r>
            <a:r>
              <a:rPr lang="en-US" altLang="zh-CN" i="1" baseline="-30000">
                <a:solidFill>
                  <a:srgbClr val="CC0000"/>
                </a:solidFill>
              </a:rPr>
              <a:t>i</a:t>
            </a:r>
            <a:r>
              <a:rPr lang="zh-CN" altLang="en-US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baseline="-30000">
                <a:solidFill>
                  <a:srgbClr val="CC0000"/>
                </a:solidFill>
              </a:rPr>
              <a:t>1</a:t>
            </a: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00"/>
                </a:solidFill>
              </a:rPr>
              <a:t>X</a:t>
            </a:r>
            <a:r>
              <a:rPr lang="en-US" altLang="zh-CN" i="1" baseline="-30000">
                <a:solidFill>
                  <a:srgbClr val="CC0000"/>
                </a:solidFill>
              </a:rPr>
              <a:t>i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CC0000"/>
                </a:solidFill>
              </a:rPr>
              <a:t>Y</a:t>
            </a:r>
            <a:r>
              <a:rPr lang="en-US" altLang="zh-CN" i="1" baseline="-30000">
                <a:solidFill>
                  <a:srgbClr val="CC0000"/>
                </a:solidFill>
              </a:rPr>
              <a:t>i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00"/>
                </a:solidFill>
              </a:rPr>
              <a:t>X</a:t>
            </a:r>
            <a:r>
              <a:rPr lang="en-US" altLang="zh-CN" i="1" baseline="-30000">
                <a:solidFill>
                  <a:srgbClr val="CC0000"/>
                </a:solidFill>
              </a:rPr>
              <a:t>i</a:t>
            </a:r>
            <a:r>
              <a:rPr lang="zh-CN" altLang="en-US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CC0000"/>
                </a:solidFill>
              </a:rPr>
              <a:t>Y</a:t>
            </a:r>
            <a:r>
              <a:rPr lang="en-US" altLang="zh-CN" i="1" baseline="-30000">
                <a:solidFill>
                  <a:srgbClr val="CC0000"/>
                </a:solidFill>
              </a:rPr>
              <a:t>i</a:t>
            </a:r>
            <a:r>
              <a:rPr lang="en-US" altLang="zh-CN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CC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CC0000"/>
                </a:solidFill>
              </a:rPr>
              <a:t>C</a:t>
            </a:r>
            <a:r>
              <a:rPr lang="en-US" altLang="zh-CN" i="1" baseline="-30000">
                <a:solidFill>
                  <a:srgbClr val="CC0000"/>
                </a:solidFill>
              </a:rPr>
              <a:t>i</a:t>
            </a:r>
            <a:endParaRPr lang="zh-CN" altLang="en-US" i="1">
              <a:solidFill>
                <a:srgbClr val="CC0000"/>
              </a:solidFill>
            </a:endParaRPr>
          </a:p>
        </p:txBody>
      </p:sp>
      <p:graphicFrame>
        <p:nvGraphicFramePr>
          <p:cNvPr id="1388548" name="Object 4"/>
          <p:cNvGraphicFramePr>
            <a:graphicFrameLocks noChangeAspect="1"/>
          </p:cNvGraphicFramePr>
          <p:nvPr/>
        </p:nvGraphicFramePr>
        <p:xfrm>
          <a:off x="5435600" y="1987550"/>
          <a:ext cx="29845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68" name="Visio" r:id="rId3" imgW="1243730" imgH="1792374" progId="Visio.Drawing.11">
                  <p:embed/>
                </p:oleObj>
              </mc:Choice>
              <mc:Fallback>
                <p:oleObj name="Visio" r:id="rId3" imgW="1243730" imgH="1792374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87550"/>
                        <a:ext cx="2984500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8549" name="Object 5"/>
          <p:cNvGraphicFramePr>
            <a:graphicFrameLocks noChangeAspect="1"/>
          </p:cNvGraphicFramePr>
          <p:nvPr/>
        </p:nvGraphicFramePr>
        <p:xfrm>
          <a:off x="395288" y="3182938"/>
          <a:ext cx="3671887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69" name="Visio" r:id="rId5" imgW="1796186" imgH="1432560" progId="Visio.Drawing.11">
                  <p:embed/>
                </p:oleObj>
              </mc:Choice>
              <mc:Fallback>
                <p:oleObj name="Visio" r:id="rId5" imgW="1796186" imgH="143256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82938"/>
                        <a:ext cx="3671887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550" name="Line 6"/>
          <p:cNvSpPr>
            <a:spLocks noChangeShapeType="1"/>
          </p:cNvSpPr>
          <p:nvPr/>
        </p:nvSpPr>
        <p:spPr bwMode="auto">
          <a:xfrm>
            <a:off x="2484438" y="2997200"/>
            <a:ext cx="9350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8551" name="Line 7"/>
          <p:cNvSpPr>
            <a:spLocks noChangeShapeType="1"/>
          </p:cNvSpPr>
          <p:nvPr/>
        </p:nvSpPr>
        <p:spPr bwMode="auto">
          <a:xfrm>
            <a:off x="3924300" y="2997200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8552" name="Text Box 8"/>
          <p:cNvSpPr txBox="1">
            <a:spLocks noChangeArrowheads="1"/>
          </p:cNvSpPr>
          <p:nvPr/>
        </p:nvSpPr>
        <p:spPr bwMode="auto">
          <a:xfrm>
            <a:off x="2555875" y="2924175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 i="1" baseline="-250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1388553" name="Text Box 9"/>
          <p:cNvSpPr txBox="1">
            <a:spLocks noChangeArrowheads="1"/>
          </p:cNvSpPr>
          <p:nvPr/>
        </p:nvSpPr>
        <p:spPr bwMode="auto">
          <a:xfrm>
            <a:off x="4140200" y="2924175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</a:t>
            </a:r>
            <a:r>
              <a:rPr lang="en-US" altLang="zh-CN" i="1" baseline="-250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1388554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1916113"/>
            <a:ext cx="504825" cy="504825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39752" y="350100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8000"/>
                </a:solidFill>
              </a:rPr>
              <a:t>进位产生函数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400506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8000"/>
                </a:solidFill>
              </a:rPr>
              <a:t>进位传递函数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4754880" y="3281082"/>
            <a:ext cx="426720" cy="817582"/>
          </a:xfrm>
          <a:custGeom>
            <a:avLst/>
            <a:gdLst>
              <a:gd name="connsiteX0" fmla="*/ 172122 w 426720"/>
              <a:gd name="connsiteY0" fmla="*/ 817582 h 817582"/>
              <a:gd name="connsiteX1" fmla="*/ 398033 w 426720"/>
              <a:gd name="connsiteY1" fmla="*/ 408791 h 817582"/>
              <a:gd name="connsiteX2" fmla="*/ 0 w 426720"/>
              <a:gd name="connsiteY2" fmla="*/ 0 h 81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20" h="817582">
                <a:moveTo>
                  <a:pt x="172122" y="817582"/>
                </a:moveTo>
                <a:cubicBezTo>
                  <a:pt x="299421" y="681318"/>
                  <a:pt x="426720" y="545055"/>
                  <a:pt x="398033" y="408791"/>
                </a:cubicBezTo>
                <a:cubicBezTo>
                  <a:pt x="369346" y="272527"/>
                  <a:pt x="184673" y="136263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3184264" y="3205779"/>
            <a:ext cx="376517" cy="376517"/>
          </a:xfrm>
          <a:custGeom>
            <a:avLst/>
            <a:gdLst>
              <a:gd name="connsiteX0" fmla="*/ 376517 w 376517"/>
              <a:gd name="connsiteY0" fmla="*/ 376517 h 376517"/>
              <a:gd name="connsiteX1" fmla="*/ 290456 w 376517"/>
              <a:gd name="connsiteY1" fmla="*/ 139849 h 376517"/>
              <a:gd name="connsiteX2" fmla="*/ 0 w 376517"/>
              <a:gd name="connsiteY2" fmla="*/ 0 h 3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17" h="376517">
                <a:moveTo>
                  <a:pt x="376517" y="376517"/>
                </a:moveTo>
                <a:cubicBezTo>
                  <a:pt x="364863" y="289559"/>
                  <a:pt x="353209" y="202602"/>
                  <a:pt x="290456" y="139849"/>
                </a:cubicBezTo>
                <a:cubicBezTo>
                  <a:pt x="227703" y="77096"/>
                  <a:pt x="113851" y="38548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0" grpId="0" animBg="1"/>
      <p:bldP spid="1388551" grpId="0" animBg="1"/>
      <p:bldP spid="1388552" grpId="0"/>
      <p:bldP spid="1388553" grpId="0"/>
      <p:bldP spid="14" grpId="0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F2A16-7BEA-4983-9080-01DD39986063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4. </a:t>
            </a:r>
            <a:r>
              <a:rPr lang="en-US" altLang="zh-CN" i="1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CC0000"/>
                </a:solidFill>
              </a:rPr>
              <a:t>位</a:t>
            </a:r>
            <a:r>
              <a:rPr lang="zh-CN" altLang="en-US">
                <a:solidFill>
                  <a:srgbClr val="0000FF"/>
                </a:solidFill>
              </a:rPr>
              <a:t>加法器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008062"/>
          </a:xfrm>
        </p:spPr>
        <p:txBody>
          <a:bodyPr/>
          <a:lstStyle/>
          <a:p>
            <a:r>
              <a:rPr lang="zh-CN" altLang="en-US"/>
              <a:t>若一位全加器的进位延时为△</a:t>
            </a:r>
            <a:r>
              <a:rPr lang="en-US" altLang="zh-CN"/>
              <a:t>t</a:t>
            </a:r>
            <a:r>
              <a:rPr lang="zh-CN" altLang="en-US"/>
              <a:t>，则</a:t>
            </a:r>
            <a:r>
              <a:rPr lang="en-US" altLang="zh-CN" i="1"/>
              <a:t>n</a:t>
            </a:r>
            <a:r>
              <a:rPr lang="zh-CN" altLang="en-US"/>
              <a:t>位加法器的延时就是 </a:t>
            </a:r>
            <a:r>
              <a:rPr lang="en-US" altLang="zh-CN" i="1"/>
              <a:t>n </a:t>
            </a:r>
            <a:r>
              <a:rPr lang="en-US" altLang="zh-CN"/>
              <a:t>·△t</a:t>
            </a:r>
            <a:r>
              <a:rPr lang="zh-CN" altLang="en-US"/>
              <a:t>。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行波进位加法器</a:t>
            </a:r>
          </a:p>
        </p:txBody>
      </p:sp>
      <p:graphicFrame>
        <p:nvGraphicFramePr>
          <p:cNvPr id="1390597" name="Object 5"/>
          <p:cNvGraphicFramePr>
            <a:graphicFrameLocks noChangeAspect="1"/>
          </p:cNvGraphicFramePr>
          <p:nvPr/>
        </p:nvGraphicFramePr>
        <p:xfrm>
          <a:off x="250825" y="2203450"/>
          <a:ext cx="8785225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07" name="Visio" r:id="rId3" imgW="4391548" imgH="1666943" progId="Visio.Drawing.11">
                  <p:embed/>
                </p:oleObj>
              </mc:Choice>
              <mc:Fallback>
                <p:oleObj name="Visio" r:id="rId3" imgW="4391548" imgH="1666943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3450"/>
                        <a:ext cx="8785225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0598" name="Text Box 6"/>
          <p:cNvSpPr txBox="1">
            <a:spLocks noChangeArrowheads="1"/>
          </p:cNvSpPr>
          <p:nvPr/>
        </p:nvSpPr>
        <p:spPr bwMode="auto">
          <a:xfrm>
            <a:off x="1763713" y="5789613"/>
            <a:ext cx="525621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行波进位的</a:t>
            </a:r>
            <a:r>
              <a:rPr lang="en-US" altLang="zh-CN" i="1">
                <a:solidFill>
                  <a:schemeClr val="bg2"/>
                </a:solidFill>
              </a:rPr>
              <a:t>n</a:t>
            </a:r>
            <a:r>
              <a:rPr lang="zh-CN" altLang="en-US">
                <a:solidFill>
                  <a:schemeClr val="bg2"/>
                </a:solidFill>
              </a:rPr>
              <a:t>位加法</a:t>
            </a:r>
            <a:r>
              <a:rPr lang="en-US" altLang="zh-CN">
                <a:solidFill>
                  <a:schemeClr val="bg2"/>
                </a:solidFill>
              </a:rPr>
              <a:t>/</a:t>
            </a:r>
            <a:r>
              <a:rPr lang="zh-CN" altLang="en-US">
                <a:solidFill>
                  <a:schemeClr val="bg2"/>
                </a:solidFill>
              </a:rPr>
              <a:t>减法器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F2A16-7BEA-4983-9080-01DD39986063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4. </a:t>
            </a:r>
            <a:r>
              <a:rPr lang="en-US" altLang="zh-CN" i="1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CC0000"/>
                </a:solidFill>
              </a:rPr>
              <a:t>位</a:t>
            </a:r>
            <a:r>
              <a:rPr lang="zh-CN" altLang="en-US">
                <a:solidFill>
                  <a:srgbClr val="0000FF"/>
                </a:solidFill>
              </a:rPr>
              <a:t>加法器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008062"/>
          </a:xfrm>
        </p:spPr>
        <p:txBody>
          <a:bodyPr/>
          <a:lstStyle/>
          <a:p>
            <a:r>
              <a:rPr lang="zh-CN" altLang="en-US"/>
              <a:t>若一位全加器的进位延时为△</a:t>
            </a:r>
            <a:r>
              <a:rPr lang="en-US" altLang="zh-CN"/>
              <a:t>t</a:t>
            </a:r>
            <a:r>
              <a:rPr lang="zh-CN" altLang="en-US"/>
              <a:t>，则</a:t>
            </a:r>
            <a:r>
              <a:rPr lang="en-US" altLang="zh-CN" i="1"/>
              <a:t>n</a:t>
            </a:r>
            <a:r>
              <a:rPr lang="zh-CN" altLang="en-US"/>
              <a:t>位加法器的延时就是 </a:t>
            </a:r>
            <a:r>
              <a:rPr lang="en-US" altLang="zh-CN" i="1"/>
              <a:t>n </a:t>
            </a:r>
            <a:r>
              <a:rPr lang="en-US" altLang="zh-CN"/>
              <a:t>·△t</a:t>
            </a:r>
            <a:r>
              <a:rPr lang="zh-CN" altLang="en-US"/>
              <a:t>。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行波进位加法器</a:t>
            </a:r>
          </a:p>
        </p:txBody>
      </p:sp>
      <p:sp>
        <p:nvSpPr>
          <p:cNvPr id="1390598" name="Text Box 6"/>
          <p:cNvSpPr txBox="1">
            <a:spLocks noChangeArrowheads="1"/>
          </p:cNvSpPr>
          <p:nvPr/>
        </p:nvSpPr>
        <p:spPr bwMode="auto">
          <a:xfrm>
            <a:off x="1836068" y="5790208"/>
            <a:ext cx="525621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行波进位</a:t>
            </a:r>
            <a:r>
              <a:rPr lang="zh-CN" altLang="en-US" smtClean="0">
                <a:solidFill>
                  <a:schemeClr val="bg2"/>
                </a:solidFill>
              </a:rPr>
              <a:t>的</a:t>
            </a:r>
            <a:r>
              <a:rPr lang="en-US" altLang="zh-CN" smtClean="0">
                <a:solidFill>
                  <a:schemeClr val="bg2"/>
                </a:solidFill>
              </a:rPr>
              <a:t>4</a:t>
            </a:r>
            <a:r>
              <a:rPr lang="zh-CN" altLang="en-US" smtClean="0">
                <a:solidFill>
                  <a:schemeClr val="bg2"/>
                </a:solidFill>
              </a:rPr>
              <a:t>位</a:t>
            </a:r>
            <a:r>
              <a:rPr lang="zh-CN" altLang="en-US">
                <a:solidFill>
                  <a:schemeClr val="bg2"/>
                </a:solidFill>
              </a:rPr>
              <a:t>加法</a:t>
            </a:r>
            <a:r>
              <a:rPr lang="en-US" altLang="zh-CN">
                <a:solidFill>
                  <a:schemeClr val="bg2"/>
                </a:solidFill>
              </a:rPr>
              <a:t>/</a:t>
            </a:r>
            <a:r>
              <a:rPr lang="zh-CN" altLang="en-US">
                <a:solidFill>
                  <a:schemeClr val="bg2"/>
                </a:solidFill>
              </a:rPr>
              <a:t>减法器</a:t>
            </a:r>
          </a:p>
        </p:txBody>
      </p:sp>
      <p:graphicFrame>
        <p:nvGraphicFramePr>
          <p:cNvPr id="1630212" name="Object 4"/>
          <p:cNvGraphicFramePr>
            <a:graphicFrameLocks noChangeAspect="1"/>
          </p:cNvGraphicFramePr>
          <p:nvPr/>
        </p:nvGraphicFramePr>
        <p:xfrm>
          <a:off x="251027" y="2060848"/>
          <a:ext cx="8713461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22" name="Visio" r:id="rId3" imgW="3861519" imgH="1627221" progId="Visio.Drawing.11">
                  <p:embed/>
                </p:oleObj>
              </mc:Choice>
              <mc:Fallback>
                <p:oleObj name="Visio" r:id="rId3" imgW="3861519" imgH="1627221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27" y="2060848"/>
                        <a:ext cx="8713461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F2A16-7BEA-4983-9080-01DD3998606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4. </a:t>
            </a:r>
            <a:r>
              <a:rPr lang="en-US" altLang="zh-CN" i="1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CC0000"/>
                </a:solidFill>
              </a:rPr>
              <a:t>位</a:t>
            </a:r>
            <a:r>
              <a:rPr lang="zh-CN" altLang="en-US">
                <a:solidFill>
                  <a:srgbClr val="0000FF"/>
                </a:solidFill>
              </a:rPr>
              <a:t>加法器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008062"/>
          </a:xfrm>
        </p:spPr>
        <p:txBody>
          <a:bodyPr/>
          <a:lstStyle/>
          <a:p>
            <a:r>
              <a:rPr lang="zh-CN" altLang="en-US"/>
              <a:t>若一位全加器的进位延时为△</a:t>
            </a:r>
            <a:r>
              <a:rPr lang="en-US" altLang="zh-CN"/>
              <a:t>t</a:t>
            </a:r>
            <a:r>
              <a:rPr lang="zh-CN" altLang="en-US"/>
              <a:t>，则</a:t>
            </a:r>
            <a:r>
              <a:rPr lang="en-US" altLang="zh-CN" i="1"/>
              <a:t>n</a:t>
            </a:r>
            <a:r>
              <a:rPr lang="zh-CN" altLang="en-US"/>
              <a:t>位加法器的延时就是 </a:t>
            </a:r>
            <a:r>
              <a:rPr lang="en-US" altLang="zh-CN" i="1"/>
              <a:t>n </a:t>
            </a:r>
            <a:r>
              <a:rPr lang="en-US" altLang="zh-CN"/>
              <a:t>·△t</a:t>
            </a:r>
            <a:r>
              <a:rPr lang="zh-CN" altLang="en-US"/>
              <a:t>。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行波进位加法器</a:t>
            </a:r>
          </a:p>
        </p:txBody>
      </p:sp>
      <p:sp>
        <p:nvSpPr>
          <p:cNvPr id="1390598" name="Text Box 6"/>
          <p:cNvSpPr txBox="1">
            <a:spLocks noChangeArrowheads="1"/>
          </p:cNvSpPr>
          <p:nvPr/>
        </p:nvSpPr>
        <p:spPr bwMode="auto">
          <a:xfrm>
            <a:off x="590550" y="5790208"/>
            <a:ext cx="794189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行波进位</a:t>
            </a:r>
            <a:r>
              <a:rPr lang="zh-CN" altLang="en-US" dirty="0" smtClean="0">
                <a:solidFill>
                  <a:schemeClr val="bg2"/>
                </a:solidFill>
              </a:rPr>
              <a:t>的</a:t>
            </a:r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位</a:t>
            </a:r>
            <a:r>
              <a:rPr lang="zh-CN" altLang="en-US" dirty="0">
                <a:solidFill>
                  <a:schemeClr val="bg2"/>
                </a:solidFill>
              </a:rPr>
              <a:t>加法</a:t>
            </a:r>
            <a:r>
              <a:rPr lang="en-US" altLang="zh-CN" dirty="0">
                <a:solidFill>
                  <a:schemeClr val="bg2"/>
                </a:solidFill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</a:rPr>
              <a:t>减法器 </a:t>
            </a:r>
            <a:r>
              <a:rPr lang="en-US" altLang="zh-CN" dirty="0" smtClean="0">
                <a:solidFill>
                  <a:schemeClr val="bg2"/>
                </a:solidFill>
              </a:rPr>
              <a:t>—— </a:t>
            </a:r>
            <a:r>
              <a:rPr lang="zh-CN" altLang="en-US" dirty="0" smtClean="0">
                <a:solidFill>
                  <a:schemeClr val="bg2"/>
                </a:solidFill>
              </a:rPr>
              <a:t>内部的</a:t>
            </a:r>
            <a:r>
              <a:rPr lang="zh-CN" altLang="en-US" dirty="0" smtClean="0">
                <a:solidFill>
                  <a:srgbClr val="FF0000"/>
                </a:solidFill>
              </a:rPr>
              <a:t>进位链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17493"/>
              </p:ext>
            </p:extLst>
          </p:nvPr>
        </p:nvGraphicFramePr>
        <p:xfrm>
          <a:off x="107504" y="2060848"/>
          <a:ext cx="9001000" cy="377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90" name="Visio" r:id="rId4" imgW="6534246" imgH="2743200" progId="Visio.Drawing.15">
                  <p:embed/>
                </p:oleObj>
              </mc:Choice>
              <mc:Fallback>
                <p:oleObj name="Visio" r:id="rId4" imgW="6534246" imgH="27432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2060848"/>
                        <a:ext cx="9001000" cy="3778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任意多边形 2"/>
          <p:cNvSpPr/>
          <p:nvPr/>
        </p:nvSpPr>
        <p:spPr bwMode="auto">
          <a:xfrm>
            <a:off x="123092" y="2894624"/>
            <a:ext cx="8115300" cy="1633414"/>
          </a:xfrm>
          <a:custGeom>
            <a:avLst/>
            <a:gdLst>
              <a:gd name="connsiteX0" fmla="*/ 8115300 w 8115300"/>
              <a:gd name="connsiteY0" fmla="*/ 1633414 h 1633414"/>
              <a:gd name="connsiteX1" fmla="*/ 7192108 w 8115300"/>
              <a:gd name="connsiteY1" fmla="*/ 1607038 h 1633414"/>
              <a:gd name="connsiteX2" fmla="*/ 7060223 w 8115300"/>
              <a:gd name="connsiteY2" fmla="*/ 1369645 h 1633414"/>
              <a:gd name="connsiteX3" fmla="*/ 7077808 w 8115300"/>
              <a:gd name="connsiteY3" fmla="*/ 789353 h 1633414"/>
              <a:gd name="connsiteX4" fmla="*/ 6884377 w 8115300"/>
              <a:gd name="connsiteY4" fmla="*/ 367322 h 1633414"/>
              <a:gd name="connsiteX5" fmla="*/ 6822831 w 8115300"/>
              <a:gd name="connsiteY5" fmla="*/ 147514 h 1633414"/>
              <a:gd name="connsiteX6" fmla="*/ 6576646 w 8115300"/>
              <a:gd name="connsiteY6" fmla="*/ 112345 h 1633414"/>
              <a:gd name="connsiteX7" fmla="*/ 6260123 w 8115300"/>
              <a:gd name="connsiteY7" fmla="*/ 156307 h 1633414"/>
              <a:gd name="connsiteX8" fmla="*/ 6198577 w 8115300"/>
              <a:gd name="connsiteY8" fmla="*/ 393699 h 1633414"/>
              <a:gd name="connsiteX9" fmla="*/ 6198577 w 8115300"/>
              <a:gd name="connsiteY9" fmla="*/ 1123461 h 1633414"/>
              <a:gd name="connsiteX10" fmla="*/ 6005146 w 8115300"/>
              <a:gd name="connsiteY10" fmla="*/ 1563076 h 1633414"/>
              <a:gd name="connsiteX11" fmla="*/ 5187462 w 8115300"/>
              <a:gd name="connsiteY11" fmla="*/ 1563076 h 1633414"/>
              <a:gd name="connsiteX12" fmla="*/ 5073162 w 8115300"/>
              <a:gd name="connsiteY12" fmla="*/ 1000368 h 1633414"/>
              <a:gd name="connsiteX13" fmla="*/ 5073162 w 8115300"/>
              <a:gd name="connsiteY13" fmla="*/ 560753 h 1633414"/>
              <a:gd name="connsiteX14" fmla="*/ 4853354 w 8115300"/>
              <a:gd name="connsiteY14" fmla="*/ 367322 h 1633414"/>
              <a:gd name="connsiteX15" fmla="*/ 4809393 w 8115300"/>
              <a:gd name="connsiteY15" fmla="*/ 121138 h 1633414"/>
              <a:gd name="connsiteX16" fmla="*/ 4615962 w 8115300"/>
              <a:gd name="connsiteY16" fmla="*/ 103553 h 1633414"/>
              <a:gd name="connsiteX17" fmla="*/ 4290646 w 8115300"/>
              <a:gd name="connsiteY17" fmla="*/ 129930 h 1633414"/>
              <a:gd name="connsiteX18" fmla="*/ 4246685 w 8115300"/>
              <a:gd name="connsiteY18" fmla="*/ 525584 h 1633414"/>
              <a:gd name="connsiteX19" fmla="*/ 4176346 w 8115300"/>
              <a:gd name="connsiteY19" fmla="*/ 1448776 h 1633414"/>
              <a:gd name="connsiteX20" fmla="*/ 3358662 w 8115300"/>
              <a:gd name="connsiteY20" fmla="*/ 1580661 h 1633414"/>
              <a:gd name="connsiteX21" fmla="*/ 3094893 w 8115300"/>
              <a:gd name="connsiteY21" fmla="*/ 1431191 h 1633414"/>
              <a:gd name="connsiteX22" fmla="*/ 3068516 w 8115300"/>
              <a:gd name="connsiteY22" fmla="*/ 991576 h 1633414"/>
              <a:gd name="connsiteX23" fmla="*/ 3174023 w 8115300"/>
              <a:gd name="connsiteY23" fmla="*/ 798145 h 1633414"/>
              <a:gd name="connsiteX24" fmla="*/ 3191608 w 8115300"/>
              <a:gd name="connsiteY24" fmla="*/ 631091 h 1633414"/>
              <a:gd name="connsiteX25" fmla="*/ 2936631 w 8115300"/>
              <a:gd name="connsiteY25" fmla="*/ 499207 h 1633414"/>
              <a:gd name="connsiteX26" fmla="*/ 2875085 w 8115300"/>
              <a:gd name="connsiteY26" fmla="*/ 165099 h 1633414"/>
              <a:gd name="connsiteX27" fmla="*/ 2540977 w 8115300"/>
              <a:gd name="connsiteY27" fmla="*/ 112345 h 1633414"/>
              <a:gd name="connsiteX28" fmla="*/ 2277208 w 8115300"/>
              <a:gd name="connsiteY28" fmla="*/ 191476 h 1633414"/>
              <a:gd name="connsiteX29" fmla="*/ 2242039 w 8115300"/>
              <a:gd name="connsiteY29" fmla="*/ 569545 h 1633414"/>
              <a:gd name="connsiteX30" fmla="*/ 2171700 w 8115300"/>
              <a:gd name="connsiteY30" fmla="*/ 1448776 h 1633414"/>
              <a:gd name="connsiteX31" fmla="*/ 1424354 w 8115300"/>
              <a:gd name="connsiteY31" fmla="*/ 1607038 h 1633414"/>
              <a:gd name="connsiteX32" fmla="*/ 1134208 w 8115300"/>
              <a:gd name="connsiteY32" fmla="*/ 1448776 h 1633414"/>
              <a:gd name="connsiteX33" fmla="*/ 1178170 w 8115300"/>
              <a:gd name="connsiteY33" fmla="*/ 991576 h 1633414"/>
              <a:gd name="connsiteX34" fmla="*/ 1301262 w 8115300"/>
              <a:gd name="connsiteY34" fmla="*/ 798145 h 1633414"/>
              <a:gd name="connsiteX35" fmla="*/ 1283677 w 8115300"/>
              <a:gd name="connsiteY35" fmla="*/ 560753 h 1633414"/>
              <a:gd name="connsiteX36" fmla="*/ 1019908 w 8115300"/>
              <a:gd name="connsiteY36" fmla="*/ 499207 h 1633414"/>
              <a:gd name="connsiteX37" fmla="*/ 870439 w 8115300"/>
              <a:gd name="connsiteY37" fmla="*/ 68384 h 1633414"/>
              <a:gd name="connsiteX38" fmla="*/ 0 w 8115300"/>
              <a:gd name="connsiteY38" fmla="*/ 6838 h 163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115300" h="1633414">
                <a:moveTo>
                  <a:pt x="8115300" y="1633414"/>
                </a:moveTo>
                <a:lnTo>
                  <a:pt x="7192108" y="1607038"/>
                </a:lnTo>
                <a:cubicBezTo>
                  <a:pt x="7016262" y="1563077"/>
                  <a:pt x="7079273" y="1505926"/>
                  <a:pt x="7060223" y="1369645"/>
                </a:cubicBezTo>
                <a:cubicBezTo>
                  <a:pt x="7041173" y="1233364"/>
                  <a:pt x="7107116" y="956407"/>
                  <a:pt x="7077808" y="789353"/>
                </a:cubicBezTo>
                <a:cubicBezTo>
                  <a:pt x="7048500" y="622299"/>
                  <a:pt x="6926873" y="474295"/>
                  <a:pt x="6884377" y="367322"/>
                </a:cubicBezTo>
                <a:cubicBezTo>
                  <a:pt x="6841881" y="260349"/>
                  <a:pt x="6874119" y="190010"/>
                  <a:pt x="6822831" y="147514"/>
                </a:cubicBezTo>
                <a:cubicBezTo>
                  <a:pt x="6771543" y="105018"/>
                  <a:pt x="6670431" y="110879"/>
                  <a:pt x="6576646" y="112345"/>
                </a:cubicBezTo>
                <a:cubicBezTo>
                  <a:pt x="6482861" y="113810"/>
                  <a:pt x="6323134" y="109415"/>
                  <a:pt x="6260123" y="156307"/>
                </a:cubicBezTo>
                <a:cubicBezTo>
                  <a:pt x="6197112" y="203199"/>
                  <a:pt x="6208835" y="232507"/>
                  <a:pt x="6198577" y="393699"/>
                </a:cubicBezTo>
                <a:cubicBezTo>
                  <a:pt x="6188319" y="554891"/>
                  <a:pt x="6230815" y="928565"/>
                  <a:pt x="6198577" y="1123461"/>
                </a:cubicBezTo>
                <a:cubicBezTo>
                  <a:pt x="6166338" y="1318357"/>
                  <a:pt x="6173665" y="1489807"/>
                  <a:pt x="6005146" y="1563076"/>
                </a:cubicBezTo>
                <a:cubicBezTo>
                  <a:pt x="5836627" y="1636345"/>
                  <a:pt x="5342793" y="1656861"/>
                  <a:pt x="5187462" y="1563076"/>
                </a:cubicBezTo>
                <a:cubicBezTo>
                  <a:pt x="5032131" y="1469291"/>
                  <a:pt x="5092212" y="1167422"/>
                  <a:pt x="5073162" y="1000368"/>
                </a:cubicBezTo>
                <a:cubicBezTo>
                  <a:pt x="5054112" y="833314"/>
                  <a:pt x="5109797" y="666261"/>
                  <a:pt x="5073162" y="560753"/>
                </a:cubicBezTo>
                <a:cubicBezTo>
                  <a:pt x="5036527" y="455245"/>
                  <a:pt x="4897315" y="440591"/>
                  <a:pt x="4853354" y="367322"/>
                </a:cubicBezTo>
                <a:cubicBezTo>
                  <a:pt x="4809392" y="294053"/>
                  <a:pt x="4848958" y="165099"/>
                  <a:pt x="4809393" y="121138"/>
                </a:cubicBezTo>
                <a:cubicBezTo>
                  <a:pt x="4769828" y="77177"/>
                  <a:pt x="4702420" y="102088"/>
                  <a:pt x="4615962" y="103553"/>
                </a:cubicBezTo>
                <a:cubicBezTo>
                  <a:pt x="4529504" y="105018"/>
                  <a:pt x="4352192" y="59592"/>
                  <a:pt x="4290646" y="129930"/>
                </a:cubicBezTo>
                <a:cubicBezTo>
                  <a:pt x="4229100" y="200268"/>
                  <a:pt x="4265735" y="305776"/>
                  <a:pt x="4246685" y="525584"/>
                </a:cubicBezTo>
                <a:cubicBezTo>
                  <a:pt x="4227635" y="745392"/>
                  <a:pt x="4324350" y="1272930"/>
                  <a:pt x="4176346" y="1448776"/>
                </a:cubicBezTo>
                <a:cubicBezTo>
                  <a:pt x="4028342" y="1624622"/>
                  <a:pt x="3538904" y="1583592"/>
                  <a:pt x="3358662" y="1580661"/>
                </a:cubicBezTo>
                <a:cubicBezTo>
                  <a:pt x="3178420" y="1577730"/>
                  <a:pt x="3143251" y="1529372"/>
                  <a:pt x="3094893" y="1431191"/>
                </a:cubicBezTo>
                <a:cubicBezTo>
                  <a:pt x="3046535" y="1333010"/>
                  <a:pt x="3055328" y="1097084"/>
                  <a:pt x="3068516" y="991576"/>
                </a:cubicBezTo>
                <a:cubicBezTo>
                  <a:pt x="3081704" y="886068"/>
                  <a:pt x="3153508" y="858226"/>
                  <a:pt x="3174023" y="798145"/>
                </a:cubicBezTo>
                <a:cubicBezTo>
                  <a:pt x="3194538" y="738064"/>
                  <a:pt x="3231173" y="680914"/>
                  <a:pt x="3191608" y="631091"/>
                </a:cubicBezTo>
                <a:cubicBezTo>
                  <a:pt x="3152043" y="581268"/>
                  <a:pt x="2989385" y="576872"/>
                  <a:pt x="2936631" y="499207"/>
                </a:cubicBezTo>
                <a:cubicBezTo>
                  <a:pt x="2883877" y="421542"/>
                  <a:pt x="2941027" y="229576"/>
                  <a:pt x="2875085" y="165099"/>
                </a:cubicBezTo>
                <a:cubicBezTo>
                  <a:pt x="2809143" y="100622"/>
                  <a:pt x="2640623" y="107949"/>
                  <a:pt x="2540977" y="112345"/>
                </a:cubicBezTo>
                <a:cubicBezTo>
                  <a:pt x="2441331" y="116741"/>
                  <a:pt x="2327031" y="115276"/>
                  <a:pt x="2277208" y="191476"/>
                </a:cubicBezTo>
                <a:cubicBezTo>
                  <a:pt x="2227385" y="267676"/>
                  <a:pt x="2259624" y="359995"/>
                  <a:pt x="2242039" y="569545"/>
                </a:cubicBezTo>
                <a:cubicBezTo>
                  <a:pt x="2224454" y="779095"/>
                  <a:pt x="2307981" y="1275861"/>
                  <a:pt x="2171700" y="1448776"/>
                </a:cubicBezTo>
                <a:cubicBezTo>
                  <a:pt x="2035419" y="1621691"/>
                  <a:pt x="1597269" y="1607038"/>
                  <a:pt x="1424354" y="1607038"/>
                </a:cubicBezTo>
                <a:cubicBezTo>
                  <a:pt x="1251439" y="1607038"/>
                  <a:pt x="1175239" y="1551353"/>
                  <a:pt x="1134208" y="1448776"/>
                </a:cubicBezTo>
                <a:cubicBezTo>
                  <a:pt x="1093177" y="1346199"/>
                  <a:pt x="1150328" y="1100015"/>
                  <a:pt x="1178170" y="991576"/>
                </a:cubicBezTo>
                <a:cubicBezTo>
                  <a:pt x="1206012" y="883137"/>
                  <a:pt x="1283678" y="869949"/>
                  <a:pt x="1301262" y="798145"/>
                </a:cubicBezTo>
                <a:cubicBezTo>
                  <a:pt x="1318846" y="726341"/>
                  <a:pt x="1330569" y="610576"/>
                  <a:pt x="1283677" y="560753"/>
                </a:cubicBezTo>
                <a:cubicBezTo>
                  <a:pt x="1236785" y="510930"/>
                  <a:pt x="1088781" y="581268"/>
                  <a:pt x="1019908" y="499207"/>
                </a:cubicBezTo>
                <a:cubicBezTo>
                  <a:pt x="951035" y="417145"/>
                  <a:pt x="1040424" y="150445"/>
                  <a:pt x="870439" y="68384"/>
                </a:cubicBezTo>
                <a:cubicBezTo>
                  <a:pt x="700454" y="-13677"/>
                  <a:pt x="350227" y="-3420"/>
                  <a:pt x="0" y="6838"/>
                </a:cubicBezTo>
              </a:path>
            </a:pathLst>
          </a:cu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131885" y="2869059"/>
            <a:ext cx="7606002" cy="1993087"/>
          </a:xfrm>
          <a:custGeom>
            <a:avLst/>
            <a:gdLst>
              <a:gd name="connsiteX0" fmla="*/ 7596553 w 7606002"/>
              <a:gd name="connsiteY0" fmla="*/ 1993087 h 1993087"/>
              <a:gd name="connsiteX1" fmla="*/ 7578969 w 7606002"/>
              <a:gd name="connsiteY1" fmla="*/ 1456756 h 1993087"/>
              <a:gd name="connsiteX2" fmla="*/ 7367953 w 7606002"/>
              <a:gd name="connsiteY2" fmla="*/ 1210572 h 1993087"/>
              <a:gd name="connsiteX3" fmla="*/ 7253653 w 7606002"/>
              <a:gd name="connsiteY3" fmla="*/ 788541 h 1993087"/>
              <a:gd name="connsiteX4" fmla="*/ 6945923 w 7606002"/>
              <a:gd name="connsiteY4" fmla="*/ 568733 h 1993087"/>
              <a:gd name="connsiteX5" fmla="*/ 6858000 w 7606002"/>
              <a:gd name="connsiteY5" fmla="*/ 208249 h 1993087"/>
              <a:gd name="connsiteX6" fmla="*/ 6488723 w 7606002"/>
              <a:gd name="connsiteY6" fmla="*/ 102741 h 1993087"/>
              <a:gd name="connsiteX7" fmla="*/ 6251330 w 7606002"/>
              <a:gd name="connsiteY7" fmla="*/ 190664 h 1993087"/>
              <a:gd name="connsiteX8" fmla="*/ 6216161 w 7606002"/>
              <a:gd name="connsiteY8" fmla="*/ 762164 h 1993087"/>
              <a:gd name="connsiteX9" fmla="*/ 6154615 w 7606002"/>
              <a:gd name="connsiteY9" fmla="*/ 1527095 h 1993087"/>
              <a:gd name="connsiteX10" fmla="*/ 5697415 w 7606002"/>
              <a:gd name="connsiteY10" fmla="*/ 1615018 h 1993087"/>
              <a:gd name="connsiteX11" fmla="*/ 5161084 w 7606002"/>
              <a:gd name="connsiteY11" fmla="*/ 1606226 h 1993087"/>
              <a:gd name="connsiteX12" fmla="*/ 5090746 w 7606002"/>
              <a:gd name="connsiteY12" fmla="*/ 1289703 h 1993087"/>
              <a:gd name="connsiteX13" fmla="*/ 5073161 w 7606002"/>
              <a:gd name="connsiteY13" fmla="*/ 850087 h 1993087"/>
              <a:gd name="connsiteX14" fmla="*/ 5002823 w 7606002"/>
              <a:gd name="connsiteY14" fmla="*/ 507187 h 1993087"/>
              <a:gd name="connsiteX15" fmla="*/ 4826977 w 7606002"/>
              <a:gd name="connsiteY15" fmla="*/ 428056 h 1993087"/>
              <a:gd name="connsiteX16" fmla="*/ 4791807 w 7606002"/>
              <a:gd name="connsiteY16" fmla="*/ 155495 h 1993087"/>
              <a:gd name="connsiteX17" fmla="*/ 4545623 w 7606002"/>
              <a:gd name="connsiteY17" fmla="*/ 120326 h 1993087"/>
              <a:gd name="connsiteX18" fmla="*/ 4255477 w 7606002"/>
              <a:gd name="connsiteY18" fmla="*/ 164287 h 1993087"/>
              <a:gd name="connsiteX19" fmla="*/ 4193930 w 7606002"/>
              <a:gd name="connsiteY19" fmla="*/ 1087479 h 1993087"/>
              <a:gd name="connsiteX20" fmla="*/ 4123592 w 7606002"/>
              <a:gd name="connsiteY20" fmla="*/ 1500718 h 1993087"/>
              <a:gd name="connsiteX21" fmla="*/ 3367453 w 7606002"/>
              <a:gd name="connsiteY21" fmla="*/ 1606226 h 1993087"/>
              <a:gd name="connsiteX22" fmla="*/ 3086100 w 7606002"/>
              <a:gd name="connsiteY22" fmla="*/ 1456756 h 1993087"/>
              <a:gd name="connsiteX23" fmla="*/ 3156438 w 7606002"/>
              <a:gd name="connsiteY23" fmla="*/ 885256 h 1993087"/>
              <a:gd name="connsiteX24" fmla="*/ 3209192 w 7606002"/>
              <a:gd name="connsiteY24" fmla="*/ 832503 h 1993087"/>
              <a:gd name="connsiteX25" fmla="*/ 3191607 w 7606002"/>
              <a:gd name="connsiteY25" fmla="*/ 621487 h 1993087"/>
              <a:gd name="connsiteX26" fmla="*/ 2963007 w 7606002"/>
              <a:gd name="connsiteY26" fmla="*/ 568733 h 1993087"/>
              <a:gd name="connsiteX27" fmla="*/ 2866292 w 7606002"/>
              <a:gd name="connsiteY27" fmla="*/ 322549 h 1993087"/>
              <a:gd name="connsiteX28" fmla="*/ 2813538 w 7606002"/>
              <a:gd name="connsiteY28" fmla="*/ 146703 h 1993087"/>
              <a:gd name="connsiteX29" fmla="*/ 2479430 w 7606002"/>
              <a:gd name="connsiteY29" fmla="*/ 120326 h 1993087"/>
              <a:gd name="connsiteX30" fmla="*/ 2250830 w 7606002"/>
              <a:gd name="connsiteY30" fmla="*/ 190664 h 1993087"/>
              <a:gd name="connsiteX31" fmla="*/ 2233246 w 7606002"/>
              <a:gd name="connsiteY31" fmla="*/ 472018 h 1993087"/>
              <a:gd name="connsiteX32" fmla="*/ 2189284 w 7606002"/>
              <a:gd name="connsiteY32" fmla="*/ 1465549 h 1993087"/>
              <a:gd name="connsiteX33" fmla="*/ 1784838 w 7606002"/>
              <a:gd name="connsiteY33" fmla="*/ 1650187 h 1993087"/>
              <a:gd name="connsiteX34" fmla="*/ 1151792 w 7606002"/>
              <a:gd name="connsiteY34" fmla="*/ 1562264 h 1993087"/>
              <a:gd name="connsiteX35" fmla="*/ 1072661 w 7606002"/>
              <a:gd name="connsiteY35" fmla="*/ 1307287 h 1993087"/>
              <a:gd name="connsiteX36" fmla="*/ 1099038 w 7606002"/>
              <a:gd name="connsiteY36" fmla="*/ 929218 h 1993087"/>
              <a:gd name="connsiteX37" fmla="*/ 1239715 w 7606002"/>
              <a:gd name="connsiteY37" fmla="*/ 823710 h 1993087"/>
              <a:gd name="connsiteX38" fmla="*/ 1213338 w 7606002"/>
              <a:gd name="connsiteY38" fmla="*/ 586318 h 1993087"/>
              <a:gd name="connsiteX39" fmla="*/ 1011115 w 7606002"/>
              <a:gd name="connsiteY39" fmla="*/ 533564 h 1993087"/>
              <a:gd name="connsiteX40" fmla="*/ 949569 w 7606002"/>
              <a:gd name="connsiteY40" fmla="*/ 340133 h 1993087"/>
              <a:gd name="connsiteX41" fmla="*/ 914400 w 7606002"/>
              <a:gd name="connsiteY41" fmla="*/ 93949 h 1993087"/>
              <a:gd name="connsiteX42" fmla="*/ 589084 w 7606002"/>
              <a:gd name="connsiteY42" fmla="*/ 6026 h 1993087"/>
              <a:gd name="connsiteX43" fmla="*/ 0 w 7606002"/>
              <a:gd name="connsiteY43" fmla="*/ 14818 h 199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606002" h="1993087">
                <a:moveTo>
                  <a:pt x="7596553" y="1993087"/>
                </a:moveTo>
                <a:cubicBezTo>
                  <a:pt x="7606811" y="1790131"/>
                  <a:pt x="7617069" y="1587175"/>
                  <a:pt x="7578969" y="1456756"/>
                </a:cubicBezTo>
                <a:cubicBezTo>
                  <a:pt x="7540869" y="1326337"/>
                  <a:pt x="7422172" y="1321941"/>
                  <a:pt x="7367953" y="1210572"/>
                </a:cubicBezTo>
                <a:cubicBezTo>
                  <a:pt x="7313734" y="1099203"/>
                  <a:pt x="7323991" y="895514"/>
                  <a:pt x="7253653" y="788541"/>
                </a:cubicBezTo>
                <a:cubicBezTo>
                  <a:pt x="7183315" y="681568"/>
                  <a:pt x="7011865" y="665448"/>
                  <a:pt x="6945923" y="568733"/>
                </a:cubicBezTo>
                <a:cubicBezTo>
                  <a:pt x="6879981" y="472018"/>
                  <a:pt x="6934200" y="285914"/>
                  <a:pt x="6858000" y="208249"/>
                </a:cubicBezTo>
                <a:cubicBezTo>
                  <a:pt x="6781800" y="130584"/>
                  <a:pt x="6589835" y="105672"/>
                  <a:pt x="6488723" y="102741"/>
                </a:cubicBezTo>
                <a:cubicBezTo>
                  <a:pt x="6387611" y="99810"/>
                  <a:pt x="6296757" y="80760"/>
                  <a:pt x="6251330" y="190664"/>
                </a:cubicBezTo>
                <a:cubicBezTo>
                  <a:pt x="6205903" y="300568"/>
                  <a:pt x="6232280" y="539426"/>
                  <a:pt x="6216161" y="762164"/>
                </a:cubicBezTo>
                <a:cubicBezTo>
                  <a:pt x="6200042" y="984902"/>
                  <a:pt x="6241073" y="1384953"/>
                  <a:pt x="6154615" y="1527095"/>
                </a:cubicBezTo>
                <a:cubicBezTo>
                  <a:pt x="6068157" y="1669237"/>
                  <a:pt x="5863003" y="1601830"/>
                  <a:pt x="5697415" y="1615018"/>
                </a:cubicBezTo>
                <a:cubicBezTo>
                  <a:pt x="5531827" y="1628206"/>
                  <a:pt x="5262195" y="1660445"/>
                  <a:pt x="5161084" y="1606226"/>
                </a:cubicBezTo>
                <a:cubicBezTo>
                  <a:pt x="5059972" y="1552007"/>
                  <a:pt x="5105400" y="1415726"/>
                  <a:pt x="5090746" y="1289703"/>
                </a:cubicBezTo>
                <a:cubicBezTo>
                  <a:pt x="5076092" y="1163680"/>
                  <a:pt x="5087815" y="980506"/>
                  <a:pt x="5073161" y="850087"/>
                </a:cubicBezTo>
                <a:cubicBezTo>
                  <a:pt x="5058507" y="719668"/>
                  <a:pt x="5043854" y="577525"/>
                  <a:pt x="5002823" y="507187"/>
                </a:cubicBezTo>
                <a:cubicBezTo>
                  <a:pt x="4961792" y="436849"/>
                  <a:pt x="4862146" y="486671"/>
                  <a:pt x="4826977" y="428056"/>
                </a:cubicBezTo>
                <a:cubicBezTo>
                  <a:pt x="4791808" y="369441"/>
                  <a:pt x="4838699" y="206783"/>
                  <a:pt x="4791807" y="155495"/>
                </a:cubicBezTo>
                <a:cubicBezTo>
                  <a:pt x="4744915" y="104207"/>
                  <a:pt x="4635011" y="118861"/>
                  <a:pt x="4545623" y="120326"/>
                </a:cubicBezTo>
                <a:cubicBezTo>
                  <a:pt x="4456235" y="121791"/>
                  <a:pt x="4314092" y="3095"/>
                  <a:pt x="4255477" y="164287"/>
                </a:cubicBezTo>
                <a:cubicBezTo>
                  <a:pt x="4196861" y="325479"/>
                  <a:pt x="4215911" y="864741"/>
                  <a:pt x="4193930" y="1087479"/>
                </a:cubicBezTo>
                <a:cubicBezTo>
                  <a:pt x="4171949" y="1310217"/>
                  <a:pt x="4261338" y="1414260"/>
                  <a:pt x="4123592" y="1500718"/>
                </a:cubicBezTo>
                <a:cubicBezTo>
                  <a:pt x="3985846" y="1587176"/>
                  <a:pt x="3540368" y="1613553"/>
                  <a:pt x="3367453" y="1606226"/>
                </a:cubicBezTo>
                <a:cubicBezTo>
                  <a:pt x="3194538" y="1598899"/>
                  <a:pt x="3121269" y="1576918"/>
                  <a:pt x="3086100" y="1456756"/>
                </a:cubicBezTo>
                <a:cubicBezTo>
                  <a:pt x="3050931" y="1336594"/>
                  <a:pt x="3135923" y="989298"/>
                  <a:pt x="3156438" y="885256"/>
                </a:cubicBezTo>
                <a:cubicBezTo>
                  <a:pt x="3176953" y="781214"/>
                  <a:pt x="3203330" y="876464"/>
                  <a:pt x="3209192" y="832503"/>
                </a:cubicBezTo>
                <a:cubicBezTo>
                  <a:pt x="3215053" y="788541"/>
                  <a:pt x="3232638" y="665449"/>
                  <a:pt x="3191607" y="621487"/>
                </a:cubicBezTo>
                <a:cubicBezTo>
                  <a:pt x="3150576" y="577525"/>
                  <a:pt x="3017226" y="618556"/>
                  <a:pt x="2963007" y="568733"/>
                </a:cubicBezTo>
                <a:cubicBezTo>
                  <a:pt x="2908788" y="518910"/>
                  <a:pt x="2891203" y="392887"/>
                  <a:pt x="2866292" y="322549"/>
                </a:cubicBezTo>
                <a:cubicBezTo>
                  <a:pt x="2841380" y="252211"/>
                  <a:pt x="2878015" y="180407"/>
                  <a:pt x="2813538" y="146703"/>
                </a:cubicBezTo>
                <a:cubicBezTo>
                  <a:pt x="2749061" y="112999"/>
                  <a:pt x="2573215" y="112999"/>
                  <a:pt x="2479430" y="120326"/>
                </a:cubicBezTo>
                <a:cubicBezTo>
                  <a:pt x="2385645" y="127653"/>
                  <a:pt x="2291861" y="132049"/>
                  <a:pt x="2250830" y="190664"/>
                </a:cubicBezTo>
                <a:cubicBezTo>
                  <a:pt x="2209799" y="249279"/>
                  <a:pt x="2243504" y="259537"/>
                  <a:pt x="2233246" y="472018"/>
                </a:cubicBezTo>
                <a:cubicBezTo>
                  <a:pt x="2222988" y="684499"/>
                  <a:pt x="2264019" y="1269188"/>
                  <a:pt x="2189284" y="1465549"/>
                </a:cubicBezTo>
                <a:cubicBezTo>
                  <a:pt x="2114549" y="1661910"/>
                  <a:pt x="1957753" y="1634068"/>
                  <a:pt x="1784838" y="1650187"/>
                </a:cubicBezTo>
                <a:cubicBezTo>
                  <a:pt x="1611923" y="1666306"/>
                  <a:pt x="1270488" y="1619414"/>
                  <a:pt x="1151792" y="1562264"/>
                </a:cubicBezTo>
                <a:cubicBezTo>
                  <a:pt x="1033096" y="1505114"/>
                  <a:pt x="1081453" y="1412795"/>
                  <a:pt x="1072661" y="1307287"/>
                </a:cubicBezTo>
                <a:cubicBezTo>
                  <a:pt x="1063869" y="1201779"/>
                  <a:pt x="1071196" y="1009814"/>
                  <a:pt x="1099038" y="929218"/>
                </a:cubicBezTo>
                <a:cubicBezTo>
                  <a:pt x="1126880" y="848622"/>
                  <a:pt x="1220665" y="880860"/>
                  <a:pt x="1239715" y="823710"/>
                </a:cubicBezTo>
                <a:cubicBezTo>
                  <a:pt x="1258765" y="766560"/>
                  <a:pt x="1251438" y="634676"/>
                  <a:pt x="1213338" y="586318"/>
                </a:cubicBezTo>
                <a:cubicBezTo>
                  <a:pt x="1175238" y="537960"/>
                  <a:pt x="1055076" y="574595"/>
                  <a:pt x="1011115" y="533564"/>
                </a:cubicBezTo>
                <a:cubicBezTo>
                  <a:pt x="967154" y="492533"/>
                  <a:pt x="965688" y="413402"/>
                  <a:pt x="949569" y="340133"/>
                </a:cubicBezTo>
                <a:cubicBezTo>
                  <a:pt x="933450" y="266864"/>
                  <a:pt x="974481" y="149633"/>
                  <a:pt x="914400" y="93949"/>
                </a:cubicBezTo>
                <a:cubicBezTo>
                  <a:pt x="854319" y="38265"/>
                  <a:pt x="741484" y="19214"/>
                  <a:pt x="589084" y="6026"/>
                </a:cubicBezTo>
                <a:cubicBezTo>
                  <a:pt x="436684" y="-7162"/>
                  <a:pt x="218342" y="3828"/>
                  <a:pt x="0" y="1481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1803247" y="2466608"/>
            <a:ext cx="494660" cy="2048242"/>
          </a:xfrm>
          <a:custGeom>
            <a:avLst/>
            <a:gdLst>
              <a:gd name="connsiteX0" fmla="*/ 509131 w 509131"/>
              <a:gd name="connsiteY0" fmla="*/ 1899139 h 2026852"/>
              <a:gd name="connsiteX1" fmla="*/ 306908 w 509131"/>
              <a:gd name="connsiteY1" fmla="*/ 2022231 h 2026852"/>
              <a:gd name="connsiteX2" fmla="*/ 183816 w 509131"/>
              <a:gd name="connsiteY2" fmla="*/ 1960685 h 2026852"/>
              <a:gd name="connsiteX3" fmla="*/ 175023 w 509131"/>
              <a:gd name="connsiteY3" fmla="*/ 1600200 h 2026852"/>
              <a:gd name="connsiteX4" fmla="*/ 157439 w 509131"/>
              <a:gd name="connsiteY4" fmla="*/ 861646 h 2026852"/>
              <a:gd name="connsiteX5" fmla="*/ 16762 w 509131"/>
              <a:gd name="connsiteY5" fmla="*/ 685800 h 2026852"/>
              <a:gd name="connsiteX6" fmla="*/ 7969 w 509131"/>
              <a:gd name="connsiteY6" fmla="*/ 0 h 202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131" h="2026852">
                <a:moveTo>
                  <a:pt x="509131" y="1899139"/>
                </a:moveTo>
                <a:cubicBezTo>
                  <a:pt x="435129" y="1955556"/>
                  <a:pt x="361127" y="2011973"/>
                  <a:pt x="306908" y="2022231"/>
                </a:cubicBezTo>
                <a:cubicBezTo>
                  <a:pt x="252689" y="2032489"/>
                  <a:pt x="205797" y="2031024"/>
                  <a:pt x="183816" y="1960685"/>
                </a:cubicBezTo>
                <a:cubicBezTo>
                  <a:pt x="161835" y="1890346"/>
                  <a:pt x="179419" y="1783373"/>
                  <a:pt x="175023" y="1600200"/>
                </a:cubicBezTo>
                <a:cubicBezTo>
                  <a:pt x="170627" y="1417027"/>
                  <a:pt x="183816" y="1014046"/>
                  <a:pt x="157439" y="861646"/>
                </a:cubicBezTo>
                <a:cubicBezTo>
                  <a:pt x="131062" y="709246"/>
                  <a:pt x="41674" y="829408"/>
                  <a:pt x="16762" y="685800"/>
                </a:cubicBezTo>
                <a:cubicBezTo>
                  <a:pt x="-8150" y="542192"/>
                  <a:pt x="-91" y="271096"/>
                  <a:pt x="7969" y="0"/>
                </a:cubicBezTo>
              </a:path>
            </a:pathLst>
          </a:custGeom>
          <a:noFill/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71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832115-B4A9-4134-91CC-A74D5D99C947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4. </a:t>
            </a:r>
            <a:r>
              <a:rPr lang="en-US" altLang="zh-CN" i="1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CC0000"/>
                </a:solidFill>
              </a:rPr>
              <a:t>位</a:t>
            </a:r>
            <a:r>
              <a:rPr lang="zh-CN" altLang="en-US">
                <a:solidFill>
                  <a:srgbClr val="0000FF"/>
                </a:solidFill>
              </a:rPr>
              <a:t>加法器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44" y="1268761"/>
            <a:ext cx="7776988" cy="4536504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四个进位的产生逻辑表达式：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C</a:t>
            </a:r>
            <a:r>
              <a:rPr lang="en-US" altLang="zh-CN" sz="2400" baseline="-30000" smtClean="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00FF"/>
                </a:solidFill>
              </a:rPr>
              <a:t>G</a:t>
            </a:r>
            <a:r>
              <a:rPr lang="en-US" altLang="zh-CN" sz="2400" baseline="-30000" smtClean="0">
                <a:solidFill>
                  <a:srgbClr val="0000FF"/>
                </a:solidFill>
              </a:rPr>
              <a:t>0</a:t>
            </a:r>
            <a:r>
              <a:rPr lang="zh-CN" altLang="en-US" sz="2400" smtClean="0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0000FF"/>
                </a:solidFill>
              </a:rPr>
              <a:t>P</a:t>
            </a:r>
            <a:r>
              <a:rPr lang="en-US" altLang="zh-CN" sz="2400" baseline="-30000" smtClean="0">
                <a:solidFill>
                  <a:srgbClr val="0000FF"/>
                </a:solidFill>
              </a:rPr>
              <a:t>0</a:t>
            </a:r>
            <a:r>
              <a:rPr lang="en-US" altLang="zh-CN" sz="2400" smtClean="0">
                <a:solidFill>
                  <a:srgbClr val="0000FF"/>
                </a:solidFill>
              </a:rPr>
              <a:t>C</a:t>
            </a:r>
            <a:r>
              <a:rPr lang="en-US" altLang="zh-CN" sz="2400" baseline="-30000" smtClean="0">
                <a:solidFill>
                  <a:srgbClr val="0000FF"/>
                </a:solidFill>
              </a:rPr>
              <a:t>0</a:t>
            </a:r>
            <a:endParaRPr lang="en-US" altLang="zh-CN" sz="2400">
              <a:solidFill>
                <a:srgbClr val="0000FF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8000"/>
                </a:solidFill>
              </a:rPr>
              <a:t>C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2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8000"/>
                </a:solidFill>
              </a:rPr>
              <a:t>G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008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1</a:t>
            </a:r>
            <a:r>
              <a:rPr lang="en-US" altLang="zh-CN" sz="2400" smtClean="0">
                <a:solidFill>
                  <a:srgbClr val="008000"/>
                </a:solidFill>
              </a:rPr>
              <a:t>C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8000"/>
                </a:solidFill>
              </a:rPr>
              <a:t>G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008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1</a:t>
            </a:r>
            <a:r>
              <a:rPr lang="en-US" altLang="zh-CN" sz="2400" smtClean="0">
                <a:solidFill>
                  <a:srgbClr val="008000"/>
                </a:solidFill>
              </a:rPr>
              <a:t>G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0</a:t>
            </a:r>
            <a:r>
              <a:rPr lang="zh-CN" altLang="en-US" sz="2400" smtClean="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008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1</a:t>
            </a:r>
            <a:r>
              <a:rPr lang="en-US" altLang="zh-CN" sz="2400" smtClean="0">
                <a:solidFill>
                  <a:srgbClr val="008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0</a:t>
            </a:r>
            <a:r>
              <a:rPr lang="en-US" altLang="zh-CN" sz="2400" smtClean="0">
                <a:solidFill>
                  <a:srgbClr val="008000"/>
                </a:solidFill>
              </a:rPr>
              <a:t>C</a:t>
            </a:r>
            <a:r>
              <a:rPr lang="en-US" altLang="zh-CN" sz="2400" baseline="-30000" smtClean="0">
                <a:solidFill>
                  <a:srgbClr val="008000"/>
                </a:solidFill>
              </a:rPr>
              <a:t>0</a:t>
            </a:r>
            <a:endParaRPr lang="en-US" altLang="zh-CN" sz="2400">
              <a:solidFill>
                <a:srgbClr val="008000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6600CC"/>
                </a:solidFill>
              </a:rPr>
              <a:t>C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3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66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66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C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66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66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1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66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0</a:t>
            </a:r>
            <a:r>
              <a:rPr lang="zh-CN" altLang="en-US" sz="2400" smtClean="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66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2</a:t>
            </a:r>
            <a:r>
              <a:rPr lang="en-US" altLang="zh-CN" sz="2400" smtClean="0">
                <a:solidFill>
                  <a:srgbClr val="66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1</a:t>
            </a:r>
            <a:r>
              <a:rPr lang="en-US" altLang="zh-CN" sz="2400" smtClean="0">
                <a:solidFill>
                  <a:srgbClr val="66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0</a:t>
            </a:r>
            <a:r>
              <a:rPr lang="en-US" altLang="zh-CN" sz="2400" smtClean="0">
                <a:solidFill>
                  <a:srgbClr val="6600CC"/>
                </a:solidFill>
              </a:rPr>
              <a:t>C</a:t>
            </a:r>
            <a:r>
              <a:rPr lang="en-US" altLang="zh-CN" sz="2400" baseline="-30000" smtClean="0">
                <a:solidFill>
                  <a:srgbClr val="6600CC"/>
                </a:solidFill>
              </a:rPr>
              <a:t>0</a:t>
            </a:r>
            <a:endParaRPr lang="en-US" altLang="zh-CN" sz="2400">
              <a:solidFill>
                <a:srgbClr val="6600CC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00"/>
                </a:solidFill>
              </a:rPr>
              <a:t>C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4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CC0000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3</a:t>
            </a:r>
            <a:r>
              <a:rPr lang="en-US" altLang="zh-CN" sz="2400" smtClean="0">
                <a:solidFill>
                  <a:srgbClr val="CC0000"/>
                </a:solidFill>
              </a:rPr>
              <a:t>C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3</a:t>
            </a:r>
            <a:endParaRPr lang="en-US" altLang="zh-CN" sz="2400" baseline="-30000">
              <a:solidFill>
                <a:srgbClr val="CC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400" baseline="-30000">
                <a:solidFill>
                  <a:srgbClr val="CC0000"/>
                </a:solidFill>
              </a:rPr>
              <a:t>      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CC0000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3</a:t>
            </a:r>
            <a:r>
              <a:rPr lang="en-US" altLang="zh-CN" sz="2400" smtClean="0">
                <a:solidFill>
                  <a:srgbClr val="CC0000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2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3</a:t>
            </a:r>
            <a:r>
              <a:rPr lang="en-US" altLang="zh-CN" sz="2400" smtClean="0">
                <a:solidFill>
                  <a:srgbClr val="CC0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2</a:t>
            </a:r>
            <a:r>
              <a:rPr lang="en-US" altLang="zh-CN" sz="2400" smtClean="0">
                <a:solidFill>
                  <a:srgbClr val="CC0000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1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3</a:t>
            </a:r>
            <a:r>
              <a:rPr lang="en-US" altLang="zh-CN" sz="2400" smtClean="0">
                <a:solidFill>
                  <a:srgbClr val="CC0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2</a:t>
            </a:r>
            <a:r>
              <a:rPr lang="en-US" altLang="zh-CN" sz="2400" smtClean="0">
                <a:solidFill>
                  <a:srgbClr val="CC0000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1</a:t>
            </a:r>
            <a:r>
              <a:rPr lang="en-US" altLang="zh-CN" sz="2400" smtClean="0">
                <a:solidFill>
                  <a:srgbClr val="CC0000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00"/>
                </a:solidFill>
              </a:rPr>
              <a:t>0</a:t>
            </a:r>
            <a:r>
              <a:rPr lang="zh-CN" altLang="en-US" sz="2400" smtClean="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  <a:cs typeface="Times New Roman" pitchFamily="18" charset="0"/>
              </a:rPr>
              <a:t>3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  <a:cs typeface="Times New Roman" pitchFamily="18" charset="0"/>
              </a:rPr>
              <a:t>2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  <a:cs typeface="Times New Roman" pitchFamily="18" charset="0"/>
              </a:rPr>
              <a:t>1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  <a:cs typeface="Times New Roman" pitchFamily="18" charset="0"/>
              </a:rPr>
              <a:t>0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C</a:t>
            </a:r>
            <a:r>
              <a:rPr lang="en-US" altLang="zh-CN" sz="2400" baseline="-30000" smtClean="0">
                <a:solidFill>
                  <a:srgbClr val="CC0000"/>
                </a:solidFill>
                <a:cs typeface="Times New Roman" pitchFamily="18" charset="0"/>
              </a:rPr>
              <a:t>0</a:t>
            </a:r>
            <a:endParaRPr lang="en-US" altLang="zh-CN" sz="2400" baseline="-30000">
              <a:solidFill>
                <a:srgbClr val="CC0000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      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G</a:t>
            </a:r>
            <a:r>
              <a:rPr lang="en-US" altLang="zh-CN" sz="2400" baseline="-30000" smtClean="0">
                <a:solidFill>
                  <a:srgbClr val="CC0000"/>
                </a:solidFill>
                <a:cs typeface="Times New Roman" pitchFamily="18" charset="0"/>
              </a:rPr>
              <a:t>3</a:t>
            </a:r>
            <a:r>
              <a:rPr lang="en-US" altLang="zh-CN" sz="2400" baseline="30000" smtClean="0">
                <a:solidFill>
                  <a:srgbClr val="CC0000"/>
                </a:solidFill>
                <a:cs typeface="Times New Roman" pitchFamily="18" charset="0"/>
              </a:rPr>
              <a:t>*</a:t>
            </a:r>
            <a:r>
              <a:rPr lang="zh-CN" altLang="en-US" sz="2400" smtClean="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 smtClean="0">
                <a:solidFill>
                  <a:srgbClr val="CC0000"/>
                </a:solidFill>
                <a:cs typeface="Times New Roman" pitchFamily="18" charset="0"/>
              </a:rPr>
              <a:t>3</a:t>
            </a:r>
            <a:r>
              <a:rPr lang="en-US" altLang="zh-CN" sz="2400" baseline="30000" smtClean="0">
                <a:solidFill>
                  <a:srgbClr val="CC0000"/>
                </a:solidFill>
                <a:cs typeface="Times New Roman" pitchFamily="18" charset="0"/>
              </a:rPr>
              <a:t>*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C</a:t>
            </a:r>
            <a:r>
              <a:rPr lang="en-US" altLang="zh-CN" sz="2400" baseline="-30000" smtClean="0">
                <a:solidFill>
                  <a:srgbClr val="CC0000"/>
                </a:solidFill>
                <a:cs typeface="Times New Roman" pitchFamily="18" charset="0"/>
              </a:rPr>
              <a:t>i</a:t>
            </a:r>
            <a:endParaRPr lang="en-US" altLang="zh-CN" sz="2400">
              <a:solidFill>
                <a:srgbClr val="CC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CC00CC"/>
                </a:solidFill>
              </a:rPr>
              <a:t>    其中</a:t>
            </a:r>
            <a:r>
              <a:rPr lang="zh-CN" altLang="en-US" sz="2400" smtClean="0">
                <a:solidFill>
                  <a:srgbClr val="CC00CC"/>
                </a:solidFill>
              </a:rPr>
              <a:t>，</a:t>
            </a:r>
            <a:r>
              <a:rPr lang="en-US" altLang="zh-CN" sz="2400" smtClean="0">
                <a:solidFill>
                  <a:srgbClr val="CC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3</a:t>
            </a:r>
            <a:r>
              <a:rPr lang="en-US" altLang="zh-CN" sz="2400" baseline="30000" smtClean="0">
                <a:solidFill>
                  <a:srgbClr val="CC00CC"/>
                </a:solidFill>
                <a:cs typeface="Times New Roman" pitchFamily="18" charset="0"/>
              </a:rPr>
              <a:t>*</a:t>
            </a:r>
            <a:r>
              <a:rPr lang="en-US" altLang="zh-CN" sz="2400" smtClean="0">
                <a:solidFill>
                  <a:srgbClr val="CC00CC"/>
                </a:solidFill>
              </a:rPr>
              <a:t>	</a:t>
            </a:r>
            <a:r>
              <a:rPr lang="zh-CN" altLang="en-US" sz="2400" smtClean="0">
                <a:solidFill>
                  <a:srgbClr val="CC00CC"/>
                </a:solidFill>
                <a:cs typeface="Times New Roman" pitchFamily="18" charset="0"/>
              </a:rPr>
              <a:t>＝ </a:t>
            </a:r>
            <a:r>
              <a:rPr lang="en-US" altLang="zh-CN" sz="2400" smtClean="0">
                <a:solidFill>
                  <a:srgbClr val="CC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3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3</a:t>
            </a:r>
            <a:r>
              <a:rPr lang="en-US" altLang="zh-CN" sz="2400" smtClean="0">
                <a:solidFill>
                  <a:srgbClr val="CC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2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3</a:t>
            </a:r>
            <a:r>
              <a:rPr lang="en-US" altLang="zh-CN" sz="2400" smtClean="0">
                <a:solidFill>
                  <a:srgbClr val="CC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1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3</a:t>
            </a:r>
            <a:r>
              <a:rPr lang="en-US" altLang="zh-CN" sz="2400" smtClean="0">
                <a:solidFill>
                  <a:srgbClr val="CC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2</a:t>
            </a:r>
            <a:r>
              <a:rPr lang="en-US" altLang="zh-CN" sz="2400" smtClean="0">
                <a:solidFill>
                  <a:srgbClr val="CC00CC"/>
                </a:solidFill>
              </a:rPr>
              <a:t>P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1</a:t>
            </a:r>
            <a:r>
              <a:rPr lang="en-US" altLang="zh-CN" sz="2400" smtClean="0">
                <a:solidFill>
                  <a:srgbClr val="CC00CC"/>
                </a:solidFill>
              </a:rPr>
              <a:t>G</a:t>
            </a:r>
            <a:r>
              <a:rPr lang="en-US" altLang="zh-CN" sz="2400" baseline="-30000" smtClean="0">
                <a:solidFill>
                  <a:srgbClr val="CC00CC"/>
                </a:solidFill>
              </a:rPr>
              <a:t>0</a:t>
            </a:r>
            <a:endParaRPr lang="en-US" altLang="zh-CN" sz="2400">
              <a:solidFill>
                <a:srgbClr val="CC00CC"/>
              </a:solidFill>
            </a:endParaRPr>
          </a:p>
          <a:p>
            <a:pPr marL="0" indent="0">
              <a:buNone/>
            </a:pPr>
            <a:r>
              <a:rPr lang="fi-FI" altLang="zh-CN" sz="2400">
                <a:solidFill>
                  <a:srgbClr val="CC00CC"/>
                </a:solidFill>
              </a:rPr>
              <a:t>                </a:t>
            </a:r>
            <a:r>
              <a:rPr lang="fi-FI" altLang="zh-CN" sz="2400" smtClean="0">
                <a:solidFill>
                  <a:srgbClr val="CC00CC"/>
                </a:solidFill>
              </a:rPr>
              <a:t> P</a:t>
            </a:r>
            <a:r>
              <a:rPr lang="fi-FI" altLang="zh-CN" sz="2400" baseline="-30000" smtClean="0">
                <a:solidFill>
                  <a:srgbClr val="CC00CC"/>
                </a:solidFill>
              </a:rPr>
              <a:t>3</a:t>
            </a:r>
            <a:r>
              <a:rPr lang="en-US" altLang="zh-CN" sz="2400" baseline="30000" smtClean="0">
                <a:solidFill>
                  <a:srgbClr val="CC00CC"/>
                </a:solidFill>
                <a:cs typeface="Times New Roman" pitchFamily="18" charset="0"/>
              </a:rPr>
              <a:t>*</a:t>
            </a:r>
            <a:r>
              <a:rPr lang="fi-FI" altLang="zh-CN" sz="2400" smtClean="0">
                <a:solidFill>
                  <a:srgbClr val="CC00CC"/>
                </a:solidFill>
              </a:rPr>
              <a:t>	</a:t>
            </a:r>
            <a:r>
              <a:rPr lang="zh-CN" altLang="fi-FI" sz="2400" smtClean="0">
                <a:solidFill>
                  <a:srgbClr val="CC00CC"/>
                </a:solidFill>
                <a:cs typeface="Times New Roman" pitchFamily="18" charset="0"/>
              </a:rPr>
              <a:t>＝</a:t>
            </a:r>
            <a:r>
              <a:rPr lang="zh-CN" altLang="fi-FI" sz="2400" smtClean="0">
                <a:solidFill>
                  <a:srgbClr val="CC00CC"/>
                </a:solidFill>
              </a:rPr>
              <a:t> </a:t>
            </a:r>
            <a:r>
              <a:rPr lang="fi-FI" altLang="zh-CN" sz="2400" smtClean="0">
                <a:solidFill>
                  <a:srgbClr val="CC00CC"/>
                </a:solidFill>
              </a:rPr>
              <a:t>P</a:t>
            </a:r>
            <a:r>
              <a:rPr lang="fi-FI" altLang="zh-CN" sz="2400" baseline="-30000" smtClean="0">
                <a:solidFill>
                  <a:srgbClr val="CC00CC"/>
                </a:solidFill>
              </a:rPr>
              <a:t>3</a:t>
            </a:r>
            <a:r>
              <a:rPr lang="fi-FI" altLang="zh-CN" sz="2400" smtClean="0">
                <a:solidFill>
                  <a:srgbClr val="CC00CC"/>
                </a:solidFill>
              </a:rPr>
              <a:t>P</a:t>
            </a:r>
            <a:r>
              <a:rPr lang="fi-FI" altLang="zh-CN" sz="2400" baseline="-30000" smtClean="0">
                <a:solidFill>
                  <a:srgbClr val="CC00CC"/>
                </a:solidFill>
              </a:rPr>
              <a:t>2</a:t>
            </a:r>
            <a:r>
              <a:rPr lang="fi-FI" altLang="zh-CN" sz="2400" smtClean="0">
                <a:solidFill>
                  <a:srgbClr val="CC00CC"/>
                </a:solidFill>
              </a:rPr>
              <a:t>P</a:t>
            </a:r>
            <a:r>
              <a:rPr lang="fi-FI" altLang="zh-CN" sz="2400" baseline="-30000" smtClean="0">
                <a:solidFill>
                  <a:srgbClr val="CC00CC"/>
                </a:solidFill>
              </a:rPr>
              <a:t>1</a:t>
            </a:r>
            <a:r>
              <a:rPr lang="fi-FI" altLang="zh-CN" sz="2400" smtClean="0">
                <a:solidFill>
                  <a:srgbClr val="CC00CC"/>
                </a:solidFill>
              </a:rPr>
              <a:t>P</a:t>
            </a:r>
            <a:r>
              <a:rPr lang="fi-FI" altLang="zh-CN" sz="2400" baseline="-30000" smtClean="0">
                <a:solidFill>
                  <a:srgbClr val="CC00CC"/>
                </a:solidFill>
              </a:rPr>
              <a:t>0</a:t>
            </a:r>
            <a:endParaRPr lang="en-US" altLang="zh-CN" sz="2400">
              <a:solidFill>
                <a:srgbClr val="CC00CC"/>
              </a:solidFill>
            </a:endParaRPr>
          </a:p>
        </p:txBody>
      </p:sp>
      <p:sp>
        <p:nvSpPr>
          <p:cNvPr id="1392644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先行进位加法器</a:t>
            </a:r>
          </a:p>
        </p:txBody>
      </p:sp>
      <p:sp>
        <p:nvSpPr>
          <p:cNvPr id="139264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19161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2649" name="Line 9"/>
          <p:cNvSpPr>
            <a:spLocks noChangeShapeType="1"/>
          </p:cNvSpPr>
          <p:nvPr/>
        </p:nvSpPr>
        <p:spPr bwMode="auto">
          <a:xfrm>
            <a:off x="1331640" y="4329105"/>
            <a:ext cx="4104456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92650" name="Line 10"/>
          <p:cNvSpPr>
            <a:spLocks noChangeShapeType="1"/>
          </p:cNvSpPr>
          <p:nvPr/>
        </p:nvSpPr>
        <p:spPr bwMode="auto">
          <a:xfrm>
            <a:off x="5796558" y="4336525"/>
            <a:ext cx="107969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9265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24128" y="908720"/>
            <a:ext cx="1944216" cy="936104"/>
          </a:xfrm>
          <a:prstGeom prst="rect">
            <a:avLst/>
          </a:prstGeom>
          <a:solidFill>
            <a:srgbClr val="FFCCFF"/>
          </a:solidFill>
          <a:ln w="28575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 </a:t>
            </a:r>
            <a:r>
              <a:rPr lang="en-US" altLang="zh-CN" sz="2400" smtClean="0">
                <a:solidFill>
                  <a:srgbClr val="CC0000"/>
                </a:solidFill>
              </a:rPr>
              <a:t>G</a:t>
            </a:r>
            <a:r>
              <a:rPr lang="en-US" altLang="zh-CN" sz="2400" i="1" baseline="-30000" smtClean="0">
                <a:solidFill>
                  <a:srgbClr val="CC0000"/>
                </a:solidFill>
              </a:rPr>
              <a:t>i</a:t>
            </a:r>
            <a:r>
              <a:rPr lang="zh-CN" altLang="en-US" sz="2400" smtClean="0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CC0000"/>
                </a:solidFill>
              </a:rPr>
              <a:t>X</a:t>
            </a:r>
            <a:r>
              <a:rPr lang="en-US" altLang="zh-CN" sz="2400" i="1" baseline="-30000" smtClean="0">
                <a:solidFill>
                  <a:srgbClr val="CC0000"/>
                </a:solidFill>
              </a:rPr>
              <a:t>i</a:t>
            </a:r>
            <a:r>
              <a:rPr lang="en-US" altLang="zh-CN" sz="2400" smtClean="0">
                <a:solidFill>
                  <a:srgbClr val="CC0000"/>
                </a:solidFill>
                <a:cs typeface="Times New Roman" pitchFamily="18" charset="0"/>
              </a:rPr>
              <a:t>·</a:t>
            </a:r>
            <a:r>
              <a:rPr lang="en-US" altLang="zh-CN" sz="2400" smtClean="0">
                <a:solidFill>
                  <a:srgbClr val="CC0000"/>
                </a:solidFill>
              </a:rPr>
              <a:t>Y</a:t>
            </a:r>
            <a:r>
              <a:rPr lang="en-US" altLang="zh-CN" sz="2400" i="1" baseline="-30000" smtClean="0">
                <a:solidFill>
                  <a:srgbClr val="CC0000"/>
                </a:solidFill>
              </a:rPr>
              <a:t>i</a:t>
            </a:r>
            <a:endParaRPr lang="en-US" altLang="zh-CN" sz="2400" smtClean="0">
              <a:solidFill>
                <a:srgbClr val="CC0000"/>
              </a:solidFill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400" smtClean="0">
                <a:solidFill>
                  <a:srgbClr val="CC0000"/>
                </a:solidFill>
              </a:rPr>
              <a:t> P</a:t>
            </a:r>
            <a:r>
              <a:rPr lang="en-US" altLang="zh-CN" sz="2400" i="1" baseline="-30000" smtClean="0">
                <a:solidFill>
                  <a:srgbClr val="CC0000"/>
                </a:solidFill>
              </a:rPr>
              <a:t>i</a:t>
            </a:r>
            <a:r>
              <a:rPr lang="zh-CN" altLang="en-US" sz="2400" smtClean="0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CC0000"/>
                </a:solidFill>
              </a:rPr>
              <a:t>X</a:t>
            </a:r>
            <a:r>
              <a:rPr lang="en-US" altLang="zh-CN" sz="2400" i="1" baseline="-30000" smtClean="0">
                <a:solidFill>
                  <a:srgbClr val="CC0000"/>
                </a:solidFill>
              </a:rPr>
              <a:t>i</a:t>
            </a:r>
            <a:r>
              <a:rPr lang="zh-CN" altLang="en-US" sz="2400" smtClean="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smtClean="0">
                <a:solidFill>
                  <a:srgbClr val="CC0000"/>
                </a:solidFill>
              </a:rPr>
              <a:t>Y</a:t>
            </a:r>
            <a:r>
              <a:rPr lang="en-US" altLang="zh-CN" sz="2400" i="1" baseline="-30000" smtClean="0">
                <a:solidFill>
                  <a:srgbClr val="CC0000"/>
                </a:solidFill>
              </a:rPr>
              <a:t>i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832115-B4A9-4134-91CC-A74D5D99C947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4. </a:t>
            </a:r>
            <a:r>
              <a:rPr lang="en-US" altLang="zh-CN" i="1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CC0000"/>
                </a:solidFill>
              </a:rPr>
              <a:t>位</a:t>
            </a:r>
            <a:r>
              <a:rPr lang="zh-CN" altLang="en-US">
                <a:solidFill>
                  <a:srgbClr val="0000FF"/>
                </a:solidFill>
              </a:rPr>
              <a:t>加法器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856662" cy="51847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四个进位的产生逻辑表达式：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en-US" altLang="zh-CN" sz="2400" baseline="-30000">
                <a:solidFill>
                  <a:srgbClr val="0000FF"/>
                </a:solidFill>
              </a:rPr>
              <a:t>i</a:t>
            </a:r>
            <a:r>
              <a:rPr lang="zh-CN" altLang="en-US" sz="2400" baseline="-30000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</a:rPr>
              <a:t>G</a:t>
            </a:r>
            <a:r>
              <a:rPr lang="en-US" altLang="zh-CN" sz="2400" baseline="-30000">
                <a:solidFill>
                  <a:srgbClr val="0000FF"/>
                </a:solidFill>
              </a:rPr>
              <a:t>i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P</a:t>
            </a:r>
            <a:r>
              <a:rPr lang="en-US" altLang="zh-CN" sz="2400" baseline="-30000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en-US" altLang="zh-CN" sz="2400" baseline="-30000">
                <a:solidFill>
                  <a:srgbClr val="0000FF"/>
                </a:solidFill>
              </a:rPr>
              <a:t>i</a:t>
            </a:r>
            <a:endParaRPr lang="en-US" altLang="zh-CN" sz="2400">
              <a:solidFill>
                <a:srgbClr val="0000FF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zh-CN" altLang="en-US" sz="2400" baseline="-300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008000"/>
                </a:solidFill>
              </a:rPr>
              <a:t>2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zh-CN" altLang="en-US" sz="2400" baseline="-300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i+1</a:t>
            </a: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i+1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zh-CN" altLang="en-US" sz="2400" baseline="-300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i+1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i+1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endParaRPr lang="en-US" altLang="zh-CN" sz="2400">
              <a:solidFill>
                <a:srgbClr val="008000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 baseline="-300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6600CC"/>
                </a:solidFill>
              </a:rPr>
              <a:t>3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 baseline="-300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 baseline="-300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 baseline="-300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6600CC"/>
                </a:solidFill>
              </a:rPr>
              <a:t>1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i+1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i+1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endParaRPr lang="en-US" altLang="zh-CN" sz="2400">
              <a:solidFill>
                <a:srgbClr val="6600CC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4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  <a:r>
              <a:rPr lang="en-US" altLang="zh-CN" sz="2400">
                <a:solidFill>
                  <a:srgbClr val="CC0000"/>
                </a:solidFill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aseline="-30000">
                <a:solidFill>
                  <a:srgbClr val="CC0000"/>
                </a:solidFill>
              </a:rPr>
              <a:t>      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2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i+2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1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i+2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i+1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i+3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i+2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i+1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      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G</a:t>
            </a:r>
            <a:r>
              <a:rPr lang="en-US" altLang="zh-CN" sz="2400" baseline="30000">
                <a:solidFill>
                  <a:srgbClr val="CC0000"/>
                </a:solidFill>
                <a:cs typeface="Times New Roman" pitchFamily="18" charset="0"/>
              </a:rPr>
              <a:t>﹡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30000">
                <a:solidFill>
                  <a:srgbClr val="CC0000"/>
                </a:solidFill>
                <a:cs typeface="Times New Roman" pitchFamily="18" charset="0"/>
              </a:rPr>
              <a:t>﹡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i+3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endParaRPr lang="en-US" altLang="zh-CN" sz="2400">
              <a:solidFill>
                <a:srgbClr val="CC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400">
                <a:solidFill>
                  <a:srgbClr val="CC00CC"/>
                </a:solidFill>
              </a:rPr>
              <a:t>    其中，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30000">
                <a:solidFill>
                  <a:srgbClr val="CC00CC"/>
                </a:solidFill>
                <a:cs typeface="Times New Roman" pitchFamily="18" charset="0"/>
              </a:rPr>
              <a:t>﹡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r>
              <a:rPr lang="zh-CN" altLang="en-US" sz="2400" baseline="-300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en-US" altLang="zh-CN" sz="2400">
                <a:solidFill>
                  <a:srgbClr val="CC00CC"/>
                </a:solidFill>
              </a:rPr>
              <a:t> 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r>
              <a:rPr lang="zh-CN" altLang="en-US" sz="2400" baseline="-300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i+3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r>
              <a:rPr lang="zh-CN" altLang="en-US" sz="2400" baseline="-300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CC"/>
                </a:solidFill>
              </a:rPr>
              <a:t>2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i+3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i+2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r>
              <a:rPr lang="zh-CN" altLang="en-US" sz="2400" baseline="-300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CC"/>
                </a:solidFill>
              </a:rPr>
              <a:t>1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i+3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i+2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i+1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endParaRPr lang="en-US" altLang="zh-CN" sz="2400">
              <a:solidFill>
                <a:srgbClr val="CC00CC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fi-FI" altLang="zh-CN" sz="2400">
                <a:solidFill>
                  <a:srgbClr val="CC00CC"/>
                </a:solidFill>
              </a:rPr>
              <a:t>                P</a:t>
            </a:r>
            <a:r>
              <a:rPr lang="en-US" altLang="zh-CN" sz="2400" baseline="30000">
                <a:solidFill>
                  <a:srgbClr val="CC00CC"/>
                </a:solidFill>
                <a:cs typeface="Times New Roman" pitchFamily="18" charset="0"/>
              </a:rPr>
              <a:t>﹡</a:t>
            </a:r>
            <a:r>
              <a:rPr lang="fi-FI" altLang="zh-CN" sz="2400" baseline="-30000">
                <a:solidFill>
                  <a:srgbClr val="CC00CC"/>
                </a:solidFill>
              </a:rPr>
              <a:t>i+3</a:t>
            </a:r>
            <a:r>
              <a:rPr lang="fi-FI" altLang="zh-CN" sz="2400">
                <a:solidFill>
                  <a:srgbClr val="CC00CC"/>
                </a:solidFill>
              </a:rPr>
              <a:t> </a:t>
            </a:r>
            <a:r>
              <a:rPr lang="zh-CN" altLang="fi-FI" sz="2400">
                <a:solidFill>
                  <a:srgbClr val="CC00CC"/>
                </a:solidFill>
                <a:cs typeface="Times New Roman" pitchFamily="18" charset="0"/>
              </a:rPr>
              <a:t>＝</a:t>
            </a:r>
            <a:r>
              <a:rPr lang="zh-CN" altLang="fi-FI" sz="2400">
                <a:solidFill>
                  <a:srgbClr val="CC00CC"/>
                </a:solidFill>
              </a:rPr>
              <a:t> 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i+3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i+2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i+1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i</a:t>
            </a:r>
            <a:endParaRPr lang="en-US" altLang="zh-CN" sz="2400">
              <a:solidFill>
                <a:srgbClr val="CC00CC"/>
              </a:solidFill>
            </a:endParaRPr>
          </a:p>
        </p:txBody>
      </p:sp>
      <p:sp>
        <p:nvSpPr>
          <p:cNvPr id="1392644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先行进位加法器</a:t>
            </a:r>
          </a:p>
        </p:txBody>
      </p:sp>
      <p:sp>
        <p:nvSpPr>
          <p:cNvPr id="139264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19161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2649" name="Line 9"/>
          <p:cNvSpPr>
            <a:spLocks noChangeShapeType="1"/>
          </p:cNvSpPr>
          <p:nvPr/>
        </p:nvSpPr>
        <p:spPr bwMode="auto">
          <a:xfrm>
            <a:off x="900113" y="4328758"/>
            <a:ext cx="5832475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92650" name="Line 10"/>
          <p:cNvSpPr>
            <a:spLocks noChangeShapeType="1"/>
          </p:cNvSpPr>
          <p:nvPr/>
        </p:nvSpPr>
        <p:spPr bwMode="auto">
          <a:xfrm>
            <a:off x="7000892" y="4336178"/>
            <a:ext cx="16557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9265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C77B6-8EC8-44A3-B468-610A2A28DB3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 运算方法与运算器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549275"/>
            <a:ext cx="7777162" cy="61928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en-US" altLang="zh-CN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黑体" pitchFamily="2" charset="-122"/>
              </a:rPr>
              <a:t>定点数</a:t>
            </a:r>
            <a:r>
              <a:rPr lang="zh-CN" altLang="en-US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运算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3.1.1</a:t>
            </a:r>
            <a:r>
              <a:rPr lang="en-US" altLang="zh-CN"/>
              <a:t>  </a:t>
            </a:r>
            <a:r>
              <a:rPr lang="zh-CN" altLang="en-US">
                <a:solidFill>
                  <a:srgbClr val="CC0000"/>
                </a:solidFill>
              </a:rPr>
              <a:t>加减</a:t>
            </a:r>
            <a:r>
              <a:rPr lang="zh-CN" altLang="en-US"/>
              <a:t>运算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3.1.2</a:t>
            </a:r>
            <a:r>
              <a:rPr lang="en-US" altLang="zh-CN"/>
              <a:t>  </a:t>
            </a:r>
            <a:r>
              <a:rPr lang="zh-CN" altLang="en-US">
                <a:solidFill>
                  <a:srgbClr val="CC0000"/>
                </a:solidFill>
              </a:rPr>
              <a:t>乘法</a:t>
            </a:r>
            <a:r>
              <a:rPr lang="zh-CN" altLang="en-US"/>
              <a:t>运算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3.1.3</a:t>
            </a:r>
            <a:r>
              <a:rPr lang="en-US" altLang="zh-CN"/>
              <a:t>  </a:t>
            </a:r>
            <a:r>
              <a:rPr lang="zh-CN" altLang="en-US">
                <a:solidFill>
                  <a:srgbClr val="CC0000"/>
                </a:solidFill>
              </a:rPr>
              <a:t>除法</a:t>
            </a:r>
            <a:r>
              <a:rPr lang="zh-CN" altLang="en-US"/>
              <a:t>运算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2" charset="-122"/>
              </a:rPr>
              <a:t>3.2</a:t>
            </a:r>
            <a:r>
              <a:rPr lang="en-US" altLang="zh-CN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8000"/>
                </a:solidFill>
                <a:latin typeface="Arial" charset="0"/>
                <a:ea typeface="黑体" pitchFamily="2" charset="-122"/>
              </a:rPr>
              <a:t>算数逻辑部件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3.2.1</a:t>
            </a:r>
            <a:r>
              <a:rPr lang="en-US" altLang="zh-CN"/>
              <a:t>  </a:t>
            </a:r>
            <a:r>
              <a:rPr lang="zh-CN" altLang="en-US"/>
              <a:t>单元电路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3.2.2</a:t>
            </a:r>
            <a:r>
              <a:rPr lang="en-US" altLang="zh-CN"/>
              <a:t>  </a:t>
            </a:r>
            <a:r>
              <a:rPr lang="zh-CN" altLang="en-US"/>
              <a:t>算数</a:t>
            </a:r>
            <a:r>
              <a:rPr lang="zh-CN" altLang="en-US" smtClean="0"/>
              <a:t>逻辑单元集成芯片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3.2.3</a:t>
            </a:r>
            <a:r>
              <a:rPr lang="en-US" altLang="zh-CN"/>
              <a:t>  </a:t>
            </a:r>
            <a:r>
              <a:rPr lang="zh-CN" altLang="en-US"/>
              <a:t>运算器的结构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2" charset="-122"/>
              </a:rPr>
              <a:t>3.3</a:t>
            </a:r>
            <a:r>
              <a:rPr lang="en-US" altLang="zh-CN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黑体" pitchFamily="2" charset="-122"/>
              </a:rPr>
              <a:t>浮点</a:t>
            </a:r>
            <a:r>
              <a:rPr lang="zh-CN" altLang="en-US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运算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3.3.1</a:t>
            </a:r>
            <a:r>
              <a:rPr lang="en-US" altLang="zh-CN"/>
              <a:t>  </a:t>
            </a:r>
            <a:r>
              <a:rPr lang="zh-CN" altLang="en-US">
                <a:solidFill>
                  <a:srgbClr val="CC0000"/>
                </a:solidFill>
              </a:rPr>
              <a:t>加减</a:t>
            </a:r>
            <a:r>
              <a:rPr lang="zh-CN" altLang="en-US"/>
              <a:t>运算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3.3.2</a:t>
            </a:r>
            <a:r>
              <a:rPr lang="en-US" altLang="zh-CN"/>
              <a:t>  </a:t>
            </a:r>
            <a:r>
              <a:rPr lang="zh-CN" altLang="en-US">
                <a:solidFill>
                  <a:srgbClr val="CC0000"/>
                </a:solidFill>
              </a:rPr>
              <a:t>乘除</a:t>
            </a:r>
            <a:r>
              <a:rPr lang="zh-CN" altLang="en-US"/>
              <a:t>运算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FF6600"/>
                </a:solidFill>
              </a:rPr>
              <a:t>3.3.3</a:t>
            </a:r>
            <a:r>
              <a:rPr lang="en-US" altLang="zh-CN"/>
              <a:t>  </a:t>
            </a:r>
            <a:r>
              <a:rPr lang="zh-CN" altLang="en-US"/>
              <a:t>浮点运算的实现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CF333-C0EE-43BB-8C38-E2228D12584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4. </a:t>
            </a:r>
            <a:r>
              <a:rPr lang="en-US" altLang="zh-CN" i="1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CC0000"/>
                </a:solidFill>
              </a:rPr>
              <a:t>位</a:t>
            </a:r>
            <a:r>
              <a:rPr lang="zh-CN" altLang="en-US">
                <a:solidFill>
                  <a:srgbClr val="0000FF"/>
                </a:solidFill>
              </a:rPr>
              <a:t>加法器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先行进位加法器</a:t>
            </a:r>
          </a:p>
        </p:txBody>
      </p:sp>
      <p:sp>
        <p:nvSpPr>
          <p:cNvPr id="1391624" name="Text Box 8"/>
          <p:cNvSpPr txBox="1">
            <a:spLocks noChangeArrowheads="1"/>
          </p:cNvSpPr>
          <p:nvPr/>
        </p:nvSpPr>
        <p:spPr bwMode="auto">
          <a:xfrm>
            <a:off x="2051050" y="5643578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四位先行进位链电路</a:t>
            </a:r>
          </a:p>
        </p:txBody>
      </p:sp>
      <p:sp>
        <p:nvSpPr>
          <p:cNvPr id="1391626" name="Text Box 10"/>
          <p:cNvSpPr txBox="1">
            <a:spLocks noChangeArrowheads="1"/>
          </p:cNvSpPr>
          <p:nvPr/>
        </p:nvSpPr>
        <p:spPr bwMode="auto">
          <a:xfrm>
            <a:off x="5292725" y="765175"/>
            <a:ext cx="25923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三级门的延时</a:t>
            </a:r>
          </a:p>
        </p:txBody>
      </p:sp>
      <p:sp>
        <p:nvSpPr>
          <p:cNvPr id="1391642" name="AutoShape 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0715" name="Object 11"/>
          <p:cNvGraphicFramePr>
            <a:graphicFrameLocks noChangeAspect="1"/>
          </p:cNvGraphicFramePr>
          <p:nvPr/>
        </p:nvGraphicFramePr>
        <p:xfrm>
          <a:off x="142844" y="1428736"/>
          <a:ext cx="8887943" cy="385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725" name="Visio" r:id="rId4" imgW="5364210" imgH="2214664" progId="Visio.Drawing.11">
                  <p:embed/>
                </p:oleObj>
              </mc:Choice>
              <mc:Fallback>
                <p:oleObj name="Visio" r:id="rId4" imgW="5364210" imgH="2214664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428736"/>
                        <a:ext cx="8887943" cy="3857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CF333-C0EE-43BB-8C38-E2228D12584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4. </a:t>
            </a:r>
            <a:r>
              <a:rPr lang="en-US" altLang="zh-CN" i="1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CC0000"/>
                </a:solidFill>
              </a:rPr>
              <a:t>位</a:t>
            </a:r>
            <a:r>
              <a:rPr lang="zh-CN" altLang="en-US">
                <a:solidFill>
                  <a:srgbClr val="0000FF"/>
                </a:solidFill>
              </a:rPr>
              <a:t>加法器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先行进位加法器</a:t>
            </a:r>
          </a:p>
        </p:txBody>
      </p:sp>
      <p:sp>
        <p:nvSpPr>
          <p:cNvPr id="1391624" name="Text Box 8"/>
          <p:cNvSpPr txBox="1">
            <a:spLocks noChangeArrowheads="1"/>
          </p:cNvSpPr>
          <p:nvPr/>
        </p:nvSpPr>
        <p:spPr bwMode="auto">
          <a:xfrm>
            <a:off x="2051050" y="5643578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四位先行进位链电路</a:t>
            </a:r>
          </a:p>
        </p:txBody>
      </p:sp>
      <p:sp>
        <p:nvSpPr>
          <p:cNvPr id="1391626" name="Text Box 10"/>
          <p:cNvSpPr txBox="1">
            <a:spLocks noChangeArrowheads="1"/>
          </p:cNvSpPr>
          <p:nvPr/>
        </p:nvSpPr>
        <p:spPr bwMode="auto">
          <a:xfrm>
            <a:off x="5292725" y="765175"/>
            <a:ext cx="25923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三级门的延时</a:t>
            </a:r>
          </a:p>
        </p:txBody>
      </p:sp>
      <p:sp>
        <p:nvSpPr>
          <p:cNvPr id="1391642" name="AutoShape 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1236" name="Object 4"/>
          <p:cNvGraphicFramePr>
            <a:graphicFrameLocks noChangeAspect="1"/>
          </p:cNvGraphicFramePr>
          <p:nvPr/>
        </p:nvGraphicFramePr>
        <p:xfrm>
          <a:off x="251520" y="1484784"/>
          <a:ext cx="8745189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46" name="Visio" r:id="rId4" imgW="5154896" imgH="2250062" progId="Visio.Drawing.11">
                  <p:embed/>
                </p:oleObj>
              </mc:Choice>
              <mc:Fallback>
                <p:oleObj name="Visio" r:id="rId4" imgW="5154896" imgH="225006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8745189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CF333-C0EE-43BB-8C38-E2228D125843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1631236" name="Object 4"/>
          <p:cNvGraphicFramePr>
            <a:graphicFrameLocks noChangeAspect="1"/>
          </p:cNvGraphicFramePr>
          <p:nvPr/>
        </p:nvGraphicFramePr>
        <p:xfrm>
          <a:off x="251520" y="2636912"/>
          <a:ext cx="8745189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278" name="Visio" r:id="rId3" imgW="5154896" imgH="2250062" progId="Visio.Drawing.11">
                  <p:embed/>
                </p:oleObj>
              </mc:Choice>
              <mc:Fallback>
                <p:oleObj name="Visio" r:id="rId3" imgW="5154896" imgH="22500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36912"/>
                        <a:ext cx="8745189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2259" name="Object 3"/>
          <p:cNvGraphicFramePr>
            <a:graphicFrameLocks noChangeAspect="1"/>
          </p:cNvGraphicFramePr>
          <p:nvPr/>
        </p:nvGraphicFramePr>
        <p:xfrm>
          <a:off x="3779912" y="188640"/>
          <a:ext cx="4896544" cy="21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279" name="Visio" r:id="rId5" imgW="3042336" imgH="1356198" progId="Visio.Drawing.11">
                  <p:embed/>
                </p:oleObj>
              </mc:Choice>
              <mc:Fallback>
                <p:oleObj name="Visio" r:id="rId5" imgW="3042336" imgH="135619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88640"/>
                        <a:ext cx="4896544" cy="218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1512168" cy="1296144"/>
          </a:xfrm>
        </p:spPr>
        <p:txBody>
          <a:bodyPr/>
          <a:lstStyle/>
          <a:p>
            <a:r>
              <a:rPr lang="en-US" altLang="zh-CN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位</a:t>
            </a:r>
            <a:r>
              <a:rPr lang="en-US" altLang="zh-CN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/>
            </a:r>
            <a:br>
              <a:rPr lang="en-US" altLang="zh-CN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</a:br>
            <a:r>
              <a:rPr lang="zh-CN" altLang="en-US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先行进位</a:t>
            </a:r>
            <a:r>
              <a:rPr lang="en-US" altLang="zh-CN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/>
            </a:r>
            <a:br>
              <a:rPr lang="en-US" altLang="zh-CN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</a:br>
            <a:r>
              <a:rPr lang="zh-CN" altLang="en-US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8530814" y="2334409"/>
            <a:ext cx="462579" cy="2377440"/>
          </a:xfrm>
          <a:custGeom>
            <a:avLst/>
            <a:gdLst>
              <a:gd name="connsiteX0" fmla="*/ 258184 w 462579"/>
              <a:gd name="connsiteY0" fmla="*/ 2377440 h 2377440"/>
              <a:gd name="connsiteX1" fmla="*/ 419548 w 462579"/>
              <a:gd name="connsiteY1" fmla="*/ 1420010 h 2377440"/>
              <a:gd name="connsiteX2" fmla="*/ 0 w 462579"/>
              <a:gd name="connsiteY2" fmla="*/ 0 h 23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579" h="2377440">
                <a:moveTo>
                  <a:pt x="258184" y="2377440"/>
                </a:moveTo>
                <a:cubicBezTo>
                  <a:pt x="360381" y="2096845"/>
                  <a:pt x="462579" y="1816250"/>
                  <a:pt x="419548" y="1420010"/>
                </a:cubicBezTo>
                <a:cubicBezTo>
                  <a:pt x="376517" y="1023770"/>
                  <a:pt x="188258" y="511885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7261412" y="2302136"/>
            <a:ext cx="666974" cy="527125"/>
          </a:xfrm>
          <a:custGeom>
            <a:avLst/>
            <a:gdLst>
              <a:gd name="connsiteX0" fmla="*/ 666974 w 666974"/>
              <a:gd name="connsiteY0" fmla="*/ 527125 h 527125"/>
              <a:gd name="connsiteX1" fmla="*/ 225910 w 666974"/>
              <a:gd name="connsiteY1" fmla="*/ 398033 h 527125"/>
              <a:gd name="connsiteX2" fmla="*/ 0 w 666974"/>
              <a:gd name="connsiteY2" fmla="*/ 0 h 5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974" h="527125">
                <a:moveTo>
                  <a:pt x="666974" y="527125"/>
                </a:moveTo>
                <a:cubicBezTo>
                  <a:pt x="502023" y="506506"/>
                  <a:pt x="337072" y="485887"/>
                  <a:pt x="225910" y="398033"/>
                </a:cubicBezTo>
                <a:cubicBezTo>
                  <a:pt x="114748" y="310179"/>
                  <a:pt x="57374" y="155089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5970494" y="2302136"/>
            <a:ext cx="839097" cy="527125"/>
          </a:xfrm>
          <a:custGeom>
            <a:avLst/>
            <a:gdLst>
              <a:gd name="connsiteX0" fmla="*/ 839097 w 839097"/>
              <a:gd name="connsiteY0" fmla="*/ 527125 h 527125"/>
              <a:gd name="connsiteX1" fmla="*/ 247426 w 839097"/>
              <a:gd name="connsiteY1" fmla="*/ 355003 h 527125"/>
              <a:gd name="connsiteX2" fmla="*/ 0 w 839097"/>
              <a:gd name="connsiteY2" fmla="*/ 0 h 5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097" h="527125">
                <a:moveTo>
                  <a:pt x="839097" y="527125"/>
                </a:moveTo>
                <a:cubicBezTo>
                  <a:pt x="613186" y="484991"/>
                  <a:pt x="387275" y="442857"/>
                  <a:pt x="247426" y="355003"/>
                </a:cubicBezTo>
                <a:cubicBezTo>
                  <a:pt x="107577" y="267149"/>
                  <a:pt x="53788" y="133574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 bwMode="auto">
          <a:xfrm>
            <a:off x="4690334" y="2312894"/>
            <a:ext cx="537882" cy="548640"/>
          </a:xfrm>
          <a:custGeom>
            <a:avLst/>
            <a:gdLst>
              <a:gd name="connsiteX0" fmla="*/ 537882 w 537882"/>
              <a:gd name="connsiteY0" fmla="*/ 548640 h 548640"/>
              <a:gd name="connsiteX1" fmla="*/ 182880 w 537882"/>
              <a:gd name="connsiteY1" fmla="*/ 398033 h 548640"/>
              <a:gd name="connsiteX2" fmla="*/ 0 w 537882"/>
              <a:gd name="connsiteY2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548640">
                <a:moveTo>
                  <a:pt x="537882" y="548640"/>
                </a:moveTo>
                <a:cubicBezTo>
                  <a:pt x="405204" y="519056"/>
                  <a:pt x="272527" y="489473"/>
                  <a:pt x="182880" y="398033"/>
                </a:cubicBezTo>
                <a:cubicBezTo>
                  <a:pt x="93233" y="306593"/>
                  <a:pt x="46616" y="153296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2843808" y="548680"/>
            <a:ext cx="0" cy="2083089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1043608" y="548680"/>
            <a:ext cx="0" cy="2160240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467544" y="548680"/>
            <a:ext cx="0" cy="2160240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555776" y="1886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C</a:t>
            </a:r>
            <a:r>
              <a:rPr lang="en-US" altLang="zh-CN" sz="2000" baseline="-25000" smtClean="0"/>
              <a:t>4</a:t>
            </a:r>
            <a:endParaRPr lang="zh-CN" altLang="en-US" sz="2000" baseline="-25000"/>
          </a:p>
        </p:txBody>
      </p:sp>
      <p:sp>
        <p:nvSpPr>
          <p:cNvPr id="24" name="TextBox 23"/>
          <p:cNvSpPr txBox="1"/>
          <p:nvPr/>
        </p:nvSpPr>
        <p:spPr>
          <a:xfrm>
            <a:off x="827584" y="1886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G</a:t>
            </a:r>
            <a:r>
              <a:rPr lang="en-US" altLang="zh-CN" sz="2000" baseline="-25000" smtClean="0"/>
              <a:t>3</a:t>
            </a:r>
            <a:r>
              <a:rPr lang="en-US" altLang="zh-CN" sz="2000" baseline="30000" smtClean="0"/>
              <a:t>*</a:t>
            </a:r>
            <a:endParaRPr lang="zh-CN" altLang="en-US" sz="2000" baseline="30000"/>
          </a:p>
        </p:txBody>
      </p:sp>
      <p:sp>
        <p:nvSpPr>
          <p:cNvPr id="25" name="TextBox 24"/>
          <p:cNvSpPr txBox="1"/>
          <p:nvPr/>
        </p:nvSpPr>
        <p:spPr>
          <a:xfrm>
            <a:off x="251520" y="1886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P</a:t>
            </a:r>
            <a:r>
              <a:rPr lang="en-US" altLang="zh-CN" sz="2000" baseline="-25000" smtClean="0"/>
              <a:t>3</a:t>
            </a:r>
            <a:r>
              <a:rPr lang="en-US" altLang="zh-CN" sz="2000" baseline="30000" smtClean="0"/>
              <a:t>*</a:t>
            </a:r>
            <a:endParaRPr lang="zh-CN" altLang="en-US" sz="2000" baseline="30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A5689-3DAF-44F2-8817-E36AEACDC742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5. 8421 BCD </a:t>
            </a:r>
            <a:r>
              <a:rPr lang="zh-CN" altLang="en-US">
                <a:solidFill>
                  <a:srgbClr val="008000"/>
                </a:solidFill>
              </a:rPr>
              <a:t>数加法器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280400" cy="5327650"/>
          </a:xfrm>
        </p:spPr>
        <p:txBody>
          <a:bodyPr/>
          <a:lstStyle/>
          <a:p>
            <a:pPr marL="357188" indent="-357188"/>
            <a:r>
              <a:rPr lang="zh-CN" altLang="en-US"/>
              <a:t>压缩 </a:t>
            </a:r>
            <a:r>
              <a:rPr lang="en-US" altLang="zh-CN"/>
              <a:t>BCD </a:t>
            </a:r>
            <a:r>
              <a:rPr lang="zh-CN" altLang="en-US"/>
              <a:t>数</a:t>
            </a:r>
          </a:p>
          <a:p>
            <a:pPr marL="357188" indent="-357188"/>
            <a:r>
              <a:rPr lang="zh-CN" altLang="en-US"/>
              <a:t>非压缩 </a:t>
            </a:r>
            <a:r>
              <a:rPr lang="en-US" altLang="zh-CN"/>
              <a:t>BCD </a:t>
            </a:r>
            <a:r>
              <a:rPr lang="zh-CN" altLang="en-US"/>
              <a:t>数</a:t>
            </a:r>
          </a:p>
        </p:txBody>
      </p:sp>
      <p:sp>
        <p:nvSpPr>
          <p:cNvPr id="139571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定义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2F7944-DD19-41DA-8938-4950A228DC7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5. 8421BCD</a:t>
            </a:r>
            <a:r>
              <a:rPr lang="zh-CN" altLang="en-US">
                <a:solidFill>
                  <a:srgbClr val="008000"/>
                </a:solidFill>
              </a:rPr>
              <a:t>数加法器</a:t>
            </a:r>
          </a:p>
        </p:txBody>
      </p:sp>
      <p:sp>
        <p:nvSpPr>
          <p:cNvPr id="1396740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加法运算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147915" y="2112937"/>
            <a:ext cx="3765898" cy="239618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3648" y="2112938"/>
            <a:ext cx="3672557" cy="239618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96136" y="548680"/>
            <a:ext cx="3117677" cy="15121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23850" y="981075"/>
            <a:ext cx="8640763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57188" indent="-357188">
              <a:buFont typeface="Wingdings" pitchFamily="2" charset="2"/>
              <a:buNone/>
            </a:pPr>
            <a:r>
              <a:rPr lang="en-US" altLang="zh-CN" kern="0" smtClean="0"/>
              <a:t>【</a:t>
            </a:r>
            <a:r>
              <a:rPr lang="zh-CN" altLang="en-US" kern="0" smtClean="0"/>
              <a:t>例</a:t>
            </a:r>
            <a:r>
              <a:rPr lang="en-US" altLang="zh-CN" kern="0" smtClean="0"/>
              <a:t>】</a:t>
            </a:r>
            <a:r>
              <a:rPr lang="zh-CN" altLang="en-US" kern="0" smtClean="0"/>
              <a:t>计算压缩</a:t>
            </a:r>
            <a:r>
              <a:rPr lang="en-US" altLang="zh-CN" kern="0" smtClean="0"/>
              <a:t>BCD</a:t>
            </a:r>
            <a:r>
              <a:rPr lang="zh-CN" altLang="en-US" kern="0" smtClean="0"/>
              <a:t>数：</a:t>
            </a:r>
            <a:endParaRPr lang="en-US" altLang="zh-CN" kern="0" smtClean="0"/>
          </a:p>
          <a:p>
            <a:pPr marL="357188" indent="-357188">
              <a:buFont typeface="Wingdings" pitchFamily="2" charset="2"/>
              <a:buNone/>
            </a:pPr>
            <a:r>
              <a:rPr lang="en-US" altLang="zh-CN" kern="0" smtClean="0"/>
              <a:t>46</a:t>
            </a:r>
            <a:r>
              <a:rPr lang="zh-CN" altLang="en-US" kern="0" smtClean="0"/>
              <a:t>＋</a:t>
            </a:r>
            <a:r>
              <a:rPr lang="en-US" altLang="zh-CN" kern="0" smtClean="0"/>
              <a:t>32</a:t>
            </a:r>
            <a:r>
              <a:rPr lang="zh-CN" altLang="en-US" kern="0" smtClean="0"/>
              <a:t>＝？</a:t>
            </a:r>
            <a:r>
              <a:rPr lang="en-US" altLang="zh-CN" kern="0" smtClean="0"/>
              <a:t>46</a:t>
            </a:r>
            <a:r>
              <a:rPr lang="zh-CN" altLang="en-US" kern="0" smtClean="0"/>
              <a:t>＋</a:t>
            </a:r>
            <a:r>
              <a:rPr lang="en-US" altLang="zh-CN" kern="0" smtClean="0"/>
              <a:t>67</a:t>
            </a:r>
            <a:r>
              <a:rPr lang="zh-CN" altLang="en-US" kern="0" smtClean="0"/>
              <a:t>＝？</a:t>
            </a:r>
            <a:r>
              <a:rPr lang="en-US" altLang="zh-CN" kern="0" smtClean="0"/>
              <a:t>48</a:t>
            </a:r>
            <a:r>
              <a:rPr lang="zh-CN" altLang="en-US" kern="0" smtClean="0"/>
              <a:t>＋</a:t>
            </a:r>
            <a:r>
              <a:rPr lang="en-US" altLang="zh-CN" kern="0" smtClean="0"/>
              <a:t>69</a:t>
            </a:r>
            <a:r>
              <a:rPr lang="zh-CN" altLang="en-US" kern="0" smtClean="0"/>
              <a:t>＝？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kern="0" smtClean="0"/>
              <a:t>【</a:t>
            </a:r>
            <a:r>
              <a:rPr lang="zh-CN" altLang="en-US" kern="0" smtClean="0"/>
              <a:t>解</a:t>
            </a:r>
            <a:r>
              <a:rPr lang="en-US" altLang="zh-CN" kern="0" smtClean="0"/>
              <a:t>】</a:t>
            </a:r>
          </a:p>
          <a:p>
            <a:pPr marL="357188" indent="-357188">
              <a:buFont typeface="Wingdings" pitchFamily="2" charset="2"/>
              <a:buNone/>
            </a:pPr>
            <a:endParaRPr lang="en-US" altLang="zh-CN" kern="0" smtClean="0"/>
          </a:p>
          <a:p>
            <a:pPr marL="357188" indent="-357188">
              <a:buFont typeface="Wingdings" pitchFamily="2" charset="2"/>
              <a:buNone/>
            </a:pPr>
            <a:endParaRPr lang="en-US" altLang="zh-CN" kern="0" smtClean="0"/>
          </a:p>
          <a:p>
            <a:pPr marL="357188" indent="-357188">
              <a:buFont typeface="Wingdings" pitchFamily="2" charset="2"/>
              <a:buNone/>
            </a:pPr>
            <a:endParaRPr lang="en-US" altLang="zh-CN" kern="0" smtClean="0"/>
          </a:p>
          <a:p>
            <a:pPr marL="357188" indent="-357188">
              <a:buFont typeface="Wingdings" pitchFamily="2" charset="2"/>
              <a:buNone/>
            </a:pPr>
            <a:endParaRPr lang="en-US" altLang="zh-CN" kern="0" smtClean="0"/>
          </a:p>
          <a:p>
            <a:pPr marL="357188" indent="-357188">
              <a:buFont typeface="Wingdings" pitchFamily="2" charset="2"/>
              <a:buNone/>
            </a:pPr>
            <a:r>
              <a:rPr lang="en-US" altLang="zh-CN" kern="0" smtClean="0"/>
              <a:t>BCD </a:t>
            </a:r>
            <a:r>
              <a:rPr lang="zh-CN" altLang="en-US" kern="0" smtClean="0"/>
              <a:t>加法的校正：</a:t>
            </a:r>
          </a:p>
          <a:p>
            <a:pPr marL="357188" indent="-357188"/>
            <a:r>
              <a:rPr lang="zh-CN" altLang="en-US" kern="0" smtClean="0">
                <a:solidFill>
                  <a:srgbClr val="000000"/>
                </a:solidFill>
                <a:cs typeface="Times New Roman" pitchFamily="18" charset="0"/>
              </a:rPr>
              <a:t>运算中某位</a:t>
            </a:r>
            <a:r>
              <a:rPr lang="en-US" altLang="zh-CN" kern="0" smtClean="0">
                <a:solidFill>
                  <a:srgbClr val="000000"/>
                </a:solidFill>
                <a:cs typeface="Times New Roman" pitchFamily="18" charset="0"/>
              </a:rPr>
              <a:t>BCD</a:t>
            </a:r>
            <a:r>
              <a:rPr lang="zh-CN" altLang="en-US" kern="0" smtClean="0">
                <a:solidFill>
                  <a:srgbClr val="000000"/>
                </a:solidFill>
                <a:cs typeface="Times New Roman" pitchFamily="18" charset="0"/>
              </a:rPr>
              <a:t>数</a:t>
            </a:r>
            <a:r>
              <a:rPr lang="en-US" altLang="zh-CN" kern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 kern="0" smtClean="0">
                <a:solidFill>
                  <a:srgbClr val="000000"/>
                </a:solidFill>
                <a:cs typeface="Times New Roman" pitchFamily="18" charset="0"/>
              </a:rPr>
              <a:t>四位二进制数</a:t>
            </a:r>
            <a:r>
              <a:rPr lang="en-US" altLang="zh-CN" kern="0" smtClea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kern="0" smtClean="0">
                <a:solidFill>
                  <a:srgbClr val="000000"/>
                </a:solidFill>
                <a:cs typeface="Times New Roman" pitchFamily="18" charset="0"/>
              </a:rPr>
              <a:t>相加的结果</a:t>
            </a:r>
            <a:br>
              <a:rPr lang="zh-CN" altLang="en-US" kern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kern="0" smtClean="0">
                <a:solidFill>
                  <a:srgbClr val="0000FF"/>
                </a:solidFill>
                <a:cs typeface="Times New Roman" pitchFamily="18" charset="0"/>
              </a:rPr>
              <a:t>大于</a:t>
            </a:r>
            <a:r>
              <a:rPr lang="en-US" altLang="zh-CN" kern="0" smtClean="0">
                <a:solidFill>
                  <a:srgbClr val="0000FF"/>
                </a:solidFill>
              </a:rPr>
              <a:t>9</a:t>
            </a:r>
            <a:r>
              <a:rPr lang="zh-CN" altLang="en-US" kern="0" smtClean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或</a:t>
            </a:r>
            <a:r>
              <a:rPr lang="zh-CN" altLang="en-US" kern="0" smtClean="0">
                <a:solidFill>
                  <a:srgbClr val="CC0000"/>
                </a:solidFill>
                <a:cs typeface="Times New Roman" pitchFamily="18" charset="0"/>
              </a:rPr>
              <a:t>有</a:t>
            </a:r>
            <a:r>
              <a:rPr lang="zh-CN" altLang="en-US" kern="0" smtClean="0">
                <a:solidFill>
                  <a:srgbClr val="000000"/>
                </a:solidFill>
                <a:cs typeface="Times New Roman" pitchFamily="18" charset="0"/>
              </a:rPr>
              <a:t>向更高位的</a:t>
            </a:r>
            <a:r>
              <a:rPr lang="zh-CN" altLang="en-US" kern="0" smtClean="0">
                <a:solidFill>
                  <a:srgbClr val="CC0000"/>
                </a:solidFill>
                <a:cs typeface="Times New Roman" pitchFamily="18" charset="0"/>
              </a:rPr>
              <a:t>进位</a:t>
            </a:r>
            <a:r>
              <a:rPr lang="zh-CN" altLang="en-US" kern="0" smtClean="0">
                <a:solidFill>
                  <a:srgbClr val="000000"/>
                </a:solidFill>
                <a:cs typeface="Times New Roman" pitchFamily="18" charset="0"/>
              </a:rPr>
              <a:t>，则结果</a:t>
            </a:r>
            <a:r>
              <a:rPr lang="zh-CN" altLang="en-US" kern="0" smtClean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</a:t>
            </a:r>
            <a:r>
              <a:rPr lang="en-US" altLang="zh-CN" kern="0" smtClean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6</a:t>
            </a:r>
            <a:r>
              <a:rPr lang="zh-CN" altLang="en-US" kern="0" smtClean="0">
                <a:solidFill>
                  <a:srgbClr val="000000"/>
                </a:solidFill>
                <a:cs typeface="Times New Roman" pitchFamily="18" charset="0"/>
              </a:rPr>
              <a:t>；</a:t>
            </a:r>
          </a:p>
          <a:p>
            <a:pPr marL="357188" indent="-357188"/>
            <a:r>
              <a:rPr lang="zh-CN" altLang="en-US" kern="0" smtClean="0"/>
              <a:t>若不满足上述条件，则无需校正。</a:t>
            </a:r>
            <a:endParaRPr lang="zh-CN" altLang="en-US" kern="0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652120" y="572790"/>
            <a:ext cx="2303463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/>
              <a:t>0100 0110</a:t>
            </a:r>
          </a:p>
          <a:p>
            <a:pPr algn="r">
              <a:spcBef>
                <a:spcPct val="0"/>
              </a:spcBef>
            </a:pPr>
            <a:r>
              <a:rPr lang="zh-CN" altLang="en-US" dirty="0"/>
              <a:t>＋ </a:t>
            </a:r>
            <a:r>
              <a:rPr lang="en-US" altLang="zh-CN" dirty="0"/>
              <a:t>0011 0010</a:t>
            </a:r>
          </a:p>
          <a:p>
            <a:pPr algn="r">
              <a:spcBef>
                <a:spcPct val="10000"/>
              </a:spcBef>
            </a:pPr>
            <a:r>
              <a:rPr lang="en-US" altLang="zh-CN" dirty="0"/>
              <a:t>0111 1000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5941045" y="1507828"/>
            <a:ext cx="201453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82558" y="572790"/>
            <a:ext cx="1154112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46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32</a:t>
            </a:r>
          </a:p>
          <a:p>
            <a:pPr algn="l">
              <a:spcBef>
                <a:spcPct val="1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78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62451" y="2132856"/>
            <a:ext cx="2303462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/>
              <a:t>0100 </a:t>
            </a:r>
            <a:r>
              <a:rPr lang="en-US" altLang="zh-CN" dirty="0" smtClean="0"/>
              <a:t>1000</a:t>
            </a:r>
            <a:endParaRPr lang="en-US" altLang="zh-CN" dirty="0"/>
          </a:p>
          <a:p>
            <a:pPr algn="r">
              <a:spcBef>
                <a:spcPct val="0"/>
              </a:spcBef>
            </a:pPr>
            <a:r>
              <a:rPr lang="zh-CN" altLang="en-US" dirty="0"/>
              <a:t>＋ </a:t>
            </a:r>
            <a:r>
              <a:rPr lang="en-US" altLang="zh-CN" dirty="0"/>
              <a:t>0110 </a:t>
            </a:r>
            <a:r>
              <a:rPr lang="en-US" altLang="zh-CN" dirty="0" smtClean="0"/>
              <a:t>1001</a:t>
            </a:r>
            <a:endParaRPr lang="en-US" altLang="zh-CN" dirty="0"/>
          </a:p>
          <a:p>
            <a:pPr algn="r">
              <a:spcBef>
                <a:spcPct val="10000"/>
              </a:spcBef>
            </a:pPr>
            <a:r>
              <a:rPr lang="en-US" altLang="zh-CN" dirty="0" smtClean="0"/>
              <a:t>1011 0001</a:t>
            </a:r>
            <a:endParaRPr lang="en-US" altLang="zh-CN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651376" y="3067894"/>
            <a:ext cx="20145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7592888" y="2132856"/>
            <a:ext cx="1154113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48</a:t>
            </a:r>
            <a:endParaRPr lang="en-US" altLang="zh-CN" dirty="0">
              <a:solidFill>
                <a:srgbClr val="0099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69</a:t>
            </a:r>
            <a:endParaRPr lang="en-US" altLang="zh-CN" dirty="0">
              <a:solidFill>
                <a:srgbClr val="009900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en-US" altLang="zh-CN" dirty="0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</a:rPr>
              <a:t>B1</a:t>
            </a:r>
            <a:endParaRPr lang="en-US" altLang="zh-CN" dirty="0">
              <a:solidFill>
                <a:srgbClr val="009900"/>
              </a:solidFill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932238" y="3406031"/>
            <a:ext cx="2733675" cy="989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＋ </a:t>
            </a:r>
            <a:r>
              <a:rPr lang="en-US" altLang="zh-CN" dirty="0">
                <a:solidFill>
                  <a:srgbClr val="FF0000"/>
                </a:solidFill>
              </a:rPr>
              <a:t>0110 0110</a:t>
            </a:r>
          </a:p>
          <a:p>
            <a:pPr algn="r">
              <a:spcBef>
                <a:spcPct val="1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000</a:t>
            </a:r>
            <a:r>
              <a:rPr lang="en-US" altLang="zh-CN" dirty="0">
                <a:solidFill>
                  <a:srgbClr val="FF0000"/>
                </a:solidFill>
              </a:rPr>
              <a:t>1 0001 </a:t>
            </a:r>
            <a:r>
              <a:rPr lang="en-US" altLang="zh-CN" dirty="0" smtClean="0">
                <a:solidFill>
                  <a:srgbClr val="FF0000"/>
                </a:solidFill>
              </a:rPr>
              <a:t>0111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V="1">
            <a:off x="5292601" y="3909269"/>
            <a:ext cx="2373312" cy="1587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7596063" y="3894981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9900CC"/>
                </a:solidFill>
                <a:latin typeface="宋体"/>
              </a:rPr>
              <a:t>…</a:t>
            </a:r>
            <a:r>
              <a:rPr lang="en-US" altLang="zh-CN" dirty="0">
                <a:solidFill>
                  <a:srgbClr val="9900CC"/>
                </a:solidFill>
              </a:rPr>
              <a:t> </a:t>
            </a:r>
            <a:r>
              <a:rPr lang="en-US" altLang="zh-CN" dirty="0" smtClean="0">
                <a:solidFill>
                  <a:srgbClr val="9900CC"/>
                </a:solidFill>
              </a:rPr>
              <a:t>117</a:t>
            </a:r>
            <a:endParaRPr lang="en-US" altLang="zh-CN" dirty="0">
              <a:solidFill>
                <a:srgbClr val="9900CC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618035" y="2132856"/>
            <a:ext cx="2303462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/>
              <a:t>0100 0110</a:t>
            </a:r>
          </a:p>
          <a:p>
            <a:pPr algn="r">
              <a:spcBef>
                <a:spcPct val="0"/>
              </a:spcBef>
            </a:pPr>
            <a:r>
              <a:rPr lang="zh-CN" altLang="en-US" dirty="0"/>
              <a:t>＋ </a:t>
            </a:r>
            <a:r>
              <a:rPr lang="en-US" altLang="zh-CN" dirty="0"/>
              <a:t>0110 0111</a:t>
            </a:r>
          </a:p>
          <a:p>
            <a:pPr algn="r">
              <a:spcBef>
                <a:spcPct val="10000"/>
              </a:spcBef>
            </a:pPr>
            <a:r>
              <a:rPr lang="en-US" altLang="zh-CN" dirty="0"/>
              <a:t>1010 1101</a:t>
            </a: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1906960" y="3067894"/>
            <a:ext cx="20145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848472" y="2132856"/>
            <a:ext cx="1154113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46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67</a:t>
            </a:r>
          </a:p>
          <a:p>
            <a:pPr algn="l">
              <a:spcBef>
                <a:spcPct val="1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AD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187822" y="3406031"/>
            <a:ext cx="2733675" cy="989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＋ </a:t>
            </a:r>
            <a:r>
              <a:rPr lang="en-US" altLang="zh-CN">
                <a:solidFill>
                  <a:srgbClr val="FF0000"/>
                </a:solidFill>
              </a:rPr>
              <a:t>0110 0110</a:t>
            </a:r>
          </a:p>
          <a:p>
            <a:pPr algn="r">
              <a:spcBef>
                <a:spcPct val="10000"/>
              </a:spcBef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</a:rPr>
              <a:t>000</a:t>
            </a:r>
            <a:r>
              <a:rPr lang="en-US" altLang="zh-CN">
                <a:solidFill>
                  <a:srgbClr val="FF0000"/>
                </a:solidFill>
              </a:rPr>
              <a:t>1 0001 0011</a:t>
            </a: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V="1">
            <a:off x="1548185" y="3909269"/>
            <a:ext cx="2373312" cy="1587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851647" y="3894981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9900CC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9900CC"/>
                </a:solidFill>
              </a:rPr>
              <a:t> 113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2917010" y="3661619"/>
            <a:ext cx="2873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4" grpId="0" animBg="1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EBB236-753B-429E-8305-CA467943926D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5. 8421 BCD </a:t>
            </a:r>
            <a:r>
              <a:rPr lang="zh-CN" altLang="en-US">
                <a:solidFill>
                  <a:srgbClr val="008000"/>
                </a:solidFill>
              </a:rPr>
              <a:t>数加法器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2825"/>
            <a:ext cx="8712200" cy="576263"/>
          </a:xfrm>
        </p:spPr>
        <p:txBody>
          <a:bodyPr/>
          <a:lstStyle/>
          <a:p>
            <a:pPr marL="357188" indent="-357188"/>
            <a:endParaRPr lang="zh-CN" altLang="en-US"/>
          </a:p>
        </p:txBody>
      </p:sp>
      <p:sp>
        <p:nvSpPr>
          <p:cNvPr id="1397764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加法运算</a:t>
            </a:r>
          </a:p>
        </p:txBody>
      </p:sp>
      <p:graphicFrame>
        <p:nvGraphicFramePr>
          <p:cNvPr id="1397765" name="Object 5"/>
          <p:cNvGraphicFramePr>
            <a:graphicFrameLocks noChangeAspect="1"/>
          </p:cNvGraphicFramePr>
          <p:nvPr/>
        </p:nvGraphicFramePr>
        <p:xfrm>
          <a:off x="322263" y="1052513"/>
          <a:ext cx="7489825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75" name="Visio" r:id="rId3" imgW="3232709" imgH="2069897" progId="Visio.Drawing.11">
                  <p:embed/>
                </p:oleObj>
              </mc:Choice>
              <mc:Fallback>
                <p:oleObj name="Visio" r:id="rId3" imgW="3232709" imgH="206989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052513"/>
                        <a:ext cx="7489825" cy="508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66" name="Text Box 6"/>
          <p:cNvSpPr txBox="1">
            <a:spLocks noChangeArrowheads="1"/>
          </p:cNvSpPr>
          <p:nvPr/>
        </p:nvSpPr>
        <p:spPr bwMode="auto">
          <a:xfrm>
            <a:off x="2339975" y="6149975"/>
            <a:ext cx="36718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BCD</a:t>
            </a:r>
            <a:r>
              <a:rPr lang="zh-CN" altLang="en-US">
                <a:solidFill>
                  <a:schemeClr val="bg2"/>
                </a:solidFill>
              </a:rPr>
              <a:t>加法器</a:t>
            </a:r>
          </a:p>
        </p:txBody>
      </p:sp>
      <p:sp>
        <p:nvSpPr>
          <p:cNvPr id="1397767" name="Text Box 7"/>
          <p:cNvSpPr txBox="1">
            <a:spLocks noChangeArrowheads="1"/>
          </p:cNvSpPr>
          <p:nvPr/>
        </p:nvSpPr>
        <p:spPr bwMode="auto">
          <a:xfrm>
            <a:off x="7667625" y="188913"/>
            <a:ext cx="1152525" cy="6238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1111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1110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1101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1100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1011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1010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1001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1000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0111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0110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0101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0100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0011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0010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0001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0000</a:t>
            </a:r>
          </a:p>
        </p:txBody>
      </p:sp>
      <p:sp>
        <p:nvSpPr>
          <p:cNvPr id="1397768" name="AutoShape 8"/>
          <p:cNvSpPr>
            <a:spLocks noChangeArrowheads="1"/>
          </p:cNvSpPr>
          <p:nvPr/>
        </p:nvSpPr>
        <p:spPr bwMode="auto">
          <a:xfrm>
            <a:off x="8008938" y="1773238"/>
            <a:ext cx="173037" cy="79216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7769" name="AutoShape 9"/>
          <p:cNvSpPr>
            <a:spLocks noChangeArrowheads="1"/>
          </p:cNvSpPr>
          <p:nvPr/>
        </p:nvSpPr>
        <p:spPr bwMode="auto">
          <a:xfrm>
            <a:off x="8374063" y="1773238"/>
            <a:ext cx="158750" cy="79216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7770" name="AutoShape 10"/>
          <p:cNvSpPr>
            <a:spLocks noChangeArrowheads="1"/>
          </p:cNvSpPr>
          <p:nvPr/>
        </p:nvSpPr>
        <p:spPr bwMode="auto">
          <a:xfrm>
            <a:off x="8013700" y="260350"/>
            <a:ext cx="350838" cy="1484313"/>
          </a:xfrm>
          <a:prstGeom prst="roundRect">
            <a:avLst>
              <a:gd name="adj" fmla="val 28023"/>
            </a:avLst>
          </a:prstGeom>
          <a:noFill/>
          <a:ln w="19050" algn="ctr">
            <a:solidFill>
              <a:srgbClr val="00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9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7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7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68" grpId="0" animBg="1"/>
      <p:bldP spid="1397769" grpId="0" animBg="1"/>
      <p:bldP spid="13977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7914B-9E1C-420B-A900-19CF2A52EBE9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5. 8421 BCD </a:t>
            </a:r>
            <a:r>
              <a:rPr lang="zh-CN" altLang="en-US">
                <a:solidFill>
                  <a:srgbClr val="008000"/>
                </a:solidFill>
              </a:rPr>
              <a:t>数加法器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2825"/>
            <a:ext cx="8712200" cy="576263"/>
          </a:xfrm>
        </p:spPr>
        <p:txBody>
          <a:bodyPr/>
          <a:lstStyle/>
          <a:p>
            <a:pPr marL="357188" indent="-357188"/>
            <a:endParaRPr lang="zh-CN" altLang="en-US"/>
          </a:p>
        </p:txBody>
      </p:sp>
      <p:sp>
        <p:nvSpPr>
          <p:cNvPr id="1398788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加法运算</a:t>
            </a:r>
          </a:p>
        </p:txBody>
      </p:sp>
      <p:sp>
        <p:nvSpPr>
          <p:cNvPr id="1398790" name="Text Box 6"/>
          <p:cNvSpPr txBox="1">
            <a:spLocks noChangeArrowheads="1"/>
          </p:cNvSpPr>
          <p:nvPr/>
        </p:nvSpPr>
        <p:spPr bwMode="auto">
          <a:xfrm>
            <a:off x="2339975" y="6149975"/>
            <a:ext cx="36718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BCD</a:t>
            </a:r>
            <a:r>
              <a:rPr lang="zh-CN" altLang="en-US">
                <a:solidFill>
                  <a:schemeClr val="bg2"/>
                </a:solidFill>
              </a:rPr>
              <a:t>加法器</a:t>
            </a:r>
          </a:p>
        </p:txBody>
      </p:sp>
      <p:graphicFrame>
        <p:nvGraphicFramePr>
          <p:cNvPr id="1398792" name="Object 8"/>
          <p:cNvGraphicFramePr>
            <a:graphicFrameLocks noChangeAspect="1"/>
          </p:cNvGraphicFramePr>
          <p:nvPr/>
        </p:nvGraphicFramePr>
        <p:xfrm>
          <a:off x="2124075" y="1268413"/>
          <a:ext cx="446405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02" name="Visio" r:id="rId3" imgW="1472489" imgH="1427378" progId="Visio.Drawing.11">
                  <p:embed/>
                </p:oleObj>
              </mc:Choice>
              <mc:Fallback>
                <p:oleObj name="Visio" r:id="rId3" imgW="1472489" imgH="1427378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446405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AD8315-D5E9-4F70-92B3-C61F8C36DF6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5. 8421 BCD </a:t>
            </a:r>
            <a:r>
              <a:rPr lang="zh-CN" altLang="en-US">
                <a:solidFill>
                  <a:srgbClr val="008000"/>
                </a:solidFill>
              </a:rPr>
              <a:t>数加法器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2825"/>
            <a:ext cx="8712200" cy="576263"/>
          </a:xfrm>
        </p:spPr>
        <p:txBody>
          <a:bodyPr/>
          <a:lstStyle/>
          <a:p>
            <a:pPr marL="357188" indent="-357188"/>
            <a:endParaRPr lang="zh-CN" altLang="en-US"/>
          </a:p>
        </p:txBody>
      </p:sp>
      <p:sp>
        <p:nvSpPr>
          <p:cNvPr id="1399812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加法运算</a:t>
            </a:r>
          </a:p>
        </p:txBody>
      </p:sp>
      <p:graphicFrame>
        <p:nvGraphicFramePr>
          <p:cNvPr id="1399815" name="Object 7"/>
          <p:cNvGraphicFramePr>
            <a:graphicFrameLocks noChangeAspect="1"/>
          </p:cNvGraphicFramePr>
          <p:nvPr/>
        </p:nvGraphicFramePr>
        <p:xfrm>
          <a:off x="179388" y="1773238"/>
          <a:ext cx="8640762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825" name="Visio" r:id="rId3" imgW="3796284" imgH="1288999" progId="Visio.Drawing.11">
                  <p:embed/>
                </p:oleObj>
              </mc:Choice>
              <mc:Fallback>
                <p:oleObj name="Visio" r:id="rId3" imgW="3796284" imgH="1288999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73238"/>
                        <a:ext cx="8640762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9816" name="Text Box 8"/>
          <p:cNvSpPr txBox="1">
            <a:spLocks noChangeArrowheads="1"/>
          </p:cNvSpPr>
          <p:nvPr/>
        </p:nvSpPr>
        <p:spPr bwMode="auto">
          <a:xfrm>
            <a:off x="2124075" y="5070475"/>
            <a:ext cx="49688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n</a:t>
            </a:r>
            <a:r>
              <a:rPr lang="zh-CN" altLang="en-US">
                <a:solidFill>
                  <a:schemeClr val="bg2"/>
                </a:solidFill>
              </a:rPr>
              <a:t>位行波进位</a:t>
            </a:r>
            <a:r>
              <a:rPr lang="en-US" altLang="zh-CN">
                <a:solidFill>
                  <a:schemeClr val="bg2"/>
                </a:solidFill>
              </a:rPr>
              <a:t>BCD</a:t>
            </a:r>
            <a:r>
              <a:rPr lang="zh-CN" altLang="en-US">
                <a:solidFill>
                  <a:schemeClr val="bg2"/>
                </a:solidFill>
              </a:rPr>
              <a:t>加法器框图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B6A15-8C69-495F-9B76-A7DAFC10783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6. </a:t>
            </a:r>
            <a:r>
              <a:rPr lang="zh-CN" altLang="en-US">
                <a:solidFill>
                  <a:srgbClr val="008000"/>
                </a:solidFill>
              </a:rPr>
              <a:t>移码加减运算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17272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zh-CN" altLang="en-US"/>
              <a:t>定点整数移码的加减运算的法则：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对两移码求和差时，首先对该两移码求和差；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对结果进行修正 </a:t>
            </a:r>
            <a:r>
              <a:rPr lang="en-US" altLang="zh-CN"/>
              <a:t>—— </a:t>
            </a:r>
            <a:r>
              <a:rPr lang="zh-CN" altLang="en-US"/>
              <a:t>将结果的符号取反。</a:t>
            </a:r>
          </a:p>
        </p:txBody>
      </p:sp>
      <p:sp>
        <p:nvSpPr>
          <p:cNvPr id="1400839" name="Rectangle 7"/>
          <p:cNvSpPr>
            <a:spLocks noChangeArrowheads="1"/>
          </p:cNvSpPr>
          <p:nvPr/>
        </p:nvSpPr>
        <p:spPr bwMode="auto">
          <a:xfrm>
            <a:off x="323850" y="2205038"/>
            <a:ext cx="87122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证明</a:t>
            </a:r>
            <a:r>
              <a:rPr lang="en-US" altLang="zh-CN"/>
              <a:t>】</a:t>
            </a: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为整数，机器字长</a:t>
            </a:r>
            <a:r>
              <a:rPr lang="en-US" altLang="zh-CN"/>
              <a:t>n</a:t>
            </a:r>
            <a:r>
              <a:rPr lang="zh-CN" altLang="en-US"/>
              <a:t>位。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C0000"/>
                </a:solidFill>
              </a:rPr>
              <a:t>[X</a:t>
            </a:r>
            <a:r>
              <a:rPr lang="zh-CN" altLang="en-US">
                <a:solidFill>
                  <a:srgbClr val="CC0000"/>
                </a:solidFill>
              </a:rPr>
              <a:t>＋</a:t>
            </a:r>
            <a:r>
              <a:rPr lang="en-US" altLang="zh-CN">
                <a:solidFill>
                  <a:srgbClr val="CC0000"/>
                </a:solidFill>
              </a:rPr>
              <a:t>Y]</a:t>
            </a:r>
            <a:r>
              <a:rPr lang="zh-CN" altLang="en-US" baseline="-25000">
                <a:solidFill>
                  <a:srgbClr val="CC0000"/>
                </a:solidFill>
              </a:rPr>
              <a:t>移</a:t>
            </a:r>
            <a:r>
              <a:rPr lang="zh-CN" altLang="en-US"/>
              <a:t>＝ </a:t>
            </a:r>
            <a:r>
              <a:rPr lang="en-US" altLang="zh-CN"/>
              <a:t>2</a:t>
            </a:r>
            <a:r>
              <a:rPr lang="en-US" altLang="zh-CN" baseline="50000"/>
              <a:t>n-1</a:t>
            </a:r>
            <a:r>
              <a:rPr lang="zh-CN" altLang="en-US"/>
              <a:t>＋</a:t>
            </a:r>
            <a:r>
              <a:rPr lang="en-US" altLang="zh-CN"/>
              <a:t>X</a:t>
            </a:r>
            <a:r>
              <a:rPr lang="zh-CN" altLang="en-US"/>
              <a:t>＋</a:t>
            </a:r>
            <a:r>
              <a:rPr lang="en-US" altLang="zh-CN"/>
              <a:t>Y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		           ＝ </a:t>
            </a:r>
            <a:r>
              <a:rPr lang="en-US" altLang="zh-CN"/>
              <a:t>2</a:t>
            </a:r>
            <a:r>
              <a:rPr lang="en-US" altLang="zh-CN" baseline="50000"/>
              <a:t>n-1</a:t>
            </a:r>
            <a:r>
              <a:rPr lang="zh-CN" altLang="en-US"/>
              <a:t>＋</a:t>
            </a:r>
            <a:r>
              <a:rPr lang="en-US" altLang="zh-CN"/>
              <a:t>([X]</a:t>
            </a:r>
            <a:r>
              <a:rPr lang="zh-CN" altLang="en-US" baseline="-25000"/>
              <a:t>移</a:t>
            </a:r>
            <a:r>
              <a:rPr lang="zh-CN" altLang="en-US"/>
              <a:t>－</a:t>
            </a:r>
            <a:r>
              <a:rPr lang="en-US" altLang="zh-CN"/>
              <a:t>2</a:t>
            </a:r>
            <a:r>
              <a:rPr lang="en-US" altLang="zh-CN" baseline="50000"/>
              <a:t>n-1</a:t>
            </a:r>
            <a:r>
              <a:rPr lang="en-US" altLang="zh-CN"/>
              <a:t>)</a:t>
            </a:r>
            <a:r>
              <a:rPr lang="zh-CN" altLang="en-US"/>
              <a:t>＋</a:t>
            </a:r>
            <a:r>
              <a:rPr lang="en-US" altLang="zh-CN"/>
              <a:t>([Y]</a:t>
            </a:r>
            <a:r>
              <a:rPr lang="zh-CN" altLang="en-US" baseline="-25000"/>
              <a:t>移</a:t>
            </a:r>
            <a:r>
              <a:rPr lang="zh-CN" altLang="en-US"/>
              <a:t>－</a:t>
            </a:r>
            <a:r>
              <a:rPr lang="en-US" altLang="zh-CN"/>
              <a:t>2</a:t>
            </a:r>
            <a:r>
              <a:rPr lang="en-US" altLang="zh-CN" baseline="50000"/>
              <a:t>n-1</a:t>
            </a:r>
            <a:r>
              <a:rPr lang="en-US" altLang="zh-CN"/>
              <a:t>)</a:t>
            </a:r>
            <a:endParaRPr lang="en-US" altLang="zh-CN" baseline="50000"/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aseline="50000"/>
              <a:t>		                </a:t>
            </a:r>
            <a:r>
              <a:rPr lang="zh-CN" altLang="en-US">
                <a:solidFill>
                  <a:srgbClr val="CC0000"/>
                </a:solidFill>
              </a:rPr>
              <a:t>＝ </a:t>
            </a:r>
            <a:r>
              <a:rPr lang="en-US" altLang="zh-CN">
                <a:solidFill>
                  <a:srgbClr val="CC0000"/>
                </a:solidFill>
              </a:rPr>
              <a:t>[X]</a:t>
            </a:r>
            <a:r>
              <a:rPr lang="zh-CN" altLang="en-US" baseline="-25000">
                <a:solidFill>
                  <a:srgbClr val="CC0000"/>
                </a:solidFill>
              </a:rPr>
              <a:t>移</a:t>
            </a:r>
            <a:r>
              <a:rPr lang="zh-CN" altLang="en-US">
                <a:solidFill>
                  <a:srgbClr val="CC0000"/>
                </a:solidFill>
              </a:rPr>
              <a:t>＋</a:t>
            </a:r>
            <a:r>
              <a:rPr lang="en-US" altLang="zh-CN">
                <a:solidFill>
                  <a:srgbClr val="CC0000"/>
                </a:solidFill>
              </a:rPr>
              <a:t>[Y]</a:t>
            </a:r>
            <a:r>
              <a:rPr lang="zh-CN" altLang="en-US" baseline="-25000">
                <a:solidFill>
                  <a:srgbClr val="CC0000"/>
                </a:solidFill>
              </a:rPr>
              <a:t>移</a:t>
            </a:r>
            <a:r>
              <a:rPr lang="zh-CN" altLang="en-US">
                <a:solidFill>
                  <a:srgbClr val="CC0000"/>
                </a:solidFill>
              </a:rPr>
              <a:t>－</a:t>
            </a:r>
            <a:r>
              <a:rPr lang="en-US" altLang="zh-CN">
                <a:solidFill>
                  <a:srgbClr val="CC0000"/>
                </a:solidFill>
              </a:rPr>
              <a:t>2</a:t>
            </a:r>
            <a:r>
              <a:rPr lang="en-US" altLang="zh-CN" baseline="50000">
                <a:solidFill>
                  <a:srgbClr val="CC0000"/>
                </a:solidFill>
              </a:rPr>
              <a:t>n-1</a:t>
            </a:r>
            <a:endParaRPr lang="zh-CN" altLang="en-US">
              <a:solidFill>
                <a:srgbClr val="CC0000"/>
              </a:solidFill>
            </a:endParaRP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00FF"/>
                </a:solidFill>
              </a:rPr>
              <a:t>[X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>
                <a:solidFill>
                  <a:srgbClr val="0000FF"/>
                </a:solidFill>
              </a:rPr>
              <a:t>Y]</a:t>
            </a:r>
            <a:r>
              <a:rPr lang="zh-CN" altLang="en-US" baseline="-25000">
                <a:solidFill>
                  <a:srgbClr val="0000FF"/>
                </a:solidFill>
              </a:rPr>
              <a:t>移</a:t>
            </a:r>
            <a:r>
              <a:rPr lang="zh-CN" altLang="en-US">
                <a:solidFill>
                  <a:srgbClr val="0000FF"/>
                </a:solidFill>
              </a:rPr>
              <a:t>＝ </a:t>
            </a:r>
            <a:r>
              <a:rPr lang="en-US" altLang="zh-CN">
                <a:solidFill>
                  <a:srgbClr val="0000FF"/>
                </a:solidFill>
              </a:rPr>
              <a:t>[X]</a:t>
            </a:r>
            <a:r>
              <a:rPr lang="zh-CN" altLang="en-US" baseline="-25000">
                <a:solidFill>
                  <a:srgbClr val="0000FF"/>
                </a:solidFill>
              </a:rPr>
              <a:t>移</a:t>
            </a:r>
            <a:r>
              <a:rPr lang="zh-CN" altLang="en-US">
                <a:solidFill>
                  <a:srgbClr val="0000FF"/>
                </a:solidFill>
              </a:rPr>
              <a:t>＋</a:t>
            </a:r>
            <a:r>
              <a:rPr lang="en-US" altLang="zh-CN">
                <a:solidFill>
                  <a:srgbClr val="0000FF"/>
                </a:solidFill>
              </a:rPr>
              <a:t>[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>
                <a:solidFill>
                  <a:srgbClr val="0000FF"/>
                </a:solidFill>
              </a:rPr>
              <a:t>Y]</a:t>
            </a:r>
            <a:r>
              <a:rPr lang="zh-CN" altLang="en-US" baseline="-25000">
                <a:solidFill>
                  <a:srgbClr val="0000FF"/>
                </a:solidFill>
              </a:rPr>
              <a:t>移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 baseline="50000">
                <a:solidFill>
                  <a:srgbClr val="0000FF"/>
                </a:solidFill>
              </a:rPr>
              <a:t>n-1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C0000"/>
                </a:solidFill>
              </a:rPr>
              <a:t>[</a:t>
            </a:r>
            <a:r>
              <a:rPr lang="zh-CN" altLang="en-US">
                <a:solidFill>
                  <a:srgbClr val="CC0000"/>
                </a:solidFill>
              </a:rPr>
              <a:t>－</a:t>
            </a:r>
            <a:r>
              <a:rPr lang="en-US" altLang="zh-CN">
                <a:solidFill>
                  <a:srgbClr val="CC0000"/>
                </a:solidFill>
              </a:rPr>
              <a:t>Y]</a:t>
            </a:r>
            <a:r>
              <a:rPr lang="zh-CN" altLang="en-US" baseline="-25000">
                <a:solidFill>
                  <a:srgbClr val="CC0000"/>
                </a:solidFill>
              </a:rPr>
              <a:t>移</a:t>
            </a:r>
            <a:r>
              <a:rPr lang="zh-CN" altLang="en-US"/>
              <a:t>＝ </a:t>
            </a:r>
            <a:r>
              <a:rPr lang="en-US" altLang="zh-CN"/>
              <a:t>2</a:t>
            </a:r>
            <a:r>
              <a:rPr lang="en-US" altLang="zh-CN" baseline="50000"/>
              <a:t>n-1</a:t>
            </a:r>
            <a:r>
              <a:rPr lang="zh-CN" altLang="en-US"/>
              <a:t>＋</a:t>
            </a: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/>
              <a:t>Y)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en-US" altLang="zh-CN" baseline="50000"/>
              <a:t>n-1</a:t>
            </a:r>
            <a:r>
              <a:rPr lang="zh-CN" altLang="en-US"/>
              <a:t>＋</a:t>
            </a:r>
            <a:r>
              <a:rPr lang="en-US" altLang="zh-CN"/>
              <a:t>(2</a:t>
            </a:r>
            <a:r>
              <a:rPr lang="en-US" altLang="zh-CN" baseline="50000"/>
              <a:t>n-1</a:t>
            </a:r>
            <a:r>
              <a:rPr lang="zh-CN" altLang="en-US"/>
              <a:t>－</a:t>
            </a:r>
            <a:r>
              <a:rPr lang="en-US" altLang="zh-CN"/>
              <a:t>[Y]</a:t>
            </a:r>
            <a:r>
              <a:rPr lang="zh-CN" altLang="en-US" baseline="-25000"/>
              <a:t>移</a:t>
            </a:r>
            <a:r>
              <a:rPr lang="en-US" altLang="zh-CN"/>
              <a:t>)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		        ＝ </a:t>
            </a:r>
            <a:r>
              <a:rPr lang="en-US" altLang="zh-CN"/>
              <a:t>2</a:t>
            </a:r>
            <a:r>
              <a:rPr lang="en-US" altLang="zh-CN" baseline="50000"/>
              <a:t>n</a:t>
            </a:r>
            <a:r>
              <a:rPr lang="zh-CN" altLang="en-US"/>
              <a:t>－</a:t>
            </a:r>
            <a:r>
              <a:rPr lang="en-US" altLang="zh-CN"/>
              <a:t>[Y]</a:t>
            </a:r>
            <a:r>
              <a:rPr lang="zh-CN" altLang="en-US" baseline="-25000"/>
              <a:t>移</a:t>
            </a:r>
            <a:r>
              <a:rPr lang="zh-CN" altLang="en-US"/>
              <a:t>＝ </a:t>
            </a:r>
            <a:r>
              <a:rPr lang="en-US" altLang="zh-CN"/>
              <a:t>((2</a:t>
            </a:r>
            <a:r>
              <a:rPr lang="en-US" altLang="zh-CN" baseline="50000"/>
              <a:t>n</a:t>
            </a:r>
            <a:r>
              <a:rPr lang="zh-CN" altLang="en-US"/>
              <a:t>－</a:t>
            </a:r>
            <a:r>
              <a:rPr lang="en-US" altLang="zh-CN"/>
              <a:t>1)</a:t>
            </a:r>
            <a:r>
              <a:rPr lang="zh-CN" altLang="en-US"/>
              <a:t>－</a:t>
            </a:r>
            <a:r>
              <a:rPr lang="en-US" altLang="zh-CN"/>
              <a:t>[Y]</a:t>
            </a:r>
            <a:r>
              <a:rPr lang="zh-CN" altLang="en-US" baseline="-25000"/>
              <a:t>移</a:t>
            </a:r>
            <a:r>
              <a:rPr lang="en-US" altLang="zh-CN"/>
              <a:t>)</a:t>
            </a:r>
            <a:r>
              <a:rPr lang="zh-CN" altLang="en-US"/>
              <a:t>＋</a:t>
            </a:r>
            <a:r>
              <a:rPr lang="en-US" altLang="zh-CN"/>
              <a:t>1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		        </a:t>
            </a:r>
            <a:r>
              <a:rPr lang="zh-CN" altLang="en-US">
                <a:solidFill>
                  <a:srgbClr val="CC0000"/>
                </a:solidFill>
              </a:rPr>
              <a:t>＝ </a:t>
            </a:r>
            <a:r>
              <a:rPr lang="en-US" altLang="zh-CN" sz="3600">
                <a:solidFill>
                  <a:srgbClr val="CC0000"/>
                </a:solidFill>
              </a:rPr>
              <a:t>[</a:t>
            </a:r>
            <a:r>
              <a:rPr lang="en-US" altLang="zh-CN">
                <a:solidFill>
                  <a:srgbClr val="CC0000"/>
                </a:solidFill>
              </a:rPr>
              <a:t>[Y]</a:t>
            </a:r>
            <a:r>
              <a:rPr lang="zh-CN" altLang="en-US" baseline="-25000">
                <a:solidFill>
                  <a:srgbClr val="CC0000"/>
                </a:solidFill>
              </a:rPr>
              <a:t>移</a:t>
            </a:r>
            <a:r>
              <a:rPr lang="en-US" altLang="zh-CN" sz="3600">
                <a:solidFill>
                  <a:srgbClr val="CC0000"/>
                </a:solidFill>
              </a:rPr>
              <a:t>]</a:t>
            </a:r>
            <a:r>
              <a:rPr lang="zh-CN" altLang="en-US" sz="3200" baseline="-25000">
                <a:solidFill>
                  <a:srgbClr val="CC0000"/>
                </a:solidFill>
              </a:rPr>
              <a:t>求补</a:t>
            </a:r>
          </a:p>
        </p:txBody>
      </p:sp>
      <p:sp>
        <p:nvSpPr>
          <p:cNvPr id="1400842" name="Text Box 10"/>
          <p:cNvSpPr txBox="1">
            <a:spLocks noChangeArrowheads="1"/>
          </p:cNvSpPr>
          <p:nvPr/>
        </p:nvSpPr>
        <p:spPr bwMode="auto">
          <a:xfrm>
            <a:off x="6373813" y="1989138"/>
            <a:ext cx="2519362" cy="11525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[X]</a:t>
            </a:r>
            <a:r>
              <a:rPr lang="zh-CN" altLang="en-US" baseline="-25000">
                <a:solidFill>
                  <a:srgbClr val="006600"/>
                </a:solidFill>
              </a:rPr>
              <a:t>移</a:t>
            </a:r>
            <a:r>
              <a:rPr lang="zh-CN" altLang="en-US">
                <a:solidFill>
                  <a:srgbClr val="006600"/>
                </a:solidFill>
              </a:rPr>
              <a:t>＝</a:t>
            </a:r>
            <a:r>
              <a:rPr lang="en-US" altLang="zh-CN">
                <a:solidFill>
                  <a:srgbClr val="006600"/>
                </a:solidFill>
              </a:rPr>
              <a:t>2</a:t>
            </a:r>
            <a:r>
              <a:rPr lang="en-US" altLang="zh-CN" baseline="50000">
                <a:solidFill>
                  <a:srgbClr val="006600"/>
                </a:solidFill>
              </a:rPr>
              <a:t>n-1</a:t>
            </a:r>
            <a:r>
              <a:rPr lang="zh-CN" altLang="en-US">
                <a:solidFill>
                  <a:srgbClr val="006600"/>
                </a:solidFill>
              </a:rPr>
              <a:t>＋</a:t>
            </a:r>
            <a:r>
              <a:rPr lang="en-US" altLang="zh-CN">
                <a:solidFill>
                  <a:srgbClr val="006600"/>
                </a:solidFill>
              </a:rPr>
              <a:t>X</a:t>
            </a:r>
          </a:p>
          <a:p>
            <a:pPr algn="l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[Y]</a:t>
            </a:r>
            <a:r>
              <a:rPr lang="zh-CN" altLang="en-US" baseline="-25000">
                <a:solidFill>
                  <a:srgbClr val="006600"/>
                </a:solidFill>
              </a:rPr>
              <a:t>移</a:t>
            </a:r>
            <a:r>
              <a:rPr lang="zh-CN" altLang="en-US">
                <a:solidFill>
                  <a:srgbClr val="006600"/>
                </a:solidFill>
              </a:rPr>
              <a:t>＝</a:t>
            </a:r>
            <a:r>
              <a:rPr lang="en-US" altLang="zh-CN">
                <a:solidFill>
                  <a:srgbClr val="006600"/>
                </a:solidFill>
              </a:rPr>
              <a:t>2</a:t>
            </a:r>
            <a:r>
              <a:rPr lang="en-US" altLang="zh-CN" baseline="50000">
                <a:solidFill>
                  <a:srgbClr val="006600"/>
                </a:solidFill>
              </a:rPr>
              <a:t>n-1</a:t>
            </a:r>
            <a:r>
              <a:rPr lang="zh-CN" altLang="en-US">
                <a:solidFill>
                  <a:srgbClr val="006600"/>
                </a:solidFill>
              </a:rPr>
              <a:t>＋</a:t>
            </a:r>
            <a:r>
              <a:rPr lang="en-US" altLang="zh-CN">
                <a:solidFill>
                  <a:srgbClr val="006600"/>
                </a:solidFill>
              </a:rPr>
              <a:t>Y</a:t>
            </a:r>
          </a:p>
        </p:txBody>
      </p:sp>
      <p:sp>
        <p:nvSpPr>
          <p:cNvPr id="1400845" name="Line 13"/>
          <p:cNvSpPr>
            <a:spLocks noChangeShapeType="1"/>
          </p:cNvSpPr>
          <p:nvPr/>
        </p:nvSpPr>
        <p:spPr bwMode="auto">
          <a:xfrm flipH="1" flipV="1">
            <a:off x="7308850" y="5734050"/>
            <a:ext cx="215900" cy="21431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0846" name="Text Box 14"/>
          <p:cNvSpPr txBox="1">
            <a:spLocks noChangeArrowheads="1"/>
          </p:cNvSpPr>
          <p:nvPr/>
        </p:nvSpPr>
        <p:spPr bwMode="auto">
          <a:xfrm>
            <a:off x="4381500" y="5862638"/>
            <a:ext cx="23510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6600"/>
                </a:solidFill>
              </a:rPr>
              <a:t>[Y]</a:t>
            </a:r>
            <a:r>
              <a:rPr lang="zh-CN" altLang="en-US" baseline="-25000">
                <a:solidFill>
                  <a:srgbClr val="006600"/>
                </a:solidFill>
              </a:rPr>
              <a:t>移</a:t>
            </a:r>
            <a:r>
              <a:rPr lang="zh-CN" altLang="en-US">
                <a:solidFill>
                  <a:srgbClr val="006600"/>
                </a:solidFill>
              </a:rPr>
              <a:t>按位取反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00847" name="Text Box 15"/>
          <p:cNvSpPr txBox="1">
            <a:spLocks noChangeArrowheads="1"/>
          </p:cNvSpPr>
          <p:nvPr/>
        </p:nvSpPr>
        <p:spPr bwMode="auto">
          <a:xfrm>
            <a:off x="6738938" y="5862638"/>
            <a:ext cx="143351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006600"/>
                </a:solidFill>
              </a:rPr>
              <a:t>末位加</a:t>
            </a:r>
            <a:r>
              <a:rPr lang="en-US" altLang="zh-CN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1400848" name="AutoShape 16"/>
          <p:cNvSpPr>
            <a:spLocks/>
          </p:cNvSpPr>
          <p:nvPr/>
        </p:nvSpPr>
        <p:spPr bwMode="auto">
          <a:xfrm rot="-5400000">
            <a:off x="5436394" y="4652169"/>
            <a:ext cx="215900" cy="2376488"/>
          </a:xfrm>
          <a:prstGeom prst="leftBrace">
            <a:avLst>
              <a:gd name="adj1" fmla="val 49278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0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0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0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0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00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00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00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400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400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42" grpId="0" animBg="1"/>
      <p:bldP spid="1400845" grpId="0" animBg="1"/>
      <p:bldP spid="1400846" grpId="0"/>
      <p:bldP spid="1400847" grpId="0"/>
      <p:bldP spid="14008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92B4A-B27B-411F-8C70-C0CB8D7FD74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6. </a:t>
            </a:r>
            <a:r>
              <a:rPr lang="zh-CN" altLang="en-US">
                <a:solidFill>
                  <a:srgbClr val="008000"/>
                </a:solidFill>
              </a:rPr>
              <a:t>移码加减运算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6121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机器字长为</a:t>
            </a:r>
            <a:r>
              <a:rPr lang="en-US" altLang="zh-CN" dirty="0"/>
              <a:t>8</a:t>
            </a:r>
            <a:r>
              <a:rPr lang="zh-CN" altLang="en-US" dirty="0"/>
              <a:t>位，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[X]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10111001	     </a:t>
            </a:r>
            <a:r>
              <a:rPr lang="en-US" altLang="zh-CN" dirty="0">
                <a:solidFill>
                  <a:srgbClr val="FF6600"/>
                </a:solidFill>
              </a:rPr>
              <a:t>……… 57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[Y]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01011101	     </a:t>
            </a:r>
            <a:r>
              <a:rPr lang="en-US" altLang="zh-CN" dirty="0">
                <a:solidFill>
                  <a:srgbClr val="FF6600"/>
                </a:solidFill>
              </a:rPr>
              <a:t>…… </a:t>
            </a:r>
            <a:r>
              <a:rPr lang="zh-CN" altLang="en-US" dirty="0">
                <a:solidFill>
                  <a:srgbClr val="FF6600"/>
                </a:solidFill>
              </a:rPr>
              <a:t>－</a:t>
            </a:r>
            <a:r>
              <a:rPr lang="en-US" altLang="zh-CN" dirty="0">
                <a:solidFill>
                  <a:srgbClr val="FF6600"/>
                </a:solidFill>
              </a:rPr>
              <a:t>35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	求： 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， </a:t>
            </a:r>
            <a:r>
              <a:rPr lang="en-US" altLang="zh-CN" dirty="0"/>
              <a:t>[X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＝ </a:t>
            </a:r>
            <a:r>
              <a:rPr lang="en-US" altLang="zh-CN" dirty="0"/>
              <a:t>[X]</a:t>
            </a:r>
            <a:r>
              <a:rPr lang="zh-CN" altLang="en-US" baseline="-25000" dirty="0"/>
              <a:t>移</a:t>
            </a:r>
            <a:r>
              <a:rPr lang="zh-CN" altLang="en-US" dirty="0"/>
              <a:t>＋</a:t>
            </a:r>
            <a:r>
              <a:rPr lang="en-US" altLang="zh-CN" dirty="0"/>
              <a:t>[Y]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00010110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	因此，	     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10010110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＝ </a:t>
            </a:r>
            <a:r>
              <a:rPr lang="en-US" altLang="zh-CN" sz="3600" dirty="0"/>
              <a:t>[</a:t>
            </a:r>
            <a:r>
              <a:rPr lang="en-US" altLang="zh-CN" dirty="0"/>
              <a:t>[Y]</a:t>
            </a:r>
            <a:r>
              <a:rPr lang="zh-CN" altLang="en-US" baseline="-25000" dirty="0"/>
              <a:t>移</a:t>
            </a:r>
            <a:r>
              <a:rPr lang="en-US" altLang="zh-CN" sz="3600" dirty="0"/>
              <a:t>]</a:t>
            </a:r>
            <a:r>
              <a:rPr lang="zh-CN" altLang="en-US" baseline="-25000" dirty="0"/>
              <a:t>求补</a:t>
            </a:r>
            <a:r>
              <a:rPr lang="zh-CN" altLang="en-US" dirty="0"/>
              <a:t>＝</a:t>
            </a:r>
            <a:r>
              <a:rPr lang="en-US" altLang="zh-CN" dirty="0"/>
              <a:t>10100011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[X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＝ </a:t>
            </a:r>
            <a:r>
              <a:rPr lang="en-US" altLang="zh-CN" dirty="0"/>
              <a:t>[X]</a:t>
            </a:r>
            <a:r>
              <a:rPr lang="zh-CN" altLang="en-US" baseline="-25000" dirty="0"/>
              <a:t>移</a:t>
            </a:r>
            <a:r>
              <a:rPr lang="zh-CN" altLang="en-US" dirty="0"/>
              <a:t>＋</a:t>
            </a:r>
            <a:r>
              <a:rPr lang="en-US" altLang="zh-CN" dirty="0"/>
              <a:t>[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sz="3200" dirty="0"/>
              <a:t>＝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因此，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[X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＝ </a:t>
            </a:r>
            <a:r>
              <a:rPr lang="en-US" altLang="zh-CN" dirty="0"/>
              <a:t>11011100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300788" y="4840288"/>
            <a:ext cx="1963737" cy="1268412"/>
            <a:chOff x="6300788" y="4840288"/>
            <a:chExt cx="1963737" cy="1268412"/>
          </a:xfrm>
        </p:grpSpPr>
        <p:sp>
          <p:nvSpPr>
            <p:cNvPr id="1403908" name="Text Box 4"/>
            <p:cNvSpPr txBox="1">
              <a:spLocks noChangeArrowheads="1"/>
            </p:cNvSpPr>
            <p:nvPr/>
          </p:nvSpPr>
          <p:spPr bwMode="auto">
            <a:xfrm>
              <a:off x="6657975" y="4840288"/>
              <a:ext cx="1606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>
                  <a:solidFill>
                    <a:srgbClr val="0000FF"/>
                  </a:solidFill>
                </a:rPr>
                <a:t>10111001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403909" name="Text Box 5"/>
            <p:cNvSpPr txBox="1">
              <a:spLocks noChangeArrowheads="1"/>
            </p:cNvSpPr>
            <p:nvPr/>
          </p:nvSpPr>
          <p:spPr bwMode="auto">
            <a:xfrm>
              <a:off x="6300788" y="5214938"/>
              <a:ext cx="1963737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zh-CN" altLang="en-US">
                  <a:solidFill>
                    <a:srgbClr val="0000FF"/>
                  </a:solidFill>
                </a:rPr>
                <a:t>＋</a:t>
              </a:r>
              <a:r>
                <a:rPr lang="en-US" altLang="zh-CN">
                  <a:solidFill>
                    <a:srgbClr val="0000FF"/>
                  </a:solidFill>
                </a:rPr>
                <a:t>10100011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403911" name="Line 7"/>
            <p:cNvSpPr>
              <a:spLocks noChangeShapeType="1"/>
            </p:cNvSpPr>
            <p:nvPr/>
          </p:nvSpPr>
          <p:spPr bwMode="auto">
            <a:xfrm>
              <a:off x="6443663" y="5661025"/>
              <a:ext cx="17287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912" name="Text Box 8"/>
            <p:cNvSpPr txBox="1">
              <a:spLocks noChangeArrowheads="1"/>
            </p:cNvSpPr>
            <p:nvPr/>
          </p:nvSpPr>
          <p:spPr bwMode="auto">
            <a:xfrm>
              <a:off x="6657975" y="5589588"/>
              <a:ext cx="1606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>
                  <a:solidFill>
                    <a:srgbClr val="0000FF"/>
                  </a:solidFill>
                </a:rPr>
                <a:t>01011100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403913" name="Freeform 9"/>
          <p:cNvSpPr>
            <a:spLocks/>
          </p:cNvSpPr>
          <p:nvPr/>
        </p:nvSpPr>
        <p:spPr bwMode="auto">
          <a:xfrm>
            <a:off x="5867400" y="5191125"/>
            <a:ext cx="817563" cy="652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91"/>
              </a:cxn>
              <a:cxn ang="0">
                <a:pos x="363" y="454"/>
              </a:cxn>
              <a:cxn ang="0">
                <a:pos x="635" y="544"/>
              </a:cxn>
            </a:cxnLst>
            <a:rect l="0" t="0" r="r" b="b"/>
            <a:pathLst>
              <a:path w="635" h="544">
                <a:moveTo>
                  <a:pt x="0" y="0"/>
                </a:moveTo>
                <a:cubicBezTo>
                  <a:pt x="60" y="7"/>
                  <a:pt x="121" y="15"/>
                  <a:pt x="181" y="91"/>
                </a:cubicBezTo>
                <a:cubicBezTo>
                  <a:pt x="241" y="167"/>
                  <a:pt x="287" y="379"/>
                  <a:pt x="363" y="454"/>
                </a:cubicBezTo>
                <a:cubicBezTo>
                  <a:pt x="439" y="529"/>
                  <a:pt x="537" y="536"/>
                  <a:pt x="635" y="544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0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0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40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378307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3.1  </a:t>
            </a:r>
            <a:r>
              <a:rPr lang="zh-CN" altLang="en-US" sz="4200">
                <a:solidFill>
                  <a:srgbClr val="0000FF"/>
                </a:solidFill>
                <a:ea typeface="楷体_GB2312" pitchFamily="49" charset="-122"/>
              </a:rPr>
              <a:t>定点数</a:t>
            </a:r>
            <a:r>
              <a:rPr lang="zh-CN" altLang="en-US" sz="4200">
                <a:ea typeface="楷体_GB2312" pitchFamily="49" charset="-122"/>
              </a:rPr>
              <a:t>运算</a:t>
            </a:r>
          </a:p>
        </p:txBody>
      </p:sp>
      <p:sp>
        <p:nvSpPr>
          <p:cNvPr id="1378309" name="Rectangle 5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3.1.1  </a:t>
            </a:r>
            <a:r>
              <a:rPr lang="zh-CN" altLang="en-US" sz="3800">
                <a:solidFill>
                  <a:srgbClr val="CC0000"/>
                </a:solidFill>
                <a:ea typeface="楷体_GB2312" pitchFamily="49" charset="-122"/>
              </a:rPr>
              <a:t>加减</a:t>
            </a:r>
            <a:r>
              <a:rPr lang="zh-CN" altLang="en-US" sz="3800">
                <a:ea typeface="楷体_GB2312" pitchFamily="49" charset="-122"/>
              </a:rPr>
              <a:t>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 descr="C:\Users\CheXQ\AppData\Local\Microsoft\Windows\Temporary Internet Files\Content.IE5\KZR1BXA8\MCj041956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280920" cy="63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34A8D5-3246-4C21-A48A-16D8C2744934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4790" y="1648180"/>
            <a:ext cx="2357454" cy="647700"/>
          </a:xfrm>
        </p:spPr>
        <p:txBody>
          <a:bodyPr/>
          <a:lstStyle/>
          <a:p>
            <a:r>
              <a:rPr lang="zh-CN" altLang="en-US" sz="3600" dirty="0" smtClean="0"/>
              <a:t>作业</a:t>
            </a:r>
            <a:r>
              <a:rPr lang="zh-CN" altLang="en-US" sz="3600" dirty="0"/>
              <a:t>：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9960" y="2635053"/>
            <a:ext cx="6030432" cy="187406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西电版 </a:t>
            </a:r>
            <a:r>
              <a:rPr lang="en-US" altLang="zh-CN" sz="3200" smtClean="0">
                <a:solidFill>
                  <a:srgbClr val="0000FF"/>
                </a:solidFill>
              </a:rPr>
              <a:t>/ </a:t>
            </a:r>
            <a:r>
              <a:rPr lang="zh-CN" altLang="en-US" sz="3200" smtClean="0">
                <a:solidFill>
                  <a:srgbClr val="0000FF"/>
                </a:solidFill>
              </a:rPr>
              <a:t>高教版</a:t>
            </a:r>
            <a:endParaRPr lang="en-US" altLang="zh-CN" sz="3200" smtClean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3200" i="1" smtClean="0">
                <a:solidFill>
                  <a:srgbClr val="0000FF"/>
                </a:solidFill>
              </a:rPr>
              <a:t>Page </a:t>
            </a:r>
            <a:r>
              <a:rPr lang="en-US" altLang="zh-CN" sz="3200" smtClean="0">
                <a:solidFill>
                  <a:srgbClr val="0000FF"/>
                </a:solidFill>
              </a:rPr>
              <a:t>84</a:t>
            </a:r>
            <a:r>
              <a:rPr lang="zh-CN" altLang="en-US" sz="3200" smtClean="0">
                <a:solidFill>
                  <a:srgbClr val="0000FF"/>
                </a:solidFill>
              </a:rPr>
              <a:t>～</a:t>
            </a:r>
            <a:r>
              <a:rPr lang="en-US" altLang="zh-CN" sz="3200" smtClean="0">
                <a:solidFill>
                  <a:srgbClr val="0000FF"/>
                </a:solidFill>
              </a:rPr>
              <a:t>85 / </a:t>
            </a:r>
            <a:r>
              <a:rPr lang="en-US" altLang="zh-CN" sz="3200" i="1" smtClean="0">
                <a:solidFill>
                  <a:srgbClr val="0000FF"/>
                </a:solidFill>
              </a:rPr>
              <a:t>Page </a:t>
            </a:r>
            <a:r>
              <a:rPr lang="en-US" altLang="zh-CN" sz="3200" smtClean="0">
                <a:solidFill>
                  <a:srgbClr val="0000FF"/>
                </a:solidFill>
              </a:rPr>
              <a:t>116</a:t>
            </a:r>
            <a:r>
              <a:rPr lang="zh-CN" altLang="en-US" sz="3200" smtClean="0">
                <a:solidFill>
                  <a:srgbClr val="0000FF"/>
                </a:solidFill>
              </a:rPr>
              <a:t>～</a:t>
            </a:r>
            <a:r>
              <a:rPr lang="en-US" altLang="zh-CN" sz="3200" smtClean="0">
                <a:solidFill>
                  <a:srgbClr val="0000FF"/>
                </a:solidFill>
              </a:rPr>
              <a:t>118</a:t>
            </a:r>
            <a:endParaRPr lang="zh-CN" altLang="en-US" sz="3200" dirty="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3200" smtClean="0"/>
              <a:t>习题 </a:t>
            </a:r>
            <a:r>
              <a:rPr lang="en-US" altLang="zh-CN" sz="3200" smtClean="0"/>
              <a:t>3.12</a:t>
            </a:r>
            <a:r>
              <a:rPr lang="zh-CN" altLang="en-US" sz="3200" dirty="0"/>
              <a:t>、</a:t>
            </a:r>
            <a:r>
              <a:rPr lang="en-US" altLang="zh-CN" sz="3200" dirty="0" smtClean="0"/>
              <a:t>3.16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3.19</a:t>
            </a:r>
            <a:endParaRPr lang="en-US" altLang="zh-CN" sz="3200" dirty="0"/>
          </a:p>
        </p:txBody>
      </p:sp>
      <p:sp>
        <p:nvSpPr>
          <p:cNvPr id="1326104" name="Line 24"/>
          <p:cNvSpPr>
            <a:spLocks noChangeShapeType="1"/>
          </p:cNvSpPr>
          <p:nvPr/>
        </p:nvSpPr>
        <p:spPr bwMode="auto">
          <a:xfrm>
            <a:off x="2176228" y="2420888"/>
            <a:ext cx="3465632" cy="0"/>
          </a:xfrm>
          <a:prstGeom prst="line">
            <a:avLst/>
          </a:prstGeom>
          <a:noFill/>
          <a:ln w="76200" cmpd="tri">
            <a:solidFill>
              <a:srgbClr val="3366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22" name="Picture 8" descr="C:\Users\CheXQ\AppData\Local\Microsoft\Windows\Temporary Internet Files\Content.IE5\A3CZ0G4I\MCj04461120000[1].wmf"/>
          <p:cNvPicPr>
            <a:picLocks noChangeAspect="1" noChangeArrowheads="1"/>
          </p:cNvPicPr>
          <p:nvPr/>
        </p:nvPicPr>
        <p:blipFill>
          <a:blip r:embed="rId3" cstate="print"/>
          <a:srcRect r="7249"/>
          <a:stretch>
            <a:fillRect/>
          </a:stretch>
        </p:blipFill>
        <p:spPr bwMode="auto">
          <a:xfrm>
            <a:off x="7416824" y="775221"/>
            <a:ext cx="161967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34A8D5-3246-4C21-A48A-16D8C274493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24936" cy="4968552"/>
          </a:xfrm>
        </p:spPr>
        <p:txBody>
          <a:bodyPr/>
          <a:lstStyle/>
          <a:p>
            <a:pPr marL="452438" indent="-452438">
              <a:buFont typeface="Wingdings" pitchFamily="2" charset="2"/>
              <a:buNone/>
            </a:pPr>
            <a:r>
              <a:rPr lang="en-US" altLang="zh-CN" smtClean="0"/>
              <a:t>3.12 </a:t>
            </a:r>
            <a:r>
              <a:rPr lang="zh-CN" altLang="en-US" smtClean="0"/>
              <a:t>若机器字长为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>
                <a:solidFill>
                  <a:srgbClr val="FF0000"/>
                </a:solidFill>
              </a:rPr>
              <a:t>位</a:t>
            </a:r>
            <a:r>
              <a:rPr lang="zh-CN" altLang="en-US" smtClean="0"/>
              <a:t>，定点小数表示。已知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X</a:t>
            </a:r>
            <a:r>
              <a:rPr lang="zh-CN" altLang="en-US" smtClean="0"/>
              <a:t>＝</a:t>
            </a:r>
            <a:r>
              <a:rPr lang="en-US" altLang="zh-CN" smtClean="0"/>
              <a:t>-0.10110</a:t>
            </a:r>
            <a:r>
              <a:rPr lang="en-US" altLang="zh-CN" smtClean="0">
                <a:solidFill>
                  <a:srgbClr val="FF0000"/>
                </a:solidFill>
              </a:rPr>
              <a:t>00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＝</a:t>
            </a:r>
            <a:r>
              <a:rPr lang="en-US" altLang="zh-CN" smtClean="0"/>
              <a:t>0.10010</a:t>
            </a:r>
            <a:r>
              <a:rPr lang="en-US" altLang="zh-CN" smtClean="0">
                <a:solidFill>
                  <a:srgbClr val="FF0000"/>
                </a:solidFill>
              </a:rPr>
              <a:t>00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452438" indent="-452438">
              <a:buNone/>
            </a:pPr>
            <a:r>
              <a:rPr lang="en-US" altLang="zh-CN" smtClean="0"/>
              <a:t>① </a:t>
            </a:r>
            <a:r>
              <a:rPr lang="zh-CN" altLang="en-US" smtClean="0"/>
              <a:t>求</a:t>
            </a:r>
            <a:r>
              <a:rPr lang="en-US" altLang="zh-CN" smtClean="0"/>
              <a:t>[X]</a:t>
            </a:r>
            <a:r>
              <a:rPr lang="zh-CN" altLang="en-US" baseline="-25000" smtClean="0"/>
              <a:t>补</a:t>
            </a:r>
            <a:r>
              <a:rPr lang="zh-CN" altLang="en-US" smtClean="0"/>
              <a:t>、</a:t>
            </a:r>
            <a:r>
              <a:rPr lang="en-US" altLang="zh-CN" smtClean="0"/>
              <a:t>[Y]</a:t>
            </a:r>
            <a:r>
              <a:rPr lang="zh-CN" altLang="en-US" baseline="-25000" smtClean="0"/>
              <a:t>补</a:t>
            </a:r>
            <a:r>
              <a:rPr lang="zh-CN" altLang="en-US" smtClean="0"/>
              <a:t>和</a:t>
            </a: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Y]</a:t>
            </a:r>
            <a:r>
              <a:rPr lang="zh-CN" altLang="en-US" baseline="-25000" smtClean="0"/>
              <a:t>补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52438" indent="-452438">
              <a:buNone/>
            </a:pPr>
            <a:r>
              <a:rPr lang="en-US" altLang="zh-CN" smtClean="0"/>
              <a:t>② </a:t>
            </a:r>
            <a:r>
              <a:rPr lang="zh-CN" altLang="en-US" smtClean="0"/>
              <a:t>用变形补码计算</a:t>
            </a:r>
            <a:r>
              <a:rPr lang="en-US" altLang="zh-CN" smtClean="0"/>
              <a:t>[X</a:t>
            </a:r>
            <a:r>
              <a:rPr lang="zh-CN" altLang="en-US" smtClean="0"/>
              <a:t>＋</a:t>
            </a:r>
            <a:r>
              <a:rPr lang="en-US" altLang="zh-CN" smtClean="0"/>
              <a:t>Y]</a:t>
            </a:r>
            <a:r>
              <a:rPr lang="zh-CN" altLang="en-US" baseline="-25000" smtClean="0"/>
              <a:t>补</a:t>
            </a:r>
            <a:r>
              <a:rPr lang="zh-CN" altLang="en-US" smtClean="0"/>
              <a:t>和</a:t>
            </a:r>
            <a:r>
              <a:rPr lang="en-US" altLang="zh-CN" smtClean="0"/>
              <a:t>[X</a:t>
            </a:r>
            <a:r>
              <a:rPr lang="zh-CN" altLang="en-US" smtClean="0"/>
              <a:t>－</a:t>
            </a:r>
            <a:r>
              <a:rPr lang="en-US" altLang="zh-CN" smtClean="0"/>
              <a:t>Y]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，并判断结果是否溢出。</a:t>
            </a:r>
            <a:endParaRPr lang="en-US" altLang="zh-CN" smtClean="0"/>
          </a:p>
          <a:p>
            <a:pPr marL="452438" indent="-452438">
              <a:buNone/>
            </a:pPr>
            <a:endParaRPr lang="en-US" altLang="zh-CN" smtClean="0"/>
          </a:p>
          <a:p>
            <a:pPr marL="452438" indent="-452438">
              <a:buNone/>
            </a:pPr>
            <a:r>
              <a:rPr lang="en-US" altLang="zh-CN" smtClean="0"/>
              <a:t>3.16 </a:t>
            </a:r>
            <a:r>
              <a:rPr lang="zh-CN" altLang="en-US" smtClean="0"/>
              <a:t>若已知            ＝</a:t>
            </a:r>
            <a:r>
              <a:rPr lang="en-US" altLang="zh-CN" smtClean="0"/>
              <a:t>1.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en-US" altLang="zh-CN" smtClean="0"/>
              <a:t>01001</a:t>
            </a:r>
            <a:r>
              <a:rPr lang="zh-CN" altLang="en-US" smtClean="0"/>
              <a:t>，</a:t>
            </a:r>
            <a:r>
              <a:rPr lang="en-US" altLang="zh-CN" smtClean="0"/>
              <a:t>[2Y]</a:t>
            </a:r>
            <a:r>
              <a:rPr lang="zh-CN" altLang="en-US" baseline="-25000" smtClean="0"/>
              <a:t>原</a:t>
            </a:r>
            <a:r>
              <a:rPr lang="zh-CN" altLang="en-US" smtClean="0"/>
              <a:t>＝</a:t>
            </a:r>
            <a:r>
              <a:rPr lang="en-US" altLang="zh-CN" smtClean="0"/>
              <a:t>1.0101100</a:t>
            </a:r>
            <a:r>
              <a:rPr lang="zh-CN" altLang="en-US" smtClean="0"/>
              <a:t>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试利用变形补码计算</a:t>
            </a:r>
            <a:r>
              <a:rPr lang="en-US" altLang="zh-CN" smtClean="0">
                <a:solidFill>
                  <a:srgbClr val="0000FF"/>
                </a:solidFill>
              </a:rPr>
              <a:t>[X</a:t>
            </a:r>
            <a:r>
              <a:rPr lang="zh-CN" altLang="en-US" smtClean="0">
                <a:solidFill>
                  <a:srgbClr val="0000FF"/>
                </a:solidFill>
              </a:rPr>
              <a:t>＋</a:t>
            </a:r>
            <a:r>
              <a:rPr lang="en-US" altLang="zh-CN" smtClean="0">
                <a:solidFill>
                  <a:srgbClr val="0000FF"/>
                </a:solidFill>
              </a:rPr>
              <a:t>Y]</a:t>
            </a:r>
            <a:r>
              <a:rPr lang="zh-CN" altLang="en-US" baseline="-25000" smtClean="0">
                <a:solidFill>
                  <a:srgbClr val="0000FF"/>
                </a:solidFill>
              </a:rPr>
              <a:t>补</a:t>
            </a:r>
            <a:r>
              <a:rPr lang="zh-CN" altLang="en-US" smtClean="0"/>
              <a:t>＝？并判断结果有无溢出。</a:t>
            </a:r>
            <a:endParaRPr lang="en-US" altLang="zh-CN" dirty="0"/>
          </a:p>
        </p:txBody>
      </p:sp>
      <p:pic>
        <p:nvPicPr>
          <p:cNvPr id="22" name="Picture 8" descr="C:\Users\CheXQ\AppData\Local\Microsoft\Windows\Temporary Internet Files\Content.IE5\A3CZ0G4I\MCj044611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397750" y="116632"/>
            <a:ext cx="174625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84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85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67347" y="3789040"/>
          <a:ext cx="1152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60" name="公式" r:id="rId4" imgW="507960" imgH="469800" progId="Equation.3">
                  <p:embed/>
                </p:oleObj>
              </mc:Choice>
              <mc:Fallback>
                <p:oleObj name="公式" r:id="rId4" imgW="5079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347" y="3789040"/>
                        <a:ext cx="11525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 bwMode="auto">
          <a:xfrm>
            <a:off x="2411760" y="3789040"/>
            <a:ext cx="360040" cy="1008112"/>
          </a:xfrm>
          <a:prstGeom prst="roundRect">
            <a:avLst>
              <a:gd name="adj" fmla="val 4057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508104" y="4005064"/>
            <a:ext cx="360040" cy="604183"/>
          </a:xfrm>
          <a:prstGeom prst="roundRect">
            <a:avLst>
              <a:gd name="adj" fmla="val 4057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923928" y="4509120"/>
            <a:ext cx="144016" cy="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442819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3.1  </a:t>
            </a:r>
            <a:r>
              <a:rPr lang="zh-CN" altLang="en-US" sz="4200">
                <a:solidFill>
                  <a:srgbClr val="0000FF"/>
                </a:solidFill>
                <a:ea typeface="楷体_GB2312" pitchFamily="49" charset="-122"/>
              </a:rPr>
              <a:t>定点数</a:t>
            </a:r>
            <a:r>
              <a:rPr lang="zh-CN" altLang="en-US" sz="4200">
                <a:ea typeface="楷体_GB2312" pitchFamily="49" charset="-122"/>
              </a:rPr>
              <a:t>运算</a:t>
            </a:r>
          </a:p>
        </p:txBody>
      </p:sp>
      <p:sp>
        <p:nvSpPr>
          <p:cNvPr id="1442820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3.1.2  </a:t>
            </a:r>
            <a:r>
              <a:rPr lang="zh-CN" altLang="en-US" sz="3800">
                <a:solidFill>
                  <a:srgbClr val="CC0000"/>
                </a:solidFill>
                <a:ea typeface="楷体_GB2312" pitchFamily="49" charset="-122"/>
              </a:rPr>
              <a:t>乘法</a:t>
            </a:r>
            <a:r>
              <a:rPr lang="zh-CN" altLang="en-US" sz="3800">
                <a:ea typeface="楷体_GB2312" pitchFamily="49" charset="-122"/>
              </a:rPr>
              <a:t>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B6CB0-B841-436F-A6DF-FF231123C270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688"/>
            <a:ext cx="8229600" cy="523875"/>
          </a:xfrm>
        </p:spPr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9445"/>
            <a:ext cx="8064500" cy="431983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原码</a:t>
            </a:r>
            <a:r>
              <a:rPr lang="zh-CN" altLang="en-US"/>
              <a:t>乘法运算</a:t>
            </a:r>
          </a:p>
          <a:p>
            <a:pPr lvl="1"/>
            <a:r>
              <a:rPr lang="zh-CN" altLang="en-US"/>
              <a:t>原码</a:t>
            </a:r>
            <a:r>
              <a:rPr lang="zh-CN" altLang="en-US">
                <a:solidFill>
                  <a:srgbClr val="0000FF"/>
                </a:solidFill>
              </a:rPr>
              <a:t>一位</a:t>
            </a:r>
            <a:r>
              <a:rPr lang="zh-CN" altLang="en-US"/>
              <a:t>乘法</a:t>
            </a:r>
          </a:p>
          <a:p>
            <a:pPr lvl="1"/>
            <a:r>
              <a:rPr lang="zh-CN" altLang="en-US"/>
              <a:t>原码</a:t>
            </a:r>
            <a:r>
              <a:rPr lang="zh-CN" altLang="en-US">
                <a:solidFill>
                  <a:srgbClr val="0000FF"/>
                </a:solidFill>
              </a:rPr>
              <a:t>二位</a:t>
            </a:r>
            <a:r>
              <a:rPr lang="zh-CN" altLang="en-US"/>
              <a:t>乘法</a:t>
            </a:r>
          </a:p>
          <a:p>
            <a:r>
              <a:rPr lang="zh-CN" altLang="en-US">
                <a:solidFill>
                  <a:srgbClr val="FF0000"/>
                </a:solidFill>
              </a:rPr>
              <a:t>补码</a:t>
            </a:r>
            <a:r>
              <a:rPr lang="zh-CN" altLang="en-US"/>
              <a:t>乘法运算</a:t>
            </a:r>
          </a:p>
          <a:p>
            <a:pPr lvl="1"/>
            <a:r>
              <a:rPr lang="zh-CN" altLang="en-US"/>
              <a:t>补码</a:t>
            </a:r>
            <a:r>
              <a:rPr lang="zh-CN" altLang="en-US">
                <a:solidFill>
                  <a:srgbClr val="0000FF"/>
                </a:solidFill>
              </a:rPr>
              <a:t>一位</a:t>
            </a:r>
            <a:r>
              <a:rPr lang="zh-CN" altLang="en-US"/>
              <a:t>乘法：校正法，布斯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Booth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法</a:t>
            </a:r>
          </a:p>
          <a:p>
            <a:pPr lvl="1"/>
            <a:r>
              <a:rPr lang="zh-CN" altLang="en-US"/>
              <a:t>补码</a:t>
            </a:r>
            <a:r>
              <a:rPr lang="zh-CN" altLang="en-US">
                <a:solidFill>
                  <a:srgbClr val="0000FF"/>
                </a:solidFill>
              </a:rPr>
              <a:t>二位</a:t>
            </a:r>
            <a:r>
              <a:rPr lang="zh-CN" altLang="en-US"/>
              <a:t>乘法</a:t>
            </a:r>
          </a:p>
          <a:p>
            <a:r>
              <a:rPr lang="zh-CN" altLang="en-US">
                <a:solidFill>
                  <a:srgbClr val="FF0000"/>
                </a:solidFill>
              </a:rPr>
              <a:t>阵列</a:t>
            </a:r>
            <a:r>
              <a:rPr lang="zh-CN" altLang="en-US" smtClean="0"/>
              <a:t>乘法器</a:t>
            </a:r>
            <a:endParaRPr lang="en-US" altLang="zh-CN" smtClean="0"/>
          </a:p>
          <a:p>
            <a:r>
              <a:rPr lang="zh-CN" altLang="en-US" smtClean="0"/>
              <a:t>适于</a:t>
            </a:r>
            <a:r>
              <a:rPr lang="zh-CN" altLang="en-US" smtClean="0">
                <a:solidFill>
                  <a:srgbClr val="FF0000"/>
                </a:solidFill>
              </a:rPr>
              <a:t>流水线</a:t>
            </a:r>
            <a:r>
              <a:rPr lang="zh-CN" altLang="en-US" smtClean="0"/>
              <a:t>工作的阵列乘法器</a:t>
            </a:r>
            <a:endParaRPr lang="zh-CN" altLang="en-US"/>
          </a:p>
        </p:txBody>
      </p:sp>
      <p:sp>
        <p:nvSpPr>
          <p:cNvPr id="1404935" name="Rectangle 7"/>
          <p:cNvSpPr>
            <a:spLocks noChangeArrowheads="1"/>
          </p:cNvSpPr>
          <p:nvPr/>
        </p:nvSpPr>
        <p:spPr bwMode="auto">
          <a:xfrm>
            <a:off x="4859338" y="2421607"/>
            <a:ext cx="2713037" cy="54768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/>
              <a:t>用硬件换取速度</a:t>
            </a:r>
          </a:p>
        </p:txBody>
      </p:sp>
      <p:pic>
        <p:nvPicPr>
          <p:cNvPr id="8" name="Picture 2" descr="C:\Users\CheXQ\AppData\Local\Microsoft\Windows\Temporary Internet Files\Content.IE5\KZR1BXA8\MCj044609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87328"/>
            <a:ext cx="820737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460F35-7384-47D4-99A2-D807E8CFCDD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6165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zh-CN" altLang="en-US"/>
              <a:t>假定</a:t>
            </a:r>
            <a:r>
              <a:rPr lang="zh-CN" altLang="en-US">
                <a:solidFill>
                  <a:srgbClr val="0000FF"/>
                </a:solidFill>
              </a:rPr>
              <a:t>被乘数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乘数</a:t>
            </a:r>
            <a:r>
              <a:rPr lang="en-US" altLang="zh-CN">
                <a:solidFill>
                  <a:srgbClr val="0000FF"/>
                </a:solidFill>
              </a:rPr>
              <a:t>Y</a:t>
            </a:r>
            <a:r>
              <a:rPr lang="zh-CN" altLang="en-US"/>
              <a:t>为用</a:t>
            </a:r>
            <a:r>
              <a:rPr lang="zh-CN" altLang="en-US">
                <a:solidFill>
                  <a:srgbClr val="CC0000"/>
                </a:solidFill>
              </a:rPr>
              <a:t>原码</a:t>
            </a:r>
            <a:r>
              <a:rPr lang="zh-CN" altLang="en-US"/>
              <a:t>表示的纯小数，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	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baseline="-30000">
                <a:solidFill>
                  <a:srgbClr val="000000"/>
                </a:solidFill>
              </a:rPr>
              <a:t>n-1</a:t>
            </a:r>
            <a:r>
              <a:rPr lang="en-US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/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	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baseline="-30000">
                <a:solidFill>
                  <a:srgbClr val="000000"/>
                </a:solidFill>
              </a:rPr>
              <a:t>n-1</a:t>
            </a:r>
            <a:r>
              <a:rPr lang="en-US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/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乘积为：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r>
              <a:rPr lang="pt-BR" altLang="zh-CN">
                <a:solidFill>
                  <a:srgbClr val="000000"/>
                </a:solidFill>
              </a:rPr>
              <a:t>Z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Z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……</a:t>
            </a:r>
            <a:r>
              <a:rPr lang="pt-BR" altLang="zh-CN">
                <a:solidFill>
                  <a:srgbClr val="000000"/>
                </a:solidFill>
              </a:rPr>
              <a:t>Z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pt-BR" altLang="zh-CN" baseline="-30000">
                <a:solidFill>
                  <a:srgbClr val="000000"/>
                </a:solidFill>
              </a:rPr>
              <a:t>2n-1</a:t>
            </a:r>
            <a:r>
              <a:rPr lang="pt-BR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pt-BR"/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/>
              <a:t>原码一位乘法的法则是：</a:t>
            </a:r>
          </a:p>
          <a:p>
            <a:pPr marL="533400" indent="-533400">
              <a:buClr>
                <a:srgbClr val="FF0066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乘积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符号</a:t>
            </a:r>
            <a:r>
              <a:rPr lang="zh-CN" altLang="en-US"/>
              <a:t>为被乘数的符号位与乘数的符号位相异或；</a:t>
            </a:r>
          </a:p>
          <a:p>
            <a:pPr marL="533400" indent="-533400">
              <a:buClr>
                <a:srgbClr val="FF0066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乘积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绝对值</a:t>
            </a:r>
            <a:r>
              <a:rPr lang="zh-CN" altLang="en-US"/>
              <a:t>为被乘数的绝对值与乘数的绝对值之积。即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)(</a:t>
            </a:r>
            <a:r>
              <a:rPr lang="en-US" altLang="zh-CN">
                <a:solidFill>
                  <a:srgbClr val="000000"/>
                </a:solidFill>
              </a:rPr>
              <a:t>|X|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×|</a:t>
            </a:r>
            <a:r>
              <a:rPr lang="en-US" altLang="zh-CN">
                <a:solidFill>
                  <a:srgbClr val="000000"/>
                </a:solidFill>
              </a:rPr>
              <a:t>Y|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140800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法则</a:t>
            </a:r>
          </a:p>
        </p:txBody>
      </p:sp>
      <p:sp>
        <p:nvSpPr>
          <p:cNvPr id="1408005" name="Text Box 5"/>
          <p:cNvSpPr txBox="1">
            <a:spLocks noChangeArrowheads="1"/>
          </p:cNvSpPr>
          <p:nvPr/>
        </p:nvSpPr>
        <p:spPr bwMode="auto">
          <a:xfrm>
            <a:off x="6372225" y="1700213"/>
            <a:ext cx="2376488" cy="9747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en-US" altLang="zh-CN" baseline="-30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/>
              <a:t> </a:t>
            </a:r>
          </a:p>
        </p:txBody>
      </p:sp>
      <p:sp>
        <p:nvSpPr>
          <p:cNvPr id="1408006" name="Line 6"/>
          <p:cNvSpPr>
            <a:spLocks noChangeShapeType="1"/>
          </p:cNvSpPr>
          <p:nvPr/>
        </p:nvSpPr>
        <p:spPr bwMode="auto">
          <a:xfrm>
            <a:off x="1116013" y="6072188"/>
            <a:ext cx="518477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386E4-F80D-4E62-95DE-EDC107C0FC4E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32400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若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0.1101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      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1.1011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	  求两者之积。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乘积的符号为：</a:t>
            </a:r>
            <a:r>
              <a:rPr lang="en-US" altLang="zh-CN"/>
              <a:t>0⊕1</a:t>
            </a:r>
            <a:r>
              <a:rPr lang="zh-CN" altLang="en-US"/>
              <a:t>＝</a:t>
            </a:r>
            <a:r>
              <a:rPr lang="en-US" altLang="zh-CN"/>
              <a:t>1</a:t>
            </a: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1409028" name="Rectangle 4"/>
          <p:cNvSpPr>
            <a:spLocks noChangeArrowheads="1"/>
          </p:cNvSpPr>
          <p:nvPr/>
        </p:nvSpPr>
        <p:spPr bwMode="auto">
          <a:xfrm>
            <a:off x="539750" y="54927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实现思路</a:t>
            </a:r>
          </a:p>
        </p:txBody>
      </p:sp>
      <p:sp>
        <p:nvSpPr>
          <p:cNvPr id="1409030" name="Text Box 6"/>
          <p:cNvSpPr txBox="1">
            <a:spLocks noChangeArrowheads="1"/>
          </p:cNvSpPr>
          <p:nvPr/>
        </p:nvSpPr>
        <p:spPr bwMode="auto">
          <a:xfrm>
            <a:off x="1692275" y="3630613"/>
            <a:ext cx="10795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1101</a:t>
            </a:r>
          </a:p>
        </p:txBody>
      </p:sp>
      <p:sp>
        <p:nvSpPr>
          <p:cNvPr id="1409031" name="Text Box 7"/>
          <p:cNvSpPr txBox="1">
            <a:spLocks noChangeArrowheads="1"/>
          </p:cNvSpPr>
          <p:nvPr/>
        </p:nvSpPr>
        <p:spPr bwMode="auto">
          <a:xfrm>
            <a:off x="1331913" y="3990975"/>
            <a:ext cx="14398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×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1011</a:t>
            </a:r>
          </a:p>
        </p:txBody>
      </p:sp>
      <p:sp>
        <p:nvSpPr>
          <p:cNvPr id="1409032" name="Line 8"/>
          <p:cNvSpPr>
            <a:spLocks noChangeShapeType="1"/>
          </p:cNvSpPr>
          <p:nvPr/>
        </p:nvSpPr>
        <p:spPr bwMode="auto">
          <a:xfrm flipH="1">
            <a:off x="900113" y="4494213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9033" name="Text Box 9"/>
          <p:cNvSpPr txBox="1">
            <a:spLocks noChangeArrowheads="1"/>
          </p:cNvSpPr>
          <p:nvPr/>
        </p:nvSpPr>
        <p:spPr bwMode="auto">
          <a:xfrm>
            <a:off x="1692275" y="4422775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1101</a:t>
            </a:r>
          </a:p>
        </p:txBody>
      </p:sp>
      <p:sp>
        <p:nvSpPr>
          <p:cNvPr id="1409034" name="Text Box 10"/>
          <p:cNvSpPr txBox="1">
            <a:spLocks noChangeArrowheads="1"/>
          </p:cNvSpPr>
          <p:nvPr/>
        </p:nvSpPr>
        <p:spPr bwMode="auto">
          <a:xfrm>
            <a:off x="1476375" y="4767263"/>
            <a:ext cx="10795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1101</a:t>
            </a:r>
          </a:p>
        </p:txBody>
      </p:sp>
      <p:sp>
        <p:nvSpPr>
          <p:cNvPr id="1409035" name="Text Box 11"/>
          <p:cNvSpPr txBox="1">
            <a:spLocks noChangeArrowheads="1"/>
          </p:cNvSpPr>
          <p:nvPr/>
        </p:nvSpPr>
        <p:spPr bwMode="auto">
          <a:xfrm>
            <a:off x="1260475" y="5070475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0000</a:t>
            </a:r>
          </a:p>
        </p:txBody>
      </p:sp>
      <p:sp>
        <p:nvSpPr>
          <p:cNvPr id="1409036" name="Text Box 12"/>
          <p:cNvSpPr txBox="1">
            <a:spLocks noChangeArrowheads="1"/>
          </p:cNvSpPr>
          <p:nvPr/>
        </p:nvSpPr>
        <p:spPr bwMode="auto">
          <a:xfrm>
            <a:off x="1044575" y="5359400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1101</a:t>
            </a:r>
          </a:p>
        </p:txBody>
      </p:sp>
      <p:sp>
        <p:nvSpPr>
          <p:cNvPr id="1409037" name="Line 13"/>
          <p:cNvSpPr>
            <a:spLocks noChangeShapeType="1"/>
          </p:cNvSpPr>
          <p:nvPr/>
        </p:nvSpPr>
        <p:spPr bwMode="auto">
          <a:xfrm flipH="1">
            <a:off x="900113" y="5791200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9038" name="Text Box 14"/>
          <p:cNvSpPr txBox="1">
            <a:spLocks noChangeArrowheads="1"/>
          </p:cNvSpPr>
          <p:nvPr/>
        </p:nvSpPr>
        <p:spPr bwMode="auto">
          <a:xfrm>
            <a:off x="395288" y="5718175"/>
            <a:ext cx="23764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D60093"/>
                </a:solidFill>
              </a:rPr>
              <a:t>1</a:t>
            </a:r>
            <a:r>
              <a:rPr lang="en-US" altLang="zh-CN">
                <a:latin typeface="Courier New" pitchFamily="49" charset="0"/>
              </a:rPr>
              <a:t>.10001111</a:t>
            </a:r>
          </a:p>
        </p:txBody>
      </p:sp>
      <p:sp>
        <p:nvSpPr>
          <p:cNvPr id="1409090" name="Text Box 66"/>
          <p:cNvSpPr txBox="1">
            <a:spLocks noChangeArrowheads="1"/>
          </p:cNvSpPr>
          <p:nvPr/>
        </p:nvSpPr>
        <p:spPr bwMode="auto">
          <a:xfrm>
            <a:off x="3059113" y="4005263"/>
            <a:ext cx="5762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FF"/>
                </a:solidFill>
              </a:rPr>
              <a:t>A</a:t>
            </a:r>
          </a:p>
        </p:txBody>
      </p:sp>
      <p:sp>
        <p:nvSpPr>
          <p:cNvPr id="1409091" name="Text Box 67"/>
          <p:cNvSpPr txBox="1">
            <a:spLocks noChangeArrowheads="1"/>
          </p:cNvSpPr>
          <p:nvPr/>
        </p:nvSpPr>
        <p:spPr bwMode="auto">
          <a:xfrm>
            <a:off x="3059113" y="3630613"/>
            <a:ext cx="5762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FF"/>
                </a:solidFill>
              </a:rPr>
              <a:t>B</a:t>
            </a:r>
          </a:p>
        </p:txBody>
      </p:sp>
      <p:grpSp>
        <p:nvGrpSpPr>
          <p:cNvPr id="1409094" name="Group 70"/>
          <p:cNvGrpSpPr>
            <a:grpSpLocks/>
          </p:cNvGrpSpPr>
          <p:nvPr/>
        </p:nvGrpSpPr>
        <p:grpSpPr bwMode="auto">
          <a:xfrm>
            <a:off x="4573588" y="317500"/>
            <a:ext cx="4462462" cy="6151563"/>
            <a:chOff x="2881" y="200"/>
            <a:chExt cx="2811" cy="3875"/>
          </a:xfrm>
        </p:grpSpPr>
        <p:sp>
          <p:nvSpPr>
            <p:cNvPr id="1409039" name="Rectangle 15"/>
            <p:cNvSpPr>
              <a:spLocks noChangeArrowheads="1"/>
            </p:cNvSpPr>
            <p:nvPr/>
          </p:nvSpPr>
          <p:spPr bwMode="auto">
            <a:xfrm>
              <a:off x="3515" y="482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0000</a:t>
              </a:r>
            </a:p>
          </p:txBody>
        </p:sp>
        <p:sp>
          <p:nvSpPr>
            <p:cNvPr id="1409040" name="Rectangle 16"/>
            <p:cNvSpPr>
              <a:spLocks noChangeArrowheads="1"/>
            </p:cNvSpPr>
            <p:nvPr/>
          </p:nvSpPr>
          <p:spPr bwMode="auto">
            <a:xfrm>
              <a:off x="4150" y="482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1011</a:t>
              </a:r>
            </a:p>
          </p:txBody>
        </p:sp>
        <p:sp>
          <p:nvSpPr>
            <p:cNvPr id="1409041" name="Rectangle 17"/>
            <p:cNvSpPr>
              <a:spLocks noChangeArrowheads="1"/>
            </p:cNvSpPr>
            <p:nvPr/>
          </p:nvSpPr>
          <p:spPr bwMode="auto">
            <a:xfrm>
              <a:off x="3515" y="799"/>
              <a:ext cx="635" cy="272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0000FF"/>
                  </a:solidFill>
                  <a:latin typeface="Courier New" pitchFamily="49" charset="0"/>
                </a:rPr>
                <a:t>1101</a:t>
              </a:r>
            </a:p>
          </p:txBody>
        </p:sp>
        <p:sp>
          <p:nvSpPr>
            <p:cNvPr id="1409042" name="Text Box 18"/>
            <p:cNvSpPr txBox="1">
              <a:spLocks noChangeArrowheads="1"/>
            </p:cNvSpPr>
            <p:nvPr/>
          </p:nvSpPr>
          <p:spPr bwMode="auto">
            <a:xfrm>
              <a:off x="3197" y="754"/>
              <a:ext cx="318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/>
                <a:t>＋</a:t>
              </a:r>
            </a:p>
          </p:txBody>
        </p:sp>
        <p:sp>
          <p:nvSpPr>
            <p:cNvPr id="1409044" name="Rectangle 20"/>
            <p:cNvSpPr>
              <a:spLocks noChangeArrowheads="1"/>
            </p:cNvSpPr>
            <p:nvPr/>
          </p:nvSpPr>
          <p:spPr bwMode="auto">
            <a:xfrm>
              <a:off x="3515" y="1163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1101</a:t>
              </a:r>
            </a:p>
          </p:txBody>
        </p:sp>
        <p:sp>
          <p:nvSpPr>
            <p:cNvPr id="1409045" name="Rectangle 21"/>
            <p:cNvSpPr>
              <a:spLocks noChangeArrowheads="1"/>
            </p:cNvSpPr>
            <p:nvPr/>
          </p:nvSpPr>
          <p:spPr bwMode="auto">
            <a:xfrm>
              <a:off x="4150" y="1163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1011</a:t>
              </a:r>
            </a:p>
          </p:txBody>
        </p:sp>
        <p:sp>
          <p:nvSpPr>
            <p:cNvPr id="1409046" name="Rectangle 22"/>
            <p:cNvSpPr>
              <a:spLocks noChangeArrowheads="1"/>
            </p:cNvSpPr>
            <p:nvPr/>
          </p:nvSpPr>
          <p:spPr bwMode="auto">
            <a:xfrm>
              <a:off x="3515" y="1480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0110</a:t>
              </a:r>
            </a:p>
          </p:txBody>
        </p:sp>
        <p:sp>
          <p:nvSpPr>
            <p:cNvPr id="1409047" name="Rectangle 23"/>
            <p:cNvSpPr>
              <a:spLocks noChangeArrowheads="1"/>
            </p:cNvSpPr>
            <p:nvPr/>
          </p:nvSpPr>
          <p:spPr bwMode="auto">
            <a:xfrm>
              <a:off x="4150" y="1480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101</a:t>
              </a:r>
            </a:p>
          </p:txBody>
        </p:sp>
        <p:sp>
          <p:nvSpPr>
            <p:cNvPr id="1409048" name="Rectangle 24"/>
            <p:cNvSpPr>
              <a:spLocks noChangeArrowheads="1"/>
            </p:cNvSpPr>
            <p:nvPr/>
          </p:nvSpPr>
          <p:spPr bwMode="auto">
            <a:xfrm>
              <a:off x="3515" y="1797"/>
              <a:ext cx="635" cy="272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0000FF"/>
                  </a:solidFill>
                  <a:latin typeface="Courier New" pitchFamily="49" charset="0"/>
                </a:rPr>
                <a:t>1101</a:t>
              </a:r>
            </a:p>
          </p:txBody>
        </p:sp>
        <p:sp>
          <p:nvSpPr>
            <p:cNvPr id="1409049" name="Text Box 25"/>
            <p:cNvSpPr txBox="1">
              <a:spLocks noChangeArrowheads="1"/>
            </p:cNvSpPr>
            <p:nvPr/>
          </p:nvSpPr>
          <p:spPr bwMode="auto">
            <a:xfrm>
              <a:off x="3197" y="1752"/>
              <a:ext cx="318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/>
                <a:t>＋</a:t>
              </a:r>
            </a:p>
          </p:txBody>
        </p:sp>
        <p:sp>
          <p:nvSpPr>
            <p:cNvPr id="1409051" name="Rectangle 27"/>
            <p:cNvSpPr>
              <a:spLocks noChangeArrowheads="1"/>
            </p:cNvSpPr>
            <p:nvPr/>
          </p:nvSpPr>
          <p:spPr bwMode="auto">
            <a:xfrm>
              <a:off x="3515" y="2160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0011</a:t>
              </a:r>
            </a:p>
          </p:txBody>
        </p:sp>
        <p:sp>
          <p:nvSpPr>
            <p:cNvPr id="1409052" name="Rectangle 28"/>
            <p:cNvSpPr>
              <a:spLocks noChangeArrowheads="1"/>
            </p:cNvSpPr>
            <p:nvPr/>
          </p:nvSpPr>
          <p:spPr bwMode="auto">
            <a:xfrm>
              <a:off x="4150" y="2160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101</a:t>
              </a:r>
            </a:p>
          </p:txBody>
        </p:sp>
        <p:sp>
          <p:nvSpPr>
            <p:cNvPr id="1409053" name="Rectangle 29"/>
            <p:cNvSpPr>
              <a:spLocks noChangeArrowheads="1"/>
            </p:cNvSpPr>
            <p:nvPr/>
          </p:nvSpPr>
          <p:spPr bwMode="auto">
            <a:xfrm>
              <a:off x="3288" y="2160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1</a:t>
              </a:r>
            </a:p>
          </p:txBody>
        </p:sp>
        <p:sp>
          <p:nvSpPr>
            <p:cNvPr id="1409054" name="Rectangle 30"/>
            <p:cNvSpPr>
              <a:spLocks noChangeArrowheads="1"/>
            </p:cNvSpPr>
            <p:nvPr/>
          </p:nvSpPr>
          <p:spPr bwMode="auto">
            <a:xfrm>
              <a:off x="3515" y="2478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1001</a:t>
              </a:r>
            </a:p>
          </p:txBody>
        </p:sp>
        <p:sp>
          <p:nvSpPr>
            <p:cNvPr id="1409055" name="Rectangle 31"/>
            <p:cNvSpPr>
              <a:spLocks noChangeArrowheads="1"/>
            </p:cNvSpPr>
            <p:nvPr/>
          </p:nvSpPr>
          <p:spPr bwMode="auto">
            <a:xfrm>
              <a:off x="4150" y="2478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</a:t>
              </a:r>
            </a:p>
          </p:txBody>
        </p:sp>
        <p:sp>
          <p:nvSpPr>
            <p:cNvPr id="1409056" name="Rectangle 32"/>
            <p:cNvSpPr>
              <a:spLocks noChangeArrowheads="1"/>
            </p:cNvSpPr>
            <p:nvPr/>
          </p:nvSpPr>
          <p:spPr bwMode="auto">
            <a:xfrm>
              <a:off x="3515" y="2795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0100</a:t>
              </a:r>
            </a:p>
          </p:txBody>
        </p:sp>
        <p:sp>
          <p:nvSpPr>
            <p:cNvPr id="1409057" name="Rectangle 33"/>
            <p:cNvSpPr>
              <a:spLocks noChangeArrowheads="1"/>
            </p:cNvSpPr>
            <p:nvPr/>
          </p:nvSpPr>
          <p:spPr bwMode="auto">
            <a:xfrm>
              <a:off x="4150" y="2795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409058" name="Rectangle 34"/>
            <p:cNvSpPr>
              <a:spLocks noChangeArrowheads="1"/>
            </p:cNvSpPr>
            <p:nvPr/>
          </p:nvSpPr>
          <p:spPr bwMode="auto">
            <a:xfrm>
              <a:off x="3515" y="3112"/>
              <a:ext cx="635" cy="272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0000FF"/>
                  </a:solidFill>
                  <a:latin typeface="Courier New" pitchFamily="49" charset="0"/>
                </a:rPr>
                <a:t>1101</a:t>
              </a:r>
            </a:p>
          </p:txBody>
        </p:sp>
        <p:sp>
          <p:nvSpPr>
            <p:cNvPr id="1409059" name="Text Box 35"/>
            <p:cNvSpPr txBox="1">
              <a:spLocks noChangeArrowheads="1"/>
            </p:cNvSpPr>
            <p:nvPr/>
          </p:nvSpPr>
          <p:spPr bwMode="auto">
            <a:xfrm>
              <a:off x="3197" y="3067"/>
              <a:ext cx="318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/>
                <a:t>＋</a:t>
              </a:r>
            </a:p>
          </p:txBody>
        </p:sp>
        <p:sp>
          <p:nvSpPr>
            <p:cNvPr id="1409043" name="Line 19"/>
            <p:cNvSpPr>
              <a:spLocks noChangeShapeType="1"/>
            </p:cNvSpPr>
            <p:nvPr/>
          </p:nvSpPr>
          <p:spPr bwMode="auto">
            <a:xfrm flipH="1">
              <a:off x="3107" y="1117"/>
              <a:ext cx="1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50" name="Line 26"/>
            <p:cNvSpPr>
              <a:spLocks noChangeShapeType="1"/>
            </p:cNvSpPr>
            <p:nvPr/>
          </p:nvSpPr>
          <p:spPr bwMode="auto">
            <a:xfrm flipH="1">
              <a:off x="3107" y="2115"/>
              <a:ext cx="1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60" name="Line 36"/>
            <p:cNvSpPr>
              <a:spLocks noChangeShapeType="1"/>
            </p:cNvSpPr>
            <p:nvPr/>
          </p:nvSpPr>
          <p:spPr bwMode="auto">
            <a:xfrm flipH="1">
              <a:off x="3107" y="3430"/>
              <a:ext cx="1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61" name="Rectangle 37"/>
            <p:cNvSpPr>
              <a:spLocks noChangeArrowheads="1"/>
            </p:cNvSpPr>
            <p:nvPr/>
          </p:nvSpPr>
          <p:spPr bwMode="auto">
            <a:xfrm>
              <a:off x="3515" y="3476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0001</a:t>
              </a:r>
            </a:p>
          </p:txBody>
        </p:sp>
        <p:sp>
          <p:nvSpPr>
            <p:cNvPr id="1409062" name="Rectangle 38"/>
            <p:cNvSpPr>
              <a:spLocks noChangeArrowheads="1"/>
            </p:cNvSpPr>
            <p:nvPr/>
          </p:nvSpPr>
          <p:spPr bwMode="auto">
            <a:xfrm>
              <a:off x="3288" y="3476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1</a:t>
              </a:r>
            </a:p>
          </p:txBody>
        </p:sp>
        <p:sp>
          <p:nvSpPr>
            <p:cNvPr id="1409063" name="Rectangle 39"/>
            <p:cNvSpPr>
              <a:spLocks noChangeArrowheads="1"/>
            </p:cNvSpPr>
            <p:nvPr/>
          </p:nvSpPr>
          <p:spPr bwMode="auto">
            <a:xfrm>
              <a:off x="4150" y="3476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409064" name="Rectangle 40"/>
            <p:cNvSpPr>
              <a:spLocks noChangeArrowheads="1"/>
            </p:cNvSpPr>
            <p:nvPr/>
          </p:nvSpPr>
          <p:spPr bwMode="auto">
            <a:xfrm>
              <a:off x="3515" y="3793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1409065" name="Rectangle 41"/>
            <p:cNvSpPr>
              <a:spLocks noChangeArrowheads="1"/>
            </p:cNvSpPr>
            <p:nvPr/>
          </p:nvSpPr>
          <p:spPr bwMode="auto">
            <a:xfrm>
              <a:off x="4150" y="3793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1111</a:t>
              </a:r>
            </a:p>
          </p:txBody>
        </p:sp>
        <p:sp>
          <p:nvSpPr>
            <p:cNvPr id="1409066" name="Text Box 42"/>
            <p:cNvSpPr txBox="1">
              <a:spLocks noChangeArrowheads="1"/>
            </p:cNvSpPr>
            <p:nvPr/>
          </p:nvSpPr>
          <p:spPr bwMode="auto">
            <a:xfrm>
              <a:off x="4785" y="436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加</a:t>
              </a:r>
            </a:p>
          </p:txBody>
        </p:sp>
        <p:sp>
          <p:nvSpPr>
            <p:cNvPr id="1409067" name="Text Box 43"/>
            <p:cNvSpPr txBox="1">
              <a:spLocks noChangeArrowheads="1"/>
            </p:cNvSpPr>
            <p:nvPr/>
          </p:nvSpPr>
          <p:spPr bwMode="auto">
            <a:xfrm>
              <a:off x="4785" y="1434"/>
              <a:ext cx="907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8000"/>
                  </a:solidFill>
                </a:rPr>
                <a:t>右移</a:t>
              </a:r>
              <a:r>
                <a:rPr lang="en-US" altLang="zh-CN">
                  <a:solidFill>
                    <a:srgbClr val="008000"/>
                  </a:solidFill>
                </a:rPr>
                <a:t>1</a:t>
              </a:r>
              <a:r>
                <a:rPr lang="zh-CN" altLang="en-US">
                  <a:solidFill>
                    <a:srgbClr val="008000"/>
                  </a:solidFill>
                </a:rPr>
                <a:t>位</a:t>
              </a:r>
            </a:p>
          </p:txBody>
        </p:sp>
        <p:sp>
          <p:nvSpPr>
            <p:cNvPr id="1409068" name="Text Box 44"/>
            <p:cNvSpPr txBox="1">
              <a:spLocks noChangeArrowheads="1"/>
            </p:cNvSpPr>
            <p:nvPr/>
          </p:nvSpPr>
          <p:spPr bwMode="auto">
            <a:xfrm>
              <a:off x="4785" y="1661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加</a:t>
              </a:r>
            </a:p>
          </p:txBody>
        </p:sp>
        <p:sp>
          <p:nvSpPr>
            <p:cNvPr id="1409069" name="Text Box 45"/>
            <p:cNvSpPr txBox="1">
              <a:spLocks noChangeArrowheads="1"/>
            </p:cNvSpPr>
            <p:nvPr/>
          </p:nvSpPr>
          <p:spPr bwMode="auto">
            <a:xfrm>
              <a:off x="4785" y="2296"/>
              <a:ext cx="907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8000"/>
                  </a:solidFill>
                </a:rPr>
                <a:t>右移</a:t>
              </a:r>
              <a:r>
                <a:rPr lang="en-US" altLang="zh-CN">
                  <a:solidFill>
                    <a:srgbClr val="008000"/>
                  </a:solidFill>
                </a:rPr>
                <a:t>1</a:t>
              </a:r>
              <a:r>
                <a:rPr lang="zh-CN" altLang="en-US">
                  <a:solidFill>
                    <a:srgbClr val="008000"/>
                  </a:solidFill>
                </a:rPr>
                <a:t>位</a:t>
              </a:r>
            </a:p>
          </p:txBody>
        </p:sp>
        <p:sp>
          <p:nvSpPr>
            <p:cNvPr id="1409070" name="Text Box 46"/>
            <p:cNvSpPr txBox="1">
              <a:spLocks noChangeArrowheads="1"/>
            </p:cNvSpPr>
            <p:nvPr/>
          </p:nvSpPr>
          <p:spPr bwMode="auto">
            <a:xfrm>
              <a:off x="4785" y="2522"/>
              <a:ext cx="635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不加</a:t>
              </a:r>
            </a:p>
          </p:txBody>
        </p:sp>
        <p:sp>
          <p:nvSpPr>
            <p:cNvPr id="1409071" name="Text Box 47"/>
            <p:cNvSpPr txBox="1">
              <a:spLocks noChangeArrowheads="1"/>
            </p:cNvSpPr>
            <p:nvPr/>
          </p:nvSpPr>
          <p:spPr bwMode="auto">
            <a:xfrm>
              <a:off x="4785" y="2750"/>
              <a:ext cx="907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8000"/>
                  </a:solidFill>
                </a:rPr>
                <a:t>右移</a:t>
              </a:r>
              <a:r>
                <a:rPr lang="en-US" altLang="zh-CN">
                  <a:solidFill>
                    <a:srgbClr val="008000"/>
                  </a:solidFill>
                </a:rPr>
                <a:t>1</a:t>
              </a:r>
              <a:r>
                <a:rPr lang="zh-CN" altLang="en-US">
                  <a:solidFill>
                    <a:srgbClr val="008000"/>
                  </a:solidFill>
                </a:rPr>
                <a:t>位</a:t>
              </a:r>
            </a:p>
          </p:txBody>
        </p:sp>
        <p:sp>
          <p:nvSpPr>
            <p:cNvPr id="1409072" name="Text Box 48"/>
            <p:cNvSpPr txBox="1">
              <a:spLocks noChangeArrowheads="1"/>
            </p:cNvSpPr>
            <p:nvPr/>
          </p:nvSpPr>
          <p:spPr bwMode="auto">
            <a:xfrm>
              <a:off x="4785" y="2967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加</a:t>
              </a:r>
            </a:p>
          </p:txBody>
        </p:sp>
        <p:sp>
          <p:nvSpPr>
            <p:cNvPr id="1409073" name="Text Box 49"/>
            <p:cNvSpPr txBox="1">
              <a:spLocks noChangeArrowheads="1"/>
            </p:cNvSpPr>
            <p:nvPr/>
          </p:nvSpPr>
          <p:spPr bwMode="auto">
            <a:xfrm>
              <a:off x="4785" y="3748"/>
              <a:ext cx="907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8000"/>
                  </a:solidFill>
                </a:rPr>
                <a:t>右移</a:t>
              </a:r>
              <a:r>
                <a:rPr lang="en-US" altLang="zh-CN">
                  <a:solidFill>
                    <a:srgbClr val="008000"/>
                  </a:solidFill>
                </a:rPr>
                <a:t>1</a:t>
              </a:r>
              <a:r>
                <a:rPr lang="zh-CN" altLang="en-US">
                  <a:solidFill>
                    <a:srgbClr val="008000"/>
                  </a:solidFill>
                </a:rPr>
                <a:t>位</a:t>
              </a:r>
            </a:p>
          </p:txBody>
        </p:sp>
        <p:sp>
          <p:nvSpPr>
            <p:cNvPr id="1409074" name="Line 50"/>
            <p:cNvSpPr>
              <a:spLocks noChangeShapeType="1"/>
            </p:cNvSpPr>
            <p:nvPr/>
          </p:nvSpPr>
          <p:spPr bwMode="auto">
            <a:xfrm>
              <a:off x="4616" y="482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5" name="Line 51"/>
            <p:cNvSpPr>
              <a:spLocks noChangeShapeType="1"/>
            </p:cNvSpPr>
            <p:nvPr/>
          </p:nvSpPr>
          <p:spPr bwMode="auto">
            <a:xfrm>
              <a:off x="4616" y="1162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6" name="Line 52"/>
            <p:cNvSpPr>
              <a:spLocks noChangeShapeType="1"/>
            </p:cNvSpPr>
            <p:nvPr/>
          </p:nvSpPr>
          <p:spPr bwMode="auto">
            <a:xfrm>
              <a:off x="4616" y="1480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7" name="Line 53"/>
            <p:cNvSpPr>
              <a:spLocks noChangeShapeType="1"/>
            </p:cNvSpPr>
            <p:nvPr/>
          </p:nvSpPr>
          <p:spPr bwMode="auto">
            <a:xfrm>
              <a:off x="4616" y="2160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8" name="Line 54"/>
            <p:cNvSpPr>
              <a:spLocks noChangeShapeType="1"/>
            </p:cNvSpPr>
            <p:nvPr/>
          </p:nvSpPr>
          <p:spPr bwMode="auto">
            <a:xfrm>
              <a:off x="4616" y="2478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9" name="Line 55"/>
            <p:cNvSpPr>
              <a:spLocks noChangeShapeType="1"/>
            </p:cNvSpPr>
            <p:nvPr/>
          </p:nvSpPr>
          <p:spPr bwMode="auto">
            <a:xfrm>
              <a:off x="4616" y="2795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80" name="Line 56"/>
            <p:cNvSpPr>
              <a:spLocks noChangeShapeType="1"/>
            </p:cNvSpPr>
            <p:nvPr/>
          </p:nvSpPr>
          <p:spPr bwMode="auto">
            <a:xfrm>
              <a:off x="4616" y="3475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81" name="Rectangle 57"/>
            <p:cNvSpPr>
              <a:spLocks noChangeArrowheads="1"/>
            </p:cNvSpPr>
            <p:nvPr/>
          </p:nvSpPr>
          <p:spPr bwMode="auto">
            <a:xfrm>
              <a:off x="3288" y="482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2" name="Rectangle 58"/>
            <p:cNvSpPr>
              <a:spLocks noChangeArrowheads="1"/>
            </p:cNvSpPr>
            <p:nvPr/>
          </p:nvSpPr>
          <p:spPr bwMode="auto">
            <a:xfrm>
              <a:off x="3288" y="1162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3" name="Rectangle 59"/>
            <p:cNvSpPr>
              <a:spLocks noChangeArrowheads="1"/>
            </p:cNvSpPr>
            <p:nvPr/>
          </p:nvSpPr>
          <p:spPr bwMode="auto">
            <a:xfrm>
              <a:off x="3288" y="1480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4" name="Rectangle 60"/>
            <p:cNvSpPr>
              <a:spLocks noChangeArrowheads="1"/>
            </p:cNvSpPr>
            <p:nvPr/>
          </p:nvSpPr>
          <p:spPr bwMode="auto">
            <a:xfrm>
              <a:off x="3288" y="2478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5" name="Rectangle 61"/>
            <p:cNvSpPr>
              <a:spLocks noChangeArrowheads="1"/>
            </p:cNvSpPr>
            <p:nvPr/>
          </p:nvSpPr>
          <p:spPr bwMode="auto">
            <a:xfrm>
              <a:off x="3288" y="2795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6" name="Rectangle 62"/>
            <p:cNvSpPr>
              <a:spLocks noChangeArrowheads="1"/>
            </p:cNvSpPr>
            <p:nvPr/>
          </p:nvSpPr>
          <p:spPr bwMode="auto">
            <a:xfrm>
              <a:off x="3288" y="3793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7" name="Text Box 63"/>
            <p:cNvSpPr txBox="1">
              <a:spLocks noChangeArrowheads="1"/>
            </p:cNvSpPr>
            <p:nvPr/>
          </p:nvSpPr>
          <p:spPr bwMode="auto">
            <a:xfrm>
              <a:off x="4332" y="200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00FF"/>
                  </a:solidFill>
                </a:rPr>
                <a:t>A</a:t>
              </a:r>
            </a:p>
          </p:txBody>
        </p:sp>
        <p:sp>
          <p:nvSpPr>
            <p:cNvPr id="1409088" name="Text Box 64"/>
            <p:cNvSpPr txBox="1">
              <a:spLocks noChangeArrowheads="1"/>
            </p:cNvSpPr>
            <p:nvPr/>
          </p:nvSpPr>
          <p:spPr bwMode="auto">
            <a:xfrm>
              <a:off x="3742" y="210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00FF"/>
                  </a:solidFill>
                </a:rPr>
                <a:t>D</a:t>
              </a:r>
            </a:p>
          </p:txBody>
        </p:sp>
        <p:sp>
          <p:nvSpPr>
            <p:cNvPr id="1409089" name="Text Box 65"/>
            <p:cNvSpPr txBox="1">
              <a:spLocks noChangeArrowheads="1"/>
            </p:cNvSpPr>
            <p:nvPr/>
          </p:nvSpPr>
          <p:spPr bwMode="auto">
            <a:xfrm>
              <a:off x="4105" y="754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00FF"/>
                  </a:solidFill>
                </a:rPr>
                <a:t>B</a:t>
              </a:r>
            </a:p>
          </p:txBody>
        </p:sp>
        <p:sp>
          <p:nvSpPr>
            <p:cNvPr id="1409093" name="Text Box 69"/>
            <p:cNvSpPr txBox="1">
              <a:spLocks noChangeArrowheads="1"/>
            </p:cNvSpPr>
            <p:nvPr/>
          </p:nvSpPr>
          <p:spPr bwMode="auto">
            <a:xfrm>
              <a:off x="2881" y="572"/>
              <a:ext cx="45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FF"/>
                  </a:solidFill>
                </a:rPr>
                <a:t>CF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255C8-9B8A-4564-A958-88887AF61F21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21388"/>
            <a:ext cx="8362950" cy="647700"/>
          </a:xfrm>
        </p:spPr>
        <p:txBody>
          <a:bodyPr/>
          <a:lstStyle/>
          <a:p>
            <a:pPr marL="361950" indent="-361950"/>
            <a:endParaRPr lang="zh-CN" altLang="en-US"/>
          </a:p>
        </p:txBody>
      </p:sp>
      <p:sp>
        <p:nvSpPr>
          <p:cNvPr id="1410052" name="Rectangle 4"/>
          <p:cNvSpPr>
            <a:spLocks noChangeArrowheads="1"/>
          </p:cNvSpPr>
          <p:nvPr/>
        </p:nvSpPr>
        <p:spPr bwMode="auto">
          <a:xfrm>
            <a:off x="539750" y="54927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实现思路</a:t>
            </a:r>
          </a:p>
        </p:txBody>
      </p:sp>
      <p:graphicFrame>
        <p:nvGraphicFramePr>
          <p:cNvPr id="1410054" name="Object 6"/>
          <p:cNvGraphicFramePr>
            <a:graphicFrameLocks noChangeAspect="1"/>
          </p:cNvGraphicFramePr>
          <p:nvPr/>
        </p:nvGraphicFramePr>
        <p:xfrm>
          <a:off x="3779838" y="549275"/>
          <a:ext cx="4764087" cy="61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064" name="Visio" r:id="rId3" imgW="2545994" imgH="3214726" progId="Visio.Drawing.11">
                  <p:embed/>
                </p:oleObj>
              </mc:Choice>
              <mc:Fallback>
                <p:oleObj name="Visio" r:id="rId3" imgW="2545994" imgH="321472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49275"/>
                        <a:ext cx="4764087" cy="619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0055" name="Text Box 7"/>
          <p:cNvSpPr txBox="1">
            <a:spLocks noChangeArrowheads="1"/>
          </p:cNvSpPr>
          <p:nvPr/>
        </p:nvSpPr>
        <p:spPr bwMode="auto">
          <a:xfrm>
            <a:off x="323850" y="5229225"/>
            <a:ext cx="41767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绝对值乘法思路框图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1FCD2-AE2E-41A4-94DF-E58D87291537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5949280"/>
            <a:ext cx="6132091" cy="574675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/>
              <a:t>拼接符号，</a:t>
            </a:r>
            <a:r>
              <a:rPr lang="en-US" altLang="zh-CN"/>
              <a:t>[X]</a:t>
            </a:r>
            <a:r>
              <a:rPr lang="zh-CN" altLang="en-US" baseline="-25000"/>
              <a:t>原</a:t>
            </a:r>
            <a:r>
              <a:rPr lang="en-US" altLang="zh-CN"/>
              <a:t>·[Y]</a:t>
            </a:r>
            <a:r>
              <a:rPr lang="zh-CN" altLang="en-US" baseline="-25000"/>
              <a:t>原</a:t>
            </a:r>
            <a:r>
              <a:rPr lang="zh-CN" altLang="en-US"/>
              <a:t>＝</a:t>
            </a:r>
            <a:r>
              <a:rPr lang="en-US" altLang="zh-CN"/>
              <a:t>1.10001111</a:t>
            </a:r>
          </a:p>
        </p:txBody>
      </p:sp>
      <p:sp>
        <p:nvSpPr>
          <p:cNvPr id="1411076" name="Rectangle 4"/>
          <p:cNvSpPr>
            <a:spLocks noChangeArrowheads="1"/>
          </p:cNvSpPr>
          <p:nvPr/>
        </p:nvSpPr>
        <p:spPr bwMode="auto">
          <a:xfrm>
            <a:off x="539750" y="54927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运算过程</a:t>
            </a:r>
          </a:p>
        </p:txBody>
      </p:sp>
      <p:graphicFrame>
        <p:nvGraphicFramePr>
          <p:cNvPr id="1411080" name="Object 8"/>
          <p:cNvGraphicFramePr>
            <a:graphicFrameLocks noChangeAspect="1"/>
          </p:cNvGraphicFramePr>
          <p:nvPr/>
        </p:nvGraphicFramePr>
        <p:xfrm>
          <a:off x="2770956" y="1125538"/>
          <a:ext cx="590550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090" name="Visio" r:id="rId3" imgW="2584866" imgH="2147111" progId="Visio.Drawing.11">
                  <p:embed/>
                </p:oleObj>
              </mc:Choice>
              <mc:Fallback>
                <p:oleObj name="Visio" r:id="rId3" imgW="2584866" imgH="2147111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56" y="1125538"/>
                        <a:ext cx="5905500" cy="490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302433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[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]</a:t>
            </a:r>
            <a:r>
              <a:rPr kumimoji="0" lang="zh-CN" altLang="en-US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原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0.1101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[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]</a:t>
            </a:r>
            <a:r>
              <a:rPr kumimoji="0" lang="zh-CN" altLang="en-US" sz="28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原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1.1011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求两者之积。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【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解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乘积的符号为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0⊕1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2A2C84-35A5-48EC-99AC-7AF293BBAB8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092825"/>
            <a:ext cx="8362950" cy="576263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原码一位乘器框图</a:t>
            </a:r>
          </a:p>
        </p:txBody>
      </p:sp>
      <p:sp>
        <p:nvSpPr>
          <p:cNvPr id="1412100" name="Rectangle 4"/>
          <p:cNvSpPr>
            <a:spLocks noChangeArrowheads="1"/>
          </p:cNvSpPr>
          <p:nvPr/>
        </p:nvSpPr>
        <p:spPr bwMode="auto">
          <a:xfrm>
            <a:off x="539750" y="54927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4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原码一位乘法器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框图</a:t>
            </a:r>
          </a:p>
        </p:txBody>
      </p:sp>
      <p:graphicFrame>
        <p:nvGraphicFramePr>
          <p:cNvPr id="1412105" name="Object 9"/>
          <p:cNvGraphicFramePr>
            <a:graphicFrameLocks noChangeAspect="1"/>
          </p:cNvGraphicFramePr>
          <p:nvPr/>
        </p:nvGraphicFramePr>
        <p:xfrm>
          <a:off x="1023938" y="1268413"/>
          <a:ext cx="707707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115" name="Visio" r:id="rId3" imgW="2746858" imgH="1756867" progId="Visio.Drawing.11">
                  <p:embed/>
                </p:oleObj>
              </mc:Choice>
              <mc:Fallback>
                <p:oleObj name="Visio" r:id="rId3" imgW="2746858" imgH="1756867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268413"/>
                        <a:ext cx="707707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2106" name="Text Box 10"/>
          <p:cNvSpPr txBox="1">
            <a:spLocks noChangeArrowheads="1"/>
          </p:cNvSpPr>
          <p:nvPr/>
        </p:nvSpPr>
        <p:spPr bwMode="auto">
          <a:xfrm>
            <a:off x="5364163" y="5300663"/>
            <a:ext cx="15843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</a:rPr>
              <a:t>被乘数</a:t>
            </a:r>
          </a:p>
        </p:txBody>
      </p:sp>
      <p:sp>
        <p:nvSpPr>
          <p:cNvPr id="1412107" name="Text Box 11"/>
          <p:cNvSpPr txBox="1">
            <a:spLocks noChangeArrowheads="1"/>
          </p:cNvSpPr>
          <p:nvPr/>
        </p:nvSpPr>
        <p:spPr bwMode="auto">
          <a:xfrm>
            <a:off x="6084888" y="1254125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</a:rPr>
              <a:t>乘数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56DD70-CF15-4853-87CC-D73663DF9A6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62950" cy="56880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被乘数</a:t>
            </a:r>
            <a:r>
              <a:rPr lang="en-US" altLang="zh-CN"/>
              <a:t>X</a:t>
            </a:r>
            <a:r>
              <a:rPr lang="zh-CN" altLang="en-US"/>
              <a:t>和乘数</a:t>
            </a:r>
            <a:r>
              <a:rPr lang="en-US" altLang="zh-CN"/>
              <a:t>Y</a:t>
            </a:r>
            <a:r>
              <a:rPr lang="zh-CN" altLang="en-US"/>
              <a:t>为用原码表示的纯小数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baseline="-30000">
                <a:solidFill>
                  <a:srgbClr val="000000"/>
                </a:solidFill>
              </a:rPr>
              <a:t>n-1)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baseline="-30000">
                <a:solidFill>
                  <a:srgbClr val="000000"/>
                </a:solidFill>
              </a:rPr>
              <a:t>n-1)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两位乘数位有四种组合：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en-US" altLang="zh-CN" baseline="-25000"/>
              <a:t>i+1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00     </a:t>
            </a:r>
            <a:r>
              <a:rPr lang="zh-CN" altLang="en-US"/>
              <a:t>对应＋</a:t>
            </a:r>
            <a:r>
              <a:rPr lang="en-US" altLang="zh-CN"/>
              <a:t>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en-US" altLang="zh-CN" baseline="-25000"/>
              <a:t>i+1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01     </a:t>
            </a:r>
            <a:r>
              <a:rPr lang="zh-CN" altLang="en-US"/>
              <a:t>对应＋</a:t>
            </a:r>
            <a:r>
              <a:rPr lang="en-US" altLang="zh-CN"/>
              <a:t>|X|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en-US" altLang="zh-CN" baseline="-25000"/>
              <a:t>i+1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10     </a:t>
            </a:r>
            <a:r>
              <a:rPr lang="zh-CN" altLang="en-US"/>
              <a:t>对应＋</a:t>
            </a:r>
            <a:r>
              <a:rPr lang="en-US" altLang="zh-CN"/>
              <a:t>2|X|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en-US" altLang="zh-CN" baseline="-25000"/>
              <a:t>i+1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11     </a:t>
            </a:r>
            <a:r>
              <a:rPr lang="zh-CN" altLang="en-US"/>
              <a:t>对应＋</a:t>
            </a:r>
            <a:r>
              <a:rPr lang="en-US" altLang="zh-CN"/>
              <a:t>3|X|</a:t>
            </a:r>
          </a:p>
          <a:p>
            <a:pPr marL="0" indent="0">
              <a:buFont typeface="Wingdings" pitchFamily="2" charset="2"/>
              <a:buNone/>
            </a:pPr>
            <a:endParaRPr lang="zh-CN" altLang="en-US"/>
          </a:p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41312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13128" name="Text Box 8"/>
          <p:cNvSpPr txBox="1">
            <a:spLocks noChangeArrowheads="1"/>
          </p:cNvSpPr>
          <p:nvPr/>
        </p:nvSpPr>
        <p:spPr bwMode="auto">
          <a:xfrm>
            <a:off x="5651500" y="1700213"/>
            <a:ext cx="3097213" cy="64928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81EC0-B32B-499C-9E2F-DCE7BCEB6A50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加减运算方法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6119813"/>
          </a:xfrm>
        </p:spPr>
        <p:txBody>
          <a:bodyPr/>
          <a:lstStyle/>
          <a:p>
            <a:r>
              <a:rPr lang="zh-CN" altLang="en-US" dirty="0"/>
              <a:t>补码加减法的依据：</a:t>
            </a:r>
          </a:p>
          <a:p>
            <a:pPr marL="533400" lvl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[X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[X]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[Y]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/>
              <a:t>			</a:t>
            </a:r>
            <a:r>
              <a:rPr lang="zh-CN" altLang="en-US"/>
              <a:t>	</a:t>
            </a:r>
            <a:r>
              <a:rPr lang="zh-CN" altLang="en-US" smtClean="0"/>
              <a:t>   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dirty="0">
                <a:solidFill>
                  <a:srgbClr val="0000FF"/>
                </a:solidFill>
              </a:rPr>
              <a:t>式</a:t>
            </a:r>
            <a:endParaRPr lang="zh-CN" altLang="en-US" baseline="-25000" dirty="0">
              <a:solidFill>
                <a:srgbClr val="0000FF"/>
              </a:solidFill>
            </a:endParaRPr>
          </a:p>
          <a:p>
            <a:pPr marL="533400" lvl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[X]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/>
              <a:t>＝</a:t>
            </a:r>
            <a:r>
              <a:rPr lang="en-US" altLang="zh-CN" dirty="0"/>
              <a:t>[X</a:t>
            </a:r>
            <a:r>
              <a:rPr lang="en-US" altLang="zh-CN"/>
              <a:t>]</a:t>
            </a:r>
            <a:r>
              <a:rPr lang="zh-CN" altLang="en-US" baseline="-25000" smtClean="0"/>
              <a:t>补</a:t>
            </a:r>
            <a:r>
              <a:rPr lang="zh-CN" altLang="en-US" smtClean="0"/>
              <a:t>＋</a:t>
            </a:r>
            <a:r>
              <a:rPr lang="en-US" altLang="zh-CN" smtClean="0"/>
              <a:t>[[Y</a:t>
            </a:r>
            <a:r>
              <a:rPr lang="en-US" altLang="zh-CN"/>
              <a:t>]</a:t>
            </a:r>
            <a:r>
              <a:rPr lang="zh-CN" altLang="en-US" baseline="-25000" smtClean="0"/>
              <a:t>补</a:t>
            </a:r>
            <a:r>
              <a:rPr lang="en-US" altLang="zh-CN" smtClean="0"/>
              <a:t>]</a:t>
            </a:r>
            <a:r>
              <a:rPr lang="zh-CN" altLang="en-US" baseline="-25000" smtClean="0"/>
              <a:t>求补</a:t>
            </a:r>
            <a:r>
              <a:rPr lang="en-US" altLang="zh-CN"/>
              <a:t>	</a:t>
            </a: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0000FF"/>
                </a:solidFill>
              </a:rPr>
              <a:t>②</a:t>
            </a:r>
            <a:r>
              <a:rPr lang="zh-CN" altLang="en-US" smtClean="0">
                <a:solidFill>
                  <a:srgbClr val="0000FF"/>
                </a:solidFill>
              </a:rPr>
              <a:t>式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dirty="0"/>
              <a:t>证明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以纯小数为例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必要条件</a:t>
            </a:r>
            <a:r>
              <a:rPr lang="zh-CN" altLang="en-US" dirty="0">
                <a:sym typeface="Wingdings" pitchFamily="2" charset="2"/>
              </a:rPr>
              <a:t>：运算不发生溢出。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ym typeface="Wingdings" pitchFamily="2" charset="2"/>
              </a:rPr>
              <a:t>无论 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en-US" altLang="zh-CN" dirty="0">
                <a:latin typeface="+mn-ea"/>
                <a:sym typeface="Wingdings" pitchFamily="2" charset="2"/>
              </a:rPr>
              <a:t>≥</a:t>
            </a:r>
            <a:r>
              <a:rPr lang="en-US" altLang="zh-CN" dirty="0">
                <a:sym typeface="Wingdings" pitchFamily="2" charset="2"/>
              </a:rPr>
              <a:t>0 </a:t>
            </a:r>
            <a:r>
              <a:rPr lang="zh-CN" altLang="en-US" dirty="0">
                <a:sym typeface="Wingdings" pitchFamily="2" charset="2"/>
              </a:rPr>
              <a:t>还是 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zh-CN" altLang="en-US" dirty="0">
                <a:sym typeface="Wingdings" pitchFamily="2" charset="2"/>
              </a:rPr>
              <a:t>＜</a:t>
            </a:r>
            <a:r>
              <a:rPr lang="en-US" altLang="zh-CN" dirty="0">
                <a:sym typeface="Wingdings" pitchFamily="2" charset="2"/>
              </a:rPr>
              <a:t>0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X </a:t>
            </a:r>
            <a:r>
              <a:rPr lang="zh-CN" altLang="en-US" dirty="0"/>
              <a:t>均成立。</a:t>
            </a:r>
            <a:endParaRPr lang="zh-CN" altLang="en-US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① </a:t>
            </a: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＋</a:t>
            </a: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X</a:t>
            </a:r>
            <a:r>
              <a:rPr lang="zh-CN" altLang="en-US" dirty="0"/>
              <a:t>＋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(2</a:t>
            </a:r>
            <a:r>
              <a:rPr lang="zh-CN" altLang="en-US" dirty="0"/>
              <a:t>＋</a:t>
            </a:r>
            <a:r>
              <a:rPr lang="en-US" altLang="zh-CN" dirty="0"/>
              <a:t>(X</a:t>
            </a:r>
            <a:r>
              <a:rPr lang="zh-CN" altLang="en-US" dirty="0"/>
              <a:t>＋</a:t>
            </a:r>
            <a:r>
              <a:rPr lang="en-US" altLang="zh-CN" dirty="0"/>
              <a:t>Y))</a:t>
            </a:r>
            <a:br>
              <a:rPr lang="en-US" altLang="zh-CN" dirty="0"/>
            </a:br>
            <a:r>
              <a:rPr lang="en-US" altLang="zh-CN" dirty="0"/>
              <a:t>                      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，得证。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FF"/>
                </a:solidFill>
              </a:rPr>
              <a:t>② </a:t>
            </a:r>
            <a:r>
              <a:rPr lang="zh-CN" altLang="en-US" dirty="0"/>
              <a:t>根据①</a:t>
            </a:r>
            <a:r>
              <a:rPr lang="zh-CN" altLang="en-US"/>
              <a:t>式</a:t>
            </a:r>
            <a:r>
              <a:rPr lang="zh-CN" altLang="en-US" smtClean="0"/>
              <a:t>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00"/>
                </a:solidFill>
              </a:rPr>
              <a:t> [X</a:t>
            </a:r>
            <a:r>
              <a:rPr lang="zh-CN" altLang="en-US" smtClean="0">
                <a:solidFill>
                  <a:srgbClr val="000000"/>
                </a:solidFill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Y]</a:t>
            </a:r>
            <a:r>
              <a:rPr lang="zh-CN" altLang="en-US" baseline="-25000" smtClean="0">
                <a:solidFill>
                  <a:srgbClr val="000000"/>
                </a:solidFill>
              </a:rPr>
              <a:t>补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 [X</a:t>
            </a:r>
            <a:r>
              <a:rPr lang="zh-CN" altLang="en-US" smtClean="0">
                <a:solidFill>
                  <a:srgbClr val="000000"/>
                </a:solidFill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zh-CN" altLang="en-US" smtClean="0">
                <a:solidFill>
                  <a:srgbClr val="000000"/>
                </a:solidFill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Y)]</a:t>
            </a:r>
            <a:r>
              <a:rPr lang="zh-CN" altLang="en-US" baseline="-25000" smtClean="0">
                <a:solidFill>
                  <a:srgbClr val="000000"/>
                </a:solidFill>
              </a:rPr>
              <a:t>补</a:t>
            </a:r>
            <a:r>
              <a:rPr lang="zh-CN" altLang="en-US" smtClean="0">
                <a:solidFill>
                  <a:srgbClr val="000000"/>
                </a:solidFill>
              </a:rPr>
              <a:t>＝</a:t>
            </a:r>
            <a:r>
              <a:rPr lang="en-US" altLang="zh-CN" smtClean="0">
                <a:solidFill>
                  <a:srgbClr val="000000"/>
                </a:solidFill>
              </a:rPr>
              <a:t> [X]</a:t>
            </a:r>
            <a:r>
              <a:rPr lang="zh-CN" altLang="en-US" baseline="-25000" smtClean="0">
                <a:solidFill>
                  <a:srgbClr val="000000"/>
                </a:solidFill>
              </a:rPr>
              <a:t>补</a:t>
            </a:r>
            <a:r>
              <a:rPr lang="zh-CN" altLang="en-US" smtClean="0">
                <a:solidFill>
                  <a:srgbClr val="000000"/>
                </a:solidFill>
              </a:rPr>
              <a:t>＋</a:t>
            </a: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zh-CN" altLang="en-US" smtClean="0">
                <a:solidFill>
                  <a:srgbClr val="000000"/>
                </a:solidFill>
              </a:rPr>
              <a:t>－</a:t>
            </a:r>
            <a:r>
              <a:rPr lang="en-US" altLang="zh-CN" smtClean="0">
                <a:solidFill>
                  <a:srgbClr val="000000"/>
                </a:solidFill>
              </a:rPr>
              <a:t>Y]</a:t>
            </a:r>
            <a:r>
              <a:rPr lang="zh-CN" altLang="en-US" baseline="-25000" smtClean="0">
                <a:solidFill>
                  <a:srgbClr val="000000"/>
                </a:solidFill>
              </a:rPr>
              <a:t>补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smtClean="0">
                <a:solidFill>
                  <a:srgbClr val="000000"/>
                </a:solidFill>
              </a:rPr>
              <a:t/>
            </a:r>
            <a:br>
              <a:rPr lang="en-US" altLang="zh-CN" smtClean="0">
                <a:solidFill>
                  <a:srgbClr val="000000"/>
                </a:solidFill>
              </a:rPr>
            </a:b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/>
              <a:t>得证。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79332" name="Line 4"/>
          <p:cNvSpPr>
            <a:spLocks noChangeShapeType="1"/>
          </p:cNvSpPr>
          <p:nvPr/>
        </p:nvSpPr>
        <p:spPr bwMode="auto">
          <a:xfrm>
            <a:off x="4427985" y="1340768"/>
            <a:ext cx="3456384" cy="670"/>
          </a:xfrm>
          <a:prstGeom prst="line">
            <a:avLst/>
          </a:prstGeom>
          <a:noFill/>
          <a:ln w="28575">
            <a:solidFill>
              <a:srgbClr val="9900CC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79334" name="Line 6"/>
          <p:cNvSpPr>
            <a:spLocks noChangeShapeType="1"/>
          </p:cNvSpPr>
          <p:nvPr/>
        </p:nvSpPr>
        <p:spPr bwMode="auto">
          <a:xfrm>
            <a:off x="7524328" y="1844824"/>
            <a:ext cx="360040" cy="0"/>
          </a:xfrm>
          <a:prstGeom prst="line">
            <a:avLst/>
          </a:prstGeom>
          <a:noFill/>
          <a:ln w="28575">
            <a:solidFill>
              <a:srgbClr val="9900CC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79335" name="Text Box 7"/>
          <p:cNvSpPr txBox="1">
            <a:spLocks noChangeArrowheads="1"/>
          </p:cNvSpPr>
          <p:nvPr/>
        </p:nvSpPr>
        <p:spPr bwMode="auto">
          <a:xfrm>
            <a:off x="3635896" y="4710087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舍</a:t>
            </a:r>
          </a:p>
        </p:txBody>
      </p:sp>
      <p:sp>
        <p:nvSpPr>
          <p:cNvPr id="1379336" name="Line 8"/>
          <p:cNvSpPr>
            <a:spLocks noChangeShapeType="1"/>
          </p:cNvSpPr>
          <p:nvPr/>
        </p:nvSpPr>
        <p:spPr bwMode="auto">
          <a:xfrm flipH="1" flipV="1">
            <a:off x="3678407" y="4621680"/>
            <a:ext cx="144537" cy="215206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137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35" grpId="0"/>
      <p:bldP spid="13793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17786-F4D7-47E2-921F-75C89160260E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021388"/>
            <a:ext cx="8362950" cy="647700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原码二位乘法的法则表</a:t>
            </a:r>
          </a:p>
        </p:txBody>
      </p:sp>
      <p:sp>
        <p:nvSpPr>
          <p:cNvPr id="141414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14288" name="Group 144"/>
          <p:cNvGraphicFramePr>
            <a:graphicFrameLocks noGrp="1"/>
          </p:cNvGraphicFramePr>
          <p:nvPr/>
        </p:nvGraphicFramePr>
        <p:xfrm>
          <a:off x="1116013" y="1216025"/>
          <a:ext cx="6985000" cy="4738371"/>
        </p:xfrm>
        <a:graphic>
          <a:graphicData uri="http://schemas.openxmlformats.org/drawingml/2006/table">
            <a:tbl>
              <a:tblPr/>
              <a:tblGrid>
                <a:gridCol w="266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Y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i+1     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    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0       0       0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+0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0       0       1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+|X|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0       1       0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+|X|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0       1       1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+2|X|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1       0       0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+2|X|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1       0       1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|X|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1       1       0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|X|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1       1       1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+0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9F6899-9C04-4820-A52B-DA8C76EA6944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6880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＝＋</a:t>
            </a:r>
            <a:r>
              <a:rPr lang="en-US" altLang="zh-CN" dirty="0"/>
              <a:t>0.100111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＝－</a:t>
            </a:r>
            <a:r>
              <a:rPr lang="en-US" altLang="zh-CN" dirty="0"/>
              <a:t>0.100111</a:t>
            </a:r>
            <a:r>
              <a:rPr lang="zh-CN" altLang="en-US" dirty="0"/>
              <a:t>，利用原码求积。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	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0.100111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	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1.100111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dirty="0" smtClean="0">
                <a:solidFill>
                  <a:srgbClr val="000000"/>
                </a:solidFill>
              </a:rPr>
              <a:t>X|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25000" dirty="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00"/>
                </a:solidFill>
              </a:rPr>
              <a:t>1.011001</a:t>
            </a:r>
          </a:p>
        </p:txBody>
      </p:sp>
      <p:sp>
        <p:nvSpPr>
          <p:cNvPr id="1415172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597E1-67B1-4DCE-8324-BC956C1011AB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805488"/>
            <a:ext cx="8569325" cy="5762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乘积的符号为：</a:t>
            </a:r>
            <a:r>
              <a:rPr lang="en-US" altLang="zh-CN"/>
              <a:t>0⊕1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[X·Y]</a:t>
            </a:r>
            <a:r>
              <a:rPr lang="zh-CN" altLang="en-US" baseline="-25000"/>
              <a:t>原</a:t>
            </a:r>
            <a:r>
              <a:rPr lang="zh-CN" altLang="en-US"/>
              <a:t>＝</a:t>
            </a:r>
            <a:r>
              <a:rPr lang="en-US" altLang="zh-CN"/>
              <a:t>1.010111110001</a:t>
            </a:r>
          </a:p>
        </p:txBody>
      </p:sp>
      <p:sp>
        <p:nvSpPr>
          <p:cNvPr id="1416196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16198" name="Object 6"/>
          <p:cNvGraphicFramePr>
            <a:graphicFrameLocks noChangeAspect="1"/>
          </p:cNvGraphicFramePr>
          <p:nvPr/>
        </p:nvGraphicFramePr>
        <p:xfrm>
          <a:off x="179388" y="1628775"/>
          <a:ext cx="8713787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08" name="Visio" r:id="rId4" imgW="3556989" imgH="1670455" progId="Visio.Drawing.11">
                  <p:embed/>
                </p:oleObj>
              </mc:Choice>
              <mc:Fallback>
                <p:oleObj name="Visio" r:id="rId4" imgW="3556989" imgH="167045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28775"/>
                        <a:ext cx="8713787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6199" name="Rectangle 7"/>
          <p:cNvSpPr>
            <a:spLocks noChangeArrowheads="1"/>
          </p:cNvSpPr>
          <p:nvPr/>
        </p:nvSpPr>
        <p:spPr bwMode="auto">
          <a:xfrm>
            <a:off x="250825" y="1123950"/>
            <a:ext cx="85693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原码二位乘法的运算过程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2198" y="299845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sz="2400" baseline="-30000" dirty="0" smtClean="0">
                <a:solidFill>
                  <a:srgbClr val="0000FF"/>
                </a:solidFill>
                <a:cs typeface="Times New Roman" pitchFamily="18" charset="0"/>
              </a:rPr>
              <a:t>原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0.100111</a:t>
            </a:r>
            <a:endParaRPr lang="zh-CN" altLang="en-US" sz="24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zh-CN" altLang="en-US" sz="2400" smtClean="0">
                <a:solidFill>
                  <a:srgbClr val="0000FF"/>
                </a:solidFill>
                <a:cs typeface="Times New Roman" pitchFamily="18" charset="0"/>
              </a:rPr>
              <a:t>－</a:t>
            </a:r>
            <a:r>
              <a:rPr lang="en-US" altLang="zh-CN" sz="2400" smtClean="0">
                <a:solidFill>
                  <a:srgbClr val="0000FF"/>
                </a:solidFill>
                <a:cs typeface="Times New Roman" pitchFamily="18" charset="0"/>
              </a:rPr>
              <a:t>|</a:t>
            </a:r>
            <a:r>
              <a:rPr lang="en-US" altLang="zh-CN" sz="2400" dirty="0" smtClean="0">
                <a:solidFill>
                  <a:srgbClr val="0000FF"/>
                </a:solidFill>
              </a:rPr>
              <a:t>X|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sz="2400" baseline="-25000" dirty="0" smtClean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1.011001</a:t>
            </a:r>
          </a:p>
          <a:p>
            <a:pPr algn="r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</a:rPr>
              <a:t>Y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sz="2400" baseline="-30000" dirty="0" smtClean="0">
                <a:solidFill>
                  <a:srgbClr val="0000FF"/>
                </a:solidFill>
                <a:cs typeface="Times New Roman" pitchFamily="18" charset="0"/>
              </a:rPr>
              <a:t>原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 dirty="0" smtClean="0">
                <a:solidFill>
                  <a:srgbClr val="0000FF"/>
                </a:solidFill>
              </a:rPr>
              <a:t>1.100111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B6ED1-0DFC-4154-9C25-552D63407A9F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419273" name="Rectangle 9"/>
          <p:cNvSpPr>
            <a:spLocks noChangeArrowheads="1"/>
          </p:cNvSpPr>
          <p:nvPr/>
        </p:nvSpPr>
        <p:spPr bwMode="auto">
          <a:xfrm>
            <a:off x="611188" y="5876925"/>
            <a:ext cx="8137525" cy="576263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964612" cy="6192838"/>
          </a:xfrm>
        </p:spPr>
        <p:txBody>
          <a:bodyPr/>
          <a:lstStyle/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6600"/>
                </a:solidFill>
                <a:ea typeface="黑体" pitchFamily="2" charset="-122"/>
              </a:rPr>
              <a:t>补码乘法的运算规则（推导）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/>
              <a:t>设</a:t>
            </a:r>
            <a:r>
              <a:rPr lang="zh-CN" altLang="en-US" dirty="0">
                <a:solidFill>
                  <a:srgbClr val="CC0066"/>
                </a:solidFill>
              </a:rPr>
              <a:t>被乘数</a:t>
            </a:r>
            <a:r>
              <a:rPr lang="en-US" altLang="zh-CN" dirty="0">
                <a:solidFill>
                  <a:srgbClr val="CC0066"/>
                </a:solidFill>
              </a:rPr>
              <a:t>X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C0066"/>
                </a:solidFill>
              </a:rPr>
              <a:t>乘数</a:t>
            </a:r>
            <a:r>
              <a:rPr lang="en-US" altLang="zh-CN" dirty="0">
                <a:solidFill>
                  <a:srgbClr val="CC0066"/>
                </a:solidFill>
              </a:rPr>
              <a:t>Y</a:t>
            </a:r>
            <a:r>
              <a:rPr lang="zh-CN" altLang="en-US" dirty="0"/>
              <a:t>均为字长为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>
                <a:solidFill>
                  <a:srgbClr val="CC0066"/>
                </a:solidFill>
              </a:rPr>
              <a:t>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定点小数</a:t>
            </a:r>
            <a:r>
              <a:rPr lang="zh-CN" altLang="en-US" dirty="0"/>
              <a:t>，且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·2</a:t>
            </a:r>
            <a:r>
              <a:rPr lang="en-US" altLang="zh-CN" baseline="40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-1</a:t>
            </a:r>
            <a:r>
              <a:rPr lang="en-US" altLang="zh-CN" dirty="0"/>
              <a:t>·2</a:t>
            </a:r>
            <a:r>
              <a:rPr lang="en-US" altLang="zh-CN" baseline="40000" dirty="0"/>
              <a:t>-1</a:t>
            </a:r>
            <a:r>
              <a:rPr lang="zh-CN" altLang="en-US" dirty="0"/>
              <a:t>＋</a:t>
            </a:r>
            <a:r>
              <a:rPr lang="en-US" altLang="zh-CN" dirty="0">
                <a:latin typeface="宋体"/>
              </a:rPr>
              <a:t>……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-(n-2)</a:t>
            </a:r>
            <a:r>
              <a:rPr lang="en-US" altLang="zh-CN" dirty="0"/>
              <a:t>·2</a:t>
            </a:r>
            <a:r>
              <a:rPr lang="en-US" altLang="zh-CN" baseline="40000" dirty="0"/>
              <a:t>-(n-2)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-(n-1)</a:t>
            </a:r>
            <a:r>
              <a:rPr lang="en-US" altLang="zh-CN" dirty="0"/>
              <a:t>·2</a:t>
            </a:r>
            <a:r>
              <a:rPr lang="en-US" altLang="zh-CN" baseline="40000" dirty="0"/>
              <a:t>-(n-1)</a:t>
            </a:r>
            <a:endParaRPr lang="zh-CN" altLang="en-US" baseline="40000" dirty="0"/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宋体" charset="-122"/>
              </a:rPr>
              <a:t>( </a:t>
            </a:r>
            <a:r>
              <a:rPr lang="en-US" altLang="zh-CN" dirty="0">
                <a:solidFill>
                  <a:srgbClr val="008000"/>
                </a:solidFill>
              </a:rPr>
              <a:t>y</a:t>
            </a:r>
            <a:r>
              <a:rPr lang="en-US" altLang="zh-CN" baseline="-25000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为符号位的值，</a:t>
            </a:r>
            <a:r>
              <a:rPr lang="en-US" altLang="zh-CN" dirty="0" err="1">
                <a:solidFill>
                  <a:srgbClr val="008000"/>
                </a:solidFill>
              </a:rPr>
              <a:t>y</a:t>
            </a:r>
            <a:r>
              <a:rPr lang="en-US" altLang="zh-CN" baseline="-25000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为其他各位的值，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en-US" altLang="zh-CN" baseline="30000" dirty="0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为各位的权 </a:t>
            </a:r>
            <a:r>
              <a:rPr lang="en-US" altLang="zh-CN" dirty="0">
                <a:solidFill>
                  <a:srgbClr val="008000"/>
                </a:solidFill>
                <a:latin typeface="宋体" charset="-122"/>
              </a:rPr>
              <a:t>)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≥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，即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 Y</a:t>
            </a:r>
            <a:r>
              <a:rPr lang="zh-CN" altLang="en-US" dirty="0"/>
              <a:t>＝</a:t>
            </a: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r>
              <a:rPr lang="zh-CN" altLang="en-US" dirty="0">
                <a:solidFill>
                  <a:srgbClr val="CC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0·2</a:t>
            </a:r>
            <a:r>
              <a:rPr lang="en-US" altLang="zh-CN" baseline="4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-1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-1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  <a:latin typeface="宋体"/>
              </a:rPr>
              <a:t>……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-(n-2)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-(n-2)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-(n-1)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-(n-1)</a:t>
            </a:r>
            <a:endParaRPr lang="zh-CN" altLang="en-US" dirty="0">
              <a:solidFill>
                <a:srgbClr val="CC0000"/>
              </a:solidFill>
            </a:endParaRP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zh-CN" altLang="en-US" dirty="0">
                <a:solidFill>
                  <a:srgbClr val="0000FF"/>
                </a:solidFill>
              </a:rPr>
              <a:t>＜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，即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/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 [Y]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zh-CN" altLang="en-US" dirty="0"/>
              <a:t>（</a:t>
            </a:r>
            <a:r>
              <a:rPr lang="en-US" altLang="zh-CN" dirty="0"/>
              <a:t>mod2</a:t>
            </a:r>
            <a:r>
              <a:rPr lang="zh-CN" altLang="en-US" dirty="0"/>
              <a:t>），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 Y</a:t>
            </a:r>
            <a:r>
              <a:rPr lang="zh-CN" altLang="en-US" dirty="0"/>
              <a:t>＝－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endParaRPr lang="zh-CN" altLang="en-US" dirty="0"/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zh-CN" altLang="en-US" dirty="0"/>
              <a:t>＝－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·2</a:t>
            </a:r>
            <a:r>
              <a:rPr lang="en-US" altLang="zh-CN" baseline="40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-1</a:t>
            </a:r>
            <a:r>
              <a:rPr lang="en-US" altLang="zh-CN" dirty="0"/>
              <a:t>·2</a:t>
            </a:r>
            <a:r>
              <a:rPr lang="en-US" altLang="zh-CN" baseline="40000" dirty="0"/>
              <a:t>-1</a:t>
            </a:r>
            <a:r>
              <a:rPr lang="zh-CN" altLang="en-US" dirty="0"/>
              <a:t>＋</a:t>
            </a:r>
            <a:r>
              <a:rPr lang="en-US" altLang="zh-CN" dirty="0">
                <a:latin typeface="宋体"/>
              </a:rPr>
              <a:t>…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-(n-2)</a:t>
            </a:r>
            <a:r>
              <a:rPr lang="en-US" altLang="zh-CN" dirty="0"/>
              <a:t>·2</a:t>
            </a:r>
            <a:r>
              <a:rPr lang="en-US" altLang="zh-CN" baseline="40000" dirty="0"/>
              <a:t>-(n-2)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-(n-1)</a:t>
            </a:r>
            <a:r>
              <a:rPr lang="en-US" altLang="zh-CN" dirty="0"/>
              <a:t>·2</a:t>
            </a:r>
            <a:r>
              <a:rPr lang="en-US" altLang="zh-CN" baseline="40000" dirty="0"/>
              <a:t>-(n-1)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zh-CN" altLang="en-US" dirty="0">
                <a:solidFill>
                  <a:srgbClr val="CC0000"/>
                </a:solidFill>
              </a:rPr>
              <a:t>＝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1·2</a:t>
            </a:r>
            <a:r>
              <a:rPr lang="en-US" altLang="zh-CN" baseline="4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-1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-1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  <a:latin typeface="宋体"/>
              </a:rPr>
              <a:t>……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-(n-2)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-(n-2)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-(n-1)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-(n-1)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∴ 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·2</a:t>
            </a:r>
            <a:r>
              <a:rPr lang="en-US" altLang="zh-CN" baseline="4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-1</a:t>
            </a:r>
            <a:r>
              <a:rPr lang="en-US" altLang="zh-CN" dirty="0"/>
              <a:t>·2</a:t>
            </a:r>
            <a:r>
              <a:rPr lang="en-US" altLang="zh-CN" baseline="40000" dirty="0"/>
              <a:t>-1</a:t>
            </a:r>
            <a:r>
              <a:rPr lang="zh-CN" altLang="en-US" dirty="0"/>
              <a:t>＋</a:t>
            </a:r>
            <a:r>
              <a:rPr lang="en-US" altLang="zh-CN" dirty="0">
                <a:latin typeface="宋体"/>
              </a:rPr>
              <a:t>……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-(n-2)</a:t>
            </a:r>
            <a:r>
              <a:rPr lang="en-US" altLang="zh-CN" dirty="0"/>
              <a:t>·2</a:t>
            </a:r>
            <a:r>
              <a:rPr lang="en-US" altLang="zh-CN" baseline="40000" dirty="0"/>
              <a:t>-(n-2)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-(n-1)</a:t>
            </a:r>
            <a:r>
              <a:rPr lang="en-US" altLang="zh-CN" dirty="0"/>
              <a:t>·2</a:t>
            </a:r>
            <a:r>
              <a:rPr lang="en-US" altLang="zh-CN" baseline="40000" dirty="0"/>
              <a:t>-(n-1)</a:t>
            </a:r>
            <a:endParaRPr lang="zh-CN" altLang="en-US" baseline="40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492309-D603-4C67-9CE7-C64D016CA65F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569325" cy="34559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假定</a:t>
            </a:r>
            <a:r>
              <a:rPr lang="zh-CN" altLang="en-US">
                <a:solidFill>
                  <a:srgbClr val="0000FF"/>
                </a:solidFill>
              </a:rPr>
              <a:t>被乘数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乘数</a:t>
            </a:r>
            <a:r>
              <a:rPr lang="en-US" altLang="zh-CN">
                <a:solidFill>
                  <a:srgbClr val="0000FF"/>
                </a:solidFill>
              </a:rPr>
              <a:t>Y</a:t>
            </a:r>
            <a:r>
              <a:rPr lang="zh-CN" altLang="en-US"/>
              <a:t>为用</a:t>
            </a:r>
            <a:r>
              <a:rPr lang="zh-CN" altLang="en-US">
                <a:solidFill>
                  <a:srgbClr val="FF0000"/>
                </a:solidFill>
              </a:rPr>
              <a:t>补码</a:t>
            </a:r>
            <a:r>
              <a:rPr lang="zh-CN" altLang="en-US"/>
              <a:t>表示的</a:t>
            </a:r>
            <a:r>
              <a:rPr lang="zh-CN" altLang="en-US">
                <a:solidFill>
                  <a:srgbClr val="FF0000"/>
                </a:solidFill>
              </a:rPr>
              <a:t>纯小数</a:t>
            </a:r>
            <a:r>
              <a:rPr lang="zh-CN" altLang="en-US"/>
              <a:t>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baseline="-30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. X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-2</a:t>
            </a:r>
            <a:r>
              <a:rPr lang="en-US" altLang="zh-CN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baseline="-10000">
                <a:solidFill>
                  <a:srgbClr val="000000"/>
                </a:solidFill>
              </a:rPr>
              <a:t>n-1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</a:rPr>
              <a:t>0</a:t>
            </a:r>
            <a:r>
              <a:rPr lang="en-US" altLang="zh-CN" baseline="-30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. 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baseline="-10000">
                <a:solidFill>
                  <a:srgbClr val="000000"/>
                </a:solidFill>
              </a:rPr>
              <a:t>n-1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校正法补码一位乘法的算法公式：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0.Y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baseline="-10000">
                <a:solidFill>
                  <a:srgbClr val="000000"/>
                </a:solidFill>
              </a:rPr>
              <a:t>n-1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       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5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5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＋</a:t>
            </a:r>
            <a:r>
              <a:rPr lang="en-US" altLang="zh-CN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00"/>
                </a:solidFill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baseline="-10000">
                <a:solidFill>
                  <a:srgbClr val="000000"/>
                </a:solidFill>
              </a:rPr>
              <a:t>n-1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  <a:cs typeface="Times New Roman" pitchFamily="18" charset="0"/>
              </a:rPr>
              <a:t>-(n-1)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/>
              <a:t> </a:t>
            </a:r>
          </a:p>
        </p:txBody>
      </p:sp>
      <p:sp>
        <p:nvSpPr>
          <p:cNvPr id="1417220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校正法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17223" name="Text Box 7"/>
          <p:cNvSpPr txBox="1">
            <a:spLocks noChangeArrowheads="1"/>
          </p:cNvSpPr>
          <p:nvPr/>
        </p:nvSpPr>
        <p:spPr bwMode="auto">
          <a:xfrm>
            <a:off x="5651500" y="2276475"/>
            <a:ext cx="3097213" cy="64928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/>
              <a:t> </a:t>
            </a:r>
          </a:p>
        </p:txBody>
      </p:sp>
      <p:sp>
        <p:nvSpPr>
          <p:cNvPr id="10" name="动作按钮: 上一张 9">
            <a:hlinkClick r:id="" action="ppaction://hlinkshowjump?jump=lastslideviewed" highlightClick="1"/>
          </p:cNvPr>
          <p:cNvSpPr/>
          <p:nvPr/>
        </p:nvSpPr>
        <p:spPr bwMode="auto">
          <a:xfrm>
            <a:off x="8172400" y="5674324"/>
            <a:ext cx="514400" cy="52717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动作按钮: 前进或下一项 7">
            <a:hlinkClick r:id="rId2" action="ppaction://hlinksldjump" highlightClick="1"/>
          </p:cNvPr>
          <p:cNvSpPr/>
          <p:nvPr/>
        </p:nvSpPr>
        <p:spPr bwMode="auto">
          <a:xfrm>
            <a:off x="5580112" y="5678274"/>
            <a:ext cx="2376264" cy="523220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Times New Roman" pitchFamily="18" charset="0"/>
                <a:ea typeface="宋体" charset="-122"/>
              </a:rPr>
              <a:t>Booth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/>
                <a:latin typeface="Times New Roman" pitchFamily="18" charset="0"/>
                <a:ea typeface="宋体" charset="-122"/>
              </a:rPr>
              <a:t>法推导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99D4F4-E96D-43FD-B7BE-908E636CE0EE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7704138" cy="5616575"/>
          </a:xfrm>
        </p:spPr>
        <p:txBody>
          <a:bodyPr/>
          <a:lstStyle/>
          <a:p>
            <a:pPr marL="0" indent="0">
              <a:buSzTx/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1】</a:t>
            </a:r>
            <a:r>
              <a:rPr lang="zh-CN" altLang="en-US"/>
              <a:t>已知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   X</a:t>
            </a:r>
            <a:r>
              <a:rPr lang="zh-CN" altLang="en-US"/>
              <a:t>＝－</a:t>
            </a:r>
            <a:r>
              <a:rPr lang="en-US" altLang="zh-CN"/>
              <a:t>0.1101</a:t>
            </a:r>
            <a:endParaRPr lang="zh-CN" altLang="en-US"/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zh-CN" altLang="en-US"/>
              <a:t>＝ </a:t>
            </a:r>
            <a:r>
              <a:rPr lang="en-US" altLang="zh-CN"/>
              <a:t>0.1011</a:t>
            </a:r>
            <a:endParaRPr lang="zh-CN" altLang="en-US"/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利用校正法补码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一位乘法求积。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11.0011</a:t>
            </a:r>
            <a:endParaRPr lang="zh-CN" altLang="en-US">
              <a:solidFill>
                <a:srgbClr val="000000"/>
              </a:solidFill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00.1011</a:t>
            </a:r>
          </a:p>
          <a:p>
            <a:pPr marL="0" indent="0">
              <a:buSzTx/>
              <a:buFont typeface="Wingdings" pitchFamily="2" charset="2"/>
              <a:buNone/>
            </a:pPr>
            <a:endParaRPr lang="en-US" altLang="zh-CN" sz="2000">
              <a:solidFill>
                <a:srgbClr val="000000"/>
              </a:solidFill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∴ [X·Y]</a:t>
            </a:r>
            <a:r>
              <a:rPr lang="zh-CN" altLang="en-US" baseline="-25000"/>
              <a:t>补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＝</a:t>
            </a:r>
            <a:r>
              <a:rPr lang="en-US" altLang="zh-CN"/>
              <a:t>1.01110001</a:t>
            </a:r>
          </a:p>
        </p:txBody>
      </p:sp>
      <p:sp>
        <p:nvSpPr>
          <p:cNvPr id="1422340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校正法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22534" name="Group 198"/>
          <p:cNvGraphicFramePr>
            <a:graphicFrameLocks noGrp="1"/>
          </p:cNvGraphicFramePr>
          <p:nvPr/>
        </p:nvGraphicFramePr>
        <p:xfrm>
          <a:off x="3779838" y="692150"/>
          <a:ext cx="4464050" cy="512064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22535" name="Line 199"/>
          <p:cNvSpPr>
            <a:spLocks noChangeShapeType="1"/>
          </p:cNvSpPr>
          <p:nvPr/>
        </p:nvSpPr>
        <p:spPr bwMode="auto">
          <a:xfrm>
            <a:off x="5822950" y="1116013"/>
            <a:ext cx="0" cy="9826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36" name="Line 200"/>
          <p:cNvSpPr>
            <a:spLocks noChangeShapeType="1"/>
          </p:cNvSpPr>
          <p:nvPr/>
        </p:nvSpPr>
        <p:spPr bwMode="auto">
          <a:xfrm>
            <a:off x="5822950" y="2097088"/>
            <a:ext cx="2508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37" name="Line 201"/>
          <p:cNvSpPr>
            <a:spLocks noChangeShapeType="1"/>
          </p:cNvSpPr>
          <p:nvPr/>
        </p:nvSpPr>
        <p:spPr bwMode="auto">
          <a:xfrm>
            <a:off x="6076950" y="2095500"/>
            <a:ext cx="0" cy="10366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38" name="Line 202"/>
          <p:cNvSpPr>
            <a:spLocks noChangeShapeType="1"/>
          </p:cNvSpPr>
          <p:nvPr/>
        </p:nvSpPr>
        <p:spPr bwMode="auto">
          <a:xfrm>
            <a:off x="6078538" y="3132138"/>
            <a:ext cx="2476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39" name="Line 203"/>
          <p:cNvSpPr>
            <a:spLocks noChangeShapeType="1"/>
          </p:cNvSpPr>
          <p:nvPr/>
        </p:nvSpPr>
        <p:spPr bwMode="auto">
          <a:xfrm>
            <a:off x="6326188" y="3132138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0" name="Line 204"/>
          <p:cNvSpPr>
            <a:spLocks noChangeShapeType="1"/>
          </p:cNvSpPr>
          <p:nvPr/>
        </p:nvSpPr>
        <p:spPr bwMode="auto">
          <a:xfrm>
            <a:off x="6326188" y="4211638"/>
            <a:ext cx="21748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1" name="Line 205"/>
          <p:cNvSpPr>
            <a:spLocks noChangeShapeType="1"/>
          </p:cNvSpPr>
          <p:nvPr/>
        </p:nvSpPr>
        <p:spPr bwMode="auto">
          <a:xfrm>
            <a:off x="6543675" y="4211638"/>
            <a:ext cx="0" cy="11366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2" name="Rectangle 206"/>
          <p:cNvSpPr>
            <a:spLocks noChangeArrowheads="1"/>
          </p:cNvSpPr>
          <p:nvPr/>
        </p:nvSpPr>
        <p:spPr bwMode="auto">
          <a:xfrm>
            <a:off x="6591300" y="1096963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543" name="Rectangle 207"/>
          <p:cNvSpPr>
            <a:spLocks noChangeArrowheads="1"/>
          </p:cNvSpPr>
          <p:nvPr/>
        </p:nvSpPr>
        <p:spPr bwMode="auto">
          <a:xfrm>
            <a:off x="6591300" y="2195513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544" name="Rectangle 208"/>
          <p:cNvSpPr>
            <a:spLocks noChangeArrowheads="1"/>
          </p:cNvSpPr>
          <p:nvPr/>
        </p:nvSpPr>
        <p:spPr bwMode="auto">
          <a:xfrm>
            <a:off x="6591300" y="3276600"/>
            <a:ext cx="215900" cy="287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545" name="Rectangle 209"/>
          <p:cNvSpPr>
            <a:spLocks noChangeArrowheads="1"/>
          </p:cNvSpPr>
          <p:nvPr/>
        </p:nvSpPr>
        <p:spPr bwMode="auto">
          <a:xfrm>
            <a:off x="6591300" y="4375150"/>
            <a:ext cx="215900" cy="287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546" name="Line 210"/>
          <p:cNvSpPr>
            <a:spLocks noChangeShapeType="1"/>
          </p:cNvSpPr>
          <p:nvPr/>
        </p:nvSpPr>
        <p:spPr bwMode="auto">
          <a:xfrm>
            <a:off x="6543675" y="5353050"/>
            <a:ext cx="2952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7" name="Line 211"/>
          <p:cNvSpPr>
            <a:spLocks noChangeShapeType="1"/>
          </p:cNvSpPr>
          <p:nvPr/>
        </p:nvSpPr>
        <p:spPr bwMode="auto">
          <a:xfrm>
            <a:off x="6838950" y="5346700"/>
            <a:ext cx="0" cy="3778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9" name="Text Box 213"/>
          <p:cNvSpPr txBox="1">
            <a:spLocks noChangeArrowheads="1"/>
          </p:cNvSpPr>
          <p:nvPr/>
        </p:nvSpPr>
        <p:spPr bwMode="auto">
          <a:xfrm>
            <a:off x="3492500" y="14128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2550" name="Text Box 214"/>
          <p:cNvSpPr txBox="1">
            <a:spLocks noChangeArrowheads="1"/>
          </p:cNvSpPr>
          <p:nvPr/>
        </p:nvSpPr>
        <p:spPr bwMode="auto">
          <a:xfrm>
            <a:off x="3492500" y="24923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2551" name="Text Box 215"/>
          <p:cNvSpPr txBox="1">
            <a:spLocks noChangeArrowheads="1"/>
          </p:cNvSpPr>
          <p:nvPr/>
        </p:nvSpPr>
        <p:spPr bwMode="auto">
          <a:xfrm>
            <a:off x="3492500" y="360838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2552" name="Text Box 216"/>
          <p:cNvSpPr txBox="1">
            <a:spLocks noChangeArrowheads="1"/>
          </p:cNvSpPr>
          <p:nvPr/>
        </p:nvSpPr>
        <p:spPr bwMode="auto">
          <a:xfrm>
            <a:off x="3492500" y="468788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2553" name="AutoShape 21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987675" y="1412875"/>
            <a:ext cx="360363" cy="3603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135C66-71EF-4830-91DF-40E0E15E772D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7704138" cy="5616575"/>
          </a:xfrm>
        </p:spPr>
        <p:txBody>
          <a:bodyPr/>
          <a:lstStyle/>
          <a:p>
            <a:pPr marL="0" indent="0">
              <a:buSzTx/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2】</a:t>
            </a:r>
            <a:r>
              <a:rPr lang="zh-CN" altLang="en-US"/>
              <a:t>已知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   X</a:t>
            </a:r>
            <a:r>
              <a:rPr lang="zh-CN" altLang="en-US"/>
              <a:t>＝－</a:t>
            </a:r>
            <a:r>
              <a:rPr lang="en-US" altLang="zh-CN"/>
              <a:t>0.1101</a:t>
            </a:r>
            <a:endParaRPr lang="zh-CN" altLang="en-US"/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zh-CN" altLang="en-US"/>
              <a:t>＝－</a:t>
            </a:r>
            <a:r>
              <a:rPr lang="en-US" altLang="zh-CN"/>
              <a:t>0.1011</a:t>
            </a:r>
            <a:endParaRPr lang="zh-CN" altLang="en-US"/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利用校正法补码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一位乘法求积。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11.0011</a:t>
            </a:r>
            <a:endParaRPr lang="zh-CN" altLang="en-US">
              <a:solidFill>
                <a:srgbClr val="000000"/>
              </a:solidFill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11.0101</a:t>
            </a:r>
          </a:p>
          <a:p>
            <a:pPr marL="0" indent="0">
              <a:buSzTx/>
              <a:buFont typeface="Wingdings" pitchFamily="2" charset="2"/>
              <a:buNone/>
            </a:pPr>
            <a:endParaRPr lang="en-US" altLang="zh-CN" sz="2000">
              <a:solidFill>
                <a:srgbClr val="000000"/>
              </a:solidFill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∴ [X·Y]</a:t>
            </a:r>
            <a:r>
              <a:rPr lang="zh-CN" altLang="en-US" baseline="-25000"/>
              <a:t>补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＝</a:t>
            </a:r>
            <a:r>
              <a:rPr lang="en-US" altLang="zh-CN"/>
              <a:t>0.10001111</a:t>
            </a:r>
          </a:p>
        </p:txBody>
      </p:sp>
      <p:sp>
        <p:nvSpPr>
          <p:cNvPr id="142438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校正法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24743" name="Group 359"/>
          <p:cNvGraphicFramePr>
            <a:graphicFrameLocks noGrp="1"/>
          </p:cNvGraphicFramePr>
          <p:nvPr/>
        </p:nvGraphicFramePr>
        <p:xfrm>
          <a:off x="3779838" y="692150"/>
          <a:ext cx="4464050" cy="585216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24744" name="Line 360"/>
          <p:cNvSpPr>
            <a:spLocks noChangeShapeType="1"/>
          </p:cNvSpPr>
          <p:nvPr/>
        </p:nvSpPr>
        <p:spPr bwMode="auto">
          <a:xfrm>
            <a:off x="5795963" y="1125538"/>
            <a:ext cx="0" cy="93503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5" name="Line 361"/>
          <p:cNvSpPr>
            <a:spLocks noChangeShapeType="1"/>
          </p:cNvSpPr>
          <p:nvPr/>
        </p:nvSpPr>
        <p:spPr bwMode="auto">
          <a:xfrm>
            <a:off x="5795963" y="2060575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6" name="Line 362"/>
          <p:cNvSpPr>
            <a:spLocks noChangeShapeType="1"/>
          </p:cNvSpPr>
          <p:nvPr/>
        </p:nvSpPr>
        <p:spPr bwMode="auto">
          <a:xfrm>
            <a:off x="6084888" y="2060575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7" name="Line 363"/>
          <p:cNvSpPr>
            <a:spLocks noChangeShapeType="1"/>
          </p:cNvSpPr>
          <p:nvPr/>
        </p:nvSpPr>
        <p:spPr bwMode="auto">
          <a:xfrm>
            <a:off x="6084888" y="32131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8" name="Line 364"/>
          <p:cNvSpPr>
            <a:spLocks noChangeShapeType="1"/>
          </p:cNvSpPr>
          <p:nvPr/>
        </p:nvSpPr>
        <p:spPr bwMode="auto">
          <a:xfrm>
            <a:off x="6300788" y="3213100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9" name="Line 365"/>
          <p:cNvSpPr>
            <a:spLocks noChangeShapeType="1"/>
          </p:cNvSpPr>
          <p:nvPr/>
        </p:nvSpPr>
        <p:spPr bwMode="auto">
          <a:xfrm>
            <a:off x="6300788" y="4292600"/>
            <a:ext cx="2873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50" name="Line 366"/>
          <p:cNvSpPr>
            <a:spLocks noChangeShapeType="1"/>
          </p:cNvSpPr>
          <p:nvPr/>
        </p:nvSpPr>
        <p:spPr bwMode="auto">
          <a:xfrm>
            <a:off x="6588125" y="4292600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51" name="Line 367"/>
          <p:cNvSpPr>
            <a:spLocks noChangeShapeType="1"/>
          </p:cNvSpPr>
          <p:nvPr/>
        </p:nvSpPr>
        <p:spPr bwMode="auto">
          <a:xfrm>
            <a:off x="6588125" y="5445125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52" name="Line 368"/>
          <p:cNvSpPr>
            <a:spLocks noChangeShapeType="1"/>
          </p:cNvSpPr>
          <p:nvPr/>
        </p:nvSpPr>
        <p:spPr bwMode="auto">
          <a:xfrm>
            <a:off x="6877050" y="5445125"/>
            <a:ext cx="0" cy="10080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53" name="Rectangle 369"/>
          <p:cNvSpPr>
            <a:spLocks noChangeArrowheads="1"/>
          </p:cNvSpPr>
          <p:nvPr/>
        </p:nvSpPr>
        <p:spPr bwMode="auto">
          <a:xfrm>
            <a:off x="6588125" y="1096963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754" name="Rectangle 370"/>
          <p:cNvSpPr>
            <a:spLocks noChangeArrowheads="1"/>
          </p:cNvSpPr>
          <p:nvPr/>
        </p:nvSpPr>
        <p:spPr bwMode="auto">
          <a:xfrm>
            <a:off x="6588125" y="2185988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755" name="Rectangle 371"/>
          <p:cNvSpPr>
            <a:spLocks noChangeArrowheads="1"/>
          </p:cNvSpPr>
          <p:nvPr/>
        </p:nvSpPr>
        <p:spPr bwMode="auto">
          <a:xfrm>
            <a:off x="6588125" y="3284538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756" name="Rectangle 372"/>
          <p:cNvSpPr>
            <a:spLocks noChangeArrowheads="1"/>
          </p:cNvSpPr>
          <p:nvPr/>
        </p:nvSpPr>
        <p:spPr bwMode="auto">
          <a:xfrm>
            <a:off x="6607175" y="4375150"/>
            <a:ext cx="215900" cy="287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760" name="Text Box 376"/>
          <p:cNvSpPr txBox="1">
            <a:spLocks noChangeArrowheads="1"/>
          </p:cNvSpPr>
          <p:nvPr/>
        </p:nvSpPr>
        <p:spPr bwMode="auto">
          <a:xfrm>
            <a:off x="3492500" y="14128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1" name="Text Box 377"/>
          <p:cNvSpPr txBox="1">
            <a:spLocks noChangeArrowheads="1"/>
          </p:cNvSpPr>
          <p:nvPr/>
        </p:nvSpPr>
        <p:spPr bwMode="auto">
          <a:xfrm>
            <a:off x="3492500" y="24923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2" name="Text Box 378"/>
          <p:cNvSpPr txBox="1">
            <a:spLocks noChangeArrowheads="1"/>
          </p:cNvSpPr>
          <p:nvPr/>
        </p:nvSpPr>
        <p:spPr bwMode="auto">
          <a:xfrm>
            <a:off x="3492500" y="360838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3" name="Text Box 379"/>
          <p:cNvSpPr txBox="1">
            <a:spLocks noChangeArrowheads="1"/>
          </p:cNvSpPr>
          <p:nvPr/>
        </p:nvSpPr>
        <p:spPr bwMode="auto">
          <a:xfrm>
            <a:off x="3492500" y="468788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4" name="Text Box 380"/>
          <p:cNvSpPr txBox="1">
            <a:spLocks noChangeArrowheads="1"/>
          </p:cNvSpPr>
          <p:nvPr/>
        </p:nvSpPr>
        <p:spPr bwMode="auto">
          <a:xfrm>
            <a:off x="3492500" y="57689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5" name="AutoShape 38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987675" y="1412875"/>
            <a:ext cx="360363" cy="3603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5CABFA-7B8F-4611-B95C-F3C158663FA1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56178" y="547671"/>
            <a:ext cx="367347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法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2325" y="1484586"/>
            <a:ext cx="8137525" cy="576262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179388" y="549275"/>
            <a:ext cx="8964612" cy="619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 smtClean="0">
                <a:solidFill>
                  <a:srgbClr val="FF6600"/>
                </a:solidFill>
                <a:ea typeface="黑体" pitchFamily="2" charset="-122"/>
              </a:rPr>
              <a:t>补码乘法的运算规则（推导）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kern="0" dirty="0" smtClean="0"/>
              <a:t> </a:t>
            </a:r>
            <a:endParaRPr lang="en-US" altLang="zh-CN" sz="24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kern="0" dirty="0" smtClean="0"/>
              <a:t>Y</a:t>
            </a:r>
            <a:r>
              <a:rPr lang="zh-CN" altLang="en-US" kern="0" dirty="0" smtClean="0"/>
              <a:t>＝－</a:t>
            </a:r>
            <a:r>
              <a:rPr lang="en-US" altLang="zh-CN" kern="0" dirty="0" smtClean="0"/>
              <a:t>y</a:t>
            </a:r>
            <a:r>
              <a:rPr lang="en-US" altLang="zh-CN" kern="0" baseline="-25000" dirty="0" smtClean="0"/>
              <a:t>0</a:t>
            </a:r>
            <a:r>
              <a:rPr lang="en-US" altLang="zh-CN" kern="0" dirty="0" smtClean="0"/>
              <a:t>·2</a:t>
            </a:r>
            <a:r>
              <a:rPr lang="en-US" altLang="zh-CN" kern="0" baseline="40000" dirty="0" smtClean="0"/>
              <a:t>0</a:t>
            </a:r>
            <a:r>
              <a:rPr lang="zh-CN" altLang="en-US" kern="0" dirty="0" smtClean="0"/>
              <a:t>＋</a:t>
            </a:r>
            <a:r>
              <a:rPr lang="en-US" altLang="zh-CN" kern="0" dirty="0" smtClean="0"/>
              <a:t>y</a:t>
            </a:r>
            <a:r>
              <a:rPr lang="en-US" altLang="zh-CN" kern="0" baseline="-25000" dirty="0" smtClean="0"/>
              <a:t>-1</a:t>
            </a:r>
            <a:r>
              <a:rPr lang="en-US" altLang="zh-CN" kern="0" dirty="0" smtClean="0"/>
              <a:t>·2</a:t>
            </a:r>
            <a:r>
              <a:rPr lang="en-US" altLang="zh-CN" kern="0" baseline="40000" dirty="0" smtClean="0"/>
              <a:t>-1</a:t>
            </a:r>
            <a:r>
              <a:rPr lang="zh-CN" altLang="en-US" kern="0" dirty="0" smtClean="0"/>
              <a:t>＋</a:t>
            </a:r>
            <a:r>
              <a:rPr lang="en-US" altLang="zh-CN" kern="0" dirty="0" smtClean="0">
                <a:latin typeface="宋体"/>
              </a:rPr>
              <a:t>……</a:t>
            </a:r>
            <a:r>
              <a:rPr lang="zh-CN" altLang="en-US" kern="0" dirty="0" smtClean="0"/>
              <a:t>＋</a:t>
            </a:r>
            <a:r>
              <a:rPr lang="en-US" altLang="zh-CN" kern="0" dirty="0" smtClean="0"/>
              <a:t>y</a:t>
            </a:r>
            <a:r>
              <a:rPr lang="en-US" altLang="zh-CN" kern="0" baseline="-25000" dirty="0" smtClean="0"/>
              <a:t>-(n-2)</a:t>
            </a:r>
            <a:r>
              <a:rPr lang="en-US" altLang="zh-CN" kern="0" dirty="0" smtClean="0"/>
              <a:t>·2</a:t>
            </a:r>
            <a:r>
              <a:rPr lang="en-US" altLang="zh-CN" kern="0" baseline="40000" dirty="0" smtClean="0"/>
              <a:t>-(n-2)</a:t>
            </a:r>
            <a:r>
              <a:rPr lang="zh-CN" altLang="en-US" kern="0" dirty="0" smtClean="0"/>
              <a:t>＋</a:t>
            </a:r>
            <a:r>
              <a:rPr lang="en-US" altLang="zh-CN" kern="0" dirty="0" smtClean="0"/>
              <a:t>y</a:t>
            </a:r>
            <a:r>
              <a:rPr lang="en-US" altLang="zh-CN" kern="0" baseline="-25000" dirty="0" smtClean="0"/>
              <a:t>-(n-1)</a:t>
            </a:r>
            <a:r>
              <a:rPr lang="en-US" altLang="zh-CN" kern="0" dirty="0" smtClean="0"/>
              <a:t>·2</a:t>
            </a:r>
            <a:r>
              <a:rPr lang="en-US" altLang="zh-CN" kern="0" baseline="40000" dirty="0" smtClean="0"/>
              <a:t>-(n-1)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kern="0" dirty="0" smtClean="0"/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 smtClean="0"/>
              <a:t>[X·Y]</a:t>
            </a:r>
            <a:r>
              <a:rPr lang="zh-CN" altLang="en-US" sz="2400" kern="0" baseline="-25000" dirty="0" smtClean="0"/>
              <a:t>补</a:t>
            </a:r>
            <a:endParaRPr lang="zh-CN" altLang="en-US" sz="2400" kern="0" dirty="0" smtClean="0"/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 smtClean="0"/>
              <a:t>＝</a:t>
            </a:r>
            <a:r>
              <a:rPr lang="en-US" altLang="zh-CN" sz="2400" kern="0" dirty="0" smtClean="0"/>
              <a:t>[X]</a:t>
            </a:r>
            <a:r>
              <a:rPr lang="zh-CN" altLang="en-US" sz="2400" kern="0" baseline="-25000" dirty="0" smtClean="0"/>
              <a:t>补</a:t>
            </a:r>
            <a:r>
              <a:rPr lang="en-US" altLang="zh-CN" sz="2400" kern="0" dirty="0" smtClean="0"/>
              <a:t>· (</a:t>
            </a:r>
            <a:r>
              <a:rPr lang="zh-CN" altLang="en-US" sz="2400" kern="0" dirty="0" smtClean="0"/>
              <a:t>－</a:t>
            </a:r>
            <a:r>
              <a:rPr lang="en-US" altLang="zh-CN" sz="2400" kern="0" dirty="0" smtClean="0"/>
              <a:t>y</a:t>
            </a:r>
            <a:r>
              <a:rPr lang="en-US" altLang="zh-CN" sz="2400" kern="0" baseline="-25000" dirty="0" smtClean="0"/>
              <a:t>0</a:t>
            </a:r>
            <a:r>
              <a:rPr lang="en-US" altLang="zh-CN" sz="2400" kern="0" dirty="0" smtClean="0"/>
              <a:t>·2</a:t>
            </a:r>
            <a:r>
              <a:rPr lang="en-US" altLang="zh-CN" sz="2400" kern="0" baseline="40000" dirty="0" smtClean="0"/>
              <a:t>0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solidFill>
                  <a:srgbClr val="FF0066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FF0066"/>
                </a:solidFill>
              </a:rPr>
              <a:t>-1</a:t>
            </a:r>
            <a:r>
              <a:rPr lang="en-US" altLang="zh-CN" sz="2400" kern="0" dirty="0" smtClean="0">
                <a:solidFill>
                  <a:srgbClr val="FF0066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FF0066"/>
                </a:solidFill>
              </a:rPr>
              <a:t>-1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008000"/>
                </a:solidFill>
              </a:rPr>
              <a:t>-2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008000"/>
                </a:solidFill>
              </a:rPr>
              <a:t>-2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latin typeface="宋体"/>
              </a:rPr>
              <a:t>…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solidFill>
                  <a:srgbClr val="0000FF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0000FF"/>
                </a:solidFill>
              </a:rPr>
              <a:t>-(n-2)</a:t>
            </a:r>
            <a:r>
              <a:rPr lang="en-US" altLang="zh-CN" sz="2400" kern="0" dirty="0" smtClean="0">
                <a:solidFill>
                  <a:srgbClr val="0000FF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0000FF"/>
                </a:solidFill>
              </a:rPr>
              <a:t>-(n-2)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FF0000"/>
                </a:solidFill>
              </a:rPr>
              <a:t>-(n-1)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FF0000"/>
                </a:solidFill>
              </a:rPr>
              <a:t>-(n-1)</a:t>
            </a:r>
            <a:r>
              <a:rPr lang="en-US" altLang="zh-CN" sz="2400" kern="0" dirty="0" smtClean="0"/>
              <a:t>)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 smtClean="0"/>
              <a:t>＝</a:t>
            </a:r>
            <a:r>
              <a:rPr lang="en-US" altLang="zh-CN" sz="2400" kern="0" dirty="0" smtClean="0"/>
              <a:t>[X]</a:t>
            </a:r>
            <a:r>
              <a:rPr lang="zh-CN" altLang="en-US" sz="2400" kern="0" baseline="-25000" dirty="0" smtClean="0"/>
              <a:t>补</a:t>
            </a:r>
            <a:r>
              <a:rPr lang="en-US" altLang="zh-CN" sz="2400" kern="0" dirty="0" smtClean="0"/>
              <a:t>· (</a:t>
            </a:r>
            <a:r>
              <a:rPr lang="zh-CN" altLang="en-US" sz="2400" kern="0" dirty="0" smtClean="0"/>
              <a:t>－</a:t>
            </a:r>
            <a:r>
              <a:rPr lang="en-US" altLang="zh-CN" sz="2400" kern="0" dirty="0" smtClean="0"/>
              <a:t>y</a:t>
            </a:r>
            <a:r>
              <a:rPr lang="en-US" altLang="zh-CN" sz="2400" kern="0" baseline="-25000" dirty="0" smtClean="0"/>
              <a:t>0</a:t>
            </a:r>
            <a:r>
              <a:rPr lang="en-US" altLang="zh-CN" sz="2400" kern="0" dirty="0" smtClean="0"/>
              <a:t>·2</a:t>
            </a:r>
            <a:r>
              <a:rPr lang="en-US" altLang="zh-CN" sz="2400" kern="0" baseline="40000" dirty="0" smtClean="0"/>
              <a:t>0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solidFill>
                  <a:srgbClr val="FF0066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FF0066"/>
                </a:solidFill>
              </a:rPr>
              <a:t>-1</a:t>
            </a:r>
            <a:r>
              <a:rPr lang="en-US" altLang="zh-CN" sz="2400" kern="0" dirty="0" smtClean="0">
                <a:solidFill>
                  <a:srgbClr val="FF0066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FF0066"/>
                </a:solidFill>
              </a:rPr>
              <a:t>0</a:t>
            </a:r>
            <a:r>
              <a:rPr lang="zh-CN" altLang="en-US" sz="2400" kern="0" dirty="0" smtClean="0">
                <a:solidFill>
                  <a:srgbClr val="FF0066"/>
                </a:solidFill>
              </a:rPr>
              <a:t>－</a:t>
            </a:r>
            <a:r>
              <a:rPr lang="en-US" altLang="zh-CN" sz="2400" kern="0" dirty="0" smtClean="0">
                <a:solidFill>
                  <a:srgbClr val="FF0066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FF0066"/>
                </a:solidFill>
              </a:rPr>
              <a:t>-1</a:t>
            </a:r>
            <a:r>
              <a:rPr lang="en-US" altLang="zh-CN" sz="2400" kern="0" dirty="0" smtClean="0">
                <a:solidFill>
                  <a:srgbClr val="FF0066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FF0066"/>
                </a:solidFill>
              </a:rPr>
              <a:t>-1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008000"/>
                </a:solidFill>
              </a:rPr>
              <a:t>-2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008000"/>
                </a:solidFill>
              </a:rPr>
              <a:t>-1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－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008000"/>
                </a:solidFill>
              </a:rPr>
              <a:t>-2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008000"/>
                </a:solidFill>
              </a:rPr>
              <a:t>-2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latin typeface="宋体"/>
              </a:rPr>
              <a:t>…</a:t>
            </a:r>
            <a:endParaRPr lang="en-US" altLang="zh-CN" sz="2400" kern="0" dirty="0" smtClean="0"/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 smtClean="0"/>
              <a:t>         ＋</a:t>
            </a:r>
            <a:r>
              <a:rPr lang="en-US" altLang="zh-CN" sz="2400" kern="0" dirty="0" smtClean="0">
                <a:solidFill>
                  <a:srgbClr val="0000FF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0000FF"/>
                </a:solidFill>
              </a:rPr>
              <a:t>-(n-2)</a:t>
            </a:r>
            <a:r>
              <a:rPr lang="en-US" altLang="zh-CN" sz="2400" kern="0" dirty="0" smtClean="0">
                <a:solidFill>
                  <a:srgbClr val="0000FF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0000FF"/>
                </a:solidFill>
              </a:rPr>
              <a:t>-(n-3)</a:t>
            </a:r>
            <a:r>
              <a:rPr lang="zh-CN" altLang="en-US" sz="2400" kern="0" dirty="0" smtClean="0">
                <a:solidFill>
                  <a:srgbClr val="0000FF"/>
                </a:solidFill>
              </a:rPr>
              <a:t>－</a:t>
            </a:r>
            <a:r>
              <a:rPr lang="en-US" altLang="zh-CN" sz="2400" kern="0" dirty="0" smtClean="0">
                <a:solidFill>
                  <a:srgbClr val="0000FF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0000FF"/>
                </a:solidFill>
              </a:rPr>
              <a:t>-(n-2)</a:t>
            </a:r>
            <a:r>
              <a:rPr lang="en-US" altLang="zh-CN" sz="2400" kern="0" dirty="0" smtClean="0">
                <a:solidFill>
                  <a:srgbClr val="0000FF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0000FF"/>
                </a:solidFill>
              </a:rPr>
              <a:t>-(n-2)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FF0000"/>
                </a:solidFill>
              </a:rPr>
              <a:t>-(n-1)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FF0000"/>
                </a:solidFill>
              </a:rPr>
              <a:t>-(n-2)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－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y</a:t>
            </a:r>
            <a:r>
              <a:rPr lang="en-US" altLang="zh-CN" sz="2400" kern="0" baseline="-25000" dirty="0" smtClean="0">
                <a:solidFill>
                  <a:srgbClr val="FF0000"/>
                </a:solidFill>
              </a:rPr>
              <a:t>-(n-1)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·2</a:t>
            </a:r>
            <a:r>
              <a:rPr lang="en-US" altLang="zh-CN" sz="2400" kern="0" baseline="40000" dirty="0" smtClean="0">
                <a:solidFill>
                  <a:srgbClr val="FF0000"/>
                </a:solidFill>
              </a:rPr>
              <a:t>-(n-1)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/>
              <a:t>0·2</a:t>
            </a:r>
            <a:r>
              <a:rPr lang="en-US" altLang="zh-CN" sz="2400" kern="0" baseline="40000" dirty="0" smtClean="0"/>
              <a:t>-(n-1)</a:t>
            </a:r>
            <a:r>
              <a:rPr lang="en-US" altLang="zh-CN" sz="2400" kern="0" dirty="0" smtClean="0"/>
              <a:t>)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 smtClean="0"/>
              <a:t>＝ </a:t>
            </a:r>
            <a:r>
              <a:rPr lang="en-US" altLang="zh-CN" sz="2400" kern="0" dirty="0" smtClean="0"/>
              <a:t>[X]</a:t>
            </a:r>
            <a:r>
              <a:rPr lang="zh-CN" altLang="en-US" sz="2400" kern="0" baseline="-25000" dirty="0" smtClean="0"/>
              <a:t>补</a:t>
            </a:r>
            <a:r>
              <a:rPr lang="en-US" altLang="zh-CN" sz="2400" kern="0" dirty="0" smtClean="0"/>
              <a:t>· [(y</a:t>
            </a:r>
            <a:r>
              <a:rPr lang="en-US" altLang="zh-CN" sz="2400" kern="0" baseline="-25000" dirty="0" smtClean="0"/>
              <a:t>-1</a:t>
            </a:r>
            <a:r>
              <a:rPr lang="zh-CN" altLang="en-US" sz="2400" kern="0" dirty="0" smtClean="0"/>
              <a:t>－</a:t>
            </a:r>
            <a:r>
              <a:rPr lang="en-US" altLang="zh-CN" sz="2400" kern="0" dirty="0" smtClean="0"/>
              <a:t>y</a:t>
            </a:r>
            <a:r>
              <a:rPr lang="en-US" altLang="zh-CN" sz="2400" kern="0" baseline="-25000" dirty="0" smtClean="0"/>
              <a:t>0</a:t>
            </a:r>
            <a:r>
              <a:rPr lang="en-US" altLang="zh-CN" sz="2400" kern="0" dirty="0" smtClean="0"/>
              <a:t>)·2</a:t>
            </a:r>
            <a:r>
              <a:rPr lang="en-US" altLang="zh-CN" sz="2400" kern="0" baseline="40000" dirty="0" smtClean="0"/>
              <a:t>0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/>
              <a:t>(y</a:t>
            </a:r>
            <a:r>
              <a:rPr lang="en-US" altLang="zh-CN" sz="2400" kern="0" baseline="-25000" dirty="0" smtClean="0"/>
              <a:t>-2</a:t>
            </a:r>
            <a:r>
              <a:rPr lang="zh-CN" altLang="en-US" sz="2400" kern="0" dirty="0" smtClean="0"/>
              <a:t>－</a:t>
            </a:r>
            <a:r>
              <a:rPr lang="en-US" altLang="zh-CN" sz="2400" kern="0" dirty="0" smtClean="0"/>
              <a:t>y</a:t>
            </a:r>
            <a:r>
              <a:rPr lang="en-US" altLang="zh-CN" sz="2400" kern="0" baseline="-25000" dirty="0" smtClean="0"/>
              <a:t>-1</a:t>
            </a:r>
            <a:r>
              <a:rPr lang="en-US" altLang="zh-CN" sz="2400" kern="0" dirty="0" smtClean="0"/>
              <a:t>)·2</a:t>
            </a:r>
            <a:r>
              <a:rPr lang="en-US" altLang="zh-CN" sz="2400" kern="0" baseline="40000" dirty="0" smtClean="0"/>
              <a:t>-1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>
                <a:latin typeface="宋体"/>
              </a:rPr>
              <a:t>……</a:t>
            </a:r>
            <a:endParaRPr lang="en-US" altLang="zh-CN" sz="2400" kern="0" dirty="0" smtClean="0"/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 smtClean="0"/>
              <a:t>                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/>
              <a:t>(y</a:t>
            </a:r>
            <a:r>
              <a:rPr lang="en-US" altLang="zh-CN" sz="2400" kern="0" baseline="-25000" dirty="0" smtClean="0"/>
              <a:t>-(n-1)</a:t>
            </a:r>
            <a:r>
              <a:rPr lang="zh-CN" altLang="en-US" sz="2400" kern="0" dirty="0" smtClean="0"/>
              <a:t>－</a:t>
            </a:r>
            <a:r>
              <a:rPr lang="en-US" altLang="zh-CN" sz="2400" kern="0" dirty="0" smtClean="0"/>
              <a:t>y</a:t>
            </a:r>
            <a:r>
              <a:rPr lang="en-US" altLang="zh-CN" sz="2400" kern="0" baseline="-25000" dirty="0" smtClean="0"/>
              <a:t>-(n-2)</a:t>
            </a:r>
            <a:r>
              <a:rPr lang="en-US" altLang="zh-CN" sz="2400" kern="0" dirty="0" smtClean="0"/>
              <a:t>)·2</a:t>
            </a:r>
            <a:r>
              <a:rPr lang="en-US" altLang="zh-CN" sz="2400" kern="0" baseline="40000" dirty="0" smtClean="0"/>
              <a:t>-(n-2)</a:t>
            </a:r>
            <a:r>
              <a:rPr lang="zh-CN" altLang="en-US" sz="2400" kern="0" dirty="0" smtClean="0"/>
              <a:t>＋</a:t>
            </a:r>
            <a:r>
              <a:rPr lang="en-US" altLang="zh-CN" sz="2400" kern="0" dirty="0" smtClean="0"/>
              <a:t>(0</a:t>
            </a:r>
            <a:r>
              <a:rPr lang="zh-CN" altLang="en-US" sz="2400" kern="0" dirty="0" smtClean="0"/>
              <a:t>－</a:t>
            </a:r>
            <a:r>
              <a:rPr lang="en-US" altLang="zh-CN" sz="2400" kern="0" dirty="0" smtClean="0"/>
              <a:t>y</a:t>
            </a:r>
            <a:r>
              <a:rPr lang="en-US" altLang="zh-CN" sz="2400" kern="0" baseline="-25000" dirty="0" smtClean="0"/>
              <a:t>-(n-1)</a:t>
            </a:r>
            <a:r>
              <a:rPr lang="en-US" altLang="zh-CN" sz="2400" kern="0" dirty="0" smtClean="0"/>
              <a:t>)·2</a:t>
            </a:r>
            <a:r>
              <a:rPr lang="en-US" altLang="zh-CN" sz="2400" kern="0" baseline="40000" dirty="0" smtClean="0"/>
              <a:t>-(n-1)</a:t>
            </a:r>
            <a:r>
              <a:rPr lang="en-US" altLang="zh-CN" sz="2400" kern="0" dirty="0" smtClean="0"/>
              <a:t>]</a:t>
            </a:r>
            <a:endParaRPr lang="zh-CN" altLang="en-US" sz="2400" kern="0" dirty="0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47812" y="4005064"/>
            <a:ext cx="1800051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1619250" y="5085184"/>
            <a:ext cx="1223963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636168" y="4005064"/>
            <a:ext cx="1799928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276600" y="5085184"/>
            <a:ext cx="1439863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2987675" y="4572336"/>
            <a:ext cx="2952750" cy="0"/>
          </a:xfrm>
          <a:prstGeom prst="line">
            <a:avLst/>
          </a:prstGeom>
          <a:noFill/>
          <a:ln w="28575">
            <a:solidFill>
              <a:srgbClr val="FF66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1843942" y="5608496"/>
            <a:ext cx="2449513" cy="0"/>
          </a:xfrm>
          <a:prstGeom prst="line">
            <a:avLst/>
          </a:prstGeom>
          <a:noFill/>
          <a:ln w="28575">
            <a:solidFill>
              <a:srgbClr val="FF66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6355534" y="4572336"/>
            <a:ext cx="2519362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722566" y="5608496"/>
            <a:ext cx="1944687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动作按钮: 信息 14">
            <a:hlinkClick r:id="rId2" action="ppaction://hlinksldjump" highlightClick="1"/>
          </p:cNvPr>
          <p:cNvSpPr/>
          <p:nvPr/>
        </p:nvSpPr>
        <p:spPr bwMode="auto">
          <a:xfrm>
            <a:off x="8349850" y="5632811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591562-9D0B-4D56-8A5F-2FC4565312F7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69325" cy="46799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运算法则：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假定</a:t>
            </a:r>
            <a:r>
              <a:rPr lang="zh-CN" altLang="en-US">
                <a:solidFill>
                  <a:srgbClr val="0000FF"/>
                </a:solidFill>
              </a:rPr>
              <a:t>被乘数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乘数</a:t>
            </a:r>
            <a:r>
              <a:rPr lang="en-US" altLang="zh-CN">
                <a:solidFill>
                  <a:srgbClr val="0000FF"/>
                </a:solidFill>
              </a:rPr>
              <a:t>Y</a:t>
            </a:r>
            <a:r>
              <a:rPr lang="zh-CN" altLang="en-US"/>
              <a:t>为用</a:t>
            </a:r>
            <a:r>
              <a:rPr lang="zh-CN" altLang="en-US">
                <a:solidFill>
                  <a:srgbClr val="FF0000"/>
                </a:solidFill>
              </a:rPr>
              <a:t>补码</a:t>
            </a:r>
            <a:r>
              <a:rPr lang="zh-CN" altLang="en-US"/>
              <a:t>表示的</a:t>
            </a:r>
            <a:r>
              <a:rPr lang="zh-CN" altLang="en-US">
                <a:solidFill>
                  <a:srgbClr val="FF0000"/>
                </a:solidFill>
              </a:rPr>
              <a:t>纯小数</a:t>
            </a:r>
            <a:r>
              <a:rPr lang="zh-CN" altLang="en-US"/>
              <a:t>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baseline="-30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1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-2 </a:t>
            </a:r>
            <a:r>
              <a:rPr lang="en-US" altLang="zh-CN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10000">
                <a:solidFill>
                  <a:srgbClr val="000000"/>
                </a:solidFill>
              </a:rPr>
              <a:t>n</a:t>
            </a:r>
            <a:r>
              <a:rPr lang="en-US" altLang="zh-CN" baseline="-10000">
                <a:solidFill>
                  <a:srgbClr val="000000"/>
                </a:solidFill>
              </a:rPr>
              <a:t>-1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</a:rPr>
              <a:t>0</a:t>
            </a:r>
            <a:r>
              <a:rPr lang="en-US" altLang="zh-CN" baseline="-30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25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25000">
                <a:solidFill>
                  <a:srgbClr val="000000"/>
                </a:solidFill>
              </a:rPr>
              <a:t>1 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>
                <a:solidFill>
                  <a:srgbClr val="000000"/>
                </a:solidFill>
              </a:rPr>
              <a:t>2 </a:t>
            </a:r>
            <a:r>
              <a:rPr lang="en-US" altLang="zh-CN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10000">
                <a:solidFill>
                  <a:srgbClr val="000000"/>
                </a:solidFill>
              </a:rPr>
              <a:t>n</a:t>
            </a:r>
            <a:r>
              <a:rPr lang="en-US" altLang="zh-CN" baseline="-10000">
                <a:solidFill>
                  <a:srgbClr val="000000"/>
                </a:solidFill>
              </a:rPr>
              <a:t>-1</a:t>
            </a:r>
            <a:r>
              <a:rPr lang="en-US" altLang="zh-CN" baseline="-1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布斯法补码一位乘法的算法公式为：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[(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4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4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4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4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40000">
                <a:solidFill>
                  <a:srgbClr val="000000"/>
                </a:solidFill>
              </a:rPr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          ＋</a:t>
            </a:r>
            <a:r>
              <a:rPr lang="en-US" altLang="zh-CN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4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40000">
                <a:solidFill>
                  <a:srgbClr val="000000"/>
                </a:solidFill>
              </a:rPr>
              <a:t>n</a:t>
            </a:r>
            <a:r>
              <a:rPr lang="en-US" altLang="zh-CN" baseline="4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40000">
                <a:solidFill>
                  <a:srgbClr val="000000"/>
                </a:solidFill>
              </a:rPr>
              <a:t>2</a:t>
            </a:r>
            <a:r>
              <a:rPr lang="en-US" altLang="zh-CN" baseline="4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4000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40000">
                <a:solidFill>
                  <a:srgbClr val="000000"/>
                </a:solidFill>
              </a:rPr>
              <a:t>n</a:t>
            </a:r>
            <a:r>
              <a:rPr lang="en-US" altLang="zh-CN" baseline="4000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40000">
                <a:solidFill>
                  <a:srgbClr val="000000"/>
                </a:solidFill>
              </a:rPr>
              <a:t>1</a:t>
            </a:r>
            <a:r>
              <a:rPr lang="en-US" altLang="zh-CN" baseline="4000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/>
              <a:t> </a:t>
            </a:r>
          </a:p>
        </p:txBody>
      </p:sp>
      <p:sp>
        <p:nvSpPr>
          <p:cNvPr id="141824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 dirty="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18245" name="Text Box 5"/>
          <p:cNvSpPr txBox="1">
            <a:spLocks noChangeArrowheads="1"/>
          </p:cNvSpPr>
          <p:nvPr/>
        </p:nvSpPr>
        <p:spPr bwMode="auto">
          <a:xfrm>
            <a:off x="5580063" y="2419350"/>
            <a:ext cx="3097212" cy="64928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/>
              <a:t> </a:t>
            </a:r>
          </a:p>
        </p:txBody>
      </p:sp>
      <p:sp>
        <p:nvSpPr>
          <p:cNvPr id="1418246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1052513"/>
            <a:ext cx="431800" cy="431800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4301EC-5A93-42BB-9FD0-6D3A4AEBDCCA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876925"/>
            <a:ext cx="8569325" cy="64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1425412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25414" name="Rectangle 6"/>
          <p:cNvSpPr>
            <a:spLocks noChangeArrowheads="1"/>
          </p:cNvSpPr>
          <p:nvPr/>
        </p:nvSpPr>
        <p:spPr bwMode="auto">
          <a:xfrm>
            <a:off x="1042988" y="1341438"/>
            <a:ext cx="77771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补码一位乘（</a:t>
            </a:r>
            <a:r>
              <a:rPr lang="en-US" altLang="zh-CN"/>
              <a:t>Booth</a:t>
            </a:r>
            <a:r>
              <a:rPr lang="zh-CN" altLang="en-US"/>
              <a:t>法）运算规律：</a:t>
            </a:r>
          </a:p>
        </p:txBody>
      </p:sp>
      <p:graphicFrame>
        <p:nvGraphicFramePr>
          <p:cNvPr id="1425465" name="Group 57"/>
          <p:cNvGraphicFramePr>
            <a:graphicFrameLocks noGrp="1"/>
          </p:cNvGraphicFramePr>
          <p:nvPr/>
        </p:nvGraphicFramePr>
        <p:xfrm>
          <a:off x="684213" y="2060575"/>
          <a:ext cx="7848600" cy="3527426"/>
        </p:xfrm>
        <a:graphic>
          <a:graphicData uri="http://schemas.openxmlformats.org/drawingml/2006/table">
            <a:tbl>
              <a:tblPr/>
              <a:tblGrid>
                <a:gridCol w="189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fi-FI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zh-CN" altLang="fi-FI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fi-FI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</a:t>
                      </a:r>
                      <a:r>
                        <a:rPr kumimoji="0" lang="fi-FI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fi-FI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部分积＋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部分积＋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部分积＋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[-X]</a:t>
                      </a:r>
                      <a:r>
                        <a:rPr kumimoji="0" lang="zh-CN" alt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部分积＋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5448" name="Line 40"/>
          <p:cNvSpPr>
            <a:spLocks noChangeShapeType="1"/>
          </p:cNvSpPr>
          <p:nvPr/>
        </p:nvSpPr>
        <p:spPr bwMode="auto">
          <a:xfrm>
            <a:off x="3492500" y="24923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81EC0-B32B-499C-9E2F-DCE7BCEB6A5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加减运算方法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6119813"/>
          </a:xfrm>
        </p:spPr>
        <p:txBody>
          <a:bodyPr/>
          <a:lstStyle/>
          <a:p>
            <a:r>
              <a:rPr lang="zh-CN" altLang="en-US" dirty="0"/>
              <a:t>补码加减法的依据：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[X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[X]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[Y]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/>
              <a:t>				</a:t>
            </a:r>
            <a:r>
              <a:rPr lang="zh-CN" altLang="en-US" dirty="0">
                <a:solidFill>
                  <a:srgbClr val="0000FF"/>
                </a:solidFill>
              </a:rPr>
              <a:t>①式</a:t>
            </a:r>
            <a:endParaRPr lang="zh-CN" altLang="en-US" baseline="-2500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－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＝－</a:t>
            </a: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	 				</a:t>
            </a:r>
            <a:r>
              <a:rPr lang="zh-CN" altLang="en-US" dirty="0">
                <a:solidFill>
                  <a:srgbClr val="0000FF"/>
                </a:solidFill>
              </a:rPr>
              <a:t>②式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[X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[X]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/>
              <a:t>＝</a:t>
            </a: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－</a:t>
            </a: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0000FF"/>
                </a:solidFill>
              </a:rPr>
              <a:t>③式</a:t>
            </a:r>
          </a:p>
          <a:p>
            <a:r>
              <a:rPr lang="zh-CN" altLang="en-US" dirty="0"/>
              <a:t>证明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以纯小数为例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必要条件</a:t>
            </a:r>
            <a:r>
              <a:rPr lang="zh-CN" altLang="en-US" dirty="0">
                <a:sym typeface="Wingdings" pitchFamily="2" charset="2"/>
              </a:rPr>
              <a:t>：运算不发生溢出。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ym typeface="Wingdings" pitchFamily="2" charset="2"/>
              </a:rPr>
              <a:t>无论 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en-US" altLang="zh-CN" dirty="0">
                <a:latin typeface="+mn-ea"/>
                <a:sym typeface="Wingdings" pitchFamily="2" charset="2"/>
              </a:rPr>
              <a:t>≥</a:t>
            </a:r>
            <a:r>
              <a:rPr lang="en-US" altLang="zh-CN" dirty="0">
                <a:sym typeface="Wingdings" pitchFamily="2" charset="2"/>
              </a:rPr>
              <a:t>0 </a:t>
            </a:r>
            <a:r>
              <a:rPr lang="zh-CN" altLang="en-US" dirty="0">
                <a:sym typeface="Wingdings" pitchFamily="2" charset="2"/>
              </a:rPr>
              <a:t>还是 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zh-CN" altLang="en-US" dirty="0">
                <a:sym typeface="Wingdings" pitchFamily="2" charset="2"/>
              </a:rPr>
              <a:t>＜</a:t>
            </a:r>
            <a:r>
              <a:rPr lang="en-US" altLang="zh-CN" dirty="0">
                <a:sym typeface="Wingdings" pitchFamily="2" charset="2"/>
              </a:rPr>
              <a:t>0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X </a:t>
            </a:r>
            <a:r>
              <a:rPr lang="zh-CN" altLang="en-US" dirty="0"/>
              <a:t>均成立。</a:t>
            </a:r>
            <a:endParaRPr lang="zh-CN" altLang="en-US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① </a:t>
            </a: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＋</a:t>
            </a: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X</a:t>
            </a:r>
            <a:r>
              <a:rPr lang="zh-CN" altLang="en-US" dirty="0"/>
              <a:t>＋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(2</a:t>
            </a:r>
            <a:r>
              <a:rPr lang="zh-CN" altLang="en-US" dirty="0"/>
              <a:t>＋</a:t>
            </a:r>
            <a:r>
              <a:rPr lang="en-US" altLang="zh-CN" dirty="0"/>
              <a:t>(X</a:t>
            </a:r>
            <a:r>
              <a:rPr lang="zh-CN" altLang="en-US" dirty="0"/>
              <a:t>＋</a:t>
            </a:r>
            <a:r>
              <a:rPr lang="en-US" altLang="zh-CN" dirty="0"/>
              <a:t>Y))</a:t>
            </a:r>
            <a:br>
              <a:rPr lang="en-US" altLang="zh-CN" dirty="0"/>
            </a:br>
            <a:r>
              <a:rPr lang="en-US" altLang="zh-CN" dirty="0"/>
              <a:t>                      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，得证。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② </a:t>
            </a:r>
            <a:r>
              <a:rPr lang="zh-CN" altLang="en-US" dirty="0"/>
              <a:t>根据①式，</a:t>
            </a:r>
            <a:br>
              <a:rPr lang="zh-CN" altLang="en-US" dirty="0"/>
            </a:b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＋</a:t>
            </a:r>
            <a:r>
              <a:rPr lang="en-US" altLang="zh-CN" dirty="0"/>
              <a:t>[</a:t>
            </a:r>
            <a:r>
              <a:rPr lang="zh-CN" altLang="en-US" dirty="0"/>
              <a:t>－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[X</a:t>
            </a:r>
            <a:r>
              <a:rPr lang="zh-CN" altLang="en-US" dirty="0"/>
              <a:t>－</a:t>
            </a:r>
            <a:r>
              <a:rPr lang="en-US" altLang="zh-CN" dirty="0"/>
              <a:t>X]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[0]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，得证。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③ </a:t>
            </a:r>
            <a:r>
              <a:rPr lang="zh-CN" altLang="en-US" dirty="0"/>
              <a:t>根据①②式，得证。</a:t>
            </a:r>
          </a:p>
        </p:txBody>
      </p:sp>
      <p:sp>
        <p:nvSpPr>
          <p:cNvPr id="1379332" name="Line 4"/>
          <p:cNvSpPr>
            <a:spLocks noChangeShapeType="1"/>
          </p:cNvSpPr>
          <p:nvPr/>
        </p:nvSpPr>
        <p:spPr bwMode="auto">
          <a:xfrm>
            <a:off x="4572000" y="1341438"/>
            <a:ext cx="3095625" cy="0"/>
          </a:xfrm>
          <a:prstGeom prst="line">
            <a:avLst/>
          </a:prstGeom>
          <a:noFill/>
          <a:ln w="28575">
            <a:solidFill>
              <a:srgbClr val="9900CC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9333" name="Line 5"/>
          <p:cNvSpPr>
            <a:spLocks noChangeShapeType="1"/>
          </p:cNvSpPr>
          <p:nvPr/>
        </p:nvSpPr>
        <p:spPr bwMode="auto">
          <a:xfrm>
            <a:off x="3635375" y="1844675"/>
            <a:ext cx="4032250" cy="0"/>
          </a:xfrm>
          <a:prstGeom prst="line">
            <a:avLst/>
          </a:prstGeom>
          <a:noFill/>
          <a:ln w="28575">
            <a:solidFill>
              <a:srgbClr val="9900CC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9334" name="Line 6"/>
          <p:cNvSpPr>
            <a:spLocks noChangeShapeType="1"/>
          </p:cNvSpPr>
          <p:nvPr/>
        </p:nvSpPr>
        <p:spPr bwMode="auto">
          <a:xfrm>
            <a:off x="7164388" y="2349500"/>
            <a:ext cx="503237" cy="0"/>
          </a:xfrm>
          <a:prstGeom prst="line">
            <a:avLst/>
          </a:prstGeom>
          <a:noFill/>
          <a:ln w="28575">
            <a:solidFill>
              <a:srgbClr val="9900CC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79335" name="Text Box 7"/>
          <p:cNvSpPr txBox="1">
            <a:spLocks noChangeArrowheads="1"/>
          </p:cNvSpPr>
          <p:nvPr/>
        </p:nvSpPr>
        <p:spPr bwMode="auto">
          <a:xfrm>
            <a:off x="3706813" y="4997450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舍</a:t>
            </a:r>
          </a:p>
        </p:txBody>
      </p:sp>
      <p:sp>
        <p:nvSpPr>
          <p:cNvPr id="1379336" name="Line 8"/>
          <p:cNvSpPr>
            <a:spLocks noChangeShapeType="1"/>
          </p:cNvSpPr>
          <p:nvPr/>
        </p:nvSpPr>
        <p:spPr bwMode="auto">
          <a:xfrm flipH="1" flipV="1">
            <a:off x="3635375" y="5013325"/>
            <a:ext cx="215900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137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7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37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35" grpId="0"/>
      <p:bldP spid="13793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FAACA-2564-489A-AF7D-0826DD06A3BE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256212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/>
              <a:t>Booth </a:t>
            </a:r>
            <a:r>
              <a:rPr lang="zh-CN" altLang="en-US"/>
              <a:t>算法描述如下：</a:t>
            </a:r>
          </a:p>
          <a:p>
            <a:pPr marL="533400" indent="-53340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乘数</a:t>
            </a:r>
            <a:r>
              <a:rPr lang="zh-CN" altLang="en-US"/>
              <a:t>与</a:t>
            </a:r>
            <a:r>
              <a:rPr lang="zh-CN" altLang="en-US">
                <a:solidFill>
                  <a:srgbClr val="0000FF"/>
                </a:solidFill>
              </a:rPr>
              <a:t>被乘数</a:t>
            </a:r>
            <a:r>
              <a:rPr lang="zh-CN" altLang="en-US"/>
              <a:t>均用</a:t>
            </a:r>
            <a:r>
              <a:rPr lang="zh-CN" altLang="en-US">
                <a:solidFill>
                  <a:srgbClr val="FF0000"/>
                </a:solidFill>
              </a:rPr>
              <a:t>补码</a:t>
            </a:r>
            <a:r>
              <a:rPr lang="zh-CN" altLang="en-US"/>
              <a:t>表示，连同</a:t>
            </a:r>
            <a:r>
              <a:rPr lang="zh-CN" altLang="en-US">
                <a:solidFill>
                  <a:srgbClr val="0000FF"/>
                </a:solidFill>
              </a:rPr>
              <a:t>符号位</a:t>
            </a:r>
            <a:r>
              <a:rPr lang="zh-CN" altLang="en-US"/>
              <a:t>一起参加运算；运算结果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乘积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也是</a:t>
            </a:r>
            <a:r>
              <a:rPr lang="zh-CN" altLang="en-US">
                <a:solidFill>
                  <a:srgbClr val="FF0000"/>
                </a:solidFill>
              </a:rPr>
              <a:t>补码</a:t>
            </a:r>
            <a:r>
              <a:rPr lang="zh-CN" altLang="en-US"/>
              <a:t>。</a:t>
            </a:r>
          </a:p>
          <a:p>
            <a:pPr marL="533400" indent="-53340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乘数最低位后增加一个</a:t>
            </a:r>
            <a:r>
              <a:rPr lang="zh-CN" altLang="en-US">
                <a:solidFill>
                  <a:srgbClr val="0000FF"/>
                </a:solidFill>
              </a:rPr>
              <a:t>附加位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可用</a:t>
            </a:r>
            <a:r>
              <a:rPr lang="en-US" altLang="zh-CN"/>
              <a:t>A</a:t>
            </a:r>
            <a:r>
              <a:rPr lang="en-US" altLang="zh-CN" baseline="-25000"/>
              <a:t>-1</a:t>
            </a:r>
            <a:r>
              <a:rPr lang="zh-CN" altLang="en-US"/>
              <a:t>表示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，初始设定为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。</a:t>
            </a:r>
          </a:p>
          <a:p>
            <a:pPr marL="533400" indent="-53340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从附加位开始，按上表总共进行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/>
              <a:t>次</a:t>
            </a:r>
            <a:r>
              <a:rPr lang="zh-CN" altLang="en-US">
                <a:solidFill>
                  <a:srgbClr val="FF0000"/>
                </a:solidFill>
              </a:rPr>
              <a:t>加</a:t>
            </a:r>
            <a:r>
              <a:rPr lang="zh-CN" altLang="en-US"/>
              <a:t>操作、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en-US" altLang="zh-CN">
                <a:solidFill>
                  <a:srgbClr val="0000FF"/>
                </a:solidFill>
              </a:rPr>
              <a:t>-1</a:t>
            </a:r>
            <a:r>
              <a:rPr lang="zh-CN" altLang="en-US"/>
              <a:t>次</a:t>
            </a:r>
            <a:r>
              <a:rPr lang="zh-CN" altLang="en-US">
                <a:solidFill>
                  <a:srgbClr val="FF0000"/>
                </a:solidFill>
              </a:rPr>
              <a:t>右移</a:t>
            </a:r>
            <a:r>
              <a:rPr lang="zh-CN" altLang="en-US"/>
              <a:t>操作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最后一次不右移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  <a:p>
            <a:pPr marL="533400" indent="-53340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右移按</a:t>
            </a:r>
            <a:r>
              <a:rPr lang="zh-CN" altLang="en-US">
                <a:solidFill>
                  <a:srgbClr val="FF0000"/>
                </a:solidFill>
              </a:rPr>
              <a:t>补码</a:t>
            </a:r>
            <a:r>
              <a:rPr lang="zh-CN" altLang="en-US"/>
              <a:t>规则进行，即</a:t>
            </a:r>
            <a:r>
              <a:rPr lang="zh-CN" altLang="en-US">
                <a:solidFill>
                  <a:srgbClr val="FF0000"/>
                </a:solidFill>
              </a:rPr>
              <a:t>符号位复制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426436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76494B-38E8-480C-85EC-4C0DE6A3723D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33363" y="260350"/>
            <a:ext cx="666750" cy="6192838"/>
          </a:xfrm>
          <a:noFill/>
          <a:ln/>
        </p:spPr>
        <p:txBody>
          <a:bodyPr vert="eaVert"/>
          <a:lstStyle/>
          <a:p>
            <a:pPr algn="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补码一位乘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chemeClr val="bg2"/>
                </a:solidFill>
              </a:rPr>
              <a:t>Booth </a:t>
            </a:r>
            <a:r>
              <a:rPr lang="zh-CN" altLang="en-US">
                <a:solidFill>
                  <a:schemeClr val="bg2"/>
                </a:solidFill>
              </a:rPr>
              <a:t>法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chemeClr val="bg2"/>
                </a:solidFill>
              </a:rPr>
              <a:t>的算法流程图</a:t>
            </a:r>
          </a:p>
        </p:txBody>
      </p:sp>
      <p:sp>
        <p:nvSpPr>
          <p:cNvPr id="1427463" name="AutoShape 7"/>
          <p:cNvSpPr>
            <a:spLocks noChangeArrowheads="1"/>
          </p:cNvSpPr>
          <p:nvPr/>
        </p:nvSpPr>
        <p:spPr bwMode="auto">
          <a:xfrm>
            <a:off x="3233738" y="115888"/>
            <a:ext cx="1160462" cy="425450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开始</a:t>
            </a:r>
          </a:p>
        </p:txBody>
      </p:sp>
      <p:sp>
        <p:nvSpPr>
          <p:cNvPr id="1427464" name="Rectangle 8"/>
          <p:cNvSpPr>
            <a:spLocks noChangeArrowheads="1"/>
          </p:cNvSpPr>
          <p:nvPr/>
        </p:nvSpPr>
        <p:spPr bwMode="auto">
          <a:xfrm>
            <a:off x="2770188" y="835025"/>
            <a:ext cx="2162175" cy="15128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n</a:t>
            </a:r>
            <a:r>
              <a:rPr lang="zh-CN" altLang="en-US" sz="2000"/>
              <a:t>位</a:t>
            </a:r>
            <a:r>
              <a:rPr lang="zh-CN" altLang="en-US" sz="2000">
                <a:solidFill>
                  <a:srgbClr val="0000FF"/>
                </a:solidFill>
              </a:rPr>
              <a:t>乘数</a:t>
            </a:r>
            <a:r>
              <a:rPr lang="zh-CN" altLang="en-US" sz="2000">
                <a:latin typeface="+mn-ea"/>
                <a:ea typeface="+mn-ea"/>
              </a:rPr>
              <a:t>→</a:t>
            </a:r>
            <a:r>
              <a:rPr lang="en-US" altLang="zh-CN" sz="2000"/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n</a:t>
            </a:r>
            <a:r>
              <a:rPr lang="zh-CN" altLang="en-US" sz="2000"/>
              <a:t>位</a:t>
            </a:r>
            <a:r>
              <a:rPr lang="zh-CN" altLang="en-US" sz="2000">
                <a:solidFill>
                  <a:srgbClr val="0000FF"/>
                </a:solidFill>
              </a:rPr>
              <a:t>被乘数</a:t>
            </a:r>
            <a:r>
              <a:rPr lang="zh-CN" altLang="en-US" sz="2000">
                <a:latin typeface="+mn-ea"/>
                <a:ea typeface="+mn-ea"/>
              </a:rPr>
              <a:t>→</a:t>
            </a:r>
            <a:r>
              <a:rPr lang="en-US" altLang="zh-CN" sz="200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n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zh-CN" altLang="en-US" sz="2000">
                <a:solidFill>
                  <a:srgbClr val="FF0000"/>
                </a:solidFill>
              </a:rPr>
              <a:t>计数器</a:t>
            </a:r>
            <a:r>
              <a:rPr lang="en-US" altLang="zh-CN" sz="2000">
                <a:solidFill>
                  <a:srgbClr val="FF0000"/>
                </a:solidFill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0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0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zh-CN" altLang="en-US" sz="2000"/>
              <a:t>附加位</a:t>
            </a:r>
            <a:r>
              <a:rPr lang="en-US" altLang="zh-CN" sz="2000"/>
              <a:t>A</a:t>
            </a:r>
            <a:r>
              <a:rPr lang="en-US" altLang="zh-CN" sz="2000" baseline="-25000"/>
              <a:t>-1</a:t>
            </a:r>
          </a:p>
        </p:txBody>
      </p:sp>
      <p:sp>
        <p:nvSpPr>
          <p:cNvPr id="1427465" name="AutoShape 9"/>
          <p:cNvSpPr>
            <a:spLocks noChangeArrowheads="1"/>
          </p:cNvSpPr>
          <p:nvPr/>
        </p:nvSpPr>
        <p:spPr bwMode="auto">
          <a:xfrm>
            <a:off x="2698750" y="2708275"/>
            <a:ext cx="2305050" cy="720725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  <a:r>
              <a:rPr lang="en-US" altLang="zh-CN" sz="2000"/>
              <a:t>A</a:t>
            </a:r>
            <a:r>
              <a:rPr lang="en-US" altLang="zh-CN" sz="2000" baseline="-25000"/>
              <a:t>-1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  <a:endParaRPr lang="zh-CN" altLang="en-US" sz="2000"/>
          </a:p>
        </p:txBody>
      </p:sp>
      <p:sp>
        <p:nvSpPr>
          <p:cNvPr id="1427466" name="AutoShape 10"/>
          <p:cNvSpPr>
            <a:spLocks noChangeArrowheads="1"/>
          </p:cNvSpPr>
          <p:nvPr/>
        </p:nvSpPr>
        <p:spPr bwMode="auto">
          <a:xfrm>
            <a:off x="1114425" y="3716338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(D)</a:t>
            </a:r>
            <a:r>
              <a:rPr lang="zh-CN" altLang="en-US" sz="2000"/>
              <a:t>＋</a:t>
            </a:r>
            <a:r>
              <a:rPr lang="en-US" altLang="zh-CN" sz="2000"/>
              <a:t>(B) 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27467" name="AutoShape 11"/>
          <p:cNvSpPr>
            <a:spLocks noChangeArrowheads="1"/>
          </p:cNvSpPr>
          <p:nvPr/>
        </p:nvSpPr>
        <p:spPr bwMode="auto">
          <a:xfrm>
            <a:off x="3059113" y="3716338"/>
            <a:ext cx="15113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(D)+0 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  <a:endParaRPr lang="zh-CN" altLang="en-US" sz="2000"/>
          </a:p>
        </p:txBody>
      </p:sp>
      <p:sp>
        <p:nvSpPr>
          <p:cNvPr id="1427468" name="AutoShape 12"/>
          <p:cNvSpPr>
            <a:spLocks noChangeArrowheads="1"/>
          </p:cNvSpPr>
          <p:nvPr/>
        </p:nvSpPr>
        <p:spPr bwMode="auto">
          <a:xfrm>
            <a:off x="4787900" y="3716338"/>
            <a:ext cx="17272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(D)</a:t>
            </a:r>
            <a:r>
              <a:rPr lang="zh-CN" altLang="en-US" sz="2000"/>
              <a:t>－</a:t>
            </a:r>
            <a:r>
              <a:rPr lang="en-US" altLang="zh-CN" sz="2000"/>
              <a:t>(B) 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  <a:endParaRPr lang="zh-CN" altLang="en-US" sz="2400"/>
          </a:p>
        </p:txBody>
      </p:sp>
      <p:sp>
        <p:nvSpPr>
          <p:cNvPr id="1427469" name="AutoShape 13"/>
          <p:cNvSpPr>
            <a:spLocks noChangeArrowheads="1"/>
          </p:cNvSpPr>
          <p:nvPr/>
        </p:nvSpPr>
        <p:spPr bwMode="auto">
          <a:xfrm>
            <a:off x="2843213" y="4579938"/>
            <a:ext cx="20161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</a:t>
            </a:r>
            <a:r>
              <a:rPr lang="en-US" altLang="zh-CN" sz="2000">
                <a:solidFill>
                  <a:srgbClr val="FF0000"/>
                </a:solidFill>
              </a:rPr>
              <a:t>C</a:t>
            </a:r>
            <a:r>
              <a:rPr lang="en-US" altLang="zh-CN" sz="2000"/>
              <a:t>)</a:t>
            </a:r>
            <a:r>
              <a:rPr lang="zh-CN" altLang="en-US" sz="2000"/>
              <a:t>－</a:t>
            </a:r>
            <a:r>
              <a:rPr lang="en-US" altLang="zh-CN" sz="2000"/>
              <a:t>1 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27470" name="AutoShape 14"/>
          <p:cNvSpPr>
            <a:spLocks noChangeArrowheads="1"/>
          </p:cNvSpPr>
          <p:nvPr/>
        </p:nvSpPr>
        <p:spPr bwMode="auto">
          <a:xfrm>
            <a:off x="2770188" y="5372100"/>
            <a:ext cx="2089150" cy="576263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</a:t>
            </a:r>
            <a:r>
              <a:rPr lang="en-US" altLang="zh-CN" sz="2000">
                <a:solidFill>
                  <a:srgbClr val="FF0000"/>
                </a:solidFill>
              </a:rPr>
              <a:t>C</a:t>
            </a:r>
            <a:r>
              <a:rPr lang="en-US" altLang="zh-CN" sz="2000"/>
              <a:t>)</a:t>
            </a:r>
            <a:r>
              <a:rPr lang="zh-CN" altLang="en-US" sz="2000"/>
              <a:t>＝</a:t>
            </a:r>
            <a:r>
              <a:rPr lang="en-US" altLang="zh-CN" sz="2000"/>
              <a:t>0?</a:t>
            </a:r>
          </a:p>
        </p:txBody>
      </p:sp>
      <p:sp>
        <p:nvSpPr>
          <p:cNvPr id="1427471" name="AutoShape 15"/>
          <p:cNvSpPr>
            <a:spLocks noChangeArrowheads="1"/>
          </p:cNvSpPr>
          <p:nvPr/>
        </p:nvSpPr>
        <p:spPr bwMode="auto">
          <a:xfrm>
            <a:off x="5434013" y="4579938"/>
            <a:ext cx="3386137" cy="431800"/>
          </a:xfrm>
          <a:prstGeom prst="flowChartProcess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宋体" charset="-122"/>
              </a:rPr>
              <a:t>(</a:t>
            </a:r>
            <a:r>
              <a:rPr lang="en-US" altLang="zh-CN" sz="2000"/>
              <a:t>D, A</a:t>
            </a:r>
            <a:r>
              <a:rPr lang="en-US" altLang="zh-CN" sz="2000">
                <a:latin typeface="宋体" charset="-122"/>
              </a:rPr>
              <a:t>)</a:t>
            </a:r>
            <a:r>
              <a:rPr lang="zh-CN" altLang="en-US" sz="2000"/>
              <a:t>及附加位</a:t>
            </a:r>
            <a:r>
              <a:rPr lang="en-US" altLang="zh-CN" sz="2000"/>
              <a:t>A</a:t>
            </a:r>
            <a:r>
              <a:rPr lang="en-US" altLang="zh-CN" sz="2000" baseline="-25000"/>
              <a:t>-1</a:t>
            </a:r>
            <a:r>
              <a:rPr lang="zh-CN" altLang="en-US" sz="2000"/>
              <a:t>右移一位</a:t>
            </a:r>
          </a:p>
        </p:txBody>
      </p:sp>
      <p:sp>
        <p:nvSpPr>
          <p:cNvPr id="1427472" name="AutoShape 16"/>
          <p:cNvSpPr>
            <a:spLocks noChangeArrowheads="1"/>
          </p:cNvSpPr>
          <p:nvPr/>
        </p:nvSpPr>
        <p:spPr bwMode="auto">
          <a:xfrm>
            <a:off x="3275013" y="6310313"/>
            <a:ext cx="1079500" cy="431800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结束</a:t>
            </a:r>
          </a:p>
        </p:txBody>
      </p:sp>
      <p:sp>
        <p:nvSpPr>
          <p:cNvPr id="1427473" name="Line 17"/>
          <p:cNvSpPr>
            <a:spLocks noChangeShapeType="1"/>
          </p:cNvSpPr>
          <p:nvPr/>
        </p:nvSpPr>
        <p:spPr bwMode="auto">
          <a:xfrm>
            <a:off x="3851275" y="5492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4" name="Line 18"/>
          <p:cNvSpPr>
            <a:spLocks noChangeShapeType="1"/>
          </p:cNvSpPr>
          <p:nvPr/>
        </p:nvSpPr>
        <p:spPr bwMode="auto">
          <a:xfrm>
            <a:off x="3851275" y="234950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5" name="Line 19"/>
          <p:cNvSpPr>
            <a:spLocks noChangeShapeType="1"/>
          </p:cNvSpPr>
          <p:nvPr/>
        </p:nvSpPr>
        <p:spPr bwMode="auto">
          <a:xfrm>
            <a:off x="3851275" y="342900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6" name="Line 20"/>
          <p:cNvSpPr>
            <a:spLocks noChangeShapeType="1"/>
          </p:cNvSpPr>
          <p:nvPr/>
        </p:nvSpPr>
        <p:spPr bwMode="auto">
          <a:xfrm>
            <a:off x="3851275" y="41497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7" name="Line 21"/>
          <p:cNvSpPr>
            <a:spLocks noChangeShapeType="1"/>
          </p:cNvSpPr>
          <p:nvPr/>
        </p:nvSpPr>
        <p:spPr bwMode="auto">
          <a:xfrm>
            <a:off x="3851275" y="501332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8" name="Line 22"/>
          <p:cNvSpPr>
            <a:spLocks noChangeShapeType="1"/>
          </p:cNvSpPr>
          <p:nvPr/>
        </p:nvSpPr>
        <p:spPr bwMode="auto">
          <a:xfrm>
            <a:off x="3851275" y="59499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9" name="Line 23"/>
          <p:cNvSpPr>
            <a:spLocks noChangeShapeType="1"/>
          </p:cNvSpPr>
          <p:nvPr/>
        </p:nvSpPr>
        <p:spPr bwMode="auto">
          <a:xfrm>
            <a:off x="1978025" y="306863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0" name="Line 24"/>
          <p:cNvSpPr>
            <a:spLocks noChangeShapeType="1"/>
          </p:cNvSpPr>
          <p:nvPr/>
        </p:nvSpPr>
        <p:spPr bwMode="auto">
          <a:xfrm flipH="1">
            <a:off x="1978025" y="30686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1" name="Line 25"/>
          <p:cNvSpPr>
            <a:spLocks noChangeShapeType="1"/>
          </p:cNvSpPr>
          <p:nvPr/>
        </p:nvSpPr>
        <p:spPr bwMode="auto">
          <a:xfrm flipH="1">
            <a:off x="5002213" y="306863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2" name="Line 26"/>
          <p:cNvSpPr>
            <a:spLocks noChangeShapeType="1"/>
          </p:cNvSpPr>
          <p:nvPr/>
        </p:nvSpPr>
        <p:spPr bwMode="auto">
          <a:xfrm>
            <a:off x="5722938" y="306863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3" name="Line 27"/>
          <p:cNvSpPr>
            <a:spLocks noChangeShapeType="1"/>
          </p:cNvSpPr>
          <p:nvPr/>
        </p:nvSpPr>
        <p:spPr bwMode="auto">
          <a:xfrm>
            <a:off x="1978025" y="4365625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4" name="Line 28"/>
          <p:cNvSpPr>
            <a:spLocks noChangeShapeType="1"/>
          </p:cNvSpPr>
          <p:nvPr/>
        </p:nvSpPr>
        <p:spPr bwMode="auto">
          <a:xfrm>
            <a:off x="1978025" y="41497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5" name="Line 29"/>
          <p:cNvSpPr>
            <a:spLocks noChangeShapeType="1"/>
          </p:cNvSpPr>
          <p:nvPr/>
        </p:nvSpPr>
        <p:spPr bwMode="auto">
          <a:xfrm>
            <a:off x="5722938" y="41497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6" name="Line 30"/>
          <p:cNvSpPr>
            <a:spLocks noChangeShapeType="1"/>
          </p:cNvSpPr>
          <p:nvPr/>
        </p:nvSpPr>
        <p:spPr bwMode="auto">
          <a:xfrm flipH="1">
            <a:off x="3851275" y="4365625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7" name="Line 31"/>
          <p:cNvSpPr>
            <a:spLocks noChangeShapeType="1"/>
          </p:cNvSpPr>
          <p:nvPr/>
        </p:nvSpPr>
        <p:spPr bwMode="auto">
          <a:xfrm flipV="1">
            <a:off x="7091363" y="501332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8" name="Line 32"/>
          <p:cNvSpPr>
            <a:spLocks noChangeShapeType="1"/>
          </p:cNvSpPr>
          <p:nvPr/>
        </p:nvSpPr>
        <p:spPr bwMode="auto">
          <a:xfrm flipH="1">
            <a:off x="3851275" y="2492375"/>
            <a:ext cx="324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9" name="Line 33"/>
          <p:cNvSpPr>
            <a:spLocks noChangeShapeType="1"/>
          </p:cNvSpPr>
          <p:nvPr/>
        </p:nvSpPr>
        <p:spPr bwMode="auto">
          <a:xfrm>
            <a:off x="4859338" y="5661025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90" name="Line 34"/>
          <p:cNvSpPr>
            <a:spLocks noChangeShapeType="1"/>
          </p:cNvSpPr>
          <p:nvPr/>
        </p:nvSpPr>
        <p:spPr bwMode="auto">
          <a:xfrm flipV="1">
            <a:off x="7091363" y="2492375"/>
            <a:ext cx="0" cy="208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91" name="Text Box 35"/>
          <p:cNvSpPr txBox="1">
            <a:spLocks noChangeArrowheads="1"/>
          </p:cNvSpPr>
          <p:nvPr/>
        </p:nvSpPr>
        <p:spPr bwMode="auto">
          <a:xfrm>
            <a:off x="1906588" y="2636838"/>
            <a:ext cx="7921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=01</a:t>
            </a:r>
          </a:p>
        </p:txBody>
      </p:sp>
      <p:sp>
        <p:nvSpPr>
          <p:cNvPr id="1427492" name="Text Box 36"/>
          <p:cNvSpPr txBox="1">
            <a:spLocks noChangeArrowheads="1"/>
          </p:cNvSpPr>
          <p:nvPr/>
        </p:nvSpPr>
        <p:spPr bwMode="auto">
          <a:xfrm>
            <a:off x="4930775" y="2636838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=10</a:t>
            </a:r>
          </a:p>
        </p:txBody>
      </p:sp>
      <p:sp>
        <p:nvSpPr>
          <p:cNvPr id="1427493" name="Text Box 37"/>
          <p:cNvSpPr txBox="1">
            <a:spLocks noChangeArrowheads="1"/>
          </p:cNvSpPr>
          <p:nvPr/>
        </p:nvSpPr>
        <p:spPr bwMode="auto">
          <a:xfrm>
            <a:off x="3851275" y="3284538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=11</a:t>
            </a:r>
          </a:p>
        </p:txBody>
      </p:sp>
      <p:sp>
        <p:nvSpPr>
          <p:cNvPr id="1427494" name="Text Box 38"/>
          <p:cNvSpPr txBox="1">
            <a:spLocks noChangeArrowheads="1"/>
          </p:cNvSpPr>
          <p:nvPr/>
        </p:nvSpPr>
        <p:spPr bwMode="auto">
          <a:xfrm>
            <a:off x="3059113" y="3284538"/>
            <a:ext cx="7921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=00</a:t>
            </a:r>
          </a:p>
        </p:txBody>
      </p:sp>
      <p:sp>
        <p:nvSpPr>
          <p:cNvPr id="1427495" name="Text Box 39"/>
          <p:cNvSpPr txBox="1">
            <a:spLocks noChangeArrowheads="1"/>
          </p:cNvSpPr>
          <p:nvPr/>
        </p:nvSpPr>
        <p:spPr bwMode="auto">
          <a:xfrm>
            <a:off x="3778250" y="5876925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Y</a:t>
            </a:r>
          </a:p>
        </p:txBody>
      </p:sp>
      <p:sp>
        <p:nvSpPr>
          <p:cNvPr id="1427496" name="Text Box 40"/>
          <p:cNvSpPr txBox="1">
            <a:spLocks noChangeArrowheads="1"/>
          </p:cNvSpPr>
          <p:nvPr/>
        </p:nvSpPr>
        <p:spPr bwMode="auto">
          <a:xfrm>
            <a:off x="4857750" y="5276850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30CF2B-65C0-4EA9-A263-A48C44B6B240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3168650" cy="5689600"/>
          </a:xfrm>
        </p:spPr>
        <p:txBody>
          <a:bodyPr/>
          <a:lstStyle/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endParaRPr lang="en-US" altLang="zh-CN"/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/>
              <a:t>X</a:t>
            </a:r>
            <a:r>
              <a:rPr lang="zh-CN" altLang="en-US"/>
              <a:t>＝</a:t>
            </a:r>
            <a:r>
              <a:rPr lang="en-US" altLang="zh-CN"/>
              <a:t>0.1010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/>
              <a:t>Y</a:t>
            </a:r>
            <a:r>
              <a:rPr lang="zh-CN" altLang="en-US"/>
              <a:t>＝－</a:t>
            </a:r>
            <a:r>
              <a:rPr lang="en-US" altLang="zh-CN"/>
              <a:t>0.1101</a:t>
            </a:r>
            <a:endParaRPr lang="zh-CN" altLang="en-US"/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/>
              <a:t>利用布斯法补码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/>
              <a:t>一位乘法求积。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     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00.1010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11.0110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     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11.0011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∴ [X·Y]</a:t>
            </a:r>
            <a:r>
              <a:rPr lang="zh-CN" altLang="en-US" baseline="-25000">
                <a:solidFill>
                  <a:srgbClr val="000000"/>
                </a:solidFill>
              </a:rPr>
              <a:t>补</a:t>
            </a:r>
            <a:endParaRPr lang="zh-CN" altLang="en-US">
              <a:solidFill>
                <a:srgbClr val="000000"/>
              </a:solidFill>
            </a:endParaRP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/>
              <a:t>    ＝</a:t>
            </a:r>
            <a:r>
              <a:rPr lang="en-US" altLang="zh-CN"/>
              <a:t>1.01111110</a:t>
            </a:r>
          </a:p>
        </p:txBody>
      </p:sp>
      <p:sp>
        <p:nvSpPr>
          <p:cNvPr id="1430532" name="Rectangle 4"/>
          <p:cNvSpPr>
            <a:spLocks noChangeArrowheads="1"/>
          </p:cNvSpPr>
          <p:nvPr/>
        </p:nvSpPr>
        <p:spPr bwMode="auto">
          <a:xfrm>
            <a:off x="107950" y="549275"/>
            <a:ext cx="866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1015" name="Group 487"/>
          <p:cNvGraphicFramePr>
            <a:graphicFrameLocks noGrp="1"/>
          </p:cNvGraphicFramePr>
          <p:nvPr/>
        </p:nvGraphicFramePr>
        <p:xfrm>
          <a:off x="3276600" y="549275"/>
          <a:ext cx="5113338" cy="591343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操作说明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不移位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30986" name="Line 458"/>
          <p:cNvSpPr>
            <a:spLocks noChangeShapeType="1"/>
          </p:cNvSpPr>
          <p:nvPr/>
        </p:nvSpPr>
        <p:spPr bwMode="auto">
          <a:xfrm>
            <a:off x="6300788" y="1268413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87" name="Line 459"/>
          <p:cNvSpPr>
            <a:spLocks noChangeShapeType="1"/>
          </p:cNvSpPr>
          <p:nvPr/>
        </p:nvSpPr>
        <p:spPr bwMode="auto">
          <a:xfrm>
            <a:off x="6300788" y="234950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88" name="Line 460"/>
          <p:cNvSpPr>
            <a:spLocks noChangeShapeType="1"/>
          </p:cNvSpPr>
          <p:nvPr/>
        </p:nvSpPr>
        <p:spPr bwMode="auto">
          <a:xfrm>
            <a:off x="6300788" y="342900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89" name="Line 461"/>
          <p:cNvSpPr>
            <a:spLocks noChangeShapeType="1"/>
          </p:cNvSpPr>
          <p:nvPr/>
        </p:nvSpPr>
        <p:spPr bwMode="auto">
          <a:xfrm>
            <a:off x="6300788" y="450850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0" name="Line 462"/>
          <p:cNvSpPr>
            <a:spLocks noChangeShapeType="1"/>
          </p:cNvSpPr>
          <p:nvPr/>
        </p:nvSpPr>
        <p:spPr bwMode="auto">
          <a:xfrm>
            <a:off x="6300788" y="5661025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1" name="Line 463"/>
          <p:cNvSpPr>
            <a:spLocks noChangeShapeType="1"/>
          </p:cNvSpPr>
          <p:nvPr/>
        </p:nvSpPr>
        <p:spPr bwMode="auto">
          <a:xfrm>
            <a:off x="5219700" y="981075"/>
            <a:ext cx="0" cy="9350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2" name="Line 464"/>
          <p:cNvSpPr>
            <a:spLocks noChangeShapeType="1"/>
          </p:cNvSpPr>
          <p:nvPr/>
        </p:nvSpPr>
        <p:spPr bwMode="auto">
          <a:xfrm>
            <a:off x="5219700" y="191611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3" name="Line 465"/>
          <p:cNvSpPr>
            <a:spLocks noChangeShapeType="1"/>
          </p:cNvSpPr>
          <p:nvPr/>
        </p:nvSpPr>
        <p:spPr bwMode="auto">
          <a:xfrm>
            <a:off x="5508625" y="1916113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4" name="Line 466"/>
          <p:cNvSpPr>
            <a:spLocks noChangeShapeType="1"/>
          </p:cNvSpPr>
          <p:nvPr/>
        </p:nvSpPr>
        <p:spPr bwMode="auto">
          <a:xfrm>
            <a:off x="5508625" y="3068638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5" name="Line 467"/>
          <p:cNvSpPr>
            <a:spLocks noChangeShapeType="1"/>
          </p:cNvSpPr>
          <p:nvPr/>
        </p:nvSpPr>
        <p:spPr bwMode="auto">
          <a:xfrm>
            <a:off x="5724525" y="3068638"/>
            <a:ext cx="0" cy="108108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6" name="Line 468"/>
          <p:cNvSpPr>
            <a:spLocks noChangeShapeType="1"/>
          </p:cNvSpPr>
          <p:nvPr/>
        </p:nvSpPr>
        <p:spPr bwMode="auto">
          <a:xfrm>
            <a:off x="5724525" y="4149725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7" name="Line 469"/>
          <p:cNvSpPr>
            <a:spLocks noChangeShapeType="1"/>
          </p:cNvSpPr>
          <p:nvPr/>
        </p:nvSpPr>
        <p:spPr bwMode="auto">
          <a:xfrm>
            <a:off x="6011863" y="4149725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8" name="Line 470"/>
          <p:cNvSpPr>
            <a:spLocks noChangeShapeType="1"/>
          </p:cNvSpPr>
          <p:nvPr/>
        </p:nvSpPr>
        <p:spPr bwMode="auto">
          <a:xfrm>
            <a:off x="6011863" y="522922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9" name="Line 471"/>
          <p:cNvSpPr>
            <a:spLocks noChangeShapeType="1"/>
          </p:cNvSpPr>
          <p:nvPr/>
        </p:nvSpPr>
        <p:spPr bwMode="auto">
          <a:xfrm>
            <a:off x="6227763" y="5229225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1002" name="Text Box 474"/>
          <p:cNvSpPr txBox="1">
            <a:spLocks noChangeArrowheads="1"/>
          </p:cNvSpPr>
          <p:nvPr/>
        </p:nvSpPr>
        <p:spPr bwMode="auto">
          <a:xfrm>
            <a:off x="5508625" y="1125538"/>
            <a:ext cx="7191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乘数</a:t>
            </a:r>
          </a:p>
        </p:txBody>
      </p:sp>
      <p:sp>
        <p:nvSpPr>
          <p:cNvPr id="1431003" name="Text Box 475"/>
          <p:cNvSpPr txBox="1">
            <a:spLocks noChangeArrowheads="1"/>
          </p:cNvSpPr>
          <p:nvPr/>
        </p:nvSpPr>
        <p:spPr bwMode="auto">
          <a:xfrm>
            <a:off x="3995738" y="728663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部分积</a:t>
            </a:r>
          </a:p>
        </p:txBody>
      </p:sp>
      <p:sp>
        <p:nvSpPr>
          <p:cNvPr id="1431004" name="Text Box 476"/>
          <p:cNvSpPr txBox="1">
            <a:spLocks noChangeArrowheads="1"/>
          </p:cNvSpPr>
          <p:nvPr/>
        </p:nvSpPr>
        <p:spPr bwMode="auto">
          <a:xfrm>
            <a:off x="6300788" y="188913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附加位</a:t>
            </a:r>
          </a:p>
        </p:txBody>
      </p:sp>
      <p:sp>
        <p:nvSpPr>
          <p:cNvPr id="1431005" name="AutoShape 47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1050" y="1125538"/>
            <a:ext cx="1081088" cy="431800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校正法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31006" name="AutoShape 47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1050" y="1628775"/>
            <a:ext cx="1081088" cy="431800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校正法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431016" name="AutoShape 488"/>
          <p:cNvSpPr>
            <a:spLocks/>
          </p:cNvSpPr>
          <p:nvPr/>
        </p:nvSpPr>
        <p:spPr bwMode="auto">
          <a:xfrm rot="-5400000">
            <a:off x="4860131" y="5301457"/>
            <a:ext cx="142875" cy="2592388"/>
          </a:xfrm>
          <a:prstGeom prst="leftBrace">
            <a:avLst>
              <a:gd name="adj1" fmla="val 64094"/>
              <a:gd name="adj2" fmla="val 50000"/>
            </a:avLst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E51E6-B1FA-475C-8771-CF29719D6323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2825"/>
            <a:ext cx="8569325" cy="5048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补码一位乘法器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chemeClr val="bg2"/>
                </a:solidFill>
              </a:rPr>
              <a:t>Booth</a:t>
            </a:r>
            <a:r>
              <a:rPr lang="zh-CN" altLang="en-US">
                <a:solidFill>
                  <a:schemeClr val="bg2"/>
                </a:solidFill>
              </a:rPr>
              <a:t>算法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chemeClr val="bg2"/>
                </a:solidFill>
              </a:rPr>
              <a:t>框图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2950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29511" name="Object 7"/>
          <p:cNvGraphicFramePr>
            <a:graphicFrameLocks noChangeAspect="1"/>
          </p:cNvGraphicFramePr>
          <p:nvPr/>
        </p:nvGraphicFramePr>
        <p:xfrm>
          <a:off x="828675" y="1084263"/>
          <a:ext cx="7488238" cy="500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521" name="Visio" r:id="rId3" imgW="3106826" imgH="2080870" progId="Visio.Drawing.11">
                  <p:embed/>
                </p:oleObj>
              </mc:Choice>
              <mc:Fallback>
                <p:oleObj name="Visio" r:id="rId3" imgW="3106826" imgH="208087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084263"/>
                        <a:ext cx="7488238" cy="500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5EFC3-8876-4A27-8599-0E172BF705A1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15128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Booth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法改进，将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与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的状态比较和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与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状态比较合在一起进行：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2(Y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2Y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431556" name="Rectangle 4"/>
          <p:cNvSpPr>
            <a:spLocks noChangeArrowheads="1"/>
          </p:cNvSpPr>
          <p:nvPr/>
        </p:nvSpPr>
        <p:spPr bwMode="auto">
          <a:xfrm>
            <a:off x="755650" y="476250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1794" name="Group 242"/>
          <p:cNvGraphicFramePr>
            <a:graphicFrameLocks noGrp="1"/>
          </p:cNvGraphicFramePr>
          <p:nvPr/>
        </p:nvGraphicFramePr>
        <p:xfrm>
          <a:off x="611188" y="2497138"/>
          <a:ext cx="7561262" cy="41148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Y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i-1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i-2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i-1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i-2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2Y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     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0     0     0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0     0     1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1" lang="zh-CN" altLang="en-US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0     1     0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1" lang="zh-CN" altLang="en-US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0     1     1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2[X]</a:t>
                      </a:r>
                      <a:r>
                        <a:rPr kumimoji="1" lang="zh-CN" altLang="en-US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1     0     0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2[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1" lang="zh-CN" altLang="en-US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1     0     1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1" lang="zh-CN" altLang="en-US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1     1     0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1" lang="zh-CN" altLang="en-US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1     1     1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1796" name="AutoShape 24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549275"/>
            <a:ext cx="431800" cy="431800"/>
          </a:xfrm>
          <a:prstGeom prst="actionButtonReturn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1798" name="AutoShape 2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1052513"/>
            <a:ext cx="431800" cy="431800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E6A2A-606E-4D96-852B-8BFD7E17FC46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5400675"/>
          </a:xfrm>
        </p:spPr>
        <p:txBody>
          <a:bodyPr/>
          <a:lstStyle/>
          <a:p>
            <a:pPr marL="442913" indent="-442913">
              <a:buFont typeface="Wingdings" pitchFamily="2" charset="2"/>
              <a:buNone/>
            </a:pPr>
            <a:r>
              <a:rPr lang="zh-CN" altLang="en-US">
                <a:ea typeface="黑体" pitchFamily="2" charset="-122"/>
              </a:rPr>
              <a:t>补码二位乘法的法则：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/>
              <a:t>乘数与被乘数均用</a:t>
            </a:r>
            <a:r>
              <a:rPr lang="zh-CN" altLang="en-US" sz="2400">
                <a:solidFill>
                  <a:srgbClr val="FF0000"/>
                </a:solidFill>
              </a:rPr>
              <a:t>补码</a:t>
            </a:r>
            <a:r>
              <a:rPr lang="zh-CN" altLang="en-US" sz="2400"/>
              <a:t>表示，连同</a:t>
            </a:r>
            <a:r>
              <a:rPr lang="zh-CN" altLang="en-US" sz="2400">
                <a:solidFill>
                  <a:srgbClr val="FF0000"/>
                </a:solidFill>
              </a:rPr>
              <a:t>符号位</a:t>
            </a:r>
            <a:r>
              <a:rPr lang="zh-CN" altLang="en-US" sz="2400"/>
              <a:t>一起参加运算。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/>
              <a:t>乘数最低位后增加一个</a:t>
            </a:r>
            <a:r>
              <a:rPr lang="zh-CN" altLang="en-US" sz="2400">
                <a:solidFill>
                  <a:srgbClr val="FF0000"/>
                </a:solidFill>
              </a:rPr>
              <a:t>附加位</a:t>
            </a:r>
            <a:r>
              <a:rPr lang="en-US" altLang="zh-CN" sz="2400">
                <a:latin typeface="宋体" charset="-122"/>
              </a:rPr>
              <a:t>(</a:t>
            </a:r>
            <a:r>
              <a:rPr lang="zh-CN" altLang="en-US" sz="2400"/>
              <a:t>可用</a:t>
            </a:r>
            <a:r>
              <a:rPr lang="en-US" altLang="zh-CN" sz="2400"/>
              <a:t>A</a:t>
            </a:r>
            <a:r>
              <a:rPr lang="en-US" altLang="zh-CN" sz="2400" baseline="-25000"/>
              <a:t>-1</a:t>
            </a:r>
            <a:r>
              <a:rPr lang="en-US" altLang="zh-CN" sz="2400">
                <a:latin typeface="宋体" charset="-122"/>
              </a:rPr>
              <a:t>)</a:t>
            </a:r>
            <a:r>
              <a:rPr lang="zh-CN" altLang="en-US" sz="2400"/>
              <a:t>，初始设定为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/>
              <a:t>。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/>
              <a:t>从附加位开始，依据上表所示的操作规律，一次检测</a:t>
            </a:r>
            <a:r>
              <a:rPr lang="zh-CN" altLang="en-US" sz="2400">
                <a:solidFill>
                  <a:srgbClr val="0000FF"/>
                </a:solidFill>
              </a:rPr>
              <a:t>相邻</a:t>
            </a:r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zh-CN" altLang="en-US" sz="2400"/>
              <a:t>决定具体的操作，并每次乘数</a:t>
            </a:r>
            <a:r>
              <a:rPr lang="zh-CN" altLang="en-US" sz="2400">
                <a:solidFill>
                  <a:srgbClr val="FF0000"/>
                </a:solidFill>
              </a:rPr>
              <a:t>右移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位</a:t>
            </a:r>
            <a:r>
              <a:rPr lang="zh-CN" altLang="en-US" sz="2400"/>
              <a:t>。 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/>
              <a:t>当乘数位数</a:t>
            </a:r>
            <a:r>
              <a:rPr lang="en-US" altLang="zh-CN" sz="2400">
                <a:latin typeface="宋体" charset="-122"/>
              </a:rPr>
              <a:t>(</a:t>
            </a:r>
            <a:r>
              <a:rPr lang="zh-CN" altLang="en-US" sz="2400"/>
              <a:t>包括符号位</a:t>
            </a:r>
            <a:r>
              <a:rPr lang="en-US" altLang="zh-CN" sz="2400">
                <a:latin typeface="宋体" charset="-122"/>
              </a:rPr>
              <a:t>)</a:t>
            </a:r>
            <a:r>
              <a:rPr lang="zh-CN" altLang="en-US" sz="2400"/>
              <a:t>为偶数</a:t>
            </a:r>
            <a:r>
              <a:rPr lang="en-US" altLang="zh-CN" sz="2400"/>
              <a:t>n</a:t>
            </a:r>
            <a:r>
              <a:rPr lang="zh-CN" altLang="en-US" sz="2400"/>
              <a:t>时，右移</a:t>
            </a:r>
            <a:r>
              <a:rPr lang="en-US" altLang="zh-CN" sz="2400"/>
              <a:t>2</a:t>
            </a:r>
            <a:r>
              <a:rPr lang="zh-CN" altLang="en-US" sz="2400"/>
              <a:t>位的次数为</a:t>
            </a:r>
            <a:r>
              <a:rPr lang="en-US" altLang="zh-CN" sz="2400"/>
              <a:t>n/2</a:t>
            </a:r>
            <a:r>
              <a:rPr lang="zh-CN" altLang="en-US" sz="2400"/>
              <a:t>次，最后一次只右移</a:t>
            </a:r>
            <a:r>
              <a:rPr lang="en-US" altLang="zh-CN" sz="2400"/>
              <a:t>1</a:t>
            </a:r>
            <a:r>
              <a:rPr lang="zh-CN" altLang="en-US" sz="2400"/>
              <a:t>位。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zh-CN" altLang="en-US" sz="2400"/>
              <a:t>乘数位数</a:t>
            </a:r>
            <a:r>
              <a:rPr lang="en-US" altLang="zh-CN" sz="2400">
                <a:latin typeface="宋体" charset="-122"/>
              </a:rPr>
              <a:t>(</a:t>
            </a:r>
            <a:r>
              <a:rPr lang="zh-CN" altLang="en-US" sz="2400"/>
              <a:t>包括符号位</a:t>
            </a:r>
            <a:r>
              <a:rPr lang="en-US" altLang="zh-CN" sz="2400">
                <a:latin typeface="宋体" charset="-122"/>
              </a:rPr>
              <a:t>)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奇数</a:t>
            </a:r>
            <a:r>
              <a:rPr lang="en-US" altLang="zh-CN" sz="2400">
                <a:solidFill>
                  <a:srgbClr val="000000"/>
                </a:solidFill>
              </a:rPr>
              <a:t>n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时，可在乘数最后一位之后添加一个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，使乘数</a:t>
            </a:r>
            <a:r>
              <a:rPr lang="zh-CN" altLang="en-US" sz="2400"/>
              <a:t>位数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变为偶数</a:t>
            </a:r>
            <a:r>
              <a:rPr lang="en-US" altLang="zh-CN" sz="2400">
                <a:solidFill>
                  <a:srgbClr val="000000"/>
                </a:solidFill>
              </a:rPr>
              <a:t>n+1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，右移次数为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2400">
                <a:solidFill>
                  <a:srgbClr val="000000"/>
                </a:solidFill>
              </a:rPr>
              <a:t>n+1)/2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，且最后一次只右移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位；此时，也可以将乘数增加一个符号位，使乘数</a:t>
            </a:r>
            <a:r>
              <a:rPr lang="zh-CN" altLang="en-US" sz="2400"/>
              <a:t>位数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变为偶数</a:t>
            </a:r>
            <a:r>
              <a:rPr lang="en-US" altLang="zh-CN" sz="2400">
                <a:solidFill>
                  <a:srgbClr val="000000"/>
                </a:solidFill>
              </a:rPr>
              <a:t>n+1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，右移次数为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[(</a:t>
            </a:r>
            <a:r>
              <a:rPr lang="en-US" altLang="zh-CN" sz="2400">
                <a:solidFill>
                  <a:srgbClr val="000000"/>
                </a:solidFill>
              </a:rPr>
              <a:t>n+1)/2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。</a:t>
            </a:r>
            <a:endParaRPr lang="en-US" altLang="zh-CN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2580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3F386-350F-4E5E-932A-659457073AFC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3240088" cy="55451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已知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>
                <a:solidFill>
                  <a:srgbClr val="000000"/>
                </a:solidFill>
              </a:rPr>
              <a:t>0.1101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>
                <a:solidFill>
                  <a:srgbClr val="000000"/>
                </a:solidFill>
              </a:rPr>
              <a:t>0.1011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试利用补码二位乘法求积。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    ＝  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1.0101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    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11</a:t>
            </a:r>
            <a:r>
              <a:rPr lang="en-US" altLang="zh-CN">
                <a:solidFill>
                  <a:srgbClr val="000000"/>
                </a:solidFill>
              </a:rPr>
              <a:t>1.0011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  ＝</a:t>
            </a:r>
            <a:r>
              <a:rPr lang="en-US" altLang="zh-CN">
                <a:solidFill>
                  <a:srgbClr val="000000"/>
                </a:solidFill>
              </a:rPr>
              <a:t>110.0110</a:t>
            </a:r>
            <a:endParaRPr lang="en-US" altLang="zh-CN"/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＝</a:t>
            </a:r>
            <a:r>
              <a:rPr lang="en-US" altLang="zh-CN">
                <a:solidFill>
                  <a:srgbClr val="000000"/>
                </a:solidFill>
              </a:rPr>
              <a:t>000.1101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001.1010</a:t>
            </a:r>
          </a:p>
        </p:txBody>
      </p:sp>
      <p:sp>
        <p:nvSpPr>
          <p:cNvPr id="143360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3731" name="Group 131"/>
          <p:cNvGraphicFramePr>
            <a:graphicFrameLocks noGrp="1"/>
          </p:cNvGraphicFramePr>
          <p:nvPr/>
        </p:nvGraphicFramePr>
        <p:xfrm>
          <a:off x="3565525" y="1295400"/>
          <a:ext cx="5327650" cy="40846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操作说明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不右移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33732" name="Line 132"/>
          <p:cNvSpPr>
            <a:spLocks noChangeShapeType="1"/>
          </p:cNvSpPr>
          <p:nvPr/>
        </p:nvSpPr>
        <p:spPr bwMode="auto">
          <a:xfrm>
            <a:off x="6588125" y="1989138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3" name="Line 133"/>
          <p:cNvSpPr>
            <a:spLocks noChangeShapeType="1"/>
          </p:cNvSpPr>
          <p:nvPr/>
        </p:nvSpPr>
        <p:spPr bwMode="auto">
          <a:xfrm>
            <a:off x="6588125" y="3068638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4" name="Line 134"/>
          <p:cNvSpPr>
            <a:spLocks noChangeShapeType="1"/>
          </p:cNvSpPr>
          <p:nvPr/>
        </p:nvSpPr>
        <p:spPr bwMode="auto">
          <a:xfrm>
            <a:off x="6588125" y="4183063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5" name="Line 135"/>
          <p:cNvSpPr>
            <a:spLocks noChangeShapeType="1"/>
          </p:cNvSpPr>
          <p:nvPr/>
        </p:nvSpPr>
        <p:spPr bwMode="auto">
          <a:xfrm>
            <a:off x="5580063" y="1700213"/>
            <a:ext cx="0" cy="10080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6" name="Line 136"/>
          <p:cNvSpPr>
            <a:spLocks noChangeShapeType="1"/>
          </p:cNvSpPr>
          <p:nvPr/>
        </p:nvSpPr>
        <p:spPr bwMode="auto">
          <a:xfrm>
            <a:off x="5580063" y="2708275"/>
            <a:ext cx="5048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7" name="Line 137"/>
          <p:cNvSpPr>
            <a:spLocks noChangeShapeType="1"/>
          </p:cNvSpPr>
          <p:nvPr/>
        </p:nvSpPr>
        <p:spPr bwMode="auto">
          <a:xfrm>
            <a:off x="6084888" y="2708275"/>
            <a:ext cx="0" cy="10810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8" name="Line 138"/>
          <p:cNvSpPr>
            <a:spLocks noChangeShapeType="1"/>
          </p:cNvSpPr>
          <p:nvPr/>
        </p:nvSpPr>
        <p:spPr bwMode="auto">
          <a:xfrm>
            <a:off x="6084888" y="37893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9" name="Line 139"/>
          <p:cNvSpPr>
            <a:spLocks noChangeShapeType="1"/>
          </p:cNvSpPr>
          <p:nvPr/>
        </p:nvSpPr>
        <p:spPr bwMode="auto">
          <a:xfrm>
            <a:off x="6516688" y="3789363"/>
            <a:ext cx="0" cy="15113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40" name="Text Box 140"/>
          <p:cNvSpPr txBox="1">
            <a:spLocks noChangeArrowheads="1"/>
          </p:cNvSpPr>
          <p:nvPr/>
        </p:nvSpPr>
        <p:spPr bwMode="auto">
          <a:xfrm>
            <a:off x="4284663" y="5789613"/>
            <a:ext cx="38877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/>
              <a:t>∴ </a:t>
            </a:r>
            <a:r>
              <a:rPr lang="en-US" altLang="zh-CN"/>
              <a:t>[X·Y]</a:t>
            </a:r>
            <a:r>
              <a:rPr lang="zh-CN" altLang="en-US" baseline="-25000"/>
              <a:t>补</a:t>
            </a:r>
            <a:r>
              <a:rPr lang="zh-CN" altLang="en-US"/>
              <a:t>＝</a:t>
            </a:r>
            <a:r>
              <a:rPr lang="en-US" altLang="zh-CN"/>
              <a:t>0.10001111</a:t>
            </a:r>
          </a:p>
        </p:txBody>
      </p:sp>
      <p:sp>
        <p:nvSpPr>
          <p:cNvPr id="1433741" name="AutoShape 1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360362" cy="360362"/>
          </a:xfrm>
          <a:prstGeom prst="actionButtonInformation">
            <a:avLst/>
          </a:prstGeom>
          <a:solidFill>
            <a:srgbClr val="99CC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67120-CB03-4FD3-A51C-F61731176EAB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647700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，计算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＝？</a:t>
            </a:r>
            <a:endParaRPr lang="en-US" altLang="zh-CN"/>
          </a:p>
        </p:txBody>
      </p:sp>
      <p:sp>
        <p:nvSpPr>
          <p:cNvPr id="143462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手算及单元电路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4928" name="Group 304"/>
          <p:cNvGraphicFramePr>
            <a:graphicFrameLocks noGrp="1"/>
          </p:cNvGraphicFramePr>
          <p:nvPr/>
        </p:nvGraphicFramePr>
        <p:xfrm>
          <a:off x="1476375" y="2117725"/>
          <a:ext cx="5832475" cy="3200400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4929" name="Text Box 305"/>
          <p:cNvSpPr txBox="1">
            <a:spLocks noChangeArrowheads="1"/>
          </p:cNvSpPr>
          <p:nvPr/>
        </p:nvSpPr>
        <p:spPr bwMode="auto">
          <a:xfrm>
            <a:off x="5797550" y="4206875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与运算</a:t>
            </a:r>
          </a:p>
        </p:txBody>
      </p:sp>
      <p:sp>
        <p:nvSpPr>
          <p:cNvPr id="1434930" name="Text Box 306"/>
          <p:cNvSpPr txBox="1">
            <a:spLocks noChangeArrowheads="1"/>
          </p:cNvSpPr>
          <p:nvPr/>
        </p:nvSpPr>
        <p:spPr bwMode="auto">
          <a:xfrm>
            <a:off x="6086475" y="5502275"/>
            <a:ext cx="115093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求和</a:t>
            </a:r>
          </a:p>
        </p:txBody>
      </p:sp>
      <p:sp>
        <p:nvSpPr>
          <p:cNvPr id="1434931" name="Line 307"/>
          <p:cNvSpPr>
            <a:spLocks noChangeShapeType="1"/>
          </p:cNvSpPr>
          <p:nvPr/>
        </p:nvSpPr>
        <p:spPr bwMode="auto">
          <a:xfrm flipH="1" flipV="1">
            <a:off x="6084888" y="3917950"/>
            <a:ext cx="144462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932" name="Line 308"/>
          <p:cNvSpPr>
            <a:spLocks noChangeShapeType="1"/>
          </p:cNvSpPr>
          <p:nvPr/>
        </p:nvSpPr>
        <p:spPr bwMode="auto">
          <a:xfrm flipH="1" flipV="1">
            <a:off x="5724525" y="5286375"/>
            <a:ext cx="5762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E22A9D-DE47-4C91-8B4F-C7373E0FA46D}" type="slidenum">
              <a:rPr lang="zh-CN" altLang="en-US"/>
              <a:pPr/>
              <a:t>58</a:t>
            </a:fld>
            <a:endParaRPr lang="en-US" altLang="zh-CN"/>
          </a:p>
        </p:txBody>
      </p:sp>
      <p:grpSp>
        <p:nvGrpSpPr>
          <p:cNvPr id="1435833" name="Group 185"/>
          <p:cNvGrpSpPr>
            <a:grpSpLocks/>
          </p:cNvGrpSpPr>
          <p:nvPr/>
        </p:nvGrpSpPr>
        <p:grpSpPr bwMode="auto">
          <a:xfrm>
            <a:off x="4284663" y="3068638"/>
            <a:ext cx="4608512" cy="1081087"/>
            <a:chOff x="2699" y="1933"/>
            <a:chExt cx="2903" cy="681"/>
          </a:xfrm>
        </p:grpSpPr>
        <p:sp>
          <p:nvSpPr>
            <p:cNvPr id="1435829" name="Line 181"/>
            <p:cNvSpPr>
              <a:spLocks noChangeShapeType="1"/>
            </p:cNvSpPr>
            <p:nvPr/>
          </p:nvSpPr>
          <p:spPr bwMode="auto">
            <a:xfrm>
              <a:off x="3878" y="1933"/>
              <a:ext cx="1724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30" name="Line 182"/>
            <p:cNvSpPr>
              <a:spLocks noChangeShapeType="1"/>
            </p:cNvSpPr>
            <p:nvPr/>
          </p:nvSpPr>
          <p:spPr bwMode="auto">
            <a:xfrm>
              <a:off x="3515" y="2160"/>
              <a:ext cx="1724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31" name="Line 183"/>
            <p:cNvSpPr>
              <a:spLocks noChangeShapeType="1"/>
            </p:cNvSpPr>
            <p:nvPr/>
          </p:nvSpPr>
          <p:spPr bwMode="auto">
            <a:xfrm>
              <a:off x="3061" y="2387"/>
              <a:ext cx="1724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32" name="Line 184"/>
            <p:cNvSpPr>
              <a:spLocks noChangeShapeType="1"/>
            </p:cNvSpPr>
            <p:nvPr/>
          </p:nvSpPr>
          <p:spPr bwMode="auto">
            <a:xfrm>
              <a:off x="2699" y="2614"/>
              <a:ext cx="1724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5834" name="Group 186"/>
          <p:cNvGrpSpPr>
            <a:grpSpLocks/>
          </p:cNvGrpSpPr>
          <p:nvPr/>
        </p:nvGrpSpPr>
        <p:grpSpPr bwMode="auto">
          <a:xfrm>
            <a:off x="4356100" y="2924175"/>
            <a:ext cx="4465638" cy="1441450"/>
            <a:chOff x="2744" y="1842"/>
            <a:chExt cx="2813" cy="908"/>
          </a:xfrm>
        </p:grpSpPr>
        <p:sp>
          <p:nvSpPr>
            <p:cNvPr id="1435825" name="Line 177"/>
            <p:cNvSpPr>
              <a:spLocks noChangeShapeType="1"/>
            </p:cNvSpPr>
            <p:nvPr/>
          </p:nvSpPr>
          <p:spPr bwMode="auto">
            <a:xfrm flipV="1">
              <a:off x="2744" y="1842"/>
              <a:ext cx="1588" cy="90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26" name="Line 178"/>
            <p:cNvSpPr>
              <a:spLocks noChangeShapeType="1"/>
            </p:cNvSpPr>
            <p:nvPr/>
          </p:nvSpPr>
          <p:spPr bwMode="auto">
            <a:xfrm flipV="1">
              <a:off x="3152" y="1842"/>
              <a:ext cx="1588" cy="90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27" name="Line 179"/>
            <p:cNvSpPr>
              <a:spLocks noChangeShapeType="1"/>
            </p:cNvSpPr>
            <p:nvPr/>
          </p:nvSpPr>
          <p:spPr bwMode="auto">
            <a:xfrm flipV="1">
              <a:off x="3560" y="1842"/>
              <a:ext cx="1588" cy="90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28" name="Line 180"/>
            <p:cNvSpPr>
              <a:spLocks noChangeShapeType="1"/>
            </p:cNvSpPr>
            <p:nvPr/>
          </p:nvSpPr>
          <p:spPr bwMode="auto">
            <a:xfrm flipV="1">
              <a:off x="3969" y="1842"/>
              <a:ext cx="1588" cy="90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647700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，计算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＝？</a:t>
            </a:r>
            <a:endParaRPr lang="en-US" altLang="zh-CN"/>
          </a:p>
        </p:txBody>
      </p:sp>
      <p:sp>
        <p:nvSpPr>
          <p:cNvPr id="1435652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手算及单元电路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35737" name="Text Box 89"/>
          <p:cNvSpPr txBox="1">
            <a:spLocks noChangeArrowheads="1"/>
          </p:cNvSpPr>
          <p:nvPr/>
        </p:nvSpPr>
        <p:spPr bwMode="auto">
          <a:xfrm>
            <a:off x="466725" y="5373688"/>
            <a:ext cx="36004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基本乘加单元框图</a:t>
            </a:r>
          </a:p>
        </p:txBody>
      </p:sp>
      <p:graphicFrame>
        <p:nvGraphicFramePr>
          <p:cNvPr id="1435738" name="Object 90"/>
          <p:cNvGraphicFramePr>
            <a:graphicFrameLocks noChangeAspect="1"/>
          </p:cNvGraphicFramePr>
          <p:nvPr/>
        </p:nvGraphicFramePr>
        <p:xfrm>
          <a:off x="36513" y="1955800"/>
          <a:ext cx="4248150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48" name="Visio" r:id="rId3" imgW="2145630" imgH="1505990" progId="Visio.Drawing.11">
                  <p:embed/>
                </p:oleObj>
              </mc:Choice>
              <mc:Fallback>
                <p:oleObj name="Visio" r:id="rId3" imgW="2145630" imgH="1505990" progId="Visio.Drawing.11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1955800"/>
                        <a:ext cx="4248150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24" name="Group 176"/>
          <p:cNvGraphicFramePr>
            <a:graphicFrameLocks noGrp="1"/>
          </p:cNvGraphicFramePr>
          <p:nvPr/>
        </p:nvGraphicFramePr>
        <p:xfrm>
          <a:off x="4284663" y="2168525"/>
          <a:ext cx="4679950" cy="256032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5835" name="AutoShape 18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620713"/>
            <a:ext cx="503237" cy="504825"/>
          </a:xfrm>
          <a:prstGeom prst="actionButtonRetur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E684F-DC96-466B-8F0C-29087EA790B1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094413"/>
            <a:ext cx="8569325" cy="503237"/>
          </a:xfrm>
        </p:spPr>
        <p:txBody>
          <a:bodyPr/>
          <a:lstStyle/>
          <a:p>
            <a:pPr marL="361950" indent="-36195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定点无符号数阵列乘法器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6676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绝对值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无符号数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阵列乘法器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6762" name="Object 90"/>
          <p:cNvGraphicFramePr>
            <a:graphicFrameLocks noChangeAspect="1"/>
          </p:cNvGraphicFramePr>
          <p:nvPr/>
        </p:nvGraphicFramePr>
        <p:xfrm>
          <a:off x="179388" y="1357313"/>
          <a:ext cx="8785225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82" name="Visio" r:id="rId3" imgW="4564990" imgH="2240890" progId="Visio.Drawing.11">
                  <p:embed/>
                </p:oleObj>
              </mc:Choice>
              <mc:Fallback>
                <p:oleObj name="Visio" r:id="rId3" imgW="4564990" imgH="2240890" progId="Visio.Drawing.11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57313"/>
                        <a:ext cx="8785225" cy="451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63" name="Object 91"/>
          <p:cNvGraphicFramePr>
            <a:graphicFrameLocks noChangeAspect="1"/>
          </p:cNvGraphicFramePr>
          <p:nvPr/>
        </p:nvGraphicFramePr>
        <p:xfrm>
          <a:off x="107950" y="1125538"/>
          <a:ext cx="252095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83" name="Visio" r:id="rId5" imgW="2145630" imgH="1505990" progId="Visio.Drawing.11">
                  <p:embed/>
                </p:oleObj>
              </mc:Choice>
              <mc:Fallback>
                <p:oleObj name="Visio" r:id="rId5" imgW="2145630" imgH="1505990" progId="Visio.Drawing.11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125538"/>
                        <a:ext cx="2520950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65" name="AutoShape 9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20713"/>
            <a:ext cx="503237" cy="504825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BB31B0-7CCC-4DFB-9EA2-F7F8FCF758D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加减运算方法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712200" cy="5616575"/>
          </a:xfrm>
        </p:spPr>
        <p:txBody>
          <a:bodyPr/>
          <a:lstStyle/>
          <a:p>
            <a:r>
              <a:rPr lang="zh-CN" altLang="en-US"/>
              <a:t>补码加减运算规则：</a:t>
            </a:r>
          </a:p>
          <a:p>
            <a:pPr lvl="1"/>
            <a:r>
              <a:rPr lang="zh-CN" altLang="en-US"/>
              <a:t>参加运算的操作数用</a:t>
            </a:r>
            <a:r>
              <a:rPr lang="zh-CN" altLang="en-US">
                <a:solidFill>
                  <a:srgbClr val="0000FF"/>
                </a:solidFill>
              </a:rPr>
              <a:t>补码</a:t>
            </a:r>
            <a:r>
              <a:rPr lang="zh-CN" altLang="en-US"/>
              <a:t>表示；</a:t>
            </a:r>
          </a:p>
          <a:p>
            <a:pPr lvl="1"/>
            <a:r>
              <a:rPr lang="zh-CN" altLang="en-US"/>
              <a:t>补码的</a:t>
            </a:r>
            <a:r>
              <a:rPr lang="zh-CN" altLang="en-US">
                <a:solidFill>
                  <a:srgbClr val="D60093"/>
                </a:solidFill>
              </a:rPr>
              <a:t>符号位</a:t>
            </a:r>
            <a:r>
              <a:rPr lang="zh-CN" altLang="en-US"/>
              <a:t>与</a:t>
            </a:r>
            <a:r>
              <a:rPr lang="zh-CN" altLang="en-US">
                <a:solidFill>
                  <a:srgbClr val="D60093"/>
                </a:solidFill>
              </a:rPr>
              <a:t>数值位</a:t>
            </a:r>
            <a:r>
              <a:rPr lang="zh-CN" altLang="en-US"/>
              <a:t>同时进行</a:t>
            </a:r>
            <a:r>
              <a:rPr lang="zh-CN" altLang="en-US">
                <a:solidFill>
                  <a:srgbClr val="CC0000"/>
                </a:solidFill>
              </a:rPr>
              <a:t>加运算</a:t>
            </a:r>
            <a:r>
              <a:rPr lang="zh-CN" altLang="en-US"/>
              <a:t>；</a:t>
            </a:r>
          </a:p>
          <a:p>
            <a:pPr lvl="2"/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加</a:t>
            </a:r>
            <a:r>
              <a:rPr lang="zh-CN" altLang="en-US"/>
              <a:t>：两数补码直接相加；</a:t>
            </a:r>
          </a:p>
          <a:p>
            <a:pPr lvl="2"/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减</a:t>
            </a:r>
            <a:r>
              <a:rPr lang="zh-CN" altLang="en-US"/>
              <a:t>：</a:t>
            </a:r>
            <a:r>
              <a:rPr lang="zh-CN" altLang="en-US">
                <a:solidFill>
                  <a:srgbClr val="D60093"/>
                </a:solidFill>
              </a:rPr>
              <a:t>减数</a:t>
            </a:r>
            <a:r>
              <a:rPr lang="zh-CN" altLang="en-US"/>
              <a:t>补码连同符号位一起按位取反，</a:t>
            </a:r>
            <a:br>
              <a:rPr lang="zh-CN" altLang="en-US"/>
            </a:br>
            <a:r>
              <a:rPr lang="zh-CN" altLang="en-US"/>
              <a:t>        末位加</a:t>
            </a:r>
            <a:r>
              <a:rPr lang="en-US" altLang="zh-CN"/>
              <a:t>1</a:t>
            </a:r>
            <a:r>
              <a:rPr lang="zh-CN" altLang="en-US"/>
              <a:t>；再与</a:t>
            </a:r>
            <a:r>
              <a:rPr lang="zh-CN" altLang="en-US">
                <a:solidFill>
                  <a:srgbClr val="D60093"/>
                </a:solidFill>
              </a:rPr>
              <a:t>被减数</a:t>
            </a:r>
            <a:r>
              <a:rPr lang="zh-CN" altLang="en-US"/>
              <a:t>的补码相</a:t>
            </a:r>
            <a:r>
              <a:rPr lang="zh-CN" altLang="en-US">
                <a:solidFill>
                  <a:srgbClr val="CC0000"/>
                </a:solidFill>
              </a:rPr>
              <a:t>加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运算结果即为和</a:t>
            </a:r>
            <a:r>
              <a:rPr lang="en-US" altLang="zh-CN"/>
              <a:t>/</a:t>
            </a:r>
            <a:r>
              <a:rPr lang="zh-CN" altLang="en-US"/>
              <a:t>差的</a:t>
            </a:r>
            <a:r>
              <a:rPr lang="zh-CN" altLang="en-US">
                <a:solidFill>
                  <a:srgbClr val="0000FF"/>
                </a:solidFill>
              </a:rPr>
              <a:t>补码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ABB67-22B8-4F2F-B6ED-9467271711A0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1655763"/>
          </a:xfrm>
        </p:spPr>
        <p:txBody>
          <a:bodyPr/>
          <a:lstStyle/>
          <a:p>
            <a:pPr marL="361950" indent="-361950"/>
            <a:r>
              <a:rPr lang="zh-CN" altLang="en-US"/>
              <a:t>求被乘数与乘数的绝对值</a:t>
            </a:r>
          </a:p>
          <a:p>
            <a:pPr marL="361950" indent="-361950"/>
            <a:r>
              <a:rPr lang="zh-CN" altLang="en-US"/>
              <a:t>进行绝对值乘法</a:t>
            </a:r>
          </a:p>
          <a:p>
            <a:pPr marL="361950" indent="-361950"/>
            <a:r>
              <a:rPr lang="zh-CN" altLang="en-US"/>
              <a:t>根据被乘数与乘数的符号，决定最后乘积的符号。</a:t>
            </a:r>
            <a:endParaRPr lang="en-US" altLang="zh-CN"/>
          </a:p>
        </p:txBody>
      </p:sp>
      <p:sp>
        <p:nvSpPr>
          <p:cNvPr id="1437700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带符号数的阵列乘法器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2AAB9F-D5C4-437C-A82E-461734E0C615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5710258"/>
            <a:ext cx="8501122" cy="576262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求补电路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872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带符号数的阵列乘法器</a:t>
            </a:r>
          </a:p>
        </p:txBody>
      </p:sp>
      <p:graphicFrame>
        <p:nvGraphicFramePr>
          <p:cNvPr id="1438728" name="Object 8"/>
          <p:cNvGraphicFramePr>
            <a:graphicFrameLocks noChangeAspect="1"/>
          </p:cNvGraphicFramePr>
          <p:nvPr/>
        </p:nvGraphicFramePr>
        <p:xfrm>
          <a:off x="214282" y="1357298"/>
          <a:ext cx="8455493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38" name="Visio" r:id="rId3" imgW="6922417" imgH="3392046" progId="Visio.Drawing.11">
                  <p:embed/>
                </p:oleObj>
              </mc:Choice>
              <mc:Fallback>
                <p:oleObj name="Visio" r:id="rId3" imgW="6922417" imgH="339204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357298"/>
                        <a:ext cx="8455493" cy="414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26767" y="2285992"/>
            <a:ext cx="135732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2400" kern="0" smtClean="0">
                <a:solidFill>
                  <a:srgbClr val="FF0066"/>
                </a:solidFill>
                <a:latin typeface="+mn-lt"/>
                <a:ea typeface="+mn-ea"/>
              </a:rPr>
              <a:t>异或门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83958" y="3571876"/>
            <a:ext cx="10001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2400" kern="0" smtClean="0">
                <a:solidFill>
                  <a:srgbClr val="FF0066"/>
                </a:solidFill>
                <a:latin typeface="+mn-lt"/>
                <a:ea typeface="+mn-ea"/>
              </a:rPr>
              <a:t>与门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312321" y="3669690"/>
            <a:ext cx="10001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2400" kern="0" smtClean="0">
                <a:solidFill>
                  <a:srgbClr val="FF0066"/>
                </a:solidFill>
                <a:latin typeface="+mn-lt"/>
                <a:ea typeface="+mn-ea"/>
              </a:rPr>
              <a:t>或门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2AAB9F-D5C4-437C-A82E-461734E0C615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21388"/>
            <a:ext cx="8569325" cy="576262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求补电路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872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带符号数的阵列乘法器</a:t>
            </a:r>
          </a:p>
        </p:txBody>
      </p:sp>
      <p:graphicFrame>
        <p:nvGraphicFramePr>
          <p:cNvPr id="1438726" name="Object 6"/>
          <p:cNvGraphicFramePr>
            <a:graphicFrameLocks noChangeAspect="1"/>
          </p:cNvGraphicFramePr>
          <p:nvPr/>
        </p:nvGraphicFramePr>
        <p:xfrm>
          <a:off x="611188" y="1239838"/>
          <a:ext cx="8064500" cy="46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548" name="Visio" r:id="rId3" imgW="3705454" imgH="2052828" progId="Visio.Drawing.11">
                  <p:embed/>
                </p:oleObj>
              </mc:Choice>
              <mc:Fallback>
                <p:oleObj name="Visio" r:id="rId3" imgW="3705454" imgH="205282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39838"/>
                        <a:ext cx="8064500" cy="463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3A2EB-F843-4EF2-941B-A39EBD27A4F8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2825"/>
            <a:ext cx="8569325" cy="576263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zh-CN">
                <a:solidFill>
                  <a:schemeClr val="bg2"/>
                </a:solidFill>
              </a:rPr>
              <a:t>n+1位带符号数阵列乘法器框图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974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带符号数的阵列乘法器</a:t>
            </a:r>
          </a:p>
        </p:txBody>
      </p:sp>
      <p:graphicFrame>
        <p:nvGraphicFramePr>
          <p:cNvPr id="1439751" name="Object 7"/>
          <p:cNvGraphicFramePr>
            <a:graphicFrameLocks noChangeAspect="1"/>
          </p:cNvGraphicFramePr>
          <p:nvPr/>
        </p:nvGraphicFramePr>
        <p:xfrm>
          <a:off x="323850" y="930275"/>
          <a:ext cx="8424863" cy="509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61" name="Visio" r:id="rId3" imgW="5428793" imgH="3105607" progId="Visio.Drawing.11">
                  <p:embed/>
                </p:oleObj>
              </mc:Choice>
              <mc:Fallback>
                <p:oleObj name="Visio" r:id="rId3" imgW="5428793" imgH="3105607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30275"/>
                        <a:ext cx="8424863" cy="509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23528" y="1412776"/>
            <a:ext cx="3816424" cy="1368152"/>
            <a:chOff x="323528" y="1412776"/>
            <a:chExt cx="3816424" cy="1368152"/>
          </a:xfrm>
        </p:grpSpPr>
        <p:sp>
          <p:nvSpPr>
            <p:cNvPr id="7" name="矩形 6"/>
            <p:cNvSpPr/>
            <p:nvPr/>
          </p:nvSpPr>
          <p:spPr bwMode="auto">
            <a:xfrm>
              <a:off x="3779912" y="141277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203848" y="141277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627784" y="141277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051720" y="141277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203848" y="177281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627784" y="177281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051720" y="177281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475656" y="177281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627784" y="213285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051720" y="213285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475656" y="213285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99592" y="213285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051720" y="249289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475656" y="249289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899592" y="249289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23528" y="249289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4450"/>
            <a:ext cx="8501122" cy="523875"/>
          </a:xfrm>
        </p:spPr>
        <p:txBody>
          <a:bodyPr/>
          <a:lstStyle/>
          <a:p>
            <a:r>
              <a:rPr lang="en-US" altLang="zh-CN" smtClean="0"/>
              <a:t>3.1.2 </a:t>
            </a:r>
            <a:r>
              <a:rPr lang="zh-CN" altLang="en-US" smtClean="0">
                <a:solidFill>
                  <a:srgbClr val="D60093"/>
                </a:solidFill>
              </a:rPr>
              <a:t>乘法</a:t>
            </a:r>
            <a:r>
              <a:rPr lang="zh-CN" altLang="en-US" smtClean="0"/>
              <a:t>运算     </a:t>
            </a:r>
            <a:r>
              <a:rPr lang="en-US" altLang="zh-CN" smtClean="0">
                <a:solidFill>
                  <a:srgbClr val="006600"/>
                </a:solidFill>
              </a:rPr>
              <a:t>4. </a:t>
            </a:r>
            <a:r>
              <a:rPr lang="zh-CN" altLang="en-US" smtClean="0">
                <a:solidFill>
                  <a:srgbClr val="006600"/>
                </a:solidFill>
              </a:rPr>
              <a:t>适用于</a:t>
            </a:r>
            <a:r>
              <a:rPr lang="zh-CN" altLang="en-US" smtClean="0">
                <a:solidFill>
                  <a:srgbClr val="FF6600"/>
                </a:solidFill>
              </a:rPr>
              <a:t>流水线</a:t>
            </a:r>
            <a:r>
              <a:rPr lang="zh-CN" altLang="en-US" smtClean="0">
                <a:solidFill>
                  <a:srgbClr val="006600"/>
                </a:solidFill>
              </a:rPr>
              <a:t>工作的</a:t>
            </a:r>
            <a:r>
              <a:rPr lang="zh-CN" altLang="en-US" smtClean="0">
                <a:solidFill>
                  <a:srgbClr val="FF0066"/>
                </a:solidFill>
              </a:rPr>
              <a:t>阵列</a:t>
            </a:r>
            <a:r>
              <a:rPr lang="zh-CN" altLang="en-US" smtClean="0">
                <a:solidFill>
                  <a:srgbClr val="006600"/>
                </a:solidFill>
              </a:rPr>
              <a:t>乘法器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491" y="3356992"/>
            <a:ext cx="3178696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保留进位半加器：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64</a:t>
            </a:fld>
            <a:endParaRPr lang="en-US" altLang="zh-CN"/>
          </a:p>
        </p:txBody>
      </p:sp>
      <p:graphicFrame>
        <p:nvGraphicFramePr>
          <p:cNvPr id="6" name="Group 176"/>
          <p:cNvGraphicFramePr>
            <a:graphicFrameLocks noGrp="1"/>
          </p:cNvGraphicFramePr>
          <p:nvPr/>
        </p:nvGraphicFramePr>
        <p:xfrm>
          <a:off x="251520" y="692696"/>
          <a:ext cx="4032450" cy="2424240"/>
        </p:xfrm>
        <a:graphic>
          <a:graphicData uri="http://schemas.openxmlformats.org/drawingml/2006/table">
            <a:tbl>
              <a:tblPr/>
              <a:tblGrid>
                <a:gridCol w="57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×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9" name="组合 98"/>
          <p:cNvGrpSpPr/>
          <p:nvPr/>
        </p:nvGrpSpPr>
        <p:grpSpPr>
          <a:xfrm>
            <a:off x="4860032" y="1340768"/>
            <a:ext cx="3960440" cy="1368152"/>
            <a:chOff x="4860032" y="1340768"/>
            <a:chExt cx="3960440" cy="1368152"/>
          </a:xfrm>
        </p:grpSpPr>
        <p:sp>
          <p:nvSpPr>
            <p:cNvPr id="23" name="矩形 22"/>
            <p:cNvSpPr/>
            <p:nvPr/>
          </p:nvSpPr>
          <p:spPr bwMode="auto">
            <a:xfrm>
              <a:off x="8316416" y="134076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740352" y="134076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164288" y="134076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588224" y="134076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7740352" y="170080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7164288" y="170080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6588224" y="170080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12160" y="170080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164288" y="206084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588224" y="206084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6012160" y="206084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5436096" y="206084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6588224" y="242088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012160" y="242088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436096" y="242088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60032" y="242088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lang="en-US" altLang="zh-CN" sz="1800" baseline="-25000" smtClean="0"/>
                <a:t>3</a:t>
              </a: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cxnSp>
        <p:nvCxnSpPr>
          <p:cNvPr id="55" name="直接箭头连接符 54"/>
          <p:cNvCxnSpPr/>
          <p:nvPr/>
        </p:nvCxnSpPr>
        <p:spPr bwMode="auto">
          <a:xfrm>
            <a:off x="4572000" y="2780928"/>
            <a:ext cx="432048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427984" y="231926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＋</a:t>
            </a:r>
            <a:endParaRPr lang="zh-CN" altLang="en-US" sz="2400"/>
          </a:p>
        </p:txBody>
      </p:sp>
      <p:sp>
        <p:nvSpPr>
          <p:cNvPr id="59" name="虚尾箭头 58"/>
          <p:cNvSpPr/>
          <p:nvPr/>
        </p:nvSpPr>
        <p:spPr bwMode="auto">
          <a:xfrm>
            <a:off x="4355976" y="1772816"/>
            <a:ext cx="504056" cy="432048"/>
          </a:xfrm>
          <a:prstGeom prst="stripedRightArrow">
            <a:avLst/>
          </a:prstGeom>
          <a:solidFill>
            <a:srgbClr val="66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 bwMode="auto">
          <a:xfrm>
            <a:off x="4937627" y="3356992"/>
            <a:ext cx="31786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保留进位全加器：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28812" y="3903439"/>
            <a:ext cx="2778999" cy="2075458"/>
            <a:chOff x="728812" y="3903439"/>
            <a:chExt cx="2778999" cy="2075458"/>
          </a:xfrm>
        </p:grpSpPr>
        <p:sp>
          <p:nvSpPr>
            <p:cNvPr id="60" name="矩形 59"/>
            <p:cNvSpPr/>
            <p:nvPr/>
          </p:nvSpPr>
          <p:spPr bwMode="auto">
            <a:xfrm>
              <a:off x="2457004" y="4797152"/>
              <a:ext cx="576064" cy="432048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zh-CN" sz="2000" smtClean="0"/>
                <a:t>HA</a:t>
              </a:r>
              <a:endParaRPr lang="zh-CN" altLang="en-US" sz="2000" smtClean="0"/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2889052" y="5229200"/>
              <a:ext cx="0" cy="43204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601020" y="5229200"/>
              <a:ext cx="0" cy="43204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2601020" y="4293096"/>
              <a:ext cx="0" cy="50405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2889052" y="4293096"/>
              <a:ext cx="0" cy="50405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808932" y="3903439"/>
              <a:ext cx="92813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被加数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89052" y="3903439"/>
              <a:ext cx="61875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加数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89052" y="5517232"/>
              <a:ext cx="30938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和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8812" y="5517232"/>
              <a:ext cx="1856278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向高位的进位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55883" y="3861048"/>
            <a:ext cx="4160533" cy="2304256"/>
            <a:chOff x="4155883" y="3861048"/>
            <a:chExt cx="4160533" cy="2304256"/>
          </a:xfrm>
        </p:grpSpPr>
        <p:cxnSp>
          <p:nvCxnSpPr>
            <p:cNvPr id="62" name="直接连接符 61"/>
            <p:cNvCxnSpPr/>
            <p:nvPr/>
          </p:nvCxnSpPr>
          <p:spPr bwMode="auto">
            <a:xfrm>
              <a:off x="6316123" y="5445224"/>
              <a:ext cx="0" cy="43204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5" name="矩形 64"/>
            <p:cNvSpPr/>
            <p:nvPr/>
          </p:nvSpPr>
          <p:spPr bwMode="auto">
            <a:xfrm>
              <a:off x="5740059" y="5013176"/>
              <a:ext cx="864096" cy="432048"/>
            </a:xfrm>
            <a:prstGeom prst="rect">
              <a:avLst/>
            </a:prstGeom>
            <a:solidFill>
              <a:srgbClr val="FFCC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CSA</a:t>
              </a: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6172107" y="4293096"/>
              <a:ext cx="0" cy="72008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5884075" y="4509120"/>
              <a:ext cx="0" cy="50405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028091" y="5445224"/>
              <a:ext cx="0" cy="43204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6460139" y="4509120"/>
              <a:ext cx="0" cy="50405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4918995" y="4241963"/>
              <a:ext cx="92813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被加数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12067" y="3861048"/>
              <a:ext cx="61875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加数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16123" y="5703639"/>
              <a:ext cx="30938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和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55883" y="5703639"/>
              <a:ext cx="1856278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向高位的进位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60139" y="4221088"/>
              <a:ext cx="185627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 smtClean="0">
                  <a:solidFill>
                    <a:srgbClr val="0000FF"/>
                  </a:solidFill>
                </a:rPr>
                <a:t>低位来的进位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/>
      <p:bldP spid="59" grpId="0" animBg="1"/>
      <p:bldP spid="8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65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183569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411760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连接符 26"/>
          <p:cNvCxnSpPr>
            <a:stCxn id="7" idx="1"/>
          </p:cNvCxnSpPr>
          <p:nvPr/>
        </p:nvCxnSpPr>
        <p:spPr bwMode="auto">
          <a:xfrm flipH="1">
            <a:off x="1547664" y="5589240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1547664" y="5589240"/>
            <a:ext cx="0" cy="64807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12372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3707904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4283968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3995936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2771800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>
            <a:off x="3347864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3059832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5580112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6156176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868144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644008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5220072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4932040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51621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7092280" y="5589240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80424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236296" y="5805264"/>
            <a:ext cx="288032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7380312" y="5589240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矩形 58"/>
          <p:cNvSpPr/>
          <p:nvPr/>
        </p:nvSpPr>
        <p:spPr bwMode="auto">
          <a:xfrm>
            <a:off x="5292080" y="4221088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smtClean="0"/>
              <a:t>HA</a:t>
            </a:r>
            <a:endParaRPr lang="zh-CN" altLang="en-US" sz="2000" smtClean="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6948264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5724128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6012160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78802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507605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3851920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413995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291581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203848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97971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226774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543609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H="1">
            <a:off x="507605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5436096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421196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4644008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435597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49999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H="1">
            <a:off x="4139952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313184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327585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851920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341987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3707904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3707904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H="1">
            <a:off x="3203848" y="4869160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 bwMode="auto">
          <a:xfrm>
            <a:off x="1979712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07" name="直接连接符 106"/>
          <p:cNvCxnSpPr>
            <a:endCxn id="106" idx="0"/>
          </p:cNvCxnSpPr>
          <p:nvPr/>
        </p:nvCxnSpPr>
        <p:spPr bwMode="auto">
          <a:xfrm>
            <a:off x="2411760" y="2564904"/>
            <a:ext cx="0" cy="165618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>
            <a:off x="21237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699792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>
            <a:off x="255577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255577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连接符 118"/>
          <p:cNvCxnSpPr/>
          <p:nvPr/>
        </p:nvCxnSpPr>
        <p:spPr bwMode="auto">
          <a:xfrm>
            <a:off x="1835696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/>
          <p:nvPr/>
        </p:nvCxnSpPr>
        <p:spPr bwMode="auto">
          <a:xfrm>
            <a:off x="1835696" y="2492896"/>
            <a:ext cx="0" cy="23762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 bwMode="auto">
          <a:xfrm>
            <a:off x="392392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5" name="直接连接符 134"/>
          <p:cNvCxnSpPr/>
          <p:nvPr/>
        </p:nvCxnSpPr>
        <p:spPr bwMode="auto">
          <a:xfrm>
            <a:off x="4067944" y="2492896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9" name="直接连接符 138"/>
          <p:cNvCxnSpPr/>
          <p:nvPr/>
        </p:nvCxnSpPr>
        <p:spPr bwMode="auto">
          <a:xfrm>
            <a:off x="406794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H="1">
            <a:off x="3851920" y="3717032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284380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6660232" y="2204864"/>
            <a:ext cx="0" cy="3168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57241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>
            <a:off x="4932040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7" name="直接连接符 96"/>
          <p:cNvCxnSpPr>
            <a:endCxn id="96" idx="0"/>
          </p:cNvCxnSpPr>
          <p:nvPr/>
        </p:nvCxnSpPr>
        <p:spPr bwMode="auto">
          <a:xfrm>
            <a:off x="356388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6" name="直接连接符 135"/>
          <p:cNvCxnSpPr/>
          <p:nvPr/>
        </p:nvCxnSpPr>
        <p:spPr bwMode="auto">
          <a:xfrm>
            <a:off x="4355976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3" name="直接连接符 142"/>
          <p:cNvCxnSpPr/>
          <p:nvPr/>
        </p:nvCxnSpPr>
        <p:spPr bwMode="auto">
          <a:xfrm>
            <a:off x="2987824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3275856" y="2564904"/>
            <a:ext cx="0" cy="50405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5" name="直接连接符 144"/>
          <p:cNvCxnSpPr/>
          <p:nvPr/>
        </p:nvCxnSpPr>
        <p:spPr bwMode="auto">
          <a:xfrm>
            <a:off x="298782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/>
          <p:nvPr/>
        </p:nvCxnSpPr>
        <p:spPr bwMode="auto">
          <a:xfrm flipH="1">
            <a:off x="2699792" y="3717032"/>
            <a:ext cx="288032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接连接符 166"/>
          <p:cNvCxnSpPr/>
          <p:nvPr/>
        </p:nvCxnSpPr>
        <p:spPr bwMode="auto">
          <a:xfrm>
            <a:off x="7668344" y="2492896"/>
            <a:ext cx="0" cy="374441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742468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1" name="TextBox 170"/>
          <p:cNvSpPr txBox="1"/>
          <p:nvPr/>
        </p:nvSpPr>
        <p:spPr>
          <a:xfrm>
            <a:off x="6820991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74" name="TextBox 173"/>
          <p:cNvSpPr txBox="1"/>
          <p:nvPr/>
        </p:nvSpPr>
        <p:spPr>
          <a:xfrm>
            <a:off x="6444208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7" name="TextBox 176"/>
          <p:cNvSpPr txBox="1"/>
          <p:nvPr/>
        </p:nvSpPr>
        <p:spPr>
          <a:xfrm>
            <a:off x="594015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8" name="TextBox 177"/>
          <p:cNvSpPr txBox="1"/>
          <p:nvPr/>
        </p:nvSpPr>
        <p:spPr>
          <a:xfrm>
            <a:off x="5524846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180" name="TextBox 179"/>
          <p:cNvSpPr txBox="1"/>
          <p:nvPr/>
        </p:nvSpPr>
        <p:spPr>
          <a:xfrm>
            <a:off x="5148064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82" name="TextBox 181"/>
          <p:cNvSpPr txBox="1"/>
          <p:nvPr/>
        </p:nvSpPr>
        <p:spPr>
          <a:xfrm>
            <a:off x="4716016" y="1854116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84" name="TextBox 183"/>
          <p:cNvSpPr txBox="1"/>
          <p:nvPr/>
        </p:nvSpPr>
        <p:spPr>
          <a:xfrm>
            <a:off x="4372719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86" name="TextBox 185"/>
          <p:cNvSpPr txBox="1"/>
          <p:nvPr/>
        </p:nvSpPr>
        <p:spPr>
          <a:xfrm>
            <a:off x="413995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88" name="TextBox 187"/>
          <p:cNvSpPr txBox="1"/>
          <p:nvPr/>
        </p:nvSpPr>
        <p:spPr>
          <a:xfrm>
            <a:off x="377991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189" name="TextBox 188"/>
          <p:cNvSpPr txBox="1"/>
          <p:nvPr/>
        </p:nvSpPr>
        <p:spPr>
          <a:xfrm>
            <a:off x="3347864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92" name="TextBox 191"/>
          <p:cNvSpPr txBox="1"/>
          <p:nvPr/>
        </p:nvSpPr>
        <p:spPr>
          <a:xfrm>
            <a:off x="305983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95" name="TextBox 194"/>
          <p:cNvSpPr txBox="1"/>
          <p:nvPr/>
        </p:nvSpPr>
        <p:spPr>
          <a:xfrm>
            <a:off x="269979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208" name="TextBox 207"/>
          <p:cNvSpPr txBox="1"/>
          <p:nvPr/>
        </p:nvSpPr>
        <p:spPr>
          <a:xfrm>
            <a:off x="2267744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210" name="TextBox 209"/>
          <p:cNvSpPr txBox="1"/>
          <p:nvPr/>
        </p:nvSpPr>
        <p:spPr>
          <a:xfrm>
            <a:off x="1924447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212" name="TextBox 211"/>
          <p:cNvSpPr txBox="1"/>
          <p:nvPr/>
        </p:nvSpPr>
        <p:spPr>
          <a:xfrm>
            <a:off x="156440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92" name="TextBox 91"/>
          <p:cNvSpPr txBox="1"/>
          <p:nvPr/>
        </p:nvSpPr>
        <p:spPr>
          <a:xfrm>
            <a:off x="758056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93" name="TextBox 92"/>
          <p:cNvSpPr txBox="1"/>
          <p:nvPr/>
        </p:nvSpPr>
        <p:spPr>
          <a:xfrm>
            <a:off x="673224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94" name="TextBox 93"/>
          <p:cNvSpPr txBox="1"/>
          <p:nvPr/>
        </p:nvSpPr>
        <p:spPr>
          <a:xfrm>
            <a:off x="579613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95" name="TextBox 94"/>
          <p:cNvSpPr txBox="1"/>
          <p:nvPr/>
        </p:nvSpPr>
        <p:spPr>
          <a:xfrm>
            <a:off x="4860032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03" name="TextBox 102"/>
          <p:cNvSpPr txBox="1"/>
          <p:nvPr/>
        </p:nvSpPr>
        <p:spPr>
          <a:xfrm>
            <a:off x="3923928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4</a:t>
            </a:r>
            <a:endParaRPr lang="zh-CN" altLang="en-US" sz="1800" baseline="-25000"/>
          </a:p>
        </p:txBody>
      </p:sp>
      <p:sp>
        <p:nvSpPr>
          <p:cNvPr id="105" name="TextBox 104"/>
          <p:cNvSpPr txBox="1"/>
          <p:nvPr/>
        </p:nvSpPr>
        <p:spPr>
          <a:xfrm>
            <a:off x="2987824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5</a:t>
            </a:r>
            <a:endParaRPr lang="zh-CN" altLang="en-US" sz="1800" baseline="-25000"/>
          </a:p>
        </p:txBody>
      </p:sp>
      <p:sp>
        <p:nvSpPr>
          <p:cNvPr id="110" name="TextBox 109"/>
          <p:cNvSpPr txBox="1"/>
          <p:nvPr/>
        </p:nvSpPr>
        <p:spPr>
          <a:xfrm>
            <a:off x="205172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6</a:t>
            </a:r>
            <a:endParaRPr lang="zh-CN" altLang="en-US" sz="1800" baseline="-2500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7</a:t>
            </a:r>
            <a:endParaRPr lang="zh-CN" altLang="en-US" sz="1800" baseline="-25000"/>
          </a:p>
        </p:txBody>
      </p:sp>
      <p:cxnSp>
        <p:nvCxnSpPr>
          <p:cNvPr id="115" name="直接连接符 114"/>
          <p:cNvCxnSpPr/>
          <p:nvPr/>
        </p:nvCxnSpPr>
        <p:spPr bwMode="auto">
          <a:xfrm>
            <a:off x="611560" y="270892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611560" y="3645024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611560" y="4797152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>
            <a:off x="611560" y="594928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03009" y="20312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3009" y="2967335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3568" y="4005064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568" y="5157192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838842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812360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723629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666023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812360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7236296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66023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084168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7236296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660232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6084168" y="90872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5508104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6660232" y="126876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6084168" y="126876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5508104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4932040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 smtClean="0"/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399593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341987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843808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26774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341987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2843808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2267744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691680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2843808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2267744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1691680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1115616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267744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1691680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1115616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39552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 smtClean="0"/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11560" y="2310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879473" y="2310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0" y="1812550"/>
            <a:ext cx="9144000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4283968" y="2636912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0" name="椭圆 229"/>
          <p:cNvSpPr/>
          <p:nvPr/>
        </p:nvSpPr>
        <p:spPr bwMode="auto">
          <a:xfrm>
            <a:off x="3923928" y="2636912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1" name="椭圆 230"/>
          <p:cNvSpPr/>
          <p:nvPr/>
        </p:nvSpPr>
        <p:spPr bwMode="auto">
          <a:xfrm>
            <a:off x="3203848" y="2636912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2" name="椭圆 231"/>
          <p:cNvSpPr/>
          <p:nvPr/>
        </p:nvSpPr>
        <p:spPr bwMode="auto">
          <a:xfrm>
            <a:off x="2843808" y="2636912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3" name="矩形 232"/>
          <p:cNvSpPr/>
          <p:nvPr/>
        </p:nvSpPr>
        <p:spPr bwMode="auto">
          <a:xfrm rot="16200000">
            <a:off x="3724942" y="886408"/>
            <a:ext cx="1844824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16567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589612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019120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44305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85775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57648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53876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27656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585976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000676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420948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844884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78056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696420" y="151249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129592" y="151249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681020" y="151249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66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183569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411760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连接符 26"/>
          <p:cNvCxnSpPr>
            <a:stCxn id="7" idx="1"/>
          </p:cNvCxnSpPr>
          <p:nvPr/>
        </p:nvCxnSpPr>
        <p:spPr bwMode="auto">
          <a:xfrm flipH="1">
            <a:off x="1547664" y="5589240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1547664" y="5589240"/>
            <a:ext cx="0" cy="64807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12372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3707904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4283968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3995936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2771800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>
            <a:off x="3347864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3059832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5580112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6156176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868144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644008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5220072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4932040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51621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7092280" y="5589240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80424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236296" y="5805264"/>
            <a:ext cx="288032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7380312" y="5589240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矩形 58"/>
          <p:cNvSpPr/>
          <p:nvPr/>
        </p:nvSpPr>
        <p:spPr bwMode="auto">
          <a:xfrm>
            <a:off x="5292080" y="4221088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smtClean="0"/>
              <a:t>HA</a:t>
            </a:r>
            <a:endParaRPr lang="zh-CN" altLang="en-US" sz="2000" smtClean="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6948264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5724128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6012160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78802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507605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3851920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413995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291581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203848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97971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226774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543609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H="1">
            <a:off x="507605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5436096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421196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4644008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435597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49999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H="1">
            <a:off x="4139952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313184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327585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851920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341987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3707904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3707904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H="1">
            <a:off x="3203848" y="4869160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 bwMode="auto">
          <a:xfrm>
            <a:off x="1979712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07" name="直接连接符 106"/>
          <p:cNvCxnSpPr>
            <a:endCxn id="106" idx="0"/>
          </p:cNvCxnSpPr>
          <p:nvPr/>
        </p:nvCxnSpPr>
        <p:spPr bwMode="auto">
          <a:xfrm>
            <a:off x="2411760" y="2564904"/>
            <a:ext cx="0" cy="165618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>
            <a:off x="21237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699792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>
            <a:off x="255577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255577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连接符 118"/>
          <p:cNvCxnSpPr/>
          <p:nvPr/>
        </p:nvCxnSpPr>
        <p:spPr bwMode="auto">
          <a:xfrm>
            <a:off x="1835696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/>
          <p:nvPr/>
        </p:nvCxnSpPr>
        <p:spPr bwMode="auto">
          <a:xfrm>
            <a:off x="1835696" y="2492896"/>
            <a:ext cx="0" cy="23762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 bwMode="auto">
          <a:xfrm>
            <a:off x="392392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5" name="直接连接符 134"/>
          <p:cNvCxnSpPr/>
          <p:nvPr/>
        </p:nvCxnSpPr>
        <p:spPr bwMode="auto">
          <a:xfrm>
            <a:off x="4067944" y="2492896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9" name="直接连接符 138"/>
          <p:cNvCxnSpPr/>
          <p:nvPr/>
        </p:nvCxnSpPr>
        <p:spPr bwMode="auto">
          <a:xfrm>
            <a:off x="406794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H="1">
            <a:off x="3851920" y="3717032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284380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6660232" y="2204864"/>
            <a:ext cx="0" cy="3168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57241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>
            <a:off x="4932040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7" name="直接连接符 96"/>
          <p:cNvCxnSpPr>
            <a:endCxn id="96" idx="0"/>
          </p:cNvCxnSpPr>
          <p:nvPr/>
        </p:nvCxnSpPr>
        <p:spPr bwMode="auto">
          <a:xfrm>
            <a:off x="356388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6" name="直接连接符 135"/>
          <p:cNvCxnSpPr/>
          <p:nvPr/>
        </p:nvCxnSpPr>
        <p:spPr bwMode="auto">
          <a:xfrm>
            <a:off x="4355976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3" name="直接连接符 142"/>
          <p:cNvCxnSpPr/>
          <p:nvPr/>
        </p:nvCxnSpPr>
        <p:spPr bwMode="auto">
          <a:xfrm>
            <a:off x="2987824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3275856" y="2564904"/>
            <a:ext cx="0" cy="50405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5" name="直接连接符 144"/>
          <p:cNvCxnSpPr/>
          <p:nvPr/>
        </p:nvCxnSpPr>
        <p:spPr bwMode="auto">
          <a:xfrm>
            <a:off x="298782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/>
          <p:nvPr/>
        </p:nvCxnSpPr>
        <p:spPr bwMode="auto">
          <a:xfrm flipH="1">
            <a:off x="2699792" y="3717032"/>
            <a:ext cx="288032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接连接符 166"/>
          <p:cNvCxnSpPr/>
          <p:nvPr/>
        </p:nvCxnSpPr>
        <p:spPr bwMode="auto">
          <a:xfrm>
            <a:off x="7668344" y="2492896"/>
            <a:ext cx="0" cy="374441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742468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1" name="TextBox 170"/>
          <p:cNvSpPr txBox="1"/>
          <p:nvPr/>
        </p:nvSpPr>
        <p:spPr>
          <a:xfrm>
            <a:off x="6820991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74" name="TextBox 173"/>
          <p:cNvSpPr txBox="1"/>
          <p:nvPr/>
        </p:nvSpPr>
        <p:spPr>
          <a:xfrm>
            <a:off x="6444208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7" name="TextBox 176"/>
          <p:cNvSpPr txBox="1"/>
          <p:nvPr/>
        </p:nvSpPr>
        <p:spPr>
          <a:xfrm>
            <a:off x="594015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8" name="TextBox 177"/>
          <p:cNvSpPr txBox="1"/>
          <p:nvPr/>
        </p:nvSpPr>
        <p:spPr>
          <a:xfrm>
            <a:off x="5524846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180" name="TextBox 179"/>
          <p:cNvSpPr txBox="1"/>
          <p:nvPr/>
        </p:nvSpPr>
        <p:spPr>
          <a:xfrm>
            <a:off x="5148064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82" name="TextBox 181"/>
          <p:cNvSpPr txBox="1"/>
          <p:nvPr/>
        </p:nvSpPr>
        <p:spPr>
          <a:xfrm>
            <a:off x="4716016" y="1854116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84" name="TextBox 183"/>
          <p:cNvSpPr txBox="1"/>
          <p:nvPr/>
        </p:nvSpPr>
        <p:spPr>
          <a:xfrm>
            <a:off x="4372719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86" name="TextBox 185"/>
          <p:cNvSpPr txBox="1"/>
          <p:nvPr/>
        </p:nvSpPr>
        <p:spPr>
          <a:xfrm>
            <a:off x="413995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88" name="TextBox 187"/>
          <p:cNvSpPr txBox="1"/>
          <p:nvPr/>
        </p:nvSpPr>
        <p:spPr>
          <a:xfrm>
            <a:off x="377991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189" name="TextBox 188"/>
          <p:cNvSpPr txBox="1"/>
          <p:nvPr/>
        </p:nvSpPr>
        <p:spPr>
          <a:xfrm>
            <a:off x="3347864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92" name="TextBox 191"/>
          <p:cNvSpPr txBox="1"/>
          <p:nvPr/>
        </p:nvSpPr>
        <p:spPr>
          <a:xfrm>
            <a:off x="305983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95" name="TextBox 194"/>
          <p:cNvSpPr txBox="1"/>
          <p:nvPr/>
        </p:nvSpPr>
        <p:spPr>
          <a:xfrm>
            <a:off x="269979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208" name="TextBox 207"/>
          <p:cNvSpPr txBox="1"/>
          <p:nvPr/>
        </p:nvSpPr>
        <p:spPr>
          <a:xfrm>
            <a:off x="2267744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210" name="TextBox 209"/>
          <p:cNvSpPr txBox="1"/>
          <p:nvPr/>
        </p:nvSpPr>
        <p:spPr>
          <a:xfrm>
            <a:off x="1924447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212" name="TextBox 211"/>
          <p:cNvSpPr txBox="1"/>
          <p:nvPr/>
        </p:nvSpPr>
        <p:spPr>
          <a:xfrm>
            <a:off x="156440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92" name="TextBox 91"/>
          <p:cNvSpPr txBox="1"/>
          <p:nvPr/>
        </p:nvSpPr>
        <p:spPr>
          <a:xfrm>
            <a:off x="758056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93" name="TextBox 92"/>
          <p:cNvSpPr txBox="1"/>
          <p:nvPr/>
        </p:nvSpPr>
        <p:spPr>
          <a:xfrm>
            <a:off x="673224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94" name="TextBox 93"/>
          <p:cNvSpPr txBox="1"/>
          <p:nvPr/>
        </p:nvSpPr>
        <p:spPr>
          <a:xfrm>
            <a:off x="579613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95" name="TextBox 94"/>
          <p:cNvSpPr txBox="1"/>
          <p:nvPr/>
        </p:nvSpPr>
        <p:spPr>
          <a:xfrm>
            <a:off x="4860032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03" name="TextBox 102"/>
          <p:cNvSpPr txBox="1"/>
          <p:nvPr/>
        </p:nvSpPr>
        <p:spPr>
          <a:xfrm>
            <a:off x="3923928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4</a:t>
            </a:r>
            <a:endParaRPr lang="zh-CN" altLang="en-US" sz="1800" baseline="-25000"/>
          </a:p>
        </p:txBody>
      </p:sp>
      <p:sp>
        <p:nvSpPr>
          <p:cNvPr id="105" name="TextBox 104"/>
          <p:cNvSpPr txBox="1"/>
          <p:nvPr/>
        </p:nvSpPr>
        <p:spPr>
          <a:xfrm>
            <a:off x="2987824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5</a:t>
            </a:r>
            <a:endParaRPr lang="zh-CN" altLang="en-US" sz="1800" baseline="-25000"/>
          </a:p>
        </p:txBody>
      </p:sp>
      <p:sp>
        <p:nvSpPr>
          <p:cNvPr id="110" name="TextBox 109"/>
          <p:cNvSpPr txBox="1"/>
          <p:nvPr/>
        </p:nvSpPr>
        <p:spPr>
          <a:xfrm>
            <a:off x="205172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6</a:t>
            </a:r>
            <a:endParaRPr lang="zh-CN" altLang="en-US" sz="1800" baseline="-2500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7</a:t>
            </a:r>
            <a:endParaRPr lang="zh-CN" altLang="en-US" sz="1800" baseline="-25000"/>
          </a:p>
        </p:txBody>
      </p:sp>
      <p:cxnSp>
        <p:nvCxnSpPr>
          <p:cNvPr id="115" name="直接连接符 114"/>
          <p:cNvCxnSpPr/>
          <p:nvPr/>
        </p:nvCxnSpPr>
        <p:spPr bwMode="auto">
          <a:xfrm>
            <a:off x="611560" y="270892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611560" y="3645024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611560" y="4797152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>
            <a:off x="611560" y="594928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03009" y="20312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3009" y="2967335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3568" y="4005064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568" y="5157192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99593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341987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2843808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226774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341987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2843808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2267744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1691680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2843808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267744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1691680" y="54868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111561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2267744" y="126876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1691680" y="90872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1115616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3955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 smtClean="0"/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31001" y="1052736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0" y="1812550"/>
            <a:ext cx="9144000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4283968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0" name="椭圆 229"/>
          <p:cNvSpPr/>
          <p:nvPr/>
        </p:nvSpPr>
        <p:spPr bwMode="auto">
          <a:xfrm>
            <a:off x="3779912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1" name="椭圆 230"/>
          <p:cNvSpPr/>
          <p:nvPr/>
        </p:nvSpPr>
        <p:spPr bwMode="auto">
          <a:xfrm>
            <a:off x="3203848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2" name="椭圆 231"/>
          <p:cNvSpPr/>
          <p:nvPr/>
        </p:nvSpPr>
        <p:spPr bwMode="auto">
          <a:xfrm>
            <a:off x="2627784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46" name="矩形 145"/>
          <p:cNvSpPr/>
          <p:nvPr/>
        </p:nvSpPr>
        <p:spPr bwMode="auto">
          <a:xfrm>
            <a:off x="838842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812360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23629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666023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812360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236296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666023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084168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236296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6660232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6084168" y="54868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550810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6084168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508104" y="90872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5508104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4932040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 smtClean="0"/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 rot="16200000">
            <a:off x="3724942" y="886408"/>
            <a:ext cx="1844824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727824" y="1390708"/>
            <a:ext cx="139140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步结束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16567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589612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19120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44305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5775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257648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53876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27656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585976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00676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420948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44884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78056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696420" y="115228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129592" y="115228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681020" y="115228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67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183569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411760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连接符 26"/>
          <p:cNvCxnSpPr>
            <a:stCxn id="7" idx="1"/>
          </p:cNvCxnSpPr>
          <p:nvPr/>
        </p:nvCxnSpPr>
        <p:spPr bwMode="auto">
          <a:xfrm flipH="1">
            <a:off x="1547664" y="5589240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1547664" y="5589240"/>
            <a:ext cx="0" cy="64807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12372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3707904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4283968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3995936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2771800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>
            <a:off x="3347864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3059832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5580112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6156176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868144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644008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5220072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4932040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51621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7092280" y="5589240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80424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236296" y="5805264"/>
            <a:ext cx="288032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7380312" y="5589240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矩形 58"/>
          <p:cNvSpPr/>
          <p:nvPr/>
        </p:nvSpPr>
        <p:spPr bwMode="auto">
          <a:xfrm>
            <a:off x="5292080" y="4221088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smtClean="0"/>
              <a:t>HA</a:t>
            </a:r>
            <a:endParaRPr lang="zh-CN" altLang="en-US" sz="2000" smtClean="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6948264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5724128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6012160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78802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507605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3851920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413995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291581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203848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97971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226774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543609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H="1">
            <a:off x="507605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5436096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421196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4644008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435597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49999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H="1">
            <a:off x="4139952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313184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327585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851920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341987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3707904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3707904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H="1">
            <a:off x="3203848" y="4869160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 bwMode="auto">
          <a:xfrm>
            <a:off x="1979712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07" name="直接连接符 106"/>
          <p:cNvCxnSpPr>
            <a:endCxn id="106" idx="0"/>
          </p:cNvCxnSpPr>
          <p:nvPr/>
        </p:nvCxnSpPr>
        <p:spPr bwMode="auto">
          <a:xfrm>
            <a:off x="2411760" y="2564904"/>
            <a:ext cx="0" cy="165618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>
            <a:off x="21237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699792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>
            <a:off x="255577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255577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连接符 118"/>
          <p:cNvCxnSpPr/>
          <p:nvPr/>
        </p:nvCxnSpPr>
        <p:spPr bwMode="auto">
          <a:xfrm>
            <a:off x="1835696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/>
          <p:nvPr/>
        </p:nvCxnSpPr>
        <p:spPr bwMode="auto">
          <a:xfrm>
            <a:off x="1835696" y="2492896"/>
            <a:ext cx="0" cy="23762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 bwMode="auto">
          <a:xfrm>
            <a:off x="392392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5" name="直接连接符 134"/>
          <p:cNvCxnSpPr/>
          <p:nvPr/>
        </p:nvCxnSpPr>
        <p:spPr bwMode="auto">
          <a:xfrm>
            <a:off x="4067944" y="2492896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9" name="直接连接符 138"/>
          <p:cNvCxnSpPr/>
          <p:nvPr/>
        </p:nvCxnSpPr>
        <p:spPr bwMode="auto">
          <a:xfrm>
            <a:off x="406794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H="1">
            <a:off x="3851920" y="3717032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284380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6660232" y="2204864"/>
            <a:ext cx="0" cy="3168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57241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>
            <a:off x="4932040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7" name="直接连接符 96"/>
          <p:cNvCxnSpPr>
            <a:endCxn id="96" idx="0"/>
          </p:cNvCxnSpPr>
          <p:nvPr/>
        </p:nvCxnSpPr>
        <p:spPr bwMode="auto">
          <a:xfrm>
            <a:off x="356388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6" name="直接连接符 135"/>
          <p:cNvCxnSpPr/>
          <p:nvPr/>
        </p:nvCxnSpPr>
        <p:spPr bwMode="auto">
          <a:xfrm>
            <a:off x="4355976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3" name="直接连接符 142"/>
          <p:cNvCxnSpPr/>
          <p:nvPr/>
        </p:nvCxnSpPr>
        <p:spPr bwMode="auto">
          <a:xfrm>
            <a:off x="2987824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3275856" y="2564904"/>
            <a:ext cx="0" cy="50405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5" name="直接连接符 144"/>
          <p:cNvCxnSpPr/>
          <p:nvPr/>
        </p:nvCxnSpPr>
        <p:spPr bwMode="auto">
          <a:xfrm>
            <a:off x="298782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/>
          <p:nvPr/>
        </p:nvCxnSpPr>
        <p:spPr bwMode="auto">
          <a:xfrm flipH="1">
            <a:off x="2699792" y="3717032"/>
            <a:ext cx="288032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接连接符 166"/>
          <p:cNvCxnSpPr/>
          <p:nvPr/>
        </p:nvCxnSpPr>
        <p:spPr bwMode="auto">
          <a:xfrm>
            <a:off x="7668344" y="2492896"/>
            <a:ext cx="0" cy="374441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742468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1" name="TextBox 170"/>
          <p:cNvSpPr txBox="1"/>
          <p:nvPr/>
        </p:nvSpPr>
        <p:spPr>
          <a:xfrm>
            <a:off x="6820991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74" name="TextBox 173"/>
          <p:cNvSpPr txBox="1"/>
          <p:nvPr/>
        </p:nvSpPr>
        <p:spPr>
          <a:xfrm>
            <a:off x="6444208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7" name="TextBox 176"/>
          <p:cNvSpPr txBox="1"/>
          <p:nvPr/>
        </p:nvSpPr>
        <p:spPr>
          <a:xfrm>
            <a:off x="594015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78" name="TextBox 177"/>
          <p:cNvSpPr txBox="1"/>
          <p:nvPr/>
        </p:nvSpPr>
        <p:spPr>
          <a:xfrm>
            <a:off x="5524846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180" name="TextBox 179"/>
          <p:cNvSpPr txBox="1"/>
          <p:nvPr/>
        </p:nvSpPr>
        <p:spPr>
          <a:xfrm>
            <a:off x="5148064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82" name="TextBox 181"/>
          <p:cNvSpPr txBox="1"/>
          <p:nvPr/>
        </p:nvSpPr>
        <p:spPr>
          <a:xfrm>
            <a:off x="4716016" y="1854116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84" name="TextBox 183"/>
          <p:cNvSpPr txBox="1"/>
          <p:nvPr/>
        </p:nvSpPr>
        <p:spPr>
          <a:xfrm>
            <a:off x="4372719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186" name="TextBox 185"/>
          <p:cNvSpPr txBox="1"/>
          <p:nvPr/>
        </p:nvSpPr>
        <p:spPr>
          <a:xfrm>
            <a:off x="413995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0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88" name="TextBox 187"/>
          <p:cNvSpPr txBox="1"/>
          <p:nvPr/>
        </p:nvSpPr>
        <p:spPr>
          <a:xfrm>
            <a:off x="377991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189" name="TextBox 188"/>
          <p:cNvSpPr txBox="1"/>
          <p:nvPr/>
        </p:nvSpPr>
        <p:spPr>
          <a:xfrm>
            <a:off x="3347864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192" name="TextBox 191"/>
          <p:cNvSpPr txBox="1"/>
          <p:nvPr/>
        </p:nvSpPr>
        <p:spPr>
          <a:xfrm>
            <a:off x="305983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1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95" name="TextBox 194"/>
          <p:cNvSpPr txBox="1"/>
          <p:nvPr/>
        </p:nvSpPr>
        <p:spPr>
          <a:xfrm>
            <a:off x="269979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208" name="TextBox 207"/>
          <p:cNvSpPr txBox="1"/>
          <p:nvPr/>
        </p:nvSpPr>
        <p:spPr>
          <a:xfrm>
            <a:off x="2267744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210" name="TextBox 209"/>
          <p:cNvSpPr txBox="1"/>
          <p:nvPr/>
        </p:nvSpPr>
        <p:spPr>
          <a:xfrm>
            <a:off x="1924447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2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212" name="TextBox 211"/>
          <p:cNvSpPr txBox="1"/>
          <p:nvPr/>
        </p:nvSpPr>
        <p:spPr>
          <a:xfrm>
            <a:off x="156440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X</a:t>
            </a:r>
            <a:r>
              <a:rPr lang="en-US" altLang="zh-CN" sz="1800" baseline="-25000" smtClean="0"/>
              <a:t>3</a:t>
            </a:r>
            <a:r>
              <a:rPr lang="en-US" altLang="zh-CN" sz="1800" smtClean="0"/>
              <a:t>Y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92" name="TextBox 91"/>
          <p:cNvSpPr txBox="1"/>
          <p:nvPr/>
        </p:nvSpPr>
        <p:spPr>
          <a:xfrm>
            <a:off x="758056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0</a:t>
            </a:r>
            <a:endParaRPr lang="zh-CN" altLang="en-US" sz="1800" baseline="-25000"/>
          </a:p>
        </p:txBody>
      </p:sp>
      <p:sp>
        <p:nvSpPr>
          <p:cNvPr id="93" name="TextBox 92"/>
          <p:cNvSpPr txBox="1"/>
          <p:nvPr/>
        </p:nvSpPr>
        <p:spPr>
          <a:xfrm>
            <a:off x="673224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1</a:t>
            </a:r>
            <a:endParaRPr lang="zh-CN" altLang="en-US" sz="1800" baseline="-25000"/>
          </a:p>
        </p:txBody>
      </p:sp>
      <p:sp>
        <p:nvSpPr>
          <p:cNvPr id="94" name="TextBox 93"/>
          <p:cNvSpPr txBox="1"/>
          <p:nvPr/>
        </p:nvSpPr>
        <p:spPr>
          <a:xfrm>
            <a:off x="579613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2</a:t>
            </a:r>
            <a:endParaRPr lang="zh-CN" altLang="en-US" sz="1800" baseline="-25000"/>
          </a:p>
        </p:txBody>
      </p:sp>
      <p:sp>
        <p:nvSpPr>
          <p:cNvPr id="95" name="TextBox 94"/>
          <p:cNvSpPr txBox="1"/>
          <p:nvPr/>
        </p:nvSpPr>
        <p:spPr>
          <a:xfrm>
            <a:off x="4860032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3</a:t>
            </a:r>
            <a:endParaRPr lang="zh-CN" altLang="en-US" sz="1800" baseline="-25000"/>
          </a:p>
        </p:txBody>
      </p:sp>
      <p:sp>
        <p:nvSpPr>
          <p:cNvPr id="103" name="TextBox 102"/>
          <p:cNvSpPr txBox="1"/>
          <p:nvPr/>
        </p:nvSpPr>
        <p:spPr>
          <a:xfrm>
            <a:off x="3923928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4</a:t>
            </a:r>
            <a:endParaRPr lang="zh-CN" altLang="en-US" sz="1800" baseline="-25000"/>
          </a:p>
        </p:txBody>
      </p:sp>
      <p:sp>
        <p:nvSpPr>
          <p:cNvPr id="105" name="TextBox 104"/>
          <p:cNvSpPr txBox="1"/>
          <p:nvPr/>
        </p:nvSpPr>
        <p:spPr>
          <a:xfrm>
            <a:off x="2987824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5</a:t>
            </a:r>
            <a:endParaRPr lang="zh-CN" altLang="en-US" sz="1800" baseline="-25000"/>
          </a:p>
        </p:txBody>
      </p:sp>
      <p:sp>
        <p:nvSpPr>
          <p:cNvPr id="110" name="TextBox 109"/>
          <p:cNvSpPr txBox="1"/>
          <p:nvPr/>
        </p:nvSpPr>
        <p:spPr>
          <a:xfrm>
            <a:off x="205172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6</a:t>
            </a:r>
            <a:endParaRPr lang="zh-CN" altLang="en-US" sz="1800" baseline="-2500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 smtClean="0"/>
              <a:t>Z</a:t>
            </a:r>
            <a:r>
              <a:rPr lang="en-US" altLang="zh-CN" sz="1800" baseline="-25000" smtClean="0"/>
              <a:t>7</a:t>
            </a:r>
            <a:endParaRPr lang="zh-CN" altLang="en-US" sz="1800" baseline="-25000"/>
          </a:p>
        </p:txBody>
      </p:sp>
      <p:cxnSp>
        <p:nvCxnSpPr>
          <p:cNvPr id="115" name="直接连接符 114"/>
          <p:cNvCxnSpPr/>
          <p:nvPr/>
        </p:nvCxnSpPr>
        <p:spPr bwMode="auto">
          <a:xfrm>
            <a:off x="611560" y="270892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611560" y="3645024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611560" y="4797152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>
            <a:off x="611560" y="594928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03009" y="20312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3009" y="2967335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3568" y="4005064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568" y="5157192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0" y="1812550"/>
            <a:ext cx="9144000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4251694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0" name="椭圆 229"/>
          <p:cNvSpPr/>
          <p:nvPr/>
        </p:nvSpPr>
        <p:spPr bwMode="auto">
          <a:xfrm>
            <a:off x="3779912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1" name="椭圆 230"/>
          <p:cNvSpPr/>
          <p:nvPr/>
        </p:nvSpPr>
        <p:spPr bwMode="auto">
          <a:xfrm>
            <a:off x="3171574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2" name="椭圆 231"/>
          <p:cNvSpPr/>
          <p:nvPr/>
        </p:nvSpPr>
        <p:spPr bwMode="auto">
          <a:xfrm>
            <a:off x="2627784" y="3789040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46" name="矩形 145"/>
          <p:cNvSpPr/>
          <p:nvPr/>
        </p:nvSpPr>
        <p:spPr bwMode="auto">
          <a:xfrm>
            <a:off x="3995936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419872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843808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2267744" y="18864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419872" y="54868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2843808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2267744" y="54868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691680" y="18864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2843808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267744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57" name="矩形 156"/>
          <p:cNvSpPr/>
          <p:nvPr/>
        </p:nvSpPr>
        <p:spPr bwMode="auto">
          <a:xfrm>
            <a:off x="1691680" y="54868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58" name="矩形 157"/>
          <p:cNvSpPr/>
          <p:nvPr/>
        </p:nvSpPr>
        <p:spPr bwMode="auto">
          <a:xfrm>
            <a:off x="1115616" y="18864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691680" y="90872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60" name="矩形 159"/>
          <p:cNvSpPr/>
          <p:nvPr/>
        </p:nvSpPr>
        <p:spPr bwMode="auto">
          <a:xfrm>
            <a:off x="1115616" y="90872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61" name="矩形 160"/>
          <p:cNvSpPr/>
          <p:nvPr/>
        </p:nvSpPr>
        <p:spPr bwMode="auto">
          <a:xfrm>
            <a:off x="1115616" y="54868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39552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 smtClean="0"/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 rot="16200000">
            <a:off x="3724942" y="886408"/>
            <a:ext cx="1844824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16296" y="1390708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63" name="椭圆 162"/>
          <p:cNvSpPr/>
          <p:nvPr/>
        </p:nvSpPr>
        <p:spPr bwMode="auto">
          <a:xfrm>
            <a:off x="2296720" y="3789040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66" name="椭圆 165"/>
          <p:cNvSpPr/>
          <p:nvPr/>
        </p:nvSpPr>
        <p:spPr bwMode="auto">
          <a:xfrm>
            <a:off x="2011986" y="3789040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68" name="椭圆 167"/>
          <p:cNvSpPr/>
          <p:nvPr/>
        </p:nvSpPr>
        <p:spPr bwMode="auto">
          <a:xfrm>
            <a:off x="3452146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69" name="椭圆 168"/>
          <p:cNvSpPr/>
          <p:nvPr/>
        </p:nvSpPr>
        <p:spPr bwMode="auto">
          <a:xfrm>
            <a:off x="4539726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172" name="椭圆 171"/>
          <p:cNvSpPr/>
          <p:nvPr/>
        </p:nvSpPr>
        <p:spPr bwMode="auto">
          <a:xfrm>
            <a:off x="4827758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00" name="椭圆 199"/>
          <p:cNvSpPr/>
          <p:nvPr/>
        </p:nvSpPr>
        <p:spPr bwMode="auto">
          <a:xfrm>
            <a:off x="5324354" y="3789040"/>
            <a:ext cx="216024" cy="216024"/>
          </a:xfrm>
          <a:prstGeom prst="ellipse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01" name="椭圆 200"/>
          <p:cNvSpPr/>
          <p:nvPr/>
        </p:nvSpPr>
        <p:spPr bwMode="auto">
          <a:xfrm>
            <a:off x="5619846" y="3789040"/>
            <a:ext cx="216024" cy="216024"/>
          </a:xfrm>
          <a:prstGeom prst="ellipse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02" name="矩形 201"/>
          <p:cNvSpPr/>
          <p:nvPr/>
        </p:nvSpPr>
        <p:spPr bwMode="auto">
          <a:xfrm>
            <a:off x="8388424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7812360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7236296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660232" y="18864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7812360" y="54868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7236296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6084168" y="54868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6084168" y="18864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666023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5508104" y="18864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5508104" y="54868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19" name="矩形 218"/>
          <p:cNvSpPr/>
          <p:nvPr/>
        </p:nvSpPr>
        <p:spPr bwMode="auto">
          <a:xfrm>
            <a:off x="4932040" y="54868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4932040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 smtClean="0"/>
              <a:t>3</a:t>
            </a: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64768" y="1353764"/>
            <a:ext cx="139140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3</a:t>
            </a:r>
            <a:r>
              <a:rPr lang="zh-CN" altLang="en-US" sz="2400" smtClean="0">
                <a:solidFill>
                  <a:srgbClr val="0000FF"/>
                </a:solidFill>
              </a:rPr>
              <a:t>步结束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3" name="椭圆 222"/>
          <p:cNvSpPr/>
          <p:nvPr/>
        </p:nvSpPr>
        <p:spPr bwMode="auto">
          <a:xfrm>
            <a:off x="2163462" y="4941168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24" name="椭圆 223"/>
          <p:cNvSpPr/>
          <p:nvPr/>
        </p:nvSpPr>
        <p:spPr bwMode="auto">
          <a:xfrm>
            <a:off x="2761042" y="4941168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25" name="椭圆 224"/>
          <p:cNvSpPr/>
          <p:nvPr/>
        </p:nvSpPr>
        <p:spPr bwMode="auto">
          <a:xfrm>
            <a:off x="3142598" y="4941168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27" name="椭圆 226"/>
          <p:cNvSpPr/>
          <p:nvPr/>
        </p:nvSpPr>
        <p:spPr bwMode="auto">
          <a:xfrm>
            <a:off x="3707904" y="4941168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28" name="椭圆 227"/>
          <p:cNvSpPr/>
          <p:nvPr/>
        </p:nvSpPr>
        <p:spPr bwMode="auto">
          <a:xfrm>
            <a:off x="4086162" y="4941168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3" name="椭圆 232"/>
          <p:cNvSpPr/>
          <p:nvPr/>
        </p:nvSpPr>
        <p:spPr bwMode="auto">
          <a:xfrm>
            <a:off x="4676282" y="4941168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4" name="椭圆 233"/>
          <p:cNvSpPr/>
          <p:nvPr/>
        </p:nvSpPr>
        <p:spPr bwMode="auto">
          <a:xfrm>
            <a:off x="5036322" y="4941168"/>
            <a:ext cx="216024" cy="216024"/>
          </a:xfrm>
          <a:prstGeom prst="ellipse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5" name="椭圆 234"/>
          <p:cNvSpPr/>
          <p:nvPr/>
        </p:nvSpPr>
        <p:spPr bwMode="auto">
          <a:xfrm>
            <a:off x="5619846" y="4941168"/>
            <a:ext cx="216024" cy="216024"/>
          </a:xfrm>
          <a:prstGeom prst="ellipse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 smtClean="0"/>
          </a:p>
        </p:txBody>
      </p:sp>
      <p:sp>
        <p:nvSpPr>
          <p:cNvPr id="236" name="TextBox 235"/>
          <p:cNvSpPr txBox="1"/>
          <p:nvPr/>
        </p:nvSpPr>
        <p:spPr>
          <a:xfrm>
            <a:off x="6535657" y="1353764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0000FF"/>
                </a:solidFill>
              </a:rPr>
              <a:t>第</a:t>
            </a:r>
            <a:r>
              <a:rPr lang="en-US" altLang="zh-CN" sz="2400" smtClean="0">
                <a:solidFill>
                  <a:srgbClr val="0000FF"/>
                </a:solidFill>
              </a:rPr>
              <a:t>4</a:t>
            </a:r>
            <a:r>
              <a:rPr lang="zh-CN" altLang="en-US" sz="2400" smtClean="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37" name="圆角矩形 236"/>
          <p:cNvSpPr/>
          <p:nvPr/>
        </p:nvSpPr>
        <p:spPr bwMode="auto">
          <a:xfrm>
            <a:off x="4932040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8" name="圆角矩形 237"/>
          <p:cNvSpPr/>
          <p:nvPr/>
        </p:nvSpPr>
        <p:spPr bwMode="auto">
          <a:xfrm>
            <a:off x="5508104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39" name="圆角矩形 238"/>
          <p:cNvSpPr/>
          <p:nvPr/>
        </p:nvSpPr>
        <p:spPr bwMode="auto">
          <a:xfrm>
            <a:off x="6084168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0" name="圆角矩形 239"/>
          <p:cNvSpPr/>
          <p:nvPr/>
        </p:nvSpPr>
        <p:spPr bwMode="auto">
          <a:xfrm>
            <a:off x="6660232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1" name="圆角矩形 240"/>
          <p:cNvSpPr/>
          <p:nvPr/>
        </p:nvSpPr>
        <p:spPr bwMode="auto">
          <a:xfrm>
            <a:off x="7236296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2" name="圆角矩形 241"/>
          <p:cNvSpPr/>
          <p:nvPr/>
        </p:nvSpPr>
        <p:spPr bwMode="auto">
          <a:xfrm>
            <a:off x="7812360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3" name="圆角矩形 242"/>
          <p:cNvSpPr/>
          <p:nvPr/>
        </p:nvSpPr>
        <p:spPr bwMode="auto">
          <a:xfrm>
            <a:off x="1763688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4" name="圆角矩形 243"/>
          <p:cNvSpPr/>
          <p:nvPr/>
        </p:nvSpPr>
        <p:spPr bwMode="auto">
          <a:xfrm>
            <a:off x="2699792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5" name="圆角矩形 244"/>
          <p:cNvSpPr/>
          <p:nvPr/>
        </p:nvSpPr>
        <p:spPr bwMode="auto">
          <a:xfrm>
            <a:off x="3635896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6" name="圆角矩形 245"/>
          <p:cNvSpPr/>
          <p:nvPr/>
        </p:nvSpPr>
        <p:spPr bwMode="auto">
          <a:xfrm>
            <a:off x="4572000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7" name="圆角矩形 246"/>
          <p:cNvSpPr/>
          <p:nvPr/>
        </p:nvSpPr>
        <p:spPr bwMode="auto">
          <a:xfrm>
            <a:off x="5508104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248" name="圆角矩形 247"/>
          <p:cNvSpPr/>
          <p:nvPr/>
        </p:nvSpPr>
        <p:spPr bwMode="auto">
          <a:xfrm>
            <a:off x="6444208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190" name="TextBox 189"/>
          <p:cNvSpPr txBox="1"/>
          <p:nvPr/>
        </p:nvSpPr>
        <p:spPr>
          <a:xfrm>
            <a:off x="4165676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589612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019120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443056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866992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85356" y="1155626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81584" y="1155626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55364" y="1155626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585976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00676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420948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844884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278056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696420" y="90872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29592" y="90872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681020" y="90872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</a:rPr>
              <a:t>Z</a:t>
            </a:r>
            <a:r>
              <a:rPr lang="en-US" altLang="zh-CN" sz="1600" baseline="-25000" smtClean="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68</a:t>
            </a:fld>
            <a:endParaRPr lang="en-US" altLang="zh-CN"/>
          </a:p>
        </p:txBody>
      </p:sp>
      <p:pic>
        <p:nvPicPr>
          <p:cNvPr id="5" name="Picture 13" descr="C:\Users\CheXQ\AppData\Local\Microsoft\Windows\Temporary Internet Files\Content.IE5\RWM40N23\MCj041953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689775"/>
            <a:ext cx="6357982" cy="581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32" y="1781168"/>
            <a:ext cx="3248018" cy="6477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008000"/>
                </a:solidFill>
              </a:rPr>
              <a:t>作业：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00232" y="2420888"/>
            <a:ext cx="464347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西电版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高教版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85 / </a:t>
            </a:r>
            <a:r>
              <a:rPr kumimoji="0" lang="en-US" altLang="zh-CN" sz="3200" b="1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3.20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只用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Booth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法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2071670" y="3573016"/>
            <a:ext cx="4752975" cy="0"/>
          </a:xfrm>
          <a:prstGeom prst="line">
            <a:avLst/>
          </a:prstGeom>
          <a:noFill/>
          <a:ln w="76200" cmpd="tri">
            <a:solidFill>
              <a:srgbClr val="3366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443843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3.1  </a:t>
            </a:r>
            <a:r>
              <a:rPr lang="zh-CN" altLang="en-US" sz="4200">
                <a:solidFill>
                  <a:srgbClr val="0000FF"/>
                </a:solidFill>
                <a:ea typeface="楷体_GB2312" pitchFamily="49" charset="-122"/>
              </a:rPr>
              <a:t>定点数</a:t>
            </a:r>
            <a:r>
              <a:rPr lang="zh-CN" altLang="en-US" sz="4200">
                <a:ea typeface="楷体_GB2312" pitchFamily="49" charset="-122"/>
              </a:rPr>
              <a:t>运算</a:t>
            </a:r>
          </a:p>
        </p:txBody>
      </p:sp>
      <p:sp>
        <p:nvSpPr>
          <p:cNvPr id="1443844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ea typeface="楷体_GB2312" pitchFamily="49" charset="-122"/>
              </a:rPr>
              <a:t>3.1.3  </a:t>
            </a:r>
            <a:r>
              <a:rPr lang="zh-CN" altLang="en-US" sz="3800">
                <a:solidFill>
                  <a:srgbClr val="CC0000"/>
                </a:solidFill>
                <a:ea typeface="楷体_GB2312" pitchFamily="49" charset="-122"/>
              </a:rPr>
              <a:t>除法</a:t>
            </a:r>
            <a:r>
              <a:rPr lang="zh-CN" altLang="en-US" sz="3800">
                <a:ea typeface="楷体_GB2312" pitchFamily="49" charset="-122"/>
              </a:rPr>
              <a:t>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59E969-8834-438F-80C5-67ED8018007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加减运算方法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712200" cy="60483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利用补码加法求：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   63</a:t>
            </a:r>
            <a:r>
              <a:rPr lang="zh-CN" altLang="en-US" dirty="0"/>
              <a:t>＋</a:t>
            </a:r>
            <a:r>
              <a:rPr lang="en-US" altLang="zh-CN" dirty="0"/>
              <a:t>35</a:t>
            </a:r>
            <a:r>
              <a:rPr lang="zh-CN" altLang="en-US" dirty="0"/>
              <a:t>＝？        －</a:t>
            </a:r>
            <a:r>
              <a:rPr lang="en-US" altLang="zh-CN" dirty="0"/>
              <a:t>63</a:t>
            </a:r>
            <a:r>
              <a:rPr lang="zh-CN" altLang="en-US" dirty="0"/>
              <a:t>＋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－</a:t>
            </a:r>
            <a:r>
              <a:rPr lang="en-US" altLang="zh-CN" dirty="0"/>
              <a:t>35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＝？        </a:t>
            </a:r>
            <a:r>
              <a:rPr lang="en-US" altLang="zh-CN" dirty="0"/>
              <a:t>63</a:t>
            </a:r>
            <a:r>
              <a:rPr lang="zh-CN" altLang="en-US" dirty="0"/>
              <a:t>－</a:t>
            </a:r>
            <a:r>
              <a:rPr lang="en-US" altLang="zh-CN" dirty="0"/>
              <a:t>35</a:t>
            </a:r>
            <a:r>
              <a:rPr lang="zh-CN" altLang="en-US" dirty="0"/>
              <a:t>＝？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[63]</a:t>
            </a:r>
            <a:r>
              <a:rPr lang="zh-CN" altLang="en-US" baseline="-25000" dirty="0"/>
              <a:t>补      </a:t>
            </a:r>
            <a:r>
              <a:rPr lang="zh-CN" altLang="en-US" dirty="0"/>
              <a:t>＝</a:t>
            </a:r>
            <a:r>
              <a:rPr lang="en-US" altLang="zh-CN" dirty="0"/>
              <a:t>00111111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－</a:t>
            </a:r>
            <a:r>
              <a:rPr lang="en-US" altLang="zh-CN" dirty="0"/>
              <a:t>63]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11000001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[35]</a:t>
            </a:r>
            <a:r>
              <a:rPr lang="zh-CN" altLang="en-US" baseline="-25000" dirty="0"/>
              <a:t>补      </a:t>
            </a:r>
            <a:r>
              <a:rPr lang="zh-CN" altLang="en-US" dirty="0"/>
              <a:t>＝</a:t>
            </a:r>
            <a:r>
              <a:rPr lang="en-US" altLang="zh-CN" dirty="0"/>
              <a:t>00100011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－</a:t>
            </a:r>
            <a:r>
              <a:rPr lang="en-US" altLang="zh-CN" dirty="0"/>
              <a:t>35]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11011101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42843" y="4652963"/>
            <a:ext cx="3421095" cy="1416050"/>
            <a:chOff x="142843" y="4652963"/>
            <a:chExt cx="3421095" cy="1416050"/>
          </a:xfrm>
        </p:grpSpPr>
        <p:sp>
          <p:nvSpPr>
            <p:cNvPr id="1381380" name="Text Box 4"/>
            <p:cNvSpPr txBox="1">
              <a:spLocks noChangeArrowheads="1"/>
            </p:cNvSpPr>
            <p:nvPr/>
          </p:nvSpPr>
          <p:spPr bwMode="auto">
            <a:xfrm>
              <a:off x="142843" y="4652963"/>
              <a:ext cx="2341595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latin typeface="+mn-ea"/>
                  <a:ea typeface="+mn-ea"/>
                </a:rPr>
                <a:t>00111111</a:t>
              </a: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+mn-ea"/>
                  <a:ea typeface="+mn-ea"/>
                </a:rPr>
                <a:t>＋ </a:t>
              </a:r>
              <a:r>
                <a:rPr lang="en-US" altLang="zh-CN" dirty="0">
                  <a:latin typeface="+mn-ea"/>
                  <a:ea typeface="+mn-ea"/>
                </a:rPr>
                <a:t>00100011</a:t>
              </a:r>
            </a:p>
            <a:p>
              <a:pPr algn="r">
                <a:spcBef>
                  <a:spcPct val="10000"/>
                </a:spcBef>
              </a:pPr>
              <a:r>
                <a:rPr lang="en-US" altLang="zh-CN" dirty="0">
                  <a:latin typeface="+mn-ea"/>
                  <a:ea typeface="+mn-ea"/>
                </a:rPr>
                <a:t>01100010</a:t>
              </a:r>
            </a:p>
          </p:txBody>
        </p:sp>
        <p:sp>
          <p:nvSpPr>
            <p:cNvPr id="1381381" name="Line 5"/>
            <p:cNvSpPr>
              <a:spLocks noChangeShapeType="1"/>
            </p:cNvSpPr>
            <p:nvPr/>
          </p:nvSpPr>
          <p:spPr bwMode="auto">
            <a:xfrm>
              <a:off x="396875" y="5588000"/>
              <a:ext cx="2087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1382" name="Text Box 6"/>
            <p:cNvSpPr txBox="1">
              <a:spLocks noChangeArrowheads="1"/>
            </p:cNvSpPr>
            <p:nvPr/>
          </p:nvSpPr>
          <p:spPr bwMode="auto">
            <a:xfrm>
              <a:off x="2411413" y="4652963"/>
              <a:ext cx="1152525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63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35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98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57686" y="2133600"/>
            <a:ext cx="3743327" cy="1416050"/>
            <a:chOff x="4357686" y="2133600"/>
            <a:chExt cx="3743327" cy="1416050"/>
          </a:xfrm>
        </p:grpSpPr>
        <p:sp>
          <p:nvSpPr>
            <p:cNvPr id="1381383" name="Text Box 7"/>
            <p:cNvSpPr txBox="1">
              <a:spLocks noChangeArrowheads="1"/>
            </p:cNvSpPr>
            <p:nvPr/>
          </p:nvSpPr>
          <p:spPr bwMode="auto">
            <a:xfrm>
              <a:off x="4357686" y="2133600"/>
              <a:ext cx="2373314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latin typeface="+mn-ea"/>
                  <a:ea typeface="+mn-ea"/>
                </a:rPr>
                <a:t>11000001</a:t>
              </a: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+mn-ea"/>
                  <a:ea typeface="+mn-ea"/>
                </a:rPr>
                <a:t>＋ </a:t>
              </a:r>
              <a:r>
                <a:rPr lang="en-US" altLang="zh-CN" dirty="0">
                  <a:latin typeface="+mn-ea"/>
                  <a:ea typeface="+mn-ea"/>
                </a:rPr>
                <a:t>11011101</a:t>
              </a:r>
            </a:p>
            <a:p>
              <a:pPr algn="r">
                <a:spcBef>
                  <a:spcPct val="10000"/>
                </a:spcBef>
              </a:pPr>
              <a:r>
                <a:rPr lang="en-US" altLang="zh-CN" dirty="0" smtClean="0">
                  <a:solidFill>
                    <a:srgbClr val="FF0066"/>
                  </a:solidFill>
                  <a:latin typeface="+mn-ea"/>
                  <a:ea typeface="+mn-ea"/>
                </a:rPr>
                <a:t>1</a:t>
              </a:r>
              <a:r>
                <a:rPr lang="en-US" altLang="zh-CN" dirty="0" smtClean="0">
                  <a:latin typeface="+mn-ea"/>
                  <a:ea typeface="+mn-ea"/>
                </a:rPr>
                <a:t>10011110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81384" name="Line 8"/>
            <p:cNvSpPr>
              <a:spLocks noChangeShapeType="1"/>
            </p:cNvSpPr>
            <p:nvPr/>
          </p:nvSpPr>
          <p:spPr bwMode="auto">
            <a:xfrm>
              <a:off x="4643438" y="3068638"/>
              <a:ext cx="2087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1385" name="Text Box 9"/>
            <p:cNvSpPr txBox="1">
              <a:spLocks noChangeArrowheads="1"/>
            </p:cNvSpPr>
            <p:nvPr/>
          </p:nvSpPr>
          <p:spPr bwMode="auto">
            <a:xfrm>
              <a:off x="6657975" y="2133600"/>
              <a:ext cx="1443038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</a:t>
              </a:r>
              <a:r>
                <a:rPr lang="zh-CN" altLang="en-US">
                  <a:solidFill>
                    <a:srgbClr val="009900"/>
                  </a:solidFill>
                </a:rPr>
                <a:t>－</a:t>
              </a:r>
              <a:r>
                <a:rPr lang="en-US" altLang="zh-CN">
                  <a:solidFill>
                    <a:srgbClr val="009900"/>
                  </a:solidFill>
                </a:rPr>
                <a:t>63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</a:t>
              </a:r>
              <a:r>
                <a:rPr lang="zh-CN" altLang="en-US">
                  <a:solidFill>
                    <a:srgbClr val="009900"/>
                  </a:solidFill>
                </a:rPr>
                <a:t>－</a:t>
              </a:r>
              <a:r>
                <a:rPr lang="en-US" altLang="zh-CN">
                  <a:solidFill>
                    <a:srgbClr val="009900"/>
                  </a:solidFill>
                </a:rPr>
                <a:t>35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</a:t>
              </a:r>
              <a:r>
                <a:rPr lang="zh-CN" altLang="en-US">
                  <a:solidFill>
                    <a:srgbClr val="009900"/>
                  </a:solidFill>
                </a:rPr>
                <a:t>－</a:t>
              </a:r>
              <a:r>
                <a:rPr lang="en-US" altLang="zh-CN">
                  <a:solidFill>
                    <a:srgbClr val="009900"/>
                  </a:solidFill>
                </a:rPr>
                <a:t>98</a:t>
              </a:r>
            </a:p>
          </p:txBody>
        </p:sp>
        <p:sp>
          <p:nvSpPr>
            <p:cNvPr id="1381386" name="Rectangle 10"/>
            <p:cNvSpPr>
              <a:spLocks noChangeArrowheads="1"/>
            </p:cNvSpPr>
            <p:nvPr/>
          </p:nvSpPr>
          <p:spPr bwMode="auto">
            <a:xfrm>
              <a:off x="4911542" y="3125788"/>
              <a:ext cx="279400" cy="358775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86248" y="4078288"/>
            <a:ext cx="3814765" cy="1416050"/>
            <a:chOff x="4286248" y="4078288"/>
            <a:chExt cx="3814765" cy="1416050"/>
          </a:xfrm>
        </p:grpSpPr>
        <p:sp>
          <p:nvSpPr>
            <p:cNvPr id="1381387" name="Text Box 11"/>
            <p:cNvSpPr txBox="1">
              <a:spLocks noChangeArrowheads="1"/>
            </p:cNvSpPr>
            <p:nvPr/>
          </p:nvSpPr>
          <p:spPr bwMode="auto">
            <a:xfrm>
              <a:off x="4286248" y="4078288"/>
              <a:ext cx="2444752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latin typeface="+mn-ea"/>
                  <a:ea typeface="+mn-ea"/>
                </a:rPr>
                <a:t>00111111</a:t>
              </a: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+mn-ea"/>
                  <a:ea typeface="+mn-ea"/>
                </a:rPr>
                <a:t>＋ </a:t>
              </a:r>
              <a:r>
                <a:rPr lang="en-US" altLang="zh-CN" dirty="0">
                  <a:latin typeface="+mn-ea"/>
                  <a:ea typeface="+mn-ea"/>
                </a:rPr>
                <a:t>11011101</a:t>
              </a:r>
            </a:p>
            <a:p>
              <a:pPr algn="r">
                <a:spcBef>
                  <a:spcPct val="10000"/>
                </a:spcBef>
              </a:pPr>
              <a:r>
                <a:rPr lang="en-US" altLang="zh-CN" dirty="0" smtClean="0">
                  <a:solidFill>
                    <a:srgbClr val="FF0066"/>
                  </a:solidFill>
                  <a:latin typeface="+mn-ea"/>
                  <a:ea typeface="+mn-ea"/>
                </a:rPr>
                <a:t>1</a:t>
              </a:r>
              <a:r>
                <a:rPr lang="en-US" altLang="zh-CN" dirty="0" smtClean="0">
                  <a:latin typeface="+mn-ea"/>
                  <a:ea typeface="+mn-ea"/>
                </a:rPr>
                <a:t>00011100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81388" name="Line 12"/>
            <p:cNvSpPr>
              <a:spLocks noChangeShapeType="1"/>
            </p:cNvSpPr>
            <p:nvPr/>
          </p:nvSpPr>
          <p:spPr bwMode="auto">
            <a:xfrm>
              <a:off x="4643438" y="5013325"/>
              <a:ext cx="2087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1389" name="Text Box 13"/>
            <p:cNvSpPr txBox="1">
              <a:spLocks noChangeArrowheads="1"/>
            </p:cNvSpPr>
            <p:nvPr/>
          </p:nvSpPr>
          <p:spPr bwMode="auto">
            <a:xfrm>
              <a:off x="6657975" y="4078288"/>
              <a:ext cx="1443038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 63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 </a:t>
              </a:r>
              <a:r>
                <a:rPr lang="zh-CN" altLang="en-US" dirty="0">
                  <a:solidFill>
                    <a:srgbClr val="009900"/>
                  </a:solidFill>
                </a:rPr>
                <a:t>－</a:t>
              </a:r>
              <a:r>
                <a:rPr lang="en-US" altLang="zh-CN" dirty="0">
                  <a:solidFill>
                    <a:srgbClr val="009900"/>
                  </a:solidFill>
                </a:rPr>
                <a:t>35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 28</a:t>
              </a:r>
            </a:p>
          </p:txBody>
        </p:sp>
        <p:sp>
          <p:nvSpPr>
            <p:cNvPr id="1381390" name="Rectangle 14"/>
            <p:cNvSpPr>
              <a:spLocks noChangeArrowheads="1"/>
            </p:cNvSpPr>
            <p:nvPr/>
          </p:nvSpPr>
          <p:spPr bwMode="auto">
            <a:xfrm>
              <a:off x="4890026" y="5070475"/>
              <a:ext cx="279400" cy="358775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64F09-8786-4081-8DD0-CA22840AC020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</a:t>
            </a:r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1440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571750"/>
            <a:ext cx="5715000" cy="381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628775"/>
            <a:ext cx="4691062" cy="3313113"/>
          </a:xfrm>
        </p:spPr>
        <p:txBody>
          <a:bodyPr/>
          <a:lstStyle/>
          <a:p>
            <a:r>
              <a:rPr lang="zh-CN" altLang="en-US" dirty="0"/>
              <a:t>实现方式：</a:t>
            </a:r>
          </a:p>
          <a:p>
            <a:pPr lvl="1"/>
            <a:r>
              <a:rPr lang="zh-CN" altLang="en-US" dirty="0"/>
              <a:t>原码</a:t>
            </a:r>
          </a:p>
          <a:p>
            <a:pPr lvl="1"/>
            <a:r>
              <a:rPr lang="zh-CN" altLang="en-US" dirty="0"/>
              <a:t>补码</a:t>
            </a:r>
          </a:p>
          <a:p>
            <a:r>
              <a:rPr lang="zh-CN" altLang="en-US" dirty="0"/>
              <a:t>前提条件：</a:t>
            </a:r>
          </a:p>
          <a:p>
            <a:pPr lvl="1"/>
            <a:r>
              <a:rPr lang="zh-CN" altLang="en-US" dirty="0"/>
              <a:t>除数不能为</a:t>
            </a:r>
            <a:r>
              <a:rPr lang="en-US" altLang="zh-CN" dirty="0"/>
              <a:t>0</a:t>
            </a:r>
            <a:endParaRPr lang="zh-CN" altLang="en-US" dirty="0"/>
          </a:p>
          <a:p>
            <a:pPr lvl="1"/>
            <a:r>
              <a:rPr lang="zh-CN" altLang="en-US" dirty="0"/>
              <a:t>商可以表示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B9534-2DFE-4672-9884-F702134474B4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68413"/>
            <a:ext cx="7127875" cy="4824412"/>
          </a:xfrm>
        </p:spPr>
        <p:txBody>
          <a:bodyPr/>
          <a:lstStyle/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zh-CN" altLang="en-US" dirty="0"/>
              <a:t>前提条件：</a:t>
            </a:r>
          </a:p>
          <a:p>
            <a:pPr marL="990600" lvl="1" indent="-277813"/>
            <a:r>
              <a:rPr lang="zh-CN" altLang="en-US" dirty="0"/>
              <a:t>除数</a:t>
            </a:r>
            <a:r>
              <a:rPr lang="zh-CN" altLang="en-US" dirty="0">
                <a:latin typeface="+mn-ea"/>
              </a:rPr>
              <a:t>≠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marL="990600" lvl="1" indent="-277813"/>
            <a:r>
              <a:rPr lang="zh-CN" altLang="en-US" dirty="0"/>
              <a:t>定点纯小数时，</a:t>
            </a:r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</a:t>
            </a:r>
            <a:r>
              <a:rPr lang="zh-CN" altLang="en-US" dirty="0"/>
              <a:t>＜</a:t>
            </a:r>
            <a:r>
              <a:rPr lang="en-US" altLang="zh-CN" dirty="0"/>
              <a:t>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  <a:r>
              <a:rPr lang="zh-CN" altLang="en-US" dirty="0"/>
              <a:t>；</a:t>
            </a:r>
          </a:p>
          <a:p>
            <a:pPr marL="990600" lvl="1" indent="-277813"/>
            <a:r>
              <a:rPr lang="zh-CN" altLang="en-US" dirty="0"/>
              <a:t>定点纯整数时，</a:t>
            </a:r>
            <a:r>
              <a:rPr lang="en-US" altLang="zh-CN" dirty="0"/>
              <a:t>|</a:t>
            </a:r>
            <a:r>
              <a:rPr lang="zh-CN" altLang="en-US"/>
              <a:t>被除数</a:t>
            </a:r>
            <a:r>
              <a:rPr lang="en-US" altLang="zh-CN" smtClean="0"/>
              <a:t>|</a:t>
            </a:r>
            <a:r>
              <a:rPr lang="en-US" altLang="zh-CN" smtClean="0">
                <a:latin typeface="+mn-ea"/>
              </a:rPr>
              <a:t>≥</a:t>
            </a:r>
            <a:r>
              <a:rPr lang="en-US" altLang="zh-CN" smtClean="0"/>
              <a:t>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  <a:r>
              <a:rPr lang="zh-CN" altLang="en-US" dirty="0"/>
              <a:t>。</a:t>
            </a:r>
          </a:p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FF0066"/>
                </a:solidFill>
              </a:rPr>
              <a:t>商</a:t>
            </a:r>
            <a:r>
              <a:rPr lang="zh-CN" altLang="en-US" dirty="0"/>
              <a:t>的符号＝</a:t>
            </a:r>
            <a:r>
              <a:rPr lang="zh-CN" altLang="en-US" dirty="0">
                <a:solidFill>
                  <a:srgbClr val="FF0066"/>
                </a:solidFill>
              </a:rPr>
              <a:t>被除数</a:t>
            </a:r>
            <a:r>
              <a:rPr lang="zh-CN" altLang="en-US" dirty="0"/>
              <a:t>的符号</a:t>
            </a:r>
            <a:r>
              <a:rPr lang="zh-CN" altLang="en-US" dirty="0">
                <a:latin typeface="宋体" charset="-122"/>
              </a:rPr>
              <a:t>⊕</a:t>
            </a:r>
            <a:r>
              <a:rPr lang="zh-CN" altLang="en-US" dirty="0">
                <a:solidFill>
                  <a:srgbClr val="FF0066"/>
                </a:solidFill>
              </a:rPr>
              <a:t>除数</a:t>
            </a:r>
            <a:r>
              <a:rPr lang="zh-CN" altLang="en-US" dirty="0"/>
              <a:t>的符号</a:t>
            </a:r>
          </a:p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en-US" altLang="zh-CN" dirty="0"/>
              <a:t>|</a:t>
            </a:r>
            <a:r>
              <a:rPr lang="zh-CN" altLang="en-US" dirty="0"/>
              <a:t>商</a:t>
            </a:r>
            <a:r>
              <a:rPr lang="en-US" altLang="zh-CN" dirty="0"/>
              <a:t>|</a:t>
            </a:r>
            <a:r>
              <a:rPr lang="zh-CN" altLang="en-US" dirty="0"/>
              <a:t>＝</a:t>
            </a:r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|÷|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  <a:endParaRPr lang="zh-CN" altLang="en-US" dirty="0"/>
          </a:p>
          <a:p>
            <a:pPr marL="533400" indent="-533400">
              <a:buSzTx/>
              <a:buFont typeface="Wingdings" pitchFamily="2" charset="2"/>
              <a:buAutoNum type="circleNumDbPlain"/>
            </a:pPr>
            <a:r>
              <a:rPr lang="zh-CN" altLang="en-US" dirty="0"/>
              <a:t>将商的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符号</a:t>
            </a:r>
            <a:r>
              <a:rPr lang="zh-CN" altLang="en-US" dirty="0"/>
              <a:t>与商的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值</a:t>
            </a:r>
            <a:r>
              <a:rPr lang="zh-CN" altLang="en-US" dirty="0"/>
              <a:t>拼接在一起。</a:t>
            </a:r>
          </a:p>
        </p:txBody>
      </p:sp>
      <p:sp>
        <p:nvSpPr>
          <p:cNvPr id="144179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原码除法的法则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94" name="Rectangle 30"/>
          <p:cNvSpPr>
            <a:spLocks noChangeArrowheads="1"/>
          </p:cNvSpPr>
          <p:nvPr/>
        </p:nvSpPr>
        <p:spPr bwMode="auto">
          <a:xfrm>
            <a:off x="682625" y="3716338"/>
            <a:ext cx="79930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CC0099"/>
                </a:solidFill>
                <a:cs typeface="Times New Roman" pitchFamily="18" charset="0"/>
              </a:rPr>
              <a:t>被除数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余数</a:t>
            </a:r>
            <a:r>
              <a:rPr lang="en-US" altLang="zh-CN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每次减去右移</a:t>
            </a:r>
            <a:br>
              <a:rPr lang="zh-CN" altLang="en-US">
                <a:solidFill>
                  <a:srgbClr val="0000FF"/>
                </a:solidFill>
                <a:cs typeface="Times New Roman" pitchFamily="18" charset="0"/>
              </a:rPr>
            </a:b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一次后的</a:t>
            </a:r>
            <a:r>
              <a:rPr lang="zh-CN" altLang="en-US">
                <a:solidFill>
                  <a:srgbClr val="CC0099"/>
                </a:solidFill>
                <a:cs typeface="Times New Roman" pitchFamily="18" charset="0"/>
              </a:rPr>
              <a:t>除数</a:t>
            </a: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，决定上商。</a:t>
            </a:r>
          </a:p>
          <a:p>
            <a:pPr marL="355600" indent="-3556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cs typeface="Times New Roman" pitchFamily="18" charset="0"/>
              </a:rPr>
              <a:t>实际构成除法器时：</a:t>
            </a:r>
          </a:p>
          <a:p>
            <a:pPr marL="812800" lvl="1" indent="-277813" algn="l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保持</a:t>
            </a:r>
            <a:r>
              <a:rPr lang="zh-CN" altLang="en-US" sz="2400">
                <a:solidFill>
                  <a:srgbClr val="FF6600"/>
                </a:solidFill>
                <a:cs typeface="Times New Roman" pitchFamily="18" charset="0"/>
              </a:rPr>
              <a:t>除数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的位置不动，而每次</a:t>
            </a:r>
            <a:r>
              <a:rPr lang="zh-CN" altLang="en-US" sz="2400">
                <a:solidFill>
                  <a:srgbClr val="FF6600"/>
                </a:solidFill>
                <a:cs typeface="Times New Roman" pitchFamily="18" charset="0"/>
              </a:rPr>
              <a:t>余数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左移一次。</a:t>
            </a:r>
          </a:p>
          <a:p>
            <a:pPr marL="812800" lvl="1" indent="-277813" algn="l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</a:rPr>
              <a:t>在</a:t>
            </a:r>
            <a:r>
              <a:rPr lang="en-US" altLang="zh-CN" sz="2400">
                <a:solidFill>
                  <a:srgbClr val="0000FF"/>
                </a:solidFill>
              </a:rPr>
              <a:t>CPU</a:t>
            </a:r>
            <a:r>
              <a:rPr lang="zh-CN" altLang="en-US" sz="2400">
                <a:solidFill>
                  <a:srgbClr val="0000FF"/>
                </a:solidFill>
              </a:rPr>
              <a:t>中，必须减过之后方能判断余数是否够减，当发现不够减时，在下面操作之前必须</a:t>
            </a:r>
            <a:r>
              <a:rPr lang="zh-CN" altLang="en-US" sz="2400">
                <a:solidFill>
                  <a:srgbClr val="FF6600"/>
                </a:solidFill>
                <a:cs typeface="Times New Roman" pitchFamily="18" charset="0"/>
              </a:rPr>
              <a:t>恢复余数</a:t>
            </a:r>
            <a:r>
              <a:rPr lang="zh-CN" altLang="en-US" sz="2400">
                <a:solidFill>
                  <a:srgbClr val="0000FF"/>
                </a:solidFill>
              </a:rPr>
              <a:t>。</a:t>
            </a: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B6607-1DF7-4BC3-940C-4480CB6BA04B}" type="slidenum">
              <a:rPr lang="zh-CN" altLang="en-US"/>
              <a:pPr/>
              <a:t>72</a:t>
            </a:fld>
            <a:endParaRPr lang="en-US" altLang="zh-CN"/>
          </a:p>
        </p:txBody>
      </p:sp>
      <p:grpSp>
        <p:nvGrpSpPr>
          <p:cNvPr id="1444892" name="Group 28"/>
          <p:cNvGrpSpPr>
            <a:grpSpLocks/>
          </p:cNvGrpSpPr>
          <p:nvPr/>
        </p:nvGrpSpPr>
        <p:grpSpPr bwMode="auto">
          <a:xfrm>
            <a:off x="7104063" y="1820863"/>
            <a:ext cx="687387" cy="3097212"/>
            <a:chOff x="2797" y="1117"/>
            <a:chExt cx="433" cy="1951"/>
          </a:xfrm>
        </p:grpSpPr>
        <p:sp>
          <p:nvSpPr>
            <p:cNvPr id="1444888" name="Line 24"/>
            <p:cNvSpPr>
              <a:spLocks noChangeShapeType="1"/>
            </p:cNvSpPr>
            <p:nvPr/>
          </p:nvSpPr>
          <p:spPr bwMode="auto">
            <a:xfrm>
              <a:off x="2797" y="1117"/>
              <a:ext cx="0" cy="195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89" name="Line 25"/>
            <p:cNvSpPr>
              <a:spLocks noChangeShapeType="1"/>
            </p:cNvSpPr>
            <p:nvPr/>
          </p:nvSpPr>
          <p:spPr bwMode="auto">
            <a:xfrm>
              <a:off x="2955" y="1117"/>
              <a:ext cx="0" cy="195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0" name="Line 26"/>
            <p:cNvSpPr>
              <a:spLocks noChangeShapeType="1"/>
            </p:cNvSpPr>
            <p:nvPr/>
          </p:nvSpPr>
          <p:spPr bwMode="auto">
            <a:xfrm>
              <a:off x="3093" y="1117"/>
              <a:ext cx="0" cy="195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1" name="Line 27"/>
            <p:cNvSpPr>
              <a:spLocks noChangeShapeType="1"/>
            </p:cNvSpPr>
            <p:nvPr/>
          </p:nvSpPr>
          <p:spPr bwMode="auto">
            <a:xfrm>
              <a:off x="3230" y="1117"/>
              <a:ext cx="0" cy="195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80400" cy="2592387"/>
          </a:xfrm>
        </p:spPr>
        <p:txBody>
          <a:bodyPr/>
          <a:lstStyle/>
          <a:p>
            <a:pPr marL="0" indent="0">
              <a:buSzTx/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＝</a:t>
            </a:r>
            <a:r>
              <a:rPr lang="en-US" altLang="zh-CN"/>
              <a:t>0.1011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＝</a:t>
            </a:r>
            <a:r>
              <a:rPr lang="en-US" altLang="zh-CN"/>
              <a:t>0.1101</a:t>
            </a:r>
            <a:r>
              <a:rPr lang="zh-CN" altLang="en-US"/>
              <a:t>，求</a:t>
            </a:r>
            <a:r>
              <a:rPr lang="en-US" altLang="zh-CN"/>
              <a:t>X÷Y</a:t>
            </a:r>
            <a:r>
              <a:rPr lang="zh-CN" altLang="en-US"/>
              <a:t>＝？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	X÷Y</a:t>
            </a:r>
            <a:r>
              <a:rPr lang="zh-CN" altLang="en-US"/>
              <a:t>＝</a:t>
            </a:r>
            <a:r>
              <a:rPr lang="en-US" altLang="zh-CN"/>
              <a:t>0.1101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	余数＝</a:t>
            </a:r>
            <a:r>
              <a:rPr lang="en-US" altLang="zh-CN"/>
              <a:t>0.0111×2</a:t>
            </a:r>
            <a:r>
              <a:rPr lang="en-US" altLang="zh-CN" baseline="50000"/>
              <a:t>-4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	商的符号＝</a:t>
            </a:r>
            <a:r>
              <a:rPr lang="en-US" altLang="zh-CN"/>
              <a:t>0</a:t>
            </a:r>
            <a:r>
              <a:rPr lang="en-US" altLang="zh-CN">
                <a:latin typeface="宋体" charset="-122"/>
              </a:rPr>
              <a:t>⊕</a:t>
            </a:r>
            <a:r>
              <a:rPr lang="en-US" altLang="zh-CN"/>
              <a:t>0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</p:txBody>
      </p:sp>
      <p:sp>
        <p:nvSpPr>
          <p:cNvPr id="1444868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原码除法的法则</a:t>
            </a:r>
          </a:p>
        </p:txBody>
      </p:sp>
      <p:sp>
        <p:nvSpPr>
          <p:cNvPr id="1444869" name="Text Box 5"/>
          <p:cNvSpPr txBox="1">
            <a:spLocks noChangeArrowheads="1"/>
          </p:cNvSpPr>
          <p:nvPr/>
        </p:nvSpPr>
        <p:spPr bwMode="auto">
          <a:xfrm>
            <a:off x="5722938" y="2200275"/>
            <a:ext cx="17287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/>
              <a:t>.</a:t>
            </a:r>
            <a:r>
              <a:rPr lang="en-US" altLang="zh-CN">
                <a:latin typeface="Courier New" pitchFamily="49" charset="0"/>
              </a:rPr>
              <a:t>1011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444870" name="Text Box 6"/>
          <p:cNvSpPr txBox="1">
            <a:spLocks noChangeArrowheads="1"/>
          </p:cNvSpPr>
          <p:nvPr/>
        </p:nvSpPr>
        <p:spPr bwMode="auto">
          <a:xfrm>
            <a:off x="6083300" y="2540000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110</a:t>
            </a:r>
            <a:r>
              <a:rPr lang="en-US" altLang="zh-CN"/>
              <a:t> </a:t>
            </a:r>
            <a:r>
              <a:rPr lang="en-US" altLang="zh-CN">
                <a:latin typeface="Courier New" pitchFamily="49" charset="0"/>
              </a:rPr>
              <a:t>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1" name="Text Box 7"/>
          <p:cNvSpPr txBox="1">
            <a:spLocks noChangeArrowheads="1"/>
          </p:cNvSpPr>
          <p:nvPr/>
        </p:nvSpPr>
        <p:spPr bwMode="auto">
          <a:xfrm>
            <a:off x="6516688" y="1773238"/>
            <a:ext cx="158273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0</a:t>
            </a:r>
            <a:r>
              <a:rPr lang="en-US" altLang="zh-CN"/>
              <a:t>.</a:t>
            </a:r>
            <a:r>
              <a:rPr lang="en-US" altLang="zh-CN">
                <a:latin typeface="Courier New" pitchFamily="49" charset="0"/>
              </a:rPr>
              <a:t>1101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3" name="Text Box 9"/>
          <p:cNvSpPr txBox="1">
            <a:spLocks noChangeArrowheads="1"/>
          </p:cNvSpPr>
          <p:nvPr/>
        </p:nvSpPr>
        <p:spPr bwMode="auto">
          <a:xfrm>
            <a:off x="5940425" y="2986088"/>
            <a:ext cx="17287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100</a:t>
            </a:r>
            <a:r>
              <a:rPr lang="en-US" altLang="zh-CN"/>
              <a:t> </a:t>
            </a:r>
            <a:r>
              <a:rPr lang="en-US" altLang="zh-CN">
                <a:latin typeface="Courier New" pitchFamily="49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444874" name="Text Box 10"/>
          <p:cNvSpPr txBox="1">
            <a:spLocks noChangeArrowheads="1"/>
          </p:cNvSpPr>
          <p:nvPr/>
        </p:nvSpPr>
        <p:spPr bwMode="auto">
          <a:xfrm>
            <a:off x="6299200" y="3763963"/>
            <a:ext cx="18002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01</a:t>
            </a:r>
            <a:r>
              <a:rPr lang="en-US" altLang="zh-CN"/>
              <a:t> </a:t>
            </a:r>
            <a:r>
              <a:rPr lang="en-US" altLang="zh-CN">
                <a:latin typeface="Courier New" pitchFamily="49" charset="0"/>
              </a:rPr>
              <a:t>01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1444875" name="Text Box 11"/>
          <p:cNvSpPr txBox="1">
            <a:spLocks noChangeArrowheads="1"/>
          </p:cNvSpPr>
          <p:nvPr/>
        </p:nvSpPr>
        <p:spPr bwMode="auto">
          <a:xfrm>
            <a:off x="6154738" y="3330575"/>
            <a:ext cx="15128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11</a:t>
            </a:r>
            <a:r>
              <a:rPr lang="en-US" altLang="zh-CN"/>
              <a:t> </a:t>
            </a:r>
            <a:r>
              <a:rPr lang="en-US" altLang="zh-CN">
                <a:latin typeface="Courier New" pitchFamily="49" charset="0"/>
              </a:rPr>
              <a:t>01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6" name="Text Box 12"/>
          <p:cNvSpPr txBox="1">
            <a:spLocks noChangeArrowheads="1"/>
          </p:cNvSpPr>
          <p:nvPr/>
        </p:nvSpPr>
        <p:spPr bwMode="auto">
          <a:xfrm>
            <a:off x="6875463" y="4540250"/>
            <a:ext cx="12255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0111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7" name="Text Box 13"/>
          <p:cNvSpPr txBox="1">
            <a:spLocks noChangeArrowheads="1"/>
          </p:cNvSpPr>
          <p:nvPr/>
        </p:nvSpPr>
        <p:spPr bwMode="auto">
          <a:xfrm>
            <a:off x="6875463" y="4103688"/>
            <a:ext cx="12255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1101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9" name="Line 15"/>
          <p:cNvSpPr>
            <a:spLocks noChangeShapeType="1"/>
          </p:cNvSpPr>
          <p:nvPr/>
        </p:nvSpPr>
        <p:spPr bwMode="auto">
          <a:xfrm>
            <a:off x="6084888" y="2205038"/>
            <a:ext cx="1871662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80" name="Freeform 16"/>
          <p:cNvSpPr>
            <a:spLocks/>
          </p:cNvSpPr>
          <p:nvPr/>
        </p:nvSpPr>
        <p:spPr bwMode="auto">
          <a:xfrm>
            <a:off x="5938838" y="2214563"/>
            <a:ext cx="144462" cy="504825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227" y="408"/>
              </a:cxn>
              <a:cxn ang="0">
                <a:pos x="0" y="590"/>
              </a:cxn>
            </a:cxnLst>
            <a:rect l="0" t="0" r="r" b="b"/>
            <a:pathLst>
              <a:path w="272" h="590">
                <a:moveTo>
                  <a:pt x="272" y="0"/>
                </a:moveTo>
                <a:cubicBezTo>
                  <a:pt x="272" y="155"/>
                  <a:pt x="272" y="310"/>
                  <a:pt x="227" y="408"/>
                </a:cubicBezTo>
                <a:cubicBezTo>
                  <a:pt x="182" y="506"/>
                  <a:pt x="91" y="548"/>
                  <a:pt x="0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81" name="Line 17"/>
          <p:cNvSpPr>
            <a:spLocks noChangeShapeType="1"/>
          </p:cNvSpPr>
          <p:nvPr/>
        </p:nvSpPr>
        <p:spPr bwMode="auto">
          <a:xfrm>
            <a:off x="6281738" y="3044825"/>
            <a:ext cx="1241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82" name="Line 18"/>
          <p:cNvSpPr>
            <a:spLocks noChangeShapeType="1"/>
          </p:cNvSpPr>
          <p:nvPr/>
        </p:nvSpPr>
        <p:spPr bwMode="auto">
          <a:xfrm>
            <a:off x="6515100" y="3816350"/>
            <a:ext cx="151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83" name="Line 19"/>
          <p:cNvSpPr>
            <a:spLocks noChangeShapeType="1"/>
          </p:cNvSpPr>
          <p:nvPr/>
        </p:nvSpPr>
        <p:spPr bwMode="auto">
          <a:xfrm>
            <a:off x="7018338" y="4600575"/>
            <a:ext cx="1042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93" name="Text Box 29"/>
          <p:cNvSpPr txBox="1">
            <a:spLocks noChangeArrowheads="1"/>
          </p:cNvSpPr>
          <p:nvPr/>
        </p:nvSpPr>
        <p:spPr bwMode="auto">
          <a:xfrm>
            <a:off x="4787900" y="2181225"/>
            <a:ext cx="12969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/>
              <a:t>.</a:t>
            </a:r>
            <a:r>
              <a:rPr lang="en-US" altLang="zh-CN">
                <a:latin typeface="Courier New" pitchFamily="49" charset="0"/>
              </a:rPr>
              <a:t>1101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1444899" name="Group 35"/>
          <p:cNvGrpSpPr>
            <a:grpSpLocks/>
          </p:cNvGrpSpPr>
          <p:nvPr/>
        </p:nvGrpSpPr>
        <p:grpSpPr bwMode="auto">
          <a:xfrm>
            <a:off x="6227763" y="2133600"/>
            <a:ext cx="630237" cy="2781300"/>
            <a:chOff x="3923" y="1344"/>
            <a:chExt cx="397" cy="1769"/>
          </a:xfrm>
        </p:grpSpPr>
        <p:sp>
          <p:nvSpPr>
            <p:cNvPr id="1444895" name="Line 31"/>
            <p:cNvSpPr>
              <a:spLocks noChangeShapeType="1"/>
            </p:cNvSpPr>
            <p:nvPr/>
          </p:nvSpPr>
          <p:spPr bwMode="auto">
            <a:xfrm>
              <a:off x="3923" y="1344"/>
              <a:ext cx="0" cy="176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6" name="Line 32"/>
            <p:cNvSpPr>
              <a:spLocks noChangeShapeType="1"/>
            </p:cNvSpPr>
            <p:nvPr/>
          </p:nvSpPr>
          <p:spPr bwMode="auto">
            <a:xfrm>
              <a:off x="4053" y="1344"/>
              <a:ext cx="0" cy="176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7" name="Line 33"/>
            <p:cNvSpPr>
              <a:spLocks noChangeShapeType="1"/>
            </p:cNvSpPr>
            <p:nvPr/>
          </p:nvSpPr>
          <p:spPr bwMode="auto">
            <a:xfrm>
              <a:off x="4183" y="1344"/>
              <a:ext cx="0" cy="176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8" name="Line 34"/>
            <p:cNvSpPr>
              <a:spLocks noChangeShapeType="1"/>
            </p:cNvSpPr>
            <p:nvPr/>
          </p:nvSpPr>
          <p:spPr bwMode="auto">
            <a:xfrm>
              <a:off x="4320" y="1344"/>
              <a:ext cx="0" cy="176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4900" name="Text Box 36"/>
          <p:cNvSpPr txBox="1">
            <a:spLocks noChangeArrowheads="1"/>
          </p:cNvSpPr>
          <p:nvPr/>
        </p:nvSpPr>
        <p:spPr bwMode="auto">
          <a:xfrm>
            <a:off x="5930900" y="4541838"/>
            <a:ext cx="12239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99FF"/>
                </a:solidFill>
              </a:rPr>
              <a:t>.</a:t>
            </a:r>
            <a:r>
              <a:rPr lang="en-US" altLang="zh-CN">
                <a:solidFill>
                  <a:srgbClr val="0099FF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444901" name="AutoShape 3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2813" y="1196975"/>
            <a:ext cx="358775" cy="360363"/>
          </a:xfrm>
          <a:prstGeom prst="actionButtonRetur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44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44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44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44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2A9A2-1BDD-4D37-9865-B4E333F43BBA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14458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58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6725" y="1125538"/>
            <a:ext cx="8497888" cy="5256212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定点纯小数：</a:t>
            </a:r>
          </a:p>
          <a:p>
            <a:pPr marL="355600" indent="-355600"/>
            <a:r>
              <a:rPr lang="zh-CN" altLang="en-US">
                <a:solidFill>
                  <a:srgbClr val="006600"/>
                </a:solidFill>
              </a:rPr>
              <a:t>符号位</a:t>
            </a:r>
            <a:r>
              <a:rPr lang="zh-CN" altLang="en-US"/>
              <a:t>单独处理。</a:t>
            </a:r>
          </a:p>
          <a:p>
            <a:pPr marL="355600" indent="-355600"/>
            <a:r>
              <a:rPr lang="zh-CN" altLang="en-US">
                <a:solidFill>
                  <a:srgbClr val="CC0000"/>
                </a:solidFill>
              </a:rPr>
              <a:t>被除数</a:t>
            </a:r>
            <a:r>
              <a:rPr lang="zh-CN" altLang="en-US"/>
              <a:t>左移一位，减</a:t>
            </a:r>
            <a:r>
              <a:rPr lang="zh-CN" altLang="en-US">
                <a:solidFill>
                  <a:srgbClr val="FF0066"/>
                </a:solidFill>
              </a:rPr>
              <a:t>除数</a:t>
            </a:r>
            <a:r>
              <a:rPr lang="zh-CN" altLang="en-US"/>
              <a:t>，</a:t>
            </a:r>
          </a:p>
          <a:p>
            <a:pPr marL="990600" lvl="1" indent="-277813"/>
            <a:r>
              <a:rPr lang="zh-CN" altLang="en-US"/>
              <a:t>若够减，上商为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  <a:p>
            <a:pPr marL="990600" lvl="1" indent="-277813"/>
            <a:r>
              <a:rPr lang="zh-CN" altLang="en-US"/>
              <a:t>若不够减，上商为</a:t>
            </a:r>
            <a:r>
              <a:rPr lang="en-US" altLang="zh-CN"/>
              <a:t>0</a:t>
            </a:r>
            <a:r>
              <a:rPr lang="zh-CN" altLang="en-US"/>
              <a:t>，同时加</a:t>
            </a:r>
            <a:r>
              <a:rPr lang="zh-CN" altLang="en-US">
                <a:solidFill>
                  <a:srgbClr val="FF0066"/>
                </a:solidFill>
              </a:rPr>
              <a:t>除数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恢复余数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  <a:p>
            <a:pPr marL="355600" indent="-355600"/>
            <a:r>
              <a:rPr lang="zh-CN" altLang="en-US">
                <a:solidFill>
                  <a:srgbClr val="CC0000"/>
                </a:solidFill>
              </a:rPr>
              <a:t>余数</a:t>
            </a:r>
            <a:r>
              <a:rPr lang="zh-CN" altLang="en-US"/>
              <a:t>左移一位，减</a:t>
            </a:r>
            <a:r>
              <a:rPr lang="zh-CN" altLang="en-US">
                <a:solidFill>
                  <a:srgbClr val="FF0066"/>
                </a:solidFill>
              </a:rPr>
              <a:t>除数</a:t>
            </a:r>
            <a:r>
              <a:rPr lang="zh-CN" altLang="en-US"/>
              <a:t>，</a:t>
            </a:r>
          </a:p>
          <a:p>
            <a:pPr marL="990600" lvl="1" indent="-277813"/>
            <a:r>
              <a:rPr lang="zh-CN" altLang="en-US"/>
              <a:t>若够减，上商为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  <a:p>
            <a:pPr marL="990600" lvl="1" indent="-277813"/>
            <a:r>
              <a:rPr lang="zh-CN" altLang="en-US"/>
              <a:t>若不够减，上商为</a:t>
            </a:r>
            <a:r>
              <a:rPr lang="en-US" altLang="zh-CN"/>
              <a:t>0</a:t>
            </a:r>
            <a:r>
              <a:rPr lang="zh-CN" altLang="en-US"/>
              <a:t>，同时加</a:t>
            </a:r>
            <a:r>
              <a:rPr lang="zh-CN" altLang="en-US">
                <a:solidFill>
                  <a:srgbClr val="FF0066"/>
                </a:solidFill>
              </a:rPr>
              <a:t>除数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恢复余数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  <a:p>
            <a:pPr marL="355600" indent="-355600"/>
            <a:r>
              <a:rPr lang="zh-CN" altLang="en-US"/>
              <a:t>重复上面的过程直到</a:t>
            </a:r>
            <a:r>
              <a:rPr lang="zh-CN" altLang="en-US">
                <a:solidFill>
                  <a:srgbClr val="0000FF"/>
                </a:solidFill>
              </a:rPr>
              <a:t>除尽</a:t>
            </a:r>
            <a:r>
              <a:rPr lang="zh-CN" altLang="en-US"/>
              <a:t>或</a:t>
            </a:r>
            <a:r>
              <a:rPr lang="zh-CN" altLang="en-US">
                <a:solidFill>
                  <a:srgbClr val="0000FF"/>
                </a:solidFill>
              </a:rPr>
              <a:t>精度</a:t>
            </a:r>
            <a:r>
              <a:rPr lang="zh-CN" altLang="en-US"/>
              <a:t>达到要求。</a:t>
            </a:r>
          </a:p>
          <a:p>
            <a:pPr marL="355600" indent="-355600"/>
            <a:r>
              <a:rPr lang="zh-CN" altLang="en-US"/>
              <a:t>拼接</a:t>
            </a:r>
            <a:r>
              <a:rPr lang="zh-CN" altLang="en-US">
                <a:solidFill>
                  <a:srgbClr val="0000FF"/>
                </a:solidFill>
              </a:rPr>
              <a:t>商符</a:t>
            </a:r>
            <a:r>
              <a:rPr lang="zh-CN" altLang="en-US"/>
              <a:t>得到商。</a:t>
            </a:r>
            <a:endParaRPr lang="en-US" altLang="zh-CN"/>
          </a:p>
        </p:txBody>
      </p:sp>
      <p:sp>
        <p:nvSpPr>
          <p:cNvPr id="1445897" name="Rectangle 9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72309-AD63-45D5-ABDF-94A8309DB3D5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137525" cy="52562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endParaRPr lang="en-US" altLang="zh-CN" dirty="0"/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被除数 </a:t>
            </a:r>
            <a:r>
              <a:rPr lang="en-US" altLang="zh-CN" dirty="0"/>
              <a:t>X</a:t>
            </a:r>
            <a:r>
              <a:rPr lang="zh-CN" altLang="en-US" dirty="0"/>
              <a:t>＝－</a:t>
            </a:r>
            <a:r>
              <a:rPr lang="en-US" altLang="zh-CN" dirty="0"/>
              <a:t>0.10001011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除数 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0.1110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利用原码恢复余数法求商及余数。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前提条件：</a:t>
            </a:r>
            <a:r>
              <a:rPr lang="en-US" altLang="zh-CN" dirty="0"/>
              <a:t>|X|</a:t>
            </a:r>
            <a:r>
              <a:rPr lang="zh-CN" altLang="en-US" dirty="0"/>
              <a:t>＜</a:t>
            </a:r>
            <a:r>
              <a:rPr lang="en-US" altLang="zh-CN" dirty="0"/>
              <a:t>|Y|</a:t>
            </a:r>
            <a:r>
              <a:rPr lang="zh-CN" altLang="en-US" dirty="0"/>
              <a:t>，</a:t>
            </a:r>
            <a:r>
              <a:rPr lang="en-US" altLang="zh-CN" dirty="0"/>
              <a:t>|Y|</a:t>
            </a:r>
            <a:r>
              <a:rPr lang="en-US" altLang="zh-CN" dirty="0">
                <a:latin typeface="+mn-ea"/>
              </a:rPr>
              <a:t>≠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1.10001011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0.1110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商符＝</a:t>
            </a:r>
            <a:r>
              <a:rPr lang="en-US" altLang="zh-CN" dirty="0"/>
              <a:t>1⊕0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绝对值除法过程：</a:t>
            </a:r>
            <a:endParaRPr lang="en-US" altLang="zh-CN" dirty="0"/>
          </a:p>
        </p:txBody>
      </p:sp>
      <p:sp>
        <p:nvSpPr>
          <p:cNvPr id="144691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39212-7BF4-443A-987F-6806D1C470EE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8232" name="AutoShape 29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1196975"/>
            <a:ext cx="360362" cy="360363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48239" name="AutoShape 30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0310" y="1656377"/>
            <a:ext cx="360363" cy="360363"/>
          </a:xfrm>
          <a:prstGeom prst="actionButtonRetur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83568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3491879" y="548680"/>
            <a:ext cx="4903976" cy="792088"/>
          </a:xfrm>
          <a:prstGeom prst="rect">
            <a:avLst/>
          </a:prstGeom>
          <a:solidFill>
            <a:srgbClr val="CCE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491880" y="1340767"/>
            <a:ext cx="4894738" cy="502496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Box 4"/>
          <p:cNvSpPr txBox="1">
            <a:spLocks noChangeArrowheads="1"/>
          </p:cNvSpPr>
          <p:nvPr/>
        </p:nvSpPr>
        <p:spPr bwMode="auto">
          <a:xfrm>
            <a:off x="3427859" y="710577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符号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39952" y="548681"/>
            <a:ext cx="2428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smtClean="0">
                <a:solidFill>
                  <a:srgbClr val="008000"/>
                </a:solidFill>
                <a:latin typeface="+mn-ea"/>
                <a:ea typeface="+mn-ea"/>
              </a:rPr>
              <a:t>被除数</a:t>
            </a:r>
            <a:r>
              <a:rPr lang="en-US" altLang="zh-CN" sz="2400" smtClean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zh-CN" altLang="en-US" sz="2400" smtClean="0">
                <a:solidFill>
                  <a:srgbClr val="008000"/>
                </a:solidFill>
                <a:latin typeface="+mn-ea"/>
                <a:ea typeface="+mn-ea"/>
              </a:rPr>
              <a:t>余数</a:t>
            </a:r>
            <a:r>
              <a:rPr lang="en-US" altLang="zh-CN" sz="2400" smtClean="0">
                <a:solidFill>
                  <a:srgbClr val="008000"/>
                </a:solidFill>
                <a:latin typeface="+mn-ea"/>
                <a:ea typeface="+mn-ea"/>
              </a:rPr>
              <a:t>)</a:t>
            </a:r>
            <a:endParaRPr lang="zh-CN" altLang="en-US" sz="240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6813351" y="710577"/>
            <a:ext cx="1143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>
                <a:solidFill>
                  <a:srgbClr val="008000"/>
                </a:solidFill>
              </a:rPr>
              <a:t>操作</a:t>
            </a:r>
            <a:endParaRPr lang="zh-CN" altLang="en-US" sz="2400">
              <a:solidFill>
                <a:srgbClr val="008000"/>
              </a:solidFill>
            </a:endParaRPr>
          </a:p>
        </p:txBody>
      </p:sp>
      <p:cxnSp>
        <p:nvCxnSpPr>
          <p:cNvPr id="81" name="直接连接符 12"/>
          <p:cNvCxnSpPr>
            <a:cxnSpLocks noChangeShapeType="1"/>
          </p:cNvCxnSpPr>
          <p:nvPr/>
        </p:nvCxnSpPr>
        <p:spPr bwMode="auto">
          <a:xfrm>
            <a:off x="3491880" y="1340768"/>
            <a:ext cx="489654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连接符 15"/>
          <p:cNvCxnSpPr>
            <a:cxnSpLocks noChangeShapeType="1"/>
          </p:cNvCxnSpPr>
          <p:nvPr/>
        </p:nvCxnSpPr>
        <p:spPr bwMode="auto">
          <a:xfrm>
            <a:off x="4139952" y="566561"/>
            <a:ext cx="0" cy="577146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16"/>
          <p:cNvCxnSpPr>
            <a:cxnSpLocks noChangeShapeType="1"/>
          </p:cNvCxnSpPr>
          <p:nvPr/>
        </p:nvCxnSpPr>
        <p:spPr bwMode="auto">
          <a:xfrm>
            <a:off x="6156176" y="566561"/>
            <a:ext cx="0" cy="578070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TextBox 19"/>
          <p:cNvSpPr txBox="1">
            <a:spLocks noChangeArrowheads="1"/>
          </p:cNvSpPr>
          <p:nvPr/>
        </p:nvSpPr>
        <p:spPr bwMode="auto">
          <a:xfrm>
            <a:off x="3563309" y="1268760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00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altLang="zh-CN" smtClean="0">
                <a:latin typeface="+mn-lt"/>
                <a:ea typeface="+mn-ea"/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1011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TextBox 33"/>
          <p:cNvSpPr txBox="1">
            <a:spLocks noChangeArrowheads="1"/>
          </p:cNvSpPr>
          <p:nvPr/>
        </p:nvSpPr>
        <p:spPr bwMode="auto">
          <a:xfrm>
            <a:off x="6172780" y="1575160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</a:t>
            </a:r>
            <a:r>
              <a:rPr lang="zh-CN" altLang="en-US" sz="2400" smtClean="0"/>
              <a:t>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88" name="TextBox 33"/>
          <p:cNvSpPr txBox="1">
            <a:spLocks noChangeArrowheads="1"/>
          </p:cNvSpPr>
          <p:nvPr/>
        </p:nvSpPr>
        <p:spPr bwMode="auto">
          <a:xfrm>
            <a:off x="6172768" y="1844824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－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cxnSp>
        <p:nvCxnSpPr>
          <p:cNvPr id="92" name="直接连接符 91"/>
          <p:cNvCxnSpPr/>
          <p:nvPr/>
        </p:nvCxnSpPr>
        <p:spPr bwMode="auto">
          <a:xfrm flipH="1">
            <a:off x="5870994" y="1672510"/>
            <a:ext cx="28518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868144" y="1681745"/>
            <a:ext cx="0" cy="91555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139952" y="926601"/>
            <a:ext cx="20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smtClean="0">
                <a:solidFill>
                  <a:srgbClr val="008000"/>
                </a:solidFill>
                <a:latin typeface="+mn-lt"/>
                <a:ea typeface="+mn-ea"/>
              </a:rPr>
              <a:t>D</a:t>
            </a:r>
            <a:r>
              <a:rPr lang="en-US" altLang="zh-CN" sz="2400" smtClean="0">
                <a:solidFill>
                  <a:srgbClr val="008000"/>
                </a:solidFill>
                <a:latin typeface="+mn-ea"/>
                <a:ea typeface="+mn-ea"/>
              </a:rPr>
              <a:t>     </a:t>
            </a:r>
            <a:r>
              <a:rPr lang="en-US" altLang="zh-CN" sz="2400" smtClean="0">
                <a:solidFill>
                  <a:srgbClr val="008000"/>
                </a:solidFill>
                <a:latin typeface="+mn-lt"/>
                <a:ea typeface="+mn-ea"/>
              </a:rPr>
              <a:t>A</a:t>
            </a:r>
            <a:endParaRPr lang="zh-CN" altLang="en-US" sz="2400">
              <a:solidFill>
                <a:srgbClr val="008000"/>
              </a:solidFill>
              <a:latin typeface="+mn-lt"/>
              <a:ea typeface="+mn-ea"/>
            </a:endParaRPr>
          </a:p>
        </p:txBody>
      </p:sp>
      <p:cxnSp>
        <p:nvCxnSpPr>
          <p:cNvPr id="95" name="直接连接符 18"/>
          <p:cNvCxnSpPr>
            <a:cxnSpLocks noChangeShapeType="1"/>
          </p:cNvCxnSpPr>
          <p:nvPr/>
        </p:nvCxnSpPr>
        <p:spPr bwMode="auto">
          <a:xfrm>
            <a:off x="5148064" y="998609"/>
            <a:ext cx="0" cy="36004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12"/>
          <p:cNvCxnSpPr>
            <a:cxnSpLocks noChangeShapeType="1"/>
          </p:cNvCxnSpPr>
          <p:nvPr/>
        </p:nvCxnSpPr>
        <p:spPr bwMode="auto">
          <a:xfrm>
            <a:off x="3493021" y="566561"/>
            <a:ext cx="489540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12"/>
          <p:cNvCxnSpPr>
            <a:cxnSpLocks noChangeShapeType="1"/>
          </p:cNvCxnSpPr>
          <p:nvPr/>
        </p:nvCxnSpPr>
        <p:spPr bwMode="auto">
          <a:xfrm>
            <a:off x="4139952" y="998609"/>
            <a:ext cx="201622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0" name="TextBox 19"/>
          <p:cNvSpPr txBox="1">
            <a:spLocks noChangeArrowheads="1"/>
          </p:cNvSpPr>
          <p:nvPr/>
        </p:nvSpPr>
        <p:spPr bwMode="auto">
          <a:xfrm>
            <a:off x="3563888" y="1556792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01 0001</a:t>
            </a:r>
            <a:r>
              <a:rPr lang="en-US" altLang="zh-CN" smtClean="0">
                <a:latin typeface="+mn-lt"/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0110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" name="TextBox 19"/>
          <p:cNvSpPr txBox="1">
            <a:spLocks noChangeArrowheads="1"/>
          </p:cNvSpPr>
          <p:nvPr/>
        </p:nvSpPr>
        <p:spPr bwMode="auto">
          <a:xfrm>
            <a:off x="3573124" y="1861592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2" name="直接连接符 12"/>
          <p:cNvCxnSpPr>
            <a:cxnSpLocks noChangeShapeType="1"/>
          </p:cNvCxnSpPr>
          <p:nvPr/>
        </p:nvCxnSpPr>
        <p:spPr bwMode="auto">
          <a:xfrm>
            <a:off x="3491880" y="2276872"/>
            <a:ext cx="489654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" name="TextBox 19"/>
          <p:cNvSpPr txBox="1">
            <a:spLocks noChangeArrowheads="1"/>
          </p:cNvSpPr>
          <p:nvPr/>
        </p:nvSpPr>
        <p:spPr bwMode="auto">
          <a:xfrm>
            <a:off x="3563888" y="220486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00 0011</a:t>
            </a:r>
            <a:r>
              <a:rPr lang="en-US" altLang="zh-CN" smtClean="0">
                <a:latin typeface="+mn-lt"/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33"/>
          <p:cNvSpPr txBox="1">
            <a:spLocks noChangeArrowheads="1"/>
          </p:cNvSpPr>
          <p:nvPr/>
        </p:nvSpPr>
        <p:spPr bwMode="auto">
          <a:xfrm>
            <a:off x="6172768" y="2214100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/>
              <a:t>够减，商为</a:t>
            </a:r>
            <a:r>
              <a:rPr lang="en-US" altLang="zh-CN" sz="2400" smtClean="0"/>
              <a:t>1</a:t>
            </a:r>
            <a:endParaRPr lang="zh-CN" altLang="en-US" sz="2400"/>
          </a:p>
        </p:txBody>
      </p:sp>
      <p:sp>
        <p:nvSpPr>
          <p:cNvPr id="135" name="TextBox 19"/>
          <p:cNvSpPr txBox="1">
            <a:spLocks noChangeArrowheads="1"/>
          </p:cNvSpPr>
          <p:nvPr/>
        </p:nvSpPr>
        <p:spPr bwMode="auto">
          <a:xfrm>
            <a:off x="3563888" y="248195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00 0110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H="1">
            <a:off x="5652655" y="2605383"/>
            <a:ext cx="21243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直接连接符 138"/>
          <p:cNvCxnSpPr/>
          <p:nvPr/>
        </p:nvCxnSpPr>
        <p:spPr bwMode="auto">
          <a:xfrm>
            <a:off x="5655707" y="2605382"/>
            <a:ext cx="0" cy="145126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33"/>
          <p:cNvSpPr txBox="1">
            <a:spLocks noChangeArrowheads="1"/>
          </p:cNvSpPr>
          <p:nvPr/>
        </p:nvSpPr>
        <p:spPr bwMode="auto">
          <a:xfrm>
            <a:off x="6163544" y="2498796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</a:t>
            </a:r>
            <a:r>
              <a:rPr lang="zh-CN" altLang="en-US" sz="2400" smtClean="0"/>
              <a:t>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42" name="TextBox 33"/>
          <p:cNvSpPr txBox="1">
            <a:spLocks noChangeArrowheads="1"/>
          </p:cNvSpPr>
          <p:nvPr/>
        </p:nvSpPr>
        <p:spPr bwMode="auto">
          <a:xfrm>
            <a:off x="6163532" y="2759225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－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sp>
        <p:nvSpPr>
          <p:cNvPr id="143" name="TextBox 19"/>
          <p:cNvSpPr txBox="1">
            <a:spLocks noChangeArrowheads="1"/>
          </p:cNvSpPr>
          <p:nvPr/>
        </p:nvSpPr>
        <p:spPr bwMode="auto">
          <a:xfrm>
            <a:off x="3563888" y="2766757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直接连接符 12"/>
          <p:cNvCxnSpPr>
            <a:cxnSpLocks noChangeShapeType="1"/>
          </p:cNvCxnSpPr>
          <p:nvPr/>
        </p:nvCxnSpPr>
        <p:spPr bwMode="auto">
          <a:xfrm>
            <a:off x="3501117" y="3191272"/>
            <a:ext cx="488730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TextBox 19"/>
          <p:cNvSpPr txBox="1">
            <a:spLocks noChangeArrowheads="1"/>
          </p:cNvSpPr>
          <p:nvPr/>
        </p:nvSpPr>
        <p:spPr bwMode="auto">
          <a:xfrm>
            <a:off x="3573124" y="309155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11 1000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D6009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33"/>
          <p:cNvSpPr txBox="1">
            <a:spLocks noChangeArrowheads="1"/>
          </p:cNvSpPr>
          <p:nvPr/>
        </p:nvSpPr>
        <p:spPr bwMode="auto">
          <a:xfrm>
            <a:off x="6163531" y="3126619"/>
            <a:ext cx="24447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/>
              <a:t>不够减，商为</a:t>
            </a:r>
            <a:r>
              <a:rPr lang="en-US" altLang="zh-CN" sz="2400" smtClean="0"/>
              <a:t>0</a:t>
            </a:r>
            <a:endParaRPr lang="zh-CN" altLang="en-US" sz="2400"/>
          </a:p>
        </p:txBody>
      </p:sp>
      <p:sp>
        <p:nvSpPr>
          <p:cNvPr id="147" name="TextBox 33"/>
          <p:cNvSpPr txBox="1">
            <a:spLocks noChangeArrowheads="1"/>
          </p:cNvSpPr>
          <p:nvPr/>
        </p:nvSpPr>
        <p:spPr bwMode="auto">
          <a:xfrm>
            <a:off x="6182004" y="3359593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＋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sp>
        <p:nvSpPr>
          <p:cNvPr id="148" name="TextBox 19"/>
          <p:cNvSpPr txBox="1">
            <a:spLocks noChangeArrowheads="1"/>
          </p:cNvSpPr>
          <p:nvPr/>
        </p:nvSpPr>
        <p:spPr bwMode="auto">
          <a:xfrm>
            <a:off x="3573124" y="3376361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00 1110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9"/>
          <p:cNvSpPr txBox="1">
            <a:spLocks noChangeArrowheads="1"/>
          </p:cNvSpPr>
          <p:nvPr/>
        </p:nvSpPr>
        <p:spPr bwMode="auto">
          <a:xfrm>
            <a:off x="3573126" y="3673443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00 0110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D6009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33"/>
          <p:cNvSpPr txBox="1">
            <a:spLocks noChangeArrowheads="1"/>
          </p:cNvSpPr>
          <p:nvPr/>
        </p:nvSpPr>
        <p:spPr bwMode="auto">
          <a:xfrm>
            <a:off x="6163533" y="3710388"/>
            <a:ext cx="1816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/>
              <a:t>恢复余数</a:t>
            </a:r>
            <a:endParaRPr lang="zh-CN" altLang="en-US" sz="2400"/>
          </a:p>
        </p:txBody>
      </p:sp>
      <p:cxnSp>
        <p:nvCxnSpPr>
          <p:cNvPr id="151" name="直接连接符 12"/>
          <p:cNvCxnSpPr>
            <a:cxnSpLocks noChangeShapeType="1"/>
          </p:cNvCxnSpPr>
          <p:nvPr/>
        </p:nvCxnSpPr>
        <p:spPr bwMode="auto">
          <a:xfrm>
            <a:off x="3501117" y="3773175"/>
            <a:ext cx="488730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3" name="TextBox 19"/>
          <p:cNvSpPr txBox="1">
            <a:spLocks noChangeArrowheads="1"/>
          </p:cNvSpPr>
          <p:nvPr/>
        </p:nvSpPr>
        <p:spPr bwMode="auto">
          <a:xfrm>
            <a:off x="3582362" y="3950529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00 1101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4" name="直接连接符 153"/>
          <p:cNvCxnSpPr/>
          <p:nvPr/>
        </p:nvCxnSpPr>
        <p:spPr bwMode="auto">
          <a:xfrm flipH="1">
            <a:off x="5458691" y="4064729"/>
            <a:ext cx="19396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直接连接符 154"/>
          <p:cNvCxnSpPr/>
          <p:nvPr/>
        </p:nvCxnSpPr>
        <p:spPr bwMode="auto">
          <a:xfrm>
            <a:off x="5470980" y="4073964"/>
            <a:ext cx="0" cy="14050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33"/>
          <p:cNvSpPr txBox="1">
            <a:spLocks noChangeArrowheads="1"/>
          </p:cNvSpPr>
          <p:nvPr/>
        </p:nvSpPr>
        <p:spPr bwMode="auto">
          <a:xfrm>
            <a:off x="6163548" y="3985851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</a:t>
            </a:r>
            <a:r>
              <a:rPr lang="zh-CN" altLang="en-US" sz="2400" smtClean="0"/>
              <a:t>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58" name="TextBox 33"/>
          <p:cNvSpPr txBox="1">
            <a:spLocks noChangeArrowheads="1"/>
          </p:cNvSpPr>
          <p:nvPr/>
        </p:nvSpPr>
        <p:spPr bwMode="auto">
          <a:xfrm>
            <a:off x="6172766" y="4227808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－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sp>
        <p:nvSpPr>
          <p:cNvPr id="159" name="TextBox 19"/>
          <p:cNvSpPr txBox="1">
            <a:spLocks noChangeArrowheads="1"/>
          </p:cNvSpPr>
          <p:nvPr/>
        </p:nvSpPr>
        <p:spPr bwMode="auto">
          <a:xfrm>
            <a:off x="3573122" y="422610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0" name="直接连接符 12"/>
          <p:cNvCxnSpPr>
            <a:cxnSpLocks noChangeShapeType="1"/>
          </p:cNvCxnSpPr>
          <p:nvPr/>
        </p:nvCxnSpPr>
        <p:spPr bwMode="auto">
          <a:xfrm>
            <a:off x="3501118" y="4641393"/>
            <a:ext cx="4887306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1" name="TextBox 19"/>
          <p:cNvSpPr txBox="1">
            <a:spLocks noChangeArrowheads="1"/>
          </p:cNvSpPr>
          <p:nvPr/>
        </p:nvSpPr>
        <p:spPr bwMode="auto">
          <a:xfrm>
            <a:off x="3591597" y="4532420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11 1111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2" name="TextBox 33"/>
          <p:cNvSpPr txBox="1">
            <a:spLocks noChangeArrowheads="1"/>
          </p:cNvSpPr>
          <p:nvPr/>
        </p:nvSpPr>
        <p:spPr bwMode="auto">
          <a:xfrm>
            <a:off x="6163531" y="4576728"/>
            <a:ext cx="24447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/>
              <a:t>不够减，商为</a:t>
            </a:r>
            <a:r>
              <a:rPr lang="en-US" altLang="zh-CN" sz="2400" smtClean="0"/>
              <a:t>0</a:t>
            </a:r>
            <a:endParaRPr lang="zh-CN" altLang="en-US" sz="2400"/>
          </a:p>
        </p:txBody>
      </p:sp>
      <p:sp>
        <p:nvSpPr>
          <p:cNvPr id="163" name="TextBox 33"/>
          <p:cNvSpPr txBox="1">
            <a:spLocks noChangeArrowheads="1"/>
          </p:cNvSpPr>
          <p:nvPr/>
        </p:nvSpPr>
        <p:spPr bwMode="auto">
          <a:xfrm>
            <a:off x="6191238" y="4791228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＋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sp>
        <p:nvSpPr>
          <p:cNvPr id="164" name="TextBox 19"/>
          <p:cNvSpPr txBox="1">
            <a:spLocks noChangeArrowheads="1"/>
          </p:cNvSpPr>
          <p:nvPr/>
        </p:nvSpPr>
        <p:spPr bwMode="auto">
          <a:xfrm>
            <a:off x="3582358" y="478952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00 1110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5" name="直接连接符 12"/>
          <p:cNvCxnSpPr>
            <a:cxnSpLocks noChangeShapeType="1"/>
          </p:cNvCxnSpPr>
          <p:nvPr/>
        </p:nvCxnSpPr>
        <p:spPr bwMode="auto">
          <a:xfrm>
            <a:off x="3501118" y="5186339"/>
            <a:ext cx="4887306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6" name="TextBox 19"/>
          <p:cNvSpPr txBox="1">
            <a:spLocks noChangeArrowheads="1"/>
          </p:cNvSpPr>
          <p:nvPr/>
        </p:nvSpPr>
        <p:spPr bwMode="auto">
          <a:xfrm>
            <a:off x="3591597" y="5086603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00 1101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33"/>
          <p:cNvSpPr txBox="1">
            <a:spLocks noChangeArrowheads="1"/>
          </p:cNvSpPr>
          <p:nvPr/>
        </p:nvSpPr>
        <p:spPr bwMode="auto">
          <a:xfrm>
            <a:off x="6172771" y="5114314"/>
            <a:ext cx="1816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/>
              <a:t>恢复余数</a:t>
            </a:r>
            <a:endParaRPr lang="zh-CN" altLang="en-US" sz="2400"/>
          </a:p>
        </p:txBody>
      </p:sp>
      <p:sp>
        <p:nvSpPr>
          <p:cNvPr id="168" name="TextBox 19"/>
          <p:cNvSpPr txBox="1">
            <a:spLocks noChangeArrowheads="1"/>
          </p:cNvSpPr>
          <p:nvPr/>
        </p:nvSpPr>
        <p:spPr bwMode="auto">
          <a:xfrm>
            <a:off x="3591597" y="5363693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01 1011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flipH="1">
            <a:off x="5209309" y="5477893"/>
            <a:ext cx="25861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接连接符 170"/>
          <p:cNvCxnSpPr/>
          <p:nvPr/>
        </p:nvCxnSpPr>
        <p:spPr bwMode="auto">
          <a:xfrm>
            <a:off x="5212362" y="5488283"/>
            <a:ext cx="0" cy="82103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Box 33"/>
          <p:cNvSpPr txBox="1">
            <a:spLocks noChangeArrowheads="1"/>
          </p:cNvSpPr>
          <p:nvPr/>
        </p:nvSpPr>
        <p:spPr bwMode="auto">
          <a:xfrm>
            <a:off x="6172764" y="5622497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－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sp>
        <p:nvSpPr>
          <p:cNvPr id="175" name="TextBox 19"/>
          <p:cNvSpPr txBox="1">
            <a:spLocks noChangeArrowheads="1"/>
          </p:cNvSpPr>
          <p:nvPr/>
        </p:nvSpPr>
        <p:spPr bwMode="auto">
          <a:xfrm>
            <a:off x="3591592" y="5630029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6" name="直接连接符 12"/>
          <p:cNvCxnSpPr>
            <a:cxnSpLocks noChangeShapeType="1"/>
          </p:cNvCxnSpPr>
          <p:nvPr/>
        </p:nvCxnSpPr>
        <p:spPr bwMode="auto">
          <a:xfrm>
            <a:off x="3491882" y="6036084"/>
            <a:ext cx="489654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TextBox 33"/>
          <p:cNvSpPr txBox="1">
            <a:spLocks noChangeArrowheads="1"/>
          </p:cNvSpPr>
          <p:nvPr/>
        </p:nvSpPr>
        <p:spPr bwMode="auto">
          <a:xfrm>
            <a:off x="6172782" y="5380541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</a:t>
            </a:r>
            <a:r>
              <a:rPr lang="zh-CN" altLang="en-US" sz="2400" smtClean="0"/>
              <a:t>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78" name="TextBox 19"/>
          <p:cNvSpPr txBox="1">
            <a:spLocks noChangeArrowheads="1"/>
          </p:cNvSpPr>
          <p:nvPr/>
        </p:nvSpPr>
        <p:spPr bwMode="auto">
          <a:xfrm>
            <a:off x="3600833" y="5927111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00 1101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9" name="TextBox 33"/>
          <p:cNvSpPr txBox="1">
            <a:spLocks noChangeArrowheads="1"/>
          </p:cNvSpPr>
          <p:nvPr/>
        </p:nvSpPr>
        <p:spPr bwMode="auto">
          <a:xfrm>
            <a:off x="6172769" y="5973297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/>
              <a:t>够减，商为</a:t>
            </a:r>
            <a:r>
              <a:rPr lang="en-US" altLang="zh-CN" sz="2400" smtClean="0"/>
              <a:t>1</a:t>
            </a:r>
            <a:endParaRPr lang="zh-CN" altLang="en-US" sz="2400"/>
          </a:p>
        </p:txBody>
      </p:sp>
      <p:sp>
        <p:nvSpPr>
          <p:cNvPr id="194" name="左大括号 193"/>
          <p:cNvSpPr/>
          <p:nvPr/>
        </p:nvSpPr>
        <p:spPr bwMode="auto">
          <a:xfrm rot="16200000">
            <a:off x="4589451" y="5939020"/>
            <a:ext cx="236544" cy="936103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左大括号 194"/>
          <p:cNvSpPr/>
          <p:nvPr/>
        </p:nvSpPr>
        <p:spPr bwMode="auto">
          <a:xfrm rot="16200000">
            <a:off x="5580112" y="6021288"/>
            <a:ext cx="216024" cy="792088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630117" y="6332941"/>
            <a:ext cx="714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商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311676" y="6333239"/>
            <a:ext cx="1071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+mn-ea"/>
                <a:ea typeface="+mn-ea"/>
              </a:rPr>
              <a:t>余数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3" name="Rectangle 291"/>
          <p:cNvSpPr txBox="1">
            <a:spLocks noChangeArrowheads="1"/>
          </p:cNvSpPr>
          <p:nvPr/>
        </p:nvSpPr>
        <p:spPr bwMode="auto">
          <a:xfrm>
            <a:off x="269747" y="4293097"/>
            <a:ext cx="2890708" cy="2304256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kern="0" smtClean="0">
                <a:solidFill>
                  <a:srgbClr val="0000FF"/>
                </a:solidFill>
              </a:rPr>
              <a:t>[</a:t>
            </a:r>
            <a:r>
              <a:rPr lang="zh-CN" altLang="en-US" kern="0" smtClean="0">
                <a:solidFill>
                  <a:srgbClr val="0000FF"/>
                </a:solidFill>
              </a:rPr>
              <a:t>商</a:t>
            </a:r>
            <a:r>
              <a:rPr lang="en-US" altLang="zh-CN" kern="0" smtClean="0">
                <a:solidFill>
                  <a:srgbClr val="0000FF"/>
                </a:solidFill>
              </a:rPr>
              <a:t>]</a:t>
            </a:r>
            <a:r>
              <a:rPr lang="zh-CN" altLang="en-US" kern="0" baseline="-25000" smtClean="0">
                <a:solidFill>
                  <a:srgbClr val="0000FF"/>
                </a:solidFill>
              </a:rPr>
              <a:t>原</a:t>
            </a:r>
            <a:r>
              <a:rPr lang="zh-CN" altLang="en-US" kern="0" smtClean="0">
                <a:solidFill>
                  <a:srgbClr val="0000FF"/>
                </a:solidFill>
              </a:rPr>
              <a:t>＝</a:t>
            </a:r>
            <a:r>
              <a:rPr lang="en-US" altLang="zh-CN" kern="0" smtClean="0">
                <a:solidFill>
                  <a:srgbClr val="FF0000"/>
                </a:solidFill>
              </a:rPr>
              <a:t>1</a:t>
            </a:r>
            <a:r>
              <a:rPr lang="en-US" altLang="zh-CN" kern="0" smtClean="0">
                <a:solidFill>
                  <a:srgbClr val="0000FF"/>
                </a:solidFill>
              </a:rPr>
              <a:t>.1001</a:t>
            </a:r>
            <a:endParaRPr lang="zh-CN" altLang="en-US" kern="0" smtClean="0">
              <a:solidFill>
                <a:srgbClr val="0000FF"/>
              </a:solidFill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kern="0" smtClean="0">
                <a:solidFill>
                  <a:srgbClr val="0000FF"/>
                </a:solidFill>
              </a:rPr>
              <a:t>[</a:t>
            </a:r>
            <a:r>
              <a:rPr lang="zh-CN" altLang="en-US" kern="0" smtClean="0">
                <a:solidFill>
                  <a:srgbClr val="0000FF"/>
                </a:solidFill>
              </a:rPr>
              <a:t>余数</a:t>
            </a:r>
            <a:r>
              <a:rPr lang="en-US" altLang="zh-CN" kern="0" smtClean="0">
                <a:solidFill>
                  <a:srgbClr val="0000FF"/>
                </a:solidFill>
              </a:rPr>
              <a:t>]</a:t>
            </a:r>
            <a:r>
              <a:rPr lang="zh-CN" altLang="en-US" kern="0" baseline="-25000" smtClean="0">
                <a:solidFill>
                  <a:srgbClr val="0000FF"/>
                </a:solidFill>
              </a:rPr>
              <a:t>原</a:t>
            </a:r>
            <a:r>
              <a:rPr lang="en-US" altLang="zh-CN" kern="0" baseline="-25000" smtClean="0">
                <a:solidFill>
                  <a:srgbClr val="0000FF"/>
                </a:solidFill>
              </a:rPr>
              <a:t/>
            </a:r>
            <a:br>
              <a:rPr lang="en-US" altLang="zh-CN" kern="0" baseline="-25000" smtClean="0">
                <a:solidFill>
                  <a:srgbClr val="0000FF"/>
                </a:solidFill>
              </a:rPr>
            </a:br>
            <a:r>
              <a:rPr lang="zh-CN" altLang="en-US" kern="0" smtClean="0">
                <a:solidFill>
                  <a:srgbClr val="0000FF"/>
                </a:solidFill>
              </a:rPr>
              <a:t>＝</a:t>
            </a:r>
            <a:r>
              <a:rPr lang="en-US" altLang="zh-CN" kern="0" smtClean="0">
                <a:solidFill>
                  <a:srgbClr val="FF0000"/>
                </a:solidFill>
              </a:rPr>
              <a:t>1</a:t>
            </a:r>
            <a:r>
              <a:rPr lang="en-US" altLang="zh-CN" kern="0" smtClean="0">
                <a:solidFill>
                  <a:srgbClr val="0000FF"/>
                </a:solidFill>
              </a:rPr>
              <a:t>.1101×2</a:t>
            </a:r>
            <a:r>
              <a:rPr lang="en-US" altLang="zh-CN" kern="0" baseline="50000" smtClean="0">
                <a:solidFill>
                  <a:srgbClr val="0000FF"/>
                </a:solidFill>
              </a:rPr>
              <a:t>-4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kern="0" smtClean="0"/>
              <a:t>余数的符号与</a:t>
            </a:r>
            <a:r>
              <a:rPr lang="en-US" altLang="zh-CN" kern="0" smtClean="0"/>
              <a:t/>
            </a:r>
            <a:br>
              <a:rPr lang="en-US" altLang="zh-CN" kern="0" smtClean="0"/>
            </a:br>
            <a:r>
              <a:rPr lang="zh-CN" altLang="en-US" kern="0" smtClean="0"/>
              <a:t>被除数一致。</a:t>
            </a:r>
            <a:r>
              <a:rPr lang="en-US" altLang="zh-CN" kern="0" smtClean="0"/>
              <a:t> </a:t>
            </a:r>
            <a:endParaRPr lang="en-US" altLang="zh-CN" kern="0" dirty="0"/>
          </a:p>
        </p:txBody>
      </p:sp>
      <p:sp>
        <p:nvSpPr>
          <p:cNvPr id="74" name="Rectangle 294"/>
          <p:cNvSpPr>
            <a:spLocks noChangeArrowheads="1"/>
          </p:cNvSpPr>
          <p:nvPr/>
        </p:nvSpPr>
        <p:spPr bwMode="auto">
          <a:xfrm>
            <a:off x="250825" y="1025303"/>
            <a:ext cx="3168650" cy="326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.10001011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.1110</a:t>
            </a: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D60093"/>
                </a:solidFill>
              </a:rPr>
              <a:t>|X|</a:t>
            </a:r>
            <a:r>
              <a:rPr lang="en-US" altLang="zh-CN" dirty="0" smtClean="0">
                <a:solidFill>
                  <a:srgbClr val="000000"/>
                </a:solidFill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.10001011</a:t>
            </a: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US" altLang="zh-CN" dirty="0" smtClean="0">
                <a:solidFill>
                  <a:srgbClr val="D60093"/>
                </a:solidFill>
                <a:cs typeface="Times New Roman" pitchFamily="18" charset="0"/>
              </a:rPr>
              <a:t>|</a:t>
            </a:r>
            <a:r>
              <a:rPr lang="en-US" altLang="zh-CN" dirty="0">
                <a:solidFill>
                  <a:srgbClr val="D60093"/>
                </a:solidFill>
              </a:rPr>
              <a:t>Y</a:t>
            </a:r>
            <a:r>
              <a:rPr lang="en-US" altLang="zh-CN" dirty="0" smtClean="0">
                <a:solidFill>
                  <a:srgbClr val="D60093"/>
                </a:solidFill>
              </a:rPr>
              <a:t>|</a:t>
            </a:r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.1110</a:t>
            </a:r>
            <a:endParaRPr lang="en-US" altLang="zh-CN" dirty="0">
              <a:solidFill>
                <a:srgbClr val="000000"/>
              </a:solidFill>
            </a:endParaRP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D60093"/>
                </a:solidFill>
                <a:cs typeface="Times New Roman" pitchFamily="18" charset="0"/>
              </a:rPr>
              <a:t>[</a:t>
            </a:r>
            <a:r>
              <a:rPr lang="zh-CN" altLang="en-US" dirty="0" smtClean="0">
                <a:solidFill>
                  <a:srgbClr val="D60093"/>
                </a:solidFill>
                <a:cs typeface="Times New Roman" pitchFamily="18" charset="0"/>
              </a:rPr>
              <a:t>－</a:t>
            </a:r>
            <a:r>
              <a:rPr lang="en-US" altLang="zh-CN" dirty="0" smtClean="0">
                <a:solidFill>
                  <a:srgbClr val="D60093"/>
                </a:solidFill>
                <a:cs typeface="Times New Roman" pitchFamily="18" charset="0"/>
              </a:rPr>
              <a:t>|</a:t>
            </a:r>
            <a:r>
              <a:rPr lang="en-US" altLang="zh-CN" dirty="0" smtClean="0">
                <a:solidFill>
                  <a:srgbClr val="D60093"/>
                </a:solidFill>
              </a:rPr>
              <a:t>Y|</a:t>
            </a:r>
            <a:r>
              <a:rPr lang="en-US" altLang="zh-CN" dirty="0" smtClean="0">
                <a:solidFill>
                  <a:srgbClr val="D60093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D60093"/>
                </a:solidFill>
                <a:cs typeface="Times New Roman" pitchFamily="18" charset="0"/>
              </a:rPr>
              <a:t>补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dirty="0" smtClean="0">
                <a:solidFill>
                  <a:srgbClr val="000000"/>
                </a:solidFill>
              </a:rPr>
              <a:t>1.0010</a:t>
            </a:r>
            <a:endParaRPr lang="zh-CN" altLang="en-US" dirty="0"/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商符＝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⊕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D60093"/>
                </a:solidFill>
              </a:rPr>
              <a:t>绝对值</a:t>
            </a:r>
            <a:r>
              <a:rPr lang="zh-CN" altLang="en-US" dirty="0">
                <a:solidFill>
                  <a:srgbClr val="6600FF"/>
                </a:solidFill>
              </a:rPr>
              <a:t>除法</a:t>
            </a:r>
            <a:r>
              <a:rPr lang="zh-CN" altLang="en-US" dirty="0"/>
              <a:t>过程：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9" grpId="0"/>
      <p:bldP spid="80" grpId="0"/>
      <p:bldP spid="84" grpId="0"/>
      <p:bldP spid="86" grpId="0"/>
      <p:bldP spid="88" grpId="0"/>
      <p:bldP spid="94" grpId="0"/>
      <p:bldP spid="130" grpId="0"/>
      <p:bldP spid="131" grpId="0"/>
      <p:bldP spid="133" grpId="0"/>
      <p:bldP spid="134" grpId="0"/>
      <p:bldP spid="135" grpId="0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149" grpId="0"/>
      <p:bldP spid="150" grpId="0"/>
      <p:bldP spid="153" grpId="0"/>
      <p:bldP spid="157" grpId="0"/>
      <p:bldP spid="158" grpId="0"/>
      <p:bldP spid="159" grpId="0"/>
      <p:bldP spid="161" grpId="0"/>
      <p:bldP spid="162" grpId="0"/>
      <p:bldP spid="163" grpId="0"/>
      <p:bldP spid="164" grpId="0"/>
      <p:bldP spid="166" grpId="0"/>
      <p:bldP spid="167" grpId="0"/>
      <p:bldP spid="168" grpId="0"/>
      <p:bldP spid="174" grpId="0"/>
      <p:bldP spid="175" grpId="0"/>
      <p:bldP spid="177" grpId="0"/>
      <p:bldP spid="178" grpId="0"/>
      <p:bldP spid="179" grpId="0"/>
      <p:bldP spid="194" grpId="0" animBg="1"/>
      <p:bldP spid="195" grpId="0" animBg="1"/>
      <p:bldP spid="196" grpId="0"/>
      <p:bldP spid="197" grpId="0"/>
      <p:bldP spid="73" grpId="0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39212-7BF4-443A-987F-6806D1C470EE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graphicFrame>
        <p:nvGraphicFramePr>
          <p:cNvPr id="1448229" name="Group 293"/>
          <p:cNvGraphicFramePr>
            <a:graphicFrameLocks noGrp="1"/>
          </p:cNvGraphicFramePr>
          <p:nvPr/>
        </p:nvGraphicFramePr>
        <p:xfrm>
          <a:off x="3348038" y="549275"/>
          <a:ext cx="5256212" cy="603504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被除数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余数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够减，商为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不够减，商为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恢复余数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不够减，商为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恢复余数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1  0  1  1  0  1  0  0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1  1  0  1  0  1  0  0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够减，商为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2" name="Group 295"/>
          <p:cNvGrpSpPr>
            <a:grpSpLocks/>
          </p:cNvGrpSpPr>
          <p:nvPr/>
        </p:nvGrpSpPr>
        <p:grpSpPr bwMode="auto">
          <a:xfrm>
            <a:off x="5076825" y="1196975"/>
            <a:ext cx="1079500" cy="5327650"/>
            <a:chOff x="2971" y="754"/>
            <a:chExt cx="680" cy="3356"/>
          </a:xfrm>
        </p:grpSpPr>
        <p:sp>
          <p:nvSpPr>
            <p:cNvPr id="1448219" name="Line 283"/>
            <p:cNvSpPr>
              <a:spLocks noChangeShapeType="1"/>
            </p:cNvSpPr>
            <p:nvPr/>
          </p:nvSpPr>
          <p:spPr bwMode="auto">
            <a:xfrm flipH="1">
              <a:off x="3470" y="754"/>
              <a:ext cx="1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0" name="Line 284"/>
            <p:cNvSpPr>
              <a:spLocks noChangeShapeType="1"/>
            </p:cNvSpPr>
            <p:nvPr/>
          </p:nvSpPr>
          <p:spPr bwMode="auto">
            <a:xfrm>
              <a:off x="3470" y="754"/>
              <a:ext cx="0" cy="6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1" name="Line 285"/>
            <p:cNvSpPr>
              <a:spLocks noChangeShapeType="1"/>
            </p:cNvSpPr>
            <p:nvPr/>
          </p:nvSpPr>
          <p:spPr bwMode="auto">
            <a:xfrm flipH="1">
              <a:off x="3288" y="1389"/>
              <a:ext cx="18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2" name="Line 286"/>
            <p:cNvSpPr>
              <a:spLocks noChangeShapeType="1"/>
            </p:cNvSpPr>
            <p:nvPr/>
          </p:nvSpPr>
          <p:spPr bwMode="auto">
            <a:xfrm>
              <a:off x="3288" y="1389"/>
              <a:ext cx="0" cy="10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3" name="Line 287"/>
            <p:cNvSpPr>
              <a:spLocks noChangeShapeType="1"/>
            </p:cNvSpPr>
            <p:nvPr/>
          </p:nvSpPr>
          <p:spPr bwMode="auto">
            <a:xfrm flipH="1">
              <a:off x="3152" y="2478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4" name="Line 288"/>
            <p:cNvSpPr>
              <a:spLocks noChangeShapeType="1"/>
            </p:cNvSpPr>
            <p:nvPr/>
          </p:nvSpPr>
          <p:spPr bwMode="auto">
            <a:xfrm>
              <a:off x="3152" y="2478"/>
              <a:ext cx="0" cy="10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5" name="Line 289"/>
            <p:cNvSpPr>
              <a:spLocks noChangeShapeType="1"/>
            </p:cNvSpPr>
            <p:nvPr/>
          </p:nvSpPr>
          <p:spPr bwMode="auto">
            <a:xfrm flipH="1">
              <a:off x="2971" y="3521"/>
              <a:ext cx="1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6" name="Line 290"/>
            <p:cNvSpPr>
              <a:spLocks noChangeShapeType="1"/>
            </p:cNvSpPr>
            <p:nvPr/>
          </p:nvSpPr>
          <p:spPr bwMode="auto">
            <a:xfrm>
              <a:off x="2971" y="3521"/>
              <a:ext cx="0" cy="5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8227" name="Rectangle 291"/>
          <p:cNvSpPr>
            <a:spLocks noGrp="1" noChangeArrowheads="1"/>
          </p:cNvSpPr>
          <p:nvPr>
            <p:ph type="body" idx="1"/>
          </p:nvPr>
        </p:nvSpPr>
        <p:spPr>
          <a:xfrm>
            <a:off x="395288" y="3573016"/>
            <a:ext cx="2520950" cy="2447925"/>
          </a:xfrm>
          <a:solidFill>
            <a:srgbClr val="CCFF99"/>
          </a:solidFill>
          <a:ln w="28575">
            <a:solidFill>
              <a:srgbClr val="006600"/>
            </a:solidFill>
          </a:ln>
        </p:spPr>
        <p:txBody>
          <a:bodyPr/>
          <a:lstStyle/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商＝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.1001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余数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 smtClean="0">
                <a:solidFill>
                  <a:srgbClr val="0000FF"/>
                </a:solidFill>
              </a:rPr>
              <a:t>＝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0000FF"/>
                </a:solidFill>
              </a:rPr>
              <a:t>.1101×2</a:t>
            </a:r>
            <a:r>
              <a:rPr lang="en-US" altLang="zh-CN" baseline="50000" smtClean="0">
                <a:solidFill>
                  <a:srgbClr val="0000FF"/>
                </a:solidFill>
              </a:rPr>
              <a:t>-4</a:t>
            </a:r>
            <a:endParaRPr lang="en-US" altLang="zh-CN" baseline="50000">
              <a:solidFill>
                <a:srgbClr val="0000FF"/>
              </a:solidFill>
            </a:endParaRP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余数的符号与被除数一致。</a:t>
            </a:r>
            <a:r>
              <a:rPr lang="en-US" altLang="zh-CN"/>
              <a:t> </a:t>
            </a:r>
          </a:p>
        </p:txBody>
      </p:sp>
      <p:sp>
        <p:nvSpPr>
          <p:cNvPr id="1448230" name="Rectangle 294"/>
          <p:cNvSpPr>
            <a:spLocks noChangeArrowheads="1"/>
          </p:cNvSpPr>
          <p:nvPr/>
        </p:nvSpPr>
        <p:spPr bwMode="auto">
          <a:xfrm>
            <a:off x="250825" y="980728"/>
            <a:ext cx="31686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.10001011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.1110</a:t>
            </a:r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smtClean="0">
                <a:solidFill>
                  <a:srgbClr val="000000"/>
                </a:solidFill>
              </a:rPr>
              <a:t>Y|</a:t>
            </a:r>
            <a:r>
              <a:rPr lang="en-US" altLang="zh-CN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1.0010</a:t>
            </a:r>
            <a:endParaRPr lang="zh-CN" altLang="en-US"/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商符＝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⊕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/>
              <a:t>＝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绝对值除法过程：</a:t>
            </a:r>
            <a:endParaRPr lang="en-US" altLang="zh-CN"/>
          </a:p>
        </p:txBody>
      </p:sp>
      <p:sp>
        <p:nvSpPr>
          <p:cNvPr id="1448232" name="AutoShape 29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1196975"/>
            <a:ext cx="360362" cy="360363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48235" name="Line 299"/>
          <p:cNvSpPr>
            <a:spLocks noChangeShapeType="1"/>
          </p:cNvSpPr>
          <p:nvPr/>
        </p:nvSpPr>
        <p:spPr bwMode="auto">
          <a:xfrm>
            <a:off x="5219700" y="6524625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8236" name="Line 300"/>
          <p:cNvSpPr>
            <a:spLocks noChangeShapeType="1"/>
          </p:cNvSpPr>
          <p:nvPr/>
        </p:nvSpPr>
        <p:spPr bwMode="auto">
          <a:xfrm>
            <a:off x="4140200" y="652462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8237" name="Text Box 301"/>
          <p:cNvSpPr txBox="1">
            <a:spLocks noChangeArrowheads="1"/>
          </p:cNvSpPr>
          <p:nvPr/>
        </p:nvSpPr>
        <p:spPr bwMode="auto">
          <a:xfrm>
            <a:off x="5651500" y="5751513"/>
            <a:ext cx="576263" cy="4857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商</a:t>
            </a:r>
          </a:p>
        </p:txBody>
      </p:sp>
      <p:sp>
        <p:nvSpPr>
          <p:cNvPr id="1448238" name="Text Box 302"/>
          <p:cNvSpPr txBox="1">
            <a:spLocks noChangeArrowheads="1"/>
          </p:cNvSpPr>
          <p:nvPr/>
        </p:nvSpPr>
        <p:spPr bwMode="auto">
          <a:xfrm>
            <a:off x="4067175" y="5751513"/>
            <a:ext cx="935038" cy="4857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余数</a:t>
            </a:r>
          </a:p>
        </p:txBody>
      </p:sp>
      <p:sp>
        <p:nvSpPr>
          <p:cNvPr id="1448239" name="AutoShape 30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50825" y="6308725"/>
            <a:ext cx="360363" cy="360363"/>
          </a:xfrm>
          <a:prstGeom prst="actionButtonRetur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83568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8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8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227" grpId="0" build="p" animBg="1"/>
      <p:bldP spid="1448235" grpId="0" animBg="1"/>
      <p:bldP spid="1448236" grpId="0" animBg="1"/>
      <p:bldP spid="1448237" grpId="0" animBg="1"/>
      <p:bldP spid="144823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27A2B8-9E58-4A81-A3DB-9058B491D904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705725" cy="4897437"/>
          </a:xfrm>
        </p:spPr>
        <p:txBody>
          <a:bodyPr/>
          <a:lstStyle/>
          <a:p>
            <a:pPr marL="355600" indent="-355600"/>
            <a:r>
              <a:rPr lang="zh-CN" altLang="en-US" dirty="0"/>
              <a:t>恢复余数法：不同的被除数和除数，其除的过程不规范，何时需恢复余数是不相同的，实现起来不便于控制。</a:t>
            </a:r>
          </a:p>
          <a:p>
            <a:pPr marL="355600" indent="-355600"/>
            <a:r>
              <a:rPr lang="zh-CN" altLang="en-US" dirty="0" smtClean="0"/>
              <a:t>加减</a:t>
            </a:r>
            <a:r>
              <a:rPr lang="zh-CN" altLang="en-US" dirty="0"/>
              <a:t>交替法：</a:t>
            </a:r>
            <a:endParaRPr lang="en-US" altLang="zh-CN" dirty="0"/>
          </a:p>
        </p:txBody>
      </p:sp>
      <p:sp>
        <p:nvSpPr>
          <p:cNvPr id="1448964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E5CAF-938B-42BE-AAF5-3BDCFCF74558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052513"/>
            <a:ext cx="8281987" cy="5616575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/>
              <a:t>分析恢复余数法：</a:t>
            </a:r>
          </a:p>
          <a:p>
            <a:pPr marL="361950" indent="-361950"/>
            <a:r>
              <a:rPr lang="zh-CN" altLang="en-US"/>
              <a:t>第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次余数减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/>
              <a:t>，得</a:t>
            </a:r>
            <a:r>
              <a:rPr lang="zh-CN" altLang="en-US">
                <a:solidFill>
                  <a:srgbClr val="D60093"/>
                </a:solidFill>
              </a:rPr>
              <a:t>余数</a:t>
            </a:r>
            <a:r>
              <a:rPr lang="en-US" altLang="zh-CN">
                <a:solidFill>
                  <a:srgbClr val="D60093"/>
                </a:solidFill>
              </a:rPr>
              <a:t>R</a:t>
            </a:r>
            <a:r>
              <a:rPr lang="zh-CN" altLang="en-US"/>
              <a:t>；</a:t>
            </a:r>
          </a:p>
          <a:p>
            <a:pPr marL="361950" indent="-361950"/>
            <a:r>
              <a:rPr lang="zh-CN" altLang="en-US"/>
              <a:t>若</a:t>
            </a:r>
            <a:r>
              <a:rPr lang="en-US" altLang="zh-CN"/>
              <a:t>R</a:t>
            </a:r>
            <a:r>
              <a:rPr lang="zh-CN" altLang="en-US"/>
              <a:t>＜</a:t>
            </a:r>
            <a:r>
              <a:rPr lang="en-US" altLang="zh-CN"/>
              <a:t>0</a:t>
            </a:r>
            <a:r>
              <a:rPr lang="zh-CN" altLang="en-US"/>
              <a:t>，应：</a:t>
            </a:r>
          </a:p>
          <a:p>
            <a:pPr marL="990600" lvl="1" indent="-277813"/>
            <a:r>
              <a:rPr lang="zh-CN" altLang="en-US"/>
              <a:t>恢复余数，执行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R</a:t>
            </a:r>
            <a:r>
              <a:rPr lang="zh-CN" altLang="en-US"/>
              <a:t>＋</a:t>
            </a:r>
            <a:r>
              <a:rPr lang="en-US" altLang="zh-CN"/>
              <a:t>B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pPr marL="990600" lvl="1" indent="-277813"/>
            <a:r>
              <a:rPr lang="zh-CN" altLang="en-US"/>
              <a:t>左移一位，即</a:t>
            </a:r>
            <a:r>
              <a:rPr lang="en-US" altLang="zh-CN"/>
              <a:t>2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R+B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pPr marL="990600" lvl="1" indent="-277813"/>
            <a:r>
              <a:rPr lang="zh-CN" altLang="en-US"/>
              <a:t>进行第 </a:t>
            </a:r>
            <a:r>
              <a:rPr lang="en-US" altLang="zh-CN" i="1"/>
              <a:t>i </a:t>
            </a:r>
            <a:r>
              <a:rPr lang="en-US" altLang="zh-CN"/>
              <a:t>+1 </a:t>
            </a:r>
            <a:r>
              <a:rPr lang="zh-CN" altLang="en-US"/>
              <a:t>次余数减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/>
              <a:t>操作，即：</a:t>
            </a:r>
            <a:br>
              <a:rPr lang="zh-CN" altLang="en-US"/>
            </a:br>
            <a:r>
              <a:rPr lang="en-US" altLang="zh-CN"/>
              <a:t>2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R</a:t>
            </a:r>
            <a:r>
              <a:rPr lang="zh-CN" altLang="en-US"/>
              <a:t>＋</a:t>
            </a:r>
            <a:r>
              <a:rPr lang="en-US" altLang="zh-CN"/>
              <a:t>B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－</a:t>
            </a:r>
            <a:r>
              <a:rPr lang="en-US" altLang="zh-CN"/>
              <a:t>B </a:t>
            </a:r>
            <a:r>
              <a:rPr lang="zh-CN" altLang="en-US"/>
              <a:t>＝ </a:t>
            </a:r>
            <a:r>
              <a:rPr lang="en-US" altLang="zh-CN"/>
              <a:t>2R</a:t>
            </a:r>
            <a:r>
              <a:rPr lang="zh-CN" altLang="en-US"/>
              <a:t>＋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451012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sp>
        <p:nvSpPr>
          <p:cNvPr id="1451099" name="Line 91"/>
          <p:cNvSpPr>
            <a:spLocks noChangeShapeType="1"/>
          </p:cNvSpPr>
          <p:nvPr/>
        </p:nvSpPr>
        <p:spPr bwMode="auto">
          <a:xfrm>
            <a:off x="1690688" y="4508500"/>
            <a:ext cx="10080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0" name="Line 92"/>
          <p:cNvSpPr>
            <a:spLocks noChangeShapeType="1"/>
          </p:cNvSpPr>
          <p:nvPr/>
        </p:nvSpPr>
        <p:spPr bwMode="auto">
          <a:xfrm>
            <a:off x="2914650" y="4508500"/>
            <a:ext cx="5048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1" name="Text Box 93"/>
          <p:cNvSpPr txBox="1">
            <a:spLocks noChangeArrowheads="1"/>
          </p:cNvSpPr>
          <p:nvPr/>
        </p:nvSpPr>
        <p:spPr bwMode="auto">
          <a:xfrm>
            <a:off x="1330325" y="4797425"/>
            <a:ext cx="1655763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恢复之后的余数</a:t>
            </a:r>
          </a:p>
        </p:txBody>
      </p:sp>
      <p:sp>
        <p:nvSpPr>
          <p:cNvPr id="1451102" name="Line 94"/>
          <p:cNvSpPr>
            <a:spLocks noChangeShapeType="1"/>
          </p:cNvSpPr>
          <p:nvPr/>
        </p:nvSpPr>
        <p:spPr bwMode="auto">
          <a:xfrm>
            <a:off x="2195513" y="4508500"/>
            <a:ext cx="0" cy="3603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3" name="Text Box 95"/>
          <p:cNvSpPr txBox="1">
            <a:spLocks noChangeArrowheads="1"/>
          </p:cNvSpPr>
          <p:nvPr/>
        </p:nvSpPr>
        <p:spPr bwMode="auto">
          <a:xfrm>
            <a:off x="250825" y="4797425"/>
            <a:ext cx="1008063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左移一位</a:t>
            </a:r>
          </a:p>
        </p:txBody>
      </p:sp>
      <p:sp>
        <p:nvSpPr>
          <p:cNvPr id="1451104" name="Line 96"/>
          <p:cNvSpPr>
            <a:spLocks noChangeShapeType="1"/>
          </p:cNvSpPr>
          <p:nvPr/>
        </p:nvSpPr>
        <p:spPr bwMode="auto">
          <a:xfrm flipH="1">
            <a:off x="1114425" y="4508500"/>
            <a:ext cx="360363" cy="4333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5" name="Text Box 97"/>
          <p:cNvSpPr txBox="1">
            <a:spLocks noChangeArrowheads="1"/>
          </p:cNvSpPr>
          <p:nvPr/>
        </p:nvSpPr>
        <p:spPr bwMode="auto">
          <a:xfrm>
            <a:off x="2916238" y="4797425"/>
            <a:ext cx="2016125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第 </a:t>
            </a:r>
            <a:r>
              <a:rPr lang="en-US" altLang="zh-CN" i="1">
                <a:solidFill>
                  <a:srgbClr val="FF0066"/>
                </a:solidFill>
              </a:rPr>
              <a:t>i </a:t>
            </a:r>
            <a:r>
              <a:rPr lang="en-US" altLang="zh-CN">
                <a:solidFill>
                  <a:srgbClr val="FF0066"/>
                </a:solidFill>
              </a:rPr>
              <a:t>+1 </a:t>
            </a:r>
            <a:r>
              <a:rPr lang="zh-CN" altLang="en-US">
                <a:solidFill>
                  <a:srgbClr val="FF0066"/>
                </a:solidFill>
              </a:rPr>
              <a:t>次</a:t>
            </a:r>
            <a:br>
              <a:rPr lang="zh-CN" altLang="en-US">
                <a:solidFill>
                  <a:srgbClr val="FF0066"/>
                </a:solidFill>
              </a:rPr>
            </a:br>
            <a:r>
              <a:rPr lang="zh-CN" altLang="en-US">
                <a:solidFill>
                  <a:srgbClr val="FF0066"/>
                </a:solidFill>
              </a:rPr>
              <a:t>减除数操作</a:t>
            </a:r>
          </a:p>
        </p:txBody>
      </p:sp>
      <p:sp>
        <p:nvSpPr>
          <p:cNvPr id="1451106" name="Line 98"/>
          <p:cNvSpPr>
            <a:spLocks noChangeShapeType="1"/>
          </p:cNvSpPr>
          <p:nvPr/>
        </p:nvSpPr>
        <p:spPr bwMode="auto">
          <a:xfrm>
            <a:off x="3203575" y="4508500"/>
            <a:ext cx="142875" cy="3603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7" name="Line 99"/>
          <p:cNvSpPr>
            <a:spLocks noChangeShapeType="1"/>
          </p:cNvSpPr>
          <p:nvPr/>
        </p:nvSpPr>
        <p:spPr bwMode="auto">
          <a:xfrm>
            <a:off x="1330325" y="4508500"/>
            <a:ext cx="2159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51112" name="Group 104"/>
          <p:cNvGrpSpPr>
            <a:grpSpLocks/>
          </p:cNvGrpSpPr>
          <p:nvPr/>
        </p:nvGrpSpPr>
        <p:grpSpPr bwMode="auto">
          <a:xfrm>
            <a:off x="4860032" y="4652963"/>
            <a:ext cx="4033837" cy="1457325"/>
            <a:chOff x="3151" y="2830"/>
            <a:chExt cx="2541" cy="918"/>
          </a:xfrm>
        </p:grpSpPr>
        <p:sp>
          <p:nvSpPr>
            <p:cNvPr id="1451111" name="Rectangle 103"/>
            <p:cNvSpPr>
              <a:spLocks noChangeArrowheads="1"/>
            </p:cNvSpPr>
            <p:nvPr/>
          </p:nvSpPr>
          <p:spPr bwMode="auto">
            <a:xfrm>
              <a:off x="3243" y="2840"/>
              <a:ext cx="2404" cy="908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66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108" name="Text Box 100"/>
            <p:cNvSpPr txBox="1">
              <a:spLocks noChangeArrowheads="1"/>
            </p:cNvSpPr>
            <p:nvPr/>
          </p:nvSpPr>
          <p:spPr bwMode="auto">
            <a:xfrm>
              <a:off x="3151" y="2830"/>
              <a:ext cx="2541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/>
                <a:t>R</a:t>
              </a:r>
              <a:r>
                <a:rPr lang="en-US" altLang="zh-CN" baseline="-25000"/>
                <a:t>-1</a:t>
              </a:r>
              <a:r>
                <a:rPr lang="en-US" altLang="zh-CN"/>
                <a:t>R</a:t>
              </a:r>
              <a:r>
                <a:rPr lang="en-US" altLang="zh-CN" baseline="-25000"/>
                <a:t>-2</a:t>
              </a:r>
              <a:r>
                <a:rPr lang="en-US" altLang="zh-CN"/>
                <a:t>R</a:t>
              </a:r>
              <a:r>
                <a:rPr lang="en-US" altLang="zh-CN" baseline="-25000"/>
                <a:t>-3</a:t>
              </a:r>
              <a:r>
                <a:rPr lang="en-US" altLang="zh-CN"/>
                <a:t>R</a:t>
              </a:r>
              <a:r>
                <a:rPr lang="en-US" altLang="zh-CN" baseline="-25000"/>
                <a:t>-4</a:t>
              </a:r>
              <a:r>
                <a:rPr lang="en-US" altLang="zh-CN"/>
                <a:t>R</a:t>
              </a:r>
              <a:r>
                <a:rPr lang="en-US" altLang="zh-CN" baseline="-25000"/>
                <a:t>-5</a:t>
              </a:r>
              <a:r>
                <a:rPr lang="en-US" altLang="zh-CN"/>
                <a:t>R</a:t>
              </a:r>
              <a:r>
                <a:rPr lang="en-US" altLang="zh-CN" baseline="-25000"/>
                <a:t>-6</a:t>
              </a:r>
              <a:r>
                <a:rPr lang="en-US" altLang="zh-CN"/>
                <a:t>R</a:t>
              </a:r>
              <a:r>
                <a:rPr lang="en-US" altLang="zh-CN" baseline="-25000"/>
                <a:t>-7</a:t>
              </a:r>
              <a:r>
                <a:rPr lang="en-US" altLang="zh-CN"/>
                <a:t>R</a:t>
              </a:r>
              <a:r>
                <a:rPr lang="en-US" altLang="zh-CN" baseline="-25000"/>
                <a:t>-8</a:t>
              </a:r>
            </a:p>
          </p:txBody>
        </p:sp>
        <p:sp>
          <p:nvSpPr>
            <p:cNvPr id="1451109" name="Text Box 101"/>
            <p:cNvSpPr txBox="1">
              <a:spLocks noChangeArrowheads="1"/>
            </p:cNvSpPr>
            <p:nvPr/>
          </p:nvSpPr>
          <p:spPr bwMode="auto">
            <a:xfrm>
              <a:off x="3334" y="3093"/>
              <a:ext cx="1760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zh-CN" altLang="en-US"/>
                <a:t>－ </a:t>
              </a:r>
              <a:r>
                <a:rPr lang="en-US" altLang="zh-CN"/>
                <a:t>B</a:t>
              </a:r>
              <a:r>
                <a:rPr lang="en-US" altLang="zh-CN" baseline="-25000"/>
                <a:t>-1</a:t>
              </a:r>
              <a:r>
                <a:rPr lang="en-US" altLang="zh-CN"/>
                <a:t>B</a:t>
              </a:r>
              <a:r>
                <a:rPr lang="en-US" altLang="zh-CN" baseline="-25000"/>
                <a:t>-2</a:t>
              </a:r>
              <a:r>
                <a:rPr lang="en-US" altLang="zh-CN"/>
                <a:t>B</a:t>
              </a:r>
              <a:r>
                <a:rPr lang="en-US" altLang="zh-CN" baseline="-25000"/>
                <a:t>-3</a:t>
              </a:r>
              <a:r>
                <a:rPr lang="en-US" altLang="zh-CN"/>
                <a:t>B</a:t>
              </a:r>
              <a:r>
                <a:rPr lang="en-US" altLang="zh-CN" baseline="-25000"/>
                <a:t>-4</a:t>
              </a:r>
            </a:p>
          </p:txBody>
        </p:sp>
        <p:sp>
          <p:nvSpPr>
            <p:cNvPr id="1451110" name="Text Box 102"/>
            <p:cNvSpPr txBox="1">
              <a:spLocks noChangeArrowheads="1"/>
            </p:cNvSpPr>
            <p:nvPr/>
          </p:nvSpPr>
          <p:spPr bwMode="auto">
            <a:xfrm>
              <a:off x="3515" y="3375"/>
              <a:ext cx="1864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zh-CN" altLang="en-US"/>
                <a:t>＋ </a:t>
              </a:r>
              <a:r>
                <a:rPr lang="en-US" altLang="zh-CN"/>
                <a:t>B</a:t>
              </a:r>
              <a:r>
                <a:rPr lang="en-US" altLang="zh-CN" baseline="-25000"/>
                <a:t>-1</a:t>
              </a:r>
              <a:r>
                <a:rPr lang="en-US" altLang="zh-CN"/>
                <a:t>B</a:t>
              </a:r>
              <a:r>
                <a:rPr lang="en-US" altLang="zh-CN" baseline="-25000"/>
                <a:t>-2</a:t>
              </a:r>
              <a:r>
                <a:rPr lang="en-US" altLang="zh-CN"/>
                <a:t>B</a:t>
              </a:r>
              <a:r>
                <a:rPr lang="en-US" altLang="zh-CN" baseline="-25000"/>
                <a:t>-3</a:t>
              </a:r>
              <a:r>
                <a:rPr lang="en-US" altLang="zh-CN"/>
                <a:t>B</a:t>
              </a:r>
              <a:r>
                <a:rPr lang="en-US" altLang="zh-CN" baseline="-25000"/>
                <a:t>-4</a:t>
              </a:r>
            </a:p>
          </p:txBody>
        </p:sp>
      </p:grpSp>
      <p:grpSp>
        <p:nvGrpSpPr>
          <p:cNvPr id="1451118" name="Group 110"/>
          <p:cNvGrpSpPr>
            <a:grpSpLocks/>
          </p:cNvGrpSpPr>
          <p:nvPr/>
        </p:nvGrpSpPr>
        <p:grpSpPr bwMode="auto">
          <a:xfrm>
            <a:off x="5579169" y="5157788"/>
            <a:ext cx="2376488" cy="431800"/>
            <a:chOff x="3560" y="3249"/>
            <a:chExt cx="1497" cy="272"/>
          </a:xfrm>
        </p:grpSpPr>
        <p:sp>
          <p:nvSpPr>
            <p:cNvPr id="1451113" name="AutoShape 105"/>
            <p:cNvSpPr>
              <a:spLocks noChangeArrowheads="1"/>
            </p:cNvSpPr>
            <p:nvPr/>
          </p:nvSpPr>
          <p:spPr bwMode="auto">
            <a:xfrm>
              <a:off x="3560" y="3249"/>
              <a:ext cx="1497" cy="272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114" name="Line 106"/>
            <p:cNvSpPr>
              <a:spLocks noChangeShapeType="1"/>
            </p:cNvSpPr>
            <p:nvPr/>
          </p:nvSpPr>
          <p:spPr bwMode="auto">
            <a:xfrm flipV="1">
              <a:off x="3696" y="3294"/>
              <a:ext cx="1271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51119" name="Group 111"/>
          <p:cNvGrpSpPr>
            <a:grpSpLocks/>
          </p:cNvGrpSpPr>
          <p:nvPr/>
        </p:nvGrpSpPr>
        <p:grpSpPr bwMode="auto">
          <a:xfrm>
            <a:off x="6083994" y="5589588"/>
            <a:ext cx="431800" cy="431800"/>
            <a:chOff x="3878" y="3521"/>
            <a:chExt cx="272" cy="272"/>
          </a:xfrm>
        </p:grpSpPr>
        <p:sp>
          <p:nvSpPr>
            <p:cNvPr id="1451115" name="Oval 107"/>
            <p:cNvSpPr>
              <a:spLocks noChangeArrowheads="1"/>
            </p:cNvSpPr>
            <p:nvPr/>
          </p:nvSpPr>
          <p:spPr bwMode="auto">
            <a:xfrm>
              <a:off x="3878" y="3521"/>
              <a:ext cx="272" cy="27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116" name="Line 108"/>
            <p:cNvSpPr>
              <a:spLocks noChangeShapeType="1"/>
            </p:cNvSpPr>
            <p:nvPr/>
          </p:nvSpPr>
          <p:spPr bwMode="auto">
            <a:xfrm flipV="1">
              <a:off x="3878" y="3521"/>
              <a:ext cx="272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51117" name="Line 109"/>
          <p:cNvSpPr>
            <a:spLocks noChangeShapeType="1"/>
          </p:cNvSpPr>
          <p:nvPr/>
        </p:nvSpPr>
        <p:spPr bwMode="auto">
          <a:xfrm>
            <a:off x="5650607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1840" y="60932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>
                <a:solidFill>
                  <a:srgbClr val="FF0000"/>
                </a:solidFill>
              </a:rPr>
              <a:t>＋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5816" y="566124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>
                <a:solidFill>
                  <a:srgbClr val="FF0000"/>
                </a:solidFill>
              </a:rPr>
              <a:t>－</a:t>
            </a:r>
            <a:r>
              <a:rPr lang="en-US" altLang="zh-CN" smtClean="0">
                <a:solidFill>
                  <a:srgbClr val="FF0000"/>
                </a:solidFill>
              </a:rPr>
              <a:t>2B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任意多边形 30"/>
          <p:cNvSpPr/>
          <p:nvPr/>
        </p:nvSpPr>
        <p:spPr bwMode="auto">
          <a:xfrm>
            <a:off x="4152452" y="5445223"/>
            <a:ext cx="1904103" cy="503755"/>
          </a:xfrm>
          <a:custGeom>
            <a:avLst/>
            <a:gdLst>
              <a:gd name="connsiteX0" fmla="*/ 0 w 1904103"/>
              <a:gd name="connsiteY0" fmla="*/ 505610 h 505610"/>
              <a:gd name="connsiteX1" fmla="*/ 839096 w 1904103"/>
              <a:gd name="connsiteY1" fmla="*/ 430306 h 505610"/>
              <a:gd name="connsiteX2" fmla="*/ 1269402 w 1904103"/>
              <a:gd name="connsiteY2" fmla="*/ 118335 h 505610"/>
              <a:gd name="connsiteX3" fmla="*/ 1904103 w 1904103"/>
              <a:gd name="connsiteY3" fmla="*/ 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4103" h="505610">
                <a:moveTo>
                  <a:pt x="0" y="505610"/>
                </a:moveTo>
                <a:cubicBezTo>
                  <a:pt x="313764" y="500231"/>
                  <a:pt x="627529" y="494852"/>
                  <a:pt x="839096" y="430306"/>
                </a:cubicBezTo>
                <a:cubicBezTo>
                  <a:pt x="1050663" y="365760"/>
                  <a:pt x="1091901" y="190053"/>
                  <a:pt x="1269402" y="118335"/>
                </a:cubicBezTo>
                <a:cubicBezTo>
                  <a:pt x="1446903" y="46617"/>
                  <a:pt x="1675503" y="23308"/>
                  <a:pt x="1904103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 31"/>
          <p:cNvSpPr/>
          <p:nvPr/>
        </p:nvSpPr>
        <p:spPr bwMode="auto">
          <a:xfrm>
            <a:off x="4152452" y="5948979"/>
            <a:ext cx="2579788" cy="419548"/>
          </a:xfrm>
          <a:custGeom>
            <a:avLst/>
            <a:gdLst>
              <a:gd name="connsiteX0" fmla="*/ 0 w 2420470"/>
              <a:gd name="connsiteY0" fmla="*/ 419548 h 419548"/>
              <a:gd name="connsiteX1" fmla="*/ 1194099 w 2420470"/>
              <a:gd name="connsiteY1" fmla="*/ 376517 h 419548"/>
              <a:gd name="connsiteX2" fmla="*/ 2420470 w 2420470"/>
              <a:gd name="connsiteY2" fmla="*/ 0 h 41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0" h="419548">
                <a:moveTo>
                  <a:pt x="0" y="419548"/>
                </a:moveTo>
                <a:lnTo>
                  <a:pt x="1194099" y="376517"/>
                </a:lnTo>
                <a:cubicBezTo>
                  <a:pt x="1597511" y="306592"/>
                  <a:pt x="2008990" y="153296"/>
                  <a:pt x="2420470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5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5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5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117" grpId="0" animBg="1"/>
      <p:bldP spid="28" grpId="0"/>
      <p:bldP spid="29" grpId="0"/>
      <p:bldP spid="31" grpId="0" animBg="1"/>
      <p:bldP spid="3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CC4496-4686-4BFA-A5F9-2B43724DBB90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281987" cy="4392613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 dirty="0">
                <a:solidFill>
                  <a:srgbClr val="FF6600"/>
                </a:solidFill>
                <a:ea typeface="黑体" pitchFamily="2" charset="-122"/>
              </a:rPr>
              <a:t>加减交替法的运算法则</a:t>
            </a:r>
            <a:r>
              <a:rPr lang="zh-CN" altLang="en-US" dirty="0">
                <a:solidFill>
                  <a:srgbClr val="FF6600"/>
                </a:solidFill>
              </a:rPr>
              <a:t>：</a:t>
            </a:r>
          </a:p>
          <a:p>
            <a:pPr marL="361950" indent="-361950"/>
            <a:r>
              <a:rPr lang="zh-CN" altLang="en-US" dirty="0"/>
              <a:t>若余数</a:t>
            </a:r>
            <a:r>
              <a:rPr lang="en-US" altLang="zh-CN" dirty="0"/>
              <a:t>R</a:t>
            </a:r>
            <a:r>
              <a:rPr lang="en-US" altLang="zh-CN" dirty="0">
                <a:latin typeface="+mn-ea"/>
              </a:rPr>
              <a:t>≥</a:t>
            </a:r>
            <a:r>
              <a:rPr lang="en-US" altLang="zh-CN" dirty="0"/>
              <a:t>0, </a:t>
            </a:r>
            <a:r>
              <a:rPr lang="zh-CN" altLang="en-US" dirty="0"/>
              <a:t>则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商</a:t>
            </a:r>
            <a:r>
              <a:rPr lang="zh-CN" altLang="en-US" dirty="0"/>
              <a:t>上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余数</a:t>
            </a:r>
            <a:r>
              <a:rPr lang="zh-CN" altLang="en-US" dirty="0">
                <a:solidFill>
                  <a:srgbClr val="0000FF"/>
                </a:solidFill>
              </a:rPr>
              <a:t>左移</a:t>
            </a:r>
            <a:r>
              <a:rPr lang="zh-CN" altLang="en-US" dirty="0"/>
              <a:t>一次，</a:t>
            </a:r>
            <a:r>
              <a:rPr lang="zh-CN" altLang="en-US" dirty="0">
                <a:solidFill>
                  <a:srgbClr val="FF0000"/>
                </a:solidFill>
              </a:rPr>
              <a:t>减</a:t>
            </a:r>
            <a:r>
              <a:rPr lang="zh-CN" altLang="en-US" dirty="0"/>
              <a:t>除数；</a:t>
            </a:r>
          </a:p>
          <a:p>
            <a:pPr marL="361950" indent="-361950"/>
            <a:r>
              <a:rPr lang="zh-CN" altLang="en-US" dirty="0"/>
              <a:t>若余数</a:t>
            </a:r>
            <a:r>
              <a:rPr lang="en-US" altLang="zh-CN" dirty="0"/>
              <a:t>R</a:t>
            </a:r>
            <a:r>
              <a:rPr lang="zh-CN" altLang="en-US" dirty="0"/>
              <a:t>＜</a:t>
            </a:r>
            <a:r>
              <a:rPr lang="en-US" altLang="zh-CN" dirty="0"/>
              <a:t>0, </a:t>
            </a:r>
            <a:r>
              <a:rPr lang="zh-CN" altLang="en-US" dirty="0"/>
              <a:t>则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商</a:t>
            </a:r>
            <a:r>
              <a:rPr lang="zh-CN" altLang="en-US" dirty="0"/>
              <a:t>上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余数</a:t>
            </a:r>
            <a:r>
              <a:rPr lang="zh-CN" altLang="en-US" dirty="0">
                <a:solidFill>
                  <a:srgbClr val="0000FF"/>
                </a:solidFill>
              </a:rPr>
              <a:t>左移</a:t>
            </a:r>
            <a:r>
              <a:rPr lang="zh-CN" altLang="en-US" dirty="0"/>
              <a:t>一次，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zh-CN" altLang="en-US" dirty="0"/>
              <a:t>除数。</a:t>
            </a:r>
          </a:p>
        </p:txBody>
      </p:sp>
      <p:sp>
        <p:nvSpPr>
          <p:cNvPr id="145203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F57CE-EB56-4EE5-9C3C-9607A8E3F29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123950"/>
            <a:ext cx="8362950" cy="4897438"/>
          </a:xfrm>
        </p:spPr>
        <p:txBody>
          <a:bodyPr/>
          <a:lstStyle/>
          <a:p>
            <a:r>
              <a:rPr lang="zh-CN" altLang="en-US" dirty="0"/>
              <a:t>当两个</a:t>
            </a:r>
            <a:r>
              <a:rPr lang="zh-CN" altLang="en-US" dirty="0">
                <a:solidFill>
                  <a:srgbClr val="0000FF"/>
                </a:solidFill>
              </a:rPr>
              <a:t>同符号的数相加</a:t>
            </a:r>
            <a:r>
              <a:rPr lang="zh-CN" altLang="en-US" dirty="0"/>
              <a:t>（或者是</a:t>
            </a:r>
            <a:r>
              <a:rPr lang="zh-CN" altLang="en-US" dirty="0">
                <a:solidFill>
                  <a:srgbClr val="0000FF"/>
                </a:solidFill>
              </a:rPr>
              <a:t>相异符号数相减</a:t>
            </a:r>
            <a:r>
              <a:rPr lang="zh-CN" altLang="en-US" dirty="0"/>
              <a:t>）时，运算结果可能发生</a:t>
            </a:r>
            <a:r>
              <a:rPr lang="zh-CN" altLang="en-US" dirty="0">
                <a:solidFill>
                  <a:srgbClr val="CC0000"/>
                </a:solidFill>
              </a:rPr>
              <a:t>溢出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如何防止溢出？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CC0099"/>
                </a:solidFill>
              </a:rPr>
              <a:t>增加补码的</a:t>
            </a:r>
            <a:r>
              <a:rPr lang="zh-CN" altLang="en-US" dirty="0">
                <a:solidFill>
                  <a:srgbClr val="CC0099"/>
                </a:solidFill>
                <a:latin typeface="+mj-ea"/>
                <a:ea typeface="+mj-ea"/>
              </a:rPr>
              <a:t>二进制</a:t>
            </a:r>
            <a:r>
              <a:rPr lang="zh-CN" altLang="en-US" dirty="0">
                <a:solidFill>
                  <a:srgbClr val="FF6600"/>
                </a:solidFill>
                <a:latin typeface="+mj-ea"/>
                <a:ea typeface="+mj-ea"/>
              </a:rPr>
              <a:t>编码长度</a:t>
            </a:r>
            <a:r>
              <a:rPr lang="zh-CN" altLang="en-US" dirty="0">
                <a:solidFill>
                  <a:srgbClr val="CC0099"/>
                </a:solidFill>
              </a:rPr>
              <a:t>。</a:t>
            </a:r>
          </a:p>
          <a:p>
            <a:r>
              <a:rPr lang="zh-CN" altLang="en-US" dirty="0"/>
              <a:t>如何判断是否发生了溢出？</a:t>
            </a:r>
          </a:p>
          <a:p>
            <a:pPr lvl="1"/>
            <a:r>
              <a:rPr lang="zh-CN" altLang="en-US" dirty="0">
                <a:solidFill>
                  <a:srgbClr val="CC0066"/>
                </a:solidFill>
              </a:rPr>
              <a:t>双符号位</a:t>
            </a:r>
            <a:r>
              <a:rPr lang="zh-CN" altLang="en-US" dirty="0"/>
              <a:t>判决法；</a:t>
            </a:r>
          </a:p>
          <a:p>
            <a:pPr lvl="1"/>
            <a:r>
              <a:rPr lang="zh-CN" altLang="en-US" dirty="0">
                <a:solidFill>
                  <a:srgbClr val="CC0066"/>
                </a:solidFill>
              </a:rPr>
              <a:t>进位</a:t>
            </a:r>
            <a:r>
              <a:rPr lang="zh-CN" altLang="en-US" dirty="0"/>
              <a:t>判决法；</a:t>
            </a:r>
          </a:p>
          <a:p>
            <a:pPr lvl="1"/>
            <a:r>
              <a:rPr lang="zh-CN" altLang="en-US" dirty="0"/>
              <a:t>根据</a:t>
            </a:r>
            <a:r>
              <a:rPr lang="zh-CN" altLang="en-US" dirty="0">
                <a:solidFill>
                  <a:srgbClr val="006600"/>
                </a:solidFill>
              </a:rPr>
              <a:t>运算结果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66"/>
                </a:solidFill>
              </a:rPr>
              <a:t>符号位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C0066"/>
                </a:solidFill>
              </a:rPr>
              <a:t>进位标志</a:t>
            </a:r>
            <a:r>
              <a:rPr lang="zh-CN" altLang="en-US" dirty="0"/>
              <a:t>判别；</a:t>
            </a:r>
          </a:p>
          <a:p>
            <a:pPr lvl="1"/>
            <a:r>
              <a:rPr lang="zh-CN" altLang="en-US" dirty="0"/>
              <a:t>根据</a:t>
            </a:r>
            <a:r>
              <a:rPr lang="zh-CN" altLang="en-US" dirty="0">
                <a:solidFill>
                  <a:srgbClr val="006600"/>
                </a:solidFill>
              </a:rPr>
              <a:t>运算前后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66"/>
                </a:solidFill>
              </a:rPr>
              <a:t>符号位</a:t>
            </a:r>
            <a:r>
              <a:rPr lang="zh-CN" altLang="en-US" dirty="0"/>
              <a:t>进行判别。</a:t>
            </a:r>
          </a:p>
        </p:txBody>
      </p:sp>
      <p:sp>
        <p:nvSpPr>
          <p:cNvPr id="1382404" name="Text Box 4"/>
          <p:cNvSpPr txBox="1">
            <a:spLocks noChangeArrowheads="1"/>
          </p:cNvSpPr>
          <p:nvPr/>
        </p:nvSpPr>
        <p:spPr bwMode="auto">
          <a:xfrm>
            <a:off x="5143504" y="1773238"/>
            <a:ext cx="2454271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00111111</a:t>
            </a:r>
          </a:p>
          <a:p>
            <a:pPr algn="r">
              <a:spcBef>
                <a:spcPct val="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dirty="0" smtClean="0">
                <a:solidFill>
                  <a:srgbClr val="0000FF"/>
                </a:solidFill>
                <a:latin typeface="+mn-ea"/>
                <a:ea typeface="+mn-ea"/>
              </a:rPr>
              <a:t>01010101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r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10010100</a:t>
            </a:r>
          </a:p>
        </p:txBody>
      </p:sp>
      <p:sp>
        <p:nvSpPr>
          <p:cNvPr id="1382405" name="Line 5"/>
          <p:cNvSpPr>
            <a:spLocks noChangeShapeType="1"/>
          </p:cNvSpPr>
          <p:nvPr/>
        </p:nvSpPr>
        <p:spPr bwMode="auto">
          <a:xfrm flipV="1">
            <a:off x="5724525" y="2708275"/>
            <a:ext cx="187325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406" name="Text Box 6"/>
          <p:cNvSpPr txBox="1">
            <a:spLocks noChangeArrowheads="1"/>
          </p:cNvSpPr>
          <p:nvPr/>
        </p:nvSpPr>
        <p:spPr bwMode="auto">
          <a:xfrm>
            <a:off x="7524750" y="1773238"/>
            <a:ext cx="1511300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63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85</a:t>
            </a:r>
          </a:p>
          <a:p>
            <a:pPr algn="l">
              <a:spcBef>
                <a:spcPct val="1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zh-CN" altLang="en-US">
                <a:solidFill>
                  <a:srgbClr val="009900"/>
                </a:solidFill>
              </a:rPr>
              <a:t>－</a:t>
            </a:r>
            <a:r>
              <a:rPr lang="en-US" altLang="zh-CN">
                <a:solidFill>
                  <a:srgbClr val="009900"/>
                </a:solidFill>
              </a:rPr>
              <a:t>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/>
          <p:cNvSpPr/>
          <p:nvPr/>
        </p:nvSpPr>
        <p:spPr bwMode="auto">
          <a:xfrm>
            <a:off x="3491880" y="620688"/>
            <a:ext cx="4680520" cy="792088"/>
          </a:xfrm>
          <a:prstGeom prst="rect">
            <a:avLst/>
          </a:prstGeom>
          <a:solidFill>
            <a:srgbClr val="CCE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3491880" y="1412776"/>
            <a:ext cx="4680520" cy="4680520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1961C-8F2D-427B-80A9-1AC0D05F8116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0727"/>
            <a:ext cx="2879725" cy="5688361"/>
          </a:xfrm>
        </p:spPr>
        <p:txBody>
          <a:bodyPr/>
          <a:lstStyle/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例</a:t>
            </a:r>
            <a:r>
              <a:rPr lang="en-US" altLang="zh-CN" sz="2400" smtClean="0"/>
              <a:t>】</a:t>
            </a:r>
            <a:endParaRPr lang="en-US" altLang="zh-CN" sz="2400"/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X</a:t>
            </a:r>
            <a:r>
              <a:rPr lang="zh-CN" altLang="en-US" sz="2400"/>
              <a:t>＝－</a:t>
            </a:r>
            <a:r>
              <a:rPr lang="en-US" altLang="zh-CN" sz="2400"/>
              <a:t>0.10001011</a:t>
            </a:r>
            <a:endParaRPr lang="zh-CN" altLang="en-US" sz="2400"/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Y</a:t>
            </a:r>
            <a:r>
              <a:rPr lang="zh-CN" altLang="en-US" sz="2400"/>
              <a:t>＝</a:t>
            </a:r>
            <a:r>
              <a:rPr lang="en-US" altLang="zh-CN" sz="2400"/>
              <a:t>0.1110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/>
              <a:t>利用原码加减交替法求商及余数。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解</a:t>
            </a:r>
            <a:r>
              <a:rPr lang="en-US" altLang="zh-CN" sz="2400"/>
              <a:t>】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99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.10001011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>
                <a:solidFill>
                  <a:srgbClr val="000000"/>
                </a:solidFill>
              </a:rPr>
              <a:t>Y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CC0099"/>
                </a:solidFill>
              </a:rPr>
              <a:t>0</a:t>
            </a:r>
            <a:r>
              <a:rPr lang="en-US" altLang="zh-CN" sz="2400" smtClean="0">
                <a:solidFill>
                  <a:srgbClr val="000000"/>
                </a:solidFill>
              </a:rPr>
              <a:t>.1110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     |Y|    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0.1110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sz="2400" smtClean="0">
                <a:solidFill>
                  <a:srgbClr val="000000"/>
                </a:solidFill>
              </a:rPr>
              <a:t>Y|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1.0010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商符＝</a:t>
            </a:r>
            <a:r>
              <a:rPr lang="en-US" altLang="zh-CN" sz="2400">
                <a:solidFill>
                  <a:srgbClr val="CC0099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 sz="2400">
                <a:solidFill>
                  <a:srgbClr val="CC0099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[X÷Y]</a:t>
            </a:r>
            <a:r>
              <a:rPr lang="zh-CN" altLang="en-US" sz="2400" baseline="-25000">
                <a:solidFill>
                  <a:srgbClr val="0000FF"/>
                </a:solidFill>
              </a:rPr>
              <a:t>原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.1001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余数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</a:rPr>
              <a:t>.1101×2</a:t>
            </a:r>
            <a:r>
              <a:rPr lang="en-US" altLang="zh-CN" sz="2400" baseline="30000" smtClean="0">
                <a:solidFill>
                  <a:srgbClr val="0000FF"/>
                </a:solidFill>
              </a:rPr>
              <a:t>-4</a:t>
            </a:r>
            <a:endParaRPr lang="en-US" altLang="zh-CN" sz="2400" baseline="30000">
              <a:solidFill>
                <a:srgbClr val="0000FF"/>
              </a:solidFill>
            </a:endParaRPr>
          </a:p>
        </p:txBody>
      </p:sp>
      <p:sp>
        <p:nvSpPr>
          <p:cNvPr id="1449988" name="Rectangle 4"/>
          <p:cNvSpPr>
            <a:spLocks noChangeArrowheads="1"/>
          </p:cNvSpPr>
          <p:nvPr/>
        </p:nvSpPr>
        <p:spPr bwMode="auto">
          <a:xfrm>
            <a:off x="323850" y="528638"/>
            <a:ext cx="8516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sp>
        <p:nvSpPr>
          <p:cNvPr id="1450107" name="AutoShape 1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0825" y="6308725"/>
            <a:ext cx="360363" cy="360363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427859" y="78258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符号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9952" y="608952"/>
            <a:ext cx="2428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smtClean="0">
                <a:solidFill>
                  <a:srgbClr val="008000"/>
                </a:solidFill>
                <a:latin typeface="+mn-ea"/>
                <a:ea typeface="+mn-ea"/>
              </a:rPr>
              <a:t>被除数</a:t>
            </a:r>
            <a:r>
              <a:rPr lang="en-US" altLang="zh-CN" sz="2400" smtClean="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zh-CN" altLang="en-US" sz="2400" smtClean="0">
                <a:solidFill>
                  <a:srgbClr val="008000"/>
                </a:solidFill>
                <a:latin typeface="+mn-ea"/>
                <a:ea typeface="+mn-ea"/>
              </a:rPr>
              <a:t>余数</a:t>
            </a:r>
            <a:r>
              <a:rPr lang="en-US" altLang="zh-CN" sz="2400" smtClean="0">
                <a:solidFill>
                  <a:srgbClr val="008000"/>
                </a:solidFill>
                <a:latin typeface="+mn-ea"/>
                <a:ea typeface="+mn-ea"/>
              </a:rPr>
              <a:t>)</a:t>
            </a:r>
            <a:endParaRPr lang="zh-CN" altLang="en-US" sz="240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813351" y="782585"/>
            <a:ext cx="1143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>
                <a:solidFill>
                  <a:srgbClr val="008000"/>
                </a:solidFill>
              </a:rPr>
              <a:t>操作</a:t>
            </a:r>
            <a:endParaRPr lang="zh-CN" altLang="en-US" sz="2400">
              <a:solidFill>
                <a:srgbClr val="008000"/>
              </a:solidFill>
            </a:endParaRPr>
          </a:p>
        </p:txBody>
      </p:sp>
      <p:cxnSp>
        <p:nvCxnSpPr>
          <p:cNvPr id="20" name="直接连接符 12"/>
          <p:cNvCxnSpPr>
            <a:cxnSpLocks noChangeShapeType="1"/>
          </p:cNvCxnSpPr>
          <p:nvPr/>
        </p:nvCxnSpPr>
        <p:spPr bwMode="auto">
          <a:xfrm>
            <a:off x="3491880" y="1430657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15"/>
          <p:cNvCxnSpPr>
            <a:cxnSpLocks noChangeShapeType="1"/>
          </p:cNvCxnSpPr>
          <p:nvPr/>
        </p:nvCxnSpPr>
        <p:spPr bwMode="auto">
          <a:xfrm>
            <a:off x="4139952" y="638569"/>
            <a:ext cx="0" cy="545472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16"/>
          <p:cNvCxnSpPr>
            <a:cxnSpLocks noChangeShapeType="1"/>
          </p:cNvCxnSpPr>
          <p:nvPr/>
        </p:nvCxnSpPr>
        <p:spPr bwMode="auto">
          <a:xfrm>
            <a:off x="6156176" y="638569"/>
            <a:ext cx="0" cy="545472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3563309" y="1363340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00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altLang="zh-CN" smtClean="0">
                <a:latin typeface="+mn-lt"/>
                <a:ea typeface="+mn-ea"/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1011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直接连接符 28"/>
          <p:cNvCxnSpPr>
            <a:cxnSpLocks noChangeShapeType="1"/>
          </p:cNvCxnSpPr>
          <p:nvPr/>
        </p:nvCxnSpPr>
        <p:spPr bwMode="auto">
          <a:xfrm>
            <a:off x="3491880" y="2468770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33"/>
          <p:cNvSpPr txBox="1">
            <a:spLocks noChangeArrowheads="1"/>
          </p:cNvSpPr>
          <p:nvPr/>
        </p:nvSpPr>
        <p:spPr bwMode="auto">
          <a:xfrm>
            <a:off x="6228196" y="1721056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</a:t>
            </a:r>
            <a:r>
              <a:rPr lang="zh-CN" altLang="en-US" sz="2400" smtClean="0"/>
              <a:t>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3563281" y="2040142"/>
            <a:ext cx="207170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6228184" y="2031231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－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sp>
        <p:nvSpPr>
          <p:cNvPr id="58" name="左大括号 57"/>
          <p:cNvSpPr/>
          <p:nvPr/>
        </p:nvSpPr>
        <p:spPr bwMode="auto">
          <a:xfrm rot="16200000">
            <a:off x="4561743" y="5693379"/>
            <a:ext cx="236544" cy="936103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大括号 58"/>
          <p:cNvSpPr/>
          <p:nvPr/>
        </p:nvSpPr>
        <p:spPr bwMode="auto">
          <a:xfrm rot="16200000">
            <a:off x="5580112" y="5775647"/>
            <a:ext cx="216024" cy="792088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652120" y="6105772"/>
            <a:ext cx="714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商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83968" y="6135687"/>
            <a:ext cx="1071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+mn-ea"/>
                <a:ea typeface="+mn-ea"/>
              </a:rPr>
              <a:t>余数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 rot="10800000">
            <a:off x="5870994" y="1790698"/>
            <a:ext cx="357190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5868144" y="1790697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139952" y="998609"/>
            <a:ext cx="20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smtClean="0">
                <a:solidFill>
                  <a:srgbClr val="008000"/>
                </a:solidFill>
                <a:latin typeface="+mn-lt"/>
                <a:ea typeface="+mn-ea"/>
              </a:rPr>
              <a:t>D</a:t>
            </a:r>
            <a:r>
              <a:rPr lang="en-US" altLang="zh-CN" sz="2400" smtClean="0">
                <a:solidFill>
                  <a:srgbClr val="008000"/>
                </a:solidFill>
                <a:latin typeface="+mn-ea"/>
                <a:ea typeface="+mn-ea"/>
              </a:rPr>
              <a:t>     </a:t>
            </a:r>
            <a:r>
              <a:rPr lang="en-US" altLang="zh-CN" sz="2400" smtClean="0">
                <a:solidFill>
                  <a:srgbClr val="008000"/>
                </a:solidFill>
                <a:latin typeface="+mn-lt"/>
                <a:ea typeface="+mn-ea"/>
              </a:rPr>
              <a:t>A</a:t>
            </a:r>
            <a:endParaRPr lang="zh-CN" altLang="en-US" sz="2400">
              <a:solidFill>
                <a:srgbClr val="008000"/>
              </a:solidFill>
              <a:latin typeface="+mn-lt"/>
              <a:ea typeface="+mn-ea"/>
            </a:endParaRPr>
          </a:p>
        </p:txBody>
      </p:sp>
      <p:cxnSp>
        <p:nvCxnSpPr>
          <p:cNvPr id="86" name="直接连接符 18"/>
          <p:cNvCxnSpPr>
            <a:cxnSpLocks noChangeShapeType="1"/>
          </p:cNvCxnSpPr>
          <p:nvPr/>
        </p:nvCxnSpPr>
        <p:spPr bwMode="auto">
          <a:xfrm>
            <a:off x="5148064" y="1070617"/>
            <a:ext cx="0" cy="36004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12"/>
          <p:cNvCxnSpPr>
            <a:cxnSpLocks noChangeShapeType="1"/>
          </p:cNvCxnSpPr>
          <p:nvPr/>
        </p:nvCxnSpPr>
        <p:spPr bwMode="auto">
          <a:xfrm>
            <a:off x="3493021" y="638569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12"/>
          <p:cNvCxnSpPr>
            <a:cxnSpLocks noChangeShapeType="1"/>
          </p:cNvCxnSpPr>
          <p:nvPr/>
        </p:nvCxnSpPr>
        <p:spPr bwMode="auto">
          <a:xfrm>
            <a:off x="4139952" y="1070617"/>
            <a:ext cx="201622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TextBox 19"/>
          <p:cNvSpPr txBox="1">
            <a:spLocks noChangeArrowheads="1"/>
          </p:cNvSpPr>
          <p:nvPr/>
        </p:nvSpPr>
        <p:spPr bwMode="auto">
          <a:xfrm>
            <a:off x="3563888" y="1718689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01 0001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0110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TextBox 19"/>
          <p:cNvSpPr txBox="1">
            <a:spLocks noChangeArrowheads="1"/>
          </p:cNvSpPr>
          <p:nvPr/>
        </p:nvSpPr>
        <p:spPr bwMode="auto">
          <a:xfrm>
            <a:off x="3563888" y="2418950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00 0011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33"/>
          <p:cNvSpPr txBox="1">
            <a:spLocks noChangeArrowheads="1"/>
          </p:cNvSpPr>
          <p:nvPr/>
        </p:nvSpPr>
        <p:spPr bwMode="auto">
          <a:xfrm>
            <a:off x="6228184" y="2438769"/>
            <a:ext cx="216024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smtClean="0"/>
              <a:t>R</a:t>
            </a:r>
            <a:r>
              <a:rPr lang="en-US" altLang="zh-CN" sz="2400" smtClean="0">
                <a:latin typeface="+mn-ea"/>
                <a:ea typeface="+mn-ea"/>
              </a:rPr>
              <a:t>≥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，商为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0" name="TextBox 19"/>
          <p:cNvSpPr txBox="1">
            <a:spLocks noChangeArrowheads="1"/>
          </p:cNvSpPr>
          <p:nvPr/>
        </p:nvSpPr>
        <p:spPr bwMode="auto">
          <a:xfrm>
            <a:off x="3563888" y="2778990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00 0110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1" name="直接连接符 110"/>
          <p:cNvCxnSpPr/>
          <p:nvPr/>
        </p:nvCxnSpPr>
        <p:spPr bwMode="auto">
          <a:xfrm flipH="1">
            <a:off x="5652120" y="2870816"/>
            <a:ext cx="213174" cy="1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5652120" y="2870817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33"/>
          <p:cNvSpPr txBox="1">
            <a:spLocks noChangeArrowheads="1"/>
          </p:cNvSpPr>
          <p:nvPr/>
        </p:nvSpPr>
        <p:spPr bwMode="auto">
          <a:xfrm>
            <a:off x="6228184" y="2768895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</a:t>
            </a:r>
            <a:r>
              <a:rPr lang="zh-CN" altLang="en-US" sz="2400" smtClean="0"/>
              <a:t>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18" name="TextBox 19"/>
          <p:cNvSpPr txBox="1">
            <a:spLocks noChangeArrowheads="1"/>
          </p:cNvSpPr>
          <p:nvPr/>
        </p:nvSpPr>
        <p:spPr bwMode="auto">
          <a:xfrm>
            <a:off x="3563281" y="3139030"/>
            <a:ext cx="207170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" name="TextBox 33"/>
          <p:cNvSpPr txBox="1">
            <a:spLocks noChangeArrowheads="1"/>
          </p:cNvSpPr>
          <p:nvPr/>
        </p:nvSpPr>
        <p:spPr bwMode="auto">
          <a:xfrm>
            <a:off x="6228184" y="3139030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－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cxnSp>
        <p:nvCxnSpPr>
          <p:cNvPr id="120" name="直接连接符 12"/>
          <p:cNvCxnSpPr>
            <a:cxnSpLocks noChangeShapeType="1"/>
          </p:cNvCxnSpPr>
          <p:nvPr/>
        </p:nvCxnSpPr>
        <p:spPr bwMode="auto">
          <a:xfrm>
            <a:off x="3493021" y="3590897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1" name="TextBox 19"/>
          <p:cNvSpPr txBox="1">
            <a:spLocks noChangeArrowheads="1"/>
          </p:cNvSpPr>
          <p:nvPr/>
        </p:nvSpPr>
        <p:spPr bwMode="auto">
          <a:xfrm>
            <a:off x="3563888" y="3518889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11 1000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33"/>
          <p:cNvSpPr txBox="1">
            <a:spLocks noChangeArrowheads="1"/>
          </p:cNvSpPr>
          <p:nvPr/>
        </p:nvSpPr>
        <p:spPr bwMode="auto">
          <a:xfrm>
            <a:off x="6228184" y="3518889"/>
            <a:ext cx="216024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smtClean="0"/>
              <a:t>R</a:t>
            </a:r>
            <a:r>
              <a:rPr lang="en-US" altLang="zh-CN" sz="2400" smtClean="0">
                <a:latin typeface="+mn-ea"/>
                <a:ea typeface="+mn-ea"/>
              </a:rPr>
              <a:t>＜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，商为</a:t>
            </a:r>
            <a:r>
              <a:rPr lang="en-US" altLang="zh-CN" sz="2400" smtClean="0">
                <a:solidFill>
                  <a:srgbClr val="0000FF"/>
                </a:solidFill>
              </a:rPr>
              <a:t>0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23" name="TextBox 33"/>
          <p:cNvSpPr txBox="1">
            <a:spLocks noChangeArrowheads="1"/>
          </p:cNvSpPr>
          <p:nvPr/>
        </p:nvSpPr>
        <p:spPr bwMode="auto">
          <a:xfrm>
            <a:off x="6228184" y="3878929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</a:t>
            </a:r>
            <a:r>
              <a:rPr lang="zh-CN" altLang="en-US" sz="2400" smtClean="0"/>
              <a:t>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24" name="TextBox 33"/>
          <p:cNvSpPr txBox="1">
            <a:spLocks noChangeArrowheads="1"/>
          </p:cNvSpPr>
          <p:nvPr/>
        </p:nvSpPr>
        <p:spPr bwMode="auto">
          <a:xfrm>
            <a:off x="6228184" y="4238969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＋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sp>
        <p:nvSpPr>
          <p:cNvPr id="125" name="TextBox 19"/>
          <p:cNvSpPr txBox="1">
            <a:spLocks noChangeArrowheads="1"/>
          </p:cNvSpPr>
          <p:nvPr/>
        </p:nvSpPr>
        <p:spPr bwMode="auto">
          <a:xfrm>
            <a:off x="3563888" y="3878929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11 0001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9"/>
          <p:cNvSpPr txBox="1">
            <a:spLocks noChangeArrowheads="1"/>
          </p:cNvSpPr>
          <p:nvPr/>
        </p:nvSpPr>
        <p:spPr bwMode="auto">
          <a:xfrm>
            <a:off x="3563888" y="4219150"/>
            <a:ext cx="207170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00 1110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7" name="直接连接符 12"/>
          <p:cNvCxnSpPr>
            <a:cxnSpLocks noChangeShapeType="1"/>
          </p:cNvCxnSpPr>
          <p:nvPr/>
        </p:nvCxnSpPr>
        <p:spPr bwMode="auto">
          <a:xfrm>
            <a:off x="3493021" y="4700931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9" name="直接连接符 128"/>
          <p:cNvCxnSpPr/>
          <p:nvPr/>
        </p:nvCxnSpPr>
        <p:spPr bwMode="auto">
          <a:xfrm flipH="1">
            <a:off x="5436096" y="3933056"/>
            <a:ext cx="213174" cy="1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/>
          <p:nvPr/>
        </p:nvCxnSpPr>
        <p:spPr bwMode="auto">
          <a:xfrm>
            <a:off x="5436096" y="3950937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9"/>
          <p:cNvSpPr txBox="1">
            <a:spLocks noChangeArrowheads="1"/>
          </p:cNvSpPr>
          <p:nvPr/>
        </p:nvSpPr>
        <p:spPr bwMode="auto">
          <a:xfrm>
            <a:off x="3563888" y="4651198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11 1111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" name="TextBox 33"/>
          <p:cNvSpPr txBox="1">
            <a:spLocks noChangeArrowheads="1"/>
          </p:cNvSpPr>
          <p:nvPr/>
        </p:nvSpPr>
        <p:spPr bwMode="auto">
          <a:xfrm>
            <a:off x="6228184" y="4641103"/>
            <a:ext cx="216024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smtClean="0"/>
              <a:t>R</a:t>
            </a:r>
            <a:r>
              <a:rPr lang="en-US" altLang="zh-CN" sz="2400" smtClean="0">
                <a:latin typeface="+mn-ea"/>
                <a:ea typeface="+mn-ea"/>
              </a:rPr>
              <a:t>＜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，商为</a:t>
            </a:r>
            <a:r>
              <a:rPr lang="en-US" altLang="zh-CN" sz="2400" smtClean="0">
                <a:solidFill>
                  <a:srgbClr val="FF6600"/>
                </a:solidFill>
              </a:rPr>
              <a:t>0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134" name="TextBox 33"/>
          <p:cNvSpPr txBox="1">
            <a:spLocks noChangeArrowheads="1"/>
          </p:cNvSpPr>
          <p:nvPr/>
        </p:nvSpPr>
        <p:spPr bwMode="auto">
          <a:xfrm>
            <a:off x="6228184" y="4953645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</a:t>
            </a:r>
            <a:r>
              <a:rPr lang="zh-CN" altLang="en-US" sz="2400" smtClean="0"/>
              <a:t>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35" name="TextBox 33"/>
          <p:cNvSpPr txBox="1">
            <a:spLocks noChangeArrowheads="1"/>
          </p:cNvSpPr>
          <p:nvPr/>
        </p:nvSpPr>
        <p:spPr bwMode="auto">
          <a:xfrm>
            <a:off x="6228184" y="5271591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smtClean="0"/>
              <a:t>＋</a:t>
            </a:r>
            <a:r>
              <a:rPr lang="en-US" altLang="zh-CN" sz="2400" smtClean="0"/>
              <a:t>|Y|</a:t>
            </a:r>
            <a:endParaRPr lang="zh-CN" altLang="en-US" sz="2400"/>
          </a:p>
        </p:txBody>
      </p:sp>
      <p:sp>
        <p:nvSpPr>
          <p:cNvPr id="136" name="TextBox 19"/>
          <p:cNvSpPr txBox="1">
            <a:spLocks noChangeArrowheads="1"/>
          </p:cNvSpPr>
          <p:nvPr/>
        </p:nvSpPr>
        <p:spPr bwMode="auto">
          <a:xfrm>
            <a:off x="3563888" y="4963740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11 1111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H="1">
            <a:off x="5220072" y="5055567"/>
            <a:ext cx="213174" cy="1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直接连接符 137"/>
          <p:cNvCxnSpPr/>
          <p:nvPr/>
        </p:nvCxnSpPr>
        <p:spPr bwMode="auto">
          <a:xfrm>
            <a:off x="5220072" y="5055567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9"/>
          <p:cNvSpPr txBox="1">
            <a:spLocks noChangeArrowheads="1"/>
          </p:cNvSpPr>
          <p:nvPr/>
        </p:nvSpPr>
        <p:spPr bwMode="auto">
          <a:xfrm>
            <a:off x="3563888" y="5271591"/>
            <a:ext cx="207170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00 1110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0" name="直接连接符 12"/>
          <p:cNvCxnSpPr>
            <a:cxnSpLocks noChangeShapeType="1"/>
          </p:cNvCxnSpPr>
          <p:nvPr/>
        </p:nvCxnSpPr>
        <p:spPr bwMode="auto">
          <a:xfrm>
            <a:off x="3493021" y="5703639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TextBox 19"/>
          <p:cNvSpPr txBox="1">
            <a:spLocks noChangeArrowheads="1"/>
          </p:cNvSpPr>
          <p:nvPr/>
        </p:nvSpPr>
        <p:spPr bwMode="auto">
          <a:xfrm>
            <a:off x="3563888" y="5611812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00 1101</a:t>
            </a:r>
            <a:r>
              <a:rPr lang="en-US" altLang="zh-CN" smtClean="0">
                <a:cs typeface="Courier New" pitchFamily="49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TextBox 33"/>
          <p:cNvSpPr txBox="1">
            <a:spLocks noChangeArrowheads="1"/>
          </p:cNvSpPr>
          <p:nvPr/>
        </p:nvSpPr>
        <p:spPr bwMode="auto">
          <a:xfrm>
            <a:off x="6228184" y="5673725"/>
            <a:ext cx="216024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smtClean="0"/>
              <a:t>R</a:t>
            </a:r>
            <a:r>
              <a:rPr lang="en-US" altLang="zh-CN" sz="2400" smtClean="0">
                <a:latin typeface="+mn-ea"/>
                <a:ea typeface="+mn-ea"/>
              </a:rPr>
              <a:t>≥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，商为</a:t>
            </a:r>
            <a:r>
              <a:rPr lang="en-US" altLang="zh-CN" sz="2400" smtClean="0">
                <a:solidFill>
                  <a:srgbClr val="008000"/>
                </a:solidFill>
              </a:rPr>
              <a:t>1</a:t>
            </a:r>
            <a:endParaRPr lang="zh-CN" altLang="en-US" sz="2400">
              <a:solidFill>
                <a:srgbClr val="008000"/>
              </a:solidFill>
            </a:endParaRPr>
          </a:p>
        </p:txBody>
      </p:sp>
      <p:cxnSp>
        <p:nvCxnSpPr>
          <p:cNvPr id="147" name="直接连接符 12"/>
          <p:cNvCxnSpPr>
            <a:cxnSpLocks noChangeShapeType="1"/>
          </p:cNvCxnSpPr>
          <p:nvPr/>
        </p:nvCxnSpPr>
        <p:spPr bwMode="auto">
          <a:xfrm>
            <a:off x="3491880" y="6093296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4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4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2" dur="500"/>
                                        <p:tgtEl>
                                          <p:spTgt spid="144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6" dur="500"/>
                                        <p:tgtEl>
                                          <p:spTgt spid="144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6" grpId="0"/>
      <p:bldP spid="17" grpId="0"/>
      <p:bldP spid="19" grpId="0"/>
      <p:bldP spid="24" grpId="0"/>
      <p:bldP spid="27" grpId="0"/>
      <p:bldP spid="30" grpId="0"/>
      <p:bldP spid="31" grpId="0"/>
      <p:bldP spid="58" grpId="0" animBg="1"/>
      <p:bldP spid="59" grpId="0" animBg="1"/>
      <p:bldP spid="60" grpId="0"/>
      <p:bldP spid="61" grpId="0"/>
      <p:bldP spid="85" grpId="0"/>
      <p:bldP spid="99" grpId="0"/>
      <p:bldP spid="108" grpId="0"/>
      <p:bldP spid="109" grpId="0"/>
      <p:bldP spid="110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125" grpId="0"/>
      <p:bldP spid="126" grpId="0"/>
      <p:bldP spid="132" grpId="0"/>
      <p:bldP spid="133" grpId="0"/>
      <p:bldP spid="134" grpId="0"/>
      <p:bldP spid="135" grpId="0"/>
      <p:bldP spid="136" grpId="0"/>
      <p:bldP spid="139" grpId="0"/>
      <p:bldP spid="141" grpId="0"/>
      <p:bldP spid="14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1961C-8F2D-427B-80A9-1AC0D05F8116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0728"/>
            <a:ext cx="2879725" cy="5616575"/>
          </a:xfrm>
        </p:spPr>
        <p:txBody>
          <a:bodyPr/>
          <a:lstStyle/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例</a:t>
            </a:r>
            <a:r>
              <a:rPr lang="en-US" altLang="zh-CN" sz="2400" smtClean="0"/>
              <a:t>】</a:t>
            </a:r>
            <a:endParaRPr lang="en-US" altLang="zh-CN" sz="2400"/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X</a:t>
            </a:r>
            <a:r>
              <a:rPr lang="zh-CN" altLang="en-US" sz="2400"/>
              <a:t>＝－</a:t>
            </a:r>
            <a:r>
              <a:rPr lang="en-US" altLang="zh-CN" sz="2400"/>
              <a:t>0.10001011</a:t>
            </a:r>
            <a:endParaRPr lang="zh-CN" altLang="en-US" sz="2400"/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Y</a:t>
            </a:r>
            <a:r>
              <a:rPr lang="zh-CN" altLang="en-US" sz="2400"/>
              <a:t>＝</a:t>
            </a:r>
            <a:r>
              <a:rPr lang="en-US" altLang="zh-CN" sz="2400"/>
              <a:t>0.1110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/>
              <a:t>利用原码加减交替法求商及余数。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解</a:t>
            </a:r>
            <a:r>
              <a:rPr lang="en-US" altLang="zh-CN" sz="2400"/>
              <a:t>】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99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.10001011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>
                <a:solidFill>
                  <a:srgbClr val="000000"/>
                </a:solidFill>
              </a:rPr>
              <a:t>Y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CC0099"/>
                </a:solidFill>
              </a:rPr>
              <a:t>0</a:t>
            </a:r>
            <a:r>
              <a:rPr lang="en-US" altLang="zh-CN" sz="2400" smtClean="0">
                <a:solidFill>
                  <a:srgbClr val="000000"/>
                </a:solidFill>
              </a:rPr>
              <a:t>.1110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     |Y|    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0.1110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z="2400" smtClean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sz="2400" smtClean="0">
                <a:solidFill>
                  <a:srgbClr val="000000"/>
                </a:solidFill>
              </a:rPr>
              <a:t>Y|</a:t>
            </a:r>
            <a:r>
              <a:rPr lang="en-US" altLang="zh-CN" sz="2400" smtClean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1.0010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商符＝</a:t>
            </a:r>
            <a:r>
              <a:rPr lang="en-US" altLang="zh-CN" sz="2400">
                <a:solidFill>
                  <a:srgbClr val="CC0099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 sz="2400">
                <a:solidFill>
                  <a:srgbClr val="CC0099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[X÷Y]</a:t>
            </a:r>
            <a:r>
              <a:rPr lang="zh-CN" altLang="en-US" sz="2400" baseline="-25000">
                <a:solidFill>
                  <a:srgbClr val="0000FF"/>
                </a:solidFill>
              </a:rPr>
              <a:t>原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.1001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余数</a:t>
            </a:r>
            <a:r>
              <a:rPr lang="zh-CN" altLang="en-US" sz="2400" smtClean="0">
                <a:solidFill>
                  <a:srgbClr val="0000FF"/>
                </a:solidFill>
              </a:rPr>
              <a:t>＝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</a:rPr>
              <a:t>.1101×2</a:t>
            </a:r>
            <a:r>
              <a:rPr lang="en-US" altLang="zh-CN" sz="2400" baseline="30000" smtClean="0">
                <a:solidFill>
                  <a:srgbClr val="0000FF"/>
                </a:solidFill>
              </a:rPr>
              <a:t>-4</a:t>
            </a:r>
            <a:endParaRPr lang="en-US" altLang="zh-CN" sz="2400" baseline="30000">
              <a:solidFill>
                <a:srgbClr val="0000FF"/>
              </a:solidFill>
            </a:endParaRPr>
          </a:p>
        </p:txBody>
      </p:sp>
      <p:sp>
        <p:nvSpPr>
          <p:cNvPr id="1449988" name="Rectangle 4"/>
          <p:cNvSpPr>
            <a:spLocks noChangeArrowheads="1"/>
          </p:cNvSpPr>
          <p:nvPr/>
        </p:nvSpPr>
        <p:spPr bwMode="auto">
          <a:xfrm>
            <a:off x="323850" y="528638"/>
            <a:ext cx="8516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graphicFrame>
        <p:nvGraphicFramePr>
          <p:cNvPr id="1450105" name="Group 121"/>
          <p:cNvGraphicFramePr>
            <a:graphicFrameLocks noGrp="1"/>
          </p:cNvGraphicFramePr>
          <p:nvPr/>
        </p:nvGraphicFramePr>
        <p:xfrm>
          <a:off x="2987675" y="585788"/>
          <a:ext cx="5832475" cy="5888736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被除数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余数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，商为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，商为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，商为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1  1  1  1  0  1  0  0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1  1  0  1  0  1  0  0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，商为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50096" name="Line 112"/>
          <p:cNvSpPr>
            <a:spLocks noChangeShapeType="1"/>
          </p:cNvSpPr>
          <p:nvPr/>
        </p:nvSpPr>
        <p:spPr bwMode="auto">
          <a:xfrm flipH="1">
            <a:off x="5940425" y="1412875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097" name="Line 113"/>
          <p:cNvSpPr>
            <a:spLocks noChangeShapeType="1"/>
          </p:cNvSpPr>
          <p:nvPr/>
        </p:nvSpPr>
        <p:spPr bwMode="auto">
          <a:xfrm>
            <a:off x="5940425" y="1412875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098" name="Line 114"/>
          <p:cNvSpPr>
            <a:spLocks noChangeShapeType="1"/>
          </p:cNvSpPr>
          <p:nvPr/>
        </p:nvSpPr>
        <p:spPr bwMode="auto">
          <a:xfrm flipH="1">
            <a:off x="5651500" y="2708275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099" name="Line 115"/>
          <p:cNvSpPr>
            <a:spLocks noChangeShapeType="1"/>
          </p:cNvSpPr>
          <p:nvPr/>
        </p:nvSpPr>
        <p:spPr bwMode="auto">
          <a:xfrm>
            <a:off x="5651500" y="2708275"/>
            <a:ext cx="0" cy="12255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0" name="Line 116"/>
          <p:cNvSpPr>
            <a:spLocks noChangeShapeType="1"/>
          </p:cNvSpPr>
          <p:nvPr/>
        </p:nvSpPr>
        <p:spPr bwMode="auto">
          <a:xfrm flipH="1">
            <a:off x="5364163" y="3933825"/>
            <a:ext cx="2873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1" name="Line 117"/>
          <p:cNvSpPr>
            <a:spLocks noChangeShapeType="1"/>
          </p:cNvSpPr>
          <p:nvPr/>
        </p:nvSpPr>
        <p:spPr bwMode="auto">
          <a:xfrm>
            <a:off x="5364163" y="3933825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2" name="Line 118"/>
          <p:cNvSpPr>
            <a:spLocks noChangeShapeType="1"/>
          </p:cNvSpPr>
          <p:nvPr/>
        </p:nvSpPr>
        <p:spPr bwMode="auto">
          <a:xfrm flipH="1">
            <a:off x="5003800" y="5229225"/>
            <a:ext cx="360363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3" name="Line 119"/>
          <p:cNvSpPr>
            <a:spLocks noChangeShapeType="1"/>
          </p:cNvSpPr>
          <p:nvPr/>
        </p:nvSpPr>
        <p:spPr bwMode="auto">
          <a:xfrm>
            <a:off x="5003800" y="5229225"/>
            <a:ext cx="0" cy="12239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7" name="AutoShape 1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0825" y="6308725"/>
            <a:ext cx="360363" cy="360363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8AA62-FD38-4570-964B-5FCBAC8E43F3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021388"/>
            <a:ext cx="8281987" cy="576262"/>
          </a:xfrm>
        </p:spPr>
        <p:txBody>
          <a:bodyPr anchor="ctr"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加减交替法除法器框图</a:t>
            </a:r>
          </a:p>
        </p:txBody>
      </p:sp>
      <p:sp>
        <p:nvSpPr>
          <p:cNvPr id="1453060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graphicFrame>
        <p:nvGraphicFramePr>
          <p:cNvPr id="1453062" name="Object 6"/>
          <p:cNvGraphicFramePr>
            <a:graphicFrameLocks noChangeAspect="1"/>
          </p:cNvGraphicFramePr>
          <p:nvPr/>
        </p:nvGraphicFramePr>
        <p:xfrm>
          <a:off x="1042988" y="1196975"/>
          <a:ext cx="7200900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72" name="Visio" r:id="rId3" imgW="3230071" imgH="2080909" progId="Visio.Drawing.11">
                  <p:embed/>
                </p:oleObj>
              </mc:Choice>
              <mc:Fallback>
                <p:oleObj name="Visio" r:id="rId3" imgW="3230071" imgH="2080909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7200900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 bwMode="auto">
          <a:xfrm>
            <a:off x="1763688" y="1556792"/>
            <a:ext cx="5357874" cy="576064"/>
          </a:xfrm>
          <a:prstGeom prst="roundRect">
            <a:avLst>
              <a:gd name="adj" fmla="val 35341"/>
            </a:avLst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483768" y="5373216"/>
            <a:ext cx="2592288" cy="576064"/>
          </a:xfrm>
          <a:prstGeom prst="roundRect">
            <a:avLst>
              <a:gd name="adj" fmla="val 35341"/>
            </a:avLst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218570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>
                <a:solidFill>
                  <a:srgbClr val="FF0000"/>
                </a:solidFill>
              </a:rPr>
              <a:t>被除数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rot="10800000">
            <a:off x="7092280" y="2132856"/>
            <a:ext cx="432048" cy="216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10800000">
            <a:off x="5148064" y="5661248"/>
            <a:ext cx="432048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148064" y="54260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mtClean="0">
                <a:solidFill>
                  <a:srgbClr val="FF0000"/>
                </a:solidFill>
              </a:rPr>
              <a:t>除数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8AA62-FD38-4570-964B-5FCBAC8E43F3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021388"/>
            <a:ext cx="8281987" cy="576262"/>
          </a:xfrm>
        </p:spPr>
        <p:txBody>
          <a:bodyPr anchor="ctr"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加减交替法除法器框图</a:t>
            </a:r>
          </a:p>
        </p:txBody>
      </p:sp>
      <p:sp>
        <p:nvSpPr>
          <p:cNvPr id="1453060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graphicFrame>
        <p:nvGraphicFramePr>
          <p:cNvPr id="1453062" name="Object 6"/>
          <p:cNvGraphicFramePr>
            <a:graphicFrameLocks noChangeAspect="1"/>
          </p:cNvGraphicFramePr>
          <p:nvPr/>
        </p:nvGraphicFramePr>
        <p:xfrm>
          <a:off x="1042988" y="1196975"/>
          <a:ext cx="7200900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84" name="Visio" r:id="rId3" imgW="3230071" imgH="2080909" progId="Visio.Drawing.11">
                  <p:embed/>
                </p:oleObj>
              </mc:Choice>
              <mc:Fallback>
                <p:oleObj name="Visio" r:id="rId3" imgW="3230071" imgH="208090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7200900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 bwMode="auto">
          <a:xfrm>
            <a:off x="4499992" y="1556792"/>
            <a:ext cx="2621570" cy="576064"/>
          </a:xfrm>
          <a:prstGeom prst="roundRect">
            <a:avLst>
              <a:gd name="adj" fmla="val 35341"/>
            </a:avLst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88955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商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rot="10800000" flipV="1">
            <a:off x="5868144" y="1268760"/>
            <a:ext cx="360040" cy="2880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79912" y="8367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余数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763688" y="1556792"/>
            <a:ext cx="2621570" cy="576064"/>
          </a:xfrm>
          <a:prstGeom prst="roundRect">
            <a:avLst>
              <a:gd name="adj" fmla="val 35341"/>
            </a:avLst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rot="10800000" flipV="1">
            <a:off x="3707904" y="1268760"/>
            <a:ext cx="360040" cy="2880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6" grpId="0"/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C6C5B-4E56-4B8D-876B-CEE80033C512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93062" cy="5329237"/>
          </a:xfrm>
        </p:spPr>
        <p:txBody>
          <a:bodyPr/>
          <a:lstStyle/>
          <a:p>
            <a:r>
              <a:rPr lang="zh-CN" altLang="en-US" dirty="0"/>
              <a:t>先决条件：</a:t>
            </a:r>
          </a:p>
          <a:p>
            <a:pPr lvl="1"/>
            <a:r>
              <a:rPr lang="zh-CN" altLang="en-US" dirty="0"/>
              <a:t>定点纯小数</a:t>
            </a:r>
          </a:p>
          <a:p>
            <a:pPr lvl="1"/>
            <a:r>
              <a:rPr lang="zh-CN" altLang="en-US" dirty="0"/>
              <a:t>除数</a:t>
            </a:r>
            <a:r>
              <a:rPr lang="zh-CN" altLang="en-US" dirty="0">
                <a:latin typeface="+mn-ea"/>
              </a:rPr>
              <a:t>≠</a:t>
            </a:r>
            <a:r>
              <a:rPr lang="en-US" altLang="zh-CN" dirty="0"/>
              <a:t>0</a:t>
            </a:r>
            <a:endParaRPr lang="zh-CN" altLang="en-US" dirty="0"/>
          </a:p>
          <a:p>
            <a:pPr lvl="1"/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</a:t>
            </a:r>
            <a:r>
              <a:rPr lang="zh-CN" altLang="en-US" dirty="0"/>
              <a:t>＜</a:t>
            </a:r>
            <a:r>
              <a:rPr lang="en-US" altLang="zh-CN" dirty="0"/>
              <a:t>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</a:p>
          <a:p>
            <a:r>
              <a:rPr lang="zh-CN" altLang="en-US" dirty="0"/>
              <a:t>补码除法的法则：</a:t>
            </a:r>
            <a:endParaRPr lang="en-US" altLang="zh-CN" dirty="0"/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补码除法法则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B5388F-C086-49E7-832F-7B713F5E2DE0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472112"/>
          </a:xfrm>
        </p:spPr>
        <p:txBody>
          <a:bodyPr/>
          <a:lstStyle/>
          <a:p>
            <a:pPr marL="355600" indent="-355600"/>
            <a:r>
              <a:rPr lang="zh-CN" altLang="en-US"/>
              <a:t>补码除法的法则：</a:t>
            </a:r>
          </a:p>
          <a:p>
            <a:pPr marL="990600" lvl="1" indent="-455613">
              <a:buSzTx/>
              <a:buFont typeface="Wingdings" pitchFamily="2" charset="2"/>
              <a:buAutoNum type="circleNumDbPlain"/>
            </a:pPr>
            <a:r>
              <a:rPr lang="zh-CN" altLang="en-US"/>
              <a:t>如果</a:t>
            </a:r>
            <a:r>
              <a:rPr lang="zh-CN" altLang="en-US">
                <a:solidFill>
                  <a:srgbClr val="0000FF"/>
                </a:solidFill>
              </a:rPr>
              <a:t>被除数</a:t>
            </a:r>
            <a:r>
              <a:rPr lang="zh-CN" altLang="en-US"/>
              <a:t>与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>
                <a:solidFill>
                  <a:srgbClr val="FF0000"/>
                </a:solidFill>
              </a:rPr>
              <a:t>同号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被除数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减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/>
              <a:t>；</a:t>
            </a:r>
            <a:br>
              <a:rPr lang="zh-CN" altLang="en-US"/>
            </a:br>
            <a:r>
              <a:rPr lang="zh-CN" altLang="en-US"/>
              <a:t>如果</a:t>
            </a:r>
            <a:r>
              <a:rPr lang="zh-CN" altLang="en-US">
                <a:solidFill>
                  <a:srgbClr val="0000FF"/>
                </a:solidFill>
              </a:rPr>
              <a:t>被除数</a:t>
            </a:r>
            <a:r>
              <a:rPr lang="zh-CN" altLang="en-US"/>
              <a:t>与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>
                <a:solidFill>
                  <a:srgbClr val="FF0000"/>
                </a:solidFill>
              </a:rPr>
              <a:t>异号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被除数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加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运算结果称为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/>
              <a:t>。</a:t>
            </a:r>
          </a:p>
          <a:p>
            <a:pPr marL="990600" lvl="1" indent="-455613">
              <a:buSzTx/>
              <a:buFont typeface="Wingdings" pitchFamily="2" charset="2"/>
              <a:buAutoNum type="circleNumDbPlain"/>
            </a:pPr>
            <a:r>
              <a:rPr lang="zh-CN" altLang="en-US"/>
              <a:t>若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/>
              <a:t>与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>
                <a:solidFill>
                  <a:srgbClr val="FF0000"/>
                </a:solidFill>
              </a:rPr>
              <a:t>同号</a:t>
            </a:r>
            <a:r>
              <a:rPr lang="zh-CN" altLang="en-US"/>
              <a:t>，上</a:t>
            </a:r>
            <a:r>
              <a:rPr lang="zh-CN" altLang="en-US">
                <a:solidFill>
                  <a:srgbClr val="0000FF"/>
                </a:solidFill>
              </a:rPr>
              <a:t>商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/>
              <a:t>左移一位，下次用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减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/>
              <a:t>操作求</a:t>
            </a:r>
            <a:r>
              <a:rPr lang="zh-CN" altLang="en-US">
                <a:solidFill>
                  <a:srgbClr val="0000FF"/>
                </a:solidFill>
              </a:rPr>
              <a:t>商</a:t>
            </a:r>
            <a:r>
              <a:rPr lang="zh-CN" altLang="en-US"/>
              <a:t>；</a:t>
            </a:r>
            <a:br>
              <a:rPr lang="zh-CN" altLang="en-US"/>
            </a:br>
            <a:r>
              <a:rPr lang="zh-CN" altLang="en-US"/>
              <a:t>若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/>
              <a:t>与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>
                <a:solidFill>
                  <a:srgbClr val="FF0000"/>
                </a:solidFill>
              </a:rPr>
              <a:t>异号</a:t>
            </a:r>
            <a:r>
              <a:rPr lang="zh-CN" altLang="en-US"/>
              <a:t>，上</a:t>
            </a:r>
            <a:r>
              <a:rPr lang="zh-CN" altLang="en-US">
                <a:solidFill>
                  <a:srgbClr val="0000FF"/>
                </a:solidFill>
              </a:rPr>
              <a:t>商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/>
              <a:t>左移一位，下次用</a:t>
            </a:r>
            <a:r>
              <a:rPr lang="zh-CN" altLang="en-US">
                <a:solidFill>
                  <a:srgbClr val="0000FF"/>
                </a:solidFill>
              </a:rPr>
              <a:t>余数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加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zh-CN" altLang="en-US"/>
              <a:t>操作求</a:t>
            </a:r>
            <a:r>
              <a:rPr lang="zh-CN" altLang="en-US">
                <a:solidFill>
                  <a:srgbClr val="0000FF"/>
                </a:solidFill>
              </a:rPr>
              <a:t>商</a:t>
            </a:r>
            <a:r>
              <a:rPr lang="zh-CN" altLang="en-US"/>
              <a:t>。</a:t>
            </a:r>
          </a:p>
          <a:p>
            <a:pPr marL="990600" lvl="1" indent="-455613">
              <a:buSzTx/>
              <a:buFont typeface="Wingdings" pitchFamily="2" charset="2"/>
              <a:buAutoNum type="circleNumDbPlain"/>
            </a:pPr>
            <a:r>
              <a:rPr lang="zh-CN" altLang="en-US"/>
              <a:t>重复②直至除尽或达到精度要求。</a:t>
            </a:r>
          </a:p>
          <a:p>
            <a:pPr marL="990600" lvl="1" indent="-455613"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商</a:t>
            </a:r>
            <a:r>
              <a:rPr lang="zh-CN" altLang="en-US"/>
              <a:t>修正。在除不尽时，通常可用</a:t>
            </a:r>
            <a:r>
              <a:rPr lang="zh-CN" altLang="en-US">
                <a:solidFill>
                  <a:srgbClr val="0000FF"/>
                </a:solidFill>
              </a:rPr>
              <a:t>商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最低位</a:t>
            </a:r>
            <a:r>
              <a:rPr lang="zh-CN" altLang="en-US">
                <a:solidFill>
                  <a:srgbClr val="FF0000"/>
                </a:solidFill>
              </a:rPr>
              <a:t>恒置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/>
              <a:t>进行修正来保证精度。</a:t>
            </a:r>
            <a:endParaRPr lang="en-US" altLang="zh-CN"/>
          </a:p>
        </p:txBody>
      </p:sp>
      <p:sp>
        <p:nvSpPr>
          <p:cNvPr id="1455108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补码除法法则</a:t>
            </a:r>
          </a:p>
        </p:txBody>
      </p:sp>
      <p:sp>
        <p:nvSpPr>
          <p:cNvPr id="1455110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620713"/>
            <a:ext cx="504825" cy="504825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7751A1-9417-44FE-8466-E5B305F1368A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146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63300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补码除法法则</a:t>
            </a:r>
          </a:p>
        </p:txBody>
      </p:sp>
      <p:graphicFrame>
        <p:nvGraphicFramePr>
          <p:cNvPr id="1463447" name="Group 151"/>
          <p:cNvGraphicFramePr>
            <a:graphicFrameLocks noGrp="1"/>
          </p:cNvGraphicFramePr>
          <p:nvPr/>
        </p:nvGraphicFramePr>
        <p:xfrm>
          <a:off x="250825" y="1363663"/>
          <a:ext cx="8569325" cy="22860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[R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说明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下一步操作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减，即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溢出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退出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不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得商符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加，即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不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得商符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溢出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退出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63530" name="Group 234"/>
          <p:cNvGraphicFramePr>
            <a:graphicFrameLocks noGrp="1"/>
          </p:cNvGraphicFramePr>
          <p:nvPr/>
        </p:nvGraphicFramePr>
        <p:xfrm>
          <a:off x="250825" y="3860800"/>
          <a:ext cx="6913563" cy="22860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[R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下一步操作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减，即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不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加，即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不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3524" name="Text Box 228"/>
          <p:cNvSpPr txBox="1">
            <a:spLocks noChangeArrowheads="1"/>
          </p:cNvSpPr>
          <p:nvPr/>
        </p:nvSpPr>
        <p:spPr bwMode="auto">
          <a:xfrm>
            <a:off x="7235825" y="4219575"/>
            <a:ext cx="1728788" cy="108108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72000" rIns="0"/>
          <a:lstStyle/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相当于恢复余</a:t>
            </a:r>
          </a:p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数后左移</a:t>
            </a:r>
            <a:r>
              <a:rPr lang="en-US" altLang="zh-CN" sz="2000"/>
              <a:t>1</a:t>
            </a:r>
            <a:r>
              <a:rPr lang="zh-CN" altLang="en-US" sz="2000"/>
              <a:t>位，</a:t>
            </a:r>
          </a:p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再＋</a:t>
            </a:r>
            <a:r>
              <a:rPr lang="en-US" altLang="zh-CN" sz="2000"/>
              <a:t>[</a:t>
            </a:r>
            <a:r>
              <a:rPr lang="zh-CN" altLang="en-US" sz="2000"/>
              <a:t>－</a:t>
            </a:r>
            <a:r>
              <a:rPr lang="en-US" altLang="zh-CN" sz="2000"/>
              <a:t>Y]</a:t>
            </a:r>
            <a:r>
              <a:rPr lang="zh-CN" altLang="en-US" sz="2000" baseline="-25000"/>
              <a:t>补</a:t>
            </a:r>
            <a:endParaRPr lang="zh-CN" altLang="en-US"/>
          </a:p>
        </p:txBody>
      </p:sp>
      <p:sp>
        <p:nvSpPr>
          <p:cNvPr id="1463526" name="Text Box 230"/>
          <p:cNvSpPr txBox="1">
            <a:spLocks noChangeArrowheads="1"/>
          </p:cNvSpPr>
          <p:nvPr/>
        </p:nvSpPr>
        <p:spPr bwMode="auto">
          <a:xfrm>
            <a:off x="7235825" y="5372100"/>
            <a:ext cx="1728788" cy="108108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72000" rIns="0"/>
          <a:lstStyle/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相当于恢复余</a:t>
            </a:r>
          </a:p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数后左移</a:t>
            </a:r>
            <a:r>
              <a:rPr lang="en-US" altLang="zh-CN" sz="2000"/>
              <a:t>1</a:t>
            </a:r>
            <a:r>
              <a:rPr lang="zh-CN" altLang="en-US" sz="2000"/>
              <a:t>位，</a:t>
            </a:r>
          </a:p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再＋</a:t>
            </a:r>
            <a:r>
              <a:rPr lang="en-US" altLang="zh-CN" sz="2000"/>
              <a:t>[Y]</a:t>
            </a:r>
            <a:r>
              <a:rPr lang="zh-CN" altLang="en-US" sz="2000" baseline="-25000"/>
              <a:t>补</a:t>
            </a:r>
            <a:endParaRPr lang="zh-CN" altLang="en-US"/>
          </a:p>
        </p:txBody>
      </p:sp>
      <p:sp>
        <p:nvSpPr>
          <p:cNvPr id="1463527" name="Line 231"/>
          <p:cNvSpPr>
            <a:spLocks noChangeShapeType="1"/>
          </p:cNvSpPr>
          <p:nvPr/>
        </p:nvSpPr>
        <p:spPr bwMode="auto">
          <a:xfrm flipV="1">
            <a:off x="6948488" y="5084763"/>
            <a:ext cx="288925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3528" name="Line 232"/>
          <p:cNvSpPr>
            <a:spLocks noChangeShapeType="1"/>
          </p:cNvSpPr>
          <p:nvPr/>
        </p:nvSpPr>
        <p:spPr bwMode="auto">
          <a:xfrm>
            <a:off x="6948488" y="5516563"/>
            <a:ext cx="288925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3531" name="Text Box 235"/>
          <p:cNvSpPr txBox="1">
            <a:spLocks noChangeArrowheads="1"/>
          </p:cNvSpPr>
          <p:nvPr/>
        </p:nvSpPr>
        <p:spPr bwMode="auto">
          <a:xfrm>
            <a:off x="2700338" y="931863"/>
            <a:ext cx="3455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补码除法中的商符</a:t>
            </a:r>
          </a:p>
        </p:txBody>
      </p:sp>
      <p:sp>
        <p:nvSpPr>
          <p:cNvPr id="1463532" name="Text Box 236"/>
          <p:cNvSpPr txBox="1">
            <a:spLocks noChangeArrowheads="1"/>
          </p:cNvSpPr>
          <p:nvPr/>
        </p:nvSpPr>
        <p:spPr bwMode="auto">
          <a:xfrm>
            <a:off x="1979613" y="6092825"/>
            <a:ext cx="3455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补码除法中的商值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18159-1F85-454D-BA59-01A703C3ECD1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145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7163" y="44450"/>
            <a:ext cx="3838575" cy="576263"/>
          </a:xfrm>
          <a:noFill/>
          <a:ln/>
        </p:spPr>
        <p:txBody>
          <a:bodyPr anchor="ctr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补码除法流程框图</a:t>
            </a:r>
          </a:p>
        </p:txBody>
      </p:sp>
      <p:sp>
        <p:nvSpPr>
          <p:cNvPr id="1456138" name="AutoShape 10"/>
          <p:cNvSpPr>
            <a:spLocks noChangeArrowheads="1"/>
          </p:cNvSpPr>
          <p:nvPr/>
        </p:nvSpPr>
        <p:spPr bwMode="auto">
          <a:xfrm>
            <a:off x="3925888" y="188913"/>
            <a:ext cx="1295400" cy="358775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/>
              <a:t>开始</a:t>
            </a:r>
          </a:p>
        </p:txBody>
      </p:sp>
      <p:sp>
        <p:nvSpPr>
          <p:cNvPr id="1456139" name="AutoShape 11"/>
          <p:cNvSpPr>
            <a:spLocks noChangeArrowheads="1"/>
          </p:cNvSpPr>
          <p:nvPr/>
        </p:nvSpPr>
        <p:spPr bwMode="auto">
          <a:xfrm>
            <a:off x="2051050" y="765175"/>
            <a:ext cx="50387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/>
              <a:t>被除数→</a:t>
            </a: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A</a:t>
            </a:r>
            <a:r>
              <a:rPr lang="zh-CN" altLang="en-US" sz="2400"/>
              <a:t>；除数→</a:t>
            </a:r>
            <a:r>
              <a:rPr lang="en-US" altLang="zh-CN" sz="2400"/>
              <a:t>B</a:t>
            </a:r>
            <a:r>
              <a:rPr lang="zh-CN" altLang="en-US" sz="2400"/>
              <a:t>；</a:t>
            </a:r>
            <a:r>
              <a:rPr lang="en-US" altLang="zh-CN" sz="2400"/>
              <a:t>n-1</a:t>
            </a:r>
            <a:r>
              <a:rPr lang="zh-CN" altLang="en-US" sz="2400"/>
              <a:t>→</a:t>
            </a:r>
            <a:r>
              <a:rPr lang="en-US" altLang="zh-CN" sz="2400"/>
              <a:t>C</a:t>
            </a:r>
          </a:p>
        </p:txBody>
      </p:sp>
      <p:sp>
        <p:nvSpPr>
          <p:cNvPr id="1456140" name="Line 12"/>
          <p:cNvSpPr>
            <a:spLocks noChangeShapeType="1"/>
          </p:cNvSpPr>
          <p:nvPr/>
        </p:nvSpPr>
        <p:spPr bwMode="auto">
          <a:xfrm flipH="1">
            <a:off x="4572000" y="547688"/>
            <a:ext cx="1588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1" name="AutoShape 13"/>
          <p:cNvSpPr>
            <a:spLocks noChangeArrowheads="1"/>
          </p:cNvSpPr>
          <p:nvPr/>
        </p:nvSpPr>
        <p:spPr bwMode="auto">
          <a:xfrm>
            <a:off x="3278188" y="1438275"/>
            <a:ext cx="2592387" cy="719138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D</a:t>
            </a:r>
            <a:r>
              <a:rPr lang="zh-CN" altLang="en-US" sz="2400"/>
              <a:t>与</a:t>
            </a:r>
            <a:r>
              <a:rPr lang="en-US" altLang="zh-CN" sz="2400"/>
              <a:t>B</a:t>
            </a:r>
            <a:r>
              <a:rPr lang="zh-CN" altLang="en-US" sz="2400"/>
              <a:t>同号？</a:t>
            </a:r>
          </a:p>
        </p:txBody>
      </p:sp>
      <p:sp>
        <p:nvSpPr>
          <p:cNvPr id="1456142" name="Line 14"/>
          <p:cNvSpPr>
            <a:spLocks noChangeShapeType="1"/>
          </p:cNvSpPr>
          <p:nvPr/>
        </p:nvSpPr>
        <p:spPr bwMode="auto">
          <a:xfrm flipH="1">
            <a:off x="4572000" y="1211263"/>
            <a:ext cx="1588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3" name="AutoShape 15"/>
          <p:cNvSpPr>
            <a:spLocks noChangeArrowheads="1"/>
          </p:cNvSpPr>
          <p:nvPr/>
        </p:nvSpPr>
        <p:spPr bwMode="auto">
          <a:xfrm>
            <a:off x="1692275" y="2085975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D</a:t>
            </a:r>
            <a:r>
              <a:rPr lang="zh-CN" altLang="en-US" sz="2400"/>
              <a:t>＋</a:t>
            </a:r>
            <a:r>
              <a:rPr lang="en-US" altLang="zh-CN" sz="2400"/>
              <a:t>B→D</a:t>
            </a:r>
          </a:p>
        </p:txBody>
      </p:sp>
      <p:sp>
        <p:nvSpPr>
          <p:cNvPr id="1456144" name="AutoShape 16"/>
          <p:cNvSpPr>
            <a:spLocks noChangeArrowheads="1"/>
          </p:cNvSpPr>
          <p:nvPr/>
        </p:nvSpPr>
        <p:spPr bwMode="auto">
          <a:xfrm>
            <a:off x="5724525" y="2085975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D</a:t>
            </a:r>
            <a:r>
              <a:rPr lang="zh-CN" altLang="en-US" sz="2400"/>
              <a:t>－</a:t>
            </a:r>
            <a:r>
              <a:rPr lang="en-US" altLang="zh-CN" sz="2400"/>
              <a:t>B→D</a:t>
            </a:r>
          </a:p>
        </p:txBody>
      </p:sp>
      <p:sp>
        <p:nvSpPr>
          <p:cNvPr id="1456145" name="Line 17"/>
          <p:cNvSpPr>
            <a:spLocks noChangeShapeType="1"/>
          </p:cNvSpPr>
          <p:nvPr/>
        </p:nvSpPr>
        <p:spPr bwMode="auto">
          <a:xfrm flipH="1">
            <a:off x="2555875" y="179705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6" name="Line 18"/>
          <p:cNvSpPr>
            <a:spLocks noChangeShapeType="1"/>
          </p:cNvSpPr>
          <p:nvPr/>
        </p:nvSpPr>
        <p:spPr bwMode="auto">
          <a:xfrm>
            <a:off x="2555875" y="17970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7" name="Line 19"/>
          <p:cNvSpPr>
            <a:spLocks noChangeShapeType="1"/>
          </p:cNvSpPr>
          <p:nvPr/>
        </p:nvSpPr>
        <p:spPr bwMode="auto">
          <a:xfrm flipH="1">
            <a:off x="5868988" y="179705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8" name="Line 20"/>
          <p:cNvSpPr>
            <a:spLocks noChangeShapeType="1"/>
          </p:cNvSpPr>
          <p:nvPr/>
        </p:nvSpPr>
        <p:spPr bwMode="auto">
          <a:xfrm>
            <a:off x="6588125" y="17970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9" name="AutoShape 21"/>
          <p:cNvSpPr>
            <a:spLocks noChangeArrowheads="1"/>
          </p:cNvSpPr>
          <p:nvPr/>
        </p:nvSpPr>
        <p:spPr bwMode="auto">
          <a:xfrm>
            <a:off x="3276600" y="2636838"/>
            <a:ext cx="2592388" cy="719137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D</a:t>
            </a:r>
            <a:r>
              <a:rPr lang="zh-CN" altLang="en-US" sz="2400"/>
              <a:t>与</a:t>
            </a:r>
            <a:r>
              <a:rPr lang="en-US" altLang="zh-CN" sz="2400"/>
              <a:t>B</a:t>
            </a:r>
            <a:r>
              <a:rPr lang="zh-CN" altLang="en-US" sz="2400"/>
              <a:t>同号？</a:t>
            </a:r>
          </a:p>
        </p:txBody>
      </p:sp>
      <p:sp>
        <p:nvSpPr>
          <p:cNvPr id="1456150" name="Line 22"/>
          <p:cNvSpPr>
            <a:spLocks noChangeShapeType="1"/>
          </p:cNvSpPr>
          <p:nvPr/>
        </p:nvSpPr>
        <p:spPr bwMode="auto">
          <a:xfrm>
            <a:off x="2555875" y="2517775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54" name="Line 26"/>
          <p:cNvSpPr>
            <a:spLocks noChangeShapeType="1"/>
          </p:cNvSpPr>
          <p:nvPr/>
        </p:nvSpPr>
        <p:spPr bwMode="auto">
          <a:xfrm>
            <a:off x="4572000" y="2373313"/>
            <a:ext cx="0" cy="26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55" name="AutoShape 27"/>
          <p:cNvSpPr>
            <a:spLocks noChangeArrowheads="1"/>
          </p:cNvSpPr>
          <p:nvPr/>
        </p:nvSpPr>
        <p:spPr bwMode="auto">
          <a:xfrm>
            <a:off x="612775" y="3282950"/>
            <a:ext cx="2160588" cy="1008063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上商为</a:t>
            </a:r>
            <a:r>
              <a:rPr lang="en-US" altLang="zh-CN" sz="2400"/>
              <a:t>0</a:t>
            </a:r>
            <a:endParaRPr lang="zh-CN" altLang="en-US" sz="24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A</a:t>
            </a:r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D</a:t>
            </a:r>
            <a:r>
              <a:rPr lang="zh-CN" altLang="en-US" sz="2400"/>
              <a:t>＋</a:t>
            </a:r>
            <a:r>
              <a:rPr lang="en-US" altLang="zh-CN" sz="2400"/>
              <a:t>B→D</a:t>
            </a:r>
          </a:p>
        </p:txBody>
      </p:sp>
      <p:sp>
        <p:nvSpPr>
          <p:cNvPr id="1456157" name="Line 29"/>
          <p:cNvSpPr>
            <a:spLocks noChangeShapeType="1"/>
          </p:cNvSpPr>
          <p:nvPr/>
        </p:nvSpPr>
        <p:spPr bwMode="auto">
          <a:xfrm flipH="1" flipV="1">
            <a:off x="1692275" y="2994025"/>
            <a:ext cx="158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58" name="Line 30"/>
          <p:cNvSpPr>
            <a:spLocks noChangeShapeType="1"/>
          </p:cNvSpPr>
          <p:nvPr/>
        </p:nvSpPr>
        <p:spPr bwMode="auto">
          <a:xfrm>
            <a:off x="1692275" y="299561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6" name="AutoShape 38"/>
          <p:cNvSpPr>
            <a:spLocks noChangeArrowheads="1"/>
          </p:cNvSpPr>
          <p:nvPr/>
        </p:nvSpPr>
        <p:spPr bwMode="auto">
          <a:xfrm>
            <a:off x="6372225" y="3282950"/>
            <a:ext cx="2160588" cy="1008063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上商为</a:t>
            </a:r>
            <a:r>
              <a:rPr lang="en-US" altLang="zh-CN" sz="2400"/>
              <a:t>1</a:t>
            </a:r>
            <a:endParaRPr lang="zh-CN" altLang="en-US" sz="24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A</a:t>
            </a:r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D</a:t>
            </a:r>
            <a:r>
              <a:rPr lang="zh-CN" altLang="en-US" sz="2400"/>
              <a:t>－</a:t>
            </a:r>
            <a:r>
              <a:rPr lang="en-US" altLang="zh-CN" sz="2400"/>
              <a:t>B→D</a:t>
            </a:r>
          </a:p>
        </p:txBody>
      </p:sp>
      <p:sp>
        <p:nvSpPr>
          <p:cNvPr id="1456151" name="Line 23"/>
          <p:cNvSpPr>
            <a:spLocks noChangeShapeType="1"/>
          </p:cNvSpPr>
          <p:nvPr/>
        </p:nvSpPr>
        <p:spPr bwMode="auto">
          <a:xfrm>
            <a:off x="3995738" y="23733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7" name="Line 39"/>
          <p:cNvSpPr>
            <a:spLocks noChangeShapeType="1"/>
          </p:cNvSpPr>
          <p:nvPr/>
        </p:nvSpPr>
        <p:spPr bwMode="auto">
          <a:xfrm>
            <a:off x="2555875" y="2660650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8" name="Line 40"/>
          <p:cNvSpPr>
            <a:spLocks noChangeShapeType="1"/>
          </p:cNvSpPr>
          <p:nvPr/>
        </p:nvSpPr>
        <p:spPr bwMode="auto">
          <a:xfrm flipV="1">
            <a:off x="3708400" y="2373313"/>
            <a:ext cx="287338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2" name="Line 44"/>
          <p:cNvSpPr>
            <a:spLocks noChangeShapeType="1"/>
          </p:cNvSpPr>
          <p:nvPr/>
        </p:nvSpPr>
        <p:spPr bwMode="auto">
          <a:xfrm flipH="1">
            <a:off x="4572000" y="237331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3" name="Line 45"/>
          <p:cNvSpPr>
            <a:spLocks noChangeShapeType="1"/>
          </p:cNvSpPr>
          <p:nvPr/>
        </p:nvSpPr>
        <p:spPr bwMode="auto">
          <a:xfrm flipH="1">
            <a:off x="5724525" y="280511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4" name="Line 46"/>
          <p:cNvSpPr>
            <a:spLocks noChangeShapeType="1"/>
          </p:cNvSpPr>
          <p:nvPr/>
        </p:nvSpPr>
        <p:spPr bwMode="auto">
          <a:xfrm flipH="1" flipV="1">
            <a:off x="5292725" y="2373313"/>
            <a:ext cx="43021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5" name="Line 37"/>
          <p:cNvSpPr>
            <a:spLocks noChangeShapeType="1"/>
          </p:cNvSpPr>
          <p:nvPr/>
        </p:nvSpPr>
        <p:spPr bwMode="auto">
          <a:xfrm>
            <a:off x="4572000" y="37163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2" name="Line 34"/>
          <p:cNvSpPr>
            <a:spLocks noChangeShapeType="1"/>
          </p:cNvSpPr>
          <p:nvPr/>
        </p:nvSpPr>
        <p:spPr bwMode="auto">
          <a:xfrm flipV="1">
            <a:off x="3635375" y="371633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5" name="Line 47"/>
          <p:cNvSpPr>
            <a:spLocks noChangeShapeType="1"/>
          </p:cNvSpPr>
          <p:nvPr/>
        </p:nvSpPr>
        <p:spPr bwMode="auto">
          <a:xfrm>
            <a:off x="1692275" y="4291013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6" name="Line 48"/>
          <p:cNvSpPr>
            <a:spLocks noChangeShapeType="1"/>
          </p:cNvSpPr>
          <p:nvPr/>
        </p:nvSpPr>
        <p:spPr bwMode="auto">
          <a:xfrm>
            <a:off x="1692275" y="4433888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7" name="Line 49"/>
          <p:cNvSpPr>
            <a:spLocks noChangeShapeType="1"/>
          </p:cNvSpPr>
          <p:nvPr/>
        </p:nvSpPr>
        <p:spPr bwMode="auto">
          <a:xfrm flipV="1">
            <a:off x="2916238" y="3716338"/>
            <a:ext cx="719137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85" name="AutoShape 57"/>
          <p:cNvSpPr>
            <a:spLocks noChangeArrowheads="1"/>
          </p:cNvSpPr>
          <p:nvPr/>
        </p:nvSpPr>
        <p:spPr bwMode="auto">
          <a:xfrm>
            <a:off x="3708400" y="3932238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C</a:t>
            </a:r>
            <a:r>
              <a:rPr lang="zh-CN" altLang="en-US" sz="2400"/>
              <a:t>－</a:t>
            </a:r>
            <a:r>
              <a:rPr lang="en-US" altLang="zh-CN" sz="2400"/>
              <a:t>1→C</a:t>
            </a:r>
          </a:p>
        </p:txBody>
      </p:sp>
      <p:sp>
        <p:nvSpPr>
          <p:cNvPr id="1456186" name="Line 58"/>
          <p:cNvSpPr>
            <a:spLocks noChangeShapeType="1"/>
          </p:cNvSpPr>
          <p:nvPr/>
        </p:nvSpPr>
        <p:spPr bwMode="auto">
          <a:xfrm flipH="1" flipV="1">
            <a:off x="5868988" y="2994025"/>
            <a:ext cx="158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87" name="Line 59"/>
          <p:cNvSpPr>
            <a:spLocks noChangeShapeType="1"/>
          </p:cNvSpPr>
          <p:nvPr/>
        </p:nvSpPr>
        <p:spPr bwMode="auto">
          <a:xfrm>
            <a:off x="7453313" y="29940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0" name="Line 62"/>
          <p:cNvSpPr>
            <a:spLocks noChangeShapeType="1"/>
          </p:cNvSpPr>
          <p:nvPr/>
        </p:nvSpPr>
        <p:spPr bwMode="auto">
          <a:xfrm flipH="1" flipV="1">
            <a:off x="4572000" y="371633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1" name="Line 63"/>
          <p:cNvSpPr>
            <a:spLocks noChangeShapeType="1"/>
          </p:cNvSpPr>
          <p:nvPr/>
        </p:nvSpPr>
        <p:spPr bwMode="auto">
          <a:xfrm flipH="1">
            <a:off x="7451725" y="4291013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2" name="Line 64"/>
          <p:cNvSpPr>
            <a:spLocks noChangeShapeType="1"/>
          </p:cNvSpPr>
          <p:nvPr/>
        </p:nvSpPr>
        <p:spPr bwMode="auto">
          <a:xfrm flipH="1">
            <a:off x="6227763" y="44338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3" name="Line 65"/>
          <p:cNvSpPr>
            <a:spLocks noChangeShapeType="1"/>
          </p:cNvSpPr>
          <p:nvPr/>
        </p:nvSpPr>
        <p:spPr bwMode="auto">
          <a:xfrm flipH="1" flipV="1">
            <a:off x="5508625" y="3716338"/>
            <a:ext cx="719138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4" name="AutoShape 66"/>
          <p:cNvSpPr>
            <a:spLocks noChangeArrowheads="1"/>
          </p:cNvSpPr>
          <p:nvPr/>
        </p:nvSpPr>
        <p:spPr bwMode="auto">
          <a:xfrm>
            <a:off x="3636963" y="4581525"/>
            <a:ext cx="1871662" cy="574675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C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？</a:t>
            </a:r>
          </a:p>
        </p:txBody>
      </p:sp>
      <p:sp>
        <p:nvSpPr>
          <p:cNvPr id="1456195" name="Line 67"/>
          <p:cNvSpPr>
            <a:spLocks noChangeShapeType="1"/>
          </p:cNvSpPr>
          <p:nvPr/>
        </p:nvSpPr>
        <p:spPr bwMode="auto">
          <a:xfrm>
            <a:off x="4572000" y="4362450"/>
            <a:ext cx="0" cy="219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6" name="AutoShape 68"/>
          <p:cNvSpPr>
            <a:spLocks noChangeArrowheads="1"/>
          </p:cNvSpPr>
          <p:nvPr/>
        </p:nvSpPr>
        <p:spPr bwMode="auto">
          <a:xfrm>
            <a:off x="3708400" y="5518150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/>
              <a:t>末位置</a:t>
            </a:r>
            <a:r>
              <a:rPr lang="en-US" altLang="zh-CN" sz="2400"/>
              <a:t>1</a:t>
            </a:r>
          </a:p>
        </p:txBody>
      </p:sp>
      <p:sp>
        <p:nvSpPr>
          <p:cNvPr id="1456197" name="Line 69"/>
          <p:cNvSpPr>
            <a:spLocks noChangeShapeType="1"/>
          </p:cNvSpPr>
          <p:nvPr/>
        </p:nvSpPr>
        <p:spPr bwMode="auto">
          <a:xfrm>
            <a:off x="4572000" y="5156200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8" name="Line 70"/>
          <p:cNvSpPr>
            <a:spLocks noChangeShapeType="1"/>
          </p:cNvSpPr>
          <p:nvPr/>
        </p:nvSpPr>
        <p:spPr bwMode="auto">
          <a:xfrm>
            <a:off x="4572000" y="59499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9" name="AutoShape 71"/>
          <p:cNvSpPr>
            <a:spLocks noChangeArrowheads="1"/>
          </p:cNvSpPr>
          <p:nvPr/>
        </p:nvSpPr>
        <p:spPr bwMode="auto">
          <a:xfrm>
            <a:off x="3924300" y="6167438"/>
            <a:ext cx="1295400" cy="358775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/>
              <a:t>结束</a:t>
            </a:r>
          </a:p>
        </p:txBody>
      </p:sp>
      <p:sp>
        <p:nvSpPr>
          <p:cNvPr id="1456200" name="Text Box 72"/>
          <p:cNvSpPr txBox="1">
            <a:spLocks noChangeArrowheads="1"/>
          </p:cNvSpPr>
          <p:nvPr/>
        </p:nvSpPr>
        <p:spPr bwMode="auto">
          <a:xfrm>
            <a:off x="2914650" y="1412875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N</a:t>
            </a:r>
          </a:p>
        </p:txBody>
      </p:sp>
      <p:sp>
        <p:nvSpPr>
          <p:cNvPr id="1456201" name="Text Box 73"/>
          <p:cNvSpPr txBox="1">
            <a:spLocks noChangeArrowheads="1"/>
          </p:cNvSpPr>
          <p:nvPr/>
        </p:nvSpPr>
        <p:spPr bwMode="auto">
          <a:xfrm>
            <a:off x="5722938" y="1412875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Y</a:t>
            </a:r>
          </a:p>
        </p:txBody>
      </p:sp>
      <p:sp>
        <p:nvSpPr>
          <p:cNvPr id="1456202" name="Text Box 74"/>
          <p:cNvSpPr txBox="1">
            <a:spLocks noChangeArrowheads="1"/>
          </p:cNvSpPr>
          <p:nvPr/>
        </p:nvSpPr>
        <p:spPr bwMode="auto">
          <a:xfrm>
            <a:off x="2916238" y="2900363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N</a:t>
            </a:r>
          </a:p>
        </p:txBody>
      </p:sp>
      <p:sp>
        <p:nvSpPr>
          <p:cNvPr id="1456203" name="Text Box 75"/>
          <p:cNvSpPr txBox="1">
            <a:spLocks noChangeArrowheads="1"/>
          </p:cNvSpPr>
          <p:nvPr/>
        </p:nvSpPr>
        <p:spPr bwMode="auto">
          <a:xfrm>
            <a:off x="5724525" y="2900363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Y</a:t>
            </a:r>
          </a:p>
        </p:txBody>
      </p:sp>
      <p:sp>
        <p:nvSpPr>
          <p:cNvPr id="1456204" name="Line 76"/>
          <p:cNvSpPr>
            <a:spLocks noChangeShapeType="1"/>
          </p:cNvSpPr>
          <p:nvPr/>
        </p:nvSpPr>
        <p:spPr bwMode="auto">
          <a:xfrm>
            <a:off x="5508625" y="4868863"/>
            <a:ext cx="324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205" name="Line 77"/>
          <p:cNvSpPr>
            <a:spLocks noChangeShapeType="1"/>
          </p:cNvSpPr>
          <p:nvPr/>
        </p:nvSpPr>
        <p:spPr bwMode="auto">
          <a:xfrm flipV="1">
            <a:off x="8748713" y="2778125"/>
            <a:ext cx="0" cy="2090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206" name="Line 78"/>
          <p:cNvSpPr>
            <a:spLocks noChangeShapeType="1"/>
          </p:cNvSpPr>
          <p:nvPr/>
        </p:nvSpPr>
        <p:spPr bwMode="auto">
          <a:xfrm flipH="1" flipV="1">
            <a:off x="6588125" y="2778125"/>
            <a:ext cx="216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207" name="Text Box 79"/>
          <p:cNvSpPr txBox="1">
            <a:spLocks noChangeArrowheads="1"/>
          </p:cNvSpPr>
          <p:nvPr/>
        </p:nvSpPr>
        <p:spPr bwMode="auto">
          <a:xfrm>
            <a:off x="5508625" y="4484688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N</a:t>
            </a:r>
          </a:p>
        </p:txBody>
      </p:sp>
      <p:sp>
        <p:nvSpPr>
          <p:cNvPr id="1456208" name="Text Box 80"/>
          <p:cNvSpPr txBox="1">
            <a:spLocks noChangeArrowheads="1"/>
          </p:cNvSpPr>
          <p:nvPr/>
        </p:nvSpPr>
        <p:spPr bwMode="auto">
          <a:xfrm>
            <a:off x="4500563" y="5060950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Y</a:t>
            </a:r>
          </a:p>
        </p:txBody>
      </p:sp>
      <p:sp>
        <p:nvSpPr>
          <p:cNvPr id="1456209" name="Line 81"/>
          <p:cNvSpPr>
            <a:spLocks noChangeShapeType="1"/>
          </p:cNvSpPr>
          <p:nvPr/>
        </p:nvSpPr>
        <p:spPr bwMode="auto">
          <a:xfrm>
            <a:off x="6588125" y="251777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CA6A5-1748-4CD9-891F-4976E5CEF125}" type="slidenum">
              <a:rPr lang="zh-CN" altLang="en-US"/>
              <a:pPr/>
              <a:t>88</a:t>
            </a:fld>
            <a:endParaRPr lang="en-US" altLang="zh-CN"/>
          </a:p>
        </p:txBody>
      </p:sp>
      <p:sp>
        <p:nvSpPr>
          <p:cNvPr id="1464323" name="AutoShape 3"/>
          <p:cNvSpPr>
            <a:spLocks noChangeArrowheads="1"/>
          </p:cNvSpPr>
          <p:nvPr/>
        </p:nvSpPr>
        <p:spPr bwMode="auto">
          <a:xfrm>
            <a:off x="1765300" y="1125538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开始</a:t>
            </a:r>
          </a:p>
        </p:txBody>
      </p:sp>
      <p:sp>
        <p:nvSpPr>
          <p:cNvPr id="1464376" name="Line 56"/>
          <p:cNvSpPr>
            <a:spLocks noChangeShapeType="1"/>
          </p:cNvSpPr>
          <p:nvPr/>
        </p:nvSpPr>
        <p:spPr bwMode="auto">
          <a:xfrm>
            <a:off x="2197100" y="14859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377" name="AutoShape 57"/>
          <p:cNvSpPr>
            <a:spLocks noChangeArrowheads="1"/>
          </p:cNvSpPr>
          <p:nvPr/>
        </p:nvSpPr>
        <p:spPr bwMode="auto">
          <a:xfrm>
            <a:off x="1404938" y="1701800"/>
            <a:ext cx="1584325" cy="935038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被除数</a:t>
            </a:r>
            <a:r>
              <a:rPr lang="zh-CN" altLang="en-US" sz="2000">
                <a:latin typeface="+mn-ea"/>
                <a:ea typeface="+mn-ea"/>
              </a:rPr>
              <a:t>→</a:t>
            </a:r>
            <a:r>
              <a:rPr lang="en-US" altLang="zh-CN" sz="2000"/>
              <a:t>D,A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除数</a:t>
            </a:r>
            <a:r>
              <a:rPr lang="zh-CN" altLang="en-US" sz="2000">
                <a:latin typeface="+mn-ea"/>
                <a:ea typeface="+mn-ea"/>
              </a:rPr>
              <a:t>→</a:t>
            </a:r>
            <a:r>
              <a:rPr lang="en-US" altLang="zh-CN" sz="2000"/>
              <a:t>B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n-1</a:t>
            </a:r>
            <a:r>
              <a:rPr lang="zh-CN" altLang="en-US" sz="2000">
                <a:latin typeface="+mn-ea"/>
                <a:ea typeface="+mn-ea"/>
              </a:rPr>
              <a:t>→</a:t>
            </a:r>
            <a:r>
              <a:rPr lang="en-US" altLang="zh-CN" sz="2000"/>
              <a:t>C</a:t>
            </a:r>
          </a:p>
        </p:txBody>
      </p:sp>
      <p:sp>
        <p:nvSpPr>
          <p:cNvPr id="1464378" name="AutoShape 58"/>
          <p:cNvSpPr>
            <a:spLocks noChangeArrowheads="1"/>
          </p:cNvSpPr>
          <p:nvPr/>
        </p:nvSpPr>
        <p:spPr bwMode="auto">
          <a:xfrm>
            <a:off x="1260475" y="2879725"/>
            <a:ext cx="1871663" cy="574675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0</a:t>
            </a:r>
            <a:r>
              <a:rPr lang="zh-CN" altLang="en-US" sz="2000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1464379" name="Text Box 59"/>
          <p:cNvSpPr txBox="1">
            <a:spLocks noChangeArrowheads="1"/>
          </p:cNvSpPr>
          <p:nvPr/>
        </p:nvSpPr>
        <p:spPr bwMode="auto">
          <a:xfrm>
            <a:off x="2195513" y="3321050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380" name="Text Box 60"/>
          <p:cNvSpPr txBox="1">
            <a:spLocks noChangeArrowheads="1"/>
          </p:cNvSpPr>
          <p:nvPr/>
        </p:nvSpPr>
        <p:spPr bwMode="auto">
          <a:xfrm>
            <a:off x="2987675" y="2816225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381" name="Line 61"/>
          <p:cNvSpPr>
            <a:spLocks noChangeShapeType="1"/>
          </p:cNvSpPr>
          <p:nvPr/>
        </p:nvSpPr>
        <p:spPr bwMode="auto">
          <a:xfrm>
            <a:off x="2197100" y="26368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382" name="AutoShape 62"/>
          <p:cNvSpPr>
            <a:spLocks noChangeArrowheads="1"/>
          </p:cNvSpPr>
          <p:nvPr/>
        </p:nvSpPr>
        <p:spPr bwMode="auto">
          <a:xfrm>
            <a:off x="3565525" y="3382963"/>
            <a:ext cx="719138" cy="431800"/>
          </a:xfrm>
          <a:prstGeom prst="flowChartProcess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溢出</a:t>
            </a:r>
            <a:endParaRPr lang="en-US" altLang="zh-CN" sz="2000"/>
          </a:p>
        </p:txBody>
      </p:sp>
      <p:sp>
        <p:nvSpPr>
          <p:cNvPr id="1464383" name="Line 63"/>
          <p:cNvSpPr>
            <a:spLocks noChangeShapeType="1"/>
          </p:cNvSpPr>
          <p:nvPr/>
        </p:nvSpPr>
        <p:spPr bwMode="auto">
          <a:xfrm>
            <a:off x="3132138" y="3167063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384" name="Line 64"/>
          <p:cNvSpPr>
            <a:spLocks noChangeShapeType="1"/>
          </p:cNvSpPr>
          <p:nvPr/>
        </p:nvSpPr>
        <p:spPr bwMode="auto">
          <a:xfrm>
            <a:off x="3924300" y="31670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385" name="AutoShape 65"/>
          <p:cNvSpPr>
            <a:spLocks noChangeArrowheads="1"/>
          </p:cNvSpPr>
          <p:nvPr/>
        </p:nvSpPr>
        <p:spPr bwMode="auto">
          <a:xfrm>
            <a:off x="1260475" y="3644900"/>
            <a:ext cx="1871663" cy="576263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  D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同号？</a:t>
            </a:r>
          </a:p>
        </p:txBody>
      </p:sp>
      <p:sp>
        <p:nvSpPr>
          <p:cNvPr id="1464386" name="AutoShape 66"/>
          <p:cNvSpPr>
            <a:spLocks noChangeArrowheads="1"/>
          </p:cNvSpPr>
          <p:nvPr/>
        </p:nvSpPr>
        <p:spPr bwMode="auto">
          <a:xfrm>
            <a:off x="396875" y="4149725"/>
            <a:ext cx="1295400" cy="360363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D</a:t>
            </a:r>
            <a:r>
              <a:rPr lang="zh-CN" altLang="en-US" sz="2000"/>
              <a:t>＋</a:t>
            </a:r>
            <a:r>
              <a:rPr lang="en-US" altLang="zh-CN" sz="2000"/>
              <a:t>B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64403" name="Line 83"/>
          <p:cNvSpPr>
            <a:spLocks noChangeShapeType="1"/>
          </p:cNvSpPr>
          <p:nvPr/>
        </p:nvSpPr>
        <p:spPr bwMode="auto">
          <a:xfrm>
            <a:off x="2195513" y="34544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4" name="Line 84"/>
          <p:cNvSpPr>
            <a:spLocks noChangeShapeType="1"/>
          </p:cNvSpPr>
          <p:nvPr/>
        </p:nvSpPr>
        <p:spPr bwMode="auto">
          <a:xfrm>
            <a:off x="1044575" y="39338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5" name="Line 85"/>
          <p:cNvSpPr>
            <a:spLocks noChangeShapeType="1"/>
          </p:cNvSpPr>
          <p:nvPr/>
        </p:nvSpPr>
        <p:spPr bwMode="auto">
          <a:xfrm flipH="1">
            <a:off x="1044575" y="39338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7" name="Line 87"/>
          <p:cNvSpPr>
            <a:spLocks noChangeShapeType="1"/>
          </p:cNvSpPr>
          <p:nvPr/>
        </p:nvSpPr>
        <p:spPr bwMode="auto">
          <a:xfrm>
            <a:off x="1042988" y="45100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8" name="Line 88"/>
          <p:cNvSpPr>
            <a:spLocks noChangeShapeType="1"/>
          </p:cNvSpPr>
          <p:nvPr/>
        </p:nvSpPr>
        <p:spPr bwMode="auto">
          <a:xfrm flipH="1">
            <a:off x="3132138" y="39338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9" name="AutoShape 89"/>
          <p:cNvSpPr>
            <a:spLocks noChangeArrowheads="1"/>
          </p:cNvSpPr>
          <p:nvPr/>
        </p:nvSpPr>
        <p:spPr bwMode="auto">
          <a:xfrm>
            <a:off x="2700338" y="4149725"/>
            <a:ext cx="1295400" cy="360363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D</a:t>
            </a:r>
            <a:r>
              <a:rPr lang="zh-CN" altLang="en-US" sz="2000"/>
              <a:t>－</a:t>
            </a:r>
            <a:r>
              <a:rPr lang="en-US" altLang="zh-CN" sz="2000"/>
              <a:t>B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64410" name="Line 90"/>
          <p:cNvSpPr>
            <a:spLocks noChangeShapeType="1"/>
          </p:cNvSpPr>
          <p:nvPr/>
        </p:nvSpPr>
        <p:spPr bwMode="auto">
          <a:xfrm>
            <a:off x="3348038" y="39338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2" name="Line 92"/>
          <p:cNvSpPr>
            <a:spLocks noChangeShapeType="1"/>
          </p:cNvSpPr>
          <p:nvPr/>
        </p:nvSpPr>
        <p:spPr bwMode="auto">
          <a:xfrm>
            <a:off x="3346450" y="45100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3" name="AutoShape 93"/>
          <p:cNvSpPr>
            <a:spLocks noChangeArrowheads="1"/>
          </p:cNvSpPr>
          <p:nvPr/>
        </p:nvSpPr>
        <p:spPr bwMode="auto">
          <a:xfrm>
            <a:off x="1835150" y="5229225"/>
            <a:ext cx="719138" cy="431800"/>
          </a:xfrm>
          <a:prstGeom prst="flowChartProcess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溢出</a:t>
            </a:r>
            <a:endParaRPr lang="en-US" altLang="zh-CN" sz="2000"/>
          </a:p>
        </p:txBody>
      </p:sp>
      <p:sp>
        <p:nvSpPr>
          <p:cNvPr id="1464414" name="Line 94"/>
          <p:cNvSpPr>
            <a:spLocks noChangeShapeType="1"/>
          </p:cNvSpPr>
          <p:nvPr/>
        </p:nvSpPr>
        <p:spPr bwMode="auto">
          <a:xfrm>
            <a:off x="2195513" y="50133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6" name="AutoShape 96"/>
          <p:cNvSpPr>
            <a:spLocks noChangeArrowheads="1"/>
          </p:cNvSpPr>
          <p:nvPr/>
        </p:nvSpPr>
        <p:spPr bwMode="auto">
          <a:xfrm>
            <a:off x="107950" y="4725988"/>
            <a:ext cx="1871663" cy="576262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  D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同号？</a:t>
            </a:r>
          </a:p>
        </p:txBody>
      </p:sp>
      <p:sp>
        <p:nvSpPr>
          <p:cNvPr id="1464417" name="AutoShape 97"/>
          <p:cNvSpPr>
            <a:spLocks noChangeArrowheads="1"/>
          </p:cNvSpPr>
          <p:nvPr/>
        </p:nvSpPr>
        <p:spPr bwMode="auto">
          <a:xfrm>
            <a:off x="2411413" y="4725988"/>
            <a:ext cx="1871662" cy="576262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  D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同号？</a:t>
            </a:r>
          </a:p>
        </p:txBody>
      </p:sp>
      <p:sp>
        <p:nvSpPr>
          <p:cNvPr id="1464418" name="Line 98"/>
          <p:cNvSpPr>
            <a:spLocks noChangeShapeType="1"/>
          </p:cNvSpPr>
          <p:nvPr/>
        </p:nvSpPr>
        <p:spPr bwMode="auto">
          <a:xfrm rot="-5400000">
            <a:off x="2087563" y="49053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9" name="Line 99"/>
          <p:cNvSpPr>
            <a:spLocks noChangeShapeType="1"/>
          </p:cNvSpPr>
          <p:nvPr/>
        </p:nvSpPr>
        <p:spPr bwMode="auto">
          <a:xfrm rot="5400000" flipH="1">
            <a:off x="2303463" y="49053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0" name="Line 100"/>
          <p:cNvSpPr>
            <a:spLocks noChangeShapeType="1"/>
          </p:cNvSpPr>
          <p:nvPr/>
        </p:nvSpPr>
        <p:spPr bwMode="auto">
          <a:xfrm>
            <a:off x="1042988" y="53022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1" name="Line 101"/>
          <p:cNvSpPr>
            <a:spLocks noChangeShapeType="1"/>
          </p:cNvSpPr>
          <p:nvPr/>
        </p:nvSpPr>
        <p:spPr bwMode="auto">
          <a:xfrm>
            <a:off x="1042988" y="5878513"/>
            <a:ext cx="230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2" name="Line 102"/>
          <p:cNvSpPr>
            <a:spLocks noChangeShapeType="1"/>
          </p:cNvSpPr>
          <p:nvPr/>
        </p:nvSpPr>
        <p:spPr bwMode="auto">
          <a:xfrm>
            <a:off x="3348038" y="53022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3" name="Line 103"/>
          <p:cNvSpPr>
            <a:spLocks noChangeShapeType="1"/>
          </p:cNvSpPr>
          <p:nvPr/>
        </p:nvSpPr>
        <p:spPr bwMode="auto">
          <a:xfrm>
            <a:off x="2195513" y="587851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4" name="AutoShape 104"/>
          <p:cNvSpPr>
            <a:spLocks noChangeArrowheads="1"/>
          </p:cNvSpPr>
          <p:nvPr/>
        </p:nvSpPr>
        <p:spPr bwMode="auto">
          <a:xfrm>
            <a:off x="5795963" y="1630363"/>
            <a:ext cx="1871662" cy="576262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  D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同号？</a:t>
            </a:r>
          </a:p>
        </p:txBody>
      </p:sp>
      <p:sp>
        <p:nvSpPr>
          <p:cNvPr id="1464425" name="Line 105"/>
          <p:cNvSpPr>
            <a:spLocks noChangeShapeType="1"/>
          </p:cNvSpPr>
          <p:nvPr/>
        </p:nvSpPr>
        <p:spPr bwMode="auto">
          <a:xfrm>
            <a:off x="5580063" y="1919288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6" name="Line 106"/>
          <p:cNvSpPr>
            <a:spLocks noChangeShapeType="1"/>
          </p:cNvSpPr>
          <p:nvPr/>
        </p:nvSpPr>
        <p:spPr bwMode="auto">
          <a:xfrm flipH="1">
            <a:off x="5580063" y="19192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7" name="Line 107"/>
          <p:cNvSpPr>
            <a:spLocks noChangeShapeType="1"/>
          </p:cNvSpPr>
          <p:nvPr/>
        </p:nvSpPr>
        <p:spPr bwMode="auto">
          <a:xfrm flipH="1">
            <a:off x="7667625" y="19192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8" name="Line 108"/>
          <p:cNvSpPr>
            <a:spLocks noChangeShapeType="1"/>
          </p:cNvSpPr>
          <p:nvPr/>
        </p:nvSpPr>
        <p:spPr bwMode="auto">
          <a:xfrm>
            <a:off x="7883525" y="1919288"/>
            <a:ext cx="1588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9" name="AutoShape 109"/>
          <p:cNvSpPr>
            <a:spLocks noChangeArrowheads="1"/>
          </p:cNvSpPr>
          <p:nvPr/>
        </p:nvSpPr>
        <p:spPr bwMode="auto">
          <a:xfrm>
            <a:off x="4716463" y="2278063"/>
            <a:ext cx="1728787" cy="1008062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上商为</a:t>
            </a:r>
            <a:r>
              <a:rPr lang="en-US" altLang="zh-CN" sz="2000"/>
              <a:t>0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D</a:t>
            </a:r>
            <a:r>
              <a:rPr lang="zh-CN" altLang="en-US" sz="2000"/>
              <a:t>、</a:t>
            </a:r>
            <a:r>
              <a:rPr lang="en-US" altLang="zh-CN" sz="2000"/>
              <a:t>A</a:t>
            </a:r>
            <a:r>
              <a:rPr lang="zh-CN" altLang="en-US" sz="2000"/>
              <a:t>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D</a:t>
            </a:r>
            <a:r>
              <a:rPr lang="zh-CN" altLang="en-US" sz="2000"/>
              <a:t>＋</a:t>
            </a:r>
            <a:r>
              <a:rPr lang="en-US" altLang="zh-CN" sz="2000"/>
              <a:t>B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64430" name="AutoShape 110"/>
          <p:cNvSpPr>
            <a:spLocks noChangeArrowheads="1"/>
          </p:cNvSpPr>
          <p:nvPr/>
        </p:nvSpPr>
        <p:spPr bwMode="auto">
          <a:xfrm>
            <a:off x="7019925" y="2278063"/>
            <a:ext cx="1728788" cy="1008062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上商为</a:t>
            </a:r>
            <a:r>
              <a:rPr lang="en-US" altLang="zh-CN" sz="2000"/>
              <a:t>1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D</a:t>
            </a:r>
            <a:r>
              <a:rPr lang="zh-CN" altLang="en-US" sz="2000"/>
              <a:t>、</a:t>
            </a:r>
            <a:r>
              <a:rPr lang="en-US" altLang="zh-CN" sz="2000"/>
              <a:t>A</a:t>
            </a:r>
            <a:r>
              <a:rPr lang="zh-CN" altLang="en-US" sz="2000"/>
              <a:t>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D</a:t>
            </a:r>
            <a:r>
              <a:rPr lang="zh-CN" altLang="en-US" sz="2000"/>
              <a:t>－</a:t>
            </a:r>
            <a:r>
              <a:rPr lang="en-US" altLang="zh-CN" sz="2000"/>
              <a:t>B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64431" name="Line 111"/>
          <p:cNvSpPr>
            <a:spLocks noChangeShapeType="1"/>
          </p:cNvSpPr>
          <p:nvPr/>
        </p:nvSpPr>
        <p:spPr bwMode="auto">
          <a:xfrm>
            <a:off x="6732588" y="11985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3" name="Line 113"/>
          <p:cNvSpPr>
            <a:spLocks noChangeShapeType="1"/>
          </p:cNvSpPr>
          <p:nvPr/>
        </p:nvSpPr>
        <p:spPr bwMode="auto">
          <a:xfrm>
            <a:off x="5580063" y="3502025"/>
            <a:ext cx="230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2" name="Line 112"/>
          <p:cNvSpPr>
            <a:spLocks noChangeShapeType="1"/>
          </p:cNvSpPr>
          <p:nvPr/>
        </p:nvSpPr>
        <p:spPr bwMode="auto">
          <a:xfrm>
            <a:off x="5580063" y="32861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4" name="Line 114"/>
          <p:cNvSpPr>
            <a:spLocks noChangeShapeType="1"/>
          </p:cNvSpPr>
          <p:nvPr/>
        </p:nvSpPr>
        <p:spPr bwMode="auto">
          <a:xfrm>
            <a:off x="7885113" y="32861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5" name="Line 115"/>
          <p:cNvSpPr>
            <a:spLocks noChangeShapeType="1"/>
          </p:cNvSpPr>
          <p:nvPr/>
        </p:nvSpPr>
        <p:spPr bwMode="auto">
          <a:xfrm>
            <a:off x="6732588" y="35020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7" name="AutoShape 117"/>
          <p:cNvSpPr>
            <a:spLocks noChangeArrowheads="1"/>
          </p:cNvSpPr>
          <p:nvPr/>
        </p:nvSpPr>
        <p:spPr bwMode="auto">
          <a:xfrm>
            <a:off x="6084888" y="3717925"/>
            <a:ext cx="12954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C</a:t>
            </a:r>
            <a:r>
              <a:rPr lang="zh-CN" altLang="en-US" sz="2000"/>
              <a:t>－</a:t>
            </a:r>
            <a:r>
              <a:rPr lang="en-US" altLang="zh-CN" sz="2000"/>
              <a:t>1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C</a:t>
            </a:r>
          </a:p>
        </p:txBody>
      </p:sp>
      <p:sp>
        <p:nvSpPr>
          <p:cNvPr id="1464438" name="AutoShape 118"/>
          <p:cNvSpPr>
            <a:spLocks noChangeArrowheads="1"/>
          </p:cNvSpPr>
          <p:nvPr/>
        </p:nvSpPr>
        <p:spPr bwMode="auto">
          <a:xfrm>
            <a:off x="5795963" y="4367213"/>
            <a:ext cx="1871662" cy="574675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C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0</a:t>
            </a:r>
            <a:r>
              <a:rPr lang="zh-CN" altLang="en-US" sz="2000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1464439" name="Line 119"/>
          <p:cNvSpPr>
            <a:spLocks noChangeShapeType="1"/>
          </p:cNvSpPr>
          <p:nvPr/>
        </p:nvSpPr>
        <p:spPr bwMode="auto">
          <a:xfrm>
            <a:off x="6732588" y="41497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0" name="AutoShape 120"/>
          <p:cNvSpPr>
            <a:spLocks noChangeArrowheads="1"/>
          </p:cNvSpPr>
          <p:nvPr/>
        </p:nvSpPr>
        <p:spPr bwMode="auto">
          <a:xfrm>
            <a:off x="5724525" y="5157788"/>
            <a:ext cx="20161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上商</a:t>
            </a:r>
            <a:r>
              <a:rPr lang="en-US" altLang="zh-CN" sz="2000"/>
              <a:t>1</a:t>
            </a:r>
            <a:r>
              <a:rPr lang="en-US" altLang="zh-CN" sz="2000">
                <a:latin typeface="宋体" charset="-122"/>
              </a:rPr>
              <a:t>(</a:t>
            </a:r>
            <a:r>
              <a:rPr lang="zh-CN" altLang="en-US" sz="2000"/>
              <a:t>末位置</a:t>
            </a:r>
            <a:r>
              <a:rPr lang="en-US" altLang="zh-CN" sz="2000"/>
              <a:t>1</a:t>
            </a:r>
            <a:r>
              <a:rPr lang="en-US" altLang="zh-CN" sz="2000">
                <a:latin typeface="宋体" charset="-122"/>
              </a:rPr>
              <a:t>)</a:t>
            </a:r>
          </a:p>
        </p:txBody>
      </p:sp>
      <p:sp>
        <p:nvSpPr>
          <p:cNvPr id="1464441" name="Line 121"/>
          <p:cNvSpPr>
            <a:spLocks noChangeShapeType="1"/>
          </p:cNvSpPr>
          <p:nvPr/>
        </p:nvSpPr>
        <p:spPr bwMode="auto">
          <a:xfrm>
            <a:off x="6732588" y="55895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2" name="AutoShape 122"/>
          <p:cNvSpPr>
            <a:spLocks noChangeArrowheads="1"/>
          </p:cNvSpPr>
          <p:nvPr/>
        </p:nvSpPr>
        <p:spPr bwMode="auto">
          <a:xfrm>
            <a:off x="6300788" y="5805488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464443" name="Line 123"/>
          <p:cNvSpPr>
            <a:spLocks noChangeShapeType="1"/>
          </p:cNvSpPr>
          <p:nvPr/>
        </p:nvSpPr>
        <p:spPr bwMode="auto">
          <a:xfrm>
            <a:off x="6732588" y="49418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4" name="Line 124"/>
          <p:cNvSpPr>
            <a:spLocks noChangeShapeType="1"/>
          </p:cNvSpPr>
          <p:nvPr/>
        </p:nvSpPr>
        <p:spPr bwMode="auto">
          <a:xfrm rot="5400000" flipH="1">
            <a:off x="7848601" y="298450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5" name="Line 125"/>
          <p:cNvSpPr>
            <a:spLocks noChangeShapeType="1"/>
          </p:cNvSpPr>
          <p:nvPr/>
        </p:nvSpPr>
        <p:spPr bwMode="auto">
          <a:xfrm>
            <a:off x="7667625" y="4654550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6" name="Line 126"/>
          <p:cNvSpPr>
            <a:spLocks noChangeShapeType="1"/>
          </p:cNvSpPr>
          <p:nvPr/>
        </p:nvSpPr>
        <p:spPr bwMode="auto">
          <a:xfrm>
            <a:off x="8964613" y="1414463"/>
            <a:ext cx="0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7" name="Line 127"/>
          <p:cNvSpPr>
            <a:spLocks noChangeShapeType="1"/>
          </p:cNvSpPr>
          <p:nvPr/>
        </p:nvSpPr>
        <p:spPr bwMode="auto">
          <a:xfrm>
            <a:off x="2195513" y="6165850"/>
            <a:ext cx="2305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8" name="Line 128"/>
          <p:cNvSpPr>
            <a:spLocks noChangeShapeType="1"/>
          </p:cNvSpPr>
          <p:nvPr/>
        </p:nvSpPr>
        <p:spPr bwMode="auto">
          <a:xfrm flipV="1">
            <a:off x="4500563" y="1196975"/>
            <a:ext cx="0" cy="4968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9" name="Line 129"/>
          <p:cNvSpPr>
            <a:spLocks noChangeShapeType="1"/>
          </p:cNvSpPr>
          <p:nvPr/>
        </p:nvSpPr>
        <p:spPr bwMode="auto">
          <a:xfrm>
            <a:off x="4500563" y="1196975"/>
            <a:ext cx="22320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50" name="Text Box 130"/>
          <p:cNvSpPr txBox="1">
            <a:spLocks noChangeArrowheads="1"/>
          </p:cNvSpPr>
          <p:nvPr/>
        </p:nvSpPr>
        <p:spPr bwMode="auto">
          <a:xfrm>
            <a:off x="2987675" y="357346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51" name="Text Box 131"/>
          <p:cNvSpPr txBox="1">
            <a:spLocks noChangeArrowheads="1"/>
          </p:cNvSpPr>
          <p:nvPr/>
        </p:nvSpPr>
        <p:spPr bwMode="auto">
          <a:xfrm>
            <a:off x="971550" y="357346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2" name="Text Box 132"/>
          <p:cNvSpPr txBox="1">
            <a:spLocks noChangeArrowheads="1"/>
          </p:cNvSpPr>
          <p:nvPr/>
        </p:nvSpPr>
        <p:spPr bwMode="auto">
          <a:xfrm>
            <a:off x="1763713" y="4654550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3" name="Text Box 133"/>
          <p:cNvSpPr txBox="1">
            <a:spLocks noChangeArrowheads="1"/>
          </p:cNvSpPr>
          <p:nvPr/>
        </p:nvSpPr>
        <p:spPr bwMode="auto">
          <a:xfrm>
            <a:off x="2195513" y="4654550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54" name="Text Box 134"/>
          <p:cNvSpPr txBox="1">
            <a:spLocks noChangeArrowheads="1"/>
          </p:cNvSpPr>
          <p:nvPr/>
        </p:nvSpPr>
        <p:spPr bwMode="auto">
          <a:xfrm>
            <a:off x="971550" y="523081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55" name="Text Box 135"/>
          <p:cNvSpPr txBox="1">
            <a:spLocks noChangeArrowheads="1"/>
          </p:cNvSpPr>
          <p:nvPr/>
        </p:nvSpPr>
        <p:spPr bwMode="auto">
          <a:xfrm>
            <a:off x="3275013" y="523081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6" name="Text Box 136"/>
          <p:cNvSpPr txBox="1">
            <a:spLocks noChangeArrowheads="1"/>
          </p:cNvSpPr>
          <p:nvPr/>
        </p:nvSpPr>
        <p:spPr bwMode="auto">
          <a:xfrm>
            <a:off x="7524750" y="1557338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57" name="Text Box 137"/>
          <p:cNvSpPr txBox="1">
            <a:spLocks noChangeArrowheads="1"/>
          </p:cNvSpPr>
          <p:nvPr/>
        </p:nvSpPr>
        <p:spPr bwMode="auto">
          <a:xfrm>
            <a:off x="5435600" y="1557338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8" name="Text Box 138"/>
          <p:cNvSpPr txBox="1">
            <a:spLocks noChangeArrowheads="1"/>
          </p:cNvSpPr>
          <p:nvPr/>
        </p:nvSpPr>
        <p:spPr bwMode="auto">
          <a:xfrm>
            <a:off x="7596188" y="432911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9" name="Text Box 139"/>
          <p:cNvSpPr txBox="1">
            <a:spLocks noChangeArrowheads="1"/>
          </p:cNvSpPr>
          <p:nvPr/>
        </p:nvSpPr>
        <p:spPr bwMode="auto">
          <a:xfrm>
            <a:off x="6732588" y="4797425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61" name="Rectangle 14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64463" name="Rectangle 143"/>
          <p:cNvSpPr>
            <a:spLocks noGrp="1" noChangeArrowheads="1"/>
          </p:cNvSpPr>
          <p:nvPr>
            <p:ph type="body" idx="1"/>
          </p:nvPr>
        </p:nvSpPr>
        <p:spPr>
          <a:xfrm>
            <a:off x="877888" y="476250"/>
            <a:ext cx="3838575" cy="576263"/>
          </a:xfrm>
          <a:noFill/>
          <a:ln/>
        </p:spPr>
        <p:txBody>
          <a:bodyPr anchor="ctr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补码除法流程框图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B82CD2-B959-4FE0-A19D-D0CE1A71C431}" type="slidenum">
              <a:rPr lang="zh-CN" altLang="en-US"/>
              <a:pPr/>
              <a:t>89</a:t>
            </a:fld>
            <a:endParaRPr lang="en-US" altLang="zh-CN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500" cy="54721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X</a:t>
            </a:r>
            <a:r>
              <a:rPr lang="zh-CN" altLang="en-US"/>
              <a:t>＝－</a:t>
            </a:r>
            <a:r>
              <a:rPr lang="en-US" altLang="zh-CN"/>
              <a:t>0.10001011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Y</a:t>
            </a:r>
            <a:r>
              <a:rPr lang="zh-CN" altLang="en-US"/>
              <a:t>＝</a:t>
            </a:r>
            <a:r>
              <a:rPr lang="en-US" altLang="zh-CN"/>
              <a:t>0.1110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利用补码除法求商及余数。</a:t>
            </a:r>
          </a:p>
          <a:p>
            <a:pPr marL="0" indent="0">
              <a:buFont typeface="Wingdings" pitchFamily="2" charset="2"/>
              <a:buNone/>
            </a:pP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1.01110101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0.1110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1.0010</a:t>
            </a:r>
            <a:endParaRPr lang="en-US" altLang="zh-CN"/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补码除法的过程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09D11-3B54-483F-9620-E5401EE18ED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507413" cy="10080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若运算结果两符号分别用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zh-CN" altLang="en-US"/>
              <a:t>表示，则判别溢出的逻辑表示式为：</a:t>
            </a:r>
            <a:r>
              <a:rPr lang="en-US" altLang="zh-CN"/>
              <a:t>VF</a:t>
            </a:r>
            <a:r>
              <a:rPr lang="zh-CN" altLang="en-US"/>
              <a:t>＝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en-US" altLang="zh-CN"/>
              <a:t>⊕S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1383431" name="Rectangle 7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双符号位判决法</a:t>
            </a:r>
          </a:p>
        </p:txBody>
      </p:sp>
      <p:sp>
        <p:nvSpPr>
          <p:cNvPr id="1383432" name="Text Box 8"/>
          <p:cNvSpPr txBox="1">
            <a:spLocks noChangeArrowheads="1"/>
          </p:cNvSpPr>
          <p:nvPr/>
        </p:nvSpPr>
        <p:spPr bwMode="auto">
          <a:xfrm>
            <a:off x="323850" y="2565400"/>
            <a:ext cx="2519363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00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1000001</a:t>
            </a:r>
          </a:p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00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1000011</a:t>
            </a:r>
          </a:p>
          <a:p>
            <a:pPr algn="r">
              <a:spcBef>
                <a:spcPct val="10000"/>
              </a:spcBef>
            </a:pP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01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0000100</a:t>
            </a:r>
          </a:p>
        </p:txBody>
      </p:sp>
      <p:sp>
        <p:nvSpPr>
          <p:cNvPr id="1383433" name="Line 9"/>
          <p:cNvSpPr>
            <a:spLocks noChangeShapeType="1"/>
          </p:cNvSpPr>
          <p:nvPr/>
        </p:nvSpPr>
        <p:spPr bwMode="auto">
          <a:xfrm flipV="1">
            <a:off x="714348" y="3500438"/>
            <a:ext cx="212886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83434" name="Text Box 10"/>
          <p:cNvSpPr txBox="1">
            <a:spLocks noChangeArrowheads="1"/>
          </p:cNvSpPr>
          <p:nvPr/>
        </p:nvSpPr>
        <p:spPr bwMode="auto">
          <a:xfrm>
            <a:off x="2770188" y="2565400"/>
            <a:ext cx="1511300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65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67</a:t>
            </a:r>
          </a:p>
          <a:p>
            <a:pPr algn="l">
              <a:spcBef>
                <a:spcPct val="1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</a:t>
            </a:r>
            <a:r>
              <a:rPr lang="zh-CN" altLang="en-US">
                <a:solidFill>
                  <a:srgbClr val="009900"/>
                </a:solidFill>
              </a:rPr>
              <a:t>溢出</a:t>
            </a:r>
          </a:p>
        </p:txBody>
      </p:sp>
      <p:sp>
        <p:nvSpPr>
          <p:cNvPr id="1383435" name="Rectangle 11"/>
          <p:cNvSpPr>
            <a:spLocks noChangeArrowheads="1"/>
          </p:cNvSpPr>
          <p:nvPr/>
        </p:nvSpPr>
        <p:spPr bwMode="auto">
          <a:xfrm>
            <a:off x="4427538" y="2925763"/>
            <a:ext cx="32400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VF</a:t>
            </a:r>
            <a:r>
              <a:rPr lang="zh-CN" altLang="en-US"/>
              <a:t>＝</a:t>
            </a: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en-US" altLang="zh-CN"/>
              <a:t>⊕S</a:t>
            </a:r>
            <a:r>
              <a:rPr lang="en-US" altLang="zh-CN" baseline="-25000"/>
              <a:t>1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发生溢出。</a:t>
            </a:r>
          </a:p>
        </p:txBody>
      </p:sp>
      <p:sp>
        <p:nvSpPr>
          <p:cNvPr id="1383436" name="Text Box 12"/>
          <p:cNvSpPr txBox="1">
            <a:spLocks noChangeArrowheads="1"/>
          </p:cNvSpPr>
          <p:nvPr/>
        </p:nvSpPr>
        <p:spPr bwMode="auto">
          <a:xfrm>
            <a:off x="684213" y="4149725"/>
            <a:ext cx="4537075" cy="22272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7188" indent="-357188" algn="l">
              <a:spcBef>
                <a:spcPct val="0"/>
              </a:spcBef>
            </a:pPr>
            <a:r>
              <a:rPr lang="zh-CN" altLang="en-US"/>
              <a:t>双符号位：</a:t>
            </a:r>
          </a:p>
          <a:p>
            <a:pPr marL="357188" indent="-357188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00</a:t>
            </a:r>
            <a:r>
              <a:rPr lang="zh-CN" altLang="en-US"/>
              <a:t>：不溢出，结果为正；</a:t>
            </a:r>
          </a:p>
          <a:p>
            <a:pPr marL="357188" indent="-357188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11</a:t>
            </a:r>
            <a:r>
              <a:rPr lang="zh-CN" altLang="en-US"/>
              <a:t>：不溢出，结果为负；</a:t>
            </a:r>
          </a:p>
          <a:p>
            <a:pPr marL="357188" indent="-357188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10</a:t>
            </a:r>
            <a:r>
              <a:rPr lang="zh-CN" altLang="en-US"/>
              <a:t>：溢出，负溢；</a:t>
            </a:r>
          </a:p>
          <a:p>
            <a:pPr marL="357188" indent="-357188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01</a:t>
            </a:r>
            <a:r>
              <a:rPr lang="zh-CN" altLang="en-US"/>
              <a:t>：溢出，正溢。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43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0109E-92BA-40FF-8CBC-2AE794831C39}" type="slidenum">
              <a:rPr lang="zh-CN" altLang="en-US"/>
              <a:pPr/>
              <a:t>90</a:t>
            </a:fld>
            <a:endParaRPr lang="en-US" altLang="zh-CN"/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73463"/>
            <a:ext cx="1871663" cy="29527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商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1.0110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余数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1.0011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 baseline="30000">
                <a:solidFill>
                  <a:srgbClr val="FF0000"/>
                </a:solidFill>
              </a:rPr>
              <a:t>-4</a:t>
            </a:r>
            <a:r>
              <a:rPr lang="en-US" altLang="zh-CN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458297" name="Group 121"/>
          <p:cNvGraphicFramePr>
            <a:graphicFrameLocks noGrp="1"/>
          </p:cNvGraphicFramePr>
          <p:nvPr/>
        </p:nvGraphicFramePr>
        <p:xfrm>
          <a:off x="2195513" y="165100"/>
          <a:ext cx="6624637" cy="6528816"/>
        </p:xfrm>
        <a:graphic>
          <a:graphicData uri="http://schemas.openxmlformats.org/drawingml/2006/table">
            <a:tbl>
              <a:tblPr/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被除数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余数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0  1  1  1  0  1  0  1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en-US" altLang="zh-CN" sz="2400" b="1" i="0" u="none" strike="noStrike" cap="none" normalizeH="0" baseline="-16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458288" name="Line 112"/>
          <p:cNvSpPr>
            <a:spLocks noChangeShapeType="1"/>
          </p:cNvSpPr>
          <p:nvPr/>
        </p:nvSpPr>
        <p:spPr bwMode="auto">
          <a:xfrm>
            <a:off x="5435600" y="549275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89" name="Line 113"/>
          <p:cNvSpPr>
            <a:spLocks noChangeShapeType="1"/>
          </p:cNvSpPr>
          <p:nvPr/>
        </p:nvSpPr>
        <p:spPr bwMode="auto">
          <a:xfrm flipH="1">
            <a:off x="5148263" y="1628775"/>
            <a:ext cx="2873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0" name="Line 114"/>
          <p:cNvSpPr>
            <a:spLocks noChangeShapeType="1"/>
          </p:cNvSpPr>
          <p:nvPr/>
        </p:nvSpPr>
        <p:spPr bwMode="auto">
          <a:xfrm>
            <a:off x="5148263" y="1628775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1" name="Line 115"/>
          <p:cNvSpPr>
            <a:spLocks noChangeShapeType="1"/>
          </p:cNvSpPr>
          <p:nvPr/>
        </p:nvSpPr>
        <p:spPr bwMode="auto">
          <a:xfrm flipH="1">
            <a:off x="4859338" y="278130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2" name="Line 116"/>
          <p:cNvSpPr>
            <a:spLocks noChangeShapeType="1"/>
          </p:cNvSpPr>
          <p:nvPr/>
        </p:nvSpPr>
        <p:spPr bwMode="auto">
          <a:xfrm>
            <a:off x="4859338" y="2781300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3" name="Line 117"/>
          <p:cNvSpPr>
            <a:spLocks noChangeShapeType="1"/>
          </p:cNvSpPr>
          <p:nvPr/>
        </p:nvSpPr>
        <p:spPr bwMode="auto">
          <a:xfrm flipH="1">
            <a:off x="4500563" y="39338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4" name="Line 118"/>
          <p:cNvSpPr>
            <a:spLocks noChangeShapeType="1"/>
          </p:cNvSpPr>
          <p:nvPr/>
        </p:nvSpPr>
        <p:spPr bwMode="auto">
          <a:xfrm>
            <a:off x="4500563" y="3933825"/>
            <a:ext cx="0" cy="11509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5" name="Line 119"/>
          <p:cNvSpPr>
            <a:spLocks noChangeShapeType="1"/>
          </p:cNvSpPr>
          <p:nvPr/>
        </p:nvSpPr>
        <p:spPr bwMode="auto">
          <a:xfrm flipH="1">
            <a:off x="4211638" y="50847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6" name="Line 120"/>
          <p:cNvSpPr>
            <a:spLocks noChangeShapeType="1"/>
          </p:cNvSpPr>
          <p:nvPr/>
        </p:nvSpPr>
        <p:spPr bwMode="auto">
          <a:xfrm>
            <a:off x="4211638" y="5084763"/>
            <a:ext cx="0" cy="15843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8" name="Rectangle 122"/>
          <p:cNvSpPr>
            <a:spLocks noChangeArrowheads="1"/>
          </p:cNvSpPr>
          <p:nvPr/>
        </p:nvSpPr>
        <p:spPr bwMode="auto">
          <a:xfrm>
            <a:off x="180975" y="693738"/>
            <a:ext cx="2087563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1.01110101</a:t>
            </a:r>
            <a:endParaRPr lang="en-US" altLang="zh-CN" sz="2000"/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</a:rPr>
              <a:t>Y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      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0.1110</a:t>
            </a:r>
            <a:endParaRPr lang="en-US" altLang="zh-CN" sz="2000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000">
                <a:solidFill>
                  <a:srgbClr val="000000"/>
                </a:solidFill>
              </a:rPr>
              <a:t>Y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1.0010</a:t>
            </a:r>
            <a:endParaRPr lang="en-US" altLang="zh-CN" sz="2000"/>
          </a:p>
        </p:txBody>
      </p:sp>
      <p:sp>
        <p:nvSpPr>
          <p:cNvPr id="1458299" name="AutoShape 1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07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314654" y="6611436"/>
            <a:ext cx="107157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rot="5400000" flipH="1" flipV="1">
            <a:off x="5314786" y="6325684"/>
            <a:ext cx="357190" cy="21431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5600538" y="6254246"/>
            <a:ext cx="27313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2646381" y="6615954"/>
            <a:ext cx="149531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572000" y="5763300"/>
            <a:ext cx="642942" cy="523220"/>
          </a:xfrm>
          <a:prstGeom prst="rect">
            <a:avLst/>
          </a:prstGeom>
          <a:solidFill>
            <a:srgbClr val="CCFF99"/>
          </a:solidFill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C0099"/>
                </a:solidFill>
              </a:rPr>
              <a:t>商</a:t>
            </a:r>
            <a:endParaRPr lang="zh-CN" altLang="en-US">
              <a:solidFill>
                <a:srgbClr val="CC009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7488" y="5786454"/>
            <a:ext cx="1071570" cy="523220"/>
          </a:xfrm>
          <a:prstGeom prst="rect">
            <a:avLst/>
          </a:prstGeom>
          <a:solidFill>
            <a:srgbClr val="CCFF99"/>
          </a:solidFill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C0099"/>
                </a:solidFill>
              </a:rPr>
              <a:t>余数</a:t>
            </a:r>
            <a:endParaRPr lang="zh-CN" altLang="en-US">
              <a:solidFill>
                <a:srgbClr val="CC00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013742-C6EB-4237-9956-123C5F0FDC9D}" type="slidenum">
              <a:rPr lang="zh-CN" altLang="en-US"/>
              <a:pPr/>
              <a:t>91</a:t>
            </a:fld>
            <a:endParaRPr lang="en-US" altLang="zh-CN"/>
          </a:p>
        </p:txBody>
      </p:sp>
      <p:sp>
        <p:nvSpPr>
          <p:cNvPr id="146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3573463"/>
            <a:ext cx="1871663" cy="2952750"/>
          </a:xfrm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商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1.0111</a:t>
            </a:r>
            <a:endParaRPr lang="en-US" altLang="zh-CN"/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余数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chemeClr val="bg1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chemeClr val="bg1"/>
                </a:solidFill>
              </a:rPr>
              <a:t>0.0001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baseline="30000">
                <a:solidFill>
                  <a:schemeClr val="bg1"/>
                </a:solidFill>
              </a:rPr>
              <a:t>-3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465447" name="Group 103"/>
          <p:cNvGraphicFramePr>
            <a:graphicFrameLocks noGrp="1"/>
          </p:cNvGraphicFramePr>
          <p:nvPr/>
        </p:nvGraphicFramePr>
        <p:xfrm>
          <a:off x="2195513" y="165100"/>
          <a:ext cx="6624637" cy="5760720"/>
        </p:xfrm>
        <a:graphic>
          <a:graphicData uri="http://schemas.openxmlformats.org/drawingml/2006/table">
            <a:tbl>
              <a:tblPr/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被除数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余数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0  1  1  1  0  1  0  1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en-US" altLang="zh-CN" sz="2400" b="1" i="0" u="none" strike="noStrike" cap="none" normalizeH="0" baseline="-16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末位恒置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16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65436" name="Line 92"/>
          <p:cNvSpPr>
            <a:spLocks noChangeShapeType="1"/>
          </p:cNvSpPr>
          <p:nvPr/>
        </p:nvSpPr>
        <p:spPr bwMode="auto">
          <a:xfrm>
            <a:off x="5435600" y="549275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37" name="Line 93"/>
          <p:cNvSpPr>
            <a:spLocks noChangeShapeType="1"/>
          </p:cNvSpPr>
          <p:nvPr/>
        </p:nvSpPr>
        <p:spPr bwMode="auto">
          <a:xfrm flipH="1">
            <a:off x="5148263" y="1628775"/>
            <a:ext cx="2873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38" name="Line 94"/>
          <p:cNvSpPr>
            <a:spLocks noChangeShapeType="1"/>
          </p:cNvSpPr>
          <p:nvPr/>
        </p:nvSpPr>
        <p:spPr bwMode="auto">
          <a:xfrm>
            <a:off x="5148263" y="1628775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39" name="Line 95"/>
          <p:cNvSpPr>
            <a:spLocks noChangeShapeType="1"/>
          </p:cNvSpPr>
          <p:nvPr/>
        </p:nvSpPr>
        <p:spPr bwMode="auto">
          <a:xfrm flipH="1">
            <a:off x="4859338" y="278130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0" name="Line 96"/>
          <p:cNvSpPr>
            <a:spLocks noChangeShapeType="1"/>
          </p:cNvSpPr>
          <p:nvPr/>
        </p:nvSpPr>
        <p:spPr bwMode="auto">
          <a:xfrm>
            <a:off x="4859338" y="2781300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1" name="Line 97"/>
          <p:cNvSpPr>
            <a:spLocks noChangeShapeType="1"/>
          </p:cNvSpPr>
          <p:nvPr/>
        </p:nvSpPr>
        <p:spPr bwMode="auto">
          <a:xfrm flipH="1">
            <a:off x="4500563" y="39338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2" name="Line 98"/>
          <p:cNvSpPr>
            <a:spLocks noChangeShapeType="1"/>
          </p:cNvSpPr>
          <p:nvPr/>
        </p:nvSpPr>
        <p:spPr bwMode="auto">
          <a:xfrm>
            <a:off x="4500563" y="3933825"/>
            <a:ext cx="0" cy="11509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3" name="Line 99"/>
          <p:cNvSpPr>
            <a:spLocks noChangeShapeType="1"/>
          </p:cNvSpPr>
          <p:nvPr/>
        </p:nvSpPr>
        <p:spPr bwMode="auto">
          <a:xfrm flipH="1">
            <a:off x="4211638" y="50847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4" name="Line 100"/>
          <p:cNvSpPr>
            <a:spLocks noChangeShapeType="1"/>
          </p:cNvSpPr>
          <p:nvPr/>
        </p:nvSpPr>
        <p:spPr bwMode="auto">
          <a:xfrm>
            <a:off x="4211638" y="5084763"/>
            <a:ext cx="0" cy="7921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5" name="Rectangle 101"/>
          <p:cNvSpPr>
            <a:spLocks noChangeArrowheads="1"/>
          </p:cNvSpPr>
          <p:nvPr/>
        </p:nvSpPr>
        <p:spPr bwMode="auto">
          <a:xfrm>
            <a:off x="180975" y="693738"/>
            <a:ext cx="2087563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1.01110101</a:t>
            </a:r>
            <a:endParaRPr lang="en-US" altLang="zh-CN" sz="2000"/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</a:rPr>
              <a:t>Y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      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0.1110</a:t>
            </a:r>
            <a:endParaRPr lang="en-US" altLang="zh-CN" sz="2000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000">
                <a:solidFill>
                  <a:srgbClr val="000000"/>
                </a:solidFill>
              </a:rPr>
              <a:t>Y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1.0010</a:t>
            </a:r>
            <a:endParaRPr lang="en-US" altLang="zh-CN" sz="2000"/>
          </a:p>
        </p:txBody>
      </p:sp>
      <p:sp>
        <p:nvSpPr>
          <p:cNvPr id="1465448" name="AutoShape 104"/>
          <p:cNvSpPr>
            <a:spLocks/>
          </p:cNvSpPr>
          <p:nvPr/>
        </p:nvSpPr>
        <p:spPr bwMode="auto">
          <a:xfrm rot="-5400000">
            <a:off x="5040313" y="5265737"/>
            <a:ext cx="215900" cy="1584325"/>
          </a:xfrm>
          <a:prstGeom prst="leftBrace">
            <a:avLst>
              <a:gd name="adj1" fmla="val 4117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5449" name="AutoShape 105"/>
          <p:cNvSpPr>
            <a:spLocks/>
          </p:cNvSpPr>
          <p:nvPr/>
        </p:nvSpPr>
        <p:spPr bwMode="auto">
          <a:xfrm rot="-5400000">
            <a:off x="3132138" y="4724400"/>
            <a:ext cx="215900" cy="1800225"/>
          </a:xfrm>
          <a:prstGeom prst="leftBrace">
            <a:avLst>
              <a:gd name="adj1" fmla="val 46787"/>
              <a:gd name="adj2" fmla="val 5194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5450" name="Text Box 106"/>
          <p:cNvSpPr txBox="1">
            <a:spLocks noChangeArrowheads="1"/>
          </p:cNvSpPr>
          <p:nvPr/>
        </p:nvSpPr>
        <p:spPr bwMode="auto">
          <a:xfrm>
            <a:off x="4787900" y="6092825"/>
            <a:ext cx="7207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商</a:t>
            </a:r>
          </a:p>
        </p:txBody>
      </p:sp>
      <p:sp>
        <p:nvSpPr>
          <p:cNvPr id="1465451" name="Text Box 107"/>
          <p:cNvSpPr txBox="1">
            <a:spLocks noChangeArrowheads="1"/>
          </p:cNvSpPr>
          <p:nvPr/>
        </p:nvSpPr>
        <p:spPr bwMode="auto">
          <a:xfrm>
            <a:off x="2700338" y="6005513"/>
            <a:ext cx="11525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余数</a:t>
            </a:r>
          </a:p>
        </p:txBody>
      </p:sp>
      <p:sp>
        <p:nvSpPr>
          <p:cNvPr id="1465452" name="Line 108"/>
          <p:cNvSpPr>
            <a:spLocks noChangeShapeType="1"/>
          </p:cNvSpPr>
          <p:nvPr/>
        </p:nvSpPr>
        <p:spPr bwMode="auto">
          <a:xfrm>
            <a:off x="3276600" y="5734050"/>
            <a:ext cx="0" cy="3587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53" name="AutoShape 10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07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A15BD-4ED6-44E8-BD7A-542913E03747}" type="slidenum">
              <a:rPr lang="zh-CN" altLang="en-US"/>
              <a:pPr/>
              <a:t>92</a:t>
            </a:fld>
            <a:endParaRPr lang="en-US" altLang="zh-CN"/>
          </a:p>
        </p:txBody>
      </p:sp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37288"/>
            <a:ext cx="8353425" cy="504825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补码除法器框图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59204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4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补码除法器框图</a:t>
            </a:r>
          </a:p>
        </p:txBody>
      </p:sp>
      <p:graphicFrame>
        <p:nvGraphicFramePr>
          <p:cNvPr id="1459207" name="Object 7"/>
          <p:cNvGraphicFramePr>
            <a:graphicFrameLocks noChangeAspect="1"/>
          </p:cNvGraphicFramePr>
          <p:nvPr/>
        </p:nvGraphicFramePr>
        <p:xfrm>
          <a:off x="539750" y="1071563"/>
          <a:ext cx="7993063" cy="509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17" name="Visio" r:id="rId3" imgW="3506114" imgH="2189074" progId="Visio.Drawing.11">
                  <p:embed/>
                </p:oleObj>
              </mc:Choice>
              <mc:Fallback>
                <p:oleObj name="Visio" r:id="rId3" imgW="3506114" imgH="218907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71563"/>
                        <a:ext cx="7993063" cy="509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9208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0713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4F20C-47F8-4FEB-91FB-6D0A4BBF541E}" type="slidenum">
              <a:rPr lang="zh-CN" altLang="en-US"/>
              <a:pPr/>
              <a:t>93</a:t>
            </a:fld>
            <a:endParaRPr lang="en-US" altLang="zh-CN"/>
          </a:p>
        </p:txBody>
      </p:sp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除法器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362950" cy="2087563"/>
          </a:xfrm>
        </p:spPr>
        <p:txBody>
          <a:bodyPr/>
          <a:lstStyle/>
          <a:p>
            <a:r>
              <a:rPr lang="zh-CN" altLang="en-US"/>
              <a:t>在做无符号数减法时，用</a:t>
            </a:r>
            <a:br>
              <a:rPr lang="zh-CN" altLang="en-US"/>
            </a:br>
            <a:r>
              <a:rPr lang="zh-CN" altLang="en-US">
                <a:solidFill>
                  <a:srgbClr val="006600"/>
                </a:solidFill>
              </a:rPr>
              <a:t>被减数＋</a:t>
            </a:r>
            <a:r>
              <a:rPr lang="en-US" altLang="zh-CN">
                <a:solidFill>
                  <a:srgbClr val="006600"/>
                </a:solidFill>
              </a:rPr>
              <a:t>[</a:t>
            </a:r>
            <a:r>
              <a:rPr lang="zh-CN" altLang="en-US">
                <a:solidFill>
                  <a:srgbClr val="006600"/>
                </a:solidFill>
              </a:rPr>
              <a:t>减数</a:t>
            </a:r>
            <a:r>
              <a:rPr lang="en-US" altLang="zh-CN">
                <a:solidFill>
                  <a:srgbClr val="006600"/>
                </a:solidFill>
              </a:rPr>
              <a:t>]</a:t>
            </a:r>
            <a:r>
              <a:rPr lang="zh-CN" altLang="en-US" baseline="-25000">
                <a:solidFill>
                  <a:srgbClr val="006600"/>
                </a:solidFill>
              </a:rPr>
              <a:t>求补</a:t>
            </a:r>
            <a:r>
              <a:rPr lang="zh-CN" altLang="en-US"/>
              <a:t> 来实现。</a:t>
            </a:r>
          </a:p>
          <a:p>
            <a:pPr lvl="1"/>
            <a:r>
              <a:rPr lang="zh-CN" altLang="en-US"/>
              <a:t>若</a:t>
            </a:r>
            <a:r>
              <a:rPr lang="zh-CN" altLang="en-US">
                <a:solidFill>
                  <a:srgbClr val="0000FF"/>
                </a:solidFill>
              </a:rPr>
              <a:t>被减数＜减数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不够减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没有进位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借位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若</a:t>
            </a:r>
            <a:r>
              <a:rPr lang="zh-CN" altLang="en-US">
                <a:solidFill>
                  <a:srgbClr val="0000FF"/>
                </a:solidFill>
              </a:rPr>
              <a:t>被减数＞减数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够减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有进位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借位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</p:txBody>
      </p:sp>
      <p:sp>
        <p:nvSpPr>
          <p:cNvPr id="1460228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基本概念：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2" charset="-122"/>
              </a:rPr>
              <a:t>补码运算的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进位</a:t>
            </a:r>
          </a:p>
        </p:txBody>
      </p:sp>
      <p:sp>
        <p:nvSpPr>
          <p:cNvPr id="1460229" name="Rectangle 5"/>
          <p:cNvSpPr>
            <a:spLocks noChangeArrowheads="1"/>
          </p:cNvSpPr>
          <p:nvPr/>
        </p:nvSpPr>
        <p:spPr bwMode="auto">
          <a:xfrm>
            <a:off x="395288" y="3068638"/>
            <a:ext cx="51133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计算</a:t>
            </a:r>
            <a:r>
              <a:rPr lang="en-US" altLang="zh-CN"/>
              <a:t>65</a:t>
            </a:r>
            <a:r>
              <a:rPr lang="zh-CN" altLang="en-US"/>
              <a:t>－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32</a:t>
            </a:r>
            <a:r>
              <a:rPr lang="zh-CN" altLang="en-US"/>
              <a:t>－</a:t>
            </a:r>
            <a:r>
              <a:rPr lang="en-US" altLang="zh-CN"/>
              <a:t>65</a:t>
            </a:r>
            <a:r>
              <a:rPr lang="zh-CN" altLang="en-US"/>
              <a:t>。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 65       </a:t>
            </a:r>
            <a:r>
              <a:rPr lang="en-US" altLang="zh-CN" smtClean="0"/>
              <a:t> </a:t>
            </a:r>
            <a:r>
              <a:rPr lang="zh-CN" altLang="en-US" smtClean="0"/>
              <a:t>＝ </a:t>
            </a:r>
            <a:r>
              <a:rPr lang="en-US" altLang="zh-CN"/>
              <a:t>01000001</a:t>
            </a:r>
            <a:r>
              <a:rPr lang="en-US" altLang="zh-CN" baseline="-25000"/>
              <a:t>2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65]</a:t>
            </a:r>
            <a:r>
              <a:rPr lang="zh-CN" altLang="en-US" baseline="-25000" smtClean="0"/>
              <a:t>补</a:t>
            </a:r>
            <a:r>
              <a:rPr lang="zh-CN" altLang="en-US"/>
              <a:t>＝ </a:t>
            </a:r>
            <a:r>
              <a:rPr lang="en-US" altLang="zh-CN"/>
              <a:t>10111111</a:t>
            </a:r>
            <a:r>
              <a:rPr lang="en-US" altLang="zh-CN" baseline="-25000"/>
              <a:t>2</a:t>
            </a:r>
            <a:endParaRPr lang="en-US" altLang="zh-CN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 32       </a:t>
            </a:r>
            <a:r>
              <a:rPr lang="en-US" altLang="zh-CN" smtClean="0"/>
              <a:t> </a:t>
            </a:r>
            <a:r>
              <a:rPr lang="zh-CN" altLang="en-US" smtClean="0"/>
              <a:t>＝ </a:t>
            </a:r>
            <a:r>
              <a:rPr lang="en-US" altLang="zh-CN"/>
              <a:t>00100000</a:t>
            </a:r>
            <a:r>
              <a:rPr lang="en-US" altLang="zh-CN" baseline="-25000"/>
              <a:t>2</a:t>
            </a:r>
            <a:endParaRPr lang="en-US" altLang="zh-CN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mtClean="0"/>
              <a:t>[</a:t>
            </a:r>
            <a:r>
              <a:rPr lang="zh-CN" altLang="en-US" smtClean="0"/>
              <a:t>－</a:t>
            </a:r>
            <a:r>
              <a:rPr lang="en-US" altLang="zh-CN" smtClean="0"/>
              <a:t>32]</a:t>
            </a:r>
            <a:r>
              <a:rPr lang="zh-CN" altLang="en-US" baseline="-25000" smtClean="0"/>
              <a:t>补</a:t>
            </a:r>
            <a:r>
              <a:rPr lang="zh-CN" altLang="en-US"/>
              <a:t>＝ </a:t>
            </a:r>
            <a:r>
              <a:rPr lang="en-US" altLang="zh-CN"/>
              <a:t>11100000</a:t>
            </a:r>
            <a:r>
              <a:rPr lang="en-US" altLang="zh-CN" baseline="-25000"/>
              <a:t>2</a:t>
            </a:r>
          </a:p>
        </p:txBody>
      </p:sp>
      <p:sp>
        <p:nvSpPr>
          <p:cNvPr id="1460230" name="Text Box 6"/>
          <p:cNvSpPr txBox="1">
            <a:spLocks noChangeArrowheads="1"/>
          </p:cNvSpPr>
          <p:nvPr/>
        </p:nvSpPr>
        <p:spPr bwMode="auto">
          <a:xfrm>
            <a:off x="3995738" y="4005263"/>
            <a:ext cx="2305050" cy="1330325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01000001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＋</a:t>
            </a:r>
            <a:r>
              <a:rPr lang="en-US" altLang="zh-CN">
                <a:latin typeface="Courier New" pitchFamily="49" charset="0"/>
              </a:rPr>
              <a:t>11100000</a:t>
            </a:r>
          </a:p>
          <a:p>
            <a:pPr algn="r">
              <a:spcBef>
                <a:spcPct val="10000"/>
              </a:spcBef>
            </a:pP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zh-CN">
                <a:latin typeface="Courier New" pitchFamily="49" charset="0"/>
              </a:rPr>
              <a:t>00100001</a:t>
            </a:r>
          </a:p>
        </p:txBody>
      </p:sp>
      <p:sp>
        <p:nvSpPr>
          <p:cNvPr id="1460231" name="Line 7"/>
          <p:cNvSpPr>
            <a:spLocks noChangeShapeType="1"/>
          </p:cNvSpPr>
          <p:nvPr/>
        </p:nvSpPr>
        <p:spPr bwMode="auto">
          <a:xfrm>
            <a:off x="4157663" y="4840288"/>
            <a:ext cx="204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0232" name="Text Box 8"/>
          <p:cNvSpPr txBox="1">
            <a:spLocks noChangeArrowheads="1"/>
          </p:cNvSpPr>
          <p:nvPr/>
        </p:nvSpPr>
        <p:spPr bwMode="auto">
          <a:xfrm>
            <a:off x="6588125" y="4005263"/>
            <a:ext cx="2305050" cy="1330325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00100000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＋</a:t>
            </a:r>
            <a:r>
              <a:rPr lang="en-US" altLang="zh-CN">
                <a:latin typeface="Courier New" pitchFamily="49" charset="0"/>
              </a:rPr>
              <a:t>10111111</a:t>
            </a:r>
          </a:p>
          <a:p>
            <a:pPr algn="r">
              <a:spcBef>
                <a:spcPct val="10000"/>
              </a:spcBef>
            </a:pPr>
            <a:r>
              <a:rPr lang="en-US" altLang="zh-CN">
                <a:latin typeface="Courier New" pitchFamily="49" charset="0"/>
              </a:rPr>
              <a:t>11011111</a:t>
            </a:r>
          </a:p>
        </p:txBody>
      </p:sp>
      <p:sp>
        <p:nvSpPr>
          <p:cNvPr id="1460233" name="Line 9"/>
          <p:cNvSpPr>
            <a:spLocks noChangeShapeType="1"/>
          </p:cNvSpPr>
          <p:nvPr/>
        </p:nvSpPr>
        <p:spPr bwMode="auto">
          <a:xfrm>
            <a:off x="6750050" y="4840288"/>
            <a:ext cx="204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0234" name="Text Box 10"/>
          <p:cNvSpPr txBox="1">
            <a:spLocks noChangeArrowheads="1"/>
          </p:cNvSpPr>
          <p:nvPr/>
        </p:nvSpPr>
        <p:spPr bwMode="auto">
          <a:xfrm>
            <a:off x="3779838" y="5661025"/>
            <a:ext cx="15843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有进位</a:t>
            </a:r>
          </a:p>
        </p:txBody>
      </p:sp>
      <p:sp>
        <p:nvSpPr>
          <p:cNvPr id="1460235" name="Text Box 11"/>
          <p:cNvSpPr txBox="1">
            <a:spLocks noChangeArrowheads="1"/>
          </p:cNvSpPr>
          <p:nvPr/>
        </p:nvSpPr>
        <p:spPr bwMode="auto">
          <a:xfrm>
            <a:off x="6443663" y="5661025"/>
            <a:ext cx="15843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无进位</a:t>
            </a:r>
          </a:p>
        </p:txBody>
      </p:sp>
      <p:sp>
        <p:nvSpPr>
          <p:cNvPr id="1460236" name="Line 12"/>
          <p:cNvSpPr>
            <a:spLocks noChangeShapeType="1"/>
          </p:cNvSpPr>
          <p:nvPr/>
        </p:nvSpPr>
        <p:spPr bwMode="auto">
          <a:xfrm flipV="1">
            <a:off x="4408488" y="52673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0237" name="Line 13"/>
          <p:cNvSpPr>
            <a:spLocks noChangeShapeType="1"/>
          </p:cNvSpPr>
          <p:nvPr/>
        </p:nvSpPr>
        <p:spPr bwMode="auto">
          <a:xfrm flipV="1">
            <a:off x="7054850" y="52673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6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60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6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6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60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31" grpId="0" animBg="1"/>
      <p:bldP spid="1460233" grpId="0" animBg="1"/>
      <p:bldP spid="1460234" grpId="0"/>
      <p:bldP spid="1460235" grpId="0"/>
      <p:bldP spid="1460236" grpId="0" animBg="1"/>
      <p:bldP spid="146023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2EF07-D648-49FD-A0B2-5AD0B67BAC99}" type="slidenum">
              <a:rPr lang="zh-CN" altLang="en-US"/>
              <a:pPr/>
              <a:t>94</a:t>
            </a:fld>
            <a:endParaRPr lang="en-US" altLang="zh-CN"/>
          </a:p>
        </p:txBody>
      </p:sp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除法器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362950" cy="2087563"/>
          </a:xfrm>
        </p:spPr>
        <p:txBody>
          <a:bodyPr/>
          <a:lstStyle/>
          <a:p>
            <a:r>
              <a:rPr lang="zh-CN" altLang="en-US"/>
              <a:t>在做无符号数减法时，用</a:t>
            </a:r>
            <a:br>
              <a:rPr lang="zh-CN" altLang="en-US"/>
            </a:br>
            <a:r>
              <a:rPr lang="zh-CN" altLang="en-US">
                <a:solidFill>
                  <a:srgbClr val="006600"/>
                </a:solidFill>
              </a:rPr>
              <a:t>被减数＋</a:t>
            </a:r>
            <a:r>
              <a:rPr lang="en-US" altLang="zh-CN">
                <a:solidFill>
                  <a:srgbClr val="006600"/>
                </a:solidFill>
              </a:rPr>
              <a:t>[</a:t>
            </a:r>
            <a:r>
              <a:rPr lang="zh-CN" altLang="en-US">
                <a:solidFill>
                  <a:srgbClr val="006600"/>
                </a:solidFill>
              </a:rPr>
              <a:t>减数</a:t>
            </a:r>
            <a:r>
              <a:rPr lang="en-US" altLang="zh-CN">
                <a:solidFill>
                  <a:srgbClr val="006600"/>
                </a:solidFill>
              </a:rPr>
              <a:t>]</a:t>
            </a:r>
            <a:r>
              <a:rPr lang="zh-CN" altLang="en-US" baseline="-25000">
                <a:solidFill>
                  <a:srgbClr val="006600"/>
                </a:solidFill>
              </a:rPr>
              <a:t>求补</a:t>
            </a:r>
            <a:r>
              <a:rPr lang="zh-CN" altLang="en-US"/>
              <a:t> 来实现。</a:t>
            </a:r>
          </a:p>
          <a:p>
            <a:pPr lvl="1"/>
            <a:r>
              <a:rPr lang="zh-CN" altLang="en-US"/>
              <a:t>若</a:t>
            </a:r>
            <a:r>
              <a:rPr lang="zh-CN" altLang="en-US">
                <a:solidFill>
                  <a:srgbClr val="0000FF"/>
                </a:solidFill>
              </a:rPr>
              <a:t>被减数＜减数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不够减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没有进位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借位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若</a:t>
            </a:r>
            <a:r>
              <a:rPr lang="zh-CN" altLang="en-US">
                <a:solidFill>
                  <a:srgbClr val="0000FF"/>
                </a:solidFill>
              </a:rPr>
              <a:t>被减数＞减数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够减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有进位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借位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</p:txBody>
      </p:sp>
      <p:sp>
        <p:nvSpPr>
          <p:cNvPr id="1466372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基本概念：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2" charset="-122"/>
              </a:rPr>
              <a:t>补码运算的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进位</a:t>
            </a:r>
          </a:p>
        </p:txBody>
      </p:sp>
      <p:grpSp>
        <p:nvGrpSpPr>
          <p:cNvPr id="1466430" name="Group 62"/>
          <p:cNvGrpSpPr>
            <a:grpSpLocks/>
          </p:cNvGrpSpPr>
          <p:nvPr/>
        </p:nvGrpSpPr>
        <p:grpSpPr bwMode="auto">
          <a:xfrm>
            <a:off x="1476375" y="3213100"/>
            <a:ext cx="1008063" cy="1008063"/>
            <a:chOff x="930" y="2160"/>
            <a:chExt cx="635" cy="635"/>
          </a:xfrm>
        </p:grpSpPr>
        <p:sp>
          <p:nvSpPr>
            <p:cNvPr id="1466386" name="Freeform 18"/>
            <p:cNvSpPr>
              <a:spLocks/>
            </p:cNvSpPr>
            <p:nvPr/>
          </p:nvSpPr>
          <p:spPr bwMode="auto">
            <a:xfrm>
              <a:off x="1031" y="2245"/>
              <a:ext cx="534" cy="5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71" y="40"/>
                </a:cxn>
                <a:cxn ang="0">
                  <a:pos x="496" y="81"/>
                </a:cxn>
                <a:cxn ang="0">
                  <a:pos x="519" y="129"/>
                </a:cxn>
                <a:cxn ang="0">
                  <a:pos x="531" y="186"/>
                </a:cxn>
                <a:cxn ang="0">
                  <a:pos x="534" y="223"/>
                </a:cxn>
                <a:cxn ang="0">
                  <a:pos x="532" y="274"/>
                </a:cxn>
                <a:cxn ang="0">
                  <a:pos x="522" y="324"/>
                </a:cxn>
                <a:cxn ang="0">
                  <a:pos x="504" y="369"/>
                </a:cxn>
                <a:cxn ang="0">
                  <a:pos x="480" y="409"/>
                </a:cxn>
                <a:cxn ang="0">
                  <a:pos x="459" y="438"/>
                </a:cxn>
                <a:cxn ang="0">
                  <a:pos x="424" y="469"/>
                </a:cxn>
                <a:cxn ang="0">
                  <a:pos x="381" y="505"/>
                </a:cxn>
                <a:cxn ang="0">
                  <a:pos x="333" y="525"/>
                </a:cxn>
                <a:cxn ang="0">
                  <a:pos x="283" y="541"/>
                </a:cxn>
                <a:cxn ang="0">
                  <a:pos x="228" y="550"/>
                </a:cxn>
                <a:cxn ang="0">
                  <a:pos x="160" y="546"/>
                </a:cxn>
                <a:cxn ang="0">
                  <a:pos x="105" y="532"/>
                </a:cxn>
                <a:cxn ang="0">
                  <a:pos x="61" y="508"/>
                </a:cxn>
                <a:cxn ang="0">
                  <a:pos x="21" y="483"/>
                </a:cxn>
                <a:cxn ang="0">
                  <a:pos x="0" y="462"/>
                </a:cxn>
                <a:cxn ang="0">
                  <a:pos x="435" y="0"/>
                </a:cxn>
              </a:cxnLst>
              <a:rect l="0" t="0" r="r" b="b"/>
              <a:pathLst>
                <a:path w="534" h="550">
                  <a:moveTo>
                    <a:pt x="435" y="0"/>
                  </a:moveTo>
                  <a:lnTo>
                    <a:pt x="471" y="40"/>
                  </a:lnTo>
                  <a:lnTo>
                    <a:pt x="496" y="81"/>
                  </a:lnTo>
                  <a:lnTo>
                    <a:pt x="519" y="129"/>
                  </a:lnTo>
                  <a:lnTo>
                    <a:pt x="531" y="186"/>
                  </a:lnTo>
                  <a:lnTo>
                    <a:pt x="534" y="223"/>
                  </a:lnTo>
                  <a:lnTo>
                    <a:pt x="532" y="274"/>
                  </a:lnTo>
                  <a:lnTo>
                    <a:pt x="522" y="324"/>
                  </a:lnTo>
                  <a:lnTo>
                    <a:pt x="504" y="369"/>
                  </a:lnTo>
                  <a:lnTo>
                    <a:pt x="480" y="409"/>
                  </a:lnTo>
                  <a:lnTo>
                    <a:pt x="459" y="438"/>
                  </a:lnTo>
                  <a:lnTo>
                    <a:pt x="424" y="469"/>
                  </a:lnTo>
                  <a:lnTo>
                    <a:pt x="381" y="505"/>
                  </a:lnTo>
                  <a:lnTo>
                    <a:pt x="333" y="525"/>
                  </a:lnTo>
                  <a:lnTo>
                    <a:pt x="283" y="541"/>
                  </a:lnTo>
                  <a:lnTo>
                    <a:pt x="228" y="550"/>
                  </a:lnTo>
                  <a:lnTo>
                    <a:pt x="160" y="546"/>
                  </a:lnTo>
                  <a:lnTo>
                    <a:pt x="105" y="532"/>
                  </a:lnTo>
                  <a:lnTo>
                    <a:pt x="61" y="508"/>
                  </a:lnTo>
                  <a:lnTo>
                    <a:pt x="21" y="483"/>
                  </a:lnTo>
                  <a:lnTo>
                    <a:pt x="0" y="46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399FF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382" name="Oval 14"/>
            <p:cNvSpPr>
              <a:spLocks noChangeAspect="1" noChangeArrowheads="1"/>
            </p:cNvSpPr>
            <p:nvPr/>
          </p:nvSpPr>
          <p:spPr bwMode="auto">
            <a:xfrm>
              <a:off x="930" y="2160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387" name="Line 19"/>
            <p:cNvSpPr>
              <a:spLocks noChangeShapeType="1"/>
            </p:cNvSpPr>
            <p:nvPr/>
          </p:nvSpPr>
          <p:spPr bwMode="auto">
            <a:xfrm flipV="1">
              <a:off x="1032" y="2245"/>
              <a:ext cx="432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6431" name="Group 63"/>
          <p:cNvGrpSpPr>
            <a:grpSpLocks/>
          </p:cNvGrpSpPr>
          <p:nvPr/>
        </p:nvGrpSpPr>
        <p:grpSpPr bwMode="auto">
          <a:xfrm>
            <a:off x="3132138" y="3221038"/>
            <a:ext cx="1011237" cy="1008062"/>
            <a:chOff x="1973" y="2165"/>
            <a:chExt cx="637" cy="635"/>
          </a:xfrm>
        </p:grpSpPr>
        <p:sp>
          <p:nvSpPr>
            <p:cNvPr id="1466395" name="Freeform 27"/>
            <p:cNvSpPr>
              <a:spLocks/>
            </p:cNvSpPr>
            <p:nvPr/>
          </p:nvSpPr>
          <p:spPr bwMode="auto">
            <a:xfrm>
              <a:off x="2204" y="2378"/>
              <a:ext cx="406" cy="420"/>
            </a:xfrm>
            <a:custGeom>
              <a:avLst/>
              <a:gdLst/>
              <a:ahLst/>
              <a:cxnLst>
                <a:cxn ang="0">
                  <a:pos x="387" y="0"/>
                </a:cxn>
                <a:cxn ang="0">
                  <a:pos x="397" y="35"/>
                </a:cxn>
                <a:cxn ang="0">
                  <a:pos x="403" y="75"/>
                </a:cxn>
                <a:cxn ang="0">
                  <a:pos x="406" y="108"/>
                </a:cxn>
                <a:cxn ang="0">
                  <a:pos x="403" y="155"/>
                </a:cxn>
                <a:cxn ang="0">
                  <a:pos x="393" y="194"/>
                </a:cxn>
                <a:cxn ang="0">
                  <a:pos x="378" y="236"/>
                </a:cxn>
                <a:cxn ang="0">
                  <a:pos x="352" y="279"/>
                </a:cxn>
                <a:cxn ang="0">
                  <a:pos x="313" y="326"/>
                </a:cxn>
                <a:cxn ang="0">
                  <a:pos x="270" y="363"/>
                </a:cxn>
                <a:cxn ang="0">
                  <a:pos x="234" y="387"/>
                </a:cxn>
                <a:cxn ang="0">
                  <a:pos x="175" y="410"/>
                </a:cxn>
                <a:cxn ang="0">
                  <a:pos x="124" y="419"/>
                </a:cxn>
                <a:cxn ang="0">
                  <a:pos x="76" y="420"/>
                </a:cxn>
                <a:cxn ang="0">
                  <a:pos x="42" y="419"/>
                </a:cxn>
                <a:cxn ang="0">
                  <a:pos x="0" y="408"/>
                </a:cxn>
                <a:cxn ang="0">
                  <a:pos x="387" y="0"/>
                </a:cxn>
              </a:cxnLst>
              <a:rect l="0" t="0" r="r" b="b"/>
              <a:pathLst>
                <a:path w="406" h="420">
                  <a:moveTo>
                    <a:pt x="387" y="0"/>
                  </a:moveTo>
                  <a:lnTo>
                    <a:pt x="397" y="35"/>
                  </a:lnTo>
                  <a:lnTo>
                    <a:pt x="403" y="75"/>
                  </a:lnTo>
                  <a:lnTo>
                    <a:pt x="406" y="108"/>
                  </a:lnTo>
                  <a:lnTo>
                    <a:pt x="403" y="155"/>
                  </a:lnTo>
                  <a:lnTo>
                    <a:pt x="393" y="194"/>
                  </a:lnTo>
                  <a:lnTo>
                    <a:pt x="378" y="236"/>
                  </a:lnTo>
                  <a:lnTo>
                    <a:pt x="352" y="279"/>
                  </a:lnTo>
                  <a:lnTo>
                    <a:pt x="313" y="326"/>
                  </a:lnTo>
                  <a:lnTo>
                    <a:pt x="270" y="363"/>
                  </a:lnTo>
                  <a:lnTo>
                    <a:pt x="234" y="387"/>
                  </a:lnTo>
                  <a:lnTo>
                    <a:pt x="175" y="410"/>
                  </a:lnTo>
                  <a:lnTo>
                    <a:pt x="124" y="419"/>
                  </a:lnTo>
                  <a:lnTo>
                    <a:pt x="76" y="420"/>
                  </a:lnTo>
                  <a:lnTo>
                    <a:pt x="42" y="419"/>
                  </a:lnTo>
                  <a:lnTo>
                    <a:pt x="0" y="40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33CC33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389" name="Oval 21"/>
            <p:cNvSpPr>
              <a:spLocks noChangeAspect="1" noChangeArrowheads="1"/>
            </p:cNvSpPr>
            <p:nvPr/>
          </p:nvSpPr>
          <p:spPr bwMode="auto">
            <a:xfrm>
              <a:off x="1973" y="2165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393" name="Line 25"/>
            <p:cNvSpPr>
              <a:spLocks noChangeShapeType="1"/>
            </p:cNvSpPr>
            <p:nvPr/>
          </p:nvSpPr>
          <p:spPr bwMode="auto">
            <a:xfrm flipV="1">
              <a:off x="2206" y="2378"/>
              <a:ext cx="38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6394" name="Text Box 26"/>
          <p:cNvSpPr txBox="1">
            <a:spLocks noChangeArrowheads="1"/>
          </p:cNvSpPr>
          <p:nvPr/>
        </p:nvSpPr>
        <p:spPr bwMode="auto">
          <a:xfrm>
            <a:off x="2413000" y="3429000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－</a:t>
            </a:r>
          </a:p>
        </p:txBody>
      </p:sp>
      <p:sp>
        <p:nvSpPr>
          <p:cNvPr id="1466396" name="Text Box 28"/>
          <p:cNvSpPr txBox="1">
            <a:spLocks noChangeArrowheads="1"/>
          </p:cNvSpPr>
          <p:nvPr/>
        </p:nvSpPr>
        <p:spPr bwMode="auto">
          <a:xfrm>
            <a:off x="4141788" y="342900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＝</a:t>
            </a:r>
          </a:p>
        </p:txBody>
      </p:sp>
      <p:grpSp>
        <p:nvGrpSpPr>
          <p:cNvPr id="1466432" name="Group 64"/>
          <p:cNvGrpSpPr>
            <a:grpSpLocks/>
          </p:cNvGrpSpPr>
          <p:nvPr/>
        </p:nvGrpSpPr>
        <p:grpSpPr bwMode="auto">
          <a:xfrm>
            <a:off x="4930775" y="3213100"/>
            <a:ext cx="1008063" cy="1008063"/>
            <a:chOff x="3106" y="2160"/>
            <a:chExt cx="635" cy="635"/>
          </a:xfrm>
        </p:grpSpPr>
        <p:sp>
          <p:nvSpPr>
            <p:cNvPr id="1466404" name="Freeform 36"/>
            <p:cNvSpPr>
              <a:spLocks/>
            </p:cNvSpPr>
            <p:nvPr/>
          </p:nvSpPr>
          <p:spPr bwMode="auto">
            <a:xfrm>
              <a:off x="3207" y="2245"/>
              <a:ext cx="534" cy="5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71" y="40"/>
                </a:cxn>
                <a:cxn ang="0">
                  <a:pos x="496" y="81"/>
                </a:cxn>
                <a:cxn ang="0">
                  <a:pos x="519" y="129"/>
                </a:cxn>
                <a:cxn ang="0">
                  <a:pos x="531" y="186"/>
                </a:cxn>
                <a:cxn ang="0">
                  <a:pos x="534" y="223"/>
                </a:cxn>
                <a:cxn ang="0">
                  <a:pos x="532" y="274"/>
                </a:cxn>
                <a:cxn ang="0">
                  <a:pos x="522" y="324"/>
                </a:cxn>
                <a:cxn ang="0">
                  <a:pos x="504" y="369"/>
                </a:cxn>
                <a:cxn ang="0">
                  <a:pos x="480" y="409"/>
                </a:cxn>
                <a:cxn ang="0">
                  <a:pos x="459" y="438"/>
                </a:cxn>
                <a:cxn ang="0">
                  <a:pos x="424" y="469"/>
                </a:cxn>
                <a:cxn ang="0">
                  <a:pos x="381" y="505"/>
                </a:cxn>
                <a:cxn ang="0">
                  <a:pos x="333" y="525"/>
                </a:cxn>
                <a:cxn ang="0">
                  <a:pos x="283" y="541"/>
                </a:cxn>
                <a:cxn ang="0">
                  <a:pos x="228" y="550"/>
                </a:cxn>
                <a:cxn ang="0">
                  <a:pos x="160" y="546"/>
                </a:cxn>
                <a:cxn ang="0">
                  <a:pos x="105" y="532"/>
                </a:cxn>
                <a:cxn ang="0">
                  <a:pos x="61" y="508"/>
                </a:cxn>
                <a:cxn ang="0">
                  <a:pos x="21" y="483"/>
                </a:cxn>
                <a:cxn ang="0">
                  <a:pos x="0" y="462"/>
                </a:cxn>
                <a:cxn ang="0">
                  <a:pos x="435" y="0"/>
                </a:cxn>
              </a:cxnLst>
              <a:rect l="0" t="0" r="r" b="b"/>
              <a:pathLst>
                <a:path w="534" h="550">
                  <a:moveTo>
                    <a:pt x="435" y="0"/>
                  </a:moveTo>
                  <a:lnTo>
                    <a:pt x="471" y="40"/>
                  </a:lnTo>
                  <a:lnTo>
                    <a:pt x="496" y="81"/>
                  </a:lnTo>
                  <a:lnTo>
                    <a:pt x="519" y="129"/>
                  </a:lnTo>
                  <a:lnTo>
                    <a:pt x="531" y="186"/>
                  </a:lnTo>
                  <a:lnTo>
                    <a:pt x="534" y="223"/>
                  </a:lnTo>
                  <a:lnTo>
                    <a:pt x="532" y="274"/>
                  </a:lnTo>
                  <a:lnTo>
                    <a:pt x="522" y="324"/>
                  </a:lnTo>
                  <a:lnTo>
                    <a:pt x="504" y="369"/>
                  </a:lnTo>
                  <a:lnTo>
                    <a:pt x="480" y="409"/>
                  </a:lnTo>
                  <a:lnTo>
                    <a:pt x="459" y="438"/>
                  </a:lnTo>
                  <a:lnTo>
                    <a:pt x="424" y="469"/>
                  </a:lnTo>
                  <a:lnTo>
                    <a:pt x="381" y="505"/>
                  </a:lnTo>
                  <a:lnTo>
                    <a:pt x="333" y="525"/>
                  </a:lnTo>
                  <a:lnTo>
                    <a:pt x="283" y="541"/>
                  </a:lnTo>
                  <a:lnTo>
                    <a:pt x="228" y="550"/>
                  </a:lnTo>
                  <a:lnTo>
                    <a:pt x="160" y="546"/>
                  </a:lnTo>
                  <a:lnTo>
                    <a:pt x="105" y="532"/>
                  </a:lnTo>
                  <a:lnTo>
                    <a:pt x="61" y="508"/>
                  </a:lnTo>
                  <a:lnTo>
                    <a:pt x="21" y="483"/>
                  </a:lnTo>
                  <a:lnTo>
                    <a:pt x="0" y="46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399FF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05" name="Oval 37"/>
            <p:cNvSpPr>
              <a:spLocks noChangeAspect="1" noChangeArrowheads="1"/>
            </p:cNvSpPr>
            <p:nvPr/>
          </p:nvSpPr>
          <p:spPr bwMode="auto">
            <a:xfrm>
              <a:off x="3106" y="2160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06" name="Line 38"/>
            <p:cNvSpPr>
              <a:spLocks noChangeShapeType="1"/>
            </p:cNvSpPr>
            <p:nvPr/>
          </p:nvSpPr>
          <p:spPr bwMode="auto">
            <a:xfrm flipV="1">
              <a:off x="3208" y="2245"/>
              <a:ext cx="432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6433" name="Group 65"/>
          <p:cNvGrpSpPr>
            <a:grpSpLocks/>
          </p:cNvGrpSpPr>
          <p:nvPr/>
        </p:nvGrpSpPr>
        <p:grpSpPr bwMode="auto">
          <a:xfrm>
            <a:off x="6586538" y="3221038"/>
            <a:ext cx="1008062" cy="1008062"/>
            <a:chOff x="4149" y="2165"/>
            <a:chExt cx="635" cy="635"/>
          </a:xfrm>
        </p:grpSpPr>
        <p:sp>
          <p:nvSpPr>
            <p:cNvPr id="1466410" name="Freeform 42"/>
            <p:cNvSpPr>
              <a:spLocks/>
            </p:cNvSpPr>
            <p:nvPr/>
          </p:nvSpPr>
          <p:spPr bwMode="auto">
            <a:xfrm>
              <a:off x="4149" y="2166"/>
              <a:ext cx="617" cy="623"/>
            </a:xfrm>
            <a:custGeom>
              <a:avLst/>
              <a:gdLst/>
              <a:ahLst/>
              <a:cxnLst>
                <a:cxn ang="0">
                  <a:pos x="617" y="212"/>
                </a:cxn>
                <a:cxn ang="0">
                  <a:pos x="599" y="164"/>
                </a:cxn>
                <a:cxn ang="0">
                  <a:pos x="572" y="122"/>
                </a:cxn>
                <a:cxn ang="0">
                  <a:pos x="539" y="87"/>
                </a:cxn>
                <a:cxn ang="0">
                  <a:pos x="485" y="45"/>
                </a:cxn>
                <a:cxn ang="0">
                  <a:pos x="434" y="21"/>
                </a:cxn>
                <a:cxn ang="0">
                  <a:pos x="371" y="2"/>
                </a:cxn>
                <a:cxn ang="0">
                  <a:pos x="305" y="0"/>
                </a:cxn>
                <a:cxn ang="0">
                  <a:pos x="234" y="8"/>
                </a:cxn>
                <a:cxn ang="0">
                  <a:pos x="183" y="27"/>
                </a:cxn>
                <a:cxn ang="0">
                  <a:pos x="141" y="51"/>
                </a:cxn>
                <a:cxn ang="0">
                  <a:pos x="84" y="96"/>
                </a:cxn>
                <a:cxn ang="0">
                  <a:pos x="39" y="162"/>
                </a:cxn>
                <a:cxn ang="0">
                  <a:pos x="12" y="219"/>
                </a:cxn>
                <a:cxn ang="0">
                  <a:pos x="0" y="318"/>
                </a:cxn>
                <a:cxn ang="0">
                  <a:pos x="11" y="401"/>
                </a:cxn>
                <a:cxn ang="0">
                  <a:pos x="35" y="461"/>
                </a:cxn>
                <a:cxn ang="0">
                  <a:pos x="66" y="516"/>
                </a:cxn>
                <a:cxn ang="0">
                  <a:pos x="107" y="555"/>
                </a:cxn>
                <a:cxn ang="0">
                  <a:pos x="150" y="584"/>
                </a:cxn>
                <a:cxn ang="0">
                  <a:pos x="195" y="609"/>
                </a:cxn>
                <a:cxn ang="0">
                  <a:pos x="237" y="623"/>
                </a:cxn>
                <a:cxn ang="0">
                  <a:pos x="617" y="212"/>
                </a:cxn>
              </a:cxnLst>
              <a:rect l="0" t="0" r="r" b="b"/>
              <a:pathLst>
                <a:path w="617" h="623">
                  <a:moveTo>
                    <a:pt x="617" y="212"/>
                  </a:moveTo>
                  <a:lnTo>
                    <a:pt x="599" y="164"/>
                  </a:lnTo>
                  <a:lnTo>
                    <a:pt x="572" y="122"/>
                  </a:lnTo>
                  <a:lnTo>
                    <a:pt x="539" y="87"/>
                  </a:lnTo>
                  <a:lnTo>
                    <a:pt x="485" y="45"/>
                  </a:lnTo>
                  <a:lnTo>
                    <a:pt x="434" y="21"/>
                  </a:lnTo>
                  <a:lnTo>
                    <a:pt x="371" y="2"/>
                  </a:lnTo>
                  <a:lnTo>
                    <a:pt x="305" y="0"/>
                  </a:lnTo>
                  <a:lnTo>
                    <a:pt x="234" y="8"/>
                  </a:lnTo>
                  <a:lnTo>
                    <a:pt x="183" y="27"/>
                  </a:lnTo>
                  <a:lnTo>
                    <a:pt x="141" y="51"/>
                  </a:lnTo>
                  <a:lnTo>
                    <a:pt x="84" y="96"/>
                  </a:lnTo>
                  <a:lnTo>
                    <a:pt x="39" y="162"/>
                  </a:lnTo>
                  <a:lnTo>
                    <a:pt x="12" y="219"/>
                  </a:lnTo>
                  <a:lnTo>
                    <a:pt x="0" y="318"/>
                  </a:lnTo>
                  <a:lnTo>
                    <a:pt x="11" y="401"/>
                  </a:lnTo>
                  <a:lnTo>
                    <a:pt x="35" y="461"/>
                  </a:lnTo>
                  <a:lnTo>
                    <a:pt x="66" y="516"/>
                  </a:lnTo>
                  <a:lnTo>
                    <a:pt x="107" y="555"/>
                  </a:lnTo>
                  <a:lnTo>
                    <a:pt x="150" y="584"/>
                  </a:lnTo>
                  <a:lnTo>
                    <a:pt x="195" y="609"/>
                  </a:lnTo>
                  <a:lnTo>
                    <a:pt x="237" y="623"/>
                  </a:lnTo>
                  <a:lnTo>
                    <a:pt x="617" y="212"/>
                  </a:lnTo>
                  <a:close/>
                </a:path>
              </a:pathLst>
            </a:custGeom>
            <a:solidFill>
              <a:srgbClr val="FF66CC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07" name="Oval 39"/>
            <p:cNvSpPr>
              <a:spLocks noChangeAspect="1" noChangeArrowheads="1"/>
            </p:cNvSpPr>
            <p:nvPr/>
          </p:nvSpPr>
          <p:spPr bwMode="auto">
            <a:xfrm>
              <a:off x="4149" y="2165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08" name="Line 40"/>
            <p:cNvSpPr>
              <a:spLocks noChangeShapeType="1"/>
            </p:cNvSpPr>
            <p:nvPr/>
          </p:nvSpPr>
          <p:spPr bwMode="auto">
            <a:xfrm flipV="1">
              <a:off x="4382" y="2378"/>
              <a:ext cx="38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6409" name="Text Box 41"/>
          <p:cNvSpPr txBox="1">
            <a:spLocks noChangeArrowheads="1"/>
          </p:cNvSpPr>
          <p:nvPr/>
        </p:nvSpPr>
        <p:spPr bwMode="auto">
          <a:xfrm>
            <a:off x="5867400" y="3429000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＋</a:t>
            </a:r>
          </a:p>
        </p:txBody>
      </p:sp>
      <p:grpSp>
        <p:nvGrpSpPr>
          <p:cNvPr id="1466434" name="Group 66"/>
          <p:cNvGrpSpPr>
            <a:grpSpLocks/>
          </p:cNvGrpSpPr>
          <p:nvPr/>
        </p:nvGrpSpPr>
        <p:grpSpPr bwMode="auto">
          <a:xfrm>
            <a:off x="1476375" y="4797425"/>
            <a:ext cx="1008063" cy="1008063"/>
            <a:chOff x="930" y="3022"/>
            <a:chExt cx="635" cy="635"/>
          </a:xfrm>
        </p:grpSpPr>
        <p:sp>
          <p:nvSpPr>
            <p:cNvPr id="1466413" name="Freeform 45"/>
            <p:cNvSpPr>
              <a:spLocks/>
            </p:cNvSpPr>
            <p:nvPr/>
          </p:nvSpPr>
          <p:spPr bwMode="auto">
            <a:xfrm>
              <a:off x="1031" y="3107"/>
              <a:ext cx="534" cy="5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71" y="40"/>
                </a:cxn>
                <a:cxn ang="0">
                  <a:pos x="496" y="81"/>
                </a:cxn>
                <a:cxn ang="0">
                  <a:pos x="519" y="129"/>
                </a:cxn>
                <a:cxn ang="0">
                  <a:pos x="531" y="186"/>
                </a:cxn>
                <a:cxn ang="0">
                  <a:pos x="534" y="223"/>
                </a:cxn>
                <a:cxn ang="0">
                  <a:pos x="532" y="274"/>
                </a:cxn>
                <a:cxn ang="0">
                  <a:pos x="522" y="324"/>
                </a:cxn>
                <a:cxn ang="0">
                  <a:pos x="504" y="369"/>
                </a:cxn>
                <a:cxn ang="0">
                  <a:pos x="480" y="409"/>
                </a:cxn>
                <a:cxn ang="0">
                  <a:pos x="459" y="438"/>
                </a:cxn>
                <a:cxn ang="0">
                  <a:pos x="424" y="469"/>
                </a:cxn>
                <a:cxn ang="0">
                  <a:pos x="381" y="505"/>
                </a:cxn>
                <a:cxn ang="0">
                  <a:pos x="333" y="525"/>
                </a:cxn>
                <a:cxn ang="0">
                  <a:pos x="283" y="541"/>
                </a:cxn>
                <a:cxn ang="0">
                  <a:pos x="228" y="550"/>
                </a:cxn>
                <a:cxn ang="0">
                  <a:pos x="160" y="546"/>
                </a:cxn>
                <a:cxn ang="0">
                  <a:pos x="105" y="532"/>
                </a:cxn>
                <a:cxn ang="0">
                  <a:pos x="61" y="508"/>
                </a:cxn>
                <a:cxn ang="0">
                  <a:pos x="21" y="483"/>
                </a:cxn>
                <a:cxn ang="0">
                  <a:pos x="0" y="462"/>
                </a:cxn>
                <a:cxn ang="0">
                  <a:pos x="435" y="0"/>
                </a:cxn>
              </a:cxnLst>
              <a:rect l="0" t="0" r="r" b="b"/>
              <a:pathLst>
                <a:path w="534" h="550">
                  <a:moveTo>
                    <a:pt x="435" y="0"/>
                  </a:moveTo>
                  <a:lnTo>
                    <a:pt x="471" y="40"/>
                  </a:lnTo>
                  <a:lnTo>
                    <a:pt x="496" y="81"/>
                  </a:lnTo>
                  <a:lnTo>
                    <a:pt x="519" y="129"/>
                  </a:lnTo>
                  <a:lnTo>
                    <a:pt x="531" y="186"/>
                  </a:lnTo>
                  <a:lnTo>
                    <a:pt x="534" y="223"/>
                  </a:lnTo>
                  <a:lnTo>
                    <a:pt x="532" y="274"/>
                  </a:lnTo>
                  <a:lnTo>
                    <a:pt x="522" y="324"/>
                  </a:lnTo>
                  <a:lnTo>
                    <a:pt x="504" y="369"/>
                  </a:lnTo>
                  <a:lnTo>
                    <a:pt x="480" y="409"/>
                  </a:lnTo>
                  <a:lnTo>
                    <a:pt x="459" y="438"/>
                  </a:lnTo>
                  <a:lnTo>
                    <a:pt x="424" y="469"/>
                  </a:lnTo>
                  <a:lnTo>
                    <a:pt x="381" y="505"/>
                  </a:lnTo>
                  <a:lnTo>
                    <a:pt x="333" y="525"/>
                  </a:lnTo>
                  <a:lnTo>
                    <a:pt x="283" y="541"/>
                  </a:lnTo>
                  <a:lnTo>
                    <a:pt x="228" y="550"/>
                  </a:lnTo>
                  <a:lnTo>
                    <a:pt x="160" y="546"/>
                  </a:lnTo>
                  <a:lnTo>
                    <a:pt x="105" y="532"/>
                  </a:lnTo>
                  <a:lnTo>
                    <a:pt x="61" y="508"/>
                  </a:lnTo>
                  <a:lnTo>
                    <a:pt x="21" y="483"/>
                  </a:lnTo>
                  <a:lnTo>
                    <a:pt x="0" y="46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399FF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14" name="Oval 46"/>
            <p:cNvSpPr>
              <a:spLocks noChangeAspect="1" noChangeArrowheads="1"/>
            </p:cNvSpPr>
            <p:nvPr/>
          </p:nvSpPr>
          <p:spPr bwMode="auto">
            <a:xfrm>
              <a:off x="930" y="3022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15" name="Line 47"/>
            <p:cNvSpPr>
              <a:spLocks noChangeShapeType="1"/>
            </p:cNvSpPr>
            <p:nvPr/>
          </p:nvSpPr>
          <p:spPr bwMode="auto">
            <a:xfrm flipV="1">
              <a:off x="1032" y="3107"/>
              <a:ext cx="432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6429" name="Group 61"/>
          <p:cNvGrpSpPr>
            <a:grpSpLocks/>
          </p:cNvGrpSpPr>
          <p:nvPr/>
        </p:nvGrpSpPr>
        <p:grpSpPr bwMode="auto">
          <a:xfrm flipH="1" flipV="1">
            <a:off x="6588125" y="4797425"/>
            <a:ext cx="1011238" cy="1008063"/>
            <a:chOff x="4150" y="3022"/>
            <a:chExt cx="637" cy="635"/>
          </a:xfrm>
        </p:grpSpPr>
        <p:sp>
          <p:nvSpPr>
            <p:cNvPr id="1466412" name="Freeform 44"/>
            <p:cNvSpPr>
              <a:spLocks/>
            </p:cNvSpPr>
            <p:nvPr/>
          </p:nvSpPr>
          <p:spPr bwMode="auto">
            <a:xfrm>
              <a:off x="4381" y="3235"/>
              <a:ext cx="406" cy="420"/>
            </a:xfrm>
            <a:custGeom>
              <a:avLst/>
              <a:gdLst/>
              <a:ahLst/>
              <a:cxnLst>
                <a:cxn ang="0">
                  <a:pos x="387" y="0"/>
                </a:cxn>
                <a:cxn ang="0">
                  <a:pos x="397" y="35"/>
                </a:cxn>
                <a:cxn ang="0">
                  <a:pos x="403" y="75"/>
                </a:cxn>
                <a:cxn ang="0">
                  <a:pos x="406" y="108"/>
                </a:cxn>
                <a:cxn ang="0">
                  <a:pos x="403" y="155"/>
                </a:cxn>
                <a:cxn ang="0">
                  <a:pos x="393" y="194"/>
                </a:cxn>
                <a:cxn ang="0">
                  <a:pos x="378" y="236"/>
                </a:cxn>
                <a:cxn ang="0">
                  <a:pos x="352" y="279"/>
                </a:cxn>
                <a:cxn ang="0">
                  <a:pos x="313" y="326"/>
                </a:cxn>
                <a:cxn ang="0">
                  <a:pos x="270" y="363"/>
                </a:cxn>
                <a:cxn ang="0">
                  <a:pos x="234" y="387"/>
                </a:cxn>
                <a:cxn ang="0">
                  <a:pos x="175" y="410"/>
                </a:cxn>
                <a:cxn ang="0">
                  <a:pos x="124" y="419"/>
                </a:cxn>
                <a:cxn ang="0">
                  <a:pos x="76" y="420"/>
                </a:cxn>
                <a:cxn ang="0">
                  <a:pos x="42" y="419"/>
                </a:cxn>
                <a:cxn ang="0">
                  <a:pos x="0" y="408"/>
                </a:cxn>
                <a:cxn ang="0">
                  <a:pos x="387" y="0"/>
                </a:cxn>
              </a:cxnLst>
              <a:rect l="0" t="0" r="r" b="b"/>
              <a:pathLst>
                <a:path w="406" h="420">
                  <a:moveTo>
                    <a:pt x="387" y="0"/>
                  </a:moveTo>
                  <a:lnTo>
                    <a:pt x="397" y="35"/>
                  </a:lnTo>
                  <a:lnTo>
                    <a:pt x="403" y="75"/>
                  </a:lnTo>
                  <a:lnTo>
                    <a:pt x="406" y="108"/>
                  </a:lnTo>
                  <a:lnTo>
                    <a:pt x="403" y="155"/>
                  </a:lnTo>
                  <a:lnTo>
                    <a:pt x="393" y="194"/>
                  </a:lnTo>
                  <a:lnTo>
                    <a:pt x="378" y="236"/>
                  </a:lnTo>
                  <a:lnTo>
                    <a:pt x="352" y="279"/>
                  </a:lnTo>
                  <a:lnTo>
                    <a:pt x="313" y="326"/>
                  </a:lnTo>
                  <a:lnTo>
                    <a:pt x="270" y="363"/>
                  </a:lnTo>
                  <a:lnTo>
                    <a:pt x="234" y="387"/>
                  </a:lnTo>
                  <a:lnTo>
                    <a:pt x="175" y="410"/>
                  </a:lnTo>
                  <a:lnTo>
                    <a:pt x="124" y="419"/>
                  </a:lnTo>
                  <a:lnTo>
                    <a:pt x="76" y="420"/>
                  </a:lnTo>
                  <a:lnTo>
                    <a:pt x="42" y="419"/>
                  </a:lnTo>
                  <a:lnTo>
                    <a:pt x="0" y="40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FF66CC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16" name="Oval 48"/>
            <p:cNvSpPr>
              <a:spLocks noChangeAspect="1" noChangeArrowheads="1"/>
            </p:cNvSpPr>
            <p:nvPr/>
          </p:nvSpPr>
          <p:spPr bwMode="auto">
            <a:xfrm>
              <a:off x="4150" y="3022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17" name="Line 49"/>
            <p:cNvSpPr>
              <a:spLocks noChangeShapeType="1"/>
            </p:cNvSpPr>
            <p:nvPr/>
          </p:nvSpPr>
          <p:spPr bwMode="auto">
            <a:xfrm flipV="1">
              <a:off x="4383" y="3235"/>
              <a:ext cx="38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6418" name="Text Box 50"/>
          <p:cNvSpPr txBox="1">
            <a:spLocks noChangeArrowheads="1"/>
          </p:cNvSpPr>
          <p:nvPr/>
        </p:nvSpPr>
        <p:spPr bwMode="auto">
          <a:xfrm>
            <a:off x="2413000" y="5013325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－</a:t>
            </a:r>
          </a:p>
        </p:txBody>
      </p:sp>
      <p:sp>
        <p:nvSpPr>
          <p:cNvPr id="1466419" name="Text Box 51"/>
          <p:cNvSpPr txBox="1">
            <a:spLocks noChangeArrowheads="1"/>
          </p:cNvSpPr>
          <p:nvPr/>
        </p:nvSpPr>
        <p:spPr bwMode="auto">
          <a:xfrm>
            <a:off x="4141788" y="5013325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＝</a:t>
            </a:r>
          </a:p>
        </p:txBody>
      </p:sp>
      <p:grpSp>
        <p:nvGrpSpPr>
          <p:cNvPr id="1466435" name="Group 67"/>
          <p:cNvGrpSpPr>
            <a:grpSpLocks/>
          </p:cNvGrpSpPr>
          <p:nvPr/>
        </p:nvGrpSpPr>
        <p:grpSpPr bwMode="auto">
          <a:xfrm>
            <a:off x="4930775" y="4797425"/>
            <a:ext cx="1008063" cy="1008063"/>
            <a:chOff x="3106" y="3022"/>
            <a:chExt cx="635" cy="635"/>
          </a:xfrm>
        </p:grpSpPr>
        <p:sp>
          <p:nvSpPr>
            <p:cNvPr id="1466420" name="Freeform 52"/>
            <p:cNvSpPr>
              <a:spLocks/>
            </p:cNvSpPr>
            <p:nvPr/>
          </p:nvSpPr>
          <p:spPr bwMode="auto">
            <a:xfrm>
              <a:off x="3207" y="3107"/>
              <a:ext cx="534" cy="5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71" y="40"/>
                </a:cxn>
                <a:cxn ang="0">
                  <a:pos x="496" y="81"/>
                </a:cxn>
                <a:cxn ang="0">
                  <a:pos x="519" y="129"/>
                </a:cxn>
                <a:cxn ang="0">
                  <a:pos x="531" y="186"/>
                </a:cxn>
                <a:cxn ang="0">
                  <a:pos x="534" y="223"/>
                </a:cxn>
                <a:cxn ang="0">
                  <a:pos x="532" y="274"/>
                </a:cxn>
                <a:cxn ang="0">
                  <a:pos x="522" y="324"/>
                </a:cxn>
                <a:cxn ang="0">
                  <a:pos x="504" y="369"/>
                </a:cxn>
                <a:cxn ang="0">
                  <a:pos x="480" y="409"/>
                </a:cxn>
                <a:cxn ang="0">
                  <a:pos x="459" y="438"/>
                </a:cxn>
                <a:cxn ang="0">
                  <a:pos x="424" y="469"/>
                </a:cxn>
                <a:cxn ang="0">
                  <a:pos x="381" y="505"/>
                </a:cxn>
                <a:cxn ang="0">
                  <a:pos x="333" y="525"/>
                </a:cxn>
                <a:cxn ang="0">
                  <a:pos x="283" y="541"/>
                </a:cxn>
                <a:cxn ang="0">
                  <a:pos x="228" y="550"/>
                </a:cxn>
                <a:cxn ang="0">
                  <a:pos x="160" y="546"/>
                </a:cxn>
                <a:cxn ang="0">
                  <a:pos x="105" y="532"/>
                </a:cxn>
                <a:cxn ang="0">
                  <a:pos x="61" y="508"/>
                </a:cxn>
                <a:cxn ang="0">
                  <a:pos x="21" y="483"/>
                </a:cxn>
                <a:cxn ang="0">
                  <a:pos x="0" y="462"/>
                </a:cxn>
                <a:cxn ang="0">
                  <a:pos x="435" y="0"/>
                </a:cxn>
              </a:cxnLst>
              <a:rect l="0" t="0" r="r" b="b"/>
              <a:pathLst>
                <a:path w="534" h="550">
                  <a:moveTo>
                    <a:pt x="435" y="0"/>
                  </a:moveTo>
                  <a:lnTo>
                    <a:pt x="471" y="40"/>
                  </a:lnTo>
                  <a:lnTo>
                    <a:pt x="496" y="81"/>
                  </a:lnTo>
                  <a:lnTo>
                    <a:pt x="519" y="129"/>
                  </a:lnTo>
                  <a:lnTo>
                    <a:pt x="531" y="186"/>
                  </a:lnTo>
                  <a:lnTo>
                    <a:pt x="534" y="223"/>
                  </a:lnTo>
                  <a:lnTo>
                    <a:pt x="532" y="274"/>
                  </a:lnTo>
                  <a:lnTo>
                    <a:pt x="522" y="324"/>
                  </a:lnTo>
                  <a:lnTo>
                    <a:pt x="504" y="369"/>
                  </a:lnTo>
                  <a:lnTo>
                    <a:pt x="480" y="409"/>
                  </a:lnTo>
                  <a:lnTo>
                    <a:pt x="459" y="438"/>
                  </a:lnTo>
                  <a:lnTo>
                    <a:pt x="424" y="469"/>
                  </a:lnTo>
                  <a:lnTo>
                    <a:pt x="381" y="505"/>
                  </a:lnTo>
                  <a:lnTo>
                    <a:pt x="333" y="525"/>
                  </a:lnTo>
                  <a:lnTo>
                    <a:pt x="283" y="541"/>
                  </a:lnTo>
                  <a:lnTo>
                    <a:pt x="228" y="550"/>
                  </a:lnTo>
                  <a:lnTo>
                    <a:pt x="160" y="546"/>
                  </a:lnTo>
                  <a:lnTo>
                    <a:pt x="105" y="532"/>
                  </a:lnTo>
                  <a:lnTo>
                    <a:pt x="61" y="508"/>
                  </a:lnTo>
                  <a:lnTo>
                    <a:pt x="21" y="483"/>
                  </a:lnTo>
                  <a:lnTo>
                    <a:pt x="0" y="46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399FF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21" name="Oval 53"/>
            <p:cNvSpPr>
              <a:spLocks noChangeAspect="1" noChangeArrowheads="1"/>
            </p:cNvSpPr>
            <p:nvPr/>
          </p:nvSpPr>
          <p:spPr bwMode="auto">
            <a:xfrm>
              <a:off x="3106" y="3022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22" name="Line 54"/>
            <p:cNvSpPr>
              <a:spLocks noChangeShapeType="1"/>
            </p:cNvSpPr>
            <p:nvPr/>
          </p:nvSpPr>
          <p:spPr bwMode="auto">
            <a:xfrm flipV="1">
              <a:off x="3208" y="3107"/>
              <a:ext cx="432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6428" name="Group 60"/>
          <p:cNvGrpSpPr>
            <a:grpSpLocks/>
          </p:cNvGrpSpPr>
          <p:nvPr/>
        </p:nvGrpSpPr>
        <p:grpSpPr bwMode="auto">
          <a:xfrm flipH="1" flipV="1">
            <a:off x="3132138" y="4797425"/>
            <a:ext cx="1008062" cy="1008063"/>
            <a:chOff x="1973" y="3022"/>
            <a:chExt cx="635" cy="635"/>
          </a:xfrm>
        </p:grpSpPr>
        <p:sp>
          <p:nvSpPr>
            <p:cNvPr id="1466411" name="Freeform 43"/>
            <p:cNvSpPr>
              <a:spLocks/>
            </p:cNvSpPr>
            <p:nvPr/>
          </p:nvSpPr>
          <p:spPr bwMode="auto">
            <a:xfrm>
              <a:off x="1973" y="3023"/>
              <a:ext cx="617" cy="623"/>
            </a:xfrm>
            <a:custGeom>
              <a:avLst/>
              <a:gdLst/>
              <a:ahLst/>
              <a:cxnLst>
                <a:cxn ang="0">
                  <a:pos x="617" y="212"/>
                </a:cxn>
                <a:cxn ang="0">
                  <a:pos x="599" y="164"/>
                </a:cxn>
                <a:cxn ang="0">
                  <a:pos x="572" y="122"/>
                </a:cxn>
                <a:cxn ang="0">
                  <a:pos x="539" y="87"/>
                </a:cxn>
                <a:cxn ang="0">
                  <a:pos x="485" y="45"/>
                </a:cxn>
                <a:cxn ang="0">
                  <a:pos x="434" y="21"/>
                </a:cxn>
                <a:cxn ang="0">
                  <a:pos x="371" y="2"/>
                </a:cxn>
                <a:cxn ang="0">
                  <a:pos x="305" y="0"/>
                </a:cxn>
                <a:cxn ang="0">
                  <a:pos x="234" y="8"/>
                </a:cxn>
                <a:cxn ang="0">
                  <a:pos x="183" y="27"/>
                </a:cxn>
                <a:cxn ang="0">
                  <a:pos x="141" y="51"/>
                </a:cxn>
                <a:cxn ang="0">
                  <a:pos x="84" y="96"/>
                </a:cxn>
                <a:cxn ang="0">
                  <a:pos x="39" y="162"/>
                </a:cxn>
                <a:cxn ang="0">
                  <a:pos x="12" y="219"/>
                </a:cxn>
                <a:cxn ang="0">
                  <a:pos x="0" y="318"/>
                </a:cxn>
                <a:cxn ang="0">
                  <a:pos x="11" y="401"/>
                </a:cxn>
                <a:cxn ang="0">
                  <a:pos x="35" y="461"/>
                </a:cxn>
                <a:cxn ang="0">
                  <a:pos x="66" y="516"/>
                </a:cxn>
                <a:cxn ang="0">
                  <a:pos x="107" y="555"/>
                </a:cxn>
                <a:cxn ang="0">
                  <a:pos x="150" y="584"/>
                </a:cxn>
                <a:cxn ang="0">
                  <a:pos x="195" y="609"/>
                </a:cxn>
                <a:cxn ang="0">
                  <a:pos x="237" y="623"/>
                </a:cxn>
                <a:cxn ang="0">
                  <a:pos x="617" y="212"/>
                </a:cxn>
              </a:cxnLst>
              <a:rect l="0" t="0" r="r" b="b"/>
              <a:pathLst>
                <a:path w="617" h="623">
                  <a:moveTo>
                    <a:pt x="617" y="212"/>
                  </a:moveTo>
                  <a:lnTo>
                    <a:pt x="599" y="164"/>
                  </a:lnTo>
                  <a:lnTo>
                    <a:pt x="572" y="122"/>
                  </a:lnTo>
                  <a:lnTo>
                    <a:pt x="539" y="87"/>
                  </a:lnTo>
                  <a:lnTo>
                    <a:pt x="485" y="45"/>
                  </a:lnTo>
                  <a:lnTo>
                    <a:pt x="434" y="21"/>
                  </a:lnTo>
                  <a:lnTo>
                    <a:pt x="371" y="2"/>
                  </a:lnTo>
                  <a:lnTo>
                    <a:pt x="305" y="0"/>
                  </a:lnTo>
                  <a:lnTo>
                    <a:pt x="234" y="8"/>
                  </a:lnTo>
                  <a:lnTo>
                    <a:pt x="183" y="27"/>
                  </a:lnTo>
                  <a:lnTo>
                    <a:pt x="141" y="51"/>
                  </a:lnTo>
                  <a:lnTo>
                    <a:pt x="84" y="96"/>
                  </a:lnTo>
                  <a:lnTo>
                    <a:pt x="39" y="162"/>
                  </a:lnTo>
                  <a:lnTo>
                    <a:pt x="12" y="219"/>
                  </a:lnTo>
                  <a:lnTo>
                    <a:pt x="0" y="318"/>
                  </a:lnTo>
                  <a:lnTo>
                    <a:pt x="11" y="401"/>
                  </a:lnTo>
                  <a:lnTo>
                    <a:pt x="35" y="461"/>
                  </a:lnTo>
                  <a:lnTo>
                    <a:pt x="66" y="516"/>
                  </a:lnTo>
                  <a:lnTo>
                    <a:pt x="107" y="555"/>
                  </a:lnTo>
                  <a:lnTo>
                    <a:pt x="150" y="584"/>
                  </a:lnTo>
                  <a:lnTo>
                    <a:pt x="195" y="609"/>
                  </a:lnTo>
                  <a:lnTo>
                    <a:pt x="237" y="623"/>
                  </a:lnTo>
                  <a:lnTo>
                    <a:pt x="617" y="212"/>
                  </a:lnTo>
                  <a:close/>
                </a:path>
              </a:pathLst>
            </a:custGeom>
            <a:solidFill>
              <a:srgbClr val="33CC33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23" name="Oval 55"/>
            <p:cNvSpPr>
              <a:spLocks noChangeAspect="1" noChangeArrowheads="1"/>
            </p:cNvSpPr>
            <p:nvPr/>
          </p:nvSpPr>
          <p:spPr bwMode="auto">
            <a:xfrm>
              <a:off x="1973" y="3022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24" name="Line 56"/>
            <p:cNvSpPr>
              <a:spLocks noChangeShapeType="1"/>
            </p:cNvSpPr>
            <p:nvPr/>
          </p:nvSpPr>
          <p:spPr bwMode="auto">
            <a:xfrm flipV="1">
              <a:off x="2206" y="3235"/>
              <a:ext cx="38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6425" name="Text Box 57"/>
          <p:cNvSpPr txBox="1">
            <a:spLocks noChangeArrowheads="1"/>
          </p:cNvSpPr>
          <p:nvPr/>
        </p:nvSpPr>
        <p:spPr bwMode="auto">
          <a:xfrm>
            <a:off x="5867400" y="5013325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＋</a:t>
            </a:r>
          </a:p>
        </p:txBody>
      </p:sp>
      <p:sp>
        <p:nvSpPr>
          <p:cNvPr id="1466440" name="Freeform 72"/>
          <p:cNvSpPr>
            <a:spLocks/>
          </p:cNvSpPr>
          <p:nvPr/>
        </p:nvSpPr>
        <p:spPr bwMode="auto">
          <a:xfrm>
            <a:off x="3924300" y="4149725"/>
            <a:ext cx="287972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7" y="272"/>
              </a:cxn>
              <a:cxn ang="0">
                <a:pos x="1814" y="0"/>
              </a:cxn>
            </a:cxnLst>
            <a:rect l="0" t="0" r="r" b="b"/>
            <a:pathLst>
              <a:path w="1814" h="272">
                <a:moveTo>
                  <a:pt x="0" y="0"/>
                </a:moveTo>
                <a:cubicBezTo>
                  <a:pt x="302" y="136"/>
                  <a:pt x="605" y="272"/>
                  <a:pt x="907" y="272"/>
                </a:cubicBezTo>
                <a:cubicBezTo>
                  <a:pt x="1209" y="272"/>
                  <a:pt x="1511" y="136"/>
                  <a:pt x="1814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6441" name="Freeform 73"/>
          <p:cNvSpPr>
            <a:spLocks/>
          </p:cNvSpPr>
          <p:nvPr/>
        </p:nvSpPr>
        <p:spPr bwMode="auto">
          <a:xfrm>
            <a:off x="3924300" y="5734050"/>
            <a:ext cx="287972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7" y="272"/>
              </a:cxn>
              <a:cxn ang="0">
                <a:pos x="1814" y="0"/>
              </a:cxn>
            </a:cxnLst>
            <a:rect l="0" t="0" r="r" b="b"/>
            <a:pathLst>
              <a:path w="1814" h="272">
                <a:moveTo>
                  <a:pt x="0" y="0"/>
                </a:moveTo>
                <a:cubicBezTo>
                  <a:pt x="302" y="136"/>
                  <a:pt x="605" y="272"/>
                  <a:pt x="907" y="272"/>
                </a:cubicBezTo>
                <a:cubicBezTo>
                  <a:pt x="1209" y="272"/>
                  <a:pt x="1511" y="136"/>
                  <a:pt x="1814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6442" name="Text Box 74"/>
          <p:cNvSpPr txBox="1">
            <a:spLocks noChangeArrowheads="1"/>
          </p:cNvSpPr>
          <p:nvPr/>
        </p:nvSpPr>
        <p:spPr bwMode="auto">
          <a:xfrm>
            <a:off x="4572000" y="5924550"/>
            <a:ext cx="1655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D60093"/>
                </a:solidFill>
              </a:rPr>
              <a:t>阴影互补</a:t>
            </a:r>
          </a:p>
        </p:txBody>
      </p:sp>
      <p:sp>
        <p:nvSpPr>
          <p:cNvPr id="1466443" name="Text Box 75"/>
          <p:cNvSpPr txBox="1">
            <a:spLocks noChangeArrowheads="1"/>
          </p:cNvSpPr>
          <p:nvPr/>
        </p:nvSpPr>
        <p:spPr bwMode="auto">
          <a:xfrm>
            <a:off x="4572000" y="4292600"/>
            <a:ext cx="1655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D60093"/>
                </a:solidFill>
              </a:rPr>
              <a:t>阴影互补</a:t>
            </a:r>
          </a:p>
        </p:txBody>
      </p:sp>
      <p:sp>
        <p:nvSpPr>
          <p:cNvPr id="1466444" name="Text Box 76"/>
          <p:cNvSpPr txBox="1">
            <a:spLocks noChangeArrowheads="1"/>
          </p:cNvSpPr>
          <p:nvPr/>
        </p:nvSpPr>
        <p:spPr bwMode="auto">
          <a:xfrm>
            <a:off x="755650" y="6067425"/>
            <a:ext cx="3816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chemeClr val="bg2"/>
                </a:solidFill>
              </a:rPr>
              <a:t>有模减法运算的进位图示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66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66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66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6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6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6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66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6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66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6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6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6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6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6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6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6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46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6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6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94" grpId="0"/>
      <p:bldP spid="1466396" grpId="0"/>
      <p:bldP spid="1466409" grpId="0"/>
      <p:bldP spid="1466418" grpId="0"/>
      <p:bldP spid="1466419" grpId="0"/>
      <p:bldP spid="1466425" grpId="0"/>
      <p:bldP spid="1466440" grpId="0" animBg="1"/>
      <p:bldP spid="1466441" grpId="0" animBg="1"/>
      <p:bldP spid="1466442" grpId="0"/>
      <p:bldP spid="1466443" grpId="0"/>
      <p:bldP spid="146644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31882-75A7-40EA-98D4-388CED738B2C}" type="slidenum">
              <a:rPr lang="zh-CN" altLang="en-US"/>
              <a:pPr/>
              <a:t>95</a:t>
            </a:fld>
            <a:endParaRPr lang="en-US" altLang="zh-CN"/>
          </a:p>
        </p:txBody>
      </p:sp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除法器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2879725" cy="5400675"/>
          </a:xfrm>
        </p:spPr>
        <p:txBody>
          <a:bodyPr/>
          <a:lstStyle/>
          <a:p>
            <a:r>
              <a:rPr lang="zh-CN" altLang="en-US"/>
              <a:t>异或电路</a:t>
            </a:r>
          </a:p>
          <a:p>
            <a:r>
              <a:rPr lang="zh-CN" altLang="en-US"/>
              <a:t>全加器</a:t>
            </a:r>
          </a:p>
        </p:txBody>
      </p:sp>
      <p:sp>
        <p:nvSpPr>
          <p:cNvPr id="146739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基本概念：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可控加减单元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2" charset="-122"/>
              </a:rPr>
              <a:t>CAS</a:t>
            </a:r>
            <a:endParaRPr lang="en-US" altLang="zh-CN">
              <a:solidFill>
                <a:srgbClr val="FF66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67441" name="Object 49"/>
          <p:cNvGraphicFramePr>
            <a:graphicFrameLocks noChangeAspect="1"/>
          </p:cNvGraphicFramePr>
          <p:nvPr/>
        </p:nvGraphicFramePr>
        <p:xfrm>
          <a:off x="3276600" y="1125538"/>
          <a:ext cx="5257800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451" name="Visio" r:id="rId3" imgW="3016888" imgH="2042235" progId="Visio.Drawing.11">
                  <p:embed/>
                </p:oleObj>
              </mc:Choice>
              <mc:Fallback>
                <p:oleObj name="Visio" r:id="rId3" imgW="3016888" imgH="2042235" progId="Visio.Drawing.11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25538"/>
                        <a:ext cx="5257800" cy="37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F73798-2E25-4D5A-B6CF-C2C2AED0F7D8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除法器</a:t>
            </a:r>
          </a:p>
        </p:txBody>
      </p:sp>
      <p:sp>
        <p:nvSpPr>
          <p:cNvPr id="1468420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无符号数阵列除法器</a:t>
            </a:r>
            <a:endParaRPr lang="zh-CN" altLang="en-US">
              <a:solidFill>
                <a:srgbClr val="FF66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68424" name="Text Box 8"/>
          <p:cNvSpPr txBox="1">
            <a:spLocks noChangeArrowheads="1"/>
          </p:cNvSpPr>
          <p:nvPr/>
        </p:nvSpPr>
        <p:spPr bwMode="auto">
          <a:xfrm>
            <a:off x="1619250" y="6165850"/>
            <a:ext cx="57610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由可控加减单元</a:t>
            </a:r>
            <a:r>
              <a:rPr lang="en-US" altLang="zh-CN" sz="2400">
                <a:solidFill>
                  <a:schemeClr val="bg2"/>
                </a:solidFill>
              </a:rPr>
              <a:t>CAS</a:t>
            </a:r>
            <a:r>
              <a:rPr lang="zh-CN" altLang="en-US" sz="2400">
                <a:solidFill>
                  <a:schemeClr val="bg2"/>
                </a:solidFill>
              </a:rPr>
              <a:t>构成的阵列除法器</a:t>
            </a:r>
          </a:p>
        </p:txBody>
      </p:sp>
      <p:graphicFrame>
        <p:nvGraphicFramePr>
          <p:cNvPr id="1468425" name="Object 9"/>
          <p:cNvGraphicFramePr>
            <a:graphicFrameLocks noChangeAspect="1"/>
          </p:cNvGraphicFramePr>
          <p:nvPr/>
        </p:nvGraphicFramePr>
        <p:xfrm>
          <a:off x="250825" y="2006600"/>
          <a:ext cx="8713788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445" name="Visio" r:id="rId4" imgW="4346075" imgH="1931299" progId="Visio.Drawing.11">
                  <p:embed/>
                </p:oleObj>
              </mc:Choice>
              <mc:Fallback>
                <p:oleObj name="Visio" r:id="rId4" imgW="4346075" imgH="1931299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06600"/>
                        <a:ext cx="8713788" cy="407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8426" name="Object 10"/>
          <p:cNvGraphicFramePr>
            <a:graphicFrameLocks noChangeAspect="1"/>
          </p:cNvGraphicFramePr>
          <p:nvPr/>
        </p:nvGraphicFramePr>
        <p:xfrm>
          <a:off x="6227763" y="260350"/>
          <a:ext cx="259238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446" name="Visio" r:id="rId6" imgW="3016888" imgH="2042235" progId="Visio.Drawing.11">
                  <p:embed/>
                </p:oleObj>
              </mc:Choice>
              <mc:Fallback>
                <p:oleObj name="Visio" r:id="rId6" imgW="3016888" imgH="2042235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60350"/>
                        <a:ext cx="259238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8427" name="AutoShape 11"/>
          <p:cNvSpPr>
            <a:spLocks noChangeArrowheads="1"/>
          </p:cNvSpPr>
          <p:nvPr/>
        </p:nvSpPr>
        <p:spPr bwMode="auto">
          <a:xfrm>
            <a:off x="611188" y="5661025"/>
            <a:ext cx="3744912" cy="4318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68428" name="Text Box 12"/>
          <p:cNvSpPr txBox="1">
            <a:spLocks noChangeArrowheads="1"/>
          </p:cNvSpPr>
          <p:nvPr/>
        </p:nvSpPr>
        <p:spPr bwMode="auto">
          <a:xfrm>
            <a:off x="1187450" y="5229225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</a:rPr>
              <a:t>商</a:t>
            </a:r>
          </a:p>
        </p:txBody>
      </p:sp>
      <p:sp>
        <p:nvSpPr>
          <p:cNvPr id="1468429" name="AutoShape 13"/>
          <p:cNvSpPr>
            <a:spLocks noChangeArrowheads="1"/>
          </p:cNvSpPr>
          <p:nvPr/>
        </p:nvSpPr>
        <p:spPr bwMode="auto">
          <a:xfrm>
            <a:off x="4500563" y="5661025"/>
            <a:ext cx="3744912" cy="4318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68430" name="Text Box 14"/>
          <p:cNvSpPr txBox="1">
            <a:spLocks noChangeArrowheads="1"/>
          </p:cNvSpPr>
          <p:nvPr/>
        </p:nvSpPr>
        <p:spPr bwMode="auto">
          <a:xfrm>
            <a:off x="7453313" y="6021388"/>
            <a:ext cx="9350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39933"/>
                </a:solidFill>
              </a:rPr>
              <a:t>余数</a:t>
            </a:r>
          </a:p>
        </p:txBody>
      </p:sp>
      <p:sp>
        <p:nvSpPr>
          <p:cNvPr id="1468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6696075" cy="9350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被除数：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6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5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4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3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2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6600"/>
                </a:solidFill>
              </a:rPr>
              <a:t>    </a:t>
            </a:r>
            <a:r>
              <a:rPr lang="zh-CN" altLang="en-US" sz="2400">
                <a:solidFill>
                  <a:srgbClr val="CC0066"/>
                </a:solidFill>
              </a:rPr>
              <a:t>除数：</a:t>
            </a:r>
            <a:r>
              <a:rPr lang="en-US" altLang="zh-CN" sz="2400">
                <a:solidFill>
                  <a:srgbClr val="CC0066"/>
                </a:solidFill>
              </a:rPr>
              <a:t>Y</a:t>
            </a:r>
            <a:r>
              <a:rPr lang="en-US" altLang="zh-CN" sz="2400" baseline="-25000">
                <a:solidFill>
                  <a:srgbClr val="CC0066"/>
                </a:solidFill>
              </a:rPr>
              <a:t>3</a:t>
            </a:r>
            <a:r>
              <a:rPr lang="en-US" altLang="zh-CN" sz="2400">
                <a:solidFill>
                  <a:srgbClr val="CC0066"/>
                </a:solidFill>
              </a:rPr>
              <a:t>Y</a:t>
            </a:r>
            <a:r>
              <a:rPr lang="en-US" altLang="zh-CN" sz="2400" baseline="-25000">
                <a:solidFill>
                  <a:srgbClr val="CC0066"/>
                </a:solidFill>
              </a:rPr>
              <a:t>2</a:t>
            </a:r>
            <a:r>
              <a:rPr lang="en-US" altLang="zh-CN" sz="2400">
                <a:solidFill>
                  <a:srgbClr val="CC0066"/>
                </a:solidFill>
              </a:rPr>
              <a:t>Y</a:t>
            </a:r>
            <a:r>
              <a:rPr lang="en-US" altLang="zh-CN" sz="2400" baseline="-25000">
                <a:solidFill>
                  <a:srgbClr val="CC0066"/>
                </a:solidFill>
              </a:rPr>
              <a:t>1</a:t>
            </a:r>
            <a:r>
              <a:rPr lang="en-US" altLang="zh-CN" sz="2400">
                <a:solidFill>
                  <a:srgbClr val="CC0066"/>
                </a:solidFill>
              </a:rPr>
              <a:t>Y</a:t>
            </a:r>
            <a:r>
              <a:rPr lang="en-US" altLang="zh-CN" sz="2400" baseline="-25000">
                <a:solidFill>
                  <a:srgbClr val="CC0066"/>
                </a:solidFill>
              </a:rPr>
              <a:t>0</a:t>
            </a:r>
          </a:p>
        </p:txBody>
      </p:sp>
      <p:sp>
        <p:nvSpPr>
          <p:cNvPr id="1468432" name="Text Box 16"/>
          <p:cNvSpPr txBox="1">
            <a:spLocks noChangeArrowheads="1"/>
          </p:cNvSpPr>
          <p:nvPr/>
        </p:nvSpPr>
        <p:spPr bwMode="auto">
          <a:xfrm>
            <a:off x="4787900" y="549275"/>
            <a:ext cx="1728788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/>
              <a:t>可控加减</a:t>
            </a:r>
            <a:br>
              <a:rPr lang="zh-CN" altLang="en-US" sz="2400"/>
            </a:br>
            <a:r>
              <a:rPr lang="zh-CN" altLang="en-US" sz="2400"/>
              <a:t>单元</a:t>
            </a:r>
            <a:r>
              <a:rPr lang="en-US" altLang="zh-CN" sz="2400"/>
              <a:t>CAS</a:t>
            </a:r>
            <a:r>
              <a:rPr lang="zh-CN" altLang="en-US" sz="2400"/>
              <a:t>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CheXQ\AppData\Local\Microsoft\Windows\Temporary Internet Files\Content.IE5\KZR1BXA8\MCj041949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713216"/>
            <a:ext cx="6813400" cy="545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97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32" y="1197124"/>
            <a:ext cx="3248018" cy="6477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008000"/>
                </a:solidFill>
              </a:rPr>
              <a:t>作业：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00232" y="3892859"/>
            <a:ext cx="5380080" cy="140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高教版 </a:t>
            </a:r>
            <a:r>
              <a:rPr kumimoji="0" lang="en-US" altLang="zh-CN" sz="3200" b="1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118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0" indent="0" algn="l" eaLnBrk="1" hangingPunct="1">
              <a:buFont typeface="Wingdings" pitchFamily="2" charset="2"/>
              <a:buNone/>
            </a:pPr>
            <a:r>
              <a:rPr lang="en-US" altLang="zh-CN" sz="3200" smtClean="0"/>
              <a:t>3.23 ② </a:t>
            </a:r>
            <a:r>
              <a:rPr lang="zh-CN" altLang="en-US" sz="3200" smtClean="0"/>
              <a:t>只用原码加减交替法</a:t>
            </a: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2071670" y="4545317"/>
            <a:ext cx="5020610" cy="0"/>
          </a:xfrm>
          <a:prstGeom prst="line">
            <a:avLst/>
          </a:prstGeom>
          <a:noFill/>
          <a:ln w="76200" cmpd="tri">
            <a:solidFill>
              <a:srgbClr val="3366FF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79712" y="1916832"/>
            <a:ext cx="5328592" cy="140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3200" kern="0" smtClean="0">
                <a:solidFill>
                  <a:srgbClr val="0000FF"/>
                </a:solidFill>
                <a:latin typeface="+mn-lt"/>
                <a:ea typeface="+mn-ea"/>
              </a:rPr>
              <a:t>西电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 </a:t>
            </a:r>
            <a:r>
              <a:rPr kumimoji="0" lang="en-US" altLang="zh-CN" sz="3200" b="1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86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 algn="l" eaLnBrk="1" hangingPunct="1">
              <a:buFont typeface="Wingdings" pitchFamily="2" charset="2"/>
              <a:buNone/>
            </a:pPr>
            <a:r>
              <a:rPr lang="en-US" altLang="zh-CN" sz="3200" smtClean="0"/>
              <a:t>3.22 ② </a:t>
            </a:r>
            <a:r>
              <a:rPr lang="zh-CN" altLang="en-US" sz="3200" smtClean="0"/>
              <a:t>只用原码加减交替法</a:t>
            </a: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2051150" y="2569290"/>
            <a:ext cx="5041130" cy="0"/>
          </a:xfrm>
          <a:prstGeom prst="line">
            <a:avLst/>
          </a:prstGeom>
          <a:noFill/>
          <a:ln w="76200" cmpd="tri">
            <a:solidFill>
              <a:srgbClr val="3366FF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697433" y="3284984"/>
            <a:ext cx="6474967" cy="582612"/>
            <a:chOff x="1697434" y="3284984"/>
            <a:chExt cx="6474967" cy="582612"/>
          </a:xfrm>
        </p:grpSpPr>
        <p:pic>
          <p:nvPicPr>
            <p:cNvPr id="13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2267347" y="2715071"/>
              <a:ext cx="582612" cy="172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851524" y="2715071"/>
              <a:ext cx="582612" cy="172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5435700" y="2715071"/>
              <a:ext cx="582612" cy="172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7019877" y="2715071"/>
              <a:ext cx="582612" cy="172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noFill/>
        <a:ln w="285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29478</TotalTime>
  <Words>8244</Words>
  <Application>Microsoft Office PowerPoint</Application>
  <PresentationFormat>全屏显示(4:3)</PresentationFormat>
  <Paragraphs>2055</Paragraphs>
  <Slides>97</Slides>
  <Notes>6</Notes>
  <HiddenSlides>8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09" baseType="lpstr">
      <vt:lpstr>黑体</vt:lpstr>
      <vt:lpstr>华文行楷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Visio</vt:lpstr>
      <vt:lpstr>公式</vt:lpstr>
      <vt:lpstr>PowerPoint 演示文稿</vt:lpstr>
      <vt:lpstr>第3章  运算方法与运算器</vt:lpstr>
      <vt:lpstr>PowerPoint 演示文稿</vt:lpstr>
      <vt:lpstr>3.1.1 加减运算 1. 加减运算方法</vt:lpstr>
      <vt:lpstr>3.1.1 加减运算 1. 加减运算方法</vt:lpstr>
      <vt:lpstr>3.1.1 加减运算 1. 加减运算方法</vt:lpstr>
      <vt:lpstr>3.1.1 加减运算 1. 加减运算方法</vt:lpstr>
      <vt:lpstr>3.1.1 加减运算 2. 溢出判断</vt:lpstr>
      <vt:lpstr>3.1.1 加减运算 2. 溢出判断</vt:lpstr>
      <vt:lpstr>3.1.1 加减运算 2. 溢出判断</vt:lpstr>
      <vt:lpstr>3.1.1 加减运算 2. 溢出判断</vt:lpstr>
      <vt:lpstr>3.1.1 加减运算 2. 溢出判断</vt:lpstr>
      <vt:lpstr>3.1.1 加减运算 2. 溢出判断</vt:lpstr>
      <vt:lpstr>3.1.1 加减运算 3. 一位全加器的实现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4位 先行进位 加法器</vt:lpstr>
      <vt:lpstr>3.1.1 加减运算 5. 8421 BCD 数加法器</vt:lpstr>
      <vt:lpstr>3.1.1 加减运算 5. 8421BCD数加法器</vt:lpstr>
      <vt:lpstr>3.1.1 加减运算 5. 8421 BCD 数加法器</vt:lpstr>
      <vt:lpstr>3.1.1 加减运算 5. 8421 BCD 数加法器</vt:lpstr>
      <vt:lpstr>3.1.1 加减运算 5. 8421 BCD 数加法器</vt:lpstr>
      <vt:lpstr>3.1.1 加减运算 6. 移码加减运算</vt:lpstr>
      <vt:lpstr>3.1.1 加减运算 6. 移码加减运算</vt:lpstr>
      <vt:lpstr>作业：</vt:lpstr>
      <vt:lpstr>Page 84～85</vt:lpstr>
      <vt:lpstr>PowerPoint 演示文稿</vt:lpstr>
      <vt:lpstr>3.1.2 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PowerPoint 演示文稿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3. 阵列乘法器</vt:lpstr>
      <vt:lpstr>3.1.2 乘法运算      3. 阵列乘法器</vt:lpstr>
      <vt:lpstr>3.1.2 乘法运算      3. 阵列乘法器</vt:lpstr>
      <vt:lpstr>3.1.2 乘法运算      3. 阵列乘法器</vt:lpstr>
      <vt:lpstr>3.1.2 乘法运算      3. 阵列乘法器</vt:lpstr>
      <vt:lpstr>3.1.2 乘法运算      3. 阵列乘法器</vt:lpstr>
      <vt:lpstr>3.1.2 乘法运算      3. 阵列乘法器</vt:lpstr>
      <vt:lpstr>3.1.2 乘法运算     4. 适用于流水线工作的阵列乘法器</vt:lpstr>
      <vt:lpstr>PowerPoint 演示文稿</vt:lpstr>
      <vt:lpstr>PowerPoint 演示文稿</vt:lpstr>
      <vt:lpstr>PowerPoint 演示文稿</vt:lpstr>
      <vt:lpstr>作业：</vt:lpstr>
      <vt:lpstr>PowerPoint 演示文稿</vt:lpstr>
      <vt:lpstr>3.1.3 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2. 补码除法运算</vt:lpstr>
      <vt:lpstr>3.1.3 除法运算      2. 补码除法运算</vt:lpstr>
      <vt:lpstr>3.1.3 除法运算      2. 补码除法运算</vt:lpstr>
      <vt:lpstr>PowerPoint 演示文稿</vt:lpstr>
      <vt:lpstr>3.1.3 除法运算      2. 补码除法运算</vt:lpstr>
      <vt:lpstr>3.1.3 除法运算      2. 补码除法运算</vt:lpstr>
      <vt:lpstr>PowerPoint 演示文稿</vt:lpstr>
      <vt:lpstr>PowerPoint 演示文稿</vt:lpstr>
      <vt:lpstr>3.1.3 除法运算      2. 补码除法运算</vt:lpstr>
      <vt:lpstr>3.1.3 除法运算      3. 阵列除法器</vt:lpstr>
      <vt:lpstr>3.1.3 除法运算      3. 阵列除法器</vt:lpstr>
      <vt:lpstr>3.1.3 除法运算      3. 阵列除法器</vt:lpstr>
      <vt:lpstr>3.1.3 除法运算      3. 阵列除法器</vt:lpstr>
      <vt:lpstr>作业：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第3章 运算方法与运算器</dc:subject>
  <dc:creator>车向泉</dc:creator>
  <dc:description>3.1 定点数运算_x000d_
  3.1.1  加减运算_x000d_
  3.1.2  乘法运算_x000d_
  3.1.3  除法运算</dc:description>
  <cp:lastModifiedBy>车向泉</cp:lastModifiedBy>
  <cp:revision>1194</cp:revision>
  <dcterms:created xsi:type="dcterms:W3CDTF">1601-01-01T00:00:00Z</dcterms:created>
  <dcterms:modified xsi:type="dcterms:W3CDTF">2018-04-14T13:50:12Z</dcterms:modified>
</cp:coreProperties>
</file>