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handoutMasterIdLst>
    <p:handoutMasterId r:id="rId59"/>
  </p:handoutMasterIdLst>
  <p:sldIdLst>
    <p:sldId id="867" r:id="rId3"/>
    <p:sldId id="950" r:id="rId4"/>
    <p:sldId id="952" r:id="rId5"/>
    <p:sldId id="953" r:id="rId6"/>
    <p:sldId id="954" r:id="rId7"/>
    <p:sldId id="1002" r:id="rId8"/>
    <p:sldId id="955" r:id="rId9"/>
    <p:sldId id="956" r:id="rId10"/>
    <p:sldId id="970" r:id="rId11"/>
    <p:sldId id="977" r:id="rId12"/>
    <p:sldId id="1006" r:id="rId13"/>
    <p:sldId id="957" r:id="rId14"/>
    <p:sldId id="959" r:id="rId15"/>
    <p:sldId id="958" r:id="rId16"/>
    <p:sldId id="969" r:id="rId17"/>
    <p:sldId id="973" r:id="rId18"/>
    <p:sldId id="971" r:id="rId19"/>
    <p:sldId id="960" r:id="rId20"/>
    <p:sldId id="974" r:id="rId21"/>
    <p:sldId id="972" r:id="rId22"/>
    <p:sldId id="961" r:id="rId23"/>
    <p:sldId id="975" r:id="rId24"/>
    <p:sldId id="978" r:id="rId25"/>
    <p:sldId id="962" r:id="rId26"/>
    <p:sldId id="963" r:id="rId27"/>
    <p:sldId id="964" r:id="rId28"/>
    <p:sldId id="965" r:id="rId29"/>
    <p:sldId id="966" r:id="rId30"/>
    <p:sldId id="967" r:id="rId31"/>
    <p:sldId id="968" r:id="rId32"/>
    <p:sldId id="979" r:id="rId33"/>
    <p:sldId id="980" r:id="rId34"/>
    <p:sldId id="981" r:id="rId35"/>
    <p:sldId id="982" r:id="rId36"/>
    <p:sldId id="983" r:id="rId37"/>
    <p:sldId id="984" r:id="rId38"/>
    <p:sldId id="985" r:id="rId40"/>
    <p:sldId id="1001" r:id="rId41"/>
    <p:sldId id="987" r:id="rId42"/>
    <p:sldId id="988" r:id="rId43"/>
    <p:sldId id="989" r:id="rId44"/>
    <p:sldId id="990" r:id="rId45"/>
    <p:sldId id="991" r:id="rId46"/>
    <p:sldId id="1003" r:id="rId47"/>
    <p:sldId id="1004" r:id="rId48"/>
    <p:sldId id="992" r:id="rId49"/>
    <p:sldId id="993" r:id="rId50"/>
    <p:sldId id="994" r:id="rId51"/>
    <p:sldId id="995" r:id="rId52"/>
    <p:sldId id="996" r:id="rId53"/>
    <p:sldId id="997" r:id="rId54"/>
    <p:sldId id="998" r:id="rId55"/>
    <p:sldId id="1005" r:id="rId56"/>
    <p:sldId id="999" r:id="rId57"/>
    <p:sldId id="1000" r:id="rId58"/>
  </p:sldIdLst>
  <p:sldSz cx="9144000" cy="6858000" type="screen4x3"/>
  <p:notesSz cx="9939020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9900"/>
    <a:srgbClr val="CC0099"/>
    <a:srgbClr val="00CC00"/>
    <a:srgbClr val="FF3399"/>
    <a:srgbClr val="FF0066"/>
    <a:srgbClr val="FF6600"/>
    <a:srgbClr val="CC00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06" autoAdjust="0"/>
    <p:restoredTop sz="86477" autoAdjust="0"/>
  </p:normalViewPr>
  <p:slideViewPr>
    <p:cSldViewPr>
      <p:cViewPr varScale="1">
        <p:scale>
          <a:sx n="98" d="100"/>
          <a:sy n="98" d="100"/>
        </p:scale>
        <p:origin x="5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6" Type="http://schemas.openxmlformats.org/officeDocument/2006/relationships/slide" Target="slides/slide54.xml"/><Relationship Id="rId5" Type="http://schemas.openxmlformats.org/officeDocument/2006/relationships/slide" Target="slides/slide46.xml"/><Relationship Id="rId4" Type="http://schemas.openxmlformats.org/officeDocument/2006/relationships/slide" Target="slides/slide29.xml"/><Relationship Id="rId3" Type="http://schemas.openxmlformats.org/officeDocument/2006/relationships/slide" Target="slides/slide25.xml"/><Relationship Id="rId2" Type="http://schemas.openxmlformats.org/officeDocument/2006/relationships/slide" Target="slides/slide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4" Type="http://schemas.openxmlformats.org/officeDocument/2006/relationships/image" Target="../media/image36.wmf"/><Relationship Id="rId13" Type="http://schemas.openxmlformats.org/officeDocument/2006/relationships/image" Target="../media/image35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19082D42-B322-4D47-ADB7-B2F88AE7037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1" sz="1200" b="0">
                <a:ea typeface="黑体" panose="0201060906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1" sz="1200" b="0">
                <a:ea typeface="黑体" panose="0201060906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kumimoji="1" sz="1200" b="0">
                <a:ea typeface="黑体" panose="0201060906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1" sz="1200" b="0">
                <a:ea typeface="黑体" panose="02010609060101010101" pitchFamily="2" charset="-122"/>
              </a:defRPr>
            </a:lvl1pPr>
          </a:lstStyle>
          <a:p>
            <a:fld id="{290FEE74-F492-4DC9-90AA-1DE177A785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末位恒置 </a:t>
            </a:r>
            <a:r>
              <a:rPr lang="en-US" altLang="zh-CN" dirty="0" smtClean="0"/>
              <a:t>1</a:t>
            </a:r>
            <a:r>
              <a:rPr lang="zh-CN" altLang="en-US" dirty="0" smtClean="0"/>
              <a:t>法</a:t>
            </a:r>
            <a:endParaRPr lang="zh-CN" altLang="en-US" dirty="0" smtClean="0"/>
          </a:p>
          <a:p>
            <a:r>
              <a:rPr lang="zh-CN" altLang="en-US" dirty="0" smtClean="0"/>
              <a:t>优点：舍入处理不用做加法运算，方法简单、速度快且不会有再次右规的可能；并且没有积累误差。</a:t>
            </a:r>
            <a:endParaRPr lang="zh-CN" altLang="en-US" dirty="0" smtClean="0"/>
          </a:p>
          <a:p>
            <a:r>
              <a:rPr lang="zh-CN" altLang="en-US" dirty="0" smtClean="0"/>
              <a:t>缺点：单次舍入引起的误差较大。</a:t>
            </a:r>
            <a:endParaRPr lang="zh-CN" altLang="en-US" dirty="0" smtClean="0"/>
          </a:p>
          <a:p>
            <a:r>
              <a:rPr lang="zh-CN" altLang="en-US" dirty="0" smtClean="0"/>
              <a:t>为何没有积累误差？</a:t>
            </a:r>
            <a:endParaRPr lang="en-US" altLang="zh-CN" dirty="0" smtClean="0"/>
          </a:p>
          <a:p>
            <a:r>
              <a:rPr lang="zh-CN" altLang="en-US" dirty="0" smtClean="0"/>
              <a:t>如果为</a:t>
            </a:r>
            <a:r>
              <a:rPr lang="en-US" altLang="zh-CN" dirty="0" smtClean="0"/>
              <a:t>x……xx0yyy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yyy</a:t>
            </a:r>
            <a:r>
              <a:rPr lang="zh-CN" altLang="en-US" dirty="0" smtClean="0"/>
              <a:t>为要舍掉的部分），则舍入后为</a:t>
            </a:r>
            <a:r>
              <a:rPr lang="en-US" altLang="zh-CN" dirty="0" smtClean="0"/>
              <a:t>x……xx1</a:t>
            </a:r>
            <a:r>
              <a:rPr lang="zh-CN" altLang="en-US" dirty="0" smtClean="0"/>
              <a:t>，相当于恒进位；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如果为</a:t>
            </a:r>
            <a:r>
              <a:rPr lang="en-US" altLang="zh-CN" dirty="0" smtClean="0"/>
              <a:t>x……xx1yyy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yyy</a:t>
            </a:r>
            <a:r>
              <a:rPr lang="zh-CN" altLang="en-US" dirty="0" smtClean="0"/>
              <a:t>为要舍掉的部分），则舍入后为</a:t>
            </a:r>
            <a:r>
              <a:rPr lang="en-US" altLang="zh-CN" dirty="0" smtClean="0"/>
              <a:t>x……xx1</a:t>
            </a:r>
            <a:r>
              <a:rPr lang="zh-CN" altLang="en-US" dirty="0" smtClean="0"/>
              <a:t>，相当于恒截尾。如果上述两种情况概率相等，则总积累误差为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EE74-F492-4DC9-90AA-1DE177A785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EE74-F492-4DC9-90AA-1DE177A785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/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/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6D178E-4DA5-4A4B-A33C-B8715B25D897}" type="slidenum">
              <a:rPr lang="zh-CN" altLang="en-US"/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4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1763713" y="561975"/>
            <a:ext cx="3744912" cy="10668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西安电子科技大学</a:t>
            </a:r>
            <a:endParaRPr lang="zh-CN" altLang="en-US" sz="3200" b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计算机学院</a:t>
            </a:r>
            <a:endParaRPr lang="zh-CN" altLang="en-US" sz="3200" b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228600" y="5734050"/>
            <a:ext cx="2667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</a:pPr>
            <a:fld id="{8BD4FD26-584B-4994-8762-A4D92FBD27FC}" type="datetime2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fld>
            <a:endParaRPr lang="zh-CN" altLang="en-US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fld id="{EB120458-B088-469E-B3B2-A549CF2C0EAE}" type="datetime11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fld>
            <a:endParaRPr lang="en-US" altLang="zh-CN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27" name="Object 27"/>
          <p:cNvGraphicFramePr>
            <a:graphicFrameLocks noChangeAspect="1"/>
          </p:cNvGraphicFramePr>
          <p:nvPr/>
        </p:nvGraphicFramePr>
        <p:xfrm>
          <a:off x="107950" y="96838"/>
          <a:ext cx="169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0" name="" r:id="rId2" imgW="12357100" imgH="12192000" progId="">
                  <p:embed/>
                </p:oleObj>
              </mc:Choice>
              <mc:Fallback>
                <p:oleObj name="" r:id="rId2" imgW="12357100" imgH="121920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6838"/>
                        <a:ext cx="1695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F6E83F-D291-4C72-B1CB-47BF7B99F288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90E4DD-D61F-43F2-B8F0-5F0DAC82069A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F91381-D73E-4869-A943-037A3720F261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1324A1-83B5-4108-A2F4-F0B157B4C79E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78D7A1-79D9-433B-BCDB-F4954AC9B36D}" type="slidenum">
              <a:rPr lang="zh-CN" altLang="en-US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3884A2-48C5-49C8-9922-B407FF4484FB}" type="slidenum">
              <a:rPr lang="zh-CN" altLang="en-US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D1954-9F1D-4020-B976-597C64B906CA}" type="slidenum">
              <a:rPr lang="zh-CN" altLang="en-US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C33D9E-28DA-4DD3-814D-C69B31C95934}" type="slidenum">
              <a:rPr lang="zh-CN" altLang="en-US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C9D63C-4B5E-488C-8D7F-5A1DB43FBF3F}" type="slidenum">
              <a:rPr lang="zh-CN" altLang="en-US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CE7D70-8021-4E89-AE0E-30B4502EB9B2}" type="slidenum">
              <a:rPr lang="zh-CN" altLang="en-US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/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latin typeface="Arial Black" panose="020B0A04020102020204" pitchFamily="34" charset="0"/>
              </a:defRPr>
            </a:lvl1pPr>
          </a:lstStyle>
          <a:p>
            <a:fld id="{8C83280A-B779-4A17-914C-00B345DFDF2A}" type="slidenum">
              <a:rPr lang="zh-CN" altLang="en-US"/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2005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anose="05000000000000000000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68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23304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78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16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Relationship Id="rId31" Type="http://schemas.openxmlformats.org/officeDocument/2006/relationships/vmlDrawing" Target="../drawings/vmlDrawing7.vml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23.wmf"/><Relationship Id="rId29" Type="http://schemas.openxmlformats.org/officeDocument/2006/relationships/image" Target="../media/image36.wmf"/><Relationship Id="rId28" Type="http://schemas.openxmlformats.org/officeDocument/2006/relationships/oleObject" Target="../embeddings/oleObject26.bin"/><Relationship Id="rId27" Type="http://schemas.openxmlformats.org/officeDocument/2006/relationships/image" Target="../media/image35.wmf"/><Relationship Id="rId26" Type="http://schemas.openxmlformats.org/officeDocument/2006/relationships/oleObject" Target="../embeddings/oleObject25.bin"/><Relationship Id="rId25" Type="http://schemas.openxmlformats.org/officeDocument/2006/relationships/image" Target="../media/image34.wmf"/><Relationship Id="rId24" Type="http://schemas.openxmlformats.org/officeDocument/2006/relationships/oleObject" Target="../embeddings/oleObject24.bin"/><Relationship Id="rId23" Type="http://schemas.openxmlformats.org/officeDocument/2006/relationships/image" Target="../media/image33.wmf"/><Relationship Id="rId22" Type="http://schemas.openxmlformats.org/officeDocument/2006/relationships/oleObject" Target="../embeddings/oleObject23.bin"/><Relationship Id="rId21" Type="http://schemas.openxmlformats.org/officeDocument/2006/relationships/image" Target="../media/image32.wmf"/><Relationship Id="rId20" Type="http://schemas.openxmlformats.org/officeDocument/2006/relationships/oleObject" Target="../embeddings/oleObject22.bin"/><Relationship Id="rId2" Type="http://schemas.openxmlformats.org/officeDocument/2006/relationships/oleObject" Target="../embeddings/oleObject13.bin"/><Relationship Id="rId19" Type="http://schemas.openxmlformats.org/officeDocument/2006/relationships/image" Target="../media/image31.wmf"/><Relationship Id="rId18" Type="http://schemas.openxmlformats.org/officeDocument/2006/relationships/oleObject" Target="../embeddings/oleObject21.bin"/><Relationship Id="rId17" Type="http://schemas.openxmlformats.org/officeDocument/2006/relationships/image" Target="../media/image30.wmf"/><Relationship Id="rId16" Type="http://schemas.openxmlformats.org/officeDocument/2006/relationships/oleObject" Target="../embeddings/oleObject20.bin"/><Relationship Id="rId15" Type="http://schemas.openxmlformats.org/officeDocument/2006/relationships/image" Target="../media/image29.wmf"/><Relationship Id="rId14" Type="http://schemas.openxmlformats.org/officeDocument/2006/relationships/oleObject" Target="../embeddings/oleObject19.bin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18.bin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17.bin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4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1.e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wmf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运算器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78307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3.2  </a:t>
            </a:r>
            <a:r>
              <a:rPr lang="zh-CN" altLang="en-US" sz="4200">
                <a:ea typeface="楷体_GB2312" pitchFamily="49" charset="-122"/>
              </a:rPr>
              <a:t>算数逻辑部件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378309" name="Rectangle 5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楷体_GB2312" pitchFamily="49" charset="-122"/>
              </a:rPr>
              <a:t>3.2.1  </a:t>
            </a:r>
            <a:r>
              <a:rPr lang="zh-CN" altLang="en-US" sz="3800">
                <a:solidFill>
                  <a:srgbClr val="CC0066"/>
                </a:solidFill>
                <a:ea typeface="楷体_GB2312" pitchFamily="49" charset="-122"/>
              </a:rPr>
              <a:t>单元电路</a:t>
            </a:r>
            <a:endParaRPr lang="zh-CN" altLang="en-US" sz="380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C0AA4-50B0-4DCF-9A91-8739E331E1D3}" type="slidenum">
              <a:rPr lang="zh-CN" altLang="en-US"/>
            </a:fld>
            <a:endParaRPr lang="en-US" altLang="zh-CN"/>
          </a:p>
        </p:txBody>
      </p:sp>
      <p:sp>
        <p:nvSpPr>
          <p:cNvPr id="1498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981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51275" y="2492375"/>
            <a:ext cx="1800225" cy="10080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D60093"/>
                </a:solidFill>
              </a:rPr>
              <a:t>先行进位</a:t>
            </a:r>
            <a:br>
              <a:rPr lang="zh-CN" altLang="en-US">
                <a:solidFill>
                  <a:srgbClr val="D60093"/>
                </a:solidFill>
              </a:rPr>
            </a:br>
            <a:r>
              <a:rPr lang="zh-CN" altLang="en-US">
                <a:solidFill>
                  <a:srgbClr val="D60093"/>
                </a:solidFill>
              </a:rPr>
              <a:t>推导：</a:t>
            </a:r>
            <a:endParaRPr lang="zh-CN" altLang="en-US" i="1" baseline="-25000">
              <a:solidFill>
                <a:srgbClr val="D60093"/>
              </a:solidFill>
            </a:endParaRPr>
          </a:p>
        </p:txBody>
      </p:sp>
      <p:grpSp>
        <p:nvGrpSpPr>
          <p:cNvPr id="1498198" name="Group 86"/>
          <p:cNvGrpSpPr>
            <a:grpSpLocks noChangeAspect="1"/>
          </p:cNvGrpSpPr>
          <p:nvPr/>
        </p:nvGrpSpPr>
        <p:grpSpPr bwMode="auto">
          <a:xfrm>
            <a:off x="5868988" y="404813"/>
            <a:ext cx="3167062" cy="3524250"/>
            <a:chOff x="3333" y="346"/>
            <a:chExt cx="2359" cy="2624"/>
          </a:xfrm>
        </p:grpSpPr>
        <p:sp>
          <p:nvSpPr>
            <p:cNvPr id="1498117" name="Rectangle 5"/>
            <p:cNvSpPr>
              <a:spLocks noChangeAspect="1" noChangeArrowheads="1"/>
            </p:cNvSpPr>
            <p:nvPr/>
          </p:nvSpPr>
          <p:spPr bwMode="auto">
            <a:xfrm>
              <a:off x="4013" y="862"/>
              <a:ext cx="1179" cy="453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全加器</a:t>
              </a:r>
              <a:endParaRPr lang="zh-CN" altLang="en-US" sz="2000"/>
            </a:p>
          </p:txBody>
        </p:sp>
        <p:sp>
          <p:nvSpPr>
            <p:cNvPr id="1498118" name="Rectangle 6"/>
            <p:cNvSpPr>
              <a:spLocks noChangeAspect="1" noChangeArrowheads="1"/>
            </p:cNvSpPr>
            <p:nvPr/>
          </p:nvSpPr>
          <p:spPr bwMode="auto">
            <a:xfrm>
              <a:off x="4013" y="1768"/>
              <a:ext cx="1179" cy="681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函数发生器</a:t>
              </a:r>
              <a:endParaRPr lang="zh-CN" altLang="en-US" sz="2000"/>
            </a:p>
          </p:txBody>
        </p:sp>
        <p:sp>
          <p:nvSpPr>
            <p:cNvPr id="1498119" name="Line 7"/>
            <p:cNvSpPr>
              <a:spLocks noChangeAspect="1" noChangeShapeType="1"/>
            </p:cNvSpPr>
            <p:nvPr/>
          </p:nvSpPr>
          <p:spPr bwMode="auto">
            <a:xfrm>
              <a:off x="3650" y="184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0" name="Line 8"/>
            <p:cNvSpPr>
              <a:spLocks noChangeAspect="1" noChangeShapeType="1"/>
            </p:cNvSpPr>
            <p:nvPr/>
          </p:nvSpPr>
          <p:spPr bwMode="auto">
            <a:xfrm>
              <a:off x="3650" y="2025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1" name="Line 9"/>
            <p:cNvSpPr>
              <a:spLocks noChangeAspect="1" noChangeShapeType="1"/>
            </p:cNvSpPr>
            <p:nvPr/>
          </p:nvSpPr>
          <p:spPr bwMode="auto">
            <a:xfrm>
              <a:off x="3650" y="220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2" name="Line 10"/>
            <p:cNvSpPr>
              <a:spLocks noChangeAspect="1" noChangeShapeType="1"/>
            </p:cNvSpPr>
            <p:nvPr/>
          </p:nvSpPr>
          <p:spPr bwMode="auto">
            <a:xfrm>
              <a:off x="3650" y="238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3" name="Text Box 11"/>
            <p:cNvSpPr txBox="1">
              <a:spLocks noChangeAspect="1" noChangeArrowheads="1"/>
            </p:cNvSpPr>
            <p:nvPr/>
          </p:nvSpPr>
          <p:spPr bwMode="auto">
            <a:xfrm>
              <a:off x="3333" y="1661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S</a:t>
              </a:r>
              <a:r>
                <a:rPr lang="en-US" altLang="zh-CN" sz="2000" baseline="-25000"/>
                <a:t>0</a:t>
              </a:r>
              <a:endParaRPr lang="en-US" altLang="zh-CN" sz="2000" baseline="-25000"/>
            </a:p>
          </p:txBody>
        </p:sp>
        <p:sp>
          <p:nvSpPr>
            <p:cNvPr id="1498124" name="Text Box 12"/>
            <p:cNvSpPr txBox="1">
              <a:spLocks noChangeAspect="1" noChangeArrowheads="1"/>
            </p:cNvSpPr>
            <p:nvPr/>
          </p:nvSpPr>
          <p:spPr bwMode="auto">
            <a:xfrm>
              <a:off x="3333" y="1843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S</a:t>
              </a:r>
              <a:r>
                <a:rPr lang="en-US" altLang="zh-CN" sz="2000" baseline="-25000"/>
                <a:t>1</a:t>
              </a:r>
              <a:endParaRPr lang="en-US" altLang="zh-CN" sz="2000" baseline="-25000"/>
            </a:p>
          </p:txBody>
        </p:sp>
        <p:sp>
          <p:nvSpPr>
            <p:cNvPr id="1498125" name="Text Box 13"/>
            <p:cNvSpPr txBox="1">
              <a:spLocks noChangeAspect="1" noChangeArrowheads="1"/>
            </p:cNvSpPr>
            <p:nvPr/>
          </p:nvSpPr>
          <p:spPr bwMode="auto">
            <a:xfrm>
              <a:off x="3333" y="2024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S</a:t>
              </a:r>
              <a:r>
                <a:rPr lang="en-US" altLang="zh-CN" sz="2000" baseline="-25000"/>
                <a:t>2</a:t>
              </a:r>
              <a:endParaRPr lang="en-US" altLang="zh-CN" sz="2000" baseline="-25000"/>
            </a:p>
          </p:txBody>
        </p:sp>
        <p:sp>
          <p:nvSpPr>
            <p:cNvPr id="1498126" name="Text Box 14"/>
            <p:cNvSpPr txBox="1">
              <a:spLocks noChangeAspect="1" noChangeArrowheads="1"/>
            </p:cNvSpPr>
            <p:nvPr/>
          </p:nvSpPr>
          <p:spPr bwMode="auto">
            <a:xfrm>
              <a:off x="3333" y="2206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S</a:t>
              </a:r>
              <a:r>
                <a:rPr lang="en-US" altLang="zh-CN" sz="2000" baseline="-25000"/>
                <a:t>3</a:t>
              </a:r>
              <a:endParaRPr lang="en-US" altLang="zh-CN" sz="2000" baseline="-25000"/>
            </a:p>
          </p:txBody>
        </p:sp>
        <p:sp>
          <p:nvSpPr>
            <p:cNvPr id="1498127" name="AutoShape 15"/>
            <p:cNvSpPr>
              <a:spLocks noChangeAspect="1" noChangeArrowheads="1"/>
            </p:cNvSpPr>
            <p:nvPr/>
          </p:nvSpPr>
          <p:spPr bwMode="auto">
            <a:xfrm>
              <a:off x="4194" y="2449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8" name="AutoShape 16"/>
            <p:cNvSpPr>
              <a:spLocks noChangeAspect="1" noChangeArrowheads="1"/>
            </p:cNvSpPr>
            <p:nvPr/>
          </p:nvSpPr>
          <p:spPr bwMode="auto">
            <a:xfrm>
              <a:off x="4830" y="2449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9" name="Text Box 17"/>
            <p:cNvSpPr txBox="1">
              <a:spLocks noChangeAspect="1" noChangeArrowheads="1"/>
            </p:cNvSpPr>
            <p:nvPr/>
          </p:nvSpPr>
          <p:spPr bwMode="auto">
            <a:xfrm>
              <a:off x="4242" y="2660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A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0" name="Text Box 18"/>
            <p:cNvSpPr txBox="1">
              <a:spLocks noChangeAspect="1" noChangeArrowheads="1"/>
            </p:cNvSpPr>
            <p:nvPr/>
          </p:nvSpPr>
          <p:spPr bwMode="auto">
            <a:xfrm>
              <a:off x="4875" y="2675"/>
              <a:ext cx="365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B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1" name="AutoShape 19"/>
            <p:cNvSpPr>
              <a:spLocks noChangeAspect="1" noChangeArrowheads="1"/>
            </p:cNvSpPr>
            <p:nvPr/>
          </p:nvSpPr>
          <p:spPr bwMode="auto">
            <a:xfrm>
              <a:off x="4194" y="1315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2" name="AutoShape 20"/>
            <p:cNvSpPr>
              <a:spLocks noChangeAspect="1" noChangeArrowheads="1"/>
            </p:cNvSpPr>
            <p:nvPr/>
          </p:nvSpPr>
          <p:spPr bwMode="auto">
            <a:xfrm>
              <a:off x="4830" y="1315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3" name="Text Box 21"/>
            <p:cNvSpPr txBox="1">
              <a:spLocks noChangeAspect="1" noChangeArrowheads="1"/>
            </p:cNvSpPr>
            <p:nvPr/>
          </p:nvSpPr>
          <p:spPr bwMode="auto">
            <a:xfrm>
              <a:off x="4240" y="1451"/>
              <a:ext cx="363" cy="296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X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4" name="Text Box 22"/>
            <p:cNvSpPr txBox="1">
              <a:spLocks noChangeAspect="1" noChangeArrowheads="1"/>
            </p:cNvSpPr>
            <p:nvPr/>
          </p:nvSpPr>
          <p:spPr bwMode="auto">
            <a:xfrm>
              <a:off x="4875" y="1451"/>
              <a:ext cx="363" cy="296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Y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5" name="AutoShape 23"/>
            <p:cNvSpPr>
              <a:spLocks noChangeAspect="1" noChangeArrowheads="1"/>
            </p:cNvSpPr>
            <p:nvPr/>
          </p:nvSpPr>
          <p:spPr bwMode="auto">
            <a:xfrm>
              <a:off x="4511" y="408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6" name="Text Box 24"/>
            <p:cNvSpPr txBox="1">
              <a:spLocks noChangeAspect="1" noChangeArrowheads="1"/>
            </p:cNvSpPr>
            <p:nvPr/>
          </p:nvSpPr>
          <p:spPr bwMode="auto">
            <a:xfrm>
              <a:off x="4558" y="346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F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7" name="Line 25"/>
            <p:cNvSpPr>
              <a:spLocks noChangeAspect="1" noChangeShapeType="1"/>
            </p:cNvSpPr>
            <p:nvPr/>
          </p:nvSpPr>
          <p:spPr bwMode="auto">
            <a:xfrm flipH="1">
              <a:off x="3650" y="110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8" name="Line 26"/>
            <p:cNvSpPr>
              <a:spLocks noChangeAspect="1" noChangeShapeType="1"/>
            </p:cNvSpPr>
            <p:nvPr/>
          </p:nvSpPr>
          <p:spPr bwMode="auto">
            <a:xfrm flipH="1">
              <a:off x="5192" y="110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9" name="Text Box 27"/>
            <p:cNvSpPr txBox="1">
              <a:spLocks noChangeAspect="1" noChangeArrowheads="1"/>
            </p:cNvSpPr>
            <p:nvPr/>
          </p:nvSpPr>
          <p:spPr bwMode="auto">
            <a:xfrm>
              <a:off x="5102" y="787"/>
              <a:ext cx="590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C</a:t>
              </a:r>
              <a:r>
                <a:rPr lang="en-US" altLang="zh-CN" sz="2000" i="1" baseline="-25000"/>
                <a:t>n+i</a:t>
              </a:r>
              <a:endParaRPr lang="en-US" altLang="zh-CN" sz="2000" i="1" baseline="-25000"/>
            </a:p>
          </p:txBody>
        </p:sp>
        <p:sp>
          <p:nvSpPr>
            <p:cNvPr id="1498140" name="Text Box 28"/>
            <p:cNvSpPr txBox="1">
              <a:spLocks noChangeAspect="1" noChangeArrowheads="1"/>
            </p:cNvSpPr>
            <p:nvPr/>
          </p:nvSpPr>
          <p:spPr bwMode="auto">
            <a:xfrm>
              <a:off x="3378" y="770"/>
              <a:ext cx="590" cy="296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/>
                <a:t>C</a:t>
              </a:r>
              <a:r>
                <a:rPr lang="en-US" altLang="zh-CN" sz="2000" i="1" baseline="-25000"/>
                <a:t>n</a:t>
              </a:r>
              <a:r>
                <a:rPr lang="en-US" altLang="zh-CN" sz="2000" baseline="-25000"/>
                <a:t>+</a:t>
              </a:r>
              <a:r>
                <a:rPr lang="en-US" altLang="zh-CN" sz="2000" i="1" baseline="-25000"/>
                <a:t>i</a:t>
              </a:r>
              <a:r>
                <a:rPr lang="en-US" altLang="zh-CN" sz="2000" baseline="-25000"/>
                <a:t>+1</a:t>
              </a:r>
              <a:endParaRPr lang="en-US" altLang="zh-CN" sz="2000" baseline="-25000"/>
            </a:p>
          </p:txBody>
        </p:sp>
      </p:grpSp>
      <p:graphicFrame>
        <p:nvGraphicFramePr>
          <p:cNvPr id="1498181" name="Object 69"/>
          <p:cNvGraphicFramePr>
            <a:graphicFrameLocks noChangeAspect="1"/>
          </p:cNvGraphicFramePr>
          <p:nvPr/>
        </p:nvGraphicFramePr>
        <p:xfrm>
          <a:off x="468313" y="620713"/>
          <a:ext cx="3240087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00" name="公式" r:id="rId1" imgW="1435100" imgH="1041400" progId="Equation.3">
                  <p:embed/>
                </p:oleObj>
              </mc:Choice>
              <mc:Fallback>
                <p:oleObj name="公式" r:id="rId1" imgW="1435100" imgH="10414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20713"/>
                        <a:ext cx="3240087" cy="2351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8188" name="Object 76"/>
          <p:cNvGraphicFramePr>
            <a:graphicFrameLocks noChangeAspect="1"/>
          </p:cNvGraphicFramePr>
          <p:nvPr/>
        </p:nvGraphicFramePr>
        <p:xfrm>
          <a:off x="690563" y="3265488"/>
          <a:ext cx="80549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01" name="公式" r:id="rId3" imgW="4229100" imgH="927100" progId="Equation.3">
                  <p:embed/>
                </p:oleObj>
              </mc:Choice>
              <mc:Fallback>
                <p:oleObj name="公式" r:id="rId3" imgW="4229100" imgH="9271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265488"/>
                        <a:ext cx="8054975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8189" name="Line 77"/>
          <p:cNvSpPr>
            <a:spLocks noChangeShapeType="1"/>
          </p:cNvSpPr>
          <p:nvPr/>
        </p:nvSpPr>
        <p:spPr bwMode="auto">
          <a:xfrm>
            <a:off x="2915816" y="5013325"/>
            <a:ext cx="388778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8190" name="Line 78"/>
          <p:cNvSpPr>
            <a:spLocks noChangeShapeType="1"/>
          </p:cNvSpPr>
          <p:nvPr/>
        </p:nvSpPr>
        <p:spPr bwMode="auto">
          <a:xfrm>
            <a:off x="7092280" y="5013325"/>
            <a:ext cx="12954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8191" name="Text Box 79"/>
          <p:cNvSpPr txBox="1">
            <a:spLocks noChangeArrowheads="1"/>
          </p:cNvSpPr>
          <p:nvPr/>
        </p:nvSpPr>
        <p:spPr bwMode="auto">
          <a:xfrm>
            <a:off x="4284663" y="4956175"/>
            <a:ext cx="1081087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G</a:t>
            </a:r>
            <a:endParaRPr lang="en-US" altLang="zh-CN">
              <a:solidFill>
                <a:srgbClr val="FF0066"/>
              </a:solidFill>
            </a:endParaRPr>
          </a:p>
        </p:txBody>
      </p:sp>
      <p:sp>
        <p:nvSpPr>
          <p:cNvPr id="1498192" name="Text Box 80"/>
          <p:cNvSpPr txBox="1">
            <a:spLocks noChangeArrowheads="1"/>
          </p:cNvSpPr>
          <p:nvPr/>
        </p:nvSpPr>
        <p:spPr bwMode="auto">
          <a:xfrm>
            <a:off x="7236296" y="4956175"/>
            <a:ext cx="1081088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P</a:t>
            </a:r>
            <a:endParaRPr lang="en-US" altLang="zh-CN">
              <a:solidFill>
                <a:srgbClr val="FF0066"/>
              </a:solidFill>
            </a:endParaRPr>
          </a:p>
        </p:txBody>
      </p:sp>
      <p:graphicFrame>
        <p:nvGraphicFramePr>
          <p:cNvPr id="1498193" name="Object 81"/>
          <p:cNvGraphicFramePr>
            <a:graphicFrameLocks noChangeAspect="1"/>
          </p:cNvGraphicFramePr>
          <p:nvPr/>
        </p:nvGraphicFramePr>
        <p:xfrm>
          <a:off x="487363" y="5446713"/>
          <a:ext cx="48053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02" name="公式" r:id="rId5" imgW="2362200" imgH="457200" progId="Equation.3">
                  <p:embed/>
                </p:oleObj>
              </mc:Choice>
              <mc:Fallback>
                <p:oleObj name="公式" r:id="rId5" imgW="2362200" imgH="4572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5446713"/>
                        <a:ext cx="4805362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8194" name="Text Box 82"/>
          <p:cNvSpPr txBox="1">
            <a:spLocks noChangeArrowheads="1"/>
          </p:cNvSpPr>
          <p:nvPr/>
        </p:nvSpPr>
        <p:spPr bwMode="auto">
          <a:xfrm>
            <a:off x="5724525" y="5878513"/>
            <a:ext cx="2376488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进位</a:t>
            </a:r>
            <a:r>
              <a:rPr lang="zh-CN" altLang="en-US">
                <a:solidFill>
                  <a:srgbClr val="CC0000"/>
                </a:solidFill>
              </a:rPr>
              <a:t>发生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1498195" name="Text Box 83"/>
          <p:cNvSpPr txBox="1">
            <a:spLocks noChangeArrowheads="1"/>
          </p:cNvSpPr>
          <p:nvPr/>
        </p:nvSpPr>
        <p:spPr bwMode="auto">
          <a:xfrm>
            <a:off x="5724525" y="5373688"/>
            <a:ext cx="2376488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进位</a:t>
            </a:r>
            <a:r>
              <a:rPr lang="zh-CN" altLang="en-US">
                <a:solidFill>
                  <a:srgbClr val="CC0000"/>
                </a:solidFill>
              </a:rPr>
              <a:t>传送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1498196" name="Line 84"/>
          <p:cNvSpPr>
            <a:spLocks noChangeShapeType="1"/>
          </p:cNvSpPr>
          <p:nvPr/>
        </p:nvSpPr>
        <p:spPr bwMode="auto">
          <a:xfrm>
            <a:off x="2700338" y="5662613"/>
            <a:ext cx="3095625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8197" name="Line 85"/>
          <p:cNvSpPr>
            <a:spLocks noChangeShapeType="1"/>
          </p:cNvSpPr>
          <p:nvPr/>
        </p:nvSpPr>
        <p:spPr bwMode="auto">
          <a:xfrm>
            <a:off x="5364163" y="6165850"/>
            <a:ext cx="431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8199" name="AutoShape 8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1225" y="5876925"/>
            <a:ext cx="433388" cy="431800"/>
          </a:xfrm>
          <a:prstGeom prst="actionButtonReturn">
            <a:avLst/>
          </a:prstGeom>
          <a:solidFill>
            <a:srgbClr val="99CCFF"/>
          </a:solidFill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C0AA4-50B0-4DCF-9A91-8739E331E1D3}" type="slidenum">
              <a:rPr lang="zh-CN" altLang="en-US"/>
            </a:fld>
            <a:endParaRPr lang="en-US" altLang="zh-CN"/>
          </a:p>
        </p:txBody>
      </p:sp>
      <p:sp>
        <p:nvSpPr>
          <p:cNvPr id="1498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981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51275" y="2492375"/>
            <a:ext cx="1800225" cy="10080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D60093"/>
                </a:solidFill>
              </a:rPr>
              <a:t>先行进位</a:t>
            </a:r>
            <a:br>
              <a:rPr lang="zh-CN" altLang="en-US">
                <a:solidFill>
                  <a:srgbClr val="D60093"/>
                </a:solidFill>
              </a:rPr>
            </a:br>
            <a:r>
              <a:rPr lang="zh-CN" altLang="en-US">
                <a:solidFill>
                  <a:srgbClr val="D60093"/>
                </a:solidFill>
              </a:rPr>
              <a:t>推导：</a:t>
            </a:r>
            <a:endParaRPr lang="zh-CN" altLang="en-US" i="1" baseline="-25000">
              <a:solidFill>
                <a:srgbClr val="D60093"/>
              </a:solidFill>
            </a:endParaRPr>
          </a:p>
        </p:txBody>
      </p:sp>
      <p:grpSp>
        <p:nvGrpSpPr>
          <p:cNvPr id="2" name="Group 86"/>
          <p:cNvGrpSpPr>
            <a:grpSpLocks noChangeAspect="1"/>
          </p:cNvGrpSpPr>
          <p:nvPr/>
        </p:nvGrpSpPr>
        <p:grpSpPr bwMode="auto">
          <a:xfrm>
            <a:off x="5868988" y="404813"/>
            <a:ext cx="3167062" cy="3524250"/>
            <a:chOff x="3333" y="346"/>
            <a:chExt cx="2359" cy="2624"/>
          </a:xfrm>
        </p:grpSpPr>
        <p:sp>
          <p:nvSpPr>
            <p:cNvPr id="1498117" name="Rectangle 5"/>
            <p:cNvSpPr>
              <a:spLocks noChangeAspect="1" noChangeArrowheads="1"/>
            </p:cNvSpPr>
            <p:nvPr/>
          </p:nvSpPr>
          <p:spPr bwMode="auto">
            <a:xfrm>
              <a:off x="4013" y="862"/>
              <a:ext cx="1179" cy="453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全加器</a:t>
              </a:r>
              <a:endParaRPr lang="zh-CN" altLang="en-US" sz="2000"/>
            </a:p>
          </p:txBody>
        </p:sp>
        <p:sp>
          <p:nvSpPr>
            <p:cNvPr id="1498118" name="Rectangle 6"/>
            <p:cNvSpPr>
              <a:spLocks noChangeAspect="1" noChangeArrowheads="1"/>
            </p:cNvSpPr>
            <p:nvPr/>
          </p:nvSpPr>
          <p:spPr bwMode="auto">
            <a:xfrm>
              <a:off x="4013" y="1768"/>
              <a:ext cx="1179" cy="681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函数发生器</a:t>
              </a:r>
              <a:endParaRPr lang="zh-CN" altLang="en-US" sz="2000"/>
            </a:p>
          </p:txBody>
        </p:sp>
        <p:sp>
          <p:nvSpPr>
            <p:cNvPr id="1498119" name="Line 7"/>
            <p:cNvSpPr>
              <a:spLocks noChangeAspect="1" noChangeShapeType="1"/>
            </p:cNvSpPr>
            <p:nvPr/>
          </p:nvSpPr>
          <p:spPr bwMode="auto">
            <a:xfrm>
              <a:off x="3650" y="184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0" name="Line 8"/>
            <p:cNvSpPr>
              <a:spLocks noChangeAspect="1" noChangeShapeType="1"/>
            </p:cNvSpPr>
            <p:nvPr/>
          </p:nvSpPr>
          <p:spPr bwMode="auto">
            <a:xfrm>
              <a:off x="3650" y="2025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1" name="Line 9"/>
            <p:cNvSpPr>
              <a:spLocks noChangeAspect="1" noChangeShapeType="1"/>
            </p:cNvSpPr>
            <p:nvPr/>
          </p:nvSpPr>
          <p:spPr bwMode="auto">
            <a:xfrm>
              <a:off x="3650" y="220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2" name="Line 10"/>
            <p:cNvSpPr>
              <a:spLocks noChangeAspect="1" noChangeShapeType="1"/>
            </p:cNvSpPr>
            <p:nvPr/>
          </p:nvSpPr>
          <p:spPr bwMode="auto">
            <a:xfrm>
              <a:off x="3650" y="238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3" name="Text Box 11"/>
            <p:cNvSpPr txBox="1">
              <a:spLocks noChangeAspect="1" noChangeArrowheads="1"/>
            </p:cNvSpPr>
            <p:nvPr/>
          </p:nvSpPr>
          <p:spPr bwMode="auto">
            <a:xfrm>
              <a:off x="3333" y="1661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S</a:t>
              </a:r>
              <a:r>
                <a:rPr lang="en-US" altLang="zh-CN" sz="2000" baseline="-25000"/>
                <a:t>0</a:t>
              </a:r>
              <a:endParaRPr lang="en-US" altLang="zh-CN" sz="2000" baseline="-25000"/>
            </a:p>
          </p:txBody>
        </p:sp>
        <p:sp>
          <p:nvSpPr>
            <p:cNvPr id="1498124" name="Text Box 12"/>
            <p:cNvSpPr txBox="1">
              <a:spLocks noChangeAspect="1" noChangeArrowheads="1"/>
            </p:cNvSpPr>
            <p:nvPr/>
          </p:nvSpPr>
          <p:spPr bwMode="auto">
            <a:xfrm>
              <a:off x="3333" y="1843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S</a:t>
              </a:r>
              <a:r>
                <a:rPr lang="en-US" altLang="zh-CN" sz="2000" baseline="-25000"/>
                <a:t>1</a:t>
              </a:r>
              <a:endParaRPr lang="en-US" altLang="zh-CN" sz="2000" baseline="-25000"/>
            </a:p>
          </p:txBody>
        </p:sp>
        <p:sp>
          <p:nvSpPr>
            <p:cNvPr id="1498125" name="Text Box 13"/>
            <p:cNvSpPr txBox="1">
              <a:spLocks noChangeAspect="1" noChangeArrowheads="1"/>
            </p:cNvSpPr>
            <p:nvPr/>
          </p:nvSpPr>
          <p:spPr bwMode="auto">
            <a:xfrm>
              <a:off x="3333" y="2024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S</a:t>
              </a:r>
              <a:r>
                <a:rPr lang="en-US" altLang="zh-CN" sz="2000" baseline="-25000"/>
                <a:t>2</a:t>
              </a:r>
              <a:endParaRPr lang="en-US" altLang="zh-CN" sz="2000" baseline="-25000"/>
            </a:p>
          </p:txBody>
        </p:sp>
        <p:sp>
          <p:nvSpPr>
            <p:cNvPr id="1498126" name="Text Box 14"/>
            <p:cNvSpPr txBox="1">
              <a:spLocks noChangeAspect="1" noChangeArrowheads="1"/>
            </p:cNvSpPr>
            <p:nvPr/>
          </p:nvSpPr>
          <p:spPr bwMode="auto">
            <a:xfrm>
              <a:off x="3333" y="2206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S</a:t>
              </a:r>
              <a:r>
                <a:rPr lang="en-US" altLang="zh-CN" sz="2000" baseline="-25000"/>
                <a:t>3</a:t>
              </a:r>
              <a:endParaRPr lang="en-US" altLang="zh-CN" sz="2000" baseline="-25000"/>
            </a:p>
          </p:txBody>
        </p:sp>
        <p:sp>
          <p:nvSpPr>
            <p:cNvPr id="1498127" name="AutoShape 15"/>
            <p:cNvSpPr>
              <a:spLocks noChangeAspect="1" noChangeArrowheads="1"/>
            </p:cNvSpPr>
            <p:nvPr/>
          </p:nvSpPr>
          <p:spPr bwMode="auto">
            <a:xfrm>
              <a:off x="4194" y="2449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8" name="AutoShape 16"/>
            <p:cNvSpPr>
              <a:spLocks noChangeAspect="1" noChangeArrowheads="1"/>
            </p:cNvSpPr>
            <p:nvPr/>
          </p:nvSpPr>
          <p:spPr bwMode="auto">
            <a:xfrm>
              <a:off x="4830" y="2449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29" name="Text Box 17"/>
            <p:cNvSpPr txBox="1">
              <a:spLocks noChangeAspect="1" noChangeArrowheads="1"/>
            </p:cNvSpPr>
            <p:nvPr/>
          </p:nvSpPr>
          <p:spPr bwMode="auto">
            <a:xfrm>
              <a:off x="4242" y="2660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A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0" name="Text Box 18"/>
            <p:cNvSpPr txBox="1">
              <a:spLocks noChangeAspect="1" noChangeArrowheads="1"/>
            </p:cNvSpPr>
            <p:nvPr/>
          </p:nvSpPr>
          <p:spPr bwMode="auto">
            <a:xfrm>
              <a:off x="4875" y="2675"/>
              <a:ext cx="365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B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1" name="AutoShape 19"/>
            <p:cNvSpPr>
              <a:spLocks noChangeAspect="1" noChangeArrowheads="1"/>
            </p:cNvSpPr>
            <p:nvPr/>
          </p:nvSpPr>
          <p:spPr bwMode="auto">
            <a:xfrm>
              <a:off x="4194" y="1315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2" name="AutoShape 20"/>
            <p:cNvSpPr>
              <a:spLocks noChangeAspect="1" noChangeArrowheads="1"/>
            </p:cNvSpPr>
            <p:nvPr/>
          </p:nvSpPr>
          <p:spPr bwMode="auto">
            <a:xfrm>
              <a:off x="4830" y="1315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3" name="Text Box 21"/>
            <p:cNvSpPr txBox="1">
              <a:spLocks noChangeAspect="1" noChangeArrowheads="1"/>
            </p:cNvSpPr>
            <p:nvPr/>
          </p:nvSpPr>
          <p:spPr bwMode="auto">
            <a:xfrm>
              <a:off x="4240" y="1451"/>
              <a:ext cx="363" cy="296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X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4" name="Text Box 22"/>
            <p:cNvSpPr txBox="1">
              <a:spLocks noChangeAspect="1" noChangeArrowheads="1"/>
            </p:cNvSpPr>
            <p:nvPr/>
          </p:nvSpPr>
          <p:spPr bwMode="auto">
            <a:xfrm>
              <a:off x="4875" y="1451"/>
              <a:ext cx="363" cy="296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Y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5" name="AutoShape 23"/>
            <p:cNvSpPr>
              <a:spLocks noChangeAspect="1" noChangeArrowheads="1"/>
            </p:cNvSpPr>
            <p:nvPr/>
          </p:nvSpPr>
          <p:spPr bwMode="auto">
            <a:xfrm>
              <a:off x="4511" y="408"/>
              <a:ext cx="182" cy="453"/>
            </a:xfrm>
            <a:prstGeom prst="upArrow">
              <a:avLst>
                <a:gd name="adj1" fmla="val 50000"/>
                <a:gd name="adj2" fmla="val 62225"/>
              </a:avLst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6" name="Text Box 24"/>
            <p:cNvSpPr txBox="1">
              <a:spLocks noChangeAspect="1" noChangeArrowheads="1"/>
            </p:cNvSpPr>
            <p:nvPr/>
          </p:nvSpPr>
          <p:spPr bwMode="auto">
            <a:xfrm>
              <a:off x="4558" y="346"/>
              <a:ext cx="363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F</a:t>
              </a:r>
              <a:r>
                <a:rPr lang="en-US" altLang="zh-CN" sz="2000" i="1" baseline="-25000"/>
                <a:t>i</a:t>
              </a:r>
              <a:endParaRPr lang="en-US" altLang="zh-CN" sz="2000" i="1" baseline="-25000"/>
            </a:p>
          </p:txBody>
        </p:sp>
        <p:sp>
          <p:nvSpPr>
            <p:cNvPr id="1498137" name="Line 25"/>
            <p:cNvSpPr>
              <a:spLocks noChangeAspect="1" noChangeShapeType="1"/>
            </p:cNvSpPr>
            <p:nvPr/>
          </p:nvSpPr>
          <p:spPr bwMode="auto">
            <a:xfrm flipH="1">
              <a:off x="3650" y="110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8" name="Line 26"/>
            <p:cNvSpPr>
              <a:spLocks noChangeAspect="1" noChangeShapeType="1"/>
            </p:cNvSpPr>
            <p:nvPr/>
          </p:nvSpPr>
          <p:spPr bwMode="auto">
            <a:xfrm flipH="1">
              <a:off x="5192" y="110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98139" name="Text Box 27"/>
            <p:cNvSpPr txBox="1">
              <a:spLocks noChangeAspect="1" noChangeArrowheads="1"/>
            </p:cNvSpPr>
            <p:nvPr/>
          </p:nvSpPr>
          <p:spPr bwMode="auto">
            <a:xfrm>
              <a:off x="5102" y="787"/>
              <a:ext cx="590" cy="29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/>
                <a:t>C</a:t>
              </a:r>
              <a:r>
                <a:rPr lang="en-US" altLang="zh-CN" sz="2000" i="1" baseline="-25000"/>
                <a:t>n+i</a:t>
              </a:r>
              <a:endParaRPr lang="en-US" altLang="zh-CN" sz="2000" i="1" baseline="-25000"/>
            </a:p>
          </p:txBody>
        </p:sp>
        <p:sp>
          <p:nvSpPr>
            <p:cNvPr id="1498140" name="Text Box 28"/>
            <p:cNvSpPr txBox="1">
              <a:spLocks noChangeAspect="1" noChangeArrowheads="1"/>
            </p:cNvSpPr>
            <p:nvPr/>
          </p:nvSpPr>
          <p:spPr bwMode="auto">
            <a:xfrm>
              <a:off x="3378" y="770"/>
              <a:ext cx="590" cy="296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/>
                <a:t>C</a:t>
              </a:r>
              <a:r>
                <a:rPr lang="en-US" altLang="zh-CN" sz="2000" i="1" baseline="-25000"/>
                <a:t>n</a:t>
              </a:r>
              <a:r>
                <a:rPr lang="en-US" altLang="zh-CN" sz="2000" baseline="-25000"/>
                <a:t>+</a:t>
              </a:r>
              <a:r>
                <a:rPr lang="en-US" altLang="zh-CN" sz="2000" i="1" baseline="-25000"/>
                <a:t>i</a:t>
              </a:r>
              <a:r>
                <a:rPr lang="en-US" altLang="zh-CN" sz="2000" baseline="-25000"/>
                <a:t>+1</a:t>
              </a:r>
              <a:endParaRPr lang="en-US" altLang="zh-CN" sz="2000" baseline="-25000"/>
            </a:p>
          </p:txBody>
        </p:sp>
      </p:grpSp>
      <p:graphicFrame>
        <p:nvGraphicFramePr>
          <p:cNvPr id="1498181" name="Object 69"/>
          <p:cNvGraphicFramePr>
            <a:graphicFrameLocks noChangeAspect="1"/>
          </p:cNvGraphicFramePr>
          <p:nvPr/>
        </p:nvGraphicFramePr>
        <p:xfrm>
          <a:off x="468313" y="620713"/>
          <a:ext cx="3240087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79" name="公式" r:id="rId1" imgW="1435100" imgH="1041400" progId="Equation.3">
                  <p:embed/>
                </p:oleObj>
              </mc:Choice>
              <mc:Fallback>
                <p:oleObj name="公式" r:id="rId1" imgW="1435100" imgH="10414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20713"/>
                        <a:ext cx="3240087" cy="2351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8188" name="Object 76"/>
          <p:cNvGraphicFramePr>
            <a:graphicFrameLocks noChangeAspect="1"/>
          </p:cNvGraphicFramePr>
          <p:nvPr/>
        </p:nvGraphicFramePr>
        <p:xfrm>
          <a:off x="473075" y="3265488"/>
          <a:ext cx="8491538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80" name="公式" r:id="rId3" imgW="4457700" imgH="927100" progId="Equation.3">
                  <p:embed/>
                </p:oleObj>
              </mc:Choice>
              <mc:Fallback>
                <p:oleObj name="公式" r:id="rId3" imgW="4457700" imgH="9271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65488"/>
                        <a:ext cx="8491538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8189" name="Line 77"/>
          <p:cNvSpPr>
            <a:spLocks noChangeShapeType="1"/>
          </p:cNvSpPr>
          <p:nvPr/>
        </p:nvSpPr>
        <p:spPr bwMode="auto">
          <a:xfrm>
            <a:off x="3059113" y="5013325"/>
            <a:ext cx="388778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8190" name="Line 78"/>
          <p:cNvSpPr>
            <a:spLocks noChangeShapeType="1"/>
          </p:cNvSpPr>
          <p:nvPr/>
        </p:nvSpPr>
        <p:spPr bwMode="auto">
          <a:xfrm>
            <a:off x="7308850" y="5013325"/>
            <a:ext cx="12954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8191" name="Text Box 79"/>
          <p:cNvSpPr txBox="1">
            <a:spLocks noChangeArrowheads="1"/>
          </p:cNvSpPr>
          <p:nvPr/>
        </p:nvSpPr>
        <p:spPr bwMode="auto">
          <a:xfrm>
            <a:off x="4284663" y="4956175"/>
            <a:ext cx="1081087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G</a:t>
            </a:r>
            <a:endParaRPr lang="en-US" altLang="zh-CN">
              <a:solidFill>
                <a:srgbClr val="FF0066"/>
              </a:solidFill>
            </a:endParaRPr>
          </a:p>
        </p:txBody>
      </p:sp>
      <p:sp>
        <p:nvSpPr>
          <p:cNvPr id="1498192" name="Text Box 80"/>
          <p:cNvSpPr txBox="1">
            <a:spLocks noChangeArrowheads="1"/>
          </p:cNvSpPr>
          <p:nvPr/>
        </p:nvSpPr>
        <p:spPr bwMode="auto">
          <a:xfrm>
            <a:off x="7451725" y="4956175"/>
            <a:ext cx="1081088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P</a:t>
            </a:r>
            <a:endParaRPr lang="en-US" altLang="zh-CN">
              <a:solidFill>
                <a:srgbClr val="FF0066"/>
              </a:solidFill>
            </a:endParaRPr>
          </a:p>
        </p:txBody>
      </p:sp>
      <p:graphicFrame>
        <p:nvGraphicFramePr>
          <p:cNvPr id="1498193" name="Object 81"/>
          <p:cNvGraphicFramePr>
            <a:graphicFrameLocks noChangeAspect="1"/>
          </p:cNvGraphicFramePr>
          <p:nvPr/>
        </p:nvGraphicFramePr>
        <p:xfrm>
          <a:off x="487363" y="5446713"/>
          <a:ext cx="48053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81" name="公式" r:id="rId5" imgW="2362200" imgH="457200" progId="Equation.3">
                  <p:embed/>
                </p:oleObj>
              </mc:Choice>
              <mc:Fallback>
                <p:oleObj name="公式" r:id="rId5" imgW="2362200" imgH="4572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5446713"/>
                        <a:ext cx="4805362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8194" name="Text Box 82"/>
          <p:cNvSpPr txBox="1">
            <a:spLocks noChangeArrowheads="1"/>
          </p:cNvSpPr>
          <p:nvPr/>
        </p:nvSpPr>
        <p:spPr bwMode="auto">
          <a:xfrm>
            <a:off x="5724525" y="5878513"/>
            <a:ext cx="2376488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进位</a:t>
            </a:r>
            <a:r>
              <a:rPr lang="zh-CN" altLang="en-US">
                <a:solidFill>
                  <a:srgbClr val="CC0000"/>
                </a:solidFill>
              </a:rPr>
              <a:t>发生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1498195" name="Text Box 83"/>
          <p:cNvSpPr txBox="1">
            <a:spLocks noChangeArrowheads="1"/>
          </p:cNvSpPr>
          <p:nvPr/>
        </p:nvSpPr>
        <p:spPr bwMode="auto">
          <a:xfrm>
            <a:off x="5724525" y="5373688"/>
            <a:ext cx="2376488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进位</a:t>
            </a:r>
            <a:r>
              <a:rPr lang="zh-CN" altLang="en-US">
                <a:solidFill>
                  <a:srgbClr val="CC0000"/>
                </a:solidFill>
              </a:rPr>
              <a:t>传送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1498196" name="Line 84"/>
          <p:cNvSpPr>
            <a:spLocks noChangeShapeType="1"/>
          </p:cNvSpPr>
          <p:nvPr/>
        </p:nvSpPr>
        <p:spPr bwMode="auto">
          <a:xfrm>
            <a:off x="2700338" y="5662613"/>
            <a:ext cx="3095625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8197" name="Line 85"/>
          <p:cNvSpPr>
            <a:spLocks noChangeShapeType="1"/>
          </p:cNvSpPr>
          <p:nvPr/>
        </p:nvSpPr>
        <p:spPr bwMode="auto">
          <a:xfrm>
            <a:off x="5364163" y="6165850"/>
            <a:ext cx="431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8199" name="AutoShape 8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1225" y="5876925"/>
            <a:ext cx="433388" cy="431800"/>
          </a:xfrm>
          <a:prstGeom prst="actionButtonReturn">
            <a:avLst/>
          </a:prstGeom>
          <a:solidFill>
            <a:srgbClr val="99CCFF"/>
          </a:solidFill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55581B-ED05-4381-B9BC-BFE6C69F4EC0}" type="slidenum">
              <a:rPr lang="zh-CN" altLang="en-US"/>
            </a:fld>
            <a:endParaRPr lang="en-US" altLang="zh-CN"/>
          </a:p>
        </p:txBody>
      </p:sp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308725"/>
            <a:ext cx="8362950" cy="3603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476614" name="Picture 6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410"/>
          <a:stretch>
            <a:fillRect/>
          </a:stretch>
        </p:blipFill>
        <p:spPr bwMode="auto">
          <a:xfrm>
            <a:off x="4572000" y="1120775"/>
            <a:ext cx="4321175" cy="475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76615" name="Text Box 7"/>
          <p:cNvSpPr txBox="1">
            <a:spLocks noChangeArrowheads="1"/>
          </p:cNvSpPr>
          <p:nvPr/>
        </p:nvSpPr>
        <p:spPr bwMode="auto">
          <a:xfrm>
            <a:off x="250825" y="620713"/>
            <a:ext cx="288131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latin typeface="Arial" panose="020B0604020202020204" pitchFamily="34" charset="0"/>
              </a:rPr>
              <a:t>Connection Diagram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476616" name="Text Box 8"/>
          <p:cNvSpPr txBox="1">
            <a:spLocks noChangeArrowheads="1"/>
          </p:cNvSpPr>
          <p:nvPr/>
        </p:nvSpPr>
        <p:spPr bwMode="auto">
          <a:xfrm>
            <a:off x="4643438" y="620713"/>
            <a:ext cx="288131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latin typeface="Arial" panose="020B0604020202020204" pitchFamily="34" charset="0"/>
              </a:rPr>
              <a:t>Pin Designations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476617" name="Rectangle 9"/>
          <p:cNvSpPr>
            <a:spLocks noChangeArrowheads="1"/>
          </p:cNvSpPr>
          <p:nvPr/>
        </p:nvSpPr>
        <p:spPr bwMode="auto">
          <a:xfrm>
            <a:off x="552439" y="2528888"/>
            <a:ext cx="2808287" cy="17287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6618" name="Line 10"/>
          <p:cNvSpPr>
            <a:spLocks noChangeShapeType="1"/>
          </p:cNvSpPr>
          <p:nvPr/>
        </p:nvSpPr>
        <p:spPr bwMode="auto">
          <a:xfrm flipV="1">
            <a:off x="1797021" y="2241550"/>
            <a:ext cx="0" cy="28733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19" name="Line 11"/>
          <p:cNvSpPr>
            <a:spLocks noChangeShapeType="1"/>
          </p:cNvSpPr>
          <p:nvPr/>
        </p:nvSpPr>
        <p:spPr bwMode="auto">
          <a:xfrm flipV="1">
            <a:off x="722276" y="224155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0" name="Line 12"/>
          <p:cNvSpPr>
            <a:spLocks noChangeShapeType="1"/>
          </p:cNvSpPr>
          <p:nvPr/>
        </p:nvSpPr>
        <p:spPr bwMode="auto">
          <a:xfrm flipV="1">
            <a:off x="1077882" y="224155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1" name="Line 13"/>
          <p:cNvSpPr>
            <a:spLocks noChangeShapeType="1"/>
          </p:cNvSpPr>
          <p:nvPr/>
        </p:nvSpPr>
        <p:spPr bwMode="auto">
          <a:xfrm flipV="1">
            <a:off x="1435072" y="224155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2" name="Line 14"/>
          <p:cNvSpPr>
            <a:spLocks noChangeShapeType="1"/>
          </p:cNvSpPr>
          <p:nvPr/>
        </p:nvSpPr>
        <p:spPr bwMode="auto">
          <a:xfrm flipV="1">
            <a:off x="2136764" y="2241550"/>
            <a:ext cx="0" cy="28733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3" name="Line 15"/>
          <p:cNvSpPr>
            <a:spLocks noChangeShapeType="1"/>
          </p:cNvSpPr>
          <p:nvPr/>
        </p:nvSpPr>
        <p:spPr bwMode="auto">
          <a:xfrm flipV="1">
            <a:off x="2497126" y="2241550"/>
            <a:ext cx="0" cy="28733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4" name="Line 16"/>
          <p:cNvSpPr>
            <a:spLocks noChangeShapeType="1"/>
          </p:cNvSpPr>
          <p:nvPr/>
        </p:nvSpPr>
        <p:spPr bwMode="auto">
          <a:xfrm flipV="1">
            <a:off x="2857489" y="2241550"/>
            <a:ext cx="0" cy="28733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5" name="Line 17"/>
          <p:cNvSpPr>
            <a:spLocks noChangeShapeType="1"/>
          </p:cNvSpPr>
          <p:nvPr/>
        </p:nvSpPr>
        <p:spPr bwMode="auto">
          <a:xfrm flipV="1">
            <a:off x="3216264" y="2241550"/>
            <a:ext cx="0" cy="28733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6" name="Line 18"/>
          <p:cNvSpPr>
            <a:spLocks noChangeShapeType="1"/>
          </p:cNvSpPr>
          <p:nvPr/>
        </p:nvSpPr>
        <p:spPr bwMode="auto">
          <a:xfrm rot="16200000" flipV="1">
            <a:off x="3507567" y="2529681"/>
            <a:ext cx="0" cy="28733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7" name="Line 19"/>
          <p:cNvSpPr>
            <a:spLocks noChangeShapeType="1"/>
          </p:cNvSpPr>
          <p:nvPr/>
        </p:nvSpPr>
        <p:spPr bwMode="auto">
          <a:xfrm rot="16200000" flipV="1">
            <a:off x="3507567" y="2817019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8" name="Line 20"/>
          <p:cNvSpPr>
            <a:spLocks noChangeShapeType="1"/>
          </p:cNvSpPr>
          <p:nvPr/>
        </p:nvSpPr>
        <p:spPr bwMode="auto">
          <a:xfrm rot="16200000" flipV="1">
            <a:off x="3507567" y="3105944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29" name="Line 21"/>
          <p:cNvSpPr>
            <a:spLocks noChangeShapeType="1"/>
          </p:cNvSpPr>
          <p:nvPr/>
        </p:nvSpPr>
        <p:spPr bwMode="auto">
          <a:xfrm rot="16200000" flipV="1">
            <a:off x="3507567" y="3393281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0" name="Line 22"/>
          <p:cNvSpPr>
            <a:spLocks noChangeShapeType="1"/>
          </p:cNvSpPr>
          <p:nvPr/>
        </p:nvSpPr>
        <p:spPr bwMode="auto">
          <a:xfrm rot="16200000" flipV="1">
            <a:off x="3507567" y="3680619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1" name="Line 23"/>
          <p:cNvSpPr>
            <a:spLocks noChangeShapeType="1"/>
          </p:cNvSpPr>
          <p:nvPr/>
        </p:nvSpPr>
        <p:spPr bwMode="auto">
          <a:xfrm rot="16200000" flipV="1">
            <a:off x="3507567" y="3969544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2" name="Line 24"/>
          <p:cNvSpPr>
            <a:spLocks noChangeShapeType="1"/>
          </p:cNvSpPr>
          <p:nvPr/>
        </p:nvSpPr>
        <p:spPr bwMode="auto">
          <a:xfrm flipV="1">
            <a:off x="696901" y="4257675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3" name="Line 25"/>
          <p:cNvSpPr>
            <a:spLocks noChangeShapeType="1"/>
          </p:cNvSpPr>
          <p:nvPr/>
        </p:nvSpPr>
        <p:spPr bwMode="auto">
          <a:xfrm flipV="1">
            <a:off x="1055676" y="4257675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4" name="Line 26"/>
          <p:cNvSpPr>
            <a:spLocks noChangeShapeType="1"/>
          </p:cNvSpPr>
          <p:nvPr/>
        </p:nvSpPr>
        <p:spPr bwMode="auto">
          <a:xfrm flipV="1">
            <a:off x="1416039" y="4257675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5" name="Line 27"/>
          <p:cNvSpPr>
            <a:spLocks noChangeShapeType="1"/>
          </p:cNvSpPr>
          <p:nvPr/>
        </p:nvSpPr>
        <p:spPr bwMode="auto">
          <a:xfrm flipV="1">
            <a:off x="1776401" y="4257675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6" name="Line 28"/>
          <p:cNvSpPr>
            <a:spLocks noChangeShapeType="1"/>
          </p:cNvSpPr>
          <p:nvPr/>
        </p:nvSpPr>
        <p:spPr bwMode="auto">
          <a:xfrm flipV="1">
            <a:off x="2136764" y="4257675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7" name="Line 29"/>
          <p:cNvSpPr>
            <a:spLocks noChangeShapeType="1"/>
          </p:cNvSpPr>
          <p:nvPr/>
        </p:nvSpPr>
        <p:spPr bwMode="auto">
          <a:xfrm flipV="1">
            <a:off x="2497126" y="4257675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8" name="Line 30"/>
          <p:cNvSpPr>
            <a:spLocks noChangeShapeType="1"/>
          </p:cNvSpPr>
          <p:nvPr/>
        </p:nvSpPr>
        <p:spPr bwMode="auto">
          <a:xfrm flipV="1">
            <a:off x="2857489" y="4257675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39" name="Line 31"/>
          <p:cNvSpPr>
            <a:spLocks noChangeShapeType="1"/>
          </p:cNvSpPr>
          <p:nvPr/>
        </p:nvSpPr>
        <p:spPr bwMode="auto">
          <a:xfrm flipV="1">
            <a:off x="3216264" y="4257675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6640" name="Text Box 32"/>
          <p:cNvSpPr txBox="1">
            <a:spLocks noChangeArrowheads="1"/>
          </p:cNvSpPr>
          <p:nvPr/>
        </p:nvSpPr>
        <p:spPr bwMode="auto">
          <a:xfrm>
            <a:off x="3502016" y="2457450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C</a:t>
            </a:r>
            <a:r>
              <a:rPr lang="en-US" altLang="zh-CN" sz="2000" baseline="-25000">
                <a:solidFill>
                  <a:srgbClr val="CC0099"/>
                </a:solidFill>
              </a:rPr>
              <a:t>n</a:t>
            </a:r>
            <a:endParaRPr lang="en-US" altLang="zh-CN" sz="2000" baseline="-25000">
              <a:solidFill>
                <a:srgbClr val="CC0099"/>
              </a:solidFill>
            </a:endParaRPr>
          </a:p>
        </p:txBody>
      </p:sp>
      <p:sp>
        <p:nvSpPr>
          <p:cNvPr id="1476641" name="Text Box 33"/>
          <p:cNvSpPr txBox="1">
            <a:spLocks noChangeArrowheads="1"/>
          </p:cNvSpPr>
          <p:nvPr/>
        </p:nvSpPr>
        <p:spPr bwMode="auto">
          <a:xfrm>
            <a:off x="3502016" y="274478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M</a:t>
            </a:r>
            <a:endParaRPr lang="en-US" altLang="zh-CN" sz="2000" baseline="-25000"/>
          </a:p>
        </p:txBody>
      </p:sp>
      <p:sp>
        <p:nvSpPr>
          <p:cNvPr id="1476642" name="Text Box 34"/>
          <p:cNvSpPr txBox="1">
            <a:spLocks noChangeArrowheads="1"/>
          </p:cNvSpPr>
          <p:nvPr/>
        </p:nvSpPr>
        <p:spPr bwMode="auto">
          <a:xfrm>
            <a:off x="3502016" y="274478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M</a:t>
            </a:r>
            <a:endParaRPr lang="en-US" altLang="zh-CN" sz="2000" baseline="-25000"/>
          </a:p>
        </p:txBody>
      </p:sp>
      <p:sp>
        <p:nvSpPr>
          <p:cNvPr id="1476643" name="Text Box 35"/>
          <p:cNvSpPr txBox="1">
            <a:spLocks noChangeArrowheads="1"/>
          </p:cNvSpPr>
          <p:nvPr/>
        </p:nvSpPr>
        <p:spPr bwMode="auto">
          <a:xfrm>
            <a:off x="3502016" y="3033713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S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1476644" name="Text Box 36"/>
          <p:cNvSpPr txBox="1">
            <a:spLocks noChangeArrowheads="1"/>
          </p:cNvSpPr>
          <p:nvPr/>
        </p:nvSpPr>
        <p:spPr bwMode="auto">
          <a:xfrm>
            <a:off x="3502016" y="3321050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S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1476645" name="Text Box 37"/>
          <p:cNvSpPr txBox="1">
            <a:spLocks noChangeArrowheads="1"/>
          </p:cNvSpPr>
          <p:nvPr/>
        </p:nvSpPr>
        <p:spPr bwMode="auto">
          <a:xfrm>
            <a:off x="3502016" y="360838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S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476646" name="Text Box 38"/>
          <p:cNvSpPr txBox="1">
            <a:spLocks noChangeArrowheads="1"/>
          </p:cNvSpPr>
          <p:nvPr/>
        </p:nvSpPr>
        <p:spPr bwMode="auto">
          <a:xfrm>
            <a:off x="3502016" y="3897313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S</a:t>
            </a:r>
            <a:r>
              <a:rPr lang="en-US" altLang="zh-CN" sz="2000" baseline="-25000"/>
              <a:t>0</a:t>
            </a:r>
            <a:endParaRPr lang="en-US" altLang="zh-CN" sz="2000" baseline="-25000"/>
          </a:p>
        </p:txBody>
      </p:sp>
      <p:sp>
        <p:nvSpPr>
          <p:cNvPr id="1476647" name="Text Box 39"/>
          <p:cNvSpPr txBox="1">
            <a:spLocks noChangeArrowheads="1"/>
          </p:cNvSpPr>
          <p:nvPr/>
        </p:nvSpPr>
        <p:spPr bwMode="auto">
          <a:xfrm>
            <a:off x="407976" y="4473575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</a:rPr>
              <a:t>3</a:t>
            </a:r>
            <a:endParaRPr lang="en-US" altLang="zh-CN" sz="2000" baseline="-25000">
              <a:solidFill>
                <a:srgbClr val="0000FF"/>
              </a:solidFill>
            </a:endParaRPr>
          </a:p>
        </p:txBody>
      </p:sp>
      <p:sp>
        <p:nvSpPr>
          <p:cNvPr id="1476648" name="Text Box 40"/>
          <p:cNvSpPr txBox="1">
            <a:spLocks noChangeArrowheads="1"/>
          </p:cNvSpPr>
          <p:nvPr/>
        </p:nvSpPr>
        <p:spPr bwMode="auto">
          <a:xfrm>
            <a:off x="768339" y="4473575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</a:rPr>
              <a:t>2</a:t>
            </a:r>
            <a:endParaRPr lang="en-US" altLang="zh-CN" sz="2000" baseline="-25000">
              <a:solidFill>
                <a:srgbClr val="0000FF"/>
              </a:solidFill>
            </a:endParaRPr>
          </a:p>
        </p:txBody>
      </p:sp>
      <p:sp>
        <p:nvSpPr>
          <p:cNvPr id="1476649" name="Text Box 41"/>
          <p:cNvSpPr txBox="1">
            <a:spLocks noChangeArrowheads="1"/>
          </p:cNvSpPr>
          <p:nvPr/>
        </p:nvSpPr>
        <p:spPr bwMode="auto">
          <a:xfrm>
            <a:off x="1128701" y="4473575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</a:rPr>
              <a:t>1</a:t>
            </a:r>
            <a:endParaRPr lang="en-US" altLang="zh-CN" sz="2000" baseline="-25000">
              <a:solidFill>
                <a:srgbClr val="0000FF"/>
              </a:solidFill>
            </a:endParaRPr>
          </a:p>
        </p:txBody>
      </p:sp>
      <p:sp>
        <p:nvSpPr>
          <p:cNvPr id="1476650" name="Text Box 42"/>
          <p:cNvSpPr txBox="1">
            <a:spLocks noChangeArrowheads="1"/>
          </p:cNvSpPr>
          <p:nvPr/>
        </p:nvSpPr>
        <p:spPr bwMode="auto">
          <a:xfrm>
            <a:off x="1489064" y="4473575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</a:rPr>
              <a:t>0</a:t>
            </a:r>
            <a:endParaRPr lang="en-US" altLang="zh-CN" sz="2000" baseline="-25000">
              <a:solidFill>
                <a:srgbClr val="0000FF"/>
              </a:solidFill>
            </a:endParaRPr>
          </a:p>
        </p:txBody>
      </p:sp>
      <p:sp>
        <p:nvSpPr>
          <p:cNvPr id="1476651" name="Text Box 43"/>
          <p:cNvSpPr txBox="1">
            <a:spLocks noChangeArrowheads="1"/>
          </p:cNvSpPr>
          <p:nvPr/>
        </p:nvSpPr>
        <p:spPr bwMode="auto">
          <a:xfrm>
            <a:off x="1849426" y="4473575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smtClean="0">
                <a:solidFill>
                  <a:srgbClr val="008000"/>
                </a:solidFill>
              </a:rPr>
              <a:t>A</a:t>
            </a:r>
            <a:r>
              <a:rPr lang="en-US" altLang="zh-CN" sz="2000" baseline="-25000" smtClean="0">
                <a:solidFill>
                  <a:srgbClr val="008000"/>
                </a:solidFill>
              </a:rPr>
              <a:t>3</a:t>
            </a:r>
            <a:endParaRPr lang="en-US" altLang="zh-CN" sz="2000" baseline="-25000">
              <a:solidFill>
                <a:srgbClr val="008000"/>
              </a:solidFill>
            </a:endParaRPr>
          </a:p>
        </p:txBody>
      </p:sp>
      <p:sp>
        <p:nvSpPr>
          <p:cNvPr id="1476652" name="Text Box 44"/>
          <p:cNvSpPr txBox="1">
            <a:spLocks noChangeArrowheads="1"/>
          </p:cNvSpPr>
          <p:nvPr/>
        </p:nvSpPr>
        <p:spPr bwMode="auto">
          <a:xfrm>
            <a:off x="2208201" y="4473575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smtClean="0">
                <a:solidFill>
                  <a:srgbClr val="006600"/>
                </a:solidFill>
              </a:rPr>
              <a:t>A</a:t>
            </a:r>
            <a:r>
              <a:rPr lang="en-US" altLang="zh-CN" sz="2000" baseline="-25000" smtClean="0">
                <a:solidFill>
                  <a:srgbClr val="006600"/>
                </a:solidFill>
              </a:rPr>
              <a:t>2</a:t>
            </a:r>
            <a:endParaRPr lang="en-US" altLang="zh-CN" sz="2000" baseline="-25000">
              <a:solidFill>
                <a:srgbClr val="006600"/>
              </a:solidFill>
            </a:endParaRPr>
          </a:p>
        </p:txBody>
      </p:sp>
      <p:sp>
        <p:nvSpPr>
          <p:cNvPr id="1476653" name="Text Box 45"/>
          <p:cNvSpPr txBox="1">
            <a:spLocks noChangeArrowheads="1"/>
          </p:cNvSpPr>
          <p:nvPr/>
        </p:nvSpPr>
        <p:spPr bwMode="auto">
          <a:xfrm>
            <a:off x="2568564" y="4473575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smtClean="0">
                <a:solidFill>
                  <a:srgbClr val="008000"/>
                </a:solidFill>
              </a:rPr>
              <a:t>A</a:t>
            </a:r>
            <a:r>
              <a:rPr lang="en-US" altLang="zh-CN" sz="2000" baseline="-25000" smtClean="0">
                <a:solidFill>
                  <a:srgbClr val="008000"/>
                </a:solidFill>
              </a:rPr>
              <a:t>1</a:t>
            </a:r>
            <a:endParaRPr lang="en-US" altLang="zh-CN" sz="2000" baseline="-25000">
              <a:solidFill>
                <a:srgbClr val="008000"/>
              </a:solidFill>
            </a:endParaRPr>
          </a:p>
        </p:txBody>
      </p:sp>
      <p:sp>
        <p:nvSpPr>
          <p:cNvPr id="1476654" name="Text Box 46"/>
          <p:cNvSpPr txBox="1">
            <a:spLocks noChangeArrowheads="1"/>
          </p:cNvSpPr>
          <p:nvPr/>
        </p:nvSpPr>
        <p:spPr bwMode="auto">
          <a:xfrm>
            <a:off x="2928926" y="4473575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smtClean="0">
                <a:solidFill>
                  <a:srgbClr val="006600"/>
                </a:solidFill>
              </a:rPr>
              <a:t>A</a:t>
            </a:r>
            <a:r>
              <a:rPr lang="en-US" altLang="zh-CN" sz="2000" baseline="-25000" smtClean="0">
                <a:solidFill>
                  <a:srgbClr val="006600"/>
                </a:solidFill>
              </a:rPr>
              <a:t>0</a:t>
            </a:r>
            <a:endParaRPr lang="en-US" altLang="zh-CN" sz="2000" baseline="-25000">
              <a:solidFill>
                <a:srgbClr val="006600"/>
              </a:solidFill>
            </a:endParaRPr>
          </a:p>
        </p:txBody>
      </p:sp>
      <p:sp>
        <p:nvSpPr>
          <p:cNvPr id="1476655" name="Text Box 47"/>
          <p:cNvSpPr txBox="1">
            <a:spLocks noChangeArrowheads="1"/>
          </p:cNvSpPr>
          <p:nvPr/>
        </p:nvSpPr>
        <p:spPr bwMode="auto">
          <a:xfrm>
            <a:off x="1435072" y="1844675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C</a:t>
            </a:r>
            <a:r>
              <a:rPr lang="en-US" altLang="zh-CN" sz="2000" baseline="-25000">
                <a:solidFill>
                  <a:srgbClr val="CC0099"/>
                </a:solidFill>
              </a:rPr>
              <a:t>n+4</a:t>
            </a:r>
            <a:endParaRPr lang="en-US" altLang="zh-CN" sz="2000" baseline="-25000">
              <a:solidFill>
                <a:srgbClr val="CC0099"/>
              </a:solidFill>
            </a:endParaRPr>
          </a:p>
        </p:txBody>
      </p:sp>
      <p:sp>
        <p:nvSpPr>
          <p:cNvPr id="1476656" name="Text Box 48"/>
          <p:cNvSpPr txBox="1">
            <a:spLocks noChangeArrowheads="1"/>
          </p:cNvSpPr>
          <p:nvPr/>
        </p:nvSpPr>
        <p:spPr bwMode="auto">
          <a:xfrm>
            <a:off x="285720" y="1844675"/>
            <a:ext cx="7921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F</a:t>
            </a:r>
            <a:r>
              <a:rPr lang="en-US" altLang="zh-CN" sz="2000" baseline="-25000"/>
              <a:t>A=B</a:t>
            </a:r>
            <a:endParaRPr lang="en-US" altLang="zh-CN" sz="2000" baseline="-25000"/>
          </a:p>
        </p:txBody>
      </p:sp>
      <p:sp>
        <p:nvSpPr>
          <p:cNvPr id="1476657" name="Text Box 49"/>
          <p:cNvSpPr txBox="1">
            <a:spLocks noChangeArrowheads="1"/>
          </p:cNvSpPr>
          <p:nvPr/>
        </p:nvSpPr>
        <p:spPr bwMode="auto">
          <a:xfrm>
            <a:off x="787372" y="188118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G</a:t>
            </a:r>
            <a:endParaRPr lang="en-US" altLang="zh-CN" sz="2000" baseline="-25000"/>
          </a:p>
        </p:txBody>
      </p:sp>
      <p:sp>
        <p:nvSpPr>
          <p:cNvPr id="1476658" name="Text Box 50"/>
          <p:cNvSpPr txBox="1">
            <a:spLocks noChangeArrowheads="1"/>
          </p:cNvSpPr>
          <p:nvPr/>
        </p:nvSpPr>
        <p:spPr bwMode="auto">
          <a:xfrm>
            <a:off x="1847839" y="188118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</a:rPr>
              <a:t>F</a:t>
            </a:r>
            <a:r>
              <a:rPr lang="en-US" altLang="zh-CN" sz="2000" baseline="-25000">
                <a:solidFill>
                  <a:srgbClr val="FF0066"/>
                </a:solidFill>
              </a:rPr>
              <a:t>3</a:t>
            </a:r>
            <a:endParaRPr lang="en-US" altLang="zh-CN" sz="2000" baseline="-25000">
              <a:solidFill>
                <a:srgbClr val="FF0066"/>
              </a:solidFill>
            </a:endParaRPr>
          </a:p>
        </p:txBody>
      </p:sp>
      <p:sp>
        <p:nvSpPr>
          <p:cNvPr id="1476659" name="Text Box 51"/>
          <p:cNvSpPr txBox="1">
            <a:spLocks noChangeArrowheads="1"/>
          </p:cNvSpPr>
          <p:nvPr/>
        </p:nvSpPr>
        <p:spPr bwMode="auto">
          <a:xfrm>
            <a:off x="2208201" y="188118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</a:rPr>
              <a:t>F</a:t>
            </a:r>
            <a:r>
              <a:rPr lang="en-US" altLang="zh-CN" sz="2000" baseline="-25000">
                <a:solidFill>
                  <a:srgbClr val="FF0066"/>
                </a:solidFill>
              </a:rPr>
              <a:t>2</a:t>
            </a:r>
            <a:endParaRPr lang="en-US" altLang="zh-CN" sz="2000" baseline="-25000">
              <a:solidFill>
                <a:srgbClr val="FF0066"/>
              </a:solidFill>
            </a:endParaRPr>
          </a:p>
        </p:txBody>
      </p:sp>
      <p:sp>
        <p:nvSpPr>
          <p:cNvPr id="1476660" name="Text Box 52"/>
          <p:cNvSpPr txBox="1">
            <a:spLocks noChangeArrowheads="1"/>
          </p:cNvSpPr>
          <p:nvPr/>
        </p:nvSpPr>
        <p:spPr bwMode="auto">
          <a:xfrm>
            <a:off x="2568564" y="188118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</a:rPr>
              <a:t>F</a:t>
            </a:r>
            <a:r>
              <a:rPr lang="en-US" altLang="zh-CN" sz="2000" baseline="-25000">
                <a:solidFill>
                  <a:srgbClr val="FF0066"/>
                </a:solidFill>
              </a:rPr>
              <a:t>1</a:t>
            </a:r>
            <a:endParaRPr lang="en-US" altLang="zh-CN" sz="2000" baseline="-25000">
              <a:solidFill>
                <a:srgbClr val="FF0066"/>
              </a:solidFill>
            </a:endParaRPr>
          </a:p>
        </p:txBody>
      </p:sp>
      <p:sp>
        <p:nvSpPr>
          <p:cNvPr id="1476661" name="Text Box 53"/>
          <p:cNvSpPr txBox="1">
            <a:spLocks noChangeArrowheads="1"/>
          </p:cNvSpPr>
          <p:nvPr/>
        </p:nvSpPr>
        <p:spPr bwMode="auto">
          <a:xfrm>
            <a:off x="2928926" y="188118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</a:rPr>
              <a:t>F</a:t>
            </a:r>
            <a:r>
              <a:rPr lang="en-US" altLang="zh-CN" sz="2000" baseline="-25000">
                <a:solidFill>
                  <a:srgbClr val="FF0066"/>
                </a:solidFill>
              </a:rPr>
              <a:t>0</a:t>
            </a:r>
            <a:endParaRPr lang="en-US" altLang="zh-CN" sz="2000" baseline="-25000">
              <a:solidFill>
                <a:srgbClr val="FF0066"/>
              </a:solidFill>
            </a:endParaRPr>
          </a:p>
        </p:txBody>
      </p:sp>
      <p:sp>
        <p:nvSpPr>
          <p:cNvPr id="1476662" name="Text Box 54"/>
          <p:cNvSpPr txBox="1">
            <a:spLocks noChangeArrowheads="1"/>
          </p:cNvSpPr>
          <p:nvPr/>
        </p:nvSpPr>
        <p:spPr bwMode="auto">
          <a:xfrm>
            <a:off x="1073124" y="188118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P</a:t>
            </a:r>
            <a:endParaRPr lang="en-US" altLang="zh-CN" sz="2000" baseline="-25000"/>
          </a:p>
        </p:txBody>
      </p:sp>
      <p:sp>
        <p:nvSpPr>
          <p:cNvPr id="1476663" name="Text Box 55"/>
          <p:cNvSpPr txBox="1">
            <a:spLocks noChangeArrowheads="1"/>
          </p:cNvSpPr>
          <p:nvPr/>
        </p:nvSpPr>
        <p:spPr bwMode="auto">
          <a:xfrm>
            <a:off x="623876" y="3213100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</a:rPr>
              <a:t>74LS181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>
                <a:latin typeface="Arial" panose="020B0604020202020204" pitchFamily="34" charset="0"/>
              </a:rPr>
              <a:t>正逻辑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476664" name="AutoShape 56"/>
          <p:cNvSpPr>
            <a:spLocks noChangeArrowheads="1"/>
          </p:cNvSpPr>
          <p:nvPr/>
        </p:nvSpPr>
        <p:spPr bwMode="auto">
          <a:xfrm>
            <a:off x="1776401" y="4941888"/>
            <a:ext cx="288925" cy="360362"/>
          </a:xfrm>
          <a:prstGeom prst="upArrow">
            <a:avLst>
              <a:gd name="adj1" fmla="val 51648"/>
              <a:gd name="adj2" fmla="val 49451"/>
            </a:avLst>
          </a:prstGeom>
          <a:solidFill>
            <a:srgbClr val="FF9933"/>
          </a:solidFill>
          <a:ln w="28575" algn="ctr">
            <a:solidFill>
              <a:srgbClr val="CC0000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6665" name="AutoShape 57"/>
          <p:cNvSpPr>
            <a:spLocks noChangeArrowheads="1"/>
          </p:cNvSpPr>
          <p:nvPr/>
        </p:nvSpPr>
        <p:spPr bwMode="auto">
          <a:xfrm>
            <a:off x="2495539" y="1484313"/>
            <a:ext cx="288925" cy="360362"/>
          </a:xfrm>
          <a:prstGeom prst="upArrow">
            <a:avLst>
              <a:gd name="adj1" fmla="val 51648"/>
              <a:gd name="adj2" fmla="val 49451"/>
            </a:avLst>
          </a:prstGeom>
          <a:solidFill>
            <a:srgbClr val="FF9933"/>
          </a:solidFill>
          <a:ln w="28575" algn="ctr">
            <a:solidFill>
              <a:srgbClr val="CC0000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6666" name="Oval 58"/>
          <p:cNvSpPr>
            <a:spLocks noChangeAspect="1" noChangeArrowheads="1"/>
          </p:cNvSpPr>
          <p:nvPr/>
        </p:nvSpPr>
        <p:spPr bwMode="auto">
          <a:xfrm>
            <a:off x="1739871" y="2405063"/>
            <a:ext cx="111125" cy="1111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CC0099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6668" name="Oval 60"/>
          <p:cNvSpPr>
            <a:spLocks noChangeAspect="1" noChangeArrowheads="1"/>
          </p:cNvSpPr>
          <p:nvPr/>
        </p:nvSpPr>
        <p:spPr bwMode="auto">
          <a:xfrm>
            <a:off x="3363898" y="2616200"/>
            <a:ext cx="111125" cy="1111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CC0099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6669" name="AutoShape 61"/>
          <p:cNvSpPr>
            <a:spLocks noChangeArrowheads="1"/>
          </p:cNvSpPr>
          <p:nvPr/>
        </p:nvSpPr>
        <p:spPr bwMode="auto">
          <a:xfrm>
            <a:off x="1055676" y="1484313"/>
            <a:ext cx="288925" cy="360362"/>
          </a:xfrm>
          <a:prstGeom prst="upArrow">
            <a:avLst>
              <a:gd name="adj1" fmla="val 51648"/>
              <a:gd name="adj2" fmla="val 49451"/>
            </a:avLst>
          </a:prstGeom>
          <a:solidFill>
            <a:srgbClr val="FF9933"/>
          </a:solidFill>
          <a:ln w="28575" algn="ctr">
            <a:solidFill>
              <a:srgbClr val="CC0000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6670" name="AutoShape 62"/>
          <p:cNvSpPr>
            <a:spLocks noChangeArrowheads="1"/>
          </p:cNvSpPr>
          <p:nvPr/>
        </p:nvSpPr>
        <p:spPr bwMode="auto">
          <a:xfrm rot="16200000" flipH="1">
            <a:off x="4110824" y="3177381"/>
            <a:ext cx="288925" cy="360363"/>
          </a:xfrm>
          <a:prstGeom prst="upArrow">
            <a:avLst>
              <a:gd name="adj1" fmla="val 51648"/>
              <a:gd name="adj2" fmla="val 49451"/>
            </a:avLst>
          </a:prstGeom>
          <a:solidFill>
            <a:srgbClr val="FF9933"/>
          </a:solidFill>
          <a:ln w="28575" algn="ctr">
            <a:solidFill>
              <a:srgbClr val="CC0000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66F31-4CCC-4592-BD54-83F810A2329B}" type="slidenum">
              <a:rPr lang="zh-CN" altLang="en-US"/>
            </a:fld>
            <a:endParaRPr lang="en-US" altLang="zh-CN"/>
          </a:p>
        </p:txBody>
      </p:sp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308725"/>
            <a:ext cx="8362950" cy="3603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478660" name="Picture 4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1120775"/>
            <a:ext cx="8713787" cy="475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78661" name="Text Box 5"/>
          <p:cNvSpPr txBox="1">
            <a:spLocks noChangeArrowheads="1"/>
          </p:cNvSpPr>
          <p:nvPr/>
        </p:nvSpPr>
        <p:spPr bwMode="auto">
          <a:xfrm>
            <a:off x="250825" y="620713"/>
            <a:ext cx="288131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latin typeface="Arial" panose="020B0604020202020204" pitchFamily="34" charset="0"/>
              </a:rPr>
              <a:t>Connection Diagram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478662" name="Text Box 6"/>
          <p:cNvSpPr txBox="1">
            <a:spLocks noChangeArrowheads="1"/>
          </p:cNvSpPr>
          <p:nvPr/>
        </p:nvSpPr>
        <p:spPr bwMode="auto">
          <a:xfrm>
            <a:off x="4643438" y="620713"/>
            <a:ext cx="288131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latin typeface="Arial" panose="020B0604020202020204" pitchFamily="34" charset="0"/>
              </a:rPr>
              <a:t>Pin Designations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FEBA2-FDC6-46EB-8D2E-21DFB3074D2D}" type="slidenum">
              <a:rPr lang="zh-CN" altLang="en-US"/>
            </a:fld>
            <a:endParaRPr lang="en-US" altLang="zh-CN"/>
          </a:p>
        </p:txBody>
      </p:sp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777162" cy="5616575"/>
          </a:xfrm>
        </p:spPr>
        <p:txBody>
          <a:bodyPr/>
          <a:lstStyle/>
          <a:p>
            <a:r>
              <a:rPr lang="en-US" altLang="zh-CN"/>
              <a:t>Full look-ahead for high-speed operations on long words</a:t>
            </a:r>
            <a:endParaRPr lang="en-US" altLang="zh-CN"/>
          </a:p>
          <a:p>
            <a:r>
              <a:rPr lang="en-US" altLang="zh-CN"/>
              <a:t>Arithmetic operating modes:</a:t>
            </a:r>
            <a:endParaRPr lang="en-US" altLang="zh-CN"/>
          </a:p>
          <a:p>
            <a:pPr lvl="1"/>
            <a:r>
              <a:rPr lang="en-US" altLang="zh-CN" sz="2400"/>
              <a:t>Addition</a:t>
            </a:r>
            <a:endParaRPr lang="en-US" altLang="zh-CN" sz="2400"/>
          </a:p>
          <a:p>
            <a:pPr lvl="1"/>
            <a:r>
              <a:rPr lang="en-US" altLang="zh-CN" sz="2400"/>
              <a:t>Subtraction</a:t>
            </a:r>
            <a:endParaRPr lang="en-US" altLang="zh-CN" sz="2400"/>
          </a:p>
          <a:p>
            <a:pPr lvl="1"/>
            <a:r>
              <a:rPr lang="en-US" altLang="zh-CN" sz="2400"/>
              <a:t>Shift operand a one position magnitude comparison</a:t>
            </a:r>
            <a:endParaRPr lang="en-US" altLang="zh-CN" sz="2400"/>
          </a:p>
          <a:p>
            <a:pPr lvl="1"/>
            <a:r>
              <a:rPr lang="en-US" altLang="zh-CN" sz="2400"/>
              <a:t>Plus twelve other arithmetic operations</a:t>
            </a:r>
            <a:endParaRPr lang="en-US" altLang="zh-CN" sz="2400"/>
          </a:p>
          <a:p>
            <a:r>
              <a:rPr lang="en-US" altLang="zh-CN"/>
              <a:t>Logic function modes:</a:t>
            </a:r>
            <a:endParaRPr lang="en-US" altLang="zh-CN"/>
          </a:p>
          <a:p>
            <a:pPr lvl="1"/>
            <a:r>
              <a:rPr lang="en-US" altLang="zh-CN" sz="2400"/>
              <a:t>Exclusive-OR</a:t>
            </a:r>
            <a:endParaRPr lang="en-US" altLang="zh-CN" sz="2400"/>
          </a:p>
          <a:p>
            <a:pPr lvl="1"/>
            <a:r>
              <a:rPr lang="en-US" altLang="zh-CN" sz="2400"/>
              <a:t>Comparator</a:t>
            </a:r>
            <a:endParaRPr lang="en-US" altLang="zh-CN" sz="2400"/>
          </a:p>
          <a:p>
            <a:pPr lvl="1"/>
            <a:r>
              <a:rPr lang="en-US" altLang="zh-CN" sz="2400"/>
              <a:t>AND, NAND, OR, NOR</a:t>
            </a:r>
            <a:endParaRPr lang="en-US" altLang="zh-CN" sz="2400"/>
          </a:p>
          <a:p>
            <a:pPr lvl="1"/>
            <a:r>
              <a:rPr lang="en-US" altLang="zh-CN" sz="2400"/>
              <a:t>Plus ten other logic operations</a:t>
            </a:r>
            <a:endParaRPr lang="zh-CN" altLang="en-US" sz="2400"/>
          </a:p>
        </p:txBody>
      </p:sp>
      <p:sp>
        <p:nvSpPr>
          <p:cNvPr id="1477640" name="Rectangle 8"/>
          <p:cNvSpPr>
            <a:spLocks noChangeArrowheads="1"/>
          </p:cNvSpPr>
          <p:nvPr/>
        </p:nvSpPr>
        <p:spPr bwMode="auto">
          <a:xfrm>
            <a:off x="971550" y="549275"/>
            <a:ext cx="8002588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Features</a:t>
            </a: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endParaRPr lang="zh-CN" altLang="en-US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310EC9-0990-42B4-9DC1-BA3CDD0062D2}" type="slidenum">
              <a:rPr lang="zh-CN" altLang="en-US"/>
            </a:fld>
            <a:endParaRPr lang="en-US" altLang="zh-CN"/>
          </a:p>
        </p:txBody>
      </p:sp>
      <p:sp>
        <p:nvSpPr>
          <p:cNvPr id="148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453188"/>
            <a:ext cx="8362950" cy="2159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489924" name="Picture 4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638175"/>
            <a:ext cx="7056437" cy="6010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89926" name="AutoShape 6"/>
          <p:cNvSpPr>
            <a:spLocks noChangeArrowheads="1"/>
          </p:cNvSpPr>
          <p:nvPr/>
        </p:nvSpPr>
        <p:spPr bwMode="auto">
          <a:xfrm>
            <a:off x="3579813" y="4462463"/>
            <a:ext cx="1368425" cy="24606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9927" name="AutoShape 7"/>
          <p:cNvSpPr>
            <a:spLocks noChangeArrowheads="1"/>
          </p:cNvSpPr>
          <p:nvPr/>
        </p:nvSpPr>
        <p:spPr bwMode="auto">
          <a:xfrm>
            <a:off x="5724525" y="3681413"/>
            <a:ext cx="1368425" cy="244475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9928" name="AutoShape 8"/>
          <p:cNvSpPr>
            <a:spLocks noChangeArrowheads="1"/>
          </p:cNvSpPr>
          <p:nvPr/>
        </p:nvSpPr>
        <p:spPr bwMode="auto">
          <a:xfrm>
            <a:off x="3576638" y="6042025"/>
            <a:ext cx="1368425" cy="246063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9929" name="AutoShape 9"/>
          <p:cNvSpPr>
            <a:spLocks noChangeArrowheads="1"/>
          </p:cNvSpPr>
          <p:nvPr/>
        </p:nvSpPr>
        <p:spPr bwMode="auto">
          <a:xfrm>
            <a:off x="5715000" y="2085975"/>
            <a:ext cx="1368425" cy="244475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9930" name="AutoShape 10"/>
          <p:cNvSpPr>
            <a:spLocks noChangeArrowheads="1"/>
          </p:cNvSpPr>
          <p:nvPr/>
        </p:nvSpPr>
        <p:spPr bwMode="auto">
          <a:xfrm>
            <a:off x="3587750" y="5253038"/>
            <a:ext cx="1368425" cy="24606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C57B12-1605-471C-BAC0-E94C01293C59}" type="slidenum">
              <a:rPr lang="zh-CN" altLang="en-US"/>
            </a:fld>
            <a:endParaRPr lang="en-US" altLang="zh-CN"/>
          </a:p>
        </p:txBody>
      </p:sp>
      <p:pic>
        <p:nvPicPr>
          <p:cNvPr id="1494032" name="Picture 16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620713"/>
            <a:ext cx="8064500" cy="600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453188"/>
            <a:ext cx="8362950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94021" name="AutoShape 5"/>
          <p:cNvSpPr>
            <a:spLocks noChangeArrowheads="1"/>
          </p:cNvSpPr>
          <p:nvPr/>
        </p:nvSpPr>
        <p:spPr bwMode="auto">
          <a:xfrm>
            <a:off x="3779838" y="4438650"/>
            <a:ext cx="1368425" cy="246063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4022" name="AutoShape 6"/>
          <p:cNvSpPr>
            <a:spLocks noChangeArrowheads="1"/>
          </p:cNvSpPr>
          <p:nvPr/>
        </p:nvSpPr>
        <p:spPr bwMode="auto">
          <a:xfrm>
            <a:off x="6084888" y="3652838"/>
            <a:ext cx="1368425" cy="244475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4023" name="AutoShape 7"/>
          <p:cNvSpPr>
            <a:spLocks noChangeArrowheads="1"/>
          </p:cNvSpPr>
          <p:nvPr/>
        </p:nvSpPr>
        <p:spPr bwMode="auto">
          <a:xfrm>
            <a:off x="6067425" y="6029325"/>
            <a:ext cx="1368425" cy="246063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4024" name="AutoShape 8"/>
          <p:cNvSpPr>
            <a:spLocks noChangeArrowheads="1"/>
          </p:cNvSpPr>
          <p:nvPr/>
        </p:nvSpPr>
        <p:spPr bwMode="auto">
          <a:xfrm>
            <a:off x="3779838" y="2073275"/>
            <a:ext cx="1368425" cy="244475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4033" name="AutoShape 17"/>
          <p:cNvSpPr>
            <a:spLocks noChangeArrowheads="1"/>
          </p:cNvSpPr>
          <p:nvPr/>
        </p:nvSpPr>
        <p:spPr bwMode="auto">
          <a:xfrm>
            <a:off x="3744913" y="5232400"/>
            <a:ext cx="1368425" cy="246063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977" name="Picture 9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350838"/>
            <a:ext cx="7704137" cy="62023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91979" name="Text Box 11"/>
          <p:cNvSpPr txBox="1">
            <a:spLocks noChangeArrowheads="1"/>
          </p:cNvSpPr>
          <p:nvPr/>
        </p:nvSpPr>
        <p:spPr bwMode="auto">
          <a:xfrm>
            <a:off x="1042988" y="16827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G</a:t>
            </a:r>
            <a:endParaRPr lang="en-US" altLang="zh-CN" sz="1600"/>
          </a:p>
        </p:txBody>
      </p:sp>
      <p:sp>
        <p:nvSpPr>
          <p:cNvPr id="1491980" name="Text Box 12"/>
          <p:cNvSpPr txBox="1">
            <a:spLocks noChangeArrowheads="1"/>
          </p:cNvSpPr>
          <p:nvPr/>
        </p:nvSpPr>
        <p:spPr bwMode="auto">
          <a:xfrm>
            <a:off x="1619250" y="144463"/>
            <a:ext cx="649288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C</a:t>
            </a:r>
            <a:r>
              <a:rPr lang="en-US" altLang="zh-CN" sz="1600" baseline="-25000"/>
              <a:t>n+4</a:t>
            </a:r>
            <a:endParaRPr lang="en-US" altLang="zh-CN" sz="1600" baseline="-25000"/>
          </a:p>
        </p:txBody>
      </p:sp>
      <p:sp>
        <p:nvSpPr>
          <p:cNvPr id="1491981" name="Text Box 13"/>
          <p:cNvSpPr txBox="1">
            <a:spLocks noChangeArrowheads="1"/>
          </p:cNvSpPr>
          <p:nvPr/>
        </p:nvSpPr>
        <p:spPr bwMode="auto">
          <a:xfrm>
            <a:off x="2124075" y="16827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P</a:t>
            </a:r>
            <a:endParaRPr lang="en-US" altLang="zh-CN" sz="1600"/>
          </a:p>
        </p:txBody>
      </p:sp>
      <p:sp>
        <p:nvSpPr>
          <p:cNvPr id="1491982" name="Text Box 14"/>
          <p:cNvSpPr txBox="1">
            <a:spLocks noChangeArrowheads="1"/>
          </p:cNvSpPr>
          <p:nvPr/>
        </p:nvSpPr>
        <p:spPr bwMode="auto">
          <a:xfrm>
            <a:off x="2700338" y="16827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3</a:t>
            </a:r>
            <a:endParaRPr lang="en-US" altLang="zh-CN" sz="1600" baseline="-25000"/>
          </a:p>
        </p:txBody>
      </p:sp>
      <p:sp>
        <p:nvSpPr>
          <p:cNvPr id="1491983" name="Text Box 15"/>
          <p:cNvSpPr txBox="1">
            <a:spLocks noChangeArrowheads="1"/>
          </p:cNvSpPr>
          <p:nvPr/>
        </p:nvSpPr>
        <p:spPr bwMode="auto">
          <a:xfrm>
            <a:off x="4427538" y="14446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2</a:t>
            </a:r>
            <a:endParaRPr lang="en-US" altLang="zh-CN" sz="1600" baseline="-25000"/>
          </a:p>
        </p:txBody>
      </p:sp>
      <p:sp>
        <p:nvSpPr>
          <p:cNvPr id="1491984" name="Text Box 16"/>
          <p:cNvSpPr txBox="1">
            <a:spLocks noChangeArrowheads="1"/>
          </p:cNvSpPr>
          <p:nvPr/>
        </p:nvSpPr>
        <p:spPr bwMode="auto">
          <a:xfrm>
            <a:off x="4887913" y="144463"/>
            <a:ext cx="719137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A=B</a:t>
            </a:r>
            <a:endParaRPr lang="en-US" altLang="zh-CN" sz="1600" baseline="-25000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5940425" y="14446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1</a:t>
            </a:r>
            <a:endParaRPr lang="en-US" altLang="zh-CN" sz="1600" baseline="-25000"/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7092950" y="14446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0</a:t>
            </a:r>
            <a:endParaRPr lang="en-US" altLang="zh-CN" sz="1600" baseline="-25000"/>
          </a:p>
        </p:txBody>
      </p:sp>
      <p:sp>
        <p:nvSpPr>
          <p:cNvPr id="1491987" name="Text Box 19"/>
          <p:cNvSpPr txBox="1">
            <a:spLocks noChangeArrowheads="1"/>
          </p:cNvSpPr>
          <p:nvPr/>
        </p:nvSpPr>
        <p:spPr bwMode="auto">
          <a:xfrm>
            <a:off x="8099425" y="645318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C</a:t>
            </a:r>
            <a:r>
              <a:rPr lang="en-US" altLang="zh-CN" sz="1600" baseline="-25000"/>
              <a:t>n</a:t>
            </a:r>
            <a:endParaRPr lang="en-US" altLang="zh-CN" sz="1600" baseline="-25000"/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7812088" y="6453188"/>
            <a:ext cx="431800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M</a:t>
            </a:r>
            <a:endParaRPr lang="en-US" altLang="zh-CN" sz="1600" baseline="-25000"/>
          </a:p>
        </p:txBody>
      </p:sp>
      <p:sp>
        <p:nvSpPr>
          <p:cNvPr id="1491989" name="Text Box 21"/>
          <p:cNvSpPr txBox="1">
            <a:spLocks noChangeArrowheads="1"/>
          </p:cNvSpPr>
          <p:nvPr/>
        </p:nvSpPr>
        <p:spPr bwMode="auto">
          <a:xfrm>
            <a:off x="7524750" y="645318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0</a:t>
            </a:r>
            <a:endParaRPr lang="en-US" altLang="zh-CN" sz="1600" baseline="-25000"/>
          </a:p>
        </p:txBody>
      </p:sp>
      <p:sp>
        <p:nvSpPr>
          <p:cNvPr id="1491990" name="Text Box 22"/>
          <p:cNvSpPr txBox="1">
            <a:spLocks noChangeArrowheads="1"/>
          </p:cNvSpPr>
          <p:nvPr/>
        </p:nvSpPr>
        <p:spPr bwMode="auto">
          <a:xfrm>
            <a:off x="6704013" y="6432550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B</a:t>
            </a:r>
            <a:r>
              <a:rPr lang="en-US" altLang="zh-CN" sz="1600" baseline="-25000"/>
              <a:t>0</a:t>
            </a:r>
            <a:endParaRPr lang="en-US" altLang="zh-CN" sz="1600" baseline="-25000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5795963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1</a:t>
            </a:r>
            <a:endParaRPr lang="en-US" altLang="zh-CN" sz="1600" baseline="-25000"/>
          </a:p>
        </p:txBody>
      </p:sp>
      <p:sp>
        <p:nvSpPr>
          <p:cNvPr id="1491992" name="Text Box 24"/>
          <p:cNvSpPr txBox="1">
            <a:spLocks noChangeArrowheads="1"/>
          </p:cNvSpPr>
          <p:nvPr/>
        </p:nvSpPr>
        <p:spPr bwMode="auto">
          <a:xfrm>
            <a:off x="4989513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B</a:t>
            </a:r>
            <a:r>
              <a:rPr lang="en-US" altLang="zh-CN" sz="1600" baseline="-25000"/>
              <a:t>1</a:t>
            </a:r>
            <a:endParaRPr lang="en-US" altLang="zh-CN" sz="1600" baseline="-25000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4067175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2</a:t>
            </a:r>
            <a:endParaRPr lang="en-US" altLang="zh-CN" sz="1600" baseline="-25000"/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3276600" y="6432550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B</a:t>
            </a:r>
            <a:r>
              <a:rPr lang="en-US" altLang="zh-CN" sz="1600" baseline="-25000"/>
              <a:t>2</a:t>
            </a:r>
            <a:endParaRPr lang="en-US" altLang="zh-CN" sz="1600" baseline="-25000"/>
          </a:p>
        </p:txBody>
      </p:sp>
      <p:sp>
        <p:nvSpPr>
          <p:cNvPr id="1491995" name="Text Box 27"/>
          <p:cNvSpPr txBox="1">
            <a:spLocks noChangeArrowheads="1"/>
          </p:cNvSpPr>
          <p:nvPr/>
        </p:nvSpPr>
        <p:spPr bwMode="auto">
          <a:xfrm>
            <a:off x="2339975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3</a:t>
            </a:r>
            <a:endParaRPr lang="en-US" altLang="zh-CN" sz="1600" baseline="-25000"/>
          </a:p>
        </p:txBody>
      </p:sp>
      <p:sp>
        <p:nvSpPr>
          <p:cNvPr id="1491996" name="Text Box 28"/>
          <p:cNvSpPr txBox="1">
            <a:spLocks noChangeArrowheads="1"/>
          </p:cNvSpPr>
          <p:nvPr/>
        </p:nvSpPr>
        <p:spPr bwMode="auto">
          <a:xfrm>
            <a:off x="1585913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B</a:t>
            </a:r>
            <a:r>
              <a:rPr lang="en-US" altLang="zh-CN" sz="1600" baseline="-25000"/>
              <a:t>3</a:t>
            </a:r>
            <a:endParaRPr lang="en-US" altLang="zh-CN" sz="1600" baseline="-25000"/>
          </a:p>
        </p:txBody>
      </p:sp>
      <p:sp>
        <p:nvSpPr>
          <p:cNvPr id="1491997" name="Text Box 29"/>
          <p:cNvSpPr txBox="1">
            <a:spLocks noChangeArrowheads="1"/>
          </p:cNvSpPr>
          <p:nvPr/>
        </p:nvSpPr>
        <p:spPr bwMode="auto">
          <a:xfrm>
            <a:off x="539750" y="6381750"/>
            <a:ext cx="9366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S</a:t>
            </a:r>
            <a:r>
              <a:rPr lang="en-US" altLang="zh-CN" sz="1600" baseline="-25000"/>
              <a:t>2</a:t>
            </a:r>
            <a:r>
              <a:rPr lang="en-US" altLang="zh-CN" sz="1600"/>
              <a:t>S</a:t>
            </a:r>
            <a:r>
              <a:rPr lang="en-US" altLang="zh-CN" sz="1600" baseline="-25000"/>
              <a:t>2</a:t>
            </a:r>
            <a:r>
              <a:rPr lang="en-US" altLang="zh-CN" sz="1600"/>
              <a:t>S</a:t>
            </a:r>
            <a:r>
              <a:rPr lang="en-US" altLang="zh-CN" sz="1600" baseline="-25000"/>
              <a:t>1</a:t>
            </a:r>
            <a:r>
              <a:rPr lang="en-US" altLang="zh-CN" sz="1600"/>
              <a:t>S</a:t>
            </a:r>
            <a:r>
              <a:rPr lang="en-US" altLang="zh-CN" sz="1600" baseline="-25000"/>
              <a:t>0</a:t>
            </a:r>
            <a:endParaRPr lang="en-US" altLang="zh-CN" sz="1600" baseline="-25000"/>
          </a:p>
        </p:txBody>
      </p:sp>
      <p:sp>
        <p:nvSpPr>
          <p:cNvPr id="1491998" name="Text Box 30"/>
          <p:cNvSpPr txBox="1">
            <a:spLocks noChangeArrowheads="1"/>
          </p:cNvSpPr>
          <p:nvPr/>
        </p:nvSpPr>
        <p:spPr bwMode="auto">
          <a:xfrm>
            <a:off x="7380288" y="410051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y</a:t>
            </a:r>
            <a:r>
              <a:rPr lang="en-US" altLang="zh-CN" sz="1600" baseline="-25000">
                <a:solidFill>
                  <a:srgbClr val="FF0066"/>
                </a:solidFill>
              </a:rPr>
              <a:t>0</a:t>
            </a:r>
            <a:endParaRPr lang="en-US" altLang="zh-CN" sz="1600" baseline="-25000">
              <a:solidFill>
                <a:srgbClr val="FF0066"/>
              </a:solidFill>
            </a:endParaRPr>
          </a:p>
        </p:txBody>
      </p:sp>
      <p:sp>
        <p:nvSpPr>
          <p:cNvPr id="1491999" name="Text Box 31"/>
          <p:cNvSpPr txBox="1">
            <a:spLocks noChangeArrowheads="1"/>
          </p:cNvSpPr>
          <p:nvPr/>
        </p:nvSpPr>
        <p:spPr bwMode="auto">
          <a:xfrm>
            <a:off x="6516688" y="410051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x</a:t>
            </a:r>
            <a:r>
              <a:rPr lang="en-US" altLang="zh-CN" sz="1600" baseline="-25000">
                <a:solidFill>
                  <a:srgbClr val="FF0066"/>
                </a:solidFill>
              </a:rPr>
              <a:t>0</a:t>
            </a:r>
            <a:endParaRPr lang="en-US" altLang="zh-CN" sz="1600" baseline="-25000">
              <a:solidFill>
                <a:srgbClr val="FF0066"/>
              </a:solidFill>
            </a:endParaRPr>
          </a:p>
        </p:txBody>
      </p:sp>
      <p:sp>
        <p:nvSpPr>
          <p:cNvPr id="1492000" name="Text Box 32"/>
          <p:cNvSpPr txBox="1">
            <a:spLocks noChangeArrowheads="1"/>
          </p:cNvSpPr>
          <p:nvPr/>
        </p:nvSpPr>
        <p:spPr bwMode="auto">
          <a:xfrm>
            <a:off x="5651500" y="410051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y</a:t>
            </a:r>
            <a:r>
              <a:rPr lang="en-US" altLang="zh-CN" sz="1600" baseline="-25000">
                <a:solidFill>
                  <a:srgbClr val="FF0066"/>
                </a:solidFill>
              </a:rPr>
              <a:t>1</a:t>
            </a:r>
            <a:endParaRPr lang="en-US" altLang="zh-CN" sz="1600" baseline="-25000">
              <a:solidFill>
                <a:srgbClr val="FF0066"/>
              </a:solidFill>
            </a:endParaRPr>
          </a:p>
        </p:txBody>
      </p:sp>
      <p:sp>
        <p:nvSpPr>
          <p:cNvPr id="1492001" name="Text Box 33"/>
          <p:cNvSpPr txBox="1">
            <a:spLocks noChangeArrowheads="1"/>
          </p:cNvSpPr>
          <p:nvPr/>
        </p:nvSpPr>
        <p:spPr bwMode="auto">
          <a:xfrm>
            <a:off x="4787900" y="410051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x</a:t>
            </a:r>
            <a:r>
              <a:rPr lang="en-US" altLang="zh-CN" sz="1600" baseline="-25000">
                <a:solidFill>
                  <a:srgbClr val="FF0066"/>
                </a:solidFill>
              </a:rPr>
              <a:t>1</a:t>
            </a:r>
            <a:endParaRPr lang="en-US" altLang="zh-CN" sz="1600" baseline="-25000">
              <a:solidFill>
                <a:srgbClr val="FF0066"/>
              </a:solidFill>
            </a:endParaRPr>
          </a:p>
        </p:txBody>
      </p:sp>
      <p:sp>
        <p:nvSpPr>
          <p:cNvPr id="1492002" name="Text Box 34"/>
          <p:cNvSpPr txBox="1">
            <a:spLocks noChangeArrowheads="1"/>
          </p:cNvSpPr>
          <p:nvPr/>
        </p:nvSpPr>
        <p:spPr bwMode="auto">
          <a:xfrm>
            <a:off x="3995738" y="4076700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y</a:t>
            </a:r>
            <a:r>
              <a:rPr lang="en-US" altLang="zh-CN" sz="1600" baseline="-25000">
                <a:solidFill>
                  <a:srgbClr val="FF0066"/>
                </a:solidFill>
              </a:rPr>
              <a:t>2</a:t>
            </a:r>
            <a:endParaRPr lang="en-US" altLang="zh-CN" sz="1600" baseline="-25000">
              <a:solidFill>
                <a:srgbClr val="FF0066"/>
              </a:solidFill>
            </a:endParaRPr>
          </a:p>
        </p:txBody>
      </p:sp>
      <p:sp>
        <p:nvSpPr>
          <p:cNvPr id="1492003" name="Text Box 35"/>
          <p:cNvSpPr txBox="1">
            <a:spLocks noChangeArrowheads="1"/>
          </p:cNvSpPr>
          <p:nvPr/>
        </p:nvSpPr>
        <p:spPr bwMode="auto">
          <a:xfrm>
            <a:off x="3132138" y="4076700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x</a:t>
            </a:r>
            <a:r>
              <a:rPr lang="en-US" altLang="zh-CN" sz="1600" baseline="-25000">
                <a:solidFill>
                  <a:srgbClr val="FF0066"/>
                </a:solidFill>
              </a:rPr>
              <a:t>2</a:t>
            </a:r>
            <a:endParaRPr lang="en-US" altLang="zh-CN" sz="1600" baseline="-25000">
              <a:solidFill>
                <a:srgbClr val="FF0066"/>
              </a:solidFill>
            </a:endParaRPr>
          </a:p>
        </p:txBody>
      </p:sp>
      <p:sp>
        <p:nvSpPr>
          <p:cNvPr id="1492004" name="Text Box 36"/>
          <p:cNvSpPr txBox="1">
            <a:spLocks noChangeArrowheads="1"/>
          </p:cNvSpPr>
          <p:nvPr/>
        </p:nvSpPr>
        <p:spPr bwMode="auto">
          <a:xfrm>
            <a:off x="2266950" y="414972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y</a:t>
            </a:r>
            <a:r>
              <a:rPr lang="en-US" altLang="zh-CN" sz="1600" baseline="-25000">
                <a:solidFill>
                  <a:srgbClr val="FF0066"/>
                </a:solidFill>
              </a:rPr>
              <a:t>3</a:t>
            </a:r>
            <a:endParaRPr lang="en-US" altLang="zh-CN" sz="1600" baseline="-25000">
              <a:solidFill>
                <a:srgbClr val="FF0066"/>
              </a:solidFill>
            </a:endParaRPr>
          </a:p>
        </p:txBody>
      </p:sp>
      <p:sp>
        <p:nvSpPr>
          <p:cNvPr id="1492005" name="Text Box 37"/>
          <p:cNvSpPr txBox="1">
            <a:spLocks noChangeArrowheads="1"/>
          </p:cNvSpPr>
          <p:nvPr/>
        </p:nvSpPr>
        <p:spPr bwMode="auto">
          <a:xfrm>
            <a:off x="1474788" y="414972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x</a:t>
            </a:r>
            <a:r>
              <a:rPr lang="en-US" altLang="zh-CN" sz="1600" baseline="-25000">
                <a:solidFill>
                  <a:srgbClr val="FF0066"/>
                </a:solidFill>
              </a:rPr>
              <a:t>3</a:t>
            </a:r>
            <a:endParaRPr lang="en-US" altLang="zh-CN" sz="1600" baseline="-25000">
              <a:solidFill>
                <a:srgbClr val="FF0066"/>
              </a:solidFill>
            </a:endParaRPr>
          </a:p>
        </p:txBody>
      </p:sp>
      <p:sp>
        <p:nvSpPr>
          <p:cNvPr id="1492006" name="Oval 38"/>
          <p:cNvSpPr>
            <a:spLocks noChangeArrowheads="1"/>
          </p:cNvSpPr>
          <p:nvPr/>
        </p:nvSpPr>
        <p:spPr bwMode="auto">
          <a:xfrm>
            <a:off x="7435850" y="2205038"/>
            <a:ext cx="360363" cy="792162"/>
          </a:xfrm>
          <a:prstGeom prst="ellipse">
            <a:avLst/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2007" name="Oval 39"/>
          <p:cNvSpPr>
            <a:spLocks noChangeArrowheads="1"/>
          </p:cNvSpPr>
          <p:nvPr/>
        </p:nvSpPr>
        <p:spPr bwMode="auto">
          <a:xfrm>
            <a:off x="6364288" y="1628775"/>
            <a:ext cx="720725" cy="1439863"/>
          </a:xfrm>
          <a:prstGeom prst="ellipse">
            <a:avLst/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2008" name="Oval 40"/>
          <p:cNvSpPr>
            <a:spLocks noChangeArrowheads="1"/>
          </p:cNvSpPr>
          <p:nvPr/>
        </p:nvSpPr>
        <p:spPr bwMode="auto">
          <a:xfrm>
            <a:off x="4667250" y="1628775"/>
            <a:ext cx="1079500" cy="1512888"/>
          </a:xfrm>
          <a:prstGeom prst="ellipse">
            <a:avLst/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2009" name="AutoShape 41"/>
          <p:cNvSpPr>
            <a:spLocks noChangeArrowheads="1"/>
          </p:cNvSpPr>
          <p:nvPr/>
        </p:nvSpPr>
        <p:spPr bwMode="auto">
          <a:xfrm>
            <a:off x="2987675" y="1628775"/>
            <a:ext cx="1296988" cy="151288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2010" name="AutoShape 42"/>
          <p:cNvSpPr>
            <a:spLocks noChangeArrowheads="1"/>
          </p:cNvSpPr>
          <p:nvPr/>
        </p:nvSpPr>
        <p:spPr bwMode="auto">
          <a:xfrm>
            <a:off x="684213" y="1052513"/>
            <a:ext cx="1871662" cy="22320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66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2011" name="Text Box 43"/>
          <p:cNvSpPr txBox="1">
            <a:spLocks noChangeArrowheads="1"/>
          </p:cNvSpPr>
          <p:nvPr/>
        </p:nvSpPr>
        <p:spPr bwMode="auto">
          <a:xfrm>
            <a:off x="7810500" y="1989138"/>
            <a:ext cx="1225550" cy="7016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CC0000"/>
                </a:solidFill>
              </a:rPr>
              <a:t>先行</a:t>
            </a:r>
            <a:br>
              <a:rPr lang="zh-CN" altLang="en-US" sz="2000">
                <a:solidFill>
                  <a:srgbClr val="CC0000"/>
                </a:solidFill>
              </a:rPr>
            </a:br>
            <a:r>
              <a:rPr lang="zh-CN" altLang="en-US" sz="2000">
                <a:solidFill>
                  <a:srgbClr val="CC0000"/>
                </a:solidFill>
              </a:rPr>
              <a:t>进位逻辑</a:t>
            </a:r>
            <a:endParaRPr lang="zh-CN" altLang="en-US" sz="2000">
              <a:solidFill>
                <a:srgbClr val="CC0000"/>
              </a:solidFill>
            </a:endParaRPr>
          </a:p>
        </p:txBody>
      </p:sp>
      <p:sp>
        <p:nvSpPr>
          <p:cNvPr id="1492012" name="AutoShape 44"/>
          <p:cNvSpPr>
            <a:spLocks noChangeArrowheads="1"/>
          </p:cNvSpPr>
          <p:nvPr/>
        </p:nvSpPr>
        <p:spPr bwMode="auto">
          <a:xfrm>
            <a:off x="323850" y="4149725"/>
            <a:ext cx="7561263" cy="22320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66FF"/>
            </a:solidFill>
            <a:prstDash val="dash"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2013" name="Text Box 45"/>
          <p:cNvSpPr txBox="1">
            <a:spLocks noChangeArrowheads="1"/>
          </p:cNvSpPr>
          <p:nvPr/>
        </p:nvSpPr>
        <p:spPr bwMode="auto">
          <a:xfrm>
            <a:off x="252413" y="4672013"/>
            <a:ext cx="1079500" cy="7016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函数</a:t>
            </a:r>
            <a:br>
              <a:rPr lang="zh-CN" altLang="en-US" sz="2000">
                <a:solidFill>
                  <a:srgbClr val="0000FF"/>
                </a:solidFill>
              </a:rPr>
            </a:br>
            <a:r>
              <a:rPr lang="zh-CN" altLang="en-US" sz="2000">
                <a:solidFill>
                  <a:srgbClr val="0000FF"/>
                </a:solidFill>
              </a:rPr>
              <a:t>发生器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492014" name="Text Box 46"/>
          <p:cNvSpPr txBox="1">
            <a:spLocks noChangeArrowheads="1"/>
          </p:cNvSpPr>
          <p:nvPr/>
        </p:nvSpPr>
        <p:spPr bwMode="auto">
          <a:xfrm>
            <a:off x="7596188" y="153988"/>
            <a:ext cx="1441450" cy="11874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74LS181</a:t>
            </a:r>
            <a:b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内部</a:t>
            </a:r>
            <a:b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逻辑图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92015" name="Line 47"/>
          <p:cNvSpPr>
            <a:spLocks noChangeShapeType="1"/>
          </p:cNvSpPr>
          <p:nvPr/>
        </p:nvSpPr>
        <p:spPr bwMode="auto">
          <a:xfrm>
            <a:off x="7240588" y="203200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16" name="Line 48"/>
          <p:cNvSpPr>
            <a:spLocks noChangeShapeType="1"/>
          </p:cNvSpPr>
          <p:nvPr/>
        </p:nvSpPr>
        <p:spPr bwMode="auto">
          <a:xfrm>
            <a:off x="6088063" y="20796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17" name="Line 49"/>
          <p:cNvSpPr>
            <a:spLocks noChangeShapeType="1"/>
          </p:cNvSpPr>
          <p:nvPr/>
        </p:nvSpPr>
        <p:spPr bwMode="auto">
          <a:xfrm>
            <a:off x="4568825" y="2032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18" name="Line 50"/>
          <p:cNvSpPr>
            <a:spLocks noChangeShapeType="1"/>
          </p:cNvSpPr>
          <p:nvPr/>
        </p:nvSpPr>
        <p:spPr bwMode="auto">
          <a:xfrm>
            <a:off x="2840038" y="23653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19" name="Line 51"/>
          <p:cNvSpPr>
            <a:spLocks noChangeShapeType="1"/>
          </p:cNvSpPr>
          <p:nvPr/>
        </p:nvSpPr>
        <p:spPr bwMode="auto">
          <a:xfrm>
            <a:off x="2297113" y="23653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20" name="Line 52"/>
          <p:cNvSpPr>
            <a:spLocks noChangeShapeType="1"/>
          </p:cNvSpPr>
          <p:nvPr/>
        </p:nvSpPr>
        <p:spPr bwMode="auto">
          <a:xfrm>
            <a:off x="1225550" y="2317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21" name="Line 53"/>
          <p:cNvSpPr>
            <a:spLocks noChangeShapeType="1"/>
          </p:cNvSpPr>
          <p:nvPr/>
        </p:nvSpPr>
        <p:spPr bwMode="auto">
          <a:xfrm>
            <a:off x="1725613" y="648017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22" name="Line 54"/>
          <p:cNvSpPr>
            <a:spLocks noChangeShapeType="1"/>
          </p:cNvSpPr>
          <p:nvPr/>
        </p:nvSpPr>
        <p:spPr bwMode="auto">
          <a:xfrm>
            <a:off x="2482850" y="64849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23" name="Line 55"/>
          <p:cNvSpPr>
            <a:spLocks noChangeShapeType="1"/>
          </p:cNvSpPr>
          <p:nvPr/>
        </p:nvSpPr>
        <p:spPr bwMode="auto">
          <a:xfrm>
            <a:off x="3416300" y="650398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24" name="Line 56"/>
          <p:cNvSpPr>
            <a:spLocks noChangeShapeType="1"/>
          </p:cNvSpPr>
          <p:nvPr/>
        </p:nvSpPr>
        <p:spPr bwMode="auto">
          <a:xfrm>
            <a:off x="4206875" y="64849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25" name="Line 57"/>
          <p:cNvSpPr>
            <a:spLocks noChangeShapeType="1"/>
          </p:cNvSpPr>
          <p:nvPr/>
        </p:nvSpPr>
        <p:spPr bwMode="auto">
          <a:xfrm>
            <a:off x="5135563" y="648493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26" name="Line 58"/>
          <p:cNvSpPr>
            <a:spLocks noChangeShapeType="1"/>
          </p:cNvSpPr>
          <p:nvPr/>
        </p:nvSpPr>
        <p:spPr bwMode="auto">
          <a:xfrm>
            <a:off x="5930900" y="6489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27" name="Line 59"/>
          <p:cNvSpPr>
            <a:spLocks noChangeShapeType="1"/>
          </p:cNvSpPr>
          <p:nvPr/>
        </p:nvSpPr>
        <p:spPr bwMode="auto">
          <a:xfrm>
            <a:off x="6854825" y="650875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28" name="Line 60"/>
          <p:cNvSpPr>
            <a:spLocks noChangeShapeType="1"/>
          </p:cNvSpPr>
          <p:nvPr/>
        </p:nvSpPr>
        <p:spPr bwMode="auto">
          <a:xfrm>
            <a:off x="7669213" y="6527800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2030" name="AutoShape 6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5876925"/>
            <a:ext cx="431800" cy="431800"/>
          </a:xfrm>
          <a:prstGeom prst="actionButtonInformation">
            <a:avLst/>
          </a:prstGeom>
          <a:solidFill>
            <a:srgbClr val="99CCFF"/>
          </a:solidFill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" name="AutoShape 6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440" y="5301208"/>
            <a:ext cx="431800" cy="431800"/>
          </a:xfrm>
          <a:prstGeom prst="actionButtonInformation">
            <a:avLst/>
          </a:prstGeom>
          <a:solidFill>
            <a:srgbClr val="99CCFF"/>
          </a:solidFill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E8E4BE-9AFC-4DB4-82B0-15516F935CDD}" type="slidenum">
              <a:rPr lang="zh-CN" altLang="en-US"/>
            </a:fld>
            <a:endParaRPr lang="en-US" altLang="zh-CN"/>
          </a:p>
        </p:txBody>
      </p:sp>
      <p:sp>
        <p:nvSpPr>
          <p:cNvPr id="147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549275"/>
            <a:ext cx="8002588" cy="576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级联工作：</a:t>
            </a:r>
            <a:endParaRPr lang="zh-CN" altLang="en-US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79735" name="Rectangle 55"/>
          <p:cNvSpPr>
            <a:spLocks noChangeArrowheads="1"/>
          </p:cNvSpPr>
          <p:nvPr/>
        </p:nvSpPr>
        <p:spPr bwMode="auto">
          <a:xfrm>
            <a:off x="0" y="3122613"/>
            <a:ext cx="9144000" cy="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79736" name="Text Box 56"/>
          <p:cNvSpPr txBox="1">
            <a:spLocks noChangeArrowheads="1"/>
          </p:cNvSpPr>
          <p:nvPr/>
        </p:nvSpPr>
        <p:spPr bwMode="auto">
          <a:xfrm>
            <a:off x="1042988" y="4854575"/>
            <a:ext cx="6840537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由</a:t>
            </a:r>
            <a:r>
              <a:rPr lang="en-US" altLang="zh-CN">
                <a:solidFill>
                  <a:schemeClr val="bg2"/>
                </a:solidFill>
              </a:rPr>
              <a:t>74181</a:t>
            </a:r>
            <a:r>
              <a:rPr lang="zh-CN" altLang="en-US">
                <a:solidFill>
                  <a:schemeClr val="bg2"/>
                </a:solidFill>
              </a:rPr>
              <a:t>构成</a:t>
            </a:r>
            <a:r>
              <a:rPr lang="zh-CN" altLang="en-US">
                <a:solidFill>
                  <a:srgbClr val="CC0066"/>
                </a:solidFill>
              </a:rPr>
              <a:t>组间串行进位</a:t>
            </a:r>
            <a:r>
              <a:rPr lang="zh-CN" altLang="en-US">
                <a:solidFill>
                  <a:schemeClr val="bg2"/>
                </a:solidFill>
              </a:rPr>
              <a:t>的</a:t>
            </a:r>
            <a:r>
              <a:rPr lang="en-US" altLang="zh-CN">
                <a:solidFill>
                  <a:schemeClr val="bg2"/>
                </a:solidFill>
              </a:rPr>
              <a:t>16</a:t>
            </a:r>
            <a:r>
              <a:rPr lang="zh-CN" altLang="en-US">
                <a:solidFill>
                  <a:schemeClr val="bg2"/>
                </a:solidFill>
              </a:rPr>
              <a:t>位</a:t>
            </a:r>
            <a:r>
              <a:rPr lang="en-US" altLang="zh-CN">
                <a:solidFill>
                  <a:schemeClr val="bg2"/>
                </a:solidFill>
              </a:rPr>
              <a:t>ALU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479737" name="Object 57"/>
          <p:cNvGraphicFramePr>
            <a:graphicFrameLocks noChangeAspect="1"/>
          </p:cNvGraphicFramePr>
          <p:nvPr/>
        </p:nvGraphicFramePr>
        <p:xfrm>
          <a:off x="250825" y="2190750"/>
          <a:ext cx="87122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740" name="Visio" r:id="rId1" imgW="4380865" imgH="1105535" progId="Visio.Drawing.11">
                  <p:embed/>
                </p:oleObj>
              </mc:Choice>
              <mc:Fallback>
                <p:oleObj name="Visio" r:id="rId1" imgW="4380865" imgH="1105535" progId="Visio.Drawing.1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90750"/>
                        <a:ext cx="8712200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9738" name="Text Box 58"/>
          <p:cNvSpPr txBox="1">
            <a:spLocks noChangeArrowheads="1"/>
          </p:cNvSpPr>
          <p:nvPr/>
        </p:nvSpPr>
        <p:spPr bwMode="auto">
          <a:xfrm>
            <a:off x="5148263" y="908050"/>
            <a:ext cx="2519362" cy="1008063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CC0066"/>
                </a:solidFill>
              </a:rPr>
              <a:t>组内先行进位</a:t>
            </a:r>
            <a:endParaRPr lang="zh-CN" altLang="en-US">
              <a:solidFill>
                <a:srgbClr val="CC0066"/>
              </a:solidFill>
            </a:endParaRPr>
          </a:p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CC0066"/>
                </a:solidFill>
              </a:rPr>
              <a:t>组间串行进位</a:t>
            </a:r>
            <a:endParaRPr lang="zh-CN" altLang="en-US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9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9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7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0021D9-5A3E-4AE6-8568-84549F2377EB}" type="slidenum">
              <a:rPr lang="zh-CN" altLang="en-US"/>
            </a:fld>
            <a:endParaRPr lang="en-US" altLang="zh-CN"/>
          </a:p>
        </p:txBody>
      </p:sp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569325" cy="16557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先行进位部件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CLA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：</a:t>
            </a:r>
            <a:r>
              <a:rPr lang="en-US" altLang="zh-CN"/>
              <a:t>74LS182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D60093"/>
                </a:solidFill>
              </a:rPr>
              <a:t>假设</a:t>
            </a:r>
            <a:r>
              <a:rPr lang="en-US" altLang="zh-CN">
                <a:solidFill>
                  <a:srgbClr val="D60093"/>
                </a:solidFill>
              </a:rPr>
              <a:t>4</a:t>
            </a:r>
            <a:r>
              <a:rPr lang="zh-CN" altLang="en-US">
                <a:solidFill>
                  <a:srgbClr val="D60093"/>
                </a:solidFill>
              </a:rPr>
              <a:t>片</a:t>
            </a:r>
            <a:r>
              <a:rPr lang="en-US" altLang="zh-CN">
                <a:solidFill>
                  <a:srgbClr val="D60093"/>
                </a:solidFill>
              </a:rPr>
              <a:t>74LS181</a:t>
            </a:r>
            <a:r>
              <a:rPr lang="zh-CN" altLang="en-US">
                <a:solidFill>
                  <a:srgbClr val="D60093"/>
                </a:solidFill>
              </a:rPr>
              <a:t>的先行进位输出依次为：</a:t>
            </a:r>
            <a:endParaRPr lang="zh-CN" altLang="en-US">
              <a:solidFill>
                <a:srgbClr val="D60093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D60093"/>
                </a:solidFill>
              </a:rPr>
              <a:t>				</a:t>
            </a:r>
            <a:r>
              <a:rPr lang="en-US" altLang="zh-CN" i="1">
                <a:solidFill>
                  <a:srgbClr val="D60093"/>
                </a:solidFill>
              </a:rPr>
              <a:t>P</a:t>
            </a:r>
            <a:r>
              <a:rPr lang="en-US" altLang="zh-CN" baseline="-25000">
                <a:solidFill>
                  <a:srgbClr val="D60093"/>
                </a:solidFill>
              </a:rPr>
              <a:t>0</a:t>
            </a:r>
            <a:r>
              <a:rPr lang="en-US" altLang="zh-CN">
                <a:solidFill>
                  <a:srgbClr val="D60093"/>
                </a:solidFill>
              </a:rPr>
              <a:t>, </a:t>
            </a:r>
            <a:r>
              <a:rPr lang="en-US" altLang="zh-CN" i="1">
                <a:solidFill>
                  <a:srgbClr val="D60093"/>
                </a:solidFill>
              </a:rPr>
              <a:t>G</a:t>
            </a:r>
            <a:r>
              <a:rPr lang="en-US" altLang="zh-CN" baseline="-25000">
                <a:solidFill>
                  <a:srgbClr val="D60093"/>
                </a:solidFill>
              </a:rPr>
              <a:t>0</a:t>
            </a:r>
            <a:r>
              <a:rPr lang="en-US" altLang="zh-CN">
                <a:solidFill>
                  <a:srgbClr val="D60093"/>
                </a:solidFill>
              </a:rPr>
              <a:t>, </a:t>
            </a:r>
            <a:r>
              <a:rPr lang="en-US" altLang="zh-CN" i="1">
                <a:solidFill>
                  <a:srgbClr val="D60093"/>
                </a:solidFill>
              </a:rPr>
              <a:t>P</a:t>
            </a:r>
            <a:r>
              <a:rPr lang="en-US" altLang="zh-CN" baseline="-25000">
                <a:solidFill>
                  <a:srgbClr val="D60093"/>
                </a:solidFill>
              </a:rPr>
              <a:t>1</a:t>
            </a:r>
            <a:r>
              <a:rPr lang="en-US" altLang="zh-CN">
                <a:solidFill>
                  <a:srgbClr val="D60093"/>
                </a:solidFill>
              </a:rPr>
              <a:t>, </a:t>
            </a:r>
            <a:r>
              <a:rPr lang="en-US" altLang="zh-CN" i="1">
                <a:solidFill>
                  <a:srgbClr val="D60093"/>
                </a:solidFill>
              </a:rPr>
              <a:t>G</a:t>
            </a:r>
            <a:r>
              <a:rPr lang="en-US" altLang="zh-CN" baseline="-25000">
                <a:solidFill>
                  <a:srgbClr val="D60093"/>
                </a:solidFill>
              </a:rPr>
              <a:t>1</a:t>
            </a:r>
            <a:r>
              <a:rPr lang="en-US" altLang="zh-CN">
                <a:solidFill>
                  <a:srgbClr val="D60093"/>
                </a:solidFill>
              </a:rPr>
              <a:t>, </a:t>
            </a:r>
            <a:r>
              <a:rPr lang="en-US" altLang="zh-CN" i="1">
                <a:solidFill>
                  <a:srgbClr val="D60093"/>
                </a:solidFill>
              </a:rPr>
              <a:t>P</a:t>
            </a:r>
            <a:r>
              <a:rPr lang="en-US" altLang="zh-CN" baseline="-25000">
                <a:solidFill>
                  <a:srgbClr val="D60093"/>
                </a:solidFill>
              </a:rPr>
              <a:t>2</a:t>
            </a:r>
            <a:r>
              <a:rPr lang="en-US" altLang="zh-CN">
                <a:solidFill>
                  <a:srgbClr val="D60093"/>
                </a:solidFill>
              </a:rPr>
              <a:t>, </a:t>
            </a:r>
            <a:r>
              <a:rPr lang="en-US" altLang="zh-CN" i="1">
                <a:solidFill>
                  <a:srgbClr val="D60093"/>
                </a:solidFill>
              </a:rPr>
              <a:t>G</a:t>
            </a:r>
            <a:r>
              <a:rPr lang="en-US" altLang="zh-CN" baseline="-25000">
                <a:solidFill>
                  <a:srgbClr val="D60093"/>
                </a:solidFill>
              </a:rPr>
              <a:t>2</a:t>
            </a:r>
            <a:r>
              <a:rPr lang="en-US" altLang="zh-CN">
                <a:solidFill>
                  <a:srgbClr val="D60093"/>
                </a:solidFill>
              </a:rPr>
              <a:t>, </a:t>
            </a:r>
            <a:r>
              <a:rPr lang="en-US" altLang="zh-CN" i="1">
                <a:solidFill>
                  <a:srgbClr val="D60093"/>
                </a:solidFill>
              </a:rPr>
              <a:t>P</a:t>
            </a:r>
            <a:r>
              <a:rPr lang="en-US" altLang="zh-CN" baseline="-25000">
                <a:solidFill>
                  <a:srgbClr val="D60093"/>
                </a:solidFill>
              </a:rPr>
              <a:t>3</a:t>
            </a:r>
            <a:r>
              <a:rPr lang="en-US" altLang="zh-CN">
                <a:solidFill>
                  <a:srgbClr val="D60093"/>
                </a:solidFill>
              </a:rPr>
              <a:t>, </a:t>
            </a:r>
            <a:r>
              <a:rPr lang="en-US" altLang="zh-CN" i="1">
                <a:solidFill>
                  <a:srgbClr val="D60093"/>
                </a:solidFill>
              </a:rPr>
              <a:t>G</a:t>
            </a:r>
            <a:r>
              <a:rPr lang="en-US" altLang="zh-CN" baseline="-25000">
                <a:solidFill>
                  <a:srgbClr val="D60093"/>
                </a:solidFill>
              </a:rPr>
              <a:t>3</a:t>
            </a:r>
            <a:endParaRPr lang="en-US" altLang="zh-CN" baseline="-25000">
              <a:solidFill>
                <a:srgbClr val="D60093"/>
              </a:solidFill>
            </a:endParaRPr>
          </a:p>
        </p:txBody>
      </p:sp>
      <p:sp>
        <p:nvSpPr>
          <p:cNvPr id="1495044" name="Rectangle 4"/>
          <p:cNvSpPr>
            <a:spLocks noChangeArrowheads="1"/>
          </p:cNvSpPr>
          <p:nvPr/>
        </p:nvSpPr>
        <p:spPr bwMode="auto">
          <a:xfrm>
            <a:off x="971550" y="549275"/>
            <a:ext cx="8002588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级联工作：</a:t>
            </a:r>
            <a:endParaRPr lang="zh-CN" altLang="en-US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495045" name="Object 5"/>
          <p:cNvGraphicFramePr>
            <a:graphicFrameLocks noChangeAspect="1"/>
          </p:cNvGraphicFramePr>
          <p:nvPr/>
        </p:nvGraphicFramePr>
        <p:xfrm>
          <a:off x="481013" y="2716213"/>
          <a:ext cx="82169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55" name="公式" r:id="rId1" imgW="3962400" imgH="927100" progId="Equation.3">
                  <p:embed/>
                </p:oleObj>
              </mc:Choice>
              <mc:Fallback>
                <p:oleObj name="公式" r:id="rId1" imgW="3962400" imgH="927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716213"/>
                        <a:ext cx="8216900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46" name="Line 6"/>
          <p:cNvSpPr>
            <a:spLocks noChangeShapeType="1"/>
          </p:cNvSpPr>
          <p:nvPr/>
        </p:nvSpPr>
        <p:spPr bwMode="auto">
          <a:xfrm>
            <a:off x="2987824" y="4622800"/>
            <a:ext cx="388778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5047" name="Line 7"/>
          <p:cNvSpPr>
            <a:spLocks noChangeShapeType="1"/>
          </p:cNvSpPr>
          <p:nvPr/>
        </p:nvSpPr>
        <p:spPr bwMode="auto">
          <a:xfrm>
            <a:off x="7236296" y="4622800"/>
            <a:ext cx="10795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5048" name="Text Box 8"/>
          <p:cNvSpPr txBox="1">
            <a:spLocks noChangeArrowheads="1"/>
          </p:cNvSpPr>
          <p:nvPr/>
        </p:nvSpPr>
        <p:spPr bwMode="auto">
          <a:xfrm>
            <a:off x="4284663" y="4565650"/>
            <a:ext cx="1081087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G</a:t>
            </a:r>
            <a:r>
              <a:rPr lang="en-US" altLang="zh-CN" i="1" baseline="30000">
                <a:solidFill>
                  <a:srgbClr val="FF0066"/>
                </a:solidFill>
              </a:rPr>
              <a:t> </a:t>
            </a:r>
            <a:r>
              <a:rPr lang="en-US" altLang="zh-CN">
                <a:solidFill>
                  <a:srgbClr val="FF0066"/>
                </a:solidFill>
              </a:rPr>
              <a:t>*</a:t>
            </a:r>
            <a:endParaRPr lang="en-US" altLang="zh-CN">
              <a:solidFill>
                <a:srgbClr val="FF0066"/>
              </a:solidFill>
            </a:endParaRPr>
          </a:p>
        </p:txBody>
      </p:sp>
      <p:sp>
        <p:nvSpPr>
          <p:cNvPr id="1495049" name="Text Box 9"/>
          <p:cNvSpPr txBox="1">
            <a:spLocks noChangeArrowheads="1"/>
          </p:cNvSpPr>
          <p:nvPr/>
        </p:nvSpPr>
        <p:spPr bwMode="auto">
          <a:xfrm>
            <a:off x="7380288" y="4565650"/>
            <a:ext cx="1081087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P</a:t>
            </a:r>
            <a:r>
              <a:rPr lang="en-US" altLang="zh-CN" i="1" baseline="30000">
                <a:solidFill>
                  <a:srgbClr val="FF0066"/>
                </a:solidFill>
              </a:rPr>
              <a:t> </a:t>
            </a:r>
            <a:r>
              <a:rPr lang="en-US" altLang="zh-CN">
                <a:solidFill>
                  <a:srgbClr val="FF0066"/>
                </a:solidFill>
              </a:rPr>
              <a:t>*</a:t>
            </a:r>
            <a:endParaRPr lang="en-US" altLang="zh-CN">
              <a:solidFill>
                <a:srgbClr val="FF0066"/>
              </a:solidFill>
            </a:endParaRPr>
          </a:p>
        </p:txBody>
      </p:sp>
      <p:graphicFrame>
        <p:nvGraphicFramePr>
          <p:cNvPr id="1495050" name="Object 10"/>
          <p:cNvGraphicFramePr>
            <a:graphicFrameLocks noChangeAspect="1"/>
          </p:cNvGraphicFramePr>
          <p:nvPr/>
        </p:nvGraphicFramePr>
        <p:xfrm>
          <a:off x="395288" y="5214938"/>
          <a:ext cx="47132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56" name="公式" r:id="rId3" imgW="2273300" imgH="457200" progId="Equation.3">
                  <p:embed/>
                </p:oleObj>
              </mc:Choice>
              <mc:Fallback>
                <p:oleObj name="公式" r:id="rId3" imgW="22733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214938"/>
                        <a:ext cx="4713287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51" name="Text Box 11"/>
          <p:cNvSpPr txBox="1">
            <a:spLocks noChangeArrowheads="1"/>
          </p:cNvSpPr>
          <p:nvPr/>
        </p:nvSpPr>
        <p:spPr bwMode="auto">
          <a:xfrm>
            <a:off x="5724525" y="5646738"/>
            <a:ext cx="3168650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成组进位</a:t>
            </a:r>
            <a:r>
              <a:rPr lang="zh-CN" altLang="en-US">
                <a:solidFill>
                  <a:srgbClr val="CC0000"/>
                </a:solidFill>
              </a:rPr>
              <a:t>发生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1495052" name="Text Box 12"/>
          <p:cNvSpPr txBox="1">
            <a:spLocks noChangeArrowheads="1"/>
          </p:cNvSpPr>
          <p:nvPr/>
        </p:nvSpPr>
        <p:spPr bwMode="auto">
          <a:xfrm>
            <a:off x="5724525" y="5141913"/>
            <a:ext cx="3168650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成组进位</a:t>
            </a:r>
            <a:r>
              <a:rPr lang="zh-CN" altLang="en-US">
                <a:solidFill>
                  <a:srgbClr val="CC0000"/>
                </a:solidFill>
              </a:rPr>
              <a:t>传送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1495053" name="Line 13"/>
          <p:cNvSpPr>
            <a:spLocks noChangeShapeType="1"/>
          </p:cNvSpPr>
          <p:nvPr/>
        </p:nvSpPr>
        <p:spPr bwMode="auto">
          <a:xfrm>
            <a:off x="2411413" y="5430838"/>
            <a:ext cx="338455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5054" name="Line 14"/>
          <p:cNvSpPr>
            <a:spLocks noChangeShapeType="1"/>
          </p:cNvSpPr>
          <p:nvPr/>
        </p:nvSpPr>
        <p:spPr bwMode="auto">
          <a:xfrm>
            <a:off x="5148263" y="5934075"/>
            <a:ext cx="6477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AutoShape 1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20713"/>
            <a:ext cx="431800" cy="431800"/>
          </a:xfrm>
          <a:prstGeom prst="actionButtonInformation">
            <a:avLst/>
          </a:prstGeom>
          <a:solidFill>
            <a:srgbClr val="99CCFF"/>
          </a:solidFill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B94B5-3FE9-4B92-AD15-F81F3219C239}" type="slidenum">
              <a:rPr lang="zh-CN" altLang="en-US"/>
            </a:fld>
            <a:endParaRPr lang="en-US" altLang="zh-CN"/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 </a:t>
            </a:r>
            <a:r>
              <a:rPr lang="zh-CN" altLang="en-US"/>
              <a:t>单元电路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58" y="620688"/>
            <a:ext cx="4392414" cy="576118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/>
              <a:t>算术运算部件：</a:t>
            </a:r>
            <a:endParaRPr lang="zh-CN" altLang="en-US"/>
          </a:p>
          <a:p>
            <a:pPr lvl="1">
              <a:spcBef>
                <a:spcPts val="300"/>
              </a:spcBef>
            </a:pPr>
            <a:r>
              <a:rPr lang="zh-CN" altLang="en-US"/>
              <a:t>全加器＋其他电路</a:t>
            </a:r>
            <a:endParaRPr lang="zh-CN" altLang="en-US"/>
          </a:p>
          <a:p>
            <a:pPr lvl="2">
              <a:spcBef>
                <a:spcPts val="300"/>
              </a:spcBef>
            </a:pPr>
            <a:r>
              <a:rPr lang="zh-CN" altLang="en-US"/>
              <a:t>加法器</a:t>
            </a:r>
            <a:endParaRPr lang="zh-CN" altLang="en-US"/>
          </a:p>
          <a:p>
            <a:pPr lvl="2">
              <a:spcBef>
                <a:spcPts val="300"/>
              </a:spcBef>
            </a:pPr>
            <a:r>
              <a:rPr lang="zh-CN" altLang="en-US"/>
              <a:t>乘法器</a:t>
            </a:r>
            <a:endParaRPr lang="zh-CN" altLang="en-US"/>
          </a:p>
          <a:p>
            <a:pPr lvl="2">
              <a:spcBef>
                <a:spcPts val="300"/>
              </a:spcBef>
            </a:pPr>
            <a:r>
              <a:rPr lang="zh-CN" altLang="en-US"/>
              <a:t>除法器</a:t>
            </a:r>
            <a:endParaRPr lang="zh-CN" altLang="en-US"/>
          </a:p>
          <a:p>
            <a:pPr>
              <a:spcBef>
                <a:spcPts val="300"/>
              </a:spcBef>
            </a:pPr>
            <a:r>
              <a:rPr lang="zh-CN" altLang="en-US"/>
              <a:t>逻辑运算部件：</a:t>
            </a:r>
            <a:endParaRPr lang="zh-CN" altLang="en-US"/>
          </a:p>
          <a:p>
            <a:pPr lvl="1">
              <a:spcBef>
                <a:spcPts val="300"/>
              </a:spcBef>
            </a:pPr>
            <a:r>
              <a:rPr lang="zh-CN" altLang="en-US"/>
              <a:t>与门</a:t>
            </a:r>
            <a:endParaRPr lang="zh-CN" altLang="en-US"/>
          </a:p>
          <a:p>
            <a:pPr lvl="1">
              <a:spcBef>
                <a:spcPts val="300"/>
              </a:spcBef>
            </a:pPr>
            <a:r>
              <a:rPr lang="zh-CN" altLang="en-US"/>
              <a:t>或门</a:t>
            </a:r>
            <a:endParaRPr lang="zh-CN" altLang="en-US"/>
          </a:p>
          <a:p>
            <a:pPr lvl="1">
              <a:spcBef>
                <a:spcPts val="300"/>
              </a:spcBef>
            </a:pPr>
            <a:r>
              <a:rPr lang="zh-CN" altLang="en-US"/>
              <a:t>异或门</a:t>
            </a:r>
            <a:endParaRPr lang="zh-CN" altLang="en-US"/>
          </a:p>
          <a:p>
            <a:pPr lvl="1">
              <a:spcBef>
                <a:spcPts val="300"/>
              </a:spcBef>
            </a:pPr>
            <a:r>
              <a:rPr lang="zh-CN" altLang="en-US"/>
              <a:t>反相器</a:t>
            </a:r>
            <a:endParaRPr lang="zh-CN" altLang="en-US"/>
          </a:p>
          <a:p>
            <a:pPr lvl="1">
              <a:spcBef>
                <a:spcPts val="300"/>
              </a:spcBef>
            </a:pPr>
            <a:r>
              <a:rPr lang="en-US" altLang="zh-CN" smtClean="0">
                <a:latin typeface="宋体" panose="02010600030101010101" pitchFamily="2" charset="-122"/>
              </a:rPr>
              <a:t>…………</a:t>
            </a:r>
            <a:endParaRPr lang="en-US" altLang="zh-CN" smtClean="0">
              <a:latin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smtClean="0"/>
              <a:t>寄存器、移位寄存器</a:t>
            </a:r>
            <a:endParaRPr lang="en-US" altLang="zh-CN"/>
          </a:p>
        </p:txBody>
      </p:sp>
      <p:sp>
        <p:nvSpPr>
          <p:cNvPr id="1469445" name="AutoShape 5"/>
          <p:cNvSpPr/>
          <p:nvPr/>
        </p:nvSpPr>
        <p:spPr bwMode="auto">
          <a:xfrm>
            <a:off x="3203848" y="3501554"/>
            <a:ext cx="360090" cy="2160240"/>
          </a:xfrm>
          <a:prstGeom prst="rightBrace">
            <a:avLst>
              <a:gd name="adj1" fmla="val 51920"/>
              <a:gd name="adj2" fmla="val 48500"/>
            </a:avLst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/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3563938" y="4294163"/>
            <a:ext cx="1008062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66"/>
                </a:solidFill>
              </a:rPr>
              <a:t>组合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411F-9A3D-4613-A56F-78407AECFCF1}" type="slidenum">
              <a:rPr lang="zh-CN" altLang="en-US"/>
            </a:fld>
            <a:endParaRPr lang="en-US" altLang="zh-CN"/>
          </a:p>
        </p:txBody>
      </p:sp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1492998" name="Picture 6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088" y="757238"/>
            <a:ext cx="6408737" cy="56245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93000" name="Text Box 8"/>
          <p:cNvSpPr txBox="1">
            <a:spLocks noChangeArrowheads="1"/>
          </p:cNvSpPr>
          <p:nvPr/>
        </p:nvSpPr>
        <p:spPr bwMode="auto">
          <a:xfrm>
            <a:off x="7164388" y="836613"/>
            <a:ext cx="1441450" cy="11874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74LS182</a:t>
            </a:r>
            <a:b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内部</a:t>
            </a:r>
            <a:b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逻辑图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493001" name="Object 9"/>
          <p:cNvGraphicFramePr>
            <a:graphicFrameLocks noChangeAspect="1"/>
          </p:cNvGraphicFramePr>
          <p:nvPr/>
        </p:nvGraphicFramePr>
        <p:xfrm>
          <a:off x="1011238" y="620713"/>
          <a:ext cx="247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43" name="公式" r:id="rId2" imgW="139700" imgH="203200" progId="Equation.3">
                  <p:embed/>
                </p:oleObj>
              </mc:Choice>
              <mc:Fallback>
                <p:oleObj name="公式" r:id="rId2" imgW="139700" imgH="203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620713"/>
                        <a:ext cx="2476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02" name="Object 10"/>
          <p:cNvGraphicFramePr>
            <a:graphicFrameLocks noChangeAspect="1"/>
          </p:cNvGraphicFramePr>
          <p:nvPr/>
        </p:nvGraphicFramePr>
        <p:xfrm>
          <a:off x="2101850" y="609600"/>
          <a:ext cx="2936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44" name="公式" r:id="rId4" imgW="165100" imgH="215900" progId="Equation.3">
                  <p:embed/>
                </p:oleObj>
              </mc:Choice>
              <mc:Fallback>
                <p:oleObj name="公式" r:id="rId4" imgW="165100" imgH="2159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609600"/>
                        <a:ext cx="2936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03" name="Object 11"/>
          <p:cNvGraphicFramePr>
            <a:graphicFrameLocks noChangeAspect="1"/>
          </p:cNvGraphicFramePr>
          <p:nvPr/>
        </p:nvGraphicFramePr>
        <p:xfrm>
          <a:off x="3935413" y="620713"/>
          <a:ext cx="5651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45" name="公式" r:id="rId6" imgW="316865" imgH="215900" progId="Equation.3">
                  <p:embed/>
                </p:oleObj>
              </mc:Choice>
              <mc:Fallback>
                <p:oleObj name="公式" r:id="rId6" imgW="316865" imgH="215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620713"/>
                        <a:ext cx="5651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04" name="Object 12"/>
          <p:cNvGraphicFramePr>
            <a:graphicFrameLocks noChangeAspect="1"/>
          </p:cNvGraphicFramePr>
          <p:nvPr/>
        </p:nvGraphicFramePr>
        <p:xfrm>
          <a:off x="4859338" y="598488"/>
          <a:ext cx="565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46" name="公式" r:id="rId8" imgW="317500" imgH="241300" progId="Equation.3">
                  <p:embed/>
                </p:oleObj>
              </mc:Choice>
              <mc:Fallback>
                <p:oleObj name="公式" r:id="rId8" imgW="3175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98488"/>
                        <a:ext cx="5651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05" name="Object 13"/>
          <p:cNvGraphicFramePr>
            <a:graphicFrameLocks noChangeAspect="1"/>
          </p:cNvGraphicFramePr>
          <p:nvPr/>
        </p:nvGraphicFramePr>
        <p:xfrm>
          <a:off x="6011863" y="571500"/>
          <a:ext cx="5651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47" name="公式" r:id="rId10" imgW="316865" imgH="215900" progId="Equation.3">
                  <p:embed/>
                </p:oleObj>
              </mc:Choice>
              <mc:Fallback>
                <p:oleObj name="公式" r:id="rId10" imgW="316865" imgH="215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71500"/>
                        <a:ext cx="5651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06" name="Object 14"/>
          <p:cNvGraphicFramePr>
            <a:graphicFrameLocks noChangeAspect="1"/>
          </p:cNvGraphicFramePr>
          <p:nvPr/>
        </p:nvGraphicFramePr>
        <p:xfrm>
          <a:off x="7140575" y="6237288"/>
          <a:ext cx="384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48" name="公式" r:id="rId12" imgW="215900" imgH="215900" progId="Equation.3">
                  <p:embed/>
                </p:oleObj>
              </mc:Choice>
              <mc:Fallback>
                <p:oleObj name="公式" r:id="rId12" imgW="215900" imgH="215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6237288"/>
                        <a:ext cx="3841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07" name="Object 15"/>
          <p:cNvGraphicFramePr>
            <a:graphicFrameLocks noChangeAspect="1"/>
          </p:cNvGraphicFramePr>
          <p:nvPr/>
        </p:nvGraphicFramePr>
        <p:xfrm>
          <a:off x="6659563" y="6308725"/>
          <a:ext cx="406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49" name="公式" r:id="rId14" imgW="228600" imgH="254000" progId="Equation.3">
                  <p:embed/>
                </p:oleObj>
              </mc:Choice>
              <mc:Fallback>
                <p:oleObj name="公式" r:id="rId14" imgW="228600" imgH="254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6308725"/>
                        <a:ext cx="4064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08" name="Object 16"/>
          <p:cNvGraphicFramePr>
            <a:graphicFrameLocks noChangeAspect="1"/>
          </p:cNvGraphicFramePr>
          <p:nvPr/>
        </p:nvGraphicFramePr>
        <p:xfrm>
          <a:off x="6261100" y="6308725"/>
          <a:ext cx="3381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0" name="公式" r:id="rId16" imgW="190500" imgH="254000" progId="Equation.3">
                  <p:embed/>
                </p:oleObj>
              </mc:Choice>
              <mc:Fallback>
                <p:oleObj name="公式" r:id="rId16" imgW="190500" imgH="254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6308725"/>
                        <a:ext cx="3381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09" name="Object 17"/>
          <p:cNvGraphicFramePr>
            <a:graphicFrameLocks noChangeAspect="1"/>
          </p:cNvGraphicFramePr>
          <p:nvPr/>
        </p:nvGraphicFramePr>
        <p:xfrm>
          <a:off x="5651500" y="6335713"/>
          <a:ext cx="406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1" name="公式" r:id="rId18" imgW="228600" imgH="241300" progId="Equation.3">
                  <p:embed/>
                </p:oleObj>
              </mc:Choice>
              <mc:Fallback>
                <p:oleObj name="公式" r:id="rId18" imgW="228600" imgH="241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6335713"/>
                        <a:ext cx="4064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10" name="Object 18"/>
          <p:cNvGraphicFramePr>
            <a:graphicFrameLocks noChangeAspect="1"/>
          </p:cNvGraphicFramePr>
          <p:nvPr/>
        </p:nvGraphicFramePr>
        <p:xfrm>
          <a:off x="5253038" y="6335713"/>
          <a:ext cx="3381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2" name="公式" r:id="rId20" imgW="190500" imgH="241300" progId="Equation.3">
                  <p:embed/>
                </p:oleObj>
              </mc:Choice>
              <mc:Fallback>
                <p:oleObj name="公式" r:id="rId20" imgW="190500" imgH="241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6335713"/>
                        <a:ext cx="33813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11" name="Object 19"/>
          <p:cNvGraphicFramePr>
            <a:graphicFrameLocks noChangeAspect="1"/>
          </p:cNvGraphicFramePr>
          <p:nvPr/>
        </p:nvGraphicFramePr>
        <p:xfrm>
          <a:off x="4449763" y="6319838"/>
          <a:ext cx="4286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3" name="公式" r:id="rId22" imgW="241300" imgH="241300" progId="Equation.3">
                  <p:embed/>
                </p:oleObj>
              </mc:Choice>
              <mc:Fallback>
                <p:oleObj name="公式" r:id="rId22" imgW="241300" imgH="241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6319838"/>
                        <a:ext cx="4286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12" name="Object 20"/>
          <p:cNvGraphicFramePr>
            <a:graphicFrameLocks noChangeAspect="1"/>
          </p:cNvGraphicFramePr>
          <p:nvPr/>
        </p:nvGraphicFramePr>
        <p:xfrm>
          <a:off x="3867150" y="6327775"/>
          <a:ext cx="3381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4" name="公式" r:id="rId24" imgW="190500" imgH="241300" progId="Equation.3">
                  <p:embed/>
                </p:oleObj>
              </mc:Choice>
              <mc:Fallback>
                <p:oleObj name="公式" r:id="rId24" imgW="190500" imgH="241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6327775"/>
                        <a:ext cx="33813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13" name="Object 21"/>
          <p:cNvGraphicFramePr>
            <a:graphicFrameLocks noChangeAspect="1"/>
          </p:cNvGraphicFramePr>
          <p:nvPr/>
        </p:nvGraphicFramePr>
        <p:xfrm>
          <a:off x="2700338" y="6321425"/>
          <a:ext cx="4286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5" name="公式" r:id="rId26" imgW="241300" imgH="254000" progId="Equation.3">
                  <p:embed/>
                </p:oleObj>
              </mc:Choice>
              <mc:Fallback>
                <p:oleObj name="公式" r:id="rId26" imgW="241300" imgH="2540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321425"/>
                        <a:ext cx="4286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014" name="Object 22"/>
          <p:cNvGraphicFramePr>
            <a:graphicFrameLocks noChangeAspect="1"/>
          </p:cNvGraphicFramePr>
          <p:nvPr/>
        </p:nvGraphicFramePr>
        <p:xfrm>
          <a:off x="2109788" y="6329363"/>
          <a:ext cx="3381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6" name="公式" r:id="rId28" imgW="190500" imgH="254000" progId="Equation.3">
                  <p:embed/>
                </p:oleObj>
              </mc:Choice>
              <mc:Fallback>
                <p:oleObj name="公式" r:id="rId28" imgW="190500" imgH="2540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6329363"/>
                        <a:ext cx="338137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4D5430-4A27-43A8-9DAF-D294929BDDBB}" type="slidenum">
              <a:rPr lang="zh-CN" altLang="en-US"/>
            </a:fld>
            <a:endParaRPr lang="en-US" altLang="zh-CN"/>
          </a:p>
        </p:txBody>
      </p:sp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549275"/>
            <a:ext cx="8002588" cy="576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级联工作：</a:t>
            </a:r>
            <a:endParaRPr lang="zh-CN" altLang="en-US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80708" name="Rectangle 4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80709" name="Text Box 5"/>
          <p:cNvSpPr txBox="1">
            <a:spLocks noChangeArrowheads="1"/>
          </p:cNvSpPr>
          <p:nvPr/>
        </p:nvSpPr>
        <p:spPr bwMode="auto">
          <a:xfrm>
            <a:off x="252413" y="4941888"/>
            <a:ext cx="864076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由</a:t>
            </a:r>
            <a:r>
              <a:rPr lang="en-US" altLang="zh-CN">
                <a:solidFill>
                  <a:schemeClr val="bg2"/>
                </a:solidFill>
              </a:rPr>
              <a:t>74181</a:t>
            </a:r>
            <a:r>
              <a:rPr lang="zh-CN" altLang="en-US">
                <a:solidFill>
                  <a:schemeClr val="bg2"/>
                </a:solidFill>
              </a:rPr>
              <a:t>和</a:t>
            </a:r>
            <a:r>
              <a:rPr lang="en-US" altLang="zh-CN">
                <a:solidFill>
                  <a:schemeClr val="bg2"/>
                </a:solidFill>
              </a:rPr>
              <a:t>74182</a:t>
            </a:r>
            <a:r>
              <a:rPr lang="zh-CN" altLang="en-US">
                <a:solidFill>
                  <a:schemeClr val="bg2"/>
                </a:solidFill>
              </a:rPr>
              <a:t>构成组内组间均</a:t>
            </a:r>
            <a:r>
              <a:rPr lang="zh-CN" altLang="en-US">
                <a:solidFill>
                  <a:srgbClr val="CC0000"/>
                </a:solidFill>
              </a:rPr>
              <a:t>并行进位</a:t>
            </a:r>
            <a:r>
              <a:rPr lang="zh-CN" altLang="en-US">
                <a:solidFill>
                  <a:schemeClr val="bg2"/>
                </a:solidFill>
              </a:rPr>
              <a:t>的</a:t>
            </a:r>
            <a:r>
              <a:rPr lang="en-US" altLang="zh-CN">
                <a:solidFill>
                  <a:schemeClr val="bg2"/>
                </a:solidFill>
              </a:rPr>
              <a:t>16</a:t>
            </a:r>
            <a:r>
              <a:rPr lang="zh-CN" altLang="en-US">
                <a:solidFill>
                  <a:schemeClr val="bg2"/>
                </a:solidFill>
              </a:rPr>
              <a:t>位</a:t>
            </a:r>
            <a:r>
              <a:rPr lang="en-US" altLang="zh-CN">
                <a:solidFill>
                  <a:schemeClr val="bg2"/>
                </a:solidFill>
              </a:rPr>
              <a:t>ALU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1480712" name="Object 8"/>
          <p:cNvGraphicFramePr>
            <a:graphicFrameLocks noChangeAspect="1"/>
          </p:cNvGraphicFramePr>
          <p:nvPr/>
        </p:nvGraphicFramePr>
        <p:xfrm>
          <a:off x="179388" y="1789113"/>
          <a:ext cx="8785225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715" name="Visio" r:id="rId1" imgW="4832985" imgH="1507490" progId="Visio.Drawing.11">
                  <p:embed/>
                </p:oleObj>
              </mc:Choice>
              <mc:Fallback>
                <p:oleObj name="Visio" r:id="rId1" imgW="4832985" imgH="150749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89113"/>
                        <a:ext cx="8785225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81314-F21B-4E87-84DD-1741DA0AEEB8}" type="slidenum">
              <a:rPr lang="zh-CN" altLang="en-US"/>
            </a:fld>
            <a:endParaRPr lang="en-US" altLang="zh-CN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549275"/>
            <a:ext cx="8002588" cy="576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级联工作：</a:t>
            </a:r>
            <a:endParaRPr lang="zh-CN" altLang="en-US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96068" name="Rectangle 4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6069" name="Text Box 5"/>
          <p:cNvSpPr txBox="1">
            <a:spLocks noChangeArrowheads="1"/>
          </p:cNvSpPr>
          <p:nvPr/>
        </p:nvSpPr>
        <p:spPr bwMode="auto">
          <a:xfrm>
            <a:off x="252413" y="4941888"/>
            <a:ext cx="864076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用两个</a:t>
            </a:r>
            <a:r>
              <a:rPr lang="en-US" altLang="zh-CN">
                <a:solidFill>
                  <a:schemeClr val="bg2"/>
                </a:solidFill>
              </a:rPr>
              <a:t>16</a:t>
            </a:r>
            <a:r>
              <a:rPr lang="zh-CN" altLang="en-US">
                <a:solidFill>
                  <a:schemeClr val="bg2"/>
                </a:solidFill>
              </a:rPr>
              <a:t>位全先行进位逻辑级联组成的</a:t>
            </a:r>
            <a:r>
              <a:rPr lang="en-US" altLang="zh-CN">
                <a:solidFill>
                  <a:schemeClr val="bg2"/>
                </a:solidFill>
              </a:rPr>
              <a:t>32</a:t>
            </a:r>
            <a:r>
              <a:rPr lang="zh-CN" altLang="en-US">
                <a:solidFill>
                  <a:schemeClr val="bg2"/>
                </a:solidFill>
              </a:rPr>
              <a:t>位</a:t>
            </a:r>
            <a:r>
              <a:rPr lang="en-US" altLang="zh-CN">
                <a:solidFill>
                  <a:schemeClr val="bg2"/>
                </a:solidFill>
              </a:rPr>
              <a:t>ALU</a:t>
            </a:r>
            <a:endParaRPr lang="en-US" altLang="zh-CN">
              <a:solidFill>
                <a:schemeClr val="bg2"/>
              </a:solidFill>
            </a:endParaRPr>
          </a:p>
        </p:txBody>
      </p:sp>
      <p:graphicFrame>
        <p:nvGraphicFramePr>
          <p:cNvPr id="1496071" name="Object 7"/>
          <p:cNvGraphicFramePr>
            <a:graphicFrameLocks noChangeAspect="1"/>
          </p:cNvGraphicFramePr>
          <p:nvPr/>
        </p:nvGraphicFramePr>
        <p:xfrm>
          <a:off x="107950" y="2060575"/>
          <a:ext cx="8928100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74" name="Visio" r:id="rId1" imgW="6220460" imgH="1693545" progId="Visio.Drawing.11">
                  <p:embed/>
                </p:oleObj>
              </mc:Choice>
              <mc:Fallback>
                <p:oleObj name="Visio" r:id="rId1" imgW="6220460" imgH="1693545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060575"/>
                        <a:ext cx="8928100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072" name="AutoShape 8"/>
          <p:cNvSpPr/>
          <p:nvPr/>
        </p:nvSpPr>
        <p:spPr bwMode="auto">
          <a:xfrm rot="5400000">
            <a:off x="2339181" y="116682"/>
            <a:ext cx="217487" cy="3816350"/>
          </a:xfrm>
          <a:prstGeom prst="leftBrace">
            <a:avLst>
              <a:gd name="adj1" fmla="val 60523"/>
              <a:gd name="adj2" fmla="val 50000"/>
            </a:avLst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6073" name="AutoShape 9"/>
          <p:cNvSpPr/>
          <p:nvPr/>
        </p:nvSpPr>
        <p:spPr bwMode="auto">
          <a:xfrm rot="5400000">
            <a:off x="6515894" y="116682"/>
            <a:ext cx="217487" cy="3816350"/>
          </a:xfrm>
          <a:prstGeom prst="leftBrace">
            <a:avLst>
              <a:gd name="adj1" fmla="val 60523"/>
              <a:gd name="adj2" fmla="val 50000"/>
            </a:avLst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042988" y="1484313"/>
            <a:ext cx="28082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D60093"/>
                </a:solidFill>
              </a:rPr>
              <a:t>先行进位</a:t>
            </a:r>
            <a:r>
              <a:rPr lang="en-US" altLang="zh-CN" sz="2400">
                <a:solidFill>
                  <a:srgbClr val="D60093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D60093"/>
                </a:solidFill>
              </a:rPr>
              <a:t>16</a:t>
            </a:r>
            <a:r>
              <a:rPr lang="zh-CN" altLang="en-US" sz="2400">
                <a:solidFill>
                  <a:srgbClr val="D60093"/>
                </a:solidFill>
              </a:rPr>
              <a:t>位</a:t>
            </a:r>
            <a:r>
              <a:rPr lang="en-US" altLang="zh-CN" sz="2400">
                <a:solidFill>
                  <a:srgbClr val="D60093"/>
                </a:solidFill>
                <a:latin typeface="宋体" panose="02010600030101010101" pitchFamily="2" charset="-122"/>
              </a:rPr>
              <a:t>)</a:t>
            </a:r>
            <a:endParaRPr lang="en-US" altLang="zh-CN" sz="2400">
              <a:solidFill>
                <a:srgbClr val="D60093"/>
              </a:solidFill>
              <a:latin typeface="宋体" panose="02010600030101010101" pitchFamily="2" charset="-122"/>
            </a:endParaRPr>
          </a:p>
        </p:txBody>
      </p:sp>
      <p:sp>
        <p:nvSpPr>
          <p:cNvPr id="1496075" name="Text Box 11"/>
          <p:cNvSpPr txBox="1">
            <a:spLocks noChangeArrowheads="1"/>
          </p:cNvSpPr>
          <p:nvPr/>
        </p:nvSpPr>
        <p:spPr bwMode="auto">
          <a:xfrm>
            <a:off x="5219700" y="1484313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D60093"/>
                </a:solidFill>
              </a:rPr>
              <a:t>先行进位</a:t>
            </a:r>
            <a:r>
              <a:rPr lang="en-US" altLang="zh-CN" sz="2400">
                <a:solidFill>
                  <a:srgbClr val="D60093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D60093"/>
                </a:solidFill>
              </a:rPr>
              <a:t>16</a:t>
            </a:r>
            <a:r>
              <a:rPr lang="zh-CN" altLang="en-US" sz="2400">
                <a:solidFill>
                  <a:srgbClr val="D60093"/>
                </a:solidFill>
              </a:rPr>
              <a:t>位</a:t>
            </a:r>
            <a:r>
              <a:rPr lang="en-US" altLang="zh-CN" sz="2400">
                <a:solidFill>
                  <a:srgbClr val="D60093"/>
                </a:solidFill>
                <a:latin typeface="宋体" panose="02010600030101010101" pitchFamily="2" charset="-122"/>
              </a:rPr>
              <a:t>)</a:t>
            </a:r>
            <a:endParaRPr lang="en-US" altLang="zh-CN" sz="2400">
              <a:solidFill>
                <a:srgbClr val="D60093"/>
              </a:solidFill>
              <a:latin typeface="宋体" panose="02010600030101010101" pitchFamily="2" charset="-122"/>
            </a:endParaRPr>
          </a:p>
        </p:txBody>
      </p:sp>
      <p:sp>
        <p:nvSpPr>
          <p:cNvPr id="1496076" name="Text Box 12"/>
          <p:cNvSpPr txBox="1">
            <a:spLocks noChangeArrowheads="1"/>
          </p:cNvSpPr>
          <p:nvPr/>
        </p:nvSpPr>
        <p:spPr bwMode="auto">
          <a:xfrm>
            <a:off x="3852863" y="126841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串行进位</a:t>
            </a:r>
            <a:endParaRPr lang="en-US" altLang="zh-CN" sz="240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1496077" name="Line 13"/>
          <p:cNvSpPr>
            <a:spLocks noChangeShapeType="1"/>
          </p:cNvSpPr>
          <p:nvPr/>
        </p:nvSpPr>
        <p:spPr bwMode="auto">
          <a:xfrm>
            <a:off x="4572000" y="1700213"/>
            <a:ext cx="0" cy="7921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416603-7DFB-491B-ACE4-42F136951F29}" type="slidenum">
              <a:rPr lang="zh-CN" altLang="en-US"/>
            </a:fld>
            <a:endParaRPr lang="en-US" altLang="zh-CN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549275"/>
            <a:ext cx="8002588" cy="576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级联工作：</a:t>
            </a:r>
            <a:endParaRPr lang="zh-CN" altLang="en-US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99141" name="Text Box 5"/>
          <p:cNvSpPr txBox="1">
            <a:spLocks noChangeArrowheads="1"/>
          </p:cNvSpPr>
          <p:nvPr/>
        </p:nvSpPr>
        <p:spPr bwMode="auto">
          <a:xfrm>
            <a:off x="252413" y="5286375"/>
            <a:ext cx="8640762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bg2"/>
                </a:solidFill>
              </a:rPr>
              <a:t>64-bit ALU, Full-Carry Look Ahead in three levels</a:t>
            </a:r>
            <a:endParaRPr lang="en-US" altLang="zh-CN" i="1">
              <a:solidFill>
                <a:schemeClr val="bg2"/>
              </a:solidFill>
            </a:endParaRPr>
          </a:p>
        </p:txBody>
      </p:sp>
      <p:graphicFrame>
        <p:nvGraphicFramePr>
          <p:cNvPr id="1499142" name="Object 6"/>
          <p:cNvGraphicFramePr>
            <a:graphicFrameLocks noChangeAspect="1"/>
          </p:cNvGraphicFramePr>
          <p:nvPr/>
        </p:nvGraphicFramePr>
        <p:xfrm>
          <a:off x="179388" y="1471613"/>
          <a:ext cx="8785225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145" name="Visio" r:id="rId1" imgW="6953885" imgH="2912745" progId="Visio.Drawing.11">
                  <p:embed/>
                </p:oleObj>
              </mc:Choice>
              <mc:Fallback>
                <p:oleObj name="Visio" r:id="rId1" imgW="6953885" imgH="291274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71613"/>
                        <a:ext cx="8785225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CBCADB-D330-45F5-ABD0-35F9919B7FC5}" type="slidenum">
              <a:rPr lang="zh-CN" altLang="en-US"/>
            </a:fld>
            <a:endParaRPr lang="en-US" altLang="zh-CN"/>
          </a:p>
        </p:txBody>
      </p:sp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549275"/>
            <a:ext cx="8002588" cy="576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级联工作：</a:t>
            </a:r>
            <a:endParaRPr lang="zh-CN" altLang="en-US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81732" name="Rectangle 4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81735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8" y="1928813"/>
            <a:ext cx="8869362" cy="33004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运算器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82755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3.2  </a:t>
            </a:r>
            <a:r>
              <a:rPr lang="zh-CN" altLang="en-US" sz="4200">
                <a:ea typeface="楷体_GB2312" pitchFamily="49" charset="-122"/>
              </a:rPr>
              <a:t>算数逻辑部件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楷体_GB2312" pitchFamily="49" charset="-122"/>
              </a:rPr>
              <a:t>3.2.3  </a:t>
            </a:r>
            <a:r>
              <a:rPr lang="zh-CN" altLang="en-US" sz="3800">
                <a:solidFill>
                  <a:srgbClr val="CC0066"/>
                </a:solidFill>
                <a:ea typeface="楷体_GB2312" pitchFamily="49" charset="-122"/>
              </a:rPr>
              <a:t>运算器的结构</a:t>
            </a:r>
            <a:endParaRPr lang="zh-CN" altLang="en-US" sz="380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8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BFD19-F4AF-4CF9-A4F1-7BABB1CA0D7A}" type="slidenum">
              <a:rPr lang="zh-CN" altLang="en-US"/>
            </a:fld>
            <a:endParaRPr lang="en-US" altLang="zh-CN"/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3.2.3 </a:t>
            </a:r>
            <a:r>
              <a:rPr lang="zh-CN" altLang="en-US"/>
              <a:t>运算器的结构         </a:t>
            </a:r>
            <a:r>
              <a:rPr lang="zh-CN" altLang="en-US">
                <a:solidFill>
                  <a:srgbClr val="CC0000"/>
                </a:solidFill>
              </a:rPr>
              <a:t>一、</a:t>
            </a:r>
            <a:r>
              <a:rPr lang="en-US" altLang="zh-CN">
                <a:solidFill>
                  <a:srgbClr val="CC0000"/>
                </a:solidFill>
              </a:rPr>
              <a:t>3</a:t>
            </a:r>
            <a:r>
              <a:rPr lang="zh-CN" altLang="en-US">
                <a:solidFill>
                  <a:srgbClr val="CC0000"/>
                </a:solidFill>
              </a:rPr>
              <a:t>种基本结构</a:t>
            </a:r>
            <a:endParaRPr lang="zh-CN" altLang="en-US">
              <a:solidFill>
                <a:srgbClr val="CC0000"/>
              </a:solidFill>
            </a:endParaRPr>
          </a:p>
        </p:txBody>
      </p:sp>
      <p:graphicFrame>
        <p:nvGraphicFramePr>
          <p:cNvPr id="1483781" name="Object 5"/>
          <p:cNvGraphicFramePr>
            <a:graphicFrameLocks noChangeAspect="1"/>
          </p:cNvGraphicFramePr>
          <p:nvPr/>
        </p:nvGraphicFramePr>
        <p:xfrm>
          <a:off x="395288" y="668338"/>
          <a:ext cx="37703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793" name="Visio" r:id="rId1" imgW="2280920" imgH="1587500" progId="Visio.Drawing.11">
                  <p:embed/>
                </p:oleObj>
              </mc:Choice>
              <mc:Fallback>
                <p:oleObj name="Visio" r:id="rId1" imgW="2280920" imgH="158750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68338"/>
                        <a:ext cx="3770312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3782" name="Object 6"/>
          <p:cNvGraphicFramePr>
            <a:graphicFrameLocks noChangeAspect="1"/>
          </p:cNvGraphicFramePr>
          <p:nvPr/>
        </p:nvGraphicFramePr>
        <p:xfrm>
          <a:off x="5335588" y="542925"/>
          <a:ext cx="3389312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794" name="Visio" r:id="rId3" imgW="2049780" imgH="1778635" progId="Visio.Drawing.11">
                  <p:embed/>
                </p:oleObj>
              </mc:Choice>
              <mc:Fallback>
                <p:oleObj name="Visio" r:id="rId3" imgW="2049780" imgH="177863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542925"/>
                        <a:ext cx="3389312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3783" name="Object 7"/>
          <p:cNvGraphicFramePr>
            <a:graphicFrameLocks noChangeAspect="1"/>
          </p:cNvGraphicFramePr>
          <p:nvPr/>
        </p:nvGraphicFramePr>
        <p:xfrm>
          <a:off x="539750" y="3716338"/>
          <a:ext cx="3671888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795" name="Visio" r:id="rId5" imgW="1969770" imgH="1466850" progId="Visio.Drawing.11">
                  <p:embed/>
                </p:oleObj>
              </mc:Choice>
              <mc:Fallback>
                <p:oleObj name="Visio" r:id="rId5" imgW="1969770" imgH="146685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3671888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3784" name="Object 8"/>
          <p:cNvGraphicFramePr>
            <a:graphicFrameLocks noChangeAspect="1"/>
          </p:cNvGraphicFramePr>
          <p:nvPr/>
        </p:nvGraphicFramePr>
        <p:xfrm>
          <a:off x="4594225" y="3716338"/>
          <a:ext cx="4081463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796" name="Visio" r:id="rId7" imgW="2341245" imgH="1657985" progId="Visio.Drawing.11">
                  <p:embed/>
                </p:oleObj>
              </mc:Choice>
              <mc:Fallback>
                <p:oleObj name="Visio" r:id="rId7" imgW="2341245" imgH="1657985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272"/>
                      <a:stretch>
                        <a:fillRect/>
                      </a:stretch>
                    </p:blipFill>
                    <p:spPr bwMode="auto">
                      <a:xfrm>
                        <a:off x="4594225" y="3716338"/>
                        <a:ext cx="4081463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3786" name="Text Box 10"/>
          <p:cNvSpPr txBox="1">
            <a:spLocks noChangeArrowheads="1"/>
          </p:cNvSpPr>
          <p:nvPr/>
        </p:nvSpPr>
        <p:spPr bwMode="auto">
          <a:xfrm>
            <a:off x="971550" y="3068638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单总线结构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83787" name="Text Box 11"/>
          <p:cNvSpPr txBox="1">
            <a:spLocks noChangeArrowheads="1"/>
          </p:cNvSpPr>
          <p:nvPr/>
        </p:nvSpPr>
        <p:spPr bwMode="auto">
          <a:xfrm>
            <a:off x="5508625" y="3187700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单总线结构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83788" name="Text Box 12"/>
          <p:cNvSpPr txBox="1">
            <a:spLocks noChangeArrowheads="1"/>
          </p:cNvSpPr>
          <p:nvPr/>
        </p:nvSpPr>
        <p:spPr bwMode="auto">
          <a:xfrm>
            <a:off x="1042988" y="6067425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双总线结构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83789" name="Text Box 13"/>
          <p:cNvSpPr txBox="1">
            <a:spLocks noChangeArrowheads="1"/>
          </p:cNvSpPr>
          <p:nvPr/>
        </p:nvSpPr>
        <p:spPr bwMode="auto">
          <a:xfrm>
            <a:off x="5508625" y="6067425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三总线结构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83790" name="Text Box 14"/>
          <p:cNvSpPr txBox="1">
            <a:spLocks noChangeArrowheads="1"/>
          </p:cNvSpPr>
          <p:nvPr/>
        </p:nvSpPr>
        <p:spPr bwMode="auto">
          <a:xfrm>
            <a:off x="4354513" y="855663"/>
            <a:ext cx="1441450" cy="4857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控制简单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483791" name="Text Box 15"/>
          <p:cNvSpPr txBox="1">
            <a:spLocks noChangeArrowheads="1"/>
          </p:cNvSpPr>
          <p:nvPr/>
        </p:nvSpPr>
        <p:spPr bwMode="auto">
          <a:xfrm>
            <a:off x="4643438" y="6165850"/>
            <a:ext cx="1152525" cy="4857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速度快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3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3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3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3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3790" grpId="0" animBg="1"/>
      <p:bldP spid="148379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EDC0A5-A736-4EE2-BBD1-477C31D55849}" type="slidenum">
              <a:rPr lang="zh-CN" altLang="en-US"/>
            </a:fld>
            <a:endParaRPr lang="en-US" altLang="zh-CN"/>
          </a:p>
        </p:txBody>
      </p:sp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3.2.3 </a:t>
            </a:r>
            <a:r>
              <a:rPr lang="zh-CN" altLang="en-US"/>
              <a:t>运算器的结构         </a:t>
            </a:r>
            <a:r>
              <a:rPr lang="zh-CN" altLang="en-US">
                <a:solidFill>
                  <a:srgbClr val="CC0000"/>
                </a:solidFill>
              </a:rPr>
              <a:t>一、</a:t>
            </a:r>
            <a:r>
              <a:rPr lang="en-US" altLang="zh-CN">
                <a:solidFill>
                  <a:srgbClr val="CC0000"/>
                </a:solidFill>
              </a:rPr>
              <a:t>3</a:t>
            </a:r>
            <a:r>
              <a:rPr lang="zh-CN" altLang="en-US">
                <a:solidFill>
                  <a:srgbClr val="CC0000"/>
                </a:solidFill>
              </a:rPr>
              <a:t>种基本结构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362950" cy="4752975"/>
          </a:xfrm>
        </p:spPr>
        <p:txBody>
          <a:bodyPr/>
          <a:lstStyle/>
          <a:p>
            <a:r>
              <a:rPr lang="zh-CN" altLang="en-US"/>
              <a:t>总线总是</a:t>
            </a:r>
            <a:r>
              <a:rPr lang="zh-CN" altLang="en-US">
                <a:solidFill>
                  <a:srgbClr val="0000FF"/>
                </a:solidFill>
              </a:rPr>
              <a:t>分时</a:t>
            </a:r>
            <a:r>
              <a:rPr lang="zh-CN" altLang="en-US"/>
              <a:t>工作的，任何时侯只允许一个器件将其信号输出加到总线上。多于一个器件必然引起</a:t>
            </a:r>
            <a:r>
              <a:rPr lang="zh-CN" altLang="en-US">
                <a:solidFill>
                  <a:srgbClr val="FF0000"/>
                </a:solidFill>
              </a:rPr>
              <a:t>总线竞争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同一个功能部件一次只能做一件事。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zh-CN" altLang="en-US">
                <a:solidFill>
                  <a:srgbClr val="0000FF"/>
                </a:solidFill>
              </a:rPr>
              <a:t>双总线</a:t>
            </a:r>
            <a:r>
              <a:rPr lang="zh-CN" altLang="en-US"/>
              <a:t>及</a:t>
            </a:r>
            <a:r>
              <a:rPr lang="zh-CN" altLang="en-US">
                <a:solidFill>
                  <a:srgbClr val="0000FF"/>
                </a:solidFill>
              </a:rPr>
              <a:t>三总线</a:t>
            </a:r>
            <a:r>
              <a:rPr lang="zh-CN" altLang="en-US"/>
              <a:t>结构的运算器中需要</a:t>
            </a:r>
            <a:r>
              <a:rPr lang="zh-CN" altLang="en-US">
                <a:solidFill>
                  <a:srgbClr val="FF0000"/>
                </a:solidFill>
              </a:rPr>
              <a:t>多端口器件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89FE97-7774-415A-8836-4FF1DC25DAAC}" type="slidenum">
              <a:rPr lang="zh-CN" altLang="en-US"/>
            </a:fld>
            <a:endParaRPr lang="en-US" altLang="zh-CN"/>
          </a:p>
        </p:txBody>
      </p:sp>
      <p:sp>
        <p:nvSpPr>
          <p:cNvPr id="148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3.2.3 </a:t>
            </a:r>
            <a:r>
              <a:rPr lang="zh-CN" altLang="en-US"/>
              <a:t>运算器的结构         </a:t>
            </a:r>
            <a:r>
              <a:rPr lang="zh-CN" altLang="en-US">
                <a:solidFill>
                  <a:srgbClr val="CC0000"/>
                </a:solidFill>
              </a:rPr>
              <a:t>二、计算机简单框图</a:t>
            </a:r>
            <a:endParaRPr lang="zh-CN" altLang="en-US">
              <a:solidFill>
                <a:srgbClr val="CC0000"/>
              </a:solidFill>
            </a:endParaRPr>
          </a:p>
        </p:txBody>
      </p:sp>
      <p:graphicFrame>
        <p:nvGraphicFramePr>
          <p:cNvPr id="1485829" name="Object 5"/>
          <p:cNvGraphicFramePr>
            <a:graphicFrameLocks noChangeAspect="1"/>
          </p:cNvGraphicFramePr>
          <p:nvPr/>
        </p:nvGraphicFramePr>
        <p:xfrm>
          <a:off x="252413" y="517525"/>
          <a:ext cx="8712200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32" name="Visio" r:id="rId1" imgW="6286500" imgH="4178300" progId="Visio.Drawing.11">
                  <p:embed/>
                </p:oleObj>
              </mc:Choice>
              <mc:Fallback>
                <p:oleObj name="Visio" r:id="rId1" imgW="6286500" imgH="417830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517525"/>
                        <a:ext cx="8712200" cy="593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运算器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87875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3.3  </a:t>
            </a:r>
            <a:r>
              <a:rPr lang="zh-CN" altLang="en-US" sz="4200">
                <a:ea typeface="楷体_GB2312" pitchFamily="49" charset="-122"/>
              </a:rPr>
              <a:t>浮点运算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487876" name="Rectangle 4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楷体_GB2312" pitchFamily="49" charset="-122"/>
              </a:rPr>
              <a:t>3.3.1  </a:t>
            </a:r>
            <a:r>
              <a:rPr lang="zh-CN" altLang="en-US" sz="3800">
                <a:solidFill>
                  <a:srgbClr val="CC0066"/>
                </a:solidFill>
                <a:ea typeface="楷体_GB2312" pitchFamily="49" charset="-122"/>
              </a:rPr>
              <a:t>加减运算</a:t>
            </a:r>
            <a:endParaRPr lang="zh-CN" altLang="en-US" sz="380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09FFC-800F-4609-8A10-9DEAD14C492B}" type="slidenum">
              <a:rPr lang="zh-CN" altLang="en-US"/>
            </a:fld>
            <a:endParaRPr lang="en-US" altLang="zh-CN"/>
          </a:p>
        </p:txBody>
      </p:sp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 </a:t>
            </a:r>
            <a:r>
              <a:rPr lang="zh-CN" altLang="en-US"/>
              <a:t>单元电路          </a:t>
            </a:r>
            <a:r>
              <a:rPr lang="en-US" altLang="zh-CN">
                <a:solidFill>
                  <a:srgbClr val="FF0066"/>
                </a:solidFill>
              </a:rPr>
              <a:t>1. </a:t>
            </a:r>
            <a:r>
              <a:rPr lang="zh-CN" altLang="en-US">
                <a:solidFill>
                  <a:srgbClr val="FF0066"/>
                </a:solidFill>
              </a:rPr>
              <a:t>寄存器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2825"/>
            <a:ext cx="8507413" cy="5762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71492" name="Rectangle 4"/>
          <p:cNvSpPr>
            <a:spLocks noChangeArrowheads="1"/>
          </p:cNvSpPr>
          <p:nvPr/>
        </p:nvSpPr>
        <p:spPr bwMode="auto">
          <a:xfrm>
            <a:off x="755650" y="528638"/>
            <a:ext cx="8085138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</a:t>
            </a: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8D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锁存器：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74LS273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1471495" name="Picture 7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3825875"/>
            <a:ext cx="8856662" cy="2555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147149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94400" y="260350"/>
            <a:ext cx="2538413" cy="3529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147149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127"/>
          <a:stretch>
            <a:fillRect/>
          </a:stretch>
        </p:blipFill>
        <p:spPr bwMode="auto">
          <a:xfrm>
            <a:off x="1476375" y="1476375"/>
            <a:ext cx="3743325" cy="22399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71498" name="Text Box 10"/>
          <p:cNvSpPr txBox="1">
            <a:spLocks noChangeArrowheads="1"/>
          </p:cNvSpPr>
          <p:nvPr/>
        </p:nvSpPr>
        <p:spPr bwMode="auto">
          <a:xfrm>
            <a:off x="755650" y="1052513"/>
            <a:ext cx="525621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</a:rPr>
              <a:t>Function Table</a:t>
            </a: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each flip-flop</a:t>
            </a:r>
            <a:r>
              <a:rPr lang="zh-CN" altLang="en-US" sz="2400">
                <a:latin typeface="Arial" panose="020B0604020202020204" pitchFamily="34" charset="0"/>
              </a:rPr>
              <a:t>）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71499" name="Text Box 11"/>
          <p:cNvSpPr txBox="1">
            <a:spLocks noChangeArrowheads="1"/>
          </p:cNvSpPr>
          <p:nvPr/>
        </p:nvSpPr>
        <p:spPr bwMode="auto">
          <a:xfrm rot="-5400000">
            <a:off x="6467475" y="1797050"/>
            <a:ext cx="165735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</a:rPr>
              <a:t>74LS273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67182D-8382-40D1-A159-385A76904711}" type="slidenum">
              <a:rPr lang="zh-CN" altLang="en-US"/>
            </a:fld>
            <a:endParaRPr lang="en-US" altLang="zh-CN"/>
          </a:p>
        </p:txBody>
      </p:sp>
      <p:sp>
        <p:nvSpPr>
          <p:cNvPr id="148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对阶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尾数加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运算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规格化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左规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右规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舍入处理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截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尾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断法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末位恒置</a:t>
            </a:r>
            <a:r>
              <a:rPr lang="en-US" altLang="zh-CN"/>
              <a:t>1</a:t>
            </a:r>
            <a:r>
              <a:rPr lang="zh-CN" altLang="en-US"/>
              <a:t>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en-US" altLang="zh-CN"/>
              <a:t> 0</a:t>
            </a:r>
            <a:r>
              <a:rPr lang="zh-CN" altLang="en-US"/>
              <a:t>舍</a:t>
            </a:r>
            <a:r>
              <a:rPr lang="en-US" altLang="zh-CN"/>
              <a:t>1</a:t>
            </a:r>
            <a:r>
              <a:rPr lang="zh-CN" altLang="en-US"/>
              <a:t>入法</a:t>
            </a:r>
            <a:endParaRPr lang="zh-CN" altLang="en-US"/>
          </a:p>
        </p:txBody>
      </p:sp>
      <p:sp>
        <p:nvSpPr>
          <p:cNvPr id="1488900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  <a:endParaRPr lang="zh-CN" altLang="en-US"/>
          </a:p>
        </p:txBody>
      </p:sp>
      <p:sp>
        <p:nvSpPr>
          <p:cNvPr id="1488904" name="AutoShape 8"/>
          <p:cNvSpPr>
            <a:spLocks noChangeArrowheads="1"/>
          </p:cNvSpPr>
          <p:nvPr/>
        </p:nvSpPr>
        <p:spPr bwMode="auto">
          <a:xfrm>
            <a:off x="4284663" y="1557338"/>
            <a:ext cx="4608512" cy="1655762"/>
          </a:xfrm>
          <a:prstGeom prst="wedgeRectCallout">
            <a:avLst>
              <a:gd name="adj1" fmla="val -69495"/>
              <a:gd name="adj2" fmla="val -24111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小阶对大阶：</a:t>
            </a:r>
            <a:endParaRPr lang="zh-CN" altLang="en-US"/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小阶码＋</a:t>
            </a:r>
            <a:r>
              <a:rPr lang="en-US" altLang="zh-CN"/>
              <a:t>1</a:t>
            </a:r>
            <a:r>
              <a:rPr lang="zh-CN" altLang="en-US"/>
              <a:t>，尾数右移</a:t>
            </a:r>
            <a:r>
              <a:rPr lang="en-US" altLang="zh-CN"/>
              <a:t>1</a:t>
            </a:r>
            <a:r>
              <a:rPr lang="zh-CN" altLang="en-US"/>
              <a:t>位，直到增大到与大阶码相同。</a:t>
            </a:r>
            <a:endParaRPr lang="zh-CN" altLang="en-US"/>
          </a:p>
        </p:txBody>
      </p:sp>
      <p:sp>
        <p:nvSpPr>
          <p:cNvPr id="1488905" name="Line 9"/>
          <p:cNvSpPr>
            <a:spLocks noChangeShapeType="1"/>
          </p:cNvSpPr>
          <p:nvPr/>
        </p:nvSpPr>
        <p:spPr bwMode="auto">
          <a:xfrm flipH="1">
            <a:off x="1835150" y="1989138"/>
            <a:ext cx="15843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4" grpId="0" animBg="1"/>
      <p:bldP spid="14889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E005B8-01B9-4EE3-A4E3-C8E724E99B5A}" type="slidenum">
              <a:rPr lang="zh-CN" altLang="en-US"/>
            </a:fld>
            <a:endParaRPr lang="en-US" altLang="zh-CN"/>
          </a:p>
        </p:txBody>
      </p:sp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对阶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尾数加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运算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规格化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左规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右规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舍入处理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截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尾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断法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末位恒置</a:t>
            </a:r>
            <a:r>
              <a:rPr lang="en-US" altLang="zh-CN"/>
              <a:t>1</a:t>
            </a:r>
            <a:r>
              <a:rPr lang="zh-CN" altLang="en-US"/>
              <a:t>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en-US" altLang="zh-CN"/>
              <a:t> 0</a:t>
            </a:r>
            <a:r>
              <a:rPr lang="zh-CN" altLang="en-US"/>
              <a:t>舍</a:t>
            </a:r>
            <a:r>
              <a:rPr lang="en-US" altLang="zh-CN"/>
              <a:t>1</a:t>
            </a:r>
            <a:r>
              <a:rPr lang="zh-CN" altLang="en-US"/>
              <a:t>入法</a:t>
            </a:r>
            <a:endParaRPr lang="zh-CN" altLang="en-US"/>
          </a:p>
        </p:txBody>
      </p:sp>
      <p:sp>
        <p:nvSpPr>
          <p:cNvPr id="1500164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  <a:endParaRPr lang="zh-CN" altLang="en-US"/>
          </a:p>
        </p:txBody>
      </p:sp>
      <p:sp>
        <p:nvSpPr>
          <p:cNvPr id="1500165" name="AutoShape 5"/>
          <p:cNvSpPr>
            <a:spLocks noChangeArrowheads="1"/>
          </p:cNvSpPr>
          <p:nvPr/>
        </p:nvSpPr>
        <p:spPr bwMode="auto">
          <a:xfrm>
            <a:off x="4284663" y="2060575"/>
            <a:ext cx="4608512" cy="1728788"/>
          </a:xfrm>
          <a:prstGeom prst="wedgeRectCallout">
            <a:avLst>
              <a:gd name="adj1" fmla="val -66468"/>
              <a:gd name="adj2" fmla="val -24194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55600" indent="-355600" algn="l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加法；</a:t>
            </a:r>
            <a:endParaRPr lang="en-US" altLang="zh-CN"/>
          </a:p>
          <a:p>
            <a:pPr marL="355600" indent="-355600" algn="l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减法：减数的符号取反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求补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，与被减数相加。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FE10CD-C310-4C8D-9986-F2C826FA4C1A}" type="slidenum">
              <a:rPr lang="zh-CN" altLang="en-US"/>
            </a:fld>
            <a:endParaRPr lang="en-US" altLang="zh-CN"/>
          </a:p>
        </p:txBody>
      </p:sp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对阶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尾数加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运算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规格化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左规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右规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舍入处理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截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尾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断法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末位恒置</a:t>
            </a:r>
            <a:r>
              <a:rPr lang="en-US" altLang="zh-CN"/>
              <a:t>1</a:t>
            </a:r>
            <a:r>
              <a:rPr lang="zh-CN" altLang="en-US"/>
              <a:t>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en-US" altLang="zh-CN"/>
              <a:t> 0</a:t>
            </a:r>
            <a:r>
              <a:rPr lang="zh-CN" altLang="en-US"/>
              <a:t>舍</a:t>
            </a:r>
            <a:r>
              <a:rPr lang="en-US" altLang="zh-CN"/>
              <a:t>1</a:t>
            </a:r>
            <a:r>
              <a:rPr lang="zh-CN" altLang="en-US"/>
              <a:t>入法</a:t>
            </a:r>
            <a:endParaRPr lang="zh-CN" altLang="en-US"/>
          </a:p>
        </p:txBody>
      </p:sp>
      <p:sp>
        <p:nvSpPr>
          <p:cNvPr id="1501188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  <a:endParaRPr lang="zh-CN" altLang="en-US"/>
          </a:p>
        </p:txBody>
      </p:sp>
      <p:sp>
        <p:nvSpPr>
          <p:cNvPr id="1501189" name="AutoShape 5"/>
          <p:cNvSpPr>
            <a:spLocks noChangeArrowheads="1"/>
          </p:cNvSpPr>
          <p:nvPr/>
        </p:nvSpPr>
        <p:spPr bwMode="auto">
          <a:xfrm>
            <a:off x="4284663" y="2276475"/>
            <a:ext cx="4608512" cy="3744913"/>
          </a:xfrm>
          <a:prstGeom prst="wedgeRectCallout">
            <a:avLst>
              <a:gd name="adj1" fmla="val -89616"/>
              <a:gd name="adj2" fmla="val -17403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运算结果尾数为：</a:t>
            </a:r>
            <a:endParaRPr lang="zh-CN" altLang="en-US"/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/>
              <a:t>11.1xx…x </a:t>
            </a:r>
            <a:r>
              <a:rPr lang="zh-CN" altLang="en-US"/>
              <a:t>或 </a:t>
            </a:r>
            <a:r>
              <a:rPr lang="en-US" altLang="zh-CN"/>
              <a:t>00.0xx…x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尾数每</a:t>
            </a:r>
            <a:r>
              <a:rPr lang="zh-CN" altLang="en-US">
                <a:solidFill>
                  <a:srgbClr val="D60093"/>
                </a:solidFill>
                <a:ea typeface="黑体" panose="02010609060101010101" pitchFamily="2" charset="-122"/>
              </a:rPr>
              <a:t>左</a:t>
            </a:r>
            <a:r>
              <a:rPr lang="zh-CN" altLang="en-US"/>
              <a:t>移</a:t>
            </a:r>
            <a:r>
              <a:rPr lang="en-US" altLang="zh-CN"/>
              <a:t>1</a:t>
            </a:r>
            <a:r>
              <a:rPr lang="zh-CN" altLang="en-US"/>
              <a:t>位，阶码</a:t>
            </a:r>
            <a:r>
              <a:rPr lang="zh-CN" altLang="en-US">
                <a:solidFill>
                  <a:srgbClr val="D60093"/>
                </a:solidFill>
                <a:ea typeface="黑体" panose="02010609060101010101" pitchFamily="2" charset="-122"/>
              </a:rPr>
              <a:t>减</a:t>
            </a:r>
            <a:r>
              <a:rPr lang="en-US" altLang="zh-CN"/>
              <a:t>1</a:t>
            </a:r>
            <a:r>
              <a:rPr lang="zh-CN" altLang="en-US"/>
              <a:t>，直到使尾数成为规格化数为止。</a:t>
            </a:r>
            <a:endParaRPr lang="zh-CN" altLang="en-US"/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阶码减</a:t>
            </a:r>
            <a:r>
              <a:rPr lang="en-US" altLang="zh-CN"/>
              <a:t>1</a:t>
            </a:r>
            <a:r>
              <a:rPr lang="zh-CN" altLang="en-US"/>
              <a:t>，必须同时判断是否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下溢</a:t>
            </a:r>
            <a:r>
              <a:rPr lang="zh-CN" altLang="en-US"/>
              <a:t>。若发生下溢，可认为结果为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87474-CE6A-43F1-841B-ABBB44C24159}" type="slidenum">
              <a:rPr lang="zh-CN" altLang="en-US"/>
            </a:fld>
            <a:endParaRPr lang="en-US" altLang="zh-CN"/>
          </a:p>
        </p:txBody>
      </p:sp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对阶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尾数加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运算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规格化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左规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右规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舍入处理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截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尾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断法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末位恒置</a:t>
            </a:r>
            <a:r>
              <a:rPr lang="en-US" altLang="zh-CN"/>
              <a:t>1</a:t>
            </a:r>
            <a:r>
              <a:rPr lang="zh-CN" altLang="en-US"/>
              <a:t>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en-US" altLang="zh-CN"/>
              <a:t> 0</a:t>
            </a:r>
            <a:r>
              <a:rPr lang="zh-CN" altLang="en-US"/>
              <a:t>舍</a:t>
            </a:r>
            <a:r>
              <a:rPr lang="en-US" altLang="zh-CN"/>
              <a:t>1</a:t>
            </a:r>
            <a:r>
              <a:rPr lang="zh-CN" altLang="en-US"/>
              <a:t>入法</a:t>
            </a:r>
            <a:endParaRPr lang="zh-CN" altLang="en-US"/>
          </a:p>
        </p:txBody>
      </p:sp>
      <p:sp>
        <p:nvSpPr>
          <p:cNvPr id="1502212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  <a:endParaRPr lang="zh-CN" altLang="en-US"/>
          </a:p>
        </p:txBody>
      </p:sp>
      <p:sp>
        <p:nvSpPr>
          <p:cNvPr id="1502213" name="AutoShape 5"/>
          <p:cNvSpPr>
            <a:spLocks noChangeArrowheads="1"/>
          </p:cNvSpPr>
          <p:nvPr/>
        </p:nvSpPr>
        <p:spPr bwMode="auto">
          <a:xfrm>
            <a:off x="4284663" y="2276475"/>
            <a:ext cx="4608512" cy="3744913"/>
          </a:xfrm>
          <a:prstGeom prst="wedgeRectCallout">
            <a:avLst>
              <a:gd name="adj1" fmla="val -90440"/>
              <a:gd name="adj2" fmla="val -3157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若结果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尾数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发生溢出，即</a:t>
            </a:r>
            <a:endParaRPr lang="zh-CN" altLang="en-US"/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结果出现</a:t>
            </a:r>
            <a:r>
              <a:rPr lang="en-US" altLang="zh-CN"/>
              <a:t>10.XX…X </a:t>
            </a:r>
            <a:r>
              <a:rPr lang="zh-CN" altLang="en-US"/>
              <a:t>或</a:t>
            </a:r>
            <a:endParaRPr lang="zh-CN" altLang="en-US"/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/>
              <a:t>                01.XX…X </a:t>
            </a:r>
            <a:r>
              <a:rPr lang="zh-CN" altLang="en-US"/>
              <a:t>时，</a:t>
            </a:r>
            <a:endParaRPr lang="zh-CN" altLang="en-US"/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尾数</a:t>
            </a:r>
            <a:r>
              <a:rPr lang="zh-CN" altLang="en-US">
                <a:solidFill>
                  <a:srgbClr val="D60093"/>
                </a:solidFill>
                <a:ea typeface="黑体" panose="02010609060101010101" pitchFamily="2" charset="-122"/>
              </a:rPr>
              <a:t>右</a:t>
            </a:r>
            <a:r>
              <a:rPr lang="zh-CN" altLang="en-US"/>
              <a:t>移</a:t>
            </a:r>
            <a:r>
              <a:rPr lang="en-US" altLang="zh-CN"/>
              <a:t>1</a:t>
            </a:r>
            <a:r>
              <a:rPr lang="zh-CN" altLang="en-US"/>
              <a:t>位，阶码</a:t>
            </a:r>
            <a:r>
              <a:rPr lang="zh-CN" altLang="en-US">
                <a:solidFill>
                  <a:srgbClr val="D60093"/>
                </a:solidFill>
                <a:ea typeface="黑体" panose="02010609060101010101" pitchFamily="2" charset="-122"/>
              </a:rPr>
              <a:t>加</a:t>
            </a:r>
            <a:r>
              <a:rPr lang="en-US" altLang="zh-CN"/>
              <a:t>1</a:t>
            </a:r>
            <a:r>
              <a:rPr lang="zh-CN" altLang="en-US"/>
              <a:t>。右规最多</a:t>
            </a:r>
            <a:r>
              <a:rPr lang="en-US" altLang="zh-CN"/>
              <a:t>1</a:t>
            </a:r>
            <a:r>
              <a:rPr lang="zh-CN" altLang="en-US"/>
              <a:t>次。</a:t>
            </a:r>
            <a:endParaRPr lang="zh-CN" altLang="en-US"/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阶码加</a:t>
            </a:r>
            <a:r>
              <a:rPr lang="en-US" altLang="zh-CN"/>
              <a:t>1</a:t>
            </a:r>
            <a:r>
              <a:rPr lang="zh-CN" altLang="en-US"/>
              <a:t>，必须同时判断是否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上溢</a:t>
            </a:r>
            <a:r>
              <a:rPr lang="zh-CN" altLang="en-US"/>
              <a:t>。若发生上溢，可认为结果为</a:t>
            </a:r>
            <a:r>
              <a:rPr lang="en-US" altLang="zh-CN"/>
              <a:t>∞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03D70-6C0D-4884-A63C-CFDC58AD4930}" type="slidenum">
              <a:rPr lang="zh-CN" altLang="en-US"/>
            </a:fld>
            <a:endParaRPr lang="en-US" altLang="zh-CN"/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对阶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尾数加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运算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规格化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左规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右规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舍入处理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截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尾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断法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末位恒置</a:t>
            </a:r>
            <a:r>
              <a:rPr lang="en-US" altLang="zh-CN"/>
              <a:t>1</a:t>
            </a:r>
            <a:r>
              <a:rPr lang="zh-CN" altLang="en-US"/>
              <a:t>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en-US" altLang="zh-CN"/>
              <a:t> 0</a:t>
            </a:r>
            <a:r>
              <a:rPr lang="zh-CN" altLang="en-US"/>
              <a:t>舍</a:t>
            </a:r>
            <a:r>
              <a:rPr lang="en-US" altLang="zh-CN"/>
              <a:t>1</a:t>
            </a:r>
            <a:r>
              <a:rPr lang="zh-CN" altLang="en-US"/>
              <a:t>入法</a:t>
            </a:r>
            <a:endParaRPr lang="zh-CN" altLang="en-US"/>
          </a:p>
        </p:txBody>
      </p:sp>
      <p:sp>
        <p:nvSpPr>
          <p:cNvPr id="1503236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  <a:endParaRPr lang="zh-CN" altLang="en-US"/>
          </a:p>
        </p:txBody>
      </p:sp>
      <p:sp>
        <p:nvSpPr>
          <p:cNvPr id="1503237" name="AutoShape 5"/>
          <p:cNvSpPr>
            <a:spLocks noChangeArrowheads="1"/>
          </p:cNvSpPr>
          <p:nvPr/>
        </p:nvSpPr>
        <p:spPr bwMode="auto">
          <a:xfrm>
            <a:off x="4284663" y="4221163"/>
            <a:ext cx="4608512" cy="1079500"/>
          </a:xfrm>
          <a:prstGeom prst="wedgeRectCallout">
            <a:avLst>
              <a:gd name="adj1" fmla="val -86583"/>
              <a:gd name="adj2" fmla="val -19412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对阶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规格化</a:t>
            </a:r>
            <a:r>
              <a:rPr lang="zh-CN" altLang="en-US"/>
              <a:t>时，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右移</a:t>
            </a:r>
            <a:r>
              <a:rPr lang="zh-CN" altLang="en-US"/>
              <a:t>操作后，需进行舍入处理。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63CFA7-0354-4CC3-8C33-318920BDD205}" type="slidenum">
              <a:rPr lang="zh-CN" altLang="en-US"/>
            </a:fld>
            <a:endParaRPr lang="en-US" altLang="zh-CN"/>
          </a:p>
        </p:txBody>
      </p:sp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对阶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尾数加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运算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规格化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左规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右规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舍入处理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截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尾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断法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末位恒置</a:t>
            </a:r>
            <a:r>
              <a:rPr lang="en-US" altLang="zh-CN"/>
              <a:t>1</a:t>
            </a:r>
            <a:r>
              <a:rPr lang="zh-CN" altLang="en-US"/>
              <a:t>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en-US" altLang="zh-CN"/>
              <a:t> 0</a:t>
            </a:r>
            <a:r>
              <a:rPr lang="zh-CN" altLang="en-US"/>
              <a:t>舍</a:t>
            </a:r>
            <a:r>
              <a:rPr lang="en-US" altLang="zh-CN"/>
              <a:t>1</a:t>
            </a:r>
            <a:r>
              <a:rPr lang="zh-CN" altLang="en-US"/>
              <a:t>入法</a:t>
            </a:r>
            <a:endParaRPr lang="zh-CN" altLang="en-US"/>
          </a:p>
        </p:txBody>
      </p:sp>
      <p:sp>
        <p:nvSpPr>
          <p:cNvPr id="1504260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  <a:endParaRPr lang="zh-CN" altLang="en-US"/>
          </a:p>
        </p:txBody>
      </p:sp>
      <p:sp>
        <p:nvSpPr>
          <p:cNvPr id="1504261" name="AutoShape 5"/>
          <p:cNvSpPr>
            <a:spLocks noChangeArrowheads="1"/>
          </p:cNvSpPr>
          <p:nvPr/>
        </p:nvSpPr>
        <p:spPr bwMode="auto">
          <a:xfrm>
            <a:off x="4284663" y="4581525"/>
            <a:ext cx="4608512" cy="649288"/>
          </a:xfrm>
          <a:prstGeom prst="wedgeRectCallout">
            <a:avLst>
              <a:gd name="adj1" fmla="val -65639"/>
              <a:gd name="adj2" fmla="val 23593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将需丢弃的尾数低位丢弃。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EC855D-81B5-4B2D-83C8-B7625A8D4BA7}" type="slidenum">
              <a:rPr lang="zh-CN" altLang="en-US"/>
            </a:fld>
            <a:endParaRPr lang="en-US" altLang="zh-CN"/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对阶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尾数加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运算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规格化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左规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右规</a:t>
            </a:r>
            <a:endParaRPr lang="zh-CN" altLang="en-US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/>
              <a:t>舍入处理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截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尾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断法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/>
              <a:t>末位恒置</a:t>
            </a:r>
            <a:r>
              <a:rPr lang="en-US" altLang="zh-CN"/>
              <a:t>1</a:t>
            </a:r>
            <a:r>
              <a:rPr lang="zh-CN" altLang="en-US"/>
              <a:t>法</a:t>
            </a:r>
            <a:endParaRPr lang="zh-CN" altLang="en-US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en-US" altLang="zh-CN"/>
              <a:t> 0</a:t>
            </a:r>
            <a:r>
              <a:rPr lang="zh-CN" altLang="en-US"/>
              <a:t>舍</a:t>
            </a:r>
            <a:r>
              <a:rPr lang="en-US" altLang="zh-CN"/>
              <a:t>1</a:t>
            </a:r>
            <a:r>
              <a:rPr lang="zh-CN" altLang="en-US"/>
              <a:t>入法</a:t>
            </a:r>
            <a:endParaRPr lang="zh-CN" altLang="en-US"/>
          </a:p>
        </p:txBody>
      </p:sp>
      <p:sp>
        <p:nvSpPr>
          <p:cNvPr id="1505284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  <a:endParaRPr lang="zh-CN" altLang="en-US"/>
          </a:p>
        </p:txBody>
      </p:sp>
      <p:sp>
        <p:nvSpPr>
          <p:cNvPr id="1505285" name="AutoShape 5"/>
          <p:cNvSpPr>
            <a:spLocks noChangeArrowheads="1"/>
          </p:cNvSpPr>
          <p:nvPr/>
        </p:nvSpPr>
        <p:spPr bwMode="auto">
          <a:xfrm>
            <a:off x="4284663" y="4797425"/>
            <a:ext cx="4175125" cy="1009650"/>
          </a:xfrm>
          <a:prstGeom prst="wedgeRectCallout">
            <a:avLst>
              <a:gd name="adj1" fmla="val -64222"/>
              <a:gd name="adj2" fmla="val 25000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使要保留的尾数的最低位永远为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43132-4F40-4729-972F-8CFC897D4BF4}" type="slidenum">
              <a:rPr lang="zh-CN" altLang="en-US"/>
            </a:fld>
            <a:endParaRPr lang="en-US" altLang="zh-CN"/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/>
              <a:t>对阶</a:t>
            </a:r>
            <a:endParaRPr lang="zh-CN" altLang="en-US" dirty="0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/>
              <a:t>尾数加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/>
              <a:t>减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/>
              <a:t>运算</a:t>
            </a:r>
            <a:endParaRPr lang="zh-CN" altLang="en-US" dirty="0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/>
              <a:t>规格化</a:t>
            </a:r>
            <a:endParaRPr lang="zh-CN" altLang="en-US" dirty="0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左规</a:t>
            </a:r>
            <a:endParaRPr lang="zh-CN" altLang="en-US" dirty="0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右规</a:t>
            </a:r>
            <a:endParaRPr lang="zh-CN" altLang="en-US" dirty="0"/>
          </a:p>
          <a:p>
            <a:pPr marL="355600" indent="-355600"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/>
              <a:t>舍入处理</a:t>
            </a:r>
            <a:endParaRPr lang="zh-CN" altLang="en-US" dirty="0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截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/>
              <a:t>尾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/>
              <a:t>断法</a:t>
            </a:r>
            <a:endParaRPr lang="zh-CN" altLang="en-US" dirty="0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末位恒置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  <a:endParaRPr lang="zh-CN" altLang="en-US" dirty="0"/>
          </a:p>
          <a:p>
            <a:pPr marL="990600" lvl="1" indent="-455930">
              <a:buSzTx/>
              <a:buFont typeface="Wingdings" panose="05000000000000000000" pitchFamily="2" charset="2"/>
              <a:buAutoNum type="circleNumDbPlain"/>
            </a:pPr>
            <a:r>
              <a:rPr lang="en-US" altLang="zh-CN" dirty="0"/>
              <a:t> 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入法</a:t>
            </a:r>
            <a:endParaRPr lang="zh-CN" altLang="en-US" dirty="0"/>
          </a:p>
        </p:txBody>
      </p:sp>
      <p:sp>
        <p:nvSpPr>
          <p:cNvPr id="1506308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  <a:endParaRPr lang="zh-CN" altLang="en-US"/>
          </a:p>
        </p:txBody>
      </p:sp>
      <p:sp>
        <p:nvSpPr>
          <p:cNvPr id="1506309" name="AutoShape 5"/>
          <p:cNvSpPr>
            <a:spLocks noChangeArrowheads="1"/>
          </p:cNvSpPr>
          <p:nvPr/>
        </p:nvSpPr>
        <p:spPr bwMode="auto">
          <a:xfrm>
            <a:off x="4284663" y="1773238"/>
            <a:ext cx="4608512" cy="4537075"/>
          </a:xfrm>
          <a:prstGeom prst="wedgeRectCallout">
            <a:avLst>
              <a:gd name="adj1" fmla="val -61056"/>
              <a:gd name="adj2" fmla="val 45208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当尾数右移丢弃的是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/>
              <a:t>时，要保留的尾数最末位</a:t>
            </a:r>
            <a:r>
              <a:rPr lang="zh-CN" altLang="en-US">
                <a:solidFill>
                  <a:srgbClr val="FF0000"/>
                </a:solidFill>
              </a:rPr>
              <a:t>加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/>
              <a:t>；</a:t>
            </a:r>
            <a:endParaRPr lang="zh-CN" altLang="en-US"/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当尾数右移丢弃的是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时，要保留的尾数最末位</a:t>
            </a:r>
            <a:r>
              <a:rPr lang="zh-CN" altLang="en-US">
                <a:solidFill>
                  <a:srgbClr val="FF0000"/>
                </a:solidFill>
              </a:rPr>
              <a:t>不变</a:t>
            </a:r>
            <a:r>
              <a:rPr lang="zh-CN" altLang="en-US"/>
              <a:t>。</a:t>
            </a:r>
            <a:endParaRPr lang="zh-CN" altLang="en-US"/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当遇到</a:t>
            </a:r>
            <a:r>
              <a:rPr lang="en-US" altLang="zh-CN"/>
              <a:t>01.111…11</a:t>
            </a:r>
            <a:r>
              <a:rPr lang="zh-CN" altLang="en-US"/>
              <a:t>这种需右规的尾数时，采用此法会再次使尾数溢出。遇到这种情况可采用</a:t>
            </a:r>
            <a:r>
              <a:rPr lang="zh-CN" altLang="en-US">
                <a:solidFill>
                  <a:srgbClr val="FF0000"/>
                </a:solidFill>
              </a:rPr>
              <a:t>截尾法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506311" name="Line 7"/>
          <p:cNvSpPr>
            <a:spLocks noChangeShapeType="1"/>
          </p:cNvSpPr>
          <p:nvPr/>
        </p:nvSpPr>
        <p:spPr bwMode="auto">
          <a:xfrm flipH="1">
            <a:off x="3203575" y="6092825"/>
            <a:ext cx="576263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6312" name="AutoShape 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8313" y="5876925"/>
            <a:ext cx="503237" cy="504825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56F8A-5E5A-4A37-85DB-C95CB17DA30F}" type="slidenum">
              <a:rPr lang="zh-CN" altLang="en-US"/>
            </a:fld>
            <a:endParaRPr lang="en-US" altLang="zh-CN"/>
          </a:p>
        </p:txBody>
      </p:sp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280400" cy="10795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【0</a:t>
            </a:r>
            <a:r>
              <a:rPr lang="zh-CN" altLang="en-US"/>
              <a:t>舍</a:t>
            </a:r>
            <a:r>
              <a:rPr lang="en-US" altLang="zh-CN"/>
              <a:t>1</a:t>
            </a:r>
            <a:r>
              <a:rPr lang="zh-CN" altLang="en-US"/>
              <a:t>入法</a:t>
            </a:r>
            <a:r>
              <a:rPr lang="en-US" altLang="zh-CN"/>
              <a:t>】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当尾数为负数，且用补码表示时，舍入规则：</a:t>
            </a:r>
            <a:endParaRPr lang="zh-CN" altLang="en-US"/>
          </a:p>
        </p:txBody>
      </p:sp>
      <p:sp>
        <p:nvSpPr>
          <p:cNvPr id="1522695" name="Text Box 7"/>
          <p:cNvSpPr txBox="1">
            <a:spLocks noChangeArrowheads="1"/>
          </p:cNvSpPr>
          <p:nvPr/>
        </p:nvSpPr>
        <p:spPr bwMode="auto">
          <a:xfrm>
            <a:off x="1042988" y="1628775"/>
            <a:ext cx="3241675" cy="1373188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>
                <a:latin typeface="Courier New" panose="02070309020205020404" pitchFamily="49" charset="0"/>
              </a:rPr>
              <a:t>.xxx…x|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0xx…x</a:t>
            </a:r>
            <a:endParaRPr lang="en-US" altLang="zh-CN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>
                <a:latin typeface="Courier New" panose="02070309020205020404" pitchFamily="49" charset="0"/>
              </a:rPr>
              <a:t>.xxx…x|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100…0</a:t>
            </a:r>
            <a:endParaRPr lang="en-US" altLang="zh-CN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>
                <a:latin typeface="Courier New" panose="02070309020205020404" pitchFamily="49" charset="0"/>
              </a:rPr>
              <a:t>.xxx…x|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1xx…x</a:t>
            </a:r>
            <a:endParaRPr lang="en-US" altLang="zh-CN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22696" name="AutoShape 8"/>
          <p:cNvSpPr/>
          <p:nvPr/>
        </p:nvSpPr>
        <p:spPr bwMode="auto">
          <a:xfrm rot="-5400000">
            <a:off x="3419476" y="2565400"/>
            <a:ext cx="144462" cy="865187"/>
          </a:xfrm>
          <a:prstGeom prst="leftBrace">
            <a:avLst>
              <a:gd name="adj1" fmla="val 49909"/>
              <a:gd name="adj2" fmla="val 50000"/>
            </a:avLst>
          </a:prstGeom>
          <a:noFill/>
          <a:ln w="28575">
            <a:solidFill>
              <a:srgbClr val="00800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22697" name="Text Box 9"/>
          <p:cNvSpPr txBox="1">
            <a:spLocks noChangeArrowheads="1"/>
          </p:cNvSpPr>
          <p:nvPr/>
        </p:nvSpPr>
        <p:spPr bwMode="auto">
          <a:xfrm>
            <a:off x="2843213" y="2997200"/>
            <a:ext cx="14398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8000"/>
                </a:solidFill>
              </a:rPr>
              <a:t>不全为</a:t>
            </a:r>
            <a:r>
              <a:rPr lang="en-US" altLang="zh-CN" sz="2400">
                <a:solidFill>
                  <a:srgbClr val="008000"/>
                </a:solidFill>
              </a:rPr>
              <a:t>0</a:t>
            </a:r>
            <a:endParaRPr lang="en-US" altLang="zh-CN" sz="2400">
              <a:solidFill>
                <a:srgbClr val="008000"/>
              </a:solidFill>
            </a:endParaRPr>
          </a:p>
        </p:txBody>
      </p:sp>
      <p:sp>
        <p:nvSpPr>
          <p:cNvPr id="1522698" name="AutoShape 10"/>
          <p:cNvSpPr/>
          <p:nvPr/>
        </p:nvSpPr>
        <p:spPr bwMode="auto">
          <a:xfrm>
            <a:off x="3997325" y="1847850"/>
            <a:ext cx="142875" cy="569913"/>
          </a:xfrm>
          <a:prstGeom prst="rightBracket">
            <a:avLst>
              <a:gd name="adj" fmla="val 33241"/>
            </a:avLst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22699" name="Line 11"/>
          <p:cNvSpPr>
            <a:spLocks noChangeShapeType="1"/>
          </p:cNvSpPr>
          <p:nvPr/>
        </p:nvSpPr>
        <p:spPr bwMode="auto">
          <a:xfrm>
            <a:off x="4140200" y="2133600"/>
            <a:ext cx="360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2700" name="Line 12"/>
          <p:cNvSpPr>
            <a:spLocks noChangeShapeType="1"/>
          </p:cNvSpPr>
          <p:nvPr/>
        </p:nvSpPr>
        <p:spPr bwMode="auto">
          <a:xfrm>
            <a:off x="3995738" y="2781300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2701" name="Text Box 13"/>
          <p:cNvSpPr txBox="1">
            <a:spLocks noChangeArrowheads="1"/>
          </p:cNvSpPr>
          <p:nvPr/>
        </p:nvSpPr>
        <p:spPr bwMode="auto">
          <a:xfrm>
            <a:off x="4427538" y="1846263"/>
            <a:ext cx="57626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CC0066"/>
                </a:solidFill>
              </a:rPr>
              <a:t>舍</a:t>
            </a:r>
            <a:endParaRPr lang="en-US" altLang="zh-CN">
              <a:solidFill>
                <a:srgbClr val="CC0066"/>
              </a:solidFill>
            </a:endParaRPr>
          </a:p>
        </p:txBody>
      </p:sp>
      <p:sp>
        <p:nvSpPr>
          <p:cNvPr id="1522702" name="Text Box 14"/>
          <p:cNvSpPr txBox="1">
            <a:spLocks noChangeArrowheads="1"/>
          </p:cNvSpPr>
          <p:nvPr/>
        </p:nvSpPr>
        <p:spPr bwMode="auto">
          <a:xfrm>
            <a:off x="4427538" y="2493963"/>
            <a:ext cx="936625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CC0066"/>
                </a:solidFill>
              </a:rPr>
              <a:t>入</a:t>
            </a:r>
            <a:r>
              <a:rPr lang="en-US" altLang="zh-CN">
                <a:solidFill>
                  <a:srgbClr val="CC0066"/>
                </a:solidFill>
              </a:rPr>
              <a:t>1</a:t>
            </a:r>
            <a:endParaRPr lang="en-US" altLang="zh-CN">
              <a:solidFill>
                <a:srgbClr val="CC0066"/>
              </a:solidFill>
            </a:endParaRPr>
          </a:p>
        </p:txBody>
      </p:sp>
      <p:sp>
        <p:nvSpPr>
          <p:cNvPr id="1522704" name="Text Box 16"/>
          <p:cNvSpPr txBox="1">
            <a:spLocks noChangeArrowheads="1"/>
          </p:cNvSpPr>
          <p:nvPr/>
        </p:nvSpPr>
        <p:spPr bwMode="auto">
          <a:xfrm>
            <a:off x="611188" y="2900363"/>
            <a:ext cx="12239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符号位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pSp>
        <p:nvGrpSpPr>
          <p:cNvPr id="1522730" name="Group 42"/>
          <p:cNvGrpSpPr/>
          <p:nvPr/>
        </p:nvGrpSpPr>
        <p:grpSpPr bwMode="auto">
          <a:xfrm>
            <a:off x="611188" y="3502025"/>
            <a:ext cx="8280400" cy="2519363"/>
            <a:chOff x="385" y="2206"/>
            <a:chExt cx="5216" cy="1587"/>
          </a:xfrm>
        </p:grpSpPr>
        <p:sp>
          <p:nvSpPr>
            <p:cNvPr id="1522705" name="Rectangle 17"/>
            <p:cNvSpPr>
              <a:spLocks noChangeArrowheads="1"/>
            </p:cNvSpPr>
            <p:nvPr/>
          </p:nvSpPr>
          <p:spPr bwMode="auto">
            <a:xfrm>
              <a:off x="385" y="2206"/>
              <a:ext cx="5216" cy="15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【</a:t>
              </a:r>
              <a:r>
                <a:rPr lang="zh-CN" altLang="en-US"/>
                <a:t>例</a:t>
              </a:r>
              <a:r>
                <a:rPr lang="en-US" altLang="zh-CN"/>
                <a:t>】</a:t>
              </a:r>
              <a:endParaRPr lang="en-US" altLang="zh-CN"/>
            </a:p>
            <a:p>
              <a: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[X</a:t>
              </a:r>
              <a:r>
                <a:rPr lang="en-US" altLang="zh-CN" baseline="-25000"/>
                <a:t>1</a:t>
              </a:r>
              <a:r>
                <a:rPr lang="en-US" altLang="zh-CN"/>
                <a:t>]</a:t>
              </a:r>
              <a:r>
                <a:rPr lang="zh-CN" altLang="en-US" baseline="-25000"/>
                <a:t>补</a:t>
              </a:r>
              <a:r>
                <a:rPr lang="zh-CN" altLang="en-US"/>
                <a:t>＝</a:t>
              </a:r>
              <a:r>
                <a:rPr lang="en-US" altLang="zh-CN"/>
                <a:t>11.0110</a:t>
              </a:r>
              <a:r>
                <a:rPr lang="en-US" altLang="zh-CN">
                  <a:solidFill>
                    <a:srgbClr val="FF0000"/>
                  </a:solidFill>
                </a:rPr>
                <a:t>0000		 </a:t>
              </a:r>
              <a:r>
                <a:rPr lang="en-US" altLang="zh-CN"/>
                <a:t>[X</a:t>
              </a:r>
              <a:r>
                <a:rPr lang="en-US" altLang="zh-CN" baseline="-25000"/>
                <a:t>2</a:t>
              </a:r>
              <a:r>
                <a:rPr lang="en-US" altLang="zh-CN"/>
                <a:t>]</a:t>
              </a:r>
              <a:r>
                <a:rPr lang="zh-CN" altLang="en-US" baseline="-25000"/>
                <a:t>补</a:t>
              </a:r>
              <a:r>
                <a:rPr lang="zh-CN" altLang="en-US"/>
                <a:t>＝</a:t>
              </a:r>
              <a:r>
                <a:rPr lang="en-US" altLang="zh-CN"/>
                <a:t>11.0110</a:t>
              </a:r>
              <a:r>
                <a:rPr lang="en-US" altLang="zh-CN">
                  <a:solidFill>
                    <a:srgbClr val="FF0000"/>
                  </a:solidFill>
                </a:rPr>
                <a:t>0001</a:t>
              </a:r>
              <a:endParaRPr lang="en-US" altLang="zh-CN">
                <a:solidFill>
                  <a:srgbClr val="FF0000"/>
                </a:solidFill>
              </a:endParaRPr>
            </a:p>
            <a:p>
              <a: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zh-CN" sz="1600">
                <a:solidFill>
                  <a:srgbClr val="FF0000"/>
                </a:solidFill>
              </a:endParaRPr>
            </a:p>
            <a:p>
              <a: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[X</a:t>
              </a:r>
              <a:r>
                <a:rPr lang="en-US" altLang="zh-CN" baseline="-25000"/>
                <a:t>3</a:t>
              </a:r>
              <a:r>
                <a:rPr lang="en-US" altLang="zh-CN"/>
                <a:t>]</a:t>
              </a:r>
              <a:r>
                <a:rPr lang="zh-CN" altLang="en-US" baseline="-25000"/>
                <a:t>补</a:t>
              </a:r>
              <a:r>
                <a:rPr lang="zh-CN" altLang="en-US"/>
                <a:t>＝</a:t>
              </a:r>
              <a:r>
                <a:rPr lang="en-US" altLang="zh-CN"/>
                <a:t>11.0110</a:t>
              </a:r>
              <a:r>
                <a:rPr lang="en-US" altLang="zh-CN">
                  <a:solidFill>
                    <a:srgbClr val="FF0000"/>
                  </a:solidFill>
                </a:rPr>
                <a:t>1000		 </a:t>
              </a:r>
              <a:r>
                <a:rPr lang="en-US" altLang="zh-CN"/>
                <a:t>[X</a:t>
              </a:r>
              <a:r>
                <a:rPr lang="en-US" altLang="zh-CN" baseline="-25000"/>
                <a:t>4</a:t>
              </a:r>
              <a:r>
                <a:rPr lang="en-US" altLang="zh-CN"/>
                <a:t>]</a:t>
              </a:r>
              <a:r>
                <a:rPr lang="zh-CN" altLang="en-US" baseline="-25000"/>
                <a:t>补</a:t>
              </a:r>
              <a:r>
                <a:rPr lang="zh-CN" altLang="en-US"/>
                <a:t>＝</a:t>
              </a:r>
              <a:r>
                <a:rPr lang="en-US" altLang="zh-CN"/>
                <a:t>11.0110</a:t>
              </a:r>
              <a:r>
                <a:rPr lang="en-US" altLang="zh-CN">
                  <a:solidFill>
                    <a:srgbClr val="FF0000"/>
                  </a:solidFill>
                </a:rPr>
                <a:t>1001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522706" name="Text Box 18"/>
            <p:cNvSpPr txBox="1">
              <a:spLocks noChangeArrowheads="1"/>
            </p:cNvSpPr>
            <p:nvPr/>
          </p:nvSpPr>
          <p:spPr bwMode="auto">
            <a:xfrm>
              <a:off x="1837" y="2750"/>
              <a:ext cx="907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不舍不入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522707" name="Text Box 19"/>
            <p:cNvSpPr txBox="1">
              <a:spLocks noChangeArrowheads="1"/>
            </p:cNvSpPr>
            <p:nvPr/>
          </p:nvSpPr>
          <p:spPr bwMode="auto">
            <a:xfrm>
              <a:off x="4921" y="2750"/>
              <a:ext cx="499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舍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522708" name="Text Box 20"/>
            <p:cNvSpPr txBox="1">
              <a:spLocks noChangeArrowheads="1"/>
            </p:cNvSpPr>
            <p:nvPr/>
          </p:nvSpPr>
          <p:spPr bwMode="auto">
            <a:xfrm>
              <a:off x="4921" y="3249"/>
              <a:ext cx="499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入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522709" name="Text Box 21"/>
            <p:cNvSpPr txBox="1">
              <a:spLocks noChangeArrowheads="1"/>
            </p:cNvSpPr>
            <p:nvPr/>
          </p:nvSpPr>
          <p:spPr bwMode="auto">
            <a:xfrm>
              <a:off x="1973" y="3249"/>
              <a:ext cx="499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舍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522710" name="Text Box 22"/>
            <p:cNvSpPr txBox="1">
              <a:spLocks noChangeArrowheads="1"/>
            </p:cNvSpPr>
            <p:nvPr/>
          </p:nvSpPr>
          <p:spPr bwMode="auto">
            <a:xfrm>
              <a:off x="4105" y="3466"/>
              <a:ext cx="862" cy="327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/>
                <a:t>11.0111</a:t>
              </a:r>
              <a:endParaRPr lang="zh-CN" altLang="en-US"/>
            </a:p>
          </p:txBody>
        </p:sp>
        <p:sp>
          <p:nvSpPr>
            <p:cNvPr id="1522711" name="Line 23"/>
            <p:cNvSpPr>
              <a:spLocks noChangeShapeType="1"/>
            </p:cNvSpPr>
            <p:nvPr/>
          </p:nvSpPr>
          <p:spPr bwMode="auto">
            <a:xfrm rot="5400000">
              <a:off x="4694" y="3431"/>
              <a:ext cx="1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2719" name="Group 31"/>
          <p:cNvGrpSpPr/>
          <p:nvPr/>
        </p:nvGrpSpPr>
        <p:grpSpPr bwMode="auto">
          <a:xfrm>
            <a:off x="6011863" y="3059113"/>
            <a:ext cx="2592387" cy="946150"/>
            <a:chOff x="3560" y="1661"/>
            <a:chExt cx="1633" cy="596"/>
          </a:xfrm>
        </p:grpSpPr>
        <p:sp>
          <p:nvSpPr>
            <p:cNvPr id="1522718" name="Rectangle 30"/>
            <p:cNvSpPr>
              <a:spLocks noChangeArrowheads="1"/>
            </p:cNvSpPr>
            <p:nvPr/>
          </p:nvSpPr>
          <p:spPr bwMode="auto">
            <a:xfrm>
              <a:off x="3606" y="1661"/>
              <a:ext cx="1587" cy="590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2712" name="Text Box 24"/>
            <p:cNvSpPr txBox="1">
              <a:spLocks noChangeArrowheads="1"/>
            </p:cNvSpPr>
            <p:nvPr/>
          </p:nvSpPr>
          <p:spPr bwMode="auto">
            <a:xfrm>
              <a:off x="3877" y="1661"/>
              <a:ext cx="1316" cy="596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/>
                <a:t>00.1001</a:t>
              </a:r>
              <a:r>
                <a:rPr lang="en-US" altLang="zh-CN">
                  <a:solidFill>
                    <a:srgbClr val="FF0000"/>
                  </a:solidFill>
                </a:rPr>
                <a:t>1111</a:t>
              </a:r>
              <a:endParaRPr lang="en-US" altLang="zh-CN">
                <a:solidFill>
                  <a:srgbClr val="FF0000"/>
                </a:solidFill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zh-CN"/>
                <a:t>00.1010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22715" name="Freeform 27"/>
            <p:cNvSpPr/>
            <p:nvPr/>
          </p:nvSpPr>
          <p:spPr bwMode="auto">
            <a:xfrm>
              <a:off x="3832" y="1842"/>
              <a:ext cx="91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272"/>
                </a:cxn>
                <a:cxn ang="0">
                  <a:pos x="227" y="545"/>
                </a:cxn>
              </a:cxnLst>
              <a:rect l="0" t="0" r="r" b="b"/>
              <a:pathLst>
                <a:path w="227" h="545">
                  <a:moveTo>
                    <a:pt x="227" y="0"/>
                  </a:moveTo>
                  <a:cubicBezTo>
                    <a:pt x="113" y="90"/>
                    <a:pt x="0" y="181"/>
                    <a:pt x="0" y="272"/>
                  </a:cubicBezTo>
                  <a:cubicBezTo>
                    <a:pt x="0" y="363"/>
                    <a:pt x="151" y="485"/>
                    <a:pt x="227" y="545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2716" name="Text Box 28"/>
            <p:cNvSpPr txBox="1">
              <a:spLocks noChangeArrowheads="1"/>
            </p:cNvSpPr>
            <p:nvPr/>
          </p:nvSpPr>
          <p:spPr bwMode="auto">
            <a:xfrm>
              <a:off x="3560" y="1797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FF6600"/>
                  </a:solidFill>
                </a:rPr>
                <a:t>入</a:t>
              </a:r>
              <a:endParaRPr lang="en-US" altLang="zh-CN" sz="2400">
                <a:solidFill>
                  <a:srgbClr val="FF6600"/>
                </a:solidFill>
              </a:endParaRPr>
            </a:p>
          </p:txBody>
        </p:sp>
      </p:grpSp>
      <p:grpSp>
        <p:nvGrpSpPr>
          <p:cNvPr id="1522720" name="Group 32"/>
          <p:cNvGrpSpPr/>
          <p:nvPr/>
        </p:nvGrpSpPr>
        <p:grpSpPr bwMode="auto">
          <a:xfrm>
            <a:off x="395288" y="5445125"/>
            <a:ext cx="2592387" cy="946150"/>
            <a:chOff x="3560" y="1661"/>
            <a:chExt cx="1633" cy="596"/>
          </a:xfrm>
        </p:grpSpPr>
        <p:sp>
          <p:nvSpPr>
            <p:cNvPr id="1522721" name="Rectangle 33"/>
            <p:cNvSpPr>
              <a:spLocks noChangeArrowheads="1"/>
            </p:cNvSpPr>
            <p:nvPr/>
          </p:nvSpPr>
          <p:spPr bwMode="auto">
            <a:xfrm>
              <a:off x="3606" y="1661"/>
              <a:ext cx="1587" cy="590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2722" name="Text Box 34"/>
            <p:cNvSpPr txBox="1">
              <a:spLocks noChangeArrowheads="1"/>
            </p:cNvSpPr>
            <p:nvPr/>
          </p:nvSpPr>
          <p:spPr bwMode="auto">
            <a:xfrm>
              <a:off x="3877" y="1661"/>
              <a:ext cx="1316" cy="596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/>
                <a:t>00.1001</a:t>
              </a:r>
              <a:r>
                <a:rPr lang="en-US" altLang="zh-CN">
                  <a:solidFill>
                    <a:srgbClr val="FF0000"/>
                  </a:solidFill>
                </a:rPr>
                <a:t>1000</a:t>
              </a:r>
              <a:endParaRPr lang="en-US" altLang="zh-CN">
                <a:solidFill>
                  <a:srgbClr val="FF0000"/>
                </a:solidFill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zh-CN"/>
                <a:t>00.1010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22723" name="Freeform 35"/>
            <p:cNvSpPr/>
            <p:nvPr/>
          </p:nvSpPr>
          <p:spPr bwMode="auto">
            <a:xfrm>
              <a:off x="3832" y="1842"/>
              <a:ext cx="91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272"/>
                </a:cxn>
                <a:cxn ang="0">
                  <a:pos x="227" y="545"/>
                </a:cxn>
              </a:cxnLst>
              <a:rect l="0" t="0" r="r" b="b"/>
              <a:pathLst>
                <a:path w="227" h="545">
                  <a:moveTo>
                    <a:pt x="227" y="0"/>
                  </a:moveTo>
                  <a:cubicBezTo>
                    <a:pt x="113" y="90"/>
                    <a:pt x="0" y="181"/>
                    <a:pt x="0" y="272"/>
                  </a:cubicBezTo>
                  <a:cubicBezTo>
                    <a:pt x="0" y="363"/>
                    <a:pt x="151" y="485"/>
                    <a:pt x="227" y="545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2724" name="Text Box 36"/>
            <p:cNvSpPr txBox="1">
              <a:spLocks noChangeArrowheads="1"/>
            </p:cNvSpPr>
            <p:nvPr/>
          </p:nvSpPr>
          <p:spPr bwMode="auto">
            <a:xfrm>
              <a:off x="3560" y="1797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FF6600"/>
                  </a:solidFill>
                </a:rPr>
                <a:t>入</a:t>
              </a:r>
              <a:endParaRPr lang="en-US" altLang="zh-CN" sz="2400">
                <a:solidFill>
                  <a:srgbClr val="FF6600"/>
                </a:solidFill>
              </a:endParaRPr>
            </a:p>
          </p:txBody>
        </p:sp>
      </p:grpSp>
      <p:grpSp>
        <p:nvGrpSpPr>
          <p:cNvPr id="1522725" name="Group 37"/>
          <p:cNvGrpSpPr/>
          <p:nvPr/>
        </p:nvGrpSpPr>
        <p:grpSpPr bwMode="auto">
          <a:xfrm>
            <a:off x="3924300" y="5445125"/>
            <a:ext cx="2592388" cy="946150"/>
            <a:chOff x="3560" y="1661"/>
            <a:chExt cx="1633" cy="596"/>
          </a:xfrm>
        </p:grpSpPr>
        <p:sp>
          <p:nvSpPr>
            <p:cNvPr id="1522726" name="Rectangle 38"/>
            <p:cNvSpPr>
              <a:spLocks noChangeArrowheads="1"/>
            </p:cNvSpPr>
            <p:nvPr/>
          </p:nvSpPr>
          <p:spPr bwMode="auto">
            <a:xfrm>
              <a:off x="3606" y="1661"/>
              <a:ext cx="1587" cy="590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2727" name="Text Box 39"/>
            <p:cNvSpPr txBox="1">
              <a:spLocks noChangeArrowheads="1"/>
            </p:cNvSpPr>
            <p:nvPr/>
          </p:nvSpPr>
          <p:spPr bwMode="auto">
            <a:xfrm>
              <a:off x="3877" y="1661"/>
              <a:ext cx="1316" cy="596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/>
                <a:t>00.1001</a:t>
              </a:r>
              <a:r>
                <a:rPr lang="en-US" altLang="zh-CN">
                  <a:solidFill>
                    <a:srgbClr val="FF0000"/>
                  </a:solidFill>
                </a:rPr>
                <a:t>0111</a:t>
              </a:r>
              <a:endParaRPr lang="en-US" altLang="zh-CN">
                <a:solidFill>
                  <a:srgbClr val="FF0000"/>
                </a:solidFill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zh-CN"/>
                <a:t>00.1001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22728" name="Freeform 40"/>
            <p:cNvSpPr/>
            <p:nvPr/>
          </p:nvSpPr>
          <p:spPr bwMode="auto">
            <a:xfrm>
              <a:off x="3832" y="1842"/>
              <a:ext cx="91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272"/>
                </a:cxn>
                <a:cxn ang="0">
                  <a:pos x="227" y="545"/>
                </a:cxn>
              </a:cxnLst>
              <a:rect l="0" t="0" r="r" b="b"/>
              <a:pathLst>
                <a:path w="227" h="545">
                  <a:moveTo>
                    <a:pt x="227" y="0"/>
                  </a:moveTo>
                  <a:cubicBezTo>
                    <a:pt x="113" y="90"/>
                    <a:pt x="0" y="181"/>
                    <a:pt x="0" y="272"/>
                  </a:cubicBezTo>
                  <a:cubicBezTo>
                    <a:pt x="0" y="363"/>
                    <a:pt x="151" y="485"/>
                    <a:pt x="227" y="545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2729" name="Text Box 41"/>
            <p:cNvSpPr txBox="1">
              <a:spLocks noChangeArrowheads="1"/>
            </p:cNvSpPr>
            <p:nvPr/>
          </p:nvSpPr>
          <p:spPr bwMode="auto">
            <a:xfrm>
              <a:off x="3560" y="1797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FF6600"/>
                  </a:solidFill>
                </a:rPr>
                <a:t>舍</a:t>
              </a:r>
              <a:endParaRPr lang="en-US" altLang="zh-CN" sz="2400">
                <a:solidFill>
                  <a:srgbClr val="FF6600"/>
                </a:solidFill>
              </a:endParaRPr>
            </a:p>
          </p:txBody>
        </p:sp>
      </p:grpSp>
      <p:sp>
        <p:nvSpPr>
          <p:cNvPr id="1522731" name="AutoShape 4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765175"/>
            <a:ext cx="504825" cy="503238"/>
          </a:xfrm>
          <a:prstGeom prst="actionButtonReturn">
            <a:avLst/>
          </a:prstGeom>
          <a:solidFill>
            <a:srgbClr val="6699FF"/>
          </a:solidFill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2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2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2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2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2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2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2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2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F282B-FE31-456F-B44E-8CF80DAFA5B5}" type="slidenum">
              <a:rPr lang="zh-CN" altLang="en-US"/>
            </a:fld>
            <a:endParaRPr lang="en-US" altLang="zh-CN"/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二、浮点数加减法流程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假定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、</a:t>
            </a:r>
            <a:r>
              <a:rPr lang="en-US" altLang="zh-CN"/>
              <a:t>Z</a:t>
            </a:r>
            <a:r>
              <a:rPr lang="zh-CN" altLang="en-US"/>
              <a:t>为浮点数，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Z</a:t>
            </a:r>
            <a:r>
              <a:rPr lang="zh-CN" altLang="en-US"/>
              <a:t>＝</a:t>
            </a:r>
            <a:r>
              <a:rPr lang="en-US" altLang="zh-CN"/>
              <a:t>X</a:t>
            </a:r>
            <a:r>
              <a:rPr lang="zh-CN" altLang="en-US"/>
              <a:t>＋</a:t>
            </a:r>
            <a:r>
              <a:rPr lang="en-US" altLang="zh-CN"/>
              <a:t>Y </a:t>
            </a:r>
            <a:r>
              <a:rPr lang="zh-CN" altLang="en-US"/>
              <a:t>或 </a:t>
            </a:r>
            <a:r>
              <a:rPr lang="en-US" altLang="zh-CN"/>
              <a:t>Z</a:t>
            </a:r>
            <a:r>
              <a:rPr lang="zh-CN" altLang="en-US"/>
              <a:t>＝</a:t>
            </a:r>
            <a:r>
              <a:rPr lang="en-US" altLang="zh-CN"/>
              <a:t>X</a:t>
            </a:r>
            <a:r>
              <a:rPr lang="zh-CN" altLang="en-US"/>
              <a:t>－</a:t>
            </a:r>
            <a:r>
              <a:rPr lang="en-US" altLang="zh-CN"/>
              <a:t>Y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浮点数加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/>
              <a:t>法流程：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EBC6CC-81F0-424E-BE41-B820874D4086}" type="slidenum">
              <a:rPr lang="zh-CN" altLang="en-US"/>
            </a:fld>
            <a:endParaRPr lang="en-US" altLang="zh-CN"/>
          </a:p>
        </p:txBody>
      </p:sp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 </a:t>
            </a:r>
            <a:r>
              <a:rPr lang="zh-CN" altLang="en-US"/>
              <a:t>单元电路          </a:t>
            </a:r>
            <a:r>
              <a:rPr lang="en-US" altLang="zh-CN">
                <a:solidFill>
                  <a:srgbClr val="FF0066"/>
                </a:solidFill>
              </a:rPr>
              <a:t>1. </a:t>
            </a:r>
            <a:r>
              <a:rPr lang="zh-CN" altLang="en-US">
                <a:solidFill>
                  <a:srgbClr val="FF0066"/>
                </a:solidFill>
              </a:rPr>
              <a:t>寄存器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2825"/>
            <a:ext cx="8507413" cy="5762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72516" name="Rectangle 4"/>
          <p:cNvSpPr>
            <a:spLocks noChangeArrowheads="1"/>
          </p:cNvSpPr>
          <p:nvPr/>
        </p:nvSpPr>
        <p:spPr bwMode="auto">
          <a:xfrm>
            <a:off x="755650" y="528638"/>
            <a:ext cx="8085138" cy="955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）带有三态门输出的锁存器：</a:t>
            </a:r>
            <a:b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74LS374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1472521" name="Picture 9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4700" y="333375"/>
            <a:ext cx="2678113" cy="3311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1472522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1568450"/>
            <a:ext cx="4895850" cy="2005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72523" name="Text Box 11"/>
          <p:cNvSpPr txBox="1">
            <a:spLocks noChangeArrowheads="1"/>
          </p:cNvSpPr>
          <p:nvPr/>
        </p:nvSpPr>
        <p:spPr bwMode="auto">
          <a:xfrm>
            <a:off x="2987675" y="1171575"/>
            <a:ext cx="23764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</a:rPr>
              <a:t>Truth Table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pic>
        <p:nvPicPr>
          <p:cNvPr id="1472525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3827463"/>
            <a:ext cx="8856662" cy="25542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72526" name="Text Box 14"/>
          <p:cNvSpPr txBox="1">
            <a:spLocks noChangeArrowheads="1"/>
          </p:cNvSpPr>
          <p:nvPr/>
        </p:nvSpPr>
        <p:spPr bwMode="auto">
          <a:xfrm rot="-5400000">
            <a:off x="6419850" y="1725613"/>
            <a:ext cx="165735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</a:rPr>
              <a:t>74LS374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FC4B3-EA3D-441D-B751-D8E91B4D3FD9}" type="slidenum">
              <a:rPr lang="zh-CN" altLang="en-US"/>
            </a:fld>
            <a:endParaRPr lang="en-US" altLang="zh-CN"/>
          </a:p>
        </p:txBody>
      </p:sp>
      <p:sp>
        <p:nvSpPr>
          <p:cNvPr id="1509385" name="AutoShape 9"/>
          <p:cNvSpPr>
            <a:spLocks noChangeArrowheads="1"/>
          </p:cNvSpPr>
          <p:nvPr/>
        </p:nvSpPr>
        <p:spPr bwMode="auto">
          <a:xfrm>
            <a:off x="828675" y="260350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开始</a:t>
            </a:r>
            <a:endParaRPr lang="zh-CN" altLang="en-US" sz="2000"/>
          </a:p>
        </p:txBody>
      </p:sp>
      <p:sp>
        <p:nvSpPr>
          <p:cNvPr id="1509386" name="AutoShape 10"/>
          <p:cNvSpPr>
            <a:spLocks noChangeArrowheads="1"/>
          </p:cNvSpPr>
          <p:nvPr/>
        </p:nvSpPr>
        <p:spPr bwMode="auto">
          <a:xfrm>
            <a:off x="612775" y="76358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＋</a:t>
            </a:r>
            <a:r>
              <a:rPr lang="en-US" altLang="zh-CN" sz="2000"/>
              <a:t>,</a:t>
            </a:r>
            <a:r>
              <a:rPr lang="zh-CN" altLang="en-US" sz="2000"/>
              <a:t>－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09387" name="Line 11"/>
          <p:cNvSpPr>
            <a:spLocks noChangeShapeType="1"/>
          </p:cNvSpPr>
          <p:nvPr/>
        </p:nvSpPr>
        <p:spPr bwMode="auto">
          <a:xfrm>
            <a:off x="1260475" y="61912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88" name="AutoShape 12"/>
          <p:cNvSpPr>
            <a:spLocks noChangeArrowheads="1"/>
          </p:cNvSpPr>
          <p:nvPr/>
        </p:nvSpPr>
        <p:spPr bwMode="auto">
          <a:xfrm>
            <a:off x="612775" y="1555750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X=0?</a:t>
            </a:r>
            <a:endParaRPr lang="en-US" altLang="zh-CN" sz="2000"/>
          </a:p>
        </p:txBody>
      </p:sp>
      <p:sp>
        <p:nvSpPr>
          <p:cNvPr id="1509389" name="Line 13"/>
          <p:cNvSpPr>
            <a:spLocks noChangeShapeType="1"/>
          </p:cNvSpPr>
          <p:nvPr/>
        </p:nvSpPr>
        <p:spPr bwMode="auto">
          <a:xfrm>
            <a:off x="1260475" y="11953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0" name="AutoShape 14"/>
          <p:cNvSpPr>
            <a:spLocks noChangeArrowheads="1"/>
          </p:cNvSpPr>
          <p:nvPr/>
        </p:nvSpPr>
        <p:spPr bwMode="auto">
          <a:xfrm>
            <a:off x="2052638" y="763588"/>
            <a:ext cx="12954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Y</a:t>
            </a:r>
            <a:r>
              <a:rPr lang="zh-CN" altLang="en-US" sz="2000"/>
              <a:t>改变符号</a:t>
            </a:r>
            <a:endParaRPr lang="zh-CN" altLang="en-US" sz="2000"/>
          </a:p>
        </p:txBody>
      </p:sp>
      <p:sp>
        <p:nvSpPr>
          <p:cNvPr id="1509391" name="Line 15"/>
          <p:cNvSpPr>
            <a:spLocks noChangeShapeType="1"/>
          </p:cNvSpPr>
          <p:nvPr/>
        </p:nvSpPr>
        <p:spPr bwMode="auto">
          <a:xfrm rot="-5400000">
            <a:off x="1980407" y="907256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2" name="Line 16"/>
          <p:cNvSpPr>
            <a:spLocks noChangeShapeType="1"/>
          </p:cNvSpPr>
          <p:nvPr/>
        </p:nvSpPr>
        <p:spPr bwMode="auto">
          <a:xfrm rot="5400000" flipH="1">
            <a:off x="1980407" y="619918"/>
            <a:ext cx="0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3" name="Line 17"/>
          <p:cNvSpPr>
            <a:spLocks noChangeShapeType="1"/>
          </p:cNvSpPr>
          <p:nvPr/>
        </p:nvSpPr>
        <p:spPr bwMode="auto">
          <a:xfrm>
            <a:off x="2700338" y="119538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4" name="Text Box 18"/>
          <p:cNvSpPr txBox="1">
            <a:spLocks noChangeArrowheads="1"/>
          </p:cNvSpPr>
          <p:nvPr/>
        </p:nvSpPr>
        <p:spPr bwMode="auto">
          <a:xfrm>
            <a:off x="1549400" y="619125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－</a:t>
            </a:r>
            <a:endParaRPr lang="zh-CN" altLang="en-US" sz="2000"/>
          </a:p>
        </p:txBody>
      </p:sp>
      <p:sp>
        <p:nvSpPr>
          <p:cNvPr id="1509395" name="Text Box 19"/>
          <p:cNvSpPr txBox="1">
            <a:spLocks noChangeArrowheads="1"/>
          </p:cNvSpPr>
          <p:nvPr/>
        </p:nvSpPr>
        <p:spPr bwMode="auto">
          <a:xfrm>
            <a:off x="828675" y="1087438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  <a:endParaRPr lang="zh-CN" altLang="en-US" sz="2000"/>
          </a:p>
        </p:txBody>
      </p:sp>
      <p:sp>
        <p:nvSpPr>
          <p:cNvPr id="1509396" name="AutoShape 20"/>
          <p:cNvSpPr>
            <a:spLocks noChangeArrowheads="1"/>
          </p:cNvSpPr>
          <p:nvPr/>
        </p:nvSpPr>
        <p:spPr bwMode="auto">
          <a:xfrm>
            <a:off x="2054225" y="1555750"/>
            <a:ext cx="79057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Y</a:t>
            </a:r>
            <a:endParaRPr lang="zh-CN" altLang="en-US" sz="2000"/>
          </a:p>
        </p:txBody>
      </p:sp>
      <p:sp>
        <p:nvSpPr>
          <p:cNvPr id="1509397" name="Line 21"/>
          <p:cNvSpPr>
            <a:spLocks noChangeShapeType="1"/>
          </p:cNvSpPr>
          <p:nvPr/>
        </p:nvSpPr>
        <p:spPr bwMode="auto">
          <a:xfrm rot="-5400000">
            <a:off x="1981994" y="1699419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9" name="Text Box 23"/>
          <p:cNvSpPr txBox="1">
            <a:spLocks noChangeArrowheads="1"/>
          </p:cNvSpPr>
          <p:nvPr/>
        </p:nvSpPr>
        <p:spPr bwMode="auto">
          <a:xfrm>
            <a:off x="1550988" y="14112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509400" name="Line 24"/>
          <p:cNvSpPr>
            <a:spLocks noChangeShapeType="1"/>
          </p:cNvSpPr>
          <p:nvPr/>
        </p:nvSpPr>
        <p:spPr bwMode="auto">
          <a:xfrm rot="-5400000">
            <a:off x="2917032" y="1699418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02" name="AutoShape 26"/>
          <p:cNvSpPr>
            <a:spLocks noChangeArrowheads="1"/>
          </p:cNvSpPr>
          <p:nvPr/>
        </p:nvSpPr>
        <p:spPr bwMode="auto">
          <a:xfrm>
            <a:off x="2989263" y="1555750"/>
            <a:ext cx="719137" cy="431800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  <a:endParaRPr lang="zh-CN" altLang="en-US" sz="2000"/>
          </a:p>
        </p:txBody>
      </p:sp>
      <p:sp>
        <p:nvSpPr>
          <p:cNvPr id="1509403" name="Line 27"/>
          <p:cNvSpPr>
            <a:spLocks noChangeShapeType="1"/>
          </p:cNvSpPr>
          <p:nvPr/>
        </p:nvSpPr>
        <p:spPr bwMode="auto">
          <a:xfrm>
            <a:off x="1260475" y="19875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04" name="AutoShape 28"/>
          <p:cNvSpPr>
            <a:spLocks noChangeArrowheads="1"/>
          </p:cNvSpPr>
          <p:nvPr/>
        </p:nvSpPr>
        <p:spPr bwMode="auto">
          <a:xfrm>
            <a:off x="612775" y="2203450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Y=0?</a:t>
            </a:r>
            <a:endParaRPr lang="en-US" altLang="zh-CN" sz="2000"/>
          </a:p>
        </p:txBody>
      </p:sp>
      <p:sp>
        <p:nvSpPr>
          <p:cNvPr id="1509405" name="AutoShape 29"/>
          <p:cNvSpPr>
            <a:spLocks noChangeArrowheads="1"/>
          </p:cNvSpPr>
          <p:nvPr/>
        </p:nvSpPr>
        <p:spPr bwMode="auto">
          <a:xfrm>
            <a:off x="2054225" y="2203450"/>
            <a:ext cx="79057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X</a:t>
            </a:r>
            <a:endParaRPr lang="zh-CN" altLang="en-US" sz="2000"/>
          </a:p>
        </p:txBody>
      </p:sp>
      <p:sp>
        <p:nvSpPr>
          <p:cNvPr id="1509406" name="Line 30"/>
          <p:cNvSpPr>
            <a:spLocks noChangeShapeType="1"/>
          </p:cNvSpPr>
          <p:nvPr/>
        </p:nvSpPr>
        <p:spPr bwMode="auto">
          <a:xfrm rot="-5400000">
            <a:off x="1981994" y="2347119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07" name="Line 31"/>
          <p:cNvSpPr>
            <a:spLocks noChangeShapeType="1"/>
          </p:cNvSpPr>
          <p:nvPr/>
        </p:nvSpPr>
        <p:spPr bwMode="auto">
          <a:xfrm rot="-5400000">
            <a:off x="2917032" y="2347118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08" name="AutoShape 32"/>
          <p:cNvSpPr>
            <a:spLocks noChangeArrowheads="1"/>
          </p:cNvSpPr>
          <p:nvPr/>
        </p:nvSpPr>
        <p:spPr bwMode="auto">
          <a:xfrm>
            <a:off x="2989263" y="2203450"/>
            <a:ext cx="719137" cy="431800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  <a:endParaRPr lang="zh-CN" altLang="en-US" sz="2000"/>
          </a:p>
        </p:txBody>
      </p:sp>
      <p:sp>
        <p:nvSpPr>
          <p:cNvPr id="1509409" name="Line 33"/>
          <p:cNvSpPr>
            <a:spLocks noChangeShapeType="1"/>
          </p:cNvSpPr>
          <p:nvPr/>
        </p:nvSpPr>
        <p:spPr bwMode="auto">
          <a:xfrm>
            <a:off x="1260475" y="263525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10" name="Text Box 34"/>
          <p:cNvSpPr txBox="1">
            <a:spLocks noChangeArrowheads="1"/>
          </p:cNvSpPr>
          <p:nvPr/>
        </p:nvSpPr>
        <p:spPr bwMode="auto">
          <a:xfrm>
            <a:off x="1189038" y="1879600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  <a:endParaRPr lang="en-US" altLang="zh-CN" sz="2000"/>
          </a:p>
        </p:txBody>
      </p:sp>
      <p:sp>
        <p:nvSpPr>
          <p:cNvPr id="1509411" name="AutoShape 35"/>
          <p:cNvSpPr>
            <a:spLocks noChangeArrowheads="1"/>
          </p:cNvSpPr>
          <p:nvPr/>
        </p:nvSpPr>
        <p:spPr bwMode="auto">
          <a:xfrm>
            <a:off x="396875" y="2994025"/>
            <a:ext cx="1727200" cy="576263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阶码相等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09412" name="Text Box 36"/>
          <p:cNvSpPr txBox="1">
            <a:spLocks noChangeArrowheads="1"/>
          </p:cNvSpPr>
          <p:nvPr/>
        </p:nvSpPr>
        <p:spPr bwMode="auto">
          <a:xfrm>
            <a:off x="1550988" y="20589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509413" name="Text Box 37"/>
          <p:cNvSpPr txBox="1">
            <a:spLocks noChangeArrowheads="1"/>
          </p:cNvSpPr>
          <p:nvPr/>
        </p:nvSpPr>
        <p:spPr bwMode="auto">
          <a:xfrm>
            <a:off x="1189038" y="2527300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  <a:endParaRPr lang="en-US" altLang="zh-CN" sz="2000"/>
          </a:p>
        </p:txBody>
      </p:sp>
      <p:sp>
        <p:nvSpPr>
          <p:cNvPr id="1509414" name="Line 38"/>
          <p:cNvSpPr>
            <a:spLocks noChangeShapeType="1"/>
          </p:cNvSpPr>
          <p:nvPr/>
        </p:nvSpPr>
        <p:spPr bwMode="auto">
          <a:xfrm>
            <a:off x="1260475" y="35702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15" name="Text Box 39"/>
          <p:cNvSpPr txBox="1">
            <a:spLocks noChangeArrowheads="1"/>
          </p:cNvSpPr>
          <p:nvPr/>
        </p:nvSpPr>
        <p:spPr bwMode="auto">
          <a:xfrm>
            <a:off x="1187450" y="3427413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  <a:endParaRPr lang="en-US" altLang="zh-CN" sz="2000"/>
          </a:p>
        </p:txBody>
      </p:sp>
      <p:sp>
        <p:nvSpPr>
          <p:cNvPr id="1509416" name="AutoShape 40"/>
          <p:cNvSpPr>
            <a:spLocks noChangeArrowheads="1"/>
          </p:cNvSpPr>
          <p:nvPr/>
        </p:nvSpPr>
        <p:spPr bwMode="auto">
          <a:xfrm>
            <a:off x="612775" y="3786188"/>
            <a:ext cx="12954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小阶码＋</a:t>
            </a: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509417" name="Line 41"/>
          <p:cNvSpPr>
            <a:spLocks noChangeShapeType="1"/>
          </p:cNvSpPr>
          <p:nvPr/>
        </p:nvSpPr>
        <p:spPr bwMode="auto">
          <a:xfrm>
            <a:off x="1260475" y="42195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18" name="AutoShape 42"/>
          <p:cNvSpPr>
            <a:spLocks noChangeArrowheads="1"/>
          </p:cNvSpPr>
          <p:nvPr/>
        </p:nvSpPr>
        <p:spPr bwMode="auto">
          <a:xfrm>
            <a:off x="468313" y="436245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尾数右移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  <a:endParaRPr lang="zh-CN" altLang="en-US" sz="2000"/>
          </a:p>
        </p:txBody>
      </p:sp>
      <p:sp>
        <p:nvSpPr>
          <p:cNvPr id="1509419" name="AutoShape 43"/>
          <p:cNvSpPr>
            <a:spLocks noChangeArrowheads="1"/>
          </p:cNvSpPr>
          <p:nvPr/>
        </p:nvSpPr>
        <p:spPr bwMode="auto">
          <a:xfrm>
            <a:off x="541338" y="4938713"/>
            <a:ext cx="1439862" cy="57785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尾数</a:t>
            </a:r>
            <a:r>
              <a:rPr lang="en-US" altLang="zh-CN" sz="2000"/>
              <a:t>=0?</a:t>
            </a:r>
            <a:endParaRPr lang="en-US" altLang="zh-CN" sz="2000"/>
          </a:p>
        </p:txBody>
      </p:sp>
      <p:sp>
        <p:nvSpPr>
          <p:cNvPr id="1509420" name="Line 44"/>
          <p:cNvSpPr>
            <a:spLocks noChangeShapeType="1"/>
          </p:cNvSpPr>
          <p:nvPr/>
        </p:nvSpPr>
        <p:spPr bwMode="auto">
          <a:xfrm>
            <a:off x="1260475" y="4789488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2" name="Line 46"/>
          <p:cNvSpPr>
            <a:spLocks noChangeShapeType="1"/>
          </p:cNvSpPr>
          <p:nvPr/>
        </p:nvSpPr>
        <p:spPr bwMode="auto">
          <a:xfrm rot="-5400000">
            <a:off x="756444" y="2275682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3" name="Line 47"/>
          <p:cNvSpPr>
            <a:spLocks noChangeShapeType="1"/>
          </p:cNvSpPr>
          <p:nvPr/>
        </p:nvSpPr>
        <p:spPr bwMode="auto">
          <a:xfrm>
            <a:off x="252413" y="2779713"/>
            <a:ext cx="0" cy="244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4" name="Line 48"/>
          <p:cNvSpPr>
            <a:spLocks noChangeShapeType="1"/>
          </p:cNvSpPr>
          <p:nvPr/>
        </p:nvSpPr>
        <p:spPr bwMode="auto">
          <a:xfrm>
            <a:off x="252413" y="52276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5" name="Text Box 49"/>
          <p:cNvSpPr txBox="1">
            <a:spLocks noChangeArrowheads="1"/>
          </p:cNvSpPr>
          <p:nvPr/>
        </p:nvSpPr>
        <p:spPr bwMode="auto">
          <a:xfrm>
            <a:off x="179388" y="49037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  <a:endParaRPr lang="en-US" altLang="zh-CN" sz="2000"/>
          </a:p>
        </p:txBody>
      </p:sp>
      <p:sp>
        <p:nvSpPr>
          <p:cNvPr id="1509426" name="Line 50"/>
          <p:cNvSpPr>
            <a:spLocks noChangeShapeType="1"/>
          </p:cNvSpPr>
          <p:nvPr/>
        </p:nvSpPr>
        <p:spPr bwMode="auto">
          <a:xfrm>
            <a:off x="1260475" y="55149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7" name="Text Box 51"/>
          <p:cNvSpPr txBox="1">
            <a:spLocks noChangeArrowheads="1"/>
          </p:cNvSpPr>
          <p:nvPr/>
        </p:nvSpPr>
        <p:spPr bwMode="auto">
          <a:xfrm>
            <a:off x="1187450" y="5372100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509428" name="AutoShape 52"/>
          <p:cNvSpPr>
            <a:spLocks noChangeArrowheads="1"/>
          </p:cNvSpPr>
          <p:nvPr/>
        </p:nvSpPr>
        <p:spPr bwMode="auto">
          <a:xfrm>
            <a:off x="468313" y="57324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＝另一个数</a:t>
            </a:r>
            <a:endParaRPr lang="zh-CN" altLang="en-US" sz="2000"/>
          </a:p>
        </p:txBody>
      </p:sp>
      <p:sp>
        <p:nvSpPr>
          <p:cNvPr id="1509429" name="Line 53"/>
          <p:cNvSpPr>
            <a:spLocks noChangeShapeType="1"/>
          </p:cNvSpPr>
          <p:nvPr/>
        </p:nvSpPr>
        <p:spPr bwMode="auto">
          <a:xfrm>
            <a:off x="1260475" y="61642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1" name="AutoShape 55"/>
          <p:cNvSpPr>
            <a:spLocks noChangeArrowheads="1"/>
          </p:cNvSpPr>
          <p:nvPr/>
        </p:nvSpPr>
        <p:spPr bwMode="auto">
          <a:xfrm>
            <a:off x="828675" y="6308725"/>
            <a:ext cx="863600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  <a:endParaRPr lang="zh-CN" altLang="en-US" sz="2000"/>
          </a:p>
        </p:txBody>
      </p:sp>
      <p:sp>
        <p:nvSpPr>
          <p:cNvPr id="1509432" name="AutoShape 56"/>
          <p:cNvSpPr>
            <a:spLocks noChangeArrowheads="1"/>
          </p:cNvSpPr>
          <p:nvPr/>
        </p:nvSpPr>
        <p:spPr bwMode="auto">
          <a:xfrm>
            <a:off x="2268538" y="3789363"/>
            <a:ext cx="1223962" cy="719137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带符号</a:t>
            </a:r>
            <a:br>
              <a:rPr lang="zh-CN" altLang="en-US" sz="2000"/>
            </a:br>
            <a:r>
              <a:rPr lang="zh-CN" altLang="en-US" sz="2000"/>
              <a:t>尾数相加</a:t>
            </a:r>
            <a:endParaRPr lang="zh-CN" altLang="en-US" sz="2000"/>
          </a:p>
        </p:txBody>
      </p:sp>
      <p:sp>
        <p:nvSpPr>
          <p:cNvPr id="1509433" name="Line 57"/>
          <p:cNvSpPr>
            <a:spLocks noChangeShapeType="1"/>
          </p:cNvSpPr>
          <p:nvPr/>
        </p:nvSpPr>
        <p:spPr bwMode="auto">
          <a:xfrm>
            <a:off x="2916238" y="3284538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4" name="Line 58"/>
          <p:cNvSpPr>
            <a:spLocks noChangeShapeType="1"/>
          </p:cNvSpPr>
          <p:nvPr/>
        </p:nvSpPr>
        <p:spPr bwMode="auto">
          <a:xfrm flipH="1">
            <a:off x="2125663" y="3284538"/>
            <a:ext cx="790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5" name="AutoShape 59"/>
          <p:cNvSpPr>
            <a:spLocks noChangeArrowheads="1"/>
          </p:cNvSpPr>
          <p:nvPr/>
        </p:nvSpPr>
        <p:spPr bwMode="auto">
          <a:xfrm>
            <a:off x="2197100" y="4724400"/>
            <a:ext cx="1439863" cy="57785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结果</a:t>
            </a:r>
            <a:r>
              <a:rPr lang="en-US" altLang="zh-CN" sz="2000"/>
              <a:t>=0?</a:t>
            </a:r>
            <a:endParaRPr lang="en-US" altLang="zh-CN" sz="2000"/>
          </a:p>
        </p:txBody>
      </p:sp>
      <p:sp>
        <p:nvSpPr>
          <p:cNvPr id="1509436" name="Line 60"/>
          <p:cNvSpPr>
            <a:spLocks noChangeShapeType="1"/>
          </p:cNvSpPr>
          <p:nvPr/>
        </p:nvSpPr>
        <p:spPr bwMode="auto">
          <a:xfrm>
            <a:off x="2916238" y="45085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8" name="Line 62"/>
          <p:cNvSpPr>
            <a:spLocks noChangeShapeType="1"/>
          </p:cNvSpPr>
          <p:nvPr/>
        </p:nvSpPr>
        <p:spPr bwMode="auto">
          <a:xfrm>
            <a:off x="2916238" y="53006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9" name="Text Box 63"/>
          <p:cNvSpPr txBox="1">
            <a:spLocks noChangeArrowheads="1"/>
          </p:cNvSpPr>
          <p:nvPr/>
        </p:nvSpPr>
        <p:spPr bwMode="auto">
          <a:xfrm>
            <a:off x="2843213" y="51577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509440" name="AutoShape 64"/>
          <p:cNvSpPr>
            <a:spLocks noChangeArrowheads="1"/>
          </p:cNvSpPr>
          <p:nvPr/>
        </p:nvSpPr>
        <p:spPr bwMode="auto">
          <a:xfrm>
            <a:off x="2413000" y="5516563"/>
            <a:ext cx="1008063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509441" name="Line 65"/>
          <p:cNvSpPr>
            <a:spLocks noChangeShapeType="1"/>
          </p:cNvSpPr>
          <p:nvPr/>
        </p:nvSpPr>
        <p:spPr bwMode="auto">
          <a:xfrm>
            <a:off x="2916238" y="5948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42" name="AutoShape 66"/>
          <p:cNvSpPr>
            <a:spLocks noChangeArrowheads="1"/>
          </p:cNvSpPr>
          <p:nvPr/>
        </p:nvSpPr>
        <p:spPr bwMode="auto">
          <a:xfrm>
            <a:off x="2484438" y="6092825"/>
            <a:ext cx="863600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  <a:endParaRPr lang="zh-CN" altLang="en-US" sz="2000"/>
          </a:p>
        </p:txBody>
      </p:sp>
      <p:sp>
        <p:nvSpPr>
          <p:cNvPr id="1509443" name="Line 67"/>
          <p:cNvSpPr>
            <a:spLocks noChangeShapeType="1"/>
          </p:cNvSpPr>
          <p:nvPr/>
        </p:nvSpPr>
        <p:spPr bwMode="auto">
          <a:xfrm>
            <a:off x="3636963" y="50133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44" name="Text Box 68"/>
          <p:cNvSpPr txBox="1">
            <a:spLocks noChangeArrowheads="1"/>
          </p:cNvSpPr>
          <p:nvPr/>
        </p:nvSpPr>
        <p:spPr bwMode="auto">
          <a:xfrm>
            <a:off x="3421063" y="46878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  <a:endParaRPr lang="en-US" altLang="zh-CN" sz="2000"/>
          </a:p>
        </p:txBody>
      </p:sp>
      <p:sp>
        <p:nvSpPr>
          <p:cNvPr id="1509445" name="AutoShape 69"/>
          <p:cNvSpPr>
            <a:spLocks noChangeArrowheads="1"/>
          </p:cNvSpPr>
          <p:nvPr/>
        </p:nvSpPr>
        <p:spPr bwMode="auto">
          <a:xfrm>
            <a:off x="5148263" y="1844675"/>
            <a:ext cx="1727200" cy="576263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尾数溢出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09446" name="AutoShape 70"/>
          <p:cNvSpPr>
            <a:spLocks noChangeArrowheads="1"/>
          </p:cNvSpPr>
          <p:nvPr/>
        </p:nvSpPr>
        <p:spPr bwMode="auto">
          <a:xfrm>
            <a:off x="4068763" y="24939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尾数右移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  <a:endParaRPr lang="zh-CN" altLang="en-US" sz="2000"/>
          </a:p>
        </p:txBody>
      </p:sp>
      <p:sp>
        <p:nvSpPr>
          <p:cNvPr id="1509447" name="Line 71"/>
          <p:cNvSpPr>
            <a:spLocks noChangeShapeType="1"/>
          </p:cNvSpPr>
          <p:nvPr/>
        </p:nvSpPr>
        <p:spPr bwMode="auto">
          <a:xfrm>
            <a:off x="4860925" y="213360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48" name="Line 72"/>
          <p:cNvSpPr>
            <a:spLocks noChangeShapeType="1"/>
          </p:cNvSpPr>
          <p:nvPr/>
        </p:nvSpPr>
        <p:spPr bwMode="auto">
          <a:xfrm>
            <a:off x="4860925" y="21336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0" name="Text Box 74"/>
          <p:cNvSpPr txBox="1">
            <a:spLocks noChangeArrowheads="1"/>
          </p:cNvSpPr>
          <p:nvPr/>
        </p:nvSpPr>
        <p:spPr bwMode="auto">
          <a:xfrm>
            <a:off x="4716463" y="177323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509451" name="AutoShape 75"/>
          <p:cNvSpPr>
            <a:spLocks noChangeArrowheads="1"/>
          </p:cNvSpPr>
          <p:nvPr/>
        </p:nvSpPr>
        <p:spPr bwMode="auto">
          <a:xfrm>
            <a:off x="4068763" y="3068638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阶码＋</a:t>
            </a: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509452" name="Line 76"/>
          <p:cNvSpPr>
            <a:spLocks noChangeShapeType="1"/>
          </p:cNvSpPr>
          <p:nvPr/>
        </p:nvSpPr>
        <p:spPr bwMode="auto">
          <a:xfrm>
            <a:off x="4860925" y="29257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3" name="Line 77"/>
          <p:cNvSpPr>
            <a:spLocks noChangeShapeType="1"/>
          </p:cNvSpPr>
          <p:nvPr/>
        </p:nvSpPr>
        <p:spPr bwMode="auto">
          <a:xfrm>
            <a:off x="6013450" y="16287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4" name="AutoShape 78"/>
          <p:cNvSpPr>
            <a:spLocks noChangeArrowheads="1"/>
          </p:cNvSpPr>
          <p:nvPr/>
        </p:nvSpPr>
        <p:spPr bwMode="auto">
          <a:xfrm>
            <a:off x="3997325" y="3644900"/>
            <a:ext cx="1727200" cy="576263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阶码上溢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09455" name="Line 79"/>
          <p:cNvSpPr>
            <a:spLocks noChangeShapeType="1"/>
          </p:cNvSpPr>
          <p:nvPr/>
        </p:nvSpPr>
        <p:spPr bwMode="auto">
          <a:xfrm flipH="1">
            <a:off x="4860925" y="3502025"/>
            <a:ext cx="1588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6" name="Line 80"/>
          <p:cNvSpPr>
            <a:spLocks noChangeShapeType="1"/>
          </p:cNvSpPr>
          <p:nvPr/>
        </p:nvSpPr>
        <p:spPr bwMode="auto">
          <a:xfrm>
            <a:off x="4860925" y="42195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7" name="Text Box 81"/>
          <p:cNvSpPr txBox="1">
            <a:spLocks noChangeArrowheads="1"/>
          </p:cNvSpPr>
          <p:nvPr/>
        </p:nvSpPr>
        <p:spPr bwMode="auto">
          <a:xfrm>
            <a:off x="4787900" y="4076700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509458" name="AutoShape 82"/>
          <p:cNvSpPr>
            <a:spLocks noChangeArrowheads="1"/>
          </p:cNvSpPr>
          <p:nvPr/>
        </p:nvSpPr>
        <p:spPr bwMode="auto">
          <a:xfrm>
            <a:off x="4068763" y="44370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报告上溢</a:t>
            </a:r>
            <a:endParaRPr lang="en-US" altLang="zh-CN" sz="2000"/>
          </a:p>
        </p:txBody>
      </p:sp>
      <p:sp>
        <p:nvSpPr>
          <p:cNvPr id="1509459" name="Line 83"/>
          <p:cNvSpPr>
            <a:spLocks noChangeShapeType="1"/>
          </p:cNvSpPr>
          <p:nvPr/>
        </p:nvSpPr>
        <p:spPr bwMode="auto">
          <a:xfrm>
            <a:off x="4860925" y="48688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60" name="AutoShape 84"/>
          <p:cNvSpPr>
            <a:spLocks noChangeArrowheads="1"/>
          </p:cNvSpPr>
          <p:nvPr/>
        </p:nvSpPr>
        <p:spPr bwMode="auto">
          <a:xfrm>
            <a:off x="4429125" y="5013325"/>
            <a:ext cx="863600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  <a:endParaRPr lang="zh-CN" altLang="en-US" sz="2000"/>
          </a:p>
        </p:txBody>
      </p:sp>
      <p:sp>
        <p:nvSpPr>
          <p:cNvPr id="1509461" name="Line 85"/>
          <p:cNvSpPr>
            <a:spLocks noChangeShapeType="1"/>
          </p:cNvSpPr>
          <p:nvPr/>
        </p:nvSpPr>
        <p:spPr bwMode="auto">
          <a:xfrm>
            <a:off x="6877050" y="21336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62" name="Text Box 86"/>
          <p:cNvSpPr txBox="1">
            <a:spLocks noChangeArrowheads="1"/>
          </p:cNvSpPr>
          <p:nvPr/>
        </p:nvSpPr>
        <p:spPr bwMode="auto">
          <a:xfrm>
            <a:off x="6732588" y="177323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  <a:endParaRPr lang="en-US" altLang="zh-CN" sz="2000"/>
          </a:p>
        </p:txBody>
      </p:sp>
      <p:sp>
        <p:nvSpPr>
          <p:cNvPr id="1509463" name="Line 87"/>
          <p:cNvSpPr>
            <a:spLocks noChangeShapeType="1"/>
          </p:cNvSpPr>
          <p:nvPr/>
        </p:nvSpPr>
        <p:spPr bwMode="auto">
          <a:xfrm>
            <a:off x="7164388" y="21336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64" name="AutoShape 88"/>
          <p:cNvSpPr>
            <a:spLocks noChangeArrowheads="1"/>
          </p:cNvSpPr>
          <p:nvPr/>
        </p:nvSpPr>
        <p:spPr bwMode="auto">
          <a:xfrm>
            <a:off x="6445250" y="2781300"/>
            <a:ext cx="1439863" cy="57785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规格化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09465" name="AutoShape 89"/>
          <p:cNvSpPr>
            <a:spLocks noChangeArrowheads="1"/>
          </p:cNvSpPr>
          <p:nvPr/>
        </p:nvSpPr>
        <p:spPr bwMode="auto">
          <a:xfrm>
            <a:off x="6373813" y="35734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尾数左移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  <a:endParaRPr lang="zh-CN" altLang="en-US" sz="2000"/>
          </a:p>
        </p:txBody>
      </p:sp>
      <p:sp>
        <p:nvSpPr>
          <p:cNvPr id="1509466" name="Line 90"/>
          <p:cNvSpPr>
            <a:spLocks noChangeShapeType="1"/>
          </p:cNvSpPr>
          <p:nvPr/>
        </p:nvSpPr>
        <p:spPr bwMode="auto">
          <a:xfrm>
            <a:off x="7165975" y="33559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67" name="Text Box 91"/>
          <p:cNvSpPr txBox="1">
            <a:spLocks noChangeArrowheads="1"/>
          </p:cNvSpPr>
          <p:nvPr/>
        </p:nvSpPr>
        <p:spPr bwMode="auto">
          <a:xfrm>
            <a:off x="7092950" y="3213100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  <a:endParaRPr lang="en-US" altLang="zh-CN" sz="2000"/>
          </a:p>
        </p:txBody>
      </p:sp>
      <p:sp>
        <p:nvSpPr>
          <p:cNvPr id="1509468" name="AutoShape 92"/>
          <p:cNvSpPr>
            <a:spLocks noChangeArrowheads="1"/>
          </p:cNvSpPr>
          <p:nvPr/>
        </p:nvSpPr>
        <p:spPr bwMode="auto">
          <a:xfrm>
            <a:off x="6373813" y="4148138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阶码－</a:t>
            </a: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509469" name="Line 93"/>
          <p:cNvSpPr>
            <a:spLocks noChangeShapeType="1"/>
          </p:cNvSpPr>
          <p:nvPr/>
        </p:nvSpPr>
        <p:spPr bwMode="auto">
          <a:xfrm>
            <a:off x="7165975" y="40052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0" name="AutoShape 94"/>
          <p:cNvSpPr>
            <a:spLocks noChangeArrowheads="1"/>
          </p:cNvSpPr>
          <p:nvPr/>
        </p:nvSpPr>
        <p:spPr bwMode="auto">
          <a:xfrm>
            <a:off x="6302375" y="4724400"/>
            <a:ext cx="1727200" cy="576263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阶码下溢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09471" name="Line 95"/>
          <p:cNvSpPr>
            <a:spLocks noChangeShapeType="1"/>
          </p:cNvSpPr>
          <p:nvPr/>
        </p:nvSpPr>
        <p:spPr bwMode="auto">
          <a:xfrm flipH="1">
            <a:off x="7165975" y="4581525"/>
            <a:ext cx="1588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2" name="Line 96"/>
          <p:cNvSpPr>
            <a:spLocks noChangeShapeType="1"/>
          </p:cNvSpPr>
          <p:nvPr/>
        </p:nvSpPr>
        <p:spPr bwMode="auto">
          <a:xfrm>
            <a:off x="7165975" y="52990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3" name="Text Box 97"/>
          <p:cNvSpPr txBox="1">
            <a:spLocks noChangeArrowheads="1"/>
          </p:cNvSpPr>
          <p:nvPr/>
        </p:nvSpPr>
        <p:spPr bwMode="auto">
          <a:xfrm>
            <a:off x="7092950" y="5156200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509474" name="AutoShape 98"/>
          <p:cNvSpPr>
            <a:spLocks noChangeArrowheads="1"/>
          </p:cNvSpPr>
          <p:nvPr/>
        </p:nvSpPr>
        <p:spPr bwMode="auto">
          <a:xfrm>
            <a:off x="6373813" y="55165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报告下溢</a:t>
            </a:r>
            <a:endParaRPr lang="en-US" altLang="zh-CN" sz="2000"/>
          </a:p>
        </p:txBody>
      </p:sp>
      <p:sp>
        <p:nvSpPr>
          <p:cNvPr id="1509475" name="Line 99"/>
          <p:cNvSpPr>
            <a:spLocks noChangeShapeType="1"/>
          </p:cNvSpPr>
          <p:nvPr/>
        </p:nvSpPr>
        <p:spPr bwMode="auto">
          <a:xfrm>
            <a:off x="7165975" y="5948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6" name="AutoShape 100"/>
          <p:cNvSpPr>
            <a:spLocks noChangeArrowheads="1"/>
          </p:cNvSpPr>
          <p:nvPr/>
        </p:nvSpPr>
        <p:spPr bwMode="auto">
          <a:xfrm>
            <a:off x="6734175" y="6092825"/>
            <a:ext cx="863600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  <a:endParaRPr lang="zh-CN" altLang="en-US" sz="2000"/>
          </a:p>
        </p:txBody>
      </p:sp>
      <p:sp>
        <p:nvSpPr>
          <p:cNvPr id="1509477" name="Line 101"/>
          <p:cNvSpPr>
            <a:spLocks noChangeShapeType="1"/>
          </p:cNvSpPr>
          <p:nvPr/>
        </p:nvSpPr>
        <p:spPr bwMode="auto">
          <a:xfrm rot="-5400000">
            <a:off x="6588919" y="1989931"/>
            <a:ext cx="0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8" name="Line 102"/>
          <p:cNvSpPr>
            <a:spLocks noChangeShapeType="1"/>
          </p:cNvSpPr>
          <p:nvPr/>
        </p:nvSpPr>
        <p:spPr bwMode="auto">
          <a:xfrm>
            <a:off x="6013450" y="2565400"/>
            <a:ext cx="0" cy="244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9" name="Line 103"/>
          <p:cNvSpPr>
            <a:spLocks noChangeShapeType="1"/>
          </p:cNvSpPr>
          <p:nvPr/>
        </p:nvSpPr>
        <p:spPr bwMode="auto">
          <a:xfrm>
            <a:off x="6013450" y="501332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1" name="Line 105"/>
          <p:cNvSpPr>
            <a:spLocks noChangeShapeType="1"/>
          </p:cNvSpPr>
          <p:nvPr/>
        </p:nvSpPr>
        <p:spPr bwMode="auto">
          <a:xfrm rot="-5400000">
            <a:off x="5868988" y="3789362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2" name="Text Box 106"/>
          <p:cNvSpPr txBox="1">
            <a:spLocks noChangeArrowheads="1"/>
          </p:cNvSpPr>
          <p:nvPr/>
        </p:nvSpPr>
        <p:spPr bwMode="auto">
          <a:xfrm>
            <a:off x="5940425" y="4689475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  <a:endParaRPr lang="en-US" altLang="zh-CN" sz="2000"/>
          </a:p>
        </p:txBody>
      </p:sp>
      <p:sp>
        <p:nvSpPr>
          <p:cNvPr id="1509483" name="Line 107"/>
          <p:cNvSpPr>
            <a:spLocks noChangeShapeType="1"/>
          </p:cNvSpPr>
          <p:nvPr/>
        </p:nvSpPr>
        <p:spPr bwMode="auto">
          <a:xfrm flipV="1">
            <a:off x="3852863" y="1628775"/>
            <a:ext cx="0" cy="338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4" name="Line 108"/>
          <p:cNvSpPr>
            <a:spLocks noChangeShapeType="1"/>
          </p:cNvSpPr>
          <p:nvPr/>
        </p:nvSpPr>
        <p:spPr bwMode="auto">
          <a:xfrm>
            <a:off x="3852863" y="1628775"/>
            <a:ext cx="2160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6" name="AutoShape 110"/>
          <p:cNvSpPr>
            <a:spLocks noChangeArrowheads="1"/>
          </p:cNvSpPr>
          <p:nvPr/>
        </p:nvSpPr>
        <p:spPr bwMode="auto">
          <a:xfrm>
            <a:off x="8172450" y="3573463"/>
            <a:ext cx="720725" cy="792162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获得</a:t>
            </a:r>
            <a:br>
              <a:rPr lang="zh-CN" altLang="en-US" sz="2000"/>
            </a:br>
            <a:r>
              <a:rPr lang="zh-CN" altLang="en-US" sz="2000"/>
              <a:t>结果</a:t>
            </a:r>
            <a:endParaRPr lang="en-US" altLang="zh-CN" sz="2000"/>
          </a:p>
        </p:txBody>
      </p:sp>
      <p:sp>
        <p:nvSpPr>
          <p:cNvPr id="1509487" name="AutoShape 111"/>
          <p:cNvSpPr>
            <a:spLocks noChangeArrowheads="1"/>
          </p:cNvSpPr>
          <p:nvPr/>
        </p:nvSpPr>
        <p:spPr bwMode="auto">
          <a:xfrm>
            <a:off x="8172450" y="4581525"/>
            <a:ext cx="719138" cy="431800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  <a:endParaRPr lang="zh-CN" altLang="en-US" sz="2000"/>
          </a:p>
        </p:txBody>
      </p:sp>
      <p:sp>
        <p:nvSpPr>
          <p:cNvPr id="1509488" name="Line 112"/>
          <p:cNvSpPr>
            <a:spLocks noChangeShapeType="1"/>
          </p:cNvSpPr>
          <p:nvPr/>
        </p:nvSpPr>
        <p:spPr bwMode="auto">
          <a:xfrm>
            <a:off x="8532813" y="43656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9" name="Line 113"/>
          <p:cNvSpPr>
            <a:spLocks noChangeShapeType="1"/>
          </p:cNvSpPr>
          <p:nvPr/>
        </p:nvSpPr>
        <p:spPr bwMode="auto">
          <a:xfrm>
            <a:off x="8532813" y="306863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90" name="Line 114"/>
          <p:cNvSpPr>
            <a:spLocks noChangeShapeType="1"/>
          </p:cNvSpPr>
          <p:nvPr/>
        </p:nvSpPr>
        <p:spPr bwMode="auto">
          <a:xfrm>
            <a:off x="7885113" y="30686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91" name="Text Box 115"/>
          <p:cNvSpPr txBox="1">
            <a:spLocks noChangeArrowheads="1"/>
          </p:cNvSpPr>
          <p:nvPr/>
        </p:nvSpPr>
        <p:spPr bwMode="auto">
          <a:xfrm>
            <a:off x="7812088" y="2708275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509492" name="Text Box 116"/>
          <p:cNvSpPr txBox="1">
            <a:spLocks noChangeArrowheads="1"/>
          </p:cNvSpPr>
          <p:nvPr/>
        </p:nvSpPr>
        <p:spPr bwMode="auto">
          <a:xfrm>
            <a:off x="1908175" y="2924175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509493" name="Text Box 117"/>
          <p:cNvSpPr txBox="1">
            <a:spLocks noChangeArrowheads="1"/>
          </p:cNvSpPr>
          <p:nvPr/>
        </p:nvSpPr>
        <p:spPr bwMode="auto">
          <a:xfrm>
            <a:off x="5508625" y="3608388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  <a:endParaRPr lang="en-US" altLang="zh-CN" sz="2000"/>
          </a:p>
        </p:txBody>
      </p:sp>
      <p:sp>
        <p:nvSpPr>
          <p:cNvPr id="1509494" name="Text Box 118"/>
          <p:cNvSpPr txBox="1">
            <a:spLocks noChangeArrowheads="1"/>
          </p:cNvSpPr>
          <p:nvPr/>
        </p:nvSpPr>
        <p:spPr bwMode="auto">
          <a:xfrm>
            <a:off x="3924300" y="476250"/>
            <a:ext cx="4176713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</a:rPr>
              <a:t>浮点加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2"/>
                </a:solidFill>
              </a:rPr>
              <a:t>减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2"/>
                </a:solidFill>
              </a:rPr>
              <a:t>法运算流程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65B6A9-7E2A-4572-ACF3-6CBC09024E06}" type="slidenum">
              <a:rPr lang="zh-CN" altLang="en-US"/>
            </a:fld>
            <a:endParaRPr lang="en-US" altLang="zh-CN"/>
          </a:p>
        </p:txBody>
      </p:sp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三、浮点运算实例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713788" cy="61198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3.22】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两浮点数</a:t>
            </a:r>
            <a:r>
              <a:rPr lang="zh-CN" altLang="en-US"/>
              <a:t>的和、差。</a:t>
            </a:r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0.110101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 baseline="30000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baseline="30000">
                <a:solidFill>
                  <a:srgbClr val="000000"/>
                </a:solidFill>
              </a:rPr>
              <a:t>010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0.101010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 baseline="30000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baseline="30000">
                <a:solidFill>
                  <a:srgbClr val="000000"/>
                </a:solidFill>
              </a:rPr>
              <a:t>001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阶码</a:t>
            </a:r>
            <a:r>
              <a:rPr lang="en-US" altLang="zh-CN"/>
              <a:t>4</a:t>
            </a:r>
            <a:r>
              <a:rPr lang="zh-CN" altLang="en-US"/>
              <a:t>位，补码表示；尾数</a:t>
            </a:r>
            <a:r>
              <a:rPr lang="en-US" altLang="zh-CN"/>
              <a:t>8</a:t>
            </a:r>
            <a:r>
              <a:rPr lang="zh-CN" altLang="en-US"/>
              <a:t>位，双符号位补码表示。两数可表示为：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浮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1110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>
                <a:solidFill>
                  <a:srgbClr val="000000"/>
                </a:solidFill>
              </a:rPr>
              <a:t>00.110101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浮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1111; 11.010110</a:t>
            </a:r>
            <a:endParaRPr lang="en-US" altLang="zh-CN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6600"/>
                </a:solidFill>
              </a:rPr>
              <a:t>①</a:t>
            </a:r>
            <a:r>
              <a:rPr lang="en-US" altLang="zh-CN"/>
              <a:t> </a:t>
            </a:r>
            <a:r>
              <a:rPr lang="zh-CN" altLang="en-US"/>
              <a:t>对阶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6600"/>
                </a:solidFill>
              </a:rPr>
              <a:t>②</a:t>
            </a:r>
            <a:r>
              <a:rPr lang="en-US" altLang="zh-CN"/>
              <a:t> </a:t>
            </a:r>
            <a:r>
              <a:rPr lang="zh-CN" altLang="en-US"/>
              <a:t>尾数求和</a:t>
            </a:r>
            <a:r>
              <a:rPr lang="en-US" altLang="zh-CN"/>
              <a:t>/</a:t>
            </a:r>
            <a:r>
              <a:rPr lang="zh-CN" altLang="en-US"/>
              <a:t>差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6600"/>
                </a:solidFill>
              </a:rPr>
              <a:t>③</a:t>
            </a:r>
            <a:r>
              <a:rPr lang="en-US" altLang="zh-CN"/>
              <a:t> </a:t>
            </a:r>
            <a:r>
              <a:rPr lang="zh-CN" altLang="en-US"/>
              <a:t>规格化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6600"/>
                </a:solidFill>
              </a:rPr>
              <a:t>④</a:t>
            </a:r>
            <a:r>
              <a:rPr lang="en-US" altLang="zh-CN"/>
              <a:t> </a:t>
            </a:r>
            <a:r>
              <a:rPr lang="zh-CN" altLang="en-US"/>
              <a:t>舍入处理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CFFD-4625-4CFE-A8BF-DE8E7389DAF9}" type="slidenum">
              <a:rPr lang="zh-CN" altLang="en-US"/>
            </a:fld>
            <a:endParaRPr lang="en-US" altLang="zh-CN"/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三、浮点运算实例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713788" cy="61198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浮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1110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>
                <a:solidFill>
                  <a:srgbClr val="000000"/>
                </a:solidFill>
              </a:rPr>
              <a:t>00.110101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浮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1111; 11.010110</a:t>
            </a:r>
            <a:endParaRPr lang="en-US" altLang="zh-CN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6600"/>
                </a:solidFill>
              </a:rPr>
              <a:t>①</a:t>
            </a:r>
            <a:r>
              <a:rPr lang="en-US" altLang="zh-CN"/>
              <a:t> </a:t>
            </a:r>
            <a:r>
              <a:rPr lang="zh-CN" altLang="en-US"/>
              <a:t>对阶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求阶差：</a:t>
            </a:r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[△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baseline="-30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baseline="-30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1110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0001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</a:t>
            </a:r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的阶码比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的阶码小。</a:t>
            </a:r>
            <a:r>
              <a:rPr lang="zh-CN" altLang="en-US"/>
              <a:t> 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尾数右移一位，使两者阶码相同。这时的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为：</a:t>
            </a:r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浮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>
                <a:solidFill>
                  <a:srgbClr val="000000"/>
                </a:solidFill>
              </a:rPr>
              <a:t>00.011010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8193DF-35FC-488D-BB94-7AC6C9E81192}" type="slidenum">
              <a:rPr lang="zh-CN" altLang="en-US"/>
            </a:fld>
            <a:endParaRPr lang="en-US" altLang="zh-CN"/>
          </a:p>
        </p:txBody>
      </p:sp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三、浮点运算实例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713788" cy="61198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浮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>
                <a:solidFill>
                  <a:srgbClr val="000000"/>
                </a:solidFill>
              </a:rPr>
              <a:t>00.011010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anose="02020603050405020304" pitchFamily="18" charset="0"/>
              </a:rPr>
              <a:t>浮  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1111; 11.010110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6600"/>
                </a:solidFill>
              </a:rPr>
              <a:t>②</a:t>
            </a:r>
            <a:r>
              <a:rPr lang="en-US" altLang="zh-CN"/>
              <a:t> </a:t>
            </a:r>
            <a:r>
              <a:rPr lang="zh-CN" altLang="en-US"/>
              <a:t>尾数求和</a:t>
            </a:r>
            <a:r>
              <a:rPr lang="en-US" altLang="zh-CN"/>
              <a:t>/</a:t>
            </a:r>
            <a:r>
              <a:rPr lang="zh-CN" altLang="en-US"/>
              <a:t>差：</a:t>
            </a:r>
            <a:endParaRPr lang="zh-CN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6600"/>
                </a:solidFill>
              </a:rPr>
              <a:t>③</a:t>
            </a:r>
            <a:r>
              <a:rPr lang="en-US" altLang="zh-CN"/>
              <a:t> </a:t>
            </a:r>
            <a:r>
              <a:rPr lang="zh-CN" altLang="en-US"/>
              <a:t>规格化</a:t>
            </a:r>
            <a:endParaRPr lang="en-US" altLang="zh-CN"/>
          </a:p>
        </p:txBody>
      </p:sp>
      <p:sp>
        <p:nvSpPr>
          <p:cNvPr id="1512452" name="Text Box 4"/>
          <p:cNvSpPr txBox="1">
            <a:spLocks noChangeArrowheads="1"/>
          </p:cNvSpPr>
          <p:nvPr/>
        </p:nvSpPr>
        <p:spPr bwMode="auto">
          <a:xfrm>
            <a:off x="755650" y="2127250"/>
            <a:ext cx="2232025" cy="1373188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/>
              <a:t>00.011010</a:t>
            </a:r>
            <a:endParaRPr lang="en-US" altLang="zh-CN"/>
          </a:p>
          <a:p>
            <a:pPr algn="r">
              <a:spcBef>
                <a:spcPct val="0"/>
              </a:spcBef>
            </a:pPr>
            <a:r>
              <a:rPr lang="zh-CN" altLang="en-US"/>
              <a:t>＋</a:t>
            </a:r>
            <a:r>
              <a:rPr lang="en-US" altLang="zh-CN"/>
              <a:t>11.010110</a:t>
            </a:r>
            <a:endParaRPr lang="en-US" altLang="zh-CN"/>
          </a:p>
          <a:p>
            <a:pPr algn="r">
              <a:spcBef>
                <a:spcPct val="0"/>
              </a:spcBef>
            </a:pPr>
            <a:r>
              <a:rPr lang="en-US" altLang="zh-CN"/>
              <a:t>11.110000</a:t>
            </a:r>
            <a:endParaRPr lang="en-US" altLang="zh-CN"/>
          </a:p>
        </p:txBody>
      </p:sp>
      <p:sp>
        <p:nvSpPr>
          <p:cNvPr id="1512453" name="Line 5"/>
          <p:cNvSpPr>
            <a:spLocks noChangeShapeType="1"/>
          </p:cNvSpPr>
          <p:nvPr/>
        </p:nvSpPr>
        <p:spPr bwMode="auto">
          <a:xfrm>
            <a:off x="900113" y="3063875"/>
            <a:ext cx="2519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54" name="Text Box 6"/>
          <p:cNvSpPr txBox="1">
            <a:spLocks noChangeArrowheads="1"/>
          </p:cNvSpPr>
          <p:nvPr/>
        </p:nvSpPr>
        <p:spPr bwMode="auto">
          <a:xfrm>
            <a:off x="4138613" y="2132013"/>
            <a:ext cx="2232025" cy="137318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/>
              <a:t>00.011010</a:t>
            </a:r>
            <a:endParaRPr lang="en-US" altLang="zh-CN"/>
          </a:p>
          <a:p>
            <a:pPr algn="r">
              <a:spcBef>
                <a:spcPct val="0"/>
              </a:spcBef>
            </a:pPr>
            <a:r>
              <a:rPr lang="zh-CN" altLang="en-US"/>
              <a:t>＋</a:t>
            </a:r>
            <a:r>
              <a:rPr lang="en-US" altLang="zh-CN"/>
              <a:t>00.101010</a:t>
            </a:r>
            <a:endParaRPr lang="en-US" altLang="zh-CN"/>
          </a:p>
          <a:p>
            <a:pPr algn="r">
              <a:spcBef>
                <a:spcPct val="0"/>
              </a:spcBef>
            </a:pPr>
            <a:r>
              <a:rPr lang="en-US" altLang="zh-CN"/>
              <a:t>01.000100</a:t>
            </a:r>
            <a:endParaRPr lang="en-US" altLang="zh-CN"/>
          </a:p>
        </p:txBody>
      </p:sp>
      <p:sp>
        <p:nvSpPr>
          <p:cNvPr id="1512455" name="Line 7"/>
          <p:cNvSpPr>
            <a:spLocks noChangeShapeType="1"/>
          </p:cNvSpPr>
          <p:nvPr/>
        </p:nvSpPr>
        <p:spPr bwMode="auto">
          <a:xfrm>
            <a:off x="4283075" y="306863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56" name="Text Box 8"/>
          <p:cNvSpPr txBox="1">
            <a:spLocks noChangeArrowheads="1"/>
          </p:cNvSpPr>
          <p:nvPr/>
        </p:nvSpPr>
        <p:spPr bwMode="auto">
          <a:xfrm>
            <a:off x="2700338" y="2127250"/>
            <a:ext cx="792162" cy="1373188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pPr algn="r">
              <a:spcBef>
                <a:spcPct val="0"/>
              </a:spcBef>
            </a:pPr>
            <a:endParaRPr lang="en-US" altLang="zh-CN"/>
          </a:p>
          <a:p>
            <a:pPr algn="r"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512457" name="Text Box 9"/>
          <p:cNvSpPr txBox="1">
            <a:spLocks noChangeArrowheads="1"/>
          </p:cNvSpPr>
          <p:nvPr/>
        </p:nvSpPr>
        <p:spPr bwMode="auto">
          <a:xfrm>
            <a:off x="6083300" y="2132013"/>
            <a:ext cx="792163" cy="137318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pPr algn="r">
              <a:spcBef>
                <a:spcPct val="0"/>
              </a:spcBef>
            </a:pPr>
            <a:endParaRPr lang="en-US" altLang="zh-CN"/>
          </a:p>
          <a:p>
            <a:pPr algn="r"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512458" name="Line 10"/>
          <p:cNvSpPr>
            <a:spLocks noChangeShapeType="1"/>
          </p:cNvSpPr>
          <p:nvPr/>
        </p:nvSpPr>
        <p:spPr bwMode="auto">
          <a:xfrm>
            <a:off x="2339975" y="350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59" name="Text Box 11"/>
          <p:cNvSpPr txBox="1">
            <a:spLocks noChangeArrowheads="1"/>
          </p:cNvSpPr>
          <p:nvPr/>
        </p:nvSpPr>
        <p:spPr bwMode="auto">
          <a:xfrm>
            <a:off x="466725" y="4219575"/>
            <a:ext cx="3960813" cy="1873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l">
              <a:spcBef>
                <a:spcPct val="0"/>
              </a:spcBef>
            </a:pPr>
            <a:r>
              <a:rPr lang="zh-CN" altLang="en-US"/>
              <a:t>左规：</a:t>
            </a:r>
            <a:endParaRPr lang="zh-CN" altLang="en-US"/>
          </a:p>
          <a:p>
            <a:pPr algn="l">
              <a:spcBef>
                <a:spcPct val="0"/>
              </a:spcBef>
            </a:pPr>
            <a:r>
              <a:rPr lang="zh-CN" altLang="en-US"/>
              <a:t>尾数左移</a:t>
            </a:r>
            <a:r>
              <a:rPr lang="en-US" altLang="zh-CN"/>
              <a:t>2</a:t>
            </a:r>
            <a:r>
              <a:rPr lang="zh-CN" altLang="en-US"/>
              <a:t>位，阶码</a:t>
            </a:r>
            <a:r>
              <a:rPr lang="zh-CN" altLang="en-US">
                <a:solidFill>
                  <a:srgbClr val="0000FF"/>
                </a:solidFill>
              </a:rPr>
              <a:t>减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/>
              <a:t>，</a:t>
            </a:r>
            <a:endParaRPr lang="zh-CN" altLang="en-US"/>
          </a:p>
          <a:p>
            <a:pPr algn="l">
              <a:spcBef>
                <a:spcPct val="0"/>
              </a:spcBef>
            </a:pPr>
            <a:r>
              <a:rPr lang="zh-CN" altLang="en-US"/>
              <a:t>∴ </a:t>
            </a:r>
            <a:r>
              <a:rPr lang="en-US" altLang="zh-CN"/>
              <a:t>[X</a:t>
            </a:r>
            <a:r>
              <a:rPr lang="zh-CN" altLang="en-US"/>
              <a:t>＋</a:t>
            </a:r>
            <a:r>
              <a:rPr lang="en-US" altLang="zh-CN"/>
              <a:t>Y]</a:t>
            </a:r>
            <a:r>
              <a:rPr lang="zh-CN" altLang="en-US" baseline="-25000"/>
              <a:t>浮</a:t>
            </a:r>
            <a:endParaRPr lang="zh-CN" altLang="en-US" baseline="-25000"/>
          </a:p>
          <a:p>
            <a:pPr algn="l">
              <a:spcBef>
                <a:spcPct val="0"/>
              </a:spcBef>
            </a:pPr>
            <a:r>
              <a:rPr lang="zh-CN" altLang="en-US" baseline="-25000"/>
              <a:t>     </a:t>
            </a:r>
            <a:r>
              <a:rPr lang="zh-CN" altLang="en-US"/>
              <a:t>＝</a:t>
            </a:r>
            <a:r>
              <a:rPr lang="en-US" altLang="zh-CN"/>
              <a:t>1101; 11.000010</a:t>
            </a:r>
            <a:endParaRPr lang="en-US" altLang="zh-CN"/>
          </a:p>
        </p:txBody>
      </p:sp>
      <p:grpSp>
        <p:nvGrpSpPr>
          <p:cNvPr id="1512465" name="Group 17"/>
          <p:cNvGrpSpPr/>
          <p:nvPr/>
        </p:nvGrpSpPr>
        <p:grpSpPr bwMode="auto">
          <a:xfrm>
            <a:off x="3419475" y="3500438"/>
            <a:ext cx="1150938" cy="1106487"/>
            <a:chOff x="4604" y="572"/>
            <a:chExt cx="725" cy="697"/>
          </a:xfrm>
        </p:grpSpPr>
        <p:sp>
          <p:nvSpPr>
            <p:cNvPr id="1512460" name="Text Box 12"/>
            <p:cNvSpPr txBox="1">
              <a:spLocks noChangeArrowheads="1"/>
            </p:cNvSpPr>
            <p:nvPr/>
          </p:nvSpPr>
          <p:spPr bwMode="auto">
            <a:xfrm>
              <a:off x="4604" y="572"/>
              <a:ext cx="725" cy="697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rgbClr val="008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/>
                <a:t>1111</a:t>
              </a:r>
              <a:endParaRPr lang="en-US" altLang="zh-CN" sz="2400"/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/>
                <a:t>＋</a:t>
              </a:r>
              <a:r>
                <a:rPr lang="en-US" altLang="zh-CN" sz="2400"/>
                <a:t>1110</a:t>
              </a:r>
              <a:endParaRPr lang="en-US" altLang="zh-CN" sz="2400"/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/>
                <a:t>1101</a:t>
              </a:r>
              <a:endParaRPr lang="en-US" altLang="zh-CN" sz="2400"/>
            </a:p>
          </p:txBody>
        </p:sp>
        <p:sp>
          <p:nvSpPr>
            <p:cNvPr id="1512461" name="Line 13"/>
            <p:cNvSpPr>
              <a:spLocks noChangeShapeType="1"/>
            </p:cNvSpPr>
            <p:nvPr/>
          </p:nvSpPr>
          <p:spPr bwMode="auto">
            <a:xfrm>
              <a:off x="4740" y="1025"/>
              <a:ext cx="5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12462" name="Line 14"/>
          <p:cNvSpPr>
            <a:spLocks noChangeShapeType="1"/>
          </p:cNvSpPr>
          <p:nvPr/>
        </p:nvSpPr>
        <p:spPr bwMode="auto">
          <a:xfrm>
            <a:off x="5722938" y="3505200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63" name="Text Box 15"/>
          <p:cNvSpPr txBox="1">
            <a:spLocks noChangeArrowheads="1"/>
          </p:cNvSpPr>
          <p:nvPr/>
        </p:nvSpPr>
        <p:spPr bwMode="auto">
          <a:xfrm>
            <a:off x="4859338" y="3794125"/>
            <a:ext cx="3960812" cy="1871663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l">
              <a:spcBef>
                <a:spcPct val="0"/>
              </a:spcBef>
            </a:pPr>
            <a:r>
              <a:rPr lang="zh-CN" altLang="en-US"/>
              <a:t>右规：</a:t>
            </a:r>
            <a:endParaRPr lang="zh-CN" altLang="en-US"/>
          </a:p>
          <a:p>
            <a:pPr algn="l">
              <a:spcBef>
                <a:spcPct val="0"/>
              </a:spcBef>
            </a:pPr>
            <a:r>
              <a:rPr lang="zh-CN" altLang="en-US"/>
              <a:t>尾数右移</a:t>
            </a:r>
            <a:r>
              <a:rPr lang="en-US" altLang="zh-CN"/>
              <a:t>1</a:t>
            </a:r>
            <a:r>
              <a:rPr lang="zh-CN" altLang="en-US"/>
              <a:t>位，阶码加</a:t>
            </a:r>
            <a:r>
              <a:rPr lang="en-US" altLang="zh-CN"/>
              <a:t>1</a:t>
            </a:r>
            <a:r>
              <a:rPr lang="zh-CN" altLang="en-US"/>
              <a:t>，</a:t>
            </a:r>
            <a:endParaRPr lang="zh-CN" altLang="en-US"/>
          </a:p>
          <a:p>
            <a:pPr algn="l">
              <a:spcBef>
                <a:spcPct val="0"/>
              </a:spcBef>
            </a:pPr>
            <a:r>
              <a:rPr lang="zh-CN" altLang="en-US"/>
              <a:t>∴ </a:t>
            </a:r>
            <a:r>
              <a:rPr lang="en-US" altLang="zh-CN"/>
              <a:t>[X</a:t>
            </a:r>
            <a:r>
              <a:rPr lang="zh-CN" altLang="en-US"/>
              <a:t>－</a:t>
            </a:r>
            <a:r>
              <a:rPr lang="en-US" altLang="zh-CN"/>
              <a:t>Y]</a:t>
            </a:r>
            <a:r>
              <a:rPr lang="zh-CN" altLang="en-US" baseline="-25000"/>
              <a:t>浮</a:t>
            </a:r>
            <a:endParaRPr lang="zh-CN" altLang="en-US" baseline="-25000"/>
          </a:p>
          <a:p>
            <a:pPr algn="l">
              <a:spcBef>
                <a:spcPct val="0"/>
              </a:spcBef>
            </a:pPr>
            <a:r>
              <a:rPr lang="zh-CN" altLang="en-US" baseline="-25000"/>
              <a:t>     </a:t>
            </a:r>
            <a:r>
              <a:rPr lang="zh-CN" altLang="en-US"/>
              <a:t>＝</a:t>
            </a:r>
            <a:r>
              <a:rPr lang="en-US" altLang="zh-CN"/>
              <a:t>0000; 00.100010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01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512466" name="Text Box 18"/>
          <p:cNvSpPr txBox="1">
            <a:spLocks noChangeArrowheads="1"/>
          </p:cNvSpPr>
          <p:nvPr/>
        </p:nvSpPr>
        <p:spPr bwMode="auto">
          <a:xfrm>
            <a:off x="4859338" y="5803900"/>
            <a:ext cx="3025775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6600"/>
                </a:solidFill>
              </a:rPr>
              <a:t>④</a:t>
            </a:r>
            <a:r>
              <a:rPr lang="en-US" altLang="zh-CN"/>
              <a:t> </a:t>
            </a:r>
            <a:r>
              <a:rPr lang="zh-CN" altLang="en-US"/>
              <a:t>舍入处理：</a:t>
            </a:r>
            <a:endParaRPr lang="en-US" altLang="zh-CN"/>
          </a:p>
        </p:txBody>
      </p:sp>
      <p:sp>
        <p:nvSpPr>
          <p:cNvPr id="1512467" name="Line 19"/>
          <p:cNvSpPr>
            <a:spLocks noChangeShapeType="1"/>
          </p:cNvSpPr>
          <p:nvPr/>
        </p:nvSpPr>
        <p:spPr bwMode="auto">
          <a:xfrm flipV="1">
            <a:off x="8101013" y="5300663"/>
            <a:ext cx="64770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70" name="AutoShape 22"/>
          <p:cNvSpPr>
            <a:spLocks noChangeArrowheads="1"/>
          </p:cNvSpPr>
          <p:nvPr/>
        </p:nvSpPr>
        <p:spPr bwMode="auto">
          <a:xfrm>
            <a:off x="8029575" y="5516563"/>
            <a:ext cx="863600" cy="936625"/>
          </a:xfrm>
          <a:prstGeom prst="irregularSeal1">
            <a:avLst/>
          </a:prstGeom>
          <a:solidFill>
            <a:srgbClr val="99FF99"/>
          </a:solidFill>
          <a:ln w="28575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舍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1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51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12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12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12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512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512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512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512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512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51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1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1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58" grpId="0" animBg="1"/>
      <p:bldP spid="1512462" grpId="0" animBg="1"/>
      <p:bldP spid="1512466" grpId="0"/>
      <p:bldP spid="1512467" grpId="0" animBg="1"/>
      <p:bldP spid="151247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:\Users\CheXQ\AppData\Local\Microsoft\Windows\Temporary Internet Files\Content.IE5\A3CZ0G4I\MCj04194960000[1]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16200000">
            <a:off x="2111626" y="-346251"/>
            <a:ext cx="5206499" cy="75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6F3F6C-C483-4040-99F4-F7BE93F93B6C}" type="slidenum">
              <a:rPr lang="zh-CN" altLang="en-US"/>
            </a:fld>
            <a:endParaRPr lang="en-US" altLang="zh-CN"/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392827"/>
            <a:ext cx="3929091" cy="792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黑体" panose="02010609060101010101" pitchFamily="2" charset="-122"/>
                <a:cs typeface="+mj-cs"/>
              </a:rPr>
              <a:t>作业</a:t>
            </a:r>
            <a:r>
              <a:rPr lang="zh-CN" altLang="en-US" sz="36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黑体" panose="02010609060101010101" pitchFamily="2" charset="-122"/>
                <a:cs typeface="+mj-cs"/>
              </a:rPr>
              <a:t>：</a:t>
            </a:r>
            <a:endParaRPr lang="en-US" altLang="zh-CN" sz="36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3" name="Line 24"/>
          <p:cNvSpPr>
            <a:spLocks noChangeShapeType="1"/>
          </p:cNvSpPr>
          <p:nvPr/>
        </p:nvSpPr>
        <p:spPr bwMode="auto">
          <a:xfrm>
            <a:off x="1835696" y="3697082"/>
            <a:ext cx="4536504" cy="0"/>
          </a:xfrm>
          <a:prstGeom prst="line">
            <a:avLst/>
          </a:prstGeom>
          <a:noFill/>
          <a:ln w="76200" cmpd="tri">
            <a:solidFill>
              <a:srgbClr val="3366FF"/>
            </a:solidFill>
            <a:rou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39053" y="3913106"/>
            <a:ext cx="3929091" cy="1368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高教版 </a:t>
            </a:r>
            <a:r>
              <a:rPr kumimoji="0" lang="en-US" altLang="zh-CN" sz="3600" b="1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118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3.27 ①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39053" y="2256922"/>
            <a:ext cx="3929091" cy="1368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西电版 </a:t>
            </a:r>
            <a:r>
              <a:rPr kumimoji="0" lang="en-US" altLang="zh-CN" sz="3600" b="1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86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3.26 ①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362950" cy="29518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设浮点数字长为</a:t>
            </a:r>
            <a:r>
              <a:rPr lang="en-US" altLang="zh-CN" smtClean="0"/>
              <a:t>12</a:t>
            </a:r>
            <a:r>
              <a:rPr lang="zh-CN" altLang="en-US" smtClean="0"/>
              <a:t>位，</a:t>
            </a:r>
            <a:r>
              <a:rPr lang="zh-CN" altLang="en-US" smtClean="0">
                <a:solidFill>
                  <a:srgbClr val="0000FF"/>
                </a:solidFill>
              </a:rPr>
              <a:t>阶码</a:t>
            </a:r>
            <a:r>
              <a:rPr lang="zh-CN" altLang="en-US" smtClean="0"/>
              <a:t>为</a:t>
            </a:r>
            <a:r>
              <a:rPr lang="en-US" altLang="zh-CN" smtClean="0"/>
              <a:t>5</a:t>
            </a:r>
            <a:r>
              <a:rPr lang="zh-CN" altLang="en-US" smtClean="0"/>
              <a:t>位</a:t>
            </a:r>
            <a:r>
              <a:rPr lang="en-US" altLang="zh-CN" smtClean="0">
                <a:latin typeface="+mn-ea"/>
              </a:rPr>
              <a:t>(</a:t>
            </a:r>
            <a:r>
              <a:rPr lang="zh-CN" altLang="en-US" smtClean="0"/>
              <a:t>含</a:t>
            </a:r>
            <a:r>
              <a:rPr lang="en-US" altLang="zh-CN" smtClean="0"/>
              <a:t>1</a:t>
            </a:r>
            <a:r>
              <a:rPr lang="zh-CN" altLang="en-US" smtClean="0"/>
              <a:t>位符号</a:t>
            </a:r>
            <a:r>
              <a:rPr lang="en-US" altLang="zh-CN" smtClean="0">
                <a:latin typeface="+mn-ea"/>
              </a:rPr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0000FF"/>
                </a:solidFill>
              </a:rPr>
              <a:t>尾数</a:t>
            </a:r>
            <a:r>
              <a:rPr lang="zh-CN" altLang="en-US" smtClean="0"/>
              <a:t>为</a:t>
            </a:r>
            <a:r>
              <a:rPr lang="en-US" altLang="zh-CN" smtClean="0"/>
              <a:t>7</a:t>
            </a:r>
            <a:r>
              <a:rPr lang="zh-CN" altLang="en-US" smtClean="0"/>
              <a:t>位</a:t>
            </a:r>
            <a:r>
              <a:rPr lang="en-US" altLang="zh-CN" smtClean="0">
                <a:latin typeface="+mn-ea"/>
              </a:rPr>
              <a:t>(</a:t>
            </a:r>
            <a:r>
              <a:rPr lang="zh-CN" altLang="en-US" smtClean="0"/>
              <a:t>含</a:t>
            </a:r>
            <a:r>
              <a:rPr lang="en-US" altLang="zh-CN" smtClean="0"/>
              <a:t>1</a:t>
            </a:r>
            <a:r>
              <a:rPr lang="zh-CN" altLang="en-US" smtClean="0"/>
              <a:t>位符号</a:t>
            </a:r>
            <a:r>
              <a:rPr lang="en-US" altLang="zh-CN" smtClean="0">
                <a:latin typeface="+mn-ea"/>
              </a:rPr>
              <a:t>)</a:t>
            </a:r>
            <a:r>
              <a:rPr lang="zh-CN" altLang="en-US" smtClean="0"/>
              <a:t>。阶码用</a:t>
            </a:r>
            <a:r>
              <a:rPr lang="zh-CN" altLang="en-US" smtClean="0">
                <a:solidFill>
                  <a:srgbClr val="FF0000"/>
                </a:solidFill>
              </a:rPr>
              <a:t>移码</a:t>
            </a:r>
            <a:r>
              <a:rPr lang="zh-CN" altLang="en-US" smtClean="0"/>
              <a:t>、尾数用</a:t>
            </a:r>
            <a:r>
              <a:rPr lang="zh-CN" altLang="en-US" smtClean="0">
                <a:solidFill>
                  <a:srgbClr val="FF0000"/>
                </a:solidFill>
              </a:rPr>
              <a:t>补码</a:t>
            </a:r>
            <a:r>
              <a:rPr lang="zh-CN" altLang="en-US" smtClean="0"/>
              <a:t>表示。将下列各数按浮点数相加减的步骤计算 </a:t>
            </a:r>
            <a:r>
              <a:rPr lang="en-US" altLang="zh-CN" smtClean="0"/>
              <a:t>X±Y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>
                <a:latin typeface="+mn-ea"/>
              </a:rPr>
              <a:t>(</a:t>
            </a:r>
            <a:r>
              <a:rPr lang="en-US" altLang="zh-CN" smtClean="0"/>
              <a:t>1</a:t>
            </a:r>
            <a:r>
              <a:rPr lang="en-US" altLang="zh-CN" smtClean="0">
                <a:latin typeface="+mn-ea"/>
              </a:rPr>
              <a:t>)</a:t>
            </a:r>
            <a:endParaRPr lang="zh-CN" altLang="en-US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</a:fld>
            <a:endParaRPr lang="en-US" altLang="zh-CN"/>
          </a:p>
        </p:txBody>
      </p:sp>
      <p:sp>
        <p:nvSpPr>
          <p:cNvPr id="15257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25761" name="Object 1"/>
          <p:cNvGraphicFramePr>
            <a:graphicFrameLocks noChangeAspect="1"/>
          </p:cNvGraphicFramePr>
          <p:nvPr/>
        </p:nvGraphicFramePr>
        <p:xfrm>
          <a:off x="1403647" y="3481868"/>
          <a:ext cx="2016225" cy="102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768" name="公式" r:id="rId1" imgW="812165" imgH="406400" progId="Equation.3">
                  <p:embed/>
                </p:oleObj>
              </mc:Choice>
              <mc:Fallback>
                <p:oleObj name="公式" r:id="rId1" imgW="812165" imgH="406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7" y="3481868"/>
                        <a:ext cx="2016225" cy="1026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7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25763" name="Object 3"/>
          <p:cNvGraphicFramePr>
            <a:graphicFrameLocks noChangeAspect="1"/>
          </p:cNvGraphicFramePr>
          <p:nvPr/>
        </p:nvGraphicFramePr>
        <p:xfrm>
          <a:off x="4425725" y="3480718"/>
          <a:ext cx="2018483" cy="102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769" name="公式" r:id="rId3" imgW="824865" imgH="406400" progId="Equation.3">
                  <p:embed/>
                </p:oleObj>
              </mc:Choice>
              <mc:Fallback>
                <p:oleObj name="公式" r:id="rId3" imgW="824865" imgH="40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725" y="3480718"/>
                        <a:ext cx="2018483" cy="1027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/>
          <p:nvPr/>
        </p:nvSpPr>
        <p:spPr bwMode="auto">
          <a:xfrm>
            <a:off x="467544" y="620689"/>
            <a:ext cx="8362950" cy="10801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西电版 </a:t>
            </a: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，习题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3.26	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kern="0" smtClean="0">
                <a:latin typeface="+mn-lt"/>
                <a:ea typeface="+mn-ea"/>
              </a:rPr>
              <a:t>高教版 </a:t>
            </a:r>
            <a:r>
              <a:rPr lang="en-US" altLang="zh-CN" i="1" kern="0" smtClean="0">
                <a:latin typeface="+mn-lt"/>
                <a:ea typeface="+mn-ea"/>
              </a:rPr>
              <a:t>Page </a:t>
            </a:r>
            <a:r>
              <a:rPr lang="en-US" altLang="zh-CN" kern="0" smtClean="0">
                <a:latin typeface="+mn-lt"/>
                <a:ea typeface="+mn-ea"/>
              </a:rPr>
              <a:t>118</a:t>
            </a:r>
            <a:r>
              <a:rPr lang="zh-CN" altLang="en-US" kern="0" smtClean="0">
                <a:latin typeface="+mn-lt"/>
                <a:ea typeface="+mn-ea"/>
              </a:rPr>
              <a:t>，习题 </a:t>
            </a:r>
            <a:r>
              <a:rPr lang="en-US" altLang="zh-CN" kern="0" smtClean="0">
                <a:latin typeface="+mn-lt"/>
                <a:ea typeface="+mn-ea"/>
              </a:rPr>
              <a:t>3.27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运算器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13475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3.3  </a:t>
            </a:r>
            <a:r>
              <a:rPr lang="zh-CN" altLang="en-US" sz="4200">
                <a:ea typeface="楷体_GB2312" pitchFamily="49" charset="-122"/>
              </a:rPr>
              <a:t>浮点运算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513476" name="Rectangle 4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楷体_GB2312" pitchFamily="49" charset="-122"/>
              </a:rPr>
              <a:t>3.3.2  </a:t>
            </a:r>
            <a:r>
              <a:rPr lang="zh-CN" altLang="en-US" sz="3800">
                <a:solidFill>
                  <a:srgbClr val="CC0066"/>
                </a:solidFill>
                <a:ea typeface="楷体_GB2312" pitchFamily="49" charset="-122"/>
              </a:rPr>
              <a:t>乘除运算</a:t>
            </a:r>
            <a:endParaRPr lang="zh-CN" altLang="en-US" sz="380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999636-6EA0-499E-9C18-94B191227947}" type="slidenum">
              <a:rPr lang="zh-CN" altLang="en-US"/>
            </a:fld>
            <a:endParaRPr lang="en-US" altLang="zh-CN"/>
          </a:p>
        </p:txBody>
      </p:sp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3.3.2 </a:t>
            </a:r>
            <a:r>
              <a:rPr lang="zh-CN" altLang="en-US"/>
              <a:t>乘除运算      </a:t>
            </a:r>
            <a:r>
              <a:rPr lang="zh-CN" altLang="en-US">
                <a:solidFill>
                  <a:srgbClr val="CC0066"/>
                </a:solidFill>
              </a:rPr>
              <a:t>一、浮点乘法运算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8064500" cy="5472113"/>
          </a:xfrm>
        </p:spPr>
        <p:txBody>
          <a:bodyPr/>
          <a:lstStyle/>
          <a:p>
            <a:pPr marL="355600" indent="-35560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设 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Z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为浮点数，</a:t>
            </a:r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1" baseline="-12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Ex</a:t>
            </a:r>
            <a:endParaRPr lang="en-US" altLang="zh-CN" i="1" baseline="50000">
              <a:solidFill>
                <a:srgbClr val="000000"/>
              </a:solidFill>
            </a:endParaRPr>
          </a:p>
          <a:p>
            <a:pPr marL="355600" indent="-3556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1" baseline="-12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Ey</a:t>
            </a:r>
            <a:endParaRPr lang="en-US" altLang="zh-CN" i="1" baseline="50000">
              <a:solidFill>
                <a:srgbClr val="000000"/>
              </a:solidFill>
            </a:endParaRPr>
          </a:p>
          <a:p>
            <a:pPr marL="355600" indent="-3556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X×Y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1" baseline="-12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1" baseline="-12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Ex</a:t>
            </a:r>
            <a:r>
              <a:rPr lang="en-US" altLang="zh-CN" baseline="50000">
                <a:solidFill>
                  <a:srgbClr val="000000"/>
                </a:solidFill>
              </a:rPr>
              <a:t>+</a:t>
            </a:r>
            <a:r>
              <a:rPr lang="en-US" altLang="zh-CN" i="1" baseline="50000">
                <a:solidFill>
                  <a:srgbClr val="000000"/>
                </a:solidFill>
              </a:rPr>
              <a:t>Ey</a:t>
            </a:r>
            <a:endParaRPr lang="en-US" altLang="zh-CN" i="1" baseline="50000">
              <a:solidFill>
                <a:srgbClr val="000000"/>
              </a:solidFill>
            </a:endParaRPr>
          </a:p>
          <a:p>
            <a:pPr marL="355600" indent="-355600">
              <a:buFont typeface="Wingdings" panose="05000000000000000000" pitchFamily="2" charset="2"/>
              <a:buNone/>
            </a:pPr>
            <a:endParaRPr lang="zh-CN" altLang="en-US"/>
          </a:p>
          <a:p>
            <a:pPr marL="355600" indent="-355600">
              <a:buFont typeface="Wingdings" panose="05000000000000000000" pitchFamily="2" charset="2"/>
              <a:buNone/>
            </a:pPr>
            <a:r>
              <a:rPr lang="zh-CN" altLang="en-US"/>
              <a:t>两浮点数相乘之积的</a:t>
            </a:r>
            <a:endParaRPr lang="zh-CN" altLang="en-US"/>
          </a:p>
          <a:p>
            <a:pPr marL="355600" indent="-355600"/>
            <a:r>
              <a:rPr lang="zh-CN" altLang="en-US"/>
              <a:t>阶码为两乘数</a:t>
            </a:r>
            <a:r>
              <a:rPr lang="zh-CN" altLang="en-US">
                <a:solidFill>
                  <a:srgbClr val="0000FF"/>
                </a:solidFill>
              </a:rPr>
              <a:t>阶码</a:t>
            </a:r>
            <a:r>
              <a:rPr lang="zh-CN" altLang="en-US"/>
              <a:t>之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endParaRPr lang="zh-CN" altLang="en-US">
              <a:solidFill>
                <a:srgbClr val="FF0000"/>
              </a:solidFill>
            </a:endParaRPr>
          </a:p>
          <a:p>
            <a:pPr marL="355600" indent="-355600"/>
            <a:r>
              <a:rPr lang="zh-CN" altLang="en-US"/>
              <a:t>尾数为两乘数</a:t>
            </a:r>
            <a:r>
              <a:rPr lang="zh-CN" altLang="en-US">
                <a:solidFill>
                  <a:srgbClr val="0000FF"/>
                </a:solidFill>
              </a:rPr>
              <a:t>尾数</a:t>
            </a:r>
            <a:r>
              <a:rPr lang="zh-CN" altLang="en-US"/>
              <a:t>之</a:t>
            </a:r>
            <a:r>
              <a:rPr lang="zh-CN" altLang="en-US">
                <a:solidFill>
                  <a:srgbClr val="FF0000"/>
                </a:solidFill>
              </a:rPr>
              <a:t>积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F28AAB-5FAA-4CCF-A485-4195AE572D6B}" type="slidenum">
              <a:rPr lang="zh-CN" altLang="en-US"/>
            </a:fld>
            <a:endParaRPr lang="en-US" altLang="zh-CN"/>
          </a:p>
        </p:txBody>
      </p:sp>
      <p:sp>
        <p:nvSpPr>
          <p:cNvPr id="151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3.3.2 </a:t>
            </a:r>
            <a:r>
              <a:rPr lang="zh-CN" altLang="en-US"/>
              <a:t>乘除运算      </a:t>
            </a:r>
            <a:r>
              <a:rPr lang="zh-CN" altLang="en-US">
                <a:solidFill>
                  <a:srgbClr val="CC0066"/>
                </a:solidFill>
              </a:rPr>
              <a:t>一、浮点乘法运算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692150"/>
            <a:ext cx="7273925" cy="5976938"/>
          </a:xfrm>
        </p:spPr>
        <p:txBody>
          <a:bodyPr/>
          <a:lstStyle/>
          <a:p>
            <a:pPr marL="444500" indent="-444500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8000"/>
                </a:solidFill>
                <a:ea typeface="黑体" panose="02010609060101010101" pitchFamily="2" charset="-122"/>
              </a:rPr>
              <a:t>浮点乘法的运算过程：</a:t>
            </a:r>
            <a:endParaRPr lang="zh-CN" altLang="en-US" sz="2400">
              <a:solidFill>
                <a:srgbClr val="008000"/>
              </a:solidFill>
              <a:ea typeface="黑体" panose="02010609060101010101" pitchFamily="2" charset="-122"/>
            </a:endParaRPr>
          </a:p>
          <a:p>
            <a:pPr marL="444500" indent="-444500"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两乘数一定是</a:t>
            </a:r>
            <a:r>
              <a:rPr lang="zh-CN" altLang="en-US" sz="2400">
                <a:solidFill>
                  <a:srgbClr val="0000FF"/>
                </a:solidFill>
              </a:rPr>
              <a:t>规格化数</a:t>
            </a:r>
            <a:r>
              <a:rPr lang="zh-CN" altLang="en-US" sz="2400"/>
              <a:t>。</a:t>
            </a:r>
            <a:br>
              <a:rPr lang="zh-CN" altLang="en-US" sz="2400"/>
            </a:br>
            <a:r>
              <a:rPr lang="zh-CN" altLang="en-US" sz="2400"/>
              <a:t>若有一个乘数为</a:t>
            </a:r>
            <a:r>
              <a:rPr lang="en-US" altLang="zh-CN" sz="2400"/>
              <a:t>0</a:t>
            </a:r>
            <a:r>
              <a:rPr lang="zh-CN" altLang="en-US" sz="2400"/>
              <a:t>，则乘积必为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  <a:endParaRPr lang="zh-CN" altLang="en-US" sz="2400"/>
          </a:p>
          <a:p>
            <a:pPr marL="444500" indent="-444500"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求乘积的</a:t>
            </a:r>
            <a:r>
              <a:rPr lang="zh-CN" altLang="en-US" sz="2400">
                <a:solidFill>
                  <a:srgbClr val="0000FF"/>
                </a:solidFill>
              </a:rPr>
              <a:t>阶码</a:t>
            </a:r>
            <a:r>
              <a:rPr lang="zh-CN" altLang="en-US" sz="2400"/>
              <a:t>： </a:t>
            </a:r>
            <a:r>
              <a:rPr lang="en-US" altLang="zh-CN" sz="2400"/>
              <a:t>E</a:t>
            </a:r>
            <a:r>
              <a:rPr lang="en-US" altLang="zh-CN" sz="2400" baseline="-25000"/>
              <a:t>z</a:t>
            </a:r>
            <a:r>
              <a:rPr lang="zh-CN" altLang="en-US" sz="2400"/>
              <a:t>＝</a:t>
            </a:r>
            <a:r>
              <a:rPr lang="en-US" altLang="zh-CN" sz="2400"/>
              <a:t>E</a:t>
            </a:r>
            <a:r>
              <a:rPr lang="en-US" altLang="zh-CN" sz="2400" i="1" baseline="-25000"/>
              <a:t>x</a:t>
            </a:r>
            <a:r>
              <a:rPr lang="zh-CN" altLang="en-US" sz="2400"/>
              <a:t>＋</a:t>
            </a:r>
            <a:r>
              <a:rPr lang="en-US" altLang="zh-CN" sz="2400"/>
              <a:t>E</a:t>
            </a:r>
            <a:r>
              <a:rPr lang="en-US" altLang="zh-CN" sz="2400" i="1" baseline="-25000"/>
              <a:t>y</a:t>
            </a:r>
            <a:r>
              <a:rPr lang="zh-CN" altLang="en-US" sz="2400"/>
              <a:t>；</a:t>
            </a:r>
            <a:br>
              <a:rPr lang="zh-CN" altLang="en-US" sz="2400"/>
            </a:br>
            <a:r>
              <a:rPr lang="zh-CN" altLang="en-US" sz="2400"/>
              <a:t>判断积的阶码是否溢出：上溢、下溢。</a:t>
            </a:r>
            <a:endParaRPr lang="zh-CN" altLang="en-US" sz="2400"/>
          </a:p>
          <a:p>
            <a:pPr marL="444500" indent="-444500"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求乘积的</a:t>
            </a:r>
            <a:r>
              <a:rPr lang="zh-CN" altLang="en-US" sz="2400">
                <a:solidFill>
                  <a:srgbClr val="0000FF"/>
                </a:solidFill>
              </a:rPr>
              <a:t>尾数</a:t>
            </a:r>
            <a:r>
              <a:rPr lang="zh-CN" altLang="en-US" sz="2400"/>
              <a:t>：两乘数的尾数相乘。</a:t>
            </a:r>
            <a:endParaRPr lang="zh-CN" altLang="en-US" sz="2400"/>
          </a:p>
          <a:p>
            <a:pPr marL="444500" indent="-444500"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400">
                <a:solidFill>
                  <a:srgbClr val="FF0000"/>
                </a:solidFill>
              </a:rPr>
              <a:t>规格化</a:t>
            </a:r>
            <a:r>
              <a:rPr lang="zh-CN" altLang="en-US" sz="2400"/>
              <a:t>乘积的</a:t>
            </a:r>
            <a:r>
              <a:rPr lang="zh-CN" altLang="en-US" sz="2400">
                <a:solidFill>
                  <a:srgbClr val="0000FF"/>
                </a:solidFill>
              </a:rPr>
              <a:t>尾数</a:t>
            </a:r>
            <a:r>
              <a:rPr lang="zh-CN" altLang="en-US" sz="2400"/>
              <a:t>。</a:t>
            </a:r>
            <a:endParaRPr lang="zh-CN" altLang="en-US" sz="2400"/>
          </a:p>
          <a:p>
            <a:pPr marL="986155" lvl="1" indent="-361950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若尾数为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位补码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含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位符号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，则</a:t>
            </a:r>
            <a:b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规格化正数范围：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1/2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～＋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en-US" altLang="zh-CN" sz="2400" baseline="30000">
                <a:solidFill>
                  <a:srgbClr val="000000"/>
                </a:solidFill>
              </a:rPr>
              <a:t>-</a:t>
            </a:r>
            <a:r>
              <a:rPr lang="en-US" altLang="zh-CN" sz="2400" baseline="3000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i="1" baseline="3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-1)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；</a:t>
            </a:r>
            <a:b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规格化负数范围</a:t>
            </a:r>
            <a:r>
              <a:rPr lang="zh-CN" alt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：－</a:t>
            </a:r>
            <a:r>
              <a:rPr lang="en-US" altLang="zh-CN" sz="24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～</a:t>
            </a:r>
            <a:r>
              <a:rPr lang="zh-CN" alt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0000"/>
                </a:solidFill>
              </a:rPr>
              <a:t>1/2+2</a:t>
            </a:r>
            <a:r>
              <a:rPr lang="en-US" altLang="zh-CN" sz="2400" baseline="30000">
                <a:solidFill>
                  <a:srgbClr val="000000"/>
                </a:solidFill>
                <a:cs typeface="Times New Roman" panose="02020603050405020304" pitchFamily="18" charset="0"/>
              </a:rPr>
              <a:t>-(</a:t>
            </a:r>
            <a:r>
              <a:rPr lang="en-US" altLang="zh-CN" sz="2400" i="1" baseline="3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-1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)</a:t>
            </a:r>
            <a:r>
              <a:rPr lang="en-US" altLang="zh-CN" sz="240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  <a:endParaRPr lang="zh-CN" altLang="en-US" sz="2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986155" lvl="1" indent="-361950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en-US" altLang="zh-CN" sz="2400"/>
              <a:t>∵ |</a:t>
            </a:r>
            <a:r>
              <a:rPr lang="zh-CN" altLang="en-US" sz="2400"/>
              <a:t>两规格化数之积</a:t>
            </a:r>
            <a:r>
              <a:rPr lang="en-US" altLang="zh-CN" sz="2400"/>
              <a:t>|</a:t>
            </a:r>
            <a:r>
              <a:rPr lang="zh-CN" altLang="en-US" sz="2400">
                <a:latin typeface="+mn-ea"/>
              </a:rPr>
              <a:t>≥</a:t>
            </a:r>
            <a:r>
              <a:rPr lang="en-US" altLang="zh-CN" sz="2400"/>
              <a:t>1/4</a:t>
            </a:r>
            <a:r>
              <a:rPr lang="zh-CN" altLang="en-US" sz="2400"/>
              <a:t>，</a:t>
            </a:r>
            <a:br>
              <a:rPr lang="zh-CN" altLang="en-US" sz="2400"/>
            </a:br>
            <a:r>
              <a:rPr lang="zh-CN" altLang="en-US" sz="2400"/>
              <a:t>∴ 积的尾数若需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2" charset="-122"/>
              </a:rPr>
              <a:t>左规</a:t>
            </a:r>
            <a:r>
              <a:rPr lang="zh-CN" altLang="en-US" sz="2400"/>
              <a:t>，只需</a:t>
            </a:r>
            <a:r>
              <a:rPr lang="en-US" altLang="zh-CN" sz="2400"/>
              <a:t>1</a:t>
            </a:r>
            <a:r>
              <a:rPr lang="zh-CN" altLang="en-US" sz="2400"/>
              <a:t>次左移。</a:t>
            </a:r>
            <a:endParaRPr lang="zh-CN" altLang="en-US" sz="2400"/>
          </a:p>
          <a:p>
            <a:pPr marL="986155" lvl="1" indent="-361950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z="2400"/>
              <a:t>积有可能为＋</a:t>
            </a:r>
            <a:r>
              <a:rPr lang="en-US" altLang="zh-CN" sz="2400"/>
              <a:t>1</a:t>
            </a:r>
            <a:r>
              <a:rPr lang="zh-CN" altLang="en-US" sz="2400"/>
              <a:t>，需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2" charset="-122"/>
              </a:rPr>
              <a:t>右规</a:t>
            </a:r>
            <a:r>
              <a:rPr lang="zh-CN" altLang="en-US" sz="2400"/>
              <a:t>。</a:t>
            </a:r>
            <a:br>
              <a:rPr lang="zh-CN" altLang="en-US" sz="2400"/>
            </a:br>
            <a:r>
              <a:rPr lang="zh-CN" altLang="en-US" sz="2400"/>
              <a:t>只需</a:t>
            </a:r>
            <a:r>
              <a:rPr lang="en-US" altLang="zh-CN" sz="2400"/>
              <a:t>1</a:t>
            </a:r>
            <a:r>
              <a:rPr lang="zh-CN" altLang="en-US" sz="2400"/>
              <a:t>次右移，并采用某种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2" charset="-122"/>
              </a:rPr>
              <a:t>舍入算法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515524" name="Rectangle 4"/>
          <p:cNvSpPr>
            <a:spLocks noChangeArrowheads="1"/>
          </p:cNvSpPr>
          <p:nvPr/>
        </p:nvSpPr>
        <p:spPr bwMode="auto">
          <a:xfrm>
            <a:off x="7092950" y="1270000"/>
            <a:ext cx="1871663" cy="50323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en-US" altLang="zh-CN" sz="2400"/>
              <a:t>0</a:t>
            </a:r>
            <a:r>
              <a:rPr lang="zh-CN" altLang="en-US" sz="2400"/>
              <a:t>操作数检查</a:t>
            </a:r>
            <a:endParaRPr lang="zh-CN" altLang="en-US" sz="2400"/>
          </a:p>
        </p:txBody>
      </p:sp>
      <p:sp>
        <p:nvSpPr>
          <p:cNvPr id="1515525" name="Rectangle 5"/>
          <p:cNvSpPr>
            <a:spLocks noChangeArrowheads="1"/>
          </p:cNvSpPr>
          <p:nvPr/>
        </p:nvSpPr>
        <p:spPr bwMode="auto">
          <a:xfrm>
            <a:off x="7092950" y="3429000"/>
            <a:ext cx="1871663" cy="86360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结果规格化、</a:t>
            </a:r>
            <a:br>
              <a:rPr lang="zh-CN" altLang="en-US" sz="2400"/>
            </a:br>
            <a:r>
              <a:rPr lang="zh-CN" altLang="en-US" sz="2400"/>
              <a:t>舍入</a:t>
            </a:r>
            <a:endParaRPr lang="zh-CN" altLang="en-US" sz="2400"/>
          </a:p>
        </p:txBody>
      </p:sp>
      <p:sp>
        <p:nvSpPr>
          <p:cNvPr id="1515526" name="Rectangle 6"/>
          <p:cNvSpPr>
            <a:spLocks noChangeArrowheads="1"/>
          </p:cNvSpPr>
          <p:nvPr/>
        </p:nvSpPr>
        <p:spPr bwMode="auto">
          <a:xfrm>
            <a:off x="7091363" y="1989138"/>
            <a:ext cx="1152525" cy="50323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阶码加</a:t>
            </a:r>
            <a:endParaRPr lang="zh-CN" altLang="en-US" sz="2400"/>
          </a:p>
        </p:txBody>
      </p:sp>
      <p:sp>
        <p:nvSpPr>
          <p:cNvPr id="1515527" name="Rectangle 7"/>
          <p:cNvSpPr>
            <a:spLocks noChangeArrowheads="1"/>
          </p:cNvSpPr>
          <p:nvPr/>
        </p:nvSpPr>
        <p:spPr bwMode="auto">
          <a:xfrm>
            <a:off x="7092950" y="2708275"/>
            <a:ext cx="1152525" cy="50323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尾数乘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B11A-9CE3-4AE8-BAD2-1096A0D0E284}" type="slidenum">
              <a:rPr lang="zh-CN" altLang="en-US"/>
            </a:fld>
            <a:endParaRPr lang="en-US" altLang="zh-CN"/>
          </a:p>
        </p:txBody>
      </p:sp>
      <p:sp>
        <p:nvSpPr>
          <p:cNvPr id="1516557" name="Line 13"/>
          <p:cNvSpPr>
            <a:spLocks noChangeShapeType="1"/>
          </p:cNvSpPr>
          <p:nvPr/>
        </p:nvSpPr>
        <p:spPr bwMode="auto">
          <a:xfrm rot="-5400000">
            <a:off x="4355307" y="5083969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72" name="AutoShape 28"/>
          <p:cNvSpPr>
            <a:spLocks noChangeArrowheads="1"/>
          </p:cNvSpPr>
          <p:nvPr/>
        </p:nvSpPr>
        <p:spPr bwMode="auto">
          <a:xfrm>
            <a:off x="4211638" y="6308725"/>
            <a:ext cx="719137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  <a:endParaRPr lang="zh-CN" altLang="en-US" sz="2000"/>
          </a:p>
        </p:txBody>
      </p:sp>
      <p:sp>
        <p:nvSpPr>
          <p:cNvPr id="1516577" name="AutoShape 33"/>
          <p:cNvSpPr>
            <a:spLocks noChangeArrowheads="1"/>
          </p:cNvSpPr>
          <p:nvPr/>
        </p:nvSpPr>
        <p:spPr bwMode="auto">
          <a:xfrm>
            <a:off x="4140200" y="190500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开始</a:t>
            </a:r>
            <a:endParaRPr lang="zh-CN" altLang="en-US" sz="2000"/>
          </a:p>
        </p:txBody>
      </p:sp>
      <p:sp>
        <p:nvSpPr>
          <p:cNvPr id="1516578" name="AutoShape 34"/>
          <p:cNvSpPr>
            <a:spLocks noChangeArrowheads="1"/>
          </p:cNvSpPr>
          <p:nvPr/>
        </p:nvSpPr>
        <p:spPr bwMode="auto">
          <a:xfrm>
            <a:off x="3924300" y="69373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X</a:t>
            </a:r>
            <a:r>
              <a:rPr lang="zh-CN" altLang="en-US" sz="2000"/>
              <a:t>＝</a:t>
            </a:r>
            <a:r>
              <a:rPr lang="en-US" altLang="zh-CN" sz="2000"/>
              <a:t>0?</a:t>
            </a:r>
            <a:endParaRPr lang="en-US" altLang="zh-CN" sz="2000"/>
          </a:p>
        </p:txBody>
      </p:sp>
      <p:sp>
        <p:nvSpPr>
          <p:cNvPr id="1516579" name="Line 35"/>
          <p:cNvSpPr>
            <a:spLocks noChangeShapeType="1"/>
          </p:cNvSpPr>
          <p:nvPr/>
        </p:nvSpPr>
        <p:spPr bwMode="auto">
          <a:xfrm>
            <a:off x="4572000" y="5492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81" name="Line 37"/>
          <p:cNvSpPr>
            <a:spLocks noChangeShapeType="1"/>
          </p:cNvSpPr>
          <p:nvPr/>
        </p:nvSpPr>
        <p:spPr bwMode="auto">
          <a:xfrm>
            <a:off x="4572000" y="11255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82" name="Text Box 38"/>
          <p:cNvSpPr txBox="1">
            <a:spLocks noChangeArrowheads="1"/>
          </p:cNvSpPr>
          <p:nvPr/>
        </p:nvSpPr>
        <p:spPr bwMode="auto">
          <a:xfrm>
            <a:off x="4645025" y="981075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16583" name="AutoShape 39"/>
          <p:cNvSpPr>
            <a:spLocks noChangeArrowheads="1"/>
          </p:cNvSpPr>
          <p:nvPr/>
        </p:nvSpPr>
        <p:spPr bwMode="auto">
          <a:xfrm>
            <a:off x="3924300" y="1268413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Y</a:t>
            </a:r>
            <a:r>
              <a:rPr lang="zh-CN" altLang="en-US" sz="2000"/>
              <a:t>＝</a:t>
            </a:r>
            <a:r>
              <a:rPr lang="en-US" altLang="zh-CN" sz="2000"/>
              <a:t>0?</a:t>
            </a:r>
            <a:endParaRPr lang="en-US" altLang="zh-CN" sz="2000"/>
          </a:p>
        </p:txBody>
      </p:sp>
      <p:sp>
        <p:nvSpPr>
          <p:cNvPr id="1516584" name="AutoShape 40"/>
          <p:cNvSpPr>
            <a:spLocks noChangeArrowheads="1"/>
          </p:cNvSpPr>
          <p:nvPr/>
        </p:nvSpPr>
        <p:spPr bwMode="auto">
          <a:xfrm>
            <a:off x="3779838" y="184467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＝</a:t>
            </a:r>
            <a:r>
              <a:rPr lang="en-US" altLang="zh-CN" sz="2000"/>
              <a:t>Ex</a:t>
            </a:r>
            <a:r>
              <a:rPr lang="zh-CN" altLang="en-US" sz="2000"/>
              <a:t>＋</a:t>
            </a:r>
            <a:r>
              <a:rPr lang="en-US" altLang="zh-CN" sz="2000"/>
              <a:t>Ey</a:t>
            </a:r>
            <a:endParaRPr lang="en-US" altLang="zh-CN" sz="2000"/>
          </a:p>
        </p:txBody>
      </p:sp>
      <p:sp>
        <p:nvSpPr>
          <p:cNvPr id="1516585" name="Line 41"/>
          <p:cNvSpPr>
            <a:spLocks noChangeShapeType="1"/>
          </p:cNvSpPr>
          <p:nvPr/>
        </p:nvSpPr>
        <p:spPr bwMode="auto">
          <a:xfrm>
            <a:off x="4572000" y="17002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86" name="Text Box 42"/>
          <p:cNvSpPr txBox="1">
            <a:spLocks noChangeArrowheads="1"/>
          </p:cNvSpPr>
          <p:nvPr/>
        </p:nvSpPr>
        <p:spPr bwMode="auto">
          <a:xfrm>
            <a:off x="4645025" y="1519238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16587" name="AutoShape 43"/>
          <p:cNvSpPr>
            <a:spLocks noChangeArrowheads="1"/>
          </p:cNvSpPr>
          <p:nvPr/>
        </p:nvSpPr>
        <p:spPr bwMode="auto">
          <a:xfrm>
            <a:off x="3924300" y="242093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16588" name="Line 44"/>
          <p:cNvSpPr>
            <a:spLocks noChangeShapeType="1"/>
          </p:cNvSpPr>
          <p:nvPr/>
        </p:nvSpPr>
        <p:spPr bwMode="auto">
          <a:xfrm>
            <a:off x="4572000" y="22764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0" name="AutoShape 46"/>
          <p:cNvSpPr>
            <a:spLocks noChangeArrowheads="1"/>
          </p:cNvSpPr>
          <p:nvPr/>
        </p:nvSpPr>
        <p:spPr bwMode="auto">
          <a:xfrm>
            <a:off x="3779838" y="29972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＝</a:t>
            </a:r>
            <a:r>
              <a:rPr lang="en-US" altLang="zh-CN" sz="2000"/>
              <a:t>Mx·My</a:t>
            </a:r>
            <a:endParaRPr lang="en-US" altLang="zh-CN" sz="2000"/>
          </a:p>
        </p:txBody>
      </p:sp>
      <p:sp>
        <p:nvSpPr>
          <p:cNvPr id="1516591" name="Line 47"/>
          <p:cNvSpPr>
            <a:spLocks noChangeShapeType="1"/>
          </p:cNvSpPr>
          <p:nvPr/>
        </p:nvSpPr>
        <p:spPr bwMode="auto">
          <a:xfrm>
            <a:off x="4572000" y="28527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2" name="AutoShape 48"/>
          <p:cNvSpPr>
            <a:spLocks noChangeArrowheads="1"/>
          </p:cNvSpPr>
          <p:nvPr/>
        </p:nvSpPr>
        <p:spPr bwMode="auto">
          <a:xfrm>
            <a:off x="3924300" y="3573463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16593" name="Line 49"/>
          <p:cNvSpPr>
            <a:spLocks noChangeShapeType="1"/>
          </p:cNvSpPr>
          <p:nvPr/>
        </p:nvSpPr>
        <p:spPr bwMode="auto">
          <a:xfrm>
            <a:off x="4572000" y="34290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4" name="Line 50"/>
          <p:cNvSpPr>
            <a:spLocks noChangeShapeType="1"/>
          </p:cNvSpPr>
          <p:nvPr/>
        </p:nvSpPr>
        <p:spPr bwMode="auto">
          <a:xfrm>
            <a:off x="4572000" y="4005263"/>
            <a:ext cx="0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5" name="AutoShape 51"/>
          <p:cNvSpPr>
            <a:spLocks noChangeArrowheads="1"/>
          </p:cNvSpPr>
          <p:nvPr/>
        </p:nvSpPr>
        <p:spPr bwMode="auto">
          <a:xfrm>
            <a:off x="2482850" y="393382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右移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  <a:endParaRPr lang="zh-CN" altLang="en-US" sz="2000"/>
          </a:p>
        </p:txBody>
      </p:sp>
      <p:sp>
        <p:nvSpPr>
          <p:cNvPr id="1516596" name="Line 52"/>
          <p:cNvSpPr>
            <a:spLocks noChangeShapeType="1"/>
          </p:cNvSpPr>
          <p:nvPr/>
        </p:nvSpPr>
        <p:spPr bwMode="auto">
          <a:xfrm>
            <a:off x="3275013" y="3789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7" name="Line 53"/>
          <p:cNvSpPr>
            <a:spLocks noChangeShapeType="1"/>
          </p:cNvSpPr>
          <p:nvPr/>
        </p:nvSpPr>
        <p:spPr bwMode="auto">
          <a:xfrm flipH="1">
            <a:off x="3275013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8" name="AutoShape 54"/>
          <p:cNvSpPr>
            <a:spLocks noChangeArrowheads="1"/>
          </p:cNvSpPr>
          <p:nvPr/>
        </p:nvSpPr>
        <p:spPr bwMode="auto">
          <a:xfrm>
            <a:off x="2482850" y="45085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加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516599" name="Line 55"/>
          <p:cNvSpPr>
            <a:spLocks noChangeShapeType="1"/>
          </p:cNvSpPr>
          <p:nvPr/>
        </p:nvSpPr>
        <p:spPr bwMode="auto">
          <a:xfrm>
            <a:off x="3275013" y="43640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0" name="AutoShape 56"/>
          <p:cNvSpPr>
            <a:spLocks noChangeArrowheads="1"/>
          </p:cNvSpPr>
          <p:nvPr/>
        </p:nvSpPr>
        <p:spPr bwMode="auto">
          <a:xfrm>
            <a:off x="2411413" y="5084763"/>
            <a:ext cx="1728787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＞</a:t>
            </a:r>
            <a:r>
              <a:rPr lang="en-US" altLang="zh-CN" sz="2000"/>
              <a:t>+E</a:t>
            </a:r>
            <a:r>
              <a:rPr lang="en-US" altLang="zh-CN" sz="1600"/>
              <a:t>max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16601" name="Line 57"/>
          <p:cNvSpPr>
            <a:spLocks noChangeShapeType="1"/>
          </p:cNvSpPr>
          <p:nvPr/>
        </p:nvSpPr>
        <p:spPr bwMode="auto">
          <a:xfrm>
            <a:off x="3275013" y="49403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3" name="Line 59"/>
          <p:cNvSpPr>
            <a:spLocks noChangeShapeType="1"/>
          </p:cNvSpPr>
          <p:nvPr/>
        </p:nvSpPr>
        <p:spPr bwMode="auto">
          <a:xfrm flipH="1">
            <a:off x="5219700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4" name="AutoShape 60"/>
          <p:cNvSpPr>
            <a:spLocks noChangeArrowheads="1"/>
          </p:cNvSpPr>
          <p:nvPr/>
        </p:nvSpPr>
        <p:spPr bwMode="auto">
          <a:xfrm>
            <a:off x="5075238" y="393382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zh-CN" altLang="en-US" sz="2000"/>
              <a:t>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  <a:endParaRPr lang="zh-CN" altLang="en-US" sz="2000"/>
          </a:p>
        </p:txBody>
      </p:sp>
      <p:sp>
        <p:nvSpPr>
          <p:cNvPr id="1516605" name="Line 61"/>
          <p:cNvSpPr>
            <a:spLocks noChangeShapeType="1"/>
          </p:cNvSpPr>
          <p:nvPr/>
        </p:nvSpPr>
        <p:spPr bwMode="auto">
          <a:xfrm>
            <a:off x="5867400" y="3789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6" name="AutoShape 62"/>
          <p:cNvSpPr>
            <a:spLocks noChangeArrowheads="1"/>
          </p:cNvSpPr>
          <p:nvPr/>
        </p:nvSpPr>
        <p:spPr bwMode="auto">
          <a:xfrm>
            <a:off x="5075238" y="45085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E</a:t>
            </a:r>
            <a:r>
              <a:rPr lang="en-US" altLang="zh-CN" sz="1600"/>
              <a:t>z</a:t>
            </a:r>
            <a:r>
              <a:rPr lang="zh-CN" altLang="en-US" sz="2000"/>
              <a:t>减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516607" name="Line 63"/>
          <p:cNvSpPr>
            <a:spLocks noChangeShapeType="1"/>
          </p:cNvSpPr>
          <p:nvPr/>
        </p:nvSpPr>
        <p:spPr bwMode="auto">
          <a:xfrm>
            <a:off x="5867400" y="43640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8" name="AutoShape 64"/>
          <p:cNvSpPr>
            <a:spLocks noChangeArrowheads="1"/>
          </p:cNvSpPr>
          <p:nvPr/>
        </p:nvSpPr>
        <p:spPr bwMode="auto">
          <a:xfrm>
            <a:off x="5003800" y="5084763"/>
            <a:ext cx="1728788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＜</a:t>
            </a:r>
            <a:r>
              <a:rPr lang="en-US" altLang="zh-CN" sz="2000"/>
              <a:t>E</a:t>
            </a:r>
            <a:r>
              <a:rPr lang="en-US" altLang="zh-CN" sz="1600"/>
              <a:t>min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16609" name="Line 65"/>
          <p:cNvSpPr>
            <a:spLocks noChangeShapeType="1"/>
          </p:cNvSpPr>
          <p:nvPr/>
        </p:nvSpPr>
        <p:spPr bwMode="auto">
          <a:xfrm>
            <a:off x="5867400" y="49403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1" name="AutoShape 67"/>
          <p:cNvSpPr>
            <a:spLocks noChangeArrowheads="1"/>
          </p:cNvSpPr>
          <p:nvPr/>
        </p:nvSpPr>
        <p:spPr bwMode="auto">
          <a:xfrm>
            <a:off x="3779838" y="55165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en-US" altLang="zh-CN" sz="2000"/>
              <a:t>×2</a:t>
            </a:r>
            <a:r>
              <a:rPr lang="en-US" altLang="zh-CN" sz="2000" baseline="50000"/>
              <a:t>E</a:t>
            </a:r>
            <a:r>
              <a:rPr lang="en-US" altLang="zh-CN" sz="1800" baseline="50000"/>
              <a:t>z</a:t>
            </a:r>
            <a:endParaRPr lang="en-US" altLang="zh-CN" sz="1800" baseline="50000"/>
          </a:p>
        </p:txBody>
      </p:sp>
      <p:sp>
        <p:nvSpPr>
          <p:cNvPr id="1516612" name="Line 68"/>
          <p:cNvSpPr>
            <a:spLocks noChangeShapeType="1"/>
          </p:cNvSpPr>
          <p:nvPr/>
        </p:nvSpPr>
        <p:spPr bwMode="auto">
          <a:xfrm>
            <a:off x="4572000" y="59499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3" name="Line 69"/>
          <p:cNvSpPr>
            <a:spLocks noChangeShapeType="1"/>
          </p:cNvSpPr>
          <p:nvPr/>
        </p:nvSpPr>
        <p:spPr bwMode="auto">
          <a:xfrm rot="5400000" flipH="1">
            <a:off x="4787900" y="50847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4" name="AutoShape 70"/>
          <p:cNvSpPr>
            <a:spLocks noChangeArrowheads="1"/>
          </p:cNvSpPr>
          <p:nvPr/>
        </p:nvSpPr>
        <p:spPr bwMode="auto">
          <a:xfrm>
            <a:off x="1403350" y="5516563"/>
            <a:ext cx="1008063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上溢</a:t>
            </a:r>
            <a:endParaRPr lang="zh-CN" altLang="en-US" sz="2000"/>
          </a:p>
        </p:txBody>
      </p:sp>
      <p:sp>
        <p:nvSpPr>
          <p:cNvPr id="1516615" name="Line 71"/>
          <p:cNvSpPr>
            <a:spLocks noChangeShapeType="1"/>
          </p:cNvSpPr>
          <p:nvPr/>
        </p:nvSpPr>
        <p:spPr bwMode="auto">
          <a:xfrm>
            <a:off x="1908175" y="2636838"/>
            <a:ext cx="0" cy="2881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6" name="Line 72"/>
          <p:cNvSpPr>
            <a:spLocks noChangeShapeType="1"/>
          </p:cNvSpPr>
          <p:nvPr/>
        </p:nvSpPr>
        <p:spPr bwMode="auto">
          <a:xfrm rot="5400000" flipH="1">
            <a:off x="2159794" y="5049044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7" name="Line 73"/>
          <p:cNvSpPr>
            <a:spLocks noChangeShapeType="1"/>
          </p:cNvSpPr>
          <p:nvPr/>
        </p:nvSpPr>
        <p:spPr bwMode="auto">
          <a:xfrm rot="-5400000">
            <a:off x="6984207" y="5049044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8" name="AutoShape 74"/>
          <p:cNvSpPr>
            <a:spLocks noChangeArrowheads="1"/>
          </p:cNvSpPr>
          <p:nvPr/>
        </p:nvSpPr>
        <p:spPr bwMode="auto">
          <a:xfrm>
            <a:off x="6732588" y="5516563"/>
            <a:ext cx="1008062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516619" name="Line 75"/>
          <p:cNvSpPr>
            <a:spLocks noChangeShapeType="1"/>
          </p:cNvSpPr>
          <p:nvPr/>
        </p:nvSpPr>
        <p:spPr bwMode="auto">
          <a:xfrm>
            <a:off x="7235825" y="908050"/>
            <a:ext cx="1588" cy="461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0" name="Line 76"/>
          <p:cNvSpPr>
            <a:spLocks noChangeShapeType="1"/>
          </p:cNvSpPr>
          <p:nvPr/>
        </p:nvSpPr>
        <p:spPr bwMode="auto">
          <a:xfrm rot="-5400000">
            <a:off x="3240882" y="4760118"/>
            <a:ext cx="0" cy="266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1" name="Line 77"/>
          <p:cNvSpPr>
            <a:spLocks noChangeShapeType="1"/>
          </p:cNvSpPr>
          <p:nvPr/>
        </p:nvSpPr>
        <p:spPr bwMode="auto">
          <a:xfrm>
            <a:off x="1908175" y="5949950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2" name="Line 78"/>
          <p:cNvSpPr>
            <a:spLocks noChangeShapeType="1"/>
          </p:cNvSpPr>
          <p:nvPr/>
        </p:nvSpPr>
        <p:spPr bwMode="auto">
          <a:xfrm rot="5400000" flipH="1">
            <a:off x="5904707" y="4760118"/>
            <a:ext cx="0" cy="266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3" name="Line 79"/>
          <p:cNvSpPr>
            <a:spLocks noChangeShapeType="1"/>
          </p:cNvSpPr>
          <p:nvPr/>
        </p:nvSpPr>
        <p:spPr bwMode="auto">
          <a:xfrm>
            <a:off x="7235825" y="5949950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4" name="Line 80"/>
          <p:cNvSpPr>
            <a:spLocks noChangeShapeType="1"/>
          </p:cNvSpPr>
          <p:nvPr/>
        </p:nvSpPr>
        <p:spPr bwMode="auto">
          <a:xfrm flipH="1">
            <a:off x="1908175" y="26368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5" name="Line 81"/>
          <p:cNvSpPr>
            <a:spLocks noChangeShapeType="1"/>
          </p:cNvSpPr>
          <p:nvPr/>
        </p:nvSpPr>
        <p:spPr bwMode="auto">
          <a:xfrm flipH="1">
            <a:off x="5219700" y="908050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6" name="Line 82"/>
          <p:cNvSpPr>
            <a:spLocks noChangeShapeType="1"/>
          </p:cNvSpPr>
          <p:nvPr/>
        </p:nvSpPr>
        <p:spPr bwMode="auto">
          <a:xfrm rot="-5400000">
            <a:off x="6227763" y="476250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7" name="Line 83"/>
          <p:cNvSpPr>
            <a:spLocks noChangeShapeType="1"/>
          </p:cNvSpPr>
          <p:nvPr/>
        </p:nvSpPr>
        <p:spPr bwMode="auto">
          <a:xfrm rot="-5400000">
            <a:off x="6227763" y="1628775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8" name="Text Box 84"/>
          <p:cNvSpPr txBox="1">
            <a:spLocks noChangeArrowheads="1"/>
          </p:cNvSpPr>
          <p:nvPr/>
        </p:nvSpPr>
        <p:spPr bwMode="auto">
          <a:xfrm>
            <a:off x="5148263" y="584200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516629" name="Text Box 85"/>
          <p:cNvSpPr txBox="1">
            <a:spLocks noChangeArrowheads="1"/>
          </p:cNvSpPr>
          <p:nvPr/>
        </p:nvSpPr>
        <p:spPr bwMode="auto">
          <a:xfrm>
            <a:off x="5148263" y="116046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516630" name="Text Box 86"/>
          <p:cNvSpPr txBox="1">
            <a:spLocks noChangeArrowheads="1"/>
          </p:cNvSpPr>
          <p:nvPr/>
        </p:nvSpPr>
        <p:spPr bwMode="auto">
          <a:xfrm>
            <a:off x="2770188" y="2276475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＞</a:t>
            </a:r>
            <a:r>
              <a:rPr lang="en-US" altLang="zh-CN" sz="2000"/>
              <a:t>+E</a:t>
            </a:r>
            <a:r>
              <a:rPr lang="en-US" altLang="zh-CN" sz="1600"/>
              <a:t>max</a:t>
            </a:r>
            <a:endParaRPr lang="en-US" altLang="zh-CN" sz="1600"/>
          </a:p>
        </p:txBody>
      </p:sp>
      <p:sp>
        <p:nvSpPr>
          <p:cNvPr id="1516631" name="Text Box 87"/>
          <p:cNvSpPr txBox="1">
            <a:spLocks noChangeArrowheads="1"/>
          </p:cNvSpPr>
          <p:nvPr/>
        </p:nvSpPr>
        <p:spPr bwMode="auto">
          <a:xfrm>
            <a:off x="4932363" y="2276475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＜</a:t>
            </a:r>
            <a:r>
              <a:rPr lang="en-US" altLang="zh-CN" sz="2000"/>
              <a:t>E</a:t>
            </a:r>
            <a:r>
              <a:rPr lang="en-US" altLang="zh-CN" sz="1600"/>
              <a:t>min</a:t>
            </a:r>
            <a:endParaRPr lang="en-US" altLang="zh-CN" sz="1600"/>
          </a:p>
        </p:txBody>
      </p:sp>
      <p:sp>
        <p:nvSpPr>
          <p:cNvPr id="1516632" name="Text Box 88"/>
          <p:cNvSpPr txBox="1">
            <a:spLocks noChangeArrowheads="1"/>
          </p:cNvSpPr>
          <p:nvPr/>
        </p:nvSpPr>
        <p:spPr bwMode="auto">
          <a:xfrm>
            <a:off x="3130550" y="342900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＝</a:t>
            </a:r>
            <a:r>
              <a:rPr lang="en-US" altLang="zh-CN" sz="2000"/>
              <a:t>1</a:t>
            </a:r>
            <a:endParaRPr lang="en-US" altLang="zh-CN" sz="1600"/>
          </a:p>
        </p:txBody>
      </p:sp>
      <p:sp>
        <p:nvSpPr>
          <p:cNvPr id="1516633" name="Text Box 89"/>
          <p:cNvSpPr txBox="1">
            <a:spLocks noChangeArrowheads="1"/>
          </p:cNvSpPr>
          <p:nvPr/>
        </p:nvSpPr>
        <p:spPr bwMode="auto">
          <a:xfrm>
            <a:off x="5072066" y="3407484"/>
            <a:ext cx="213838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smtClean="0"/>
              <a:t>1/4</a:t>
            </a:r>
            <a:r>
              <a:rPr lang="en-US" altLang="zh-CN" sz="2000" smtClean="0">
                <a:latin typeface="+mn-ea"/>
                <a:ea typeface="+mn-ea"/>
              </a:rPr>
              <a:t>≤</a:t>
            </a:r>
            <a:r>
              <a:rPr lang="en-US" altLang="zh-CN" sz="2000" smtClean="0"/>
              <a:t>|</a:t>
            </a:r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en-US" altLang="zh-CN" sz="2000"/>
              <a:t>|</a:t>
            </a:r>
            <a:r>
              <a:rPr lang="zh-CN" altLang="en-US" sz="2000"/>
              <a:t>＜</a:t>
            </a:r>
            <a:r>
              <a:rPr lang="en-US" altLang="zh-CN" sz="2000"/>
              <a:t>1/2</a:t>
            </a:r>
            <a:endParaRPr lang="en-US" altLang="zh-CN" sz="1600"/>
          </a:p>
        </p:txBody>
      </p:sp>
      <p:sp>
        <p:nvSpPr>
          <p:cNvPr id="1516634" name="Text Box 90"/>
          <p:cNvSpPr txBox="1">
            <a:spLocks noChangeArrowheads="1"/>
          </p:cNvSpPr>
          <p:nvPr/>
        </p:nvSpPr>
        <p:spPr bwMode="auto">
          <a:xfrm>
            <a:off x="4067175" y="4976813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16635" name="Text Box 91"/>
          <p:cNvSpPr txBox="1">
            <a:spLocks noChangeArrowheads="1"/>
          </p:cNvSpPr>
          <p:nvPr/>
        </p:nvSpPr>
        <p:spPr bwMode="auto">
          <a:xfrm>
            <a:off x="4716463" y="497681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16636" name="Text Box 92"/>
          <p:cNvSpPr txBox="1">
            <a:spLocks noChangeArrowheads="1"/>
          </p:cNvSpPr>
          <p:nvPr/>
        </p:nvSpPr>
        <p:spPr bwMode="auto">
          <a:xfrm>
            <a:off x="2195513" y="497681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516637" name="Text Box 93"/>
          <p:cNvSpPr txBox="1">
            <a:spLocks noChangeArrowheads="1"/>
          </p:cNvSpPr>
          <p:nvPr/>
        </p:nvSpPr>
        <p:spPr bwMode="auto">
          <a:xfrm>
            <a:off x="6588125" y="4976813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516638" name="Text Box 94"/>
          <p:cNvSpPr txBox="1">
            <a:spLocks noChangeArrowheads="1"/>
          </p:cNvSpPr>
          <p:nvPr/>
        </p:nvSpPr>
        <p:spPr bwMode="auto">
          <a:xfrm>
            <a:off x="250825" y="533400"/>
            <a:ext cx="3240088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</a:rPr>
              <a:t>浮点乘法流程框图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5E94E-445C-4619-8B73-15F5F8025641}" type="slidenum">
              <a:rPr lang="zh-CN" altLang="en-US"/>
            </a:fld>
            <a:endParaRPr lang="en-US" altLang="zh-CN"/>
          </a:p>
        </p:txBody>
      </p:sp>
      <p:sp>
        <p:nvSpPr>
          <p:cNvPr id="147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 </a:t>
            </a:r>
            <a:r>
              <a:rPr lang="zh-CN" altLang="en-US"/>
              <a:t>单元电路          </a:t>
            </a:r>
            <a:r>
              <a:rPr lang="en-US" altLang="zh-CN">
                <a:solidFill>
                  <a:srgbClr val="FF0066"/>
                </a:solidFill>
              </a:rPr>
              <a:t>2. </a:t>
            </a:r>
            <a:r>
              <a:rPr lang="zh-CN" altLang="en-US">
                <a:solidFill>
                  <a:srgbClr val="FF0066"/>
                </a:solidFill>
              </a:rPr>
              <a:t>计数器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507413" cy="12239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</a:rPr>
              <a:t>74LS192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74LS193</a:t>
            </a:r>
            <a:r>
              <a:rPr lang="zh-CN" altLang="en-US">
                <a:latin typeface="Arial" panose="020B0604020202020204" pitchFamily="34" charset="0"/>
              </a:rPr>
              <a:t>：同步可预置加</a:t>
            </a:r>
            <a:r>
              <a:rPr lang="en-US" altLang="zh-CN">
                <a:latin typeface="Arial" panose="020B0604020202020204" pitchFamily="34" charset="0"/>
              </a:rPr>
              <a:t>/</a:t>
            </a:r>
            <a:r>
              <a:rPr lang="zh-CN" altLang="en-US">
                <a:latin typeface="Arial" panose="020B0604020202020204" pitchFamily="34" charset="0"/>
              </a:rPr>
              <a:t>减计数器</a:t>
            </a:r>
            <a:endParaRPr lang="zh-CN" altLang="en-US">
              <a:latin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</a:rPr>
              <a:t>十进制        二进制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1473546" name="Line 10"/>
          <p:cNvSpPr>
            <a:spLocks noChangeShapeType="1"/>
          </p:cNvSpPr>
          <p:nvPr/>
        </p:nvSpPr>
        <p:spPr bwMode="auto">
          <a:xfrm>
            <a:off x="1331913" y="1052513"/>
            <a:ext cx="0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3547" name="Line 11"/>
          <p:cNvSpPr>
            <a:spLocks noChangeShapeType="1"/>
          </p:cNvSpPr>
          <p:nvPr/>
        </p:nvSpPr>
        <p:spPr bwMode="auto">
          <a:xfrm>
            <a:off x="3132138" y="1052513"/>
            <a:ext cx="0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3548" name="Line 12"/>
          <p:cNvSpPr>
            <a:spLocks noChangeShapeType="1"/>
          </p:cNvSpPr>
          <p:nvPr/>
        </p:nvSpPr>
        <p:spPr bwMode="auto">
          <a:xfrm>
            <a:off x="611188" y="1052513"/>
            <a:ext cx="13684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3549" name="Line 13"/>
          <p:cNvSpPr>
            <a:spLocks noChangeShapeType="1"/>
          </p:cNvSpPr>
          <p:nvPr/>
        </p:nvSpPr>
        <p:spPr bwMode="auto">
          <a:xfrm>
            <a:off x="2411413" y="1052513"/>
            <a:ext cx="13684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473550" name="Picture 14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19625" y="1916113"/>
            <a:ext cx="4273550" cy="37306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graphicFrame>
        <p:nvGraphicFramePr>
          <p:cNvPr id="1473659" name="Group 123"/>
          <p:cNvGraphicFramePr>
            <a:graphicFrameLocks noGrp="1"/>
          </p:cNvGraphicFramePr>
          <p:nvPr/>
        </p:nvGraphicFramePr>
        <p:xfrm>
          <a:off x="322263" y="2873375"/>
          <a:ext cx="4105275" cy="2390400"/>
        </p:xfrm>
        <a:graphic>
          <a:graphicData uri="http://schemas.openxmlformats.org/drawingml/2006/table">
            <a:tbl>
              <a:tblPr/>
              <a:tblGrid>
                <a:gridCol w="504825"/>
                <a:gridCol w="719137"/>
                <a:gridCol w="647700"/>
                <a:gridCol w="649288"/>
                <a:gridCol w="1584325"/>
              </a:tblGrid>
              <a:tr h="2524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Count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Clear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Function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Down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↑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Count Up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Count Down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Clear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Load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473652" name="Text Box 116"/>
          <p:cNvSpPr txBox="1">
            <a:spLocks noChangeArrowheads="1"/>
          </p:cNvSpPr>
          <p:nvPr/>
        </p:nvSpPr>
        <p:spPr bwMode="auto">
          <a:xfrm>
            <a:off x="1187450" y="2276475"/>
            <a:ext cx="23764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</a:rPr>
              <a:t>Truth Table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73653" name="Line 117"/>
          <p:cNvSpPr>
            <a:spLocks noChangeShapeType="1"/>
          </p:cNvSpPr>
          <p:nvPr/>
        </p:nvSpPr>
        <p:spPr bwMode="auto">
          <a:xfrm>
            <a:off x="7432675" y="2368550"/>
            <a:ext cx="333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3654" name="Line 118"/>
          <p:cNvSpPr>
            <a:spLocks noChangeShapeType="1"/>
          </p:cNvSpPr>
          <p:nvPr/>
        </p:nvSpPr>
        <p:spPr bwMode="auto">
          <a:xfrm>
            <a:off x="6246813" y="2366963"/>
            <a:ext cx="531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3655" name="Line 119"/>
          <p:cNvSpPr>
            <a:spLocks noChangeShapeType="1"/>
          </p:cNvSpPr>
          <p:nvPr/>
        </p:nvSpPr>
        <p:spPr bwMode="auto">
          <a:xfrm>
            <a:off x="6870700" y="2366963"/>
            <a:ext cx="36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3656" name="Line 120"/>
          <p:cNvSpPr>
            <a:spLocks noChangeShapeType="1"/>
          </p:cNvSpPr>
          <p:nvPr/>
        </p:nvSpPr>
        <p:spPr bwMode="auto">
          <a:xfrm>
            <a:off x="2254250" y="3148013"/>
            <a:ext cx="531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3657" name="Text Box 121"/>
          <p:cNvSpPr txBox="1">
            <a:spLocks noChangeArrowheads="1"/>
          </p:cNvSpPr>
          <p:nvPr/>
        </p:nvSpPr>
        <p:spPr bwMode="auto">
          <a:xfrm>
            <a:off x="5580063" y="3548063"/>
            <a:ext cx="23764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</a:rPr>
              <a:t>74LS192/193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00E1D-2A87-4D70-B96A-1E0E62A9DA1B}" type="slidenum">
              <a:rPr lang="zh-CN" altLang="en-US"/>
            </a:fld>
            <a:endParaRPr lang="en-US" altLang="zh-CN"/>
          </a:p>
        </p:txBody>
      </p:sp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3.3.2 </a:t>
            </a:r>
            <a:r>
              <a:rPr lang="zh-CN" altLang="en-US"/>
              <a:t>乘除运算      </a:t>
            </a:r>
            <a:r>
              <a:rPr lang="zh-CN" altLang="en-US">
                <a:solidFill>
                  <a:srgbClr val="CC0066"/>
                </a:solidFill>
              </a:rPr>
              <a:t>二、浮点</a:t>
            </a:r>
            <a:r>
              <a:rPr lang="zh-CN" altLang="en-US">
                <a:solidFill>
                  <a:srgbClr val="FF0000"/>
                </a:solidFill>
              </a:rPr>
              <a:t>除法</a:t>
            </a:r>
            <a:r>
              <a:rPr lang="zh-CN" altLang="en-US">
                <a:solidFill>
                  <a:srgbClr val="CC0066"/>
                </a:solidFill>
              </a:rPr>
              <a:t>运算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8064500" cy="5472113"/>
          </a:xfrm>
        </p:spPr>
        <p:txBody>
          <a:bodyPr/>
          <a:lstStyle/>
          <a:p>
            <a:pPr marL="355600" indent="-35560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设 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Z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为浮点数，</a:t>
            </a:r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1" baseline="-12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Ex</a:t>
            </a:r>
            <a:endParaRPr lang="en-US" altLang="zh-CN" i="1" baseline="50000">
              <a:solidFill>
                <a:srgbClr val="000000"/>
              </a:solidFill>
            </a:endParaRPr>
          </a:p>
          <a:p>
            <a:pPr marL="355600" indent="-3556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1" baseline="-12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Ey</a:t>
            </a:r>
            <a:endParaRPr lang="en-US" altLang="zh-CN" i="1" baseline="50000">
              <a:solidFill>
                <a:srgbClr val="000000"/>
              </a:solidFill>
            </a:endParaRPr>
          </a:p>
          <a:p>
            <a:pPr marL="355600" indent="-3556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X÷Y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1" baseline="-12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÷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1" baseline="-12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Ex</a:t>
            </a:r>
            <a:r>
              <a:rPr lang="en-US" altLang="zh-CN" baseline="50000">
                <a:solidFill>
                  <a:srgbClr val="000000"/>
                </a:solidFill>
              </a:rPr>
              <a:t>-</a:t>
            </a:r>
            <a:r>
              <a:rPr lang="en-US" altLang="zh-CN" i="1" baseline="50000">
                <a:solidFill>
                  <a:srgbClr val="000000"/>
                </a:solidFill>
              </a:rPr>
              <a:t>Ey</a:t>
            </a:r>
            <a:endParaRPr lang="en-US" altLang="zh-CN" i="1" baseline="50000">
              <a:solidFill>
                <a:srgbClr val="000000"/>
              </a:solidFill>
            </a:endParaRPr>
          </a:p>
          <a:p>
            <a:pPr marL="355600" indent="-355600">
              <a:buFont typeface="Wingdings" panose="05000000000000000000" pitchFamily="2" charset="2"/>
              <a:buNone/>
            </a:pPr>
            <a:endParaRPr lang="zh-CN" altLang="en-US"/>
          </a:p>
          <a:p>
            <a:pPr marL="355600" indent="-355600">
              <a:buFont typeface="Wingdings" panose="05000000000000000000" pitchFamily="2" charset="2"/>
              <a:buNone/>
            </a:pPr>
            <a:r>
              <a:rPr lang="zh-CN" altLang="en-US"/>
              <a:t>两浮点数相除，</a:t>
            </a:r>
            <a:r>
              <a:rPr lang="zh-CN" altLang="en-US">
                <a:solidFill>
                  <a:srgbClr val="CC0099"/>
                </a:solidFill>
              </a:rPr>
              <a:t>商</a:t>
            </a:r>
            <a:r>
              <a:rPr lang="zh-CN" altLang="en-US"/>
              <a:t>的</a:t>
            </a:r>
            <a:endParaRPr lang="zh-CN" altLang="en-US"/>
          </a:p>
          <a:p>
            <a:pPr marL="355600" indent="-355600"/>
            <a:r>
              <a:rPr lang="zh-CN" altLang="en-US">
                <a:solidFill>
                  <a:srgbClr val="FF6600"/>
                </a:solidFill>
              </a:rPr>
              <a:t>阶码</a:t>
            </a:r>
            <a:r>
              <a:rPr lang="zh-CN" altLang="en-US"/>
              <a:t>＝</a:t>
            </a:r>
            <a:r>
              <a:rPr lang="zh-CN" altLang="en-US">
                <a:solidFill>
                  <a:srgbClr val="0000FF"/>
                </a:solidFill>
              </a:rPr>
              <a:t>被除数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</a:rPr>
              <a:t>阶码</a:t>
            </a:r>
            <a:r>
              <a:rPr lang="zh-CN" altLang="en-US">
                <a:solidFill>
                  <a:srgbClr val="009900"/>
                </a:solidFill>
              </a:rPr>
              <a:t>－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</a:rPr>
              <a:t>阶码</a:t>
            </a:r>
            <a:endParaRPr lang="zh-CN" altLang="en-US">
              <a:solidFill>
                <a:srgbClr val="FF6600"/>
              </a:solidFill>
            </a:endParaRPr>
          </a:p>
          <a:p>
            <a:pPr marL="355600" indent="-355600"/>
            <a:r>
              <a:rPr lang="zh-CN" altLang="en-US">
                <a:solidFill>
                  <a:srgbClr val="FF6600"/>
                </a:solidFill>
              </a:rPr>
              <a:t>尾数</a:t>
            </a:r>
            <a:r>
              <a:rPr lang="zh-CN" altLang="en-US"/>
              <a:t>＝</a:t>
            </a:r>
            <a:r>
              <a:rPr lang="zh-CN" altLang="en-US">
                <a:solidFill>
                  <a:srgbClr val="0000FF"/>
                </a:solidFill>
              </a:rPr>
              <a:t>被除数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</a:rPr>
              <a:t>尾数</a:t>
            </a:r>
            <a:r>
              <a:rPr lang="en-US" altLang="zh-CN">
                <a:solidFill>
                  <a:srgbClr val="009900"/>
                </a:solidFill>
              </a:rPr>
              <a:t>÷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</a:rPr>
              <a:t>尾数</a:t>
            </a:r>
            <a:endParaRPr lang="zh-CN" altLang="en-US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9D56F-0668-4F87-B516-1C2B7C4D24DA}" type="slidenum">
              <a:rPr lang="zh-CN" altLang="en-US"/>
            </a:fld>
            <a:endParaRPr lang="en-US" altLang="zh-CN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3.3.2 </a:t>
            </a:r>
            <a:r>
              <a:rPr lang="zh-CN" altLang="en-US"/>
              <a:t>乘除运算      </a:t>
            </a:r>
            <a:r>
              <a:rPr lang="zh-CN" altLang="en-US">
                <a:solidFill>
                  <a:srgbClr val="CC0066"/>
                </a:solidFill>
              </a:rPr>
              <a:t>二、浮点</a:t>
            </a:r>
            <a:r>
              <a:rPr lang="zh-CN" altLang="en-US">
                <a:solidFill>
                  <a:srgbClr val="FF0000"/>
                </a:solidFill>
              </a:rPr>
              <a:t>除法</a:t>
            </a:r>
            <a:r>
              <a:rPr lang="zh-CN" altLang="en-US">
                <a:solidFill>
                  <a:srgbClr val="CC0066"/>
                </a:solidFill>
              </a:rPr>
              <a:t>运算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620713"/>
            <a:ext cx="8424167" cy="6048375"/>
          </a:xfrm>
        </p:spPr>
        <p:txBody>
          <a:bodyPr/>
          <a:lstStyle/>
          <a:p>
            <a:pPr marL="444500" indent="-444500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8000"/>
                </a:solidFill>
                <a:ea typeface="黑体" panose="02010609060101010101" pitchFamily="2" charset="-122"/>
              </a:rPr>
              <a:t>浮点除法的运算过程：</a:t>
            </a:r>
            <a:endParaRPr lang="zh-CN" altLang="en-US" sz="2400">
              <a:solidFill>
                <a:srgbClr val="008000"/>
              </a:solidFill>
              <a:ea typeface="黑体" panose="02010609060101010101" pitchFamily="2" charset="-122"/>
            </a:endParaRPr>
          </a:p>
          <a:p>
            <a:pPr marL="444500" indent="-444500"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400">
                <a:solidFill>
                  <a:srgbClr val="FF0000"/>
                </a:solidFill>
              </a:rPr>
              <a:t>被除数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除数</a:t>
            </a:r>
            <a:r>
              <a:rPr lang="zh-CN" altLang="en-US" sz="2400"/>
              <a:t>一定是</a:t>
            </a:r>
            <a:r>
              <a:rPr lang="zh-CN" altLang="en-US" sz="2400">
                <a:solidFill>
                  <a:srgbClr val="0000FF"/>
                </a:solidFill>
              </a:rPr>
              <a:t>规格化数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FF0000"/>
                </a:solidFill>
              </a:rPr>
              <a:t>除数</a:t>
            </a:r>
            <a:r>
              <a:rPr lang="zh-CN" altLang="en-US" sz="2400">
                <a:latin typeface="+mn-ea"/>
              </a:rPr>
              <a:t>≠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zh-CN" altLang="en-US" sz="2400">
                <a:solidFill>
                  <a:srgbClr val="FF0000"/>
                </a:solidFill>
              </a:rPr>
              <a:t>被除数</a:t>
            </a:r>
            <a:r>
              <a:rPr lang="zh-CN" altLang="en-US" sz="2400"/>
              <a:t>为</a:t>
            </a:r>
            <a:r>
              <a:rPr lang="en-US" altLang="zh-CN" sz="2400"/>
              <a:t>0</a:t>
            </a:r>
            <a:r>
              <a:rPr lang="zh-CN" altLang="en-US" sz="2400"/>
              <a:t>，则商必为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  <a:endParaRPr lang="zh-CN" altLang="en-US" sz="2400"/>
          </a:p>
          <a:p>
            <a:pPr marL="444500" indent="-444500"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求商的</a:t>
            </a:r>
            <a:r>
              <a:rPr lang="zh-CN" altLang="en-US" sz="2400">
                <a:solidFill>
                  <a:srgbClr val="0000FF"/>
                </a:solidFill>
              </a:rPr>
              <a:t>阶码</a:t>
            </a:r>
            <a:r>
              <a:rPr lang="zh-CN" altLang="en-US" sz="2400"/>
              <a:t>： </a:t>
            </a:r>
            <a:r>
              <a:rPr lang="en-US" altLang="zh-CN" sz="2400"/>
              <a:t>E</a:t>
            </a:r>
            <a:r>
              <a:rPr lang="en-US" altLang="zh-CN" sz="2400" baseline="-25000"/>
              <a:t>z</a:t>
            </a:r>
            <a:r>
              <a:rPr lang="zh-CN" altLang="en-US" sz="2400"/>
              <a:t>＝</a:t>
            </a:r>
            <a:r>
              <a:rPr lang="en-US" altLang="zh-CN" sz="2400"/>
              <a:t>E</a:t>
            </a:r>
            <a:r>
              <a:rPr lang="en-US" altLang="zh-CN" sz="2400" i="1" baseline="-25000"/>
              <a:t>x</a:t>
            </a:r>
            <a:r>
              <a:rPr lang="zh-CN" altLang="en-US" sz="2400"/>
              <a:t>－</a:t>
            </a:r>
            <a:r>
              <a:rPr lang="en-US" altLang="zh-CN" sz="2400"/>
              <a:t>E</a:t>
            </a:r>
            <a:r>
              <a:rPr lang="en-US" altLang="zh-CN" sz="2400" i="1" baseline="-25000"/>
              <a:t>y</a:t>
            </a:r>
            <a:r>
              <a:rPr lang="zh-CN" altLang="en-US" sz="2400"/>
              <a:t>；</a:t>
            </a:r>
            <a:br>
              <a:rPr lang="zh-CN" altLang="en-US" sz="2400"/>
            </a:br>
            <a:r>
              <a:rPr lang="zh-CN" altLang="en-US" sz="2400"/>
              <a:t>判断商的阶码是否溢出：上溢、下溢。</a:t>
            </a:r>
            <a:endParaRPr lang="zh-CN" altLang="en-US" sz="2400"/>
          </a:p>
          <a:p>
            <a:pPr marL="444500" indent="-444500"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求商的</a:t>
            </a:r>
            <a:r>
              <a:rPr lang="zh-CN" altLang="en-US" sz="2400">
                <a:solidFill>
                  <a:srgbClr val="0000FF"/>
                </a:solidFill>
              </a:rPr>
              <a:t>尾数</a:t>
            </a:r>
            <a:r>
              <a:rPr lang="zh-CN" altLang="en-US" sz="2400"/>
              <a:t>：</a:t>
            </a:r>
            <a:r>
              <a:rPr lang="en-US" altLang="zh-CN" sz="2400"/>
              <a:t>M</a:t>
            </a:r>
            <a:r>
              <a:rPr lang="en-US" altLang="zh-CN" sz="2400" baseline="-12000">
                <a:solidFill>
                  <a:srgbClr val="000000"/>
                </a:solidFill>
              </a:rPr>
              <a:t>z</a:t>
            </a:r>
            <a:r>
              <a:rPr lang="zh-CN" altLang="en-US" sz="2400"/>
              <a:t>＝</a:t>
            </a:r>
            <a:r>
              <a:rPr lang="en-US" altLang="zh-CN" sz="2400">
                <a:solidFill>
                  <a:srgbClr val="000000"/>
                </a:solidFill>
              </a:rPr>
              <a:t>M</a:t>
            </a:r>
            <a:r>
              <a:rPr lang="en-US" altLang="zh-CN" sz="2400" i="1" baseline="-12000">
                <a:solidFill>
                  <a:srgbClr val="000000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  <a:cs typeface="Times New Roman" panose="02020603050405020304" pitchFamily="18" charset="0"/>
              </a:rPr>
              <a:t>÷</a:t>
            </a:r>
            <a:r>
              <a:rPr lang="en-US" altLang="zh-CN" sz="2400">
                <a:solidFill>
                  <a:srgbClr val="000000"/>
                </a:solidFill>
              </a:rPr>
              <a:t>M</a:t>
            </a:r>
            <a:r>
              <a:rPr lang="en-US" altLang="zh-CN" sz="2400" i="1" baseline="-12000">
                <a:solidFill>
                  <a:srgbClr val="000000"/>
                </a:solidFill>
              </a:rPr>
              <a:t>y</a:t>
            </a:r>
            <a:endParaRPr lang="zh-CN" altLang="en-US" sz="2400"/>
          </a:p>
          <a:p>
            <a:pPr marL="444500" indent="-444500"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400">
                <a:solidFill>
                  <a:srgbClr val="FF0000"/>
                </a:solidFill>
              </a:rPr>
              <a:t>规格化</a:t>
            </a:r>
            <a:r>
              <a:rPr lang="zh-CN" altLang="en-US" sz="2400"/>
              <a:t>商的</a:t>
            </a:r>
            <a:r>
              <a:rPr lang="zh-CN" altLang="en-US" sz="2400">
                <a:solidFill>
                  <a:srgbClr val="0000FF"/>
                </a:solidFill>
              </a:rPr>
              <a:t>尾数</a:t>
            </a:r>
            <a:r>
              <a:rPr lang="zh-CN" altLang="en-US" sz="2400"/>
              <a:t>。</a:t>
            </a:r>
            <a:endParaRPr lang="zh-CN" altLang="en-US" sz="2400"/>
          </a:p>
          <a:p>
            <a:pPr marL="986155" lvl="1" indent="-361950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若尾数为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位补码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含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位符号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，则</a:t>
            </a:r>
            <a:b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规格化正数范围：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1/2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～＋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en-US" altLang="zh-CN" sz="2400" baseline="30000">
                <a:solidFill>
                  <a:srgbClr val="000000"/>
                </a:solidFill>
              </a:rPr>
              <a:t>-</a:t>
            </a:r>
            <a:r>
              <a:rPr lang="en-US" altLang="zh-CN" sz="2400" baseline="3000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i="1" baseline="3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-1)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；</a:t>
            </a:r>
            <a:b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规格化负数范围</a:t>
            </a:r>
            <a:r>
              <a:rPr lang="zh-CN" alt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：－</a:t>
            </a:r>
            <a:r>
              <a:rPr lang="en-US" altLang="zh-CN" sz="24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～</a:t>
            </a:r>
            <a:r>
              <a:rPr lang="zh-CN" alt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0000"/>
                </a:solidFill>
              </a:rPr>
              <a:t>1/2+2</a:t>
            </a:r>
            <a:r>
              <a:rPr lang="en-US" altLang="zh-CN" sz="2400" baseline="30000">
                <a:solidFill>
                  <a:srgbClr val="000000"/>
                </a:solidFill>
                <a:cs typeface="Times New Roman" panose="02020603050405020304" pitchFamily="18" charset="0"/>
              </a:rPr>
              <a:t>-(</a:t>
            </a:r>
            <a:r>
              <a:rPr lang="en-US" altLang="zh-CN" sz="2400" i="1" baseline="3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-1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)</a:t>
            </a:r>
            <a:r>
              <a:rPr lang="en-US" altLang="zh-CN" sz="240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  <a:endParaRPr lang="zh-CN" altLang="en-US" sz="2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986155" lvl="1" indent="-361950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z="2400"/>
              <a:t>商可能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008000"/>
                </a:solidFill>
              </a:rPr>
              <a:t>绝对值</a:t>
            </a:r>
            <a:r>
              <a:rPr lang="zh-CN" altLang="en-US" sz="2400" smtClean="0"/>
              <a:t>最小的尾数</a:t>
            </a:r>
            <a:r>
              <a:rPr lang="zh-CN" altLang="en-US" sz="2400"/>
              <a:t>：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en-US" altLang="zh-CN" sz="2400"/>
              <a:t>1/2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en-US" altLang="zh-CN" sz="2400"/>
              <a:t>÷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/>
              <a:t>－</a:t>
            </a:r>
            <a:r>
              <a:rPr lang="en-US" altLang="zh-CN" sz="2400"/>
              <a:t>1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/>
              <a:t>＝－</a:t>
            </a:r>
            <a:r>
              <a:rPr lang="en-US" altLang="zh-CN" sz="2400"/>
              <a:t>1/2</a:t>
            </a:r>
            <a:r>
              <a:rPr lang="zh-CN" altLang="en-US" sz="2400"/>
              <a:t>，</a:t>
            </a:r>
            <a:br>
              <a:rPr lang="zh-CN" altLang="en-US" sz="2400"/>
            </a:br>
            <a:r>
              <a:rPr lang="zh-CN" altLang="en-US" sz="2400"/>
              <a:t>需要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2" charset="-122"/>
              </a:rPr>
              <a:t>左规</a:t>
            </a:r>
            <a:r>
              <a:rPr lang="zh-CN" altLang="en-US" sz="2400"/>
              <a:t>，只需左移</a:t>
            </a:r>
            <a:r>
              <a:rPr lang="en-US" altLang="zh-CN" sz="2400"/>
              <a:t>1</a:t>
            </a:r>
            <a:r>
              <a:rPr lang="zh-CN" altLang="en-US" sz="2400"/>
              <a:t>次。</a:t>
            </a:r>
            <a:endParaRPr lang="zh-CN" altLang="en-US" sz="2400"/>
          </a:p>
          <a:p>
            <a:pPr marL="986155" lvl="1" indent="-361950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en-US" altLang="zh-CN" sz="2400"/>
              <a:t>|</a:t>
            </a:r>
            <a:r>
              <a:rPr lang="zh-CN" altLang="en-US" sz="2400"/>
              <a:t>被除数尾数</a:t>
            </a:r>
            <a:r>
              <a:rPr lang="en-US" altLang="zh-CN" sz="2400"/>
              <a:t>|</a:t>
            </a:r>
            <a:r>
              <a:rPr lang="zh-CN" altLang="en-US" sz="2400"/>
              <a:t>＞</a:t>
            </a:r>
            <a:r>
              <a:rPr lang="en-US" altLang="zh-CN" sz="2400"/>
              <a:t>|</a:t>
            </a:r>
            <a:r>
              <a:rPr lang="zh-CN" altLang="en-US" sz="2400"/>
              <a:t>除数尾数</a:t>
            </a:r>
            <a:r>
              <a:rPr lang="en-US" altLang="zh-CN" sz="2400"/>
              <a:t>|</a:t>
            </a:r>
            <a:r>
              <a:rPr lang="zh-CN" altLang="en-US" sz="2400"/>
              <a:t>，产生整数商。</a:t>
            </a:r>
            <a:br>
              <a:rPr lang="zh-CN" altLang="en-US" sz="2400"/>
            </a:br>
            <a:r>
              <a:rPr lang="zh-CN" altLang="en-US" sz="2400"/>
              <a:t>需要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2" charset="-122"/>
              </a:rPr>
              <a:t>右规</a:t>
            </a:r>
            <a:r>
              <a:rPr lang="zh-CN" altLang="en-US" sz="2400"/>
              <a:t>，只需右移</a:t>
            </a:r>
            <a:r>
              <a:rPr lang="en-US" altLang="zh-CN" sz="2400"/>
              <a:t>1</a:t>
            </a:r>
            <a:r>
              <a:rPr lang="zh-CN" altLang="en-US" sz="2400"/>
              <a:t>次，并采用某种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2" charset="-122"/>
              </a:rPr>
              <a:t>舍入算法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518596" name="Rectangle 4"/>
          <p:cNvSpPr>
            <a:spLocks noChangeArrowheads="1"/>
          </p:cNvSpPr>
          <p:nvPr/>
        </p:nvSpPr>
        <p:spPr bwMode="auto">
          <a:xfrm>
            <a:off x="7092950" y="1270000"/>
            <a:ext cx="1871663" cy="50323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en-US" altLang="zh-CN" sz="2400"/>
              <a:t>0</a:t>
            </a:r>
            <a:r>
              <a:rPr lang="zh-CN" altLang="en-US" sz="2400"/>
              <a:t>操作数检查</a:t>
            </a:r>
            <a:endParaRPr lang="zh-CN" altLang="en-US" sz="2400"/>
          </a:p>
        </p:txBody>
      </p:sp>
      <p:sp>
        <p:nvSpPr>
          <p:cNvPr id="1518597" name="Rectangle 5"/>
          <p:cNvSpPr>
            <a:spLocks noChangeArrowheads="1"/>
          </p:cNvSpPr>
          <p:nvPr/>
        </p:nvSpPr>
        <p:spPr bwMode="auto">
          <a:xfrm>
            <a:off x="7092950" y="3429000"/>
            <a:ext cx="1871663" cy="86360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结果规格化、</a:t>
            </a:r>
            <a:br>
              <a:rPr lang="zh-CN" altLang="en-US" sz="2400"/>
            </a:br>
            <a:r>
              <a:rPr lang="zh-CN" altLang="en-US" sz="2400"/>
              <a:t>舍入</a:t>
            </a:r>
            <a:endParaRPr lang="zh-CN" altLang="en-US" sz="2400"/>
          </a:p>
        </p:txBody>
      </p:sp>
      <p:sp>
        <p:nvSpPr>
          <p:cNvPr id="1518598" name="Rectangle 6"/>
          <p:cNvSpPr>
            <a:spLocks noChangeArrowheads="1"/>
          </p:cNvSpPr>
          <p:nvPr/>
        </p:nvSpPr>
        <p:spPr bwMode="auto">
          <a:xfrm>
            <a:off x="7091363" y="1989138"/>
            <a:ext cx="1152525" cy="50323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阶码减</a:t>
            </a:r>
            <a:endParaRPr lang="zh-CN" altLang="en-US" sz="2400"/>
          </a:p>
        </p:txBody>
      </p:sp>
      <p:sp>
        <p:nvSpPr>
          <p:cNvPr id="1518599" name="Rectangle 7"/>
          <p:cNvSpPr>
            <a:spLocks noChangeArrowheads="1"/>
          </p:cNvSpPr>
          <p:nvPr/>
        </p:nvSpPr>
        <p:spPr bwMode="auto">
          <a:xfrm>
            <a:off x="7092950" y="2708275"/>
            <a:ext cx="1152525" cy="50323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尾数除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EBB0FC-12FA-4F39-BACC-B7E6B90325C6}" type="slidenum">
              <a:rPr lang="zh-CN" altLang="en-US"/>
            </a:fld>
            <a:endParaRPr lang="en-US" altLang="zh-CN"/>
          </a:p>
        </p:txBody>
      </p:sp>
      <p:sp>
        <p:nvSpPr>
          <p:cNvPr id="1519618" name="Line 2"/>
          <p:cNvSpPr>
            <a:spLocks noChangeShapeType="1"/>
          </p:cNvSpPr>
          <p:nvPr/>
        </p:nvSpPr>
        <p:spPr bwMode="auto">
          <a:xfrm rot="-5400000">
            <a:off x="4355307" y="5083969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19" name="AutoShape 3"/>
          <p:cNvSpPr>
            <a:spLocks noChangeArrowheads="1"/>
          </p:cNvSpPr>
          <p:nvPr/>
        </p:nvSpPr>
        <p:spPr bwMode="auto">
          <a:xfrm>
            <a:off x="4211638" y="6308725"/>
            <a:ext cx="719137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  <a:endParaRPr lang="zh-CN" altLang="en-US" sz="2000"/>
          </a:p>
        </p:txBody>
      </p:sp>
      <p:sp>
        <p:nvSpPr>
          <p:cNvPr id="1519620" name="AutoShape 4"/>
          <p:cNvSpPr>
            <a:spLocks noChangeArrowheads="1"/>
          </p:cNvSpPr>
          <p:nvPr/>
        </p:nvSpPr>
        <p:spPr bwMode="auto">
          <a:xfrm>
            <a:off x="4140200" y="190500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sz="2000"/>
              <a:t>开始</a:t>
            </a:r>
            <a:endParaRPr lang="zh-CN" altLang="en-US" sz="2000"/>
          </a:p>
        </p:txBody>
      </p:sp>
      <p:sp>
        <p:nvSpPr>
          <p:cNvPr id="1519621" name="AutoShape 5"/>
          <p:cNvSpPr>
            <a:spLocks noChangeArrowheads="1"/>
          </p:cNvSpPr>
          <p:nvPr/>
        </p:nvSpPr>
        <p:spPr bwMode="auto">
          <a:xfrm>
            <a:off x="3924300" y="69373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 dirty="0" smtClean="0"/>
              <a:t>Y</a:t>
            </a:r>
            <a:r>
              <a:rPr lang="zh-CN" altLang="en-US" sz="2000" dirty="0" smtClean="0"/>
              <a:t>＝</a:t>
            </a:r>
            <a:r>
              <a:rPr lang="en-US" altLang="zh-CN" sz="2000" dirty="0"/>
              <a:t>0?</a:t>
            </a:r>
            <a:endParaRPr lang="en-US" altLang="zh-CN" sz="2000" dirty="0"/>
          </a:p>
        </p:txBody>
      </p:sp>
      <p:sp>
        <p:nvSpPr>
          <p:cNvPr id="1519622" name="Line 6"/>
          <p:cNvSpPr>
            <a:spLocks noChangeShapeType="1"/>
          </p:cNvSpPr>
          <p:nvPr/>
        </p:nvSpPr>
        <p:spPr bwMode="auto">
          <a:xfrm>
            <a:off x="4572000" y="5492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23" name="Line 7"/>
          <p:cNvSpPr>
            <a:spLocks noChangeShapeType="1"/>
          </p:cNvSpPr>
          <p:nvPr/>
        </p:nvSpPr>
        <p:spPr bwMode="auto">
          <a:xfrm>
            <a:off x="4572000" y="11255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24" name="Text Box 8"/>
          <p:cNvSpPr txBox="1">
            <a:spLocks noChangeArrowheads="1"/>
          </p:cNvSpPr>
          <p:nvPr/>
        </p:nvSpPr>
        <p:spPr bwMode="auto">
          <a:xfrm>
            <a:off x="4645025" y="981075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19625" name="AutoShape 9"/>
          <p:cNvSpPr>
            <a:spLocks noChangeArrowheads="1"/>
          </p:cNvSpPr>
          <p:nvPr/>
        </p:nvSpPr>
        <p:spPr bwMode="auto">
          <a:xfrm>
            <a:off x="3924300" y="1268413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 dirty="0" smtClean="0"/>
              <a:t>X</a:t>
            </a:r>
            <a:r>
              <a:rPr lang="zh-CN" altLang="en-US" sz="2000" dirty="0" smtClean="0"/>
              <a:t>＝</a:t>
            </a:r>
            <a:r>
              <a:rPr lang="en-US" altLang="zh-CN" sz="2000" dirty="0"/>
              <a:t>0?</a:t>
            </a:r>
            <a:endParaRPr lang="en-US" altLang="zh-CN" sz="2000" dirty="0"/>
          </a:p>
        </p:txBody>
      </p:sp>
      <p:sp>
        <p:nvSpPr>
          <p:cNvPr id="1519626" name="AutoShape 10"/>
          <p:cNvSpPr>
            <a:spLocks noChangeArrowheads="1"/>
          </p:cNvSpPr>
          <p:nvPr/>
        </p:nvSpPr>
        <p:spPr bwMode="auto">
          <a:xfrm>
            <a:off x="3779838" y="184467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＝</a:t>
            </a:r>
            <a:r>
              <a:rPr lang="en-US" altLang="zh-CN" sz="2000"/>
              <a:t>Ex</a:t>
            </a:r>
            <a:r>
              <a:rPr lang="zh-CN" altLang="en-US" sz="2000"/>
              <a:t>－</a:t>
            </a:r>
            <a:r>
              <a:rPr lang="en-US" altLang="zh-CN" sz="2000"/>
              <a:t>Ey</a:t>
            </a:r>
            <a:endParaRPr lang="en-US" altLang="zh-CN" sz="2000"/>
          </a:p>
        </p:txBody>
      </p:sp>
      <p:sp>
        <p:nvSpPr>
          <p:cNvPr id="1519627" name="Line 11"/>
          <p:cNvSpPr>
            <a:spLocks noChangeShapeType="1"/>
          </p:cNvSpPr>
          <p:nvPr/>
        </p:nvSpPr>
        <p:spPr bwMode="auto">
          <a:xfrm>
            <a:off x="4572000" y="17002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28" name="Text Box 12"/>
          <p:cNvSpPr txBox="1">
            <a:spLocks noChangeArrowheads="1"/>
          </p:cNvSpPr>
          <p:nvPr/>
        </p:nvSpPr>
        <p:spPr bwMode="auto">
          <a:xfrm>
            <a:off x="4645025" y="1519238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519629" name="AutoShape 13"/>
          <p:cNvSpPr>
            <a:spLocks noChangeArrowheads="1"/>
          </p:cNvSpPr>
          <p:nvPr/>
        </p:nvSpPr>
        <p:spPr bwMode="auto">
          <a:xfrm>
            <a:off x="3924300" y="242093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19630" name="Line 14"/>
          <p:cNvSpPr>
            <a:spLocks noChangeShapeType="1"/>
          </p:cNvSpPr>
          <p:nvPr/>
        </p:nvSpPr>
        <p:spPr bwMode="auto">
          <a:xfrm>
            <a:off x="4572000" y="22764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1" name="AutoShape 15"/>
          <p:cNvSpPr>
            <a:spLocks noChangeArrowheads="1"/>
          </p:cNvSpPr>
          <p:nvPr/>
        </p:nvSpPr>
        <p:spPr bwMode="auto">
          <a:xfrm>
            <a:off x="3706813" y="2997200"/>
            <a:ext cx="1728787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＝</a:t>
            </a:r>
            <a:r>
              <a:rPr lang="en-US" altLang="zh-CN" sz="2000"/>
              <a:t>Mx÷My</a:t>
            </a:r>
            <a:endParaRPr lang="en-US" altLang="zh-CN" sz="2000"/>
          </a:p>
        </p:txBody>
      </p:sp>
      <p:sp>
        <p:nvSpPr>
          <p:cNvPr id="1519632" name="Line 16"/>
          <p:cNvSpPr>
            <a:spLocks noChangeShapeType="1"/>
          </p:cNvSpPr>
          <p:nvPr/>
        </p:nvSpPr>
        <p:spPr bwMode="auto">
          <a:xfrm>
            <a:off x="4572000" y="28527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3" name="AutoShape 17"/>
          <p:cNvSpPr>
            <a:spLocks noChangeArrowheads="1"/>
          </p:cNvSpPr>
          <p:nvPr/>
        </p:nvSpPr>
        <p:spPr bwMode="auto">
          <a:xfrm>
            <a:off x="3924300" y="3573463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19634" name="Line 18"/>
          <p:cNvSpPr>
            <a:spLocks noChangeShapeType="1"/>
          </p:cNvSpPr>
          <p:nvPr/>
        </p:nvSpPr>
        <p:spPr bwMode="auto">
          <a:xfrm>
            <a:off x="4572000" y="34290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5" name="Line 19"/>
          <p:cNvSpPr>
            <a:spLocks noChangeShapeType="1"/>
          </p:cNvSpPr>
          <p:nvPr/>
        </p:nvSpPr>
        <p:spPr bwMode="auto">
          <a:xfrm>
            <a:off x="4572000" y="4005263"/>
            <a:ext cx="0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6" name="AutoShape 20"/>
          <p:cNvSpPr>
            <a:spLocks noChangeArrowheads="1"/>
          </p:cNvSpPr>
          <p:nvPr/>
        </p:nvSpPr>
        <p:spPr bwMode="auto">
          <a:xfrm>
            <a:off x="2482850" y="393382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右移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  <a:endParaRPr lang="zh-CN" altLang="en-US" sz="2000"/>
          </a:p>
        </p:txBody>
      </p:sp>
      <p:sp>
        <p:nvSpPr>
          <p:cNvPr id="1519637" name="Line 21"/>
          <p:cNvSpPr>
            <a:spLocks noChangeShapeType="1"/>
          </p:cNvSpPr>
          <p:nvPr/>
        </p:nvSpPr>
        <p:spPr bwMode="auto">
          <a:xfrm>
            <a:off x="3275013" y="3789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8" name="Line 22"/>
          <p:cNvSpPr>
            <a:spLocks noChangeShapeType="1"/>
          </p:cNvSpPr>
          <p:nvPr/>
        </p:nvSpPr>
        <p:spPr bwMode="auto">
          <a:xfrm flipH="1">
            <a:off x="3275013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9" name="AutoShape 23"/>
          <p:cNvSpPr>
            <a:spLocks noChangeArrowheads="1"/>
          </p:cNvSpPr>
          <p:nvPr/>
        </p:nvSpPr>
        <p:spPr bwMode="auto">
          <a:xfrm>
            <a:off x="2482850" y="45085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加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519640" name="Line 24"/>
          <p:cNvSpPr>
            <a:spLocks noChangeShapeType="1"/>
          </p:cNvSpPr>
          <p:nvPr/>
        </p:nvSpPr>
        <p:spPr bwMode="auto">
          <a:xfrm>
            <a:off x="3275013" y="43640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1" name="AutoShape 25"/>
          <p:cNvSpPr>
            <a:spLocks noChangeArrowheads="1"/>
          </p:cNvSpPr>
          <p:nvPr/>
        </p:nvSpPr>
        <p:spPr bwMode="auto">
          <a:xfrm>
            <a:off x="2411413" y="5084763"/>
            <a:ext cx="1728787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＞</a:t>
            </a:r>
            <a:r>
              <a:rPr lang="en-US" altLang="zh-CN" sz="2000"/>
              <a:t>+E</a:t>
            </a:r>
            <a:r>
              <a:rPr lang="en-US" altLang="zh-CN" sz="1600"/>
              <a:t>max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19642" name="Line 26"/>
          <p:cNvSpPr>
            <a:spLocks noChangeShapeType="1"/>
          </p:cNvSpPr>
          <p:nvPr/>
        </p:nvSpPr>
        <p:spPr bwMode="auto">
          <a:xfrm>
            <a:off x="3275013" y="49403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3" name="Line 27"/>
          <p:cNvSpPr>
            <a:spLocks noChangeShapeType="1"/>
          </p:cNvSpPr>
          <p:nvPr/>
        </p:nvSpPr>
        <p:spPr bwMode="auto">
          <a:xfrm flipH="1">
            <a:off x="5219700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4" name="AutoShape 28"/>
          <p:cNvSpPr>
            <a:spLocks noChangeArrowheads="1"/>
          </p:cNvSpPr>
          <p:nvPr/>
        </p:nvSpPr>
        <p:spPr bwMode="auto">
          <a:xfrm>
            <a:off x="5075238" y="393382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zh-CN" altLang="en-US" sz="2000"/>
              <a:t>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  <a:endParaRPr lang="zh-CN" altLang="en-US" sz="2000"/>
          </a:p>
        </p:txBody>
      </p:sp>
      <p:sp>
        <p:nvSpPr>
          <p:cNvPr id="1519645" name="Line 29"/>
          <p:cNvSpPr>
            <a:spLocks noChangeShapeType="1"/>
          </p:cNvSpPr>
          <p:nvPr/>
        </p:nvSpPr>
        <p:spPr bwMode="auto">
          <a:xfrm>
            <a:off x="5867400" y="3789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6" name="AutoShape 30"/>
          <p:cNvSpPr>
            <a:spLocks noChangeArrowheads="1"/>
          </p:cNvSpPr>
          <p:nvPr/>
        </p:nvSpPr>
        <p:spPr bwMode="auto">
          <a:xfrm>
            <a:off x="5075238" y="45085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E</a:t>
            </a:r>
            <a:r>
              <a:rPr lang="en-US" altLang="zh-CN" sz="1600"/>
              <a:t>z</a:t>
            </a:r>
            <a:r>
              <a:rPr lang="zh-CN" altLang="en-US" sz="2000"/>
              <a:t>减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519647" name="Line 31"/>
          <p:cNvSpPr>
            <a:spLocks noChangeShapeType="1"/>
          </p:cNvSpPr>
          <p:nvPr/>
        </p:nvSpPr>
        <p:spPr bwMode="auto">
          <a:xfrm>
            <a:off x="5867400" y="43640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8" name="AutoShape 32"/>
          <p:cNvSpPr>
            <a:spLocks noChangeArrowheads="1"/>
          </p:cNvSpPr>
          <p:nvPr/>
        </p:nvSpPr>
        <p:spPr bwMode="auto">
          <a:xfrm>
            <a:off x="5003800" y="5084763"/>
            <a:ext cx="1728788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＜</a:t>
            </a:r>
            <a:r>
              <a:rPr lang="en-US" altLang="zh-CN" sz="2000"/>
              <a:t>E</a:t>
            </a:r>
            <a:r>
              <a:rPr lang="en-US" altLang="zh-CN" sz="1600"/>
              <a:t>min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1519649" name="Line 33"/>
          <p:cNvSpPr>
            <a:spLocks noChangeShapeType="1"/>
          </p:cNvSpPr>
          <p:nvPr/>
        </p:nvSpPr>
        <p:spPr bwMode="auto">
          <a:xfrm>
            <a:off x="5867400" y="49403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0" name="AutoShape 34"/>
          <p:cNvSpPr>
            <a:spLocks noChangeArrowheads="1"/>
          </p:cNvSpPr>
          <p:nvPr/>
        </p:nvSpPr>
        <p:spPr bwMode="auto">
          <a:xfrm>
            <a:off x="3779838" y="55165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en-US" altLang="zh-CN" sz="2000"/>
              <a:t>×2</a:t>
            </a:r>
            <a:r>
              <a:rPr lang="en-US" altLang="zh-CN" sz="2000" baseline="50000"/>
              <a:t>E</a:t>
            </a:r>
            <a:r>
              <a:rPr lang="en-US" altLang="zh-CN" sz="1800" baseline="50000"/>
              <a:t>z</a:t>
            </a:r>
            <a:endParaRPr lang="en-US" altLang="zh-CN" sz="1800" baseline="50000"/>
          </a:p>
        </p:txBody>
      </p:sp>
      <p:sp>
        <p:nvSpPr>
          <p:cNvPr id="1519651" name="Line 35"/>
          <p:cNvSpPr>
            <a:spLocks noChangeShapeType="1"/>
          </p:cNvSpPr>
          <p:nvPr/>
        </p:nvSpPr>
        <p:spPr bwMode="auto">
          <a:xfrm>
            <a:off x="4572000" y="59499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2" name="Line 36"/>
          <p:cNvSpPr>
            <a:spLocks noChangeShapeType="1"/>
          </p:cNvSpPr>
          <p:nvPr/>
        </p:nvSpPr>
        <p:spPr bwMode="auto">
          <a:xfrm rot="5400000" flipH="1">
            <a:off x="4787900" y="50847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3" name="AutoShape 37"/>
          <p:cNvSpPr>
            <a:spLocks noChangeArrowheads="1"/>
          </p:cNvSpPr>
          <p:nvPr/>
        </p:nvSpPr>
        <p:spPr bwMode="auto">
          <a:xfrm>
            <a:off x="1258888" y="5516563"/>
            <a:ext cx="1008062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上溢</a:t>
            </a:r>
            <a:endParaRPr lang="zh-CN" altLang="en-US" sz="2000"/>
          </a:p>
        </p:txBody>
      </p:sp>
      <p:sp>
        <p:nvSpPr>
          <p:cNvPr id="1519654" name="Line 38"/>
          <p:cNvSpPr>
            <a:spLocks noChangeShapeType="1"/>
          </p:cNvSpPr>
          <p:nvPr/>
        </p:nvSpPr>
        <p:spPr bwMode="auto">
          <a:xfrm>
            <a:off x="1763713" y="2636838"/>
            <a:ext cx="0" cy="2881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5" name="Line 39"/>
          <p:cNvSpPr>
            <a:spLocks noChangeShapeType="1"/>
          </p:cNvSpPr>
          <p:nvPr/>
        </p:nvSpPr>
        <p:spPr bwMode="auto">
          <a:xfrm rot="5400000" flipH="1">
            <a:off x="2087563" y="497681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6" name="Line 40"/>
          <p:cNvSpPr>
            <a:spLocks noChangeShapeType="1"/>
          </p:cNvSpPr>
          <p:nvPr/>
        </p:nvSpPr>
        <p:spPr bwMode="auto">
          <a:xfrm rot="-5400000">
            <a:off x="6984207" y="5049044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7" name="AutoShape 41"/>
          <p:cNvSpPr>
            <a:spLocks noChangeArrowheads="1"/>
          </p:cNvSpPr>
          <p:nvPr/>
        </p:nvSpPr>
        <p:spPr bwMode="auto">
          <a:xfrm>
            <a:off x="6732588" y="5517480"/>
            <a:ext cx="1008062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519658" name="Line 42"/>
          <p:cNvSpPr>
            <a:spLocks noChangeShapeType="1"/>
          </p:cNvSpPr>
          <p:nvPr/>
        </p:nvSpPr>
        <p:spPr bwMode="auto">
          <a:xfrm>
            <a:off x="7237413" y="1484313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19659" name="Line 43"/>
          <p:cNvSpPr>
            <a:spLocks noChangeShapeType="1"/>
          </p:cNvSpPr>
          <p:nvPr/>
        </p:nvSpPr>
        <p:spPr bwMode="auto">
          <a:xfrm rot="-5400000">
            <a:off x="3168651" y="4687887"/>
            <a:ext cx="0" cy="280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0" name="Line 44"/>
          <p:cNvSpPr>
            <a:spLocks noChangeShapeType="1"/>
          </p:cNvSpPr>
          <p:nvPr/>
        </p:nvSpPr>
        <p:spPr bwMode="auto">
          <a:xfrm>
            <a:off x="1763713" y="5949950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1" name="Line 45"/>
          <p:cNvSpPr>
            <a:spLocks noChangeShapeType="1"/>
          </p:cNvSpPr>
          <p:nvPr/>
        </p:nvSpPr>
        <p:spPr bwMode="auto">
          <a:xfrm rot="5400000" flipH="1">
            <a:off x="5904707" y="4760118"/>
            <a:ext cx="0" cy="266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2" name="Line 46"/>
          <p:cNvSpPr>
            <a:spLocks noChangeShapeType="1"/>
          </p:cNvSpPr>
          <p:nvPr/>
        </p:nvSpPr>
        <p:spPr bwMode="auto">
          <a:xfrm>
            <a:off x="7235825" y="5949950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3" name="Line 47"/>
          <p:cNvSpPr>
            <a:spLocks noChangeShapeType="1"/>
          </p:cNvSpPr>
          <p:nvPr/>
        </p:nvSpPr>
        <p:spPr bwMode="auto">
          <a:xfrm flipH="1">
            <a:off x="1763713" y="2636838"/>
            <a:ext cx="2160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4" name="Line 48"/>
          <p:cNvSpPr>
            <a:spLocks noChangeShapeType="1"/>
          </p:cNvSpPr>
          <p:nvPr/>
        </p:nvSpPr>
        <p:spPr bwMode="auto">
          <a:xfrm flipH="1">
            <a:off x="5219700" y="1484784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5" name="Line 49"/>
          <p:cNvSpPr>
            <a:spLocks noChangeShapeType="1"/>
          </p:cNvSpPr>
          <p:nvPr/>
        </p:nvSpPr>
        <p:spPr bwMode="auto">
          <a:xfrm rot="16200000">
            <a:off x="5472113" y="65778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6" name="Line 50"/>
          <p:cNvSpPr>
            <a:spLocks noChangeShapeType="1"/>
          </p:cNvSpPr>
          <p:nvPr/>
        </p:nvSpPr>
        <p:spPr bwMode="auto">
          <a:xfrm rot="-5400000">
            <a:off x="6227763" y="1628775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7" name="Text Box 51"/>
          <p:cNvSpPr txBox="1">
            <a:spLocks noChangeArrowheads="1"/>
          </p:cNvSpPr>
          <p:nvPr/>
        </p:nvSpPr>
        <p:spPr bwMode="auto">
          <a:xfrm>
            <a:off x="5147470" y="1159418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Y</a:t>
            </a:r>
            <a:endParaRPr lang="en-US" altLang="zh-CN" sz="2000" dirty="0">
              <a:solidFill>
                <a:srgbClr val="008000"/>
              </a:solidFill>
            </a:endParaRPr>
          </a:p>
        </p:txBody>
      </p:sp>
      <p:sp>
        <p:nvSpPr>
          <p:cNvPr id="1519668" name="Text Box 52"/>
          <p:cNvSpPr txBox="1">
            <a:spLocks noChangeArrowheads="1"/>
          </p:cNvSpPr>
          <p:nvPr/>
        </p:nvSpPr>
        <p:spPr bwMode="auto">
          <a:xfrm>
            <a:off x="5147469" y="583407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Y</a:t>
            </a:r>
            <a:endParaRPr lang="en-US" altLang="zh-CN" sz="2000" dirty="0">
              <a:solidFill>
                <a:srgbClr val="008000"/>
              </a:solidFill>
            </a:endParaRPr>
          </a:p>
        </p:txBody>
      </p:sp>
      <p:sp>
        <p:nvSpPr>
          <p:cNvPr id="1519669" name="Text Box 53"/>
          <p:cNvSpPr txBox="1">
            <a:spLocks noChangeArrowheads="1"/>
          </p:cNvSpPr>
          <p:nvPr/>
        </p:nvSpPr>
        <p:spPr bwMode="auto">
          <a:xfrm>
            <a:off x="2770188" y="2276475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＞</a:t>
            </a:r>
            <a:r>
              <a:rPr lang="en-US" altLang="zh-CN" sz="2000"/>
              <a:t>+E</a:t>
            </a:r>
            <a:r>
              <a:rPr lang="en-US" altLang="zh-CN" sz="1600"/>
              <a:t>max</a:t>
            </a:r>
            <a:endParaRPr lang="en-US" altLang="zh-CN" sz="1600"/>
          </a:p>
        </p:txBody>
      </p:sp>
      <p:sp>
        <p:nvSpPr>
          <p:cNvPr id="1519670" name="Text Box 54"/>
          <p:cNvSpPr txBox="1">
            <a:spLocks noChangeArrowheads="1"/>
          </p:cNvSpPr>
          <p:nvPr/>
        </p:nvSpPr>
        <p:spPr bwMode="auto">
          <a:xfrm>
            <a:off x="4932363" y="2276475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＜</a:t>
            </a:r>
            <a:r>
              <a:rPr lang="en-US" altLang="zh-CN" sz="2000"/>
              <a:t>E</a:t>
            </a:r>
            <a:r>
              <a:rPr lang="en-US" altLang="zh-CN" sz="1600"/>
              <a:t>min</a:t>
            </a:r>
            <a:endParaRPr lang="en-US" altLang="zh-CN" sz="1600"/>
          </a:p>
        </p:txBody>
      </p:sp>
      <p:sp>
        <p:nvSpPr>
          <p:cNvPr id="1519672" name="Text Box 56"/>
          <p:cNvSpPr txBox="1">
            <a:spLocks noChangeArrowheads="1"/>
          </p:cNvSpPr>
          <p:nvPr/>
        </p:nvSpPr>
        <p:spPr bwMode="auto">
          <a:xfrm>
            <a:off x="5291138" y="3429000"/>
            <a:ext cx="1441450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zh-CN" altLang="en-US" sz="2000"/>
              <a:t>＝－</a:t>
            </a:r>
            <a:r>
              <a:rPr lang="en-US" altLang="zh-CN" sz="2000"/>
              <a:t>1/2</a:t>
            </a:r>
            <a:endParaRPr lang="en-US" altLang="zh-CN" sz="1600"/>
          </a:p>
        </p:txBody>
      </p:sp>
      <p:sp>
        <p:nvSpPr>
          <p:cNvPr id="1519673" name="Text Box 57"/>
          <p:cNvSpPr txBox="1">
            <a:spLocks noChangeArrowheads="1"/>
          </p:cNvSpPr>
          <p:nvPr/>
        </p:nvSpPr>
        <p:spPr bwMode="auto">
          <a:xfrm>
            <a:off x="4067175" y="4976813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19674" name="Text Box 58"/>
          <p:cNvSpPr txBox="1">
            <a:spLocks noChangeArrowheads="1"/>
          </p:cNvSpPr>
          <p:nvPr/>
        </p:nvSpPr>
        <p:spPr bwMode="auto">
          <a:xfrm>
            <a:off x="4716463" y="497681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519675" name="Text Box 59"/>
          <p:cNvSpPr txBox="1">
            <a:spLocks noChangeArrowheads="1"/>
          </p:cNvSpPr>
          <p:nvPr/>
        </p:nvSpPr>
        <p:spPr bwMode="auto">
          <a:xfrm>
            <a:off x="2195513" y="497681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519676" name="Text Box 60"/>
          <p:cNvSpPr txBox="1">
            <a:spLocks noChangeArrowheads="1"/>
          </p:cNvSpPr>
          <p:nvPr/>
        </p:nvSpPr>
        <p:spPr bwMode="auto">
          <a:xfrm>
            <a:off x="6588125" y="4976813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519677" name="Text Box 61"/>
          <p:cNvSpPr txBox="1">
            <a:spLocks noChangeArrowheads="1"/>
          </p:cNvSpPr>
          <p:nvPr/>
        </p:nvSpPr>
        <p:spPr bwMode="auto">
          <a:xfrm>
            <a:off x="323528" y="620688"/>
            <a:ext cx="3240088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2"/>
                </a:solidFill>
              </a:rPr>
              <a:t>浮点</a:t>
            </a:r>
            <a:r>
              <a:rPr lang="zh-CN" altLang="en-US" dirty="0">
                <a:solidFill>
                  <a:srgbClr val="FF0000"/>
                </a:solidFill>
              </a:rPr>
              <a:t>除法</a:t>
            </a:r>
            <a:r>
              <a:rPr lang="zh-CN" altLang="en-US" dirty="0">
                <a:solidFill>
                  <a:schemeClr val="bg2"/>
                </a:solidFill>
              </a:rPr>
              <a:t>流程框图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519678" name="AutoShape 62"/>
          <p:cNvSpPr>
            <a:spLocks noChangeArrowheads="1"/>
          </p:cNvSpPr>
          <p:nvPr/>
        </p:nvSpPr>
        <p:spPr bwMode="auto">
          <a:xfrm>
            <a:off x="5724526" y="693165"/>
            <a:ext cx="1296987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000"/>
              <a:t>除法错</a:t>
            </a:r>
            <a:endParaRPr lang="zh-CN" altLang="en-US" sz="2000"/>
          </a:p>
        </p:txBody>
      </p:sp>
      <p:sp>
        <p:nvSpPr>
          <p:cNvPr id="1519679" name="Text Box 63"/>
          <p:cNvSpPr txBox="1">
            <a:spLocks noChangeArrowheads="1"/>
          </p:cNvSpPr>
          <p:nvPr/>
        </p:nvSpPr>
        <p:spPr bwMode="auto">
          <a:xfrm>
            <a:off x="1836738" y="3429000"/>
            <a:ext cx="2303462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/>
              <a:t>|M</a:t>
            </a:r>
            <a:r>
              <a:rPr lang="en-US" altLang="zh-CN" sz="1600"/>
              <a:t>z</a:t>
            </a:r>
            <a:r>
              <a:rPr lang="en-US" altLang="zh-CN" sz="2000"/>
              <a:t>|</a:t>
            </a:r>
            <a:r>
              <a:rPr lang="zh-CN" altLang="en-US" sz="2000">
                <a:latin typeface="+mn-ea"/>
                <a:ea typeface="+mn-ea"/>
              </a:rPr>
              <a:t>≥</a:t>
            </a:r>
            <a:r>
              <a:rPr lang="en-US" altLang="zh-CN" sz="2000"/>
              <a:t>1</a:t>
            </a:r>
            <a:r>
              <a:rPr lang="zh-CN" altLang="en-US" sz="2000"/>
              <a:t>且</a:t>
            </a:r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zh-CN" altLang="en-US" sz="2000">
                <a:latin typeface="+mn-ea"/>
                <a:ea typeface="+mn-ea"/>
              </a:rPr>
              <a:t>≠</a:t>
            </a:r>
            <a:r>
              <a:rPr lang="zh-CN" altLang="en-US" sz="2000"/>
              <a:t>－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车向泉\AppData\Local\Microsoft\Windows\Temporary Internet Files\Content.IE5\UU39ZH4O\MC900417948[1]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89588" y="4325069"/>
            <a:ext cx="23749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两</a:t>
            </a:r>
            <a:r>
              <a:rPr lang="zh-CN" altLang="en-US" smtClean="0">
                <a:solidFill>
                  <a:srgbClr val="C00000"/>
                </a:solidFill>
              </a:rPr>
              <a:t>规格化</a:t>
            </a:r>
            <a:r>
              <a:rPr lang="zh-CN" altLang="en-US" smtClean="0"/>
              <a:t>浮点数，</a:t>
            </a:r>
            <a:r>
              <a:rPr lang="zh-CN" altLang="en-US" smtClean="0">
                <a:solidFill>
                  <a:srgbClr val="008000"/>
                </a:solidFill>
              </a:rPr>
              <a:t>尾数</a:t>
            </a: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</a:t>
            </a:r>
            <a:r>
              <a:rPr lang="zh-CN" altLang="en-US" smtClean="0"/>
              <a:t>表示。</a:t>
            </a:r>
            <a:endParaRPr lang="en-US" altLang="zh-CN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① </a:t>
            </a:r>
            <a:r>
              <a:rPr lang="zh-CN" altLang="en-US" smtClean="0"/>
              <a:t>两浮点数求</a:t>
            </a:r>
            <a:r>
              <a:rPr lang="zh-CN" altLang="en-US" smtClean="0">
                <a:solidFill>
                  <a:srgbClr val="FF0000"/>
                </a:solidFill>
              </a:rPr>
              <a:t>和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差</a:t>
            </a:r>
            <a:r>
              <a:rPr lang="zh-CN" altLang="en-US" smtClean="0"/>
              <a:t>，最后对结果规格化时，能否确定需要</a:t>
            </a:r>
            <a:r>
              <a:rPr lang="zh-CN" altLang="en-US" smtClean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右规</a:t>
            </a:r>
            <a:r>
              <a:rPr lang="zh-CN" altLang="en-US" smtClean="0">
                <a:solidFill>
                  <a:srgbClr val="CC0066"/>
                </a:solidFill>
              </a:rPr>
              <a:t>的次数</a:t>
            </a:r>
            <a:r>
              <a:rPr lang="zh-CN" altLang="en-US" smtClean="0"/>
              <a:t>？能否确定需要</a:t>
            </a:r>
            <a:r>
              <a:rPr lang="zh-CN" altLang="en-US" smtClean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左规</a:t>
            </a:r>
            <a:r>
              <a:rPr lang="zh-CN" altLang="en-US" smtClean="0">
                <a:solidFill>
                  <a:srgbClr val="CC0066"/>
                </a:solidFill>
              </a:rPr>
              <a:t>的次数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② </a:t>
            </a:r>
            <a:r>
              <a:rPr lang="zh-CN" altLang="en-US" smtClean="0"/>
              <a:t>两浮点数</a:t>
            </a:r>
            <a:r>
              <a:rPr lang="zh-CN" altLang="en-US" smtClean="0">
                <a:solidFill>
                  <a:srgbClr val="FF0000"/>
                </a:solidFill>
              </a:rPr>
              <a:t>相乘</a:t>
            </a:r>
            <a:r>
              <a:rPr lang="zh-CN" altLang="en-US" smtClean="0"/>
              <a:t>，是否可能需要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右归</a:t>
            </a:r>
            <a:r>
              <a:rPr lang="zh-CN" altLang="en-US" smtClean="0"/>
              <a:t>？是否可能需要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左规</a:t>
            </a:r>
            <a:r>
              <a:rPr lang="zh-CN" altLang="en-US" smtClean="0"/>
              <a:t>？为什么？若需要，能否确定</a:t>
            </a:r>
            <a:r>
              <a:rPr lang="zh-CN" altLang="en-US" smtClean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左规</a:t>
            </a:r>
            <a:r>
              <a:rPr lang="zh-CN" altLang="en-US" smtClean="0">
                <a:solidFill>
                  <a:srgbClr val="CC0066"/>
                </a:solidFill>
              </a:rPr>
              <a:t>、</a:t>
            </a:r>
            <a:r>
              <a:rPr lang="zh-CN" altLang="en-US" smtClean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右归</a:t>
            </a:r>
            <a:r>
              <a:rPr lang="zh-CN" altLang="en-US" smtClean="0">
                <a:solidFill>
                  <a:srgbClr val="CC0066"/>
                </a:solidFill>
              </a:rPr>
              <a:t>的次数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③ </a:t>
            </a:r>
            <a:r>
              <a:rPr lang="zh-CN" altLang="en-US" smtClean="0"/>
              <a:t>两浮点数</a:t>
            </a:r>
            <a:r>
              <a:rPr lang="zh-CN" altLang="en-US" smtClean="0">
                <a:solidFill>
                  <a:srgbClr val="FF0000"/>
                </a:solidFill>
              </a:rPr>
              <a:t>相除</a:t>
            </a:r>
            <a:r>
              <a:rPr lang="zh-CN" altLang="en-US" smtClean="0"/>
              <a:t>，是否可能需要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左归</a:t>
            </a:r>
            <a:r>
              <a:rPr lang="zh-CN" altLang="en-US" smtClean="0"/>
              <a:t>？是否可能需要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右归</a:t>
            </a:r>
            <a:r>
              <a:rPr lang="zh-CN" altLang="en-US" smtClean="0"/>
              <a:t>？为什么？若需要，能否确定</a:t>
            </a:r>
            <a:r>
              <a:rPr lang="zh-CN" altLang="en-US" smtClean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右规</a:t>
            </a:r>
            <a:r>
              <a:rPr lang="zh-CN" altLang="en-US" smtClean="0">
                <a:solidFill>
                  <a:srgbClr val="CC0066"/>
                </a:solidFill>
              </a:rPr>
              <a:t>、</a:t>
            </a:r>
            <a:r>
              <a:rPr lang="zh-CN" altLang="en-US" smtClean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右归</a:t>
            </a:r>
            <a:r>
              <a:rPr lang="zh-CN" altLang="en-US" smtClean="0">
                <a:solidFill>
                  <a:srgbClr val="CC0066"/>
                </a:solidFill>
              </a:rPr>
              <a:t>的次数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</a:t>
            </a:r>
            <a:endParaRPr lang="en-US" altLang="zh-CN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① </a:t>
            </a:r>
            <a:r>
              <a:rPr lang="zh-CN" altLang="en-US" smtClean="0"/>
              <a:t>右归最多一次；左规次数无法确定，最多不会超过</a:t>
            </a:r>
            <a:br>
              <a:rPr lang="en-US" altLang="zh-CN" smtClean="0"/>
            </a:br>
            <a:r>
              <a:rPr lang="en-US" altLang="zh-CN" smtClean="0"/>
              <a:t>     n-1</a:t>
            </a:r>
            <a:r>
              <a:rPr lang="zh-CN" altLang="en-US" smtClean="0"/>
              <a:t>次。（设尾数共</a:t>
            </a:r>
            <a:r>
              <a:rPr lang="en-US" altLang="zh-CN" smtClean="0"/>
              <a:t>n</a:t>
            </a:r>
            <a:r>
              <a:rPr lang="zh-CN" altLang="en-US" smtClean="0"/>
              <a:t>个数值位）</a:t>
            </a:r>
            <a:endParaRPr lang="en-US" altLang="zh-CN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② </a:t>
            </a:r>
            <a:r>
              <a:rPr lang="zh-CN" altLang="en-US" smtClean="0"/>
              <a:t>两浮点数</a:t>
            </a:r>
            <a:r>
              <a:rPr lang="zh-CN" altLang="en-US" smtClean="0">
                <a:solidFill>
                  <a:srgbClr val="FF0000"/>
                </a:solidFill>
              </a:rPr>
              <a:t>相乘</a:t>
            </a:r>
            <a:r>
              <a:rPr lang="zh-CN" altLang="en-US" smtClean="0"/>
              <a:t>，</a:t>
            </a:r>
            <a:r>
              <a:rPr lang="en-US" altLang="zh-CN" smtClean="0"/>
              <a:t>1/4</a:t>
            </a:r>
            <a:r>
              <a:rPr lang="en-US" altLang="zh-CN" smtClean="0">
                <a:latin typeface="+mn-ea"/>
              </a:rPr>
              <a:t>≤</a:t>
            </a:r>
            <a:r>
              <a:rPr lang="en-US" altLang="zh-CN" smtClean="0"/>
              <a:t>|</a:t>
            </a:r>
            <a:r>
              <a:rPr lang="zh-CN" altLang="en-US" smtClean="0"/>
              <a:t>积的尾数</a:t>
            </a:r>
            <a:r>
              <a:rPr lang="en-US" altLang="zh-CN" smtClean="0"/>
              <a:t>|＜1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不需右归；若需左规，只需一次。</a:t>
            </a:r>
            <a:endParaRPr lang="en-US" altLang="zh-CN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③ </a:t>
            </a:r>
            <a:r>
              <a:rPr lang="zh-CN" altLang="en-US" smtClean="0"/>
              <a:t>两浮点数</a:t>
            </a:r>
            <a:r>
              <a:rPr lang="zh-CN" altLang="en-US" smtClean="0">
                <a:solidFill>
                  <a:srgbClr val="FF0000"/>
                </a:solidFill>
              </a:rPr>
              <a:t>相除</a:t>
            </a:r>
            <a:r>
              <a:rPr lang="zh-CN" altLang="en-US" smtClean="0"/>
              <a:t>，</a:t>
            </a:r>
            <a:r>
              <a:rPr lang="en-US" altLang="zh-CN" smtClean="0"/>
              <a:t>1/2</a:t>
            </a:r>
            <a:r>
              <a:rPr lang="zh-CN" altLang="en-US" smtClean="0"/>
              <a:t>＜</a:t>
            </a:r>
            <a:r>
              <a:rPr lang="en-US" altLang="zh-CN" smtClean="0"/>
              <a:t>|</a:t>
            </a:r>
            <a:r>
              <a:rPr lang="zh-CN" altLang="en-US" smtClean="0"/>
              <a:t>商的尾数</a:t>
            </a:r>
            <a:r>
              <a:rPr lang="en-US" altLang="zh-CN" smtClean="0"/>
              <a:t>|＜2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不需左规；若需右归，只需一次。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运算器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20643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3.3  </a:t>
            </a:r>
            <a:r>
              <a:rPr lang="zh-CN" altLang="en-US" sz="4200">
                <a:ea typeface="楷体_GB2312" pitchFamily="49" charset="-122"/>
              </a:rPr>
              <a:t>浮点运算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520644" name="Rectangle 4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楷体_GB2312" pitchFamily="49" charset="-122"/>
              </a:rPr>
              <a:t>3.3.3  </a:t>
            </a:r>
            <a:r>
              <a:rPr lang="zh-CN" altLang="en-US" sz="3800">
                <a:solidFill>
                  <a:srgbClr val="CC0066"/>
                </a:solidFill>
                <a:ea typeface="楷体_GB2312" pitchFamily="49" charset="-122"/>
              </a:rPr>
              <a:t>浮点运算的实现</a:t>
            </a:r>
            <a:endParaRPr lang="zh-CN" altLang="en-US" sz="380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D82EB2-E253-46D2-9F1A-5F8760170338}" type="slidenum">
              <a:rPr lang="zh-CN" altLang="en-US"/>
            </a:fld>
            <a:endParaRPr lang="en-US" altLang="zh-CN"/>
          </a:p>
        </p:txBody>
      </p:sp>
      <p:sp>
        <p:nvSpPr>
          <p:cNvPr id="152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en-US" altLang="zh-CN"/>
              <a:t>3.3.3 </a:t>
            </a:r>
            <a:r>
              <a:rPr lang="zh-CN" altLang="en-US"/>
              <a:t>浮点运算的实现</a:t>
            </a:r>
            <a:endParaRPr lang="zh-CN" altLang="en-US"/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920037" cy="4537075"/>
          </a:xfrm>
        </p:spPr>
        <p:txBody>
          <a:bodyPr/>
          <a:lstStyle/>
          <a:p>
            <a:r>
              <a:rPr lang="zh-CN" altLang="en-US"/>
              <a:t>软件方法</a:t>
            </a:r>
            <a:endParaRPr lang="zh-CN" altLang="en-US"/>
          </a:p>
          <a:p>
            <a:r>
              <a:rPr lang="zh-CN" altLang="en-US"/>
              <a:t>配专用浮点处理器</a:t>
            </a:r>
            <a:endParaRPr lang="zh-CN" altLang="en-US"/>
          </a:p>
          <a:p>
            <a:r>
              <a:rPr lang="zh-CN" altLang="en-US"/>
              <a:t>在处理器中设置浮点运算部件</a:t>
            </a:r>
            <a:endParaRPr lang="zh-CN" altLang="en-US"/>
          </a:p>
          <a:p>
            <a:endParaRPr lang="zh-CN" altLang="en-US"/>
          </a:p>
          <a:p>
            <a:pPr>
              <a:buSzPct val="130000"/>
              <a:buFont typeface="Wingdings" panose="05000000000000000000" pitchFamily="2" charset="2"/>
              <a:buChar char="F"/>
            </a:pPr>
            <a:r>
              <a:rPr lang="zh-CN" altLang="en-US"/>
              <a:t>浮点运算的流水线处理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2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2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52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52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52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371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0825" y="260350"/>
            <a:ext cx="7775575" cy="6480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523717" name="Text Box 5"/>
          <p:cNvSpPr txBox="1">
            <a:spLocks noChangeArrowheads="1"/>
          </p:cNvSpPr>
          <p:nvPr/>
        </p:nvSpPr>
        <p:spPr bwMode="auto">
          <a:xfrm rot="5400000">
            <a:off x="5494337" y="3198813"/>
            <a:ext cx="6048375" cy="7493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</a:rPr>
              <a:t>74HC192 Synchronous Decade Counters</a:t>
            </a:r>
            <a:endParaRPr lang="en-US" altLang="zh-CN" sz="2400">
              <a:solidFill>
                <a:schemeClr val="bg2"/>
              </a:solidFill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</a:rPr>
              <a:t>Typical Clear, Load, and Count Sequences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523718" name="Line 6"/>
          <p:cNvSpPr>
            <a:spLocks noChangeShapeType="1"/>
          </p:cNvSpPr>
          <p:nvPr/>
        </p:nvSpPr>
        <p:spPr bwMode="auto">
          <a:xfrm>
            <a:off x="3309938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3719" name="Line 7"/>
          <p:cNvSpPr>
            <a:spLocks noChangeShapeType="1"/>
          </p:cNvSpPr>
          <p:nvPr/>
        </p:nvSpPr>
        <p:spPr bwMode="auto">
          <a:xfrm>
            <a:off x="3724275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3720" name="Line 8"/>
          <p:cNvSpPr>
            <a:spLocks noChangeShapeType="1"/>
          </p:cNvSpPr>
          <p:nvPr/>
        </p:nvSpPr>
        <p:spPr bwMode="auto">
          <a:xfrm>
            <a:off x="4140200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3721" name="Line 9"/>
          <p:cNvSpPr>
            <a:spLocks noChangeShapeType="1"/>
          </p:cNvSpPr>
          <p:nvPr/>
        </p:nvSpPr>
        <p:spPr bwMode="auto">
          <a:xfrm>
            <a:off x="4567238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3722" name="Line 10"/>
          <p:cNvSpPr>
            <a:spLocks noChangeShapeType="1"/>
          </p:cNvSpPr>
          <p:nvPr/>
        </p:nvSpPr>
        <p:spPr bwMode="auto">
          <a:xfrm>
            <a:off x="4976813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3723" name="Line 11"/>
          <p:cNvSpPr>
            <a:spLocks noChangeShapeType="1"/>
          </p:cNvSpPr>
          <p:nvPr/>
        </p:nvSpPr>
        <p:spPr bwMode="auto">
          <a:xfrm>
            <a:off x="5821363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3724" name="Line 12"/>
          <p:cNvSpPr>
            <a:spLocks noChangeShapeType="1"/>
          </p:cNvSpPr>
          <p:nvPr/>
        </p:nvSpPr>
        <p:spPr bwMode="auto">
          <a:xfrm>
            <a:off x="6237288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3725" name="Line 13"/>
          <p:cNvSpPr>
            <a:spLocks noChangeShapeType="1"/>
          </p:cNvSpPr>
          <p:nvPr/>
        </p:nvSpPr>
        <p:spPr bwMode="auto">
          <a:xfrm>
            <a:off x="6657975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3726" name="Line 14"/>
          <p:cNvSpPr>
            <a:spLocks noChangeShapeType="1"/>
          </p:cNvSpPr>
          <p:nvPr/>
        </p:nvSpPr>
        <p:spPr bwMode="auto">
          <a:xfrm>
            <a:off x="7070725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3727" name="Line 15"/>
          <p:cNvSpPr>
            <a:spLocks noChangeShapeType="1"/>
          </p:cNvSpPr>
          <p:nvPr/>
        </p:nvSpPr>
        <p:spPr bwMode="auto">
          <a:xfrm>
            <a:off x="7489825" y="2708275"/>
            <a:ext cx="0" cy="3241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1DF93E-E655-4BF4-BD92-7B4DFC926EB6}" type="slidenum">
              <a:rPr lang="zh-CN" altLang="en-US"/>
            </a:fld>
            <a:endParaRPr lang="en-US" altLang="zh-CN"/>
          </a:p>
        </p:txBody>
      </p:sp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 </a:t>
            </a:r>
            <a:r>
              <a:rPr lang="zh-CN" altLang="en-US"/>
              <a:t>单元电路          </a:t>
            </a:r>
            <a:r>
              <a:rPr lang="en-US" altLang="zh-CN">
                <a:solidFill>
                  <a:srgbClr val="FF0066"/>
                </a:solidFill>
              </a:rPr>
              <a:t>3. </a:t>
            </a:r>
            <a:r>
              <a:rPr lang="zh-CN" altLang="en-US">
                <a:solidFill>
                  <a:srgbClr val="FF0066"/>
                </a:solidFill>
              </a:rPr>
              <a:t>移位寄存器：</a:t>
            </a:r>
            <a:r>
              <a:rPr lang="en-US" altLang="zh-CN">
                <a:solidFill>
                  <a:srgbClr val="FF0066"/>
                </a:solidFill>
              </a:rPr>
              <a:t>74LS198</a:t>
            </a:r>
            <a:endParaRPr lang="en-US" altLang="zh-CN">
              <a:solidFill>
                <a:srgbClr val="FF0066"/>
              </a:solidFill>
            </a:endParaRPr>
          </a:p>
        </p:txBody>
      </p:sp>
      <p:graphicFrame>
        <p:nvGraphicFramePr>
          <p:cNvPr id="1474786" name="Group 226"/>
          <p:cNvGraphicFramePr>
            <a:graphicFrameLocks noGrp="1"/>
          </p:cNvGraphicFramePr>
          <p:nvPr/>
        </p:nvGraphicFramePr>
        <p:xfrm>
          <a:off x="2628900" y="1162050"/>
          <a:ext cx="4392613" cy="398400"/>
        </p:xfrm>
        <a:graphic>
          <a:graphicData uri="http://schemas.openxmlformats.org/drawingml/2006/table">
            <a:tbl>
              <a:tblPr/>
              <a:tblGrid>
                <a:gridCol w="439738"/>
                <a:gridCol w="438150"/>
                <a:gridCol w="439737"/>
                <a:gridCol w="439738"/>
                <a:gridCol w="439737"/>
                <a:gridCol w="438150"/>
                <a:gridCol w="439738"/>
                <a:gridCol w="439737"/>
                <a:gridCol w="438150"/>
                <a:gridCol w="439738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SL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4995" name="Group 435"/>
          <p:cNvGraphicFramePr>
            <a:graphicFrameLocks noGrp="1"/>
          </p:cNvGraphicFramePr>
          <p:nvPr/>
        </p:nvGraphicFramePr>
        <p:xfrm>
          <a:off x="2397125" y="1522413"/>
          <a:ext cx="430213" cy="1006475"/>
        </p:xfrm>
        <a:graphic>
          <a:graphicData uri="http://schemas.openxmlformats.org/drawingml/2006/table">
            <a:tbl>
              <a:tblPr/>
              <a:tblGrid>
                <a:gridCol w="43021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043" name="Group 483"/>
          <p:cNvGraphicFramePr>
            <a:graphicFrameLocks noGrp="1"/>
          </p:cNvGraphicFramePr>
          <p:nvPr/>
        </p:nvGraphicFramePr>
        <p:xfrm>
          <a:off x="2628900" y="549275"/>
          <a:ext cx="4392613" cy="398400"/>
        </p:xfrm>
        <a:graphic>
          <a:graphicData uri="http://schemas.openxmlformats.org/drawingml/2006/table">
            <a:tbl>
              <a:tblPr/>
              <a:tblGrid>
                <a:gridCol w="439738"/>
                <a:gridCol w="438150"/>
                <a:gridCol w="439737"/>
                <a:gridCol w="439738"/>
                <a:gridCol w="439737"/>
                <a:gridCol w="438150"/>
                <a:gridCol w="439738"/>
                <a:gridCol w="439737"/>
                <a:gridCol w="438150"/>
                <a:gridCol w="439738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4734" name="Rectangle 174"/>
          <p:cNvSpPr>
            <a:spLocks noChangeArrowheads="1"/>
          </p:cNvSpPr>
          <p:nvPr/>
        </p:nvSpPr>
        <p:spPr bwMode="auto">
          <a:xfrm>
            <a:off x="2339975" y="1162050"/>
            <a:ext cx="4752975" cy="17287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4852" name="Group 292"/>
          <p:cNvGraphicFramePr>
            <a:graphicFrameLocks noGrp="1"/>
          </p:cNvGraphicFramePr>
          <p:nvPr/>
        </p:nvGraphicFramePr>
        <p:xfrm>
          <a:off x="1547813" y="1522413"/>
          <a:ext cx="384175" cy="1008063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4787" name="Group 227"/>
          <p:cNvGraphicFramePr>
            <a:graphicFrameLocks noGrp="1"/>
          </p:cNvGraphicFramePr>
          <p:nvPr/>
        </p:nvGraphicFramePr>
        <p:xfrm>
          <a:off x="2628900" y="2493963"/>
          <a:ext cx="4392613" cy="398400"/>
        </p:xfrm>
        <a:graphic>
          <a:graphicData uri="http://schemas.openxmlformats.org/drawingml/2006/table">
            <a:tbl>
              <a:tblPr/>
              <a:tblGrid>
                <a:gridCol w="439738"/>
                <a:gridCol w="438150"/>
                <a:gridCol w="439737"/>
                <a:gridCol w="439738"/>
                <a:gridCol w="439737"/>
                <a:gridCol w="438150"/>
                <a:gridCol w="439738"/>
                <a:gridCol w="439737"/>
                <a:gridCol w="438150"/>
                <a:gridCol w="439738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MR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4788" name="Line 228"/>
          <p:cNvSpPr>
            <a:spLocks noChangeShapeType="1"/>
          </p:cNvSpPr>
          <p:nvPr/>
        </p:nvSpPr>
        <p:spPr bwMode="auto">
          <a:xfrm>
            <a:off x="2844800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89" name="Line 229"/>
          <p:cNvSpPr>
            <a:spLocks noChangeShapeType="1"/>
          </p:cNvSpPr>
          <p:nvPr/>
        </p:nvSpPr>
        <p:spPr bwMode="auto">
          <a:xfrm>
            <a:off x="3287713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90" name="Line 230"/>
          <p:cNvSpPr>
            <a:spLocks noChangeShapeType="1"/>
          </p:cNvSpPr>
          <p:nvPr/>
        </p:nvSpPr>
        <p:spPr bwMode="auto">
          <a:xfrm>
            <a:off x="3741738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91" name="Line 231"/>
          <p:cNvSpPr>
            <a:spLocks noChangeShapeType="1"/>
          </p:cNvSpPr>
          <p:nvPr/>
        </p:nvSpPr>
        <p:spPr bwMode="auto">
          <a:xfrm>
            <a:off x="4192588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92" name="Line 232"/>
          <p:cNvSpPr>
            <a:spLocks noChangeShapeType="1"/>
          </p:cNvSpPr>
          <p:nvPr/>
        </p:nvSpPr>
        <p:spPr bwMode="auto">
          <a:xfrm>
            <a:off x="4624388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93" name="Line 233"/>
          <p:cNvSpPr>
            <a:spLocks noChangeShapeType="1"/>
          </p:cNvSpPr>
          <p:nvPr/>
        </p:nvSpPr>
        <p:spPr bwMode="auto">
          <a:xfrm>
            <a:off x="5065713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94" name="Line 234"/>
          <p:cNvSpPr>
            <a:spLocks noChangeShapeType="1"/>
          </p:cNvSpPr>
          <p:nvPr/>
        </p:nvSpPr>
        <p:spPr bwMode="auto">
          <a:xfrm>
            <a:off x="5508625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95" name="Line 235"/>
          <p:cNvSpPr>
            <a:spLocks noChangeShapeType="1"/>
          </p:cNvSpPr>
          <p:nvPr/>
        </p:nvSpPr>
        <p:spPr bwMode="auto">
          <a:xfrm>
            <a:off x="5940425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96" name="Line 236"/>
          <p:cNvSpPr>
            <a:spLocks noChangeShapeType="1"/>
          </p:cNvSpPr>
          <p:nvPr/>
        </p:nvSpPr>
        <p:spPr bwMode="auto">
          <a:xfrm>
            <a:off x="6373813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97" name="Line 237"/>
          <p:cNvSpPr>
            <a:spLocks noChangeShapeType="1"/>
          </p:cNvSpPr>
          <p:nvPr/>
        </p:nvSpPr>
        <p:spPr bwMode="auto">
          <a:xfrm>
            <a:off x="6816725" y="8731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75062" name="Group 502"/>
          <p:cNvGraphicFramePr>
            <a:graphicFrameLocks noGrp="1"/>
          </p:cNvGraphicFramePr>
          <p:nvPr/>
        </p:nvGraphicFramePr>
        <p:xfrm>
          <a:off x="2628900" y="3105150"/>
          <a:ext cx="4392613" cy="398400"/>
        </p:xfrm>
        <a:graphic>
          <a:graphicData uri="http://schemas.openxmlformats.org/drawingml/2006/table">
            <a:tbl>
              <a:tblPr/>
              <a:tblGrid>
                <a:gridCol w="439738"/>
                <a:gridCol w="438150"/>
                <a:gridCol w="439737"/>
                <a:gridCol w="439738"/>
                <a:gridCol w="439737"/>
                <a:gridCol w="438150"/>
                <a:gridCol w="439738"/>
                <a:gridCol w="439737"/>
                <a:gridCol w="438150"/>
                <a:gridCol w="439738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4798" name="Line 238"/>
          <p:cNvSpPr>
            <a:spLocks noChangeShapeType="1"/>
          </p:cNvSpPr>
          <p:nvPr/>
        </p:nvSpPr>
        <p:spPr bwMode="auto">
          <a:xfrm>
            <a:off x="2844800" y="2890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799" name="Line 239"/>
          <p:cNvSpPr>
            <a:spLocks noChangeShapeType="1"/>
          </p:cNvSpPr>
          <p:nvPr/>
        </p:nvSpPr>
        <p:spPr bwMode="auto">
          <a:xfrm>
            <a:off x="3287713" y="2890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00" name="Line 240"/>
          <p:cNvSpPr>
            <a:spLocks noChangeShapeType="1"/>
          </p:cNvSpPr>
          <p:nvPr/>
        </p:nvSpPr>
        <p:spPr bwMode="auto">
          <a:xfrm>
            <a:off x="3722688" y="2890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01" name="Line 241"/>
          <p:cNvSpPr>
            <a:spLocks noChangeShapeType="1"/>
          </p:cNvSpPr>
          <p:nvPr/>
        </p:nvSpPr>
        <p:spPr bwMode="auto">
          <a:xfrm>
            <a:off x="4173538" y="2890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02" name="Line 242"/>
          <p:cNvSpPr>
            <a:spLocks noChangeShapeType="1"/>
          </p:cNvSpPr>
          <p:nvPr/>
        </p:nvSpPr>
        <p:spPr bwMode="auto">
          <a:xfrm>
            <a:off x="4614863" y="2890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03" name="Line 243"/>
          <p:cNvSpPr>
            <a:spLocks noChangeShapeType="1"/>
          </p:cNvSpPr>
          <p:nvPr/>
        </p:nvSpPr>
        <p:spPr bwMode="auto">
          <a:xfrm>
            <a:off x="5046663" y="2890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04" name="Line 244"/>
          <p:cNvSpPr>
            <a:spLocks noChangeShapeType="1"/>
          </p:cNvSpPr>
          <p:nvPr/>
        </p:nvSpPr>
        <p:spPr bwMode="auto">
          <a:xfrm>
            <a:off x="5499100" y="2890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05" name="Line 245"/>
          <p:cNvSpPr>
            <a:spLocks noChangeShapeType="1"/>
          </p:cNvSpPr>
          <p:nvPr/>
        </p:nvSpPr>
        <p:spPr bwMode="auto">
          <a:xfrm>
            <a:off x="5930900" y="2890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06" name="Line 246"/>
          <p:cNvSpPr>
            <a:spLocks noChangeShapeType="1"/>
          </p:cNvSpPr>
          <p:nvPr/>
        </p:nvSpPr>
        <p:spPr bwMode="auto">
          <a:xfrm>
            <a:off x="6373813" y="28908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45" name="Line 285"/>
          <p:cNvSpPr>
            <a:spLocks noChangeShapeType="1"/>
          </p:cNvSpPr>
          <p:nvPr/>
        </p:nvSpPr>
        <p:spPr bwMode="auto">
          <a:xfrm rot="-5400000">
            <a:off x="2124869" y="1483519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46" name="Line 286"/>
          <p:cNvSpPr>
            <a:spLocks noChangeShapeType="1"/>
          </p:cNvSpPr>
          <p:nvPr/>
        </p:nvSpPr>
        <p:spPr bwMode="auto">
          <a:xfrm rot="-5400000">
            <a:off x="2124869" y="1820069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47" name="Line 287"/>
          <p:cNvSpPr>
            <a:spLocks noChangeShapeType="1"/>
          </p:cNvSpPr>
          <p:nvPr/>
        </p:nvSpPr>
        <p:spPr bwMode="auto">
          <a:xfrm rot="-5400000">
            <a:off x="2124869" y="2147094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74853" name="Text Box 293"/>
          <p:cNvSpPr txBox="1">
            <a:spLocks noChangeArrowheads="1"/>
          </p:cNvSpPr>
          <p:nvPr/>
        </p:nvSpPr>
        <p:spPr bwMode="auto">
          <a:xfrm>
            <a:off x="3563938" y="1857375"/>
            <a:ext cx="237648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panose="020B0604020202020204" pitchFamily="34" charset="0"/>
              </a:rPr>
              <a:t>74LS198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74854" name="Oval 294"/>
          <p:cNvSpPr>
            <a:spLocks noChangeArrowheads="1"/>
          </p:cNvSpPr>
          <p:nvPr/>
        </p:nvSpPr>
        <p:spPr bwMode="auto">
          <a:xfrm>
            <a:off x="2771775" y="2890838"/>
            <a:ext cx="144463" cy="144462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74855" name="Line 295"/>
          <p:cNvSpPr>
            <a:spLocks noChangeShapeType="1"/>
          </p:cNvSpPr>
          <p:nvPr/>
        </p:nvSpPr>
        <p:spPr bwMode="auto">
          <a:xfrm>
            <a:off x="2655888" y="256381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75001" name="Group 441"/>
          <p:cNvGraphicFramePr>
            <a:graphicFrameLocks noGrp="1"/>
          </p:cNvGraphicFramePr>
          <p:nvPr/>
        </p:nvGraphicFramePr>
        <p:xfrm>
          <a:off x="1331913" y="4017963"/>
          <a:ext cx="6769100" cy="2413100"/>
        </p:xfrm>
        <a:graphic>
          <a:graphicData uri="http://schemas.openxmlformats.org/drawingml/2006/table">
            <a:tbl>
              <a:tblPr/>
              <a:tblGrid>
                <a:gridCol w="503237"/>
                <a:gridCol w="504825"/>
                <a:gridCol w="504825"/>
                <a:gridCol w="503238"/>
                <a:gridCol w="4752975"/>
              </a:tblGrid>
              <a:tr h="2190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Response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Asynchronous Reset; Outputs=LOW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Parallel Load; 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Shift Right; 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SR</a:t>
                      </a: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, 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, ect.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Shift Left; 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</a:t>
                      </a: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, 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, ect.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Hold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474994" name="Line 434"/>
          <p:cNvSpPr>
            <a:spLocks noChangeShapeType="1"/>
          </p:cNvSpPr>
          <p:nvPr/>
        </p:nvSpPr>
        <p:spPr bwMode="auto">
          <a:xfrm>
            <a:off x="1412875" y="441801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74998" name="Group 438"/>
          <p:cNvGrpSpPr>
            <a:grpSpLocks noChangeAspect="1"/>
          </p:cNvGrpSpPr>
          <p:nvPr/>
        </p:nvGrpSpPr>
        <p:grpSpPr bwMode="auto">
          <a:xfrm>
            <a:off x="2339975" y="2252663"/>
            <a:ext cx="107950" cy="215900"/>
            <a:chOff x="703" y="1752"/>
            <a:chExt cx="227" cy="454"/>
          </a:xfrm>
        </p:grpSpPr>
        <p:sp>
          <p:nvSpPr>
            <p:cNvPr id="1474996" name="Line 436"/>
            <p:cNvSpPr>
              <a:spLocks noChangeAspect="1" noChangeShapeType="1"/>
            </p:cNvSpPr>
            <p:nvPr/>
          </p:nvSpPr>
          <p:spPr bwMode="auto">
            <a:xfrm>
              <a:off x="703" y="1752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997" name="Line 437"/>
            <p:cNvSpPr>
              <a:spLocks noChangeAspect="1" noChangeShapeType="1"/>
            </p:cNvSpPr>
            <p:nvPr/>
          </p:nvSpPr>
          <p:spPr bwMode="auto">
            <a:xfrm flipV="1">
              <a:off x="703" y="1979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75002" name="Text Box 442"/>
          <p:cNvSpPr txBox="1">
            <a:spLocks noChangeArrowheads="1"/>
          </p:cNvSpPr>
          <p:nvPr/>
        </p:nvSpPr>
        <p:spPr bwMode="auto">
          <a:xfrm>
            <a:off x="1331913" y="3573463"/>
            <a:ext cx="67691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8000"/>
                </a:solidFill>
                <a:latin typeface="Arial" panose="020B0604020202020204" pitchFamily="34" charset="0"/>
              </a:rPr>
              <a:t>Mode Select Table</a:t>
            </a:r>
            <a:endParaRPr lang="zh-CN" altLang="en-US" sz="24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475063" name="AutoShape 503"/>
          <p:cNvSpPr>
            <a:spLocks noChangeArrowheads="1"/>
          </p:cNvSpPr>
          <p:nvPr/>
        </p:nvSpPr>
        <p:spPr bwMode="auto">
          <a:xfrm>
            <a:off x="3348038" y="1700213"/>
            <a:ext cx="288925" cy="720725"/>
          </a:xfrm>
          <a:prstGeom prst="downArrow">
            <a:avLst>
              <a:gd name="adj1" fmla="val 50000"/>
              <a:gd name="adj2" fmla="val 62363"/>
            </a:avLst>
          </a:prstGeom>
          <a:solidFill>
            <a:srgbClr val="6699FF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75064" name="AutoShape 504"/>
          <p:cNvSpPr>
            <a:spLocks noChangeArrowheads="1"/>
          </p:cNvSpPr>
          <p:nvPr/>
        </p:nvSpPr>
        <p:spPr bwMode="auto">
          <a:xfrm>
            <a:off x="5940425" y="1700213"/>
            <a:ext cx="288925" cy="720725"/>
          </a:xfrm>
          <a:prstGeom prst="downArrow">
            <a:avLst>
              <a:gd name="adj1" fmla="val 50000"/>
              <a:gd name="adj2" fmla="val 62363"/>
            </a:avLst>
          </a:prstGeom>
          <a:solidFill>
            <a:srgbClr val="6699FF"/>
          </a:solidFill>
          <a:ln w="28575" algn="ctr">
            <a:solidFill>
              <a:srgbClr val="0000FF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运算器</a:t>
            </a:r>
            <a:endParaRPr lang="zh-CN" altLang="en-US" sz="4000" b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75587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3.2  </a:t>
            </a:r>
            <a:r>
              <a:rPr lang="zh-CN" altLang="en-US" sz="4200">
                <a:ea typeface="楷体_GB2312" pitchFamily="49" charset="-122"/>
              </a:rPr>
              <a:t>算数逻辑部件</a:t>
            </a:r>
            <a:endParaRPr lang="zh-CN" altLang="en-US" sz="4200">
              <a:ea typeface="楷体_GB2312" pitchFamily="49" charset="-122"/>
            </a:endParaRPr>
          </a:p>
        </p:txBody>
      </p:sp>
      <p:sp>
        <p:nvSpPr>
          <p:cNvPr id="1475588" name="Rectangle 4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楷体_GB2312" pitchFamily="49" charset="-122"/>
              </a:rPr>
              <a:t>3.2.2  </a:t>
            </a:r>
            <a:r>
              <a:rPr lang="zh-CN" altLang="en-US" sz="3800">
                <a:solidFill>
                  <a:srgbClr val="CC0066"/>
                </a:solidFill>
                <a:ea typeface="楷体_GB2312" pitchFamily="49" charset="-122"/>
              </a:rPr>
              <a:t>算数逻辑部件</a:t>
            </a:r>
            <a:endParaRPr lang="zh-CN" altLang="en-US" sz="380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7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A1F700-EB3D-44E2-999E-9A98D07F665B}" type="slidenum">
              <a:rPr lang="zh-CN" altLang="en-US"/>
            </a:fld>
            <a:endParaRPr lang="en-US" altLang="zh-CN"/>
          </a:p>
        </p:txBody>
      </p:sp>
      <p:sp>
        <p:nvSpPr>
          <p:cNvPr id="1491044" name="Rectangle 100"/>
          <p:cNvSpPr>
            <a:spLocks noChangeArrowheads="1"/>
          </p:cNvSpPr>
          <p:nvPr/>
        </p:nvSpPr>
        <p:spPr bwMode="auto">
          <a:xfrm>
            <a:off x="468313" y="4005263"/>
            <a:ext cx="3455987" cy="2519362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66FF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算数逻辑部件：</a:t>
            </a:r>
            <a:r>
              <a:rPr lang="en-US" altLang="zh-CN">
                <a:solidFill>
                  <a:srgbClr val="FF6600"/>
                </a:solidFill>
              </a:rPr>
              <a:t>74LS181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424862" cy="10080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i="1" baseline="-25000"/>
              <a:t>i</a:t>
            </a:r>
            <a:r>
              <a:rPr lang="zh-CN" altLang="en-US" sz="2400"/>
              <a:t>＝</a:t>
            </a:r>
            <a:r>
              <a:rPr lang="en-US" altLang="zh-CN" sz="2400"/>
              <a:t>X</a:t>
            </a:r>
            <a:r>
              <a:rPr lang="en-US" altLang="zh-CN" sz="2400" i="1" baseline="-25000"/>
              <a:t>i</a:t>
            </a:r>
            <a:r>
              <a:rPr lang="en-US" altLang="zh-CN" sz="2400"/>
              <a:t>⊕Y</a:t>
            </a:r>
            <a:r>
              <a:rPr lang="en-US" altLang="zh-CN" sz="2400" i="1" baseline="-25000"/>
              <a:t>i</a:t>
            </a:r>
            <a:r>
              <a:rPr lang="en-US" altLang="zh-CN" sz="2400"/>
              <a:t>⊕C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+</a:t>
            </a:r>
            <a:r>
              <a:rPr lang="en-US" altLang="zh-CN" sz="2400" i="1" baseline="-25000"/>
              <a:t>i</a:t>
            </a:r>
            <a:endParaRPr lang="en-US" altLang="zh-CN" sz="2400" i="1" baseline="-250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C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+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+1</a:t>
            </a:r>
            <a:r>
              <a:rPr lang="zh-CN" altLang="en-US" sz="2400"/>
              <a:t>＝</a:t>
            </a:r>
            <a:r>
              <a:rPr lang="en-US" altLang="zh-CN" sz="2400"/>
              <a:t>X</a:t>
            </a:r>
            <a:r>
              <a:rPr lang="en-US" altLang="zh-CN" sz="2400" i="1" baseline="-25000"/>
              <a:t>i</a:t>
            </a:r>
            <a:r>
              <a:rPr lang="en-US" altLang="zh-CN" sz="2400"/>
              <a:t>Y</a:t>
            </a:r>
            <a:r>
              <a:rPr lang="en-US" altLang="zh-CN" sz="2400" i="1" baseline="-25000"/>
              <a:t>i</a:t>
            </a:r>
            <a:r>
              <a:rPr lang="zh-CN" altLang="en-US" sz="2400"/>
              <a:t>＋</a:t>
            </a:r>
            <a:r>
              <a:rPr lang="en-US" altLang="zh-CN" sz="2400"/>
              <a:t>Y</a:t>
            </a:r>
            <a:r>
              <a:rPr lang="en-US" altLang="zh-CN" sz="2400" i="1" baseline="-25000"/>
              <a:t>i</a:t>
            </a:r>
            <a:r>
              <a:rPr lang="en-US" altLang="zh-CN" sz="2400"/>
              <a:t>C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+</a:t>
            </a:r>
            <a:r>
              <a:rPr lang="en-US" altLang="zh-CN" sz="2400" i="1" baseline="-25000"/>
              <a:t>i</a:t>
            </a:r>
            <a:r>
              <a:rPr lang="zh-CN" altLang="en-US" sz="2400"/>
              <a:t>＋</a:t>
            </a:r>
            <a:r>
              <a:rPr lang="en-US" altLang="zh-CN" sz="2400"/>
              <a:t>C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+</a:t>
            </a:r>
            <a:r>
              <a:rPr lang="en-US" altLang="zh-CN" sz="2400" i="1" baseline="-25000"/>
              <a:t>i</a:t>
            </a:r>
            <a:r>
              <a:rPr lang="en-US" altLang="zh-CN" sz="2400"/>
              <a:t>X</a:t>
            </a:r>
            <a:r>
              <a:rPr lang="en-US" altLang="zh-CN" sz="2400" i="1" baseline="-25000"/>
              <a:t>i</a:t>
            </a:r>
            <a:endParaRPr lang="en-US" altLang="zh-CN" sz="2400" i="1" baseline="-25000"/>
          </a:p>
        </p:txBody>
      </p:sp>
      <p:sp>
        <p:nvSpPr>
          <p:cNvPr id="1490948" name="Rectangle 4"/>
          <p:cNvSpPr>
            <a:spLocks noChangeArrowheads="1"/>
          </p:cNvSpPr>
          <p:nvPr/>
        </p:nvSpPr>
        <p:spPr bwMode="auto">
          <a:xfrm>
            <a:off x="6370638" y="1368425"/>
            <a:ext cx="1871662" cy="71913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400"/>
              <a:t>全加器</a:t>
            </a:r>
            <a:endParaRPr lang="zh-CN" altLang="en-US" sz="2400"/>
          </a:p>
        </p:txBody>
      </p:sp>
      <p:sp>
        <p:nvSpPr>
          <p:cNvPr id="1490949" name="Rectangle 5"/>
          <p:cNvSpPr>
            <a:spLocks noChangeArrowheads="1"/>
          </p:cNvSpPr>
          <p:nvPr/>
        </p:nvSpPr>
        <p:spPr bwMode="auto">
          <a:xfrm>
            <a:off x="6370638" y="2806700"/>
            <a:ext cx="1871662" cy="1081088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400"/>
              <a:t>函数发生器</a:t>
            </a:r>
            <a:endParaRPr lang="zh-CN" altLang="en-US" sz="2400"/>
          </a:p>
        </p:txBody>
      </p:sp>
      <p:sp>
        <p:nvSpPr>
          <p:cNvPr id="1490950" name="Line 6"/>
          <p:cNvSpPr>
            <a:spLocks noChangeShapeType="1"/>
          </p:cNvSpPr>
          <p:nvPr/>
        </p:nvSpPr>
        <p:spPr bwMode="auto">
          <a:xfrm>
            <a:off x="5794375" y="29273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0951" name="Line 7"/>
          <p:cNvSpPr>
            <a:spLocks noChangeShapeType="1"/>
          </p:cNvSpPr>
          <p:nvPr/>
        </p:nvSpPr>
        <p:spPr bwMode="auto">
          <a:xfrm>
            <a:off x="5794375" y="321468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0952" name="Line 8"/>
          <p:cNvSpPr>
            <a:spLocks noChangeShapeType="1"/>
          </p:cNvSpPr>
          <p:nvPr/>
        </p:nvSpPr>
        <p:spPr bwMode="auto">
          <a:xfrm>
            <a:off x="5794375" y="35020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0953" name="Line 9"/>
          <p:cNvSpPr>
            <a:spLocks noChangeShapeType="1"/>
          </p:cNvSpPr>
          <p:nvPr/>
        </p:nvSpPr>
        <p:spPr bwMode="auto">
          <a:xfrm>
            <a:off x="5794375" y="37909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0954" name="Text Box 10"/>
          <p:cNvSpPr txBox="1">
            <a:spLocks noChangeArrowheads="1"/>
          </p:cNvSpPr>
          <p:nvPr/>
        </p:nvSpPr>
        <p:spPr bwMode="auto">
          <a:xfrm>
            <a:off x="5291138" y="2638425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S</a:t>
            </a:r>
            <a:r>
              <a:rPr lang="en-US" altLang="zh-CN" sz="2400" baseline="-25000"/>
              <a:t>0</a:t>
            </a:r>
            <a:endParaRPr lang="en-US" altLang="zh-CN" sz="2400" baseline="-25000"/>
          </a:p>
        </p:txBody>
      </p:sp>
      <p:sp>
        <p:nvSpPr>
          <p:cNvPr id="1490955" name="Text Box 11"/>
          <p:cNvSpPr txBox="1">
            <a:spLocks noChangeArrowheads="1"/>
          </p:cNvSpPr>
          <p:nvPr/>
        </p:nvSpPr>
        <p:spPr bwMode="auto">
          <a:xfrm>
            <a:off x="5291138" y="2925763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490956" name="Text Box 12"/>
          <p:cNvSpPr txBox="1">
            <a:spLocks noChangeArrowheads="1"/>
          </p:cNvSpPr>
          <p:nvPr/>
        </p:nvSpPr>
        <p:spPr bwMode="auto">
          <a:xfrm>
            <a:off x="5291138" y="3214688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S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490957" name="Text Box 13"/>
          <p:cNvSpPr txBox="1">
            <a:spLocks noChangeArrowheads="1"/>
          </p:cNvSpPr>
          <p:nvPr/>
        </p:nvSpPr>
        <p:spPr bwMode="auto">
          <a:xfrm>
            <a:off x="5291138" y="3502025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490958" name="AutoShape 14"/>
          <p:cNvSpPr>
            <a:spLocks noChangeArrowheads="1"/>
          </p:cNvSpPr>
          <p:nvPr/>
        </p:nvSpPr>
        <p:spPr bwMode="auto">
          <a:xfrm>
            <a:off x="6657975" y="3887788"/>
            <a:ext cx="288925" cy="719137"/>
          </a:xfrm>
          <a:prstGeom prst="upArrow">
            <a:avLst>
              <a:gd name="adj1" fmla="val 50000"/>
              <a:gd name="adj2" fmla="val 62225"/>
            </a:avLst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0959" name="AutoShape 15"/>
          <p:cNvSpPr>
            <a:spLocks noChangeArrowheads="1"/>
          </p:cNvSpPr>
          <p:nvPr/>
        </p:nvSpPr>
        <p:spPr bwMode="auto">
          <a:xfrm>
            <a:off x="7667625" y="3887788"/>
            <a:ext cx="288925" cy="719137"/>
          </a:xfrm>
          <a:prstGeom prst="upArrow">
            <a:avLst>
              <a:gd name="adj1" fmla="val 50000"/>
              <a:gd name="adj2" fmla="val 62225"/>
            </a:avLst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0960" name="Text Box 16"/>
          <p:cNvSpPr txBox="1">
            <a:spLocks noChangeArrowheads="1"/>
          </p:cNvSpPr>
          <p:nvPr/>
        </p:nvSpPr>
        <p:spPr bwMode="auto">
          <a:xfrm>
            <a:off x="6732588" y="4222750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A</a:t>
            </a:r>
            <a:r>
              <a:rPr lang="en-US" altLang="zh-CN" sz="2400" i="1" baseline="-25000"/>
              <a:t>i</a:t>
            </a:r>
            <a:endParaRPr lang="en-US" altLang="zh-CN" sz="2400" i="1" baseline="-25000"/>
          </a:p>
        </p:txBody>
      </p:sp>
      <p:sp>
        <p:nvSpPr>
          <p:cNvPr id="1490961" name="Text Box 17"/>
          <p:cNvSpPr txBox="1">
            <a:spLocks noChangeArrowheads="1"/>
          </p:cNvSpPr>
          <p:nvPr/>
        </p:nvSpPr>
        <p:spPr bwMode="auto">
          <a:xfrm>
            <a:off x="7740650" y="4246563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B</a:t>
            </a:r>
            <a:r>
              <a:rPr lang="en-US" altLang="zh-CN" sz="2400" i="1" baseline="-25000"/>
              <a:t>i</a:t>
            </a:r>
            <a:endParaRPr lang="en-US" altLang="zh-CN" sz="2400" i="1" baseline="-25000"/>
          </a:p>
        </p:txBody>
      </p:sp>
      <p:sp>
        <p:nvSpPr>
          <p:cNvPr id="1490962" name="AutoShape 18"/>
          <p:cNvSpPr>
            <a:spLocks noChangeArrowheads="1"/>
          </p:cNvSpPr>
          <p:nvPr/>
        </p:nvSpPr>
        <p:spPr bwMode="auto">
          <a:xfrm>
            <a:off x="6657975" y="2087563"/>
            <a:ext cx="288925" cy="719137"/>
          </a:xfrm>
          <a:prstGeom prst="upArrow">
            <a:avLst>
              <a:gd name="adj1" fmla="val 50000"/>
              <a:gd name="adj2" fmla="val 62225"/>
            </a:avLst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0963" name="AutoShape 19"/>
          <p:cNvSpPr>
            <a:spLocks noChangeArrowheads="1"/>
          </p:cNvSpPr>
          <p:nvPr/>
        </p:nvSpPr>
        <p:spPr bwMode="auto">
          <a:xfrm>
            <a:off x="7667625" y="2087563"/>
            <a:ext cx="288925" cy="719137"/>
          </a:xfrm>
          <a:prstGeom prst="upArrow">
            <a:avLst>
              <a:gd name="adj1" fmla="val 50000"/>
              <a:gd name="adj2" fmla="val 62225"/>
            </a:avLst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0964" name="Text Box 20"/>
          <p:cNvSpPr txBox="1">
            <a:spLocks noChangeArrowheads="1"/>
          </p:cNvSpPr>
          <p:nvPr/>
        </p:nvSpPr>
        <p:spPr bwMode="auto">
          <a:xfrm>
            <a:off x="6731000" y="2303463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X</a:t>
            </a:r>
            <a:r>
              <a:rPr lang="en-US" altLang="zh-CN" sz="2400" i="1" baseline="-25000"/>
              <a:t>i</a:t>
            </a:r>
            <a:endParaRPr lang="en-US" altLang="zh-CN" sz="2400" i="1" baseline="-25000"/>
          </a:p>
        </p:txBody>
      </p:sp>
      <p:sp>
        <p:nvSpPr>
          <p:cNvPr id="1490965" name="Text Box 21"/>
          <p:cNvSpPr txBox="1">
            <a:spLocks noChangeArrowheads="1"/>
          </p:cNvSpPr>
          <p:nvPr/>
        </p:nvSpPr>
        <p:spPr bwMode="auto">
          <a:xfrm>
            <a:off x="7739063" y="2303463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Y</a:t>
            </a:r>
            <a:r>
              <a:rPr lang="en-US" altLang="zh-CN" sz="2400" i="1" baseline="-25000"/>
              <a:t>i</a:t>
            </a:r>
            <a:endParaRPr lang="en-US" altLang="zh-CN" sz="2400" i="1" baseline="-25000"/>
          </a:p>
        </p:txBody>
      </p:sp>
      <p:sp>
        <p:nvSpPr>
          <p:cNvPr id="1490966" name="AutoShape 22"/>
          <p:cNvSpPr>
            <a:spLocks noChangeArrowheads="1"/>
          </p:cNvSpPr>
          <p:nvPr/>
        </p:nvSpPr>
        <p:spPr bwMode="auto">
          <a:xfrm>
            <a:off x="7161213" y="647700"/>
            <a:ext cx="288925" cy="719138"/>
          </a:xfrm>
          <a:prstGeom prst="upArrow">
            <a:avLst>
              <a:gd name="adj1" fmla="val 50000"/>
              <a:gd name="adj2" fmla="val 62225"/>
            </a:avLst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0967" name="Text Box 23"/>
          <p:cNvSpPr txBox="1">
            <a:spLocks noChangeArrowheads="1"/>
          </p:cNvSpPr>
          <p:nvPr/>
        </p:nvSpPr>
        <p:spPr bwMode="auto">
          <a:xfrm>
            <a:off x="7235825" y="54927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F</a:t>
            </a:r>
            <a:r>
              <a:rPr lang="en-US" altLang="zh-CN" sz="2400" i="1" baseline="-25000"/>
              <a:t>i</a:t>
            </a:r>
            <a:endParaRPr lang="en-US" altLang="zh-CN" sz="2400" i="1" baseline="-25000"/>
          </a:p>
        </p:txBody>
      </p:sp>
      <p:sp>
        <p:nvSpPr>
          <p:cNvPr id="1490968" name="Line 24"/>
          <p:cNvSpPr>
            <a:spLocks noChangeShapeType="1"/>
          </p:cNvSpPr>
          <p:nvPr/>
        </p:nvSpPr>
        <p:spPr bwMode="auto">
          <a:xfrm flipH="1">
            <a:off x="5794375" y="175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0969" name="Line 25"/>
          <p:cNvSpPr>
            <a:spLocks noChangeShapeType="1"/>
          </p:cNvSpPr>
          <p:nvPr/>
        </p:nvSpPr>
        <p:spPr bwMode="auto">
          <a:xfrm flipH="1">
            <a:off x="8242300" y="175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0970" name="Text Box 26"/>
          <p:cNvSpPr txBox="1">
            <a:spLocks noChangeArrowheads="1"/>
          </p:cNvSpPr>
          <p:nvPr/>
        </p:nvSpPr>
        <p:spPr bwMode="auto">
          <a:xfrm>
            <a:off x="8099425" y="1247775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/>
              <a:t>C</a:t>
            </a:r>
            <a:r>
              <a:rPr lang="en-US" altLang="zh-CN" sz="2400" i="1" baseline="-25000"/>
              <a:t>n+i</a:t>
            </a:r>
            <a:endParaRPr lang="en-US" altLang="zh-CN" sz="2400" i="1" baseline="-25000"/>
          </a:p>
        </p:txBody>
      </p:sp>
      <p:sp>
        <p:nvSpPr>
          <p:cNvPr id="1490971" name="Text Box 27"/>
          <p:cNvSpPr txBox="1">
            <a:spLocks noChangeArrowheads="1"/>
          </p:cNvSpPr>
          <p:nvPr/>
        </p:nvSpPr>
        <p:spPr bwMode="auto">
          <a:xfrm>
            <a:off x="5362575" y="1222375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C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+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+1</a:t>
            </a:r>
            <a:endParaRPr lang="en-US" altLang="zh-CN" sz="2400" baseline="-25000"/>
          </a:p>
        </p:txBody>
      </p:sp>
      <p:graphicFrame>
        <p:nvGraphicFramePr>
          <p:cNvPr id="1491046" name="Group 102"/>
          <p:cNvGraphicFramePr>
            <a:graphicFrameLocks noGrp="1"/>
          </p:cNvGraphicFramePr>
          <p:nvPr/>
        </p:nvGraphicFramePr>
        <p:xfrm>
          <a:off x="468313" y="1582738"/>
          <a:ext cx="4464050" cy="2286000"/>
        </p:xfrm>
        <a:graphic>
          <a:graphicData uri="http://schemas.openxmlformats.org/drawingml/2006/table">
            <a:tbl>
              <a:tblPr/>
              <a:tblGrid>
                <a:gridCol w="1116012"/>
                <a:gridCol w="1116013"/>
                <a:gridCol w="1116012"/>
                <a:gridCol w="1116013"/>
              </a:tblGrid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491025" name="Line 81"/>
          <p:cNvSpPr>
            <a:spLocks noChangeShapeType="1"/>
          </p:cNvSpPr>
          <p:nvPr/>
        </p:nvSpPr>
        <p:spPr bwMode="auto">
          <a:xfrm>
            <a:off x="2011363" y="21351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1026" name="Line 82"/>
          <p:cNvSpPr>
            <a:spLocks noChangeShapeType="1"/>
          </p:cNvSpPr>
          <p:nvPr/>
        </p:nvSpPr>
        <p:spPr bwMode="auto">
          <a:xfrm>
            <a:off x="1863725" y="25828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1027" name="Line 83"/>
          <p:cNvSpPr>
            <a:spLocks noChangeShapeType="1"/>
          </p:cNvSpPr>
          <p:nvPr/>
        </p:nvSpPr>
        <p:spPr bwMode="auto">
          <a:xfrm>
            <a:off x="1854200" y="30480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1028" name="Line 84"/>
          <p:cNvSpPr>
            <a:spLocks noChangeShapeType="1"/>
          </p:cNvSpPr>
          <p:nvPr/>
        </p:nvSpPr>
        <p:spPr bwMode="auto">
          <a:xfrm>
            <a:off x="2149475" y="30480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1029" name="Line 85"/>
          <p:cNvSpPr>
            <a:spLocks noChangeShapeType="1"/>
          </p:cNvSpPr>
          <p:nvPr/>
        </p:nvSpPr>
        <p:spPr bwMode="auto">
          <a:xfrm>
            <a:off x="3935413" y="2590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1030" name="Line 86"/>
          <p:cNvSpPr>
            <a:spLocks noChangeShapeType="1"/>
          </p:cNvSpPr>
          <p:nvPr/>
        </p:nvSpPr>
        <p:spPr bwMode="auto">
          <a:xfrm>
            <a:off x="4527550" y="25908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1031" name="Line 87"/>
          <p:cNvSpPr>
            <a:spLocks noChangeShapeType="1"/>
          </p:cNvSpPr>
          <p:nvPr/>
        </p:nvSpPr>
        <p:spPr bwMode="auto">
          <a:xfrm>
            <a:off x="3935413" y="30480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1032" name="Line 88"/>
          <p:cNvSpPr>
            <a:spLocks noChangeShapeType="1"/>
          </p:cNvSpPr>
          <p:nvPr/>
        </p:nvSpPr>
        <p:spPr bwMode="auto">
          <a:xfrm>
            <a:off x="4235450" y="3505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91033" name="Object 89"/>
          <p:cNvGraphicFramePr>
            <a:graphicFrameLocks noChangeAspect="1"/>
          </p:cNvGraphicFramePr>
          <p:nvPr/>
        </p:nvGraphicFramePr>
        <p:xfrm>
          <a:off x="539750" y="4076700"/>
          <a:ext cx="3240088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41" name="公式" r:id="rId1" imgW="1435100" imgH="1041400" progId="Equation.3">
                  <p:embed/>
                </p:oleObj>
              </mc:Choice>
              <mc:Fallback>
                <p:oleObj name="公式" r:id="rId1" imgW="1435100" imgH="10414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6700"/>
                        <a:ext cx="3240088" cy="235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1036" name="Object 92"/>
          <p:cNvGraphicFramePr>
            <a:graphicFrameLocks noChangeAspect="1"/>
          </p:cNvGraphicFramePr>
          <p:nvPr/>
        </p:nvGraphicFramePr>
        <p:xfrm>
          <a:off x="4284663" y="4524375"/>
          <a:ext cx="4103687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42" name="公式" r:id="rId3" imgW="1905000" imgH="927100" progId="Equation.3">
                  <p:embed/>
                </p:oleObj>
              </mc:Choice>
              <mc:Fallback>
                <p:oleObj name="公式" r:id="rId3" imgW="1905000" imgH="9271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24375"/>
                        <a:ext cx="4103687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037" name="AutoShape 93"/>
          <p:cNvSpPr/>
          <p:nvPr/>
        </p:nvSpPr>
        <p:spPr bwMode="auto">
          <a:xfrm>
            <a:off x="3708400" y="4076700"/>
            <a:ext cx="215900" cy="1223963"/>
          </a:xfrm>
          <a:prstGeom prst="rightBrace">
            <a:avLst>
              <a:gd name="adj1" fmla="val 47243"/>
              <a:gd name="adj2" fmla="val 53306"/>
            </a:avLst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91038" name="Line 94"/>
          <p:cNvSpPr>
            <a:spLocks noChangeShapeType="1"/>
          </p:cNvSpPr>
          <p:nvPr/>
        </p:nvSpPr>
        <p:spPr bwMode="auto">
          <a:xfrm>
            <a:off x="3924300" y="4724400"/>
            <a:ext cx="360363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1040" name="AutoShape 96"/>
          <p:cNvSpPr>
            <a:spLocks noChangeArrowheads="1"/>
          </p:cNvSpPr>
          <p:nvPr/>
        </p:nvSpPr>
        <p:spPr bwMode="auto">
          <a:xfrm>
            <a:off x="4284663" y="4508500"/>
            <a:ext cx="1439862" cy="504825"/>
          </a:xfrm>
          <a:prstGeom prst="roundRect">
            <a:avLst>
              <a:gd name="adj" fmla="val 30514"/>
            </a:avLst>
          </a:prstGeom>
          <a:noFill/>
          <a:ln w="28575" algn="ctr">
            <a:solidFill>
              <a:srgbClr val="FF0066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Freeform 98"/>
          <p:cNvSpPr/>
          <p:nvPr/>
        </p:nvSpPr>
        <p:spPr bwMode="auto">
          <a:xfrm>
            <a:off x="4067175" y="4868863"/>
            <a:ext cx="217488" cy="360362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0" y="91"/>
              </a:cxn>
              <a:cxn ang="0">
                <a:pos x="137" y="227"/>
              </a:cxn>
            </a:cxnLst>
            <a:rect l="0" t="0" r="r" b="b"/>
            <a:pathLst>
              <a:path w="137" h="227">
                <a:moveTo>
                  <a:pt x="137" y="0"/>
                </a:moveTo>
                <a:cubicBezTo>
                  <a:pt x="68" y="26"/>
                  <a:pt x="0" y="53"/>
                  <a:pt x="0" y="91"/>
                </a:cubicBezTo>
                <a:cubicBezTo>
                  <a:pt x="0" y="129"/>
                  <a:pt x="68" y="178"/>
                  <a:pt x="137" y="227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91043" name="Line 99"/>
          <p:cNvSpPr>
            <a:spLocks noChangeShapeType="1"/>
          </p:cNvSpPr>
          <p:nvPr/>
        </p:nvSpPr>
        <p:spPr bwMode="auto">
          <a:xfrm flipH="1">
            <a:off x="3492500" y="5949950"/>
            <a:ext cx="1584325" cy="215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AutoShape 8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1225" y="5876925"/>
            <a:ext cx="433388" cy="431800"/>
          </a:xfrm>
          <a:prstGeom prst="actionButtonReturn">
            <a:avLst/>
          </a:prstGeom>
          <a:solidFill>
            <a:srgbClr val="99CCFF"/>
          </a:solidFill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6650</Words>
  <Application>WPS 演示</Application>
  <PresentationFormat>全屏显示(4:3)</PresentationFormat>
  <Paragraphs>1364</Paragraphs>
  <Slides>55</Slides>
  <Notes>2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55</vt:i4>
      </vt:variant>
    </vt:vector>
  </HeadingPairs>
  <TitlesOfParts>
    <vt:vector size="104" baseType="lpstr">
      <vt:lpstr>Arial</vt:lpstr>
      <vt:lpstr>宋体</vt:lpstr>
      <vt:lpstr>Wingdings</vt:lpstr>
      <vt:lpstr>Times New Roman</vt:lpstr>
      <vt:lpstr>Arial Black</vt:lpstr>
      <vt:lpstr>黑体</vt:lpstr>
      <vt:lpstr>楷体_GB2312</vt:lpstr>
      <vt:lpstr>新宋体</vt:lpstr>
      <vt:lpstr>华文行楷</vt:lpstr>
      <vt:lpstr>微软雅黑</vt:lpstr>
      <vt:lpstr>Arial Unicode MS</vt:lpstr>
      <vt:lpstr>Courier New</vt:lpstr>
      <vt:lpstr>Arial</vt:lpstr>
      <vt:lpstr>Pixel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Visio.Drawing.11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3.2.1 单元电路</vt:lpstr>
      <vt:lpstr>3.2.1 单元电路          1. 寄存器</vt:lpstr>
      <vt:lpstr>3.2.1 单元电路          1. 寄存器</vt:lpstr>
      <vt:lpstr>3.2.1 单元电路          2. 计数器</vt:lpstr>
      <vt:lpstr>PowerPoint 演示文稿</vt:lpstr>
      <vt:lpstr>3.2.1 单元电路          3. 移位寄存器：74LS198</vt:lpstr>
      <vt:lpstr>PowerPoint 演示文稿</vt:lpstr>
      <vt:lpstr>3.2.2 算数逻辑部件：74LS181（4位ALU）</vt:lpstr>
      <vt:lpstr>3.2.2 算数逻辑部件：74LS181（4位ALU）</vt:lpstr>
      <vt:lpstr>3.2.2 算数逻辑部件：74LS181（4位ALU）</vt:lpstr>
      <vt:lpstr>3.2.2 算数逻辑部件：74LS181（4位ALU）</vt:lpstr>
      <vt:lpstr>3.2.2 算数逻辑部件：74LS181（4位ALU）</vt:lpstr>
      <vt:lpstr>3.2.2 算数逻辑部件：74LS181（4位ALU）</vt:lpstr>
      <vt:lpstr>3.2.2 算数逻辑部件：74LS181（4位ALU）</vt:lpstr>
      <vt:lpstr>3.2.2 算数逻辑部件：74LS181（4位ALU）</vt:lpstr>
      <vt:lpstr>PowerPoint 演示文稿</vt:lpstr>
      <vt:lpstr>3.2.2 算数逻辑部件：74LS181（4位ALU）</vt:lpstr>
      <vt:lpstr>3.2.2 算数逻辑部件：74LS181（4位ALU）</vt:lpstr>
      <vt:lpstr>3.2.2 算数逻辑部件：74LS181（4位ALU）</vt:lpstr>
      <vt:lpstr>3.2.2 算数逻辑部件：74LS181（4位ALU）</vt:lpstr>
      <vt:lpstr>3.2.2 算数逻辑部件：74LS181（4位ALU）</vt:lpstr>
      <vt:lpstr>3.2.2 算数逻辑部件：74LS181（4位ALU）</vt:lpstr>
      <vt:lpstr>3.2.2 算数逻辑部件：74LS181（4位ALU）</vt:lpstr>
      <vt:lpstr>PowerPoint 演示文稿</vt:lpstr>
      <vt:lpstr>3.2.3 运算器的结构         一、3种基本结构</vt:lpstr>
      <vt:lpstr>3.2.3 运算器的结构         一、3种基本结构</vt:lpstr>
      <vt:lpstr>3.2.3 运算器的结构         二、计算机简单框图</vt:lpstr>
      <vt:lpstr>PowerPoint 演示文稿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二、浮点数加减法流程</vt:lpstr>
      <vt:lpstr>PowerPoint 演示文稿</vt:lpstr>
      <vt:lpstr>3.3.1 加减运算       三、浮点运算实例</vt:lpstr>
      <vt:lpstr>3.3.1 加减运算       三、浮点运算实例</vt:lpstr>
      <vt:lpstr>3.3.1 加减运算       三、浮点运算实例</vt:lpstr>
      <vt:lpstr>PowerPoint 演示文稿</vt:lpstr>
      <vt:lpstr>作业</vt:lpstr>
      <vt:lpstr>PowerPoint 演示文稿</vt:lpstr>
      <vt:lpstr>3.3.2 乘除运算      一、浮点乘法运算</vt:lpstr>
      <vt:lpstr>3.3.2 乘除运算      一、浮点乘法运算</vt:lpstr>
      <vt:lpstr>PowerPoint 演示文稿</vt:lpstr>
      <vt:lpstr>3.3.2 乘除运算      二、浮点除法运算</vt:lpstr>
      <vt:lpstr>3.3.2 乘除运算      二、浮点除法运算</vt:lpstr>
      <vt:lpstr>PowerPoint 演示文稿</vt:lpstr>
      <vt:lpstr>PowerPoint 演示文稿</vt:lpstr>
      <vt:lpstr>PowerPoint 演示文稿</vt:lpstr>
      <vt:lpstr>3.3.3 浮点运算的实现</vt:lpstr>
    </vt:vector>
  </TitlesOfParts>
  <Company>西安电子科技大学 计算机学院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creator>车向泉</dc:creator>
  <dc:description>3.2 算数逻辑部件
  3.2.1  单元电路
  3.2.2  算数逻辑部件
  3.2.3  运算器的结构
3.3 浮点运算
  3.3.1  加减运算
  3.3.2  乘除运算
  3.3.3  浮点运算的实现</dc:description>
  <dc:subject>第3章 运算方法与运算器</dc:subject>
  <cp:lastModifiedBy>不瘦到60.618不改名</cp:lastModifiedBy>
  <cp:revision>1182</cp:revision>
  <dcterms:created xsi:type="dcterms:W3CDTF">2113-01-01T00:00:00Z</dcterms:created>
  <dcterms:modified xsi:type="dcterms:W3CDTF">2020-05-20T10:13:48Z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