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handoutMasterIdLst>
    <p:handoutMasterId r:id="rId88"/>
  </p:handoutMasterIdLst>
  <p:sldIdLst>
    <p:sldId id="867" r:id="rId3"/>
    <p:sldId id="1002" r:id="rId4"/>
    <p:sldId id="1003" r:id="rId5"/>
    <p:sldId id="1005" r:id="rId6"/>
    <p:sldId id="1006" r:id="rId7"/>
    <p:sldId id="1008" r:id="rId8"/>
    <p:sldId id="1004" r:id="rId9"/>
    <p:sldId id="1009" r:id="rId10"/>
    <p:sldId id="1007" r:id="rId11"/>
    <p:sldId id="1010" r:id="rId12"/>
    <p:sldId id="1011" r:id="rId13"/>
    <p:sldId id="1012" r:id="rId14"/>
    <p:sldId id="1013" r:id="rId15"/>
    <p:sldId id="1014" r:id="rId16"/>
    <p:sldId id="1082" r:id="rId17"/>
    <p:sldId id="1015" r:id="rId18"/>
    <p:sldId id="1088" r:id="rId19"/>
    <p:sldId id="1016" r:id="rId20"/>
    <p:sldId id="1017" r:id="rId21"/>
    <p:sldId id="1018" r:id="rId22"/>
    <p:sldId id="1019" r:id="rId23"/>
    <p:sldId id="1020" r:id="rId24"/>
    <p:sldId id="1021" r:id="rId25"/>
    <p:sldId id="1022" r:id="rId26"/>
    <p:sldId id="1023" r:id="rId27"/>
    <p:sldId id="1024" r:id="rId29"/>
    <p:sldId id="1025" r:id="rId30"/>
    <p:sldId id="1026" r:id="rId31"/>
    <p:sldId id="1027" r:id="rId32"/>
    <p:sldId id="1028" r:id="rId33"/>
    <p:sldId id="1030" r:id="rId34"/>
    <p:sldId id="1031" r:id="rId35"/>
    <p:sldId id="1036" r:id="rId36"/>
    <p:sldId id="1081" r:id="rId37"/>
    <p:sldId id="1037" r:id="rId38"/>
    <p:sldId id="1038" r:id="rId39"/>
    <p:sldId id="1039" r:id="rId40"/>
    <p:sldId id="1084" r:id="rId41"/>
    <p:sldId id="1040" r:id="rId42"/>
    <p:sldId id="1042" r:id="rId43"/>
    <p:sldId id="1041" r:id="rId44"/>
    <p:sldId id="1034" r:id="rId45"/>
    <p:sldId id="1080" r:id="rId46"/>
    <p:sldId id="1043" r:id="rId47"/>
    <p:sldId id="1044" r:id="rId48"/>
    <p:sldId id="1045" r:id="rId49"/>
    <p:sldId id="1083" r:id="rId50"/>
    <p:sldId id="1046" r:id="rId51"/>
    <p:sldId id="1047" r:id="rId52"/>
    <p:sldId id="1048" r:id="rId53"/>
    <p:sldId id="1050" r:id="rId54"/>
    <p:sldId id="1051" r:id="rId55"/>
    <p:sldId id="1052" r:id="rId56"/>
    <p:sldId id="1085" r:id="rId57"/>
    <p:sldId id="1086" r:id="rId58"/>
    <p:sldId id="1087" r:id="rId59"/>
    <p:sldId id="1053" r:id="rId60"/>
    <p:sldId id="1054" r:id="rId61"/>
    <p:sldId id="1055" r:id="rId62"/>
    <p:sldId id="1056" r:id="rId63"/>
    <p:sldId id="1077" r:id="rId64"/>
    <p:sldId id="1057" r:id="rId65"/>
    <p:sldId id="1058" r:id="rId66"/>
    <p:sldId id="1059" r:id="rId67"/>
    <p:sldId id="1060" r:id="rId68"/>
    <p:sldId id="1078" r:id="rId69"/>
    <p:sldId id="1061" r:id="rId70"/>
    <p:sldId id="1063" r:id="rId71"/>
    <p:sldId id="1062" r:id="rId72"/>
    <p:sldId id="1064" r:id="rId73"/>
    <p:sldId id="1065" r:id="rId74"/>
    <p:sldId id="1066" r:id="rId75"/>
    <p:sldId id="1071" r:id="rId76"/>
    <p:sldId id="1072" r:id="rId77"/>
    <p:sldId id="1067" r:id="rId78"/>
    <p:sldId id="1068" r:id="rId79"/>
    <p:sldId id="1073" r:id="rId80"/>
    <p:sldId id="1074" r:id="rId81"/>
    <p:sldId id="1079" r:id="rId82"/>
    <p:sldId id="1075" r:id="rId83"/>
    <p:sldId id="1069" r:id="rId84"/>
    <p:sldId id="1070" r:id="rId85"/>
    <p:sldId id="1076" r:id="rId86"/>
    <p:sldId id="1089" r:id="rId87"/>
  </p:sldIdLst>
  <p:sldSz cx="9144000" cy="6858000" type="screen4x3"/>
  <p:notesSz cx="9939020" cy="6807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33CC33"/>
    <a:srgbClr val="008000"/>
    <a:srgbClr val="FF0066"/>
    <a:srgbClr val="0000FF"/>
    <a:srgbClr val="DDDDDD"/>
    <a:srgbClr val="FF6600"/>
    <a:srgbClr val="FF0000"/>
    <a:srgbClr val="96969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432" autoAdjust="0"/>
    <p:restoredTop sz="93356" autoAdjust="0"/>
  </p:normalViewPr>
  <p:slideViewPr>
    <p:cSldViewPr>
      <p:cViewPr varScale="1">
        <p:scale>
          <a:sx n="107" d="100"/>
          <a:sy n="107" d="100"/>
        </p:scale>
        <p:origin x="4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984" y="-90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7.xml"/><Relationship Id="rId89" Type="http://schemas.openxmlformats.org/officeDocument/2006/relationships/presProps" Target="presProps.xml"/><Relationship Id="rId88" Type="http://schemas.openxmlformats.org/officeDocument/2006/relationships/handoutMaster" Target="handoutMasters/handoutMaster1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67.xml"/><Relationship Id="rId7" Type="http://schemas.openxmlformats.org/officeDocument/2006/relationships/slide" Target="slides/slide58.xml"/><Relationship Id="rId6" Type="http://schemas.openxmlformats.org/officeDocument/2006/relationships/slide" Target="slides/slide48.xml"/><Relationship Id="rId5" Type="http://schemas.openxmlformats.org/officeDocument/2006/relationships/slide" Target="slides/slide45.xml"/><Relationship Id="rId4" Type="http://schemas.openxmlformats.org/officeDocument/2006/relationships/slide" Target="slides/slide20.xml"/><Relationship Id="rId3" Type="http://schemas.openxmlformats.org/officeDocument/2006/relationships/slide" Target="slides/slide18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06887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5888"/>
            <a:ext cx="4306888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65888"/>
            <a:ext cx="4306887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4DE73739-E531-4E17-9560-AD9F9CBA889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kumimoji="1" sz="1200" b="0">
                <a:ea typeface="黑体" panose="0201060906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6888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kumimoji="1" sz="1200" b="0">
                <a:ea typeface="黑体" panose="0201060906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7075" y="511175"/>
            <a:ext cx="3403600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563" y="3233738"/>
            <a:ext cx="7288212" cy="3062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kumimoji="1" sz="1200" b="0">
                <a:ea typeface="黑体" panose="0201060906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kumimoji="1" sz="1200" b="0">
                <a:ea typeface="黑体" panose="02010609060101010101" pitchFamily="2" charset="-122"/>
              </a:defRPr>
            </a:lvl1pPr>
          </a:lstStyle>
          <a:p>
            <a:fld id="{5E6D168E-104D-4CDB-9AE4-3B71E197D68C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“栅极”控制“源极”和“漏极”间的电流。</a:t>
            </a:r>
            <a:endParaRPr lang="en-US" altLang="zh-CN" dirty="0" smtClean="0"/>
          </a:p>
          <a:p>
            <a:r>
              <a:rPr lang="zh-CN" altLang="en-US" dirty="0" smtClean="0"/>
              <a:t>晶体三极管输出特性三个工作区，即截止区、放大区、饱和区。</a:t>
            </a:r>
            <a:endParaRPr lang="en-US" altLang="zh-CN" dirty="0" smtClean="0"/>
          </a:p>
          <a:p>
            <a:r>
              <a:rPr lang="zh-CN" altLang="en-US" dirty="0" smtClean="0"/>
              <a:t>要使晶体三极管工作于开关的接通状态，就应该使之工作于饱和区；</a:t>
            </a:r>
            <a:endParaRPr lang="en-US" altLang="zh-CN" dirty="0" smtClean="0"/>
          </a:p>
          <a:p>
            <a:r>
              <a:rPr lang="zh-CN" altLang="en-US" dirty="0" smtClean="0">
                <a:effectLst/>
              </a:rPr>
              <a:t>要使晶体三极管工作于开关的断开状态，就应该使之工作于截止区。</a:t>
            </a:r>
            <a:endParaRPr lang="zh-CN" altLang="en-US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D168E-104D-4CDB-9AE4-3B71E197D68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D168E-104D-4CDB-9AE4-3B71E197D68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EPROM</a:t>
            </a:r>
            <a:r>
              <a:rPr lang="zh-CN" altLang="en-US" smtClean="0"/>
              <a:t>：浮栅雪崩注入</a:t>
            </a:r>
            <a:r>
              <a:rPr lang="en-US" altLang="zh-CN" smtClean="0"/>
              <a:t>MOS</a:t>
            </a:r>
            <a:r>
              <a:rPr lang="zh-CN" altLang="en-US" smtClean="0"/>
              <a:t>管（</a:t>
            </a:r>
            <a:r>
              <a:rPr lang="en-US" altLang="zh-CN" smtClean="0"/>
              <a:t>Floating-gate Avalanche-Injuction Metal-Oxide-Semiconductor</a:t>
            </a:r>
            <a:r>
              <a:rPr lang="zh-CN" altLang="en-US" smtClean="0"/>
              <a:t>，简称</a:t>
            </a:r>
            <a:r>
              <a:rPr lang="en-US" altLang="zh-CN" smtClean="0"/>
              <a:t>FAMOS</a:t>
            </a:r>
            <a:r>
              <a:rPr lang="zh-CN" altLang="en-US" smtClean="0"/>
              <a:t>管）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D168E-104D-4CDB-9AE4-3B71E197D68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4ms/256=15.625</a:t>
            </a:r>
            <a:r>
              <a:rPr lang="en-US" altLang="zh-CN" sz="1200" smtClean="0">
                <a:sym typeface="Symbol" panose="05050102010706020507" pitchFamily="18" charset="2"/>
              </a:rPr>
              <a:t></a:t>
            </a:r>
            <a:r>
              <a:rPr lang="en-US" altLang="zh-CN" sz="1200" smtClean="0"/>
              <a:t>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D168E-104D-4CDB-9AE4-3B71E197D68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26" name="Group 26"/>
          <p:cNvGrpSpPr/>
          <p:nvPr userDrawn="1"/>
        </p:nvGrpSpPr>
        <p:grpSpPr bwMode="auto">
          <a:xfrm>
            <a:off x="0" y="0"/>
            <a:ext cx="9144000" cy="6858000"/>
            <a:chOff x="0" y="-4320"/>
            <a:chExt cx="5760" cy="432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-432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081" y="-325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grpSp>
          <p:nvGrpSpPr>
            <p:cNvPr id="179225" name="Group 25"/>
            <p:cNvGrpSpPr/>
            <p:nvPr userDrawn="1"/>
          </p:nvGrpSpPr>
          <p:grpSpPr bwMode="auto">
            <a:xfrm>
              <a:off x="0" y="-3255"/>
              <a:ext cx="1806" cy="1596"/>
              <a:chOff x="0" y="-3255"/>
              <a:chExt cx="1806" cy="1596"/>
            </a:xfrm>
          </p:grpSpPr>
          <p:sp>
            <p:nvSpPr>
              <p:cNvPr id="179206" name="Rectangle 6"/>
              <p:cNvSpPr>
                <a:spLocks noChangeArrowheads="1"/>
              </p:cNvSpPr>
              <p:nvPr/>
            </p:nvSpPr>
            <p:spPr bwMode="auto">
              <a:xfrm>
                <a:off x="361" y="-2063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7" name="Rectangle 7"/>
              <p:cNvSpPr>
                <a:spLocks noChangeArrowheads="1"/>
              </p:cNvSpPr>
              <p:nvPr/>
            </p:nvSpPr>
            <p:spPr bwMode="auto">
              <a:xfrm>
                <a:off x="1081" y="-325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9" name="Rectangle 9"/>
              <p:cNvSpPr>
                <a:spLocks noChangeArrowheads="1"/>
              </p:cNvSpPr>
              <p:nvPr/>
            </p:nvSpPr>
            <p:spPr bwMode="auto">
              <a:xfrm>
                <a:off x="719" y="-2063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0" name="Rectangle 10"/>
              <p:cNvSpPr>
                <a:spLocks noChangeArrowheads="1"/>
              </p:cNvSpPr>
              <p:nvPr/>
            </p:nvSpPr>
            <p:spPr bwMode="auto">
              <a:xfrm>
                <a:off x="1437" y="-325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1" name="Rectangle 11"/>
              <p:cNvSpPr>
                <a:spLocks noChangeArrowheads="1"/>
              </p:cNvSpPr>
              <p:nvPr/>
            </p:nvSpPr>
            <p:spPr bwMode="auto">
              <a:xfrm>
                <a:off x="719" y="-2856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2" name="Rectangle 12"/>
              <p:cNvSpPr>
                <a:spLocks noChangeArrowheads="1"/>
              </p:cNvSpPr>
              <p:nvPr/>
            </p:nvSpPr>
            <p:spPr bwMode="auto">
              <a:xfrm>
                <a:off x="0" y="-2856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3" name="Rectangle 13"/>
              <p:cNvSpPr>
                <a:spLocks noChangeArrowheads="1"/>
              </p:cNvSpPr>
              <p:nvPr/>
            </p:nvSpPr>
            <p:spPr bwMode="auto">
              <a:xfrm>
                <a:off x="1081" y="-2856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4" name="Rectangle 14"/>
              <p:cNvSpPr>
                <a:spLocks noChangeArrowheads="1"/>
              </p:cNvSpPr>
              <p:nvPr/>
            </p:nvSpPr>
            <p:spPr bwMode="auto">
              <a:xfrm>
                <a:off x="361" y="-2463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5" name="Rectangle 15"/>
              <p:cNvSpPr>
                <a:spLocks noChangeArrowheads="1"/>
              </p:cNvSpPr>
              <p:nvPr/>
            </p:nvSpPr>
            <p:spPr bwMode="auto">
              <a:xfrm>
                <a:off x="719" y="-2463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</p:grpSp>
      </p:grpSp>
      <p:sp>
        <p:nvSpPr>
          <p:cNvPr id="1792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E14357-A042-4864-8B33-61967B5B4BC8}" type="slidenum">
              <a:rPr lang="zh-CN" altLang="en-US"/>
            </a:fld>
            <a:endParaRPr lang="en-US" altLang="zh-CN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400"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79222" name="Text Box 22"/>
          <p:cNvSpPr txBox="1">
            <a:spLocks noChangeArrowheads="1"/>
          </p:cNvSpPr>
          <p:nvPr userDrawn="1"/>
        </p:nvSpPr>
        <p:spPr bwMode="auto">
          <a:xfrm>
            <a:off x="1763713" y="561975"/>
            <a:ext cx="3744912" cy="10668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3200" b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西安电子科技大学</a:t>
            </a:r>
            <a:endParaRPr lang="zh-CN" altLang="en-US" sz="3200" b="0">
              <a:solidFill>
                <a:srgbClr val="0000FF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zh-CN" altLang="en-US" sz="3200" b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计算机学院</a:t>
            </a:r>
            <a:endParaRPr lang="zh-CN" altLang="en-US" sz="3200" b="0">
              <a:solidFill>
                <a:srgbClr val="0000FF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79228" name="Rectangle 28"/>
          <p:cNvSpPr>
            <a:spLocks noChangeArrowheads="1"/>
          </p:cNvSpPr>
          <p:nvPr userDrawn="1"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9227" name="Object 27"/>
          <p:cNvGraphicFramePr>
            <a:graphicFrameLocks noChangeAspect="1"/>
          </p:cNvGraphicFramePr>
          <p:nvPr/>
        </p:nvGraphicFramePr>
        <p:xfrm>
          <a:off x="107950" y="96838"/>
          <a:ext cx="16954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36" name="" r:id="rId2" imgW="12357100" imgH="12192000" progId="">
                  <p:embed/>
                </p:oleObj>
              </mc:Choice>
              <mc:Fallback>
                <p:oleObj name="" r:id="rId2" imgW="12357100" imgH="121920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96838"/>
                        <a:ext cx="169545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>
            <a:spLocks noChangeArrowheads="1"/>
          </p:cNvSpPr>
          <p:nvPr userDrawn="1"/>
        </p:nvSpPr>
        <p:spPr bwMode="auto">
          <a:xfrm>
            <a:off x="333012" y="5130007"/>
            <a:ext cx="4224908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 algn="l">
              <a:spcBef>
                <a:spcPct val="0"/>
              </a:spcBef>
              <a:defRPr/>
            </a:pPr>
            <a:fld id="{32A4AEEE-F80F-4175-861B-C5B4EB4A318A}" type="datetime3">
              <a:rPr lang="zh-CN" altLang="en-US" sz="24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24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0"/>
              </a:spcBef>
              <a:defRPr/>
            </a:pPr>
            <a:fld id="{45941CD6-4F3D-46A1-AEC8-8A8A0AA2B5B3}" type="datetime11">
              <a:rPr lang="zh-CN" altLang="en-US" sz="24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4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356172" y="5737225"/>
            <a:ext cx="8635428" cy="860426"/>
            <a:chOff x="356172" y="5737225"/>
            <a:chExt cx="8635428" cy="860426"/>
          </a:xfrm>
        </p:grpSpPr>
        <p:cxnSp>
          <p:nvCxnSpPr>
            <p:cNvPr id="26" name="直接连接符 25"/>
            <p:cNvCxnSpPr/>
            <p:nvPr userDrawn="1"/>
          </p:nvCxnSpPr>
          <p:spPr bwMode="auto">
            <a:xfrm flipH="1">
              <a:off x="356172" y="6597440"/>
              <a:ext cx="151221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5D5D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7" name="组合 26"/>
            <p:cNvGrpSpPr/>
            <p:nvPr userDrawn="1"/>
          </p:nvGrpSpPr>
          <p:grpSpPr>
            <a:xfrm>
              <a:off x="2616916" y="5912643"/>
              <a:ext cx="157163" cy="39688"/>
              <a:chOff x="6834188" y="5932488"/>
              <a:chExt cx="157163" cy="39688"/>
            </a:xfrm>
          </p:grpSpPr>
          <p:sp>
            <p:nvSpPr>
              <p:cNvPr id="53" name="Line 5"/>
              <p:cNvSpPr>
                <a:spLocks noChangeShapeType="1"/>
              </p:cNvSpPr>
              <p:nvPr userDrawn="1"/>
            </p:nvSpPr>
            <p:spPr bwMode="auto">
              <a:xfrm flipV="1">
                <a:off x="6897688" y="59324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4" name="Line 15"/>
              <p:cNvSpPr>
                <a:spLocks noChangeShapeType="1"/>
              </p:cNvSpPr>
              <p:nvPr userDrawn="1"/>
            </p:nvSpPr>
            <p:spPr bwMode="auto">
              <a:xfrm flipV="1">
                <a:off x="6834188" y="59324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5" name="Line 16"/>
              <p:cNvSpPr>
                <a:spLocks noChangeShapeType="1"/>
              </p:cNvSpPr>
              <p:nvPr userDrawn="1"/>
            </p:nvSpPr>
            <p:spPr bwMode="auto">
              <a:xfrm flipH="1" flipV="1">
                <a:off x="6865938" y="59324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6" name="Line 17"/>
              <p:cNvSpPr>
                <a:spLocks noChangeShapeType="1"/>
              </p:cNvSpPr>
              <p:nvPr userDrawn="1"/>
            </p:nvSpPr>
            <p:spPr bwMode="auto">
              <a:xfrm flipH="1" flipV="1">
                <a:off x="6943726" y="59324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2288304" y="6115843"/>
              <a:ext cx="157162" cy="39688"/>
              <a:chOff x="6505576" y="6135688"/>
              <a:chExt cx="157162" cy="39688"/>
            </a:xfrm>
          </p:grpSpPr>
          <p:sp>
            <p:nvSpPr>
              <p:cNvPr id="49" name="Line 6"/>
              <p:cNvSpPr>
                <a:spLocks noChangeShapeType="1"/>
              </p:cNvSpPr>
              <p:nvPr userDrawn="1"/>
            </p:nvSpPr>
            <p:spPr bwMode="auto">
              <a:xfrm flipV="1">
                <a:off x="6505576" y="61356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0" name="Line 7"/>
              <p:cNvSpPr>
                <a:spLocks noChangeShapeType="1"/>
              </p:cNvSpPr>
              <p:nvPr userDrawn="1"/>
            </p:nvSpPr>
            <p:spPr bwMode="auto">
              <a:xfrm flipH="1" flipV="1">
                <a:off x="6537326" y="61356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" name="Line 18"/>
              <p:cNvSpPr>
                <a:spLocks noChangeShapeType="1"/>
              </p:cNvSpPr>
              <p:nvPr userDrawn="1"/>
            </p:nvSpPr>
            <p:spPr bwMode="auto">
              <a:xfrm flipH="1" flipV="1">
                <a:off x="6615113" y="61356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" name="Line 19"/>
              <p:cNvSpPr>
                <a:spLocks noChangeShapeType="1"/>
              </p:cNvSpPr>
              <p:nvPr userDrawn="1"/>
            </p:nvSpPr>
            <p:spPr bwMode="auto">
              <a:xfrm flipV="1">
                <a:off x="6569076" y="61356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" name="Line 25"/>
            <p:cNvSpPr>
              <a:spLocks noChangeShapeType="1"/>
            </p:cNvSpPr>
            <p:nvPr userDrawn="1"/>
          </p:nvSpPr>
          <p:spPr bwMode="auto">
            <a:xfrm>
              <a:off x="2023985" y="6597650"/>
              <a:ext cx="696761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30" name="组合 29"/>
            <p:cNvGrpSpPr/>
            <p:nvPr userDrawn="1"/>
          </p:nvGrpSpPr>
          <p:grpSpPr>
            <a:xfrm>
              <a:off x="1819198" y="5737225"/>
              <a:ext cx="204788" cy="860426"/>
              <a:chOff x="7115176" y="5737225"/>
              <a:chExt cx="204788" cy="860426"/>
            </a:xfrm>
          </p:grpSpPr>
          <p:sp>
            <p:nvSpPr>
              <p:cNvPr id="36" name="Line 8"/>
              <p:cNvSpPr>
                <a:spLocks noChangeShapeType="1"/>
              </p:cNvSpPr>
              <p:nvPr userDrawn="1"/>
            </p:nvSpPr>
            <p:spPr bwMode="auto">
              <a:xfrm flipV="1">
                <a:off x="7210426" y="5894388"/>
                <a:ext cx="0" cy="15557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7" name="Line 9"/>
              <p:cNvSpPr>
                <a:spLocks noChangeShapeType="1"/>
              </p:cNvSpPr>
              <p:nvPr userDrawn="1"/>
            </p:nvSpPr>
            <p:spPr bwMode="auto">
              <a:xfrm flipV="1">
                <a:off x="7162801" y="6049963"/>
                <a:ext cx="0" cy="133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8" name="Line 10"/>
              <p:cNvSpPr>
                <a:spLocks noChangeShapeType="1"/>
              </p:cNvSpPr>
              <p:nvPr userDrawn="1"/>
            </p:nvSpPr>
            <p:spPr bwMode="auto">
              <a:xfrm flipV="1">
                <a:off x="7256463" y="5894388"/>
                <a:ext cx="0" cy="619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9" name="Line 11"/>
              <p:cNvSpPr>
                <a:spLocks noChangeShapeType="1"/>
              </p:cNvSpPr>
              <p:nvPr userDrawn="1"/>
            </p:nvSpPr>
            <p:spPr bwMode="auto">
              <a:xfrm flipV="1">
                <a:off x="7162801" y="6284913"/>
                <a:ext cx="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0" name="Line 12"/>
              <p:cNvSpPr>
                <a:spLocks noChangeShapeType="1"/>
              </p:cNvSpPr>
              <p:nvPr userDrawn="1"/>
            </p:nvSpPr>
            <p:spPr bwMode="auto">
              <a:xfrm flipV="1">
                <a:off x="7319963" y="5956300"/>
                <a:ext cx="0" cy="641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1" name="Line 13"/>
              <p:cNvSpPr>
                <a:spLocks noChangeShapeType="1"/>
              </p:cNvSpPr>
              <p:nvPr userDrawn="1"/>
            </p:nvSpPr>
            <p:spPr bwMode="auto">
              <a:xfrm>
                <a:off x="7115176" y="62849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2" name="Line 14"/>
              <p:cNvSpPr>
                <a:spLocks noChangeShapeType="1"/>
              </p:cNvSpPr>
              <p:nvPr userDrawn="1"/>
            </p:nvSpPr>
            <p:spPr bwMode="auto">
              <a:xfrm>
                <a:off x="7115176" y="61833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3" name="Line 20"/>
              <p:cNvSpPr>
                <a:spLocks noChangeShapeType="1"/>
              </p:cNvSpPr>
              <p:nvPr userDrawn="1"/>
            </p:nvSpPr>
            <p:spPr bwMode="auto">
              <a:xfrm>
                <a:off x="7210426" y="5894388"/>
                <a:ext cx="460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" name="Line 21"/>
              <p:cNvSpPr>
                <a:spLocks noChangeShapeType="1"/>
              </p:cNvSpPr>
              <p:nvPr userDrawn="1"/>
            </p:nvSpPr>
            <p:spPr bwMode="auto">
              <a:xfrm flipV="1">
                <a:off x="7115176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5" name="Line 22"/>
              <p:cNvSpPr>
                <a:spLocks noChangeShapeType="1"/>
              </p:cNvSpPr>
              <p:nvPr userDrawn="1"/>
            </p:nvSpPr>
            <p:spPr bwMode="auto">
              <a:xfrm flipV="1">
                <a:off x="7232651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Line 23"/>
              <p:cNvSpPr>
                <a:spLocks noChangeShapeType="1"/>
              </p:cNvSpPr>
              <p:nvPr userDrawn="1"/>
            </p:nvSpPr>
            <p:spPr bwMode="auto">
              <a:xfrm flipV="1">
                <a:off x="7232651" y="5737225"/>
                <a:ext cx="0" cy="15716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7" name="Line 26"/>
              <p:cNvSpPr>
                <a:spLocks noChangeShapeType="1"/>
              </p:cNvSpPr>
              <p:nvPr userDrawn="1"/>
            </p:nvSpPr>
            <p:spPr bwMode="auto">
              <a:xfrm>
                <a:off x="7162801" y="6049963"/>
                <a:ext cx="157163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8" name="Line 27"/>
              <p:cNvSpPr>
                <a:spLocks noChangeShapeType="1"/>
              </p:cNvSpPr>
              <p:nvPr userDrawn="1"/>
            </p:nvSpPr>
            <p:spPr bwMode="auto">
              <a:xfrm>
                <a:off x="7210426" y="5956300"/>
                <a:ext cx="1095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1" name="组合 30"/>
            <p:cNvGrpSpPr/>
            <p:nvPr userDrawn="1"/>
          </p:nvGrpSpPr>
          <p:grpSpPr>
            <a:xfrm>
              <a:off x="356172" y="6165380"/>
              <a:ext cx="1132962" cy="312738"/>
              <a:chOff x="356172" y="6165380"/>
              <a:chExt cx="1132962" cy="312738"/>
            </a:xfrm>
          </p:grpSpPr>
          <p:sp>
            <p:nvSpPr>
              <p:cNvPr id="32" name="Line 24"/>
              <p:cNvSpPr>
                <a:spLocks noChangeShapeType="1"/>
              </p:cNvSpPr>
              <p:nvPr userDrawn="1"/>
            </p:nvSpPr>
            <p:spPr bwMode="auto">
              <a:xfrm>
                <a:off x="622872" y="6165380"/>
                <a:ext cx="430213" cy="3048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3" name="Line 28"/>
              <p:cNvSpPr>
                <a:spLocks noChangeShapeType="1"/>
              </p:cNvSpPr>
              <p:nvPr userDrawn="1"/>
            </p:nvSpPr>
            <p:spPr bwMode="auto">
              <a:xfrm flipV="1">
                <a:off x="356172" y="6165380"/>
                <a:ext cx="26670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4" name="Line 29"/>
              <p:cNvSpPr>
                <a:spLocks noChangeShapeType="1"/>
              </p:cNvSpPr>
              <p:nvPr userDrawn="1"/>
            </p:nvSpPr>
            <p:spPr bwMode="auto">
              <a:xfrm flipV="1">
                <a:off x="924497" y="6181255"/>
                <a:ext cx="166688" cy="1968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5" name="Line 24"/>
              <p:cNvSpPr>
                <a:spLocks noChangeShapeType="1"/>
              </p:cNvSpPr>
              <p:nvPr userDrawn="1"/>
            </p:nvSpPr>
            <p:spPr bwMode="auto">
              <a:xfrm>
                <a:off x="1081328" y="6181255"/>
                <a:ext cx="407806" cy="28892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FC6B9C-EE68-4B54-A464-5A19E84546B8}" type="slidenum">
              <a:rPr lang="zh-CN" altLang="en-US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44450"/>
            <a:ext cx="2090737" cy="6192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119813" cy="6192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D4BC37-94FA-47DB-9509-F900A04F6256}" type="slidenum">
              <a:rPr lang="zh-CN" altLang="en-US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70893E-EB92-4B36-BDF2-5C6950FBB778}" type="slidenum">
              <a:rPr lang="zh-CN" altLang="en-US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441855-9526-4A86-A488-5E2FABCAC743}" type="slidenum">
              <a:rPr lang="zh-CN" altLang="en-US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5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6D05AC-BD32-4463-A7A0-49CEF5AAD6FA}" type="slidenum">
              <a:rPr lang="zh-CN" altLang="en-US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1456E4-6D6D-4558-9291-4275EE28585C}" type="slidenum">
              <a:rPr lang="zh-CN" altLang="en-US"/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C84D02-9465-4CB1-8FD8-4458AFB0AAA1}" type="slidenum">
              <a:rPr lang="zh-CN" altLang="en-US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A94335-F7BF-4350-802B-D0E25F25B085}" type="slidenum">
              <a:rPr lang="zh-CN" altLang="en-US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D068F1-021A-420C-988B-8B2DFBE8E520}" type="slidenum">
              <a:rPr lang="zh-CN" altLang="en-US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7249D2-A66C-41CA-B362-91BD884BEF63}" type="slidenum">
              <a:rPr lang="zh-CN" altLang="en-US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95" name="Group 19"/>
          <p:cNvGrpSpPr/>
          <p:nvPr userDrawn="1"/>
        </p:nvGrpSpPr>
        <p:grpSpPr bwMode="auto">
          <a:xfrm>
            <a:off x="0" y="0"/>
            <a:ext cx="9144000" cy="566738"/>
            <a:chOff x="0" y="0"/>
            <a:chExt cx="5760" cy="357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80" cy="34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238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236" y="85"/>
              <a:ext cx="87" cy="89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323" y="0"/>
              <a:ext cx="88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323" y="85"/>
              <a:ext cx="88" cy="89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151" y="173"/>
              <a:ext cx="86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61" y="86"/>
              <a:ext cx="89" cy="87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236" y="171"/>
              <a:ext cx="87" cy="87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151" y="258"/>
              <a:ext cx="86" cy="86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328"/>
              <a:ext cx="5760" cy="29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>
                <a:latin typeface="Arial Black" panose="020B0A04020102020204" pitchFamily="34" charset="0"/>
              </a:defRPr>
            </a:lvl1pPr>
          </a:lstStyle>
          <a:p>
            <a:fld id="{2A524316-A4A3-4927-888D-0C1A8A1CD8EA}" type="slidenum">
              <a:rPr lang="zh-CN" altLang="en-US"/>
            </a:fld>
            <a:endParaRPr lang="en-US" altLang="zh-CN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362950" cy="5472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02005" indent="-279400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339850" indent="-358775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anose="05000000000000000000" pitchFamily="2" charset="2"/>
        <a:buChar char="p"/>
        <a:defRPr sz="2800" b="1">
          <a:solidFill>
            <a:schemeClr val="tx1"/>
          </a:solidFill>
          <a:latin typeface="+mn-lt"/>
          <a:ea typeface="+mn-ea"/>
        </a:defRPr>
      </a:lvl3pPr>
      <a:lvl4pPr marL="1879600" indent="-360680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+mn-lt"/>
          <a:ea typeface="楷体_GB2312" pitchFamily="49" charset="-122"/>
        </a:defRPr>
      </a:lvl4pPr>
      <a:lvl5pPr marL="2330450" indent="-271780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5pPr>
      <a:lvl6pPr marL="2787650" indent="-271780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780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780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780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slide" Target="slide15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emf"/><Relationship Id="rId1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4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5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6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7.bin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6.vml"/><Relationship Id="rId4" Type="http://schemas.openxmlformats.org/officeDocument/2006/relationships/slideLayout" Target="../slideLayouts/slideLayout2.xml"/><Relationship Id="rId3" Type="http://schemas.openxmlformats.org/officeDocument/2006/relationships/slide" Target="slide40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8.bin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2.xml"/><Relationship Id="rId3" Type="http://schemas.openxmlformats.org/officeDocument/2006/relationships/slide" Target="slide41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9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slide" Target="slide4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20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6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21.bin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22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2.xml"/><Relationship Id="rId3" Type="http://schemas.openxmlformats.org/officeDocument/2006/relationships/slide" Target="slide66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23.bin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2.vml"/><Relationship Id="rId4" Type="http://schemas.openxmlformats.org/officeDocument/2006/relationships/slideLayout" Target="../slideLayouts/slideLayout2.xml"/><Relationship Id="rId3" Type="http://schemas.openxmlformats.org/officeDocument/2006/relationships/slide" Target="slide66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4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5.bin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6.bin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5.vml"/><Relationship Id="rId4" Type="http://schemas.openxmlformats.org/officeDocument/2006/relationships/slideLayout" Target="../slideLayouts/slideLayout2.xml"/><Relationship Id="rId3" Type="http://schemas.openxmlformats.org/officeDocument/2006/relationships/slide" Target="slide75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7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7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84.xml"/></Relationships>
</file>

<file path=ppt/slides/_rels/slide8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6.vml"/><Relationship Id="rId4" Type="http://schemas.openxmlformats.org/officeDocument/2006/relationships/slideLayout" Target="../slideLayouts/slideLayout2.xml"/><Relationship Id="rId3" Type="http://schemas.openxmlformats.org/officeDocument/2006/relationships/slide" Target="slide84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8.bin"/></Relationships>
</file>

<file path=ppt/slides/_rels/slide8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7.vml"/><Relationship Id="rId4" Type="http://schemas.openxmlformats.org/officeDocument/2006/relationships/slideLayout" Target="../slideLayouts/slideLayout2.xml"/><Relationship Id="rId3" Type="http://schemas.openxmlformats.org/officeDocument/2006/relationships/slide" Target="slide84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9.bin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章  存储系统</a:t>
            </a:r>
            <a:endParaRPr lang="zh-CN" altLang="en-US" sz="4000" b="0">
              <a:solidFill>
                <a:srgbClr val="CCFF66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1378310" name="Picture 6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24525" y="5013325"/>
            <a:ext cx="1657350" cy="1000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grpSp>
        <p:nvGrpSpPr>
          <p:cNvPr id="1378311" name="Group 7"/>
          <p:cNvGrpSpPr/>
          <p:nvPr/>
        </p:nvGrpSpPr>
        <p:grpSpPr bwMode="auto">
          <a:xfrm>
            <a:off x="3994150" y="4868863"/>
            <a:ext cx="1225550" cy="1103312"/>
            <a:chOff x="2074" y="1422"/>
            <a:chExt cx="2795" cy="2464"/>
          </a:xfrm>
        </p:grpSpPr>
        <p:sp>
          <p:nvSpPr>
            <p:cNvPr id="1378312" name="Freeform 8"/>
            <p:cNvSpPr/>
            <p:nvPr/>
          </p:nvSpPr>
          <p:spPr bwMode="auto">
            <a:xfrm>
              <a:off x="4375" y="3159"/>
              <a:ext cx="494" cy="726"/>
            </a:xfrm>
            <a:custGeom>
              <a:avLst/>
              <a:gdLst/>
              <a:ahLst/>
              <a:cxnLst>
                <a:cxn ang="0">
                  <a:pos x="220" y="643"/>
                </a:cxn>
                <a:cxn ang="0">
                  <a:pos x="0" y="274"/>
                </a:cxn>
                <a:cxn ang="0">
                  <a:pos x="206" y="0"/>
                </a:cxn>
                <a:cxn ang="0">
                  <a:pos x="466" y="320"/>
                </a:cxn>
                <a:cxn ang="0">
                  <a:pos x="220" y="643"/>
                </a:cxn>
              </a:cxnLst>
              <a:rect l="0" t="0" r="r" b="b"/>
              <a:pathLst>
                <a:path w="467" h="644">
                  <a:moveTo>
                    <a:pt x="220" y="643"/>
                  </a:moveTo>
                  <a:lnTo>
                    <a:pt x="0" y="274"/>
                  </a:lnTo>
                  <a:lnTo>
                    <a:pt x="206" y="0"/>
                  </a:lnTo>
                  <a:lnTo>
                    <a:pt x="466" y="320"/>
                  </a:lnTo>
                  <a:lnTo>
                    <a:pt x="220" y="643"/>
                  </a:lnTo>
                </a:path>
              </a:pathLst>
            </a:custGeom>
            <a:solidFill>
              <a:srgbClr val="336699"/>
            </a:solidFill>
            <a:ln w="12700" cap="rnd" cmpd="sng">
              <a:solidFill>
                <a:srgbClr val="003366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8313" name="Freeform 9"/>
            <p:cNvSpPr/>
            <p:nvPr/>
          </p:nvSpPr>
          <p:spPr bwMode="auto">
            <a:xfrm>
              <a:off x="2074" y="3468"/>
              <a:ext cx="2536" cy="418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173" y="0"/>
                </a:cxn>
                <a:cxn ang="0">
                  <a:pos x="2395" y="370"/>
                </a:cxn>
                <a:cxn ang="0">
                  <a:pos x="0" y="370"/>
                </a:cxn>
                <a:cxn ang="0">
                  <a:pos x="211" y="0"/>
                </a:cxn>
              </a:cxnLst>
              <a:rect l="0" t="0" r="r" b="b"/>
              <a:pathLst>
                <a:path w="2396" h="371">
                  <a:moveTo>
                    <a:pt x="211" y="0"/>
                  </a:moveTo>
                  <a:lnTo>
                    <a:pt x="2173" y="0"/>
                  </a:lnTo>
                  <a:lnTo>
                    <a:pt x="2395" y="370"/>
                  </a:lnTo>
                  <a:lnTo>
                    <a:pt x="0" y="370"/>
                  </a:lnTo>
                  <a:lnTo>
                    <a:pt x="211" y="0"/>
                  </a:lnTo>
                </a:path>
              </a:pathLst>
            </a:custGeom>
            <a:solidFill>
              <a:srgbClr val="336699"/>
            </a:solidFill>
            <a:ln w="12700" cap="rnd" cmpd="sng">
              <a:solidFill>
                <a:srgbClr val="003366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8314" name="Freeform 10"/>
            <p:cNvSpPr/>
            <p:nvPr/>
          </p:nvSpPr>
          <p:spPr bwMode="auto">
            <a:xfrm>
              <a:off x="2298" y="3159"/>
              <a:ext cx="2296" cy="311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1962" y="275"/>
                </a:cxn>
                <a:cxn ang="0">
                  <a:pos x="2168" y="0"/>
                </a:cxn>
                <a:cxn ang="0">
                  <a:pos x="277" y="0"/>
                </a:cxn>
                <a:cxn ang="0">
                  <a:pos x="0" y="275"/>
                </a:cxn>
              </a:cxnLst>
              <a:rect l="0" t="0" r="r" b="b"/>
              <a:pathLst>
                <a:path w="2169" h="276">
                  <a:moveTo>
                    <a:pt x="0" y="275"/>
                  </a:moveTo>
                  <a:lnTo>
                    <a:pt x="1962" y="275"/>
                  </a:lnTo>
                  <a:lnTo>
                    <a:pt x="2168" y="0"/>
                  </a:lnTo>
                  <a:lnTo>
                    <a:pt x="277" y="0"/>
                  </a:lnTo>
                  <a:lnTo>
                    <a:pt x="0" y="275"/>
                  </a:lnTo>
                </a:path>
              </a:pathLst>
            </a:custGeom>
            <a:solidFill>
              <a:srgbClr val="003366"/>
            </a:solidFill>
            <a:ln w="12700" cap="rnd" cmpd="sng">
              <a:solidFill>
                <a:srgbClr val="003366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8315" name="Freeform 11"/>
            <p:cNvSpPr/>
            <p:nvPr/>
          </p:nvSpPr>
          <p:spPr bwMode="auto">
            <a:xfrm>
              <a:off x="4135" y="2706"/>
              <a:ext cx="436" cy="659"/>
            </a:xfrm>
            <a:custGeom>
              <a:avLst/>
              <a:gdLst/>
              <a:ahLst/>
              <a:cxnLst>
                <a:cxn ang="0">
                  <a:pos x="210" y="583"/>
                </a:cxn>
                <a:cxn ang="0">
                  <a:pos x="0" y="204"/>
                </a:cxn>
                <a:cxn ang="0">
                  <a:pos x="154" y="0"/>
                </a:cxn>
                <a:cxn ang="0">
                  <a:pos x="411" y="321"/>
                </a:cxn>
                <a:cxn ang="0">
                  <a:pos x="210" y="583"/>
                </a:cxn>
              </a:cxnLst>
              <a:rect l="0" t="0" r="r" b="b"/>
              <a:pathLst>
                <a:path w="412" h="584">
                  <a:moveTo>
                    <a:pt x="210" y="583"/>
                  </a:moveTo>
                  <a:lnTo>
                    <a:pt x="0" y="204"/>
                  </a:lnTo>
                  <a:lnTo>
                    <a:pt x="154" y="0"/>
                  </a:lnTo>
                  <a:lnTo>
                    <a:pt x="411" y="321"/>
                  </a:lnTo>
                  <a:lnTo>
                    <a:pt x="210" y="583"/>
                  </a:lnTo>
                </a:path>
              </a:pathLst>
            </a:custGeom>
            <a:solidFill>
              <a:srgbClr val="0099CC"/>
            </a:solidFill>
            <a:ln w="12700" cap="rnd" cmpd="sng">
              <a:solidFill>
                <a:srgbClr val="0066CC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8316" name="Freeform 12"/>
            <p:cNvSpPr/>
            <p:nvPr/>
          </p:nvSpPr>
          <p:spPr bwMode="auto">
            <a:xfrm>
              <a:off x="2354" y="2936"/>
              <a:ext cx="2004" cy="429"/>
            </a:xfrm>
            <a:custGeom>
              <a:avLst/>
              <a:gdLst/>
              <a:ahLst/>
              <a:cxnLst>
                <a:cxn ang="0">
                  <a:pos x="0" y="379"/>
                </a:cxn>
                <a:cxn ang="0">
                  <a:pos x="1892" y="379"/>
                </a:cxn>
                <a:cxn ang="0">
                  <a:pos x="1682" y="0"/>
                </a:cxn>
                <a:cxn ang="0">
                  <a:pos x="208" y="0"/>
                </a:cxn>
                <a:cxn ang="0">
                  <a:pos x="0" y="379"/>
                </a:cxn>
              </a:cxnLst>
              <a:rect l="0" t="0" r="r" b="b"/>
              <a:pathLst>
                <a:path w="1893" h="380">
                  <a:moveTo>
                    <a:pt x="0" y="379"/>
                  </a:moveTo>
                  <a:lnTo>
                    <a:pt x="1892" y="379"/>
                  </a:lnTo>
                  <a:lnTo>
                    <a:pt x="1682" y="0"/>
                  </a:lnTo>
                  <a:lnTo>
                    <a:pt x="208" y="0"/>
                  </a:lnTo>
                  <a:lnTo>
                    <a:pt x="0" y="379"/>
                  </a:lnTo>
                </a:path>
              </a:pathLst>
            </a:custGeom>
            <a:solidFill>
              <a:srgbClr val="0099CC"/>
            </a:solidFill>
            <a:ln w="12700" cap="rnd" cmpd="sng">
              <a:solidFill>
                <a:srgbClr val="0066CC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8317" name="Freeform 13"/>
            <p:cNvSpPr/>
            <p:nvPr/>
          </p:nvSpPr>
          <p:spPr bwMode="auto">
            <a:xfrm>
              <a:off x="2573" y="2706"/>
              <a:ext cx="1727" cy="232"/>
            </a:xfrm>
            <a:custGeom>
              <a:avLst/>
              <a:gdLst/>
              <a:ahLst/>
              <a:cxnLst>
                <a:cxn ang="0">
                  <a:pos x="0" y="205"/>
                </a:cxn>
                <a:cxn ang="0">
                  <a:pos x="1476" y="205"/>
                </a:cxn>
                <a:cxn ang="0">
                  <a:pos x="1630" y="0"/>
                </a:cxn>
                <a:cxn ang="0">
                  <a:pos x="292" y="1"/>
                </a:cxn>
                <a:cxn ang="0">
                  <a:pos x="0" y="205"/>
                </a:cxn>
              </a:cxnLst>
              <a:rect l="0" t="0" r="r" b="b"/>
              <a:pathLst>
                <a:path w="1631" h="206">
                  <a:moveTo>
                    <a:pt x="0" y="205"/>
                  </a:moveTo>
                  <a:lnTo>
                    <a:pt x="1476" y="205"/>
                  </a:lnTo>
                  <a:lnTo>
                    <a:pt x="1630" y="0"/>
                  </a:lnTo>
                  <a:lnTo>
                    <a:pt x="292" y="1"/>
                  </a:lnTo>
                  <a:lnTo>
                    <a:pt x="0" y="205"/>
                  </a:lnTo>
                </a:path>
              </a:pathLst>
            </a:custGeom>
            <a:solidFill>
              <a:srgbClr val="336699"/>
            </a:solidFill>
            <a:ln w="12700" cap="rnd" cmpd="sng">
              <a:solidFill>
                <a:srgbClr val="3399FF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8318" name="Freeform 14"/>
            <p:cNvSpPr/>
            <p:nvPr/>
          </p:nvSpPr>
          <p:spPr bwMode="auto">
            <a:xfrm>
              <a:off x="3884" y="2268"/>
              <a:ext cx="381" cy="569"/>
            </a:xfrm>
            <a:custGeom>
              <a:avLst/>
              <a:gdLst/>
              <a:ahLst/>
              <a:cxnLst>
                <a:cxn ang="0">
                  <a:pos x="0" y="137"/>
                </a:cxn>
                <a:cxn ang="0">
                  <a:pos x="213" y="504"/>
                </a:cxn>
                <a:cxn ang="0">
                  <a:pos x="359" y="316"/>
                </a:cxn>
                <a:cxn ang="0">
                  <a:pos x="103" y="0"/>
                </a:cxn>
                <a:cxn ang="0">
                  <a:pos x="0" y="137"/>
                </a:cxn>
              </a:cxnLst>
              <a:rect l="0" t="0" r="r" b="b"/>
              <a:pathLst>
                <a:path w="360" h="505">
                  <a:moveTo>
                    <a:pt x="0" y="137"/>
                  </a:moveTo>
                  <a:lnTo>
                    <a:pt x="213" y="504"/>
                  </a:lnTo>
                  <a:lnTo>
                    <a:pt x="359" y="316"/>
                  </a:lnTo>
                  <a:lnTo>
                    <a:pt x="103" y="0"/>
                  </a:lnTo>
                  <a:lnTo>
                    <a:pt x="0" y="137"/>
                  </a:lnTo>
                </a:path>
              </a:pathLst>
            </a:custGeom>
            <a:solidFill>
              <a:srgbClr val="009999"/>
            </a:solidFill>
            <a:ln w="12700" cap="rnd" cmpd="sng">
              <a:solidFill>
                <a:srgbClr val="33CCCC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8319" name="Freeform 15"/>
            <p:cNvSpPr/>
            <p:nvPr/>
          </p:nvSpPr>
          <p:spPr bwMode="auto">
            <a:xfrm>
              <a:off x="2840" y="2268"/>
              <a:ext cx="1153" cy="154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985" y="136"/>
                </a:cxn>
                <a:cxn ang="0">
                  <a:pos x="1088" y="0"/>
                </a:cxn>
                <a:cxn ang="0">
                  <a:pos x="275" y="0"/>
                </a:cxn>
                <a:cxn ang="0">
                  <a:pos x="0" y="136"/>
                </a:cxn>
              </a:cxnLst>
              <a:rect l="0" t="0" r="r" b="b"/>
              <a:pathLst>
                <a:path w="1089" h="137">
                  <a:moveTo>
                    <a:pt x="0" y="136"/>
                  </a:moveTo>
                  <a:lnTo>
                    <a:pt x="985" y="136"/>
                  </a:lnTo>
                  <a:lnTo>
                    <a:pt x="1088" y="0"/>
                  </a:lnTo>
                  <a:lnTo>
                    <a:pt x="275" y="0"/>
                  </a:lnTo>
                  <a:lnTo>
                    <a:pt x="0" y="136"/>
                  </a:lnTo>
                </a:path>
              </a:pathLst>
            </a:custGeom>
            <a:solidFill>
              <a:srgbClr val="006666"/>
            </a:solidFill>
            <a:ln w="12700" cap="rnd" cmpd="sng">
              <a:solidFill>
                <a:srgbClr val="33CCCC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8320" name="Freeform 16"/>
            <p:cNvSpPr/>
            <p:nvPr/>
          </p:nvSpPr>
          <p:spPr bwMode="auto">
            <a:xfrm>
              <a:off x="2618" y="2421"/>
              <a:ext cx="1491" cy="417"/>
            </a:xfrm>
            <a:custGeom>
              <a:avLst/>
              <a:gdLst/>
              <a:ahLst/>
              <a:cxnLst>
                <a:cxn ang="0">
                  <a:pos x="0" y="369"/>
                </a:cxn>
                <a:cxn ang="0">
                  <a:pos x="1408" y="369"/>
                </a:cxn>
                <a:cxn ang="0">
                  <a:pos x="1195" y="0"/>
                </a:cxn>
                <a:cxn ang="0">
                  <a:pos x="210" y="0"/>
                </a:cxn>
                <a:cxn ang="0">
                  <a:pos x="0" y="369"/>
                </a:cxn>
              </a:cxnLst>
              <a:rect l="0" t="0" r="r" b="b"/>
              <a:pathLst>
                <a:path w="1409" h="370">
                  <a:moveTo>
                    <a:pt x="0" y="369"/>
                  </a:moveTo>
                  <a:lnTo>
                    <a:pt x="1408" y="369"/>
                  </a:lnTo>
                  <a:lnTo>
                    <a:pt x="1195" y="0"/>
                  </a:lnTo>
                  <a:lnTo>
                    <a:pt x="210" y="0"/>
                  </a:lnTo>
                  <a:lnTo>
                    <a:pt x="0" y="369"/>
                  </a:lnTo>
                </a:path>
              </a:pathLst>
            </a:custGeom>
            <a:solidFill>
              <a:srgbClr val="009999"/>
            </a:solidFill>
            <a:ln w="12700" cap="rnd" cmpd="sng">
              <a:solidFill>
                <a:srgbClr val="33CCCC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8321" name="Freeform 17"/>
            <p:cNvSpPr/>
            <p:nvPr/>
          </p:nvSpPr>
          <p:spPr bwMode="auto">
            <a:xfrm>
              <a:off x="3631" y="1831"/>
              <a:ext cx="328" cy="498"/>
            </a:xfrm>
            <a:custGeom>
              <a:avLst/>
              <a:gdLst/>
              <a:ahLst/>
              <a:cxnLst>
                <a:cxn ang="0">
                  <a:pos x="212" y="440"/>
                </a:cxn>
                <a:cxn ang="0">
                  <a:pos x="309" y="314"/>
                </a:cxn>
                <a:cxn ang="0">
                  <a:pos x="54" y="0"/>
                </a:cxn>
                <a:cxn ang="0">
                  <a:pos x="0" y="66"/>
                </a:cxn>
                <a:cxn ang="0">
                  <a:pos x="212" y="440"/>
                </a:cxn>
              </a:cxnLst>
              <a:rect l="0" t="0" r="r" b="b"/>
              <a:pathLst>
                <a:path w="310" h="441">
                  <a:moveTo>
                    <a:pt x="212" y="440"/>
                  </a:moveTo>
                  <a:lnTo>
                    <a:pt x="309" y="314"/>
                  </a:lnTo>
                  <a:lnTo>
                    <a:pt x="54" y="0"/>
                  </a:lnTo>
                  <a:lnTo>
                    <a:pt x="0" y="66"/>
                  </a:lnTo>
                  <a:lnTo>
                    <a:pt x="212" y="440"/>
                  </a:lnTo>
                </a:path>
              </a:pathLst>
            </a:custGeom>
            <a:solidFill>
              <a:srgbClr val="CC9900"/>
            </a:solidFill>
            <a:ln w="12700" cap="rnd" cmpd="sng">
              <a:solidFill>
                <a:srgbClr val="4824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8322" name="Freeform 18"/>
            <p:cNvSpPr/>
            <p:nvPr/>
          </p:nvSpPr>
          <p:spPr bwMode="auto">
            <a:xfrm>
              <a:off x="3112" y="1830"/>
              <a:ext cx="576" cy="7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489" y="66"/>
                </a:cxn>
                <a:cxn ang="0">
                  <a:pos x="543" y="0"/>
                </a:cxn>
                <a:cxn ang="0">
                  <a:pos x="169" y="0"/>
                </a:cxn>
                <a:cxn ang="0">
                  <a:pos x="0" y="66"/>
                </a:cxn>
              </a:cxnLst>
              <a:rect l="0" t="0" r="r" b="b"/>
              <a:pathLst>
                <a:path w="544" h="67">
                  <a:moveTo>
                    <a:pt x="0" y="66"/>
                  </a:moveTo>
                  <a:lnTo>
                    <a:pt x="489" y="66"/>
                  </a:lnTo>
                  <a:lnTo>
                    <a:pt x="543" y="0"/>
                  </a:lnTo>
                  <a:lnTo>
                    <a:pt x="169" y="0"/>
                  </a:lnTo>
                  <a:lnTo>
                    <a:pt x="0" y="66"/>
                  </a:lnTo>
                </a:path>
              </a:pathLst>
            </a:custGeom>
            <a:solidFill>
              <a:srgbClr val="996633"/>
            </a:solidFill>
            <a:ln w="12700" cap="rnd" cmpd="sng">
              <a:solidFill>
                <a:srgbClr val="4824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8323" name="Freeform 19"/>
            <p:cNvSpPr/>
            <p:nvPr/>
          </p:nvSpPr>
          <p:spPr bwMode="auto">
            <a:xfrm>
              <a:off x="2886" y="1905"/>
              <a:ext cx="970" cy="424"/>
            </a:xfrm>
            <a:custGeom>
              <a:avLst/>
              <a:gdLst/>
              <a:ahLst/>
              <a:cxnLst>
                <a:cxn ang="0">
                  <a:pos x="0" y="375"/>
                </a:cxn>
                <a:cxn ang="0">
                  <a:pos x="916" y="375"/>
                </a:cxn>
                <a:cxn ang="0">
                  <a:pos x="703" y="0"/>
                </a:cxn>
                <a:cxn ang="0">
                  <a:pos x="213" y="0"/>
                </a:cxn>
                <a:cxn ang="0">
                  <a:pos x="0" y="375"/>
                </a:cxn>
              </a:cxnLst>
              <a:rect l="0" t="0" r="r" b="b"/>
              <a:pathLst>
                <a:path w="917" h="376">
                  <a:moveTo>
                    <a:pt x="0" y="375"/>
                  </a:moveTo>
                  <a:lnTo>
                    <a:pt x="916" y="375"/>
                  </a:lnTo>
                  <a:lnTo>
                    <a:pt x="703" y="0"/>
                  </a:lnTo>
                  <a:lnTo>
                    <a:pt x="213" y="0"/>
                  </a:lnTo>
                  <a:lnTo>
                    <a:pt x="0" y="375"/>
                  </a:lnTo>
                </a:path>
              </a:pathLst>
            </a:custGeom>
            <a:solidFill>
              <a:srgbClr val="CC9900"/>
            </a:solidFill>
            <a:ln w="12700" cap="rnd" cmpd="sng">
              <a:solidFill>
                <a:srgbClr val="4824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8324" name="Freeform 20"/>
            <p:cNvSpPr/>
            <p:nvPr/>
          </p:nvSpPr>
          <p:spPr bwMode="auto">
            <a:xfrm>
              <a:off x="3401" y="1422"/>
              <a:ext cx="277" cy="423"/>
            </a:xfrm>
            <a:custGeom>
              <a:avLst/>
              <a:gdLst/>
              <a:ahLst/>
              <a:cxnLst>
                <a:cxn ang="0">
                  <a:pos x="212" y="374"/>
                </a:cxn>
                <a:cxn ang="0">
                  <a:pos x="261" y="316"/>
                </a:cxn>
                <a:cxn ang="0">
                  <a:pos x="0" y="0"/>
                </a:cxn>
                <a:cxn ang="0">
                  <a:pos x="212" y="374"/>
                </a:cxn>
              </a:cxnLst>
              <a:rect l="0" t="0" r="r" b="b"/>
              <a:pathLst>
                <a:path w="262" h="375">
                  <a:moveTo>
                    <a:pt x="212" y="374"/>
                  </a:moveTo>
                  <a:lnTo>
                    <a:pt x="261" y="316"/>
                  </a:lnTo>
                  <a:lnTo>
                    <a:pt x="0" y="0"/>
                  </a:lnTo>
                  <a:lnTo>
                    <a:pt x="212" y="374"/>
                  </a:lnTo>
                </a:path>
              </a:pathLst>
            </a:custGeom>
            <a:solidFill>
              <a:srgbClr val="FFB305"/>
            </a:solidFill>
            <a:ln w="12700" cap="rnd" cmpd="sng">
              <a:solidFill>
                <a:srgbClr val="FF99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8325" name="Freeform 21"/>
            <p:cNvSpPr/>
            <p:nvPr/>
          </p:nvSpPr>
          <p:spPr bwMode="auto">
            <a:xfrm>
              <a:off x="3176" y="1422"/>
              <a:ext cx="451" cy="423"/>
            </a:xfrm>
            <a:custGeom>
              <a:avLst/>
              <a:gdLst/>
              <a:ahLst/>
              <a:cxnLst>
                <a:cxn ang="0">
                  <a:pos x="0" y="374"/>
                </a:cxn>
                <a:cxn ang="0">
                  <a:pos x="425" y="374"/>
                </a:cxn>
                <a:cxn ang="0">
                  <a:pos x="213" y="0"/>
                </a:cxn>
                <a:cxn ang="0">
                  <a:pos x="0" y="374"/>
                </a:cxn>
              </a:cxnLst>
              <a:rect l="0" t="0" r="r" b="b"/>
              <a:pathLst>
                <a:path w="426" h="375">
                  <a:moveTo>
                    <a:pt x="0" y="374"/>
                  </a:moveTo>
                  <a:lnTo>
                    <a:pt x="425" y="374"/>
                  </a:lnTo>
                  <a:lnTo>
                    <a:pt x="213" y="0"/>
                  </a:lnTo>
                  <a:lnTo>
                    <a:pt x="0" y="374"/>
                  </a:lnTo>
                </a:path>
              </a:pathLst>
            </a:custGeom>
            <a:solidFill>
              <a:srgbClr val="FFD473"/>
            </a:solidFill>
            <a:ln w="12700" cap="rnd" cmpd="sng">
              <a:solidFill>
                <a:srgbClr val="FF99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378326" name="Picture 22" descr="软盘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7625" y="5084763"/>
            <a:ext cx="914400" cy="88265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7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2D268D-0652-43F6-9261-4029A26BB552}" type="slidenum">
              <a:rPr lang="zh-CN" altLang="en-US"/>
            </a:fld>
            <a:endParaRPr lang="en-US" altLang="zh-CN"/>
          </a:p>
        </p:txBody>
      </p:sp>
      <p:sp>
        <p:nvSpPr>
          <p:cNvPr id="153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 </a:t>
            </a:r>
            <a:r>
              <a:rPr lang="zh-CN" altLang="en-US"/>
              <a:t>存储系统概述</a:t>
            </a:r>
            <a:endParaRPr lang="zh-CN" altLang="en-US"/>
          </a:p>
        </p:txBody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424863" cy="5256212"/>
          </a:xfrm>
        </p:spPr>
        <p:txBody>
          <a:bodyPr/>
          <a:lstStyle/>
          <a:p>
            <a:r>
              <a:rPr lang="zh-CN" altLang="en-US"/>
              <a:t>存储信息的介质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在计算机中的用途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存放信息的易失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挥发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存取方式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读写功能</a:t>
            </a:r>
            <a:endParaRPr lang="zh-CN" altLang="en-US"/>
          </a:p>
        </p:txBody>
      </p:sp>
      <p:sp>
        <p:nvSpPr>
          <p:cNvPr id="1531908" name="Rectangle 4"/>
          <p:cNvSpPr>
            <a:spLocks noChangeArrowheads="1"/>
          </p:cNvSpPr>
          <p:nvPr/>
        </p:nvSpPr>
        <p:spPr bwMode="auto">
          <a:xfrm>
            <a:off x="827088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4.1.2  </a:t>
            </a:r>
            <a:r>
              <a:rPr lang="zh-CN" altLang="en-US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存储器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分类</a:t>
            </a:r>
            <a:r>
              <a:rPr lang="zh-CN" altLang="en-US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：不同的分类标准</a:t>
            </a:r>
            <a:endParaRPr lang="zh-CN" altLang="en-US">
              <a:solidFill>
                <a:srgbClr val="008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31909" name="AutoShape 5"/>
          <p:cNvSpPr>
            <a:spLocks noChangeArrowheads="1"/>
          </p:cNvSpPr>
          <p:nvPr/>
        </p:nvSpPr>
        <p:spPr bwMode="auto">
          <a:xfrm>
            <a:off x="5435600" y="1341438"/>
            <a:ext cx="3311525" cy="4824412"/>
          </a:xfrm>
          <a:prstGeom prst="wedgeRectCallout">
            <a:avLst>
              <a:gd name="adj1" fmla="val -96838"/>
              <a:gd name="adj2" fmla="val -22819"/>
            </a:avLst>
          </a:prstGeom>
          <a:solidFill>
            <a:srgbClr val="FFFF99"/>
          </a:solidFill>
          <a:ln w="28575" algn="ctr">
            <a:solidFill>
              <a:srgbClr val="FF0066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266700" indent="-266700" algn="l">
              <a:spcBef>
                <a:spcPct val="20000"/>
              </a:spcBef>
              <a:buClr>
                <a:srgbClr val="0080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/>
              <a:t>主存储器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内存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en-US" altLang="zh-CN">
              <a:latin typeface="宋体" panose="02010600030101010101" pitchFamily="2" charset="-122"/>
            </a:endParaRPr>
          </a:p>
          <a:p>
            <a:pPr marL="266700" indent="-266700" algn="l">
              <a:spcBef>
                <a:spcPct val="20000"/>
              </a:spcBef>
              <a:buClr>
                <a:srgbClr val="0080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/>
              <a:t>高速缓冲存储器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/>
              <a:t>Cache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en-US" altLang="zh-CN">
              <a:latin typeface="宋体" panose="02010600030101010101" pitchFamily="2" charset="-122"/>
            </a:endParaRPr>
          </a:p>
          <a:p>
            <a:pPr marL="266700" indent="-266700" algn="l">
              <a:spcBef>
                <a:spcPct val="20000"/>
              </a:spcBef>
              <a:buClr>
                <a:srgbClr val="0080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/>
              <a:t>控制存储器</a:t>
            </a:r>
            <a:endParaRPr lang="zh-CN" altLang="en-US"/>
          </a:p>
          <a:p>
            <a:pPr marL="266700" indent="-266700" algn="l">
              <a:spcBef>
                <a:spcPct val="20000"/>
              </a:spcBef>
              <a:buClr>
                <a:srgbClr val="0080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/>
              <a:t>外存</a:t>
            </a:r>
            <a:endParaRPr lang="zh-CN" altLang="en-US"/>
          </a:p>
          <a:p>
            <a:pPr marL="719455" lvl="1" indent="-273050" algn="l">
              <a:spcBef>
                <a:spcPct val="20000"/>
              </a:spcBef>
              <a:buClr>
                <a:srgbClr val="FF9933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400"/>
              <a:t>磁盘</a:t>
            </a:r>
            <a:endParaRPr lang="zh-CN" altLang="en-US" sz="2400"/>
          </a:p>
          <a:p>
            <a:pPr marL="719455" lvl="1" indent="-273050" algn="l">
              <a:spcBef>
                <a:spcPct val="20000"/>
              </a:spcBef>
              <a:buClr>
                <a:srgbClr val="FF9933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400"/>
              <a:t>光盘</a:t>
            </a:r>
            <a:endParaRPr lang="zh-CN" altLang="en-US" sz="2400"/>
          </a:p>
          <a:p>
            <a:pPr marL="719455" lvl="1" indent="-273050" algn="l">
              <a:spcBef>
                <a:spcPct val="20000"/>
              </a:spcBef>
              <a:buClr>
                <a:srgbClr val="FF9933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400"/>
              <a:t>闪盘</a:t>
            </a:r>
            <a:endParaRPr lang="zh-CN" altLang="en-US" sz="2400"/>
          </a:p>
          <a:p>
            <a:pPr marL="719455" lvl="1" indent="-273050" algn="l">
              <a:spcBef>
                <a:spcPct val="20000"/>
              </a:spcBef>
              <a:buClr>
                <a:srgbClr val="FF9933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400"/>
              <a:t>SD</a:t>
            </a:r>
            <a:r>
              <a:rPr lang="zh-CN" altLang="en-US" sz="2400"/>
              <a:t>存储卡</a:t>
            </a:r>
            <a:endParaRPr lang="zh-CN" altLang="en-US" sz="2400"/>
          </a:p>
          <a:p>
            <a:pPr marL="719455" lvl="1" indent="-273050" algn="l">
              <a:spcBef>
                <a:spcPct val="20000"/>
              </a:spcBef>
              <a:buClr>
                <a:srgbClr val="FF9933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400"/>
              <a:t>磁带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C7F050-F6AD-432C-82BD-BCC905032177}" type="slidenum">
              <a:rPr lang="zh-CN" altLang="en-US"/>
            </a:fld>
            <a:endParaRPr lang="en-US" altLang="zh-CN"/>
          </a:p>
        </p:txBody>
      </p:sp>
      <p:sp>
        <p:nvSpPr>
          <p:cNvPr id="153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 </a:t>
            </a:r>
            <a:r>
              <a:rPr lang="zh-CN" altLang="en-US"/>
              <a:t>存储系统概述</a:t>
            </a:r>
            <a:endParaRPr lang="zh-CN" altLang="en-US"/>
          </a:p>
        </p:txBody>
      </p:sp>
      <p:sp>
        <p:nvSpPr>
          <p:cNvPr id="153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424863" cy="5256212"/>
          </a:xfrm>
        </p:spPr>
        <p:txBody>
          <a:bodyPr/>
          <a:lstStyle/>
          <a:p>
            <a:r>
              <a:rPr lang="zh-CN" altLang="en-US"/>
              <a:t>存储信息的介质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在计算机中的用途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存放信息的易失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挥发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存取方式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读写功能</a:t>
            </a:r>
            <a:endParaRPr lang="zh-CN" altLang="en-US"/>
          </a:p>
        </p:txBody>
      </p:sp>
      <p:sp>
        <p:nvSpPr>
          <p:cNvPr id="1532932" name="Rectangle 4"/>
          <p:cNvSpPr>
            <a:spLocks noChangeArrowheads="1"/>
          </p:cNvSpPr>
          <p:nvPr/>
        </p:nvSpPr>
        <p:spPr bwMode="auto">
          <a:xfrm>
            <a:off x="827088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4.1.2  </a:t>
            </a:r>
            <a:r>
              <a:rPr lang="zh-CN" altLang="en-US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存储器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分类</a:t>
            </a:r>
            <a:r>
              <a:rPr lang="zh-CN" altLang="en-US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：不同的分类标准</a:t>
            </a:r>
            <a:endParaRPr lang="zh-CN" altLang="en-US">
              <a:solidFill>
                <a:srgbClr val="008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32933" name="AutoShape 5"/>
          <p:cNvSpPr>
            <a:spLocks noChangeArrowheads="1"/>
          </p:cNvSpPr>
          <p:nvPr/>
        </p:nvSpPr>
        <p:spPr bwMode="auto">
          <a:xfrm>
            <a:off x="5435600" y="2852738"/>
            <a:ext cx="3311525" cy="2881312"/>
          </a:xfrm>
          <a:prstGeom prst="wedgeRectCallout">
            <a:avLst>
              <a:gd name="adj1" fmla="val -64380"/>
              <a:gd name="adj2" fmla="val -21847"/>
            </a:avLst>
          </a:prstGeom>
          <a:solidFill>
            <a:srgbClr val="FFFF99"/>
          </a:solidFill>
          <a:ln w="28575" algn="ctr">
            <a:solidFill>
              <a:srgbClr val="FF0066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266700" indent="-266700" algn="l">
              <a:spcBef>
                <a:spcPct val="20000"/>
              </a:spcBef>
              <a:buClr>
                <a:srgbClr val="0080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/>
              <a:t>易失：</a:t>
            </a:r>
            <a:r>
              <a:rPr lang="en-US" altLang="zh-CN"/>
              <a:t>RAM</a:t>
            </a:r>
            <a:endParaRPr lang="en-US" altLang="zh-CN"/>
          </a:p>
          <a:p>
            <a:pPr marL="266700" indent="-266700" algn="l">
              <a:spcBef>
                <a:spcPct val="20000"/>
              </a:spcBef>
              <a:buClr>
                <a:srgbClr val="0080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/>
              <a:t>非易失：</a:t>
            </a:r>
            <a:endParaRPr lang="zh-CN" altLang="en-US"/>
          </a:p>
          <a:p>
            <a:pPr marL="719455" lvl="1" indent="-273050" algn="l">
              <a:spcBef>
                <a:spcPct val="20000"/>
              </a:spcBef>
              <a:buClr>
                <a:srgbClr val="FF9933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/>
              <a:t>ROM</a:t>
            </a:r>
            <a:endParaRPr lang="en-US" altLang="zh-CN"/>
          </a:p>
          <a:p>
            <a:pPr marL="719455" lvl="1" indent="-273050" algn="l">
              <a:spcBef>
                <a:spcPct val="20000"/>
              </a:spcBef>
              <a:buClr>
                <a:srgbClr val="FF9933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/>
              <a:t>磁盘</a:t>
            </a:r>
            <a:endParaRPr lang="zh-CN" altLang="en-US"/>
          </a:p>
          <a:p>
            <a:pPr marL="719455" lvl="1" indent="-273050" algn="l">
              <a:spcBef>
                <a:spcPct val="20000"/>
              </a:spcBef>
              <a:buClr>
                <a:srgbClr val="FF9933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/>
              <a:t>……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42452C-E757-4604-960C-5F3CF58C58A9}" type="slidenum">
              <a:rPr lang="zh-CN" altLang="en-US"/>
            </a:fld>
            <a:endParaRPr lang="en-US" altLang="zh-CN"/>
          </a:p>
        </p:txBody>
      </p:sp>
      <p:sp>
        <p:nvSpPr>
          <p:cNvPr id="153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 </a:t>
            </a:r>
            <a:r>
              <a:rPr lang="zh-CN" altLang="en-US"/>
              <a:t>存储系统概述</a:t>
            </a:r>
            <a:endParaRPr lang="zh-CN" altLang="en-US"/>
          </a:p>
        </p:txBody>
      </p:sp>
      <p:sp>
        <p:nvSpPr>
          <p:cNvPr id="153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424863" cy="5256212"/>
          </a:xfrm>
        </p:spPr>
        <p:txBody>
          <a:bodyPr/>
          <a:lstStyle/>
          <a:p>
            <a:r>
              <a:rPr lang="zh-CN" altLang="en-US"/>
              <a:t>存储信息的介质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在计算机中的用途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存放信息的易失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挥发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存取方式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读写功能</a:t>
            </a:r>
            <a:endParaRPr lang="zh-CN" altLang="en-US"/>
          </a:p>
        </p:txBody>
      </p:sp>
      <p:sp>
        <p:nvSpPr>
          <p:cNvPr id="1533956" name="Rectangle 4"/>
          <p:cNvSpPr>
            <a:spLocks noChangeArrowheads="1"/>
          </p:cNvSpPr>
          <p:nvPr/>
        </p:nvSpPr>
        <p:spPr bwMode="auto">
          <a:xfrm>
            <a:off x="827088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4.1.2  </a:t>
            </a:r>
            <a:r>
              <a:rPr lang="zh-CN" altLang="en-US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存储器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分类</a:t>
            </a:r>
            <a:r>
              <a:rPr lang="zh-CN" altLang="en-US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：不同的分类标准</a:t>
            </a:r>
            <a:endParaRPr lang="zh-CN" altLang="en-US">
              <a:solidFill>
                <a:srgbClr val="008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33957" name="AutoShape 5"/>
          <p:cNvSpPr>
            <a:spLocks noChangeArrowheads="1"/>
          </p:cNvSpPr>
          <p:nvPr/>
        </p:nvSpPr>
        <p:spPr bwMode="auto">
          <a:xfrm>
            <a:off x="3851920" y="4005263"/>
            <a:ext cx="4895205" cy="2160587"/>
          </a:xfrm>
          <a:prstGeom prst="wedgeRectCallout">
            <a:avLst>
              <a:gd name="adj1" fmla="val -76261"/>
              <a:gd name="adj2" fmla="val -19569"/>
            </a:avLst>
          </a:prstGeom>
          <a:solidFill>
            <a:srgbClr val="FFFF99"/>
          </a:solidFill>
          <a:ln w="28575" algn="ctr">
            <a:solidFill>
              <a:srgbClr val="FF0066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266700" indent="-266700" algn="l">
              <a:spcBef>
                <a:spcPct val="20000"/>
              </a:spcBef>
              <a:buClr>
                <a:srgbClr val="0080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/>
              <a:t>随机读写</a:t>
            </a:r>
            <a:r>
              <a:rPr lang="zh-CN" altLang="en-US" smtClean="0"/>
              <a:t>：</a:t>
            </a:r>
            <a:r>
              <a:rPr lang="en-US" altLang="zh-CN" smtClean="0"/>
              <a:t>RAM</a:t>
            </a:r>
            <a:endParaRPr lang="en-US" altLang="zh-CN"/>
          </a:p>
          <a:p>
            <a:pPr marL="266700" indent="-266700" algn="l">
              <a:spcBef>
                <a:spcPct val="20000"/>
              </a:spcBef>
              <a:buClr>
                <a:srgbClr val="0080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 smtClean="0"/>
              <a:t>顺序</a:t>
            </a:r>
            <a:r>
              <a:rPr lang="en-US" altLang="zh-CN" smtClean="0">
                <a:latin typeface="+mn-ea"/>
                <a:ea typeface="+mn-ea"/>
              </a:rPr>
              <a:t>(</a:t>
            </a:r>
            <a:r>
              <a:rPr lang="zh-CN" altLang="en-US" smtClean="0"/>
              <a:t>串行</a:t>
            </a:r>
            <a:r>
              <a:rPr lang="en-US" altLang="zh-CN" smtClean="0">
                <a:latin typeface="+mn-ea"/>
                <a:ea typeface="+mn-ea"/>
              </a:rPr>
              <a:t>)</a:t>
            </a:r>
            <a:r>
              <a:rPr lang="zh-CN" altLang="en-US" smtClean="0">
                <a:latin typeface="+mn-ea"/>
                <a:ea typeface="+mn-ea"/>
              </a:rPr>
              <a:t>访问</a:t>
            </a:r>
            <a:r>
              <a:rPr lang="zh-CN" altLang="en-US" smtClean="0"/>
              <a:t>：</a:t>
            </a:r>
            <a:endParaRPr lang="zh-CN" altLang="en-US"/>
          </a:p>
          <a:p>
            <a:pPr marL="808355" lvl="1" indent="-361950" algn="l">
              <a:spcBef>
                <a:spcPct val="20000"/>
              </a:spcBef>
              <a:buClr>
                <a:srgbClr val="FF9933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mtClean="0"/>
              <a:t>顺序存取存储器 </a:t>
            </a:r>
            <a:r>
              <a:rPr lang="en-US" altLang="zh-CN" smtClean="0"/>
              <a:t>SAM</a:t>
            </a:r>
            <a:endParaRPr lang="en-US" altLang="zh-CN" smtClean="0"/>
          </a:p>
          <a:p>
            <a:pPr marL="808355" lvl="1" indent="-361950" algn="l">
              <a:spcBef>
                <a:spcPct val="20000"/>
              </a:spcBef>
              <a:buClr>
                <a:srgbClr val="FF9933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mtClean="0"/>
              <a:t>直接存取存储器 </a:t>
            </a:r>
            <a:r>
              <a:rPr lang="en-US" altLang="zh-CN" smtClean="0"/>
              <a:t>DAM</a:t>
            </a:r>
            <a:endParaRPr lang="en-US" altLang="zh-CN" smtClean="0"/>
          </a:p>
        </p:txBody>
      </p:sp>
      <p:sp>
        <p:nvSpPr>
          <p:cNvPr id="1533958" name="AutoShape 6"/>
          <p:cNvSpPr>
            <a:spLocks noChangeArrowheads="1"/>
          </p:cNvSpPr>
          <p:nvPr/>
        </p:nvSpPr>
        <p:spPr bwMode="auto">
          <a:xfrm>
            <a:off x="4859338" y="1052513"/>
            <a:ext cx="4176712" cy="2808287"/>
          </a:xfrm>
          <a:prstGeom prst="cloudCallout">
            <a:avLst>
              <a:gd name="adj1" fmla="val -40092"/>
              <a:gd name="adj2" fmla="val 54910"/>
            </a:avLst>
          </a:prstGeom>
          <a:solidFill>
            <a:srgbClr val="CCFFFF"/>
          </a:solidFill>
          <a:ln w="28575">
            <a:solidFill>
              <a:srgbClr val="0066FF"/>
            </a:solidFill>
            <a:round/>
          </a:ln>
          <a:effectLst/>
        </p:spPr>
        <p:txBody>
          <a:bodyPr/>
          <a:lstStyle/>
          <a:p>
            <a:r>
              <a:rPr lang="zh-CN" altLang="en-US" sz="2400"/>
              <a:t>存储器的</a:t>
            </a:r>
            <a:r>
              <a:rPr lang="zh-CN" altLang="en-US" sz="2400">
                <a:solidFill>
                  <a:srgbClr val="FF0066"/>
                </a:solidFill>
              </a:rPr>
              <a:t>存取时间</a:t>
            </a:r>
            <a:r>
              <a:rPr lang="zh-CN" altLang="en-US" sz="2400"/>
              <a:t>与存储单元的</a:t>
            </a:r>
            <a:r>
              <a:rPr lang="zh-CN" altLang="en-US" sz="2400">
                <a:solidFill>
                  <a:srgbClr val="FF0066"/>
                </a:solidFill>
              </a:rPr>
              <a:t>物理地址</a:t>
            </a:r>
            <a:r>
              <a:rPr lang="zh-CN" altLang="en-US" sz="2400"/>
              <a:t>无关，随机读写其任一单元所用的时间一样。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3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3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3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3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39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7C2B9-2DA8-4BE2-A8B4-EFDBC7AC4E24}" type="slidenum">
              <a:rPr lang="zh-CN" altLang="en-US"/>
            </a:fld>
            <a:endParaRPr lang="en-US" altLang="zh-CN"/>
          </a:p>
        </p:txBody>
      </p:sp>
      <p:sp>
        <p:nvSpPr>
          <p:cNvPr id="153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 </a:t>
            </a:r>
            <a:r>
              <a:rPr lang="zh-CN" altLang="en-US"/>
              <a:t>存储系统概述</a:t>
            </a:r>
            <a:endParaRPr lang="zh-CN" altLang="en-US"/>
          </a:p>
        </p:txBody>
      </p:sp>
      <p:sp>
        <p:nvSpPr>
          <p:cNvPr id="153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424863" cy="5256212"/>
          </a:xfrm>
        </p:spPr>
        <p:txBody>
          <a:bodyPr/>
          <a:lstStyle/>
          <a:p>
            <a:r>
              <a:rPr lang="zh-CN" altLang="en-US"/>
              <a:t>存储信息的介质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在计算机中的用途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存放信息的易失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挥发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存取方式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读写功能</a:t>
            </a:r>
            <a:endParaRPr lang="zh-CN" altLang="en-US"/>
          </a:p>
        </p:txBody>
      </p:sp>
      <p:sp>
        <p:nvSpPr>
          <p:cNvPr id="1534980" name="Rectangle 4"/>
          <p:cNvSpPr>
            <a:spLocks noChangeArrowheads="1"/>
          </p:cNvSpPr>
          <p:nvPr/>
        </p:nvSpPr>
        <p:spPr bwMode="auto">
          <a:xfrm>
            <a:off x="827088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4.1.2  </a:t>
            </a:r>
            <a:r>
              <a:rPr lang="zh-CN" altLang="en-US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存储器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分类</a:t>
            </a:r>
            <a:r>
              <a:rPr lang="zh-CN" altLang="en-US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：不同的分类标准</a:t>
            </a:r>
            <a:endParaRPr lang="zh-CN" altLang="en-US">
              <a:solidFill>
                <a:srgbClr val="008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34981" name="AutoShape 5"/>
          <p:cNvSpPr>
            <a:spLocks noChangeArrowheads="1"/>
          </p:cNvSpPr>
          <p:nvPr/>
        </p:nvSpPr>
        <p:spPr bwMode="auto">
          <a:xfrm>
            <a:off x="4716463" y="4868863"/>
            <a:ext cx="3311525" cy="1152525"/>
          </a:xfrm>
          <a:prstGeom prst="wedgeRectCallout">
            <a:avLst>
              <a:gd name="adj1" fmla="val -111843"/>
              <a:gd name="adj2" fmla="val 23417"/>
            </a:avLst>
          </a:prstGeom>
          <a:solidFill>
            <a:srgbClr val="FFFF99"/>
          </a:solidFill>
          <a:ln w="28575" algn="ctr">
            <a:solidFill>
              <a:srgbClr val="FF0066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266700" indent="-266700" algn="l">
              <a:spcBef>
                <a:spcPct val="20000"/>
              </a:spcBef>
              <a:buClr>
                <a:srgbClr val="0080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/>
              <a:t>读写存储器</a:t>
            </a:r>
            <a:endParaRPr lang="zh-CN" altLang="en-US"/>
          </a:p>
          <a:p>
            <a:pPr marL="266700" indent="-266700" algn="l">
              <a:spcBef>
                <a:spcPct val="20000"/>
              </a:spcBef>
              <a:buClr>
                <a:srgbClr val="0080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/>
              <a:t>只读存储器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C7DABD-5A42-474A-8D07-AE0DBB8578F5}" type="slidenum">
              <a:rPr lang="zh-CN" altLang="en-US"/>
            </a:fld>
            <a:endParaRPr lang="en-US" altLang="zh-CN"/>
          </a:p>
        </p:txBody>
      </p:sp>
      <p:sp>
        <p:nvSpPr>
          <p:cNvPr id="153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 </a:t>
            </a:r>
            <a:r>
              <a:rPr lang="zh-CN" altLang="en-US"/>
              <a:t>存储系统概述</a:t>
            </a:r>
            <a:endParaRPr lang="zh-CN" altLang="en-US"/>
          </a:p>
        </p:txBody>
      </p:sp>
      <p:sp>
        <p:nvSpPr>
          <p:cNvPr id="153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424863" cy="5616575"/>
          </a:xfrm>
        </p:spPr>
        <p:txBody>
          <a:bodyPr/>
          <a:lstStyle/>
          <a:p>
            <a:r>
              <a:rPr lang="zh-CN" altLang="en-US"/>
              <a:t>容量</a:t>
            </a:r>
            <a:endParaRPr lang="zh-CN" altLang="en-US"/>
          </a:p>
          <a:p>
            <a:r>
              <a:rPr lang="zh-CN" altLang="en-US"/>
              <a:t>速度</a:t>
            </a:r>
            <a:endParaRPr lang="zh-CN" altLang="en-US"/>
          </a:p>
          <a:p>
            <a:pPr lvl="1"/>
            <a:r>
              <a:rPr lang="zh-CN" altLang="en-US" sz="2400">
                <a:solidFill>
                  <a:srgbClr val="0000FF"/>
                </a:solidFill>
              </a:rPr>
              <a:t>存取时间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rgbClr val="0000FF"/>
                </a:solidFill>
              </a:rPr>
              <a:t>访问时间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zh-CN" altLang="en-US" sz="2400"/>
              <a:t>：对存储器中某一个单元的数据进行一次存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zh-CN" altLang="en-US" sz="2400"/>
              <a:t>取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zh-CN" altLang="en-US" sz="2400"/>
              <a:t>所需要的时间。</a:t>
            </a:r>
            <a:endParaRPr lang="zh-CN" altLang="en-US" sz="2400"/>
          </a:p>
          <a:p>
            <a:pPr lvl="1"/>
            <a:r>
              <a:rPr lang="zh-CN" altLang="en-US" sz="2400">
                <a:solidFill>
                  <a:srgbClr val="0000FF"/>
                </a:solidFill>
              </a:rPr>
              <a:t>存取周期</a:t>
            </a:r>
            <a:r>
              <a:rPr lang="zh-CN" altLang="en-US" sz="2400"/>
              <a:t>：连续对存储器进行存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zh-CN" altLang="en-US" sz="2400"/>
              <a:t>取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zh-CN" altLang="en-US" sz="2400"/>
              <a:t>时，完成一次存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zh-CN" altLang="en-US" sz="2400"/>
              <a:t>取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zh-CN" altLang="en-US" sz="2400"/>
              <a:t>所需要的时间。</a:t>
            </a:r>
            <a:endParaRPr lang="en-US" altLang="zh-CN" sz="2400"/>
          </a:p>
          <a:p>
            <a:pPr lvl="1"/>
            <a:r>
              <a:rPr lang="zh-CN" altLang="en-US" sz="2400">
                <a:solidFill>
                  <a:srgbClr val="0000FF"/>
                </a:solidFill>
              </a:rPr>
              <a:t>存储器带宽</a:t>
            </a:r>
            <a:r>
              <a:rPr lang="zh-CN" altLang="en-US" sz="2400"/>
              <a:t>：单位时间里存储器可以读出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zh-CN" altLang="en-US" sz="2400"/>
              <a:t>或写入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zh-CN" altLang="en-US" sz="2400"/>
              <a:t>的字节数。</a:t>
            </a:r>
            <a:endParaRPr lang="zh-CN" altLang="en-US" sz="2400"/>
          </a:p>
          <a:p>
            <a:r>
              <a:rPr lang="zh-CN" altLang="en-US"/>
              <a:t>可靠性</a:t>
            </a:r>
            <a:endParaRPr lang="zh-CN" altLang="en-US"/>
          </a:p>
          <a:p>
            <a:r>
              <a:rPr lang="zh-CN" altLang="en-US"/>
              <a:t>功耗</a:t>
            </a:r>
            <a:endParaRPr lang="zh-CN" altLang="en-US"/>
          </a:p>
          <a:p>
            <a:r>
              <a:rPr lang="zh-CN" altLang="en-US"/>
              <a:t>价格</a:t>
            </a:r>
            <a:endParaRPr lang="zh-CN" altLang="en-US"/>
          </a:p>
          <a:p>
            <a:r>
              <a:rPr lang="zh-CN" altLang="en-US"/>
              <a:t>体积、重量、封装方式、工作电压、环境条件</a:t>
            </a:r>
            <a:endParaRPr lang="zh-CN" altLang="en-US"/>
          </a:p>
        </p:txBody>
      </p:sp>
      <p:sp>
        <p:nvSpPr>
          <p:cNvPr id="1536004" name="Rectangle 4"/>
          <p:cNvSpPr>
            <a:spLocks noChangeArrowheads="1"/>
          </p:cNvSpPr>
          <p:nvPr/>
        </p:nvSpPr>
        <p:spPr bwMode="auto">
          <a:xfrm>
            <a:off x="827088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4.1.2  </a:t>
            </a:r>
            <a:r>
              <a:rPr lang="zh-CN" altLang="en-US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存储器的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性能指标</a:t>
            </a:r>
            <a:endParaRPr lang="zh-CN" altLang="en-US">
              <a:solidFill>
                <a:srgbClr val="008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536006" name="Object 6"/>
          <p:cNvGraphicFramePr>
            <a:graphicFrameLocks noChangeAspect="1"/>
          </p:cNvGraphicFramePr>
          <p:nvPr/>
        </p:nvGraphicFramePr>
        <p:xfrm>
          <a:off x="3419475" y="4292600"/>
          <a:ext cx="14414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15" name="公式" r:id="rId1" imgW="571500" imgH="444500" progId="Equation.3">
                  <p:embed/>
                </p:oleObj>
              </mc:Choice>
              <mc:Fallback>
                <p:oleObj name="公式" r:id="rId1" imgW="571500" imgH="4445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292600"/>
                        <a:ext cx="1441450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07" name="Line 7"/>
          <p:cNvSpPr>
            <a:spLocks noChangeShapeType="1"/>
          </p:cNvSpPr>
          <p:nvPr/>
        </p:nvSpPr>
        <p:spPr bwMode="auto">
          <a:xfrm>
            <a:off x="2771775" y="4148138"/>
            <a:ext cx="720725" cy="5032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6008" name="Text Box 8"/>
          <p:cNvSpPr txBox="1">
            <a:spLocks noChangeArrowheads="1"/>
          </p:cNvSpPr>
          <p:nvPr/>
        </p:nvSpPr>
        <p:spPr bwMode="auto">
          <a:xfrm>
            <a:off x="5507038" y="4914900"/>
            <a:ext cx="1512887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CC0000"/>
                </a:solidFill>
              </a:rPr>
              <a:t>存取周期</a:t>
            </a:r>
            <a:endParaRPr lang="zh-CN" altLang="en-US" sz="2400">
              <a:solidFill>
                <a:srgbClr val="CC0000"/>
              </a:solidFill>
            </a:endParaRPr>
          </a:p>
        </p:txBody>
      </p:sp>
      <p:sp>
        <p:nvSpPr>
          <p:cNvPr id="1536009" name="Line 9"/>
          <p:cNvSpPr>
            <a:spLocks noChangeShapeType="1"/>
          </p:cNvSpPr>
          <p:nvPr/>
        </p:nvSpPr>
        <p:spPr bwMode="auto">
          <a:xfrm flipH="1" flipV="1">
            <a:off x="4787900" y="5156200"/>
            <a:ext cx="79057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6010" name="Line 10"/>
          <p:cNvSpPr>
            <a:spLocks noChangeShapeType="1"/>
          </p:cNvSpPr>
          <p:nvPr/>
        </p:nvSpPr>
        <p:spPr bwMode="auto">
          <a:xfrm flipH="1" flipV="1">
            <a:off x="4787900" y="4651375"/>
            <a:ext cx="79057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6011" name="Text Box 11"/>
          <p:cNvSpPr txBox="1">
            <a:spLocks noChangeArrowheads="1"/>
          </p:cNvSpPr>
          <p:nvPr/>
        </p:nvSpPr>
        <p:spPr bwMode="auto">
          <a:xfrm>
            <a:off x="5507038" y="4435475"/>
            <a:ext cx="3457575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CC0000"/>
                </a:solidFill>
              </a:rPr>
              <a:t>每次读出</a:t>
            </a:r>
            <a:r>
              <a:rPr lang="en-US" altLang="zh-CN" sz="2400">
                <a:solidFill>
                  <a:srgbClr val="CC0000"/>
                </a:solidFill>
              </a:rPr>
              <a:t>/</a:t>
            </a:r>
            <a:r>
              <a:rPr lang="zh-CN" altLang="en-US" sz="2400">
                <a:solidFill>
                  <a:srgbClr val="CC0000"/>
                </a:solidFill>
              </a:rPr>
              <a:t>写入的字节数</a:t>
            </a:r>
            <a:endParaRPr lang="zh-CN" altLang="en-US" sz="2400">
              <a:solidFill>
                <a:srgbClr val="CC0000"/>
              </a:solidFill>
            </a:endParaRPr>
          </a:p>
        </p:txBody>
      </p:sp>
      <p:sp>
        <p:nvSpPr>
          <p:cNvPr id="30" name="动作按钮: 信息 29">
            <a:hlinkClick r:id="rId3" action="ppaction://hlinksldjump" highlightClick="1"/>
          </p:cNvPr>
          <p:cNvSpPr/>
          <p:nvPr/>
        </p:nvSpPr>
        <p:spPr bwMode="auto">
          <a:xfrm>
            <a:off x="683568" y="2492896"/>
            <a:ext cx="432048" cy="432048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C7DABD-5A42-474A-8D07-AE0DBB8578F5}" type="slidenum">
              <a:rPr lang="zh-CN" altLang="en-US"/>
            </a:fld>
            <a:endParaRPr lang="en-US" altLang="zh-CN"/>
          </a:p>
        </p:txBody>
      </p:sp>
      <p:sp>
        <p:nvSpPr>
          <p:cNvPr id="153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 </a:t>
            </a:r>
            <a:r>
              <a:rPr lang="zh-CN" altLang="en-US"/>
              <a:t>存储系统概述</a:t>
            </a:r>
            <a:endParaRPr lang="zh-CN" altLang="en-US"/>
          </a:p>
        </p:txBody>
      </p:sp>
      <p:sp>
        <p:nvSpPr>
          <p:cNvPr id="153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424863" cy="5616575"/>
          </a:xfrm>
        </p:spPr>
        <p:txBody>
          <a:bodyPr/>
          <a:lstStyle/>
          <a:p>
            <a:r>
              <a:rPr lang="zh-CN" altLang="en-US"/>
              <a:t>容量</a:t>
            </a:r>
            <a:endParaRPr lang="zh-CN" altLang="en-US"/>
          </a:p>
          <a:p>
            <a:r>
              <a:rPr lang="zh-CN" altLang="en-US"/>
              <a:t>速度</a:t>
            </a:r>
            <a:endParaRPr lang="zh-CN" altLang="en-US"/>
          </a:p>
          <a:p>
            <a:pPr lvl="1">
              <a:buNone/>
            </a:pPr>
            <a:br>
              <a:rPr lang="en-US" altLang="zh-CN" sz="2400" smtClean="0"/>
            </a:br>
            <a:endParaRPr lang="en-US" altLang="zh-CN" sz="2400" smtClean="0"/>
          </a:p>
          <a:p>
            <a:pPr lvl="1">
              <a:buNone/>
            </a:pPr>
            <a:br>
              <a:rPr lang="en-US" altLang="zh-CN" sz="2400" smtClean="0"/>
            </a:br>
            <a:endParaRPr lang="en-US" altLang="zh-CN" sz="2400" smtClean="0"/>
          </a:p>
          <a:p>
            <a:pPr lvl="1">
              <a:buNone/>
            </a:pPr>
            <a:br>
              <a:rPr lang="en-US" altLang="zh-CN" sz="2400" smtClean="0"/>
            </a:br>
            <a:endParaRPr lang="zh-CN" altLang="en-US" sz="2400"/>
          </a:p>
          <a:p>
            <a:r>
              <a:rPr lang="zh-CN" altLang="en-US"/>
              <a:t>可靠性</a:t>
            </a:r>
            <a:endParaRPr lang="zh-CN" altLang="en-US"/>
          </a:p>
          <a:p>
            <a:r>
              <a:rPr lang="zh-CN" altLang="en-US"/>
              <a:t>功耗</a:t>
            </a:r>
            <a:endParaRPr lang="zh-CN" altLang="en-US"/>
          </a:p>
          <a:p>
            <a:r>
              <a:rPr lang="zh-CN" altLang="en-US"/>
              <a:t>价格</a:t>
            </a:r>
            <a:endParaRPr lang="zh-CN" altLang="en-US"/>
          </a:p>
          <a:p>
            <a:r>
              <a:rPr lang="zh-CN" altLang="en-US"/>
              <a:t>体积、重量、封装方式、工作电压、环境条件</a:t>
            </a:r>
            <a:endParaRPr lang="zh-CN" altLang="en-US"/>
          </a:p>
        </p:txBody>
      </p:sp>
      <p:sp>
        <p:nvSpPr>
          <p:cNvPr id="1536004" name="Rectangle 4"/>
          <p:cNvSpPr>
            <a:spLocks noChangeArrowheads="1"/>
          </p:cNvSpPr>
          <p:nvPr/>
        </p:nvSpPr>
        <p:spPr bwMode="auto">
          <a:xfrm>
            <a:off x="827088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4.1.2  </a:t>
            </a:r>
            <a:r>
              <a:rPr lang="zh-CN" altLang="en-US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存储器的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性能指标</a:t>
            </a:r>
            <a:endParaRPr lang="zh-CN" altLang="en-US">
              <a:solidFill>
                <a:srgbClr val="008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59632" y="2113692"/>
            <a:ext cx="6408712" cy="2755468"/>
            <a:chOff x="1403648" y="3049796"/>
            <a:chExt cx="6408712" cy="2755468"/>
          </a:xfrm>
        </p:grpSpPr>
        <p:cxnSp>
          <p:nvCxnSpPr>
            <p:cNvPr id="14" name="直接箭头连接符 13"/>
            <p:cNvCxnSpPr/>
            <p:nvPr/>
          </p:nvCxnSpPr>
          <p:spPr bwMode="auto">
            <a:xfrm>
              <a:off x="1619672" y="3697868"/>
              <a:ext cx="6192688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rot="5400000">
              <a:off x="2195736" y="3697868"/>
              <a:ext cx="288032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rot="5400000">
              <a:off x="4427984" y="3697868"/>
              <a:ext cx="288032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 rot="5400000">
              <a:off x="6660232" y="3697868"/>
              <a:ext cx="288032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403648" y="3049796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C00000"/>
                  </a:solidFill>
                </a:rPr>
                <a:t>启动存取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35896" y="3049796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C00000"/>
                  </a:solidFill>
                </a:rPr>
                <a:t>存取完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68144" y="3049796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C00000"/>
                  </a:solidFill>
                </a:rPr>
                <a:t>下次存取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51720" y="3697868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t</a:t>
              </a:r>
              <a:r>
                <a:rPr lang="en-US" altLang="zh-CN" baseline="-25000" smtClean="0"/>
                <a:t>1</a:t>
              </a:r>
              <a:endParaRPr lang="zh-CN" altLang="en-US" baseline="-250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3968" y="3697868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t</a:t>
              </a:r>
              <a:r>
                <a:rPr lang="en-US" altLang="zh-CN" baseline="-25000" smtClean="0"/>
                <a:t>2</a:t>
              </a:r>
              <a:endParaRPr lang="zh-CN" altLang="en-US" baseline="-25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16216" y="3678704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t</a:t>
              </a:r>
              <a:r>
                <a:rPr lang="en-US" altLang="zh-CN" baseline="-25000" smtClean="0"/>
                <a:t>3</a:t>
              </a:r>
              <a:endParaRPr lang="zh-CN" altLang="en-US" baseline="-25000"/>
            </a:p>
          </p:txBody>
        </p:sp>
        <p:sp>
          <p:nvSpPr>
            <p:cNvPr id="24" name="右大括号 23"/>
            <p:cNvSpPr/>
            <p:nvPr/>
          </p:nvSpPr>
          <p:spPr bwMode="auto">
            <a:xfrm rot="5400000">
              <a:off x="3239852" y="3301824"/>
              <a:ext cx="360040" cy="2160240"/>
            </a:xfrm>
            <a:prstGeom prst="rightBrace">
              <a:avLst>
                <a:gd name="adj1" fmla="val 64267"/>
                <a:gd name="adj2" fmla="val 50000"/>
              </a:avLst>
            </a:prstGeom>
            <a:noFill/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右大括号 24"/>
            <p:cNvSpPr/>
            <p:nvPr/>
          </p:nvSpPr>
          <p:spPr bwMode="auto">
            <a:xfrm rot="5400000">
              <a:off x="5472100" y="3301824"/>
              <a:ext cx="360040" cy="2160240"/>
            </a:xfrm>
            <a:prstGeom prst="rightBrace">
              <a:avLst>
                <a:gd name="adj1" fmla="val 58220"/>
                <a:gd name="adj2" fmla="val 50000"/>
              </a:avLst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83768" y="4489956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F0000"/>
                  </a:solidFill>
                </a:rPr>
                <a:t>存取时间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6016" y="4489956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0000FF"/>
                  </a:solidFill>
                </a:rPr>
                <a:t>恢复时间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8" name="右大括号 27"/>
            <p:cNvSpPr/>
            <p:nvPr/>
          </p:nvSpPr>
          <p:spPr bwMode="auto">
            <a:xfrm rot="5400000">
              <a:off x="4391980" y="2941784"/>
              <a:ext cx="360040" cy="4464496"/>
            </a:xfrm>
            <a:prstGeom prst="rightBrace">
              <a:avLst>
                <a:gd name="adj1" fmla="val 58220"/>
                <a:gd name="adj2" fmla="val 50000"/>
              </a:avLst>
            </a:prstGeom>
            <a:noFill/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35896" y="5282044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F0000"/>
                  </a:solidFill>
                </a:rPr>
                <a:t>存取周期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1" name="动作按钮: 上一张 30">
            <a:hlinkClick r:id="" action="ppaction://hlinkshowjump?jump=lastslideviewed" highlightClick="1"/>
          </p:cNvPr>
          <p:cNvSpPr/>
          <p:nvPr/>
        </p:nvSpPr>
        <p:spPr bwMode="auto">
          <a:xfrm>
            <a:off x="683568" y="2492896"/>
            <a:ext cx="432048" cy="432048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B6C5DD-97B5-4221-8607-FA42DB34D62F}" type="slidenum">
              <a:rPr lang="zh-CN" altLang="en-US"/>
            </a:fld>
            <a:endParaRPr lang="en-US" altLang="zh-CN"/>
          </a:p>
        </p:txBody>
      </p:sp>
      <p:sp>
        <p:nvSpPr>
          <p:cNvPr id="153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 </a:t>
            </a:r>
            <a:r>
              <a:rPr lang="zh-CN" altLang="en-US"/>
              <a:t>存储系统概述</a:t>
            </a:r>
            <a:endParaRPr lang="zh-CN" altLang="en-US"/>
          </a:p>
        </p:txBody>
      </p:sp>
      <p:sp>
        <p:nvSpPr>
          <p:cNvPr id="153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424863" cy="5616575"/>
          </a:xfrm>
        </p:spPr>
        <p:txBody>
          <a:bodyPr/>
          <a:lstStyle/>
          <a:p>
            <a:r>
              <a:rPr lang="zh-CN" altLang="en-US"/>
              <a:t>容量</a:t>
            </a:r>
            <a:endParaRPr lang="zh-CN" altLang="en-US"/>
          </a:p>
          <a:p>
            <a:r>
              <a:rPr lang="zh-CN" altLang="en-US"/>
              <a:t>速度</a:t>
            </a:r>
            <a:endParaRPr lang="zh-CN" altLang="en-US" sz="2400"/>
          </a:p>
          <a:p>
            <a:r>
              <a:rPr lang="zh-CN" altLang="en-US"/>
              <a:t>可靠性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可维修</a:t>
            </a:r>
            <a:r>
              <a:rPr lang="zh-CN" altLang="en-US"/>
              <a:t>部件的可靠性：</a:t>
            </a:r>
            <a:br>
              <a:rPr lang="zh-CN" altLang="en-US"/>
            </a:br>
            <a:r>
              <a:rPr lang="zh-CN" altLang="en-US">
                <a:solidFill>
                  <a:srgbClr val="0000FF"/>
                </a:solidFill>
              </a:rPr>
              <a:t>平均故障间隔时间</a:t>
            </a:r>
            <a:r>
              <a:rPr lang="zh-CN" altLang="en-US"/>
              <a:t>（</a:t>
            </a:r>
            <a:r>
              <a:rPr lang="en-US" altLang="zh-CN"/>
              <a:t>MTBF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不可维修</a:t>
            </a:r>
            <a:r>
              <a:rPr lang="zh-CN" altLang="en-US"/>
              <a:t>部件的可靠性：</a:t>
            </a:r>
            <a:br>
              <a:rPr lang="zh-CN" altLang="en-US"/>
            </a:br>
            <a:r>
              <a:rPr lang="zh-CN" altLang="en-US">
                <a:solidFill>
                  <a:srgbClr val="0000FF"/>
                </a:solidFill>
              </a:rPr>
              <a:t>平均无故障时间</a:t>
            </a:r>
            <a:r>
              <a:rPr lang="en-US" altLang="zh-CN"/>
              <a:t>/</a:t>
            </a:r>
            <a:r>
              <a:rPr lang="zh-CN" altLang="en-US">
                <a:solidFill>
                  <a:srgbClr val="0000FF"/>
                </a:solidFill>
              </a:rPr>
              <a:t>平均故障前的时间</a:t>
            </a:r>
            <a:r>
              <a:rPr lang="zh-CN" altLang="en-US"/>
              <a:t>（</a:t>
            </a:r>
            <a:r>
              <a:rPr lang="en-US" altLang="zh-CN"/>
              <a:t>MTTF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功耗</a:t>
            </a:r>
            <a:endParaRPr lang="zh-CN" altLang="en-US"/>
          </a:p>
          <a:p>
            <a:r>
              <a:rPr lang="zh-CN" altLang="en-US"/>
              <a:t>价格</a:t>
            </a:r>
            <a:endParaRPr lang="zh-CN" altLang="en-US"/>
          </a:p>
          <a:p>
            <a:r>
              <a:rPr lang="zh-CN" altLang="en-US"/>
              <a:t>体积、重量、封装方式、工作电压、环境条件</a:t>
            </a:r>
            <a:endParaRPr lang="zh-CN" altLang="en-US"/>
          </a:p>
        </p:txBody>
      </p:sp>
      <p:sp>
        <p:nvSpPr>
          <p:cNvPr id="1537028" name="Rectangle 4"/>
          <p:cNvSpPr>
            <a:spLocks noChangeArrowheads="1"/>
          </p:cNvSpPr>
          <p:nvPr/>
        </p:nvSpPr>
        <p:spPr bwMode="auto">
          <a:xfrm>
            <a:off x="827088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4.1.2  </a:t>
            </a:r>
            <a:r>
              <a:rPr lang="zh-CN" altLang="en-US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存储器的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性能指标</a:t>
            </a:r>
            <a:endParaRPr lang="zh-CN" altLang="en-US">
              <a:solidFill>
                <a:srgbClr val="008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动作按钮: 信息 1">
            <a:hlinkClick r:id="rId1" action="ppaction://hlinksldjump" highlightClick="1"/>
          </p:cNvPr>
          <p:cNvSpPr/>
          <p:nvPr/>
        </p:nvSpPr>
        <p:spPr bwMode="auto">
          <a:xfrm>
            <a:off x="8028384" y="2996952"/>
            <a:ext cx="432048" cy="432048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MTTR / MTTF / MTBF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506" y="548680"/>
            <a:ext cx="8362950" cy="4031977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 sz="2400" dirty="0" smtClean="0">
                <a:solidFill>
                  <a:srgbClr val="FF0000"/>
                </a:solidFill>
              </a:rPr>
              <a:t>MTTF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 smtClean="0">
                <a:solidFill>
                  <a:srgbClr val="FF0066"/>
                </a:solidFill>
              </a:rPr>
              <a:t>M</a:t>
            </a:r>
            <a:r>
              <a:rPr lang="en-US" altLang="zh-CN" sz="2400" dirty="0" smtClean="0"/>
              <a:t>ean </a:t>
            </a:r>
            <a:r>
              <a:rPr lang="en-US" altLang="zh-CN" sz="2400" dirty="0">
                <a:solidFill>
                  <a:srgbClr val="FF0066"/>
                </a:solidFill>
              </a:rPr>
              <a:t>T</a:t>
            </a:r>
            <a:r>
              <a:rPr lang="en-US" altLang="zh-CN" sz="2400" dirty="0"/>
              <a:t>ime </a:t>
            </a:r>
            <a:r>
              <a:rPr lang="en-US" altLang="zh-CN" sz="2400" dirty="0">
                <a:solidFill>
                  <a:srgbClr val="FF0066"/>
                </a:solidFill>
              </a:rPr>
              <a:t>T</a:t>
            </a:r>
            <a:r>
              <a:rPr lang="en-US" altLang="zh-CN" sz="2400" dirty="0"/>
              <a:t>o </a:t>
            </a:r>
            <a:r>
              <a:rPr lang="en-US" altLang="zh-CN" sz="2400" dirty="0">
                <a:solidFill>
                  <a:srgbClr val="FF0066"/>
                </a:solidFill>
              </a:rPr>
              <a:t>F</a:t>
            </a:r>
            <a:r>
              <a:rPr lang="en-US" altLang="zh-CN" sz="2400" dirty="0"/>
              <a:t>ailure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C00000"/>
                </a:solidFill>
              </a:rPr>
              <a:t>平均无故障时间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/>
              <a:t>，指系统无故障运行的平均时间，取所有从系统开始正常运行到发生故障之间的时间段的平均值</a:t>
            </a:r>
            <a:r>
              <a:rPr lang="zh-CN" altLang="en-US" sz="2400" dirty="0" smtClean="0"/>
              <a:t>。</a:t>
            </a:r>
            <a:br>
              <a:rPr lang="en-US" altLang="zh-CN" sz="2400" dirty="0" smtClean="0"/>
            </a:br>
            <a:r>
              <a:rPr lang="en-US" altLang="zh-CN" sz="2400" dirty="0" smtClean="0">
                <a:solidFill>
                  <a:srgbClr val="0000FF"/>
                </a:solidFill>
              </a:rPr>
              <a:t>MTTF</a:t>
            </a:r>
            <a:r>
              <a:rPr lang="zh-CN" altLang="en-US" sz="2400" dirty="0" smtClean="0">
                <a:solidFill>
                  <a:srgbClr val="0000FF"/>
                </a:solidFill>
              </a:rPr>
              <a:t>＝</a:t>
            </a:r>
            <a:r>
              <a:rPr lang="en-US" altLang="zh-CN" sz="2400" dirty="0" smtClean="0">
                <a:solidFill>
                  <a:srgbClr val="0000FF"/>
                </a:solidFill>
              </a:rPr>
              <a:t>∑</a:t>
            </a:r>
            <a:r>
              <a:rPr lang="en-US" altLang="zh-CN" sz="2400" dirty="0">
                <a:solidFill>
                  <a:srgbClr val="0000FF"/>
                </a:solidFill>
              </a:rPr>
              <a:t>T1/ </a:t>
            </a:r>
            <a:r>
              <a:rPr lang="en-US" altLang="zh-CN" sz="2400" dirty="0" smtClean="0">
                <a:solidFill>
                  <a:srgbClr val="0000FF"/>
                </a:solidFill>
              </a:rPr>
              <a:t>N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sz="2400" dirty="0" smtClean="0">
                <a:solidFill>
                  <a:srgbClr val="FF0000"/>
                </a:solidFill>
              </a:rPr>
              <a:t>MTTR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>
                <a:solidFill>
                  <a:srgbClr val="FF0066"/>
                </a:solidFill>
              </a:rPr>
              <a:t>M</a:t>
            </a:r>
            <a:r>
              <a:rPr lang="en-US" altLang="zh-CN" sz="2400" dirty="0" smtClean="0"/>
              <a:t>ean </a:t>
            </a:r>
            <a:r>
              <a:rPr lang="en-US" altLang="zh-CN" sz="2400" dirty="0">
                <a:solidFill>
                  <a:srgbClr val="FF0066"/>
                </a:solidFill>
              </a:rPr>
              <a:t>T</a:t>
            </a:r>
            <a:r>
              <a:rPr lang="en-US" altLang="zh-CN" sz="2400" dirty="0"/>
              <a:t>ime </a:t>
            </a:r>
            <a:r>
              <a:rPr lang="en-US" altLang="zh-CN" sz="2400" dirty="0">
                <a:solidFill>
                  <a:srgbClr val="FF0066"/>
                </a:solidFill>
              </a:rPr>
              <a:t>T</a:t>
            </a:r>
            <a:r>
              <a:rPr lang="en-US" altLang="zh-CN" sz="2400" dirty="0"/>
              <a:t>o </a:t>
            </a:r>
            <a:r>
              <a:rPr lang="en-US" altLang="zh-CN" sz="2400" dirty="0">
                <a:solidFill>
                  <a:srgbClr val="FF0066"/>
                </a:solidFill>
              </a:rPr>
              <a:t>R</a:t>
            </a:r>
            <a:r>
              <a:rPr lang="en-US" altLang="zh-CN" sz="2400" dirty="0"/>
              <a:t>epair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C00000"/>
                </a:solidFill>
              </a:rPr>
              <a:t>平均修复时间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/>
              <a:t>，指系统从发生故障到维修结束之间的时间段的平均值</a:t>
            </a:r>
            <a:r>
              <a:rPr lang="zh-CN" altLang="en-US" sz="2400" dirty="0" smtClean="0"/>
              <a:t>。</a:t>
            </a:r>
            <a:br>
              <a:rPr lang="en-US" altLang="zh-CN" sz="2400" dirty="0" smtClean="0"/>
            </a:br>
            <a:r>
              <a:rPr lang="en-US" altLang="zh-CN" sz="2400" dirty="0" smtClean="0">
                <a:solidFill>
                  <a:srgbClr val="0000FF"/>
                </a:solidFill>
              </a:rPr>
              <a:t>MTTR</a:t>
            </a:r>
            <a:r>
              <a:rPr lang="zh-CN" altLang="en-US" sz="2400" dirty="0" smtClean="0">
                <a:solidFill>
                  <a:srgbClr val="0000FF"/>
                </a:solidFill>
              </a:rPr>
              <a:t>＝</a:t>
            </a:r>
            <a:r>
              <a:rPr lang="en-US" altLang="zh-CN" sz="2400" dirty="0" smtClean="0">
                <a:solidFill>
                  <a:srgbClr val="0000FF"/>
                </a:solidFill>
              </a:rPr>
              <a:t>∑</a:t>
            </a:r>
            <a:r>
              <a:rPr lang="en-US" altLang="zh-CN" sz="24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</a:rPr>
              <a:t>T2+T3</a:t>
            </a:r>
            <a:r>
              <a:rPr lang="en-US" altLang="zh-CN" sz="2400" dirty="0">
                <a:solidFill>
                  <a:srgbClr val="0000FF"/>
                </a:solidFill>
                <a:latin typeface="+mn-ea"/>
              </a:rPr>
              <a:t>)</a:t>
            </a:r>
            <a:r>
              <a:rPr lang="en-US" altLang="zh-CN" sz="2400" dirty="0">
                <a:solidFill>
                  <a:srgbClr val="0000FF"/>
                </a:solidFill>
              </a:rPr>
              <a:t>/ </a:t>
            </a:r>
            <a:r>
              <a:rPr lang="en-US" altLang="zh-CN" sz="2400" dirty="0" smtClean="0">
                <a:solidFill>
                  <a:srgbClr val="0000FF"/>
                </a:solidFill>
              </a:rPr>
              <a:t>N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sz="2400" dirty="0" smtClean="0">
                <a:solidFill>
                  <a:srgbClr val="FF0000"/>
                </a:solidFill>
              </a:rPr>
              <a:t>MTBF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>
                <a:solidFill>
                  <a:srgbClr val="FF0066"/>
                </a:solidFill>
              </a:rPr>
              <a:t>M</a:t>
            </a:r>
            <a:r>
              <a:rPr lang="en-US" altLang="zh-CN" sz="2400" dirty="0" smtClean="0"/>
              <a:t>ean </a:t>
            </a:r>
            <a:r>
              <a:rPr lang="en-US" altLang="zh-CN" sz="2400" dirty="0">
                <a:solidFill>
                  <a:srgbClr val="FF0066"/>
                </a:solidFill>
              </a:rPr>
              <a:t>T</a:t>
            </a:r>
            <a:r>
              <a:rPr lang="en-US" altLang="zh-CN" sz="2400" dirty="0"/>
              <a:t>ime </a:t>
            </a:r>
            <a:r>
              <a:rPr lang="en-US" altLang="zh-CN" sz="2400" dirty="0">
                <a:solidFill>
                  <a:srgbClr val="FF0066"/>
                </a:solidFill>
              </a:rPr>
              <a:t>B</a:t>
            </a:r>
            <a:r>
              <a:rPr lang="en-US" altLang="zh-CN" sz="2400" dirty="0"/>
              <a:t>etween </a:t>
            </a:r>
            <a:r>
              <a:rPr lang="en-US" altLang="zh-CN" sz="2400" dirty="0">
                <a:solidFill>
                  <a:srgbClr val="FF0066"/>
                </a:solidFill>
              </a:rPr>
              <a:t>F</a:t>
            </a:r>
            <a:r>
              <a:rPr lang="en-US" altLang="zh-CN" sz="2400" dirty="0"/>
              <a:t>ailure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C00000"/>
                </a:solidFill>
              </a:rPr>
              <a:t>平均失效间隔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/>
              <a:t>，指系统两次故障发生时间之间的时间段的平均值</a:t>
            </a:r>
            <a:r>
              <a:rPr lang="zh-CN" altLang="en-US" sz="2400" dirty="0" smtClean="0"/>
              <a:t>。</a:t>
            </a:r>
            <a:br>
              <a:rPr lang="en-US" altLang="zh-CN" sz="2400" dirty="0" smtClean="0"/>
            </a:br>
            <a:r>
              <a:rPr lang="en-US" altLang="zh-CN" sz="2400" dirty="0" smtClean="0">
                <a:solidFill>
                  <a:srgbClr val="0000FF"/>
                </a:solidFill>
              </a:rPr>
              <a:t>MTBF</a:t>
            </a:r>
            <a:r>
              <a:rPr lang="zh-CN" altLang="en-US" sz="2400" dirty="0" smtClean="0">
                <a:solidFill>
                  <a:srgbClr val="0000FF"/>
                </a:solidFill>
              </a:rPr>
              <a:t>＝</a:t>
            </a:r>
            <a:r>
              <a:rPr lang="en-US" altLang="zh-CN" sz="2400" dirty="0" smtClean="0">
                <a:solidFill>
                  <a:srgbClr val="0000FF"/>
                </a:solidFill>
              </a:rPr>
              <a:t>MTTF+MTTR</a:t>
            </a:r>
            <a:r>
              <a:rPr lang="zh-CN" altLang="en-US" sz="2400" dirty="0" smtClean="0">
                <a:solidFill>
                  <a:srgbClr val="0000FF"/>
                </a:solidFill>
              </a:rPr>
              <a:t>＝</a:t>
            </a:r>
            <a:r>
              <a:rPr lang="en-US" altLang="zh-CN" sz="2400" dirty="0" smtClean="0">
                <a:solidFill>
                  <a:srgbClr val="0000FF"/>
                </a:solidFill>
              </a:rPr>
              <a:t>∑</a:t>
            </a:r>
            <a:r>
              <a:rPr lang="en-US" altLang="zh-CN" sz="24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</a:rPr>
              <a:t>T2+T3+T1</a:t>
            </a:r>
            <a:r>
              <a:rPr lang="en-US" altLang="zh-CN" sz="2400" dirty="0">
                <a:solidFill>
                  <a:srgbClr val="0000FF"/>
                </a:solidFill>
                <a:latin typeface="+mn-ea"/>
              </a:rPr>
              <a:t>)</a:t>
            </a:r>
            <a:r>
              <a:rPr lang="en-US" altLang="zh-CN" sz="2400" dirty="0">
                <a:solidFill>
                  <a:srgbClr val="0000FF"/>
                </a:solidFill>
              </a:rPr>
              <a:t>/ </a:t>
            </a:r>
            <a:r>
              <a:rPr lang="en-US" altLang="zh-CN" sz="2400" dirty="0" smtClean="0">
                <a:solidFill>
                  <a:srgbClr val="0000FF"/>
                </a:solidFill>
              </a:rPr>
              <a:t>N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70893E-EB92-4B36-BDF2-5C6950FBB778}" type="slidenum">
              <a:rPr lang="zh-CN" altLang="en-US" smtClean="0"/>
            </a:fld>
            <a:endParaRPr lang="en-US" altLang="zh-CN"/>
          </a:p>
        </p:txBody>
      </p:sp>
      <p:pic>
        <p:nvPicPr>
          <p:cNvPr id="1737730" name="Picture 2" descr="http://www.elecfans.com/baike/UploadPic/2010-1/20101991924710.jp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00" b="5502"/>
          <a:stretch>
            <a:fillRect/>
          </a:stretch>
        </p:blipFill>
        <p:spPr bwMode="auto">
          <a:xfrm>
            <a:off x="1285534" y="4355242"/>
            <a:ext cx="632460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动作按钮: 上一张 4">
            <a:hlinkClick r:id="" action="ppaction://hlinkshowjump?jump=lastslideviewed" highlightClick="1"/>
          </p:cNvPr>
          <p:cNvSpPr/>
          <p:nvPr/>
        </p:nvSpPr>
        <p:spPr bwMode="auto">
          <a:xfrm>
            <a:off x="8100392" y="4580657"/>
            <a:ext cx="586408" cy="576535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章  存储系统</a:t>
            </a:r>
            <a:endParaRPr lang="zh-CN" altLang="en-US" sz="4000" b="0">
              <a:solidFill>
                <a:srgbClr val="CCFF66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38051" name="Rectangle 3"/>
          <p:cNvSpPr>
            <a:spLocks noChangeArrowheads="1"/>
          </p:cNvSpPr>
          <p:nvPr/>
        </p:nvSpPr>
        <p:spPr bwMode="auto">
          <a:xfrm>
            <a:off x="1979613" y="4506913"/>
            <a:ext cx="6985000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4200">
                <a:ea typeface="楷体_GB2312" pitchFamily="49" charset="-122"/>
              </a:rPr>
              <a:t>4.2  </a:t>
            </a:r>
            <a:r>
              <a:rPr lang="zh-CN" altLang="en-US" sz="4200">
                <a:ea typeface="楷体_GB2312" pitchFamily="49" charset="-122"/>
              </a:rPr>
              <a:t>内存储器</a:t>
            </a:r>
            <a:endParaRPr lang="zh-CN" altLang="en-US" sz="4200"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8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8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CB75D4-0E1E-42C8-A59A-8F79CFB21934}" type="slidenum">
              <a:rPr lang="zh-CN" altLang="en-US"/>
            </a:fld>
            <a:endParaRPr lang="en-US" altLang="zh-CN"/>
          </a:p>
        </p:txBody>
      </p:sp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r>
              <a:rPr lang="en-US" altLang="zh-CN"/>
              <a:t>4.2  </a:t>
            </a:r>
            <a:r>
              <a:rPr lang="zh-CN" altLang="en-US"/>
              <a:t>内存储器</a:t>
            </a:r>
            <a:endParaRPr lang="zh-CN" altLang="en-US"/>
          </a:p>
        </p:txBody>
      </p:sp>
      <p:sp>
        <p:nvSpPr>
          <p:cNvPr id="153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052736"/>
            <a:ext cx="7993062" cy="5328591"/>
          </a:xfrm>
        </p:spPr>
        <p:txBody>
          <a:bodyPr/>
          <a:lstStyle/>
          <a:p>
            <a:r>
              <a:rPr lang="zh-CN" altLang="en-US"/>
              <a:t>随机存储器 </a:t>
            </a:r>
            <a:r>
              <a:rPr lang="en-US" altLang="zh-CN" smtClean="0"/>
              <a:t>RAM</a:t>
            </a:r>
            <a:endParaRPr lang="en-US" altLang="zh-CN" smtClean="0"/>
          </a:p>
          <a:p>
            <a:pPr marL="720725" lvl="1" indent="-365125"/>
            <a:r>
              <a:rPr lang="zh-CN" altLang="en-US" smtClean="0"/>
              <a:t>工作原理</a:t>
            </a:r>
            <a:endParaRPr lang="en-US" altLang="zh-CN" smtClean="0"/>
          </a:p>
          <a:p>
            <a:pPr marL="720725" lvl="1" indent="-365125"/>
            <a:r>
              <a:rPr lang="zh-CN" altLang="en-US" smtClean="0"/>
              <a:t>静态读写存储器 </a:t>
            </a:r>
            <a:r>
              <a:rPr lang="en-US" altLang="zh-CN" smtClean="0"/>
              <a:t>SRAM</a:t>
            </a:r>
            <a:endParaRPr lang="en-US" altLang="zh-CN" smtClean="0"/>
          </a:p>
          <a:p>
            <a:pPr marL="720725" lvl="1" indent="-365125"/>
            <a:r>
              <a:rPr lang="zh-CN" altLang="en-US" smtClean="0"/>
              <a:t>动态读写存储器 </a:t>
            </a:r>
            <a:r>
              <a:rPr lang="en-US" altLang="zh-CN" smtClean="0"/>
              <a:t>DRAM</a:t>
            </a:r>
            <a:endParaRPr lang="en-US" altLang="zh-CN"/>
          </a:p>
          <a:p>
            <a:r>
              <a:rPr lang="zh-CN" altLang="en-US"/>
              <a:t>只读存储器 </a:t>
            </a:r>
            <a:r>
              <a:rPr lang="en-US" altLang="zh-CN" smtClean="0"/>
              <a:t>ROM</a:t>
            </a:r>
            <a:r>
              <a:rPr lang="zh-CN" altLang="en-US" smtClean="0"/>
              <a:t>：</a:t>
            </a:r>
            <a:r>
              <a:rPr lang="en-US" altLang="zh-CN" smtClean="0"/>
              <a:t>EPROM</a:t>
            </a:r>
            <a:r>
              <a:rPr lang="zh-CN" altLang="en-US" smtClean="0"/>
              <a:t>、</a:t>
            </a:r>
            <a:r>
              <a:rPr lang="en-US" altLang="zh-CN" smtClean="0"/>
              <a:t>E</a:t>
            </a:r>
            <a:r>
              <a:rPr lang="en-US" altLang="zh-CN" baseline="30000" smtClean="0"/>
              <a:t>2</a:t>
            </a:r>
            <a:r>
              <a:rPr lang="en-US" altLang="zh-CN" smtClean="0"/>
              <a:t>PROM</a:t>
            </a:r>
            <a:endParaRPr lang="en-US" altLang="zh-CN" smtClean="0"/>
          </a:p>
          <a:p>
            <a:r>
              <a:rPr lang="zh-CN" altLang="en-US" smtClean="0">
                <a:solidFill>
                  <a:srgbClr val="969696"/>
                </a:solidFill>
              </a:rPr>
              <a:t>主存储器</a:t>
            </a:r>
            <a:r>
              <a:rPr lang="zh-CN" altLang="en-US">
                <a:solidFill>
                  <a:srgbClr val="969696"/>
                </a:solidFill>
              </a:rPr>
              <a:t>校验</a:t>
            </a:r>
            <a:endParaRPr lang="zh-CN" altLang="en-US">
              <a:solidFill>
                <a:srgbClr val="969696"/>
              </a:solidFill>
            </a:endParaRPr>
          </a:p>
          <a:p>
            <a:r>
              <a:rPr lang="zh-CN" altLang="en-US"/>
              <a:t>其它存储器</a:t>
            </a:r>
            <a:endParaRPr lang="zh-CN" altLang="en-US"/>
          </a:p>
          <a:p>
            <a:pPr lvl="1"/>
            <a:r>
              <a:rPr lang="zh-CN" altLang="en-US"/>
              <a:t>多端口存储器</a:t>
            </a:r>
            <a:endParaRPr lang="zh-CN" altLang="en-US"/>
          </a:p>
          <a:p>
            <a:pPr lvl="1"/>
            <a:r>
              <a:rPr lang="zh-CN" altLang="en-US"/>
              <a:t>多体交叉存储器</a:t>
            </a:r>
            <a:endParaRPr lang="zh-CN" altLang="en-US"/>
          </a:p>
          <a:p>
            <a:pPr lvl="1"/>
            <a:r>
              <a:rPr lang="zh-CN" altLang="en-US"/>
              <a:t>相联存储器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DD1070-17ED-4BFB-B33A-1D8D77A5278C}" type="slidenum">
              <a:rPr lang="zh-CN" altLang="en-US"/>
            </a:fld>
            <a:endParaRPr lang="en-US" altLang="zh-CN"/>
          </a:p>
        </p:txBody>
      </p:sp>
      <p:sp>
        <p:nvSpPr>
          <p:cNvPr id="152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229600" cy="576263"/>
          </a:xfrm>
        </p:spPr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存储系统</a:t>
            </a:r>
            <a:endParaRPr lang="zh-CN" altLang="en-US"/>
          </a:p>
        </p:txBody>
      </p:sp>
      <p:sp>
        <p:nvSpPr>
          <p:cNvPr id="152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548680"/>
            <a:ext cx="8352928" cy="6120680"/>
          </a:xfrm>
        </p:spPr>
        <p:txBody>
          <a:bodyPr/>
          <a:lstStyle/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</a:rPr>
              <a:t>4.1</a:t>
            </a:r>
            <a:r>
              <a:rPr lang="en-US" altLang="zh-CN" sz="2400"/>
              <a:t> </a:t>
            </a:r>
            <a:r>
              <a:rPr lang="zh-CN" altLang="en-US" sz="2400"/>
              <a:t>存储系统概述</a:t>
            </a:r>
            <a:endParaRPr lang="zh-CN" altLang="en-US" sz="2400"/>
          </a:p>
          <a:p>
            <a:pPr lvl="1">
              <a:spcBef>
                <a:spcPts val="300"/>
              </a:spcBef>
            </a:pPr>
            <a:r>
              <a:rPr lang="zh-CN" altLang="en-US" sz="2400"/>
              <a:t>存储器的</a:t>
            </a:r>
            <a:r>
              <a:rPr lang="zh-CN" altLang="en-US" sz="2400">
                <a:solidFill>
                  <a:srgbClr val="FF0000"/>
                </a:solidFill>
              </a:rPr>
              <a:t>层次结构</a:t>
            </a:r>
            <a:r>
              <a:rPr lang="zh-CN" altLang="en-US" sz="2400"/>
              <a:t>、</a:t>
            </a:r>
            <a:r>
              <a:rPr lang="zh-CN" altLang="en-US" sz="2400">
                <a:solidFill>
                  <a:srgbClr val="FF0000"/>
                </a:solidFill>
              </a:rPr>
              <a:t>分类</a:t>
            </a:r>
            <a:r>
              <a:rPr lang="zh-CN" altLang="en-US" sz="2400"/>
              <a:t>、</a:t>
            </a:r>
            <a:r>
              <a:rPr lang="zh-CN" altLang="en-US" sz="2400">
                <a:solidFill>
                  <a:srgbClr val="FF0000"/>
                </a:solidFill>
              </a:rPr>
              <a:t>性能指标</a:t>
            </a:r>
            <a:r>
              <a:rPr lang="zh-CN" altLang="en-US" sz="2400"/>
              <a:t>。</a:t>
            </a:r>
            <a:endParaRPr lang="zh-CN" altLang="en-US" sz="2400"/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</a:rPr>
              <a:t>4.2</a:t>
            </a:r>
            <a:r>
              <a:rPr lang="en-US" altLang="zh-CN" sz="2400"/>
              <a:t> </a:t>
            </a:r>
            <a:r>
              <a:rPr lang="zh-CN" altLang="en-US" sz="2400" smtClean="0"/>
              <a:t>内部存储器（主存储器）</a:t>
            </a:r>
            <a:endParaRPr lang="zh-CN" altLang="en-US" sz="2400"/>
          </a:p>
          <a:p>
            <a:pPr lvl="1">
              <a:spcBef>
                <a:spcPts val="300"/>
              </a:spcBef>
            </a:pPr>
            <a:r>
              <a:rPr lang="en-US" altLang="zh-CN" sz="2400" smtClean="0"/>
              <a:t>RAM</a:t>
            </a:r>
            <a:r>
              <a:rPr lang="en-US" altLang="zh-CN" sz="2400" smtClean="0">
                <a:latin typeface="+mn-ea"/>
              </a:rPr>
              <a:t>(</a:t>
            </a:r>
            <a:r>
              <a:rPr lang="en-US" altLang="zh-CN" sz="2400" smtClean="0"/>
              <a:t>SRAM</a:t>
            </a:r>
            <a:r>
              <a:rPr lang="zh-CN" altLang="en-US" sz="2400" smtClean="0"/>
              <a:t>、</a:t>
            </a:r>
            <a:r>
              <a:rPr lang="en-US" altLang="zh-CN" sz="2400" smtClean="0"/>
              <a:t>DRAM</a:t>
            </a:r>
            <a:r>
              <a:rPr lang="en-US" altLang="zh-CN" sz="2400" smtClean="0">
                <a:latin typeface="+mn-ea"/>
              </a:rPr>
              <a:t>)</a:t>
            </a:r>
            <a:r>
              <a:rPr lang="zh-CN" altLang="en-US" sz="2400" smtClean="0"/>
              <a:t>、</a:t>
            </a:r>
            <a:r>
              <a:rPr lang="en-US" altLang="zh-CN" sz="2400" smtClean="0"/>
              <a:t>ROM</a:t>
            </a:r>
            <a:r>
              <a:rPr lang="en-US" altLang="zh-CN" sz="2400" smtClean="0">
                <a:latin typeface="+mn-ea"/>
              </a:rPr>
              <a:t>(</a:t>
            </a:r>
            <a:r>
              <a:rPr lang="en-US" altLang="zh-CN" sz="2400" smtClean="0"/>
              <a:t>EPROM</a:t>
            </a:r>
            <a:r>
              <a:rPr lang="zh-CN" altLang="en-US" sz="2400" smtClean="0"/>
              <a:t>、</a:t>
            </a:r>
            <a:r>
              <a:rPr lang="en-US" altLang="zh-CN" sz="2400" smtClean="0"/>
              <a:t>E</a:t>
            </a:r>
            <a:r>
              <a:rPr lang="en-US" altLang="zh-CN" sz="2400" baseline="30000" smtClean="0"/>
              <a:t>2</a:t>
            </a:r>
            <a:r>
              <a:rPr lang="en-US" altLang="zh-CN" sz="2400" smtClean="0"/>
              <a:t>PROM</a:t>
            </a:r>
            <a:r>
              <a:rPr lang="en-US" altLang="zh-CN" sz="2400" smtClean="0">
                <a:latin typeface="+mn-ea"/>
              </a:rPr>
              <a:t>)</a:t>
            </a:r>
            <a:endParaRPr lang="zh-CN" altLang="en-US" sz="2400"/>
          </a:p>
          <a:p>
            <a:pPr lvl="1">
              <a:spcBef>
                <a:spcPts val="300"/>
              </a:spcBef>
            </a:pPr>
            <a:r>
              <a:rPr lang="zh-CN" altLang="en-US" sz="2400" smtClean="0"/>
              <a:t>多端口存储器、多体交叉存储器、相联存储器</a:t>
            </a:r>
            <a:endParaRPr lang="zh-CN" altLang="en-US" sz="2400"/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</a:rPr>
              <a:t>4.3</a:t>
            </a:r>
            <a:r>
              <a:rPr lang="en-US" altLang="zh-CN" sz="2400"/>
              <a:t> </a:t>
            </a:r>
            <a:r>
              <a:rPr lang="zh-CN" altLang="en-US" sz="2400"/>
              <a:t>高速缓冲存储器</a:t>
            </a:r>
            <a:endParaRPr lang="zh-CN" altLang="en-US" sz="2400"/>
          </a:p>
          <a:p>
            <a:pPr lvl="1">
              <a:spcBef>
                <a:spcPts val="300"/>
              </a:spcBef>
            </a:pPr>
            <a:r>
              <a:rPr lang="zh-CN" altLang="en-US" sz="2400"/>
              <a:t>工作原理、地址映射、替换</a:t>
            </a:r>
            <a:r>
              <a:rPr lang="zh-CN" altLang="en-US" sz="2400" smtClean="0"/>
              <a:t>算法</a:t>
            </a:r>
            <a:endParaRPr lang="zh-CN" altLang="en-US" sz="2400"/>
          </a:p>
          <a:p>
            <a:pPr lvl="1">
              <a:spcBef>
                <a:spcPts val="300"/>
              </a:spcBef>
            </a:pPr>
            <a:r>
              <a:rPr lang="zh-CN" altLang="en-US" sz="2400"/>
              <a:t>主存与</a:t>
            </a:r>
            <a:r>
              <a:rPr lang="en-US" altLang="zh-CN" sz="2400"/>
              <a:t>Cache</a:t>
            </a:r>
            <a:r>
              <a:rPr lang="zh-CN" altLang="en-US" sz="2400"/>
              <a:t>内容一致性</a:t>
            </a:r>
            <a:r>
              <a:rPr lang="zh-CN" altLang="en-US" sz="2400" smtClean="0"/>
              <a:t>问题</a:t>
            </a:r>
            <a:endParaRPr lang="en-US" altLang="zh-CN" sz="2400" smtClean="0"/>
          </a:p>
          <a:p>
            <a:pPr lvl="1">
              <a:spcBef>
                <a:spcPts val="300"/>
              </a:spcBef>
            </a:pPr>
            <a:r>
              <a:rPr lang="en-US" altLang="zh-CN" sz="2400" smtClean="0"/>
              <a:t>Cache</a:t>
            </a:r>
            <a:r>
              <a:rPr lang="zh-CN" altLang="en-US" sz="2400"/>
              <a:t>性能</a:t>
            </a:r>
            <a:r>
              <a:rPr lang="zh-CN" altLang="en-US" sz="2400" smtClean="0"/>
              <a:t>分析</a:t>
            </a:r>
            <a:endParaRPr lang="zh-CN" altLang="en-US" sz="2400"/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</a:rPr>
              <a:t>4.4</a:t>
            </a:r>
            <a:r>
              <a:rPr lang="en-US" altLang="zh-CN" sz="2400"/>
              <a:t> </a:t>
            </a:r>
            <a:r>
              <a:rPr lang="zh-CN" altLang="en-US" sz="2400"/>
              <a:t>虚拟存储器</a:t>
            </a:r>
            <a:endParaRPr lang="zh-CN" altLang="en-US" sz="2400"/>
          </a:p>
          <a:p>
            <a:pPr lvl="1">
              <a:spcBef>
                <a:spcPts val="300"/>
              </a:spcBef>
            </a:pPr>
            <a:r>
              <a:rPr lang="zh-CN" altLang="en-US" sz="2400"/>
              <a:t>页式、段式、段</a:t>
            </a:r>
            <a:r>
              <a:rPr lang="zh-CN" altLang="en-US" sz="2400" smtClean="0"/>
              <a:t>页式</a:t>
            </a:r>
            <a:endParaRPr lang="zh-CN" altLang="en-US" sz="2400"/>
          </a:p>
          <a:p>
            <a:pPr lvl="1">
              <a:spcBef>
                <a:spcPts val="300"/>
              </a:spcBef>
            </a:pPr>
            <a:r>
              <a:rPr lang="zh-CN" altLang="en-US" sz="2400" smtClean="0"/>
              <a:t>多用户工作、调度方式、替换算法</a:t>
            </a:r>
            <a:endParaRPr lang="zh-CN" altLang="en-US" sz="2400"/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</a:rPr>
              <a:t>4.5</a:t>
            </a:r>
            <a:r>
              <a:rPr lang="en-US" altLang="zh-CN" sz="2400"/>
              <a:t> </a:t>
            </a:r>
            <a:r>
              <a:rPr lang="zh-CN" altLang="en-US" sz="2400"/>
              <a:t>外存储器</a:t>
            </a:r>
            <a:endParaRPr lang="zh-CN" altLang="en-US" sz="2400"/>
          </a:p>
          <a:p>
            <a:pPr lvl="1">
              <a:spcBef>
                <a:spcPts val="300"/>
              </a:spcBef>
            </a:pPr>
            <a:r>
              <a:rPr lang="zh-CN" altLang="en-US" sz="2400"/>
              <a:t>磁表面</a:t>
            </a:r>
            <a:r>
              <a:rPr lang="zh-CN" altLang="en-US" sz="2400" smtClean="0"/>
              <a:t>存储器：磁盘、磁盘阵列</a:t>
            </a:r>
            <a:endParaRPr lang="en-US" altLang="zh-CN" sz="2400" smtClean="0"/>
          </a:p>
          <a:p>
            <a:pPr lvl="1">
              <a:spcBef>
                <a:spcPts val="300"/>
              </a:spcBef>
            </a:pPr>
            <a:r>
              <a:rPr lang="zh-CN" altLang="en-US" sz="2400" smtClean="0"/>
              <a:t>光存储器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章  存储系统</a:t>
            </a:r>
            <a:endParaRPr lang="zh-CN" altLang="en-US" sz="4000" b="0">
              <a:solidFill>
                <a:srgbClr val="CCFF66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40099" name="Rectangle 3"/>
          <p:cNvSpPr>
            <a:spLocks noChangeArrowheads="1"/>
          </p:cNvSpPr>
          <p:nvPr/>
        </p:nvSpPr>
        <p:spPr bwMode="auto">
          <a:xfrm>
            <a:off x="1979613" y="4506913"/>
            <a:ext cx="6985000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4200">
                <a:ea typeface="楷体_GB2312" pitchFamily="49" charset="-122"/>
              </a:rPr>
              <a:t>4.2  </a:t>
            </a:r>
            <a:r>
              <a:rPr lang="zh-CN" altLang="en-US" sz="4200">
                <a:ea typeface="楷体_GB2312" pitchFamily="49" charset="-122"/>
              </a:rPr>
              <a:t>内存储器</a:t>
            </a:r>
            <a:endParaRPr lang="zh-CN" altLang="en-US" sz="4200">
              <a:ea typeface="楷体_GB2312" pitchFamily="49" charset="-122"/>
            </a:endParaRPr>
          </a:p>
        </p:txBody>
      </p:sp>
      <p:sp>
        <p:nvSpPr>
          <p:cNvPr id="1540100" name="Rectangle 4"/>
          <p:cNvSpPr>
            <a:spLocks noChangeArrowheads="1"/>
          </p:cNvSpPr>
          <p:nvPr/>
        </p:nvSpPr>
        <p:spPr bwMode="auto">
          <a:xfrm>
            <a:off x="1979613" y="5229224"/>
            <a:ext cx="6985000" cy="12961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800">
                <a:solidFill>
                  <a:srgbClr val="CC0066"/>
                </a:solidFill>
                <a:ea typeface="隶书" panose="02010509060101010101" pitchFamily="49" charset="-122"/>
              </a:rPr>
              <a:t>4.2.1</a:t>
            </a:r>
            <a:r>
              <a:rPr lang="en-US" altLang="zh-CN" sz="4200" b="0">
                <a:solidFill>
                  <a:srgbClr val="CC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4200" b="0" smtClean="0">
                <a:solidFill>
                  <a:srgbClr val="CC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随机读写存储器</a:t>
            </a:r>
            <a:br>
              <a:rPr lang="en-US" altLang="zh-CN" sz="4200" b="0" smtClean="0">
                <a:solidFill>
                  <a:srgbClr val="CC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3600" b="0" smtClean="0">
                <a:solidFill>
                  <a:srgbClr val="CC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b="0" smtClean="0">
                <a:solidFill>
                  <a:srgbClr val="CC0066"/>
                </a:solidFill>
                <a:latin typeface="+mn-lt"/>
                <a:ea typeface="隶书" panose="02010509060101010101" pitchFamily="49" charset="-122"/>
              </a:rPr>
              <a:t>RAM</a:t>
            </a:r>
            <a:r>
              <a:rPr lang="zh-CN" altLang="en-US" sz="3600" b="0" smtClean="0">
                <a:solidFill>
                  <a:srgbClr val="CC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CN" altLang="en-US" sz="3600" b="0">
              <a:solidFill>
                <a:srgbClr val="CC00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0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0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40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40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0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40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4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4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8F74E1-67DE-4D99-B292-F1A5116C2A0E}" type="slidenum">
              <a:rPr lang="zh-CN" altLang="en-US"/>
            </a:fld>
            <a:endParaRPr lang="en-US" altLang="zh-CN"/>
          </a:p>
        </p:txBody>
      </p:sp>
      <p:sp>
        <p:nvSpPr>
          <p:cNvPr id="154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4.2.1 </a:t>
            </a:r>
            <a:r>
              <a:rPr lang="zh-CN" altLang="en-US" smtClean="0"/>
              <a:t>随机读写存储器</a:t>
            </a:r>
            <a:endParaRPr lang="zh-CN" altLang="en-US"/>
          </a:p>
        </p:txBody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620713"/>
            <a:ext cx="8208962" cy="6048375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 sz="2400"/>
              <a:t>随机存储器内部结构</a:t>
            </a:r>
            <a:endParaRPr lang="zh-CN" altLang="en-US" sz="2400"/>
          </a:p>
          <a:p>
            <a:pPr lvl="1">
              <a:spcBef>
                <a:spcPct val="10000"/>
              </a:spcBef>
            </a:pPr>
            <a:r>
              <a:rPr lang="zh-CN" altLang="en-US" sz="2400"/>
              <a:t>内部译码结构</a:t>
            </a:r>
            <a:endParaRPr lang="zh-CN" altLang="en-US" sz="2400"/>
          </a:p>
          <a:p>
            <a:pPr lvl="2">
              <a:spcBef>
                <a:spcPct val="10000"/>
              </a:spcBef>
            </a:pPr>
            <a:r>
              <a:rPr lang="zh-CN" altLang="en-US" sz="2400"/>
              <a:t>一维译码</a:t>
            </a:r>
            <a:endParaRPr lang="zh-CN" altLang="en-US" sz="2400"/>
          </a:p>
          <a:p>
            <a:pPr lvl="2">
              <a:spcBef>
                <a:spcPct val="10000"/>
              </a:spcBef>
            </a:pPr>
            <a:r>
              <a:rPr lang="zh-CN" altLang="en-US" sz="2400"/>
              <a:t>二维译码</a:t>
            </a:r>
            <a:endParaRPr lang="zh-CN" altLang="en-US" sz="2400"/>
          </a:p>
          <a:p>
            <a:pPr lvl="1">
              <a:spcBef>
                <a:spcPct val="10000"/>
              </a:spcBef>
            </a:pPr>
            <a:r>
              <a:rPr lang="zh-CN" altLang="en-US" sz="2400"/>
              <a:t>单元电路</a:t>
            </a:r>
            <a:endParaRPr lang="zh-CN" altLang="en-US" sz="2400"/>
          </a:p>
          <a:p>
            <a:pPr lvl="2">
              <a:spcBef>
                <a:spcPct val="10000"/>
              </a:spcBef>
            </a:pPr>
            <a:r>
              <a:rPr lang="zh-CN" altLang="en-US" sz="2400"/>
              <a:t>静态读写存储器</a:t>
            </a:r>
            <a:r>
              <a:rPr lang="en-US" altLang="zh-CN" sz="2400"/>
              <a:t>SRAM</a:t>
            </a:r>
            <a:endParaRPr lang="en-US" altLang="zh-CN" sz="2400"/>
          </a:p>
          <a:p>
            <a:pPr lvl="2">
              <a:spcBef>
                <a:spcPct val="10000"/>
              </a:spcBef>
            </a:pPr>
            <a:r>
              <a:rPr lang="zh-CN" altLang="en-US" sz="2400"/>
              <a:t>动态读写存储器</a:t>
            </a:r>
            <a:r>
              <a:rPr lang="en-US" altLang="zh-CN" sz="2400"/>
              <a:t>DRAM</a:t>
            </a:r>
            <a:endParaRPr lang="en-US" altLang="zh-CN" sz="2400"/>
          </a:p>
          <a:p>
            <a:pPr>
              <a:spcBef>
                <a:spcPct val="10000"/>
              </a:spcBef>
            </a:pPr>
            <a:r>
              <a:rPr lang="zh-CN" altLang="en-US" sz="2400"/>
              <a:t>主存储器的组成及接口</a:t>
            </a:r>
            <a:endParaRPr lang="zh-CN" altLang="en-US" sz="2400"/>
          </a:p>
          <a:p>
            <a:pPr lvl="1">
              <a:spcBef>
                <a:spcPct val="10000"/>
              </a:spcBef>
            </a:pPr>
            <a:r>
              <a:rPr lang="zh-CN" altLang="en-US" sz="2400"/>
              <a:t>存储器与</a:t>
            </a:r>
            <a:r>
              <a:rPr lang="en-US" altLang="zh-CN" sz="2400"/>
              <a:t>CPU</a:t>
            </a:r>
            <a:r>
              <a:rPr lang="zh-CN" altLang="en-US" sz="2400"/>
              <a:t>速度上的协调</a:t>
            </a:r>
            <a:endParaRPr lang="zh-CN" altLang="en-US" sz="2400"/>
          </a:p>
          <a:p>
            <a:pPr lvl="1">
              <a:spcBef>
                <a:spcPct val="10000"/>
              </a:spcBef>
            </a:pPr>
            <a:r>
              <a:rPr lang="zh-CN" altLang="en-US" sz="2400"/>
              <a:t>内存构成</a:t>
            </a:r>
            <a:endParaRPr lang="zh-CN" altLang="en-US" sz="2400"/>
          </a:p>
          <a:p>
            <a:pPr lvl="2">
              <a:spcBef>
                <a:spcPct val="10000"/>
              </a:spcBef>
            </a:pPr>
            <a:r>
              <a:rPr lang="zh-CN" altLang="en-US" sz="2400"/>
              <a:t>单块存储器芯片的连接</a:t>
            </a:r>
            <a:endParaRPr lang="zh-CN" altLang="en-US" sz="2400"/>
          </a:p>
          <a:p>
            <a:pPr lvl="2">
              <a:spcBef>
                <a:spcPct val="10000"/>
              </a:spcBef>
            </a:pPr>
            <a:r>
              <a:rPr lang="zh-CN" altLang="en-US" sz="2400"/>
              <a:t>内存的字扩展</a:t>
            </a:r>
            <a:endParaRPr lang="zh-CN" altLang="en-US" sz="2400"/>
          </a:p>
          <a:p>
            <a:pPr lvl="2">
              <a:spcBef>
                <a:spcPct val="10000"/>
              </a:spcBef>
            </a:pPr>
            <a:r>
              <a:rPr lang="zh-CN" altLang="en-US" sz="2400"/>
              <a:t>内存的位扩展</a:t>
            </a:r>
            <a:endParaRPr lang="zh-CN" altLang="en-US" sz="2400"/>
          </a:p>
          <a:p>
            <a:pPr lvl="2">
              <a:spcBef>
                <a:spcPct val="10000"/>
              </a:spcBef>
            </a:pPr>
            <a:r>
              <a:rPr lang="en-US" altLang="zh-CN" sz="2400"/>
              <a:t>80x86</a:t>
            </a:r>
            <a:r>
              <a:rPr lang="zh-CN" altLang="en-US" sz="2400"/>
              <a:t>内存的连接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C503E3-6A1F-4158-A200-7427062C50C5}" type="slidenum">
              <a:rPr lang="zh-CN" altLang="en-US"/>
            </a:fld>
            <a:endParaRPr lang="en-US" altLang="zh-CN"/>
          </a:p>
        </p:txBody>
      </p:sp>
      <p:sp>
        <p:nvSpPr>
          <p:cNvPr id="154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4.2.1 </a:t>
            </a:r>
            <a:r>
              <a:rPr lang="zh-CN" altLang="en-US" smtClean="0"/>
              <a:t>随机读写存储器</a:t>
            </a:r>
            <a:r>
              <a:rPr lang="en-US" altLang="zh-CN" smtClean="0"/>
              <a:t>RAM</a:t>
            </a:r>
            <a:r>
              <a:rPr lang="zh-CN" altLang="en-US" smtClean="0"/>
              <a:t>       </a:t>
            </a:r>
            <a:r>
              <a:rPr lang="zh-CN" altLang="en-US">
                <a:solidFill>
                  <a:srgbClr val="006600"/>
                </a:solidFill>
              </a:rPr>
              <a:t>一</a:t>
            </a:r>
            <a:r>
              <a:rPr lang="zh-CN" altLang="en-US" smtClean="0">
                <a:solidFill>
                  <a:srgbClr val="006600"/>
                </a:solidFill>
              </a:rPr>
              <a:t>、</a:t>
            </a:r>
            <a:r>
              <a:rPr lang="zh-CN" altLang="en-US" smtClean="0">
                <a:solidFill>
                  <a:srgbClr val="CC0066"/>
                </a:solidFill>
              </a:rPr>
              <a:t>内部</a:t>
            </a:r>
            <a:r>
              <a:rPr lang="zh-CN" altLang="en-US">
                <a:solidFill>
                  <a:srgbClr val="CC0066"/>
                </a:solidFill>
              </a:rPr>
              <a:t>结构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54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709863"/>
            <a:ext cx="4248150" cy="2087562"/>
          </a:xfrm>
        </p:spPr>
        <p:txBody>
          <a:bodyPr/>
          <a:lstStyle/>
          <a:p>
            <a:pPr marL="0" indent="0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/>
              <a:t>适用于</a:t>
            </a:r>
            <a:r>
              <a:rPr lang="zh-CN" altLang="en-US">
                <a:solidFill>
                  <a:srgbClr val="CC0000"/>
                </a:solidFill>
              </a:rPr>
              <a:t>容量很小</a:t>
            </a:r>
            <a:r>
              <a:rPr lang="zh-CN" altLang="en-US"/>
              <a:t>的芯片。</a:t>
            </a:r>
            <a:endParaRPr lang="zh-CN" altLang="en-US"/>
          </a:p>
          <a:p>
            <a:pPr marL="0" indent="0"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/>
          </a:p>
          <a:p>
            <a:pPr marL="0" indent="0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/>
              <a:t>如容量在</a:t>
            </a:r>
            <a:r>
              <a:rPr lang="zh-CN" altLang="en-US">
                <a:solidFill>
                  <a:srgbClr val="0000FF"/>
                </a:solidFill>
              </a:rPr>
              <a:t>几百个存储单元</a:t>
            </a:r>
            <a:r>
              <a:rPr lang="zh-CN" altLang="en-US"/>
              <a:t>以内的芯片。</a:t>
            </a:r>
            <a:endParaRPr lang="zh-CN" altLang="en-US"/>
          </a:p>
        </p:txBody>
      </p:sp>
      <p:sp>
        <p:nvSpPr>
          <p:cNvPr id="1542148" name="Rectangle 4"/>
          <p:cNvSpPr>
            <a:spLocks noChangeArrowheads="1"/>
          </p:cNvSpPr>
          <p:nvPr/>
        </p:nvSpPr>
        <p:spPr bwMode="auto">
          <a:xfrm>
            <a:off x="1116013" y="528638"/>
            <a:ext cx="7724775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1. </a:t>
            </a:r>
            <a:r>
              <a:rPr lang="zh-CN" altLang="en-US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内部译码结构： 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一维译码</a:t>
            </a:r>
            <a:endParaRPr lang="zh-CN" altLang="en-US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542150" name="Object 6"/>
          <p:cNvGraphicFramePr>
            <a:graphicFrameLocks noChangeAspect="1"/>
          </p:cNvGraphicFramePr>
          <p:nvPr/>
        </p:nvGraphicFramePr>
        <p:xfrm>
          <a:off x="3995738" y="1341438"/>
          <a:ext cx="4383087" cy="475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59" name="Visio" r:id="rId1" imgW="1878965" imgH="1959610" progId="Visio.Drawing.11">
                  <p:embed/>
                </p:oleObj>
              </mc:Choice>
              <mc:Fallback>
                <p:oleObj name="Visio" r:id="rId1" imgW="1878965" imgH="1959610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341438"/>
                        <a:ext cx="4383087" cy="475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88956A-7991-4C5A-BDD6-A2E8DC1D7E0B}" type="slidenum">
              <a:rPr lang="zh-CN" altLang="en-US"/>
            </a:fld>
            <a:endParaRPr lang="en-US" altLang="zh-CN"/>
          </a:p>
        </p:txBody>
      </p:sp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4.2.1 </a:t>
            </a:r>
            <a:r>
              <a:rPr lang="zh-CN" altLang="en-US" smtClean="0"/>
              <a:t>随机读写存储器</a:t>
            </a:r>
            <a:r>
              <a:rPr lang="en-US" altLang="zh-CN" smtClean="0"/>
              <a:t>RAM</a:t>
            </a:r>
            <a:r>
              <a:rPr lang="zh-CN" altLang="en-US" smtClean="0"/>
              <a:t>       </a:t>
            </a:r>
            <a:r>
              <a:rPr lang="zh-CN" altLang="en-US" smtClean="0">
                <a:solidFill>
                  <a:srgbClr val="006600"/>
                </a:solidFill>
              </a:rPr>
              <a:t>一、</a:t>
            </a:r>
            <a:r>
              <a:rPr lang="zh-CN" altLang="en-US" smtClean="0">
                <a:solidFill>
                  <a:srgbClr val="CC0066"/>
                </a:solidFill>
              </a:rPr>
              <a:t>内部结构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6021388"/>
            <a:ext cx="8208962" cy="647700"/>
          </a:xfrm>
        </p:spPr>
        <p:txBody>
          <a:bodyPr/>
          <a:lstStyle/>
          <a:p>
            <a:pPr>
              <a:spcBef>
                <a:spcPct val="10000"/>
              </a:spcBef>
            </a:pPr>
            <a:endParaRPr lang="zh-CN" altLang="en-US"/>
          </a:p>
        </p:txBody>
      </p:sp>
      <p:sp>
        <p:nvSpPr>
          <p:cNvPr id="1543172" name="Rectangle 4"/>
          <p:cNvSpPr>
            <a:spLocks noChangeArrowheads="1"/>
          </p:cNvSpPr>
          <p:nvPr/>
        </p:nvSpPr>
        <p:spPr bwMode="auto">
          <a:xfrm>
            <a:off x="1116013" y="528638"/>
            <a:ext cx="7724775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1. </a:t>
            </a:r>
            <a:r>
              <a:rPr lang="zh-CN" altLang="en-US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内部译码结构： 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二维译码</a:t>
            </a:r>
            <a:endParaRPr lang="zh-CN" altLang="en-US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543174" name="Object 6"/>
          <p:cNvGraphicFramePr>
            <a:graphicFrameLocks noChangeAspect="1"/>
          </p:cNvGraphicFramePr>
          <p:nvPr/>
        </p:nvGraphicFramePr>
        <p:xfrm>
          <a:off x="827088" y="1285875"/>
          <a:ext cx="7200900" cy="480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83" name="Visio" r:id="rId1" imgW="3004185" imgH="1959610" progId="Visio.Drawing.11">
                  <p:embed/>
                </p:oleObj>
              </mc:Choice>
              <mc:Fallback>
                <p:oleObj name="Visio" r:id="rId1" imgW="3004185" imgH="1959610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285875"/>
                        <a:ext cx="7200900" cy="480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82648E-F9BE-41D7-9D74-046447003D84}" type="slidenum">
              <a:rPr lang="zh-CN" altLang="en-US"/>
            </a:fld>
            <a:endParaRPr lang="en-US" altLang="zh-CN"/>
          </a:p>
        </p:txBody>
      </p:sp>
      <p:sp>
        <p:nvSpPr>
          <p:cNvPr id="154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4.2.1 </a:t>
            </a:r>
            <a:r>
              <a:rPr lang="zh-CN" altLang="en-US" smtClean="0"/>
              <a:t>随机读写存储器</a:t>
            </a:r>
            <a:r>
              <a:rPr lang="en-US" altLang="zh-CN" smtClean="0"/>
              <a:t>RAM</a:t>
            </a:r>
            <a:r>
              <a:rPr lang="zh-CN" altLang="en-US" smtClean="0"/>
              <a:t>       </a:t>
            </a:r>
            <a:r>
              <a:rPr lang="zh-CN" altLang="en-US" smtClean="0">
                <a:solidFill>
                  <a:srgbClr val="006600"/>
                </a:solidFill>
              </a:rPr>
              <a:t>一、</a:t>
            </a:r>
            <a:r>
              <a:rPr lang="zh-CN" altLang="en-US" smtClean="0">
                <a:solidFill>
                  <a:srgbClr val="CC0066"/>
                </a:solidFill>
              </a:rPr>
              <a:t>内部结构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54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064500" cy="5616575"/>
          </a:xfrm>
        </p:spPr>
        <p:txBody>
          <a:bodyPr/>
          <a:lstStyle/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/>
              <a:t>某芯片容量为</a:t>
            </a:r>
            <a:r>
              <a:rPr lang="en-US" altLang="zh-CN"/>
              <a:t>64KB</a:t>
            </a:r>
            <a:r>
              <a:rPr lang="zh-CN" altLang="en-US"/>
              <a:t>，地址线</a:t>
            </a:r>
            <a:r>
              <a:rPr lang="en-US" altLang="zh-CN"/>
              <a:t>A0</a:t>
            </a:r>
            <a:r>
              <a:rPr lang="zh-CN" altLang="en-US"/>
              <a:t>～</a:t>
            </a:r>
            <a:r>
              <a:rPr lang="en-US" altLang="zh-CN"/>
              <a:t>A15</a:t>
            </a:r>
            <a:r>
              <a:rPr lang="zh-CN" altLang="en-US"/>
              <a:t>。</a:t>
            </a:r>
            <a:endParaRPr lang="zh-CN" altLang="en-US"/>
          </a:p>
          <a:p>
            <a:pPr>
              <a:spcBef>
                <a:spcPct val="10000"/>
              </a:spcBef>
            </a:pPr>
            <a:r>
              <a:rPr lang="zh-CN" altLang="en-US"/>
              <a:t>一维译码，译码输出：</a:t>
            </a:r>
            <a:br>
              <a:rPr lang="zh-CN" altLang="en-US"/>
            </a:br>
            <a:r>
              <a:rPr lang="en-US" altLang="zh-CN"/>
              <a:t>65536</a:t>
            </a:r>
            <a:r>
              <a:rPr lang="zh-CN" altLang="en-US"/>
              <a:t>条</a:t>
            </a:r>
            <a:endParaRPr lang="zh-CN" altLang="en-US"/>
          </a:p>
          <a:p>
            <a:pPr>
              <a:spcBef>
                <a:spcPct val="10000"/>
              </a:spcBef>
            </a:pPr>
            <a:r>
              <a:rPr lang="zh-CN" altLang="en-US"/>
              <a:t>二维译码，译码输出：</a:t>
            </a:r>
            <a:br>
              <a:rPr lang="zh-CN" altLang="en-US"/>
            </a:br>
            <a:r>
              <a:rPr lang="en-US" altLang="zh-CN"/>
              <a:t>256</a:t>
            </a:r>
            <a:r>
              <a:rPr lang="zh-CN" altLang="en-US"/>
              <a:t>行＋</a:t>
            </a:r>
            <a:r>
              <a:rPr lang="en-US" altLang="zh-CN"/>
              <a:t>256</a:t>
            </a:r>
            <a:r>
              <a:rPr lang="zh-CN" altLang="en-US"/>
              <a:t>列</a:t>
            </a:r>
            <a:endParaRPr lang="zh-CN" altLang="en-US"/>
          </a:p>
        </p:txBody>
      </p:sp>
      <p:sp>
        <p:nvSpPr>
          <p:cNvPr id="1544196" name="Rectangle 4"/>
          <p:cNvSpPr>
            <a:spLocks noChangeArrowheads="1"/>
          </p:cNvSpPr>
          <p:nvPr/>
        </p:nvSpPr>
        <p:spPr bwMode="auto">
          <a:xfrm>
            <a:off x="1116013" y="528638"/>
            <a:ext cx="7724775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1. </a:t>
            </a:r>
            <a:r>
              <a:rPr lang="zh-CN" altLang="en-US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内部译码结构： 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二维译码</a:t>
            </a:r>
            <a:endParaRPr lang="zh-CN" altLang="en-US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544197" name="Object 5"/>
          <p:cNvGraphicFramePr>
            <a:graphicFrameLocks noChangeAspect="1"/>
          </p:cNvGraphicFramePr>
          <p:nvPr/>
        </p:nvGraphicFramePr>
        <p:xfrm>
          <a:off x="3779838" y="3429000"/>
          <a:ext cx="4679950" cy="312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15" name="Visio" r:id="rId1" imgW="3004185" imgH="1959610" progId="Visio.Drawing.11">
                  <p:embed/>
                </p:oleObj>
              </mc:Choice>
              <mc:Fallback>
                <p:oleObj name="Visio" r:id="rId1" imgW="3004185" imgH="1959610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429000"/>
                        <a:ext cx="4679950" cy="312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4198" name="Object 6"/>
          <p:cNvGraphicFramePr>
            <a:graphicFrameLocks noChangeAspect="1"/>
          </p:cNvGraphicFramePr>
          <p:nvPr/>
        </p:nvGraphicFramePr>
        <p:xfrm>
          <a:off x="611188" y="3429000"/>
          <a:ext cx="2922587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16" name="Visio" r:id="rId3" imgW="1878965" imgH="1959610" progId="Visio.Drawing.11">
                  <p:embed/>
                </p:oleObj>
              </mc:Choice>
              <mc:Fallback>
                <p:oleObj name="Visio" r:id="rId3" imgW="1878965" imgH="1959610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29000"/>
                        <a:ext cx="2922587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FD881-6B0E-403D-86C3-512CD6377740}" type="slidenum">
              <a:rPr lang="zh-CN" altLang="en-US"/>
            </a:fld>
            <a:endParaRPr lang="en-US" altLang="zh-CN"/>
          </a:p>
        </p:txBody>
      </p:sp>
      <p:sp>
        <p:nvSpPr>
          <p:cNvPr id="154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4.2.1 </a:t>
            </a:r>
            <a:r>
              <a:rPr lang="zh-CN" altLang="en-US" smtClean="0"/>
              <a:t>随机读写存储器</a:t>
            </a:r>
            <a:r>
              <a:rPr lang="en-US" altLang="zh-CN" smtClean="0"/>
              <a:t>RAM</a:t>
            </a:r>
            <a:r>
              <a:rPr lang="zh-CN" altLang="en-US" smtClean="0"/>
              <a:t>       </a:t>
            </a:r>
            <a:r>
              <a:rPr lang="zh-CN" altLang="en-US" smtClean="0">
                <a:solidFill>
                  <a:srgbClr val="006600"/>
                </a:solidFill>
              </a:rPr>
              <a:t>一、</a:t>
            </a:r>
            <a:r>
              <a:rPr lang="zh-CN" altLang="en-US" smtClean="0">
                <a:solidFill>
                  <a:srgbClr val="CC0066"/>
                </a:solidFill>
              </a:rPr>
              <a:t>内部结构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54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4679950" cy="3529012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zh-CN" i="1"/>
              <a:t>n</a:t>
            </a:r>
            <a:r>
              <a:rPr lang="zh-CN" altLang="en-US"/>
              <a:t>个这样的电路可构成</a:t>
            </a:r>
            <a:br>
              <a:rPr lang="zh-CN" altLang="en-US"/>
            </a:br>
            <a:r>
              <a:rPr lang="en-US" altLang="zh-CN" i="1"/>
              <a:t>n</a:t>
            </a:r>
            <a:r>
              <a:rPr lang="zh-CN" altLang="en-US"/>
              <a:t>位存储单元。</a:t>
            </a:r>
            <a:endParaRPr lang="zh-CN" altLang="en-US"/>
          </a:p>
          <a:p>
            <a:pPr>
              <a:spcBef>
                <a:spcPct val="10000"/>
              </a:spcBef>
            </a:pPr>
            <a:r>
              <a:rPr lang="zh-CN" altLang="en-US"/>
              <a:t>只要不断电，信息一直</a:t>
            </a:r>
            <a:br>
              <a:rPr lang="zh-CN" altLang="en-US"/>
            </a:br>
            <a:r>
              <a:rPr lang="zh-CN" altLang="en-US"/>
              <a:t>保持。</a:t>
            </a:r>
            <a:endParaRPr lang="zh-CN" altLang="en-US"/>
          </a:p>
          <a:p>
            <a:pPr>
              <a:spcBef>
                <a:spcPct val="10000"/>
              </a:spcBef>
            </a:pPr>
            <a:r>
              <a:rPr lang="zh-CN" altLang="en-US"/>
              <a:t>初始加电，状态随机。</a:t>
            </a:r>
            <a:endParaRPr lang="zh-CN" altLang="en-US"/>
          </a:p>
          <a:p>
            <a:pPr>
              <a:spcBef>
                <a:spcPct val="10000"/>
              </a:spcBef>
            </a:pPr>
            <a:r>
              <a:rPr lang="zh-CN" altLang="en-US"/>
              <a:t>电路中总有晶体管导通，功耗大，集成度不高。</a:t>
            </a:r>
            <a:endParaRPr lang="zh-CN" altLang="en-US"/>
          </a:p>
        </p:txBody>
      </p:sp>
      <p:sp>
        <p:nvSpPr>
          <p:cNvPr id="1545220" name="Rectangle 4"/>
          <p:cNvSpPr>
            <a:spLocks noChangeArrowheads="1"/>
          </p:cNvSpPr>
          <p:nvPr/>
        </p:nvSpPr>
        <p:spPr bwMode="auto">
          <a:xfrm>
            <a:off x="1116013" y="528638"/>
            <a:ext cx="7724775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2. </a:t>
            </a:r>
            <a:r>
              <a:rPr lang="zh-CN" altLang="en-US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单元电路： 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静态读写存储器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SRAM</a:t>
            </a:r>
            <a:endParaRPr lang="en-US" altLang="zh-CN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545224" name="Object 8"/>
          <p:cNvGraphicFramePr>
            <a:graphicFrameLocks noChangeAspect="1"/>
          </p:cNvGraphicFramePr>
          <p:nvPr/>
        </p:nvGraphicFramePr>
        <p:xfrm>
          <a:off x="4786313" y="1052513"/>
          <a:ext cx="3746500" cy="496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33" name="Visio" r:id="rId1" imgW="1577340" imgH="2009775" progId="Visio.Drawing.11">
                  <p:embed/>
                </p:oleObj>
              </mc:Choice>
              <mc:Fallback>
                <p:oleObj name="Visio" r:id="rId1" imgW="1577340" imgH="2009775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1052513"/>
                        <a:ext cx="3746500" cy="496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5225" name="Text Box 9"/>
          <p:cNvSpPr txBox="1">
            <a:spLocks noChangeArrowheads="1"/>
          </p:cNvSpPr>
          <p:nvPr/>
        </p:nvSpPr>
        <p:spPr bwMode="auto">
          <a:xfrm>
            <a:off x="4859338" y="6021388"/>
            <a:ext cx="3600450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静态</a:t>
            </a:r>
            <a:r>
              <a:rPr lang="en-US" altLang="zh-CN">
                <a:solidFill>
                  <a:schemeClr val="bg2"/>
                </a:solidFill>
              </a:rPr>
              <a:t>RAM</a:t>
            </a:r>
            <a:r>
              <a:rPr lang="zh-CN" altLang="en-US">
                <a:solidFill>
                  <a:schemeClr val="bg2"/>
                </a:solidFill>
              </a:rPr>
              <a:t>单元电路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5D38DF-F9C2-4135-86EC-5AC96A319A06}" type="slidenum">
              <a:rPr lang="zh-CN" altLang="en-US"/>
            </a:fld>
            <a:endParaRPr lang="en-US" altLang="zh-CN"/>
          </a:p>
        </p:txBody>
      </p:sp>
      <p:sp>
        <p:nvSpPr>
          <p:cNvPr id="154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4.2.1 </a:t>
            </a:r>
            <a:r>
              <a:rPr lang="zh-CN" altLang="en-US" smtClean="0"/>
              <a:t>随机读写存储器</a:t>
            </a:r>
            <a:r>
              <a:rPr lang="en-US" altLang="zh-CN" smtClean="0"/>
              <a:t>RAM</a:t>
            </a:r>
            <a:r>
              <a:rPr lang="zh-CN" altLang="en-US" smtClean="0"/>
              <a:t>       </a:t>
            </a:r>
            <a:r>
              <a:rPr lang="zh-CN" altLang="en-US" smtClean="0">
                <a:solidFill>
                  <a:srgbClr val="006600"/>
                </a:solidFill>
              </a:rPr>
              <a:t>一、</a:t>
            </a:r>
            <a:r>
              <a:rPr lang="zh-CN" altLang="en-US" smtClean="0">
                <a:solidFill>
                  <a:srgbClr val="CC0066"/>
                </a:solidFill>
              </a:rPr>
              <a:t>内部结构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54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0063" y="1196975"/>
            <a:ext cx="3384550" cy="5256213"/>
          </a:xfrm>
        </p:spPr>
        <p:txBody>
          <a:bodyPr/>
          <a:lstStyle/>
          <a:p>
            <a:pPr marL="266700" indent="-266700">
              <a:spcBef>
                <a:spcPct val="10000"/>
              </a:spcBef>
            </a:pPr>
            <a:r>
              <a:rPr lang="zh-CN" altLang="en-US" sz="2400"/>
              <a:t>写入数据</a:t>
            </a:r>
            <a:endParaRPr lang="zh-CN" altLang="en-US" sz="2400"/>
          </a:p>
          <a:p>
            <a:pPr marL="719455" lvl="1" indent="-273050">
              <a:spcBef>
                <a:spcPct val="10000"/>
              </a:spcBef>
            </a:pPr>
            <a:r>
              <a:rPr lang="zh-CN" altLang="en-US" sz="2400"/>
              <a:t>数据</a:t>
            </a:r>
            <a:r>
              <a:rPr lang="zh-CN" altLang="en-US" sz="2400">
                <a:latin typeface="+mn-ea"/>
              </a:rPr>
              <a:t>→</a:t>
            </a:r>
            <a:r>
              <a:rPr lang="en-US" altLang="zh-CN" sz="2400"/>
              <a:t>I/O</a:t>
            </a:r>
            <a:r>
              <a:rPr lang="zh-CN" altLang="en-US" sz="2400"/>
              <a:t>、</a:t>
            </a:r>
            <a:r>
              <a:rPr lang="en-US" altLang="zh-CN" sz="2400"/>
              <a:t>I/O</a:t>
            </a:r>
            <a:endParaRPr lang="en-US" altLang="zh-CN" sz="2400"/>
          </a:p>
          <a:p>
            <a:pPr marL="719455" lvl="1" indent="-273050">
              <a:spcBef>
                <a:spcPct val="10000"/>
              </a:spcBef>
            </a:pPr>
            <a:r>
              <a:rPr lang="en-US" altLang="zh-CN" sz="2400"/>
              <a:t>X</a:t>
            </a:r>
            <a:r>
              <a:rPr lang="zh-CN" altLang="en-US" sz="2400"/>
              <a:t>、</a:t>
            </a:r>
            <a:r>
              <a:rPr lang="en-US" altLang="zh-CN" sz="2400"/>
              <a:t>Y</a:t>
            </a:r>
            <a:r>
              <a:rPr lang="zh-CN" altLang="en-US" sz="2400"/>
              <a:t>有效</a:t>
            </a:r>
            <a:endParaRPr lang="zh-CN" altLang="en-US" sz="2400"/>
          </a:p>
          <a:p>
            <a:pPr marL="266700" indent="-266700">
              <a:spcBef>
                <a:spcPct val="10000"/>
              </a:spcBef>
            </a:pPr>
            <a:r>
              <a:rPr lang="zh-CN" altLang="en-US" sz="2400"/>
              <a:t>读出数据</a:t>
            </a:r>
            <a:endParaRPr lang="zh-CN" altLang="en-US" sz="2400"/>
          </a:p>
          <a:p>
            <a:pPr marL="719455" lvl="1" indent="-273050">
              <a:spcBef>
                <a:spcPct val="10000"/>
              </a:spcBef>
            </a:pPr>
            <a:r>
              <a:rPr lang="zh-CN" altLang="en-US" sz="2400"/>
              <a:t>预充电信号有效</a:t>
            </a:r>
            <a:endParaRPr lang="zh-CN" altLang="en-US" sz="2400"/>
          </a:p>
          <a:p>
            <a:pPr marL="719455" lvl="1" indent="-273050">
              <a:spcBef>
                <a:spcPct val="10000"/>
              </a:spcBef>
            </a:pPr>
            <a:r>
              <a:rPr lang="zh-CN" altLang="en-US" sz="2400"/>
              <a:t>预充电信号无效</a:t>
            </a:r>
            <a:endParaRPr lang="zh-CN" altLang="en-US" sz="2400"/>
          </a:p>
          <a:p>
            <a:pPr marL="719455" lvl="1" indent="-273050">
              <a:spcBef>
                <a:spcPct val="10000"/>
              </a:spcBef>
            </a:pPr>
            <a:r>
              <a:rPr lang="en-US" altLang="zh-CN" sz="2400"/>
              <a:t>X</a:t>
            </a:r>
            <a:r>
              <a:rPr lang="zh-CN" altLang="en-US" sz="2400"/>
              <a:t>、</a:t>
            </a:r>
            <a:r>
              <a:rPr lang="en-US" altLang="zh-CN" sz="2400"/>
              <a:t>Y</a:t>
            </a:r>
            <a:r>
              <a:rPr lang="zh-CN" altLang="en-US" sz="2400"/>
              <a:t>有效</a:t>
            </a:r>
            <a:endParaRPr lang="zh-CN" altLang="en-US" sz="2400"/>
          </a:p>
          <a:p>
            <a:pPr marL="719455" lvl="1" indent="-273050">
              <a:spcBef>
                <a:spcPct val="10000"/>
              </a:spcBef>
            </a:pPr>
            <a:r>
              <a:rPr lang="zh-CN" altLang="en-US" sz="2400"/>
              <a:t>读出</a:t>
            </a:r>
            <a:r>
              <a:rPr lang="en-US" altLang="zh-CN" sz="2400"/>
              <a:t>/</a:t>
            </a:r>
            <a:r>
              <a:rPr lang="zh-CN" altLang="en-US" sz="2400"/>
              <a:t>补充电荷</a:t>
            </a:r>
            <a:endParaRPr lang="zh-CN" altLang="en-US" sz="2400"/>
          </a:p>
          <a:p>
            <a:pPr marL="266700" indent="-266700">
              <a:spcBef>
                <a:spcPct val="10000"/>
              </a:spcBef>
            </a:pPr>
            <a:r>
              <a:rPr lang="zh-CN" altLang="en-US" sz="2400"/>
              <a:t>刷新</a:t>
            </a:r>
            <a:endParaRPr lang="zh-CN" altLang="en-US" sz="2400"/>
          </a:p>
          <a:p>
            <a:pPr marL="719455" lvl="1" indent="-273050">
              <a:spcBef>
                <a:spcPct val="10000"/>
              </a:spcBef>
            </a:pPr>
            <a:r>
              <a:rPr lang="en-US" altLang="zh-CN" sz="2400"/>
              <a:t>X</a:t>
            </a:r>
            <a:r>
              <a:rPr lang="zh-CN" altLang="en-US" sz="2400"/>
              <a:t>有效</a:t>
            </a:r>
            <a:br>
              <a:rPr lang="zh-CN" altLang="en-US" sz="2400"/>
            </a:b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zh-CN" altLang="en-US" sz="2400"/>
              <a:t>每次刷新一行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719455" lvl="1" indent="-273050">
              <a:spcBef>
                <a:spcPct val="10000"/>
              </a:spcBef>
            </a:pPr>
            <a:r>
              <a:rPr lang="zh-CN" altLang="en-US" sz="2400"/>
              <a:t>预充电信号有效</a:t>
            </a:r>
            <a:endParaRPr lang="zh-CN" altLang="en-US" sz="2400"/>
          </a:p>
        </p:txBody>
      </p:sp>
      <p:sp>
        <p:nvSpPr>
          <p:cNvPr id="1546244" name="Rectangle 4"/>
          <p:cNvSpPr>
            <a:spLocks noChangeArrowheads="1"/>
          </p:cNvSpPr>
          <p:nvPr/>
        </p:nvSpPr>
        <p:spPr bwMode="auto">
          <a:xfrm>
            <a:off x="1116013" y="528638"/>
            <a:ext cx="7724775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2. </a:t>
            </a:r>
            <a:r>
              <a:rPr lang="zh-CN" altLang="en-US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单元电路： 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动态读写存储器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DRAM</a:t>
            </a:r>
            <a:endParaRPr lang="en-US" altLang="zh-CN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46246" name="Text Box 6"/>
          <p:cNvSpPr txBox="1">
            <a:spLocks noChangeArrowheads="1"/>
          </p:cNvSpPr>
          <p:nvPr/>
        </p:nvSpPr>
        <p:spPr bwMode="auto">
          <a:xfrm>
            <a:off x="900113" y="6165850"/>
            <a:ext cx="3817937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动态</a:t>
            </a:r>
            <a:r>
              <a:rPr lang="en-US" altLang="zh-CN">
                <a:solidFill>
                  <a:schemeClr val="bg2"/>
                </a:solidFill>
              </a:rPr>
              <a:t>RAM</a:t>
            </a:r>
            <a:r>
              <a:rPr lang="zh-CN" altLang="en-US">
                <a:solidFill>
                  <a:schemeClr val="bg2"/>
                </a:solidFill>
              </a:rPr>
              <a:t>单元电路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1546247" name="Object 7"/>
          <p:cNvGraphicFramePr>
            <a:graphicFrameLocks noChangeAspect="1"/>
          </p:cNvGraphicFramePr>
          <p:nvPr/>
        </p:nvGraphicFramePr>
        <p:xfrm>
          <a:off x="179388" y="1052513"/>
          <a:ext cx="5473700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56" name="Visio" r:id="rId1" imgW="2341245" imgH="2080260" progId="Visio.Drawing.11">
                  <p:embed/>
                </p:oleObj>
              </mc:Choice>
              <mc:Fallback>
                <p:oleObj name="Visio" r:id="rId1" imgW="2341245" imgH="2080260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052513"/>
                        <a:ext cx="5473700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48" name="Line 8"/>
          <p:cNvSpPr>
            <a:spLocks noChangeShapeType="1"/>
          </p:cNvSpPr>
          <p:nvPr/>
        </p:nvSpPr>
        <p:spPr bwMode="auto">
          <a:xfrm>
            <a:off x="8101013" y="1662113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4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54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54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54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4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54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54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54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119150-C008-4DE9-9CC0-4BD579D97D41}" type="slidenum">
              <a:rPr lang="zh-CN" altLang="en-US"/>
            </a:fld>
            <a:endParaRPr lang="en-US" altLang="zh-CN"/>
          </a:p>
        </p:txBody>
      </p:sp>
      <p:sp>
        <p:nvSpPr>
          <p:cNvPr id="154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4.2.1 </a:t>
            </a:r>
            <a:r>
              <a:rPr lang="zh-CN" altLang="en-US" smtClean="0"/>
              <a:t>随机读写存储器</a:t>
            </a:r>
            <a:r>
              <a:rPr lang="en-US" altLang="zh-CN" smtClean="0"/>
              <a:t>RAM</a:t>
            </a:r>
            <a:r>
              <a:rPr lang="zh-CN" altLang="en-US" smtClean="0"/>
              <a:t>       </a:t>
            </a:r>
            <a:r>
              <a:rPr lang="zh-CN" altLang="en-US" smtClean="0">
                <a:solidFill>
                  <a:srgbClr val="006600"/>
                </a:solidFill>
              </a:rPr>
              <a:t>一、</a:t>
            </a:r>
            <a:r>
              <a:rPr lang="zh-CN" altLang="en-US" smtClean="0">
                <a:solidFill>
                  <a:srgbClr val="CC0066"/>
                </a:solidFill>
              </a:rPr>
              <a:t>内部结构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54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0063" y="1412875"/>
            <a:ext cx="3384550" cy="5040313"/>
          </a:xfrm>
        </p:spPr>
        <p:txBody>
          <a:bodyPr/>
          <a:lstStyle/>
          <a:p>
            <a:pPr marL="266700" indent="-266700">
              <a:spcBef>
                <a:spcPct val="10000"/>
              </a:spcBef>
            </a:pPr>
            <a:r>
              <a:rPr lang="en-US" altLang="zh-CN" sz="2400" i="1"/>
              <a:t>n</a:t>
            </a:r>
            <a:r>
              <a:rPr lang="zh-CN" altLang="en-US" sz="2400"/>
              <a:t>个这样的电路可构成</a:t>
            </a:r>
            <a:r>
              <a:rPr lang="en-US" altLang="zh-CN" sz="2400" i="1"/>
              <a:t>n</a:t>
            </a:r>
            <a:r>
              <a:rPr lang="zh-CN" altLang="en-US" sz="2400"/>
              <a:t>位存储单元。</a:t>
            </a:r>
            <a:endParaRPr lang="zh-CN" altLang="en-US" sz="2400"/>
          </a:p>
          <a:p>
            <a:pPr marL="266700" indent="-266700">
              <a:spcBef>
                <a:spcPct val="10000"/>
              </a:spcBef>
            </a:pPr>
            <a:r>
              <a:rPr lang="zh-CN" altLang="en-US" sz="2400"/>
              <a:t>必须定时刷新。</a:t>
            </a:r>
            <a:endParaRPr lang="zh-CN" altLang="en-US" sz="2400"/>
          </a:p>
          <a:p>
            <a:pPr marL="266700" indent="-266700">
              <a:spcBef>
                <a:spcPct val="10000"/>
              </a:spcBef>
            </a:pPr>
            <a:r>
              <a:rPr lang="zh-CN" altLang="en-US" sz="2400"/>
              <a:t>初始加电时，状态随机。</a:t>
            </a:r>
            <a:endParaRPr lang="zh-CN" altLang="en-US" sz="2400"/>
          </a:p>
          <a:p>
            <a:pPr marL="266700" indent="-266700">
              <a:spcBef>
                <a:spcPct val="10000"/>
              </a:spcBef>
            </a:pPr>
            <a:r>
              <a:rPr lang="zh-CN" altLang="en-US" sz="2400"/>
              <a:t>在不进行读写及刷新时，电路中无晶体管导通：</a:t>
            </a:r>
            <a:endParaRPr lang="zh-CN" altLang="en-US" sz="2400"/>
          </a:p>
          <a:p>
            <a:pPr marL="719455" lvl="1" indent="-273050">
              <a:spcBef>
                <a:spcPct val="10000"/>
              </a:spcBef>
            </a:pPr>
            <a:r>
              <a:rPr lang="zh-CN" altLang="en-US" sz="2400"/>
              <a:t>功耗低</a:t>
            </a:r>
            <a:endParaRPr lang="zh-CN" altLang="en-US" sz="2400"/>
          </a:p>
          <a:p>
            <a:pPr marL="719455" lvl="1" indent="-273050">
              <a:spcBef>
                <a:spcPct val="10000"/>
              </a:spcBef>
            </a:pPr>
            <a:r>
              <a:rPr lang="zh-CN" altLang="en-US" sz="2400"/>
              <a:t>集成度高</a:t>
            </a:r>
            <a:endParaRPr lang="zh-CN" altLang="en-US" sz="2400"/>
          </a:p>
        </p:txBody>
      </p:sp>
      <p:sp>
        <p:nvSpPr>
          <p:cNvPr id="1547268" name="Rectangle 4"/>
          <p:cNvSpPr>
            <a:spLocks noChangeArrowheads="1"/>
          </p:cNvSpPr>
          <p:nvPr/>
        </p:nvSpPr>
        <p:spPr bwMode="auto">
          <a:xfrm>
            <a:off x="1116013" y="528638"/>
            <a:ext cx="7724775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2. </a:t>
            </a:r>
            <a:r>
              <a:rPr lang="zh-CN" altLang="en-US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单元电路： 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动态读写存储器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DRAM</a:t>
            </a:r>
            <a:endParaRPr lang="en-US" altLang="zh-CN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47269" name="Text Box 5"/>
          <p:cNvSpPr txBox="1">
            <a:spLocks noChangeArrowheads="1"/>
          </p:cNvSpPr>
          <p:nvPr/>
        </p:nvSpPr>
        <p:spPr bwMode="auto">
          <a:xfrm>
            <a:off x="900113" y="6165850"/>
            <a:ext cx="3817937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动态</a:t>
            </a:r>
            <a:r>
              <a:rPr lang="en-US" altLang="zh-CN">
                <a:solidFill>
                  <a:schemeClr val="bg2"/>
                </a:solidFill>
              </a:rPr>
              <a:t>RAM</a:t>
            </a:r>
            <a:r>
              <a:rPr lang="zh-CN" altLang="en-US">
                <a:solidFill>
                  <a:schemeClr val="bg2"/>
                </a:solidFill>
              </a:rPr>
              <a:t>单元电路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1547270" name="Object 6"/>
          <p:cNvGraphicFramePr>
            <a:graphicFrameLocks noChangeAspect="1"/>
          </p:cNvGraphicFramePr>
          <p:nvPr/>
        </p:nvGraphicFramePr>
        <p:xfrm>
          <a:off x="179388" y="1052513"/>
          <a:ext cx="5473700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79" name="Visio" r:id="rId1" imgW="2341245" imgH="2080260" progId="Visio.Drawing.11">
                  <p:embed/>
                </p:oleObj>
              </mc:Choice>
              <mc:Fallback>
                <p:oleObj name="Visio" r:id="rId1" imgW="2341245" imgH="2080260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052513"/>
                        <a:ext cx="5473700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92DA0-3906-4228-BFA3-E27AB6629334}" type="slidenum">
              <a:rPr lang="zh-CN" altLang="en-US"/>
            </a:fld>
            <a:endParaRPr lang="en-US" altLang="zh-CN"/>
          </a:p>
        </p:txBody>
      </p:sp>
      <p:sp>
        <p:nvSpPr>
          <p:cNvPr id="154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4.2.1 </a:t>
            </a:r>
            <a:r>
              <a:rPr lang="zh-CN" altLang="en-US"/>
              <a:t>随机存储器       </a:t>
            </a:r>
            <a:r>
              <a:rPr lang="zh-CN" altLang="en-US">
                <a:solidFill>
                  <a:srgbClr val="006600"/>
                </a:solidFill>
              </a:rPr>
              <a:t>二、</a:t>
            </a:r>
            <a:r>
              <a:rPr lang="zh-CN" altLang="en-US">
                <a:solidFill>
                  <a:srgbClr val="FF6600"/>
                </a:solidFill>
              </a:rPr>
              <a:t>主存储器</a:t>
            </a:r>
            <a:r>
              <a:rPr lang="zh-CN" altLang="en-US">
                <a:solidFill>
                  <a:srgbClr val="006600"/>
                </a:solidFill>
              </a:rPr>
              <a:t>的</a:t>
            </a:r>
            <a:r>
              <a:rPr lang="zh-CN" altLang="en-US">
                <a:solidFill>
                  <a:srgbClr val="CC0066"/>
                </a:solidFill>
              </a:rPr>
              <a:t>组成</a:t>
            </a:r>
            <a:r>
              <a:rPr lang="zh-CN" altLang="en-US">
                <a:solidFill>
                  <a:srgbClr val="006600"/>
                </a:solidFill>
              </a:rPr>
              <a:t>及</a:t>
            </a:r>
            <a:r>
              <a:rPr lang="zh-CN" altLang="en-US">
                <a:solidFill>
                  <a:srgbClr val="CC0066"/>
                </a:solidFill>
              </a:rPr>
              <a:t>接口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54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41888"/>
            <a:ext cx="8362950" cy="1727200"/>
          </a:xfrm>
        </p:spPr>
        <p:txBody>
          <a:bodyPr/>
          <a:lstStyle/>
          <a:p>
            <a:r>
              <a:rPr lang="zh-CN" altLang="en-US"/>
              <a:t>在选芯片时应留有</a:t>
            </a:r>
            <a:r>
              <a:rPr lang="en-US" altLang="zh-CN"/>
              <a:t>30</a:t>
            </a:r>
            <a:r>
              <a:rPr lang="zh-CN" altLang="en-US"/>
              <a:t>％的余量。</a:t>
            </a:r>
            <a:endParaRPr lang="zh-CN" altLang="en-US"/>
          </a:p>
          <a:p>
            <a:r>
              <a:rPr lang="zh-CN" altLang="en-US"/>
              <a:t>快速的</a:t>
            </a:r>
            <a:r>
              <a:rPr lang="en-US" altLang="zh-CN"/>
              <a:t>CPU</a:t>
            </a:r>
            <a:r>
              <a:rPr lang="zh-CN" altLang="en-US"/>
              <a:t>使用慢速的存储器时，需要采取措施。</a:t>
            </a:r>
            <a:endParaRPr lang="zh-CN" altLang="en-US"/>
          </a:p>
        </p:txBody>
      </p:sp>
      <p:sp>
        <p:nvSpPr>
          <p:cNvPr id="1548292" name="Rectangle 4"/>
          <p:cNvSpPr>
            <a:spLocks noChangeArrowheads="1"/>
          </p:cNvSpPr>
          <p:nvPr/>
        </p:nvSpPr>
        <p:spPr bwMode="auto">
          <a:xfrm>
            <a:off x="1116013" y="528638"/>
            <a:ext cx="7724775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1. 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存储器与</a:t>
            </a:r>
            <a:r>
              <a:rPr lang="en-US" altLang="zh-CN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CPU</a:t>
            </a:r>
            <a:r>
              <a:rPr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速度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上的</a:t>
            </a:r>
            <a:r>
              <a:rPr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协调</a:t>
            </a:r>
            <a:endParaRPr lang="en-US" altLang="zh-CN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548295" name="Object 7"/>
          <p:cNvGraphicFramePr>
            <a:graphicFrameLocks noChangeAspect="1"/>
          </p:cNvGraphicFramePr>
          <p:nvPr/>
        </p:nvGraphicFramePr>
        <p:xfrm>
          <a:off x="395288" y="1169988"/>
          <a:ext cx="3817937" cy="276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313" name="Visio" r:id="rId1" imgW="1537335" imgH="1115060" progId="Visio.Drawing.11">
                  <p:embed/>
                </p:oleObj>
              </mc:Choice>
              <mc:Fallback>
                <p:oleObj name="Visio" r:id="rId1" imgW="1537335" imgH="1115060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69988"/>
                        <a:ext cx="3817937" cy="276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8296" name="Object 8"/>
          <p:cNvGraphicFramePr>
            <a:graphicFrameLocks noChangeAspect="1"/>
          </p:cNvGraphicFramePr>
          <p:nvPr/>
        </p:nvGraphicFramePr>
        <p:xfrm>
          <a:off x="4859338" y="1125538"/>
          <a:ext cx="3673475" cy="289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314" name="Visio" r:id="rId3" imgW="1567815" imgH="1195705" progId="Visio.Drawing.11">
                  <p:embed/>
                </p:oleObj>
              </mc:Choice>
              <mc:Fallback>
                <p:oleObj name="Visio" r:id="rId3" imgW="1567815" imgH="1195705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125538"/>
                        <a:ext cx="3673475" cy="289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8297" name="Text Box 9"/>
          <p:cNvSpPr txBox="1">
            <a:spLocks noChangeArrowheads="1"/>
          </p:cNvSpPr>
          <p:nvPr/>
        </p:nvSpPr>
        <p:spPr bwMode="auto">
          <a:xfrm>
            <a:off x="900113" y="4076700"/>
            <a:ext cx="2879725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CPU</a:t>
            </a:r>
            <a:r>
              <a:rPr lang="zh-CN" altLang="en-US">
                <a:solidFill>
                  <a:schemeClr val="bg2"/>
                </a:solidFill>
              </a:rPr>
              <a:t>写内存时序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548298" name="Text Box 10"/>
          <p:cNvSpPr txBox="1">
            <a:spLocks noChangeArrowheads="1"/>
          </p:cNvSpPr>
          <p:nvPr/>
        </p:nvSpPr>
        <p:spPr bwMode="auto">
          <a:xfrm>
            <a:off x="5219700" y="4076700"/>
            <a:ext cx="2879725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内存写时序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9303FA-9A54-4F8F-BA28-84E1EF8349F9}" type="slidenum">
              <a:rPr lang="zh-CN" altLang="en-US"/>
            </a:fld>
            <a:endParaRPr lang="en-US" altLang="zh-CN"/>
          </a:p>
        </p:txBody>
      </p:sp>
      <p:sp>
        <p:nvSpPr>
          <p:cNvPr id="154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4.2.1 </a:t>
            </a:r>
            <a:r>
              <a:rPr lang="zh-CN" altLang="en-US"/>
              <a:t>随机存储器       </a:t>
            </a:r>
            <a:r>
              <a:rPr lang="zh-CN" altLang="en-US">
                <a:solidFill>
                  <a:srgbClr val="006600"/>
                </a:solidFill>
              </a:rPr>
              <a:t>二、</a:t>
            </a:r>
            <a:r>
              <a:rPr lang="zh-CN" altLang="en-US">
                <a:solidFill>
                  <a:srgbClr val="FF6600"/>
                </a:solidFill>
              </a:rPr>
              <a:t>主存储器</a:t>
            </a:r>
            <a:r>
              <a:rPr lang="zh-CN" altLang="en-US">
                <a:solidFill>
                  <a:srgbClr val="006600"/>
                </a:solidFill>
              </a:rPr>
              <a:t>的</a:t>
            </a:r>
            <a:r>
              <a:rPr lang="zh-CN" altLang="en-US">
                <a:solidFill>
                  <a:srgbClr val="CC0066"/>
                </a:solidFill>
              </a:rPr>
              <a:t>组成</a:t>
            </a:r>
            <a:r>
              <a:rPr lang="zh-CN" altLang="en-US">
                <a:solidFill>
                  <a:srgbClr val="006600"/>
                </a:solidFill>
              </a:rPr>
              <a:t>及</a:t>
            </a:r>
            <a:r>
              <a:rPr lang="zh-CN" altLang="en-US">
                <a:solidFill>
                  <a:srgbClr val="CC0066"/>
                </a:solidFill>
              </a:rPr>
              <a:t>接口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54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773238"/>
            <a:ext cx="7704137" cy="1295722"/>
          </a:xfrm>
        </p:spPr>
        <p:txBody>
          <a:bodyPr/>
          <a:lstStyle/>
          <a:p>
            <a:pPr marL="0" indent="0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/>
              <a:t>以 </a:t>
            </a:r>
            <a:r>
              <a:rPr lang="zh-CN" altLang="en-US" smtClean="0"/>
              <a:t>静态读写存储器</a:t>
            </a:r>
            <a:r>
              <a:rPr lang="en-US" altLang="zh-CN" smtClean="0"/>
              <a:t>SRAM</a:t>
            </a:r>
            <a:r>
              <a:rPr lang="zh-CN" altLang="en-US" smtClean="0"/>
              <a:t>连接到</a:t>
            </a:r>
            <a:br>
              <a:rPr lang="zh-CN" altLang="en-US" smtClean="0"/>
            </a:br>
            <a:r>
              <a:rPr lang="en-US" altLang="zh-CN" smtClean="0"/>
              <a:t>PC/XT </a:t>
            </a:r>
            <a:r>
              <a:rPr lang="zh-CN" altLang="en-US" smtClean="0"/>
              <a:t>或 </a:t>
            </a:r>
            <a:r>
              <a:rPr lang="en-US" altLang="zh-CN" smtClean="0"/>
              <a:t>ISA </a:t>
            </a:r>
            <a:r>
              <a:rPr lang="zh-CN" altLang="en-US" smtClean="0"/>
              <a:t>总线为例。</a:t>
            </a:r>
            <a:endParaRPr lang="zh-CN" altLang="en-US"/>
          </a:p>
        </p:txBody>
      </p:sp>
      <p:sp>
        <p:nvSpPr>
          <p:cNvPr id="1549316" name="Rectangle 4"/>
          <p:cNvSpPr>
            <a:spLocks noChangeArrowheads="1"/>
          </p:cNvSpPr>
          <p:nvPr/>
        </p:nvSpPr>
        <p:spPr bwMode="auto">
          <a:xfrm>
            <a:off x="1116013" y="528638"/>
            <a:ext cx="7724775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2. 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内存构成</a:t>
            </a:r>
            <a:endParaRPr lang="en-US" altLang="zh-CN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7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章  存储系统</a:t>
            </a:r>
            <a:endParaRPr lang="zh-CN" altLang="en-US" sz="4000" b="0">
              <a:solidFill>
                <a:srgbClr val="CCFF66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24739" name="Rectangle 3"/>
          <p:cNvSpPr>
            <a:spLocks noChangeArrowheads="1"/>
          </p:cNvSpPr>
          <p:nvPr/>
        </p:nvSpPr>
        <p:spPr bwMode="auto">
          <a:xfrm>
            <a:off x="1979613" y="4506913"/>
            <a:ext cx="6985000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4200">
                <a:ea typeface="楷体_GB2312" pitchFamily="49" charset="-122"/>
              </a:rPr>
              <a:t>4.1  </a:t>
            </a:r>
            <a:r>
              <a:rPr lang="zh-CN" altLang="en-US" sz="4200">
                <a:ea typeface="楷体_GB2312" pitchFamily="49" charset="-122"/>
              </a:rPr>
              <a:t>存储系统概述</a:t>
            </a:r>
            <a:endParaRPr lang="zh-CN" altLang="en-US" sz="4200"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2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2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4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24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89B208-8DC8-45AD-B7B9-AA2B03D64C38}" type="slidenum">
              <a:rPr lang="zh-CN" altLang="en-US"/>
            </a:fld>
            <a:endParaRPr lang="en-US" altLang="zh-CN"/>
          </a:p>
        </p:txBody>
      </p:sp>
      <p:sp>
        <p:nvSpPr>
          <p:cNvPr id="155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4.2.1 </a:t>
            </a:r>
            <a:r>
              <a:rPr lang="zh-CN" altLang="en-US"/>
              <a:t>随机存储器       </a:t>
            </a:r>
            <a:r>
              <a:rPr lang="zh-CN" altLang="en-US">
                <a:solidFill>
                  <a:srgbClr val="006600"/>
                </a:solidFill>
              </a:rPr>
              <a:t>二、</a:t>
            </a:r>
            <a:r>
              <a:rPr lang="zh-CN" altLang="en-US">
                <a:solidFill>
                  <a:srgbClr val="FF6600"/>
                </a:solidFill>
              </a:rPr>
              <a:t>主存储器</a:t>
            </a:r>
            <a:r>
              <a:rPr lang="zh-CN" altLang="en-US">
                <a:solidFill>
                  <a:srgbClr val="006600"/>
                </a:solidFill>
              </a:rPr>
              <a:t>的</a:t>
            </a:r>
            <a:r>
              <a:rPr lang="zh-CN" altLang="en-US">
                <a:solidFill>
                  <a:srgbClr val="CC0066"/>
                </a:solidFill>
              </a:rPr>
              <a:t>组成</a:t>
            </a:r>
            <a:r>
              <a:rPr lang="zh-CN" altLang="en-US">
                <a:solidFill>
                  <a:srgbClr val="006600"/>
                </a:solidFill>
              </a:rPr>
              <a:t>及</a:t>
            </a:r>
            <a:r>
              <a:rPr lang="zh-CN" altLang="en-US">
                <a:solidFill>
                  <a:srgbClr val="CC0066"/>
                </a:solidFill>
              </a:rPr>
              <a:t>接口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55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3671888" cy="4895850"/>
          </a:xfrm>
        </p:spPr>
        <p:txBody>
          <a:bodyPr/>
          <a:lstStyle/>
          <a:p>
            <a:r>
              <a:rPr lang="zh-CN" altLang="en-US"/>
              <a:t>引线功能</a:t>
            </a:r>
            <a:endParaRPr lang="zh-CN" altLang="en-US"/>
          </a:p>
          <a:p>
            <a:r>
              <a:rPr lang="zh-CN" altLang="en-US"/>
              <a:t>工作过程</a:t>
            </a:r>
            <a:endParaRPr lang="zh-CN" altLang="en-US"/>
          </a:p>
          <a:p>
            <a:pPr lvl="1"/>
            <a:r>
              <a:rPr lang="zh-CN" altLang="en-US"/>
              <a:t>读</a:t>
            </a:r>
            <a:endParaRPr lang="zh-CN" altLang="en-US"/>
          </a:p>
          <a:p>
            <a:pPr lvl="1"/>
            <a:r>
              <a:rPr lang="zh-CN" altLang="en-US"/>
              <a:t>写</a:t>
            </a:r>
            <a:endParaRPr lang="zh-CN" altLang="en-US"/>
          </a:p>
          <a:p>
            <a:r>
              <a:rPr lang="zh-CN" altLang="en-US"/>
              <a:t>连接使用</a:t>
            </a:r>
            <a:endParaRPr lang="zh-CN" altLang="en-US"/>
          </a:p>
        </p:txBody>
      </p:sp>
      <p:sp>
        <p:nvSpPr>
          <p:cNvPr id="1550340" name="Rectangle 4"/>
          <p:cNvSpPr>
            <a:spLocks noChangeArrowheads="1"/>
          </p:cNvSpPr>
          <p:nvPr/>
        </p:nvSpPr>
        <p:spPr bwMode="auto">
          <a:xfrm>
            <a:off x="1116013" y="528638"/>
            <a:ext cx="7724775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2. 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内存构成     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单片存储器芯片的连接</a:t>
            </a:r>
            <a:endParaRPr lang="zh-CN" altLang="en-US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50341" name="Rectangle 5"/>
          <p:cNvSpPr>
            <a:spLocks noChangeArrowheads="1"/>
          </p:cNvSpPr>
          <p:nvPr/>
        </p:nvSpPr>
        <p:spPr bwMode="auto">
          <a:xfrm>
            <a:off x="6443663" y="1628775"/>
            <a:ext cx="1655762" cy="3095625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0342" name="AutoShape 6"/>
          <p:cNvSpPr>
            <a:spLocks noChangeArrowheads="1"/>
          </p:cNvSpPr>
          <p:nvPr/>
        </p:nvSpPr>
        <p:spPr bwMode="auto">
          <a:xfrm>
            <a:off x="4859338" y="1916113"/>
            <a:ext cx="1584325" cy="360362"/>
          </a:xfrm>
          <a:prstGeom prst="leftRightArrow">
            <a:avLst>
              <a:gd name="adj1" fmla="val 49778"/>
              <a:gd name="adj2" fmla="val 59902"/>
            </a:avLst>
          </a:prstGeom>
          <a:noFill/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0343" name="AutoShape 7"/>
          <p:cNvSpPr>
            <a:spLocks noChangeArrowheads="1"/>
          </p:cNvSpPr>
          <p:nvPr/>
        </p:nvSpPr>
        <p:spPr bwMode="auto">
          <a:xfrm>
            <a:off x="4930775" y="2636838"/>
            <a:ext cx="1512888" cy="360362"/>
          </a:xfrm>
          <a:prstGeom prst="rightArrow">
            <a:avLst>
              <a:gd name="adj1" fmla="val 49778"/>
              <a:gd name="adj2" fmla="val 66083"/>
            </a:avLst>
          </a:prstGeom>
          <a:noFill/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0344" name="Line 8"/>
          <p:cNvSpPr>
            <a:spLocks noChangeShapeType="1"/>
          </p:cNvSpPr>
          <p:nvPr/>
        </p:nvSpPr>
        <p:spPr bwMode="auto">
          <a:xfrm>
            <a:off x="5003800" y="3429000"/>
            <a:ext cx="143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50345" name="Line 9"/>
          <p:cNvSpPr>
            <a:spLocks noChangeShapeType="1"/>
          </p:cNvSpPr>
          <p:nvPr/>
        </p:nvSpPr>
        <p:spPr bwMode="auto">
          <a:xfrm>
            <a:off x="5003800" y="3860800"/>
            <a:ext cx="143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50346" name="Line 10"/>
          <p:cNvSpPr>
            <a:spLocks noChangeShapeType="1"/>
          </p:cNvSpPr>
          <p:nvPr/>
        </p:nvSpPr>
        <p:spPr bwMode="auto">
          <a:xfrm>
            <a:off x="5003800" y="4292600"/>
            <a:ext cx="143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50347" name="Text Box 11"/>
          <p:cNvSpPr txBox="1">
            <a:spLocks noChangeArrowheads="1"/>
          </p:cNvSpPr>
          <p:nvPr/>
        </p:nvSpPr>
        <p:spPr bwMode="auto">
          <a:xfrm>
            <a:off x="6443663" y="1830388"/>
            <a:ext cx="1655762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D</a:t>
            </a:r>
            <a:r>
              <a:rPr lang="en-US" altLang="zh-CN" baseline="-25000"/>
              <a:t>0</a:t>
            </a:r>
            <a:r>
              <a:rPr lang="zh-CN" altLang="en-US"/>
              <a:t>～</a:t>
            </a:r>
            <a:r>
              <a:rPr lang="en-US" altLang="zh-CN"/>
              <a:t>D</a:t>
            </a:r>
            <a:r>
              <a:rPr lang="en-US" altLang="zh-CN" baseline="-25000"/>
              <a:t>7</a:t>
            </a:r>
            <a:endParaRPr lang="en-US" altLang="zh-CN" baseline="-25000"/>
          </a:p>
        </p:txBody>
      </p:sp>
      <p:sp>
        <p:nvSpPr>
          <p:cNvPr id="1550348" name="Text Box 12"/>
          <p:cNvSpPr txBox="1">
            <a:spLocks noChangeArrowheads="1"/>
          </p:cNvSpPr>
          <p:nvPr/>
        </p:nvSpPr>
        <p:spPr bwMode="auto">
          <a:xfrm>
            <a:off x="6443663" y="2565400"/>
            <a:ext cx="1655762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A</a:t>
            </a:r>
            <a:r>
              <a:rPr lang="en-US" altLang="zh-CN" baseline="-25000"/>
              <a:t>0</a:t>
            </a:r>
            <a:r>
              <a:rPr lang="zh-CN" altLang="en-US"/>
              <a:t>～</a:t>
            </a:r>
            <a:r>
              <a:rPr lang="en-US" altLang="zh-CN"/>
              <a:t>A</a:t>
            </a:r>
            <a:r>
              <a:rPr lang="en-US" altLang="zh-CN" baseline="-25000"/>
              <a:t>12</a:t>
            </a:r>
            <a:endParaRPr lang="en-US" altLang="zh-CN" baseline="-25000"/>
          </a:p>
        </p:txBody>
      </p:sp>
      <p:sp>
        <p:nvSpPr>
          <p:cNvPr id="1550349" name="Text Box 13"/>
          <p:cNvSpPr txBox="1">
            <a:spLocks noChangeArrowheads="1"/>
          </p:cNvSpPr>
          <p:nvPr/>
        </p:nvSpPr>
        <p:spPr bwMode="auto">
          <a:xfrm>
            <a:off x="6443663" y="3197225"/>
            <a:ext cx="1655762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OE</a:t>
            </a:r>
            <a:endParaRPr lang="en-US" altLang="zh-CN" baseline="-25000"/>
          </a:p>
        </p:txBody>
      </p:sp>
      <p:sp>
        <p:nvSpPr>
          <p:cNvPr id="1550350" name="Text Box 14"/>
          <p:cNvSpPr txBox="1">
            <a:spLocks noChangeArrowheads="1"/>
          </p:cNvSpPr>
          <p:nvPr/>
        </p:nvSpPr>
        <p:spPr bwMode="auto">
          <a:xfrm>
            <a:off x="6443663" y="3630613"/>
            <a:ext cx="1655762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WE</a:t>
            </a:r>
            <a:endParaRPr lang="en-US" altLang="zh-CN" baseline="-25000"/>
          </a:p>
        </p:txBody>
      </p:sp>
      <p:sp>
        <p:nvSpPr>
          <p:cNvPr id="1550351" name="Text Box 15"/>
          <p:cNvSpPr txBox="1">
            <a:spLocks noChangeArrowheads="1"/>
          </p:cNvSpPr>
          <p:nvPr/>
        </p:nvSpPr>
        <p:spPr bwMode="auto">
          <a:xfrm>
            <a:off x="6443663" y="4062413"/>
            <a:ext cx="1655762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CS</a:t>
            </a:r>
            <a:endParaRPr lang="en-US" altLang="zh-CN" baseline="-25000"/>
          </a:p>
        </p:txBody>
      </p:sp>
      <p:sp>
        <p:nvSpPr>
          <p:cNvPr id="1550352" name="Line 16"/>
          <p:cNvSpPr>
            <a:spLocks noChangeShapeType="1"/>
          </p:cNvSpPr>
          <p:nvPr/>
        </p:nvSpPr>
        <p:spPr bwMode="auto">
          <a:xfrm>
            <a:off x="6545263" y="3284538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50353" name="Line 17"/>
          <p:cNvSpPr>
            <a:spLocks noChangeShapeType="1"/>
          </p:cNvSpPr>
          <p:nvPr/>
        </p:nvSpPr>
        <p:spPr bwMode="auto">
          <a:xfrm>
            <a:off x="6545263" y="3717925"/>
            <a:ext cx="550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50354" name="Line 18"/>
          <p:cNvSpPr>
            <a:spLocks noChangeShapeType="1"/>
          </p:cNvSpPr>
          <p:nvPr/>
        </p:nvSpPr>
        <p:spPr bwMode="auto">
          <a:xfrm>
            <a:off x="6554788" y="4156075"/>
            <a:ext cx="41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2B3D44-AE49-4734-ADE0-99FD15293283}" type="slidenum">
              <a:rPr lang="zh-CN" altLang="en-US"/>
            </a:fld>
            <a:endParaRPr lang="en-US" altLang="zh-CN"/>
          </a:p>
        </p:txBody>
      </p:sp>
      <p:sp>
        <p:nvSpPr>
          <p:cNvPr id="155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4.2.1 </a:t>
            </a:r>
            <a:r>
              <a:rPr lang="zh-CN" altLang="en-US"/>
              <a:t>随机存储器       </a:t>
            </a:r>
            <a:r>
              <a:rPr lang="zh-CN" altLang="en-US">
                <a:solidFill>
                  <a:srgbClr val="006600"/>
                </a:solidFill>
              </a:rPr>
              <a:t>二、</a:t>
            </a:r>
            <a:r>
              <a:rPr lang="zh-CN" altLang="en-US">
                <a:solidFill>
                  <a:srgbClr val="FF6600"/>
                </a:solidFill>
              </a:rPr>
              <a:t>主存储器</a:t>
            </a:r>
            <a:r>
              <a:rPr lang="zh-CN" altLang="en-US">
                <a:solidFill>
                  <a:srgbClr val="006600"/>
                </a:solidFill>
              </a:rPr>
              <a:t>的</a:t>
            </a:r>
            <a:r>
              <a:rPr lang="zh-CN" altLang="en-US">
                <a:solidFill>
                  <a:srgbClr val="CC0066"/>
                </a:solidFill>
              </a:rPr>
              <a:t>组成</a:t>
            </a:r>
            <a:r>
              <a:rPr lang="zh-CN" altLang="en-US">
                <a:solidFill>
                  <a:srgbClr val="006600"/>
                </a:solidFill>
              </a:rPr>
              <a:t>及</a:t>
            </a:r>
            <a:r>
              <a:rPr lang="zh-CN" altLang="en-US">
                <a:solidFill>
                  <a:srgbClr val="CC0066"/>
                </a:solidFill>
              </a:rPr>
              <a:t>接口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55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492375"/>
            <a:ext cx="2016125" cy="129698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52388" name="Rectangle 4"/>
          <p:cNvSpPr>
            <a:spLocks noChangeArrowheads="1"/>
          </p:cNvSpPr>
          <p:nvPr/>
        </p:nvSpPr>
        <p:spPr bwMode="auto">
          <a:xfrm>
            <a:off x="466725" y="620713"/>
            <a:ext cx="2952750" cy="14398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2. 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内存构成</a:t>
            </a:r>
            <a:b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单片存储器</a:t>
            </a:r>
            <a:b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</a:t>
            </a: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芯片的连接</a:t>
            </a:r>
            <a:endParaRPr lang="zh-CN" altLang="en-US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52403" name="Text Box 19"/>
          <p:cNvSpPr txBox="1">
            <a:spLocks noChangeArrowheads="1"/>
          </p:cNvSpPr>
          <p:nvPr/>
        </p:nvSpPr>
        <p:spPr bwMode="auto">
          <a:xfrm>
            <a:off x="395288" y="5876925"/>
            <a:ext cx="3671887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bg2"/>
                </a:solidFill>
              </a:rPr>
              <a:t>芯片与总线连接示例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1552404" name="Object 20"/>
          <p:cNvGraphicFramePr>
            <a:graphicFrameLocks noChangeAspect="1"/>
          </p:cNvGraphicFramePr>
          <p:nvPr/>
        </p:nvGraphicFramePr>
        <p:xfrm>
          <a:off x="3922713" y="657225"/>
          <a:ext cx="3932237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413" name="Visio" r:id="rId1" imgW="2562860" imgH="3827145" progId="Visio.Drawing.11">
                  <p:embed/>
                </p:oleObj>
              </mc:Choice>
              <mc:Fallback>
                <p:oleObj name="Visio" r:id="rId1" imgW="2562860" imgH="3827145" progId="Visio.Drawing.1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657225"/>
                        <a:ext cx="3932237" cy="586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2405" name="Text Box 21"/>
          <p:cNvSpPr txBox="1">
            <a:spLocks noChangeArrowheads="1"/>
          </p:cNvSpPr>
          <p:nvPr/>
        </p:nvSpPr>
        <p:spPr bwMode="auto">
          <a:xfrm>
            <a:off x="3203575" y="730250"/>
            <a:ext cx="719138" cy="10064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8088</a:t>
            </a:r>
            <a:br>
              <a:rPr lang="en-US" altLang="zh-CN" sz="2000"/>
            </a:br>
            <a:r>
              <a:rPr lang="zh-CN" altLang="en-US" sz="2000"/>
              <a:t>系统</a:t>
            </a:r>
            <a:br>
              <a:rPr lang="zh-CN" altLang="en-US" sz="2000"/>
            </a:br>
            <a:r>
              <a:rPr lang="zh-CN" altLang="en-US" sz="2000"/>
              <a:t>总线</a:t>
            </a:r>
            <a:endParaRPr lang="zh-CN" altLang="en-US" sz="2000"/>
          </a:p>
        </p:txBody>
      </p:sp>
      <p:sp>
        <p:nvSpPr>
          <p:cNvPr id="1552406" name="Text Box 22"/>
          <p:cNvSpPr txBox="1">
            <a:spLocks noChangeArrowheads="1"/>
          </p:cNvSpPr>
          <p:nvPr/>
        </p:nvSpPr>
        <p:spPr bwMode="auto">
          <a:xfrm>
            <a:off x="4643438" y="3249613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552407" name="Text Box 23"/>
          <p:cNvSpPr txBox="1">
            <a:spLocks noChangeArrowheads="1"/>
          </p:cNvSpPr>
          <p:nvPr/>
        </p:nvSpPr>
        <p:spPr bwMode="auto">
          <a:xfrm>
            <a:off x="4643438" y="3573463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552408" name="Text Box 24"/>
          <p:cNvSpPr txBox="1">
            <a:spLocks noChangeArrowheads="1"/>
          </p:cNvSpPr>
          <p:nvPr/>
        </p:nvSpPr>
        <p:spPr bwMode="auto">
          <a:xfrm>
            <a:off x="4643438" y="3860800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552409" name="Text Box 25"/>
          <p:cNvSpPr txBox="1">
            <a:spLocks noChangeArrowheads="1"/>
          </p:cNvSpPr>
          <p:nvPr/>
        </p:nvSpPr>
        <p:spPr bwMode="auto">
          <a:xfrm>
            <a:off x="4643438" y="4221163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552410" name="Text Box 26"/>
          <p:cNvSpPr txBox="1">
            <a:spLocks noChangeArrowheads="1"/>
          </p:cNvSpPr>
          <p:nvPr/>
        </p:nvSpPr>
        <p:spPr bwMode="auto">
          <a:xfrm>
            <a:off x="4643438" y="4652963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552411" name="Text Box 27"/>
          <p:cNvSpPr txBox="1">
            <a:spLocks noChangeArrowheads="1"/>
          </p:cNvSpPr>
          <p:nvPr/>
        </p:nvSpPr>
        <p:spPr bwMode="auto">
          <a:xfrm>
            <a:off x="4643438" y="5300663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552412" name="Text Box 28"/>
          <p:cNvSpPr txBox="1">
            <a:spLocks noChangeArrowheads="1"/>
          </p:cNvSpPr>
          <p:nvPr/>
        </p:nvSpPr>
        <p:spPr bwMode="auto">
          <a:xfrm>
            <a:off x="4643438" y="5913438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 Box 29"/>
          <p:cNvSpPr txBox="1">
            <a:spLocks noChangeArrowheads="1"/>
          </p:cNvSpPr>
          <p:nvPr/>
        </p:nvSpPr>
        <p:spPr bwMode="auto">
          <a:xfrm>
            <a:off x="7740650" y="1881188"/>
            <a:ext cx="1258888" cy="10064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F0000H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</a:rPr>
              <a:t>～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F1FFFH</a:t>
            </a:r>
            <a:endParaRPr lang="en-US" altLang="zh-CN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2406" grpId="0"/>
      <p:bldP spid="1552407" grpId="0"/>
      <p:bldP spid="1552408" grpId="0"/>
      <p:bldP spid="1552409" grpId="0"/>
      <p:bldP spid="1552410" grpId="0"/>
      <p:bldP spid="1552411" grpId="0"/>
      <p:bldP spid="15524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F150C-4C77-41F7-8283-7D92F811DF4F}" type="slidenum">
              <a:rPr lang="zh-CN" altLang="en-US"/>
            </a:fld>
            <a:endParaRPr lang="en-US" altLang="zh-CN"/>
          </a:p>
        </p:txBody>
      </p:sp>
      <p:sp>
        <p:nvSpPr>
          <p:cNvPr id="155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4.2.1 </a:t>
            </a:r>
            <a:r>
              <a:rPr lang="zh-CN" altLang="en-US"/>
              <a:t>随机存储器       </a:t>
            </a:r>
            <a:r>
              <a:rPr lang="zh-CN" altLang="en-US">
                <a:solidFill>
                  <a:srgbClr val="006600"/>
                </a:solidFill>
              </a:rPr>
              <a:t>二、</a:t>
            </a:r>
            <a:r>
              <a:rPr lang="zh-CN" altLang="en-US">
                <a:solidFill>
                  <a:srgbClr val="FF6600"/>
                </a:solidFill>
              </a:rPr>
              <a:t>主存储器</a:t>
            </a:r>
            <a:r>
              <a:rPr lang="zh-CN" altLang="en-US">
                <a:solidFill>
                  <a:srgbClr val="006600"/>
                </a:solidFill>
              </a:rPr>
              <a:t>的</a:t>
            </a:r>
            <a:r>
              <a:rPr lang="zh-CN" altLang="en-US">
                <a:solidFill>
                  <a:srgbClr val="CC0066"/>
                </a:solidFill>
              </a:rPr>
              <a:t>组成</a:t>
            </a:r>
            <a:r>
              <a:rPr lang="zh-CN" altLang="en-US">
                <a:solidFill>
                  <a:srgbClr val="006600"/>
                </a:solidFill>
              </a:rPr>
              <a:t>及</a:t>
            </a:r>
            <a:r>
              <a:rPr lang="zh-CN" altLang="en-US">
                <a:solidFill>
                  <a:srgbClr val="CC0066"/>
                </a:solidFill>
              </a:rPr>
              <a:t>接口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916113"/>
            <a:ext cx="7416800" cy="3313112"/>
          </a:xfrm>
        </p:spPr>
        <p:txBody>
          <a:bodyPr/>
          <a:lstStyle/>
          <a:p>
            <a:r>
              <a:rPr lang="zh-CN" altLang="en-US"/>
              <a:t>利用 </a:t>
            </a:r>
            <a:r>
              <a:rPr lang="en-US" altLang="zh-CN"/>
              <a:t>8K×8bit </a:t>
            </a:r>
            <a:r>
              <a:rPr lang="zh-CN" altLang="en-US"/>
              <a:t>的 </a:t>
            </a:r>
            <a:r>
              <a:rPr lang="en-US" altLang="zh-CN"/>
              <a:t>SRAM</a:t>
            </a:r>
            <a:r>
              <a:rPr lang="zh-CN" altLang="en-US"/>
              <a:t>，</a:t>
            </a:r>
            <a:br>
              <a:rPr lang="zh-CN" altLang="en-US"/>
            </a:br>
            <a:r>
              <a:rPr lang="zh-CN" altLang="en-US"/>
              <a:t>构成 </a:t>
            </a:r>
            <a:r>
              <a:rPr lang="en-US" altLang="zh-CN"/>
              <a:t>32KB </a:t>
            </a:r>
            <a:r>
              <a:rPr lang="zh-CN" altLang="en-US"/>
              <a:t>内存。</a:t>
            </a:r>
            <a:endParaRPr lang="zh-CN" altLang="en-US"/>
          </a:p>
        </p:txBody>
      </p:sp>
      <p:sp>
        <p:nvSpPr>
          <p:cNvPr id="1553412" name="Rectangle 4"/>
          <p:cNvSpPr>
            <a:spLocks noChangeArrowheads="1"/>
          </p:cNvSpPr>
          <p:nvPr/>
        </p:nvSpPr>
        <p:spPr bwMode="auto">
          <a:xfrm>
            <a:off x="1116013" y="528638"/>
            <a:ext cx="7724775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2. 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内存构成     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内存的</a:t>
            </a:r>
            <a:r>
              <a:rPr lang="zh-CN" altLang="en-US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字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扩展</a:t>
            </a:r>
            <a:endParaRPr lang="zh-CN" altLang="en-US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8534" name="Object 6"/>
          <p:cNvGraphicFramePr>
            <a:graphicFrameLocks noChangeAspect="1"/>
          </p:cNvGraphicFramePr>
          <p:nvPr/>
        </p:nvGraphicFramePr>
        <p:xfrm>
          <a:off x="684213" y="333375"/>
          <a:ext cx="7561262" cy="626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43" name="Visio" r:id="rId1" imgW="4391660" imgH="3589655" progId="Visio.Drawing.11">
                  <p:embed/>
                </p:oleObj>
              </mc:Choice>
              <mc:Fallback>
                <p:oleObj name="Visio" r:id="rId1" imgW="4391660" imgH="3589655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3375"/>
                        <a:ext cx="7561262" cy="626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8533" name="Text Box 5"/>
          <p:cNvSpPr txBox="1">
            <a:spLocks noChangeArrowheads="1"/>
          </p:cNvSpPr>
          <p:nvPr/>
        </p:nvSpPr>
        <p:spPr bwMode="auto">
          <a:xfrm>
            <a:off x="250825" y="5949950"/>
            <a:ext cx="4537075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存储器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字扩展</a:t>
            </a:r>
            <a:r>
              <a:rPr lang="zh-CN" altLang="en-US">
                <a:solidFill>
                  <a:schemeClr val="bg2"/>
                </a:solidFill>
              </a:rPr>
              <a:t>连接电路图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8534" name="Object 6"/>
          <p:cNvGraphicFramePr>
            <a:graphicFrameLocks noChangeAspect="1"/>
          </p:cNvGraphicFramePr>
          <p:nvPr/>
        </p:nvGraphicFramePr>
        <p:xfrm>
          <a:off x="684213" y="333375"/>
          <a:ext cx="7561262" cy="626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987" name="Visio" r:id="rId1" imgW="4391660" imgH="3589655" progId="Visio.Drawing.11">
                  <p:embed/>
                </p:oleObj>
              </mc:Choice>
              <mc:Fallback>
                <p:oleObj name="Visio" r:id="rId1" imgW="4391660" imgH="3589655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3375"/>
                        <a:ext cx="7561262" cy="626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8533" name="Text Box 5"/>
          <p:cNvSpPr txBox="1">
            <a:spLocks noChangeArrowheads="1"/>
          </p:cNvSpPr>
          <p:nvPr/>
        </p:nvSpPr>
        <p:spPr bwMode="auto">
          <a:xfrm>
            <a:off x="250825" y="5949950"/>
            <a:ext cx="4537075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存储器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字扩展</a:t>
            </a:r>
            <a:r>
              <a:rPr lang="zh-CN" altLang="en-US">
                <a:solidFill>
                  <a:schemeClr val="bg2"/>
                </a:solidFill>
              </a:rPr>
              <a:t>连接电路图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3888" y="32756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</a:rPr>
              <a:t>C0000</a:t>
            </a:r>
            <a:r>
              <a:rPr lang="zh-CN" altLang="en-US" sz="1800" smtClean="0">
                <a:solidFill>
                  <a:srgbClr val="0000FF"/>
                </a:solidFill>
              </a:rPr>
              <a:t>～</a:t>
            </a:r>
            <a:r>
              <a:rPr lang="en-US" altLang="zh-CN" sz="1800" smtClean="0">
                <a:solidFill>
                  <a:srgbClr val="0000FF"/>
                </a:solidFill>
              </a:rPr>
              <a:t>C1FFF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3888" y="35730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</a:rPr>
              <a:t>C2000</a:t>
            </a:r>
            <a:r>
              <a:rPr lang="zh-CN" altLang="en-US" sz="1800" smtClean="0">
                <a:solidFill>
                  <a:srgbClr val="0000FF"/>
                </a:solidFill>
              </a:rPr>
              <a:t>～</a:t>
            </a:r>
            <a:r>
              <a:rPr lang="en-US" altLang="zh-CN" sz="1800" smtClean="0">
                <a:solidFill>
                  <a:srgbClr val="0000FF"/>
                </a:solidFill>
              </a:rPr>
              <a:t>C3FFF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38610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</a:rPr>
              <a:t>C4000</a:t>
            </a:r>
            <a:r>
              <a:rPr lang="zh-CN" altLang="en-US" sz="1800" smtClean="0">
                <a:solidFill>
                  <a:srgbClr val="0000FF"/>
                </a:solidFill>
              </a:rPr>
              <a:t>～</a:t>
            </a:r>
            <a:r>
              <a:rPr lang="en-US" altLang="zh-CN" sz="1800" smtClean="0">
                <a:solidFill>
                  <a:srgbClr val="0000FF"/>
                </a:solidFill>
              </a:rPr>
              <a:t>C5FFF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8" y="41490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</a:rPr>
              <a:t>C6000</a:t>
            </a:r>
            <a:r>
              <a:rPr lang="zh-CN" altLang="en-US" sz="1800" smtClean="0">
                <a:solidFill>
                  <a:srgbClr val="0000FF"/>
                </a:solidFill>
              </a:rPr>
              <a:t>～</a:t>
            </a:r>
            <a:r>
              <a:rPr lang="en-US" altLang="zh-CN" sz="1800" smtClean="0">
                <a:solidFill>
                  <a:srgbClr val="0000FF"/>
                </a:solidFill>
              </a:rPr>
              <a:t>C7FFF</a:t>
            </a:r>
            <a:endParaRPr lang="zh-CN" altLang="en-US" sz="1800">
              <a:solidFill>
                <a:srgbClr val="0000FF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23528" y="908720"/>
          <a:ext cx="439249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/>
                        <a:t>A</a:t>
                      </a:r>
                      <a:r>
                        <a:rPr lang="en-US" altLang="zh-CN" b="1" baseline="-25000" smtClean="0"/>
                        <a:t>19</a:t>
                      </a:r>
                      <a:endParaRPr lang="zh-CN" altLang="en-US" b="1" baseline="-25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/>
                        <a:t>A</a:t>
                      </a:r>
                      <a:r>
                        <a:rPr lang="en-US" altLang="zh-CN" sz="1800" b="1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CN" altLang="en-US" sz="1800" b="1" kern="1200" baseline="-250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/>
                        <a:t>A</a:t>
                      </a:r>
                      <a:r>
                        <a:rPr lang="en-US" altLang="zh-CN" sz="1800" b="1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CN" altLang="en-US" sz="1800" b="1" kern="1200" baseline="-250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/>
                        <a:t>A</a:t>
                      </a:r>
                      <a:r>
                        <a:rPr lang="en-US" altLang="zh-CN" sz="1800" b="1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1800" b="1" kern="1200" baseline="-250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/>
                        <a:t>A</a:t>
                      </a:r>
                      <a:r>
                        <a:rPr lang="en-US" altLang="zh-CN" sz="1800" b="1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1800" b="1" kern="1200" baseline="-250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/>
                        <a:t>A</a:t>
                      </a:r>
                      <a:r>
                        <a:rPr lang="en-US" altLang="zh-CN" sz="1800" b="1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1" kern="1200" baseline="-250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/>
                        <a:t>A</a:t>
                      </a:r>
                      <a:r>
                        <a:rPr lang="en-US" altLang="zh-CN" sz="1800" b="1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1" kern="1200" baseline="-250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/>
                        <a:t>A</a:t>
                      </a:r>
                      <a:r>
                        <a:rPr lang="en-US" altLang="zh-CN" sz="1800" b="1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b="1" kern="1200" baseline="-250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+mn-ea"/>
                          <a:ea typeface="+mn-ea"/>
                        </a:rPr>
                        <a:t>…</a:t>
                      </a:r>
                      <a:endParaRPr lang="zh-CN" altLang="en-US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/>
                        <a:t>A</a:t>
                      </a:r>
                      <a:r>
                        <a:rPr lang="en-US" altLang="zh-CN" sz="1800" b="1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baseline="-250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9900"/>
                          </a:solidFill>
                          <a:latin typeface="+mj-lt"/>
                        </a:rPr>
                        <a:t>x</a:t>
                      </a:r>
                      <a:endParaRPr lang="zh-CN" altLang="en-US" b="1">
                        <a:solidFill>
                          <a:srgbClr val="0099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9900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b="1">
                        <a:solidFill>
                          <a:srgbClr val="0099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9900"/>
                          </a:solidFill>
                          <a:latin typeface="+mj-lt"/>
                        </a:rPr>
                        <a:t>x</a:t>
                      </a:r>
                      <a:endParaRPr lang="zh-CN" altLang="en-US" b="1">
                        <a:solidFill>
                          <a:srgbClr val="0099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9900"/>
                          </a:solidFill>
                          <a:latin typeface="+mj-lt"/>
                        </a:rPr>
                        <a:t>x</a:t>
                      </a:r>
                      <a:endParaRPr lang="zh-CN" altLang="en-US" b="1">
                        <a:solidFill>
                          <a:srgbClr val="0099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9900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b="1">
                        <a:solidFill>
                          <a:srgbClr val="0099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9900"/>
                          </a:solidFill>
                          <a:latin typeface="+mj-lt"/>
                        </a:rPr>
                        <a:t>x</a:t>
                      </a:r>
                      <a:endParaRPr lang="zh-CN" altLang="en-US" b="1">
                        <a:solidFill>
                          <a:srgbClr val="0099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9900"/>
                          </a:solidFill>
                          <a:latin typeface="+mj-lt"/>
                        </a:rPr>
                        <a:t>x</a:t>
                      </a:r>
                      <a:endParaRPr lang="zh-CN" altLang="en-US" b="1">
                        <a:solidFill>
                          <a:srgbClr val="0099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9900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b="1">
                        <a:solidFill>
                          <a:srgbClr val="0099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9900"/>
                          </a:solidFill>
                          <a:latin typeface="+mj-lt"/>
                        </a:rPr>
                        <a:t>x</a:t>
                      </a:r>
                      <a:endParaRPr lang="zh-CN" altLang="en-US" b="1">
                        <a:solidFill>
                          <a:srgbClr val="0099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+mj-lt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+mj-lt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9900"/>
                          </a:solidFill>
                          <a:latin typeface="+mj-lt"/>
                        </a:rPr>
                        <a:t>x</a:t>
                      </a:r>
                      <a:endParaRPr lang="zh-CN" altLang="en-US" b="1">
                        <a:solidFill>
                          <a:srgbClr val="0099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9900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b="1">
                        <a:solidFill>
                          <a:srgbClr val="0099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9900"/>
                          </a:solidFill>
                          <a:latin typeface="+mj-lt"/>
                        </a:rPr>
                        <a:t>x</a:t>
                      </a:r>
                      <a:endParaRPr lang="zh-CN" altLang="en-US" b="1">
                        <a:solidFill>
                          <a:srgbClr val="0099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C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374C5-F2C5-4F2A-A53A-B13849504166}" type="slidenum">
              <a:rPr lang="zh-CN" altLang="en-US"/>
            </a:fld>
            <a:endParaRPr lang="en-US" altLang="zh-CN"/>
          </a:p>
        </p:txBody>
      </p:sp>
      <p:sp>
        <p:nvSpPr>
          <p:cNvPr id="155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4.2.1 </a:t>
            </a:r>
            <a:r>
              <a:rPr lang="zh-CN" altLang="en-US"/>
              <a:t>随机存储器       </a:t>
            </a:r>
            <a:r>
              <a:rPr lang="zh-CN" altLang="en-US">
                <a:solidFill>
                  <a:srgbClr val="006600"/>
                </a:solidFill>
              </a:rPr>
              <a:t>二、</a:t>
            </a:r>
            <a:r>
              <a:rPr lang="zh-CN" altLang="en-US">
                <a:solidFill>
                  <a:srgbClr val="FF6600"/>
                </a:solidFill>
              </a:rPr>
              <a:t>主存储器</a:t>
            </a:r>
            <a:r>
              <a:rPr lang="zh-CN" altLang="en-US">
                <a:solidFill>
                  <a:srgbClr val="006600"/>
                </a:solidFill>
              </a:rPr>
              <a:t>的</a:t>
            </a:r>
            <a:r>
              <a:rPr lang="zh-CN" altLang="en-US">
                <a:solidFill>
                  <a:srgbClr val="CC0066"/>
                </a:solidFill>
              </a:rPr>
              <a:t>组成</a:t>
            </a:r>
            <a:r>
              <a:rPr lang="zh-CN" altLang="en-US">
                <a:solidFill>
                  <a:srgbClr val="006600"/>
                </a:solidFill>
              </a:rPr>
              <a:t>及</a:t>
            </a:r>
            <a:r>
              <a:rPr lang="zh-CN" altLang="en-US">
                <a:solidFill>
                  <a:srgbClr val="CC0066"/>
                </a:solidFill>
              </a:rPr>
              <a:t>接口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628800"/>
            <a:ext cx="7416800" cy="33131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假设某计算机系统的内存</a:t>
            </a:r>
            <a:r>
              <a:rPr lang="zh-CN" altLang="en-US" smtClean="0">
                <a:solidFill>
                  <a:srgbClr val="FF0000"/>
                </a:solidFill>
              </a:rPr>
              <a:t>按</a:t>
            </a:r>
            <a:r>
              <a:rPr lang="zh-CN" altLang="en-US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</a:t>
            </a:r>
            <a:r>
              <a:rPr lang="zh-CN" altLang="en-US" smtClean="0">
                <a:solidFill>
                  <a:srgbClr val="FF0000"/>
                </a:solidFill>
              </a:rPr>
              <a:t>编址</a:t>
            </a:r>
            <a:r>
              <a:rPr lang="zh-CN" altLang="en-US" smtClean="0"/>
              <a:t>，</a:t>
            </a:r>
            <a:br>
              <a:rPr lang="en-US" altLang="zh-CN" smtClean="0"/>
            </a:br>
            <a:r>
              <a:rPr lang="zh-CN" altLang="en-US" smtClean="0"/>
              <a:t>系统总线的数据总线为</a:t>
            </a:r>
            <a:r>
              <a:rPr lang="en-US" altLang="zh-CN" smtClean="0"/>
              <a:t>8</a:t>
            </a:r>
            <a:r>
              <a:rPr lang="zh-CN" altLang="en-US" smtClean="0"/>
              <a:t>位，</a:t>
            </a:r>
            <a:endParaRPr lang="zh-CN" altLang="en-US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利用 </a:t>
            </a:r>
            <a:r>
              <a:rPr lang="en-US" altLang="zh-CN" smtClean="0"/>
              <a:t>2K×4bit </a:t>
            </a:r>
            <a:r>
              <a:rPr lang="zh-CN" altLang="en-US"/>
              <a:t>的 </a:t>
            </a:r>
            <a:r>
              <a:rPr lang="en-US" altLang="zh-CN"/>
              <a:t>SRAM</a:t>
            </a:r>
            <a:r>
              <a:rPr lang="zh-CN" altLang="en-US"/>
              <a:t>，</a:t>
            </a:r>
            <a:br>
              <a:rPr lang="zh-CN" altLang="en-US"/>
            </a:br>
            <a:r>
              <a:rPr lang="zh-CN" altLang="en-US"/>
              <a:t>构成 </a:t>
            </a:r>
            <a:r>
              <a:rPr lang="en-US" altLang="zh-CN" smtClean="0"/>
              <a:t>2K×8bit </a:t>
            </a:r>
            <a:r>
              <a:rPr lang="zh-CN" altLang="en-US"/>
              <a:t>内存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1559556" name="Rectangle 4"/>
          <p:cNvSpPr>
            <a:spLocks noChangeArrowheads="1"/>
          </p:cNvSpPr>
          <p:nvPr/>
        </p:nvSpPr>
        <p:spPr bwMode="auto">
          <a:xfrm>
            <a:off x="1116013" y="528638"/>
            <a:ext cx="7724775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2. 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内存构成     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3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内存的</a:t>
            </a:r>
            <a:r>
              <a:rPr lang="zh-CN" altLang="en-US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位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扩展</a:t>
            </a:r>
            <a:endParaRPr lang="zh-CN" altLang="en-US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CA47F5-CCF4-4163-BE7C-F331090AA6B8}" type="slidenum">
              <a:rPr lang="zh-CN" altLang="en-US"/>
            </a:fld>
            <a:endParaRPr lang="en-US" altLang="zh-CN"/>
          </a:p>
        </p:txBody>
      </p:sp>
      <p:sp>
        <p:nvSpPr>
          <p:cNvPr id="1560581" name="Text Box 5"/>
          <p:cNvSpPr txBox="1">
            <a:spLocks noChangeArrowheads="1"/>
          </p:cNvSpPr>
          <p:nvPr/>
        </p:nvSpPr>
        <p:spPr bwMode="auto">
          <a:xfrm>
            <a:off x="250825" y="6021388"/>
            <a:ext cx="3240088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内存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位扩展</a:t>
            </a:r>
            <a:r>
              <a:rPr lang="zh-CN" altLang="en-US">
                <a:solidFill>
                  <a:schemeClr val="bg2"/>
                </a:solidFill>
              </a:rPr>
              <a:t>连接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1560582" name="Object 6"/>
          <p:cNvGraphicFramePr>
            <a:graphicFrameLocks noChangeAspect="1"/>
          </p:cNvGraphicFramePr>
          <p:nvPr/>
        </p:nvGraphicFramePr>
        <p:xfrm>
          <a:off x="3635375" y="115888"/>
          <a:ext cx="4183063" cy="666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591" name="Visio" r:id="rId1" imgW="2908300" imgH="4381500" progId="Visio.Drawing.11">
                  <p:embed/>
                </p:oleObj>
              </mc:Choice>
              <mc:Fallback>
                <p:oleObj name="Visio" r:id="rId1" imgW="2908300" imgH="4381500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15888"/>
                        <a:ext cx="4183063" cy="666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2333198"/>
            <a:ext cx="33123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按字节编址，</a:t>
            </a:r>
            <a:endParaRPr lang="en-US" altLang="zh-CN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zh-CN" altLang="en-US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地址范围：</a:t>
            </a:r>
            <a:endParaRPr lang="en-US" altLang="zh-CN" smtClean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zh-CN" smtClean="0">
                <a:solidFill>
                  <a:srgbClr val="0000FF"/>
                </a:solidFill>
              </a:rPr>
              <a:t>40000H</a:t>
            </a:r>
            <a:r>
              <a:rPr lang="zh-CN" altLang="en-US" smtClean="0">
                <a:solidFill>
                  <a:srgbClr val="0000FF"/>
                </a:solidFill>
              </a:rPr>
              <a:t>～</a:t>
            </a:r>
            <a:r>
              <a:rPr lang="en-US" altLang="zh-CN" smtClean="0">
                <a:solidFill>
                  <a:srgbClr val="0000FF"/>
                </a:solidFill>
              </a:rPr>
              <a:t>407FFH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18864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SRAM</a:t>
            </a:r>
            <a:endParaRPr lang="zh-CN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957C07-2F49-435C-A480-0E378E6B6468}" type="slidenum">
              <a:rPr lang="zh-CN" altLang="en-US"/>
            </a:fld>
            <a:endParaRPr lang="en-US" altLang="zh-CN"/>
          </a:p>
        </p:txBody>
      </p:sp>
      <p:sp>
        <p:nvSpPr>
          <p:cNvPr id="156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4.2.1 </a:t>
            </a:r>
            <a:r>
              <a:rPr lang="zh-CN" altLang="en-US"/>
              <a:t>随机存储器       </a:t>
            </a:r>
            <a:r>
              <a:rPr lang="zh-CN" altLang="en-US">
                <a:solidFill>
                  <a:srgbClr val="006600"/>
                </a:solidFill>
              </a:rPr>
              <a:t>二、</a:t>
            </a:r>
            <a:r>
              <a:rPr lang="zh-CN" altLang="en-US">
                <a:solidFill>
                  <a:srgbClr val="FF6600"/>
                </a:solidFill>
              </a:rPr>
              <a:t>主存储器</a:t>
            </a:r>
            <a:r>
              <a:rPr lang="zh-CN" altLang="en-US">
                <a:solidFill>
                  <a:srgbClr val="006600"/>
                </a:solidFill>
              </a:rPr>
              <a:t>的</a:t>
            </a:r>
            <a:r>
              <a:rPr lang="zh-CN" altLang="en-US">
                <a:solidFill>
                  <a:srgbClr val="CC0066"/>
                </a:solidFill>
              </a:rPr>
              <a:t>组成</a:t>
            </a:r>
            <a:r>
              <a:rPr lang="zh-CN" altLang="en-US">
                <a:solidFill>
                  <a:srgbClr val="006600"/>
                </a:solidFill>
              </a:rPr>
              <a:t>及</a:t>
            </a:r>
            <a:r>
              <a:rPr lang="zh-CN" altLang="en-US">
                <a:solidFill>
                  <a:srgbClr val="CC0066"/>
                </a:solidFill>
              </a:rPr>
              <a:t>接口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56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736"/>
            <a:ext cx="7416800" cy="4103688"/>
          </a:xfrm>
        </p:spPr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①</a:t>
            </a:r>
            <a:r>
              <a:rPr lang="zh-CN" altLang="en-US"/>
              <a:t> </a:t>
            </a:r>
            <a:r>
              <a:rPr lang="en-US" altLang="zh-CN"/>
              <a:t>8086</a:t>
            </a:r>
            <a:r>
              <a:rPr lang="zh-CN" altLang="en-US"/>
              <a:t>的内存接口</a:t>
            </a:r>
            <a:endParaRPr lang="zh-CN" altLang="en-US"/>
          </a:p>
          <a:p>
            <a:pPr>
              <a:spcBef>
                <a:spcPts val="600"/>
              </a:spcBef>
            </a:pPr>
            <a:r>
              <a:rPr lang="en-US" altLang="zh-CN"/>
              <a:t>8086 CPU</a:t>
            </a:r>
            <a:r>
              <a:rPr lang="zh-CN" altLang="en-US"/>
              <a:t>是</a:t>
            </a:r>
            <a:r>
              <a:rPr lang="en-US" altLang="zh-CN"/>
              <a:t>16</a:t>
            </a:r>
            <a:r>
              <a:rPr lang="zh-CN" altLang="en-US"/>
              <a:t>位处理器。</a:t>
            </a:r>
            <a:endParaRPr lang="zh-CN" altLang="en-US"/>
          </a:p>
          <a:p>
            <a:pPr>
              <a:spcBef>
                <a:spcPts val="600"/>
              </a:spcBef>
            </a:pPr>
            <a:r>
              <a:rPr lang="zh-CN" altLang="en-US"/>
              <a:t>系统总线的数据线</a:t>
            </a:r>
            <a:r>
              <a:rPr lang="en-US" altLang="zh-CN"/>
              <a:t>16</a:t>
            </a:r>
            <a:r>
              <a:rPr lang="zh-CN" altLang="en-US"/>
              <a:t>位，即 </a:t>
            </a:r>
            <a:r>
              <a:rPr lang="en-US" altLang="zh-CN"/>
              <a:t>D</a:t>
            </a:r>
            <a:r>
              <a:rPr lang="en-US" altLang="zh-CN" baseline="-25000"/>
              <a:t>0</a:t>
            </a:r>
            <a:r>
              <a:rPr lang="zh-CN" altLang="en-US"/>
              <a:t>～</a:t>
            </a:r>
            <a:r>
              <a:rPr lang="en-US" altLang="zh-CN"/>
              <a:t>D</a:t>
            </a:r>
            <a:r>
              <a:rPr lang="en-US" altLang="zh-CN" baseline="-25000"/>
              <a:t>15</a:t>
            </a:r>
            <a:r>
              <a:rPr lang="zh-CN" altLang="en-US"/>
              <a:t>。</a:t>
            </a:r>
            <a:endParaRPr lang="zh-CN" altLang="en-US"/>
          </a:p>
          <a:p>
            <a:pPr>
              <a:spcBef>
                <a:spcPts val="600"/>
              </a:spcBef>
            </a:pPr>
            <a:r>
              <a:rPr lang="zh-CN" altLang="en-US"/>
              <a:t>内存奇偶分体。</a:t>
            </a:r>
            <a:endParaRPr lang="zh-CN" altLang="en-US"/>
          </a:p>
          <a:p>
            <a:pPr lvl="1">
              <a:spcBef>
                <a:spcPts val="600"/>
              </a:spcBef>
            </a:pPr>
            <a:r>
              <a:rPr lang="en-US" altLang="zh-CN"/>
              <a:t>BHE</a:t>
            </a:r>
            <a:endParaRPr lang="en-US" altLang="zh-CN"/>
          </a:p>
          <a:p>
            <a:pPr lvl="1">
              <a:spcBef>
                <a:spcPts val="0"/>
              </a:spcBef>
            </a:pPr>
            <a:r>
              <a:rPr lang="en-US" altLang="zh-CN"/>
              <a:t>A</a:t>
            </a:r>
            <a:r>
              <a:rPr lang="en-US" altLang="zh-CN" baseline="-25000"/>
              <a:t>0</a:t>
            </a:r>
            <a:endParaRPr lang="en-US" altLang="zh-CN" baseline="-25000"/>
          </a:p>
        </p:txBody>
      </p:sp>
      <p:sp>
        <p:nvSpPr>
          <p:cNvPr id="1561604" name="Rectangle 4"/>
          <p:cNvSpPr>
            <a:spLocks noChangeArrowheads="1"/>
          </p:cNvSpPr>
          <p:nvPr/>
        </p:nvSpPr>
        <p:spPr bwMode="auto">
          <a:xfrm>
            <a:off x="1116013" y="528638"/>
            <a:ext cx="7724775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2. 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内存构成     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FF"/>
                </a:solidFill>
              </a:rPr>
              <a:t>80x86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2" charset="-122"/>
              </a:rPr>
              <a:t>内存的连接</a:t>
            </a:r>
            <a:endParaRPr lang="zh-CN" altLang="en-US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1561605" name="Line 5"/>
          <p:cNvSpPr>
            <a:spLocks noChangeShapeType="1"/>
          </p:cNvSpPr>
          <p:nvPr/>
        </p:nvSpPr>
        <p:spPr bwMode="auto">
          <a:xfrm>
            <a:off x="1966913" y="3140968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994952" y="4077072"/>
          <a:ext cx="7105440" cy="2273950"/>
        </p:xfrm>
        <a:graphic>
          <a:graphicData uri="http://schemas.openxmlformats.org/drawingml/2006/table">
            <a:tbl>
              <a:tblPr/>
              <a:tblGrid>
                <a:gridCol w="1416050"/>
                <a:gridCol w="3684588"/>
                <a:gridCol w="2004802"/>
              </a:tblGrid>
              <a:tr h="454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BHE  A0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所用数据线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C1"/>
                    </a:solidFill>
                  </a:tcPr>
                </a:tc>
              </a:tr>
              <a:tr h="454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0     0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从偶地址开始读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写一个字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AD15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4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0     1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从奇地址读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写一个字节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AD15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AD8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4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1     0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从偶地址读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写一个字节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AD7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4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1     1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无效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9" name="Line 29"/>
          <p:cNvSpPr>
            <a:spLocks noChangeShapeType="1"/>
          </p:cNvSpPr>
          <p:nvPr/>
        </p:nvSpPr>
        <p:spPr bwMode="auto">
          <a:xfrm>
            <a:off x="1115616" y="4149080"/>
            <a:ext cx="6429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70893E-EB92-4B36-BDF2-5C6950FBB778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35" name="Object 29"/>
          <p:cNvGraphicFramePr>
            <a:graphicFrameLocks noChangeAspect="1"/>
          </p:cNvGraphicFramePr>
          <p:nvPr/>
        </p:nvGraphicFramePr>
        <p:xfrm>
          <a:off x="539750" y="301625"/>
          <a:ext cx="7043738" cy="644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853" name="Visio" r:id="rId1" imgW="5232400" imgH="4787900" progId="Visio.Drawing.11">
                  <p:embed/>
                </p:oleObj>
              </mc:Choice>
              <mc:Fallback>
                <p:oleObj name="Visio" r:id="rId1" imgW="5232400" imgH="4787900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01625"/>
                        <a:ext cx="7043738" cy="644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4572000" y="188640"/>
            <a:ext cx="396775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kumimoji="1" lang="en-US" altLang="zh-CN" sz="2400" smtClean="0">
                <a:solidFill>
                  <a:schemeClr val="bg2"/>
                </a:solidFill>
              </a:rPr>
              <a:t>6264</a:t>
            </a:r>
            <a:r>
              <a:rPr kumimoji="1" lang="zh-CN" altLang="en-US" sz="2400">
                <a:solidFill>
                  <a:schemeClr val="bg2"/>
                </a:solidFill>
                <a:latin typeface="宋体" panose="02010600030101010101" pitchFamily="2" charset="-122"/>
              </a:rPr>
              <a:t>与</a:t>
            </a:r>
            <a:r>
              <a:rPr kumimoji="1" lang="en-US" altLang="zh-CN" sz="2400">
                <a:solidFill>
                  <a:schemeClr val="bg2"/>
                </a:solidFill>
              </a:rPr>
              <a:t>8086</a:t>
            </a:r>
            <a:r>
              <a:rPr kumimoji="1" lang="zh-CN" altLang="en-US" sz="2400">
                <a:solidFill>
                  <a:schemeClr val="bg2"/>
                </a:solidFill>
                <a:latin typeface="宋体" panose="02010600030101010101" pitchFamily="2" charset="-122"/>
              </a:rPr>
              <a:t>系统总线的连接</a:t>
            </a:r>
            <a:r>
              <a:rPr kumimoji="1" lang="zh-CN" altLang="en-US" sz="2400">
                <a:solidFill>
                  <a:schemeClr val="bg2"/>
                </a:solidFill>
              </a:rPr>
              <a:t> </a:t>
            </a:r>
            <a:endParaRPr kumimoji="1" lang="zh-CN" altLang="en-US" sz="2400">
              <a:solidFill>
                <a:schemeClr val="bg2"/>
              </a:solidFill>
            </a:endParaRPr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6300788" y="5661025"/>
            <a:ext cx="2736850" cy="863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</a:pPr>
            <a:r>
              <a:rPr lang="zh-CN" altLang="en-US" sz="2400"/>
              <a:t>存储器的</a:t>
            </a:r>
            <a:r>
              <a:rPr lang="zh-CN" altLang="en-US" sz="2400">
                <a:solidFill>
                  <a:srgbClr val="FF0000"/>
                </a:solidFill>
              </a:rPr>
              <a:t>位扩充</a:t>
            </a:r>
            <a:r>
              <a:rPr lang="zh-CN" altLang="en-US" sz="2400"/>
              <a:t>：</a:t>
            </a:r>
            <a:br>
              <a:rPr lang="zh-CN" altLang="en-US" sz="2400"/>
            </a:br>
            <a:r>
              <a:rPr lang="zh-CN" altLang="en-US" sz="2400"/>
              <a:t>另一个例子</a:t>
            </a:r>
            <a:endParaRPr lang="zh-CN" altLang="en-US" sz="2400"/>
          </a:p>
        </p:txBody>
      </p:sp>
      <p:sp>
        <p:nvSpPr>
          <p:cNvPr id="38" name="AutoShape 31"/>
          <p:cNvSpPr>
            <a:spLocks noChangeArrowheads="1"/>
          </p:cNvSpPr>
          <p:nvPr/>
        </p:nvSpPr>
        <p:spPr bwMode="auto">
          <a:xfrm>
            <a:off x="684213" y="981075"/>
            <a:ext cx="762000" cy="360363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8000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" name="AutoShape 32"/>
          <p:cNvSpPr>
            <a:spLocks noChangeArrowheads="1"/>
          </p:cNvSpPr>
          <p:nvPr/>
        </p:nvSpPr>
        <p:spPr bwMode="auto">
          <a:xfrm>
            <a:off x="684213" y="2852738"/>
            <a:ext cx="762000" cy="36036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8000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731838" y="1427163"/>
            <a:ext cx="287337" cy="28575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" name="Oval 34"/>
          <p:cNvSpPr>
            <a:spLocks noChangeArrowheads="1"/>
          </p:cNvSpPr>
          <p:nvPr/>
        </p:nvSpPr>
        <p:spPr bwMode="auto">
          <a:xfrm>
            <a:off x="4343400" y="3281363"/>
            <a:ext cx="295275" cy="223837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2" name="Text Box 37"/>
          <p:cNvSpPr txBox="1">
            <a:spLocks noChangeArrowheads="1"/>
          </p:cNvSpPr>
          <p:nvPr/>
        </p:nvSpPr>
        <p:spPr bwMode="auto">
          <a:xfrm>
            <a:off x="6483350" y="3933825"/>
            <a:ext cx="752475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</a:rPr>
              <a:t>BHE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6659563" y="2205038"/>
            <a:ext cx="619125" cy="36671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</a:rPr>
              <a:t>A0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6084888" y="4724400"/>
            <a:ext cx="1143000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0000"/>
                </a:solidFill>
              </a:rPr>
              <a:t>译码输出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5" name="Oval 40"/>
          <p:cNvSpPr>
            <a:spLocks noChangeArrowheads="1"/>
          </p:cNvSpPr>
          <p:nvPr/>
        </p:nvSpPr>
        <p:spPr bwMode="auto">
          <a:xfrm>
            <a:off x="736600" y="3259138"/>
            <a:ext cx="287338" cy="28575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4352925" y="1423988"/>
            <a:ext cx="295275" cy="223837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6616700" y="4005263"/>
            <a:ext cx="4762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7881982" y="1285860"/>
          <a:ext cx="1047736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868"/>
                <a:gridCol w="523868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 smtClean="0">
                          <a:solidFill>
                            <a:srgbClr val="D6009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baseline="-25000" dirty="0">
                        <a:solidFill>
                          <a:srgbClr val="D6009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 smtClean="0">
                          <a:solidFill>
                            <a:srgbClr val="D6009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800" b="1" baseline="-25000" dirty="0" smtClean="0">
                        <a:solidFill>
                          <a:srgbClr val="D6009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 smtClean="0">
                          <a:solidFill>
                            <a:srgbClr val="D6009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1800" b="1" baseline="-25000" dirty="0" smtClean="0">
                        <a:solidFill>
                          <a:srgbClr val="D6009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 smtClean="0">
                          <a:solidFill>
                            <a:srgbClr val="D6009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800" b="1" baseline="-25000" dirty="0" smtClean="0">
                        <a:solidFill>
                          <a:srgbClr val="D6009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 smtClean="0">
                          <a:solidFill>
                            <a:srgbClr val="D6009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800" b="1" baseline="-25000" dirty="0" smtClean="0">
                        <a:solidFill>
                          <a:srgbClr val="D6009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 smtClean="0">
                          <a:solidFill>
                            <a:srgbClr val="D6009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 smtClean="0">
                          <a:solidFill>
                            <a:srgbClr val="D6009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 smtClean="0">
                          <a:solidFill>
                            <a:srgbClr val="D6009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 smtClean="0">
                          <a:solidFill>
                            <a:srgbClr val="D6009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—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6215074" y="5110475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70000H</a:t>
            </a:r>
            <a:r>
              <a:rPr lang="zh-CN" altLang="en-US" sz="2400" dirty="0" smtClean="0">
                <a:solidFill>
                  <a:srgbClr val="0000FF"/>
                </a:solidFill>
              </a:rPr>
              <a:t>～</a:t>
            </a:r>
            <a:r>
              <a:rPr lang="en-US" altLang="zh-CN" sz="2400" dirty="0" smtClean="0">
                <a:solidFill>
                  <a:srgbClr val="0000FF"/>
                </a:solidFill>
              </a:rPr>
              <a:t>73FFFH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8886D-2157-4D26-8F7E-969F9EA60D6A}" type="slidenum">
              <a:rPr lang="zh-CN" altLang="en-US"/>
            </a:fld>
            <a:endParaRPr lang="en-US" altLang="zh-CN"/>
          </a:p>
        </p:txBody>
      </p:sp>
      <p:sp>
        <p:nvSpPr>
          <p:cNvPr id="156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4.2.1 </a:t>
            </a:r>
            <a:r>
              <a:rPr lang="zh-CN" altLang="en-US"/>
              <a:t>随机存储器       </a:t>
            </a:r>
            <a:r>
              <a:rPr lang="zh-CN" altLang="en-US">
                <a:solidFill>
                  <a:srgbClr val="006600"/>
                </a:solidFill>
              </a:rPr>
              <a:t>二、</a:t>
            </a:r>
            <a:r>
              <a:rPr lang="zh-CN" altLang="en-US">
                <a:solidFill>
                  <a:srgbClr val="FF6600"/>
                </a:solidFill>
              </a:rPr>
              <a:t>主存储器</a:t>
            </a:r>
            <a:r>
              <a:rPr lang="zh-CN" altLang="en-US">
                <a:solidFill>
                  <a:srgbClr val="006600"/>
                </a:solidFill>
              </a:rPr>
              <a:t>的</a:t>
            </a:r>
            <a:r>
              <a:rPr lang="zh-CN" altLang="en-US">
                <a:solidFill>
                  <a:srgbClr val="CC0066"/>
                </a:solidFill>
              </a:rPr>
              <a:t>组成</a:t>
            </a:r>
            <a:r>
              <a:rPr lang="zh-CN" altLang="en-US">
                <a:solidFill>
                  <a:srgbClr val="006600"/>
                </a:solidFill>
              </a:rPr>
              <a:t>及</a:t>
            </a:r>
            <a:r>
              <a:rPr lang="zh-CN" altLang="en-US">
                <a:solidFill>
                  <a:srgbClr val="CC0066"/>
                </a:solidFill>
              </a:rPr>
              <a:t>接口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56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208962" cy="41036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②</a:t>
            </a:r>
            <a:r>
              <a:rPr lang="zh-CN" altLang="en-US"/>
              <a:t> </a:t>
            </a:r>
            <a:r>
              <a:rPr lang="en-US" altLang="zh-CN"/>
              <a:t>80386</a:t>
            </a:r>
            <a:r>
              <a:rPr lang="zh-CN" altLang="en-US"/>
              <a:t>、</a:t>
            </a:r>
            <a:r>
              <a:rPr lang="en-US" altLang="zh-CN"/>
              <a:t>80486 </a:t>
            </a:r>
            <a:r>
              <a:rPr lang="zh-CN" altLang="en-US"/>
              <a:t>的内存接口</a:t>
            </a:r>
            <a:endParaRPr lang="zh-CN" altLang="en-US"/>
          </a:p>
          <a:p>
            <a:r>
              <a:rPr lang="en-US" altLang="zh-CN"/>
              <a:t>32</a:t>
            </a:r>
            <a:r>
              <a:rPr lang="zh-CN" altLang="en-US"/>
              <a:t>位处理器。</a:t>
            </a:r>
            <a:endParaRPr lang="zh-CN" altLang="en-US"/>
          </a:p>
          <a:p>
            <a:r>
              <a:rPr lang="zh-CN" altLang="en-US"/>
              <a:t>地址信号：</a:t>
            </a:r>
            <a:r>
              <a:rPr lang="en-US" altLang="zh-CN"/>
              <a:t>A</a:t>
            </a:r>
            <a:r>
              <a:rPr lang="en-US" altLang="zh-CN" baseline="-25000"/>
              <a:t>2</a:t>
            </a:r>
            <a:r>
              <a:rPr lang="zh-CN" altLang="en-US"/>
              <a:t>～</a:t>
            </a:r>
            <a:r>
              <a:rPr lang="en-US" altLang="zh-CN"/>
              <a:t>A</a:t>
            </a:r>
            <a:r>
              <a:rPr lang="en-US" altLang="zh-CN" baseline="-25000"/>
              <a:t>31</a:t>
            </a:r>
            <a:endParaRPr lang="en-US" altLang="zh-CN" baseline="-25000"/>
          </a:p>
          <a:p>
            <a:r>
              <a:rPr lang="zh-CN" altLang="en-US"/>
              <a:t>存储体选择信号：</a:t>
            </a:r>
            <a:r>
              <a:rPr lang="en-US" altLang="zh-CN"/>
              <a:t>BE</a:t>
            </a:r>
            <a:r>
              <a:rPr lang="en-US" altLang="zh-CN" baseline="-25000"/>
              <a:t>0</a:t>
            </a:r>
            <a:r>
              <a:rPr lang="zh-CN" altLang="en-US"/>
              <a:t>～</a:t>
            </a:r>
            <a:r>
              <a:rPr lang="en-US" altLang="zh-CN"/>
              <a:t>BE</a:t>
            </a:r>
            <a:r>
              <a:rPr lang="en-US" altLang="zh-CN" baseline="-25000"/>
              <a:t>3</a:t>
            </a:r>
            <a:r>
              <a:rPr lang="zh-CN" altLang="en-US"/>
              <a:t>（对应</a:t>
            </a:r>
            <a:r>
              <a:rPr lang="en-US" altLang="zh-CN"/>
              <a:t>4</a:t>
            </a:r>
            <a:r>
              <a:rPr lang="zh-CN" altLang="en-US"/>
              <a:t>个存储体）</a:t>
            </a:r>
            <a:endParaRPr lang="zh-CN" altLang="en-US"/>
          </a:p>
          <a:p>
            <a:r>
              <a:rPr lang="en-US" altLang="zh-CN"/>
              <a:t>32</a:t>
            </a:r>
            <a:r>
              <a:rPr lang="zh-CN" altLang="en-US"/>
              <a:t>位数据信号：</a:t>
            </a:r>
            <a:r>
              <a:rPr lang="en-US" altLang="zh-CN"/>
              <a:t>D</a:t>
            </a:r>
            <a:r>
              <a:rPr lang="en-US" altLang="zh-CN" baseline="-25000"/>
              <a:t>0</a:t>
            </a:r>
            <a:r>
              <a:rPr lang="zh-CN" altLang="en-US"/>
              <a:t>～</a:t>
            </a:r>
            <a:r>
              <a:rPr lang="en-US" altLang="zh-CN"/>
              <a:t>D</a:t>
            </a:r>
            <a:r>
              <a:rPr lang="en-US" altLang="zh-CN" baseline="-25000"/>
              <a:t>31</a:t>
            </a:r>
            <a:endParaRPr lang="en-US" altLang="zh-CN" baseline="-25000"/>
          </a:p>
          <a:p>
            <a:endParaRPr lang="en-US" altLang="zh-CN"/>
          </a:p>
        </p:txBody>
      </p:sp>
      <p:sp>
        <p:nvSpPr>
          <p:cNvPr id="1562628" name="Rectangle 4"/>
          <p:cNvSpPr>
            <a:spLocks noChangeArrowheads="1"/>
          </p:cNvSpPr>
          <p:nvPr/>
        </p:nvSpPr>
        <p:spPr bwMode="auto">
          <a:xfrm>
            <a:off x="1116013" y="528638"/>
            <a:ext cx="7724775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2. 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内存构成     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FF"/>
                </a:solidFill>
              </a:rPr>
              <a:t>80x86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2" charset="-122"/>
              </a:rPr>
              <a:t>内存的连接</a:t>
            </a:r>
            <a:endParaRPr lang="zh-CN" altLang="en-US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1562629" name="Line 5"/>
          <p:cNvSpPr>
            <a:spLocks noChangeShapeType="1"/>
          </p:cNvSpPr>
          <p:nvPr/>
        </p:nvSpPr>
        <p:spPr bwMode="auto">
          <a:xfrm>
            <a:off x="3924300" y="303530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2630" name="Line 6"/>
          <p:cNvSpPr>
            <a:spLocks noChangeShapeType="1"/>
          </p:cNvSpPr>
          <p:nvPr/>
        </p:nvSpPr>
        <p:spPr bwMode="auto">
          <a:xfrm>
            <a:off x="4864100" y="303530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44BE89-6573-4375-AD6C-7A55A857E878}" type="slidenum">
              <a:rPr lang="zh-CN" altLang="en-US"/>
            </a:fld>
            <a:endParaRPr lang="en-US" altLang="zh-CN"/>
          </a:p>
        </p:txBody>
      </p:sp>
      <p:sp>
        <p:nvSpPr>
          <p:cNvPr id="152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 </a:t>
            </a:r>
            <a:r>
              <a:rPr lang="zh-CN" altLang="en-US"/>
              <a:t>存储系统概述</a:t>
            </a:r>
            <a:endParaRPr lang="zh-CN" altLang="en-US"/>
          </a:p>
        </p:txBody>
      </p:sp>
      <p:sp>
        <p:nvSpPr>
          <p:cNvPr id="152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362950" cy="4608513"/>
          </a:xfrm>
        </p:spPr>
        <p:txBody>
          <a:bodyPr/>
          <a:lstStyle/>
          <a:p>
            <a:r>
              <a:rPr lang="zh-CN" altLang="en-US"/>
              <a:t>对存储器性能的基本要求：</a:t>
            </a:r>
            <a:endParaRPr lang="zh-CN" altLang="en-US"/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大容量</a:t>
            </a:r>
            <a:r>
              <a:rPr lang="zh-CN" altLang="en-US"/>
              <a:t>：放得下所有</a:t>
            </a:r>
            <a:r>
              <a:rPr lang="zh-CN" altLang="en-US">
                <a:solidFill>
                  <a:srgbClr val="FF3300"/>
                </a:solidFill>
              </a:rPr>
              <a:t>系统软件</a:t>
            </a:r>
            <a:r>
              <a:rPr lang="zh-CN" altLang="en-US"/>
              <a:t>、多个</a:t>
            </a:r>
            <a:r>
              <a:rPr lang="zh-CN" altLang="en-US">
                <a:solidFill>
                  <a:srgbClr val="FF3300"/>
                </a:solidFill>
              </a:rPr>
              <a:t>用户软件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高速度</a:t>
            </a:r>
            <a:r>
              <a:rPr lang="zh-CN" altLang="en-US"/>
              <a:t>：尽量</a:t>
            </a:r>
            <a:r>
              <a:rPr lang="zh-CN" altLang="en-US">
                <a:solidFill>
                  <a:srgbClr val="FF3300"/>
                </a:solidFill>
              </a:rPr>
              <a:t>和</a:t>
            </a:r>
            <a:r>
              <a:rPr lang="en-US" altLang="zh-CN">
                <a:solidFill>
                  <a:srgbClr val="FF3300"/>
                </a:solidFill>
              </a:rPr>
              <a:t>CPU</a:t>
            </a:r>
            <a:r>
              <a:rPr lang="zh-CN" altLang="en-US">
                <a:solidFill>
                  <a:srgbClr val="FF3300"/>
                </a:solidFill>
              </a:rPr>
              <a:t>匹配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低价格</a:t>
            </a:r>
            <a:r>
              <a:rPr lang="zh-CN" altLang="en-US"/>
              <a:t>：只占整个计算机系统硬件价格中一个</a:t>
            </a:r>
            <a:r>
              <a:rPr lang="zh-CN" altLang="en-US">
                <a:solidFill>
                  <a:srgbClr val="FF3300"/>
                </a:solidFill>
              </a:rPr>
              <a:t>较小</a:t>
            </a:r>
            <a:r>
              <a:rPr lang="zh-CN" altLang="en-US"/>
              <a:t>而</a:t>
            </a:r>
            <a:r>
              <a:rPr lang="zh-CN" altLang="en-US">
                <a:solidFill>
                  <a:srgbClr val="FF3300"/>
                </a:solidFill>
              </a:rPr>
              <a:t>合理</a:t>
            </a:r>
            <a:r>
              <a:rPr lang="zh-CN" altLang="en-US"/>
              <a:t>的比例。</a:t>
            </a:r>
            <a:endParaRPr lang="zh-CN" altLang="en-US"/>
          </a:p>
        </p:txBody>
      </p:sp>
      <p:sp>
        <p:nvSpPr>
          <p:cNvPr id="1526788" name="Rectangle 4"/>
          <p:cNvSpPr>
            <a:spLocks noChangeArrowheads="1"/>
          </p:cNvSpPr>
          <p:nvPr/>
        </p:nvSpPr>
        <p:spPr bwMode="auto">
          <a:xfrm>
            <a:off x="827088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4.1.1  </a:t>
            </a:r>
            <a:r>
              <a:rPr lang="zh-CN" altLang="en-US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存储系统的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层次结构</a:t>
            </a:r>
            <a:endParaRPr lang="zh-CN" altLang="en-US">
              <a:solidFill>
                <a:srgbClr val="FF0066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430081-BA6F-4AD5-9339-D903EDA42306}" type="slidenum">
              <a:rPr lang="zh-CN" altLang="en-US"/>
            </a:fld>
            <a:endParaRPr lang="en-US" altLang="zh-CN"/>
          </a:p>
        </p:txBody>
      </p:sp>
      <p:sp>
        <p:nvSpPr>
          <p:cNvPr id="156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4.2.1 </a:t>
            </a:r>
            <a:r>
              <a:rPr lang="zh-CN" altLang="en-US"/>
              <a:t>随机存储器       </a:t>
            </a:r>
            <a:r>
              <a:rPr lang="zh-CN" altLang="en-US">
                <a:solidFill>
                  <a:srgbClr val="006600"/>
                </a:solidFill>
              </a:rPr>
              <a:t>二、</a:t>
            </a:r>
            <a:r>
              <a:rPr lang="zh-CN" altLang="en-US">
                <a:solidFill>
                  <a:srgbClr val="FF6600"/>
                </a:solidFill>
              </a:rPr>
              <a:t>主存储器</a:t>
            </a:r>
            <a:r>
              <a:rPr lang="zh-CN" altLang="en-US">
                <a:solidFill>
                  <a:srgbClr val="006600"/>
                </a:solidFill>
              </a:rPr>
              <a:t>的</a:t>
            </a:r>
            <a:r>
              <a:rPr lang="zh-CN" altLang="en-US">
                <a:solidFill>
                  <a:srgbClr val="CC0066"/>
                </a:solidFill>
              </a:rPr>
              <a:t>组成</a:t>
            </a:r>
            <a:r>
              <a:rPr lang="zh-CN" altLang="en-US">
                <a:solidFill>
                  <a:srgbClr val="006600"/>
                </a:solidFill>
              </a:rPr>
              <a:t>及</a:t>
            </a:r>
            <a:r>
              <a:rPr lang="zh-CN" altLang="en-US">
                <a:solidFill>
                  <a:srgbClr val="CC0066"/>
                </a:solidFill>
              </a:rPr>
              <a:t>接口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56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416800" cy="5762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②</a:t>
            </a:r>
            <a:r>
              <a:rPr lang="zh-CN" altLang="en-US"/>
              <a:t> </a:t>
            </a:r>
            <a:r>
              <a:rPr lang="en-US" altLang="zh-CN"/>
              <a:t>80386</a:t>
            </a:r>
            <a:r>
              <a:rPr lang="zh-CN" altLang="en-US"/>
              <a:t>、</a:t>
            </a:r>
            <a:r>
              <a:rPr lang="en-US" altLang="zh-CN"/>
              <a:t>80486 </a:t>
            </a:r>
            <a:r>
              <a:rPr lang="zh-CN" altLang="en-US"/>
              <a:t>的内存接口</a:t>
            </a:r>
            <a:endParaRPr lang="zh-CN" altLang="en-US"/>
          </a:p>
        </p:txBody>
      </p:sp>
      <p:sp>
        <p:nvSpPr>
          <p:cNvPr id="1564676" name="Rectangle 4"/>
          <p:cNvSpPr>
            <a:spLocks noChangeArrowheads="1"/>
          </p:cNvSpPr>
          <p:nvPr/>
        </p:nvSpPr>
        <p:spPr bwMode="auto">
          <a:xfrm>
            <a:off x="1116013" y="528638"/>
            <a:ext cx="7724775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2. 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内存构成     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FF"/>
                </a:solidFill>
              </a:rPr>
              <a:t>80x86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2" charset="-122"/>
              </a:rPr>
              <a:t>内存的连接</a:t>
            </a:r>
            <a:endParaRPr lang="zh-CN" altLang="en-US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graphicFrame>
        <p:nvGraphicFramePr>
          <p:cNvPr id="1564750" name="Group 78"/>
          <p:cNvGraphicFramePr>
            <a:graphicFrameLocks noGrp="1"/>
          </p:cNvGraphicFramePr>
          <p:nvPr/>
        </p:nvGraphicFramePr>
        <p:xfrm>
          <a:off x="1620838" y="2349500"/>
          <a:ext cx="6337300" cy="4114800"/>
        </p:xfrm>
        <a:graphic>
          <a:graphicData uri="http://schemas.openxmlformats.org/drawingml/2006/table">
            <a:tbl>
              <a:tblPr/>
              <a:tblGrid>
                <a:gridCol w="1296987"/>
                <a:gridCol w="1368425"/>
                <a:gridCol w="1295400"/>
                <a:gridCol w="2376488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M/IO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D/C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W/R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总线周期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中断响应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停机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I/O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I/O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取指令操作码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存储器读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存储器写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564732" name="Line 60"/>
          <p:cNvSpPr>
            <a:spLocks noChangeShapeType="1"/>
          </p:cNvSpPr>
          <p:nvPr/>
        </p:nvSpPr>
        <p:spPr bwMode="auto">
          <a:xfrm>
            <a:off x="2305050" y="24368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64733" name="Line 61"/>
          <p:cNvSpPr>
            <a:spLocks noChangeShapeType="1"/>
          </p:cNvSpPr>
          <p:nvPr/>
        </p:nvSpPr>
        <p:spPr bwMode="auto">
          <a:xfrm>
            <a:off x="3671888" y="2436813"/>
            <a:ext cx="161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64734" name="Line 62"/>
          <p:cNvSpPr>
            <a:spLocks noChangeShapeType="1"/>
          </p:cNvSpPr>
          <p:nvPr/>
        </p:nvSpPr>
        <p:spPr bwMode="auto">
          <a:xfrm>
            <a:off x="5024438" y="2436813"/>
            <a:ext cx="161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64735" name="Text Box 63"/>
          <p:cNvSpPr txBox="1">
            <a:spLocks noChangeArrowheads="1"/>
          </p:cNvSpPr>
          <p:nvPr/>
        </p:nvSpPr>
        <p:spPr bwMode="auto">
          <a:xfrm>
            <a:off x="1476375" y="1700213"/>
            <a:ext cx="6337300" cy="51911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控制信号编码表示的总线周期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64752" name="AutoShape 8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8350" y="620713"/>
            <a:ext cx="504825" cy="504825"/>
          </a:xfrm>
          <a:prstGeom prst="actionButtonReturn">
            <a:avLst/>
          </a:prstGeom>
          <a:solidFill>
            <a:srgbClr val="6666FF"/>
          </a:solidFill>
          <a:ln w="2857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3E9E79-38E8-452A-9BDA-980BA5F5C632}" type="slidenum">
              <a:rPr lang="zh-CN" altLang="en-US"/>
            </a:fld>
            <a:endParaRPr lang="en-US" altLang="zh-CN"/>
          </a:p>
        </p:txBody>
      </p:sp>
      <p:sp>
        <p:nvSpPr>
          <p:cNvPr id="156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4.2.1 </a:t>
            </a:r>
            <a:r>
              <a:rPr lang="zh-CN" altLang="en-US"/>
              <a:t>随机存储器       </a:t>
            </a:r>
            <a:r>
              <a:rPr lang="zh-CN" altLang="en-US">
                <a:solidFill>
                  <a:srgbClr val="006600"/>
                </a:solidFill>
              </a:rPr>
              <a:t>二、</a:t>
            </a:r>
            <a:r>
              <a:rPr lang="zh-CN" altLang="en-US">
                <a:solidFill>
                  <a:srgbClr val="FF6600"/>
                </a:solidFill>
              </a:rPr>
              <a:t>主存储器</a:t>
            </a:r>
            <a:r>
              <a:rPr lang="zh-CN" altLang="en-US">
                <a:solidFill>
                  <a:srgbClr val="006600"/>
                </a:solidFill>
              </a:rPr>
              <a:t>的</a:t>
            </a:r>
            <a:r>
              <a:rPr lang="zh-CN" altLang="en-US">
                <a:solidFill>
                  <a:srgbClr val="CC0066"/>
                </a:solidFill>
              </a:rPr>
              <a:t>组成</a:t>
            </a:r>
            <a:r>
              <a:rPr lang="zh-CN" altLang="en-US">
                <a:solidFill>
                  <a:srgbClr val="006600"/>
                </a:solidFill>
              </a:rPr>
              <a:t>及</a:t>
            </a:r>
            <a:r>
              <a:rPr lang="zh-CN" altLang="en-US">
                <a:solidFill>
                  <a:srgbClr val="CC0066"/>
                </a:solidFill>
              </a:rPr>
              <a:t>接口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56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416800" cy="5762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②</a:t>
            </a:r>
            <a:r>
              <a:rPr lang="zh-CN" altLang="en-US"/>
              <a:t> </a:t>
            </a:r>
            <a:r>
              <a:rPr lang="en-US" altLang="zh-CN"/>
              <a:t>80386</a:t>
            </a:r>
            <a:r>
              <a:rPr lang="zh-CN" altLang="en-US"/>
              <a:t>、</a:t>
            </a:r>
            <a:r>
              <a:rPr lang="en-US" altLang="zh-CN"/>
              <a:t>80486 </a:t>
            </a:r>
            <a:r>
              <a:rPr lang="zh-CN" altLang="en-US"/>
              <a:t>的内存接口</a:t>
            </a:r>
            <a:endParaRPr lang="zh-CN" altLang="en-US"/>
          </a:p>
        </p:txBody>
      </p:sp>
      <p:sp>
        <p:nvSpPr>
          <p:cNvPr id="1563652" name="Rectangle 4"/>
          <p:cNvSpPr>
            <a:spLocks noChangeArrowheads="1"/>
          </p:cNvSpPr>
          <p:nvPr/>
        </p:nvSpPr>
        <p:spPr bwMode="auto">
          <a:xfrm>
            <a:off x="1116013" y="528638"/>
            <a:ext cx="7724775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2. 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内存构成     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FF"/>
                </a:solidFill>
              </a:rPr>
              <a:t>80x86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2" charset="-122"/>
              </a:rPr>
              <a:t>内存的连接</a:t>
            </a:r>
            <a:endParaRPr lang="zh-CN" altLang="en-US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1563653" name="Text Box 5"/>
          <p:cNvSpPr txBox="1">
            <a:spLocks noChangeArrowheads="1"/>
          </p:cNvSpPr>
          <p:nvPr/>
        </p:nvSpPr>
        <p:spPr bwMode="auto">
          <a:xfrm>
            <a:off x="1403350" y="4926013"/>
            <a:ext cx="6337300" cy="51911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80386</a:t>
            </a:r>
            <a:r>
              <a:rPr lang="zh-CN" altLang="en-US">
                <a:solidFill>
                  <a:srgbClr val="0000FF"/>
                </a:solidFill>
              </a:rPr>
              <a:t>、</a:t>
            </a:r>
            <a:r>
              <a:rPr lang="en-US" altLang="zh-CN">
                <a:solidFill>
                  <a:srgbClr val="0000FF"/>
                </a:solidFill>
              </a:rPr>
              <a:t>80486</a:t>
            </a:r>
            <a:r>
              <a:rPr lang="zh-CN" altLang="en-US">
                <a:solidFill>
                  <a:srgbClr val="0000FF"/>
                </a:solidFill>
              </a:rPr>
              <a:t>系统中内存分体组织</a:t>
            </a:r>
            <a:endParaRPr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1563654" name="Object 6"/>
          <p:cNvGraphicFramePr>
            <a:graphicFrameLocks noChangeAspect="1"/>
          </p:cNvGraphicFramePr>
          <p:nvPr/>
        </p:nvGraphicFramePr>
        <p:xfrm>
          <a:off x="107950" y="1878965"/>
          <a:ext cx="8991600" cy="320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663" name="Visio" r:id="rId1" imgW="5204460" imgH="1862455" progId="Visio.Drawing.11">
                  <p:embed/>
                </p:oleObj>
              </mc:Choice>
              <mc:Fallback>
                <p:oleObj name="Visio" r:id="rId1" imgW="5204460" imgH="1862455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878965"/>
                        <a:ext cx="8991600" cy="320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3655" name="Text Box 7"/>
          <p:cNvSpPr txBox="1">
            <a:spLocks noChangeArrowheads="1"/>
          </p:cNvSpPr>
          <p:nvPr/>
        </p:nvSpPr>
        <p:spPr bwMode="auto">
          <a:xfrm>
            <a:off x="323850" y="5578475"/>
            <a:ext cx="7488238" cy="94615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1" lang="zh-CN" altLang="en-US"/>
              <a:t>在</a:t>
            </a:r>
            <a:r>
              <a:rPr kumimoji="1" lang="en-US" altLang="zh-CN"/>
              <a:t>80486</a:t>
            </a:r>
            <a:r>
              <a:rPr kumimoji="1" lang="zh-CN" altLang="en-US"/>
              <a:t>系统中，利用</a:t>
            </a:r>
            <a:r>
              <a:rPr kumimoji="1" lang="en-US" altLang="zh-CN"/>
              <a:t>4</a:t>
            </a:r>
            <a:r>
              <a:rPr kumimoji="1" lang="zh-CN" altLang="en-US"/>
              <a:t>片容量为</a:t>
            </a:r>
            <a:r>
              <a:rPr kumimoji="1" lang="en-US" altLang="zh-CN"/>
              <a:t>128 K×8 bit</a:t>
            </a:r>
            <a:r>
              <a:rPr kumimoji="1" lang="zh-CN" altLang="en-US"/>
              <a:t>的</a:t>
            </a:r>
            <a:r>
              <a:rPr kumimoji="1" lang="en-US" altLang="zh-CN"/>
              <a:t>SRAM</a:t>
            </a:r>
            <a:r>
              <a:rPr kumimoji="1" lang="zh-CN" altLang="en-US"/>
              <a:t>芯片构成</a:t>
            </a:r>
            <a:r>
              <a:rPr kumimoji="1" lang="en-US" altLang="zh-CN"/>
              <a:t>512 KB</a:t>
            </a:r>
            <a:r>
              <a:rPr kumimoji="1" lang="zh-CN" altLang="en-US"/>
              <a:t>的内存，连接图：</a:t>
            </a:r>
            <a:endParaRPr kumimoji="1"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04248" y="3681899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smtClean="0"/>
              <a:t>00000008</a:t>
            </a:r>
            <a:endParaRPr lang="zh-CN" altLang="en-US" sz="1500"/>
          </a:p>
        </p:txBody>
      </p:sp>
      <p:sp>
        <p:nvSpPr>
          <p:cNvPr id="11" name="TextBox 10"/>
          <p:cNvSpPr txBox="1"/>
          <p:nvPr/>
        </p:nvSpPr>
        <p:spPr>
          <a:xfrm>
            <a:off x="6804248" y="3465875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smtClean="0"/>
              <a:t>0000000C</a:t>
            </a:r>
            <a:endParaRPr lang="zh-CN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4460258" y="3681899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smtClean="0"/>
              <a:t>00000009</a:t>
            </a:r>
            <a:endParaRPr lang="zh-CN" altLang="en-US" sz="1500"/>
          </a:p>
        </p:txBody>
      </p:sp>
      <p:sp>
        <p:nvSpPr>
          <p:cNvPr id="13" name="TextBox 12"/>
          <p:cNvSpPr txBox="1"/>
          <p:nvPr/>
        </p:nvSpPr>
        <p:spPr>
          <a:xfrm>
            <a:off x="4460258" y="3465875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smtClean="0"/>
              <a:t>0000000D</a:t>
            </a:r>
            <a:endParaRPr lang="zh-CN" altLang="en-US" sz="1500"/>
          </a:p>
        </p:txBody>
      </p:sp>
      <p:sp>
        <p:nvSpPr>
          <p:cNvPr id="14" name="TextBox 13"/>
          <p:cNvSpPr txBox="1"/>
          <p:nvPr/>
        </p:nvSpPr>
        <p:spPr>
          <a:xfrm>
            <a:off x="2228010" y="3681899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smtClean="0"/>
              <a:t>0000000A</a:t>
            </a:r>
            <a:endParaRPr lang="zh-CN" altLang="en-US" sz="1500"/>
          </a:p>
        </p:txBody>
      </p:sp>
      <p:sp>
        <p:nvSpPr>
          <p:cNvPr id="15" name="TextBox 14"/>
          <p:cNvSpPr txBox="1"/>
          <p:nvPr/>
        </p:nvSpPr>
        <p:spPr>
          <a:xfrm>
            <a:off x="2228010" y="3465875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smtClean="0"/>
              <a:t>0000000E</a:t>
            </a:r>
            <a:endParaRPr lang="zh-CN" altLang="en-US" sz="1500"/>
          </a:p>
        </p:txBody>
      </p:sp>
      <p:sp>
        <p:nvSpPr>
          <p:cNvPr id="16" name="TextBox 15"/>
          <p:cNvSpPr txBox="1"/>
          <p:nvPr/>
        </p:nvSpPr>
        <p:spPr>
          <a:xfrm>
            <a:off x="24738" y="3692657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smtClean="0"/>
              <a:t>0000000B</a:t>
            </a:r>
            <a:endParaRPr lang="zh-CN" altLang="en-US" sz="1500"/>
          </a:p>
        </p:txBody>
      </p:sp>
      <p:sp>
        <p:nvSpPr>
          <p:cNvPr id="17" name="TextBox 16"/>
          <p:cNvSpPr txBox="1"/>
          <p:nvPr/>
        </p:nvSpPr>
        <p:spPr>
          <a:xfrm>
            <a:off x="24738" y="3476633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smtClean="0"/>
              <a:t>0000000F</a:t>
            </a:r>
            <a:endParaRPr lang="zh-CN" altLang="en-US" sz="1500"/>
          </a:p>
        </p:txBody>
      </p:sp>
      <p:sp>
        <p:nvSpPr>
          <p:cNvPr id="18" name="动作按钮: 上一张 17">
            <a:hlinkClick r:id="" action="ppaction://hlinkshowjump?jump=lastslideviewed" highlightClick="1"/>
          </p:cNvPr>
          <p:cNvSpPr/>
          <p:nvPr/>
        </p:nvSpPr>
        <p:spPr bwMode="auto">
          <a:xfrm>
            <a:off x="179512" y="764704"/>
            <a:ext cx="504056" cy="504056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636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636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636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365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484" name="Object 4"/>
          <p:cNvGraphicFramePr>
            <a:graphicFrameLocks noChangeAspect="1"/>
          </p:cNvGraphicFramePr>
          <p:nvPr/>
        </p:nvGraphicFramePr>
        <p:xfrm>
          <a:off x="1331913" y="115888"/>
          <a:ext cx="6624637" cy="659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493" name="Visio" r:id="rId1" imgW="4200525" imgH="4181475" progId="Visio.Drawing.11">
                  <p:embed/>
                </p:oleObj>
              </mc:Choice>
              <mc:Fallback>
                <p:oleObj name="Visio" r:id="rId1" imgW="4200525" imgH="4181475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15888"/>
                        <a:ext cx="6624637" cy="659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485" name="Text Box 5"/>
          <p:cNvSpPr txBox="1">
            <a:spLocks noChangeArrowheads="1"/>
          </p:cNvSpPr>
          <p:nvPr/>
        </p:nvSpPr>
        <p:spPr bwMode="auto">
          <a:xfrm>
            <a:off x="106363" y="1504950"/>
            <a:ext cx="1081087" cy="3508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solidFill>
                  <a:schemeClr val="bg2"/>
                </a:solidFill>
              </a:rPr>
              <a:t>80486</a:t>
            </a:r>
            <a: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  <a:t>内</a:t>
            </a:r>
            <a:b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  <a:t>存</a:t>
            </a:r>
            <a:b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  <a:t>芯</a:t>
            </a:r>
            <a:b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  <a:t>片</a:t>
            </a:r>
            <a:b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  <a:t>连</a:t>
            </a:r>
            <a:b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  <a:t>接</a:t>
            </a:r>
            <a:b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  <a:t>图</a:t>
            </a:r>
            <a:r>
              <a:rPr kumimoji="1" lang="zh-CN" altLang="en-US">
                <a:solidFill>
                  <a:schemeClr val="bg2"/>
                </a:solidFill>
              </a:rPr>
              <a:t> </a:t>
            </a:r>
            <a:endParaRPr kumimoji="1" lang="zh-CN" altLang="en-US">
              <a:solidFill>
                <a:schemeClr val="bg2"/>
              </a:solidFill>
            </a:endParaRPr>
          </a:p>
        </p:txBody>
      </p:sp>
      <p:sp>
        <p:nvSpPr>
          <p:cNvPr id="1556486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22300"/>
            <a:ext cx="504825" cy="503238"/>
          </a:xfrm>
          <a:prstGeom prst="actionButtonInformation">
            <a:avLst/>
          </a:prstGeom>
          <a:solidFill>
            <a:srgbClr val="6666FF"/>
          </a:solidFill>
          <a:ln w="2857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484" name="Object 4"/>
          <p:cNvGraphicFramePr>
            <a:graphicFrameLocks noChangeAspect="1"/>
          </p:cNvGraphicFramePr>
          <p:nvPr/>
        </p:nvGraphicFramePr>
        <p:xfrm>
          <a:off x="1331913" y="115888"/>
          <a:ext cx="6624637" cy="659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267" name="Visio" r:id="rId1" imgW="5600700" imgH="5575300" progId="Visio.Drawing.11">
                  <p:embed/>
                </p:oleObj>
              </mc:Choice>
              <mc:Fallback>
                <p:oleObj name="Visio" r:id="rId1" imgW="5600700" imgH="55753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15888"/>
                        <a:ext cx="6624637" cy="659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485" name="Text Box 5"/>
          <p:cNvSpPr txBox="1">
            <a:spLocks noChangeArrowheads="1"/>
          </p:cNvSpPr>
          <p:nvPr/>
        </p:nvSpPr>
        <p:spPr bwMode="auto">
          <a:xfrm>
            <a:off x="106363" y="1504950"/>
            <a:ext cx="1081087" cy="3508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solidFill>
                  <a:schemeClr val="bg2"/>
                </a:solidFill>
              </a:rPr>
              <a:t>80486</a:t>
            </a:r>
            <a: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  <a:t>内</a:t>
            </a:r>
            <a:b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  <a:t>存</a:t>
            </a:r>
            <a:b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  <a:t>芯</a:t>
            </a:r>
            <a:b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  <a:t>片</a:t>
            </a:r>
            <a:b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  <a:t>连</a:t>
            </a:r>
            <a:b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  <a:t>接</a:t>
            </a:r>
            <a:b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kumimoji="1" lang="zh-CN" altLang="en-US">
                <a:solidFill>
                  <a:schemeClr val="bg2"/>
                </a:solidFill>
                <a:latin typeface="宋体" panose="02010600030101010101" pitchFamily="2" charset="-122"/>
              </a:rPr>
              <a:t>图</a:t>
            </a:r>
            <a:r>
              <a:rPr kumimoji="1" lang="zh-CN" altLang="en-US">
                <a:solidFill>
                  <a:schemeClr val="bg2"/>
                </a:solidFill>
              </a:rPr>
              <a:t> </a:t>
            </a:r>
            <a:endParaRPr kumimoji="1" lang="zh-CN" altLang="en-US">
              <a:solidFill>
                <a:schemeClr val="bg2"/>
              </a:solidFill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199692" y="4067252"/>
            <a:ext cx="729957" cy="702259"/>
          </a:xfrm>
          <a:prstGeom prst="roundRect">
            <a:avLst>
              <a:gd name="adj" fmla="val 24684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207008" y="4802420"/>
            <a:ext cx="729957" cy="749817"/>
          </a:xfrm>
          <a:prstGeom prst="roundRect">
            <a:avLst>
              <a:gd name="adj" fmla="val 24684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199693" y="5585146"/>
            <a:ext cx="729957" cy="822969"/>
          </a:xfrm>
          <a:prstGeom prst="roundRect">
            <a:avLst>
              <a:gd name="adj" fmla="val 24684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225" y="4184295"/>
            <a:ext cx="49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9225" y="4937761"/>
            <a:ext cx="49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9225" y="5757064"/>
            <a:ext cx="49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7252" y="5036128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21400000H</a:t>
            </a:r>
            <a:r>
              <a:rPr lang="zh-CN" altLang="en-US" sz="200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～</a:t>
            </a:r>
            <a:r>
              <a:rPr lang="en-US" altLang="zh-CN" sz="200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2147FFFFH</a:t>
            </a:r>
            <a:endParaRPr lang="zh-CN" altLang="en-US" sz="200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6296" y="305361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xxxxxxx0</a:t>
            </a:r>
            <a:endParaRPr lang="en-US" altLang="zh-CN" sz="2000" smtClean="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r"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xxxxxxx4</a:t>
            </a:r>
            <a:endParaRPr lang="en-US" altLang="zh-CN" sz="2000" smtClean="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r"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xxxxxxx8</a:t>
            </a:r>
            <a:endParaRPr lang="en-US" altLang="zh-CN" sz="2000" smtClean="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r"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xxxxxxxC</a:t>
            </a:r>
            <a:endParaRPr lang="zh-CN" altLang="en-US" sz="200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1844824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xxxxxxx1</a:t>
            </a:r>
            <a:endParaRPr lang="en-US" altLang="zh-CN" sz="2000" smtClean="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r"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xxxxxxx5</a:t>
            </a:r>
            <a:endParaRPr lang="en-US" altLang="zh-CN" sz="2000" smtClean="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r"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xxxxxxx9</a:t>
            </a:r>
            <a:endParaRPr lang="en-US" altLang="zh-CN" sz="2000" smtClean="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r"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xxxxxxxD</a:t>
            </a:r>
            <a:endParaRPr lang="zh-CN" altLang="en-US" sz="200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6296" y="3545721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xxxxxxx2</a:t>
            </a:r>
            <a:endParaRPr lang="en-US" altLang="zh-CN" sz="2000" smtClean="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r"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xxxxxxx6</a:t>
            </a:r>
            <a:endParaRPr lang="en-US" altLang="zh-CN" sz="2000" smtClean="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r"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xxxxxxxA</a:t>
            </a:r>
            <a:endParaRPr lang="en-US" altLang="zh-CN" sz="2000" smtClean="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r"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xxxxxxxE</a:t>
            </a:r>
            <a:endParaRPr lang="zh-CN" altLang="en-US" sz="200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6296" y="5229200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xxxxxxx3</a:t>
            </a:r>
            <a:endParaRPr lang="en-US" altLang="zh-CN" sz="2000" smtClean="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r"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xxxxxxx7</a:t>
            </a:r>
            <a:endParaRPr lang="en-US" altLang="zh-CN" sz="2000" smtClean="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r"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xxxxxxxB</a:t>
            </a:r>
            <a:endParaRPr lang="en-US" altLang="zh-CN" sz="2000" smtClean="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r"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xxxxxxxF</a:t>
            </a:r>
            <a:endParaRPr lang="zh-CN" altLang="en-US" sz="200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7" name="动作按钮: 信息 16">
            <a:hlinkClick r:id="rId3" action="ppaction://hlinksldjump" highlightClick="1"/>
          </p:cNvPr>
          <p:cNvSpPr/>
          <p:nvPr/>
        </p:nvSpPr>
        <p:spPr bwMode="auto">
          <a:xfrm>
            <a:off x="179512" y="764704"/>
            <a:ext cx="504056" cy="504056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2C90C0-61EC-4C63-A847-3FF57A528A5B}" type="slidenum">
              <a:rPr lang="zh-CN" altLang="en-US"/>
            </a:fld>
            <a:endParaRPr lang="en-US" altLang="zh-CN"/>
          </a:p>
        </p:txBody>
      </p:sp>
      <p:sp>
        <p:nvSpPr>
          <p:cNvPr id="156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4.2.1 </a:t>
            </a:r>
            <a:r>
              <a:rPr lang="zh-CN" altLang="en-US"/>
              <a:t>随机存储器       </a:t>
            </a:r>
            <a:r>
              <a:rPr lang="zh-CN" altLang="en-US">
                <a:solidFill>
                  <a:srgbClr val="006600"/>
                </a:solidFill>
              </a:rPr>
              <a:t>二、</a:t>
            </a:r>
            <a:r>
              <a:rPr lang="zh-CN" altLang="en-US">
                <a:solidFill>
                  <a:srgbClr val="FF6600"/>
                </a:solidFill>
              </a:rPr>
              <a:t>主存储器</a:t>
            </a:r>
            <a:r>
              <a:rPr lang="zh-CN" altLang="en-US">
                <a:solidFill>
                  <a:srgbClr val="006600"/>
                </a:solidFill>
              </a:rPr>
              <a:t>的</a:t>
            </a:r>
            <a:r>
              <a:rPr lang="zh-CN" altLang="en-US">
                <a:solidFill>
                  <a:srgbClr val="CC0066"/>
                </a:solidFill>
              </a:rPr>
              <a:t>组成</a:t>
            </a:r>
            <a:r>
              <a:rPr lang="zh-CN" altLang="en-US">
                <a:solidFill>
                  <a:srgbClr val="006600"/>
                </a:solidFill>
              </a:rPr>
              <a:t>及</a:t>
            </a:r>
            <a:r>
              <a:rPr lang="zh-CN" altLang="en-US">
                <a:solidFill>
                  <a:srgbClr val="CC0066"/>
                </a:solidFill>
              </a:rPr>
              <a:t>接口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56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208962" cy="41036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③</a:t>
            </a:r>
            <a:r>
              <a:rPr lang="zh-CN" altLang="en-US"/>
              <a:t> </a:t>
            </a:r>
            <a:r>
              <a:rPr lang="en-US" altLang="zh-CN"/>
              <a:t>Pentium</a:t>
            </a:r>
            <a:r>
              <a:rPr lang="zh-CN" altLang="en-US"/>
              <a:t>处理器的内存组织</a:t>
            </a:r>
            <a:endParaRPr lang="zh-CN" altLang="en-US"/>
          </a:p>
          <a:p>
            <a:r>
              <a:rPr lang="en-US" altLang="zh-CN"/>
              <a:t>32</a:t>
            </a:r>
            <a:r>
              <a:rPr lang="zh-CN" altLang="en-US"/>
              <a:t>位处理器。</a:t>
            </a:r>
            <a:endParaRPr lang="zh-CN" altLang="en-US"/>
          </a:p>
          <a:p>
            <a:r>
              <a:rPr lang="zh-CN" altLang="en-US"/>
              <a:t>地址信号：</a:t>
            </a:r>
            <a:r>
              <a:rPr lang="en-US" altLang="zh-CN"/>
              <a:t>A</a:t>
            </a:r>
            <a:r>
              <a:rPr lang="en-US" altLang="zh-CN" baseline="-25000"/>
              <a:t>3</a:t>
            </a:r>
            <a:r>
              <a:rPr lang="zh-CN" altLang="en-US"/>
              <a:t>～</a:t>
            </a:r>
            <a:r>
              <a:rPr lang="en-US" altLang="zh-CN"/>
              <a:t>A</a:t>
            </a:r>
            <a:r>
              <a:rPr lang="en-US" altLang="zh-CN" baseline="-25000"/>
              <a:t>31</a:t>
            </a:r>
            <a:endParaRPr lang="en-US" altLang="zh-CN" baseline="-25000"/>
          </a:p>
          <a:p>
            <a:r>
              <a:rPr lang="zh-CN" altLang="en-US"/>
              <a:t>存储体选择信号：</a:t>
            </a:r>
            <a:r>
              <a:rPr lang="en-US" altLang="zh-CN"/>
              <a:t>BE</a:t>
            </a:r>
            <a:r>
              <a:rPr lang="en-US" altLang="zh-CN" baseline="-25000"/>
              <a:t>0</a:t>
            </a:r>
            <a:r>
              <a:rPr lang="zh-CN" altLang="en-US"/>
              <a:t>～</a:t>
            </a:r>
            <a:r>
              <a:rPr lang="en-US" altLang="zh-CN"/>
              <a:t>BE</a:t>
            </a:r>
            <a:r>
              <a:rPr lang="en-US" altLang="zh-CN" baseline="-25000"/>
              <a:t>7</a:t>
            </a:r>
            <a:r>
              <a:rPr lang="zh-CN" altLang="en-US"/>
              <a:t>（对应</a:t>
            </a:r>
            <a:r>
              <a:rPr lang="en-US" altLang="zh-CN"/>
              <a:t>8</a:t>
            </a:r>
            <a:r>
              <a:rPr lang="zh-CN" altLang="en-US"/>
              <a:t>个存储体）</a:t>
            </a:r>
            <a:endParaRPr lang="zh-CN" altLang="en-US"/>
          </a:p>
          <a:p>
            <a:r>
              <a:rPr lang="en-US" altLang="zh-CN"/>
              <a:t>64</a:t>
            </a:r>
            <a:r>
              <a:rPr lang="zh-CN" altLang="en-US"/>
              <a:t>位数据信号：</a:t>
            </a:r>
            <a:r>
              <a:rPr lang="en-US" altLang="zh-CN"/>
              <a:t>D</a:t>
            </a:r>
            <a:r>
              <a:rPr lang="en-US" altLang="zh-CN" baseline="-25000"/>
              <a:t>0</a:t>
            </a:r>
            <a:r>
              <a:rPr lang="zh-CN" altLang="en-US"/>
              <a:t>～</a:t>
            </a:r>
            <a:r>
              <a:rPr lang="en-US" altLang="zh-CN"/>
              <a:t>D</a:t>
            </a:r>
            <a:r>
              <a:rPr lang="en-US" altLang="zh-CN" baseline="-25000"/>
              <a:t>63</a:t>
            </a:r>
            <a:endParaRPr lang="en-US" altLang="zh-CN" baseline="-25000"/>
          </a:p>
          <a:p>
            <a:r>
              <a:rPr lang="en-US" altLang="zh-CN"/>
              <a:t>M/</a:t>
            </a:r>
            <a:r>
              <a:rPr lang="en-US" altLang="zh-CN" sz="2400"/>
              <a:t>IO</a:t>
            </a:r>
            <a:r>
              <a:rPr lang="zh-CN" altLang="en-US"/>
              <a:t>、</a:t>
            </a:r>
            <a:r>
              <a:rPr lang="en-US" altLang="zh-CN"/>
              <a:t>D/</a:t>
            </a:r>
            <a:r>
              <a:rPr lang="en-US" altLang="zh-CN" sz="2400"/>
              <a:t>C</a:t>
            </a:r>
            <a:r>
              <a:rPr lang="zh-CN" altLang="en-US"/>
              <a:t>、</a:t>
            </a:r>
            <a:r>
              <a:rPr lang="en-US" altLang="zh-CN"/>
              <a:t>W/</a:t>
            </a:r>
            <a:r>
              <a:rPr lang="en-US" altLang="zh-CN" sz="2400"/>
              <a:t>R</a:t>
            </a:r>
            <a:endParaRPr lang="en-US" altLang="zh-CN" sz="2400"/>
          </a:p>
        </p:txBody>
      </p:sp>
      <p:sp>
        <p:nvSpPr>
          <p:cNvPr id="1565700" name="Rectangle 4"/>
          <p:cNvSpPr>
            <a:spLocks noChangeArrowheads="1"/>
          </p:cNvSpPr>
          <p:nvPr/>
        </p:nvSpPr>
        <p:spPr bwMode="auto">
          <a:xfrm>
            <a:off x="1116013" y="528638"/>
            <a:ext cx="7724775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2. 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内存构成     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FF"/>
                </a:solidFill>
              </a:rPr>
              <a:t>80x86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2" charset="-122"/>
              </a:rPr>
              <a:t>内存的连接</a:t>
            </a:r>
            <a:endParaRPr lang="zh-CN" altLang="en-US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1565701" name="Line 5"/>
          <p:cNvSpPr>
            <a:spLocks noChangeShapeType="1"/>
          </p:cNvSpPr>
          <p:nvPr/>
        </p:nvSpPr>
        <p:spPr bwMode="auto">
          <a:xfrm>
            <a:off x="3924300" y="303530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5702" name="Line 6"/>
          <p:cNvSpPr>
            <a:spLocks noChangeShapeType="1"/>
          </p:cNvSpPr>
          <p:nvPr/>
        </p:nvSpPr>
        <p:spPr bwMode="auto">
          <a:xfrm>
            <a:off x="4864100" y="303530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5703" name="Line 7"/>
          <p:cNvSpPr>
            <a:spLocks noChangeShapeType="1"/>
          </p:cNvSpPr>
          <p:nvPr/>
        </p:nvSpPr>
        <p:spPr bwMode="auto">
          <a:xfrm>
            <a:off x="1514475" y="408940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5704" name="Line 8"/>
          <p:cNvSpPr>
            <a:spLocks noChangeShapeType="1"/>
          </p:cNvSpPr>
          <p:nvPr/>
        </p:nvSpPr>
        <p:spPr bwMode="auto">
          <a:xfrm>
            <a:off x="2581275" y="4089400"/>
            <a:ext cx="165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5705" name="Line 9"/>
          <p:cNvSpPr>
            <a:spLocks noChangeShapeType="1"/>
          </p:cNvSpPr>
          <p:nvPr/>
        </p:nvSpPr>
        <p:spPr bwMode="auto">
          <a:xfrm>
            <a:off x="3609975" y="40894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章  存储系统</a:t>
            </a:r>
            <a:endParaRPr lang="zh-CN" altLang="en-US" sz="4000" b="0">
              <a:solidFill>
                <a:srgbClr val="CCFF66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66723" name="Rectangle 3"/>
          <p:cNvSpPr>
            <a:spLocks noChangeArrowheads="1"/>
          </p:cNvSpPr>
          <p:nvPr/>
        </p:nvSpPr>
        <p:spPr bwMode="auto">
          <a:xfrm>
            <a:off x="1979613" y="4506913"/>
            <a:ext cx="6985000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4200">
                <a:ea typeface="楷体_GB2312" pitchFamily="49" charset="-122"/>
              </a:rPr>
              <a:t>4.2  </a:t>
            </a:r>
            <a:r>
              <a:rPr lang="zh-CN" altLang="en-US" sz="4200">
                <a:ea typeface="楷体_GB2312" pitchFamily="49" charset="-122"/>
              </a:rPr>
              <a:t>内存储器</a:t>
            </a:r>
            <a:endParaRPr lang="zh-CN" altLang="en-US" sz="4200">
              <a:ea typeface="楷体_GB2312" pitchFamily="49" charset="-122"/>
            </a:endParaRPr>
          </a:p>
        </p:txBody>
      </p:sp>
      <p:sp>
        <p:nvSpPr>
          <p:cNvPr id="1566724" name="Rectangle 4"/>
          <p:cNvSpPr>
            <a:spLocks noChangeArrowheads="1"/>
          </p:cNvSpPr>
          <p:nvPr/>
        </p:nvSpPr>
        <p:spPr bwMode="auto">
          <a:xfrm>
            <a:off x="1979613" y="5229225"/>
            <a:ext cx="6985000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800">
                <a:solidFill>
                  <a:srgbClr val="CC0066"/>
                </a:solidFill>
                <a:ea typeface="隶书" panose="02010509060101010101" pitchFamily="49" charset="-122"/>
              </a:rPr>
              <a:t>4.2.2</a:t>
            </a:r>
            <a:r>
              <a:rPr lang="en-US" altLang="zh-CN" sz="4200" b="0">
                <a:solidFill>
                  <a:srgbClr val="CC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4200" b="0">
                <a:solidFill>
                  <a:srgbClr val="CC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只读存储器</a:t>
            </a:r>
            <a:endParaRPr lang="zh-CN" altLang="en-US" sz="4200" b="0">
              <a:solidFill>
                <a:srgbClr val="CC00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6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6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66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66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66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66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66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0F17B3-5C5B-4DB0-96D5-028B97E8C0F8}" type="slidenum">
              <a:rPr lang="zh-CN" altLang="en-US"/>
            </a:fld>
            <a:endParaRPr lang="en-US" altLang="zh-CN"/>
          </a:p>
        </p:txBody>
      </p:sp>
      <p:sp>
        <p:nvSpPr>
          <p:cNvPr id="156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4.2.2 </a:t>
            </a:r>
            <a:r>
              <a:rPr lang="zh-CN" altLang="en-US"/>
              <a:t>只读存储器</a:t>
            </a:r>
            <a:endParaRPr lang="zh-CN" altLang="en-US"/>
          </a:p>
        </p:txBody>
      </p:sp>
      <p:sp>
        <p:nvSpPr>
          <p:cNvPr id="156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620713"/>
            <a:ext cx="8064500" cy="5976937"/>
          </a:xfrm>
        </p:spPr>
        <p:txBody>
          <a:bodyPr/>
          <a:lstStyle/>
          <a:p>
            <a:r>
              <a:rPr lang="zh-CN" altLang="en-US"/>
              <a:t>特点：存储信息的非易失性。</a:t>
            </a:r>
            <a:endParaRPr lang="zh-CN" altLang="en-US"/>
          </a:p>
          <a:p>
            <a:r>
              <a:rPr lang="zh-CN" altLang="en-US"/>
              <a:t>分类：</a:t>
            </a:r>
            <a:endParaRPr lang="zh-CN" altLang="en-US"/>
          </a:p>
          <a:p>
            <a:pPr lvl="1"/>
            <a:r>
              <a:rPr lang="zh-CN" altLang="en-US"/>
              <a:t>掩膜型</a:t>
            </a:r>
            <a:r>
              <a:rPr lang="en-US" altLang="zh-CN"/>
              <a:t>ROM</a:t>
            </a:r>
            <a:endParaRPr lang="en-US" altLang="zh-CN"/>
          </a:p>
          <a:p>
            <a:pPr lvl="1"/>
            <a:r>
              <a:rPr lang="zh-CN" altLang="en-US"/>
              <a:t>可编程</a:t>
            </a:r>
            <a:r>
              <a:rPr lang="en-US" altLang="zh-CN"/>
              <a:t>ROM</a:t>
            </a:r>
            <a:endParaRPr lang="en-US" altLang="zh-CN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/>
              <a:t>PROM</a:t>
            </a:r>
            <a:r>
              <a:rPr lang="zh-CN" altLang="en-US"/>
              <a:t>、</a:t>
            </a:r>
            <a:r>
              <a:rPr lang="en-US" altLang="zh-CN"/>
              <a:t>OTP-ROM</a:t>
            </a:r>
            <a:endParaRPr lang="en-US" altLang="zh-CN"/>
          </a:p>
          <a:p>
            <a:pPr lvl="1"/>
            <a:r>
              <a:rPr lang="zh-CN" altLang="en-US"/>
              <a:t>可擦可编程</a:t>
            </a:r>
            <a:r>
              <a:rPr lang="en-US" altLang="zh-CN"/>
              <a:t>ROM</a:t>
            </a:r>
            <a:endParaRPr lang="en-US" altLang="zh-CN"/>
          </a:p>
          <a:p>
            <a:pPr lvl="2"/>
            <a:r>
              <a:rPr lang="en-US" altLang="zh-CN"/>
              <a:t>EPROM</a:t>
            </a:r>
            <a:endParaRPr lang="en-US" altLang="zh-CN"/>
          </a:p>
          <a:p>
            <a:pPr lvl="2"/>
            <a:r>
              <a:rPr lang="en-US" altLang="zh-CN"/>
              <a:t>E</a:t>
            </a:r>
            <a:r>
              <a:rPr lang="en-US" altLang="zh-CN" baseline="30000"/>
              <a:t>2</a:t>
            </a:r>
            <a:r>
              <a:rPr lang="en-US" altLang="zh-CN"/>
              <a:t>PROM</a:t>
            </a:r>
            <a:r>
              <a:rPr lang="zh-CN" altLang="en-US"/>
              <a:t>：并行、串行</a:t>
            </a:r>
            <a:endParaRPr lang="zh-CN" altLang="en-US"/>
          </a:p>
          <a:p>
            <a:pPr lvl="2"/>
            <a:r>
              <a:rPr lang="zh-CN" altLang="en-US"/>
              <a:t>闪速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/>
              <a:t>Flash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存储器</a:t>
            </a:r>
            <a:endParaRPr lang="zh-CN" altLang="en-US"/>
          </a:p>
          <a:p>
            <a:pPr lvl="3"/>
            <a:r>
              <a:rPr lang="zh-CN" altLang="en-US" sz="2800"/>
              <a:t>或非型（</a:t>
            </a:r>
            <a:r>
              <a:rPr lang="en-US" altLang="zh-CN" sz="2800"/>
              <a:t>NOR</a:t>
            </a:r>
            <a:r>
              <a:rPr lang="zh-CN" altLang="en-US" sz="2800"/>
              <a:t>）阵列</a:t>
            </a:r>
            <a:endParaRPr lang="zh-CN" altLang="en-US" sz="2800"/>
          </a:p>
          <a:p>
            <a:pPr lvl="3"/>
            <a:r>
              <a:rPr lang="zh-CN" altLang="en-US" sz="2800"/>
              <a:t>与非型（</a:t>
            </a:r>
            <a:r>
              <a:rPr lang="en-US" altLang="zh-CN" sz="2800"/>
              <a:t>NAND</a:t>
            </a:r>
            <a:r>
              <a:rPr lang="zh-CN" altLang="en-US" sz="2800"/>
              <a:t>）阵列 </a:t>
            </a:r>
            <a:endParaRPr lang="zh-CN" altLang="en-US" sz="2800"/>
          </a:p>
        </p:txBody>
      </p:sp>
      <p:sp>
        <p:nvSpPr>
          <p:cNvPr id="1567748" name="Text Box 4"/>
          <p:cNvSpPr txBox="1">
            <a:spLocks noChangeArrowheads="1"/>
          </p:cNvSpPr>
          <p:nvPr/>
        </p:nvSpPr>
        <p:spPr bwMode="auto">
          <a:xfrm>
            <a:off x="6805613" y="4570413"/>
            <a:ext cx="2087562" cy="9461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读出：</a:t>
            </a:r>
            <a:r>
              <a:rPr lang="en-US" altLang="zh-CN" i="1">
                <a:solidFill>
                  <a:srgbClr val="0000FF"/>
                </a:solidFill>
              </a:rPr>
              <a:t>ns</a:t>
            </a:r>
            <a:endParaRPr lang="en-US" altLang="zh-CN" i="1">
              <a:solidFill>
                <a:srgbClr val="0000FF"/>
              </a:solidFill>
            </a:endParaRPr>
          </a:p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</a:rPr>
              <a:t>写入：</a:t>
            </a:r>
            <a:r>
              <a:rPr lang="en-US" altLang="zh-CN" i="1">
                <a:solidFill>
                  <a:srgbClr val="0000FF"/>
                </a:solidFill>
              </a:rPr>
              <a:t>μs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567749" name="AutoShape 5"/>
          <p:cNvSpPr/>
          <p:nvPr/>
        </p:nvSpPr>
        <p:spPr bwMode="auto">
          <a:xfrm>
            <a:off x="6732588" y="4581525"/>
            <a:ext cx="144462" cy="863600"/>
          </a:xfrm>
          <a:prstGeom prst="leftBrace">
            <a:avLst>
              <a:gd name="adj1" fmla="val 49817"/>
              <a:gd name="adj2" fmla="val 50000"/>
            </a:avLst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67750" name="Line 6"/>
          <p:cNvSpPr>
            <a:spLocks noChangeShapeType="1"/>
          </p:cNvSpPr>
          <p:nvPr/>
        </p:nvSpPr>
        <p:spPr bwMode="auto">
          <a:xfrm>
            <a:off x="5292725" y="5013325"/>
            <a:ext cx="14398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动作按钮: 信息 8">
            <a:hlinkClick r:id="rId1" action="ppaction://hlinksldjump" highlightClick="1"/>
          </p:cNvPr>
          <p:cNvSpPr/>
          <p:nvPr/>
        </p:nvSpPr>
        <p:spPr bwMode="auto">
          <a:xfrm>
            <a:off x="8172400" y="3429000"/>
            <a:ext cx="504056" cy="504056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6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56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56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56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56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56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56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6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6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67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67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56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567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748" grpId="0"/>
      <p:bldP spid="1567749" grpId="0" animBg="1"/>
      <p:bldP spid="1567750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0F17B3-5C5B-4DB0-96D5-028B97E8C0F8}" type="slidenum">
              <a:rPr lang="zh-CN" altLang="en-US"/>
            </a:fld>
            <a:endParaRPr lang="en-US" altLang="zh-CN"/>
          </a:p>
        </p:txBody>
      </p:sp>
      <p:sp>
        <p:nvSpPr>
          <p:cNvPr id="156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4.2.2 </a:t>
            </a:r>
            <a:r>
              <a:rPr lang="zh-CN" altLang="en-US"/>
              <a:t>只读存储器</a:t>
            </a:r>
            <a:endParaRPr lang="zh-CN" altLang="en-US"/>
          </a:p>
        </p:txBody>
      </p:sp>
      <p:sp>
        <p:nvSpPr>
          <p:cNvPr id="156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620713"/>
            <a:ext cx="8064500" cy="5976937"/>
          </a:xfrm>
        </p:spPr>
        <p:txBody>
          <a:bodyPr/>
          <a:lstStyle/>
          <a:p>
            <a:r>
              <a:rPr lang="zh-CN" altLang="en-US"/>
              <a:t>特点：存储信息的非易失性。</a:t>
            </a:r>
            <a:endParaRPr lang="zh-CN" altLang="en-US"/>
          </a:p>
          <a:p>
            <a:r>
              <a:rPr lang="zh-CN" altLang="en-US"/>
              <a:t>分类：</a:t>
            </a:r>
            <a:endParaRPr lang="zh-CN" altLang="en-US"/>
          </a:p>
          <a:p>
            <a:pPr lvl="1"/>
            <a:r>
              <a:rPr lang="zh-CN" altLang="en-US" smtClean="0"/>
              <a:t>可</a:t>
            </a:r>
            <a:r>
              <a:rPr lang="zh-CN" altLang="en-US"/>
              <a:t>擦可编程</a:t>
            </a:r>
            <a:r>
              <a:rPr lang="en-US" altLang="zh-CN"/>
              <a:t>ROM</a:t>
            </a:r>
            <a:endParaRPr lang="en-US" altLang="zh-CN"/>
          </a:p>
          <a:p>
            <a:pPr lvl="2"/>
            <a:r>
              <a:rPr lang="en-US" altLang="zh-CN" smtClean="0"/>
              <a:t>EPROM</a:t>
            </a:r>
            <a:br>
              <a:rPr lang="en-US" altLang="zh-CN" smtClean="0"/>
            </a:br>
            <a:r>
              <a:rPr lang="en-US" altLang="zh-CN" smtClean="0">
                <a:solidFill>
                  <a:srgbClr val="FF0000"/>
                </a:solidFill>
              </a:rPr>
              <a:t>U</a:t>
            </a:r>
            <a:r>
              <a:rPr lang="en-US" altLang="zh-CN" smtClean="0"/>
              <a:t>ltra-</a:t>
            </a:r>
            <a:r>
              <a:rPr lang="en-US" altLang="zh-CN" smtClean="0">
                <a:solidFill>
                  <a:srgbClr val="FF0000"/>
                </a:solidFill>
              </a:rPr>
              <a:t>V</a:t>
            </a:r>
            <a:r>
              <a:rPr lang="en-US" altLang="zh-CN" smtClean="0"/>
              <a:t>iolet </a:t>
            </a:r>
            <a:r>
              <a:rPr lang="en-US" altLang="zh-CN" smtClean="0">
                <a:solidFill>
                  <a:srgbClr val="FF0000"/>
                </a:solidFill>
              </a:rPr>
              <a:t>E</a:t>
            </a:r>
            <a:r>
              <a:rPr lang="en-US" altLang="zh-CN" smtClean="0"/>
              <a:t>rasable </a:t>
            </a:r>
            <a:r>
              <a:rPr lang="en-US" altLang="zh-CN" smtClean="0">
                <a:solidFill>
                  <a:srgbClr val="FF0000"/>
                </a:solidFill>
              </a:rPr>
              <a:t>P</a:t>
            </a:r>
            <a:r>
              <a:rPr lang="en-US" altLang="zh-CN" smtClean="0"/>
              <a:t>rogrammable </a:t>
            </a:r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lang="en-US" altLang="zh-CN" smtClean="0"/>
              <a:t>ead-</a:t>
            </a:r>
            <a:r>
              <a:rPr lang="en-US" altLang="zh-CN" smtClean="0">
                <a:solidFill>
                  <a:srgbClr val="FF0000"/>
                </a:solidFill>
              </a:rPr>
              <a:t>O</a:t>
            </a:r>
            <a:r>
              <a:rPr lang="en-US" altLang="zh-CN" smtClean="0"/>
              <a:t>nly </a:t>
            </a:r>
            <a:r>
              <a:rPr lang="en-US" altLang="zh-CN" smtClean="0">
                <a:solidFill>
                  <a:srgbClr val="FF0000"/>
                </a:solidFill>
              </a:rPr>
              <a:t>M</a:t>
            </a:r>
            <a:r>
              <a:rPr lang="en-US" altLang="zh-CN" smtClean="0"/>
              <a:t>emory</a:t>
            </a:r>
            <a:r>
              <a:rPr lang="zh-CN" altLang="en-US" smtClean="0"/>
              <a:t>，</a:t>
            </a:r>
            <a:r>
              <a:rPr lang="en-US" altLang="zh-CN" smtClean="0">
                <a:solidFill>
                  <a:srgbClr val="0000FF"/>
                </a:solidFill>
              </a:rPr>
              <a:t>UVE-PROM</a:t>
            </a:r>
            <a:endParaRPr lang="en-US" altLang="zh-CN">
              <a:solidFill>
                <a:srgbClr val="0000FF"/>
              </a:solidFill>
            </a:endParaRPr>
          </a:p>
          <a:p>
            <a:pPr lvl="2"/>
            <a:r>
              <a:rPr lang="en-US" altLang="zh-CN" smtClean="0"/>
              <a:t>E</a:t>
            </a:r>
            <a:r>
              <a:rPr lang="en-US" altLang="zh-CN" baseline="30000" smtClean="0"/>
              <a:t>2</a:t>
            </a:r>
            <a:r>
              <a:rPr lang="en-US" altLang="zh-CN" smtClean="0"/>
              <a:t>PROM</a:t>
            </a:r>
            <a:br>
              <a:rPr lang="en-US" altLang="zh-CN" smtClean="0"/>
            </a:br>
            <a:r>
              <a:rPr lang="en-US" altLang="zh-CN" smtClean="0">
                <a:solidFill>
                  <a:srgbClr val="FF0000"/>
                </a:solidFill>
              </a:rPr>
              <a:t>E</a:t>
            </a:r>
            <a:r>
              <a:rPr lang="en-US" altLang="zh-CN" smtClean="0"/>
              <a:t>lectrically </a:t>
            </a:r>
            <a:r>
              <a:rPr lang="en-US" altLang="zh-CN" smtClean="0">
                <a:solidFill>
                  <a:srgbClr val="FF0000"/>
                </a:solidFill>
              </a:rPr>
              <a:t>E</a:t>
            </a:r>
            <a:r>
              <a:rPr lang="en-US" altLang="zh-CN" smtClean="0"/>
              <a:t>rasable </a:t>
            </a:r>
            <a:r>
              <a:rPr lang="en-US" altLang="zh-CN" smtClean="0">
                <a:solidFill>
                  <a:srgbClr val="FF0000"/>
                </a:solidFill>
              </a:rPr>
              <a:t>P</a:t>
            </a:r>
            <a:r>
              <a:rPr lang="en-US" altLang="zh-CN" smtClean="0"/>
              <a:t>rogrammable </a:t>
            </a:r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lang="en-US" altLang="zh-CN" smtClean="0"/>
              <a:t>ead-</a:t>
            </a:r>
            <a:r>
              <a:rPr lang="en-US" altLang="zh-CN" smtClean="0">
                <a:solidFill>
                  <a:srgbClr val="FF0000"/>
                </a:solidFill>
              </a:rPr>
              <a:t>O</a:t>
            </a:r>
            <a:r>
              <a:rPr lang="en-US" altLang="zh-CN" smtClean="0"/>
              <a:t>nly </a:t>
            </a:r>
            <a:r>
              <a:rPr lang="en-US" altLang="zh-CN" smtClean="0">
                <a:solidFill>
                  <a:srgbClr val="FF0000"/>
                </a:solidFill>
              </a:rPr>
              <a:t>M</a:t>
            </a:r>
            <a:r>
              <a:rPr lang="en-US" altLang="zh-CN" smtClean="0"/>
              <a:t>emory</a:t>
            </a:r>
            <a:r>
              <a:rPr lang="zh-CN" altLang="en-US" smtClean="0"/>
              <a:t>，</a:t>
            </a:r>
            <a:r>
              <a:rPr lang="en-US" altLang="zh-CN" smtClean="0">
                <a:solidFill>
                  <a:srgbClr val="0000FF"/>
                </a:solidFill>
              </a:rPr>
              <a:t>EEPROM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9" name="动作按钮: 上一张 8">
            <a:hlinkClick r:id="" action="ppaction://hlinkshowjump?jump=lastslideviewed" highlightClick="1"/>
          </p:cNvPr>
          <p:cNvSpPr/>
          <p:nvPr/>
        </p:nvSpPr>
        <p:spPr bwMode="auto">
          <a:xfrm>
            <a:off x="8172400" y="3429000"/>
            <a:ext cx="504056" cy="504056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章  存储系统</a:t>
            </a:r>
            <a:endParaRPr lang="zh-CN" altLang="en-US" sz="4000" b="0">
              <a:solidFill>
                <a:srgbClr val="CCFF66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68771" name="Rectangle 3"/>
          <p:cNvSpPr>
            <a:spLocks noChangeArrowheads="1"/>
          </p:cNvSpPr>
          <p:nvPr/>
        </p:nvSpPr>
        <p:spPr bwMode="auto">
          <a:xfrm>
            <a:off x="1979613" y="4506913"/>
            <a:ext cx="6985000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4200">
                <a:ea typeface="楷体_GB2312" pitchFamily="49" charset="-122"/>
              </a:rPr>
              <a:t>4.2  </a:t>
            </a:r>
            <a:r>
              <a:rPr lang="zh-CN" altLang="en-US" sz="4200">
                <a:ea typeface="楷体_GB2312" pitchFamily="49" charset="-122"/>
              </a:rPr>
              <a:t>内存储器</a:t>
            </a:r>
            <a:endParaRPr lang="zh-CN" altLang="en-US" sz="4200">
              <a:ea typeface="楷体_GB2312" pitchFamily="49" charset="-122"/>
            </a:endParaRPr>
          </a:p>
        </p:txBody>
      </p:sp>
      <p:sp>
        <p:nvSpPr>
          <p:cNvPr id="1568772" name="Rectangle 4"/>
          <p:cNvSpPr>
            <a:spLocks noChangeArrowheads="1"/>
          </p:cNvSpPr>
          <p:nvPr/>
        </p:nvSpPr>
        <p:spPr bwMode="auto">
          <a:xfrm>
            <a:off x="1979613" y="5229225"/>
            <a:ext cx="6985000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800">
                <a:solidFill>
                  <a:srgbClr val="CC0066"/>
                </a:solidFill>
                <a:ea typeface="隶书" panose="02010509060101010101" pitchFamily="49" charset="-122"/>
              </a:rPr>
              <a:t>4.2.3</a:t>
            </a:r>
            <a:r>
              <a:rPr lang="en-US" altLang="zh-CN" sz="4200" b="0">
                <a:solidFill>
                  <a:srgbClr val="CC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4200" b="0">
                <a:solidFill>
                  <a:srgbClr val="CC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动态存储器</a:t>
            </a:r>
            <a:endParaRPr lang="zh-CN" altLang="en-US" sz="4200" b="0">
              <a:solidFill>
                <a:srgbClr val="CC00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6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6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8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68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6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6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C774BC-76A1-40AE-991C-F3E088766D54}" type="slidenum">
              <a:rPr lang="zh-CN" altLang="en-US"/>
            </a:fld>
            <a:endParaRPr lang="en-US" altLang="zh-CN"/>
          </a:p>
        </p:txBody>
      </p:sp>
      <p:sp>
        <p:nvSpPr>
          <p:cNvPr id="156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4.2.3 </a:t>
            </a:r>
            <a:r>
              <a:rPr lang="zh-CN" altLang="en-US"/>
              <a:t>动态存储器</a:t>
            </a:r>
            <a:endParaRPr lang="zh-CN" altLang="en-US"/>
          </a:p>
        </p:txBody>
      </p:sp>
      <p:sp>
        <p:nvSpPr>
          <p:cNvPr id="156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96975"/>
            <a:ext cx="7704137" cy="5040313"/>
          </a:xfrm>
        </p:spPr>
        <p:txBody>
          <a:bodyPr/>
          <a:lstStyle/>
          <a:p>
            <a:r>
              <a:rPr lang="zh-CN" altLang="en-US"/>
              <a:t>优点：</a:t>
            </a:r>
            <a:endParaRPr lang="zh-CN" altLang="en-US"/>
          </a:p>
          <a:p>
            <a:pPr lvl="1"/>
            <a:r>
              <a:rPr lang="zh-CN" altLang="en-US"/>
              <a:t>速度快</a:t>
            </a:r>
            <a:endParaRPr lang="zh-CN" altLang="en-US"/>
          </a:p>
          <a:p>
            <a:pPr lvl="1"/>
            <a:r>
              <a:rPr lang="zh-CN" altLang="en-US"/>
              <a:t>集成度高</a:t>
            </a:r>
            <a:endParaRPr lang="zh-CN" altLang="en-US"/>
          </a:p>
          <a:p>
            <a:pPr lvl="1"/>
            <a:r>
              <a:rPr lang="zh-CN" altLang="en-US"/>
              <a:t>功耗小</a:t>
            </a:r>
            <a:endParaRPr lang="zh-CN" altLang="en-US"/>
          </a:p>
          <a:p>
            <a:pPr lvl="1"/>
            <a:r>
              <a:rPr lang="zh-CN" altLang="en-US"/>
              <a:t>价格低</a:t>
            </a:r>
            <a:endParaRPr lang="zh-CN" altLang="en-US"/>
          </a:p>
          <a:p>
            <a:r>
              <a:rPr lang="zh-CN" altLang="en-US"/>
              <a:t>应用：</a:t>
            </a:r>
            <a:endParaRPr lang="zh-CN" altLang="en-US"/>
          </a:p>
          <a:p>
            <a:pPr lvl="1"/>
            <a:r>
              <a:rPr lang="zh-CN" altLang="en-US"/>
              <a:t>通用计算机：</a:t>
            </a:r>
            <a:r>
              <a:rPr lang="en-US" altLang="zh-CN"/>
              <a:t>PC</a:t>
            </a:r>
            <a:r>
              <a:rPr lang="zh-CN" altLang="en-US"/>
              <a:t>机，</a:t>
            </a:r>
            <a:r>
              <a:rPr lang="en-US" altLang="zh-CN">
                <a:latin typeface="宋体" panose="02010600030101010101" pitchFamily="2" charset="-122"/>
              </a:rPr>
              <a:t>……</a:t>
            </a:r>
            <a:endParaRPr lang="en-US" altLang="zh-CN"/>
          </a:p>
          <a:p>
            <a:pPr lvl="1"/>
            <a:r>
              <a:rPr lang="zh-CN" altLang="en-US"/>
              <a:t>嵌入式计算机系统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76694D-4EF7-4B9B-949A-2856954519F4}" type="slidenum">
              <a:rPr lang="zh-CN" altLang="en-US"/>
            </a:fld>
            <a:endParaRPr lang="en-US" altLang="zh-CN"/>
          </a:p>
        </p:txBody>
      </p:sp>
      <p:sp>
        <p:nvSpPr>
          <p:cNvPr id="152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 </a:t>
            </a:r>
            <a:r>
              <a:rPr lang="zh-CN" altLang="en-US"/>
              <a:t>存储系统概述</a:t>
            </a:r>
            <a:endParaRPr lang="zh-CN" altLang="en-US"/>
          </a:p>
        </p:txBody>
      </p:sp>
      <p:sp>
        <p:nvSpPr>
          <p:cNvPr id="152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5900"/>
            <a:ext cx="8362950" cy="38877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0000"/>
                </a:solidFill>
                <a:ea typeface="黑体" panose="02010609060101010101" pitchFamily="2" charset="-122"/>
              </a:rPr>
              <a:t>存储体系</a:t>
            </a:r>
            <a:r>
              <a:rPr kumimoji="1" lang="zh-CN" altLang="en-US"/>
              <a:t>的</a:t>
            </a:r>
            <a:r>
              <a:rPr kumimoji="1" lang="zh-CN" altLang="en-US">
                <a:solidFill>
                  <a:srgbClr val="0000FF"/>
                </a:solidFill>
                <a:ea typeface="黑体" panose="02010609060101010101" pitchFamily="2" charset="-122"/>
              </a:rPr>
              <a:t>定义</a:t>
            </a:r>
            <a:r>
              <a:rPr kumimoji="1" lang="zh-CN" altLang="en-US"/>
              <a:t>：</a:t>
            </a:r>
            <a:endParaRPr kumimoji="1" lang="zh-CN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00"/>
                </a:solidFill>
              </a:rPr>
              <a:t>        两个或两个以上</a:t>
            </a:r>
            <a:r>
              <a:rPr kumimoji="1" lang="zh-CN" altLang="en-US">
                <a:solidFill>
                  <a:srgbClr val="FF0000"/>
                </a:solidFill>
              </a:rPr>
              <a:t>速度</a:t>
            </a:r>
            <a:r>
              <a:rPr kumimoji="1" lang="zh-CN" altLang="en-US">
                <a:solidFill>
                  <a:srgbClr val="000000"/>
                </a:solidFill>
              </a:rPr>
              <a:t>、</a:t>
            </a:r>
            <a:r>
              <a:rPr kumimoji="1" lang="zh-CN" altLang="en-US">
                <a:solidFill>
                  <a:srgbClr val="FF0000"/>
                </a:solidFill>
              </a:rPr>
              <a:t>容量</a:t>
            </a:r>
            <a:r>
              <a:rPr kumimoji="1" lang="zh-CN" altLang="en-US">
                <a:solidFill>
                  <a:srgbClr val="000000"/>
                </a:solidFill>
              </a:rPr>
              <a:t>和</a:t>
            </a:r>
            <a:r>
              <a:rPr kumimoji="1" lang="zh-CN" altLang="en-US">
                <a:solidFill>
                  <a:srgbClr val="FF0000"/>
                </a:solidFill>
              </a:rPr>
              <a:t>价格</a:t>
            </a:r>
            <a:r>
              <a:rPr kumimoji="1" lang="zh-CN" altLang="en-US">
                <a:solidFill>
                  <a:srgbClr val="000000"/>
                </a:solidFill>
              </a:rPr>
              <a:t>各不相同的存储器用</a:t>
            </a:r>
            <a:r>
              <a:rPr kumimoji="1" lang="zh-CN" altLang="en-US">
                <a:solidFill>
                  <a:srgbClr val="FF0000"/>
                </a:solidFill>
              </a:rPr>
              <a:t>硬件</a:t>
            </a:r>
            <a:r>
              <a:rPr kumimoji="1" lang="zh-CN" altLang="en-US">
                <a:solidFill>
                  <a:srgbClr val="000000"/>
                </a:solidFill>
              </a:rPr>
              <a:t>、</a:t>
            </a:r>
            <a:r>
              <a:rPr kumimoji="1" lang="zh-CN" altLang="en-US">
                <a:solidFill>
                  <a:srgbClr val="FF0000"/>
                </a:solidFill>
              </a:rPr>
              <a:t>软件</a:t>
            </a:r>
            <a:r>
              <a:rPr kumimoji="1" lang="zh-CN" altLang="en-US">
                <a:solidFill>
                  <a:srgbClr val="000000"/>
                </a:solidFill>
              </a:rPr>
              <a:t>、或</a:t>
            </a:r>
            <a:r>
              <a:rPr kumimoji="1" lang="zh-CN" altLang="en-US">
                <a:solidFill>
                  <a:srgbClr val="FF0000"/>
                </a:solidFill>
              </a:rPr>
              <a:t>软件与硬件相结合</a:t>
            </a:r>
            <a:r>
              <a:rPr kumimoji="1" lang="zh-CN" altLang="en-US">
                <a:solidFill>
                  <a:srgbClr val="000000"/>
                </a:solidFill>
              </a:rPr>
              <a:t>的方法连接起来成为一个</a:t>
            </a:r>
            <a:r>
              <a:rPr kumimoji="1" lang="zh-CN" altLang="en-US">
                <a:solidFill>
                  <a:srgbClr val="0000FF"/>
                </a:solidFill>
              </a:rPr>
              <a:t>存储系统</a:t>
            </a:r>
            <a:r>
              <a:rPr kumimoji="1" lang="zh-CN" altLang="en-US">
                <a:solidFill>
                  <a:srgbClr val="000000"/>
                </a:solidFill>
              </a:rPr>
              <a:t>。这个存储系统对</a:t>
            </a:r>
            <a:r>
              <a:rPr kumimoji="1" lang="zh-CN" altLang="en-US">
                <a:solidFill>
                  <a:srgbClr val="FF0000"/>
                </a:solidFill>
              </a:rPr>
              <a:t>应用程序员</a:t>
            </a:r>
            <a:r>
              <a:rPr kumimoji="1" lang="zh-CN" altLang="en-US">
                <a:solidFill>
                  <a:srgbClr val="000000"/>
                </a:solidFill>
              </a:rPr>
              <a:t>是</a:t>
            </a:r>
            <a:r>
              <a:rPr kumimoji="1" lang="zh-CN" altLang="en-US">
                <a:solidFill>
                  <a:srgbClr val="FF0000"/>
                </a:solidFill>
              </a:rPr>
              <a:t>透明</a:t>
            </a:r>
            <a:r>
              <a:rPr kumimoji="1" lang="zh-CN" altLang="en-US">
                <a:solidFill>
                  <a:srgbClr val="000000"/>
                </a:solidFill>
              </a:rPr>
              <a:t>的，并且，从应用程序员看，它是</a:t>
            </a:r>
            <a:r>
              <a:rPr kumimoji="1" lang="zh-CN" altLang="en-US">
                <a:solidFill>
                  <a:srgbClr val="FF0000"/>
                </a:solidFill>
              </a:rPr>
              <a:t>一个存储器</a:t>
            </a:r>
            <a:r>
              <a:rPr kumimoji="1" lang="zh-CN" altLang="en-US">
                <a:solidFill>
                  <a:srgbClr val="000000"/>
                </a:solidFill>
              </a:rPr>
              <a:t>，这个存储器的</a:t>
            </a:r>
            <a:r>
              <a:rPr kumimoji="1" lang="zh-CN" altLang="en-US">
                <a:solidFill>
                  <a:srgbClr val="FF0000"/>
                </a:solidFill>
              </a:rPr>
              <a:t>速度</a:t>
            </a:r>
            <a:r>
              <a:rPr kumimoji="1" lang="zh-CN" altLang="en-US">
                <a:solidFill>
                  <a:srgbClr val="000000"/>
                </a:solidFill>
              </a:rPr>
              <a:t>接近速度最快的那个存储器，存储</a:t>
            </a:r>
            <a:r>
              <a:rPr kumimoji="1" lang="zh-CN" altLang="en-US">
                <a:solidFill>
                  <a:srgbClr val="FF0000"/>
                </a:solidFill>
              </a:rPr>
              <a:t>容量</a:t>
            </a:r>
            <a:r>
              <a:rPr kumimoji="1" lang="zh-CN" altLang="en-US">
                <a:solidFill>
                  <a:srgbClr val="000000"/>
                </a:solidFill>
              </a:rPr>
              <a:t>与容量最大的那个存储器相等，单位容量的</a:t>
            </a:r>
            <a:r>
              <a:rPr kumimoji="1" lang="zh-CN" altLang="en-US">
                <a:solidFill>
                  <a:srgbClr val="FF0000"/>
                </a:solidFill>
              </a:rPr>
              <a:t>价格</a:t>
            </a:r>
            <a:r>
              <a:rPr kumimoji="1" lang="zh-CN" altLang="en-US">
                <a:solidFill>
                  <a:srgbClr val="000000"/>
                </a:solidFill>
              </a:rPr>
              <a:t>接近最便宜的那个存储器。</a:t>
            </a:r>
            <a:endParaRPr lang="zh-CN" altLang="en-US"/>
          </a:p>
        </p:txBody>
      </p:sp>
      <p:sp>
        <p:nvSpPr>
          <p:cNvPr id="1527812" name="Rectangle 4"/>
          <p:cNvSpPr>
            <a:spLocks noChangeArrowheads="1"/>
          </p:cNvSpPr>
          <p:nvPr/>
        </p:nvSpPr>
        <p:spPr bwMode="auto">
          <a:xfrm>
            <a:off x="827088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4.1.1  </a:t>
            </a:r>
            <a:r>
              <a:rPr lang="zh-CN" altLang="en-US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存储系统的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层次结构</a:t>
            </a:r>
            <a:endParaRPr lang="zh-CN" altLang="en-US">
              <a:solidFill>
                <a:srgbClr val="FF0066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4E98B-40AD-41AC-B0E1-7AEE06A81A5C}" type="slidenum">
              <a:rPr lang="zh-CN" altLang="en-US"/>
            </a:fld>
            <a:endParaRPr lang="en-US" altLang="zh-CN"/>
          </a:p>
        </p:txBody>
      </p:sp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r>
              <a:rPr lang="en-US" altLang="zh-CN"/>
              <a:t>4.2.3 </a:t>
            </a:r>
            <a:r>
              <a:rPr lang="zh-CN" altLang="en-US"/>
              <a:t>动态存储器      </a:t>
            </a:r>
            <a:r>
              <a:rPr lang="zh-CN" altLang="en-US">
                <a:solidFill>
                  <a:srgbClr val="006600"/>
                </a:solidFill>
              </a:rPr>
              <a:t>一、一般的动态存储器</a:t>
            </a:r>
            <a:r>
              <a:rPr lang="en-US" altLang="zh-CN">
                <a:solidFill>
                  <a:srgbClr val="FF6600"/>
                </a:solidFill>
              </a:rPr>
              <a:t>DRAM</a:t>
            </a:r>
            <a:endParaRPr lang="en-US" altLang="zh-CN">
              <a:solidFill>
                <a:srgbClr val="FF6600"/>
              </a:solidFill>
            </a:endParaRPr>
          </a:p>
        </p:txBody>
      </p:sp>
      <p:sp>
        <p:nvSpPr>
          <p:cNvPr id="157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4608512" cy="5472112"/>
          </a:xfrm>
        </p:spPr>
        <p:txBody>
          <a:bodyPr/>
          <a:lstStyle/>
          <a:p>
            <a:r>
              <a:rPr lang="en-US" altLang="zh-CN"/>
              <a:t>64K×1bit</a:t>
            </a:r>
            <a:endParaRPr lang="en-US" altLang="zh-CN"/>
          </a:p>
          <a:p>
            <a:r>
              <a:rPr lang="zh-CN" altLang="en-US"/>
              <a:t>行地址、列地址</a:t>
            </a:r>
            <a:endParaRPr lang="zh-CN" altLang="en-US"/>
          </a:p>
          <a:p>
            <a:r>
              <a:rPr lang="zh-CN" altLang="en-US"/>
              <a:t>工作过程</a:t>
            </a:r>
            <a:endParaRPr lang="zh-CN" altLang="en-US"/>
          </a:p>
          <a:p>
            <a:pPr lvl="1"/>
            <a:r>
              <a:rPr lang="zh-CN" altLang="en-US"/>
              <a:t>读</a:t>
            </a:r>
            <a:endParaRPr lang="zh-CN" altLang="en-US"/>
          </a:p>
          <a:p>
            <a:pPr lvl="1"/>
            <a:r>
              <a:rPr lang="zh-CN" altLang="en-US"/>
              <a:t>写</a:t>
            </a:r>
            <a:endParaRPr lang="zh-CN" altLang="en-US"/>
          </a:p>
          <a:p>
            <a:pPr lvl="1"/>
            <a:r>
              <a:rPr lang="zh-CN" altLang="en-US"/>
              <a:t>刷新</a:t>
            </a:r>
            <a:endParaRPr lang="zh-CN" altLang="en-US"/>
          </a:p>
        </p:txBody>
      </p:sp>
      <p:sp>
        <p:nvSpPr>
          <p:cNvPr id="1570820" name="Rectangle 4"/>
          <p:cNvSpPr>
            <a:spLocks noChangeArrowheads="1"/>
          </p:cNvSpPr>
          <p:nvPr/>
        </p:nvSpPr>
        <p:spPr bwMode="auto">
          <a:xfrm>
            <a:off x="5726113" y="1268413"/>
            <a:ext cx="1655762" cy="3095625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0822" name="AutoShape 6"/>
          <p:cNvSpPr>
            <a:spLocks noChangeArrowheads="1"/>
          </p:cNvSpPr>
          <p:nvPr/>
        </p:nvSpPr>
        <p:spPr bwMode="auto">
          <a:xfrm>
            <a:off x="5076825" y="1555750"/>
            <a:ext cx="649288" cy="360363"/>
          </a:xfrm>
          <a:prstGeom prst="rightArrow">
            <a:avLst>
              <a:gd name="adj1" fmla="val 49778"/>
              <a:gd name="adj2" fmla="val 59909"/>
            </a:avLst>
          </a:prstGeom>
          <a:noFill/>
          <a:ln w="28575" algn="ctr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0823" name="Line 7"/>
          <p:cNvSpPr>
            <a:spLocks noChangeShapeType="1"/>
          </p:cNvSpPr>
          <p:nvPr/>
        </p:nvSpPr>
        <p:spPr bwMode="auto">
          <a:xfrm>
            <a:off x="5076825" y="2652713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70824" name="Line 8"/>
          <p:cNvSpPr>
            <a:spLocks noChangeShapeType="1"/>
          </p:cNvSpPr>
          <p:nvPr/>
        </p:nvSpPr>
        <p:spPr bwMode="auto">
          <a:xfrm>
            <a:off x="5076825" y="3284538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70825" name="Line 9"/>
          <p:cNvSpPr>
            <a:spLocks noChangeShapeType="1"/>
          </p:cNvSpPr>
          <p:nvPr/>
        </p:nvSpPr>
        <p:spPr bwMode="auto">
          <a:xfrm>
            <a:off x="5076825" y="3932238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70827" name="Text Box 11"/>
          <p:cNvSpPr txBox="1">
            <a:spLocks noChangeArrowheads="1"/>
          </p:cNvSpPr>
          <p:nvPr/>
        </p:nvSpPr>
        <p:spPr bwMode="auto">
          <a:xfrm>
            <a:off x="5726113" y="1484313"/>
            <a:ext cx="1655762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A</a:t>
            </a:r>
            <a:r>
              <a:rPr lang="en-US" altLang="zh-CN" baseline="-25000"/>
              <a:t>0</a:t>
            </a:r>
            <a:r>
              <a:rPr lang="zh-CN" altLang="en-US"/>
              <a:t>～</a:t>
            </a:r>
            <a:r>
              <a:rPr lang="en-US" altLang="zh-CN"/>
              <a:t>A</a:t>
            </a:r>
            <a:r>
              <a:rPr lang="en-US" altLang="zh-CN" baseline="-25000"/>
              <a:t>7</a:t>
            </a:r>
            <a:endParaRPr lang="en-US" altLang="zh-CN" baseline="-25000"/>
          </a:p>
        </p:txBody>
      </p:sp>
      <p:sp>
        <p:nvSpPr>
          <p:cNvPr id="1570828" name="Text Box 12"/>
          <p:cNvSpPr txBox="1">
            <a:spLocks noChangeArrowheads="1"/>
          </p:cNvSpPr>
          <p:nvPr/>
        </p:nvSpPr>
        <p:spPr bwMode="auto">
          <a:xfrm>
            <a:off x="5726113" y="2420938"/>
            <a:ext cx="1655762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RAS</a:t>
            </a:r>
            <a:endParaRPr lang="en-US" altLang="zh-CN" baseline="-25000"/>
          </a:p>
        </p:txBody>
      </p:sp>
      <p:sp>
        <p:nvSpPr>
          <p:cNvPr id="1570829" name="Text Box 13"/>
          <p:cNvSpPr txBox="1">
            <a:spLocks noChangeArrowheads="1"/>
          </p:cNvSpPr>
          <p:nvPr/>
        </p:nvSpPr>
        <p:spPr bwMode="auto">
          <a:xfrm>
            <a:off x="5726113" y="3054350"/>
            <a:ext cx="1655762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CAS</a:t>
            </a:r>
            <a:endParaRPr lang="en-US" altLang="zh-CN" baseline="-25000"/>
          </a:p>
        </p:txBody>
      </p:sp>
      <p:sp>
        <p:nvSpPr>
          <p:cNvPr id="1570830" name="Text Box 14"/>
          <p:cNvSpPr txBox="1">
            <a:spLocks noChangeArrowheads="1"/>
          </p:cNvSpPr>
          <p:nvPr/>
        </p:nvSpPr>
        <p:spPr bwMode="auto">
          <a:xfrm>
            <a:off x="5726113" y="3702050"/>
            <a:ext cx="1655762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WE</a:t>
            </a:r>
            <a:endParaRPr lang="en-US" altLang="zh-CN" baseline="-25000"/>
          </a:p>
        </p:txBody>
      </p:sp>
      <p:sp>
        <p:nvSpPr>
          <p:cNvPr id="1570831" name="Line 15"/>
          <p:cNvSpPr>
            <a:spLocks noChangeShapeType="1"/>
          </p:cNvSpPr>
          <p:nvPr/>
        </p:nvSpPr>
        <p:spPr bwMode="auto">
          <a:xfrm>
            <a:off x="5827713" y="2508250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70832" name="Line 16"/>
          <p:cNvSpPr>
            <a:spLocks noChangeShapeType="1"/>
          </p:cNvSpPr>
          <p:nvPr/>
        </p:nvSpPr>
        <p:spPr bwMode="auto">
          <a:xfrm>
            <a:off x="5827713" y="3141663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70833" name="Line 17"/>
          <p:cNvSpPr>
            <a:spLocks noChangeShapeType="1"/>
          </p:cNvSpPr>
          <p:nvPr/>
        </p:nvSpPr>
        <p:spPr bwMode="auto">
          <a:xfrm>
            <a:off x="5837238" y="3795713"/>
            <a:ext cx="536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70835" name="Line 19"/>
          <p:cNvSpPr>
            <a:spLocks noChangeShapeType="1"/>
          </p:cNvSpPr>
          <p:nvPr/>
        </p:nvSpPr>
        <p:spPr bwMode="auto">
          <a:xfrm>
            <a:off x="7381875" y="2133600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70836" name="Line 20"/>
          <p:cNvSpPr>
            <a:spLocks noChangeShapeType="1"/>
          </p:cNvSpPr>
          <p:nvPr/>
        </p:nvSpPr>
        <p:spPr bwMode="auto">
          <a:xfrm flipH="1">
            <a:off x="7381875" y="17002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70837" name="Text Box 21"/>
          <p:cNvSpPr txBox="1">
            <a:spLocks noChangeArrowheads="1"/>
          </p:cNvSpPr>
          <p:nvPr/>
        </p:nvSpPr>
        <p:spPr bwMode="auto">
          <a:xfrm>
            <a:off x="7958138" y="1397000"/>
            <a:ext cx="936625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D</a:t>
            </a:r>
            <a:r>
              <a:rPr lang="en-US" altLang="zh-CN" baseline="-25000"/>
              <a:t>IN</a:t>
            </a:r>
            <a:endParaRPr lang="en-US" altLang="zh-CN" baseline="-25000"/>
          </a:p>
        </p:txBody>
      </p:sp>
      <p:sp>
        <p:nvSpPr>
          <p:cNvPr id="1570838" name="Text Box 22"/>
          <p:cNvSpPr txBox="1">
            <a:spLocks noChangeArrowheads="1"/>
          </p:cNvSpPr>
          <p:nvPr/>
        </p:nvSpPr>
        <p:spPr bwMode="auto">
          <a:xfrm>
            <a:off x="7958138" y="1844675"/>
            <a:ext cx="1081087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D</a:t>
            </a:r>
            <a:r>
              <a:rPr lang="en-US" altLang="zh-CN" baseline="-25000"/>
              <a:t>OUT</a:t>
            </a:r>
            <a:endParaRPr lang="en-US" altLang="zh-CN" baseline="-25000"/>
          </a:p>
        </p:txBody>
      </p:sp>
      <p:sp>
        <p:nvSpPr>
          <p:cNvPr id="1570839" name="Text Box 23"/>
          <p:cNvSpPr txBox="1">
            <a:spLocks noChangeArrowheads="1"/>
          </p:cNvSpPr>
          <p:nvPr/>
        </p:nvSpPr>
        <p:spPr bwMode="auto">
          <a:xfrm>
            <a:off x="5292725" y="765175"/>
            <a:ext cx="2447925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Intel 2164A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EEA99-B641-4EA8-AC31-6B752D347825}" type="slidenum">
              <a:rPr lang="zh-CN" altLang="en-US"/>
            </a:fld>
            <a:endParaRPr lang="en-US" altLang="zh-CN"/>
          </a:p>
        </p:txBody>
      </p:sp>
      <p:sp>
        <p:nvSpPr>
          <p:cNvPr id="157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r>
              <a:rPr lang="en-US" altLang="zh-CN"/>
              <a:t>4.2.3 </a:t>
            </a:r>
            <a:r>
              <a:rPr lang="zh-CN" altLang="en-US"/>
              <a:t>动态存储器      </a:t>
            </a:r>
            <a:r>
              <a:rPr lang="zh-CN" altLang="en-US">
                <a:solidFill>
                  <a:srgbClr val="006600"/>
                </a:solidFill>
              </a:rPr>
              <a:t>一、一般的动态存储器</a:t>
            </a:r>
            <a:r>
              <a:rPr lang="en-US" altLang="zh-CN">
                <a:solidFill>
                  <a:srgbClr val="FF6600"/>
                </a:solidFill>
              </a:rPr>
              <a:t>DRAM</a:t>
            </a:r>
            <a:endParaRPr lang="en-US" altLang="zh-CN">
              <a:solidFill>
                <a:srgbClr val="FF6600"/>
              </a:solidFill>
            </a:endParaRPr>
          </a:p>
        </p:txBody>
      </p:sp>
      <p:sp>
        <p:nvSpPr>
          <p:cNvPr id="157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4826000" cy="5976937"/>
          </a:xfrm>
        </p:spPr>
        <p:txBody>
          <a:bodyPr/>
          <a:lstStyle/>
          <a:p>
            <a:r>
              <a:rPr lang="zh-CN" altLang="en-US"/>
              <a:t>工作过程</a:t>
            </a:r>
            <a:endParaRPr lang="zh-CN" altLang="en-US"/>
          </a:p>
          <a:p>
            <a:pPr lvl="1"/>
            <a:r>
              <a:rPr lang="zh-CN" altLang="en-US"/>
              <a:t>读操作</a:t>
            </a:r>
            <a:endParaRPr lang="zh-CN" altLang="en-US"/>
          </a:p>
        </p:txBody>
      </p:sp>
      <p:sp>
        <p:nvSpPr>
          <p:cNvPr id="1572884" name="Text Box 20"/>
          <p:cNvSpPr txBox="1">
            <a:spLocks noChangeArrowheads="1"/>
          </p:cNvSpPr>
          <p:nvPr/>
        </p:nvSpPr>
        <p:spPr bwMode="auto">
          <a:xfrm>
            <a:off x="827088" y="2095500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RAS</a:t>
            </a:r>
            <a:endParaRPr lang="en-US" altLang="zh-CN" sz="2000"/>
          </a:p>
        </p:txBody>
      </p:sp>
      <p:sp>
        <p:nvSpPr>
          <p:cNvPr id="1572885" name="Text Box 21"/>
          <p:cNvSpPr txBox="1">
            <a:spLocks noChangeArrowheads="1"/>
          </p:cNvSpPr>
          <p:nvPr/>
        </p:nvSpPr>
        <p:spPr bwMode="auto">
          <a:xfrm>
            <a:off x="827088" y="2781300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CAS</a:t>
            </a:r>
            <a:endParaRPr lang="en-US" altLang="zh-CN" sz="2000"/>
          </a:p>
        </p:txBody>
      </p:sp>
      <p:sp>
        <p:nvSpPr>
          <p:cNvPr id="1572886" name="Text Box 22"/>
          <p:cNvSpPr txBox="1">
            <a:spLocks noChangeArrowheads="1"/>
          </p:cNvSpPr>
          <p:nvPr/>
        </p:nvSpPr>
        <p:spPr bwMode="auto">
          <a:xfrm>
            <a:off x="827088" y="4149725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WE</a:t>
            </a:r>
            <a:endParaRPr lang="en-US" altLang="zh-CN" sz="2000"/>
          </a:p>
        </p:txBody>
      </p:sp>
      <p:sp>
        <p:nvSpPr>
          <p:cNvPr id="1572887" name="Line 23"/>
          <p:cNvSpPr>
            <a:spLocks noChangeShapeType="1"/>
          </p:cNvSpPr>
          <p:nvPr/>
        </p:nvSpPr>
        <p:spPr bwMode="auto">
          <a:xfrm>
            <a:off x="1547813" y="2060575"/>
            <a:ext cx="10080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888" name="Line 24"/>
          <p:cNvSpPr>
            <a:spLocks noChangeShapeType="1"/>
          </p:cNvSpPr>
          <p:nvPr/>
        </p:nvSpPr>
        <p:spPr bwMode="auto">
          <a:xfrm>
            <a:off x="2554288" y="2060575"/>
            <a:ext cx="7302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889" name="Line 25"/>
          <p:cNvSpPr>
            <a:spLocks noChangeShapeType="1"/>
          </p:cNvSpPr>
          <p:nvPr/>
        </p:nvSpPr>
        <p:spPr bwMode="auto">
          <a:xfrm>
            <a:off x="2627313" y="2492375"/>
            <a:ext cx="49688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890" name="Line 26"/>
          <p:cNvSpPr>
            <a:spLocks noChangeShapeType="1"/>
          </p:cNvSpPr>
          <p:nvPr/>
        </p:nvSpPr>
        <p:spPr bwMode="auto">
          <a:xfrm flipV="1">
            <a:off x="7596188" y="2060575"/>
            <a:ext cx="71437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891" name="Line 27"/>
          <p:cNvSpPr>
            <a:spLocks noChangeShapeType="1"/>
          </p:cNvSpPr>
          <p:nvPr/>
        </p:nvSpPr>
        <p:spPr bwMode="auto">
          <a:xfrm>
            <a:off x="7667625" y="2060575"/>
            <a:ext cx="7207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892" name="Line 28"/>
          <p:cNvSpPr>
            <a:spLocks noChangeShapeType="1"/>
          </p:cNvSpPr>
          <p:nvPr/>
        </p:nvSpPr>
        <p:spPr bwMode="auto">
          <a:xfrm>
            <a:off x="1547813" y="2781300"/>
            <a:ext cx="36718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893" name="Line 29"/>
          <p:cNvSpPr>
            <a:spLocks noChangeShapeType="1"/>
          </p:cNvSpPr>
          <p:nvPr/>
        </p:nvSpPr>
        <p:spPr bwMode="auto">
          <a:xfrm>
            <a:off x="5219700" y="2781300"/>
            <a:ext cx="71438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894" name="Line 30"/>
          <p:cNvSpPr>
            <a:spLocks noChangeShapeType="1"/>
          </p:cNvSpPr>
          <p:nvPr/>
        </p:nvSpPr>
        <p:spPr bwMode="auto">
          <a:xfrm>
            <a:off x="5291138" y="3213100"/>
            <a:ext cx="23050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895" name="Line 31"/>
          <p:cNvSpPr>
            <a:spLocks noChangeShapeType="1"/>
          </p:cNvSpPr>
          <p:nvPr/>
        </p:nvSpPr>
        <p:spPr bwMode="auto">
          <a:xfrm flipV="1">
            <a:off x="7596188" y="2781300"/>
            <a:ext cx="71437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896" name="Line 32"/>
          <p:cNvSpPr>
            <a:spLocks noChangeShapeType="1"/>
          </p:cNvSpPr>
          <p:nvPr/>
        </p:nvSpPr>
        <p:spPr bwMode="auto">
          <a:xfrm>
            <a:off x="7667625" y="2781300"/>
            <a:ext cx="7207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897" name="Line 33"/>
          <p:cNvSpPr>
            <a:spLocks noChangeShapeType="1"/>
          </p:cNvSpPr>
          <p:nvPr/>
        </p:nvSpPr>
        <p:spPr bwMode="auto">
          <a:xfrm>
            <a:off x="2122488" y="3429000"/>
            <a:ext cx="217487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898" name="Line 34"/>
          <p:cNvSpPr>
            <a:spLocks noChangeShapeType="1"/>
          </p:cNvSpPr>
          <p:nvPr/>
        </p:nvSpPr>
        <p:spPr bwMode="auto">
          <a:xfrm flipH="1">
            <a:off x="2122488" y="3429000"/>
            <a:ext cx="217487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899" name="Line 35"/>
          <p:cNvSpPr>
            <a:spLocks noChangeShapeType="1"/>
          </p:cNvSpPr>
          <p:nvPr/>
        </p:nvSpPr>
        <p:spPr bwMode="auto">
          <a:xfrm flipH="1">
            <a:off x="1547813" y="3429000"/>
            <a:ext cx="5746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00" name="Line 36"/>
          <p:cNvSpPr>
            <a:spLocks noChangeShapeType="1"/>
          </p:cNvSpPr>
          <p:nvPr/>
        </p:nvSpPr>
        <p:spPr bwMode="auto">
          <a:xfrm flipH="1">
            <a:off x="1547813" y="3860800"/>
            <a:ext cx="5746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01" name="Line 37"/>
          <p:cNvSpPr>
            <a:spLocks noChangeShapeType="1"/>
          </p:cNvSpPr>
          <p:nvPr/>
        </p:nvSpPr>
        <p:spPr bwMode="auto">
          <a:xfrm>
            <a:off x="4067175" y="3429000"/>
            <a:ext cx="217488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02" name="Line 38"/>
          <p:cNvSpPr>
            <a:spLocks noChangeShapeType="1"/>
          </p:cNvSpPr>
          <p:nvPr/>
        </p:nvSpPr>
        <p:spPr bwMode="auto">
          <a:xfrm flipH="1">
            <a:off x="4067175" y="3429000"/>
            <a:ext cx="217488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03" name="Line 39"/>
          <p:cNvSpPr>
            <a:spLocks noChangeShapeType="1"/>
          </p:cNvSpPr>
          <p:nvPr/>
        </p:nvSpPr>
        <p:spPr bwMode="auto">
          <a:xfrm>
            <a:off x="4787900" y="3429000"/>
            <a:ext cx="217488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04" name="Line 40"/>
          <p:cNvSpPr>
            <a:spLocks noChangeShapeType="1"/>
          </p:cNvSpPr>
          <p:nvPr/>
        </p:nvSpPr>
        <p:spPr bwMode="auto">
          <a:xfrm flipH="1">
            <a:off x="4787900" y="3429000"/>
            <a:ext cx="217488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05" name="Line 41"/>
          <p:cNvSpPr>
            <a:spLocks noChangeShapeType="1"/>
          </p:cNvSpPr>
          <p:nvPr/>
        </p:nvSpPr>
        <p:spPr bwMode="auto">
          <a:xfrm>
            <a:off x="6804025" y="3429000"/>
            <a:ext cx="217488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06" name="Line 42"/>
          <p:cNvSpPr>
            <a:spLocks noChangeShapeType="1"/>
          </p:cNvSpPr>
          <p:nvPr/>
        </p:nvSpPr>
        <p:spPr bwMode="auto">
          <a:xfrm flipH="1">
            <a:off x="6804025" y="3429000"/>
            <a:ext cx="217488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07" name="Line 43"/>
          <p:cNvSpPr>
            <a:spLocks noChangeShapeType="1"/>
          </p:cNvSpPr>
          <p:nvPr/>
        </p:nvSpPr>
        <p:spPr bwMode="auto">
          <a:xfrm>
            <a:off x="2339975" y="3429000"/>
            <a:ext cx="172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08" name="Line 44"/>
          <p:cNvSpPr>
            <a:spLocks noChangeShapeType="1"/>
          </p:cNvSpPr>
          <p:nvPr/>
        </p:nvSpPr>
        <p:spPr bwMode="auto">
          <a:xfrm>
            <a:off x="2339975" y="3860800"/>
            <a:ext cx="172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09" name="Line 45"/>
          <p:cNvSpPr>
            <a:spLocks noChangeShapeType="1"/>
          </p:cNvSpPr>
          <p:nvPr/>
        </p:nvSpPr>
        <p:spPr bwMode="auto">
          <a:xfrm>
            <a:off x="4283075" y="3429000"/>
            <a:ext cx="5048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10" name="Line 46"/>
          <p:cNvSpPr>
            <a:spLocks noChangeShapeType="1"/>
          </p:cNvSpPr>
          <p:nvPr/>
        </p:nvSpPr>
        <p:spPr bwMode="auto">
          <a:xfrm>
            <a:off x="4283075" y="3860800"/>
            <a:ext cx="5048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11" name="Line 47"/>
          <p:cNvSpPr>
            <a:spLocks noChangeShapeType="1"/>
          </p:cNvSpPr>
          <p:nvPr/>
        </p:nvSpPr>
        <p:spPr bwMode="auto">
          <a:xfrm>
            <a:off x="5003800" y="3429000"/>
            <a:ext cx="18002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12" name="Line 48"/>
          <p:cNvSpPr>
            <a:spLocks noChangeShapeType="1"/>
          </p:cNvSpPr>
          <p:nvPr/>
        </p:nvSpPr>
        <p:spPr bwMode="auto">
          <a:xfrm>
            <a:off x="5003800" y="3860800"/>
            <a:ext cx="18002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13" name="Line 49"/>
          <p:cNvSpPr>
            <a:spLocks noChangeShapeType="1"/>
          </p:cNvSpPr>
          <p:nvPr/>
        </p:nvSpPr>
        <p:spPr bwMode="auto">
          <a:xfrm>
            <a:off x="7019925" y="3860800"/>
            <a:ext cx="1368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14" name="Line 50"/>
          <p:cNvSpPr>
            <a:spLocks noChangeShapeType="1"/>
          </p:cNvSpPr>
          <p:nvPr/>
        </p:nvSpPr>
        <p:spPr bwMode="auto">
          <a:xfrm>
            <a:off x="7019925" y="3429000"/>
            <a:ext cx="1368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15" name="Line 51"/>
          <p:cNvSpPr>
            <a:spLocks noChangeShapeType="1"/>
          </p:cNvSpPr>
          <p:nvPr/>
        </p:nvSpPr>
        <p:spPr bwMode="auto">
          <a:xfrm flipV="1">
            <a:off x="1547813" y="4148138"/>
            <a:ext cx="6840537" cy="15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16" name="Text Box 52"/>
          <p:cNvSpPr txBox="1">
            <a:spLocks noChangeArrowheads="1"/>
          </p:cNvSpPr>
          <p:nvPr/>
        </p:nvSpPr>
        <p:spPr bwMode="auto">
          <a:xfrm>
            <a:off x="2555875" y="3403600"/>
            <a:ext cx="1439863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6600"/>
                </a:solidFill>
              </a:rPr>
              <a:t>行地址</a:t>
            </a:r>
            <a:endParaRPr lang="zh-CN" altLang="en-US" sz="2400">
              <a:solidFill>
                <a:srgbClr val="FF6600"/>
              </a:solidFill>
            </a:endParaRPr>
          </a:p>
        </p:txBody>
      </p:sp>
      <p:sp>
        <p:nvSpPr>
          <p:cNvPr id="1572917" name="Text Box 53"/>
          <p:cNvSpPr txBox="1">
            <a:spLocks noChangeArrowheads="1"/>
          </p:cNvSpPr>
          <p:nvPr/>
        </p:nvSpPr>
        <p:spPr bwMode="auto">
          <a:xfrm>
            <a:off x="5148263" y="3403600"/>
            <a:ext cx="1439862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6600"/>
                </a:solidFill>
              </a:rPr>
              <a:t>列地址</a:t>
            </a:r>
            <a:endParaRPr lang="zh-CN" altLang="en-US" sz="2400">
              <a:solidFill>
                <a:srgbClr val="FF6600"/>
              </a:solidFill>
            </a:endParaRPr>
          </a:p>
        </p:txBody>
      </p:sp>
      <p:sp>
        <p:nvSpPr>
          <p:cNvPr id="1572918" name="Text Box 54"/>
          <p:cNvSpPr txBox="1">
            <a:spLocks noChangeArrowheads="1"/>
          </p:cNvSpPr>
          <p:nvPr/>
        </p:nvSpPr>
        <p:spPr bwMode="auto">
          <a:xfrm>
            <a:off x="755650" y="4976813"/>
            <a:ext cx="936625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D</a:t>
            </a:r>
            <a:r>
              <a:rPr lang="en-US" altLang="zh-CN" sz="2000" baseline="-25000"/>
              <a:t>OUT</a:t>
            </a:r>
            <a:endParaRPr lang="en-US" altLang="zh-CN" sz="2000" baseline="-25000"/>
          </a:p>
        </p:txBody>
      </p:sp>
      <p:sp>
        <p:nvSpPr>
          <p:cNvPr id="1572919" name="Line 55"/>
          <p:cNvSpPr>
            <a:spLocks noChangeShapeType="1"/>
          </p:cNvSpPr>
          <p:nvPr/>
        </p:nvSpPr>
        <p:spPr bwMode="auto">
          <a:xfrm flipH="1">
            <a:off x="5651500" y="4870450"/>
            <a:ext cx="144463" cy="2873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20" name="Line 56"/>
          <p:cNvSpPr>
            <a:spLocks noChangeShapeType="1"/>
          </p:cNvSpPr>
          <p:nvPr/>
        </p:nvSpPr>
        <p:spPr bwMode="auto">
          <a:xfrm>
            <a:off x="5651500" y="5157788"/>
            <a:ext cx="144463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21" name="Line 57"/>
          <p:cNvSpPr>
            <a:spLocks noChangeShapeType="1"/>
          </p:cNvSpPr>
          <p:nvPr/>
        </p:nvSpPr>
        <p:spPr bwMode="auto">
          <a:xfrm>
            <a:off x="7812088" y="4870450"/>
            <a:ext cx="144462" cy="2873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22" name="Line 58"/>
          <p:cNvSpPr>
            <a:spLocks noChangeShapeType="1"/>
          </p:cNvSpPr>
          <p:nvPr/>
        </p:nvSpPr>
        <p:spPr bwMode="auto">
          <a:xfrm flipH="1">
            <a:off x="7812088" y="5157788"/>
            <a:ext cx="144462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23" name="Line 59"/>
          <p:cNvSpPr>
            <a:spLocks noChangeShapeType="1"/>
          </p:cNvSpPr>
          <p:nvPr/>
        </p:nvSpPr>
        <p:spPr bwMode="auto">
          <a:xfrm>
            <a:off x="5795963" y="5373688"/>
            <a:ext cx="20161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24" name="Line 60"/>
          <p:cNvSpPr>
            <a:spLocks noChangeShapeType="1"/>
          </p:cNvSpPr>
          <p:nvPr/>
        </p:nvSpPr>
        <p:spPr bwMode="auto">
          <a:xfrm flipV="1">
            <a:off x="5795963" y="4868863"/>
            <a:ext cx="2016125" cy="15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25" name="Line 61"/>
          <p:cNvSpPr>
            <a:spLocks noChangeShapeType="1"/>
          </p:cNvSpPr>
          <p:nvPr/>
        </p:nvSpPr>
        <p:spPr bwMode="auto">
          <a:xfrm flipH="1" flipV="1">
            <a:off x="1547813" y="5156200"/>
            <a:ext cx="4103687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26" name="Line 62"/>
          <p:cNvSpPr>
            <a:spLocks noChangeShapeType="1"/>
          </p:cNvSpPr>
          <p:nvPr/>
        </p:nvSpPr>
        <p:spPr bwMode="auto">
          <a:xfrm>
            <a:off x="7956550" y="5156200"/>
            <a:ext cx="5032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27" name="Text Box 63"/>
          <p:cNvSpPr txBox="1">
            <a:spLocks noChangeArrowheads="1"/>
          </p:cNvSpPr>
          <p:nvPr/>
        </p:nvSpPr>
        <p:spPr bwMode="auto">
          <a:xfrm>
            <a:off x="5867400" y="4870450"/>
            <a:ext cx="1871663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6600"/>
                </a:solidFill>
              </a:rPr>
              <a:t>读出数据</a:t>
            </a:r>
            <a:endParaRPr lang="zh-CN" altLang="en-US" sz="2400">
              <a:solidFill>
                <a:srgbClr val="FF6600"/>
              </a:solidFill>
            </a:endParaRPr>
          </a:p>
        </p:txBody>
      </p:sp>
      <p:sp>
        <p:nvSpPr>
          <p:cNvPr id="1572928" name="Line 64"/>
          <p:cNvSpPr>
            <a:spLocks noChangeShapeType="1"/>
          </p:cNvSpPr>
          <p:nvPr/>
        </p:nvSpPr>
        <p:spPr bwMode="auto">
          <a:xfrm flipV="1">
            <a:off x="5735638" y="1844675"/>
            <a:ext cx="0" cy="3887788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29" name="Line 65"/>
          <p:cNvSpPr>
            <a:spLocks noChangeShapeType="1"/>
          </p:cNvSpPr>
          <p:nvPr/>
        </p:nvSpPr>
        <p:spPr bwMode="auto">
          <a:xfrm flipV="1">
            <a:off x="5257800" y="1844675"/>
            <a:ext cx="0" cy="3887788"/>
          </a:xfrm>
          <a:prstGeom prst="line">
            <a:avLst/>
          </a:prstGeom>
          <a:noFill/>
          <a:ln w="28575">
            <a:solidFill>
              <a:srgbClr val="009900"/>
            </a:solidFill>
            <a:prstDash val="dash"/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30" name="Line 66"/>
          <p:cNvSpPr>
            <a:spLocks noChangeShapeType="1"/>
          </p:cNvSpPr>
          <p:nvPr/>
        </p:nvSpPr>
        <p:spPr bwMode="auto">
          <a:xfrm flipV="1">
            <a:off x="4943475" y="1844675"/>
            <a:ext cx="0" cy="3887788"/>
          </a:xfrm>
          <a:prstGeom prst="line">
            <a:avLst/>
          </a:prstGeom>
          <a:noFill/>
          <a:ln w="28575">
            <a:solidFill>
              <a:srgbClr val="009900"/>
            </a:solidFill>
            <a:prstDash val="dash"/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31" name="Line 67"/>
          <p:cNvSpPr>
            <a:spLocks noChangeShapeType="1"/>
          </p:cNvSpPr>
          <p:nvPr/>
        </p:nvSpPr>
        <p:spPr bwMode="auto">
          <a:xfrm flipV="1">
            <a:off x="2593975" y="1844675"/>
            <a:ext cx="0" cy="3887788"/>
          </a:xfrm>
          <a:prstGeom prst="line">
            <a:avLst/>
          </a:prstGeom>
          <a:noFill/>
          <a:ln w="28575">
            <a:solidFill>
              <a:srgbClr val="009900"/>
            </a:solidFill>
            <a:prstDash val="dash"/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32" name="Line 68"/>
          <p:cNvSpPr>
            <a:spLocks noChangeShapeType="1"/>
          </p:cNvSpPr>
          <p:nvPr/>
        </p:nvSpPr>
        <p:spPr bwMode="auto">
          <a:xfrm flipV="1">
            <a:off x="2279650" y="1844675"/>
            <a:ext cx="0" cy="3887788"/>
          </a:xfrm>
          <a:prstGeom prst="line">
            <a:avLst/>
          </a:prstGeom>
          <a:noFill/>
          <a:ln w="28575">
            <a:solidFill>
              <a:srgbClr val="009900"/>
            </a:solidFill>
            <a:prstDash val="dash"/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33" name="Line 69"/>
          <p:cNvSpPr>
            <a:spLocks noChangeShapeType="1"/>
          </p:cNvSpPr>
          <p:nvPr/>
        </p:nvSpPr>
        <p:spPr bwMode="auto">
          <a:xfrm flipV="1">
            <a:off x="7629525" y="1844675"/>
            <a:ext cx="0" cy="3887788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34" name="Text Box 70"/>
          <p:cNvSpPr txBox="1">
            <a:spLocks noChangeArrowheads="1"/>
          </p:cNvSpPr>
          <p:nvPr/>
        </p:nvSpPr>
        <p:spPr bwMode="auto">
          <a:xfrm>
            <a:off x="2030413" y="5659438"/>
            <a:ext cx="504825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8000"/>
                </a:solidFill>
              </a:rPr>
              <a:t>①</a:t>
            </a:r>
            <a:endParaRPr lang="zh-CN" altLang="en-US" sz="2400">
              <a:solidFill>
                <a:srgbClr val="008000"/>
              </a:solidFill>
            </a:endParaRPr>
          </a:p>
        </p:txBody>
      </p:sp>
      <p:sp>
        <p:nvSpPr>
          <p:cNvPr id="1572935" name="Text Box 71"/>
          <p:cNvSpPr txBox="1">
            <a:spLocks noChangeArrowheads="1"/>
          </p:cNvSpPr>
          <p:nvPr/>
        </p:nvSpPr>
        <p:spPr bwMode="auto">
          <a:xfrm>
            <a:off x="2339975" y="5659438"/>
            <a:ext cx="504825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8000"/>
                </a:solidFill>
              </a:rPr>
              <a:t>②</a:t>
            </a:r>
            <a:endParaRPr lang="zh-CN" altLang="en-US" sz="2400">
              <a:solidFill>
                <a:srgbClr val="008000"/>
              </a:solidFill>
            </a:endParaRPr>
          </a:p>
        </p:txBody>
      </p:sp>
      <p:sp>
        <p:nvSpPr>
          <p:cNvPr id="1572936" name="Text Box 72"/>
          <p:cNvSpPr txBox="1">
            <a:spLocks noChangeArrowheads="1"/>
          </p:cNvSpPr>
          <p:nvPr/>
        </p:nvSpPr>
        <p:spPr bwMode="auto">
          <a:xfrm>
            <a:off x="4681538" y="5684838"/>
            <a:ext cx="504825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</a:rPr>
              <a:t>③</a:t>
            </a:r>
            <a:endParaRPr lang="en-US" altLang="zh-CN" sz="2400">
              <a:solidFill>
                <a:srgbClr val="008000"/>
              </a:solidFill>
            </a:endParaRPr>
          </a:p>
        </p:txBody>
      </p:sp>
      <p:sp>
        <p:nvSpPr>
          <p:cNvPr id="1572937" name="Text Box 73"/>
          <p:cNvSpPr txBox="1">
            <a:spLocks noChangeArrowheads="1"/>
          </p:cNvSpPr>
          <p:nvPr/>
        </p:nvSpPr>
        <p:spPr bwMode="auto">
          <a:xfrm>
            <a:off x="5003800" y="5684838"/>
            <a:ext cx="504825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8000"/>
                </a:solidFill>
              </a:rPr>
              <a:t>④</a:t>
            </a:r>
            <a:endParaRPr lang="zh-CN" altLang="en-US" sz="2400">
              <a:solidFill>
                <a:srgbClr val="008000"/>
              </a:solidFill>
            </a:endParaRPr>
          </a:p>
        </p:txBody>
      </p:sp>
      <p:sp>
        <p:nvSpPr>
          <p:cNvPr id="1572938" name="Line 74"/>
          <p:cNvSpPr>
            <a:spLocks noChangeShapeType="1"/>
          </p:cNvSpPr>
          <p:nvPr/>
        </p:nvSpPr>
        <p:spPr bwMode="auto">
          <a:xfrm>
            <a:off x="912813" y="2170113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39" name="Line 75"/>
          <p:cNvSpPr>
            <a:spLocks noChangeShapeType="1"/>
          </p:cNvSpPr>
          <p:nvPr/>
        </p:nvSpPr>
        <p:spPr bwMode="auto">
          <a:xfrm>
            <a:off x="938213" y="2851150"/>
            <a:ext cx="465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40" name="Line 76"/>
          <p:cNvSpPr>
            <a:spLocks noChangeShapeType="1"/>
          </p:cNvSpPr>
          <p:nvPr/>
        </p:nvSpPr>
        <p:spPr bwMode="auto">
          <a:xfrm>
            <a:off x="971550" y="4219575"/>
            <a:ext cx="398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2941" name="Text Box 77"/>
          <p:cNvSpPr txBox="1">
            <a:spLocks noChangeArrowheads="1"/>
          </p:cNvSpPr>
          <p:nvPr/>
        </p:nvSpPr>
        <p:spPr bwMode="auto">
          <a:xfrm>
            <a:off x="466725" y="3427413"/>
            <a:ext cx="1081088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A</a:t>
            </a:r>
            <a:r>
              <a:rPr lang="en-US" altLang="zh-CN" sz="2000" baseline="-25000"/>
              <a:t>0</a:t>
            </a:r>
            <a:r>
              <a:rPr lang="zh-CN" altLang="en-US" sz="2000"/>
              <a:t>～</a:t>
            </a:r>
            <a:r>
              <a:rPr lang="en-US" altLang="zh-CN" sz="2000"/>
              <a:t>A</a:t>
            </a:r>
            <a:r>
              <a:rPr lang="en-US" altLang="zh-CN" sz="2000" baseline="-25000"/>
              <a:t>7</a:t>
            </a:r>
            <a:endParaRPr lang="en-US" altLang="zh-CN" sz="2000" baseline="-25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569DE-DF0E-41FF-A4F7-AD08A7A4D6FF}" type="slidenum">
              <a:rPr lang="zh-CN" altLang="en-US"/>
            </a:fld>
            <a:endParaRPr lang="en-US" altLang="zh-CN"/>
          </a:p>
        </p:txBody>
      </p:sp>
      <p:sp>
        <p:nvSpPr>
          <p:cNvPr id="157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r>
              <a:rPr lang="en-US" altLang="zh-CN"/>
              <a:t>4.2.3 </a:t>
            </a:r>
            <a:r>
              <a:rPr lang="zh-CN" altLang="en-US"/>
              <a:t>动态存储器      </a:t>
            </a:r>
            <a:r>
              <a:rPr lang="zh-CN" altLang="en-US">
                <a:solidFill>
                  <a:srgbClr val="006600"/>
                </a:solidFill>
              </a:rPr>
              <a:t>一、一般的动态存储器</a:t>
            </a:r>
            <a:r>
              <a:rPr lang="en-US" altLang="zh-CN">
                <a:solidFill>
                  <a:srgbClr val="FF6600"/>
                </a:solidFill>
              </a:rPr>
              <a:t>DRAM</a:t>
            </a:r>
            <a:endParaRPr lang="en-US" altLang="zh-CN">
              <a:solidFill>
                <a:srgbClr val="FF6600"/>
              </a:solidFill>
            </a:endParaRPr>
          </a:p>
        </p:txBody>
      </p:sp>
      <p:sp>
        <p:nvSpPr>
          <p:cNvPr id="157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4826000" cy="5976937"/>
          </a:xfrm>
        </p:spPr>
        <p:txBody>
          <a:bodyPr/>
          <a:lstStyle/>
          <a:p>
            <a:r>
              <a:rPr lang="zh-CN" altLang="en-US"/>
              <a:t>工作过程</a:t>
            </a:r>
            <a:endParaRPr lang="zh-CN" altLang="en-US"/>
          </a:p>
          <a:p>
            <a:pPr lvl="1"/>
            <a:r>
              <a:rPr lang="zh-CN" altLang="en-US"/>
              <a:t>写操作</a:t>
            </a:r>
            <a:endParaRPr lang="zh-CN" altLang="en-US"/>
          </a:p>
        </p:txBody>
      </p:sp>
      <p:sp>
        <p:nvSpPr>
          <p:cNvPr id="1573950" name="Text Box 62"/>
          <p:cNvSpPr txBox="1">
            <a:spLocks noChangeArrowheads="1"/>
          </p:cNvSpPr>
          <p:nvPr/>
        </p:nvSpPr>
        <p:spPr bwMode="auto">
          <a:xfrm>
            <a:off x="323850" y="2120900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RAS</a:t>
            </a:r>
            <a:endParaRPr lang="en-US" altLang="zh-CN" sz="2000"/>
          </a:p>
        </p:txBody>
      </p:sp>
      <p:sp>
        <p:nvSpPr>
          <p:cNvPr id="1573951" name="Text Box 63"/>
          <p:cNvSpPr txBox="1">
            <a:spLocks noChangeArrowheads="1"/>
          </p:cNvSpPr>
          <p:nvPr/>
        </p:nvSpPr>
        <p:spPr bwMode="auto">
          <a:xfrm>
            <a:off x="322263" y="2806700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CAS</a:t>
            </a:r>
            <a:endParaRPr lang="en-US" altLang="zh-CN" sz="2000"/>
          </a:p>
        </p:txBody>
      </p:sp>
      <p:sp>
        <p:nvSpPr>
          <p:cNvPr id="1573952" name="Text Box 64"/>
          <p:cNvSpPr txBox="1">
            <a:spLocks noChangeArrowheads="1"/>
          </p:cNvSpPr>
          <p:nvPr/>
        </p:nvSpPr>
        <p:spPr bwMode="auto">
          <a:xfrm>
            <a:off x="322263" y="4175125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WE</a:t>
            </a:r>
            <a:endParaRPr lang="en-US" altLang="zh-CN" sz="2000"/>
          </a:p>
        </p:txBody>
      </p:sp>
      <p:sp>
        <p:nvSpPr>
          <p:cNvPr id="1573953" name="Text Box 65"/>
          <p:cNvSpPr txBox="1">
            <a:spLocks noChangeArrowheads="1"/>
          </p:cNvSpPr>
          <p:nvPr/>
        </p:nvSpPr>
        <p:spPr bwMode="auto">
          <a:xfrm>
            <a:off x="323850" y="4894263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D</a:t>
            </a:r>
            <a:r>
              <a:rPr lang="en-US" altLang="zh-CN" sz="2000" baseline="-25000"/>
              <a:t>IN</a:t>
            </a:r>
            <a:endParaRPr lang="en-US" altLang="zh-CN" sz="2000" baseline="-25000"/>
          </a:p>
        </p:txBody>
      </p:sp>
      <p:sp>
        <p:nvSpPr>
          <p:cNvPr id="1573954" name="Line 66"/>
          <p:cNvSpPr>
            <a:spLocks noChangeShapeType="1"/>
          </p:cNvSpPr>
          <p:nvPr/>
        </p:nvSpPr>
        <p:spPr bwMode="auto">
          <a:xfrm>
            <a:off x="1044575" y="2085975"/>
            <a:ext cx="7921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55" name="Line 67"/>
          <p:cNvSpPr>
            <a:spLocks noChangeShapeType="1"/>
          </p:cNvSpPr>
          <p:nvPr/>
        </p:nvSpPr>
        <p:spPr bwMode="auto">
          <a:xfrm>
            <a:off x="1836738" y="2085975"/>
            <a:ext cx="7302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56" name="Line 68"/>
          <p:cNvSpPr>
            <a:spLocks noChangeShapeType="1"/>
          </p:cNvSpPr>
          <p:nvPr/>
        </p:nvSpPr>
        <p:spPr bwMode="auto">
          <a:xfrm>
            <a:off x="1909763" y="2517775"/>
            <a:ext cx="504031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57" name="Line 69"/>
          <p:cNvSpPr>
            <a:spLocks noChangeShapeType="1"/>
          </p:cNvSpPr>
          <p:nvPr/>
        </p:nvSpPr>
        <p:spPr bwMode="auto">
          <a:xfrm flipV="1">
            <a:off x="6950075" y="2085975"/>
            <a:ext cx="71438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58" name="Line 70"/>
          <p:cNvSpPr>
            <a:spLocks noChangeShapeType="1"/>
          </p:cNvSpPr>
          <p:nvPr/>
        </p:nvSpPr>
        <p:spPr bwMode="auto">
          <a:xfrm>
            <a:off x="7021513" y="2085975"/>
            <a:ext cx="16557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59" name="Line 71"/>
          <p:cNvSpPr>
            <a:spLocks noChangeShapeType="1"/>
          </p:cNvSpPr>
          <p:nvPr/>
        </p:nvSpPr>
        <p:spPr bwMode="auto">
          <a:xfrm>
            <a:off x="1044575" y="2806700"/>
            <a:ext cx="34575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60" name="Line 72"/>
          <p:cNvSpPr>
            <a:spLocks noChangeShapeType="1"/>
          </p:cNvSpPr>
          <p:nvPr/>
        </p:nvSpPr>
        <p:spPr bwMode="auto">
          <a:xfrm>
            <a:off x="4502150" y="2806700"/>
            <a:ext cx="71438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61" name="Line 73"/>
          <p:cNvSpPr>
            <a:spLocks noChangeShapeType="1"/>
          </p:cNvSpPr>
          <p:nvPr/>
        </p:nvSpPr>
        <p:spPr bwMode="auto">
          <a:xfrm>
            <a:off x="4573588" y="3238500"/>
            <a:ext cx="23764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62" name="Line 74"/>
          <p:cNvSpPr>
            <a:spLocks noChangeShapeType="1"/>
          </p:cNvSpPr>
          <p:nvPr/>
        </p:nvSpPr>
        <p:spPr bwMode="auto">
          <a:xfrm flipV="1">
            <a:off x="6950075" y="2806700"/>
            <a:ext cx="71438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63" name="Line 75"/>
          <p:cNvSpPr>
            <a:spLocks noChangeShapeType="1"/>
          </p:cNvSpPr>
          <p:nvPr/>
        </p:nvSpPr>
        <p:spPr bwMode="auto">
          <a:xfrm>
            <a:off x="7021513" y="2806700"/>
            <a:ext cx="16557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64" name="Line 76"/>
          <p:cNvSpPr>
            <a:spLocks noChangeShapeType="1"/>
          </p:cNvSpPr>
          <p:nvPr/>
        </p:nvSpPr>
        <p:spPr bwMode="auto">
          <a:xfrm>
            <a:off x="1476375" y="3454400"/>
            <a:ext cx="217488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65" name="Line 77"/>
          <p:cNvSpPr>
            <a:spLocks noChangeShapeType="1"/>
          </p:cNvSpPr>
          <p:nvPr/>
        </p:nvSpPr>
        <p:spPr bwMode="auto">
          <a:xfrm flipH="1">
            <a:off x="1476375" y="3454400"/>
            <a:ext cx="217488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66" name="Line 78"/>
          <p:cNvSpPr>
            <a:spLocks noChangeShapeType="1"/>
          </p:cNvSpPr>
          <p:nvPr/>
        </p:nvSpPr>
        <p:spPr bwMode="auto">
          <a:xfrm flipH="1">
            <a:off x="973138" y="3454400"/>
            <a:ext cx="5032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67" name="Line 79"/>
          <p:cNvSpPr>
            <a:spLocks noChangeShapeType="1"/>
          </p:cNvSpPr>
          <p:nvPr/>
        </p:nvSpPr>
        <p:spPr bwMode="auto">
          <a:xfrm flipH="1">
            <a:off x="973138" y="3886200"/>
            <a:ext cx="5032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68" name="Line 80"/>
          <p:cNvSpPr>
            <a:spLocks noChangeShapeType="1"/>
          </p:cNvSpPr>
          <p:nvPr/>
        </p:nvSpPr>
        <p:spPr bwMode="auto">
          <a:xfrm>
            <a:off x="3421063" y="3454400"/>
            <a:ext cx="217487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69" name="Line 81"/>
          <p:cNvSpPr>
            <a:spLocks noChangeShapeType="1"/>
          </p:cNvSpPr>
          <p:nvPr/>
        </p:nvSpPr>
        <p:spPr bwMode="auto">
          <a:xfrm flipH="1">
            <a:off x="3421063" y="3454400"/>
            <a:ext cx="217487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70" name="Line 82"/>
          <p:cNvSpPr>
            <a:spLocks noChangeShapeType="1"/>
          </p:cNvSpPr>
          <p:nvPr/>
        </p:nvSpPr>
        <p:spPr bwMode="auto">
          <a:xfrm>
            <a:off x="4141788" y="3454400"/>
            <a:ext cx="217487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71" name="Line 83"/>
          <p:cNvSpPr>
            <a:spLocks noChangeShapeType="1"/>
          </p:cNvSpPr>
          <p:nvPr/>
        </p:nvSpPr>
        <p:spPr bwMode="auto">
          <a:xfrm flipH="1">
            <a:off x="4141788" y="3454400"/>
            <a:ext cx="217487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72" name="Line 84"/>
          <p:cNvSpPr>
            <a:spLocks noChangeShapeType="1"/>
          </p:cNvSpPr>
          <p:nvPr/>
        </p:nvSpPr>
        <p:spPr bwMode="auto">
          <a:xfrm>
            <a:off x="6157913" y="3454400"/>
            <a:ext cx="217487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73" name="Line 85"/>
          <p:cNvSpPr>
            <a:spLocks noChangeShapeType="1"/>
          </p:cNvSpPr>
          <p:nvPr/>
        </p:nvSpPr>
        <p:spPr bwMode="auto">
          <a:xfrm flipH="1">
            <a:off x="6157913" y="3454400"/>
            <a:ext cx="217487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74" name="Line 86"/>
          <p:cNvSpPr>
            <a:spLocks noChangeShapeType="1"/>
          </p:cNvSpPr>
          <p:nvPr/>
        </p:nvSpPr>
        <p:spPr bwMode="auto">
          <a:xfrm>
            <a:off x="1693863" y="3454400"/>
            <a:ext cx="172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75" name="Line 87"/>
          <p:cNvSpPr>
            <a:spLocks noChangeShapeType="1"/>
          </p:cNvSpPr>
          <p:nvPr/>
        </p:nvSpPr>
        <p:spPr bwMode="auto">
          <a:xfrm>
            <a:off x="1693863" y="3886200"/>
            <a:ext cx="172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76" name="Line 88"/>
          <p:cNvSpPr>
            <a:spLocks noChangeShapeType="1"/>
          </p:cNvSpPr>
          <p:nvPr/>
        </p:nvSpPr>
        <p:spPr bwMode="auto">
          <a:xfrm>
            <a:off x="3636963" y="3454400"/>
            <a:ext cx="5048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77" name="Line 89"/>
          <p:cNvSpPr>
            <a:spLocks noChangeShapeType="1"/>
          </p:cNvSpPr>
          <p:nvPr/>
        </p:nvSpPr>
        <p:spPr bwMode="auto">
          <a:xfrm>
            <a:off x="3636963" y="3886200"/>
            <a:ext cx="5048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78" name="Line 90"/>
          <p:cNvSpPr>
            <a:spLocks noChangeShapeType="1"/>
          </p:cNvSpPr>
          <p:nvPr/>
        </p:nvSpPr>
        <p:spPr bwMode="auto">
          <a:xfrm>
            <a:off x="4357688" y="3454400"/>
            <a:ext cx="18002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79" name="Line 91"/>
          <p:cNvSpPr>
            <a:spLocks noChangeShapeType="1"/>
          </p:cNvSpPr>
          <p:nvPr/>
        </p:nvSpPr>
        <p:spPr bwMode="auto">
          <a:xfrm>
            <a:off x="4357688" y="3886200"/>
            <a:ext cx="18002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80" name="Line 92"/>
          <p:cNvSpPr>
            <a:spLocks noChangeShapeType="1"/>
          </p:cNvSpPr>
          <p:nvPr/>
        </p:nvSpPr>
        <p:spPr bwMode="auto">
          <a:xfrm>
            <a:off x="6373813" y="3886200"/>
            <a:ext cx="22320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81" name="Line 93"/>
          <p:cNvSpPr>
            <a:spLocks noChangeShapeType="1"/>
          </p:cNvSpPr>
          <p:nvPr/>
        </p:nvSpPr>
        <p:spPr bwMode="auto">
          <a:xfrm>
            <a:off x="6373813" y="3454400"/>
            <a:ext cx="22320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82" name="Line 94"/>
          <p:cNvSpPr>
            <a:spLocks noChangeShapeType="1"/>
          </p:cNvSpPr>
          <p:nvPr/>
        </p:nvSpPr>
        <p:spPr bwMode="auto">
          <a:xfrm>
            <a:off x="973138" y="4175125"/>
            <a:ext cx="30956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83" name="Line 95"/>
          <p:cNvSpPr>
            <a:spLocks noChangeShapeType="1"/>
          </p:cNvSpPr>
          <p:nvPr/>
        </p:nvSpPr>
        <p:spPr bwMode="auto">
          <a:xfrm>
            <a:off x="4068763" y="4175125"/>
            <a:ext cx="7302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84" name="Line 96"/>
          <p:cNvSpPr>
            <a:spLocks noChangeShapeType="1"/>
          </p:cNvSpPr>
          <p:nvPr/>
        </p:nvSpPr>
        <p:spPr bwMode="auto">
          <a:xfrm flipH="1">
            <a:off x="6661150" y="4175125"/>
            <a:ext cx="7302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85" name="Line 97"/>
          <p:cNvSpPr>
            <a:spLocks noChangeShapeType="1"/>
          </p:cNvSpPr>
          <p:nvPr/>
        </p:nvSpPr>
        <p:spPr bwMode="auto">
          <a:xfrm>
            <a:off x="4141788" y="4606925"/>
            <a:ext cx="25193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86" name="Line 98"/>
          <p:cNvSpPr>
            <a:spLocks noChangeShapeType="1"/>
          </p:cNvSpPr>
          <p:nvPr/>
        </p:nvSpPr>
        <p:spPr bwMode="auto">
          <a:xfrm>
            <a:off x="6734175" y="4175125"/>
            <a:ext cx="18716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87" name="Line 99"/>
          <p:cNvSpPr>
            <a:spLocks noChangeShapeType="1"/>
          </p:cNvSpPr>
          <p:nvPr/>
        </p:nvSpPr>
        <p:spPr bwMode="auto">
          <a:xfrm flipH="1">
            <a:off x="4284663" y="4822825"/>
            <a:ext cx="144462" cy="2873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88" name="Line 100"/>
          <p:cNvSpPr>
            <a:spLocks noChangeShapeType="1"/>
          </p:cNvSpPr>
          <p:nvPr/>
        </p:nvSpPr>
        <p:spPr bwMode="auto">
          <a:xfrm>
            <a:off x="4284663" y="5110163"/>
            <a:ext cx="144462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89" name="Line 101"/>
          <p:cNvSpPr>
            <a:spLocks noChangeShapeType="1"/>
          </p:cNvSpPr>
          <p:nvPr/>
        </p:nvSpPr>
        <p:spPr bwMode="auto">
          <a:xfrm>
            <a:off x="7813675" y="4822825"/>
            <a:ext cx="144463" cy="2873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90" name="Line 102"/>
          <p:cNvSpPr>
            <a:spLocks noChangeShapeType="1"/>
          </p:cNvSpPr>
          <p:nvPr/>
        </p:nvSpPr>
        <p:spPr bwMode="auto">
          <a:xfrm flipH="1">
            <a:off x="7813675" y="5110163"/>
            <a:ext cx="144463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91" name="Line 103"/>
          <p:cNvSpPr>
            <a:spLocks noChangeShapeType="1"/>
          </p:cNvSpPr>
          <p:nvPr/>
        </p:nvSpPr>
        <p:spPr bwMode="auto">
          <a:xfrm>
            <a:off x="4429125" y="5326063"/>
            <a:ext cx="33845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92" name="Line 104"/>
          <p:cNvSpPr>
            <a:spLocks noChangeShapeType="1"/>
          </p:cNvSpPr>
          <p:nvPr/>
        </p:nvSpPr>
        <p:spPr bwMode="auto">
          <a:xfrm>
            <a:off x="4429125" y="4822825"/>
            <a:ext cx="33845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93" name="Line 105"/>
          <p:cNvSpPr>
            <a:spLocks noChangeShapeType="1"/>
          </p:cNvSpPr>
          <p:nvPr/>
        </p:nvSpPr>
        <p:spPr bwMode="auto">
          <a:xfrm flipH="1">
            <a:off x="973138" y="5110163"/>
            <a:ext cx="33115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94" name="Line 106"/>
          <p:cNvSpPr>
            <a:spLocks noChangeShapeType="1"/>
          </p:cNvSpPr>
          <p:nvPr/>
        </p:nvSpPr>
        <p:spPr bwMode="auto">
          <a:xfrm>
            <a:off x="7958138" y="5110163"/>
            <a:ext cx="7191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3995" name="Text Box 107"/>
          <p:cNvSpPr txBox="1">
            <a:spLocks noChangeArrowheads="1"/>
          </p:cNvSpPr>
          <p:nvPr/>
        </p:nvSpPr>
        <p:spPr bwMode="auto">
          <a:xfrm>
            <a:off x="1909763" y="3429000"/>
            <a:ext cx="1439862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6600"/>
                </a:solidFill>
              </a:rPr>
              <a:t>行地址</a:t>
            </a:r>
            <a:endParaRPr lang="zh-CN" altLang="en-US" sz="2400">
              <a:solidFill>
                <a:srgbClr val="FF6600"/>
              </a:solidFill>
            </a:endParaRPr>
          </a:p>
        </p:txBody>
      </p:sp>
      <p:sp>
        <p:nvSpPr>
          <p:cNvPr id="1573996" name="Text Box 108"/>
          <p:cNvSpPr txBox="1">
            <a:spLocks noChangeArrowheads="1"/>
          </p:cNvSpPr>
          <p:nvPr/>
        </p:nvSpPr>
        <p:spPr bwMode="auto">
          <a:xfrm>
            <a:off x="4502150" y="3429000"/>
            <a:ext cx="1439863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6600"/>
                </a:solidFill>
              </a:rPr>
              <a:t>列地址</a:t>
            </a:r>
            <a:endParaRPr lang="zh-CN" altLang="en-US" sz="2400">
              <a:solidFill>
                <a:srgbClr val="FF6600"/>
              </a:solidFill>
            </a:endParaRPr>
          </a:p>
        </p:txBody>
      </p:sp>
      <p:sp>
        <p:nvSpPr>
          <p:cNvPr id="1573997" name="Text Box 109"/>
          <p:cNvSpPr txBox="1">
            <a:spLocks noChangeArrowheads="1"/>
          </p:cNvSpPr>
          <p:nvPr/>
        </p:nvSpPr>
        <p:spPr bwMode="auto">
          <a:xfrm>
            <a:off x="4718050" y="4822825"/>
            <a:ext cx="2808288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6600"/>
                </a:solidFill>
              </a:rPr>
              <a:t>有效写入数据</a:t>
            </a:r>
            <a:endParaRPr lang="zh-CN" altLang="en-US" sz="2400">
              <a:solidFill>
                <a:srgbClr val="FF6600"/>
              </a:solidFill>
            </a:endParaRPr>
          </a:p>
        </p:txBody>
      </p:sp>
      <p:sp>
        <p:nvSpPr>
          <p:cNvPr id="1574004" name="Line 116"/>
          <p:cNvSpPr>
            <a:spLocks noChangeShapeType="1"/>
          </p:cNvSpPr>
          <p:nvPr/>
        </p:nvSpPr>
        <p:spPr bwMode="auto">
          <a:xfrm>
            <a:off x="430213" y="2197100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4005" name="Line 117"/>
          <p:cNvSpPr>
            <a:spLocks noChangeShapeType="1"/>
          </p:cNvSpPr>
          <p:nvPr/>
        </p:nvSpPr>
        <p:spPr bwMode="auto">
          <a:xfrm>
            <a:off x="442913" y="2878138"/>
            <a:ext cx="465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4006" name="Line 118"/>
          <p:cNvSpPr>
            <a:spLocks noChangeShapeType="1"/>
          </p:cNvSpPr>
          <p:nvPr/>
        </p:nvSpPr>
        <p:spPr bwMode="auto">
          <a:xfrm>
            <a:off x="488950" y="4233863"/>
            <a:ext cx="398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4007" name="Text Box 119"/>
          <p:cNvSpPr txBox="1">
            <a:spLocks noChangeArrowheads="1"/>
          </p:cNvSpPr>
          <p:nvPr/>
        </p:nvSpPr>
        <p:spPr bwMode="auto">
          <a:xfrm>
            <a:off x="323850" y="3454400"/>
            <a:ext cx="1081088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A</a:t>
            </a:r>
            <a:r>
              <a:rPr lang="en-US" altLang="zh-CN" sz="2000" baseline="-25000"/>
              <a:t>0</a:t>
            </a:r>
            <a:r>
              <a:rPr lang="zh-CN" altLang="en-US" sz="2000"/>
              <a:t>～</a:t>
            </a:r>
            <a:r>
              <a:rPr lang="en-US" altLang="zh-CN" sz="2000"/>
              <a:t>A</a:t>
            </a:r>
            <a:r>
              <a:rPr lang="en-US" altLang="zh-CN" sz="2000" baseline="-25000"/>
              <a:t>7</a:t>
            </a:r>
            <a:endParaRPr lang="en-US" altLang="zh-CN" sz="2000" baseline="-25000"/>
          </a:p>
        </p:txBody>
      </p:sp>
      <p:sp>
        <p:nvSpPr>
          <p:cNvPr id="1574008" name="Line 120"/>
          <p:cNvSpPr>
            <a:spLocks noChangeShapeType="1"/>
          </p:cNvSpPr>
          <p:nvPr/>
        </p:nvSpPr>
        <p:spPr bwMode="auto">
          <a:xfrm>
            <a:off x="1619250" y="3213100"/>
            <a:ext cx="0" cy="24479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74009" name="Text Box 121"/>
          <p:cNvSpPr txBox="1">
            <a:spLocks noChangeArrowheads="1"/>
          </p:cNvSpPr>
          <p:nvPr/>
        </p:nvSpPr>
        <p:spPr bwMode="auto">
          <a:xfrm>
            <a:off x="1333500" y="5589588"/>
            <a:ext cx="574675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①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74010" name="Line 122"/>
          <p:cNvSpPr>
            <a:spLocks noChangeShapeType="1"/>
          </p:cNvSpPr>
          <p:nvPr/>
        </p:nvSpPr>
        <p:spPr bwMode="auto">
          <a:xfrm>
            <a:off x="1908175" y="1916113"/>
            <a:ext cx="0" cy="374491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74011" name="Text Box 123"/>
          <p:cNvSpPr txBox="1">
            <a:spLocks noChangeArrowheads="1"/>
          </p:cNvSpPr>
          <p:nvPr/>
        </p:nvSpPr>
        <p:spPr bwMode="auto">
          <a:xfrm>
            <a:off x="1619250" y="5589588"/>
            <a:ext cx="574675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②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74012" name="Line 124"/>
          <p:cNvSpPr>
            <a:spLocks noChangeShapeType="1"/>
          </p:cNvSpPr>
          <p:nvPr/>
        </p:nvSpPr>
        <p:spPr bwMode="auto">
          <a:xfrm>
            <a:off x="4067175" y="4149725"/>
            <a:ext cx="0" cy="15113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74013" name="Line 125"/>
          <p:cNvSpPr>
            <a:spLocks noChangeShapeType="1"/>
          </p:cNvSpPr>
          <p:nvPr/>
        </p:nvSpPr>
        <p:spPr bwMode="auto">
          <a:xfrm>
            <a:off x="4500563" y="2636838"/>
            <a:ext cx="0" cy="30241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74014" name="Text Box 126"/>
          <p:cNvSpPr txBox="1">
            <a:spLocks noChangeArrowheads="1"/>
          </p:cNvSpPr>
          <p:nvPr/>
        </p:nvSpPr>
        <p:spPr bwMode="auto">
          <a:xfrm>
            <a:off x="3779838" y="5589588"/>
            <a:ext cx="574675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③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74015" name="Text Box 127"/>
          <p:cNvSpPr txBox="1">
            <a:spLocks noChangeArrowheads="1"/>
          </p:cNvSpPr>
          <p:nvPr/>
        </p:nvSpPr>
        <p:spPr bwMode="auto">
          <a:xfrm>
            <a:off x="4213225" y="5589588"/>
            <a:ext cx="574675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⑤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74016" name="Line 128"/>
          <p:cNvSpPr>
            <a:spLocks noChangeShapeType="1"/>
          </p:cNvSpPr>
          <p:nvPr/>
        </p:nvSpPr>
        <p:spPr bwMode="auto">
          <a:xfrm>
            <a:off x="4284663" y="2636838"/>
            <a:ext cx="0" cy="352901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74017" name="Text Box 129"/>
          <p:cNvSpPr txBox="1">
            <a:spLocks noChangeArrowheads="1"/>
          </p:cNvSpPr>
          <p:nvPr/>
        </p:nvSpPr>
        <p:spPr bwMode="auto">
          <a:xfrm>
            <a:off x="3995738" y="6092825"/>
            <a:ext cx="574675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④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74018" name="Line 130"/>
          <p:cNvSpPr>
            <a:spLocks noChangeShapeType="1"/>
          </p:cNvSpPr>
          <p:nvPr/>
        </p:nvSpPr>
        <p:spPr bwMode="auto">
          <a:xfrm>
            <a:off x="6659563" y="4005263"/>
            <a:ext cx="0" cy="165576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74019" name="Text Box 131"/>
          <p:cNvSpPr txBox="1">
            <a:spLocks noChangeArrowheads="1"/>
          </p:cNvSpPr>
          <p:nvPr/>
        </p:nvSpPr>
        <p:spPr bwMode="auto">
          <a:xfrm>
            <a:off x="6372225" y="5589588"/>
            <a:ext cx="574675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74020" name="Line 132"/>
          <p:cNvSpPr>
            <a:spLocks noChangeShapeType="1"/>
          </p:cNvSpPr>
          <p:nvPr/>
        </p:nvSpPr>
        <p:spPr bwMode="auto">
          <a:xfrm>
            <a:off x="6948488" y="1989138"/>
            <a:ext cx="0" cy="36718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74021" name="Text Box 133"/>
          <p:cNvSpPr txBox="1">
            <a:spLocks noChangeArrowheads="1"/>
          </p:cNvSpPr>
          <p:nvPr/>
        </p:nvSpPr>
        <p:spPr bwMode="auto">
          <a:xfrm>
            <a:off x="7164388" y="5589588"/>
            <a:ext cx="574675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74022" name="Line 134"/>
          <p:cNvSpPr>
            <a:spLocks noChangeShapeType="1"/>
          </p:cNvSpPr>
          <p:nvPr/>
        </p:nvSpPr>
        <p:spPr bwMode="auto">
          <a:xfrm>
            <a:off x="7885113" y="4508500"/>
            <a:ext cx="0" cy="11525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74023" name="Freeform 135"/>
          <p:cNvSpPr/>
          <p:nvPr/>
        </p:nvSpPr>
        <p:spPr bwMode="auto">
          <a:xfrm>
            <a:off x="7019925" y="2997200"/>
            <a:ext cx="865188" cy="1655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8" y="363"/>
              </a:cxn>
              <a:cxn ang="0">
                <a:pos x="227" y="907"/>
              </a:cxn>
              <a:cxn ang="0">
                <a:pos x="545" y="1043"/>
              </a:cxn>
            </a:cxnLst>
            <a:rect l="0" t="0" r="r" b="b"/>
            <a:pathLst>
              <a:path w="545" h="1043">
                <a:moveTo>
                  <a:pt x="0" y="0"/>
                </a:moveTo>
                <a:cubicBezTo>
                  <a:pt x="185" y="106"/>
                  <a:pt x="370" y="212"/>
                  <a:pt x="408" y="363"/>
                </a:cubicBezTo>
                <a:cubicBezTo>
                  <a:pt x="446" y="514"/>
                  <a:pt x="204" y="794"/>
                  <a:pt x="227" y="907"/>
                </a:cubicBezTo>
                <a:cubicBezTo>
                  <a:pt x="250" y="1020"/>
                  <a:pt x="397" y="1031"/>
                  <a:pt x="545" y="104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74025" name="Line 137"/>
          <p:cNvSpPr>
            <a:spLocks noChangeShapeType="1"/>
          </p:cNvSpPr>
          <p:nvPr/>
        </p:nvSpPr>
        <p:spPr bwMode="auto">
          <a:xfrm flipH="1" flipV="1">
            <a:off x="6948488" y="5516563"/>
            <a:ext cx="287337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74026" name="Line 138"/>
          <p:cNvSpPr>
            <a:spLocks noChangeShapeType="1"/>
          </p:cNvSpPr>
          <p:nvPr/>
        </p:nvSpPr>
        <p:spPr bwMode="auto">
          <a:xfrm flipV="1">
            <a:off x="7667625" y="5589588"/>
            <a:ext cx="217488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74027" name="Line 139"/>
          <p:cNvSpPr>
            <a:spLocks noChangeShapeType="1"/>
          </p:cNvSpPr>
          <p:nvPr/>
        </p:nvSpPr>
        <p:spPr bwMode="auto">
          <a:xfrm>
            <a:off x="4067175" y="1916113"/>
            <a:ext cx="0" cy="2519362"/>
          </a:xfrm>
          <a:prstGeom prst="line">
            <a:avLst/>
          </a:prstGeom>
          <a:noFill/>
          <a:ln w="28575">
            <a:solidFill>
              <a:srgbClr val="00CC00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74028" name="Line 140"/>
          <p:cNvSpPr>
            <a:spLocks noChangeShapeType="1"/>
          </p:cNvSpPr>
          <p:nvPr/>
        </p:nvSpPr>
        <p:spPr bwMode="auto">
          <a:xfrm>
            <a:off x="4500563" y="1916113"/>
            <a:ext cx="0" cy="1152525"/>
          </a:xfrm>
          <a:prstGeom prst="line">
            <a:avLst/>
          </a:prstGeom>
          <a:noFill/>
          <a:ln w="28575">
            <a:solidFill>
              <a:srgbClr val="00CC00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74029" name="Line 141"/>
          <p:cNvSpPr>
            <a:spLocks noChangeShapeType="1"/>
          </p:cNvSpPr>
          <p:nvPr/>
        </p:nvSpPr>
        <p:spPr bwMode="auto">
          <a:xfrm>
            <a:off x="3565525" y="2085975"/>
            <a:ext cx="503238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4030" name="Line 142"/>
          <p:cNvSpPr>
            <a:spLocks noChangeShapeType="1"/>
          </p:cNvSpPr>
          <p:nvPr/>
        </p:nvSpPr>
        <p:spPr bwMode="auto">
          <a:xfrm flipH="1">
            <a:off x="4502150" y="2085975"/>
            <a:ext cx="57467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4031" name="Line 143"/>
          <p:cNvSpPr>
            <a:spLocks noChangeShapeType="1"/>
          </p:cNvSpPr>
          <p:nvPr/>
        </p:nvSpPr>
        <p:spPr bwMode="auto">
          <a:xfrm>
            <a:off x="4068763" y="2085975"/>
            <a:ext cx="433387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4032" name="Text Box 144"/>
          <p:cNvSpPr txBox="1">
            <a:spLocks noChangeArrowheads="1"/>
          </p:cNvSpPr>
          <p:nvPr/>
        </p:nvSpPr>
        <p:spPr bwMode="auto">
          <a:xfrm>
            <a:off x="3565525" y="1412875"/>
            <a:ext cx="1439863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9900"/>
                </a:solidFill>
              </a:rPr>
              <a:t>提前写</a:t>
            </a:r>
            <a:endParaRPr lang="zh-CN" altLang="en-US" sz="2400">
              <a:solidFill>
                <a:srgbClr val="0099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4555AB-1ECE-4CBD-B9D7-4492A80751C0}" type="slidenum">
              <a:rPr lang="zh-CN" altLang="en-US"/>
            </a:fld>
            <a:endParaRPr lang="en-US" altLang="zh-CN"/>
          </a:p>
        </p:txBody>
      </p:sp>
      <p:sp>
        <p:nvSpPr>
          <p:cNvPr id="157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r>
              <a:rPr lang="en-US" altLang="zh-CN"/>
              <a:t>4.2.3 </a:t>
            </a:r>
            <a:r>
              <a:rPr lang="zh-CN" altLang="en-US"/>
              <a:t>动态存储器      </a:t>
            </a:r>
            <a:r>
              <a:rPr lang="zh-CN" altLang="en-US">
                <a:solidFill>
                  <a:srgbClr val="006600"/>
                </a:solidFill>
              </a:rPr>
              <a:t>一、一般的动态存储器</a:t>
            </a:r>
            <a:r>
              <a:rPr lang="en-US" altLang="zh-CN">
                <a:solidFill>
                  <a:srgbClr val="FF6600"/>
                </a:solidFill>
              </a:rPr>
              <a:t>DRAM</a:t>
            </a:r>
            <a:endParaRPr lang="en-US" altLang="zh-CN">
              <a:solidFill>
                <a:srgbClr val="FF6600"/>
              </a:solidFill>
            </a:endParaRPr>
          </a:p>
        </p:txBody>
      </p:sp>
      <p:sp>
        <p:nvSpPr>
          <p:cNvPr id="157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4826000" cy="1152103"/>
          </a:xfrm>
        </p:spPr>
        <p:txBody>
          <a:bodyPr/>
          <a:lstStyle/>
          <a:p>
            <a:r>
              <a:rPr lang="zh-CN" altLang="en-US"/>
              <a:t>工作过程</a:t>
            </a:r>
            <a:endParaRPr lang="zh-CN" altLang="en-US"/>
          </a:p>
          <a:p>
            <a:pPr lvl="1"/>
            <a:r>
              <a:rPr lang="zh-CN" altLang="en-US"/>
              <a:t>刷新</a:t>
            </a:r>
            <a:endParaRPr lang="zh-CN" altLang="en-US"/>
          </a:p>
        </p:txBody>
      </p:sp>
      <p:sp>
        <p:nvSpPr>
          <p:cNvPr id="1574986" name="Text Box 74"/>
          <p:cNvSpPr txBox="1">
            <a:spLocks noChangeArrowheads="1"/>
          </p:cNvSpPr>
          <p:nvPr/>
        </p:nvSpPr>
        <p:spPr bwMode="auto">
          <a:xfrm>
            <a:off x="323850" y="1808063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RAS</a:t>
            </a:r>
            <a:endParaRPr lang="en-US" altLang="zh-CN" sz="2000"/>
          </a:p>
        </p:txBody>
      </p:sp>
      <p:sp>
        <p:nvSpPr>
          <p:cNvPr id="1574987" name="Text Box 75"/>
          <p:cNvSpPr txBox="1">
            <a:spLocks noChangeArrowheads="1"/>
          </p:cNvSpPr>
          <p:nvPr/>
        </p:nvSpPr>
        <p:spPr bwMode="auto">
          <a:xfrm>
            <a:off x="322263" y="2493863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CAS</a:t>
            </a:r>
            <a:endParaRPr lang="en-US" altLang="zh-CN" sz="2000"/>
          </a:p>
        </p:txBody>
      </p:sp>
      <p:sp>
        <p:nvSpPr>
          <p:cNvPr id="1574988" name="Line 76"/>
          <p:cNvSpPr>
            <a:spLocks noChangeShapeType="1"/>
          </p:cNvSpPr>
          <p:nvPr/>
        </p:nvSpPr>
        <p:spPr bwMode="auto">
          <a:xfrm>
            <a:off x="1044575" y="1773138"/>
            <a:ext cx="15113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4989" name="Line 77"/>
          <p:cNvSpPr>
            <a:spLocks noChangeShapeType="1"/>
          </p:cNvSpPr>
          <p:nvPr/>
        </p:nvSpPr>
        <p:spPr bwMode="auto">
          <a:xfrm>
            <a:off x="2554288" y="1773138"/>
            <a:ext cx="7302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4990" name="Line 78"/>
          <p:cNvSpPr>
            <a:spLocks noChangeShapeType="1"/>
          </p:cNvSpPr>
          <p:nvPr/>
        </p:nvSpPr>
        <p:spPr bwMode="auto">
          <a:xfrm>
            <a:off x="2627313" y="2204938"/>
            <a:ext cx="43227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4991" name="Line 79"/>
          <p:cNvSpPr>
            <a:spLocks noChangeShapeType="1"/>
          </p:cNvSpPr>
          <p:nvPr/>
        </p:nvSpPr>
        <p:spPr bwMode="auto">
          <a:xfrm flipV="1">
            <a:off x="6950075" y="1773138"/>
            <a:ext cx="71438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4992" name="Line 80"/>
          <p:cNvSpPr>
            <a:spLocks noChangeShapeType="1"/>
          </p:cNvSpPr>
          <p:nvPr/>
        </p:nvSpPr>
        <p:spPr bwMode="auto">
          <a:xfrm>
            <a:off x="7021513" y="1773138"/>
            <a:ext cx="16557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4993" name="Line 81"/>
          <p:cNvSpPr>
            <a:spLocks noChangeShapeType="1"/>
          </p:cNvSpPr>
          <p:nvPr/>
        </p:nvSpPr>
        <p:spPr bwMode="auto">
          <a:xfrm>
            <a:off x="1044575" y="2493863"/>
            <a:ext cx="75596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4998" name="Line 86"/>
          <p:cNvSpPr>
            <a:spLocks noChangeShapeType="1"/>
          </p:cNvSpPr>
          <p:nvPr/>
        </p:nvSpPr>
        <p:spPr bwMode="auto">
          <a:xfrm>
            <a:off x="2122488" y="3141563"/>
            <a:ext cx="217487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4999" name="Line 87"/>
          <p:cNvSpPr>
            <a:spLocks noChangeShapeType="1"/>
          </p:cNvSpPr>
          <p:nvPr/>
        </p:nvSpPr>
        <p:spPr bwMode="auto">
          <a:xfrm flipH="1">
            <a:off x="2122488" y="3141563"/>
            <a:ext cx="217487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5000" name="Line 88"/>
          <p:cNvSpPr>
            <a:spLocks noChangeShapeType="1"/>
          </p:cNvSpPr>
          <p:nvPr/>
        </p:nvSpPr>
        <p:spPr bwMode="auto">
          <a:xfrm flipH="1">
            <a:off x="973138" y="3141563"/>
            <a:ext cx="11509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5001" name="Line 89"/>
          <p:cNvSpPr>
            <a:spLocks noChangeShapeType="1"/>
          </p:cNvSpPr>
          <p:nvPr/>
        </p:nvSpPr>
        <p:spPr bwMode="auto">
          <a:xfrm flipH="1">
            <a:off x="973138" y="3573363"/>
            <a:ext cx="11509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5006" name="Line 94"/>
          <p:cNvSpPr>
            <a:spLocks noChangeShapeType="1"/>
          </p:cNvSpPr>
          <p:nvPr/>
        </p:nvSpPr>
        <p:spPr bwMode="auto">
          <a:xfrm>
            <a:off x="6157913" y="3141563"/>
            <a:ext cx="217487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5007" name="Line 95"/>
          <p:cNvSpPr>
            <a:spLocks noChangeShapeType="1"/>
          </p:cNvSpPr>
          <p:nvPr/>
        </p:nvSpPr>
        <p:spPr bwMode="auto">
          <a:xfrm flipH="1">
            <a:off x="6157913" y="3141563"/>
            <a:ext cx="217487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5008" name="Line 96"/>
          <p:cNvSpPr>
            <a:spLocks noChangeShapeType="1"/>
          </p:cNvSpPr>
          <p:nvPr/>
        </p:nvSpPr>
        <p:spPr bwMode="auto">
          <a:xfrm>
            <a:off x="2339975" y="3141563"/>
            <a:ext cx="38163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5009" name="Line 97"/>
          <p:cNvSpPr>
            <a:spLocks noChangeShapeType="1"/>
          </p:cNvSpPr>
          <p:nvPr/>
        </p:nvSpPr>
        <p:spPr bwMode="auto">
          <a:xfrm>
            <a:off x="2339975" y="3573363"/>
            <a:ext cx="38163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5014" name="Line 102"/>
          <p:cNvSpPr>
            <a:spLocks noChangeShapeType="1"/>
          </p:cNvSpPr>
          <p:nvPr/>
        </p:nvSpPr>
        <p:spPr bwMode="auto">
          <a:xfrm>
            <a:off x="6373813" y="3573363"/>
            <a:ext cx="22320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5015" name="Line 103"/>
          <p:cNvSpPr>
            <a:spLocks noChangeShapeType="1"/>
          </p:cNvSpPr>
          <p:nvPr/>
        </p:nvSpPr>
        <p:spPr bwMode="auto">
          <a:xfrm>
            <a:off x="6373813" y="3141563"/>
            <a:ext cx="22320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5016" name="Text Box 104"/>
          <p:cNvSpPr txBox="1">
            <a:spLocks noChangeArrowheads="1"/>
          </p:cNvSpPr>
          <p:nvPr/>
        </p:nvSpPr>
        <p:spPr bwMode="auto">
          <a:xfrm>
            <a:off x="3276600" y="3141563"/>
            <a:ext cx="2087563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行  地  址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575018" name="Line 106"/>
          <p:cNvSpPr>
            <a:spLocks noChangeShapeType="1"/>
          </p:cNvSpPr>
          <p:nvPr/>
        </p:nvSpPr>
        <p:spPr bwMode="auto">
          <a:xfrm>
            <a:off x="430213" y="1884263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5019" name="Line 107"/>
          <p:cNvSpPr>
            <a:spLocks noChangeShapeType="1"/>
          </p:cNvSpPr>
          <p:nvPr/>
        </p:nvSpPr>
        <p:spPr bwMode="auto">
          <a:xfrm>
            <a:off x="442913" y="2565301"/>
            <a:ext cx="465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5020" name="Text Box 108"/>
          <p:cNvSpPr txBox="1">
            <a:spLocks noChangeArrowheads="1"/>
          </p:cNvSpPr>
          <p:nvPr/>
        </p:nvSpPr>
        <p:spPr bwMode="auto">
          <a:xfrm>
            <a:off x="323850" y="3141563"/>
            <a:ext cx="1081088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A</a:t>
            </a:r>
            <a:r>
              <a:rPr lang="en-US" altLang="zh-CN" sz="2000" baseline="-25000"/>
              <a:t>0</a:t>
            </a:r>
            <a:r>
              <a:rPr lang="zh-CN" altLang="en-US" sz="2000"/>
              <a:t>～</a:t>
            </a:r>
            <a:r>
              <a:rPr lang="en-US" altLang="zh-CN" sz="2000"/>
              <a:t>A</a:t>
            </a:r>
            <a:r>
              <a:rPr lang="en-US" altLang="zh-CN" sz="2000" baseline="-25000"/>
              <a:t>7</a:t>
            </a:r>
            <a:endParaRPr lang="en-US" altLang="zh-CN" sz="2000" baseline="-25000"/>
          </a:p>
        </p:txBody>
      </p:sp>
      <p:sp>
        <p:nvSpPr>
          <p:cNvPr id="1575021" name="Line 109"/>
          <p:cNvSpPr>
            <a:spLocks noChangeShapeType="1"/>
          </p:cNvSpPr>
          <p:nvPr/>
        </p:nvSpPr>
        <p:spPr bwMode="auto">
          <a:xfrm>
            <a:off x="2555875" y="1412776"/>
            <a:ext cx="0" cy="2376264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899592" y="4005064"/>
            <a:ext cx="4826000" cy="22322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kern="0" smtClean="0">
                <a:latin typeface="+mn-lt"/>
                <a:ea typeface="+mn-ea"/>
              </a:rPr>
              <a:t>常用的刷新方式：</a:t>
            </a:r>
            <a:endParaRPr lang="en-US" altLang="zh-CN" kern="0" smtClean="0">
              <a:latin typeface="+mn-lt"/>
              <a:ea typeface="+mn-ea"/>
            </a:endParaRPr>
          </a:p>
          <a:p>
            <a:pPr marL="342900" lvl="0" indent="-342900" algn="l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kern="0" smtClean="0">
                <a:latin typeface="+mn-lt"/>
                <a:ea typeface="+mn-ea"/>
              </a:rPr>
              <a:t>集中式</a:t>
            </a:r>
            <a:endParaRPr lang="en-US" altLang="zh-CN" kern="0" smtClean="0">
              <a:latin typeface="+mn-lt"/>
              <a:ea typeface="+mn-ea"/>
            </a:endParaRPr>
          </a:p>
          <a:p>
            <a:pPr marL="342900" lvl="0" indent="-342900" algn="l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kern="0" smtClean="0">
                <a:latin typeface="+mn-lt"/>
                <a:ea typeface="+mn-ea"/>
              </a:rPr>
              <a:t>分散式</a:t>
            </a:r>
            <a:r>
              <a:rPr lang="en-US" altLang="zh-CN" kern="0" smtClean="0">
                <a:latin typeface="+mn-ea"/>
                <a:ea typeface="+mn-ea"/>
              </a:rPr>
              <a:t>(</a:t>
            </a:r>
            <a:r>
              <a:rPr lang="zh-CN" altLang="en-US" kern="0" smtClean="0">
                <a:latin typeface="+mn-lt"/>
                <a:ea typeface="+mn-ea"/>
              </a:rPr>
              <a:t>分布式</a:t>
            </a:r>
            <a:r>
              <a:rPr lang="en-US" altLang="zh-CN" kern="0" smtClean="0">
                <a:latin typeface="+mn-ea"/>
                <a:ea typeface="+mn-ea"/>
              </a:rPr>
              <a:t>)</a:t>
            </a:r>
            <a:endParaRPr lang="en-US" altLang="zh-CN" kern="0" smtClean="0">
              <a:latin typeface="+mn-ea"/>
              <a:ea typeface="+mn-ea"/>
            </a:endParaRPr>
          </a:p>
          <a:p>
            <a:pPr marL="342900" lvl="0" indent="-342900" algn="l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kern="0" smtClean="0">
                <a:latin typeface="+mn-lt"/>
                <a:ea typeface="+mn-ea"/>
              </a:rPr>
              <a:t>异步式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4555AB-1ECE-4CBD-B9D7-4492A80751C0}" type="slidenum">
              <a:rPr lang="zh-CN" altLang="en-US"/>
            </a:fld>
            <a:endParaRPr lang="en-US" altLang="zh-CN"/>
          </a:p>
        </p:txBody>
      </p:sp>
      <p:sp>
        <p:nvSpPr>
          <p:cNvPr id="157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r>
              <a:rPr lang="en-US" altLang="zh-CN"/>
              <a:t>4.2.3 </a:t>
            </a:r>
            <a:r>
              <a:rPr lang="zh-CN" altLang="en-US"/>
              <a:t>动态存储器      </a:t>
            </a:r>
            <a:r>
              <a:rPr lang="zh-CN" altLang="en-US">
                <a:solidFill>
                  <a:srgbClr val="006600"/>
                </a:solidFill>
              </a:rPr>
              <a:t>一、一般的动态存储器</a:t>
            </a:r>
            <a:r>
              <a:rPr lang="en-US" altLang="zh-CN">
                <a:solidFill>
                  <a:srgbClr val="FF6600"/>
                </a:solidFill>
              </a:rPr>
              <a:t>DRAM</a:t>
            </a:r>
            <a:endParaRPr lang="en-US" altLang="zh-CN">
              <a:solidFill>
                <a:srgbClr val="FF6600"/>
              </a:solidFill>
            </a:endParaRPr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>
          <a:xfrm>
            <a:off x="251520" y="548680"/>
            <a:ext cx="3528392" cy="1800199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zh-CN" altLang="en-US" smtClean="0"/>
              <a:t>常用的刷新方式：</a:t>
            </a:r>
            <a:endParaRPr lang="en-US" altLang="zh-CN" smtClean="0"/>
          </a:p>
          <a:p>
            <a:pPr>
              <a:spcBef>
                <a:spcPts val="0"/>
              </a:spcBef>
              <a:buClr>
                <a:srgbClr val="FF6600"/>
              </a:buClr>
              <a:buFont typeface="Wingdings" panose="05000000000000000000" pitchFamily="2" charset="2"/>
              <a:buChar char="u"/>
            </a:pPr>
            <a:r>
              <a:rPr lang="zh-CN" altLang="en-US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集中式</a:t>
            </a:r>
            <a:endParaRPr lang="en-US" altLang="zh-CN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spcBef>
                <a:spcPts val="0"/>
              </a:spcBef>
              <a:buClr>
                <a:srgbClr val="FF6600"/>
              </a:buClr>
              <a:buFont typeface="Wingdings" panose="05000000000000000000" pitchFamily="2" charset="2"/>
              <a:buChar char="u"/>
            </a:pPr>
            <a:r>
              <a:rPr lang="zh-CN" altLang="en-US" smtClean="0">
                <a:solidFill>
                  <a:schemeClr val="bg1">
                    <a:lumMod val="65000"/>
                  </a:schemeClr>
                </a:solidFill>
              </a:rPr>
              <a:t>分散式</a:t>
            </a:r>
            <a:r>
              <a:rPr lang="en-US" altLang="zh-CN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zh-CN" altLang="en-US" smtClean="0">
                <a:solidFill>
                  <a:schemeClr val="bg1">
                    <a:lumMod val="65000"/>
                  </a:schemeClr>
                </a:solidFill>
              </a:rPr>
              <a:t>分布式</a:t>
            </a:r>
            <a:r>
              <a:rPr lang="en-US" altLang="zh-CN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endParaRPr lang="en-US" altLang="zh-CN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lvl="0">
              <a:spcBef>
                <a:spcPts val="0"/>
              </a:spcBef>
              <a:buClr>
                <a:srgbClr val="FF6600"/>
              </a:buClr>
              <a:buFont typeface="Wingdings" panose="05000000000000000000" pitchFamily="2" charset="2"/>
              <a:buChar char="u"/>
            </a:pPr>
            <a:r>
              <a:rPr lang="zh-CN" altLang="en-US" smtClean="0">
                <a:solidFill>
                  <a:schemeClr val="bg1">
                    <a:lumMod val="65000"/>
                  </a:schemeClr>
                </a:solidFill>
              </a:rPr>
              <a:t>异步式</a:t>
            </a:r>
            <a:endParaRPr lang="zh-CN" altLang="en-US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内容占位符 29"/>
          <p:cNvSpPr txBox="1"/>
          <p:nvPr/>
        </p:nvSpPr>
        <p:spPr bwMode="auto">
          <a:xfrm>
            <a:off x="3707904" y="620688"/>
            <a:ext cx="3312368" cy="1440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55600" lvl="0" indent="-355600" algn="l">
              <a:spcBef>
                <a:spcPts val="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kern="0" smtClean="0">
                <a:latin typeface="+mn-lt"/>
                <a:ea typeface="+mn-ea"/>
              </a:rPr>
              <a:t>256</a:t>
            </a:r>
            <a:r>
              <a:rPr lang="zh-CN" altLang="en-US" kern="0" smtClean="0">
                <a:latin typeface="+mn-lt"/>
                <a:ea typeface="+mn-ea"/>
              </a:rPr>
              <a:t>行</a:t>
            </a:r>
            <a:r>
              <a:rPr lang="en-US" altLang="zh-CN" kern="0" smtClean="0">
                <a:latin typeface="+mn-lt"/>
                <a:ea typeface="+mn-ea"/>
              </a:rPr>
              <a:t>×256</a:t>
            </a:r>
            <a:r>
              <a:rPr lang="zh-CN" altLang="en-US" kern="0" smtClean="0">
                <a:latin typeface="+mn-lt"/>
                <a:ea typeface="+mn-ea"/>
              </a:rPr>
              <a:t>列</a:t>
            </a:r>
            <a:endParaRPr lang="en-US" altLang="zh-CN" kern="0" smtClean="0">
              <a:latin typeface="+mn-lt"/>
              <a:ea typeface="+mn-ea"/>
            </a:endParaRPr>
          </a:p>
          <a:p>
            <a:pPr marL="355600" lvl="0" indent="-355600" algn="l">
              <a:spcBef>
                <a:spcPts val="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kern="0" smtClean="0">
                <a:latin typeface="+mn-lt"/>
                <a:ea typeface="+mn-ea"/>
              </a:rPr>
              <a:t>存取周期</a:t>
            </a:r>
            <a:r>
              <a:rPr lang="en-US" altLang="zh-CN" kern="0" smtClean="0">
                <a:latin typeface="+mn-lt"/>
                <a:ea typeface="+mn-ea"/>
              </a:rPr>
              <a:t>0.5μs</a:t>
            </a:r>
            <a:endParaRPr lang="en-US" altLang="zh-CN" kern="0" smtClean="0">
              <a:latin typeface="+mn-lt"/>
              <a:ea typeface="+mn-ea"/>
            </a:endParaRPr>
          </a:p>
          <a:p>
            <a:pPr marL="355600" lvl="0" indent="-355600" algn="l">
              <a:spcBef>
                <a:spcPts val="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kern="0" smtClean="0">
                <a:latin typeface="+mn-lt"/>
                <a:ea typeface="+mn-ea"/>
              </a:rPr>
              <a:t>刷新周期</a:t>
            </a:r>
            <a:r>
              <a:rPr lang="en-US" altLang="zh-CN" kern="0" smtClean="0">
                <a:latin typeface="+mn-lt"/>
                <a:ea typeface="+mn-ea"/>
              </a:rPr>
              <a:t>4ms</a:t>
            </a:r>
            <a:endParaRPr kumimoji="0" lang="zh-CN" altLang="en-US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9" name="Text Box 7"/>
          <p:cNvSpPr txBox="1">
            <a:spLocks noChangeArrowheads="1"/>
          </p:cNvSpPr>
          <p:nvPr/>
        </p:nvSpPr>
        <p:spPr bwMode="auto">
          <a:xfrm>
            <a:off x="467544" y="5877272"/>
            <a:ext cx="7200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smtClean="0">
                <a:latin typeface="Times New Roman" panose="02020603050405020304" pitchFamily="18" charset="0"/>
              </a:rPr>
              <a:t>“</a:t>
            </a:r>
            <a:r>
              <a:rPr lang="zh-CN" altLang="en-US" sz="2800" smtClean="0">
                <a:solidFill>
                  <a:srgbClr val="0000FF"/>
                </a:solidFill>
                <a:latin typeface="Times New Roman" panose="02020603050405020304" pitchFamily="18" charset="0"/>
              </a:rPr>
              <a:t>死时间</a:t>
            </a:r>
            <a:r>
              <a:rPr lang="zh-CN" altLang="en-US" sz="2800" smtClean="0">
                <a:latin typeface="Times New Roman" panose="02020603050405020304" pitchFamily="18" charset="0"/>
              </a:rPr>
              <a:t>率”为：</a:t>
            </a:r>
            <a:r>
              <a:rPr lang="en-US" altLang="zh-CN" sz="2800" smtClean="0">
                <a:latin typeface="Times New Roman" panose="02020603050405020304" pitchFamily="18" charset="0"/>
              </a:rPr>
              <a:t>256/8000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×100%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Text Box 8"/>
          <p:cNvSpPr txBox="1">
            <a:spLocks noChangeArrowheads="1"/>
          </p:cNvSpPr>
          <p:nvPr/>
        </p:nvSpPr>
        <p:spPr bwMode="auto">
          <a:xfrm>
            <a:off x="467544" y="5445224"/>
            <a:ext cx="7200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smtClean="0">
                <a:latin typeface="Times New Roman" panose="02020603050405020304" pitchFamily="18" charset="0"/>
              </a:rPr>
              <a:t>“</a:t>
            </a:r>
            <a:r>
              <a:rPr lang="zh-CN" altLang="en-US" sz="2800" smtClean="0">
                <a:solidFill>
                  <a:srgbClr val="0000FF"/>
                </a:solidFill>
                <a:latin typeface="Times New Roman" panose="02020603050405020304" pitchFamily="18" charset="0"/>
              </a:rPr>
              <a:t>死区</a:t>
            </a:r>
            <a:r>
              <a:rPr lang="zh-CN" altLang="en-US" sz="2800" smtClean="0">
                <a:latin typeface="Times New Roman" panose="02020603050405020304" pitchFamily="18" charset="0"/>
              </a:rPr>
              <a:t>”为</a:t>
            </a:r>
            <a:r>
              <a:rPr lang="zh-CN" altLang="en-US" smtClean="0"/>
              <a:t>：</a:t>
            </a:r>
            <a:r>
              <a:rPr lang="zh-CN" altLang="en-US" sz="2800" smtClean="0">
                <a:latin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</a:rPr>
              <a:t>.5 </a:t>
            </a:r>
            <a:r>
              <a:rPr lang="en-US" altLang="zh-CN" sz="2800">
                <a:sym typeface="Symbol" panose="05050102010706020507" pitchFamily="18" charset="2"/>
              </a:rPr>
              <a:t></a:t>
            </a:r>
            <a:r>
              <a:rPr lang="en-US" altLang="zh-CN" sz="2800" smtClean="0"/>
              <a:t>s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×256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altLang="zh-CN" sz="2800" smtClean="0">
                <a:sym typeface="Symbol" panose="05050102010706020507" pitchFamily="18" charset="2"/>
              </a:rPr>
              <a:t></a:t>
            </a:r>
            <a:r>
              <a:rPr lang="en-US" altLang="zh-CN" sz="2800"/>
              <a:t>s</a:t>
            </a:r>
            <a:r>
              <a:rPr lang="en-US" altLang="zh-CN"/>
              <a:t> </a:t>
            </a:r>
            <a:endParaRPr lang="zh-CN" altLang="en-US"/>
          </a:p>
        </p:txBody>
      </p:sp>
      <p:grpSp>
        <p:nvGrpSpPr>
          <p:cNvPr id="180" name="组合 179"/>
          <p:cNvGrpSpPr/>
          <p:nvPr/>
        </p:nvGrpSpPr>
        <p:grpSpPr>
          <a:xfrm>
            <a:off x="737387" y="2087836"/>
            <a:ext cx="7702532" cy="3213372"/>
            <a:chOff x="737387" y="2159844"/>
            <a:chExt cx="7702532" cy="3213372"/>
          </a:xfrm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1048519" y="2656965"/>
              <a:ext cx="844550" cy="430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737387" y="2718529"/>
              <a:ext cx="981038" cy="2923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900">
                  <a:solidFill>
                    <a:srgbClr val="0000FF"/>
                  </a:solidFill>
                </a:rPr>
                <a:t>周期序号</a:t>
              </a: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962794" y="4020271"/>
              <a:ext cx="866775" cy="4286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auto">
            <a:xfrm>
              <a:off x="737387" y="4077072"/>
              <a:ext cx="981038" cy="2923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900">
                  <a:solidFill>
                    <a:srgbClr val="0000FF"/>
                  </a:solidFill>
                </a:rPr>
                <a:t>地址序号</a:t>
              </a: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Freeform 16"/>
            <p:cNvSpPr/>
            <p:nvPr/>
          </p:nvSpPr>
          <p:spPr bwMode="auto">
            <a:xfrm>
              <a:off x="1983556" y="3042494"/>
              <a:ext cx="1885950" cy="158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88" y="0"/>
                </a:cxn>
              </a:cxnLst>
              <a:rect l="0" t="0" r="r" b="b"/>
              <a:pathLst>
                <a:path w="1188" h="1">
                  <a:moveTo>
                    <a:pt x="0" y="1"/>
                  </a:moveTo>
                  <a:lnTo>
                    <a:pt x="1188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Rectangle 17"/>
            <p:cNvSpPr>
              <a:spLocks noChangeArrowheads="1"/>
            </p:cNvSpPr>
            <p:nvPr/>
          </p:nvSpPr>
          <p:spPr bwMode="auto">
            <a:xfrm>
              <a:off x="6614294" y="3479056"/>
              <a:ext cx="358775" cy="514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18"/>
            <p:cNvSpPr>
              <a:spLocks noChangeArrowheads="1"/>
            </p:cNvSpPr>
            <p:nvPr/>
          </p:nvSpPr>
          <p:spPr bwMode="auto">
            <a:xfrm>
              <a:off x="6741294" y="3561606"/>
              <a:ext cx="66675" cy="2889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900" i="1">
                  <a:latin typeface="Times New Roman" panose="02020603050405020304" pitchFamily="18" charset="0"/>
                </a:rPr>
                <a:t>t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6814319" y="3704481"/>
              <a:ext cx="68263" cy="1825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200"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2191519" y="2737694"/>
              <a:ext cx="231775" cy="4270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2093618" y="2769444"/>
              <a:ext cx="101600" cy="244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latin typeface="Times New Roman" panose="02020603050405020304" pitchFamily="18" charset="0"/>
                </a:rPr>
                <a:t>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2429628" y="2769444"/>
              <a:ext cx="101600" cy="244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latin typeface="Times New Roman" panose="02020603050405020304" pitchFamily="18" charset="0"/>
                </a:rPr>
                <a:t>1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2769523" y="2769444"/>
              <a:ext cx="101600" cy="244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latin typeface="Times New Roman" panose="02020603050405020304" pitchFamily="18" charset="0"/>
                </a:rPr>
                <a:t>2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26"/>
            <p:cNvSpPr>
              <a:spLocks noChangeArrowheads="1"/>
            </p:cNvSpPr>
            <p:nvPr/>
          </p:nvSpPr>
          <p:spPr bwMode="auto">
            <a:xfrm>
              <a:off x="3982219" y="2680544"/>
              <a:ext cx="338138" cy="4841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27"/>
            <p:cNvSpPr>
              <a:spLocks noChangeArrowheads="1"/>
            </p:cNvSpPr>
            <p:nvPr/>
          </p:nvSpPr>
          <p:spPr bwMode="auto">
            <a:xfrm>
              <a:off x="4808908" y="2761506"/>
              <a:ext cx="410370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 smtClean="0"/>
                <a:t>7743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>
              <a:off x="5231581" y="2680544"/>
              <a:ext cx="360363" cy="468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Rectangle 29"/>
            <p:cNvSpPr>
              <a:spLocks noChangeArrowheads="1"/>
            </p:cNvSpPr>
            <p:nvPr/>
          </p:nvSpPr>
          <p:spPr bwMode="auto">
            <a:xfrm>
              <a:off x="5276342" y="2761506"/>
              <a:ext cx="410370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 smtClean="0"/>
                <a:t>7744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31"/>
            <p:cNvSpPr>
              <a:spLocks noChangeArrowheads="1"/>
            </p:cNvSpPr>
            <p:nvPr/>
          </p:nvSpPr>
          <p:spPr bwMode="auto">
            <a:xfrm>
              <a:off x="7134696" y="2772619"/>
              <a:ext cx="101600" cy="244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latin typeface="Times New Roman" panose="02020603050405020304" pitchFamily="18" charset="0"/>
                </a:rPr>
                <a:t>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33"/>
            <p:cNvSpPr>
              <a:spLocks noChangeArrowheads="1"/>
            </p:cNvSpPr>
            <p:nvPr/>
          </p:nvSpPr>
          <p:spPr bwMode="auto">
            <a:xfrm>
              <a:off x="7438021" y="2772619"/>
              <a:ext cx="101600" cy="244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latin typeface="Times New Roman" panose="02020603050405020304" pitchFamily="18" charset="0"/>
                </a:rPr>
                <a:t>1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7" name="Freeform 34"/>
            <p:cNvSpPr/>
            <p:nvPr/>
          </p:nvSpPr>
          <p:spPr bwMode="auto">
            <a:xfrm>
              <a:off x="4564831" y="3312369"/>
              <a:ext cx="1588" cy="1116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03"/>
                </a:cxn>
              </a:cxnLst>
              <a:rect l="0" t="0" r="r" b="b"/>
              <a:pathLst>
                <a:path w="1" h="703">
                  <a:moveTo>
                    <a:pt x="0" y="0"/>
                  </a:moveTo>
                  <a:lnTo>
                    <a:pt x="0" y="703"/>
                  </a:lnTo>
                </a:path>
              </a:pathLst>
            </a:custGeom>
            <a:solidFill>
              <a:srgbClr val="FFFFFF"/>
            </a:solidFill>
            <a:ln w="19050" cmpd="sng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Rectangle 35"/>
            <p:cNvSpPr>
              <a:spLocks noChangeArrowheads="1"/>
            </p:cNvSpPr>
            <p:nvPr/>
          </p:nvSpPr>
          <p:spPr bwMode="auto">
            <a:xfrm>
              <a:off x="4658494" y="3561606"/>
              <a:ext cx="66675" cy="2889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900" i="1">
                  <a:latin typeface="Times New Roman" panose="02020603050405020304" pitchFamily="18" charset="0"/>
                </a:rPr>
                <a:t>t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36"/>
            <p:cNvSpPr>
              <a:spLocks noChangeArrowheads="1"/>
            </p:cNvSpPr>
            <p:nvPr/>
          </p:nvSpPr>
          <p:spPr bwMode="auto">
            <a:xfrm>
              <a:off x="4752156" y="3704481"/>
              <a:ext cx="68263" cy="1825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200"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/>
          </p:nvSpPr>
          <p:spPr bwMode="auto">
            <a:xfrm>
              <a:off x="4999806" y="3561606"/>
              <a:ext cx="66675" cy="2889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900" i="1">
                  <a:latin typeface="Times New Roman" panose="02020603050405020304" pitchFamily="18" charset="0"/>
                </a:rPr>
                <a:t>t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5093469" y="3704481"/>
              <a:ext cx="68263" cy="1825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200"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2" name="Rectangle 39"/>
            <p:cNvSpPr>
              <a:spLocks noChangeArrowheads="1"/>
            </p:cNvSpPr>
            <p:nvPr/>
          </p:nvSpPr>
          <p:spPr bwMode="auto">
            <a:xfrm>
              <a:off x="5226819" y="3479056"/>
              <a:ext cx="360363" cy="514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5336356" y="3561606"/>
              <a:ext cx="66675" cy="2889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900" i="1">
                  <a:latin typeface="Times New Roman" panose="02020603050405020304" pitchFamily="18" charset="0"/>
                </a:rPr>
                <a:t>t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5420494" y="3704481"/>
              <a:ext cx="68263" cy="1825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200"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5552256" y="3479056"/>
              <a:ext cx="358775" cy="514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43"/>
            <p:cNvSpPr>
              <a:spLocks noChangeArrowheads="1"/>
            </p:cNvSpPr>
            <p:nvPr/>
          </p:nvSpPr>
          <p:spPr bwMode="auto">
            <a:xfrm>
              <a:off x="5657031" y="3561606"/>
              <a:ext cx="66675" cy="2889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900" i="1">
                  <a:latin typeface="Times New Roman" panose="02020603050405020304" pitchFamily="18" charset="0"/>
                </a:rPr>
                <a:t>t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5752281" y="3704481"/>
              <a:ext cx="68263" cy="1825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200"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8" name="Line 45"/>
            <p:cNvSpPr>
              <a:spLocks noChangeShapeType="1"/>
            </p:cNvSpPr>
            <p:nvPr/>
          </p:nvSpPr>
          <p:spPr bwMode="auto">
            <a:xfrm flipH="1">
              <a:off x="6631756" y="3307606"/>
              <a:ext cx="0" cy="1120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46"/>
            <p:cNvSpPr>
              <a:spLocks noChangeShapeType="1"/>
            </p:cNvSpPr>
            <p:nvPr/>
          </p:nvSpPr>
          <p:spPr bwMode="auto">
            <a:xfrm>
              <a:off x="4437831" y="3044081"/>
              <a:ext cx="1585913" cy="3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6422206" y="3042494"/>
              <a:ext cx="1295400" cy="158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16" y="0"/>
                </a:cxn>
              </a:cxnLst>
              <a:rect l="0" t="0" r="r" b="b"/>
              <a:pathLst>
                <a:path w="816" h="1">
                  <a:moveTo>
                    <a:pt x="0" y="1"/>
                  </a:moveTo>
                  <a:lnTo>
                    <a:pt x="816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48"/>
            <p:cNvSpPr>
              <a:spLocks noChangeArrowheads="1"/>
            </p:cNvSpPr>
            <p:nvPr/>
          </p:nvSpPr>
          <p:spPr bwMode="auto">
            <a:xfrm>
              <a:off x="6630169" y="2621806"/>
              <a:ext cx="360363" cy="473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49"/>
            <p:cNvSpPr>
              <a:spLocks noChangeArrowheads="1"/>
            </p:cNvSpPr>
            <p:nvPr/>
          </p:nvSpPr>
          <p:spPr bwMode="auto">
            <a:xfrm>
              <a:off x="6574548" y="2769444"/>
              <a:ext cx="410370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 smtClean="0">
                  <a:latin typeface="Times New Roman" panose="02020603050405020304" pitchFamily="18" charset="0"/>
                </a:rPr>
                <a:t>7</a:t>
              </a:r>
              <a:r>
                <a:rPr lang="zh-CN" altLang="en-US" sz="1600" smtClean="0">
                  <a:latin typeface="Times New Roman" panose="02020603050405020304" pitchFamily="18" charset="0"/>
                </a:rPr>
                <a:t>999</a:t>
              </a: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75" name="Rectangle 52"/>
            <p:cNvSpPr>
              <a:spLocks noChangeArrowheads="1"/>
            </p:cNvSpPr>
            <p:nvPr/>
          </p:nvSpPr>
          <p:spPr bwMode="auto">
            <a:xfrm>
              <a:off x="4677544" y="4145806"/>
              <a:ext cx="146050" cy="244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V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6" name="Rectangle 53"/>
            <p:cNvSpPr>
              <a:spLocks noChangeArrowheads="1"/>
            </p:cNvSpPr>
            <p:nvPr/>
          </p:nvSpPr>
          <p:spPr bwMode="auto">
            <a:xfrm>
              <a:off x="4801369" y="4047381"/>
              <a:ext cx="298450" cy="371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54"/>
            <p:cNvSpPr>
              <a:spLocks noChangeArrowheads="1"/>
            </p:cNvSpPr>
            <p:nvPr/>
          </p:nvSpPr>
          <p:spPr bwMode="auto">
            <a:xfrm>
              <a:off x="4969644" y="4145806"/>
              <a:ext cx="203200" cy="244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W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8" name="Rectangle 55"/>
            <p:cNvSpPr>
              <a:spLocks noChangeArrowheads="1"/>
            </p:cNvSpPr>
            <p:nvPr/>
          </p:nvSpPr>
          <p:spPr bwMode="auto">
            <a:xfrm>
              <a:off x="5277619" y="4047381"/>
              <a:ext cx="295275" cy="371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56"/>
            <p:cNvSpPr>
              <a:spLocks noChangeArrowheads="1"/>
            </p:cNvSpPr>
            <p:nvPr/>
          </p:nvSpPr>
          <p:spPr bwMode="auto">
            <a:xfrm>
              <a:off x="5352231" y="4145806"/>
              <a:ext cx="101600" cy="244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latin typeface="Times New Roman" panose="02020603050405020304" pitchFamily="18" charset="0"/>
                </a:rPr>
                <a:t>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" name="Rectangle 57"/>
            <p:cNvSpPr>
              <a:spLocks noChangeArrowheads="1"/>
            </p:cNvSpPr>
            <p:nvPr/>
          </p:nvSpPr>
          <p:spPr bwMode="auto">
            <a:xfrm>
              <a:off x="5566544" y="4047381"/>
              <a:ext cx="298450" cy="371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Rectangle 58"/>
            <p:cNvSpPr>
              <a:spLocks noChangeArrowheads="1"/>
            </p:cNvSpPr>
            <p:nvPr/>
          </p:nvSpPr>
          <p:spPr bwMode="auto">
            <a:xfrm>
              <a:off x="5672906" y="4145806"/>
              <a:ext cx="101600" cy="244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latin typeface="Times New Roman" panose="02020603050405020304" pitchFamily="18" charset="0"/>
                </a:rPr>
                <a:t>1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2" name="Rectangle 59"/>
            <p:cNvSpPr>
              <a:spLocks noChangeArrowheads="1"/>
            </p:cNvSpPr>
            <p:nvPr/>
          </p:nvSpPr>
          <p:spPr bwMode="auto">
            <a:xfrm>
              <a:off x="6660331" y="4047381"/>
              <a:ext cx="298450" cy="371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60"/>
            <p:cNvSpPr>
              <a:spLocks noChangeArrowheads="1"/>
            </p:cNvSpPr>
            <p:nvPr/>
          </p:nvSpPr>
          <p:spPr bwMode="auto">
            <a:xfrm>
              <a:off x="6641382" y="4145806"/>
              <a:ext cx="307777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 smtClean="0">
                  <a:latin typeface="Times New Roman" panose="02020603050405020304" pitchFamily="18" charset="0"/>
                </a:rPr>
                <a:t>255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4" name="Rectangle 61"/>
            <p:cNvSpPr>
              <a:spLocks noChangeArrowheads="1"/>
            </p:cNvSpPr>
            <p:nvPr/>
          </p:nvSpPr>
          <p:spPr bwMode="auto">
            <a:xfrm>
              <a:off x="2969394" y="2159844"/>
              <a:ext cx="1127125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64"/>
            <p:cNvSpPr>
              <a:spLocks noChangeArrowheads="1"/>
            </p:cNvSpPr>
            <p:nvPr/>
          </p:nvSpPr>
          <p:spPr bwMode="auto">
            <a:xfrm>
              <a:off x="2915816" y="2347987"/>
              <a:ext cx="1293624" cy="2923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900" smtClean="0">
                  <a:solidFill>
                    <a:srgbClr val="0000FF"/>
                  </a:solidFill>
                </a:rPr>
                <a:t>读</a:t>
              </a:r>
              <a:r>
                <a:rPr lang="en-US" altLang="zh-CN" sz="1900" smtClean="0">
                  <a:solidFill>
                    <a:srgbClr val="0000FF"/>
                  </a:solidFill>
                </a:rPr>
                <a:t>/</a:t>
              </a:r>
              <a:r>
                <a:rPr lang="zh-CN" altLang="en-US" sz="1900" smtClean="0">
                  <a:solidFill>
                    <a:srgbClr val="0000FF"/>
                  </a:solidFill>
                </a:rPr>
                <a:t>写</a:t>
              </a:r>
              <a:r>
                <a:rPr lang="zh-CN" altLang="en-US" sz="1900">
                  <a:solidFill>
                    <a:srgbClr val="0000FF"/>
                  </a:solidFill>
                </a:rPr>
                <a:t>或维持</a:t>
              </a: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" name="Rectangle 65"/>
            <p:cNvSpPr>
              <a:spLocks noChangeArrowheads="1"/>
            </p:cNvSpPr>
            <p:nvPr/>
          </p:nvSpPr>
          <p:spPr bwMode="auto">
            <a:xfrm>
              <a:off x="5455419" y="2196356"/>
              <a:ext cx="695325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Rectangle 66"/>
            <p:cNvSpPr>
              <a:spLocks noChangeArrowheads="1"/>
            </p:cNvSpPr>
            <p:nvPr/>
          </p:nvSpPr>
          <p:spPr bwMode="auto">
            <a:xfrm>
              <a:off x="5848334" y="2347987"/>
              <a:ext cx="490519" cy="2923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900">
                  <a:solidFill>
                    <a:srgbClr val="0000FF"/>
                  </a:solidFill>
                </a:rPr>
                <a:t>刷新</a:t>
              </a: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" name="Rectangle 67"/>
            <p:cNvSpPr>
              <a:spLocks noChangeArrowheads="1"/>
            </p:cNvSpPr>
            <p:nvPr/>
          </p:nvSpPr>
          <p:spPr bwMode="auto">
            <a:xfrm>
              <a:off x="7314381" y="2161431"/>
              <a:ext cx="1125538" cy="395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Rectangle 70"/>
            <p:cNvSpPr>
              <a:spLocks noChangeArrowheads="1"/>
            </p:cNvSpPr>
            <p:nvPr/>
          </p:nvSpPr>
          <p:spPr bwMode="auto">
            <a:xfrm>
              <a:off x="7092280" y="2347987"/>
              <a:ext cx="1293624" cy="2923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900" smtClean="0">
                  <a:solidFill>
                    <a:srgbClr val="0000FF"/>
                  </a:solidFill>
                </a:rPr>
                <a:t>读</a:t>
              </a:r>
              <a:r>
                <a:rPr lang="en-US" altLang="zh-CN" sz="1900" smtClean="0">
                  <a:solidFill>
                    <a:srgbClr val="0000FF"/>
                  </a:solidFill>
                </a:rPr>
                <a:t>/</a:t>
              </a:r>
              <a:r>
                <a:rPr lang="zh-CN" altLang="en-US" sz="1900" smtClean="0">
                  <a:solidFill>
                    <a:srgbClr val="0000FF"/>
                  </a:solidFill>
                </a:rPr>
                <a:t>写</a:t>
              </a:r>
              <a:r>
                <a:rPr lang="zh-CN" altLang="en-US" sz="1900">
                  <a:solidFill>
                    <a:srgbClr val="0000FF"/>
                  </a:solidFill>
                </a:rPr>
                <a:t>或维持</a:t>
              </a: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" name="Rectangle 71"/>
            <p:cNvSpPr>
              <a:spLocks noChangeArrowheads="1"/>
            </p:cNvSpPr>
            <p:nvPr/>
          </p:nvSpPr>
          <p:spPr bwMode="auto">
            <a:xfrm>
              <a:off x="2255019" y="4725275"/>
              <a:ext cx="1898650" cy="371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Rectangle 73"/>
            <p:cNvSpPr>
              <a:spLocks noChangeArrowheads="1"/>
            </p:cNvSpPr>
            <p:nvPr/>
          </p:nvSpPr>
          <p:spPr bwMode="auto">
            <a:xfrm>
              <a:off x="2476439" y="4653136"/>
              <a:ext cx="2366033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smtClean="0">
                  <a:solidFill>
                    <a:srgbClr val="008000"/>
                  </a:solidFill>
                </a:rPr>
                <a:t>7744</a:t>
              </a:r>
              <a:r>
                <a:rPr lang="zh-CN" altLang="en-US" sz="1800" smtClean="0">
                  <a:solidFill>
                    <a:srgbClr val="008000"/>
                  </a:solidFill>
                </a:rPr>
                <a:t>个周期（</a:t>
              </a:r>
              <a:r>
                <a:rPr lang="en-US" altLang="zh-CN" sz="1800" smtClean="0">
                  <a:solidFill>
                    <a:srgbClr val="008000"/>
                  </a:solidFill>
                </a:rPr>
                <a:t>3872 </a:t>
              </a:r>
              <a:r>
                <a:rPr lang="en-US" altLang="zh-CN" sz="1800" smtClean="0">
                  <a:solidFill>
                    <a:srgbClr val="008000"/>
                  </a:solidFill>
                  <a:sym typeface="Symbol" panose="05050102010706020507" pitchFamily="18" charset="2"/>
                </a:rPr>
                <a:t></a:t>
              </a:r>
              <a:r>
                <a:rPr lang="en-US" altLang="zh-CN" sz="1800" smtClean="0">
                  <a:solidFill>
                    <a:srgbClr val="008000"/>
                  </a:solidFill>
                </a:rPr>
                <a:t>s</a:t>
              </a:r>
              <a:r>
                <a:rPr lang="zh-CN" altLang="en-US" sz="1800" smtClean="0">
                  <a:solidFill>
                    <a:srgbClr val="008000"/>
                  </a:solidFill>
                </a:rPr>
                <a:t>）</a:t>
              </a:r>
              <a:endParaRPr lang="zh-CN" altLang="en-US" sz="18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" name="Rectangle 83"/>
            <p:cNvSpPr>
              <a:spLocks noChangeArrowheads="1"/>
            </p:cNvSpPr>
            <p:nvPr/>
          </p:nvSpPr>
          <p:spPr bwMode="auto">
            <a:xfrm>
              <a:off x="3262411" y="5008759"/>
              <a:ext cx="2528118" cy="2923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900">
                  <a:solidFill>
                    <a:srgbClr val="FF0000"/>
                  </a:solidFill>
                </a:rPr>
                <a:t>刷新</a:t>
              </a:r>
              <a:r>
                <a:rPr lang="zh-CN" altLang="en-US" sz="1900" smtClean="0">
                  <a:solidFill>
                    <a:srgbClr val="FF0000"/>
                  </a:solidFill>
                </a:rPr>
                <a:t>时间间隔（</a:t>
              </a:r>
              <a:r>
                <a:rPr lang="en-US" altLang="zh-CN" sz="1900" smtClean="0">
                  <a:solidFill>
                    <a:srgbClr val="FF0000"/>
                  </a:solidFill>
                </a:rPr>
                <a:t>4ms</a:t>
              </a:r>
              <a:r>
                <a:rPr lang="zh-CN" altLang="en-US" sz="1900" smtClean="0">
                  <a:solidFill>
                    <a:srgbClr val="FF0000"/>
                  </a:solidFill>
                </a:rPr>
                <a:t>）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" name="Rectangle 88"/>
            <p:cNvSpPr>
              <a:spLocks noChangeArrowheads="1"/>
            </p:cNvSpPr>
            <p:nvPr/>
          </p:nvSpPr>
          <p:spPr bwMode="auto">
            <a:xfrm>
              <a:off x="7582669" y="4779219"/>
              <a:ext cx="633413" cy="371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Rectangle 89"/>
            <p:cNvSpPr>
              <a:spLocks noChangeArrowheads="1"/>
            </p:cNvSpPr>
            <p:nvPr/>
          </p:nvSpPr>
          <p:spPr bwMode="auto">
            <a:xfrm>
              <a:off x="7384231" y="5034806"/>
              <a:ext cx="920750" cy="2746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solidFill>
                    <a:srgbClr val="0000FF"/>
                  </a:solidFill>
                </a:rPr>
                <a:t>刷新序号</a:t>
              </a:r>
              <a:endParaRPr lang="zh-CN" altLang="en-US" sz="18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9" name="Freeform 90"/>
            <p:cNvSpPr/>
            <p:nvPr/>
          </p:nvSpPr>
          <p:spPr bwMode="auto">
            <a:xfrm>
              <a:off x="7003231" y="4312494"/>
              <a:ext cx="668338" cy="668338"/>
            </a:xfrm>
            <a:custGeom>
              <a:avLst/>
              <a:gdLst/>
              <a:ahLst/>
              <a:cxnLst>
                <a:cxn ang="0">
                  <a:pos x="421" y="421"/>
                </a:cxn>
                <a:cxn ang="0">
                  <a:pos x="0" y="0"/>
                </a:cxn>
              </a:cxnLst>
              <a:rect l="0" t="0" r="r" b="b"/>
              <a:pathLst>
                <a:path w="421" h="421">
                  <a:moveTo>
                    <a:pt x="421" y="421"/>
                  </a:moveTo>
                  <a:lnTo>
                    <a:pt x="0" y="0"/>
                  </a:lnTo>
                </a:path>
              </a:pathLst>
            </a:custGeom>
            <a:solidFill>
              <a:srgbClr val="FFFF99"/>
            </a:solidFill>
            <a:ln w="19050" cap="flat" cmpd="sng" algn="ctr">
              <a:solidFill>
                <a:srgbClr val="0000FF"/>
              </a:solidFill>
              <a:prstDash val="solid"/>
              <a:round/>
              <a:headEnd type="none" w="med" len="lg"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91"/>
            <p:cNvSpPr/>
            <p:nvPr/>
          </p:nvSpPr>
          <p:spPr bwMode="auto">
            <a:xfrm>
              <a:off x="1969269" y="5186559"/>
              <a:ext cx="1190625" cy="1588"/>
            </a:xfrm>
            <a:custGeom>
              <a:avLst/>
              <a:gdLst/>
              <a:ahLst/>
              <a:cxnLst>
                <a:cxn ang="0">
                  <a:pos x="750" y="0"/>
                </a:cxn>
                <a:cxn ang="0">
                  <a:pos x="0" y="0"/>
                </a:cxn>
              </a:cxnLst>
              <a:rect l="0" t="0" r="r" b="b"/>
              <a:pathLst>
                <a:path w="750" h="1">
                  <a:moveTo>
                    <a:pt x="750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" name="Line 92"/>
            <p:cNvSpPr>
              <a:spLocks noChangeShapeType="1"/>
            </p:cNvSpPr>
            <p:nvPr/>
          </p:nvSpPr>
          <p:spPr bwMode="auto">
            <a:xfrm>
              <a:off x="5801494" y="5169097"/>
              <a:ext cx="120173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" name="Line 93"/>
            <p:cNvSpPr>
              <a:spLocks noChangeShapeType="1"/>
            </p:cNvSpPr>
            <p:nvPr/>
          </p:nvSpPr>
          <p:spPr bwMode="auto">
            <a:xfrm>
              <a:off x="1732731" y="2906203"/>
              <a:ext cx="2286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" name="Line 94"/>
            <p:cNvSpPr>
              <a:spLocks noChangeShapeType="1"/>
            </p:cNvSpPr>
            <p:nvPr/>
          </p:nvSpPr>
          <p:spPr bwMode="auto">
            <a:xfrm>
              <a:off x="1732731" y="4263158"/>
              <a:ext cx="2286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" name="Text Box 100"/>
            <p:cNvSpPr txBox="1">
              <a:spLocks noChangeArrowheads="1"/>
            </p:cNvSpPr>
            <p:nvPr/>
          </p:nvSpPr>
          <p:spPr bwMode="auto">
            <a:xfrm>
              <a:off x="3838475" y="2780928"/>
              <a:ext cx="614363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smtClean="0">
                  <a:latin typeface="+mn-ea"/>
                  <a:ea typeface="+mn-ea"/>
                  <a:cs typeface="Times New Roman" panose="02020603050405020304" pitchFamily="18" charset="0"/>
                </a:rPr>
                <a:t>…</a:t>
              </a:r>
              <a:endParaRPr lang="zh-CN" altLang="en-US" sz="240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1" name="Freeform 102"/>
            <p:cNvSpPr/>
            <p:nvPr/>
          </p:nvSpPr>
          <p:spPr bwMode="auto">
            <a:xfrm>
              <a:off x="1964506" y="4653837"/>
              <a:ext cx="326231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55" y="2"/>
                </a:cxn>
              </a:cxnLst>
              <a:rect l="0" t="0" r="r" b="b"/>
              <a:pathLst>
                <a:path w="2055" h="2">
                  <a:moveTo>
                    <a:pt x="0" y="0"/>
                  </a:moveTo>
                  <a:lnTo>
                    <a:pt x="2055" y="2"/>
                  </a:ln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" name="Line 103"/>
            <p:cNvSpPr>
              <a:spLocks noChangeShapeType="1"/>
            </p:cNvSpPr>
            <p:nvPr/>
          </p:nvSpPr>
          <p:spPr bwMode="auto">
            <a:xfrm>
              <a:off x="5223644" y="4655425"/>
              <a:ext cx="176371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" name="Line 104"/>
            <p:cNvSpPr>
              <a:spLocks noChangeShapeType="1"/>
            </p:cNvSpPr>
            <p:nvPr/>
          </p:nvSpPr>
          <p:spPr bwMode="auto">
            <a:xfrm>
              <a:off x="4906144" y="3312369"/>
              <a:ext cx="1588" cy="1120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13"/>
            <p:cNvSpPr>
              <a:spLocks noChangeShapeType="1"/>
            </p:cNvSpPr>
            <p:nvPr/>
          </p:nvSpPr>
          <p:spPr bwMode="auto">
            <a:xfrm>
              <a:off x="5868169" y="3312369"/>
              <a:ext cx="1588" cy="1120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Rectangle 114"/>
            <p:cNvSpPr>
              <a:spLocks noChangeArrowheads="1"/>
            </p:cNvSpPr>
            <p:nvPr/>
          </p:nvSpPr>
          <p:spPr bwMode="auto">
            <a:xfrm>
              <a:off x="2066106" y="3528269"/>
              <a:ext cx="66675" cy="2889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900" i="1">
                  <a:latin typeface="Times New Roman" panose="02020603050405020304" pitchFamily="18" charset="0"/>
                </a:rPr>
                <a:t>t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30" name="Rectangle 115"/>
            <p:cNvSpPr>
              <a:spLocks noChangeArrowheads="1"/>
            </p:cNvSpPr>
            <p:nvPr/>
          </p:nvSpPr>
          <p:spPr bwMode="auto">
            <a:xfrm>
              <a:off x="2159769" y="3669556"/>
              <a:ext cx="68263" cy="1825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200"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1" name="Rectangle 116"/>
            <p:cNvSpPr>
              <a:spLocks noChangeArrowheads="1"/>
            </p:cNvSpPr>
            <p:nvPr/>
          </p:nvSpPr>
          <p:spPr bwMode="auto">
            <a:xfrm>
              <a:off x="2085156" y="4112469"/>
              <a:ext cx="146050" cy="244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X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2" name="Freeform 117"/>
            <p:cNvSpPr/>
            <p:nvPr/>
          </p:nvSpPr>
          <p:spPr bwMode="auto">
            <a:xfrm>
              <a:off x="2312169" y="3312369"/>
              <a:ext cx="1588" cy="11160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03"/>
                </a:cxn>
              </a:cxnLst>
              <a:rect l="0" t="0" r="r" b="b"/>
              <a:pathLst>
                <a:path w="1" h="703">
                  <a:moveTo>
                    <a:pt x="1" y="0"/>
                  </a:moveTo>
                  <a:lnTo>
                    <a:pt x="0" y="703"/>
                  </a:lnTo>
                </a:path>
              </a:pathLst>
            </a:custGeom>
            <a:solidFill>
              <a:srgbClr val="FFFFFF"/>
            </a:solidFill>
            <a:ln w="19050" cmpd="sng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Rectangle 119"/>
            <p:cNvSpPr>
              <a:spLocks noChangeArrowheads="1"/>
            </p:cNvSpPr>
            <p:nvPr/>
          </p:nvSpPr>
          <p:spPr bwMode="auto">
            <a:xfrm>
              <a:off x="2404244" y="3534619"/>
              <a:ext cx="66675" cy="2889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900" i="1">
                  <a:latin typeface="Times New Roman" panose="02020603050405020304" pitchFamily="18" charset="0"/>
                </a:rPr>
                <a:t>t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35" name="Rectangle 120"/>
            <p:cNvSpPr>
              <a:spLocks noChangeArrowheads="1"/>
            </p:cNvSpPr>
            <p:nvPr/>
          </p:nvSpPr>
          <p:spPr bwMode="auto">
            <a:xfrm>
              <a:off x="2497906" y="3679081"/>
              <a:ext cx="68263" cy="1825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200"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6" name="Rectangle 121"/>
            <p:cNvSpPr>
              <a:spLocks noChangeArrowheads="1"/>
            </p:cNvSpPr>
            <p:nvPr/>
          </p:nvSpPr>
          <p:spPr bwMode="auto">
            <a:xfrm>
              <a:off x="2423294" y="4112469"/>
              <a:ext cx="146050" cy="244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Y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7" name="Line 122"/>
            <p:cNvSpPr>
              <a:spLocks noChangeShapeType="1"/>
            </p:cNvSpPr>
            <p:nvPr/>
          </p:nvSpPr>
          <p:spPr bwMode="auto">
            <a:xfrm>
              <a:off x="2651894" y="3312369"/>
              <a:ext cx="1588" cy="1120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24"/>
            <p:cNvSpPr>
              <a:spLocks noChangeShapeType="1"/>
            </p:cNvSpPr>
            <p:nvPr/>
          </p:nvSpPr>
          <p:spPr bwMode="auto">
            <a:xfrm>
              <a:off x="5566544" y="3312369"/>
              <a:ext cx="1588" cy="1120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flipV="1">
              <a:off x="5231581" y="2454154"/>
              <a:ext cx="1588" cy="26194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1974031" y="2420888"/>
              <a:ext cx="1588" cy="2944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27"/>
            <p:cNvSpPr/>
            <p:nvPr/>
          </p:nvSpPr>
          <p:spPr bwMode="auto">
            <a:xfrm>
              <a:off x="7003231" y="2427362"/>
              <a:ext cx="4763" cy="294585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275"/>
                </a:cxn>
              </a:cxnLst>
              <a:rect l="0" t="0" r="r" b="b"/>
              <a:pathLst>
                <a:path w="3" h="2275">
                  <a:moveTo>
                    <a:pt x="3" y="0"/>
                  </a:moveTo>
                  <a:lnTo>
                    <a:pt x="0" y="2275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28"/>
            <p:cNvSpPr>
              <a:spLocks noChangeShapeType="1"/>
            </p:cNvSpPr>
            <p:nvPr/>
          </p:nvSpPr>
          <p:spPr bwMode="auto">
            <a:xfrm flipH="1">
              <a:off x="7347719" y="3307606"/>
              <a:ext cx="0" cy="1120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29"/>
            <p:cNvSpPr>
              <a:spLocks noChangeShapeType="1"/>
            </p:cNvSpPr>
            <p:nvPr/>
          </p:nvSpPr>
          <p:spPr bwMode="auto">
            <a:xfrm flipH="1">
              <a:off x="7676331" y="3307606"/>
              <a:ext cx="0" cy="1120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Text Box 100"/>
            <p:cNvSpPr txBox="1">
              <a:spLocks noChangeArrowheads="1"/>
            </p:cNvSpPr>
            <p:nvPr/>
          </p:nvSpPr>
          <p:spPr bwMode="auto">
            <a:xfrm>
              <a:off x="5926707" y="2780928"/>
              <a:ext cx="614363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smtClean="0">
                  <a:latin typeface="+mn-ea"/>
                  <a:ea typeface="+mn-ea"/>
                  <a:cs typeface="Times New Roman" panose="02020603050405020304" pitchFamily="18" charset="0"/>
                </a:rPr>
                <a:t>…</a:t>
              </a:r>
              <a:endParaRPr lang="zh-CN" altLang="en-US" sz="240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9" name="Text Box 100"/>
            <p:cNvSpPr txBox="1">
              <a:spLocks noChangeArrowheads="1"/>
            </p:cNvSpPr>
            <p:nvPr/>
          </p:nvSpPr>
          <p:spPr bwMode="auto">
            <a:xfrm>
              <a:off x="3218515" y="3748665"/>
              <a:ext cx="1152128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18000" rIns="18000">
              <a:spAutoFit/>
            </a:bodyPr>
            <a:lstStyle/>
            <a:p>
              <a:r>
                <a:rPr lang="en-US" altLang="zh-CN" sz="2400" smtClean="0">
                  <a:latin typeface="+mn-ea"/>
                  <a:ea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400" smtClean="0">
                  <a:latin typeface="+mn-ea"/>
                  <a:cs typeface="Times New Roman" panose="02020603050405020304" pitchFamily="18" charset="0"/>
                </a:rPr>
                <a:t>…</a:t>
              </a:r>
              <a:endParaRPr lang="zh-CN" altLang="en-US" sz="240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0" name="Text Box 100"/>
            <p:cNvSpPr txBox="1">
              <a:spLocks noChangeArrowheads="1"/>
            </p:cNvSpPr>
            <p:nvPr/>
          </p:nvSpPr>
          <p:spPr bwMode="auto">
            <a:xfrm>
              <a:off x="5926707" y="3759423"/>
              <a:ext cx="614363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smtClean="0">
                  <a:latin typeface="+mn-ea"/>
                  <a:ea typeface="+mn-ea"/>
                  <a:cs typeface="Times New Roman" panose="02020603050405020304" pitchFamily="18" charset="0"/>
                </a:rPr>
                <a:t>…</a:t>
              </a:r>
              <a:endParaRPr lang="zh-CN" altLang="en-US" sz="240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>
              <a:off x="1977025" y="3965330"/>
              <a:ext cx="334053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2310514" y="3965330"/>
              <a:ext cx="334053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4569620" y="3997603"/>
              <a:ext cx="334053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>
              <a:off x="4892350" y="3997603"/>
              <a:ext cx="334053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5236595" y="3997602"/>
              <a:ext cx="334053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5548567" y="3997601"/>
              <a:ext cx="334053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6645848" y="3986843"/>
              <a:ext cx="334053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sp>
          <p:nvSpPr>
            <p:cNvPr id="162" name="Rectangle 119"/>
            <p:cNvSpPr>
              <a:spLocks noChangeArrowheads="1"/>
            </p:cNvSpPr>
            <p:nvPr/>
          </p:nvSpPr>
          <p:spPr bwMode="auto">
            <a:xfrm>
              <a:off x="2759256" y="3534619"/>
              <a:ext cx="66675" cy="2889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900" i="1">
                  <a:latin typeface="Times New Roman" panose="02020603050405020304" pitchFamily="18" charset="0"/>
                </a:rPr>
                <a:t>t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63" name="Rectangle 120"/>
            <p:cNvSpPr>
              <a:spLocks noChangeArrowheads="1"/>
            </p:cNvSpPr>
            <p:nvPr/>
          </p:nvSpPr>
          <p:spPr bwMode="auto">
            <a:xfrm>
              <a:off x="2852918" y="3679081"/>
              <a:ext cx="68263" cy="1825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200"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64" name="Rectangle 121"/>
            <p:cNvSpPr>
              <a:spLocks noChangeArrowheads="1"/>
            </p:cNvSpPr>
            <p:nvPr/>
          </p:nvSpPr>
          <p:spPr bwMode="auto">
            <a:xfrm>
              <a:off x="2783203" y="4112469"/>
              <a:ext cx="136256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 smtClean="0">
                  <a:latin typeface="Times New Roman" panose="02020603050405020304" pitchFamily="18" charset="0"/>
                </a:rPr>
                <a:t>Z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65" name="Line 122"/>
            <p:cNvSpPr>
              <a:spLocks noChangeShapeType="1"/>
            </p:cNvSpPr>
            <p:nvPr/>
          </p:nvSpPr>
          <p:spPr bwMode="auto">
            <a:xfrm>
              <a:off x="3006906" y="3312369"/>
              <a:ext cx="1588" cy="1120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66" name="直接连接符 165"/>
            <p:cNvCxnSpPr/>
            <p:nvPr/>
          </p:nvCxnSpPr>
          <p:spPr bwMode="auto">
            <a:xfrm>
              <a:off x="2665526" y="3965330"/>
              <a:ext cx="334053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sp>
          <p:nvSpPr>
            <p:cNvPr id="99" name="Rectangle 78"/>
            <p:cNvSpPr>
              <a:spLocks noChangeArrowheads="1"/>
            </p:cNvSpPr>
            <p:nvPr/>
          </p:nvSpPr>
          <p:spPr bwMode="auto">
            <a:xfrm>
              <a:off x="5240416" y="4684134"/>
              <a:ext cx="1880840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800" smtClean="0">
                  <a:solidFill>
                    <a:srgbClr val="FF0000"/>
                  </a:solidFill>
                </a:rPr>
                <a:t>256</a:t>
              </a:r>
              <a:r>
                <a:rPr lang="zh-CN" altLang="en-US" sz="1800" smtClean="0">
                  <a:solidFill>
                    <a:srgbClr val="FF0000"/>
                  </a:solidFill>
                </a:rPr>
                <a:t>个周期</a:t>
              </a:r>
              <a:r>
                <a:rPr lang="en-US" altLang="zh-CN" sz="1800" smtClean="0">
                  <a:solidFill>
                    <a:srgbClr val="FF0000"/>
                  </a:solidFill>
                  <a:latin typeface="+mn-ea"/>
                  <a:ea typeface="+mn-ea"/>
                </a:rPr>
                <a:t>(</a:t>
              </a:r>
              <a:r>
                <a:rPr lang="en-US" altLang="zh-CN" sz="1800" smtClean="0">
                  <a:solidFill>
                    <a:srgbClr val="FF0000"/>
                  </a:solidFill>
                </a:rPr>
                <a:t>128</a:t>
              </a:r>
              <a:r>
                <a:rPr lang="en-US" altLang="zh-CN" sz="1800" smtClean="0">
                  <a:solidFill>
                    <a:srgbClr val="FF0000"/>
                  </a:solidFill>
                  <a:sym typeface="Symbol" panose="05050102010706020507" pitchFamily="18" charset="2"/>
                </a:rPr>
                <a:t></a:t>
              </a:r>
              <a:r>
                <a:rPr lang="en-US" altLang="zh-CN" sz="1800" smtClean="0">
                  <a:solidFill>
                    <a:srgbClr val="FF0000"/>
                  </a:solidFill>
                </a:rPr>
                <a:t>s</a:t>
              </a:r>
              <a:r>
                <a:rPr lang="en-US" altLang="zh-CN" sz="1800" smtClean="0">
                  <a:solidFill>
                    <a:srgbClr val="FF0000"/>
                  </a:solidFill>
                  <a:latin typeface="+mn-ea"/>
                  <a:ea typeface="+mn-ea"/>
                </a:rPr>
                <a:t>)</a:t>
              </a:r>
              <a:endParaRPr lang="zh-CN" altLang="en-US" sz="1800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73" name="直接连接符 172"/>
            <p:cNvCxnSpPr/>
            <p:nvPr/>
          </p:nvCxnSpPr>
          <p:spPr bwMode="auto">
            <a:xfrm>
              <a:off x="1979712" y="2636912"/>
              <a:ext cx="324036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rgbClr val="0000FF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5220072" y="2636912"/>
              <a:ext cx="180020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rgbClr val="0000FF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>
              <a:off x="7020272" y="2636912"/>
              <a:ext cx="72008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rgbClr val="0000FF"/>
              </a:solidFill>
              <a:prstDash val="solid"/>
              <a:round/>
              <a:headEnd type="triangle" w="med" len="lg"/>
              <a:tailEnd type="none" w="med" len="lg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utoUpdateAnimBg="0"/>
      <p:bldP spid="170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4555AB-1ECE-4CBD-B9D7-4492A80751C0}" type="slidenum">
              <a:rPr lang="zh-CN" altLang="en-US"/>
            </a:fld>
            <a:endParaRPr lang="en-US" altLang="zh-CN"/>
          </a:p>
        </p:txBody>
      </p:sp>
      <p:sp>
        <p:nvSpPr>
          <p:cNvPr id="157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r>
              <a:rPr lang="en-US" altLang="zh-CN"/>
              <a:t>4.2.3 </a:t>
            </a:r>
            <a:r>
              <a:rPr lang="zh-CN" altLang="en-US"/>
              <a:t>动态存储器      </a:t>
            </a:r>
            <a:r>
              <a:rPr lang="zh-CN" altLang="en-US">
                <a:solidFill>
                  <a:srgbClr val="006600"/>
                </a:solidFill>
              </a:rPr>
              <a:t>一、一般的动态存储器</a:t>
            </a:r>
            <a:r>
              <a:rPr lang="en-US" altLang="zh-CN">
                <a:solidFill>
                  <a:srgbClr val="FF6600"/>
                </a:solidFill>
              </a:rPr>
              <a:t>DRAM</a:t>
            </a:r>
            <a:endParaRPr lang="en-US" altLang="zh-CN">
              <a:solidFill>
                <a:srgbClr val="FF6600"/>
              </a:solidFill>
            </a:endParaRPr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>
          <a:xfrm>
            <a:off x="251520" y="548680"/>
            <a:ext cx="3528392" cy="1800199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zh-CN" altLang="en-US" smtClean="0"/>
              <a:t>常用的刷新方式：</a:t>
            </a:r>
            <a:endParaRPr lang="en-US" altLang="zh-CN" smtClean="0"/>
          </a:p>
          <a:p>
            <a:pPr lvl="0">
              <a:spcBef>
                <a:spcPts val="0"/>
              </a:spcBef>
              <a:buClr>
                <a:srgbClr val="FF6600"/>
              </a:buClr>
              <a:buFont typeface="Wingdings" panose="05000000000000000000" pitchFamily="2" charset="2"/>
              <a:buChar char="u"/>
            </a:pPr>
            <a:r>
              <a:rPr lang="zh-CN" altLang="en-US" smtClean="0">
                <a:solidFill>
                  <a:schemeClr val="bg1">
                    <a:lumMod val="65000"/>
                  </a:schemeClr>
                </a:solidFill>
              </a:rPr>
              <a:t>集中式</a:t>
            </a:r>
            <a:endParaRPr lang="en-US" altLang="zh-CN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rgbClr val="FF6600"/>
              </a:buClr>
              <a:buFont typeface="Wingdings" panose="05000000000000000000" pitchFamily="2" charset="2"/>
              <a:buChar char="u"/>
            </a:pPr>
            <a:r>
              <a:rPr lang="zh-CN" altLang="en-US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分散式</a:t>
            </a:r>
            <a:r>
              <a:rPr lang="en-US" altLang="zh-CN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zh-CN" altLang="en-US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分布式</a:t>
            </a:r>
            <a:r>
              <a:rPr lang="en-US" altLang="zh-CN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en-US" altLang="zh-CN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lvl="0">
              <a:spcBef>
                <a:spcPts val="0"/>
              </a:spcBef>
              <a:buClr>
                <a:srgbClr val="FF6600"/>
              </a:buClr>
              <a:buFont typeface="Wingdings" panose="05000000000000000000" pitchFamily="2" charset="2"/>
              <a:buChar char="u"/>
            </a:pPr>
            <a:r>
              <a:rPr lang="zh-CN" altLang="en-US" smtClean="0">
                <a:solidFill>
                  <a:schemeClr val="bg1">
                    <a:lumMod val="65000"/>
                  </a:schemeClr>
                </a:solidFill>
              </a:rPr>
              <a:t>异步式</a:t>
            </a:r>
            <a:endParaRPr lang="zh-CN" altLang="en-US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内容占位符 29"/>
          <p:cNvSpPr txBox="1"/>
          <p:nvPr/>
        </p:nvSpPr>
        <p:spPr bwMode="auto">
          <a:xfrm>
            <a:off x="3707904" y="620688"/>
            <a:ext cx="3312368" cy="1440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55600" lvl="0" indent="-355600" algn="l">
              <a:spcBef>
                <a:spcPts val="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kern="0" smtClean="0">
                <a:latin typeface="+mn-lt"/>
                <a:ea typeface="+mn-ea"/>
              </a:rPr>
              <a:t>256</a:t>
            </a:r>
            <a:r>
              <a:rPr lang="zh-CN" altLang="en-US" kern="0" smtClean="0">
                <a:latin typeface="+mn-lt"/>
                <a:ea typeface="+mn-ea"/>
              </a:rPr>
              <a:t>行</a:t>
            </a:r>
            <a:r>
              <a:rPr lang="en-US" altLang="zh-CN" kern="0" smtClean="0">
                <a:latin typeface="+mn-lt"/>
                <a:ea typeface="+mn-ea"/>
              </a:rPr>
              <a:t>×256</a:t>
            </a:r>
            <a:r>
              <a:rPr lang="zh-CN" altLang="en-US" kern="0" smtClean="0">
                <a:latin typeface="+mn-lt"/>
                <a:ea typeface="+mn-ea"/>
              </a:rPr>
              <a:t>列</a:t>
            </a:r>
            <a:endParaRPr lang="en-US" altLang="zh-CN" kern="0" smtClean="0">
              <a:latin typeface="+mn-lt"/>
              <a:ea typeface="+mn-ea"/>
            </a:endParaRPr>
          </a:p>
          <a:p>
            <a:pPr marL="355600" lvl="0" indent="-355600" algn="l">
              <a:spcBef>
                <a:spcPts val="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kern="0" smtClean="0">
                <a:latin typeface="+mn-lt"/>
                <a:ea typeface="+mn-ea"/>
              </a:rPr>
              <a:t>存取周期</a:t>
            </a:r>
            <a:r>
              <a:rPr lang="en-US" altLang="zh-CN" kern="0" smtClean="0">
                <a:latin typeface="+mn-lt"/>
                <a:ea typeface="+mn-ea"/>
              </a:rPr>
              <a:t>0.5μs</a:t>
            </a:r>
            <a:endParaRPr lang="en-US" altLang="zh-CN" kern="0" smtClean="0">
              <a:latin typeface="+mn-lt"/>
              <a:ea typeface="+mn-ea"/>
            </a:endParaRPr>
          </a:p>
          <a:p>
            <a:pPr marL="355600" lvl="0" indent="-355600" algn="l">
              <a:spcBef>
                <a:spcPts val="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kern="0" smtClean="0">
                <a:latin typeface="+mn-lt"/>
                <a:ea typeface="+mn-ea"/>
              </a:rPr>
              <a:t>刷新周期</a:t>
            </a:r>
            <a:r>
              <a:rPr lang="en-US" altLang="zh-CN" kern="0" smtClean="0">
                <a:latin typeface="+mn-lt"/>
                <a:ea typeface="+mn-ea"/>
              </a:rPr>
              <a:t>4ms</a:t>
            </a:r>
            <a:endParaRPr kumimoji="0" lang="zh-CN" altLang="en-US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98" name="组合 197"/>
          <p:cNvGrpSpPr/>
          <p:nvPr/>
        </p:nvGrpSpPr>
        <p:grpSpPr>
          <a:xfrm>
            <a:off x="395536" y="2310128"/>
            <a:ext cx="8458200" cy="2775056"/>
            <a:chOff x="362272" y="2420888"/>
            <a:chExt cx="8458200" cy="2775056"/>
          </a:xfrm>
        </p:grpSpPr>
        <p:sp>
          <p:nvSpPr>
            <p:cNvPr id="116" name="Line 16"/>
            <p:cNvSpPr>
              <a:spLocks noChangeShapeType="1"/>
            </p:cNvSpPr>
            <p:nvPr/>
          </p:nvSpPr>
          <p:spPr bwMode="auto">
            <a:xfrm>
              <a:off x="362272" y="3343225"/>
              <a:ext cx="2530475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8"/>
            <p:cNvSpPr>
              <a:spLocks noChangeShapeType="1"/>
            </p:cNvSpPr>
            <p:nvPr/>
          </p:nvSpPr>
          <p:spPr bwMode="auto">
            <a:xfrm>
              <a:off x="1470347" y="2465338"/>
              <a:ext cx="1588" cy="1660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9"/>
            <p:cNvSpPr>
              <a:spLocks noChangeShapeType="1"/>
            </p:cNvSpPr>
            <p:nvPr/>
          </p:nvSpPr>
          <p:spPr bwMode="auto">
            <a:xfrm>
              <a:off x="2070422" y="2465338"/>
              <a:ext cx="1588" cy="2320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Rectangle 20"/>
            <p:cNvSpPr>
              <a:spLocks noChangeArrowheads="1"/>
            </p:cNvSpPr>
            <p:nvPr/>
          </p:nvSpPr>
          <p:spPr bwMode="auto">
            <a:xfrm>
              <a:off x="949127" y="2420888"/>
              <a:ext cx="436017" cy="2616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700">
                  <a:solidFill>
                    <a:srgbClr val="0000FF"/>
                  </a:solidFill>
                  <a:latin typeface="Times New Roman" panose="02020603050405020304" pitchFamily="18" charset="0"/>
                </a:rPr>
                <a:t>W/R</a:t>
              </a:r>
              <a:endParaRPr lang="en-US" altLang="zh-CN" sz="17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" name="Line 21"/>
            <p:cNvSpPr>
              <a:spLocks noChangeShapeType="1"/>
            </p:cNvSpPr>
            <p:nvPr/>
          </p:nvSpPr>
          <p:spPr bwMode="auto">
            <a:xfrm>
              <a:off x="2670497" y="2465338"/>
              <a:ext cx="1588" cy="17700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22"/>
            <p:cNvSpPr>
              <a:spLocks noChangeArrowheads="1"/>
            </p:cNvSpPr>
            <p:nvPr/>
          </p:nvSpPr>
          <p:spPr bwMode="auto">
            <a:xfrm>
              <a:off x="1560484" y="2566938"/>
              <a:ext cx="436017" cy="2616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700">
                  <a:solidFill>
                    <a:srgbClr val="FF0000"/>
                  </a:solidFill>
                  <a:latin typeface="Times New Roman" panose="02020603050405020304" pitchFamily="18" charset="0"/>
                </a:rPr>
                <a:t>REF</a:t>
              </a:r>
              <a:endParaRPr lang="en-US" altLang="zh-CN" sz="17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" name="Rectangle 23"/>
            <p:cNvSpPr>
              <a:spLocks noChangeArrowheads="1"/>
            </p:cNvSpPr>
            <p:nvPr/>
          </p:nvSpPr>
          <p:spPr bwMode="auto">
            <a:xfrm>
              <a:off x="1669845" y="3003500"/>
              <a:ext cx="109004" cy="2616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70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" name="Rectangle 24"/>
            <p:cNvSpPr>
              <a:spLocks noChangeArrowheads="1"/>
            </p:cNvSpPr>
            <p:nvPr/>
          </p:nvSpPr>
          <p:spPr bwMode="auto">
            <a:xfrm>
              <a:off x="2146102" y="2420888"/>
              <a:ext cx="436017" cy="2616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700">
                  <a:solidFill>
                    <a:srgbClr val="0000FF"/>
                  </a:solidFill>
                  <a:latin typeface="Times New Roman" panose="02020603050405020304" pitchFamily="18" charset="0"/>
                </a:rPr>
                <a:t>W/R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8" name="Rectangle 25"/>
            <p:cNvSpPr>
              <a:spLocks noChangeArrowheads="1"/>
            </p:cNvSpPr>
            <p:nvPr/>
          </p:nvSpPr>
          <p:spPr bwMode="auto">
            <a:xfrm>
              <a:off x="1629621" y="3407958"/>
              <a:ext cx="84138" cy="365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t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40" name="Rectangle 26"/>
            <p:cNvSpPr>
              <a:spLocks noChangeArrowheads="1"/>
            </p:cNvSpPr>
            <p:nvPr/>
          </p:nvSpPr>
          <p:spPr bwMode="auto">
            <a:xfrm>
              <a:off x="1740746" y="3571471"/>
              <a:ext cx="138113" cy="2286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500">
                  <a:latin typeface="Times New Roman" panose="02020603050405020304" pitchFamily="18" charset="0"/>
                </a:rPr>
                <a:t>R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1" name="Rectangle 27"/>
            <p:cNvSpPr>
              <a:spLocks noChangeArrowheads="1"/>
            </p:cNvSpPr>
            <p:nvPr/>
          </p:nvSpPr>
          <p:spPr bwMode="auto">
            <a:xfrm>
              <a:off x="1024614" y="3418716"/>
              <a:ext cx="84138" cy="365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t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45" name="Rectangle 28"/>
            <p:cNvSpPr>
              <a:spLocks noChangeArrowheads="1"/>
            </p:cNvSpPr>
            <p:nvPr/>
          </p:nvSpPr>
          <p:spPr bwMode="auto">
            <a:xfrm>
              <a:off x="1157964" y="3582229"/>
              <a:ext cx="179388" cy="2286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500">
                  <a:latin typeface="Times New Roman" panose="02020603050405020304" pitchFamily="18" charset="0"/>
                </a:rPr>
                <a:t>M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6" name="Rectangle 29"/>
            <p:cNvSpPr>
              <a:spLocks noChangeArrowheads="1"/>
            </p:cNvSpPr>
            <p:nvPr/>
          </p:nvSpPr>
          <p:spPr bwMode="auto">
            <a:xfrm>
              <a:off x="1374928" y="4130456"/>
              <a:ext cx="84138" cy="365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t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47" name="Rectangle 30"/>
            <p:cNvSpPr>
              <a:spLocks noChangeArrowheads="1"/>
            </p:cNvSpPr>
            <p:nvPr/>
          </p:nvSpPr>
          <p:spPr bwMode="auto">
            <a:xfrm>
              <a:off x="1484465" y="4293968"/>
              <a:ext cx="138113" cy="2286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500"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1" name="Line 31"/>
            <p:cNvSpPr>
              <a:spLocks noChangeShapeType="1"/>
            </p:cNvSpPr>
            <p:nvPr/>
          </p:nvSpPr>
          <p:spPr bwMode="auto">
            <a:xfrm>
              <a:off x="3670622" y="3343225"/>
              <a:ext cx="5149850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32"/>
            <p:cNvSpPr>
              <a:spLocks noChangeShapeType="1"/>
            </p:cNvSpPr>
            <p:nvPr/>
          </p:nvSpPr>
          <p:spPr bwMode="auto">
            <a:xfrm>
              <a:off x="3818260" y="2465338"/>
              <a:ext cx="1588" cy="17700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33"/>
            <p:cNvSpPr>
              <a:spLocks noChangeShapeType="1"/>
            </p:cNvSpPr>
            <p:nvPr/>
          </p:nvSpPr>
          <p:spPr bwMode="auto">
            <a:xfrm>
              <a:off x="4418335" y="2465338"/>
              <a:ext cx="1588" cy="17700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34"/>
            <p:cNvSpPr>
              <a:spLocks noChangeShapeType="1"/>
            </p:cNvSpPr>
            <p:nvPr/>
          </p:nvSpPr>
          <p:spPr bwMode="auto">
            <a:xfrm>
              <a:off x="5012060" y="2465338"/>
              <a:ext cx="1588" cy="17700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35"/>
            <p:cNvSpPr>
              <a:spLocks noChangeShapeType="1"/>
            </p:cNvSpPr>
            <p:nvPr/>
          </p:nvSpPr>
          <p:spPr bwMode="auto">
            <a:xfrm>
              <a:off x="5612135" y="2465338"/>
              <a:ext cx="1588" cy="17700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7" name="组合 196"/>
            <p:cNvGrpSpPr/>
            <p:nvPr/>
          </p:nvGrpSpPr>
          <p:grpSpPr>
            <a:xfrm>
              <a:off x="870272" y="2462163"/>
              <a:ext cx="5345113" cy="2733781"/>
              <a:chOff x="870272" y="2462163"/>
              <a:chExt cx="5345113" cy="2881312"/>
            </a:xfrm>
          </p:grpSpPr>
          <p:sp>
            <p:nvSpPr>
              <p:cNvPr id="117" name="Line 17"/>
              <p:cNvSpPr>
                <a:spLocks noChangeShapeType="1"/>
              </p:cNvSpPr>
              <p:nvPr/>
            </p:nvSpPr>
            <p:spPr bwMode="auto">
              <a:xfrm>
                <a:off x="870272" y="2465338"/>
                <a:ext cx="1588" cy="28781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Freeform 36"/>
              <p:cNvSpPr/>
              <p:nvPr/>
            </p:nvSpPr>
            <p:spPr bwMode="auto">
              <a:xfrm>
                <a:off x="6207447" y="2462163"/>
                <a:ext cx="7938" cy="28765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812"/>
                  </a:cxn>
                </a:cxnLst>
                <a:rect l="0" t="0" r="r" b="b"/>
                <a:pathLst>
                  <a:path w="5" h="1812">
                    <a:moveTo>
                      <a:pt x="0" y="0"/>
                    </a:moveTo>
                    <a:lnTo>
                      <a:pt x="5" y="1812"/>
                    </a:lnTo>
                  </a:path>
                </a:pathLst>
              </a:custGeom>
              <a:solidFill>
                <a:srgbClr val="FFFFFF"/>
              </a:solidFill>
              <a:ln w="28575" cmpd="sng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1" name="Freeform 37"/>
            <p:cNvSpPr/>
            <p:nvPr/>
          </p:nvSpPr>
          <p:spPr bwMode="auto">
            <a:xfrm>
              <a:off x="6802760" y="2465338"/>
              <a:ext cx="9525" cy="17637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111"/>
                </a:cxn>
              </a:cxnLst>
              <a:rect l="0" t="0" r="r" b="b"/>
              <a:pathLst>
                <a:path w="5" h="1111">
                  <a:moveTo>
                    <a:pt x="0" y="0"/>
                  </a:moveTo>
                  <a:lnTo>
                    <a:pt x="5" y="1111"/>
                  </a:lnTo>
                </a:path>
              </a:pathLst>
            </a:custGeom>
            <a:solidFill>
              <a:srgbClr val="FFFFFF"/>
            </a:solidFill>
            <a:ln w="28575" cmpd="sng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Rectangle 38"/>
            <p:cNvSpPr>
              <a:spLocks noChangeArrowheads="1"/>
            </p:cNvSpPr>
            <p:nvPr/>
          </p:nvSpPr>
          <p:spPr bwMode="auto">
            <a:xfrm>
              <a:off x="4501158" y="2566938"/>
              <a:ext cx="436017" cy="2616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700">
                  <a:solidFill>
                    <a:srgbClr val="FF0000"/>
                  </a:solidFill>
                  <a:latin typeface="Times New Roman" panose="02020603050405020304" pitchFamily="18" charset="0"/>
                </a:rPr>
                <a:t>REF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" name="Rectangle 39"/>
            <p:cNvSpPr>
              <a:spLocks noChangeArrowheads="1"/>
            </p:cNvSpPr>
            <p:nvPr/>
          </p:nvSpPr>
          <p:spPr bwMode="auto">
            <a:xfrm>
              <a:off x="4540578" y="3003500"/>
              <a:ext cx="327014" cy="2616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70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254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6" name="Rectangle 40"/>
            <p:cNvSpPr>
              <a:spLocks noChangeArrowheads="1"/>
            </p:cNvSpPr>
            <p:nvPr/>
          </p:nvSpPr>
          <p:spPr bwMode="auto">
            <a:xfrm>
              <a:off x="5695043" y="2566938"/>
              <a:ext cx="436017" cy="2616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700">
                  <a:solidFill>
                    <a:srgbClr val="FF0000"/>
                  </a:solidFill>
                  <a:latin typeface="Times New Roman" panose="02020603050405020304" pitchFamily="18" charset="0"/>
                </a:rPr>
                <a:t>REF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8" name="Rectangle 41"/>
            <p:cNvSpPr>
              <a:spLocks noChangeArrowheads="1"/>
            </p:cNvSpPr>
            <p:nvPr/>
          </p:nvSpPr>
          <p:spPr bwMode="auto">
            <a:xfrm>
              <a:off x="5710565" y="3003500"/>
              <a:ext cx="327014" cy="2616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70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255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" name="Line 42"/>
            <p:cNvSpPr>
              <a:spLocks noChangeShapeType="1"/>
            </p:cNvSpPr>
            <p:nvPr/>
          </p:nvSpPr>
          <p:spPr bwMode="auto">
            <a:xfrm>
              <a:off x="7402835" y="2465338"/>
              <a:ext cx="1588" cy="17700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43"/>
            <p:cNvSpPr>
              <a:spLocks noChangeShapeType="1"/>
            </p:cNvSpPr>
            <p:nvPr/>
          </p:nvSpPr>
          <p:spPr bwMode="auto">
            <a:xfrm>
              <a:off x="8002910" y="2465338"/>
              <a:ext cx="1588" cy="17700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44"/>
            <p:cNvSpPr>
              <a:spLocks noChangeShapeType="1"/>
            </p:cNvSpPr>
            <p:nvPr/>
          </p:nvSpPr>
          <p:spPr bwMode="auto">
            <a:xfrm>
              <a:off x="8596635" y="2465338"/>
              <a:ext cx="1588" cy="17700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Rectangle 45"/>
            <p:cNvSpPr>
              <a:spLocks noChangeArrowheads="1"/>
            </p:cNvSpPr>
            <p:nvPr/>
          </p:nvSpPr>
          <p:spPr bwMode="auto">
            <a:xfrm>
              <a:off x="8092168" y="2566938"/>
              <a:ext cx="436017" cy="2616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700">
                  <a:solidFill>
                    <a:srgbClr val="FF0000"/>
                  </a:solidFill>
                  <a:latin typeface="Times New Roman" panose="02020603050405020304" pitchFamily="18" charset="0"/>
                </a:rPr>
                <a:t>REF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" name="Rectangle 46"/>
            <p:cNvSpPr>
              <a:spLocks noChangeArrowheads="1"/>
            </p:cNvSpPr>
            <p:nvPr/>
          </p:nvSpPr>
          <p:spPr bwMode="auto">
            <a:xfrm>
              <a:off x="3901877" y="2420888"/>
              <a:ext cx="436017" cy="2616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700">
                  <a:solidFill>
                    <a:srgbClr val="0000FF"/>
                  </a:solidFill>
                  <a:latin typeface="Times New Roman" panose="02020603050405020304" pitchFamily="18" charset="0"/>
                </a:rPr>
                <a:t>W/R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" name="Rectangle 47"/>
            <p:cNvSpPr>
              <a:spLocks noChangeArrowheads="1"/>
            </p:cNvSpPr>
            <p:nvPr/>
          </p:nvSpPr>
          <p:spPr bwMode="auto">
            <a:xfrm>
              <a:off x="5101233" y="2420888"/>
              <a:ext cx="436017" cy="2616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700">
                  <a:solidFill>
                    <a:srgbClr val="0000FF"/>
                  </a:solidFill>
                  <a:latin typeface="Times New Roman" panose="02020603050405020304" pitchFamily="18" charset="0"/>
                </a:rPr>
                <a:t>W/R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" name="Rectangle 48"/>
            <p:cNvSpPr>
              <a:spLocks noChangeArrowheads="1"/>
            </p:cNvSpPr>
            <p:nvPr/>
          </p:nvSpPr>
          <p:spPr bwMode="auto">
            <a:xfrm>
              <a:off x="6279952" y="2420888"/>
              <a:ext cx="436017" cy="2616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700">
                  <a:solidFill>
                    <a:srgbClr val="0000FF"/>
                  </a:solidFill>
                  <a:latin typeface="Times New Roman" panose="02020603050405020304" pitchFamily="18" charset="0"/>
                </a:rPr>
                <a:t>W/R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6" name="Rectangle 49"/>
            <p:cNvSpPr>
              <a:spLocks noChangeArrowheads="1"/>
            </p:cNvSpPr>
            <p:nvPr/>
          </p:nvSpPr>
          <p:spPr bwMode="auto">
            <a:xfrm>
              <a:off x="7481689" y="2420888"/>
              <a:ext cx="436017" cy="2616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700">
                  <a:solidFill>
                    <a:srgbClr val="0000FF"/>
                  </a:solidFill>
                  <a:latin typeface="Times New Roman" panose="02020603050405020304" pitchFamily="18" charset="0"/>
                </a:rPr>
                <a:t>W/R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7" name="Rectangle 50"/>
            <p:cNvSpPr>
              <a:spLocks noChangeArrowheads="1"/>
            </p:cNvSpPr>
            <p:nvPr/>
          </p:nvSpPr>
          <p:spPr bwMode="auto">
            <a:xfrm>
              <a:off x="2321555" y="4871125"/>
              <a:ext cx="1022350" cy="3048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/>
                <a:t>刷新间隔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8" name="Rectangle 51"/>
            <p:cNvSpPr>
              <a:spLocks noChangeArrowheads="1"/>
            </p:cNvSpPr>
            <p:nvPr/>
          </p:nvSpPr>
          <p:spPr bwMode="auto">
            <a:xfrm>
              <a:off x="3475394" y="4864775"/>
              <a:ext cx="38472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smtClean="0">
                  <a:latin typeface="Times New Roman" panose="02020603050405020304" pitchFamily="18" charset="0"/>
                </a:rPr>
                <a:t>256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9" name="Rectangle 52"/>
            <p:cNvSpPr>
              <a:spLocks noChangeArrowheads="1"/>
            </p:cNvSpPr>
            <p:nvPr/>
          </p:nvSpPr>
          <p:spPr bwMode="auto">
            <a:xfrm>
              <a:off x="3947155" y="4871125"/>
              <a:ext cx="1277938" cy="3048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/>
                <a:t>个存取周期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1" name="Line 54"/>
            <p:cNvSpPr>
              <a:spLocks noChangeShapeType="1"/>
            </p:cNvSpPr>
            <p:nvPr/>
          </p:nvSpPr>
          <p:spPr bwMode="auto">
            <a:xfrm>
              <a:off x="5368066" y="5017175"/>
              <a:ext cx="8631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2" name="Text Box 55"/>
            <p:cNvSpPr txBox="1">
              <a:spLocks noChangeArrowheads="1"/>
            </p:cNvSpPr>
            <p:nvPr/>
          </p:nvSpPr>
          <p:spPr bwMode="auto">
            <a:xfrm>
              <a:off x="2921322" y="3047950"/>
              <a:ext cx="968375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3" name="Line 56"/>
            <p:cNvSpPr>
              <a:spLocks noChangeShapeType="1"/>
            </p:cNvSpPr>
            <p:nvPr/>
          </p:nvSpPr>
          <p:spPr bwMode="auto">
            <a:xfrm>
              <a:off x="870272" y="4530675"/>
              <a:ext cx="12001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" name="Line 57"/>
            <p:cNvSpPr>
              <a:spLocks noChangeShapeType="1"/>
            </p:cNvSpPr>
            <p:nvPr/>
          </p:nvSpPr>
          <p:spPr bwMode="auto">
            <a:xfrm>
              <a:off x="849635" y="3841700"/>
              <a:ext cx="606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" name="Line 58"/>
            <p:cNvSpPr>
              <a:spLocks noChangeShapeType="1"/>
            </p:cNvSpPr>
            <p:nvPr/>
          </p:nvSpPr>
          <p:spPr bwMode="auto">
            <a:xfrm>
              <a:off x="1463997" y="3840113"/>
              <a:ext cx="606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" name="Text Box 59"/>
            <p:cNvSpPr txBox="1">
              <a:spLocks noChangeArrowheads="1"/>
            </p:cNvSpPr>
            <p:nvPr/>
          </p:nvSpPr>
          <p:spPr bwMode="auto">
            <a:xfrm>
              <a:off x="2994347" y="2954288"/>
              <a:ext cx="792163" cy="5492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>
                  <a:latin typeface="Times New Roman" panose="02020603050405020304"/>
                </a:rPr>
                <a:t>…</a:t>
              </a:r>
              <a:endParaRPr lang="zh-CN" altLang="en-US" sz="3000"/>
            </a:p>
          </p:txBody>
        </p:sp>
        <p:sp>
          <p:nvSpPr>
            <p:cNvPr id="196" name="Line 54"/>
            <p:cNvSpPr>
              <a:spLocks noChangeShapeType="1"/>
            </p:cNvSpPr>
            <p:nvPr/>
          </p:nvSpPr>
          <p:spPr bwMode="auto">
            <a:xfrm flipH="1">
              <a:off x="890367" y="5017175"/>
              <a:ext cx="13472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9" name="Text Box 2"/>
          <p:cNvSpPr txBox="1">
            <a:spLocks noChangeArrowheads="1"/>
          </p:cNvSpPr>
          <p:nvPr/>
        </p:nvSpPr>
        <p:spPr bwMode="auto">
          <a:xfrm>
            <a:off x="956320" y="5157192"/>
            <a:ext cx="2391544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latin typeface="Times New Roman" panose="02020603050405020304" pitchFamily="18" charset="0"/>
              </a:rPr>
              <a:t>C</a:t>
            </a:r>
            <a:r>
              <a:rPr lang="en-US" altLang="zh-CN" sz="2800"/>
              <a:t> = </a:t>
            </a: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latin typeface="Times New Roman" panose="02020603050405020304" pitchFamily="18" charset="0"/>
              </a:rPr>
              <a:t>M</a:t>
            </a:r>
            <a:r>
              <a:rPr lang="en-US" altLang="zh-CN" sz="2800" baseline="-25000"/>
              <a:t> </a:t>
            </a:r>
            <a:r>
              <a:rPr lang="en-US" altLang="zh-CN" sz="2800"/>
              <a:t>+ </a:t>
            </a: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latin typeface="Times New Roman" panose="02020603050405020304" pitchFamily="18" charset="0"/>
              </a:rPr>
              <a:t>R</a:t>
            </a:r>
            <a:endParaRPr lang="zh-CN" altLang="en-US" sz="2800" baseline="-25000">
              <a:latin typeface="Times New Roman" panose="02020603050405020304" pitchFamily="18" charset="0"/>
            </a:endParaRPr>
          </a:p>
        </p:txBody>
      </p:sp>
      <p:sp>
        <p:nvSpPr>
          <p:cNvPr id="201" name="Line 4"/>
          <p:cNvSpPr>
            <a:spLocks noChangeShapeType="1"/>
          </p:cNvSpPr>
          <p:nvPr/>
        </p:nvSpPr>
        <p:spPr bwMode="auto">
          <a:xfrm>
            <a:off x="1763688" y="5727501"/>
            <a:ext cx="0" cy="3600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stealth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02" name="Line 5"/>
          <p:cNvSpPr>
            <a:spLocks noChangeShapeType="1"/>
          </p:cNvSpPr>
          <p:nvPr/>
        </p:nvSpPr>
        <p:spPr bwMode="auto">
          <a:xfrm>
            <a:off x="2483768" y="5727501"/>
            <a:ext cx="0" cy="3600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stealth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03" name="Text Box 6"/>
          <p:cNvSpPr txBox="1">
            <a:spLocks noChangeArrowheads="1"/>
          </p:cNvSpPr>
          <p:nvPr/>
        </p:nvSpPr>
        <p:spPr bwMode="auto">
          <a:xfrm>
            <a:off x="1124744" y="6000476"/>
            <a:ext cx="1143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读写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04" name="Text Box 7"/>
          <p:cNvSpPr txBox="1">
            <a:spLocks noChangeArrowheads="1"/>
          </p:cNvSpPr>
          <p:nvPr/>
        </p:nvSpPr>
        <p:spPr bwMode="auto">
          <a:xfrm>
            <a:off x="2131939" y="6000476"/>
            <a:ext cx="1143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刷新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05" name="Text Box 8"/>
          <p:cNvSpPr txBox="1">
            <a:spLocks noChangeArrowheads="1"/>
          </p:cNvSpPr>
          <p:nvPr/>
        </p:nvSpPr>
        <p:spPr bwMode="auto">
          <a:xfrm>
            <a:off x="3435424" y="5373216"/>
            <a:ext cx="2895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smtClean="0">
                <a:latin typeface="Times New Roman" panose="02020603050405020304" pitchFamily="18" charset="0"/>
              </a:rPr>
              <a:t>无“死区”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06" name="Text Box 10"/>
          <p:cNvSpPr txBox="1">
            <a:spLocks noChangeArrowheads="1"/>
          </p:cNvSpPr>
          <p:nvPr/>
        </p:nvSpPr>
        <p:spPr bwMode="auto">
          <a:xfrm>
            <a:off x="3435424" y="5894883"/>
            <a:ext cx="4953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smtClean="0">
                <a:latin typeface="Times New Roman" panose="02020603050405020304" pitchFamily="18" charset="0"/>
              </a:rPr>
              <a:t>存取</a:t>
            </a:r>
            <a:r>
              <a:rPr lang="zh-CN" altLang="en-US" sz="2800">
                <a:latin typeface="Times New Roman" panose="02020603050405020304" pitchFamily="18" charset="0"/>
              </a:rPr>
              <a:t>周期为 0.</a:t>
            </a:r>
            <a:r>
              <a:rPr lang="zh-CN" altLang="en-US" sz="2800" smtClean="0">
                <a:latin typeface="Times New Roman" panose="02020603050405020304" pitchFamily="18" charset="0"/>
              </a:rPr>
              <a:t>5</a:t>
            </a:r>
            <a:r>
              <a:rPr lang="en-US" altLang="zh-CN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800">
                <a:latin typeface="Times New Roman" panose="02020603050405020304" pitchFamily="18" charset="0"/>
              </a:rPr>
              <a:t>s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+ </a:t>
            </a:r>
            <a:r>
              <a:rPr lang="zh-CN" altLang="en-US" sz="2800">
                <a:latin typeface="Times New Roman" panose="02020603050405020304" pitchFamily="18" charset="0"/>
              </a:rPr>
              <a:t>0.</a:t>
            </a:r>
            <a:r>
              <a:rPr lang="zh-CN" altLang="en-US" sz="2800" smtClean="0">
                <a:latin typeface="Times New Roman" panose="02020603050405020304" pitchFamily="18" charset="0"/>
              </a:rPr>
              <a:t>5</a:t>
            </a:r>
            <a:r>
              <a:rPr lang="en-US" altLang="zh-CN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800" smtClean="0">
                <a:latin typeface="Times New Roman" panose="02020603050405020304" pitchFamily="18" charset="0"/>
              </a:rPr>
              <a:t>s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  <p:bldP spid="201" grpId="0" animBg="1"/>
      <p:bldP spid="202" grpId="0" animBg="1"/>
      <p:bldP spid="203" grpId="0"/>
      <p:bldP spid="204" grpId="0"/>
      <p:bldP spid="205" grpId="0"/>
      <p:bldP spid="20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4555AB-1ECE-4CBD-B9D7-4492A80751C0}" type="slidenum">
              <a:rPr lang="zh-CN" altLang="en-US"/>
            </a:fld>
            <a:endParaRPr lang="en-US" altLang="zh-CN"/>
          </a:p>
        </p:txBody>
      </p:sp>
      <p:sp>
        <p:nvSpPr>
          <p:cNvPr id="157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r>
              <a:rPr lang="en-US" altLang="zh-CN"/>
              <a:t>4.2.3 </a:t>
            </a:r>
            <a:r>
              <a:rPr lang="zh-CN" altLang="en-US"/>
              <a:t>动态存储器      </a:t>
            </a:r>
            <a:r>
              <a:rPr lang="zh-CN" altLang="en-US">
                <a:solidFill>
                  <a:srgbClr val="006600"/>
                </a:solidFill>
              </a:rPr>
              <a:t>一、一般的动态存储器</a:t>
            </a:r>
            <a:r>
              <a:rPr lang="en-US" altLang="zh-CN">
                <a:solidFill>
                  <a:srgbClr val="FF6600"/>
                </a:solidFill>
              </a:rPr>
              <a:t>DRAM</a:t>
            </a:r>
            <a:endParaRPr lang="en-US" altLang="zh-CN">
              <a:solidFill>
                <a:srgbClr val="FF6600"/>
              </a:solidFill>
            </a:endParaRPr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>
          <a:xfrm>
            <a:off x="251520" y="548680"/>
            <a:ext cx="3528392" cy="1800199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zh-CN" altLang="en-US" smtClean="0"/>
              <a:t>常用的刷新方式：</a:t>
            </a:r>
            <a:endParaRPr lang="en-US" altLang="zh-CN" smtClean="0"/>
          </a:p>
          <a:p>
            <a:pPr lvl="0">
              <a:spcBef>
                <a:spcPts val="0"/>
              </a:spcBef>
              <a:buClr>
                <a:srgbClr val="FF6600"/>
              </a:buClr>
              <a:buFont typeface="Wingdings" panose="05000000000000000000" pitchFamily="2" charset="2"/>
              <a:buChar char="u"/>
            </a:pPr>
            <a:r>
              <a:rPr lang="zh-CN" altLang="en-US" smtClean="0">
                <a:solidFill>
                  <a:schemeClr val="bg1">
                    <a:lumMod val="65000"/>
                  </a:schemeClr>
                </a:solidFill>
              </a:rPr>
              <a:t>集中式</a:t>
            </a:r>
            <a:endParaRPr lang="en-US" altLang="zh-CN" smtClean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spcBef>
                <a:spcPts val="0"/>
              </a:spcBef>
              <a:buClr>
                <a:srgbClr val="FF6600"/>
              </a:buClr>
              <a:buFont typeface="Wingdings" panose="05000000000000000000" pitchFamily="2" charset="2"/>
              <a:buChar char="u"/>
            </a:pPr>
            <a:r>
              <a:rPr lang="zh-CN" altLang="en-US" smtClean="0">
                <a:solidFill>
                  <a:schemeClr val="bg1">
                    <a:lumMod val="65000"/>
                  </a:schemeClr>
                </a:solidFill>
              </a:rPr>
              <a:t>分散式</a:t>
            </a:r>
            <a:r>
              <a:rPr lang="en-US" altLang="zh-CN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zh-CN" altLang="en-US" smtClean="0">
                <a:solidFill>
                  <a:schemeClr val="bg1">
                    <a:lumMod val="65000"/>
                  </a:schemeClr>
                </a:solidFill>
              </a:rPr>
              <a:t>分布式</a:t>
            </a:r>
            <a:r>
              <a:rPr lang="en-US" altLang="zh-CN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endParaRPr lang="en-US" altLang="zh-CN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lvl="0">
              <a:spcBef>
                <a:spcPts val="0"/>
              </a:spcBef>
              <a:buClr>
                <a:srgbClr val="FF6600"/>
              </a:buClr>
              <a:buFont typeface="Wingdings" panose="05000000000000000000" pitchFamily="2" charset="2"/>
              <a:buChar char="u"/>
            </a:pPr>
            <a:r>
              <a:rPr lang="zh-CN" altLang="en-US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异步式</a:t>
            </a:r>
            <a:endParaRPr lang="zh-CN" altLang="en-US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内容占位符 29"/>
          <p:cNvSpPr txBox="1"/>
          <p:nvPr/>
        </p:nvSpPr>
        <p:spPr bwMode="auto">
          <a:xfrm>
            <a:off x="3707904" y="620688"/>
            <a:ext cx="3312368" cy="1440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55600" lvl="0" indent="-355600" algn="l">
              <a:spcBef>
                <a:spcPts val="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kern="0" smtClean="0">
                <a:latin typeface="+mn-lt"/>
                <a:ea typeface="+mn-ea"/>
              </a:rPr>
              <a:t>256</a:t>
            </a:r>
            <a:r>
              <a:rPr lang="zh-CN" altLang="en-US" kern="0" smtClean="0">
                <a:latin typeface="+mn-lt"/>
                <a:ea typeface="+mn-ea"/>
              </a:rPr>
              <a:t>行</a:t>
            </a:r>
            <a:r>
              <a:rPr lang="en-US" altLang="zh-CN" kern="0" smtClean="0">
                <a:latin typeface="+mn-lt"/>
                <a:ea typeface="+mn-ea"/>
              </a:rPr>
              <a:t>×256</a:t>
            </a:r>
            <a:r>
              <a:rPr lang="zh-CN" altLang="en-US" kern="0" smtClean="0">
                <a:latin typeface="+mn-lt"/>
                <a:ea typeface="+mn-ea"/>
              </a:rPr>
              <a:t>列</a:t>
            </a:r>
            <a:endParaRPr lang="en-US" altLang="zh-CN" kern="0" smtClean="0">
              <a:latin typeface="+mn-lt"/>
              <a:ea typeface="+mn-ea"/>
            </a:endParaRPr>
          </a:p>
          <a:p>
            <a:pPr marL="355600" lvl="0" indent="-355600" algn="l">
              <a:spcBef>
                <a:spcPts val="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kern="0" smtClean="0">
                <a:latin typeface="+mn-lt"/>
                <a:ea typeface="+mn-ea"/>
              </a:rPr>
              <a:t>存取周期</a:t>
            </a:r>
            <a:r>
              <a:rPr lang="en-US" altLang="zh-CN" kern="0" smtClean="0">
                <a:latin typeface="+mn-lt"/>
                <a:ea typeface="+mn-ea"/>
              </a:rPr>
              <a:t>0.5μs</a:t>
            </a:r>
            <a:endParaRPr lang="en-US" altLang="zh-CN" kern="0" smtClean="0">
              <a:latin typeface="+mn-lt"/>
              <a:ea typeface="+mn-ea"/>
            </a:endParaRPr>
          </a:p>
          <a:p>
            <a:pPr marL="355600" lvl="0" indent="-355600" algn="l">
              <a:spcBef>
                <a:spcPts val="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kern="0" smtClean="0">
                <a:latin typeface="+mn-lt"/>
                <a:ea typeface="+mn-ea"/>
              </a:rPr>
              <a:t>刷新周期</a:t>
            </a:r>
            <a:r>
              <a:rPr lang="en-US" altLang="zh-CN" kern="0" smtClean="0">
                <a:latin typeface="+mn-lt"/>
                <a:ea typeface="+mn-ea"/>
              </a:rPr>
              <a:t>4ms</a:t>
            </a:r>
            <a:endParaRPr kumimoji="0" lang="zh-CN" altLang="en-US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36706" name="Object 2"/>
          <p:cNvGraphicFramePr>
            <a:graphicFrameLocks noChangeAspect="1"/>
          </p:cNvGraphicFramePr>
          <p:nvPr/>
        </p:nvGraphicFramePr>
        <p:xfrm>
          <a:off x="467544" y="2492896"/>
          <a:ext cx="8371809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6715" name="Visio" r:id="rId1" imgW="5257800" imgH="1320800" progId="Visio.Drawing.11">
                  <p:embed/>
                </p:oleObj>
              </mc:Choice>
              <mc:Fallback>
                <p:oleObj name="Visio" r:id="rId1" imgW="5257800" imgH="132080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92896"/>
                        <a:ext cx="8371809" cy="22322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539552" y="5430168"/>
            <a:ext cx="8138864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将刷新安排在指令译码阶段，不会出现 “死区”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5152827" y="4911055"/>
            <a:ext cx="330956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“死区”为 </a:t>
            </a:r>
            <a:r>
              <a:rPr lang="zh-CN" altLang="en-US" sz="2800" dirty="0">
                <a:latin typeface="Times New Roman" panose="02020603050405020304" pitchFamily="18" charset="0"/>
              </a:rPr>
              <a:t>0.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2800" dirty="0" smtClean="0">
                <a:sym typeface="Symbol" panose="05050102010706020507" pitchFamily="18" charset="2"/>
              </a:rPr>
              <a:t></a:t>
            </a:r>
            <a:r>
              <a:rPr lang="en-US" altLang="zh-CN" sz="2800" dirty="0" smtClean="0"/>
              <a:t>s</a:t>
            </a:r>
            <a:endParaRPr lang="zh-CN" altLang="en-US" dirty="0"/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39552" y="4911055"/>
            <a:ext cx="439444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每行</a:t>
            </a:r>
            <a:r>
              <a:rPr lang="zh-CN" altLang="en-US" sz="2800">
                <a:latin typeface="Times New Roman" panose="02020603050405020304" pitchFamily="18" charset="0"/>
              </a:rPr>
              <a:t>每隔 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</a:rPr>
              <a:t>4ms</a:t>
            </a:r>
            <a:r>
              <a:rPr lang="en-US" altLang="zh-CN" sz="2800" smtClean="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刷新一次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6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6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DF2D76-0059-4B76-B07C-BBEEE11D8E35}" type="slidenum">
              <a:rPr lang="zh-CN" altLang="en-US"/>
            </a:fld>
            <a:endParaRPr lang="en-US" altLang="zh-CN"/>
          </a:p>
        </p:txBody>
      </p:sp>
      <p:sp>
        <p:nvSpPr>
          <p:cNvPr id="157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r>
              <a:rPr lang="en-US" altLang="zh-CN"/>
              <a:t>4.2.3 </a:t>
            </a:r>
            <a:r>
              <a:rPr lang="zh-CN" altLang="en-US"/>
              <a:t>动态存储器      </a:t>
            </a:r>
            <a:r>
              <a:rPr lang="zh-CN" altLang="en-US">
                <a:solidFill>
                  <a:srgbClr val="006600"/>
                </a:solidFill>
              </a:rPr>
              <a:t>二、</a:t>
            </a:r>
            <a:r>
              <a:rPr lang="zh-CN" altLang="en-US">
                <a:solidFill>
                  <a:srgbClr val="CC0066"/>
                </a:solidFill>
              </a:rPr>
              <a:t>同步</a:t>
            </a:r>
            <a:r>
              <a:rPr lang="zh-CN" altLang="en-US">
                <a:solidFill>
                  <a:srgbClr val="006600"/>
                </a:solidFill>
              </a:rPr>
              <a:t>动态存储器</a:t>
            </a:r>
            <a:r>
              <a:rPr lang="en-US" altLang="zh-CN">
                <a:solidFill>
                  <a:srgbClr val="FF6600"/>
                </a:solidFill>
              </a:rPr>
              <a:t>SDRAM</a:t>
            </a:r>
            <a:endParaRPr lang="en-US" altLang="zh-CN">
              <a:solidFill>
                <a:srgbClr val="FF6600"/>
              </a:solidFill>
            </a:endParaRPr>
          </a:p>
        </p:txBody>
      </p:sp>
      <p:sp>
        <p:nvSpPr>
          <p:cNvPr id="157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047" y="569139"/>
            <a:ext cx="8353425" cy="5976937"/>
          </a:xfrm>
        </p:spPr>
        <p:txBody>
          <a:bodyPr/>
          <a:lstStyle/>
          <a:p>
            <a:r>
              <a:rPr lang="zh-CN" altLang="en-US" dirty="0"/>
              <a:t>概述</a:t>
            </a:r>
            <a:endParaRPr lang="zh-CN" altLang="en-US" dirty="0"/>
          </a:p>
          <a:p>
            <a:pPr lvl="1"/>
            <a:r>
              <a:rPr lang="zh-CN" altLang="en-US" dirty="0"/>
              <a:t>异步与同步</a:t>
            </a:r>
            <a:endParaRPr lang="zh-CN" altLang="en-US" dirty="0"/>
          </a:p>
          <a:p>
            <a:pPr lvl="1"/>
            <a:r>
              <a:rPr lang="zh-CN" altLang="en-US" dirty="0"/>
              <a:t>内部组织结构</a:t>
            </a:r>
            <a:endParaRPr lang="zh-CN" altLang="en-US" dirty="0"/>
          </a:p>
          <a:p>
            <a:pPr lvl="2"/>
            <a:r>
              <a:rPr lang="zh-CN" altLang="en-US" dirty="0"/>
              <a:t>多个存储体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dirty="0"/>
              <a:t>Bank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个，</a:t>
            </a:r>
            <a:r>
              <a:rPr lang="en-US" altLang="zh-CN" dirty="0"/>
              <a:t>4</a:t>
            </a:r>
            <a:r>
              <a:rPr lang="zh-CN" altLang="en-US" dirty="0"/>
              <a:t>个，</a:t>
            </a:r>
            <a:r>
              <a:rPr lang="en-US" altLang="zh-CN" dirty="0"/>
              <a:t>……</a:t>
            </a:r>
            <a:endParaRPr lang="en-US" altLang="zh-CN" dirty="0"/>
          </a:p>
          <a:p>
            <a:pPr lvl="2"/>
            <a:r>
              <a:rPr lang="zh-CN" altLang="en-US" dirty="0"/>
              <a:t>存储体选择信号：</a:t>
            </a:r>
            <a:r>
              <a:rPr lang="en-US" altLang="zh-CN" dirty="0"/>
              <a:t>BA</a:t>
            </a:r>
            <a:r>
              <a:rPr lang="en-US" altLang="zh-CN" baseline="-25000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BA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endParaRPr lang="en-US" altLang="zh-CN" dirty="0"/>
          </a:p>
          <a:p>
            <a:pPr lvl="1"/>
            <a:r>
              <a:rPr lang="zh-CN" altLang="en-US" dirty="0"/>
              <a:t>读写方式</a:t>
            </a:r>
            <a:endParaRPr lang="zh-CN" altLang="en-US" dirty="0"/>
          </a:p>
          <a:p>
            <a:pPr lvl="2"/>
            <a:r>
              <a:rPr lang="en-US" altLang="zh-CN" dirty="0"/>
              <a:t>PC</a:t>
            </a:r>
            <a:r>
              <a:rPr lang="zh-CN" altLang="en-US" dirty="0"/>
              <a:t>中：北桥芯片</a:t>
            </a:r>
            <a:endParaRPr lang="zh-CN" altLang="en-US" dirty="0"/>
          </a:p>
          <a:p>
            <a:pPr lvl="2"/>
            <a:r>
              <a:rPr lang="zh-CN" altLang="en-US" dirty="0"/>
              <a:t>突发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dirty="0"/>
              <a:t>Burst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/>
              <a:t>读写功能</a:t>
            </a:r>
            <a:endParaRPr lang="zh-CN" altLang="en-US" dirty="0"/>
          </a:p>
          <a:p>
            <a:pPr lvl="3"/>
            <a:r>
              <a:rPr lang="zh-CN" altLang="en-US" dirty="0"/>
              <a:t>突发长度（</a:t>
            </a:r>
            <a:r>
              <a:rPr lang="en-US" altLang="zh-CN" dirty="0"/>
              <a:t>Burst Lengths</a:t>
            </a:r>
            <a:r>
              <a:rPr lang="zh-CN" altLang="en-US" dirty="0"/>
              <a:t>，简称</a:t>
            </a:r>
            <a:r>
              <a:rPr lang="en-US" altLang="zh-CN" dirty="0"/>
              <a:t>BL</a:t>
            </a:r>
            <a:r>
              <a:rPr lang="zh-CN" altLang="en-US" dirty="0"/>
              <a:t>）：连续传输所涉及到存储单元（列）的数量。</a:t>
            </a:r>
            <a:endParaRPr lang="zh-CN" altLang="en-US" dirty="0"/>
          </a:p>
          <a:p>
            <a:pPr lvl="3"/>
            <a:r>
              <a:rPr lang="zh-CN" altLang="en-US" dirty="0"/>
              <a:t>高速缓存</a:t>
            </a:r>
            <a:r>
              <a:rPr lang="en-US" altLang="zh-CN" dirty="0"/>
              <a:t>Cache </a:t>
            </a:r>
            <a:r>
              <a:rPr lang="zh-CN" altLang="en-US" dirty="0"/>
              <a:t>、多媒体等应用。 </a:t>
            </a:r>
            <a:endParaRPr lang="zh-CN" altLang="en-US" dirty="0"/>
          </a:p>
          <a:p>
            <a:r>
              <a:rPr lang="en-US" altLang="zh-CN" dirty="0"/>
              <a:t>DDR SDRAM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ouble 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ata 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ate SDRAM</a:t>
            </a:r>
            <a:endParaRPr lang="zh-CN" altLang="en-US" dirty="0"/>
          </a:p>
        </p:txBody>
      </p:sp>
      <p:sp>
        <p:nvSpPr>
          <p:cNvPr id="6" name="动作按钮: 前进或下一项 5">
            <a:hlinkClick r:id="rId1" action="ppaction://hlinksldjump" highlightClick="1"/>
          </p:cNvPr>
          <p:cNvSpPr/>
          <p:nvPr/>
        </p:nvSpPr>
        <p:spPr bwMode="auto">
          <a:xfrm>
            <a:off x="7956376" y="5661248"/>
            <a:ext cx="930932" cy="648072"/>
          </a:xfrm>
          <a:prstGeom prst="actionButtonForwardNex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章  存储系统</a:t>
            </a:r>
            <a:endParaRPr lang="zh-CN" altLang="en-US" sz="4000" b="0">
              <a:solidFill>
                <a:srgbClr val="CCFF66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76963" name="Rectangle 3"/>
          <p:cNvSpPr>
            <a:spLocks noChangeArrowheads="1"/>
          </p:cNvSpPr>
          <p:nvPr/>
        </p:nvSpPr>
        <p:spPr bwMode="auto">
          <a:xfrm>
            <a:off x="1979613" y="4506913"/>
            <a:ext cx="6985000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4200">
                <a:ea typeface="楷体_GB2312" pitchFamily="49" charset="-122"/>
              </a:rPr>
              <a:t>4.2  </a:t>
            </a:r>
            <a:r>
              <a:rPr lang="zh-CN" altLang="en-US" sz="4200">
                <a:ea typeface="楷体_GB2312" pitchFamily="49" charset="-122"/>
              </a:rPr>
              <a:t>内存储器</a:t>
            </a:r>
            <a:endParaRPr lang="zh-CN" altLang="en-US" sz="4200">
              <a:ea typeface="楷体_GB2312" pitchFamily="49" charset="-122"/>
            </a:endParaRPr>
          </a:p>
        </p:txBody>
      </p:sp>
      <p:sp>
        <p:nvSpPr>
          <p:cNvPr id="1576964" name="Rectangle 4"/>
          <p:cNvSpPr>
            <a:spLocks noChangeArrowheads="1"/>
          </p:cNvSpPr>
          <p:nvPr/>
        </p:nvSpPr>
        <p:spPr bwMode="auto">
          <a:xfrm>
            <a:off x="1979613" y="5229225"/>
            <a:ext cx="6985000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800">
                <a:solidFill>
                  <a:srgbClr val="CC0066"/>
                </a:solidFill>
                <a:ea typeface="隶书" panose="02010509060101010101" pitchFamily="49" charset="-122"/>
              </a:rPr>
              <a:t>4.2.4</a:t>
            </a:r>
            <a:r>
              <a:rPr lang="en-US" altLang="zh-CN" sz="4200" b="0">
                <a:solidFill>
                  <a:srgbClr val="CC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4200" b="0">
                <a:solidFill>
                  <a:srgbClr val="CC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主存储器校验</a:t>
            </a:r>
            <a:endParaRPr lang="zh-CN" altLang="en-US" sz="4200" b="0">
              <a:solidFill>
                <a:srgbClr val="CC00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7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7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7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7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7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7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7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467966-BEA5-4EB2-901F-A4242EAFF7C5}" type="slidenum">
              <a:rPr lang="zh-CN" altLang="en-US"/>
            </a:fld>
            <a:endParaRPr lang="en-US" altLang="zh-CN"/>
          </a:p>
        </p:txBody>
      </p:sp>
      <p:sp>
        <p:nvSpPr>
          <p:cNvPr id="157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4.2.4 </a:t>
            </a:r>
            <a:r>
              <a:rPr lang="zh-CN" altLang="en-US"/>
              <a:t>主存储器校验</a:t>
            </a:r>
            <a:endParaRPr lang="zh-CN" altLang="en-US"/>
          </a:p>
        </p:txBody>
      </p:sp>
      <p:sp>
        <p:nvSpPr>
          <p:cNvPr id="157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25538"/>
            <a:ext cx="7993062" cy="5111750"/>
          </a:xfrm>
        </p:spPr>
        <p:txBody>
          <a:bodyPr/>
          <a:lstStyle/>
          <a:p>
            <a:r>
              <a:rPr lang="zh-CN" altLang="en-US"/>
              <a:t>奇偶校验</a:t>
            </a:r>
            <a:endParaRPr lang="zh-CN" altLang="en-US"/>
          </a:p>
          <a:p>
            <a:r>
              <a:rPr lang="zh-CN" altLang="en-US"/>
              <a:t>交叉校验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二维奇偶校验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en-US" altLang="zh-CN">
              <a:latin typeface="宋体" panose="02010600030101010101" pitchFamily="2" charset="-122"/>
            </a:endParaRPr>
          </a:p>
          <a:p>
            <a:r>
              <a:rPr lang="zh-CN" altLang="en-US"/>
              <a:t>汉明码校验及纠错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77951-0CCF-4B6C-803E-3002B1194168}" type="slidenum">
              <a:rPr lang="zh-CN" altLang="en-US"/>
            </a:fld>
            <a:endParaRPr lang="en-US" altLang="zh-CN"/>
          </a:p>
        </p:txBody>
      </p:sp>
      <p:sp>
        <p:nvSpPr>
          <p:cNvPr id="152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 </a:t>
            </a:r>
            <a:r>
              <a:rPr lang="zh-CN" altLang="en-US"/>
              <a:t>存储系统概述</a:t>
            </a:r>
            <a:endParaRPr lang="zh-CN" altLang="en-US"/>
          </a:p>
        </p:txBody>
      </p:sp>
      <p:sp>
        <p:nvSpPr>
          <p:cNvPr id="1529860" name="Rectangle 4"/>
          <p:cNvSpPr>
            <a:spLocks noChangeArrowheads="1"/>
          </p:cNvSpPr>
          <p:nvPr/>
        </p:nvSpPr>
        <p:spPr bwMode="auto">
          <a:xfrm>
            <a:off x="827088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4.1.1  </a:t>
            </a:r>
            <a:r>
              <a:rPr lang="zh-CN" altLang="en-US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存储系统的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层次结构</a:t>
            </a:r>
            <a:endParaRPr lang="zh-CN" altLang="en-US">
              <a:solidFill>
                <a:srgbClr val="FF0066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29862" name="Rectangle 6"/>
          <p:cNvSpPr>
            <a:spLocks noChangeArrowheads="1"/>
          </p:cNvSpPr>
          <p:nvPr/>
        </p:nvSpPr>
        <p:spPr bwMode="auto">
          <a:xfrm>
            <a:off x="684213" y="1125538"/>
            <a:ext cx="7834312" cy="3095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br>
              <a:rPr lang="zh-CN" altLang="en-US" sz="1000"/>
            </a:br>
            <a:r>
              <a:rPr lang="zh-CN" altLang="en-US">
                <a:solidFill>
                  <a:schemeClr val="bg2"/>
                </a:solidFill>
                <a:ea typeface="黑体" panose="02010609060101010101" pitchFamily="2" charset="-122"/>
              </a:rPr>
              <a:t>一般计算机系统中主要有两种存储体系：</a:t>
            </a:r>
            <a:endParaRPr lang="zh-CN" altLang="en-US">
              <a:solidFill>
                <a:schemeClr val="bg2"/>
              </a:solidFill>
              <a:ea typeface="黑体" panose="02010609060101010101" pitchFamily="2" charset="-122"/>
            </a:endParaRPr>
          </a:p>
          <a:p>
            <a:pPr algn="l">
              <a:spcBef>
                <a:spcPct val="6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00"/>
                </a:solidFill>
              </a:rPr>
              <a:t>Cache</a:t>
            </a:r>
            <a:r>
              <a:rPr lang="zh-CN" altLang="en-US">
                <a:solidFill>
                  <a:srgbClr val="006600"/>
                </a:solidFill>
              </a:rPr>
              <a:t>存储体系</a:t>
            </a:r>
            <a:r>
              <a:rPr lang="zh-CN" altLang="en-US"/>
              <a:t>：由</a:t>
            </a:r>
            <a:r>
              <a:rPr lang="en-US" altLang="zh-CN">
                <a:solidFill>
                  <a:srgbClr val="FF0000"/>
                </a:solidFill>
              </a:rPr>
              <a:t>Cache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主存储器</a:t>
            </a:r>
            <a:r>
              <a:rPr lang="zh-CN" altLang="en-US"/>
              <a:t>构成；主要目的是</a:t>
            </a:r>
            <a:r>
              <a:rPr lang="zh-CN" altLang="en-US">
                <a:solidFill>
                  <a:srgbClr val="FF0000"/>
                </a:solidFill>
              </a:rPr>
              <a:t>提高</a:t>
            </a:r>
            <a:r>
              <a:rPr lang="zh-CN" altLang="en-US"/>
              <a:t>存储器</a:t>
            </a:r>
            <a:r>
              <a:rPr lang="zh-CN" altLang="en-US">
                <a:solidFill>
                  <a:srgbClr val="FF0000"/>
                </a:solidFill>
              </a:rPr>
              <a:t>速度</a:t>
            </a:r>
            <a:r>
              <a:rPr lang="zh-CN" altLang="en-US"/>
              <a:t>。</a:t>
            </a:r>
            <a:endParaRPr lang="zh-CN" altLang="en-US"/>
          </a:p>
          <a:p>
            <a:pPr algn="l">
              <a:spcBef>
                <a:spcPct val="6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6600"/>
                </a:solidFill>
              </a:rPr>
              <a:t>虚拟存储体系</a:t>
            </a:r>
            <a:r>
              <a:rPr lang="zh-CN" altLang="en-US"/>
              <a:t>：由</a:t>
            </a:r>
            <a:r>
              <a:rPr lang="zh-CN" altLang="en-US">
                <a:solidFill>
                  <a:srgbClr val="FF0000"/>
                </a:solidFill>
              </a:rPr>
              <a:t>主存储器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磁盘存储器</a:t>
            </a:r>
            <a:r>
              <a:rPr lang="zh-CN" altLang="en-US"/>
              <a:t>构成；主要目的是</a:t>
            </a:r>
            <a:r>
              <a:rPr lang="zh-CN" altLang="en-US">
                <a:solidFill>
                  <a:srgbClr val="FF0000"/>
                </a:solidFill>
              </a:rPr>
              <a:t>扩大</a:t>
            </a:r>
            <a:r>
              <a:rPr lang="zh-CN" altLang="en-US"/>
              <a:t>存储器</a:t>
            </a:r>
            <a:r>
              <a:rPr lang="zh-CN" altLang="en-US">
                <a:solidFill>
                  <a:srgbClr val="FF0000"/>
                </a:solidFill>
              </a:rPr>
              <a:t>容量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5298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46125" y="4868863"/>
            <a:ext cx="7786688" cy="1152525"/>
          </a:xfrm>
          <a:noFill/>
        </p:spPr>
        <p:txBody>
          <a:bodyPr/>
          <a:lstStyle/>
          <a:p>
            <a:pPr marL="355600" indent="-355600"/>
            <a:r>
              <a:rPr kumimoji="1" lang="en-US" altLang="zh-CN"/>
              <a:t>Cache</a:t>
            </a:r>
            <a:r>
              <a:rPr kumimoji="1" lang="zh-CN" altLang="en-US"/>
              <a:t>存储系统：对</a:t>
            </a:r>
            <a:r>
              <a:rPr kumimoji="1" lang="zh-CN" altLang="en-US">
                <a:solidFill>
                  <a:srgbClr val="0000FF"/>
                </a:solidFill>
              </a:rPr>
              <a:t>系统程序员</a:t>
            </a:r>
            <a:r>
              <a:rPr kumimoji="1" lang="zh-CN" altLang="en-US"/>
              <a:t>以上均透明</a:t>
            </a:r>
            <a:endParaRPr kumimoji="1" lang="zh-CN" altLang="en-US"/>
          </a:p>
          <a:p>
            <a:pPr marL="355600" indent="-355600"/>
            <a:r>
              <a:rPr kumimoji="1" lang="zh-CN" altLang="en-US"/>
              <a:t>虚拟存储器系统：对</a:t>
            </a:r>
            <a:r>
              <a:rPr kumimoji="1" lang="zh-CN" altLang="en-US">
                <a:solidFill>
                  <a:srgbClr val="0000FF"/>
                </a:solidFill>
              </a:rPr>
              <a:t>应用程序员</a:t>
            </a:r>
            <a:r>
              <a:rPr kumimoji="1" lang="zh-CN" altLang="en-US"/>
              <a:t>透明</a:t>
            </a:r>
            <a:endParaRPr kumimoji="1" lang="zh-CN" altLang="en-US"/>
          </a:p>
        </p:txBody>
      </p:sp>
      <p:sp>
        <p:nvSpPr>
          <p:cNvPr id="1529864" name="Rectangle 8"/>
          <p:cNvSpPr>
            <a:spLocks noChangeArrowheads="1"/>
          </p:cNvSpPr>
          <p:nvPr/>
        </p:nvSpPr>
        <p:spPr bwMode="auto">
          <a:xfrm>
            <a:off x="0" y="4437063"/>
            <a:ext cx="9144000" cy="71437"/>
          </a:xfrm>
          <a:prstGeom prst="rect">
            <a:avLst/>
          </a:prstGeom>
          <a:gradFill rotWithShape="1">
            <a:gsLst>
              <a:gs pos="0">
                <a:srgbClr val="009900">
                  <a:alpha val="70000"/>
                </a:srgbClr>
              </a:gs>
              <a:gs pos="100000">
                <a:srgbClr val="FF6600">
                  <a:alpha val="20000"/>
                </a:srgbClr>
              </a:gs>
            </a:gsLst>
            <a:lin ang="0" scaled="1"/>
          </a:gra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C47A46-B0EE-4C04-A0A5-51DC108A99E2}" type="slidenum">
              <a:rPr lang="zh-CN" altLang="en-US"/>
            </a:fld>
            <a:endParaRPr lang="en-US" altLang="zh-CN"/>
          </a:p>
        </p:txBody>
      </p:sp>
      <p:sp>
        <p:nvSpPr>
          <p:cNvPr id="157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4.2.4 </a:t>
            </a:r>
            <a:r>
              <a:rPr lang="zh-CN" altLang="en-US"/>
              <a:t>主存储器校验       </a:t>
            </a:r>
            <a:r>
              <a:rPr lang="zh-CN" altLang="en-US">
                <a:solidFill>
                  <a:srgbClr val="006600"/>
                </a:solidFill>
              </a:rPr>
              <a:t>一、奇偶校验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157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8064500" cy="5184775"/>
          </a:xfrm>
        </p:spPr>
        <p:txBody>
          <a:bodyPr/>
          <a:lstStyle/>
          <a:p>
            <a:r>
              <a:rPr lang="zh-CN" altLang="en-US"/>
              <a:t>内存的存取过程，发生一位错的概率最大。</a:t>
            </a:r>
            <a:endParaRPr lang="zh-CN" altLang="en-US"/>
          </a:p>
          <a:p>
            <a:r>
              <a:rPr lang="zh-CN" altLang="en-US"/>
              <a:t>电路简单、速度高、易于实现。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DA234C-05D5-473C-8E48-58D8E034FDEB}" type="slidenum">
              <a:rPr lang="zh-CN" altLang="en-US"/>
            </a:fld>
            <a:endParaRPr lang="en-US" altLang="zh-CN"/>
          </a:p>
        </p:txBody>
      </p:sp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4.2.4 </a:t>
            </a:r>
            <a:r>
              <a:rPr lang="zh-CN" altLang="en-US"/>
              <a:t>主存储器校验       </a:t>
            </a:r>
            <a:r>
              <a:rPr lang="zh-CN" altLang="en-US">
                <a:solidFill>
                  <a:srgbClr val="006600"/>
                </a:solidFill>
              </a:rPr>
              <a:t>一、奇偶校验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160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5805488"/>
            <a:ext cx="8351837" cy="576262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内存加奇偶校验原理框图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1601540" name="Object 4"/>
          <p:cNvGraphicFramePr>
            <a:graphicFrameLocks noChangeAspect="1"/>
          </p:cNvGraphicFramePr>
          <p:nvPr/>
        </p:nvGraphicFramePr>
        <p:xfrm>
          <a:off x="179388" y="1025525"/>
          <a:ext cx="8821737" cy="463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549" name="Visio" r:id="rId1" imgW="5113655" imgH="2664460" progId="Visio.Drawing.11">
                  <p:embed/>
                </p:oleObj>
              </mc:Choice>
              <mc:Fallback>
                <p:oleObj name="Visio" r:id="rId1" imgW="5113655" imgH="2664460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025525"/>
                        <a:ext cx="8821737" cy="463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1541" name="Text Box 5"/>
          <p:cNvSpPr txBox="1">
            <a:spLocks noChangeArrowheads="1"/>
          </p:cNvSpPr>
          <p:nvPr/>
        </p:nvSpPr>
        <p:spPr bwMode="auto">
          <a:xfrm>
            <a:off x="6588125" y="476250"/>
            <a:ext cx="2447925" cy="12604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none"/>
          <a:lstStyle/>
          <a:p>
            <a:pPr algn="l">
              <a:spcBef>
                <a:spcPct val="0"/>
              </a:spcBef>
            </a:pPr>
            <a:r>
              <a:rPr lang="en-US" altLang="zh-CN" sz="2400"/>
              <a:t>EV</a:t>
            </a:r>
            <a:r>
              <a:rPr lang="zh-CN" altLang="en-US" sz="2400"/>
              <a:t>输出：</a:t>
            </a:r>
            <a:endParaRPr lang="zh-CN" altLang="en-US" sz="2400"/>
          </a:p>
          <a:p>
            <a:pPr algn="l">
              <a:spcBef>
                <a:spcPct val="0"/>
              </a:spcBef>
            </a:pPr>
            <a:r>
              <a:rPr lang="en-US" altLang="zh-CN" sz="2400"/>
              <a:t>1</a:t>
            </a:r>
            <a:r>
              <a:rPr lang="zh-CN" altLang="en-US" sz="2400"/>
              <a:t>：输入偶数个</a:t>
            </a:r>
            <a:r>
              <a:rPr lang="en-US" altLang="zh-CN" sz="2400"/>
              <a:t>1</a:t>
            </a:r>
            <a:r>
              <a:rPr lang="zh-CN" altLang="en-US" sz="2400"/>
              <a:t>；</a:t>
            </a:r>
            <a:endParaRPr lang="zh-CN" altLang="en-US" sz="2400"/>
          </a:p>
          <a:p>
            <a:pPr algn="l">
              <a:spcBef>
                <a:spcPct val="0"/>
              </a:spcBef>
            </a:pPr>
            <a:r>
              <a:rPr lang="en-US" altLang="zh-CN" sz="2400"/>
              <a:t>0</a:t>
            </a:r>
            <a:r>
              <a:rPr lang="zh-CN" altLang="en-US" sz="2400"/>
              <a:t>：输入奇数个</a:t>
            </a:r>
            <a:r>
              <a:rPr lang="en-US" altLang="zh-CN" sz="2400"/>
              <a:t>1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1601542" name="Line 6"/>
          <p:cNvSpPr>
            <a:spLocks noChangeShapeType="1"/>
          </p:cNvSpPr>
          <p:nvPr/>
        </p:nvSpPr>
        <p:spPr bwMode="auto">
          <a:xfrm>
            <a:off x="8388350" y="378936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1543" name="Line 7"/>
          <p:cNvSpPr>
            <a:spLocks noChangeShapeType="1"/>
          </p:cNvSpPr>
          <p:nvPr/>
        </p:nvSpPr>
        <p:spPr bwMode="auto">
          <a:xfrm flipV="1">
            <a:off x="8604250" y="3573463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1544" name="Line 8"/>
          <p:cNvSpPr>
            <a:spLocks noChangeShapeType="1"/>
          </p:cNvSpPr>
          <p:nvPr/>
        </p:nvSpPr>
        <p:spPr bwMode="auto">
          <a:xfrm>
            <a:off x="8604250" y="357346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CB9E7-C833-44E2-9848-5249E9F61CC5}" type="slidenum">
              <a:rPr lang="zh-CN" altLang="en-US"/>
            </a:fld>
            <a:endParaRPr lang="en-US" altLang="zh-CN"/>
          </a:p>
        </p:txBody>
      </p:sp>
      <p:sp>
        <p:nvSpPr>
          <p:cNvPr id="158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4.2.4 </a:t>
            </a:r>
            <a:r>
              <a:rPr lang="zh-CN" altLang="en-US"/>
              <a:t>主存储器校验       </a:t>
            </a:r>
            <a:r>
              <a:rPr lang="zh-CN" altLang="en-US">
                <a:solidFill>
                  <a:srgbClr val="006600"/>
                </a:solidFill>
              </a:rPr>
              <a:t>一、奇偶校验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158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5805488"/>
            <a:ext cx="8351837" cy="576262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内存加奇偶校验原理框图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1580037" name="Object 5"/>
          <p:cNvGraphicFramePr>
            <a:graphicFrameLocks noChangeAspect="1"/>
          </p:cNvGraphicFramePr>
          <p:nvPr/>
        </p:nvGraphicFramePr>
        <p:xfrm>
          <a:off x="179388" y="1025525"/>
          <a:ext cx="8821737" cy="463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046" name="Visio" r:id="rId1" imgW="5113655" imgH="2664460" progId="Visio.Drawing.11">
                  <p:embed/>
                </p:oleObj>
              </mc:Choice>
              <mc:Fallback>
                <p:oleObj name="Visio" r:id="rId1" imgW="5113655" imgH="2664460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025525"/>
                        <a:ext cx="8821737" cy="463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F18890-ACE8-4FE3-8C50-23F3E58FB539}" type="slidenum">
              <a:rPr lang="zh-CN" altLang="en-US"/>
            </a:fld>
            <a:endParaRPr lang="en-US" altLang="zh-CN"/>
          </a:p>
        </p:txBody>
      </p:sp>
      <p:sp>
        <p:nvSpPr>
          <p:cNvPr id="158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604250" cy="523875"/>
          </a:xfrm>
        </p:spPr>
        <p:txBody>
          <a:bodyPr/>
          <a:lstStyle/>
          <a:p>
            <a:r>
              <a:rPr lang="en-US" altLang="zh-CN"/>
              <a:t>4.2.4 </a:t>
            </a:r>
            <a:r>
              <a:rPr lang="zh-CN" altLang="en-US"/>
              <a:t>主存储器校验       </a:t>
            </a:r>
            <a:r>
              <a:rPr lang="zh-CN" altLang="en-US">
                <a:solidFill>
                  <a:srgbClr val="006600"/>
                </a:solidFill>
              </a:rPr>
              <a:t>二、交叉校验</a:t>
            </a:r>
            <a:r>
              <a:rPr lang="en-US" altLang="zh-CN">
                <a:solidFill>
                  <a:srgbClr val="006600"/>
                </a:solidFill>
                <a:latin typeface="宋体" panose="02010600030101010101" pitchFamily="2" charset="-122"/>
              </a:rPr>
              <a:t>(</a:t>
            </a:r>
            <a:r>
              <a:rPr lang="zh-CN" altLang="en-US">
                <a:solidFill>
                  <a:srgbClr val="006600"/>
                </a:solidFill>
              </a:rPr>
              <a:t>二维奇偶校验</a:t>
            </a:r>
            <a:r>
              <a:rPr lang="en-US" altLang="zh-CN">
                <a:solidFill>
                  <a:srgbClr val="006600"/>
                </a:solidFill>
                <a:latin typeface="宋体" panose="02010600030101010101" pitchFamily="2" charset="-122"/>
              </a:rPr>
              <a:t>)</a:t>
            </a:r>
            <a:endParaRPr lang="zh-CN" altLang="en-US">
              <a:solidFill>
                <a:srgbClr val="006600"/>
              </a:solidFill>
              <a:latin typeface="宋体" panose="02010600030101010101" pitchFamily="2" charset="-122"/>
            </a:endParaRPr>
          </a:p>
        </p:txBody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96300" cy="4824412"/>
          </a:xfrm>
        </p:spPr>
        <p:txBody>
          <a:bodyPr/>
          <a:lstStyle/>
          <a:p>
            <a:r>
              <a:rPr lang="zh-CN" altLang="en-US"/>
              <a:t>四个字节的数据块，分别加上横向、纵向奇校验：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可发现并纠正数据块中的</a:t>
            </a:r>
            <a:r>
              <a:rPr lang="en-US" altLang="zh-CN"/>
              <a:t>1</a:t>
            </a:r>
            <a:r>
              <a:rPr lang="zh-CN" altLang="en-US"/>
              <a:t>位错误。</a:t>
            </a:r>
            <a:endParaRPr lang="zh-CN" altLang="en-US"/>
          </a:p>
          <a:p>
            <a:r>
              <a:rPr lang="zh-CN" altLang="en-US"/>
              <a:t>可发现两位同时出错，但无法纠正错误。</a:t>
            </a:r>
            <a:endParaRPr lang="zh-CN" altLang="en-US"/>
          </a:p>
        </p:txBody>
      </p:sp>
      <p:graphicFrame>
        <p:nvGraphicFramePr>
          <p:cNvPr id="1581244" name="Group 188"/>
          <p:cNvGraphicFramePr>
            <a:graphicFrameLocks noGrp="1"/>
          </p:cNvGraphicFramePr>
          <p:nvPr/>
        </p:nvGraphicFramePr>
        <p:xfrm>
          <a:off x="468313" y="1631950"/>
          <a:ext cx="8494712" cy="2743200"/>
        </p:xfrm>
        <a:graphic>
          <a:graphicData uri="http://schemas.openxmlformats.org/drawingml/2006/table">
            <a:tbl>
              <a:tblPr/>
              <a:tblGrid>
                <a:gridCol w="2109787"/>
                <a:gridCol w="525463"/>
                <a:gridCol w="525462"/>
                <a:gridCol w="525463"/>
                <a:gridCol w="527050"/>
                <a:gridCol w="525462"/>
                <a:gridCol w="525463"/>
                <a:gridCol w="525462"/>
                <a:gridCol w="525463"/>
                <a:gridCol w="525462"/>
                <a:gridCol w="1654175"/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横向奇校验位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纵向奇校验位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C7F5FC-DAB3-4C77-870F-609D351FA9CF}" type="slidenum">
              <a:rPr lang="zh-CN" altLang="en-US"/>
            </a:fld>
            <a:endParaRPr lang="en-US" altLang="zh-CN"/>
          </a:p>
        </p:txBody>
      </p:sp>
      <p:sp>
        <p:nvSpPr>
          <p:cNvPr id="158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4450"/>
            <a:ext cx="8675687" cy="523875"/>
          </a:xfrm>
        </p:spPr>
        <p:txBody>
          <a:bodyPr/>
          <a:lstStyle/>
          <a:p>
            <a:r>
              <a:rPr lang="en-US" altLang="zh-CN"/>
              <a:t>4.2.4 </a:t>
            </a:r>
            <a:r>
              <a:rPr lang="zh-CN" altLang="en-US"/>
              <a:t>主存储器校验       </a:t>
            </a:r>
            <a:r>
              <a:rPr lang="zh-CN" altLang="en-US">
                <a:solidFill>
                  <a:srgbClr val="006600"/>
                </a:solidFill>
              </a:rPr>
              <a:t>三、内存的</a:t>
            </a:r>
            <a:r>
              <a:rPr lang="zh-CN" altLang="en-US">
                <a:solidFill>
                  <a:srgbClr val="FF3300"/>
                </a:solidFill>
              </a:rPr>
              <a:t>汉明码</a:t>
            </a:r>
            <a:r>
              <a:rPr lang="zh-CN" altLang="en-US">
                <a:solidFill>
                  <a:srgbClr val="006600"/>
                </a:solidFill>
              </a:rPr>
              <a:t>校验及纠错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5949950"/>
            <a:ext cx="8064500" cy="647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82085" name="Text Box 5"/>
          <p:cNvSpPr txBox="1">
            <a:spLocks noChangeArrowheads="1"/>
          </p:cNvSpPr>
          <p:nvPr/>
        </p:nvSpPr>
        <p:spPr bwMode="auto">
          <a:xfrm>
            <a:off x="1692275" y="5934075"/>
            <a:ext cx="5832475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纠错电路原理图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1582089" name="Object 9"/>
          <p:cNvGraphicFramePr>
            <a:graphicFrameLocks noChangeAspect="1"/>
          </p:cNvGraphicFramePr>
          <p:nvPr/>
        </p:nvGraphicFramePr>
        <p:xfrm>
          <a:off x="396875" y="646113"/>
          <a:ext cx="7920038" cy="515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098" name="Visio" r:id="rId1" imgW="3973830" imgH="2596515" progId="Visio.Drawing.11">
                  <p:embed/>
                </p:oleObj>
              </mc:Choice>
              <mc:Fallback>
                <p:oleObj name="Visio" r:id="rId1" imgW="3973830" imgH="2596515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646113"/>
                        <a:ext cx="7920038" cy="515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2090" name="AutoShape 1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620713"/>
            <a:ext cx="504825" cy="504825"/>
          </a:xfrm>
          <a:prstGeom prst="actionButtonInformation">
            <a:avLst/>
          </a:prstGeom>
          <a:solidFill>
            <a:srgbClr val="9999FF"/>
          </a:solidFill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9512" y="303934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smtClean="0">
                <a:latin typeface="+mn-ea"/>
                <a:ea typeface="+mn-ea"/>
              </a:rPr>
              <a:t>(</a:t>
            </a:r>
            <a:r>
              <a:rPr lang="zh-CN" altLang="en-US" sz="2400" smtClean="0"/>
              <a:t>纠错前</a:t>
            </a:r>
            <a:r>
              <a:rPr lang="en-US" altLang="zh-CN" sz="2400" smtClean="0">
                <a:latin typeface="+mn-ea"/>
                <a:ea typeface="+mn-ea"/>
              </a:rPr>
              <a:t>)</a:t>
            </a:r>
            <a:endParaRPr lang="zh-CN" altLang="en-US" sz="2400" smtClean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6056" y="530120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smtClean="0">
                <a:latin typeface="+mn-ea"/>
                <a:ea typeface="+mn-ea"/>
              </a:rPr>
              <a:t>(</a:t>
            </a:r>
            <a:r>
              <a:rPr lang="zh-CN" altLang="en-US" sz="2400" smtClean="0"/>
              <a:t>纠错后</a:t>
            </a:r>
            <a:r>
              <a:rPr lang="en-US" altLang="zh-CN" sz="2400" smtClean="0">
                <a:latin typeface="+mn-ea"/>
                <a:ea typeface="+mn-ea"/>
              </a:rPr>
              <a:t>)</a:t>
            </a:r>
            <a:endParaRPr lang="zh-CN" altLang="en-US" sz="240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3112" name="Object 8"/>
          <p:cNvGraphicFramePr>
            <a:graphicFrameLocks noChangeAspect="1"/>
          </p:cNvGraphicFramePr>
          <p:nvPr/>
        </p:nvGraphicFramePr>
        <p:xfrm>
          <a:off x="395288" y="260350"/>
          <a:ext cx="7993062" cy="635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121" name="Visio" r:id="rId1" imgW="5689600" imgH="4436745" progId="Visio.Drawing.11">
                  <p:embed/>
                </p:oleObj>
              </mc:Choice>
              <mc:Fallback>
                <p:oleObj name="Visio" r:id="rId1" imgW="5689600" imgH="4436745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0350"/>
                        <a:ext cx="7993062" cy="635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3113" name="Text Box 9"/>
          <p:cNvSpPr txBox="1">
            <a:spLocks noChangeArrowheads="1"/>
          </p:cNvSpPr>
          <p:nvPr/>
        </p:nvSpPr>
        <p:spPr bwMode="auto">
          <a:xfrm>
            <a:off x="8424863" y="1196975"/>
            <a:ext cx="611187" cy="4319588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vert="eaVert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八位数据汉明码纠错电路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583115" name="AutoShape 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620713"/>
            <a:ext cx="504825" cy="504825"/>
          </a:xfrm>
          <a:prstGeom prst="actionButtonInformation">
            <a:avLst/>
          </a:prstGeom>
          <a:solidFill>
            <a:srgbClr val="9999FF"/>
          </a:solidFill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9594A1-BC60-4C34-BE2E-ACC70674EE63}" type="slidenum">
              <a:rPr lang="zh-CN" altLang="en-US"/>
            </a:fld>
            <a:endParaRPr lang="en-US" altLang="zh-CN"/>
          </a:p>
        </p:txBody>
      </p:sp>
      <p:sp>
        <p:nvSpPr>
          <p:cNvPr id="160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4450"/>
            <a:ext cx="8553450" cy="523875"/>
          </a:xfrm>
        </p:spPr>
        <p:txBody>
          <a:bodyPr/>
          <a:lstStyle/>
          <a:p>
            <a:r>
              <a:rPr lang="en-US" altLang="zh-CN"/>
              <a:t>4.2.4 </a:t>
            </a:r>
            <a:r>
              <a:rPr lang="zh-CN" altLang="en-US"/>
              <a:t>主存储器校验       </a:t>
            </a:r>
            <a:r>
              <a:rPr lang="zh-CN" altLang="en-US">
                <a:solidFill>
                  <a:srgbClr val="006600"/>
                </a:solidFill>
              </a:rPr>
              <a:t>三、内存的</a:t>
            </a:r>
            <a:r>
              <a:rPr lang="zh-CN" altLang="en-US">
                <a:solidFill>
                  <a:srgbClr val="FF3300"/>
                </a:solidFill>
              </a:rPr>
              <a:t>汉明码</a:t>
            </a:r>
            <a:r>
              <a:rPr lang="zh-CN" altLang="en-US">
                <a:solidFill>
                  <a:srgbClr val="006600"/>
                </a:solidFill>
              </a:rPr>
              <a:t>校验及纠错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160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362950" cy="19431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pt-BR">
                <a:solidFill>
                  <a:srgbClr val="000000"/>
                </a:solidFill>
                <a:cs typeface="Times New Roman" panose="02020603050405020304" pitchFamily="18" charset="0"/>
              </a:rPr>
              <a:t>假设</a:t>
            </a:r>
            <a:r>
              <a:rPr lang="pt-BR" altLang="zh-CN">
                <a:solidFill>
                  <a:srgbClr val="000000"/>
                </a:solidFill>
              </a:rPr>
              <a:t>8</a:t>
            </a:r>
            <a:r>
              <a:rPr lang="zh-CN" altLang="pt-BR">
                <a:solidFill>
                  <a:srgbClr val="000000"/>
                </a:solidFill>
                <a:cs typeface="Times New Roman" panose="02020603050405020304" pitchFamily="18" charset="0"/>
              </a:rPr>
              <a:t>位数据</a:t>
            </a:r>
            <a:endParaRPr lang="zh-CN" altLang="pt-BR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zh-CN" altLang="pt-BR">
                <a:solidFill>
                  <a:srgbClr val="000000"/>
                </a:solidFill>
                <a:cs typeface="Times New Roman" panose="02020603050405020304" pitchFamily="18" charset="0"/>
              </a:rPr>
              <a:t>＝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7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6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5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4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3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2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1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0</a:t>
            </a:r>
            <a:r>
              <a:rPr lang="zh-CN" altLang="pt-BR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endParaRPr lang="zh-CN" altLang="pt-BR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pt-BR">
                <a:solidFill>
                  <a:srgbClr val="000000"/>
                </a:solidFill>
                <a:cs typeface="Times New Roman" panose="02020603050405020304" pitchFamily="18" charset="0"/>
              </a:rPr>
              <a:t>对应的校验位</a:t>
            </a:r>
            <a:r>
              <a:rPr lang="pt-BR" altLang="zh-CN">
                <a:solidFill>
                  <a:srgbClr val="000000"/>
                </a:solidFill>
              </a:rPr>
              <a:t>H</a:t>
            </a:r>
            <a:r>
              <a:rPr lang="zh-CN" altLang="pt-BR">
                <a:solidFill>
                  <a:srgbClr val="000000"/>
                </a:solidFill>
                <a:cs typeface="Times New Roman" panose="02020603050405020304" pitchFamily="18" charset="0"/>
              </a:rPr>
              <a:t>＝</a:t>
            </a:r>
            <a:r>
              <a:rPr lang="pt-BR" altLang="zh-CN">
                <a:solidFill>
                  <a:srgbClr val="000000"/>
                </a:solidFill>
              </a:rPr>
              <a:t>H</a:t>
            </a:r>
            <a:r>
              <a:rPr lang="pt-BR" altLang="zh-CN" baseline="-30000">
                <a:solidFill>
                  <a:srgbClr val="000000"/>
                </a:solidFill>
              </a:rPr>
              <a:t>3</a:t>
            </a:r>
            <a:r>
              <a:rPr lang="pt-BR" altLang="zh-CN">
                <a:solidFill>
                  <a:srgbClr val="000000"/>
                </a:solidFill>
              </a:rPr>
              <a:t>H</a:t>
            </a:r>
            <a:r>
              <a:rPr lang="pt-BR" altLang="zh-CN" baseline="-30000">
                <a:solidFill>
                  <a:srgbClr val="000000"/>
                </a:solidFill>
              </a:rPr>
              <a:t>2</a:t>
            </a:r>
            <a:r>
              <a:rPr lang="pt-BR" altLang="zh-CN">
                <a:solidFill>
                  <a:srgbClr val="000000"/>
                </a:solidFill>
              </a:rPr>
              <a:t>H</a:t>
            </a:r>
            <a:r>
              <a:rPr lang="pt-BR" altLang="zh-CN" baseline="-30000">
                <a:solidFill>
                  <a:srgbClr val="000000"/>
                </a:solidFill>
              </a:rPr>
              <a:t>1</a:t>
            </a:r>
            <a:r>
              <a:rPr lang="pt-BR" altLang="zh-CN">
                <a:solidFill>
                  <a:srgbClr val="000000"/>
                </a:solidFill>
              </a:rPr>
              <a:t>H</a:t>
            </a:r>
            <a:r>
              <a:rPr lang="pt-BR" altLang="zh-CN" baseline="-30000">
                <a:solidFill>
                  <a:srgbClr val="000000"/>
                </a:solidFill>
              </a:rPr>
              <a:t>0</a:t>
            </a:r>
            <a:r>
              <a:rPr lang="zh-CN" altLang="pt-BR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endParaRPr lang="zh-CN" altLang="pt-BR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pt-BR">
                <a:solidFill>
                  <a:srgbClr val="000000"/>
                </a:solidFill>
                <a:cs typeface="Times New Roman" panose="02020603050405020304" pitchFamily="18" charset="0"/>
              </a:rPr>
              <a:t>则海明码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及其校验方程：</a:t>
            </a:r>
            <a:endParaRPr lang="zh-CN" altLang="en-US"/>
          </a:p>
        </p:txBody>
      </p:sp>
      <p:graphicFrame>
        <p:nvGraphicFramePr>
          <p:cNvPr id="1602883" name="Group 323"/>
          <p:cNvGraphicFramePr>
            <a:graphicFrameLocks noGrp="1"/>
          </p:cNvGraphicFramePr>
          <p:nvPr/>
        </p:nvGraphicFramePr>
        <p:xfrm>
          <a:off x="179388" y="2781300"/>
          <a:ext cx="8547100" cy="3549971"/>
        </p:xfrm>
        <a:graphic>
          <a:graphicData uri="http://schemas.openxmlformats.org/drawingml/2006/table">
            <a:tbl>
              <a:tblPr/>
              <a:tblGrid>
                <a:gridCol w="21463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4968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编码内容：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编码位置：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pt-BR" altLang="zh-CN" sz="1600" b="1" i="0" u="none" strike="noStrike" cap="none" normalizeH="0" baseline="-30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145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校验方程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P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pt-BR" altLang="zh-CN" sz="2800" b="1" i="0" u="none" strike="noStrike" cap="none" normalizeH="0" baseline="-30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P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P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pt-BR" altLang="zh-CN" sz="2800" b="1" i="0" u="none" strike="noStrike" cap="none" normalizeH="0" baseline="-30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P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pt-BR" altLang="zh-CN" sz="2800" b="1" i="0" u="none" strike="noStrike" cap="none" normalizeH="0" baseline="-30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0" marT="46800" marB="46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602880" name="AutoShape 32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9788" y="620713"/>
            <a:ext cx="503237" cy="503237"/>
          </a:xfrm>
          <a:prstGeom prst="actionButtonReturn">
            <a:avLst/>
          </a:prstGeom>
          <a:solidFill>
            <a:srgbClr val="9999FF"/>
          </a:solidFill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章  存储系统</a:t>
            </a:r>
            <a:endParaRPr lang="zh-CN" altLang="en-US" sz="4000" b="0">
              <a:solidFill>
                <a:srgbClr val="CCFF66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84131" name="Rectangle 3"/>
          <p:cNvSpPr>
            <a:spLocks noChangeArrowheads="1"/>
          </p:cNvSpPr>
          <p:nvPr/>
        </p:nvSpPr>
        <p:spPr bwMode="auto">
          <a:xfrm>
            <a:off x="1979613" y="4506913"/>
            <a:ext cx="6985000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4200">
                <a:ea typeface="楷体_GB2312" pitchFamily="49" charset="-122"/>
              </a:rPr>
              <a:t>4.2  </a:t>
            </a:r>
            <a:r>
              <a:rPr lang="zh-CN" altLang="en-US" sz="4200">
                <a:ea typeface="楷体_GB2312" pitchFamily="49" charset="-122"/>
              </a:rPr>
              <a:t>内存储器</a:t>
            </a:r>
            <a:endParaRPr lang="zh-CN" altLang="en-US" sz="4200">
              <a:ea typeface="楷体_GB2312" pitchFamily="49" charset="-122"/>
            </a:endParaRPr>
          </a:p>
        </p:txBody>
      </p:sp>
      <p:sp>
        <p:nvSpPr>
          <p:cNvPr id="1584132" name="Rectangle 4"/>
          <p:cNvSpPr>
            <a:spLocks noChangeArrowheads="1"/>
          </p:cNvSpPr>
          <p:nvPr/>
        </p:nvSpPr>
        <p:spPr bwMode="auto">
          <a:xfrm>
            <a:off x="1979613" y="5229225"/>
            <a:ext cx="6985000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800">
                <a:solidFill>
                  <a:srgbClr val="CC0066"/>
                </a:solidFill>
                <a:ea typeface="隶书" panose="02010509060101010101" pitchFamily="49" charset="-122"/>
              </a:rPr>
              <a:t>4.2.5</a:t>
            </a:r>
            <a:r>
              <a:rPr lang="en-US" altLang="zh-CN" sz="4200" b="0">
                <a:solidFill>
                  <a:srgbClr val="CC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4200" b="0">
                <a:solidFill>
                  <a:srgbClr val="CC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其他存储器</a:t>
            </a:r>
            <a:endParaRPr lang="zh-CN" altLang="en-US" sz="4200" b="0">
              <a:solidFill>
                <a:srgbClr val="CC00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8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8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4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4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8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8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1DB0E0-246C-44C4-9232-9558287E7603}" type="slidenum">
              <a:rPr lang="zh-CN" altLang="en-US"/>
            </a:fld>
            <a:endParaRPr lang="en-US" altLang="zh-CN"/>
          </a:p>
        </p:txBody>
      </p:sp>
      <p:sp>
        <p:nvSpPr>
          <p:cNvPr id="158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44538"/>
            <a:ext cx="7848600" cy="668337"/>
          </a:xfrm>
        </p:spPr>
        <p:txBody>
          <a:bodyPr/>
          <a:lstStyle/>
          <a:p>
            <a:r>
              <a:rPr lang="en-US" altLang="zh-CN" sz="3200"/>
              <a:t>4.2.5  </a:t>
            </a:r>
            <a:r>
              <a:rPr lang="zh-CN" altLang="en-US" sz="3200"/>
              <a:t>其他存储器</a:t>
            </a:r>
            <a:endParaRPr lang="zh-CN" altLang="en-US" sz="3200"/>
          </a:p>
        </p:txBody>
      </p:sp>
      <p:sp>
        <p:nvSpPr>
          <p:cNvPr id="158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916113"/>
            <a:ext cx="7777162" cy="4321175"/>
          </a:xfrm>
        </p:spPr>
        <p:txBody>
          <a:bodyPr/>
          <a:lstStyle/>
          <a:p>
            <a:r>
              <a:rPr lang="zh-CN" altLang="en-US" sz="3200"/>
              <a:t>多端口存储器</a:t>
            </a:r>
            <a:endParaRPr lang="zh-CN" altLang="en-US" sz="3200"/>
          </a:p>
          <a:p>
            <a:r>
              <a:rPr lang="zh-CN" altLang="en-US" sz="3200"/>
              <a:t>多体交叉存储器</a:t>
            </a:r>
            <a:endParaRPr lang="zh-CN" altLang="en-US" sz="3200"/>
          </a:p>
          <a:p>
            <a:r>
              <a:rPr lang="zh-CN" altLang="en-US" sz="3200"/>
              <a:t>相联存储器</a:t>
            </a:r>
            <a:endParaRPr lang="zh-CN" altLang="en-US" sz="3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8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58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8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BA77A-603D-457F-B798-67A1C72FC3E9}" type="slidenum">
              <a:rPr lang="zh-CN" altLang="en-US"/>
            </a:fld>
            <a:endParaRPr lang="en-US" altLang="zh-CN"/>
          </a:p>
        </p:txBody>
      </p:sp>
      <p:sp>
        <p:nvSpPr>
          <p:cNvPr id="158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4.2.5 </a:t>
            </a:r>
            <a:r>
              <a:rPr lang="zh-CN" altLang="en-US"/>
              <a:t>其他存储器       </a:t>
            </a:r>
            <a:r>
              <a:rPr lang="zh-CN" altLang="en-US">
                <a:solidFill>
                  <a:srgbClr val="006600"/>
                </a:solidFill>
              </a:rPr>
              <a:t>一、多端口存储器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158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08050"/>
            <a:ext cx="8135937" cy="5329238"/>
          </a:xfrm>
        </p:spPr>
        <p:txBody>
          <a:bodyPr/>
          <a:lstStyle/>
          <a:p>
            <a:r>
              <a:rPr lang="zh-CN" altLang="en-US"/>
              <a:t>应用：处理机之间的快速数据交换。</a:t>
            </a:r>
            <a:endParaRPr lang="zh-CN" altLang="en-US"/>
          </a:p>
          <a:p>
            <a:r>
              <a:rPr lang="zh-CN" altLang="en-US"/>
              <a:t>分类：</a:t>
            </a:r>
            <a:endParaRPr lang="zh-CN" altLang="en-US"/>
          </a:p>
          <a:p>
            <a:pPr lvl="1"/>
            <a:r>
              <a:rPr lang="zh-CN" altLang="en-US"/>
              <a:t>双端口</a:t>
            </a:r>
            <a:endParaRPr lang="zh-CN" altLang="en-US"/>
          </a:p>
          <a:p>
            <a:pPr lvl="1"/>
            <a:r>
              <a:rPr lang="zh-CN" altLang="en-US"/>
              <a:t>三端口</a:t>
            </a:r>
            <a:endParaRPr lang="zh-CN" altLang="en-US"/>
          </a:p>
          <a:p>
            <a:pPr lvl="1"/>
            <a:r>
              <a:rPr lang="zh-CN" altLang="en-US"/>
              <a:t>四端口</a:t>
            </a:r>
            <a:endParaRPr lang="zh-CN" altLang="en-US"/>
          </a:p>
          <a:p>
            <a:pPr lvl="1"/>
            <a:r>
              <a:rPr lang="en-US" altLang="zh-CN">
                <a:latin typeface="宋体" panose="02010600030101010101" pitchFamily="2" charset="-122"/>
              </a:rPr>
              <a:t>……</a:t>
            </a:r>
            <a:endParaRPr lang="en-US" altLang="zh-CN"/>
          </a:p>
          <a:p>
            <a:r>
              <a:rPr lang="zh-CN" altLang="en-US"/>
              <a:t>双端口存储器</a:t>
            </a:r>
            <a:endParaRPr lang="en-US" altLang="zh-CN"/>
          </a:p>
        </p:txBody>
      </p:sp>
      <p:grpSp>
        <p:nvGrpSpPr>
          <p:cNvPr id="1585156" name="Group 4"/>
          <p:cNvGrpSpPr/>
          <p:nvPr/>
        </p:nvGrpSpPr>
        <p:grpSpPr bwMode="auto">
          <a:xfrm>
            <a:off x="3635375" y="1917700"/>
            <a:ext cx="4895850" cy="3743325"/>
            <a:chOff x="2426" y="890"/>
            <a:chExt cx="3084" cy="2358"/>
          </a:xfrm>
        </p:grpSpPr>
        <p:sp>
          <p:nvSpPr>
            <p:cNvPr id="1585157" name="Rectangle 5"/>
            <p:cNvSpPr>
              <a:spLocks noChangeArrowheads="1"/>
            </p:cNvSpPr>
            <p:nvPr/>
          </p:nvSpPr>
          <p:spPr bwMode="auto">
            <a:xfrm>
              <a:off x="3424" y="1706"/>
              <a:ext cx="1043" cy="726"/>
            </a:xfrm>
            <a:prstGeom prst="rect">
              <a:avLst/>
            </a:prstGeom>
            <a:solidFill>
              <a:srgbClr val="FF66FF"/>
            </a:solidFill>
            <a:ln w="28575" algn="ctr">
              <a:miter lim="800000"/>
              <a:tailEnd type="none" w="med" len="lg"/>
            </a:ln>
            <a:effectLst/>
            <a:scene3d>
              <a:camera prst="legacyObliqueBottom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rgbClr val="003300"/>
                  </a:solidFill>
                </a:rPr>
                <a:t>存储器</a:t>
              </a:r>
              <a:endParaRPr lang="zh-CN" altLang="en-US">
                <a:solidFill>
                  <a:srgbClr val="003300"/>
                </a:solidFill>
              </a:endParaRPr>
            </a:p>
          </p:txBody>
        </p:sp>
        <p:sp>
          <p:nvSpPr>
            <p:cNvPr id="1585158" name="Rectangle 6"/>
            <p:cNvSpPr>
              <a:spLocks noChangeArrowheads="1"/>
            </p:cNvSpPr>
            <p:nvPr/>
          </p:nvSpPr>
          <p:spPr bwMode="auto">
            <a:xfrm>
              <a:off x="2426" y="1842"/>
              <a:ext cx="635" cy="408"/>
            </a:xfrm>
            <a:prstGeom prst="rect">
              <a:avLst/>
            </a:prstGeom>
            <a:solidFill>
              <a:srgbClr val="FFFF66"/>
            </a:solidFill>
            <a:ln w="28575" algn="ctr">
              <a:miter lim="800000"/>
              <a:tailEnd type="none" w="med" len="lg"/>
            </a:ln>
            <a:effectLst/>
            <a:scene3d>
              <a:camera prst="legacyObliqueBottom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bg2"/>
                  </a:solidFill>
                </a:rPr>
                <a:t>CPU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  <p:sp>
          <p:nvSpPr>
            <p:cNvPr id="1585159" name="Rectangle 7"/>
            <p:cNvSpPr>
              <a:spLocks noChangeArrowheads="1"/>
            </p:cNvSpPr>
            <p:nvPr/>
          </p:nvSpPr>
          <p:spPr bwMode="auto">
            <a:xfrm>
              <a:off x="4875" y="1888"/>
              <a:ext cx="635" cy="408"/>
            </a:xfrm>
            <a:prstGeom prst="rect">
              <a:avLst/>
            </a:prstGeom>
            <a:solidFill>
              <a:srgbClr val="33CC33"/>
            </a:solidFill>
            <a:ln w="28575" algn="ctr">
              <a:miter lim="800000"/>
              <a:tailEnd type="none" w="med" len="lg"/>
            </a:ln>
            <a:effectLst/>
            <a:scene3d>
              <a:camera prst="legacyObliqueBottom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33CC33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bg2"/>
                  </a:solidFill>
                </a:rPr>
                <a:t>I/O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  <p:sp>
          <p:nvSpPr>
            <p:cNvPr id="1585160" name="Rectangle 8"/>
            <p:cNvSpPr>
              <a:spLocks noChangeArrowheads="1"/>
            </p:cNvSpPr>
            <p:nvPr/>
          </p:nvSpPr>
          <p:spPr bwMode="auto">
            <a:xfrm>
              <a:off x="3651" y="2840"/>
              <a:ext cx="635" cy="408"/>
            </a:xfrm>
            <a:prstGeom prst="rect">
              <a:avLst/>
            </a:prstGeom>
            <a:solidFill>
              <a:srgbClr val="33CC33"/>
            </a:solidFill>
            <a:ln w="28575" algn="ctr">
              <a:miter lim="800000"/>
              <a:tailEnd type="none" w="med" len="lg"/>
            </a:ln>
            <a:effectLst/>
            <a:scene3d>
              <a:camera prst="legacyObliqueBottom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33CC33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bg2"/>
                  </a:solidFill>
                </a:rPr>
                <a:t>I/O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  <p:sp>
          <p:nvSpPr>
            <p:cNvPr id="1585161" name="Rectangle 9"/>
            <p:cNvSpPr>
              <a:spLocks noChangeArrowheads="1"/>
            </p:cNvSpPr>
            <p:nvPr/>
          </p:nvSpPr>
          <p:spPr bwMode="auto">
            <a:xfrm>
              <a:off x="3651" y="890"/>
              <a:ext cx="635" cy="408"/>
            </a:xfrm>
            <a:prstGeom prst="rect">
              <a:avLst/>
            </a:prstGeom>
            <a:solidFill>
              <a:srgbClr val="FFFF66"/>
            </a:solidFill>
            <a:ln w="28575" algn="ctr">
              <a:miter lim="800000"/>
              <a:tailEnd type="none" w="med" len="lg"/>
            </a:ln>
            <a:effectLst/>
            <a:scene3d>
              <a:camera prst="legacyObliqueBottom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bg2"/>
                  </a:solidFill>
                </a:rPr>
                <a:t>μP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  <p:sp>
          <p:nvSpPr>
            <p:cNvPr id="1585162" name="Line 10"/>
            <p:cNvSpPr>
              <a:spLocks noChangeShapeType="1"/>
            </p:cNvSpPr>
            <p:nvPr/>
          </p:nvSpPr>
          <p:spPr bwMode="auto">
            <a:xfrm>
              <a:off x="3968" y="1298"/>
              <a:ext cx="0" cy="408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85163" name="Line 11"/>
            <p:cNvSpPr>
              <a:spLocks noChangeShapeType="1"/>
            </p:cNvSpPr>
            <p:nvPr/>
          </p:nvSpPr>
          <p:spPr bwMode="auto">
            <a:xfrm>
              <a:off x="3968" y="2432"/>
              <a:ext cx="0" cy="408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85164" name="Line 12"/>
            <p:cNvSpPr>
              <a:spLocks noChangeShapeType="1"/>
            </p:cNvSpPr>
            <p:nvPr/>
          </p:nvSpPr>
          <p:spPr bwMode="auto">
            <a:xfrm rot="-5400000">
              <a:off x="3243" y="1887"/>
              <a:ext cx="0" cy="363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85165" name="Line 13"/>
            <p:cNvSpPr>
              <a:spLocks noChangeShapeType="1"/>
            </p:cNvSpPr>
            <p:nvPr/>
          </p:nvSpPr>
          <p:spPr bwMode="auto">
            <a:xfrm rot="-5400000">
              <a:off x="4694" y="1887"/>
              <a:ext cx="0" cy="363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B5D787-D0AA-4E9B-B664-CD4B27E16D0B}" type="slidenum">
              <a:rPr lang="zh-CN" altLang="en-US"/>
            </a:fld>
            <a:endParaRPr lang="en-US" altLang="zh-CN"/>
          </a:p>
        </p:txBody>
      </p:sp>
      <p:sp>
        <p:nvSpPr>
          <p:cNvPr id="152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 </a:t>
            </a:r>
            <a:r>
              <a:rPr lang="zh-CN" altLang="en-US"/>
              <a:t>存储系统概述</a:t>
            </a:r>
            <a:endParaRPr lang="zh-CN" altLang="en-US"/>
          </a:p>
        </p:txBody>
      </p:sp>
      <p:sp>
        <p:nvSpPr>
          <p:cNvPr id="152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229225"/>
            <a:ext cx="8362950" cy="14398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  <a:ea typeface="黑体" panose="02010609060101010101" pitchFamily="2" charset="-122"/>
              </a:rPr>
              <a:t>存储系统</a:t>
            </a:r>
            <a:r>
              <a:rPr lang="zh-CN" altLang="en-US"/>
              <a:t>：将两种或两种以上的</a:t>
            </a:r>
            <a:r>
              <a:rPr lang="zh-CN" altLang="en-US">
                <a:solidFill>
                  <a:srgbClr val="FF0066"/>
                </a:solidFill>
              </a:rPr>
              <a:t>存储器</a:t>
            </a:r>
            <a:r>
              <a:rPr lang="zh-CN" altLang="en-US"/>
              <a:t>用</a:t>
            </a:r>
            <a:r>
              <a:rPr lang="zh-CN" altLang="en-US">
                <a:solidFill>
                  <a:srgbClr val="CC0000"/>
                </a:solidFill>
              </a:rPr>
              <a:t>硬件</a:t>
            </a:r>
            <a:r>
              <a:rPr lang="zh-CN" altLang="en-US"/>
              <a:t>，</a:t>
            </a:r>
            <a:r>
              <a:rPr lang="zh-CN" altLang="en-US">
                <a:solidFill>
                  <a:srgbClr val="CC0000"/>
                </a:solidFill>
              </a:rPr>
              <a:t>软件</a:t>
            </a:r>
            <a:r>
              <a:rPr lang="zh-CN" altLang="en-US"/>
              <a:t>，或硬件和软件</a:t>
            </a:r>
            <a:r>
              <a:rPr lang="zh-CN" altLang="en-US">
                <a:solidFill>
                  <a:srgbClr val="CC0000"/>
                </a:solidFill>
              </a:rPr>
              <a:t>相结合</a:t>
            </a:r>
            <a:r>
              <a:rPr lang="zh-CN" altLang="en-US"/>
              <a:t>的方式联接在一起，并对它们进行</a:t>
            </a:r>
            <a:r>
              <a:rPr lang="zh-CN" altLang="en-US">
                <a:solidFill>
                  <a:srgbClr val="CC0000"/>
                </a:solidFill>
              </a:rPr>
              <a:t>管理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525764" name="Rectangle 4"/>
          <p:cNvSpPr>
            <a:spLocks noChangeArrowheads="1"/>
          </p:cNvSpPr>
          <p:nvPr/>
        </p:nvSpPr>
        <p:spPr bwMode="auto">
          <a:xfrm>
            <a:off x="827088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4.1.1  </a:t>
            </a:r>
            <a:r>
              <a:rPr lang="zh-CN" altLang="en-US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存储系统的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层次结构</a:t>
            </a:r>
            <a:endParaRPr lang="zh-CN" altLang="en-US">
              <a:solidFill>
                <a:srgbClr val="FF0066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25766" name="Freeform 6"/>
          <p:cNvSpPr/>
          <p:nvPr/>
        </p:nvSpPr>
        <p:spPr bwMode="auto">
          <a:xfrm>
            <a:off x="7243763" y="3951288"/>
            <a:ext cx="928687" cy="1060450"/>
          </a:xfrm>
          <a:custGeom>
            <a:avLst/>
            <a:gdLst/>
            <a:ahLst/>
            <a:cxnLst>
              <a:cxn ang="0">
                <a:pos x="220" y="643"/>
              </a:cxn>
              <a:cxn ang="0">
                <a:pos x="0" y="274"/>
              </a:cxn>
              <a:cxn ang="0">
                <a:pos x="206" y="0"/>
              </a:cxn>
              <a:cxn ang="0">
                <a:pos x="466" y="320"/>
              </a:cxn>
              <a:cxn ang="0">
                <a:pos x="220" y="643"/>
              </a:cxn>
            </a:cxnLst>
            <a:rect l="0" t="0" r="r" b="b"/>
            <a:pathLst>
              <a:path w="467" h="644">
                <a:moveTo>
                  <a:pt x="220" y="643"/>
                </a:moveTo>
                <a:lnTo>
                  <a:pt x="0" y="274"/>
                </a:lnTo>
                <a:lnTo>
                  <a:pt x="206" y="0"/>
                </a:lnTo>
                <a:lnTo>
                  <a:pt x="466" y="320"/>
                </a:lnTo>
                <a:lnTo>
                  <a:pt x="220" y="643"/>
                </a:lnTo>
              </a:path>
            </a:pathLst>
          </a:custGeom>
          <a:solidFill>
            <a:srgbClr val="336699"/>
          </a:solidFill>
          <a:ln w="12700" cap="rnd" cmpd="sng">
            <a:solidFill>
              <a:srgbClr val="003366"/>
            </a:solidFill>
            <a:prstDash val="solid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5767" name="Freeform 7"/>
          <p:cNvSpPr/>
          <p:nvPr/>
        </p:nvSpPr>
        <p:spPr bwMode="auto">
          <a:xfrm>
            <a:off x="2916238" y="4402138"/>
            <a:ext cx="4768850" cy="611187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2173" y="0"/>
              </a:cxn>
              <a:cxn ang="0">
                <a:pos x="2395" y="370"/>
              </a:cxn>
              <a:cxn ang="0">
                <a:pos x="0" y="370"/>
              </a:cxn>
              <a:cxn ang="0">
                <a:pos x="211" y="0"/>
              </a:cxn>
            </a:cxnLst>
            <a:rect l="0" t="0" r="r" b="b"/>
            <a:pathLst>
              <a:path w="2396" h="371">
                <a:moveTo>
                  <a:pt x="211" y="0"/>
                </a:moveTo>
                <a:lnTo>
                  <a:pt x="2173" y="0"/>
                </a:lnTo>
                <a:lnTo>
                  <a:pt x="2395" y="370"/>
                </a:lnTo>
                <a:lnTo>
                  <a:pt x="0" y="370"/>
                </a:lnTo>
                <a:lnTo>
                  <a:pt x="211" y="0"/>
                </a:lnTo>
              </a:path>
            </a:pathLst>
          </a:custGeom>
          <a:solidFill>
            <a:srgbClr val="336699"/>
          </a:solidFill>
          <a:ln w="12700" cap="rnd" cmpd="sng">
            <a:solidFill>
              <a:srgbClr val="003366"/>
            </a:solidFill>
            <a:prstDash val="solid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5768" name="Freeform 8"/>
          <p:cNvSpPr/>
          <p:nvPr/>
        </p:nvSpPr>
        <p:spPr bwMode="auto">
          <a:xfrm>
            <a:off x="3336925" y="3951288"/>
            <a:ext cx="4318000" cy="454025"/>
          </a:xfrm>
          <a:custGeom>
            <a:avLst/>
            <a:gdLst/>
            <a:ahLst/>
            <a:cxnLst>
              <a:cxn ang="0">
                <a:pos x="0" y="275"/>
              </a:cxn>
              <a:cxn ang="0">
                <a:pos x="1962" y="275"/>
              </a:cxn>
              <a:cxn ang="0">
                <a:pos x="2168" y="0"/>
              </a:cxn>
              <a:cxn ang="0">
                <a:pos x="277" y="0"/>
              </a:cxn>
              <a:cxn ang="0">
                <a:pos x="0" y="275"/>
              </a:cxn>
            </a:cxnLst>
            <a:rect l="0" t="0" r="r" b="b"/>
            <a:pathLst>
              <a:path w="2169" h="276">
                <a:moveTo>
                  <a:pt x="0" y="275"/>
                </a:moveTo>
                <a:lnTo>
                  <a:pt x="1962" y="275"/>
                </a:lnTo>
                <a:lnTo>
                  <a:pt x="2168" y="0"/>
                </a:lnTo>
                <a:lnTo>
                  <a:pt x="277" y="0"/>
                </a:lnTo>
                <a:lnTo>
                  <a:pt x="0" y="275"/>
                </a:lnTo>
              </a:path>
            </a:pathLst>
          </a:custGeom>
          <a:solidFill>
            <a:srgbClr val="003366"/>
          </a:solidFill>
          <a:ln w="12700" cap="rnd" cmpd="sng">
            <a:solidFill>
              <a:srgbClr val="003366"/>
            </a:solidFill>
            <a:prstDash val="solid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5769" name="Freeform 9"/>
          <p:cNvSpPr/>
          <p:nvPr/>
        </p:nvSpPr>
        <p:spPr bwMode="auto">
          <a:xfrm>
            <a:off x="6791325" y="3289300"/>
            <a:ext cx="820738" cy="962025"/>
          </a:xfrm>
          <a:custGeom>
            <a:avLst/>
            <a:gdLst/>
            <a:ahLst/>
            <a:cxnLst>
              <a:cxn ang="0">
                <a:pos x="210" y="583"/>
              </a:cxn>
              <a:cxn ang="0">
                <a:pos x="0" y="204"/>
              </a:cxn>
              <a:cxn ang="0">
                <a:pos x="154" y="0"/>
              </a:cxn>
              <a:cxn ang="0">
                <a:pos x="411" y="321"/>
              </a:cxn>
              <a:cxn ang="0">
                <a:pos x="210" y="583"/>
              </a:cxn>
            </a:cxnLst>
            <a:rect l="0" t="0" r="r" b="b"/>
            <a:pathLst>
              <a:path w="412" h="584">
                <a:moveTo>
                  <a:pt x="210" y="583"/>
                </a:moveTo>
                <a:lnTo>
                  <a:pt x="0" y="204"/>
                </a:lnTo>
                <a:lnTo>
                  <a:pt x="154" y="0"/>
                </a:lnTo>
                <a:lnTo>
                  <a:pt x="411" y="321"/>
                </a:lnTo>
                <a:lnTo>
                  <a:pt x="210" y="583"/>
                </a:lnTo>
              </a:path>
            </a:pathLst>
          </a:custGeom>
          <a:solidFill>
            <a:srgbClr val="0099CC"/>
          </a:solidFill>
          <a:ln w="12700" cap="rnd" cmpd="sng">
            <a:solidFill>
              <a:srgbClr val="0066CC"/>
            </a:solidFill>
            <a:prstDash val="solid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5770" name="Freeform 10"/>
          <p:cNvSpPr/>
          <p:nvPr/>
        </p:nvSpPr>
        <p:spPr bwMode="auto">
          <a:xfrm>
            <a:off x="3443288" y="3625850"/>
            <a:ext cx="3768725" cy="625475"/>
          </a:xfrm>
          <a:custGeom>
            <a:avLst/>
            <a:gdLst/>
            <a:ahLst/>
            <a:cxnLst>
              <a:cxn ang="0">
                <a:pos x="0" y="379"/>
              </a:cxn>
              <a:cxn ang="0">
                <a:pos x="1892" y="379"/>
              </a:cxn>
              <a:cxn ang="0">
                <a:pos x="1682" y="0"/>
              </a:cxn>
              <a:cxn ang="0">
                <a:pos x="208" y="0"/>
              </a:cxn>
              <a:cxn ang="0">
                <a:pos x="0" y="379"/>
              </a:cxn>
            </a:cxnLst>
            <a:rect l="0" t="0" r="r" b="b"/>
            <a:pathLst>
              <a:path w="1893" h="380">
                <a:moveTo>
                  <a:pt x="0" y="379"/>
                </a:moveTo>
                <a:lnTo>
                  <a:pt x="1892" y="379"/>
                </a:lnTo>
                <a:lnTo>
                  <a:pt x="1682" y="0"/>
                </a:lnTo>
                <a:lnTo>
                  <a:pt x="208" y="0"/>
                </a:lnTo>
                <a:lnTo>
                  <a:pt x="0" y="379"/>
                </a:lnTo>
              </a:path>
            </a:pathLst>
          </a:custGeom>
          <a:solidFill>
            <a:srgbClr val="0099CC"/>
          </a:solidFill>
          <a:ln w="12700" cap="rnd" cmpd="sng">
            <a:solidFill>
              <a:srgbClr val="0066CC"/>
            </a:solidFill>
            <a:prstDash val="solid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5771" name="Freeform 11"/>
          <p:cNvSpPr/>
          <p:nvPr/>
        </p:nvSpPr>
        <p:spPr bwMode="auto">
          <a:xfrm>
            <a:off x="3854450" y="3289300"/>
            <a:ext cx="3248025" cy="338138"/>
          </a:xfrm>
          <a:custGeom>
            <a:avLst/>
            <a:gdLst/>
            <a:ahLst/>
            <a:cxnLst>
              <a:cxn ang="0">
                <a:pos x="0" y="205"/>
              </a:cxn>
              <a:cxn ang="0">
                <a:pos x="1476" y="205"/>
              </a:cxn>
              <a:cxn ang="0">
                <a:pos x="1630" y="0"/>
              </a:cxn>
              <a:cxn ang="0">
                <a:pos x="292" y="1"/>
              </a:cxn>
              <a:cxn ang="0">
                <a:pos x="0" y="205"/>
              </a:cxn>
            </a:cxnLst>
            <a:rect l="0" t="0" r="r" b="b"/>
            <a:pathLst>
              <a:path w="1631" h="206">
                <a:moveTo>
                  <a:pt x="0" y="205"/>
                </a:moveTo>
                <a:lnTo>
                  <a:pt x="1476" y="205"/>
                </a:lnTo>
                <a:lnTo>
                  <a:pt x="1630" y="0"/>
                </a:lnTo>
                <a:lnTo>
                  <a:pt x="292" y="1"/>
                </a:lnTo>
                <a:lnTo>
                  <a:pt x="0" y="205"/>
                </a:lnTo>
              </a:path>
            </a:pathLst>
          </a:custGeom>
          <a:solidFill>
            <a:srgbClr val="336699"/>
          </a:solidFill>
          <a:ln w="12700" cap="rnd" cmpd="sng">
            <a:solidFill>
              <a:srgbClr val="3399FF"/>
            </a:solidFill>
            <a:prstDash val="solid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5772" name="Freeform 12"/>
          <p:cNvSpPr/>
          <p:nvPr/>
        </p:nvSpPr>
        <p:spPr bwMode="auto">
          <a:xfrm>
            <a:off x="6319838" y="2649538"/>
            <a:ext cx="715962" cy="830262"/>
          </a:xfrm>
          <a:custGeom>
            <a:avLst/>
            <a:gdLst/>
            <a:ahLst/>
            <a:cxnLst>
              <a:cxn ang="0">
                <a:pos x="0" y="137"/>
              </a:cxn>
              <a:cxn ang="0">
                <a:pos x="213" y="504"/>
              </a:cxn>
              <a:cxn ang="0">
                <a:pos x="359" y="316"/>
              </a:cxn>
              <a:cxn ang="0">
                <a:pos x="103" y="0"/>
              </a:cxn>
              <a:cxn ang="0">
                <a:pos x="0" y="137"/>
              </a:cxn>
            </a:cxnLst>
            <a:rect l="0" t="0" r="r" b="b"/>
            <a:pathLst>
              <a:path w="360" h="505">
                <a:moveTo>
                  <a:pt x="0" y="137"/>
                </a:moveTo>
                <a:lnTo>
                  <a:pt x="213" y="504"/>
                </a:lnTo>
                <a:lnTo>
                  <a:pt x="359" y="316"/>
                </a:lnTo>
                <a:lnTo>
                  <a:pt x="103" y="0"/>
                </a:lnTo>
                <a:lnTo>
                  <a:pt x="0" y="137"/>
                </a:lnTo>
              </a:path>
            </a:pathLst>
          </a:custGeom>
          <a:solidFill>
            <a:srgbClr val="009999"/>
          </a:solidFill>
          <a:ln w="12700" cap="rnd" cmpd="sng">
            <a:solidFill>
              <a:srgbClr val="33CCCC"/>
            </a:solidFill>
            <a:prstDash val="solid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5773" name="Freeform 13"/>
          <p:cNvSpPr/>
          <p:nvPr/>
        </p:nvSpPr>
        <p:spPr bwMode="auto">
          <a:xfrm>
            <a:off x="4356100" y="2649538"/>
            <a:ext cx="2168525" cy="223837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985" y="136"/>
              </a:cxn>
              <a:cxn ang="0">
                <a:pos x="1088" y="0"/>
              </a:cxn>
              <a:cxn ang="0">
                <a:pos x="275" y="0"/>
              </a:cxn>
              <a:cxn ang="0">
                <a:pos x="0" y="136"/>
              </a:cxn>
            </a:cxnLst>
            <a:rect l="0" t="0" r="r" b="b"/>
            <a:pathLst>
              <a:path w="1089" h="137">
                <a:moveTo>
                  <a:pt x="0" y="136"/>
                </a:moveTo>
                <a:lnTo>
                  <a:pt x="985" y="136"/>
                </a:lnTo>
                <a:lnTo>
                  <a:pt x="1088" y="0"/>
                </a:lnTo>
                <a:lnTo>
                  <a:pt x="275" y="0"/>
                </a:lnTo>
                <a:lnTo>
                  <a:pt x="0" y="136"/>
                </a:lnTo>
              </a:path>
            </a:pathLst>
          </a:custGeom>
          <a:solidFill>
            <a:srgbClr val="006666"/>
          </a:solidFill>
          <a:ln w="12700" cap="rnd" cmpd="sng">
            <a:solidFill>
              <a:srgbClr val="33CCCC"/>
            </a:solidFill>
            <a:prstDash val="solid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5774" name="Freeform 14"/>
          <p:cNvSpPr/>
          <p:nvPr/>
        </p:nvSpPr>
        <p:spPr bwMode="auto">
          <a:xfrm>
            <a:off x="3938588" y="2873375"/>
            <a:ext cx="2805112" cy="608013"/>
          </a:xfrm>
          <a:custGeom>
            <a:avLst/>
            <a:gdLst/>
            <a:ahLst/>
            <a:cxnLst>
              <a:cxn ang="0">
                <a:pos x="0" y="369"/>
              </a:cxn>
              <a:cxn ang="0">
                <a:pos x="1408" y="369"/>
              </a:cxn>
              <a:cxn ang="0">
                <a:pos x="1195" y="0"/>
              </a:cxn>
              <a:cxn ang="0">
                <a:pos x="210" y="0"/>
              </a:cxn>
              <a:cxn ang="0">
                <a:pos x="0" y="369"/>
              </a:cxn>
            </a:cxnLst>
            <a:rect l="0" t="0" r="r" b="b"/>
            <a:pathLst>
              <a:path w="1409" h="370">
                <a:moveTo>
                  <a:pt x="0" y="369"/>
                </a:moveTo>
                <a:lnTo>
                  <a:pt x="1408" y="369"/>
                </a:lnTo>
                <a:lnTo>
                  <a:pt x="1195" y="0"/>
                </a:lnTo>
                <a:lnTo>
                  <a:pt x="210" y="0"/>
                </a:lnTo>
                <a:lnTo>
                  <a:pt x="0" y="369"/>
                </a:lnTo>
              </a:path>
            </a:pathLst>
          </a:custGeom>
          <a:solidFill>
            <a:srgbClr val="009999"/>
          </a:solidFill>
          <a:ln w="12700" cap="rnd" cmpd="sng">
            <a:solidFill>
              <a:srgbClr val="33CCCC"/>
            </a:solidFill>
            <a:prstDash val="solid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5775" name="Freeform 15"/>
          <p:cNvSpPr/>
          <p:nvPr/>
        </p:nvSpPr>
        <p:spPr bwMode="auto">
          <a:xfrm>
            <a:off x="5843588" y="2009775"/>
            <a:ext cx="617537" cy="728663"/>
          </a:xfrm>
          <a:custGeom>
            <a:avLst/>
            <a:gdLst/>
            <a:ahLst/>
            <a:cxnLst>
              <a:cxn ang="0">
                <a:pos x="212" y="440"/>
              </a:cxn>
              <a:cxn ang="0">
                <a:pos x="309" y="314"/>
              </a:cxn>
              <a:cxn ang="0">
                <a:pos x="54" y="0"/>
              </a:cxn>
              <a:cxn ang="0">
                <a:pos x="0" y="66"/>
              </a:cxn>
              <a:cxn ang="0">
                <a:pos x="212" y="440"/>
              </a:cxn>
            </a:cxnLst>
            <a:rect l="0" t="0" r="r" b="b"/>
            <a:pathLst>
              <a:path w="310" h="441">
                <a:moveTo>
                  <a:pt x="212" y="440"/>
                </a:moveTo>
                <a:lnTo>
                  <a:pt x="309" y="314"/>
                </a:lnTo>
                <a:lnTo>
                  <a:pt x="54" y="0"/>
                </a:lnTo>
                <a:lnTo>
                  <a:pt x="0" y="66"/>
                </a:lnTo>
                <a:lnTo>
                  <a:pt x="212" y="440"/>
                </a:lnTo>
              </a:path>
            </a:pathLst>
          </a:custGeom>
          <a:solidFill>
            <a:srgbClr val="EAAD00"/>
          </a:solidFill>
          <a:ln w="12700" cap="rnd" cmpd="sng">
            <a:solidFill>
              <a:srgbClr val="482400"/>
            </a:solidFill>
            <a:prstDash val="solid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5776" name="Freeform 16"/>
          <p:cNvSpPr/>
          <p:nvPr/>
        </p:nvSpPr>
        <p:spPr bwMode="auto">
          <a:xfrm>
            <a:off x="4868863" y="2009775"/>
            <a:ext cx="1082675" cy="111125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489" y="66"/>
              </a:cxn>
              <a:cxn ang="0">
                <a:pos x="543" y="0"/>
              </a:cxn>
              <a:cxn ang="0">
                <a:pos x="169" y="0"/>
              </a:cxn>
              <a:cxn ang="0">
                <a:pos x="0" y="66"/>
              </a:cxn>
            </a:cxnLst>
            <a:rect l="0" t="0" r="r" b="b"/>
            <a:pathLst>
              <a:path w="544" h="67">
                <a:moveTo>
                  <a:pt x="0" y="66"/>
                </a:moveTo>
                <a:lnTo>
                  <a:pt x="489" y="66"/>
                </a:lnTo>
                <a:lnTo>
                  <a:pt x="543" y="0"/>
                </a:lnTo>
                <a:lnTo>
                  <a:pt x="169" y="0"/>
                </a:lnTo>
                <a:lnTo>
                  <a:pt x="0" y="66"/>
                </a:lnTo>
              </a:path>
            </a:pathLst>
          </a:custGeom>
          <a:solidFill>
            <a:srgbClr val="996633"/>
          </a:solidFill>
          <a:ln w="12700" cap="rnd" cmpd="sng">
            <a:solidFill>
              <a:srgbClr val="482400"/>
            </a:solidFill>
            <a:prstDash val="solid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5777" name="Freeform 17"/>
          <p:cNvSpPr/>
          <p:nvPr/>
        </p:nvSpPr>
        <p:spPr bwMode="auto">
          <a:xfrm>
            <a:off x="4443413" y="2119313"/>
            <a:ext cx="1824037" cy="619125"/>
          </a:xfrm>
          <a:custGeom>
            <a:avLst/>
            <a:gdLst/>
            <a:ahLst/>
            <a:cxnLst>
              <a:cxn ang="0">
                <a:pos x="0" y="375"/>
              </a:cxn>
              <a:cxn ang="0">
                <a:pos x="916" y="375"/>
              </a:cxn>
              <a:cxn ang="0">
                <a:pos x="703" y="0"/>
              </a:cxn>
              <a:cxn ang="0">
                <a:pos x="213" y="0"/>
              </a:cxn>
              <a:cxn ang="0">
                <a:pos x="0" y="375"/>
              </a:cxn>
            </a:cxnLst>
            <a:rect l="0" t="0" r="r" b="b"/>
            <a:pathLst>
              <a:path w="917" h="376">
                <a:moveTo>
                  <a:pt x="0" y="375"/>
                </a:moveTo>
                <a:lnTo>
                  <a:pt x="916" y="375"/>
                </a:lnTo>
                <a:lnTo>
                  <a:pt x="703" y="0"/>
                </a:lnTo>
                <a:lnTo>
                  <a:pt x="213" y="0"/>
                </a:lnTo>
                <a:lnTo>
                  <a:pt x="0" y="375"/>
                </a:lnTo>
              </a:path>
            </a:pathLst>
          </a:custGeom>
          <a:solidFill>
            <a:srgbClr val="FFDD4B"/>
          </a:solidFill>
          <a:ln w="12700" cap="rnd" cmpd="sng">
            <a:solidFill>
              <a:srgbClr val="482400"/>
            </a:solidFill>
            <a:prstDash val="solid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5778" name="Freeform 18"/>
          <p:cNvSpPr/>
          <p:nvPr/>
        </p:nvSpPr>
        <p:spPr bwMode="auto">
          <a:xfrm>
            <a:off x="5411788" y="1412875"/>
            <a:ext cx="520700" cy="617538"/>
          </a:xfrm>
          <a:custGeom>
            <a:avLst/>
            <a:gdLst/>
            <a:ahLst/>
            <a:cxnLst>
              <a:cxn ang="0">
                <a:pos x="212" y="374"/>
              </a:cxn>
              <a:cxn ang="0">
                <a:pos x="261" y="316"/>
              </a:cxn>
              <a:cxn ang="0">
                <a:pos x="0" y="0"/>
              </a:cxn>
              <a:cxn ang="0">
                <a:pos x="212" y="374"/>
              </a:cxn>
            </a:cxnLst>
            <a:rect l="0" t="0" r="r" b="b"/>
            <a:pathLst>
              <a:path w="262" h="375">
                <a:moveTo>
                  <a:pt x="212" y="374"/>
                </a:moveTo>
                <a:lnTo>
                  <a:pt x="261" y="316"/>
                </a:lnTo>
                <a:lnTo>
                  <a:pt x="0" y="0"/>
                </a:lnTo>
                <a:lnTo>
                  <a:pt x="212" y="374"/>
                </a:lnTo>
              </a:path>
            </a:pathLst>
          </a:custGeom>
          <a:solidFill>
            <a:srgbClr val="FFB305"/>
          </a:solidFill>
          <a:ln w="12700" cap="rnd" cmpd="sng">
            <a:solidFill>
              <a:srgbClr val="FF9900"/>
            </a:solidFill>
            <a:prstDash val="solid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5779" name="Freeform 19"/>
          <p:cNvSpPr/>
          <p:nvPr/>
        </p:nvSpPr>
        <p:spPr bwMode="auto">
          <a:xfrm>
            <a:off x="4987925" y="1412875"/>
            <a:ext cx="849313" cy="617538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425" y="374"/>
              </a:cxn>
              <a:cxn ang="0">
                <a:pos x="213" y="0"/>
              </a:cxn>
              <a:cxn ang="0">
                <a:pos x="0" y="374"/>
              </a:cxn>
            </a:cxnLst>
            <a:rect l="0" t="0" r="r" b="b"/>
            <a:pathLst>
              <a:path w="426" h="375">
                <a:moveTo>
                  <a:pt x="0" y="374"/>
                </a:moveTo>
                <a:lnTo>
                  <a:pt x="425" y="374"/>
                </a:lnTo>
                <a:lnTo>
                  <a:pt x="213" y="0"/>
                </a:lnTo>
                <a:lnTo>
                  <a:pt x="0" y="374"/>
                </a:lnTo>
              </a:path>
            </a:pathLst>
          </a:custGeom>
          <a:solidFill>
            <a:srgbClr val="FFD473"/>
          </a:solidFill>
          <a:ln w="12700" cap="rnd" cmpd="sng">
            <a:solidFill>
              <a:srgbClr val="FF9900"/>
            </a:solidFill>
            <a:prstDash val="solid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5780" name="Text Box 20"/>
          <p:cNvSpPr txBox="1">
            <a:spLocks noChangeArrowheads="1"/>
          </p:cNvSpPr>
          <p:nvPr/>
        </p:nvSpPr>
        <p:spPr bwMode="auto">
          <a:xfrm>
            <a:off x="3276600" y="4437063"/>
            <a:ext cx="4032250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FF00"/>
                </a:solidFill>
              </a:rPr>
              <a:t>脱机光盘、磁带存储器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525781" name="Text Box 21"/>
          <p:cNvSpPr txBox="1">
            <a:spLocks noChangeArrowheads="1"/>
          </p:cNvSpPr>
          <p:nvPr/>
        </p:nvSpPr>
        <p:spPr bwMode="auto">
          <a:xfrm>
            <a:off x="3709988" y="3644900"/>
            <a:ext cx="3311525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FF00"/>
                </a:solidFill>
              </a:rPr>
              <a:t>联机磁盘存储器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525782" name="Text Box 22"/>
          <p:cNvSpPr txBox="1">
            <a:spLocks noChangeArrowheads="1"/>
          </p:cNvSpPr>
          <p:nvPr/>
        </p:nvSpPr>
        <p:spPr bwMode="auto">
          <a:xfrm>
            <a:off x="4500563" y="2924175"/>
            <a:ext cx="1873250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FF00"/>
                </a:solidFill>
              </a:rPr>
              <a:t>主存储器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525783" name="Text Box 23"/>
          <p:cNvSpPr txBox="1">
            <a:spLocks noChangeArrowheads="1"/>
          </p:cNvSpPr>
          <p:nvPr/>
        </p:nvSpPr>
        <p:spPr bwMode="auto">
          <a:xfrm>
            <a:off x="4645025" y="2189163"/>
            <a:ext cx="1512888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rgbClr val="CC0000"/>
                </a:solidFill>
              </a:rPr>
              <a:t>Cache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1525786" name="Text Box 26"/>
          <p:cNvSpPr txBox="1">
            <a:spLocks noChangeArrowheads="1"/>
          </p:cNvSpPr>
          <p:nvPr/>
        </p:nvSpPr>
        <p:spPr bwMode="auto">
          <a:xfrm>
            <a:off x="4356100" y="1052513"/>
            <a:ext cx="2159000" cy="9461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rgbClr val="CC0000"/>
                </a:solidFill>
              </a:rPr>
              <a:t>CPU</a:t>
            </a:r>
            <a:r>
              <a:rPr lang="zh-CN" altLang="en-US">
                <a:solidFill>
                  <a:srgbClr val="CC0000"/>
                </a:solidFill>
              </a:rPr>
              <a:t>内部</a:t>
            </a:r>
            <a:br>
              <a:rPr lang="zh-CN" altLang="en-US">
                <a:solidFill>
                  <a:srgbClr val="CC0000"/>
                </a:solidFill>
              </a:rPr>
            </a:br>
            <a:r>
              <a:rPr lang="zh-CN" altLang="en-US">
                <a:solidFill>
                  <a:srgbClr val="CC0000"/>
                </a:solidFill>
              </a:rPr>
              <a:t>通用寄存器</a:t>
            </a:r>
            <a:endParaRPr lang="zh-CN" altLang="en-US">
              <a:solidFill>
                <a:srgbClr val="CC0000"/>
              </a:solidFill>
            </a:endParaRPr>
          </a:p>
        </p:txBody>
      </p:sp>
      <p:sp>
        <p:nvSpPr>
          <p:cNvPr id="1525787" name="Text Box 27"/>
          <p:cNvSpPr txBox="1">
            <a:spLocks noChangeArrowheads="1"/>
          </p:cNvSpPr>
          <p:nvPr/>
        </p:nvSpPr>
        <p:spPr bwMode="auto">
          <a:xfrm>
            <a:off x="1981200" y="2122488"/>
            <a:ext cx="1727200" cy="9461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Cache</a:t>
            </a:r>
            <a:br>
              <a:rPr lang="en-US" altLang="zh-CN">
                <a:solidFill>
                  <a:srgbClr val="0000FF"/>
                </a:solidFill>
              </a:rPr>
            </a:br>
            <a:r>
              <a:rPr lang="zh-CN" altLang="en-US">
                <a:solidFill>
                  <a:srgbClr val="0000FF"/>
                </a:solidFill>
              </a:rPr>
              <a:t>存储系统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25788" name="Line 28"/>
          <p:cNvSpPr>
            <a:spLocks noChangeShapeType="1"/>
          </p:cNvSpPr>
          <p:nvPr/>
        </p:nvSpPr>
        <p:spPr bwMode="auto">
          <a:xfrm flipH="1">
            <a:off x="3492500" y="2420938"/>
            <a:ext cx="1223963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25789" name="Line 29"/>
          <p:cNvSpPr>
            <a:spLocks noChangeShapeType="1"/>
          </p:cNvSpPr>
          <p:nvPr/>
        </p:nvSpPr>
        <p:spPr bwMode="auto">
          <a:xfrm>
            <a:off x="3492500" y="2565400"/>
            <a:ext cx="792163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25790" name="Text Box 30"/>
          <p:cNvSpPr txBox="1">
            <a:spLocks noChangeArrowheads="1"/>
          </p:cNvSpPr>
          <p:nvPr/>
        </p:nvSpPr>
        <p:spPr bwMode="auto">
          <a:xfrm>
            <a:off x="1692275" y="3141663"/>
            <a:ext cx="1727200" cy="9461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</a:rPr>
              <a:t>虚拟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>
                <a:solidFill>
                  <a:srgbClr val="0000FF"/>
                </a:solidFill>
              </a:rPr>
              <a:t>存储系统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25791" name="Line 31"/>
          <p:cNvSpPr>
            <a:spLocks noChangeShapeType="1"/>
          </p:cNvSpPr>
          <p:nvPr/>
        </p:nvSpPr>
        <p:spPr bwMode="auto">
          <a:xfrm flipH="1" flipV="1">
            <a:off x="3059113" y="3573463"/>
            <a:ext cx="720725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25792" name="Line 32"/>
          <p:cNvSpPr>
            <a:spLocks noChangeShapeType="1"/>
          </p:cNvSpPr>
          <p:nvPr/>
        </p:nvSpPr>
        <p:spPr bwMode="auto">
          <a:xfrm flipV="1">
            <a:off x="3059113" y="3284538"/>
            <a:ext cx="11525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25793" name="Rectangle 33"/>
          <p:cNvSpPr>
            <a:spLocks noChangeArrowheads="1"/>
          </p:cNvSpPr>
          <p:nvPr/>
        </p:nvSpPr>
        <p:spPr bwMode="auto">
          <a:xfrm>
            <a:off x="323850" y="2709863"/>
            <a:ext cx="1800225" cy="2159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速度</a:t>
            </a:r>
            <a:endParaRPr lang="zh-CN" altLang="en-US"/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容量</a:t>
            </a:r>
            <a:endParaRPr lang="zh-CN" altLang="en-US"/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价格</a:t>
            </a:r>
            <a:endParaRPr lang="zh-CN" altLang="en-US"/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访问方式</a:t>
            </a:r>
            <a:endParaRPr lang="zh-CN" altLang="en-US"/>
          </a:p>
        </p:txBody>
      </p:sp>
      <p:sp>
        <p:nvSpPr>
          <p:cNvPr id="1525794" name="Rectangle 34"/>
          <p:cNvSpPr>
            <a:spLocks noChangeArrowheads="1"/>
          </p:cNvSpPr>
          <p:nvPr/>
        </p:nvSpPr>
        <p:spPr bwMode="auto">
          <a:xfrm>
            <a:off x="6732588" y="1844675"/>
            <a:ext cx="2232025" cy="1584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速度快</a:t>
            </a:r>
            <a:endParaRPr lang="zh-CN" altLang="en-US"/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     容量小</a:t>
            </a:r>
            <a:endParaRPr lang="zh-CN" altLang="en-US"/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          价格高</a:t>
            </a:r>
            <a:endParaRPr lang="zh-CN" altLang="en-US"/>
          </a:p>
        </p:txBody>
      </p:sp>
      <p:sp>
        <p:nvSpPr>
          <p:cNvPr id="1525795" name="Line 35"/>
          <p:cNvSpPr>
            <a:spLocks noChangeShapeType="1"/>
          </p:cNvSpPr>
          <p:nvPr/>
        </p:nvSpPr>
        <p:spPr bwMode="auto">
          <a:xfrm flipH="1" flipV="1">
            <a:off x="6443663" y="1916113"/>
            <a:ext cx="1944687" cy="2160587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7DBE9E-8FB2-42EE-8E3C-760F7E0F5BA0}" type="slidenum">
              <a:rPr lang="zh-CN" altLang="en-US"/>
            </a:fld>
            <a:endParaRPr lang="en-US" altLang="zh-CN"/>
          </a:p>
        </p:txBody>
      </p:sp>
      <p:sp>
        <p:nvSpPr>
          <p:cNvPr id="158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4.2.5 </a:t>
            </a:r>
            <a:r>
              <a:rPr lang="zh-CN" altLang="en-US"/>
              <a:t>其他存储器       </a:t>
            </a:r>
            <a:r>
              <a:rPr lang="zh-CN" altLang="en-US">
                <a:solidFill>
                  <a:srgbClr val="006600"/>
                </a:solidFill>
              </a:rPr>
              <a:t>一、多端口存储器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4535488" cy="3384550"/>
          </a:xfrm>
        </p:spPr>
        <p:txBody>
          <a:bodyPr/>
          <a:lstStyle/>
          <a:p>
            <a:pPr marL="266700" indent="-266700"/>
            <a:r>
              <a:rPr lang="zh-CN" altLang="en-US"/>
              <a:t>读</a:t>
            </a:r>
            <a:r>
              <a:rPr lang="en-US" altLang="zh-CN"/>
              <a:t>/</a:t>
            </a:r>
            <a:r>
              <a:rPr lang="zh-CN" altLang="en-US"/>
              <a:t>写操作</a:t>
            </a:r>
            <a:endParaRPr lang="zh-CN" altLang="en-US"/>
          </a:p>
          <a:p>
            <a:pPr marL="719455" lvl="1" indent="-273050"/>
            <a:r>
              <a:rPr lang="zh-CN" altLang="en-US"/>
              <a:t>地址信号</a:t>
            </a:r>
            <a:r>
              <a:rPr lang="zh-CN" altLang="en-US">
                <a:sym typeface="Wingdings" panose="05000000000000000000" pitchFamily="2" charset="2"/>
              </a:rPr>
              <a:t></a:t>
            </a:r>
            <a:r>
              <a:rPr lang="en-US" altLang="zh-CN"/>
              <a:t>AD</a:t>
            </a:r>
            <a:r>
              <a:rPr lang="en-US" altLang="zh-CN" baseline="-25000"/>
              <a:t>0</a:t>
            </a:r>
            <a:r>
              <a:rPr lang="zh-CN" altLang="en-US"/>
              <a:t>～</a:t>
            </a:r>
            <a:r>
              <a:rPr lang="en-US" altLang="zh-CN"/>
              <a:t>AD</a:t>
            </a:r>
            <a:r>
              <a:rPr lang="en-US" altLang="zh-CN" baseline="-25000"/>
              <a:t>7</a:t>
            </a:r>
            <a:endParaRPr lang="en-US" altLang="zh-CN" baseline="-25000"/>
          </a:p>
          <a:p>
            <a:pPr marL="719455" lvl="1" indent="-273050"/>
            <a:r>
              <a:rPr lang="en-US" altLang="zh-CN"/>
              <a:t>CS</a:t>
            </a:r>
            <a:r>
              <a:rPr lang="zh-CN" altLang="en-US"/>
              <a:t>下降沿锁存地址于</a:t>
            </a:r>
            <a:br>
              <a:rPr lang="zh-CN" altLang="en-US"/>
            </a:br>
            <a:r>
              <a:rPr lang="zh-CN" altLang="en-US"/>
              <a:t>芯片内部。</a:t>
            </a:r>
            <a:endParaRPr lang="zh-CN" altLang="en-US"/>
          </a:p>
          <a:p>
            <a:pPr marL="719455" lvl="1" indent="-273050"/>
            <a:r>
              <a:rPr lang="zh-CN" altLang="en-US"/>
              <a:t>在</a:t>
            </a:r>
            <a:r>
              <a:rPr lang="en-US" altLang="zh-CN"/>
              <a:t>CS</a:t>
            </a:r>
            <a:r>
              <a:rPr lang="zh-CN" altLang="en-US"/>
              <a:t>和</a:t>
            </a:r>
            <a:r>
              <a:rPr lang="en-US" altLang="zh-CN"/>
              <a:t>OE</a:t>
            </a:r>
            <a:r>
              <a:rPr lang="zh-CN" altLang="en-US"/>
              <a:t>同时为低电</a:t>
            </a:r>
            <a:br>
              <a:rPr lang="zh-CN" altLang="en-US"/>
            </a:br>
            <a:r>
              <a:rPr lang="zh-CN" altLang="en-US"/>
              <a:t>平时，相应地址单元中</a:t>
            </a:r>
            <a:br>
              <a:rPr lang="zh-CN" altLang="en-US"/>
            </a:br>
            <a:r>
              <a:rPr lang="zh-CN" altLang="en-US"/>
              <a:t>的内容被读出。</a:t>
            </a:r>
            <a:endParaRPr lang="en-US" altLang="zh-CN"/>
          </a:p>
        </p:txBody>
      </p:sp>
      <p:sp>
        <p:nvSpPr>
          <p:cNvPr id="1587204" name="Rectangle 4"/>
          <p:cNvSpPr>
            <a:spLocks noChangeArrowheads="1"/>
          </p:cNvSpPr>
          <p:nvPr/>
        </p:nvSpPr>
        <p:spPr bwMode="auto">
          <a:xfrm>
            <a:off x="6227763" y="1266825"/>
            <a:ext cx="1223962" cy="2376488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400"/>
              <a:t>DS1609</a:t>
            </a:r>
            <a:endParaRPr lang="en-US" altLang="zh-CN" sz="2400"/>
          </a:p>
        </p:txBody>
      </p:sp>
      <p:sp>
        <p:nvSpPr>
          <p:cNvPr id="1587205" name="AutoShape 5"/>
          <p:cNvSpPr>
            <a:spLocks noChangeArrowheads="1"/>
          </p:cNvSpPr>
          <p:nvPr/>
        </p:nvSpPr>
        <p:spPr bwMode="auto">
          <a:xfrm>
            <a:off x="5580063" y="1482725"/>
            <a:ext cx="647700" cy="287338"/>
          </a:xfrm>
          <a:prstGeom prst="leftRightArrow">
            <a:avLst>
              <a:gd name="adj1" fmla="val 56907"/>
              <a:gd name="adj2" fmla="val 60778"/>
            </a:avLst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87208" name="AutoShape 8"/>
          <p:cNvSpPr>
            <a:spLocks noChangeArrowheads="1"/>
          </p:cNvSpPr>
          <p:nvPr/>
        </p:nvSpPr>
        <p:spPr bwMode="auto">
          <a:xfrm>
            <a:off x="7453313" y="1482725"/>
            <a:ext cx="647700" cy="287338"/>
          </a:xfrm>
          <a:prstGeom prst="leftRightArrow">
            <a:avLst>
              <a:gd name="adj1" fmla="val 56907"/>
              <a:gd name="adj2" fmla="val 60778"/>
            </a:avLst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87209" name="Line 9"/>
          <p:cNvSpPr>
            <a:spLocks noChangeShapeType="1"/>
          </p:cNvSpPr>
          <p:nvPr/>
        </p:nvSpPr>
        <p:spPr bwMode="auto">
          <a:xfrm>
            <a:off x="5580063" y="253841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10" name="Text Box 10"/>
          <p:cNvSpPr txBox="1">
            <a:spLocks noChangeArrowheads="1"/>
          </p:cNvSpPr>
          <p:nvPr/>
        </p:nvSpPr>
        <p:spPr bwMode="auto">
          <a:xfrm>
            <a:off x="4787900" y="908050"/>
            <a:ext cx="1008063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AD</a:t>
            </a:r>
            <a:r>
              <a:rPr lang="en-US" altLang="zh-CN" sz="2400" baseline="-25000"/>
              <a:t>0A</a:t>
            </a:r>
            <a:endParaRPr lang="en-US" altLang="zh-CN" sz="2400" baseline="-25000"/>
          </a:p>
        </p:txBody>
      </p:sp>
      <p:sp>
        <p:nvSpPr>
          <p:cNvPr id="1587211" name="Text Box 11"/>
          <p:cNvSpPr txBox="1">
            <a:spLocks noChangeArrowheads="1"/>
          </p:cNvSpPr>
          <p:nvPr/>
        </p:nvSpPr>
        <p:spPr bwMode="auto">
          <a:xfrm>
            <a:off x="4787900" y="1601788"/>
            <a:ext cx="1008063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AD</a:t>
            </a:r>
            <a:r>
              <a:rPr lang="en-US" altLang="zh-CN" sz="2400" baseline="-25000"/>
              <a:t>7A</a:t>
            </a:r>
            <a:endParaRPr lang="en-US" altLang="zh-CN" sz="2400" baseline="-25000"/>
          </a:p>
        </p:txBody>
      </p:sp>
      <p:sp>
        <p:nvSpPr>
          <p:cNvPr id="1587212" name="Text Box 12"/>
          <p:cNvSpPr txBox="1">
            <a:spLocks noChangeArrowheads="1"/>
          </p:cNvSpPr>
          <p:nvPr/>
        </p:nvSpPr>
        <p:spPr bwMode="auto">
          <a:xfrm rot="16200000">
            <a:off x="4884738" y="1265238"/>
            <a:ext cx="647700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～</a:t>
            </a:r>
            <a:endParaRPr lang="zh-CN" altLang="en-US" sz="2400" baseline="-25000"/>
          </a:p>
        </p:txBody>
      </p:sp>
      <p:sp>
        <p:nvSpPr>
          <p:cNvPr id="1587213" name="Text Box 13"/>
          <p:cNvSpPr txBox="1">
            <a:spLocks noChangeArrowheads="1"/>
          </p:cNvSpPr>
          <p:nvPr/>
        </p:nvSpPr>
        <p:spPr bwMode="auto">
          <a:xfrm>
            <a:off x="7812088" y="979488"/>
            <a:ext cx="1008062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AD</a:t>
            </a:r>
            <a:r>
              <a:rPr lang="en-US" altLang="zh-CN" sz="2400" baseline="-25000"/>
              <a:t>0B</a:t>
            </a:r>
            <a:endParaRPr lang="en-US" altLang="zh-CN" sz="2400" baseline="-25000"/>
          </a:p>
        </p:txBody>
      </p:sp>
      <p:sp>
        <p:nvSpPr>
          <p:cNvPr id="1587214" name="Text Box 14"/>
          <p:cNvSpPr txBox="1">
            <a:spLocks noChangeArrowheads="1"/>
          </p:cNvSpPr>
          <p:nvPr/>
        </p:nvSpPr>
        <p:spPr bwMode="auto">
          <a:xfrm>
            <a:off x="7812088" y="1673225"/>
            <a:ext cx="1008062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AD</a:t>
            </a:r>
            <a:r>
              <a:rPr lang="en-US" altLang="zh-CN" sz="2400" baseline="-25000"/>
              <a:t>7B</a:t>
            </a:r>
            <a:endParaRPr lang="en-US" altLang="zh-CN" sz="2400" baseline="-25000"/>
          </a:p>
        </p:txBody>
      </p:sp>
      <p:sp>
        <p:nvSpPr>
          <p:cNvPr id="1587215" name="Text Box 15"/>
          <p:cNvSpPr txBox="1">
            <a:spLocks noChangeArrowheads="1"/>
          </p:cNvSpPr>
          <p:nvPr/>
        </p:nvSpPr>
        <p:spPr bwMode="auto">
          <a:xfrm rot="16200000">
            <a:off x="7908925" y="1336675"/>
            <a:ext cx="647700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～</a:t>
            </a:r>
            <a:endParaRPr lang="zh-CN" altLang="en-US" sz="2400" baseline="-25000"/>
          </a:p>
        </p:txBody>
      </p:sp>
      <p:sp>
        <p:nvSpPr>
          <p:cNvPr id="1587216" name="Text Box 16"/>
          <p:cNvSpPr txBox="1">
            <a:spLocks noChangeArrowheads="1"/>
          </p:cNvSpPr>
          <p:nvPr/>
        </p:nvSpPr>
        <p:spPr bwMode="auto">
          <a:xfrm>
            <a:off x="4787900" y="2322513"/>
            <a:ext cx="936625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/>
              <a:t>OE</a:t>
            </a:r>
            <a:r>
              <a:rPr lang="en-US" altLang="zh-CN" sz="2400" baseline="-12000"/>
              <a:t>A</a:t>
            </a:r>
            <a:endParaRPr lang="en-US" altLang="zh-CN" sz="2400" baseline="-12000"/>
          </a:p>
        </p:txBody>
      </p:sp>
      <p:sp>
        <p:nvSpPr>
          <p:cNvPr id="1587217" name="Line 17"/>
          <p:cNvSpPr>
            <a:spLocks noChangeShapeType="1"/>
          </p:cNvSpPr>
          <p:nvPr/>
        </p:nvSpPr>
        <p:spPr bwMode="auto">
          <a:xfrm>
            <a:off x="5072063" y="239553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18" name="Line 18"/>
          <p:cNvSpPr>
            <a:spLocks noChangeShapeType="1"/>
          </p:cNvSpPr>
          <p:nvPr/>
        </p:nvSpPr>
        <p:spPr bwMode="auto">
          <a:xfrm>
            <a:off x="5580063" y="294481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19" name="Text Box 19"/>
          <p:cNvSpPr txBox="1">
            <a:spLocks noChangeArrowheads="1"/>
          </p:cNvSpPr>
          <p:nvPr/>
        </p:nvSpPr>
        <p:spPr bwMode="auto">
          <a:xfrm>
            <a:off x="4787900" y="2728913"/>
            <a:ext cx="936625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/>
              <a:t>WE</a:t>
            </a:r>
            <a:r>
              <a:rPr lang="en-US" altLang="zh-CN" sz="2400" baseline="-12000"/>
              <a:t>A</a:t>
            </a:r>
            <a:endParaRPr lang="en-US" altLang="zh-CN" sz="2400" baseline="-12000"/>
          </a:p>
        </p:txBody>
      </p:sp>
      <p:sp>
        <p:nvSpPr>
          <p:cNvPr id="1587220" name="Line 20"/>
          <p:cNvSpPr>
            <a:spLocks noChangeShapeType="1"/>
          </p:cNvSpPr>
          <p:nvPr/>
        </p:nvSpPr>
        <p:spPr bwMode="auto">
          <a:xfrm>
            <a:off x="5016500" y="2801938"/>
            <a:ext cx="458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21" name="Line 21"/>
          <p:cNvSpPr>
            <a:spLocks noChangeShapeType="1"/>
          </p:cNvSpPr>
          <p:nvPr/>
        </p:nvSpPr>
        <p:spPr bwMode="auto">
          <a:xfrm>
            <a:off x="5580063" y="333057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22" name="Text Box 22"/>
          <p:cNvSpPr txBox="1">
            <a:spLocks noChangeArrowheads="1"/>
          </p:cNvSpPr>
          <p:nvPr/>
        </p:nvSpPr>
        <p:spPr bwMode="auto">
          <a:xfrm>
            <a:off x="4860925" y="3114675"/>
            <a:ext cx="863600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/>
              <a:t>CS</a:t>
            </a:r>
            <a:r>
              <a:rPr lang="en-US" altLang="zh-CN" sz="2400" baseline="-12000"/>
              <a:t>A</a:t>
            </a:r>
            <a:endParaRPr lang="en-US" altLang="zh-CN" sz="2400" baseline="-12000"/>
          </a:p>
        </p:txBody>
      </p:sp>
      <p:sp>
        <p:nvSpPr>
          <p:cNvPr id="1587223" name="Line 23"/>
          <p:cNvSpPr>
            <a:spLocks noChangeShapeType="1"/>
          </p:cNvSpPr>
          <p:nvPr/>
        </p:nvSpPr>
        <p:spPr bwMode="auto">
          <a:xfrm>
            <a:off x="5119688" y="3187700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24" name="Text Box 24"/>
          <p:cNvSpPr txBox="1">
            <a:spLocks noChangeArrowheads="1"/>
          </p:cNvSpPr>
          <p:nvPr/>
        </p:nvSpPr>
        <p:spPr bwMode="auto">
          <a:xfrm>
            <a:off x="8027988" y="2322513"/>
            <a:ext cx="865187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OE</a:t>
            </a:r>
            <a:r>
              <a:rPr lang="en-US" altLang="zh-CN" sz="2400" baseline="-12000"/>
              <a:t>B</a:t>
            </a:r>
            <a:endParaRPr lang="en-US" altLang="zh-CN" sz="2400" baseline="-12000"/>
          </a:p>
        </p:txBody>
      </p:sp>
      <p:sp>
        <p:nvSpPr>
          <p:cNvPr id="1587225" name="Line 25"/>
          <p:cNvSpPr>
            <a:spLocks noChangeShapeType="1"/>
          </p:cNvSpPr>
          <p:nvPr/>
        </p:nvSpPr>
        <p:spPr bwMode="auto">
          <a:xfrm>
            <a:off x="8172450" y="239553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26" name="Text Box 26"/>
          <p:cNvSpPr txBox="1">
            <a:spLocks noChangeArrowheads="1"/>
          </p:cNvSpPr>
          <p:nvPr/>
        </p:nvSpPr>
        <p:spPr bwMode="auto">
          <a:xfrm>
            <a:off x="8027988" y="2728913"/>
            <a:ext cx="865187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WE</a:t>
            </a:r>
            <a:r>
              <a:rPr lang="en-US" altLang="zh-CN" sz="2400" baseline="-12000"/>
              <a:t>B</a:t>
            </a:r>
            <a:endParaRPr lang="en-US" altLang="zh-CN" sz="2400" baseline="-12000"/>
          </a:p>
        </p:txBody>
      </p:sp>
      <p:sp>
        <p:nvSpPr>
          <p:cNvPr id="1587227" name="Line 27"/>
          <p:cNvSpPr>
            <a:spLocks noChangeShapeType="1"/>
          </p:cNvSpPr>
          <p:nvPr/>
        </p:nvSpPr>
        <p:spPr bwMode="auto">
          <a:xfrm>
            <a:off x="8145463" y="2801938"/>
            <a:ext cx="458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28" name="Text Box 28"/>
          <p:cNvSpPr txBox="1">
            <a:spLocks noChangeArrowheads="1"/>
          </p:cNvSpPr>
          <p:nvPr/>
        </p:nvSpPr>
        <p:spPr bwMode="auto">
          <a:xfrm>
            <a:off x="8027988" y="3114675"/>
            <a:ext cx="792162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CS</a:t>
            </a:r>
            <a:r>
              <a:rPr lang="en-US" altLang="zh-CN" sz="2400" baseline="-12000"/>
              <a:t>B</a:t>
            </a:r>
            <a:endParaRPr lang="en-US" altLang="zh-CN" sz="2400" baseline="-12000"/>
          </a:p>
        </p:txBody>
      </p:sp>
      <p:sp>
        <p:nvSpPr>
          <p:cNvPr id="1587229" name="Line 29"/>
          <p:cNvSpPr>
            <a:spLocks noChangeShapeType="1"/>
          </p:cNvSpPr>
          <p:nvPr/>
        </p:nvSpPr>
        <p:spPr bwMode="auto">
          <a:xfrm>
            <a:off x="8162925" y="3187700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30" name="Line 30"/>
          <p:cNvSpPr>
            <a:spLocks noChangeShapeType="1"/>
          </p:cNvSpPr>
          <p:nvPr/>
        </p:nvSpPr>
        <p:spPr bwMode="auto">
          <a:xfrm flipH="1">
            <a:off x="7453313" y="253841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31" name="Line 31"/>
          <p:cNvSpPr>
            <a:spLocks noChangeShapeType="1"/>
          </p:cNvSpPr>
          <p:nvPr/>
        </p:nvSpPr>
        <p:spPr bwMode="auto">
          <a:xfrm flipH="1">
            <a:off x="7453313" y="294481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32" name="Line 32"/>
          <p:cNvSpPr>
            <a:spLocks noChangeShapeType="1"/>
          </p:cNvSpPr>
          <p:nvPr/>
        </p:nvSpPr>
        <p:spPr bwMode="auto">
          <a:xfrm flipH="1">
            <a:off x="7453313" y="333057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33" name="Line 33"/>
          <p:cNvSpPr>
            <a:spLocks noChangeShapeType="1"/>
          </p:cNvSpPr>
          <p:nvPr/>
        </p:nvSpPr>
        <p:spPr bwMode="auto">
          <a:xfrm>
            <a:off x="1158875" y="1887538"/>
            <a:ext cx="41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34" name="Line 34"/>
          <p:cNvSpPr>
            <a:spLocks noChangeShapeType="1"/>
          </p:cNvSpPr>
          <p:nvPr/>
        </p:nvSpPr>
        <p:spPr bwMode="auto">
          <a:xfrm>
            <a:off x="1524000" y="2828925"/>
            <a:ext cx="41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35" name="Line 35"/>
          <p:cNvSpPr>
            <a:spLocks noChangeShapeType="1"/>
          </p:cNvSpPr>
          <p:nvPr/>
        </p:nvSpPr>
        <p:spPr bwMode="auto">
          <a:xfrm>
            <a:off x="2341563" y="2828925"/>
            <a:ext cx="465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87239" name="Group 39"/>
          <p:cNvGrpSpPr/>
          <p:nvPr/>
        </p:nvGrpSpPr>
        <p:grpSpPr bwMode="auto">
          <a:xfrm>
            <a:off x="2700338" y="4437063"/>
            <a:ext cx="144462" cy="431800"/>
            <a:chOff x="1610" y="2750"/>
            <a:chExt cx="91" cy="272"/>
          </a:xfrm>
        </p:grpSpPr>
        <p:sp>
          <p:nvSpPr>
            <p:cNvPr id="1587237" name="Line 37"/>
            <p:cNvSpPr>
              <a:spLocks noChangeShapeType="1"/>
            </p:cNvSpPr>
            <p:nvPr/>
          </p:nvSpPr>
          <p:spPr bwMode="auto">
            <a:xfrm>
              <a:off x="1610" y="2750"/>
              <a:ext cx="91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238" name="Line 38"/>
            <p:cNvSpPr>
              <a:spLocks noChangeShapeType="1"/>
            </p:cNvSpPr>
            <p:nvPr/>
          </p:nvSpPr>
          <p:spPr bwMode="auto">
            <a:xfrm flipH="1">
              <a:off x="1610" y="2750"/>
              <a:ext cx="91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87240" name="Line 40"/>
          <p:cNvSpPr>
            <a:spLocks noChangeShapeType="1"/>
          </p:cNvSpPr>
          <p:nvPr/>
        </p:nvSpPr>
        <p:spPr bwMode="auto">
          <a:xfrm flipH="1">
            <a:off x="1979613" y="4437063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41" name="Line 41"/>
          <p:cNvSpPr>
            <a:spLocks noChangeShapeType="1"/>
          </p:cNvSpPr>
          <p:nvPr/>
        </p:nvSpPr>
        <p:spPr bwMode="auto">
          <a:xfrm>
            <a:off x="2844800" y="4437063"/>
            <a:ext cx="13668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87242" name="Group 42"/>
          <p:cNvGrpSpPr/>
          <p:nvPr/>
        </p:nvGrpSpPr>
        <p:grpSpPr bwMode="auto">
          <a:xfrm>
            <a:off x="4211638" y="4437063"/>
            <a:ext cx="144462" cy="431800"/>
            <a:chOff x="1610" y="2750"/>
            <a:chExt cx="91" cy="272"/>
          </a:xfrm>
        </p:grpSpPr>
        <p:sp>
          <p:nvSpPr>
            <p:cNvPr id="1587243" name="Line 43"/>
            <p:cNvSpPr>
              <a:spLocks noChangeShapeType="1"/>
            </p:cNvSpPr>
            <p:nvPr/>
          </p:nvSpPr>
          <p:spPr bwMode="auto">
            <a:xfrm>
              <a:off x="1610" y="2750"/>
              <a:ext cx="91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244" name="Line 44"/>
            <p:cNvSpPr>
              <a:spLocks noChangeShapeType="1"/>
            </p:cNvSpPr>
            <p:nvPr/>
          </p:nvSpPr>
          <p:spPr bwMode="auto">
            <a:xfrm flipH="1">
              <a:off x="1610" y="2750"/>
              <a:ext cx="91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87245" name="Group 45"/>
          <p:cNvGrpSpPr/>
          <p:nvPr/>
        </p:nvGrpSpPr>
        <p:grpSpPr bwMode="auto">
          <a:xfrm>
            <a:off x="5292725" y="4437063"/>
            <a:ext cx="144463" cy="431800"/>
            <a:chOff x="1610" y="2750"/>
            <a:chExt cx="91" cy="272"/>
          </a:xfrm>
        </p:grpSpPr>
        <p:sp>
          <p:nvSpPr>
            <p:cNvPr id="1587246" name="Line 46"/>
            <p:cNvSpPr>
              <a:spLocks noChangeShapeType="1"/>
            </p:cNvSpPr>
            <p:nvPr/>
          </p:nvSpPr>
          <p:spPr bwMode="auto">
            <a:xfrm>
              <a:off x="1610" y="2750"/>
              <a:ext cx="91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247" name="Line 47"/>
            <p:cNvSpPr>
              <a:spLocks noChangeShapeType="1"/>
            </p:cNvSpPr>
            <p:nvPr/>
          </p:nvSpPr>
          <p:spPr bwMode="auto">
            <a:xfrm flipH="1">
              <a:off x="1610" y="2750"/>
              <a:ext cx="91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87248" name="Group 48"/>
          <p:cNvGrpSpPr/>
          <p:nvPr/>
        </p:nvGrpSpPr>
        <p:grpSpPr bwMode="auto">
          <a:xfrm>
            <a:off x="7524750" y="4437063"/>
            <a:ext cx="144463" cy="431800"/>
            <a:chOff x="1610" y="2750"/>
            <a:chExt cx="91" cy="272"/>
          </a:xfrm>
        </p:grpSpPr>
        <p:sp>
          <p:nvSpPr>
            <p:cNvPr id="1587249" name="Line 49"/>
            <p:cNvSpPr>
              <a:spLocks noChangeShapeType="1"/>
            </p:cNvSpPr>
            <p:nvPr/>
          </p:nvSpPr>
          <p:spPr bwMode="auto">
            <a:xfrm>
              <a:off x="1610" y="2750"/>
              <a:ext cx="91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250" name="Line 50"/>
            <p:cNvSpPr>
              <a:spLocks noChangeShapeType="1"/>
            </p:cNvSpPr>
            <p:nvPr/>
          </p:nvSpPr>
          <p:spPr bwMode="auto">
            <a:xfrm flipH="1">
              <a:off x="1610" y="2750"/>
              <a:ext cx="91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87251" name="Line 51"/>
          <p:cNvSpPr>
            <a:spLocks noChangeShapeType="1"/>
          </p:cNvSpPr>
          <p:nvPr/>
        </p:nvSpPr>
        <p:spPr bwMode="auto">
          <a:xfrm flipH="1">
            <a:off x="1979613" y="4868863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52" name="Line 52"/>
          <p:cNvSpPr>
            <a:spLocks noChangeShapeType="1"/>
          </p:cNvSpPr>
          <p:nvPr/>
        </p:nvSpPr>
        <p:spPr bwMode="auto">
          <a:xfrm>
            <a:off x="2844800" y="4868863"/>
            <a:ext cx="13668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53" name="Line 53"/>
          <p:cNvSpPr>
            <a:spLocks noChangeShapeType="1"/>
          </p:cNvSpPr>
          <p:nvPr/>
        </p:nvSpPr>
        <p:spPr bwMode="auto">
          <a:xfrm>
            <a:off x="4356100" y="4868863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54" name="Line 54"/>
          <p:cNvSpPr>
            <a:spLocks noChangeShapeType="1"/>
          </p:cNvSpPr>
          <p:nvPr/>
        </p:nvSpPr>
        <p:spPr bwMode="auto">
          <a:xfrm>
            <a:off x="4356100" y="4437063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55" name="Line 55"/>
          <p:cNvSpPr>
            <a:spLocks noChangeShapeType="1"/>
          </p:cNvSpPr>
          <p:nvPr/>
        </p:nvSpPr>
        <p:spPr bwMode="auto">
          <a:xfrm>
            <a:off x="5437188" y="4437063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56" name="Line 56"/>
          <p:cNvSpPr>
            <a:spLocks noChangeShapeType="1"/>
          </p:cNvSpPr>
          <p:nvPr/>
        </p:nvSpPr>
        <p:spPr bwMode="auto">
          <a:xfrm>
            <a:off x="5437188" y="4868863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57" name="Line 57"/>
          <p:cNvSpPr>
            <a:spLocks noChangeShapeType="1"/>
          </p:cNvSpPr>
          <p:nvPr/>
        </p:nvSpPr>
        <p:spPr bwMode="auto">
          <a:xfrm>
            <a:off x="7669213" y="4437063"/>
            <a:ext cx="719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58" name="Line 58"/>
          <p:cNvSpPr>
            <a:spLocks noChangeShapeType="1"/>
          </p:cNvSpPr>
          <p:nvPr/>
        </p:nvSpPr>
        <p:spPr bwMode="auto">
          <a:xfrm>
            <a:off x="7669213" y="4868863"/>
            <a:ext cx="719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60" name="Line 60"/>
          <p:cNvSpPr>
            <a:spLocks noChangeShapeType="1"/>
          </p:cNvSpPr>
          <p:nvPr/>
        </p:nvSpPr>
        <p:spPr bwMode="auto">
          <a:xfrm>
            <a:off x="3276600" y="5156200"/>
            <a:ext cx="1444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61" name="Line 61"/>
          <p:cNvSpPr>
            <a:spLocks noChangeShapeType="1"/>
          </p:cNvSpPr>
          <p:nvPr/>
        </p:nvSpPr>
        <p:spPr bwMode="auto">
          <a:xfrm flipH="1">
            <a:off x="7667625" y="5156200"/>
            <a:ext cx="1444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62" name="Line 62"/>
          <p:cNvSpPr>
            <a:spLocks noChangeShapeType="1"/>
          </p:cNvSpPr>
          <p:nvPr/>
        </p:nvSpPr>
        <p:spPr bwMode="auto">
          <a:xfrm>
            <a:off x="3421063" y="5588000"/>
            <a:ext cx="4248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63" name="Line 63"/>
          <p:cNvSpPr>
            <a:spLocks noChangeShapeType="1"/>
          </p:cNvSpPr>
          <p:nvPr/>
        </p:nvSpPr>
        <p:spPr bwMode="auto">
          <a:xfrm>
            <a:off x="7812088" y="5156200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64" name="Line 64"/>
          <p:cNvSpPr>
            <a:spLocks noChangeShapeType="1"/>
          </p:cNvSpPr>
          <p:nvPr/>
        </p:nvSpPr>
        <p:spPr bwMode="auto">
          <a:xfrm flipH="1">
            <a:off x="1979613" y="5156200"/>
            <a:ext cx="1296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65" name="Line 65"/>
          <p:cNvSpPr>
            <a:spLocks noChangeShapeType="1"/>
          </p:cNvSpPr>
          <p:nvPr/>
        </p:nvSpPr>
        <p:spPr bwMode="auto">
          <a:xfrm>
            <a:off x="4356100" y="5805488"/>
            <a:ext cx="1444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66" name="Line 66"/>
          <p:cNvSpPr>
            <a:spLocks noChangeShapeType="1"/>
          </p:cNvSpPr>
          <p:nvPr/>
        </p:nvSpPr>
        <p:spPr bwMode="auto">
          <a:xfrm flipH="1">
            <a:off x="7092950" y="5805488"/>
            <a:ext cx="1444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67" name="Line 67"/>
          <p:cNvSpPr>
            <a:spLocks noChangeShapeType="1"/>
          </p:cNvSpPr>
          <p:nvPr/>
        </p:nvSpPr>
        <p:spPr bwMode="auto">
          <a:xfrm flipH="1">
            <a:off x="1979613" y="5805488"/>
            <a:ext cx="2376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68" name="Line 68"/>
          <p:cNvSpPr>
            <a:spLocks noChangeShapeType="1"/>
          </p:cNvSpPr>
          <p:nvPr/>
        </p:nvSpPr>
        <p:spPr bwMode="auto">
          <a:xfrm>
            <a:off x="7237413" y="5805488"/>
            <a:ext cx="1150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69" name="Line 69"/>
          <p:cNvSpPr>
            <a:spLocks noChangeShapeType="1"/>
          </p:cNvSpPr>
          <p:nvPr/>
        </p:nvSpPr>
        <p:spPr bwMode="auto">
          <a:xfrm>
            <a:off x="4500563" y="6237288"/>
            <a:ext cx="2592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70" name="Text Box 70"/>
          <p:cNvSpPr txBox="1">
            <a:spLocks noChangeArrowheads="1"/>
          </p:cNvSpPr>
          <p:nvPr/>
        </p:nvSpPr>
        <p:spPr bwMode="auto">
          <a:xfrm>
            <a:off x="3060700" y="4411663"/>
            <a:ext cx="1008063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地址</a:t>
            </a:r>
            <a:endParaRPr lang="zh-CN" altLang="en-US" sz="2400" baseline="-12000"/>
          </a:p>
        </p:txBody>
      </p:sp>
      <p:sp>
        <p:nvSpPr>
          <p:cNvPr id="1587271" name="Text Box 71"/>
          <p:cNvSpPr txBox="1">
            <a:spLocks noChangeArrowheads="1"/>
          </p:cNvSpPr>
          <p:nvPr/>
        </p:nvSpPr>
        <p:spPr bwMode="auto">
          <a:xfrm>
            <a:off x="6013450" y="4411663"/>
            <a:ext cx="1008063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数据</a:t>
            </a:r>
            <a:endParaRPr lang="zh-CN" altLang="en-US" sz="2400" baseline="-12000"/>
          </a:p>
        </p:txBody>
      </p:sp>
      <p:sp>
        <p:nvSpPr>
          <p:cNvPr id="1587272" name="Text Box 72"/>
          <p:cNvSpPr txBox="1">
            <a:spLocks noChangeArrowheads="1"/>
          </p:cNvSpPr>
          <p:nvPr/>
        </p:nvSpPr>
        <p:spPr bwMode="auto">
          <a:xfrm>
            <a:off x="468313" y="4411663"/>
            <a:ext cx="1655762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/>
              <a:t>AD</a:t>
            </a:r>
            <a:r>
              <a:rPr lang="en-US" altLang="zh-CN" sz="2400" baseline="-25000"/>
              <a:t>0</a:t>
            </a:r>
            <a:r>
              <a:rPr lang="zh-CN" altLang="en-US" sz="2400"/>
              <a:t>～</a:t>
            </a:r>
            <a:r>
              <a:rPr lang="en-US" altLang="zh-CN" sz="2400"/>
              <a:t>AD</a:t>
            </a:r>
            <a:r>
              <a:rPr lang="en-US" altLang="zh-CN" sz="2400" baseline="-25000"/>
              <a:t>7</a:t>
            </a:r>
            <a:endParaRPr lang="en-US" altLang="zh-CN" sz="2400" baseline="-25000"/>
          </a:p>
        </p:txBody>
      </p:sp>
      <p:grpSp>
        <p:nvGrpSpPr>
          <p:cNvPr id="1587277" name="Group 77"/>
          <p:cNvGrpSpPr/>
          <p:nvPr/>
        </p:nvGrpSpPr>
        <p:grpSpPr bwMode="auto">
          <a:xfrm>
            <a:off x="1331913" y="5203825"/>
            <a:ext cx="792162" cy="457200"/>
            <a:chOff x="612" y="3158"/>
            <a:chExt cx="499" cy="288"/>
          </a:xfrm>
        </p:grpSpPr>
        <p:sp>
          <p:nvSpPr>
            <p:cNvPr id="1587273" name="Text Box 73"/>
            <p:cNvSpPr txBox="1">
              <a:spLocks noChangeArrowheads="1"/>
            </p:cNvSpPr>
            <p:nvPr/>
          </p:nvSpPr>
          <p:spPr bwMode="auto">
            <a:xfrm>
              <a:off x="612" y="3158"/>
              <a:ext cx="499" cy="288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400"/>
                <a:t>CS</a:t>
              </a:r>
              <a:endParaRPr lang="en-US" altLang="zh-CN" sz="2400" baseline="-25000"/>
            </a:p>
          </p:txBody>
        </p:sp>
        <p:sp>
          <p:nvSpPr>
            <p:cNvPr id="1587275" name="Line 75"/>
            <p:cNvSpPr>
              <a:spLocks noChangeShapeType="1"/>
            </p:cNvSpPr>
            <p:nvPr/>
          </p:nvSpPr>
          <p:spPr bwMode="auto">
            <a:xfrm>
              <a:off x="679" y="3203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87278" name="Group 78"/>
          <p:cNvGrpSpPr/>
          <p:nvPr/>
        </p:nvGrpSpPr>
        <p:grpSpPr bwMode="auto">
          <a:xfrm>
            <a:off x="1331913" y="5780088"/>
            <a:ext cx="792162" cy="457200"/>
            <a:chOff x="567" y="3475"/>
            <a:chExt cx="499" cy="288"/>
          </a:xfrm>
        </p:grpSpPr>
        <p:sp>
          <p:nvSpPr>
            <p:cNvPr id="1587274" name="Text Box 74"/>
            <p:cNvSpPr txBox="1">
              <a:spLocks noChangeArrowheads="1"/>
            </p:cNvSpPr>
            <p:nvPr/>
          </p:nvSpPr>
          <p:spPr bwMode="auto">
            <a:xfrm>
              <a:off x="567" y="3475"/>
              <a:ext cx="499" cy="288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400"/>
                <a:t>OE</a:t>
              </a:r>
              <a:endParaRPr lang="en-US" altLang="zh-CN" sz="2400" baseline="-25000"/>
            </a:p>
          </p:txBody>
        </p:sp>
        <p:sp>
          <p:nvSpPr>
            <p:cNvPr id="1587276" name="Line 76"/>
            <p:cNvSpPr>
              <a:spLocks noChangeShapeType="1"/>
            </p:cNvSpPr>
            <p:nvPr/>
          </p:nvSpPr>
          <p:spPr bwMode="auto">
            <a:xfrm>
              <a:off x="640" y="3522"/>
              <a:ext cx="2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87279" name="Line 79"/>
          <p:cNvSpPr>
            <a:spLocks noChangeShapeType="1"/>
          </p:cNvSpPr>
          <p:nvPr/>
        </p:nvSpPr>
        <p:spPr bwMode="auto">
          <a:xfrm>
            <a:off x="3348038" y="4292600"/>
            <a:ext cx="0" cy="208915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80" name="Line 80"/>
          <p:cNvSpPr>
            <a:spLocks noChangeShapeType="1"/>
          </p:cNvSpPr>
          <p:nvPr/>
        </p:nvSpPr>
        <p:spPr bwMode="auto">
          <a:xfrm>
            <a:off x="4427538" y="4292600"/>
            <a:ext cx="0" cy="208915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81" name="Line 81"/>
          <p:cNvSpPr>
            <a:spLocks noChangeShapeType="1"/>
          </p:cNvSpPr>
          <p:nvPr/>
        </p:nvSpPr>
        <p:spPr bwMode="auto">
          <a:xfrm>
            <a:off x="5364163" y="4292600"/>
            <a:ext cx="0" cy="208915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82" name="Line 82"/>
          <p:cNvSpPr>
            <a:spLocks noChangeShapeType="1"/>
          </p:cNvSpPr>
          <p:nvPr/>
        </p:nvSpPr>
        <p:spPr bwMode="auto">
          <a:xfrm>
            <a:off x="7164388" y="4292600"/>
            <a:ext cx="0" cy="208915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2BB65-F55E-4642-B6C4-837223AFB516}" type="slidenum">
              <a:rPr lang="zh-CN" altLang="en-US"/>
            </a:fld>
            <a:endParaRPr lang="en-US" altLang="zh-CN"/>
          </a:p>
        </p:txBody>
      </p:sp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4.2.5 </a:t>
            </a:r>
            <a:r>
              <a:rPr lang="zh-CN" altLang="en-US"/>
              <a:t>其他存储器       </a:t>
            </a:r>
            <a:r>
              <a:rPr lang="zh-CN" altLang="en-US">
                <a:solidFill>
                  <a:srgbClr val="006600"/>
                </a:solidFill>
              </a:rPr>
              <a:t>一、多端口存储器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838200"/>
            <a:ext cx="7416800" cy="5614988"/>
          </a:xfrm>
        </p:spPr>
        <p:txBody>
          <a:bodyPr/>
          <a:lstStyle/>
          <a:p>
            <a:pPr marL="266700" indent="-266700"/>
            <a:r>
              <a:rPr lang="zh-CN" altLang="en-US"/>
              <a:t>读</a:t>
            </a:r>
            <a:r>
              <a:rPr lang="en-US" altLang="zh-CN"/>
              <a:t>/</a:t>
            </a:r>
            <a:r>
              <a:rPr lang="zh-CN" altLang="en-US"/>
              <a:t>写操作</a:t>
            </a:r>
            <a:endParaRPr lang="zh-CN" altLang="en-US"/>
          </a:p>
          <a:p>
            <a:pPr marL="719455" lvl="1" indent="-273050"/>
            <a:r>
              <a:rPr lang="zh-CN" altLang="en-US"/>
              <a:t>允许：</a:t>
            </a:r>
            <a:endParaRPr lang="zh-CN" altLang="en-US"/>
          </a:p>
          <a:p>
            <a:pPr marL="1346200" lvl="2"/>
            <a:r>
              <a:rPr lang="zh-CN" altLang="en-US" sz="2400"/>
              <a:t>对</a:t>
            </a:r>
            <a:r>
              <a:rPr lang="zh-CN" altLang="en-US" sz="2400">
                <a:solidFill>
                  <a:srgbClr val="0000FF"/>
                </a:solidFill>
              </a:rPr>
              <a:t>不同存储单元</a:t>
            </a:r>
            <a:r>
              <a:rPr lang="zh-CN" altLang="en-US" sz="2400"/>
              <a:t>：</a:t>
            </a:r>
            <a:endParaRPr lang="zh-CN" altLang="en-US" sz="2400"/>
          </a:p>
          <a:p>
            <a:pPr marL="1885950" lvl="3"/>
            <a:r>
              <a:rPr lang="zh-CN" altLang="en-US">
                <a:ea typeface="宋体" panose="02010600030101010101" pitchFamily="2" charset="-122"/>
              </a:rPr>
              <a:t>同时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读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pPr marL="1885950" lvl="3"/>
            <a:r>
              <a:rPr lang="zh-CN" altLang="en-US">
                <a:ea typeface="宋体" panose="02010600030101010101" pitchFamily="2" charset="-122"/>
              </a:rPr>
              <a:t>同时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写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pPr marL="1346200" lvl="2"/>
            <a:r>
              <a:rPr lang="zh-CN" altLang="en-US" sz="2400"/>
              <a:t>对</a:t>
            </a:r>
            <a:r>
              <a:rPr lang="zh-CN" altLang="en-US" sz="2400">
                <a:solidFill>
                  <a:srgbClr val="0000FF"/>
                </a:solidFill>
              </a:rPr>
              <a:t>同一存储单元</a:t>
            </a:r>
            <a:r>
              <a:rPr lang="zh-CN" altLang="en-US" sz="2400"/>
              <a:t>：</a:t>
            </a:r>
            <a:endParaRPr lang="zh-CN" altLang="en-US" sz="2400"/>
          </a:p>
          <a:p>
            <a:pPr marL="1885950" lvl="3"/>
            <a:r>
              <a:rPr lang="zh-CN" altLang="en-US">
                <a:ea typeface="宋体" panose="02010600030101010101" pitchFamily="2" charset="-122"/>
              </a:rPr>
              <a:t>同时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读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pPr marL="1885950" lvl="3"/>
            <a:r>
              <a:rPr lang="zh-CN" altLang="en-US">
                <a:ea typeface="宋体" panose="02010600030101010101" pitchFamily="2" charset="-122"/>
              </a:rPr>
              <a:t>一个端口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写</a:t>
            </a:r>
            <a:r>
              <a:rPr lang="zh-CN" altLang="en-US">
                <a:ea typeface="宋体" panose="02010600030101010101" pitchFamily="2" charset="-122"/>
              </a:rPr>
              <a:t>，另一端口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读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pPr marL="719455" lvl="1" indent="-273050"/>
            <a:r>
              <a:rPr lang="zh-CN" altLang="en-US"/>
              <a:t>不允许：</a:t>
            </a:r>
            <a:endParaRPr lang="zh-CN" altLang="en-US"/>
          </a:p>
          <a:p>
            <a:pPr marL="1346200" lvl="2"/>
            <a:r>
              <a:rPr lang="zh-CN" altLang="en-US" sz="2400"/>
              <a:t>两个端口</a:t>
            </a:r>
            <a:r>
              <a:rPr lang="zh-CN" altLang="en-US" sz="2400">
                <a:solidFill>
                  <a:srgbClr val="CC0066"/>
                </a:solidFill>
              </a:rPr>
              <a:t>同时</a:t>
            </a:r>
            <a:r>
              <a:rPr lang="zh-CN" altLang="en-US" sz="2400"/>
              <a:t>对</a:t>
            </a:r>
            <a:r>
              <a:rPr lang="zh-CN" altLang="en-US" sz="2400">
                <a:solidFill>
                  <a:srgbClr val="0000FF"/>
                </a:solidFill>
              </a:rPr>
              <a:t>同一存储单元</a:t>
            </a:r>
            <a:r>
              <a:rPr lang="zh-CN" altLang="en-US" sz="2400">
                <a:solidFill>
                  <a:srgbClr val="FF0000"/>
                </a:solidFill>
              </a:rPr>
              <a:t>写</a:t>
            </a:r>
            <a:r>
              <a:rPr lang="zh-CN" altLang="en-US" sz="2400"/>
              <a:t>数据。</a:t>
            </a:r>
            <a:endParaRPr lang="zh-CN" altLang="en-US" sz="2400"/>
          </a:p>
          <a:p>
            <a:pPr marL="266700" indent="-266700">
              <a:spcBef>
                <a:spcPct val="50000"/>
              </a:spcBef>
            </a:pPr>
            <a:r>
              <a:rPr lang="zh-CN" altLang="en-US"/>
              <a:t>竞争的消除</a:t>
            </a:r>
            <a:endParaRPr lang="zh-CN" altLang="en-US"/>
          </a:p>
        </p:txBody>
      </p:sp>
      <p:sp>
        <p:nvSpPr>
          <p:cNvPr id="1589252" name="Rectangle 4"/>
          <p:cNvSpPr>
            <a:spLocks noChangeArrowheads="1"/>
          </p:cNvSpPr>
          <p:nvPr/>
        </p:nvSpPr>
        <p:spPr bwMode="auto">
          <a:xfrm>
            <a:off x="6227763" y="1050925"/>
            <a:ext cx="1223962" cy="2376488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400"/>
              <a:t>DS1609</a:t>
            </a:r>
            <a:endParaRPr lang="en-US" altLang="zh-CN" sz="2400"/>
          </a:p>
        </p:txBody>
      </p:sp>
      <p:sp>
        <p:nvSpPr>
          <p:cNvPr id="1589253" name="AutoShape 5"/>
          <p:cNvSpPr>
            <a:spLocks noChangeArrowheads="1"/>
          </p:cNvSpPr>
          <p:nvPr/>
        </p:nvSpPr>
        <p:spPr bwMode="auto">
          <a:xfrm>
            <a:off x="5580063" y="1266825"/>
            <a:ext cx="647700" cy="287338"/>
          </a:xfrm>
          <a:prstGeom prst="leftRightArrow">
            <a:avLst>
              <a:gd name="adj1" fmla="val 56907"/>
              <a:gd name="adj2" fmla="val 60778"/>
            </a:avLst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89254" name="AutoShape 6"/>
          <p:cNvSpPr>
            <a:spLocks noChangeArrowheads="1"/>
          </p:cNvSpPr>
          <p:nvPr/>
        </p:nvSpPr>
        <p:spPr bwMode="auto">
          <a:xfrm>
            <a:off x="7453313" y="1266825"/>
            <a:ext cx="647700" cy="287338"/>
          </a:xfrm>
          <a:prstGeom prst="leftRightArrow">
            <a:avLst>
              <a:gd name="adj1" fmla="val 56907"/>
              <a:gd name="adj2" fmla="val 60778"/>
            </a:avLst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89255" name="Line 7"/>
          <p:cNvSpPr>
            <a:spLocks noChangeShapeType="1"/>
          </p:cNvSpPr>
          <p:nvPr/>
        </p:nvSpPr>
        <p:spPr bwMode="auto">
          <a:xfrm>
            <a:off x="5580063" y="232251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9256" name="Text Box 8"/>
          <p:cNvSpPr txBox="1">
            <a:spLocks noChangeArrowheads="1"/>
          </p:cNvSpPr>
          <p:nvPr/>
        </p:nvSpPr>
        <p:spPr bwMode="auto">
          <a:xfrm>
            <a:off x="4787900" y="692150"/>
            <a:ext cx="1008063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AD</a:t>
            </a:r>
            <a:r>
              <a:rPr lang="en-US" altLang="zh-CN" sz="2400" baseline="-25000"/>
              <a:t>0A</a:t>
            </a:r>
            <a:endParaRPr lang="en-US" altLang="zh-CN" sz="2400" baseline="-25000"/>
          </a:p>
        </p:txBody>
      </p:sp>
      <p:sp>
        <p:nvSpPr>
          <p:cNvPr id="1589257" name="Text Box 9"/>
          <p:cNvSpPr txBox="1">
            <a:spLocks noChangeArrowheads="1"/>
          </p:cNvSpPr>
          <p:nvPr/>
        </p:nvSpPr>
        <p:spPr bwMode="auto">
          <a:xfrm>
            <a:off x="4787900" y="1385888"/>
            <a:ext cx="1008063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AD</a:t>
            </a:r>
            <a:r>
              <a:rPr lang="en-US" altLang="zh-CN" sz="2400" baseline="-25000"/>
              <a:t>7A</a:t>
            </a:r>
            <a:endParaRPr lang="en-US" altLang="zh-CN" sz="2400" baseline="-25000"/>
          </a:p>
        </p:txBody>
      </p:sp>
      <p:sp>
        <p:nvSpPr>
          <p:cNvPr id="1589258" name="Text Box 10"/>
          <p:cNvSpPr txBox="1">
            <a:spLocks noChangeArrowheads="1"/>
          </p:cNvSpPr>
          <p:nvPr/>
        </p:nvSpPr>
        <p:spPr bwMode="auto">
          <a:xfrm rot="16200000">
            <a:off x="4884738" y="1049338"/>
            <a:ext cx="647700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～</a:t>
            </a:r>
            <a:endParaRPr lang="zh-CN" altLang="en-US" sz="2400" baseline="-25000"/>
          </a:p>
        </p:txBody>
      </p:sp>
      <p:sp>
        <p:nvSpPr>
          <p:cNvPr id="1589259" name="Text Box 11"/>
          <p:cNvSpPr txBox="1">
            <a:spLocks noChangeArrowheads="1"/>
          </p:cNvSpPr>
          <p:nvPr/>
        </p:nvSpPr>
        <p:spPr bwMode="auto">
          <a:xfrm>
            <a:off x="7812088" y="763588"/>
            <a:ext cx="1008062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AD</a:t>
            </a:r>
            <a:r>
              <a:rPr lang="en-US" altLang="zh-CN" sz="2400" baseline="-25000"/>
              <a:t>0B</a:t>
            </a:r>
            <a:endParaRPr lang="en-US" altLang="zh-CN" sz="2400" baseline="-25000"/>
          </a:p>
        </p:txBody>
      </p:sp>
      <p:sp>
        <p:nvSpPr>
          <p:cNvPr id="1589260" name="Text Box 12"/>
          <p:cNvSpPr txBox="1">
            <a:spLocks noChangeArrowheads="1"/>
          </p:cNvSpPr>
          <p:nvPr/>
        </p:nvSpPr>
        <p:spPr bwMode="auto">
          <a:xfrm>
            <a:off x="7812088" y="1457325"/>
            <a:ext cx="1008062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AD</a:t>
            </a:r>
            <a:r>
              <a:rPr lang="en-US" altLang="zh-CN" sz="2400" baseline="-25000"/>
              <a:t>7B</a:t>
            </a:r>
            <a:endParaRPr lang="en-US" altLang="zh-CN" sz="2400" baseline="-25000"/>
          </a:p>
        </p:txBody>
      </p:sp>
      <p:sp>
        <p:nvSpPr>
          <p:cNvPr id="1589261" name="Text Box 13"/>
          <p:cNvSpPr txBox="1">
            <a:spLocks noChangeArrowheads="1"/>
          </p:cNvSpPr>
          <p:nvPr/>
        </p:nvSpPr>
        <p:spPr bwMode="auto">
          <a:xfrm rot="16200000">
            <a:off x="7908925" y="1120775"/>
            <a:ext cx="647700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～</a:t>
            </a:r>
            <a:endParaRPr lang="zh-CN" altLang="en-US" sz="2400" baseline="-25000"/>
          </a:p>
        </p:txBody>
      </p:sp>
      <p:sp>
        <p:nvSpPr>
          <p:cNvPr id="1589262" name="Text Box 14"/>
          <p:cNvSpPr txBox="1">
            <a:spLocks noChangeArrowheads="1"/>
          </p:cNvSpPr>
          <p:nvPr/>
        </p:nvSpPr>
        <p:spPr bwMode="auto">
          <a:xfrm>
            <a:off x="4787900" y="2106613"/>
            <a:ext cx="936625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/>
              <a:t>OE</a:t>
            </a:r>
            <a:r>
              <a:rPr lang="en-US" altLang="zh-CN" sz="2400" baseline="-12000"/>
              <a:t>A</a:t>
            </a:r>
            <a:endParaRPr lang="en-US" altLang="zh-CN" sz="2400" baseline="-12000"/>
          </a:p>
        </p:txBody>
      </p:sp>
      <p:sp>
        <p:nvSpPr>
          <p:cNvPr id="1589263" name="Line 15"/>
          <p:cNvSpPr>
            <a:spLocks noChangeShapeType="1"/>
          </p:cNvSpPr>
          <p:nvPr/>
        </p:nvSpPr>
        <p:spPr bwMode="auto">
          <a:xfrm>
            <a:off x="5072063" y="217963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9264" name="Line 16"/>
          <p:cNvSpPr>
            <a:spLocks noChangeShapeType="1"/>
          </p:cNvSpPr>
          <p:nvPr/>
        </p:nvSpPr>
        <p:spPr bwMode="auto">
          <a:xfrm>
            <a:off x="5580063" y="272891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9265" name="Text Box 17"/>
          <p:cNvSpPr txBox="1">
            <a:spLocks noChangeArrowheads="1"/>
          </p:cNvSpPr>
          <p:nvPr/>
        </p:nvSpPr>
        <p:spPr bwMode="auto">
          <a:xfrm>
            <a:off x="4787900" y="2513013"/>
            <a:ext cx="936625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/>
              <a:t>WE</a:t>
            </a:r>
            <a:r>
              <a:rPr lang="en-US" altLang="zh-CN" sz="2400" baseline="-12000"/>
              <a:t>A</a:t>
            </a:r>
            <a:endParaRPr lang="en-US" altLang="zh-CN" sz="2400" baseline="-12000"/>
          </a:p>
        </p:txBody>
      </p:sp>
      <p:sp>
        <p:nvSpPr>
          <p:cNvPr id="1589266" name="Line 18"/>
          <p:cNvSpPr>
            <a:spLocks noChangeShapeType="1"/>
          </p:cNvSpPr>
          <p:nvPr/>
        </p:nvSpPr>
        <p:spPr bwMode="auto">
          <a:xfrm>
            <a:off x="5016500" y="2586038"/>
            <a:ext cx="458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9267" name="Line 19"/>
          <p:cNvSpPr>
            <a:spLocks noChangeShapeType="1"/>
          </p:cNvSpPr>
          <p:nvPr/>
        </p:nvSpPr>
        <p:spPr bwMode="auto">
          <a:xfrm>
            <a:off x="5580063" y="311467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9268" name="Text Box 20"/>
          <p:cNvSpPr txBox="1">
            <a:spLocks noChangeArrowheads="1"/>
          </p:cNvSpPr>
          <p:nvPr/>
        </p:nvSpPr>
        <p:spPr bwMode="auto">
          <a:xfrm>
            <a:off x="4860925" y="2898775"/>
            <a:ext cx="863600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/>
              <a:t>CS</a:t>
            </a:r>
            <a:r>
              <a:rPr lang="en-US" altLang="zh-CN" sz="2400" baseline="-12000"/>
              <a:t>A</a:t>
            </a:r>
            <a:endParaRPr lang="en-US" altLang="zh-CN" sz="2400" baseline="-12000"/>
          </a:p>
        </p:txBody>
      </p:sp>
      <p:sp>
        <p:nvSpPr>
          <p:cNvPr id="1589269" name="Line 21"/>
          <p:cNvSpPr>
            <a:spLocks noChangeShapeType="1"/>
          </p:cNvSpPr>
          <p:nvPr/>
        </p:nvSpPr>
        <p:spPr bwMode="auto">
          <a:xfrm>
            <a:off x="5119688" y="2971800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9270" name="Text Box 22"/>
          <p:cNvSpPr txBox="1">
            <a:spLocks noChangeArrowheads="1"/>
          </p:cNvSpPr>
          <p:nvPr/>
        </p:nvSpPr>
        <p:spPr bwMode="auto">
          <a:xfrm>
            <a:off x="8027988" y="2106613"/>
            <a:ext cx="865187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OE</a:t>
            </a:r>
            <a:r>
              <a:rPr lang="en-US" altLang="zh-CN" sz="2400" baseline="-12000"/>
              <a:t>B</a:t>
            </a:r>
            <a:endParaRPr lang="en-US" altLang="zh-CN" sz="2400" baseline="-12000"/>
          </a:p>
        </p:txBody>
      </p:sp>
      <p:sp>
        <p:nvSpPr>
          <p:cNvPr id="1589271" name="Line 23"/>
          <p:cNvSpPr>
            <a:spLocks noChangeShapeType="1"/>
          </p:cNvSpPr>
          <p:nvPr/>
        </p:nvSpPr>
        <p:spPr bwMode="auto">
          <a:xfrm>
            <a:off x="8172450" y="217963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9272" name="Text Box 24"/>
          <p:cNvSpPr txBox="1">
            <a:spLocks noChangeArrowheads="1"/>
          </p:cNvSpPr>
          <p:nvPr/>
        </p:nvSpPr>
        <p:spPr bwMode="auto">
          <a:xfrm>
            <a:off x="8027988" y="2513013"/>
            <a:ext cx="865187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WE</a:t>
            </a:r>
            <a:r>
              <a:rPr lang="en-US" altLang="zh-CN" sz="2400" baseline="-12000"/>
              <a:t>B</a:t>
            </a:r>
            <a:endParaRPr lang="en-US" altLang="zh-CN" sz="2400" baseline="-12000"/>
          </a:p>
        </p:txBody>
      </p:sp>
      <p:sp>
        <p:nvSpPr>
          <p:cNvPr id="1589273" name="Line 25"/>
          <p:cNvSpPr>
            <a:spLocks noChangeShapeType="1"/>
          </p:cNvSpPr>
          <p:nvPr/>
        </p:nvSpPr>
        <p:spPr bwMode="auto">
          <a:xfrm>
            <a:off x="8145463" y="2586038"/>
            <a:ext cx="458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9274" name="Text Box 26"/>
          <p:cNvSpPr txBox="1">
            <a:spLocks noChangeArrowheads="1"/>
          </p:cNvSpPr>
          <p:nvPr/>
        </p:nvSpPr>
        <p:spPr bwMode="auto">
          <a:xfrm>
            <a:off x="8027988" y="2898775"/>
            <a:ext cx="792162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CS</a:t>
            </a:r>
            <a:r>
              <a:rPr lang="en-US" altLang="zh-CN" sz="2400" baseline="-12000"/>
              <a:t>B</a:t>
            </a:r>
            <a:endParaRPr lang="en-US" altLang="zh-CN" sz="2400" baseline="-12000"/>
          </a:p>
        </p:txBody>
      </p:sp>
      <p:sp>
        <p:nvSpPr>
          <p:cNvPr id="1589275" name="Line 27"/>
          <p:cNvSpPr>
            <a:spLocks noChangeShapeType="1"/>
          </p:cNvSpPr>
          <p:nvPr/>
        </p:nvSpPr>
        <p:spPr bwMode="auto">
          <a:xfrm>
            <a:off x="8162925" y="2971800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9276" name="Line 28"/>
          <p:cNvSpPr>
            <a:spLocks noChangeShapeType="1"/>
          </p:cNvSpPr>
          <p:nvPr/>
        </p:nvSpPr>
        <p:spPr bwMode="auto">
          <a:xfrm flipH="1">
            <a:off x="7453313" y="232251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9277" name="Line 29"/>
          <p:cNvSpPr>
            <a:spLocks noChangeShapeType="1"/>
          </p:cNvSpPr>
          <p:nvPr/>
        </p:nvSpPr>
        <p:spPr bwMode="auto">
          <a:xfrm flipH="1">
            <a:off x="7453313" y="272891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9278" name="Line 30"/>
          <p:cNvSpPr>
            <a:spLocks noChangeShapeType="1"/>
          </p:cNvSpPr>
          <p:nvPr/>
        </p:nvSpPr>
        <p:spPr bwMode="auto">
          <a:xfrm flipH="1">
            <a:off x="7453313" y="311467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9328" name="Line 80"/>
          <p:cNvSpPr>
            <a:spLocks noChangeShapeType="1"/>
          </p:cNvSpPr>
          <p:nvPr/>
        </p:nvSpPr>
        <p:spPr bwMode="auto">
          <a:xfrm>
            <a:off x="2052638" y="5446713"/>
            <a:ext cx="48244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9327" name="AutoShape 79"/>
          <p:cNvSpPr>
            <a:spLocks noChangeArrowheads="1"/>
          </p:cNvSpPr>
          <p:nvPr/>
        </p:nvSpPr>
        <p:spPr bwMode="auto">
          <a:xfrm flipH="1" flipV="1">
            <a:off x="2752725" y="5491163"/>
            <a:ext cx="595313" cy="53022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99FF66"/>
          </a:solidFill>
          <a:ln w="28575" algn="ctr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A94AF-100C-41CC-AD23-75EE2E144880}" type="slidenum">
              <a:rPr lang="zh-CN" altLang="en-US"/>
            </a:fld>
            <a:endParaRPr lang="en-US" altLang="zh-CN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4.2.5 </a:t>
            </a:r>
            <a:r>
              <a:rPr lang="zh-CN" altLang="en-US"/>
              <a:t>其他存储器       </a:t>
            </a:r>
            <a:r>
              <a:rPr lang="zh-CN" altLang="en-US">
                <a:solidFill>
                  <a:srgbClr val="006600"/>
                </a:solidFill>
              </a:rPr>
              <a:t>一、多端口存储器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159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4968875" cy="5400675"/>
          </a:xfrm>
        </p:spPr>
        <p:txBody>
          <a:bodyPr/>
          <a:lstStyle/>
          <a:p>
            <a:pPr marL="266700" indent="-266700"/>
            <a:r>
              <a:rPr lang="zh-CN" altLang="en-US"/>
              <a:t>竞争的消除</a:t>
            </a:r>
            <a:endParaRPr lang="zh-CN" altLang="en-US"/>
          </a:p>
          <a:p>
            <a:pPr marL="719455" lvl="1" indent="-273050"/>
            <a:r>
              <a:rPr lang="zh-CN" altLang="en-US"/>
              <a:t>一边只写、一边只读</a:t>
            </a:r>
            <a:endParaRPr lang="zh-CN" altLang="en-US"/>
          </a:p>
          <a:p>
            <a:pPr marL="719455" lvl="1" indent="-273050"/>
            <a:r>
              <a:rPr lang="zh-CN" altLang="en-US"/>
              <a:t>信号灯</a:t>
            </a:r>
            <a:endParaRPr lang="zh-CN" altLang="en-US"/>
          </a:p>
        </p:txBody>
      </p:sp>
      <p:sp>
        <p:nvSpPr>
          <p:cNvPr id="1590276" name="Rectangle 4"/>
          <p:cNvSpPr>
            <a:spLocks noChangeArrowheads="1"/>
          </p:cNvSpPr>
          <p:nvPr/>
        </p:nvSpPr>
        <p:spPr bwMode="auto">
          <a:xfrm>
            <a:off x="1835150" y="3429000"/>
            <a:ext cx="1223963" cy="2378075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altLang="zh-CN" sz="2400"/>
          </a:p>
          <a:p>
            <a:r>
              <a:rPr lang="en-US" altLang="zh-CN" sz="2400"/>
              <a:t>DS1609</a:t>
            </a:r>
            <a:endParaRPr lang="en-US" altLang="zh-CN" sz="2400"/>
          </a:p>
        </p:txBody>
      </p:sp>
      <p:sp>
        <p:nvSpPr>
          <p:cNvPr id="1590277" name="AutoShape 5"/>
          <p:cNvSpPr>
            <a:spLocks noChangeArrowheads="1"/>
          </p:cNvSpPr>
          <p:nvPr/>
        </p:nvSpPr>
        <p:spPr bwMode="auto">
          <a:xfrm>
            <a:off x="1187450" y="3863975"/>
            <a:ext cx="647700" cy="287338"/>
          </a:xfrm>
          <a:prstGeom prst="leftRightArrow">
            <a:avLst>
              <a:gd name="adj1" fmla="val 56907"/>
              <a:gd name="adj2" fmla="val 60778"/>
            </a:avLst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90278" name="AutoShape 6"/>
          <p:cNvSpPr>
            <a:spLocks noChangeArrowheads="1"/>
          </p:cNvSpPr>
          <p:nvPr/>
        </p:nvSpPr>
        <p:spPr bwMode="auto">
          <a:xfrm>
            <a:off x="3060700" y="3863975"/>
            <a:ext cx="647700" cy="287338"/>
          </a:xfrm>
          <a:prstGeom prst="leftRightArrow">
            <a:avLst>
              <a:gd name="adj1" fmla="val 56907"/>
              <a:gd name="adj2" fmla="val 60778"/>
            </a:avLst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90279" name="Line 7"/>
          <p:cNvSpPr>
            <a:spLocks noChangeShapeType="1"/>
          </p:cNvSpPr>
          <p:nvPr/>
        </p:nvSpPr>
        <p:spPr bwMode="auto">
          <a:xfrm>
            <a:off x="1187450" y="477361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90311" name="Group 39"/>
          <p:cNvGrpSpPr/>
          <p:nvPr/>
        </p:nvGrpSpPr>
        <p:grpSpPr bwMode="auto">
          <a:xfrm>
            <a:off x="395288" y="3289300"/>
            <a:ext cx="1008062" cy="1150938"/>
            <a:chOff x="3016" y="436"/>
            <a:chExt cx="635" cy="725"/>
          </a:xfrm>
        </p:grpSpPr>
        <p:sp>
          <p:nvSpPr>
            <p:cNvPr id="1590280" name="Text Box 8"/>
            <p:cNvSpPr txBox="1">
              <a:spLocks noChangeArrowheads="1"/>
            </p:cNvSpPr>
            <p:nvPr/>
          </p:nvSpPr>
          <p:spPr bwMode="auto">
            <a:xfrm>
              <a:off x="3016" y="436"/>
              <a:ext cx="635" cy="288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/>
                <a:t>AD</a:t>
              </a:r>
              <a:r>
                <a:rPr lang="en-US" altLang="zh-CN" sz="2400" baseline="-25000"/>
                <a:t>0A</a:t>
              </a:r>
              <a:endParaRPr lang="en-US" altLang="zh-CN" sz="2400" baseline="-25000"/>
            </a:p>
          </p:txBody>
        </p:sp>
        <p:sp>
          <p:nvSpPr>
            <p:cNvPr id="1590281" name="Text Box 9"/>
            <p:cNvSpPr txBox="1">
              <a:spLocks noChangeArrowheads="1"/>
            </p:cNvSpPr>
            <p:nvPr/>
          </p:nvSpPr>
          <p:spPr bwMode="auto">
            <a:xfrm>
              <a:off x="3016" y="873"/>
              <a:ext cx="635" cy="288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/>
                <a:t>AD</a:t>
              </a:r>
              <a:r>
                <a:rPr lang="en-US" altLang="zh-CN" sz="2400" baseline="-25000"/>
                <a:t>7A</a:t>
              </a:r>
              <a:endParaRPr lang="en-US" altLang="zh-CN" sz="2400" baseline="-25000"/>
            </a:p>
          </p:txBody>
        </p:sp>
        <p:sp>
          <p:nvSpPr>
            <p:cNvPr id="1590282" name="Text Box 10"/>
            <p:cNvSpPr txBox="1">
              <a:spLocks noChangeArrowheads="1"/>
            </p:cNvSpPr>
            <p:nvPr/>
          </p:nvSpPr>
          <p:spPr bwMode="auto">
            <a:xfrm rot="16200000">
              <a:off x="3077" y="661"/>
              <a:ext cx="408" cy="288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/>
                <a:t>～</a:t>
              </a:r>
              <a:endParaRPr lang="zh-CN" altLang="en-US" sz="2400" baseline="-25000"/>
            </a:p>
          </p:txBody>
        </p:sp>
      </p:grpSp>
      <p:grpSp>
        <p:nvGrpSpPr>
          <p:cNvPr id="1590312" name="Group 40"/>
          <p:cNvGrpSpPr/>
          <p:nvPr/>
        </p:nvGrpSpPr>
        <p:grpSpPr bwMode="auto">
          <a:xfrm>
            <a:off x="3419475" y="3360738"/>
            <a:ext cx="1008063" cy="1150937"/>
            <a:chOff x="4921" y="481"/>
            <a:chExt cx="635" cy="725"/>
          </a:xfrm>
        </p:grpSpPr>
        <p:sp>
          <p:nvSpPr>
            <p:cNvPr id="1590283" name="Text Box 11"/>
            <p:cNvSpPr txBox="1">
              <a:spLocks noChangeArrowheads="1"/>
            </p:cNvSpPr>
            <p:nvPr/>
          </p:nvSpPr>
          <p:spPr bwMode="auto">
            <a:xfrm>
              <a:off x="4921" y="481"/>
              <a:ext cx="635" cy="288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/>
                <a:t>AD</a:t>
              </a:r>
              <a:r>
                <a:rPr lang="en-US" altLang="zh-CN" sz="2400" baseline="-25000"/>
                <a:t>0B</a:t>
              </a:r>
              <a:endParaRPr lang="en-US" altLang="zh-CN" sz="2400" baseline="-25000"/>
            </a:p>
          </p:txBody>
        </p:sp>
        <p:sp>
          <p:nvSpPr>
            <p:cNvPr id="1590284" name="Text Box 12"/>
            <p:cNvSpPr txBox="1">
              <a:spLocks noChangeArrowheads="1"/>
            </p:cNvSpPr>
            <p:nvPr/>
          </p:nvSpPr>
          <p:spPr bwMode="auto">
            <a:xfrm>
              <a:off x="4921" y="918"/>
              <a:ext cx="635" cy="288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/>
                <a:t>AD</a:t>
              </a:r>
              <a:r>
                <a:rPr lang="en-US" altLang="zh-CN" sz="2400" baseline="-25000"/>
                <a:t>7B</a:t>
              </a:r>
              <a:endParaRPr lang="en-US" altLang="zh-CN" sz="2400" baseline="-25000"/>
            </a:p>
          </p:txBody>
        </p:sp>
        <p:sp>
          <p:nvSpPr>
            <p:cNvPr id="1590285" name="Text Box 13"/>
            <p:cNvSpPr txBox="1">
              <a:spLocks noChangeArrowheads="1"/>
            </p:cNvSpPr>
            <p:nvPr/>
          </p:nvSpPr>
          <p:spPr bwMode="auto">
            <a:xfrm rot="16200000">
              <a:off x="4982" y="706"/>
              <a:ext cx="408" cy="288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/>
                <a:t>～</a:t>
              </a:r>
              <a:endParaRPr lang="zh-CN" altLang="en-US" sz="2400" baseline="-25000"/>
            </a:p>
          </p:txBody>
        </p:sp>
      </p:grpSp>
      <p:sp>
        <p:nvSpPr>
          <p:cNvPr id="1590286" name="Text Box 14"/>
          <p:cNvSpPr txBox="1">
            <a:spLocks noChangeArrowheads="1"/>
          </p:cNvSpPr>
          <p:nvPr/>
        </p:nvSpPr>
        <p:spPr bwMode="auto">
          <a:xfrm>
            <a:off x="395288" y="4557713"/>
            <a:ext cx="936625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/>
              <a:t>OE</a:t>
            </a:r>
            <a:r>
              <a:rPr lang="en-US" altLang="zh-CN" sz="2400" baseline="-12000"/>
              <a:t>A</a:t>
            </a:r>
            <a:endParaRPr lang="en-US" altLang="zh-CN" sz="2400" baseline="-12000"/>
          </a:p>
        </p:txBody>
      </p:sp>
      <p:sp>
        <p:nvSpPr>
          <p:cNvPr id="1590287" name="Line 15"/>
          <p:cNvSpPr>
            <a:spLocks noChangeShapeType="1"/>
          </p:cNvSpPr>
          <p:nvPr/>
        </p:nvSpPr>
        <p:spPr bwMode="auto">
          <a:xfrm>
            <a:off x="679450" y="463073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0288" name="Line 16"/>
          <p:cNvSpPr>
            <a:spLocks noChangeShapeType="1"/>
          </p:cNvSpPr>
          <p:nvPr/>
        </p:nvSpPr>
        <p:spPr bwMode="auto">
          <a:xfrm>
            <a:off x="1187450" y="518001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0289" name="Text Box 17"/>
          <p:cNvSpPr txBox="1">
            <a:spLocks noChangeArrowheads="1"/>
          </p:cNvSpPr>
          <p:nvPr/>
        </p:nvSpPr>
        <p:spPr bwMode="auto">
          <a:xfrm>
            <a:off x="395288" y="4964113"/>
            <a:ext cx="936625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/>
              <a:t>WE</a:t>
            </a:r>
            <a:r>
              <a:rPr lang="en-US" altLang="zh-CN" sz="2400" baseline="-12000"/>
              <a:t>A</a:t>
            </a:r>
            <a:endParaRPr lang="en-US" altLang="zh-CN" sz="2400" baseline="-12000"/>
          </a:p>
        </p:txBody>
      </p:sp>
      <p:sp>
        <p:nvSpPr>
          <p:cNvPr id="1590290" name="Line 18"/>
          <p:cNvSpPr>
            <a:spLocks noChangeShapeType="1"/>
          </p:cNvSpPr>
          <p:nvPr/>
        </p:nvSpPr>
        <p:spPr bwMode="auto">
          <a:xfrm>
            <a:off x="623888" y="5037138"/>
            <a:ext cx="458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0291" name="Line 19"/>
          <p:cNvSpPr>
            <a:spLocks noChangeShapeType="1"/>
          </p:cNvSpPr>
          <p:nvPr/>
        </p:nvSpPr>
        <p:spPr bwMode="auto">
          <a:xfrm>
            <a:off x="1187450" y="556577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0292" name="Text Box 20"/>
          <p:cNvSpPr txBox="1">
            <a:spLocks noChangeArrowheads="1"/>
          </p:cNvSpPr>
          <p:nvPr/>
        </p:nvSpPr>
        <p:spPr bwMode="auto">
          <a:xfrm>
            <a:off x="468313" y="5349875"/>
            <a:ext cx="863600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/>
              <a:t>CS</a:t>
            </a:r>
            <a:r>
              <a:rPr lang="en-US" altLang="zh-CN" sz="2400" baseline="-12000"/>
              <a:t>A</a:t>
            </a:r>
            <a:endParaRPr lang="en-US" altLang="zh-CN" sz="2400" baseline="-12000"/>
          </a:p>
        </p:txBody>
      </p:sp>
      <p:sp>
        <p:nvSpPr>
          <p:cNvPr id="1590293" name="Line 21"/>
          <p:cNvSpPr>
            <a:spLocks noChangeShapeType="1"/>
          </p:cNvSpPr>
          <p:nvPr/>
        </p:nvSpPr>
        <p:spPr bwMode="auto">
          <a:xfrm>
            <a:off x="727075" y="5422900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0294" name="Text Box 22"/>
          <p:cNvSpPr txBox="1">
            <a:spLocks noChangeArrowheads="1"/>
          </p:cNvSpPr>
          <p:nvPr/>
        </p:nvSpPr>
        <p:spPr bwMode="auto">
          <a:xfrm>
            <a:off x="3635375" y="4557713"/>
            <a:ext cx="865188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OE</a:t>
            </a:r>
            <a:r>
              <a:rPr lang="en-US" altLang="zh-CN" sz="2400" baseline="-12000"/>
              <a:t>B</a:t>
            </a:r>
            <a:endParaRPr lang="en-US" altLang="zh-CN" sz="2400" baseline="-12000"/>
          </a:p>
        </p:txBody>
      </p:sp>
      <p:sp>
        <p:nvSpPr>
          <p:cNvPr id="1590295" name="Line 23"/>
          <p:cNvSpPr>
            <a:spLocks noChangeShapeType="1"/>
          </p:cNvSpPr>
          <p:nvPr/>
        </p:nvSpPr>
        <p:spPr bwMode="auto">
          <a:xfrm>
            <a:off x="3779838" y="463073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0296" name="Text Box 24"/>
          <p:cNvSpPr txBox="1">
            <a:spLocks noChangeArrowheads="1"/>
          </p:cNvSpPr>
          <p:nvPr/>
        </p:nvSpPr>
        <p:spPr bwMode="auto">
          <a:xfrm>
            <a:off x="3635375" y="4964113"/>
            <a:ext cx="865188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WE</a:t>
            </a:r>
            <a:r>
              <a:rPr lang="en-US" altLang="zh-CN" sz="2400" baseline="-12000"/>
              <a:t>B</a:t>
            </a:r>
            <a:endParaRPr lang="en-US" altLang="zh-CN" sz="2400" baseline="-12000"/>
          </a:p>
        </p:txBody>
      </p:sp>
      <p:sp>
        <p:nvSpPr>
          <p:cNvPr id="1590297" name="Line 25"/>
          <p:cNvSpPr>
            <a:spLocks noChangeShapeType="1"/>
          </p:cNvSpPr>
          <p:nvPr/>
        </p:nvSpPr>
        <p:spPr bwMode="auto">
          <a:xfrm>
            <a:off x="3752850" y="5037138"/>
            <a:ext cx="458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0298" name="Text Box 26"/>
          <p:cNvSpPr txBox="1">
            <a:spLocks noChangeArrowheads="1"/>
          </p:cNvSpPr>
          <p:nvPr/>
        </p:nvSpPr>
        <p:spPr bwMode="auto">
          <a:xfrm>
            <a:off x="3635375" y="5349875"/>
            <a:ext cx="792163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CS</a:t>
            </a:r>
            <a:r>
              <a:rPr lang="en-US" altLang="zh-CN" sz="2400" baseline="-12000"/>
              <a:t>B</a:t>
            </a:r>
            <a:endParaRPr lang="en-US" altLang="zh-CN" sz="2400" baseline="-12000"/>
          </a:p>
        </p:txBody>
      </p:sp>
      <p:sp>
        <p:nvSpPr>
          <p:cNvPr id="1590299" name="Line 27"/>
          <p:cNvSpPr>
            <a:spLocks noChangeShapeType="1"/>
          </p:cNvSpPr>
          <p:nvPr/>
        </p:nvSpPr>
        <p:spPr bwMode="auto">
          <a:xfrm>
            <a:off x="3770313" y="5422900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0300" name="Line 28"/>
          <p:cNvSpPr>
            <a:spLocks noChangeShapeType="1"/>
          </p:cNvSpPr>
          <p:nvPr/>
        </p:nvSpPr>
        <p:spPr bwMode="auto">
          <a:xfrm flipH="1">
            <a:off x="3060700" y="477361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0301" name="Line 29"/>
          <p:cNvSpPr>
            <a:spLocks noChangeShapeType="1"/>
          </p:cNvSpPr>
          <p:nvPr/>
        </p:nvSpPr>
        <p:spPr bwMode="auto">
          <a:xfrm flipH="1">
            <a:off x="3060700" y="518001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0302" name="Line 30"/>
          <p:cNvSpPr>
            <a:spLocks noChangeShapeType="1"/>
          </p:cNvSpPr>
          <p:nvPr/>
        </p:nvSpPr>
        <p:spPr bwMode="auto">
          <a:xfrm flipH="1">
            <a:off x="3060700" y="556577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0305" name="Rectangle 33"/>
          <p:cNvSpPr>
            <a:spLocks noChangeArrowheads="1"/>
          </p:cNvSpPr>
          <p:nvPr/>
        </p:nvSpPr>
        <p:spPr bwMode="auto">
          <a:xfrm>
            <a:off x="1979613" y="3575050"/>
            <a:ext cx="936625" cy="360363"/>
          </a:xfrm>
          <a:prstGeom prst="rect">
            <a:avLst/>
          </a:prstGeom>
          <a:solidFill>
            <a:srgbClr val="99FF66"/>
          </a:solidFill>
          <a:ln w="28575" algn="ctr">
            <a:solidFill>
              <a:srgbClr val="006600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400"/>
              <a:t>A</a:t>
            </a:r>
            <a:r>
              <a:rPr lang="zh-CN" altLang="en-US" sz="2400"/>
              <a:t>状态</a:t>
            </a:r>
            <a:endParaRPr lang="zh-CN" altLang="en-US" sz="2400"/>
          </a:p>
        </p:txBody>
      </p:sp>
      <p:sp>
        <p:nvSpPr>
          <p:cNvPr id="1590306" name="Rectangle 34"/>
          <p:cNvSpPr>
            <a:spLocks noChangeArrowheads="1"/>
          </p:cNvSpPr>
          <p:nvPr/>
        </p:nvSpPr>
        <p:spPr bwMode="auto">
          <a:xfrm>
            <a:off x="1979613" y="4006850"/>
            <a:ext cx="936625" cy="360363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CC0066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400"/>
              <a:t>B</a:t>
            </a:r>
            <a:r>
              <a:rPr lang="zh-CN" altLang="en-US" sz="2400"/>
              <a:t>状态</a:t>
            </a:r>
            <a:endParaRPr lang="zh-CN" altLang="en-US" sz="2400"/>
          </a:p>
        </p:txBody>
      </p:sp>
      <p:sp>
        <p:nvSpPr>
          <p:cNvPr id="1590307" name="Line 35"/>
          <p:cNvSpPr>
            <a:spLocks noChangeShapeType="1"/>
          </p:cNvSpPr>
          <p:nvPr/>
        </p:nvSpPr>
        <p:spPr bwMode="auto">
          <a:xfrm>
            <a:off x="1403350" y="3790950"/>
            <a:ext cx="6492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0308" name="Line 36"/>
          <p:cNvSpPr>
            <a:spLocks noChangeShapeType="1"/>
          </p:cNvSpPr>
          <p:nvPr/>
        </p:nvSpPr>
        <p:spPr bwMode="auto">
          <a:xfrm>
            <a:off x="2843213" y="3790950"/>
            <a:ext cx="6492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0309" name="Line 37"/>
          <p:cNvSpPr>
            <a:spLocks noChangeShapeType="1"/>
          </p:cNvSpPr>
          <p:nvPr/>
        </p:nvSpPr>
        <p:spPr bwMode="auto">
          <a:xfrm flipH="1">
            <a:off x="2843213" y="4222750"/>
            <a:ext cx="6492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0310" name="Line 38"/>
          <p:cNvSpPr>
            <a:spLocks noChangeShapeType="1"/>
          </p:cNvSpPr>
          <p:nvPr/>
        </p:nvSpPr>
        <p:spPr bwMode="auto">
          <a:xfrm flipH="1">
            <a:off x="1403350" y="4222750"/>
            <a:ext cx="6492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90314" name="Object 42"/>
          <p:cNvGraphicFramePr>
            <a:graphicFrameLocks noChangeAspect="1"/>
          </p:cNvGraphicFramePr>
          <p:nvPr/>
        </p:nvGraphicFramePr>
        <p:xfrm>
          <a:off x="4959350" y="476250"/>
          <a:ext cx="3933825" cy="54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323" name="Visio" r:id="rId1" imgW="2565400" imgH="3543300" progId="Visio.Drawing.11">
                  <p:embed/>
                </p:oleObj>
              </mc:Choice>
              <mc:Fallback>
                <p:oleObj name="Visio" r:id="rId1" imgW="2565400" imgH="3543300" progId="Visio.Drawing.11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476250"/>
                        <a:ext cx="3933825" cy="547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0315" name="Text Box 43"/>
          <p:cNvSpPr txBox="1">
            <a:spLocks noChangeArrowheads="1"/>
          </p:cNvSpPr>
          <p:nvPr/>
        </p:nvSpPr>
        <p:spPr bwMode="auto">
          <a:xfrm>
            <a:off x="4572000" y="6092825"/>
            <a:ext cx="3743325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某一端口的写过程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0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0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90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0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90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90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0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90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90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90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90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90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90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90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90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90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90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90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90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90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9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15903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15903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15903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0305" grpId="0" animBg="1"/>
      <p:bldP spid="1590306" grpId="0" animBg="1"/>
      <p:bldP spid="1590307" grpId="0" animBg="1"/>
      <p:bldP spid="1590308" grpId="0" animBg="1"/>
      <p:bldP spid="1590309" grpId="0" animBg="1"/>
      <p:bldP spid="1590310" grpId="0" animBg="1"/>
      <p:bldP spid="159031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49D411-E3E8-451D-8901-A1E27BE4A2EC}" type="slidenum">
              <a:rPr lang="zh-CN" altLang="en-US"/>
            </a:fld>
            <a:endParaRPr lang="en-US" altLang="zh-CN"/>
          </a:p>
        </p:txBody>
      </p:sp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4.2.5 </a:t>
            </a:r>
            <a:r>
              <a:rPr lang="zh-CN" altLang="en-US"/>
              <a:t>其他存储器       </a:t>
            </a:r>
            <a:r>
              <a:rPr lang="zh-CN" altLang="en-US">
                <a:solidFill>
                  <a:srgbClr val="006600"/>
                </a:solidFill>
              </a:rPr>
              <a:t>一、多端口存储器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1595450" name="Rectangle 58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CC0000"/>
                </a:solidFill>
                <a:ea typeface="黑体" panose="02010609060101010101" pitchFamily="2" charset="-122"/>
              </a:rPr>
              <a:t>双端口存储器常用的场合：</a:t>
            </a:r>
            <a:endParaRPr lang="zh-CN" altLang="en-US">
              <a:solidFill>
                <a:srgbClr val="CC0000"/>
              </a:solidFill>
              <a:ea typeface="黑体" panose="02010609060101010101" pitchFamily="2" charset="-122"/>
            </a:endParaRPr>
          </a:p>
          <a:p>
            <a:r>
              <a:rPr lang="en-US" altLang="zh-CN"/>
              <a:t>CPU        DMA</a:t>
            </a:r>
            <a:r>
              <a:rPr lang="zh-CN" altLang="en-US"/>
              <a:t>设备   </a:t>
            </a:r>
            <a:r>
              <a:rPr lang="zh-CN" altLang="en-US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br>
              <a:rPr lang="zh-CN" altLang="en-US"/>
            </a:br>
            <a:r>
              <a:rPr lang="en-US" altLang="zh-CN"/>
              <a:t>CPU        IOP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/>
              <a:t>IO</a:t>
            </a:r>
            <a:r>
              <a:rPr lang="zh-CN" altLang="en-US"/>
              <a:t>处理机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en-US" altLang="zh-CN">
              <a:latin typeface="宋体" panose="02010600030101010101" pitchFamily="2" charset="-122"/>
            </a:endParaRPr>
          </a:p>
          <a:p>
            <a:r>
              <a:rPr lang="zh-CN" altLang="en-US"/>
              <a:t>多机系统：</a:t>
            </a:r>
            <a:br>
              <a:rPr lang="zh-CN" altLang="en-US"/>
            </a:br>
            <a:br>
              <a:rPr lang="zh-CN" altLang="en-US"/>
            </a:br>
            <a:endParaRPr lang="zh-CN" altLang="en-US"/>
          </a:p>
          <a:p>
            <a:r>
              <a:rPr lang="en-US" altLang="zh-CN"/>
              <a:t>CPU</a:t>
            </a:r>
            <a:r>
              <a:rPr lang="zh-CN" altLang="en-US"/>
              <a:t>内部：多总线结构，通用寄存器为运算器的两个输入端同时提供操作数。</a:t>
            </a:r>
            <a:endParaRPr lang="zh-CN" altLang="en-US"/>
          </a:p>
          <a:p>
            <a:r>
              <a:rPr lang="zh-CN" altLang="en-US"/>
              <a:t>多级存储体系：</a:t>
            </a:r>
            <a:r>
              <a:rPr lang="en-US" altLang="zh-CN"/>
              <a:t>Cache</a:t>
            </a:r>
            <a:r>
              <a:rPr lang="zh-CN" altLang="en-US"/>
              <a:t>采用双端口结构。</a:t>
            </a:r>
            <a:endParaRPr lang="zh-CN" altLang="en-US"/>
          </a:p>
        </p:txBody>
      </p:sp>
      <p:sp>
        <p:nvSpPr>
          <p:cNvPr id="1595451" name="Line 59"/>
          <p:cNvSpPr>
            <a:spLocks noChangeShapeType="1"/>
          </p:cNvSpPr>
          <p:nvPr/>
        </p:nvSpPr>
        <p:spPr bwMode="auto">
          <a:xfrm>
            <a:off x="1692275" y="15573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595452" name="Line 60"/>
          <p:cNvSpPr>
            <a:spLocks noChangeShapeType="1"/>
          </p:cNvSpPr>
          <p:nvPr/>
        </p:nvSpPr>
        <p:spPr bwMode="auto">
          <a:xfrm>
            <a:off x="1692275" y="19891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595453" name="Text Box 61"/>
          <p:cNvSpPr txBox="1">
            <a:spLocks noChangeArrowheads="1"/>
          </p:cNvSpPr>
          <p:nvPr/>
        </p:nvSpPr>
        <p:spPr bwMode="auto">
          <a:xfrm>
            <a:off x="5076825" y="1484313"/>
            <a:ext cx="2447925" cy="51911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latin typeface="Courier New" panose="02070309020205020404" pitchFamily="49" charset="0"/>
              </a:rPr>
              <a:t>并行访问内存</a:t>
            </a:r>
            <a:endParaRPr lang="zh-CN" altLang="en-US">
              <a:latin typeface="Courier New" panose="02070309020205020404" pitchFamily="49" charset="0"/>
            </a:endParaRPr>
          </a:p>
        </p:txBody>
      </p:sp>
      <p:sp>
        <p:nvSpPr>
          <p:cNvPr id="1595454" name="AutoShape 62"/>
          <p:cNvSpPr/>
          <p:nvPr/>
        </p:nvSpPr>
        <p:spPr bwMode="auto">
          <a:xfrm>
            <a:off x="4932363" y="1412875"/>
            <a:ext cx="144462" cy="720725"/>
          </a:xfrm>
          <a:prstGeom prst="rightBrace">
            <a:avLst>
              <a:gd name="adj1" fmla="val 4157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95455" name="Group 63"/>
          <p:cNvGrpSpPr/>
          <p:nvPr/>
        </p:nvGrpSpPr>
        <p:grpSpPr bwMode="auto">
          <a:xfrm>
            <a:off x="2627313" y="2420938"/>
            <a:ext cx="4608512" cy="936625"/>
            <a:chOff x="1927" y="1479"/>
            <a:chExt cx="2903" cy="590"/>
          </a:xfrm>
        </p:grpSpPr>
        <p:sp>
          <p:nvSpPr>
            <p:cNvPr id="1595456" name="Rectangle 64"/>
            <p:cNvSpPr>
              <a:spLocks noChangeArrowheads="1"/>
            </p:cNvSpPr>
            <p:nvPr/>
          </p:nvSpPr>
          <p:spPr bwMode="auto">
            <a:xfrm>
              <a:off x="2925" y="1479"/>
              <a:ext cx="861" cy="590"/>
            </a:xfrm>
            <a:prstGeom prst="rect">
              <a:avLst/>
            </a:prstGeom>
            <a:solidFill>
              <a:srgbClr val="FF66FF"/>
            </a:solidFill>
            <a:ln w="28575" algn="ctr">
              <a:miter lim="800000"/>
              <a:tailEnd type="none" w="med" len="lg"/>
            </a:ln>
            <a:effectLst/>
            <a:scene3d>
              <a:camera prst="legacyObliqueBottom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rgbClr val="003300"/>
                  </a:solidFill>
                </a:rPr>
                <a:t>双端口</a:t>
              </a:r>
              <a:endParaRPr lang="zh-CN" altLang="en-US">
                <a:solidFill>
                  <a:srgbClr val="003300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rgbClr val="003300"/>
                  </a:solidFill>
                </a:rPr>
                <a:t>存储器</a:t>
              </a:r>
              <a:endParaRPr lang="zh-CN" altLang="en-US">
                <a:solidFill>
                  <a:srgbClr val="003300"/>
                </a:solidFill>
              </a:endParaRPr>
            </a:p>
          </p:txBody>
        </p:sp>
        <p:sp>
          <p:nvSpPr>
            <p:cNvPr id="1595457" name="Rectangle 65"/>
            <p:cNvSpPr>
              <a:spLocks noChangeArrowheads="1"/>
            </p:cNvSpPr>
            <p:nvPr/>
          </p:nvSpPr>
          <p:spPr bwMode="auto">
            <a:xfrm>
              <a:off x="1927" y="1570"/>
              <a:ext cx="635" cy="408"/>
            </a:xfrm>
            <a:prstGeom prst="rect">
              <a:avLst/>
            </a:prstGeom>
            <a:solidFill>
              <a:srgbClr val="FFFF66"/>
            </a:solidFill>
            <a:ln w="28575" algn="ctr">
              <a:miter lim="800000"/>
              <a:tailEnd type="none" w="med" len="lg"/>
            </a:ln>
            <a:effectLst/>
            <a:scene3d>
              <a:camera prst="legacyObliqueBottom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bg2"/>
                  </a:solidFill>
                </a:rPr>
                <a:t>CPU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  <p:sp>
          <p:nvSpPr>
            <p:cNvPr id="1595458" name="Rectangle 66"/>
            <p:cNvSpPr>
              <a:spLocks noChangeArrowheads="1"/>
            </p:cNvSpPr>
            <p:nvPr/>
          </p:nvSpPr>
          <p:spPr bwMode="auto">
            <a:xfrm>
              <a:off x="4195" y="1616"/>
              <a:ext cx="635" cy="408"/>
            </a:xfrm>
            <a:prstGeom prst="rect">
              <a:avLst/>
            </a:prstGeom>
            <a:solidFill>
              <a:srgbClr val="33CC33"/>
            </a:solidFill>
            <a:ln w="28575" algn="ctr">
              <a:miter lim="800000"/>
              <a:tailEnd type="none" w="med" len="lg"/>
            </a:ln>
            <a:effectLst/>
            <a:scene3d>
              <a:camera prst="legacyObliqueBottom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33CC33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bg2"/>
                  </a:solidFill>
                </a:rPr>
                <a:t>CPU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  <p:sp>
          <p:nvSpPr>
            <p:cNvPr id="1595459" name="Line 67"/>
            <p:cNvSpPr>
              <a:spLocks noChangeShapeType="1"/>
            </p:cNvSpPr>
            <p:nvPr/>
          </p:nvSpPr>
          <p:spPr bwMode="auto">
            <a:xfrm rot="-5400000">
              <a:off x="2744" y="1615"/>
              <a:ext cx="0" cy="363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95460" name="Line 68"/>
            <p:cNvSpPr>
              <a:spLocks noChangeShapeType="1"/>
            </p:cNvSpPr>
            <p:nvPr/>
          </p:nvSpPr>
          <p:spPr bwMode="auto">
            <a:xfrm rot="-5400000">
              <a:off x="4014" y="1615"/>
              <a:ext cx="0" cy="363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595461" name="Group 69"/>
          <p:cNvGrpSpPr/>
          <p:nvPr/>
        </p:nvGrpSpPr>
        <p:grpSpPr bwMode="auto">
          <a:xfrm>
            <a:off x="2339975" y="5157788"/>
            <a:ext cx="4968875" cy="1223962"/>
            <a:chOff x="1655" y="3249"/>
            <a:chExt cx="3130" cy="771"/>
          </a:xfrm>
        </p:grpSpPr>
        <p:sp>
          <p:nvSpPr>
            <p:cNvPr id="1595462" name="Rectangle 70"/>
            <p:cNvSpPr>
              <a:spLocks noChangeArrowheads="1"/>
            </p:cNvSpPr>
            <p:nvPr/>
          </p:nvSpPr>
          <p:spPr bwMode="auto">
            <a:xfrm>
              <a:off x="2653" y="3385"/>
              <a:ext cx="726" cy="408"/>
            </a:xfrm>
            <a:prstGeom prst="rect">
              <a:avLst/>
            </a:prstGeom>
            <a:solidFill>
              <a:srgbClr val="FFFF00"/>
            </a:solidFill>
            <a:ln w="28575" algn="ctr">
              <a:miter lim="800000"/>
              <a:tailEnd type="none" w="med" len="lg"/>
            </a:ln>
            <a:effectLst/>
            <a:scene3d>
              <a:camera prst="legacyObliqueBottom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bg2"/>
                  </a:solidFill>
                </a:rPr>
                <a:t>Cache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  <p:sp>
          <p:nvSpPr>
            <p:cNvPr id="1595463" name="Rectangle 71"/>
            <p:cNvSpPr>
              <a:spLocks noChangeArrowheads="1"/>
            </p:cNvSpPr>
            <p:nvPr/>
          </p:nvSpPr>
          <p:spPr bwMode="auto">
            <a:xfrm>
              <a:off x="1655" y="3385"/>
              <a:ext cx="635" cy="408"/>
            </a:xfrm>
            <a:prstGeom prst="rect">
              <a:avLst/>
            </a:prstGeom>
            <a:solidFill>
              <a:srgbClr val="FFFF66"/>
            </a:solidFill>
            <a:ln w="28575" algn="ctr">
              <a:miter lim="800000"/>
              <a:tailEnd type="none" w="med" len="lg"/>
            </a:ln>
            <a:effectLst/>
            <a:scene3d>
              <a:camera prst="legacyObliqueBottom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bg2"/>
                  </a:solidFill>
                </a:rPr>
                <a:t>CPU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  <p:sp>
          <p:nvSpPr>
            <p:cNvPr id="1595464" name="Rectangle 72"/>
            <p:cNvSpPr>
              <a:spLocks noChangeArrowheads="1"/>
            </p:cNvSpPr>
            <p:nvPr/>
          </p:nvSpPr>
          <p:spPr bwMode="auto">
            <a:xfrm>
              <a:off x="3923" y="3249"/>
              <a:ext cx="862" cy="771"/>
            </a:xfrm>
            <a:prstGeom prst="rect">
              <a:avLst/>
            </a:prstGeom>
            <a:solidFill>
              <a:schemeClr val="folHlink"/>
            </a:solidFill>
            <a:ln w="28575" algn="ctr">
              <a:miter lim="800000"/>
              <a:tailEnd type="none" w="med" len="lg"/>
            </a:ln>
            <a:effectLst/>
            <a:scene3d>
              <a:camera prst="legacyObliqueBottom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</a:rPr>
                <a:t>主存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595465" name="Line 73"/>
            <p:cNvSpPr>
              <a:spLocks noChangeShapeType="1"/>
            </p:cNvSpPr>
            <p:nvPr/>
          </p:nvSpPr>
          <p:spPr bwMode="auto">
            <a:xfrm rot="-5400000">
              <a:off x="2472" y="3430"/>
              <a:ext cx="0" cy="363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95466" name="Line 74"/>
            <p:cNvSpPr>
              <a:spLocks noChangeShapeType="1"/>
            </p:cNvSpPr>
            <p:nvPr/>
          </p:nvSpPr>
          <p:spPr bwMode="auto">
            <a:xfrm rot="-5400000">
              <a:off x="3670" y="3366"/>
              <a:ext cx="1" cy="493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5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95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95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5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5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95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95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73C18B-F5B1-4621-971B-5276D982AC2A}" type="slidenum">
              <a:rPr lang="zh-CN" altLang="en-US"/>
            </a:fld>
            <a:endParaRPr lang="en-US" altLang="zh-CN"/>
          </a:p>
        </p:txBody>
      </p:sp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4.2.5 </a:t>
            </a:r>
            <a:r>
              <a:rPr lang="zh-CN" altLang="en-US"/>
              <a:t>其他存储器       </a:t>
            </a:r>
            <a:r>
              <a:rPr lang="zh-CN" altLang="en-US">
                <a:solidFill>
                  <a:srgbClr val="006600"/>
                </a:solidFill>
              </a:rPr>
              <a:t>二、多体交叉存储器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620713"/>
            <a:ext cx="8280400" cy="38877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CC0066"/>
                </a:solidFill>
                <a:ea typeface="黑体" panose="02010609060101010101" pitchFamily="2" charset="-122"/>
              </a:rPr>
              <a:t>对存储器的要求：</a:t>
            </a:r>
            <a:r>
              <a:rPr lang="zh-CN" altLang="en-US"/>
              <a:t>大容量、高速度、低价格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仅靠一种工艺的单一存储器无法同时满足。</a:t>
            </a:r>
            <a:endParaRPr lang="zh-CN" altLang="en-US"/>
          </a:p>
          <a:p>
            <a:r>
              <a:rPr lang="zh-CN" altLang="en-US"/>
              <a:t>多种不同工艺 </a:t>
            </a:r>
            <a:r>
              <a:rPr lang="zh-CN" altLang="en-US">
                <a:latin typeface="+mn-ea"/>
              </a:rPr>
              <a:t>→</a:t>
            </a:r>
            <a:r>
              <a:rPr lang="zh-CN" altLang="en-US"/>
              <a:t> </a:t>
            </a:r>
            <a:r>
              <a:rPr lang="zh-CN" altLang="en-US">
                <a:solidFill>
                  <a:srgbClr val="009900"/>
                </a:solidFill>
                <a:ea typeface="黑体" panose="02010609060101010101" pitchFamily="2" charset="-122"/>
              </a:rPr>
              <a:t>存储体系</a:t>
            </a:r>
            <a:br>
              <a:rPr lang="zh-CN" altLang="en-US"/>
            </a:br>
            <a:r>
              <a:rPr lang="en-US" altLang="zh-CN"/>
              <a:t>Cache</a:t>
            </a:r>
            <a:r>
              <a:rPr lang="zh-CN" altLang="en-US"/>
              <a:t>，主存，辅存</a:t>
            </a:r>
            <a:r>
              <a:rPr lang="zh-CN" altLang="en-US">
                <a:solidFill>
                  <a:srgbClr val="FF0000"/>
                </a:solidFill>
              </a:rPr>
              <a:t>（系统结构）</a:t>
            </a:r>
            <a:br>
              <a:rPr lang="zh-CN" altLang="en-US"/>
            </a:br>
            <a:r>
              <a:rPr lang="zh-CN" altLang="en-US">
                <a:solidFill>
                  <a:srgbClr val="0000FF"/>
                </a:solidFill>
              </a:rPr>
              <a:t>速度、容量、价格</a:t>
            </a:r>
            <a:endParaRPr lang="zh-CN" altLang="en-US">
              <a:solidFill>
                <a:srgbClr val="0000FF"/>
              </a:solidFill>
            </a:endParaRPr>
          </a:p>
          <a:p>
            <a:r>
              <a:rPr lang="zh-CN" altLang="en-US">
                <a:solidFill>
                  <a:srgbClr val="009900"/>
                </a:solidFill>
                <a:ea typeface="黑体" panose="02010609060101010101" pitchFamily="2" charset="-122"/>
              </a:rPr>
              <a:t>并行主存系统</a:t>
            </a:r>
            <a:r>
              <a:rPr lang="zh-CN" altLang="en-US">
                <a:solidFill>
                  <a:srgbClr val="FF0000"/>
                </a:solidFill>
              </a:rPr>
              <a:t>（组成）</a:t>
            </a:r>
            <a:br>
              <a:rPr lang="zh-CN" altLang="en-US"/>
            </a:br>
            <a:r>
              <a:rPr lang="zh-CN" altLang="en-US">
                <a:solidFill>
                  <a:srgbClr val="0000FF"/>
                </a:solidFill>
              </a:rPr>
              <a:t>提高速度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96422" name="Rectangle 6"/>
          <p:cNvSpPr>
            <a:spLocks noChangeArrowheads="1"/>
          </p:cNvSpPr>
          <p:nvPr/>
        </p:nvSpPr>
        <p:spPr bwMode="auto">
          <a:xfrm>
            <a:off x="385763" y="4941888"/>
            <a:ext cx="8362950" cy="10080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CC0000"/>
                </a:solidFill>
                <a:ea typeface="黑体" panose="02010609060101010101" pitchFamily="2" charset="-122"/>
              </a:rPr>
              <a:t>并行主存系统：</a:t>
            </a:r>
            <a:r>
              <a:rPr lang="zh-CN" altLang="en-US"/>
              <a:t>把主存储器分为</a:t>
            </a:r>
            <a:r>
              <a:rPr lang="zh-CN" altLang="en-US">
                <a:solidFill>
                  <a:srgbClr val="FF0000"/>
                </a:solidFill>
              </a:rPr>
              <a:t>多个存储体</a:t>
            </a:r>
            <a:r>
              <a:rPr lang="zh-CN" altLang="en-US">
                <a:solidFill>
                  <a:srgbClr val="0000FF"/>
                </a:solidFill>
              </a:rPr>
              <a:t>交叉</a:t>
            </a:r>
            <a:r>
              <a:rPr lang="zh-CN" altLang="en-US"/>
              <a:t>或</a:t>
            </a:r>
            <a:r>
              <a:rPr lang="zh-CN" altLang="en-US">
                <a:solidFill>
                  <a:srgbClr val="0000FF"/>
                </a:solidFill>
              </a:rPr>
              <a:t>并行</a:t>
            </a:r>
            <a:r>
              <a:rPr lang="zh-CN" altLang="en-US"/>
              <a:t>工作，在一个</a:t>
            </a:r>
            <a:r>
              <a:rPr lang="zh-CN" altLang="en-US">
                <a:solidFill>
                  <a:srgbClr val="008000"/>
                </a:solidFill>
              </a:rPr>
              <a:t>主存周期</a:t>
            </a:r>
            <a:r>
              <a:rPr lang="zh-CN" altLang="en-US"/>
              <a:t>内能读写</a:t>
            </a:r>
            <a:r>
              <a:rPr lang="zh-CN" altLang="en-US">
                <a:solidFill>
                  <a:srgbClr val="CC3399"/>
                </a:solidFill>
              </a:rPr>
              <a:t>多个字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9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642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57CE3F-A67A-4D16-B981-406FA30602E5}" type="slidenum">
              <a:rPr lang="zh-CN" altLang="en-US"/>
            </a:fld>
            <a:endParaRPr lang="en-US" altLang="zh-CN"/>
          </a:p>
        </p:txBody>
      </p:sp>
      <p:sp>
        <p:nvSpPr>
          <p:cNvPr id="159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4.2.5 </a:t>
            </a:r>
            <a:r>
              <a:rPr lang="zh-CN" altLang="en-US"/>
              <a:t>其他存储器       </a:t>
            </a:r>
            <a:r>
              <a:rPr lang="zh-CN" altLang="en-US">
                <a:solidFill>
                  <a:srgbClr val="006600"/>
                </a:solidFill>
              </a:rPr>
              <a:t>二、多体交叉存储器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159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362950" cy="1079500"/>
          </a:xfrm>
        </p:spPr>
        <p:txBody>
          <a:bodyPr/>
          <a:lstStyle/>
          <a:p>
            <a:r>
              <a:rPr lang="zh-CN" altLang="en-US"/>
              <a:t>多体</a:t>
            </a:r>
            <a:r>
              <a:rPr lang="zh-CN" altLang="en-US">
                <a:solidFill>
                  <a:srgbClr val="FF0000"/>
                </a:solidFill>
                <a:ea typeface="黑体" panose="02010609060101010101" pitchFamily="2" charset="-122"/>
              </a:rPr>
              <a:t>并行</a:t>
            </a:r>
            <a:r>
              <a:rPr lang="zh-CN" altLang="en-US"/>
              <a:t>访问：</a:t>
            </a:r>
            <a:r>
              <a:rPr lang="en-US" altLang="zh-CN"/>
              <a:t>80x86</a:t>
            </a:r>
            <a:r>
              <a:rPr lang="zh-CN" altLang="en-US"/>
              <a:t>处理器的内存组织</a:t>
            </a:r>
            <a:endParaRPr lang="zh-CN" altLang="en-US"/>
          </a:p>
          <a:p>
            <a:r>
              <a:rPr lang="zh-CN" altLang="en-US"/>
              <a:t>多体</a:t>
            </a:r>
            <a:r>
              <a:rPr lang="zh-CN" altLang="en-US">
                <a:solidFill>
                  <a:srgbClr val="FF0000"/>
                </a:solidFill>
                <a:ea typeface="黑体" panose="02010609060101010101" pitchFamily="2" charset="-122"/>
              </a:rPr>
              <a:t>交叉</a:t>
            </a:r>
            <a:r>
              <a:rPr lang="zh-CN" altLang="en-US"/>
              <a:t>访问：</a:t>
            </a:r>
            <a:endParaRPr lang="zh-CN" altLang="en-US"/>
          </a:p>
        </p:txBody>
      </p:sp>
      <p:sp>
        <p:nvSpPr>
          <p:cNvPr id="1591301" name="Text Box 5"/>
          <p:cNvSpPr txBox="1">
            <a:spLocks noChangeArrowheads="1"/>
          </p:cNvSpPr>
          <p:nvPr/>
        </p:nvSpPr>
        <p:spPr bwMode="auto">
          <a:xfrm>
            <a:off x="684213" y="6092825"/>
            <a:ext cx="7848600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四体交叉访问存储器简化框图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1591302" name="Object 6"/>
          <p:cNvGraphicFramePr>
            <a:graphicFrameLocks noChangeAspect="1"/>
          </p:cNvGraphicFramePr>
          <p:nvPr/>
        </p:nvGraphicFramePr>
        <p:xfrm>
          <a:off x="755650" y="1719263"/>
          <a:ext cx="7632700" cy="447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311" name="Visio" r:id="rId1" imgW="4632325" imgH="2713355" progId="Visio.Drawing.11">
                  <p:embed/>
                </p:oleObj>
              </mc:Choice>
              <mc:Fallback>
                <p:oleObj name="Visio" r:id="rId1" imgW="4632325" imgH="2713355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19263"/>
                        <a:ext cx="7632700" cy="447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动作按钮: 上一张 7">
            <a:hlinkClick r:id="" action="ppaction://hlinkshowjump?jump=lastslideviewed" highlightClick="1"/>
          </p:cNvPr>
          <p:cNvSpPr/>
          <p:nvPr/>
        </p:nvSpPr>
        <p:spPr bwMode="auto">
          <a:xfrm>
            <a:off x="8244408" y="476672"/>
            <a:ext cx="504056" cy="504056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8D4B1-7124-42AF-BA5F-EC5C0BCB3CA9}" type="slidenum">
              <a:rPr lang="zh-CN" altLang="en-US"/>
            </a:fld>
            <a:endParaRPr lang="en-US" altLang="zh-CN"/>
          </a:p>
        </p:txBody>
      </p:sp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4.2.5 </a:t>
            </a:r>
            <a:r>
              <a:rPr lang="zh-CN" altLang="en-US"/>
              <a:t>其他存储器       </a:t>
            </a:r>
            <a:r>
              <a:rPr lang="zh-CN" altLang="en-US">
                <a:solidFill>
                  <a:srgbClr val="006600"/>
                </a:solidFill>
              </a:rPr>
              <a:t>二、多体交叉存储器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1592324" name="Text Box 4"/>
          <p:cNvSpPr txBox="1">
            <a:spLocks noChangeArrowheads="1"/>
          </p:cNvSpPr>
          <p:nvPr/>
        </p:nvSpPr>
        <p:spPr bwMode="auto">
          <a:xfrm>
            <a:off x="684213" y="5934075"/>
            <a:ext cx="7848600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四体存储器交叉访问示意图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592327" name="Rectangle 7"/>
          <p:cNvSpPr>
            <a:spLocks noChangeArrowheads="1"/>
          </p:cNvSpPr>
          <p:nvPr/>
        </p:nvSpPr>
        <p:spPr bwMode="auto">
          <a:xfrm>
            <a:off x="1979613" y="3702050"/>
            <a:ext cx="2592387" cy="360363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47" name="Text Box 27"/>
          <p:cNvSpPr txBox="1">
            <a:spLocks noChangeArrowheads="1"/>
          </p:cNvSpPr>
          <p:nvPr/>
        </p:nvSpPr>
        <p:spPr bwMode="auto">
          <a:xfrm>
            <a:off x="1258888" y="3629025"/>
            <a:ext cx="792162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2400"/>
              <a:t>M0</a:t>
            </a:r>
            <a:endParaRPr lang="en-US" altLang="zh-CN" sz="2400"/>
          </a:p>
        </p:txBody>
      </p:sp>
      <p:sp>
        <p:nvSpPr>
          <p:cNvPr id="1592351" name="Rectangle 31"/>
          <p:cNvSpPr>
            <a:spLocks noChangeArrowheads="1"/>
          </p:cNvSpPr>
          <p:nvPr/>
        </p:nvSpPr>
        <p:spPr bwMode="auto">
          <a:xfrm>
            <a:off x="2627313" y="3341688"/>
            <a:ext cx="2592387" cy="360362"/>
          </a:xfrm>
          <a:prstGeom prst="rect">
            <a:avLst/>
          </a:prstGeom>
          <a:solidFill>
            <a:srgbClr val="FF99FF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52" name="Rectangle 32"/>
          <p:cNvSpPr>
            <a:spLocks noChangeArrowheads="1"/>
          </p:cNvSpPr>
          <p:nvPr/>
        </p:nvSpPr>
        <p:spPr bwMode="auto">
          <a:xfrm>
            <a:off x="3276600" y="2981325"/>
            <a:ext cx="2592388" cy="360363"/>
          </a:xfrm>
          <a:prstGeom prst="rect">
            <a:avLst/>
          </a:prstGeom>
          <a:solidFill>
            <a:srgbClr val="66CCFF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53" name="Rectangle 33"/>
          <p:cNvSpPr>
            <a:spLocks noChangeArrowheads="1"/>
          </p:cNvSpPr>
          <p:nvPr/>
        </p:nvSpPr>
        <p:spPr bwMode="auto">
          <a:xfrm>
            <a:off x="3924300" y="2620963"/>
            <a:ext cx="2592388" cy="360362"/>
          </a:xfrm>
          <a:prstGeom prst="rect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54" name="Rectangle 34"/>
          <p:cNvSpPr>
            <a:spLocks noChangeArrowheads="1"/>
          </p:cNvSpPr>
          <p:nvPr/>
        </p:nvSpPr>
        <p:spPr bwMode="auto">
          <a:xfrm>
            <a:off x="4572000" y="2262188"/>
            <a:ext cx="2592388" cy="360362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55" name="Rectangle 35"/>
          <p:cNvSpPr>
            <a:spLocks noChangeArrowheads="1"/>
          </p:cNvSpPr>
          <p:nvPr/>
        </p:nvSpPr>
        <p:spPr bwMode="auto">
          <a:xfrm>
            <a:off x="1979613" y="4133850"/>
            <a:ext cx="144462" cy="360363"/>
          </a:xfrm>
          <a:prstGeom prst="rect">
            <a:avLst/>
          </a:prstGeom>
          <a:solidFill>
            <a:srgbClr val="FF9966"/>
          </a:solidFill>
          <a:ln w="28575" algn="ctr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56" name="Rectangle 36"/>
          <p:cNvSpPr>
            <a:spLocks noChangeArrowheads="1"/>
          </p:cNvSpPr>
          <p:nvPr/>
        </p:nvSpPr>
        <p:spPr bwMode="auto">
          <a:xfrm>
            <a:off x="2627313" y="4133850"/>
            <a:ext cx="144462" cy="360363"/>
          </a:xfrm>
          <a:prstGeom prst="rect">
            <a:avLst/>
          </a:prstGeom>
          <a:solidFill>
            <a:srgbClr val="FF9966"/>
          </a:solidFill>
          <a:ln w="28575" algn="ctr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57" name="Rectangle 37"/>
          <p:cNvSpPr>
            <a:spLocks noChangeArrowheads="1"/>
          </p:cNvSpPr>
          <p:nvPr/>
        </p:nvSpPr>
        <p:spPr bwMode="auto">
          <a:xfrm>
            <a:off x="3276600" y="4133850"/>
            <a:ext cx="144463" cy="360363"/>
          </a:xfrm>
          <a:prstGeom prst="rect">
            <a:avLst/>
          </a:prstGeom>
          <a:solidFill>
            <a:srgbClr val="FF9966"/>
          </a:solidFill>
          <a:ln w="28575" algn="ctr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58" name="Rectangle 38"/>
          <p:cNvSpPr>
            <a:spLocks noChangeArrowheads="1"/>
          </p:cNvSpPr>
          <p:nvPr/>
        </p:nvSpPr>
        <p:spPr bwMode="auto">
          <a:xfrm>
            <a:off x="3924300" y="4133850"/>
            <a:ext cx="144463" cy="360363"/>
          </a:xfrm>
          <a:prstGeom prst="rect">
            <a:avLst/>
          </a:prstGeom>
          <a:solidFill>
            <a:srgbClr val="FF9966"/>
          </a:solidFill>
          <a:ln w="28575" algn="ctr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59" name="Rectangle 39"/>
          <p:cNvSpPr>
            <a:spLocks noChangeArrowheads="1"/>
          </p:cNvSpPr>
          <p:nvPr/>
        </p:nvSpPr>
        <p:spPr bwMode="auto">
          <a:xfrm>
            <a:off x="4572000" y="4133850"/>
            <a:ext cx="144463" cy="360363"/>
          </a:xfrm>
          <a:prstGeom prst="rect">
            <a:avLst/>
          </a:prstGeom>
          <a:solidFill>
            <a:srgbClr val="FF9966"/>
          </a:solidFill>
          <a:ln w="28575" algn="ctr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60" name="Rectangle 40"/>
          <p:cNvSpPr>
            <a:spLocks noChangeArrowheads="1"/>
          </p:cNvSpPr>
          <p:nvPr/>
        </p:nvSpPr>
        <p:spPr bwMode="auto">
          <a:xfrm>
            <a:off x="5219700" y="4133850"/>
            <a:ext cx="144463" cy="360363"/>
          </a:xfrm>
          <a:prstGeom prst="rect">
            <a:avLst/>
          </a:prstGeom>
          <a:solidFill>
            <a:srgbClr val="FF9966"/>
          </a:solidFill>
          <a:ln w="28575" algn="ctr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62" name="Rectangle 42"/>
          <p:cNvSpPr>
            <a:spLocks noChangeArrowheads="1"/>
          </p:cNvSpPr>
          <p:nvPr/>
        </p:nvSpPr>
        <p:spPr bwMode="auto">
          <a:xfrm>
            <a:off x="5867400" y="4133850"/>
            <a:ext cx="144463" cy="360363"/>
          </a:xfrm>
          <a:prstGeom prst="rect">
            <a:avLst/>
          </a:prstGeom>
          <a:solidFill>
            <a:srgbClr val="FF9966"/>
          </a:solidFill>
          <a:ln w="28575" algn="ctr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63" name="Rectangle 43"/>
          <p:cNvSpPr>
            <a:spLocks noChangeArrowheads="1"/>
          </p:cNvSpPr>
          <p:nvPr/>
        </p:nvSpPr>
        <p:spPr bwMode="auto">
          <a:xfrm>
            <a:off x="6516688" y="4133850"/>
            <a:ext cx="144462" cy="360363"/>
          </a:xfrm>
          <a:prstGeom prst="rect">
            <a:avLst/>
          </a:prstGeom>
          <a:solidFill>
            <a:srgbClr val="FF9966"/>
          </a:solidFill>
          <a:ln w="28575" algn="ctr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64" name="Rectangle 44"/>
          <p:cNvSpPr>
            <a:spLocks noChangeArrowheads="1"/>
          </p:cNvSpPr>
          <p:nvPr/>
        </p:nvSpPr>
        <p:spPr bwMode="auto">
          <a:xfrm>
            <a:off x="7164388" y="4133850"/>
            <a:ext cx="144462" cy="360363"/>
          </a:xfrm>
          <a:prstGeom prst="rect">
            <a:avLst/>
          </a:prstGeom>
          <a:solidFill>
            <a:srgbClr val="FF9966"/>
          </a:solidFill>
          <a:ln w="28575" algn="ctr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65" name="Line 45"/>
          <p:cNvSpPr>
            <a:spLocks noChangeShapeType="1"/>
          </p:cNvSpPr>
          <p:nvPr/>
        </p:nvSpPr>
        <p:spPr bwMode="auto">
          <a:xfrm rot="-5400000">
            <a:off x="-288925" y="2944813"/>
            <a:ext cx="3095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66" name="Text Box 46"/>
          <p:cNvSpPr txBox="1">
            <a:spLocks noChangeArrowheads="1"/>
          </p:cNvSpPr>
          <p:nvPr/>
        </p:nvSpPr>
        <p:spPr bwMode="auto">
          <a:xfrm>
            <a:off x="1908175" y="3270250"/>
            <a:ext cx="792163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2400"/>
              <a:t>M1</a:t>
            </a:r>
            <a:endParaRPr lang="en-US" altLang="zh-CN" sz="2400"/>
          </a:p>
        </p:txBody>
      </p:sp>
      <p:sp>
        <p:nvSpPr>
          <p:cNvPr id="1592367" name="Text Box 47"/>
          <p:cNvSpPr txBox="1">
            <a:spLocks noChangeArrowheads="1"/>
          </p:cNvSpPr>
          <p:nvPr/>
        </p:nvSpPr>
        <p:spPr bwMode="auto">
          <a:xfrm>
            <a:off x="2555875" y="2909888"/>
            <a:ext cx="792163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2400"/>
              <a:t>M2</a:t>
            </a:r>
            <a:endParaRPr lang="en-US" altLang="zh-CN" sz="2400"/>
          </a:p>
        </p:txBody>
      </p:sp>
      <p:sp>
        <p:nvSpPr>
          <p:cNvPr id="1592368" name="Text Box 48"/>
          <p:cNvSpPr txBox="1">
            <a:spLocks noChangeArrowheads="1"/>
          </p:cNvSpPr>
          <p:nvPr/>
        </p:nvSpPr>
        <p:spPr bwMode="auto">
          <a:xfrm>
            <a:off x="3203575" y="2549525"/>
            <a:ext cx="792163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2400"/>
              <a:t>M3</a:t>
            </a:r>
            <a:endParaRPr lang="en-US" altLang="zh-CN" sz="2400"/>
          </a:p>
        </p:txBody>
      </p:sp>
      <p:sp>
        <p:nvSpPr>
          <p:cNvPr id="1592369" name="Text Box 49"/>
          <p:cNvSpPr txBox="1">
            <a:spLocks noChangeArrowheads="1"/>
          </p:cNvSpPr>
          <p:nvPr/>
        </p:nvSpPr>
        <p:spPr bwMode="auto">
          <a:xfrm>
            <a:off x="3851275" y="2189163"/>
            <a:ext cx="792163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2400"/>
              <a:t>M0</a:t>
            </a:r>
            <a:endParaRPr lang="en-US" altLang="zh-CN" sz="2400"/>
          </a:p>
        </p:txBody>
      </p:sp>
      <p:sp>
        <p:nvSpPr>
          <p:cNvPr id="1592370" name="Line 50"/>
          <p:cNvSpPr>
            <a:spLocks noChangeShapeType="1"/>
          </p:cNvSpPr>
          <p:nvPr/>
        </p:nvSpPr>
        <p:spPr bwMode="auto">
          <a:xfrm flipV="1">
            <a:off x="1979613" y="1541463"/>
            <a:ext cx="0" cy="3744912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73" name="Line 53"/>
          <p:cNvSpPr>
            <a:spLocks noChangeShapeType="1"/>
          </p:cNvSpPr>
          <p:nvPr/>
        </p:nvSpPr>
        <p:spPr bwMode="auto">
          <a:xfrm flipV="1">
            <a:off x="2627313" y="1541463"/>
            <a:ext cx="0" cy="3455987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74" name="Line 54"/>
          <p:cNvSpPr>
            <a:spLocks noChangeShapeType="1"/>
          </p:cNvSpPr>
          <p:nvPr/>
        </p:nvSpPr>
        <p:spPr bwMode="auto">
          <a:xfrm flipV="1">
            <a:off x="3276600" y="1541463"/>
            <a:ext cx="0" cy="295275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75" name="Line 55"/>
          <p:cNvSpPr>
            <a:spLocks noChangeShapeType="1"/>
          </p:cNvSpPr>
          <p:nvPr/>
        </p:nvSpPr>
        <p:spPr bwMode="auto">
          <a:xfrm flipV="1">
            <a:off x="3924300" y="1541463"/>
            <a:ext cx="0" cy="295275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76" name="Line 56"/>
          <p:cNvSpPr>
            <a:spLocks noChangeShapeType="1"/>
          </p:cNvSpPr>
          <p:nvPr/>
        </p:nvSpPr>
        <p:spPr bwMode="auto">
          <a:xfrm flipV="1">
            <a:off x="4572000" y="1541463"/>
            <a:ext cx="0" cy="3744912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77" name="Line 57"/>
          <p:cNvSpPr>
            <a:spLocks noChangeShapeType="1"/>
          </p:cNvSpPr>
          <p:nvPr/>
        </p:nvSpPr>
        <p:spPr bwMode="auto">
          <a:xfrm flipV="1">
            <a:off x="5219700" y="1541463"/>
            <a:ext cx="0" cy="295275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78" name="Line 58"/>
          <p:cNvSpPr>
            <a:spLocks noChangeShapeType="1"/>
          </p:cNvSpPr>
          <p:nvPr/>
        </p:nvSpPr>
        <p:spPr bwMode="auto">
          <a:xfrm flipV="1">
            <a:off x="5867400" y="1541463"/>
            <a:ext cx="0" cy="295275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79" name="Line 59"/>
          <p:cNvSpPr>
            <a:spLocks noChangeShapeType="1"/>
          </p:cNvSpPr>
          <p:nvPr/>
        </p:nvSpPr>
        <p:spPr bwMode="auto">
          <a:xfrm flipV="1">
            <a:off x="6516688" y="1541463"/>
            <a:ext cx="0" cy="295275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80" name="Line 60"/>
          <p:cNvSpPr>
            <a:spLocks noChangeShapeType="1"/>
          </p:cNvSpPr>
          <p:nvPr/>
        </p:nvSpPr>
        <p:spPr bwMode="auto">
          <a:xfrm flipV="1">
            <a:off x="7164388" y="1541463"/>
            <a:ext cx="0" cy="295275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61" name="Line 41"/>
          <p:cNvSpPr>
            <a:spLocks noChangeShapeType="1"/>
          </p:cNvSpPr>
          <p:nvPr/>
        </p:nvSpPr>
        <p:spPr bwMode="auto">
          <a:xfrm>
            <a:off x="1258888" y="4494213"/>
            <a:ext cx="6697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81" name="Text Box 61"/>
          <p:cNvSpPr txBox="1">
            <a:spLocks noChangeArrowheads="1"/>
          </p:cNvSpPr>
          <p:nvPr/>
        </p:nvSpPr>
        <p:spPr bwMode="auto">
          <a:xfrm>
            <a:off x="684213" y="1284288"/>
            <a:ext cx="647700" cy="15525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访问空间</a:t>
            </a:r>
            <a:endParaRPr lang="zh-CN" altLang="en-US" sz="2400"/>
          </a:p>
        </p:txBody>
      </p:sp>
      <p:sp>
        <p:nvSpPr>
          <p:cNvPr id="1592382" name="Text Box 62"/>
          <p:cNvSpPr txBox="1">
            <a:spLocks noChangeArrowheads="1"/>
          </p:cNvSpPr>
          <p:nvPr/>
        </p:nvSpPr>
        <p:spPr bwMode="auto">
          <a:xfrm>
            <a:off x="7885113" y="4205288"/>
            <a:ext cx="360362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i="1"/>
              <a:t>t</a:t>
            </a:r>
            <a:endParaRPr lang="en-US" altLang="zh-CN" i="1"/>
          </a:p>
        </p:txBody>
      </p:sp>
      <p:sp>
        <p:nvSpPr>
          <p:cNvPr id="1592383" name="Line 63"/>
          <p:cNvSpPr>
            <a:spLocks noChangeShapeType="1"/>
          </p:cNvSpPr>
          <p:nvPr/>
        </p:nvSpPr>
        <p:spPr bwMode="auto">
          <a:xfrm>
            <a:off x="1979613" y="4710113"/>
            <a:ext cx="6477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84" name="Text Box 64"/>
          <p:cNvSpPr txBox="1">
            <a:spLocks noChangeArrowheads="1"/>
          </p:cNvSpPr>
          <p:nvPr/>
        </p:nvSpPr>
        <p:spPr bwMode="auto">
          <a:xfrm>
            <a:off x="1931988" y="4646613"/>
            <a:ext cx="647700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</a:rPr>
              <a:t>Δ</a:t>
            </a:r>
            <a:r>
              <a:rPr lang="en-US" altLang="zh-CN" sz="2400" i="1">
                <a:solidFill>
                  <a:srgbClr val="FF0066"/>
                </a:solidFill>
              </a:rPr>
              <a:t>t</a:t>
            </a:r>
            <a:endParaRPr lang="en-US" altLang="zh-CN" sz="2400" i="1">
              <a:solidFill>
                <a:srgbClr val="FF0066"/>
              </a:solidFill>
            </a:endParaRPr>
          </a:p>
        </p:txBody>
      </p:sp>
      <p:sp>
        <p:nvSpPr>
          <p:cNvPr id="1592385" name="Line 65"/>
          <p:cNvSpPr>
            <a:spLocks noChangeShapeType="1"/>
          </p:cNvSpPr>
          <p:nvPr/>
        </p:nvSpPr>
        <p:spPr bwMode="auto">
          <a:xfrm>
            <a:off x="1979613" y="5141913"/>
            <a:ext cx="11525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med" len="lg"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86" name="Text Box 66"/>
          <p:cNvSpPr txBox="1">
            <a:spLocks noChangeArrowheads="1"/>
          </p:cNvSpPr>
          <p:nvPr/>
        </p:nvSpPr>
        <p:spPr bwMode="auto">
          <a:xfrm>
            <a:off x="3132138" y="4926013"/>
            <a:ext cx="431800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</a:rPr>
              <a:t>T</a:t>
            </a:r>
            <a:endParaRPr lang="en-US" altLang="zh-CN" sz="2400" i="1">
              <a:solidFill>
                <a:srgbClr val="FF0066"/>
              </a:solidFill>
            </a:endParaRPr>
          </a:p>
        </p:txBody>
      </p:sp>
      <p:sp>
        <p:nvSpPr>
          <p:cNvPr id="1592387" name="Line 67"/>
          <p:cNvSpPr>
            <a:spLocks noChangeShapeType="1"/>
          </p:cNvSpPr>
          <p:nvPr/>
        </p:nvSpPr>
        <p:spPr bwMode="auto">
          <a:xfrm flipH="1">
            <a:off x="3563938" y="5141913"/>
            <a:ext cx="1008062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med" len="lg"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88" name="Text Box 68"/>
          <p:cNvSpPr txBox="1">
            <a:spLocks noChangeArrowheads="1"/>
          </p:cNvSpPr>
          <p:nvPr/>
        </p:nvSpPr>
        <p:spPr bwMode="auto">
          <a:xfrm>
            <a:off x="682625" y="5286375"/>
            <a:ext cx="2376488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4 ·Δt </a:t>
            </a:r>
            <a:r>
              <a:rPr lang="en-US" altLang="zh-CN">
                <a:solidFill>
                  <a:srgbClr val="0000FF"/>
                </a:solidFill>
                <a:latin typeface="+mn-ea"/>
                <a:ea typeface="+mn-ea"/>
              </a:rPr>
              <a:t>≤</a:t>
            </a:r>
            <a:r>
              <a:rPr lang="en-US" altLang="zh-CN">
                <a:solidFill>
                  <a:srgbClr val="0000FF"/>
                </a:solidFill>
              </a:rPr>
              <a:t> T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592389" name="Text Box 69"/>
          <p:cNvSpPr txBox="1">
            <a:spLocks noChangeArrowheads="1"/>
          </p:cNvSpPr>
          <p:nvPr/>
        </p:nvSpPr>
        <p:spPr bwMode="auto">
          <a:xfrm>
            <a:off x="4859338" y="4852988"/>
            <a:ext cx="3744912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由存储器控制部件产生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592390" name="Line 70"/>
          <p:cNvSpPr>
            <a:spLocks noChangeShapeType="1"/>
          </p:cNvSpPr>
          <p:nvPr/>
        </p:nvSpPr>
        <p:spPr bwMode="auto">
          <a:xfrm flipH="1" flipV="1">
            <a:off x="5292725" y="4421188"/>
            <a:ext cx="71438" cy="504825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2391" name="Rectangle 71"/>
          <p:cNvSpPr>
            <a:spLocks noChangeArrowheads="1"/>
          </p:cNvSpPr>
          <p:nvPr/>
        </p:nvSpPr>
        <p:spPr bwMode="auto">
          <a:xfrm>
            <a:off x="1547813" y="765175"/>
            <a:ext cx="6769100" cy="576263"/>
          </a:xfrm>
          <a:prstGeom prst="rect">
            <a:avLst/>
          </a:prstGeom>
          <a:solidFill>
            <a:srgbClr val="C1FFC1"/>
          </a:solidFill>
          <a:ln w="28575" algn="ctr">
            <a:solidFill>
              <a:srgbClr val="0099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/>
            <a:r>
              <a:rPr lang="zh-CN" altLang="en-US" sz="2400">
                <a:solidFill>
                  <a:srgbClr val="0000FF"/>
                </a:solidFill>
              </a:rPr>
              <a:t>连续读</a:t>
            </a:r>
            <a:r>
              <a:rPr lang="en-US" altLang="zh-CN" sz="2400">
                <a:solidFill>
                  <a:srgbClr val="0000FF"/>
                </a:solidFill>
              </a:rPr>
              <a:t>m</a:t>
            </a:r>
            <a:r>
              <a:rPr lang="zh-CN" altLang="en-US" sz="2400">
                <a:solidFill>
                  <a:srgbClr val="0000FF"/>
                </a:solidFill>
              </a:rPr>
              <a:t>个数据，需要的时间：</a:t>
            </a:r>
            <a:r>
              <a:rPr lang="en-US" altLang="zh-CN" sz="2400">
                <a:solidFill>
                  <a:srgbClr val="0000FF"/>
                </a:solidFill>
              </a:rPr>
              <a:t>T </a:t>
            </a:r>
            <a:r>
              <a:rPr lang="zh-CN" altLang="en-US" sz="2400">
                <a:solidFill>
                  <a:srgbClr val="0000FF"/>
                </a:solidFill>
              </a:rPr>
              <a:t>＋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>
                <a:solidFill>
                  <a:srgbClr val="0000FF"/>
                </a:solidFill>
              </a:rPr>
              <a:t>m</a:t>
            </a:r>
            <a:r>
              <a:rPr lang="zh-CN" altLang="en-US" sz="2400">
                <a:solidFill>
                  <a:srgbClr val="0000FF"/>
                </a:solidFill>
              </a:rPr>
              <a:t>－</a:t>
            </a:r>
            <a:r>
              <a:rPr lang="en-US" altLang="zh-CN" sz="2400">
                <a:solidFill>
                  <a:srgbClr val="0000FF"/>
                </a:solidFill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400">
                <a:solidFill>
                  <a:srgbClr val="0000FF"/>
                </a:solidFill>
              </a:rPr>
              <a:t> ·Δt</a:t>
            </a:r>
            <a:endParaRPr lang="en-US" altLang="zh-CN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239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BFE554-BBD6-4DF7-86C3-59E254A22D8D}" type="slidenum">
              <a:rPr lang="zh-CN" altLang="en-US"/>
            </a:fld>
            <a:endParaRPr lang="en-US" altLang="zh-CN"/>
          </a:p>
        </p:txBody>
      </p:sp>
      <p:sp>
        <p:nvSpPr>
          <p:cNvPr id="159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4.2.5 </a:t>
            </a:r>
            <a:r>
              <a:rPr lang="zh-CN" altLang="en-US"/>
              <a:t>其他存储器       </a:t>
            </a:r>
            <a:r>
              <a:rPr lang="zh-CN" altLang="en-US">
                <a:solidFill>
                  <a:srgbClr val="006600"/>
                </a:solidFill>
              </a:rPr>
              <a:t>二、多体交叉存储器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1597485" name="Rectangle 45"/>
          <p:cNvSpPr>
            <a:spLocks noChangeArrowheads="1"/>
          </p:cNvSpPr>
          <p:nvPr/>
        </p:nvSpPr>
        <p:spPr bwMode="auto">
          <a:xfrm>
            <a:off x="468313" y="836613"/>
            <a:ext cx="8362950" cy="540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并行存储器的</a:t>
            </a:r>
            <a:r>
              <a:rPr lang="zh-CN" altLang="en-US">
                <a:solidFill>
                  <a:srgbClr val="FF0066"/>
                </a:solidFill>
                <a:ea typeface="黑体" panose="02010609060101010101" pitchFamily="2" charset="-122"/>
              </a:rPr>
              <a:t>加速比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2" charset="-122"/>
              </a:rPr>
              <a:t>B</a:t>
            </a:r>
            <a:r>
              <a:rPr lang="zh-CN" altLang="en-US"/>
              <a:t>：</a:t>
            </a:r>
            <a:endParaRPr lang="zh-CN" altLang="en-US"/>
          </a:p>
          <a:p>
            <a:pPr marL="342900" indent="-342900" algn="l">
              <a:spcBef>
                <a:spcPct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每个存储周期平均能访问到的字数。</a:t>
            </a:r>
            <a:endParaRPr lang="zh-CN" altLang="en-US" sz="2400"/>
          </a:p>
        </p:txBody>
      </p:sp>
      <p:graphicFrame>
        <p:nvGraphicFramePr>
          <p:cNvPr id="1597486" name="Object 46"/>
          <p:cNvGraphicFramePr>
            <a:graphicFrameLocks noChangeAspect="1"/>
          </p:cNvGraphicFramePr>
          <p:nvPr/>
        </p:nvGraphicFramePr>
        <p:xfrm>
          <a:off x="684213" y="1700213"/>
          <a:ext cx="2843212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95" name="公式" r:id="rId1" imgW="977900" imgH="419100" progId="Equation.3">
                  <p:embed/>
                </p:oleObj>
              </mc:Choice>
              <mc:Fallback>
                <p:oleObj name="公式" r:id="rId1" imgW="977900" imgH="4191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00213"/>
                        <a:ext cx="2843212" cy="1220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87" name="Text Box 47"/>
          <p:cNvSpPr txBox="1">
            <a:spLocks noChangeArrowheads="1"/>
          </p:cNvSpPr>
          <p:nvPr/>
        </p:nvSpPr>
        <p:spPr bwMode="auto">
          <a:xfrm>
            <a:off x="323850" y="2997200"/>
            <a:ext cx="4535488" cy="82232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chemeClr val="bg2"/>
                </a:solidFill>
                <a:ea typeface="黑体" panose="02010609060101010101" pitchFamily="2" charset="-122"/>
              </a:rPr>
              <a:t>转移概率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D60093"/>
                </a:solidFill>
              </a:rPr>
              <a:t>读出是转移指令、且转移成功</a:t>
            </a:r>
            <a:r>
              <a:rPr lang="zh-CN" altLang="en-US" sz="2400"/>
              <a:t>或</a:t>
            </a:r>
            <a:r>
              <a:rPr lang="zh-CN" altLang="en-US" sz="2400">
                <a:solidFill>
                  <a:srgbClr val="008000"/>
                </a:solidFill>
              </a:rPr>
              <a:t>数据不连续</a:t>
            </a:r>
            <a:r>
              <a:rPr lang="zh-CN" altLang="en-US" sz="2400"/>
              <a:t>的概率。</a:t>
            </a:r>
            <a:endParaRPr lang="zh-CN" altLang="en-US" sz="2400"/>
          </a:p>
        </p:txBody>
      </p:sp>
      <p:sp>
        <p:nvSpPr>
          <p:cNvPr id="1597488" name="Freeform 48"/>
          <p:cNvSpPr/>
          <p:nvPr/>
        </p:nvSpPr>
        <p:spPr bwMode="auto">
          <a:xfrm>
            <a:off x="1476375" y="2708275"/>
            <a:ext cx="792163" cy="360363"/>
          </a:xfrm>
          <a:custGeom>
            <a:avLst/>
            <a:gdLst/>
            <a:ahLst/>
            <a:cxnLst>
              <a:cxn ang="0">
                <a:pos x="772" y="0"/>
              </a:cxn>
              <a:cxn ang="0">
                <a:pos x="273" y="91"/>
              </a:cxn>
              <a:cxn ang="0">
                <a:pos x="0" y="318"/>
              </a:cxn>
            </a:cxnLst>
            <a:rect l="0" t="0" r="r" b="b"/>
            <a:pathLst>
              <a:path w="772" h="318">
                <a:moveTo>
                  <a:pt x="772" y="0"/>
                </a:moveTo>
                <a:cubicBezTo>
                  <a:pt x="587" y="19"/>
                  <a:pt x="402" y="38"/>
                  <a:pt x="273" y="91"/>
                </a:cubicBezTo>
                <a:cubicBezTo>
                  <a:pt x="144" y="144"/>
                  <a:pt x="15" y="273"/>
                  <a:pt x="0" y="318"/>
                </a:cubicBezTo>
              </a:path>
            </a:pathLst>
          </a:custGeom>
          <a:noFill/>
          <a:ln w="1905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3779838" y="1743075"/>
            <a:ext cx="5041901" cy="4565651"/>
            <a:chOff x="3779838" y="1743075"/>
            <a:chExt cx="5041901" cy="4565651"/>
          </a:xfrm>
        </p:grpSpPr>
        <p:sp>
          <p:nvSpPr>
            <p:cNvPr id="1597490" name="Line 50"/>
            <p:cNvSpPr>
              <a:spLocks noChangeShapeType="1"/>
            </p:cNvSpPr>
            <p:nvPr/>
          </p:nvSpPr>
          <p:spPr bwMode="auto">
            <a:xfrm>
              <a:off x="5292726" y="5797550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491" name="Line 51"/>
            <p:cNvSpPr>
              <a:spLocks noChangeShapeType="1"/>
            </p:cNvSpPr>
            <p:nvPr/>
          </p:nvSpPr>
          <p:spPr bwMode="auto">
            <a:xfrm>
              <a:off x="5580063" y="2557463"/>
              <a:ext cx="0" cy="34559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492" name="Line 52"/>
            <p:cNvSpPr>
              <a:spLocks noChangeShapeType="1"/>
            </p:cNvSpPr>
            <p:nvPr/>
          </p:nvSpPr>
          <p:spPr bwMode="auto">
            <a:xfrm>
              <a:off x="5868988" y="2557463"/>
              <a:ext cx="0" cy="34559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493" name="Line 53"/>
            <p:cNvSpPr>
              <a:spLocks noChangeShapeType="1"/>
            </p:cNvSpPr>
            <p:nvPr/>
          </p:nvSpPr>
          <p:spPr bwMode="auto">
            <a:xfrm>
              <a:off x="6156326" y="2557463"/>
              <a:ext cx="0" cy="34559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494" name="Line 54"/>
            <p:cNvSpPr>
              <a:spLocks noChangeShapeType="1"/>
            </p:cNvSpPr>
            <p:nvPr/>
          </p:nvSpPr>
          <p:spPr bwMode="auto">
            <a:xfrm>
              <a:off x="6443663" y="2557463"/>
              <a:ext cx="0" cy="34559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" name="Line 55"/>
            <p:cNvSpPr>
              <a:spLocks noChangeShapeType="1"/>
            </p:cNvSpPr>
            <p:nvPr/>
          </p:nvSpPr>
          <p:spPr bwMode="auto">
            <a:xfrm>
              <a:off x="6732588" y="2557463"/>
              <a:ext cx="0" cy="34559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496" name="Line 56"/>
            <p:cNvSpPr>
              <a:spLocks noChangeShapeType="1"/>
            </p:cNvSpPr>
            <p:nvPr/>
          </p:nvSpPr>
          <p:spPr bwMode="auto">
            <a:xfrm>
              <a:off x="7019926" y="2557463"/>
              <a:ext cx="0" cy="34559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497" name="Line 57"/>
            <p:cNvSpPr>
              <a:spLocks noChangeShapeType="1"/>
            </p:cNvSpPr>
            <p:nvPr/>
          </p:nvSpPr>
          <p:spPr bwMode="auto">
            <a:xfrm>
              <a:off x="7308851" y="2557463"/>
              <a:ext cx="0" cy="34559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498" name="Line 58"/>
            <p:cNvSpPr>
              <a:spLocks noChangeShapeType="1"/>
            </p:cNvSpPr>
            <p:nvPr/>
          </p:nvSpPr>
          <p:spPr bwMode="auto">
            <a:xfrm>
              <a:off x="7596188" y="2557463"/>
              <a:ext cx="0" cy="34559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499" name="Line 59"/>
            <p:cNvSpPr>
              <a:spLocks noChangeShapeType="1"/>
            </p:cNvSpPr>
            <p:nvPr/>
          </p:nvSpPr>
          <p:spPr bwMode="auto">
            <a:xfrm>
              <a:off x="7885113" y="2557463"/>
              <a:ext cx="0" cy="34559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00" name="Line 60"/>
            <p:cNvSpPr>
              <a:spLocks noChangeShapeType="1"/>
            </p:cNvSpPr>
            <p:nvPr/>
          </p:nvSpPr>
          <p:spPr bwMode="auto">
            <a:xfrm>
              <a:off x="8172451" y="2557463"/>
              <a:ext cx="0" cy="34559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01" name="Line 61"/>
            <p:cNvSpPr>
              <a:spLocks noChangeShapeType="1"/>
            </p:cNvSpPr>
            <p:nvPr/>
          </p:nvSpPr>
          <p:spPr bwMode="auto">
            <a:xfrm>
              <a:off x="5292726" y="5581650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02" name="Line 62"/>
            <p:cNvSpPr>
              <a:spLocks noChangeShapeType="1"/>
            </p:cNvSpPr>
            <p:nvPr/>
          </p:nvSpPr>
          <p:spPr bwMode="auto">
            <a:xfrm>
              <a:off x="5292726" y="5365750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03" name="Line 63"/>
            <p:cNvSpPr>
              <a:spLocks noChangeShapeType="1"/>
            </p:cNvSpPr>
            <p:nvPr/>
          </p:nvSpPr>
          <p:spPr bwMode="auto">
            <a:xfrm>
              <a:off x="5292726" y="5149850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04" name="Line 64"/>
            <p:cNvSpPr>
              <a:spLocks noChangeShapeType="1"/>
            </p:cNvSpPr>
            <p:nvPr/>
          </p:nvSpPr>
          <p:spPr bwMode="auto">
            <a:xfrm>
              <a:off x="5292726" y="4933950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05" name="Line 65"/>
            <p:cNvSpPr>
              <a:spLocks noChangeShapeType="1"/>
            </p:cNvSpPr>
            <p:nvPr/>
          </p:nvSpPr>
          <p:spPr bwMode="auto">
            <a:xfrm>
              <a:off x="5292726" y="4718050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06" name="Line 66"/>
            <p:cNvSpPr>
              <a:spLocks noChangeShapeType="1"/>
            </p:cNvSpPr>
            <p:nvPr/>
          </p:nvSpPr>
          <p:spPr bwMode="auto">
            <a:xfrm>
              <a:off x="5292726" y="4502150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07" name="Line 67"/>
            <p:cNvSpPr>
              <a:spLocks noChangeShapeType="1"/>
            </p:cNvSpPr>
            <p:nvPr/>
          </p:nvSpPr>
          <p:spPr bwMode="auto">
            <a:xfrm>
              <a:off x="5292726" y="4286250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08" name="Line 68"/>
            <p:cNvSpPr>
              <a:spLocks noChangeShapeType="1"/>
            </p:cNvSpPr>
            <p:nvPr/>
          </p:nvSpPr>
          <p:spPr bwMode="auto">
            <a:xfrm>
              <a:off x="5292726" y="4070350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09" name="Line 69"/>
            <p:cNvSpPr>
              <a:spLocks noChangeShapeType="1"/>
            </p:cNvSpPr>
            <p:nvPr/>
          </p:nvSpPr>
          <p:spPr bwMode="auto">
            <a:xfrm>
              <a:off x="5292726" y="3854450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10" name="Line 70"/>
            <p:cNvSpPr>
              <a:spLocks noChangeShapeType="1"/>
            </p:cNvSpPr>
            <p:nvPr/>
          </p:nvSpPr>
          <p:spPr bwMode="auto">
            <a:xfrm>
              <a:off x="5292726" y="3636963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11" name="Line 71"/>
            <p:cNvSpPr>
              <a:spLocks noChangeShapeType="1"/>
            </p:cNvSpPr>
            <p:nvPr/>
          </p:nvSpPr>
          <p:spPr bwMode="auto">
            <a:xfrm>
              <a:off x="5292726" y="3421063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12" name="Line 72"/>
            <p:cNvSpPr>
              <a:spLocks noChangeShapeType="1"/>
            </p:cNvSpPr>
            <p:nvPr/>
          </p:nvSpPr>
          <p:spPr bwMode="auto">
            <a:xfrm>
              <a:off x="5292726" y="3205163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13" name="Line 73"/>
            <p:cNvSpPr>
              <a:spLocks noChangeShapeType="1"/>
            </p:cNvSpPr>
            <p:nvPr/>
          </p:nvSpPr>
          <p:spPr bwMode="auto">
            <a:xfrm>
              <a:off x="5292726" y="2989263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14" name="Line 74"/>
            <p:cNvSpPr>
              <a:spLocks noChangeShapeType="1"/>
            </p:cNvSpPr>
            <p:nvPr/>
          </p:nvSpPr>
          <p:spPr bwMode="auto">
            <a:xfrm>
              <a:off x="5292726" y="2773363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15" name="Line 75"/>
            <p:cNvSpPr>
              <a:spLocks noChangeShapeType="1"/>
            </p:cNvSpPr>
            <p:nvPr/>
          </p:nvSpPr>
          <p:spPr bwMode="auto">
            <a:xfrm>
              <a:off x="5292726" y="2557463"/>
              <a:ext cx="2879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16" name="Line 76"/>
            <p:cNvSpPr>
              <a:spLocks noChangeShapeType="1"/>
            </p:cNvSpPr>
            <p:nvPr/>
          </p:nvSpPr>
          <p:spPr bwMode="auto">
            <a:xfrm>
              <a:off x="5292726" y="6013450"/>
              <a:ext cx="2879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17" name="Line 77"/>
            <p:cNvSpPr>
              <a:spLocks noChangeShapeType="1"/>
            </p:cNvSpPr>
            <p:nvPr/>
          </p:nvSpPr>
          <p:spPr bwMode="auto">
            <a:xfrm>
              <a:off x="5292726" y="2557463"/>
              <a:ext cx="0" cy="34559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18" name="Text Box 78"/>
            <p:cNvSpPr txBox="1">
              <a:spLocks noChangeArrowheads="1"/>
            </p:cNvSpPr>
            <p:nvPr/>
          </p:nvSpPr>
          <p:spPr bwMode="auto">
            <a:xfrm>
              <a:off x="4787901" y="2341563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FF6600"/>
                  </a:solidFill>
                </a:rPr>
                <a:t>16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1597519" name="Text Box 79"/>
            <p:cNvSpPr txBox="1">
              <a:spLocks noChangeArrowheads="1"/>
            </p:cNvSpPr>
            <p:nvPr/>
          </p:nvSpPr>
          <p:spPr bwMode="auto">
            <a:xfrm>
              <a:off x="4787901" y="2773363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FF6600"/>
                  </a:solidFill>
                </a:rPr>
                <a:t>14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1597520" name="Text Box 80"/>
            <p:cNvSpPr txBox="1">
              <a:spLocks noChangeArrowheads="1"/>
            </p:cNvSpPr>
            <p:nvPr/>
          </p:nvSpPr>
          <p:spPr bwMode="auto">
            <a:xfrm>
              <a:off x="4787901" y="3205163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FF6600"/>
                  </a:solidFill>
                </a:rPr>
                <a:t>12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1597521" name="Text Box 81"/>
            <p:cNvSpPr txBox="1">
              <a:spLocks noChangeArrowheads="1"/>
            </p:cNvSpPr>
            <p:nvPr/>
          </p:nvSpPr>
          <p:spPr bwMode="auto">
            <a:xfrm>
              <a:off x="4787901" y="3636963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FF6600"/>
                  </a:solidFill>
                </a:rPr>
                <a:t>10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1597522" name="Text Box 82"/>
            <p:cNvSpPr txBox="1">
              <a:spLocks noChangeArrowheads="1"/>
            </p:cNvSpPr>
            <p:nvPr/>
          </p:nvSpPr>
          <p:spPr bwMode="auto">
            <a:xfrm>
              <a:off x="4787901" y="4070350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FF6600"/>
                  </a:solidFill>
                </a:rPr>
                <a:t>8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1597523" name="Text Box 83"/>
            <p:cNvSpPr txBox="1">
              <a:spLocks noChangeArrowheads="1"/>
            </p:cNvSpPr>
            <p:nvPr/>
          </p:nvSpPr>
          <p:spPr bwMode="auto">
            <a:xfrm>
              <a:off x="4787901" y="4502150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FF6600"/>
                  </a:solidFill>
                </a:rPr>
                <a:t>6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1597524" name="Text Box 84"/>
            <p:cNvSpPr txBox="1">
              <a:spLocks noChangeArrowheads="1"/>
            </p:cNvSpPr>
            <p:nvPr/>
          </p:nvSpPr>
          <p:spPr bwMode="auto">
            <a:xfrm>
              <a:off x="4787901" y="4933950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FF6600"/>
                  </a:solidFill>
                </a:rPr>
                <a:t>4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1597525" name="Text Box 85"/>
            <p:cNvSpPr txBox="1">
              <a:spLocks noChangeArrowheads="1"/>
            </p:cNvSpPr>
            <p:nvPr/>
          </p:nvSpPr>
          <p:spPr bwMode="auto">
            <a:xfrm>
              <a:off x="4787901" y="5365750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FF6600"/>
                  </a:solidFill>
                </a:rPr>
                <a:t>2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1597526" name="Text Box 86"/>
            <p:cNvSpPr txBox="1">
              <a:spLocks noChangeArrowheads="1"/>
            </p:cNvSpPr>
            <p:nvPr/>
          </p:nvSpPr>
          <p:spPr bwMode="auto">
            <a:xfrm>
              <a:off x="4787901" y="5797550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FF6600"/>
                  </a:solidFill>
                </a:rPr>
                <a:t>0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1597527" name="Text Box 87"/>
            <p:cNvSpPr txBox="1">
              <a:spLocks noChangeArrowheads="1"/>
            </p:cNvSpPr>
            <p:nvPr/>
          </p:nvSpPr>
          <p:spPr bwMode="auto">
            <a:xfrm>
              <a:off x="5651501" y="5942013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6600"/>
                  </a:solidFill>
                </a:rPr>
                <a:t>0.2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1597528" name="Text Box 88"/>
            <p:cNvSpPr txBox="1">
              <a:spLocks noChangeArrowheads="1"/>
            </p:cNvSpPr>
            <p:nvPr/>
          </p:nvSpPr>
          <p:spPr bwMode="auto">
            <a:xfrm>
              <a:off x="6227763" y="5942013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6600"/>
                  </a:solidFill>
                </a:rPr>
                <a:t>0.4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1597529" name="Text Box 89"/>
            <p:cNvSpPr txBox="1">
              <a:spLocks noChangeArrowheads="1"/>
            </p:cNvSpPr>
            <p:nvPr/>
          </p:nvSpPr>
          <p:spPr bwMode="auto">
            <a:xfrm>
              <a:off x="6732588" y="5942013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6600"/>
                  </a:solidFill>
                </a:rPr>
                <a:t>0.6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1597530" name="Text Box 90"/>
            <p:cNvSpPr txBox="1">
              <a:spLocks noChangeArrowheads="1"/>
            </p:cNvSpPr>
            <p:nvPr/>
          </p:nvSpPr>
          <p:spPr bwMode="auto">
            <a:xfrm>
              <a:off x="7308851" y="5942013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6600"/>
                  </a:solidFill>
                </a:rPr>
                <a:t>0.8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1597531" name="Text Box 91"/>
            <p:cNvSpPr txBox="1">
              <a:spLocks noChangeArrowheads="1"/>
            </p:cNvSpPr>
            <p:nvPr/>
          </p:nvSpPr>
          <p:spPr bwMode="auto">
            <a:xfrm>
              <a:off x="7956551" y="5942013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6600"/>
                  </a:solidFill>
                </a:rPr>
                <a:t>1.0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1597532" name="Text Box 92"/>
            <p:cNvSpPr txBox="1">
              <a:spLocks noChangeArrowheads="1"/>
            </p:cNvSpPr>
            <p:nvPr/>
          </p:nvSpPr>
          <p:spPr bwMode="auto">
            <a:xfrm>
              <a:off x="3779838" y="1743075"/>
              <a:ext cx="2590800" cy="74930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400" i="1">
                  <a:solidFill>
                    <a:srgbClr val="FF6600"/>
                  </a:solidFill>
                </a:rPr>
                <a:t>B</a:t>
              </a:r>
              <a:endParaRPr lang="en-US" altLang="zh-CN" sz="2400" i="1">
                <a:solidFill>
                  <a:srgbClr val="FF6600"/>
                </a:solidFill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400">
                  <a:solidFill>
                    <a:srgbClr val="FF6600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 sz="2400">
                  <a:solidFill>
                    <a:srgbClr val="FF6600"/>
                  </a:solidFill>
                </a:rPr>
                <a:t>字数</a:t>
              </a:r>
              <a:r>
                <a:rPr lang="en-US" altLang="zh-CN" sz="2400">
                  <a:solidFill>
                    <a:srgbClr val="FF6600"/>
                  </a:solidFill>
                </a:rPr>
                <a:t>/</a:t>
              </a:r>
              <a:r>
                <a:rPr lang="zh-CN" altLang="en-US" sz="2400">
                  <a:solidFill>
                    <a:srgbClr val="FF6600"/>
                  </a:solidFill>
                </a:rPr>
                <a:t>主存周期</a:t>
              </a:r>
              <a:r>
                <a:rPr lang="en-US" altLang="zh-CN" sz="2400">
                  <a:solidFill>
                    <a:srgbClr val="FF6600"/>
                  </a:solidFill>
                  <a:latin typeface="宋体" panose="02010600030101010101" pitchFamily="2" charset="-122"/>
                </a:rPr>
                <a:t>)</a:t>
              </a:r>
              <a:endParaRPr lang="en-US" altLang="zh-CN" sz="2400">
                <a:solidFill>
                  <a:srgbClr val="FF66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597533" name="Freeform 93"/>
            <p:cNvSpPr/>
            <p:nvPr/>
          </p:nvSpPr>
          <p:spPr bwMode="auto">
            <a:xfrm>
              <a:off x="5292726" y="2563813"/>
              <a:ext cx="2879725" cy="3241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6" y="1180"/>
                </a:cxn>
                <a:cxn ang="0">
                  <a:pos x="589" y="1679"/>
                </a:cxn>
                <a:cxn ang="0">
                  <a:pos x="1134" y="1951"/>
                </a:cxn>
                <a:cxn ang="0">
                  <a:pos x="1814" y="2042"/>
                </a:cxn>
              </a:cxnLst>
              <a:rect l="0" t="0" r="r" b="b"/>
              <a:pathLst>
                <a:path w="1814" h="2042">
                  <a:moveTo>
                    <a:pt x="0" y="0"/>
                  </a:moveTo>
                  <a:cubicBezTo>
                    <a:pt x="64" y="450"/>
                    <a:pt x="128" y="900"/>
                    <a:pt x="226" y="1180"/>
                  </a:cubicBezTo>
                  <a:cubicBezTo>
                    <a:pt x="324" y="1460"/>
                    <a:pt x="438" y="1551"/>
                    <a:pt x="589" y="1679"/>
                  </a:cubicBezTo>
                  <a:cubicBezTo>
                    <a:pt x="740" y="1807"/>
                    <a:pt x="930" y="1890"/>
                    <a:pt x="1134" y="1951"/>
                  </a:cubicBezTo>
                  <a:cubicBezTo>
                    <a:pt x="1338" y="2012"/>
                    <a:pt x="1576" y="2027"/>
                    <a:pt x="1814" y="2042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34" name="Freeform 94"/>
            <p:cNvSpPr/>
            <p:nvPr/>
          </p:nvSpPr>
          <p:spPr bwMode="auto">
            <a:xfrm>
              <a:off x="5292726" y="4292600"/>
              <a:ext cx="2879725" cy="1512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2" y="408"/>
                </a:cxn>
                <a:cxn ang="0">
                  <a:pos x="544" y="635"/>
                </a:cxn>
                <a:cxn ang="0">
                  <a:pos x="1043" y="862"/>
                </a:cxn>
                <a:cxn ang="0">
                  <a:pos x="1814" y="953"/>
                </a:cxn>
              </a:cxnLst>
              <a:rect l="0" t="0" r="r" b="b"/>
              <a:pathLst>
                <a:path w="1814" h="953">
                  <a:moveTo>
                    <a:pt x="0" y="0"/>
                  </a:moveTo>
                  <a:cubicBezTo>
                    <a:pt x="90" y="151"/>
                    <a:pt x="181" y="302"/>
                    <a:pt x="272" y="408"/>
                  </a:cubicBezTo>
                  <a:cubicBezTo>
                    <a:pt x="363" y="514"/>
                    <a:pt x="416" y="559"/>
                    <a:pt x="544" y="635"/>
                  </a:cubicBezTo>
                  <a:cubicBezTo>
                    <a:pt x="672" y="711"/>
                    <a:pt x="831" y="809"/>
                    <a:pt x="1043" y="862"/>
                  </a:cubicBezTo>
                  <a:cubicBezTo>
                    <a:pt x="1255" y="915"/>
                    <a:pt x="1534" y="934"/>
                    <a:pt x="1814" y="953"/>
                  </a:cubicBezTo>
                </a:path>
              </a:pathLst>
            </a:custGeom>
            <a:noFill/>
            <a:ln w="28575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35" name="Freeform 95"/>
            <p:cNvSpPr/>
            <p:nvPr/>
          </p:nvSpPr>
          <p:spPr bwMode="auto">
            <a:xfrm>
              <a:off x="5292726" y="5157192"/>
              <a:ext cx="2879725" cy="6482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2" y="227"/>
                </a:cxn>
                <a:cxn ang="0">
                  <a:pos x="725" y="409"/>
                </a:cxn>
                <a:cxn ang="0">
                  <a:pos x="1134" y="499"/>
                </a:cxn>
                <a:cxn ang="0">
                  <a:pos x="1814" y="545"/>
                </a:cxn>
              </a:cxnLst>
              <a:rect l="0" t="0" r="r" b="b"/>
              <a:pathLst>
                <a:path w="1814" h="545">
                  <a:moveTo>
                    <a:pt x="0" y="0"/>
                  </a:moveTo>
                  <a:cubicBezTo>
                    <a:pt x="75" y="79"/>
                    <a:pt x="151" y="159"/>
                    <a:pt x="272" y="227"/>
                  </a:cubicBezTo>
                  <a:cubicBezTo>
                    <a:pt x="393" y="295"/>
                    <a:pt x="581" y="364"/>
                    <a:pt x="725" y="409"/>
                  </a:cubicBezTo>
                  <a:cubicBezTo>
                    <a:pt x="869" y="454"/>
                    <a:pt x="953" y="476"/>
                    <a:pt x="1134" y="499"/>
                  </a:cubicBezTo>
                  <a:cubicBezTo>
                    <a:pt x="1315" y="522"/>
                    <a:pt x="1564" y="533"/>
                    <a:pt x="1814" y="545"/>
                  </a:cubicBez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>
              <a:noAutofit/>
            </a:bodyPr>
            <a:lstStyle/>
            <a:p>
              <a:endParaRPr lang="zh-CN" altLang="en-US"/>
            </a:p>
          </p:txBody>
        </p:sp>
        <p:sp>
          <p:nvSpPr>
            <p:cNvPr id="1597536" name="Text Box 96"/>
            <p:cNvSpPr txBox="1">
              <a:spLocks noChangeArrowheads="1"/>
            </p:cNvSpPr>
            <p:nvPr/>
          </p:nvSpPr>
          <p:spPr bwMode="auto">
            <a:xfrm>
              <a:off x="5435601" y="3644900"/>
              <a:ext cx="1008063" cy="396875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</a:rPr>
                <a:t>m</a:t>
              </a:r>
              <a:r>
                <a:rPr lang="zh-CN" altLang="en-US" sz="2000">
                  <a:solidFill>
                    <a:srgbClr val="0000FF"/>
                  </a:solidFill>
                </a:rPr>
                <a:t>＝</a:t>
              </a:r>
              <a:r>
                <a:rPr lang="en-US" altLang="zh-CN" sz="2000">
                  <a:solidFill>
                    <a:srgbClr val="0000FF"/>
                  </a:solidFill>
                </a:rPr>
                <a:t>16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1597537" name="Text Box 97"/>
            <p:cNvSpPr txBox="1">
              <a:spLocks noChangeArrowheads="1"/>
            </p:cNvSpPr>
            <p:nvPr/>
          </p:nvSpPr>
          <p:spPr bwMode="auto">
            <a:xfrm>
              <a:off x="5292129" y="5480397"/>
              <a:ext cx="1008063" cy="396875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rgbClr val="008000"/>
                  </a:solidFill>
                </a:rPr>
                <a:t>m</a:t>
              </a:r>
              <a:r>
                <a:rPr lang="zh-CN" altLang="en-US" sz="2000">
                  <a:solidFill>
                    <a:srgbClr val="008000"/>
                  </a:solidFill>
                </a:rPr>
                <a:t>＝</a:t>
              </a:r>
              <a:r>
                <a:rPr lang="en-US" altLang="zh-CN" sz="2000">
                  <a:solidFill>
                    <a:srgbClr val="008000"/>
                  </a:solidFill>
                </a:rPr>
                <a:t>4</a:t>
              </a:r>
              <a:endParaRPr lang="en-US" altLang="zh-CN" sz="2000">
                <a:solidFill>
                  <a:srgbClr val="008000"/>
                </a:solidFill>
              </a:endParaRPr>
            </a:p>
          </p:txBody>
        </p:sp>
        <p:sp>
          <p:nvSpPr>
            <p:cNvPr id="1597538" name="Text Box 98"/>
            <p:cNvSpPr txBox="1">
              <a:spLocks noChangeArrowheads="1"/>
            </p:cNvSpPr>
            <p:nvPr/>
          </p:nvSpPr>
          <p:spPr bwMode="auto">
            <a:xfrm>
              <a:off x="4788073" y="4653136"/>
              <a:ext cx="1008063" cy="396875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rgbClr val="FF0066"/>
                  </a:solidFill>
                </a:rPr>
                <a:t>m</a:t>
              </a:r>
              <a:r>
                <a:rPr lang="zh-CN" altLang="en-US" sz="2000">
                  <a:solidFill>
                    <a:srgbClr val="FF0066"/>
                  </a:solidFill>
                </a:rPr>
                <a:t>＝</a:t>
              </a:r>
              <a:r>
                <a:rPr lang="en-US" altLang="zh-CN" sz="2000">
                  <a:solidFill>
                    <a:srgbClr val="FF0066"/>
                  </a:solidFill>
                </a:rPr>
                <a:t>8</a:t>
              </a:r>
              <a:endParaRPr lang="en-US" altLang="zh-CN" sz="2000">
                <a:solidFill>
                  <a:srgbClr val="FF0066"/>
                </a:solidFill>
              </a:endParaRPr>
            </a:p>
          </p:txBody>
        </p:sp>
        <p:sp>
          <p:nvSpPr>
            <p:cNvPr id="1597539" name="Text Box 99"/>
            <p:cNvSpPr txBox="1">
              <a:spLocks noChangeArrowheads="1"/>
            </p:cNvSpPr>
            <p:nvPr/>
          </p:nvSpPr>
          <p:spPr bwMode="auto">
            <a:xfrm>
              <a:off x="8172451" y="5661025"/>
              <a:ext cx="649288" cy="530225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i="1">
                  <a:solidFill>
                    <a:srgbClr val="FF6600"/>
                  </a:solidFill>
                </a:rPr>
                <a:t>λ</a:t>
              </a:r>
              <a:endParaRPr lang="en-US" altLang="zh-CN" sz="3200">
                <a:solidFill>
                  <a:srgbClr val="FF6600"/>
                </a:solidFill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1597540" name="Group 100"/>
          <p:cNvGraphicFramePr>
            <a:graphicFrameLocks noGrp="1"/>
          </p:cNvGraphicFramePr>
          <p:nvPr/>
        </p:nvGraphicFramePr>
        <p:xfrm>
          <a:off x="468313" y="3992563"/>
          <a:ext cx="4032250" cy="2016125"/>
        </p:xfrm>
        <a:graphic>
          <a:graphicData uri="http://schemas.openxmlformats.org/drawingml/2006/table">
            <a:tbl>
              <a:tblPr/>
              <a:tblGrid>
                <a:gridCol w="611187"/>
                <a:gridCol w="755650"/>
                <a:gridCol w="649288"/>
                <a:gridCol w="647700"/>
                <a:gridCol w="684212"/>
                <a:gridCol w="684213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3.94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3.44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2.95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2.53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2.18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7.73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5.70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4.16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3.14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2.46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14.85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8.15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4.86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3.32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2.50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27.50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9.66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3.33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2.50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97584" name="Line 144"/>
          <p:cNvSpPr>
            <a:spLocks noChangeShapeType="1"/>
          </p:cNvSpPr>
          <p:nvPr/>
        </p:nvSpPr>
        <p:spPr bwMode="auto">
          <a:xfrm flipH="1" flipV="1">
            <a:off x="471488" y="4010025"/>
            <a:ext cx="615950" cy="385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97585" name="Text Box 145"/>
          <p:cNvSpPr txBox="1">
            <a:spLocks noChangeArrowheads="1"/>
          </p:cNvSpPr>
          <p:nvPr/>
        </p:nvSpPr>
        <p:spPr bwMode="auto">
          <a:xfrm>
            <a:off x="611188" y="3932238"/>
            <a:ext cx="649287" cy="4206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i="1"/>
              <a:t>λ</a:t>
            </a:r>
            <a:endParaRPr lang="en-US" altLang="zh-CN" sz="2400">
              <a:latin typeface="宋体" panose="02010600030101010101" pitchFamily="2" charset="-122"/>
            </a:endParaRPr>
          </a:p>
        </p:txBody>
      </p:sp>
      <p:sp>
        <p:nvSpPr>
          <p:cNvPr id="1597586" name="Text Box 146"/>
          <p:cNvSpPr txBox="1">
            <a:spLocks noChangeArrowheads="1"/>
          </p:cNvSpPr>
          <p:nvPr/>
        </p:nvSpPr>
        <p:spPr bwMode="auto">
          <a:xfrm>
            <a:off x="323850" y="4064000"/>
            <a:ext cx="649288" cy="420688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i="1"/>
              <a:t>m</a:t>
            </a:r>
            <a:endParaRPr lang="en-US" altLang="zh-CN" sz="2400">
              <a:latin typeface="宋体" panose="02010600030101010101" pitchFamily="2" charset="-122"/>
            </a:endParaRPr>
          </a:p>
        </p:txBody>
      </p:sp>
      <p:sp>
        <p:nvSpPr>
          <p:cNvPr id="1597587" name="Line 147"/>
          <p:cNvSpPr>
            <a:spLocks noChangeShapeType="1"/>
          </p:cNvSpPr>
          <p:nvPr/>
        </p:nvSpPr>
        <p:spPr bwMode="auto">
          <a:xfrm flipH="1" flipV="1">
            <a:off x="4427538" y="5948363"/>
            <a:ext cx="21590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97588" name="Text Box 148"/>
          <p:cNvSpPr txBox="1">
            <a:spLocks noChangeArrowheads="1"/>
          </p:cNvSpPr>
          <p:nvPr/>
        </p:nvSpPr>
        <p:spPr bwMode="auto">
          <a:xfrm>
            <a:off x="4427538" y="6021388"/>
            <a:ext cx="649287" cy="4206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i="1"/>
              <a:t>B</a:t>
            </a:r>
            <a:endParaRPr lang="en-US" altLang="zh-CN" sz="2400">
              <a:latin typeface="宋体" panose="02010600030101010101" pitchFamily="2" charset="-122"/>
            </a:endParaRPr>
          </a:p>
        </p:txBody>
      </p:sp>
      <p:sp>
        <p:nvSpPr>
          <p:cNvPr id="65" name="动作按钮: 信息 64">
            <a:hlinkClick r:id="rId3" action="ppaction://hlinksldjump" highlightClick="1"/>
          </p:cNvPr>
          <p:cNvSpPr/>
          <p:nvPr/>
        </p:nvSpPr>
        <p:spPr bwMode="auto">
          <a:xfrm>
            <a:off x="8244408" y="476672"/>
            <a:ext cx="504056" cy="504056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7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7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159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15974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15974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15974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9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9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9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9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9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9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7" grpId="0"/>
      <p:bldP spid="1597488" grpId="0" animBg="1"/>
      <p:bldP spid="1597584" grpId="0" animBg="1"/>
      <p:bldP spid="1597585" grpId="0"/>
      <p:bldP spid="1597586" grpId="0"/>
      <p:bldP spid="1597587" grpId="0" animBg="1"/>
      <p:bldP spid="159758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86F73-4FC1-4050-814B-A4333E59A044}" type="slidenum">
              <a:rPr lang="zh-CN" altLang="en-US"/>
            </a:fld>
            <a:endParaRPr lang="en-US" altLang="zh-CN"/>
          </a:p>
        </p:txBody>
      </p:sp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4.2.5 </a:t>
            </a:r>
            <a:r>
              <a:rPr lang="zh-CN" altLang="en-US"/>
              <a:t>其他存储器       </a:t>
            </a:r>
            <a:r>
              <a:rPr lang="zh-CN" altLang="en-US">
                <a:solidFill>
                  <a:srgbClr val="006600"/>
                </a:solidFill>
              </a:rPr>
              <a:t>二、多体交叉存储器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1598571" name="Rectangle 107"/>
          <p:cNvSpPr>
            <a:spLocks noChangeArrowheads="1"/>
          </p:cNvSpPr>
          <p:nvPr/>
        </p:nvSpPr>
        <p:spPr bwMode="auto">
          <a:xfrm>
            <a:off x="468313" y="908050"/>
            <a:ext cx="8362950" cy="5329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66700" indent="-266700" algn="l">
              <a:spcBef>
                <a:spcPct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/>
              <a:t>结论：</a:t>
            </a:r>
            <a:endParaRPr lang="zh-CN" altLang="en-US" sz="2400"/>
          </a:p>
          <a:p>
            <a:pPr marL="266700" indent="-266700" algn="l">
              <a:spcBef>
                <a:spcPct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</a:rPr>
              <a:t>标量机</a:t>
            </a:r>
            <a:r>
              <a:rPr lang="zh-CN" altLang="en-US" sz="2400"/>
              <a:t>中，</a:t>
            </a:r>
            <a:r>
              <a:rPr lang="en-US" altLang="zh-CN" sz="2400" i="1"/>
              <a:t>m</a:t>
            </a:r>
            <a:r>
              <a:rPr lang="zh-CN" altLang="en-US" sz="2400"/>
              <a:t>取</a:t>
            </a:r>
            <a:r>
              <a:rPr lang="en-US" altLang="zh-CN" sz="2400"/>
              <a:t>2</a:t>
            </a:r>
            <a:r>
              <a:rPr lang="zh-CN" altLang="en-US" sz="2400"/>
              <a:t>～</a:t>
            </a:r>
            <a:r>
              <a:rPr lang="en-US" altLang="zh-CN" sz="2400"/>
              <a:t>8</a:t>
            </a:r>
            <a:r>
              <a:rPr lang="zh-CN" altLang="en-US" sz="2400"/>
              <a:t>，很少超过</a:t>
            </a:r>
            <a:r>
              <a:rPr lang="en-US" altLang="zh-CN" sz="2400"/>
              <a:t>16</a:t>
            </a:r>
            <a:r>
              <a:rPr lang="zh-CN" altLang="en-US" sz="2400"/>
              <a:t>；</a:t>
            </a:r>
            <a:endParaRPr lang="zh-CN" altLang="en-US" sz="2400"/>
          </a:p>
          <a:p>
            <a:pPr marL="266700" indent="-266700" algn="l">
              <a:spcBef>
                <a:spcPct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</a:rPr>
              <a:t>向量机</a:t>
            </a:r>
            <a:r>
              <a:rPr lang="zh-CN" altLang="en-US" sz="2400"/>
              <a:t>中，主存分体数</a:t>
            </a:r>
            <a:r>
              <a:rPr lang="en-US" altLang="zh-CN" sz="2400" i="1"/>
              <a:t>m</a:t>
            </a:r>
            <a:br>
              <a:rPr lang="en-US" altLang="zh-CN" sz="2400"/>
            </a:br>
            <a:r>
              <a:rPr lang="zh-CN" altLang="en-US" sz="2400"/>
              <a:t>可以超过</a:t>
            </a:r>
            <a:r>
              <a:rPr lang="en-US" altLang="zh-CN" sz="2400"/>
              <a:t>32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graphicFrame>
        <p:nvGraphicFramePr>
          <p:cNvPr id="1598622" name="Group 158"/>
          <p:cNvGraphicFramePr>
            <a:graphicFrameLocks noGrp="1"/>
          </p:cNvGraphicFramePr>
          <p:nvPr/>
        </p:nvGraphicFramePr>
        <p:xfrm>
          <a:off x="468313" y="3992563"/>
          <a:ext cx="4032250" cy="2016125"/>
        </p:xfrm>
        <a:graphic>
          <a:graphicData uri="http://schemas.openxmlformats.org/drawingml/2006/table">
            <a:tbl>
              <a:tblPr/>
              <a:tblGrid>
                <a:gridCol w="611187"/>
                <a:gridCol w="755650"/>
                <a:gridCol w="649288"/>
                <a:gridCol w="647700"/>
                <a:gridCol w="684212"/>
                <a:gridCol w="684213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3.94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3.44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2.95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2.53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2.18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7.73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5.70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4.16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3.14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2.46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14.85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8.15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4.86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3.32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2.50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27.50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9.66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3.33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2.50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98666" name="Line 202"/>
          <p:cNvSpPr>
            <a:spLocks noChangeShapeType="1"/>
          </p:cNvSpPr>
          <p:nvPr/>
        </p:nvSpPr>
        <p:spPr bwMode="auto">
          <a:xfrm flipH="1" flipV="1">
            <a:off x="471488" y="4010025"/>
            <a:ext cx="615950" cy="385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98667" name="Text Box 203"/>
          <p:cNvSpPr txBox="1">
            <a:spLocks noChangeArrowheads="1"/>
          </p:cNvSpPr>
          <p:nvPr/>
        </p:nvSpPr>
        <p:spPr bwMode="auto">
          <a:xfrm>
            <a:off x="611188" y="3932238"/>
            <a:ext cx="649287" cy="4206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i="1"/>
              <a:t>λ</a:t>
            </a:r>
            <a:endParaRPr lang="en-US" altLang="zh-CN" sz="2400">
              <a:latin typeface="宋体" panose="02010600030101010101" pitchFamily="2" charset="-122"/>
            </a:endParaRPr>
          </a:p>
        </p:txBody>
      </p:sp>
      <p:sp>
        <p:nvSpPr>
          <p:cNvPr id="1598668" name="Text Box 204"/>
          <p:cNvSpPr txBox="1">
            <a:spLocks noChangeArrowheads="1"/>
          </p:cNvSpPr>
          <p:nvPr/>
        </p:nvSpPr>
        <p:spPr bwMode="auto">
          <a:xfrm>
            <a:off x="323850" y="4064000"/>
            <a:ext cx="649288" cy="420688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i="1"/>
              <a:t>m</a:t>
            </a:r>
            <a:endParaRPr lang="en-US" altLang="zh-CN" sz="2400">
              <a:latin typeface="宋体" panose="02010600030101010101" pitchFamily="2" charset="-122"/>
            </a:endParaRPr>
          </a:p>
        </p:txBody>
      </p:sp>
      <p:sp>
        <p:nvSpPr>
          <p:cNvPr id="1598669" name="Line 205"/>
          <p:cNvSpPr>
            <a:spLocks noChangeShapeType="1"/>
          </p:cNvSpPr>
          <p:nvPr/>
        </p:nvSpPr>
        <p:spPr bwMode="auto">
          <a:xfrm flipH="1" flipV="1">
            <a:off x="4427538" y="5948363"/>
            <a:ext cx="21590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98670" name="Text Box 206"/>
          <p:cNvSpPr txBox="1">
            <a:spLocks noChangeArrowheads="1"/>
          </p:cNvSpPr>
          <p:nvPr/>
        </p:nvSpPr>
        <p:spPr bwMode="auto">
          <a:xfrm>
            <a:off x="4427538" y="6021388"/>
            <a:ext cx="649287" cy="4206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i="1"/>
              <a:t>B</a:t>
            </a:r>
            <a:endParaRPr lang="en-US" altLang="zh-CN" sz="2400">
              <a:latin typeface="宋体" panose="02010600030101010101" pitchFamily="2" charset="-122"/>
            </a:endParaRPr>
          </a:p>
        </p:txBody>
      </p:sp>
      <p:sp>
        <p:nvSpPr>
          <p:cNvPr id="61" name="动作按钮: 信息 60">
            <a:hlinkClick r:id="rId1" action="ppaction://hlinksldjump" highlightClick="1"/>
          </p:cNvPr>
          <p:cNvSpPr/>
          <p:nvPr/>
        </p:nvSpPr>
        <p:spPr bwMode="auto">
          <a:xfrm>
            <a:off x="8244408" y="476672"/>
            <a:ext cx="504056" cy="504056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3779838" y="1743075"/>
            <a:ext cx="5041901" cy="4565651"/>
            <a:chOff x="3779838" y="1743075"/>
            <a:chExt cx="5041901" cy="4565651"/>
          </a:xfrm>
        </p:grpSpPr>
        <p:sp>
          <p:nvSpPr>
            <p:cNvPr id="63" name="Line 50"/>
            <p:cNvSpPr>
              <a:spLocks noChangeShapeType="1"/>
            </p:cNvSpPr>
            <p:nvPr/>
          </p:nvSpPr>
          <p:spPr bwMode="auto">
            <a:xfrm>
              <a:off x="5292726" y="5797550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Line 51"/>
            <p:cNvSpPr>
              <a:spLocks noChangeShapeType="1"/>
            </p:cNvSpPr>
            <p:nvPr/>
          </p:nvSpPr>
          <p:spPr bwMode="auto">
            <a:xfrm>
              <a:off x="5580063" y="2557463"/>
              <a:ext cx="0" cy="34559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Line 52"/>
            <p:cNvSpPr>
              <a:spLocks noChangeShapeType="1"/>
            </p:cNvSpPr>
            <p:nvPr/>
          </p:nvSpPr>
          <p:spPr bwMode="auto">
            <a:xfrm>
              <a:off x="5868988" y="2557463"/>
              <a:ext cx="0" cy="34559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Line 53"/>
            <p:cNvSpPr>
              <a:spLocks noChangeShapeType="1"/>
            </p:cNvSpPr>
            <p:nvPr/>
          </p:nvSpPr>
          <p:spPr bwMode="auto">
            <a:xfrm>
              <a:off x="6156326" y="2557463"/>
              <a:ext cx="0" cy="34559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Line 54"/>
            <p:cNvSpPr>
              <a:spLocks noChangeShapeType="1"/>
            </p:cNvSpPr>
            <p:nvPr/>
          </p:nvSpPr>
          <p:spPr bwMode="auto">
            <a:xfrm>
              <a:off x="6443663" y="2557463"/>
              <a:ext cx="0" cy="34559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Line 55"/>
            <p:cNvSpPr>
              <a:spLocks noChangeShapeType="1"/>
            </p:cNvSpPr>
            <p:nvPr/>
          </p:nvSpPr>
          <p:spPr bwMode="auto">
            <a:xfrm>
              <a:off x="6732588" y="2557463"/>
              <a:ext cx="0" cy="34559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Line 56"/>
            <p:cNvSpPr>
              <a:spLocks noChangeShapeType="1"/>
            </p:cNvSpPr>
            <p:nvPr/>
          </p:nvSpPr>
          <p:spPr bwMode="auto">
            <a:xfrm>
              <a:off x="7019926" y="2557463"/>
              <a:ext cx="0" cy="34559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Line 57"/>
            <p:cNvSpPr>
              <a:spLocks noChangeShapeType="1"/>
            </p:cNvSpPr>
            <p:nvPr/>
          </p:nvSpPr>
          <p:spPr bwMode="auto">
            <a:xfrm>
              <a:off x="7308851" y="2557463"/>
              <a:ext cx="0" cy="34559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Line 58"/>
            <p:cNvSpPr>
              <a:spLocks noChangeShapeType="1"/>
            </p:cNvSpPr>
            <p:nvPr/>
          </p:nvSpPr>
          <p:spPr bwMode="auto">
            <a:xfrm>
              <a:off x="7596188" y="2557463"/>
              <a:ext cx="0" cy="34559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Line 59"/>
            <p:cNvSpPr>
              <a:spLocks noChangeShapeType="1"/>
            </p:cNvSpPr>
            <p:nvPr/>
          </p:nvSpPr>
          <p:spPr bwMode="auto">
            <a:xfrm>
              <a:off x="7885113" y="2557463"/>
              <a:ext cx="0" cy="34559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Line 60"/>
            <p:cNvSpPr>
              <a:spLocks noChangeShapeType="1"/>
            </p:cNvSpPr>
            <p:nvPr/>
          </p:nvSpPr>
          <p:spPr bwMode="auto">
            <a:xfrm>
              <a:off x="8172451" y="2557463"/>
              <a:ext cx="0" cy="34559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Line 61"/>
            <p:cNvSpPr>
              <a:spLocks noChangeShapeType="1"/>
            </p:cNvSpPr>
            <p:nvPr/>
          </p:nvSpPr>
          <p:spPr bwMode="auto">
            <a:xfrm>
              <a:off x="5292726" y="5581650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Line 62"/>
            <p:cNvSpPr>
              <a:spLocks noChangeShapeType="1"/>
            </p:cNvSpPr>
            <p:nvPr/>
          </p:nvSpPr>
          <p:spPr bwMode="auto">
            <a:xfrm>
              <a:off x="5292726" y="5365750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Line 63"/>
            <p:cNvSpPr>
              <a:spLocks noChangeShapeType="1"/>
            </p:cNvSpPr>
            <p:nvPr/>
          </p:nvSpPr>
          <p:spPr bwMode="auto">
            <a:xfrm>
              <a:off x="5292726" y="5149850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Line 64"/>
            <p:cNvSpPr>
              <a:spLocks noChangeShapeType="1"/>
            </p:cNvSpPr>
            <p:nvPr/>
          </p:nvSpPr>
          <p:spPr bwMode="auto">
            <a:xfrm>
              <a:off x="5292726" y="4933950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Line 65"/>
            <p:cNvSpPr>
              <a:spLocks noChangeShapeType="1"/>
            </p:cNvSpPr>
            <p:nvPr/>
          </p:nvSpPr>
          <p:spPr bwMode="auto">
            <a:xfrm>
              <a:off x="5292726" y="4718050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Line 66"/>
            <p:cNvSpPr>
              <a:spLocks noChangeShapeType="1"/>
            </p:cNvSpPr>
            <p:nvPr/>
          </p:nvSpPr>
          <p:spPr bwMode="auto">
            <a:xfrm>
              <a:off x="5292726" y="4502150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Line 67"/>
            <p:cNvSpPr>
              <a:spLocks noChangeShapeType="1"/>
            </p:cNvSpPr>
            <p:nvPr/>
          </p:nvSpPr>
          <p:spPr bwMode="auto">
            <a:xfrm>
              <a:off x="5292726" y="4286250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Line 68"/>
            <p:cNvSpPr>
              <a:spLocks noChangeShapeType="1"/>
            </p:cNvSpPr>
            <p:nvPr/>
          </p:nvSpPr>
          <p:spPr bwMode="auto">
            <a:xfrm>
              <a:off x="5292726" y="4070350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Line 69"/>
            <p:cNvSpPr>
              <a:spLocks noChangeShapeType="1"/>
            </p:cNvSpPr>
            <p:nvPr/>
          </p:nvSpPr>
          <p:spPr bwMode="auto">
            <a:xfrm>
              <a:off x="5292726" y="3854450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Line 70"/>
            <p:cNvSpPr>
              <a:spLocks noChangeShapeType="1"/>
            </p:cNvSpPr>
            <p:nvPr/>
          </p:nvSpPr>
          <p:spPr bwMode="auto">
            <a:xfrm>
              <a:off x="5292726" y="3636963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Line 71"/>
            <p:cNvSpPr>
              <a:spLocks noChangeShapeType="1"/>
            </p:cNvSpPr>
            <p:nvPr/>
          </p:nvSpPr>
          <p:spPr bwMode="auto">
            <a:xfrm>
              <a:off x="5292726" y="3421063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Line 72"/>
            <p:cNvSpPr>
              <a:spLocks noChangeShapeType="1"/>
            </p:cNvSpPr>
            <p:nvPr/>
          </p:nvSpPr>
          <p:spPr bwMode="auto">
            <a:xfrm>
              <a:off x="5292726" y="3205163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Line 73"/>
            <p:cNvSpPr>
              <a:spLocks noChangeShapeType="1"/>
            </p:cNvSpPr>
            <p:nvPr/>
          </p:nvSpPr>
          <p:spPr bwMode="auto">
            <a:xfrm>
              <a:off x="5292726" y="2989263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Line 74"/>
            <p:cNvSpPr>
              <a:spLocks noChangeShapeType="1"/>
            </p:cNvSpPr>
            <p:nvPr/>
          </p:nvSpPr>
          <p:spPr bwMode="auto">
            <a:xfrm>
              <a:off x="5292726" y="2773363"/>
              <a:ext cx="2879725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Line 75"/>
            <p:cNvSpPr>
              <a:spLocks noChangeShapeType="1"/>
            </p:cNvSpPr>
            <p:nvPr/>
          </p:nvSpPr>
          <p:spPr bwMode="auto">
            <a:xfrm>
              <a:off x="5292726" y="2557463"/>
              <a:ext cx="2879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Line 76"/>
            <p:cNvSpPr>
              <a:spLocks noChangeShapeType="1"/>
            </p:cNvSpPr>
            <p:nvPr/>
          </p:nvSpPr>
          <p:spPr bwMode="auto">
            <a:xfrm>
              <a:off x="5292726" y="6013450"/>
              <a:ext cx="2879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Line 77"/>
            <p:cNvSpPr>
              <a:spLocks noChangeShapeType="1"/>
            </p:cNvSpPr>
            <p:nvPr/>
          </p:nvSpPr>
          <p:spPr bwMode="auto">
            <a:xfrm>
              <a:off x="5292726" y="2557463"/>
              <a:ext cx="0" cy="34559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Text Box 78"/>
            <p:cNvSpPr txBox="1">
              <a:spLocks noChangeArrowheads="1"/>
            </p:cNvSpPr>
            <p:nvPr/>
          </p:nvSpPr>
          <p:spPr bwMode="auto">
            <a:xfrm>
              <a:off x="4787901" y="2341563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FF6600"/>
                  </a:solidFill>
                </a:rPr>
                <a:t>16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92" name="Text Box 79"/>
            <p:cNvSpPr txBox="1">
              <a:spLocks noChangeArrowheads="1"/>
            </p:cNvSpPr>
            <p:nvPr/>
          </p:nvSpPr>
          <p:spPr bwMode="auto">
            <a:xfrm>
              <a:off x="4787901" y="2773363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FF6600"/>
                  </a:solidFill>
                </a:rPr>
                <a:t>14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93" name="Text Box 80"/>
            <p:cNvSpPr txBox="1">
              <a:spLocks noChangeArrowheads="1"/>
            </p:cNvSpPr>
            <p:nvPr/>
          </p:nvSpPr>
          <p:spPr bwMode="auto">
            <a:xfrm>
              <a:off x="4787901" y="3205163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FF6600"/>
                  </a:solidFill>
                </a:rPr>
                <a:t>12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94" name="Text Box 81"/>
            <p:cNvSpPr txBox="1">
              <a:spLocks noChangeArrowheads="1"/>
            </p:cNvSpPr>
            <p:nvPr/>
          </p:nvSpPr>
          <p:spPr bwMode="auto">
            <a:xfrm>
              <a:off x="4787901" y="3636963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FF6600"/>
                  </a:solidFill>
                </a:rPr>
                <a:t>10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95" name="Text Box 82"/>
            <p:cNvSpPr txBox="1">
              <a:spLocks noChangeArrowheads="1"/>
            </p:cNvSpPr>
            <p:nvPr/>
          </p:nvSpPr>
          <p:spPr bwMode="auto">
            <a:xfrm>
              <a:off x="4787901" y="4070350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FF6600"/>
                  </a:solidFill>
                </a:rPr>
                <a:t>8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96" name="Text Box 83"/>
            <p:cNvSpPr txBox="1">
              <a:spLocks noChangeArrowheads="1"/>
            </p:cNvSpPr>
            <p:nvPr/>
          </p:nvSpPr>
          <p:spPr bwMode="auto">
            <a:xfrm>
              <a:off x="4787901" y="4502150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FF6600"/>
                  </a:solidFill>
                </a:rPr>
                <a:t>6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97" name="Text Box 84"/>
            <p:cNvSpPr txBox="1">
              <a:spLocks noChangeArrowheads="1"/>
            </p:cNvSpPr>
            <p:nvPr/>
          </p:nvSpPr>
          <p:spPr bwMode="auto">
            <a:xfrm>
              <a:off x="4787901" y="4933950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FF6600"/>
                  </a:solidFill>
                </a:rPr>
                <a:t>4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98" name="Text Box 85"/>
            <p:cNvSpPr txBox="1">
              <a:spLocks noChangeArrowheads="1"/>
            </p:cNvSpPr>
            <p:nvPr/>
          </p:nvSpPr>
          <p:spPr bwMode="auto">
            <a:xfrm>
              <a:off x="4787901" y="5365750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FF6600"/>
                  </a:solidFill>
                </a:rPr>
                <a:t>2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99" name="Text Box 86"/>
            <p:cNvSpPr txBox="1">
              <a:spLocks noChangeArrowheads="1"/>
            </p:cNvSpPr>
            <p:nvPr/>
          </p:nvSpPr>
          <p:spPr bwMode="auto">
            <a:xfrm>
              <a:off x="4787901" y="5797550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FF6600"/>
                  </a:solidFill>
                </a:rPr>
                <a:t>0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100" name="Text Box 87"/>
            <p:cNvSpPr txBox="1">
              <a:spLocks noChangeArrowheads="1"/>
            </p:cNvSpPr>
            <p:nvPr/>
          </p:nvSpPr>
          <p:spPr bwMode="auto">
            <a:xfrm>
              <a:off x="5651501" y="5942013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6600"/>
                  </a:solidFill>
                </a:rPr>
                <a:t>0.2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101" name="Text Box 88"/>
            <p:cNvSpPr txBox="1">
              <a:spLocks noChangeArrowheads="1"/>
            </p:cNvSpPr>
            <p:nvPr/>
          </p:nvSpPr>
          <p:spPr bwMode="auto">
            <a:xfrm>
              <a:off x="6227763" y="5942013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6600"/>
                  </a:solidFill>
                </a:rPr>
                <a:t>0.4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102" name="Text Box 89"/>
            <p:cNvSpPr txBox="1">
              <a:spLocks noChangeArrowheads="1"/>
            </p:cNvSpPr>
            <p:nvPr/>
          </p:nvSpPr>
          <p:spPr bwMode="auto">
            <a:xfrm>
              <a:off x="6732588" y="5942013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6600"/>
                  </a:solidFill>
                </a:rPr>
                <a:t>0.6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103" name="Text Box 90"/>
            <p:cNvSpPr txBox="1">
              <a:spLocks noChangeArrowheads="1"/>
            </p:cNvSpPr>
            <p:nvPr/>
          </p:nvSpPr>
          <p:spPr bwMode="auto">
            <a:xfrm>
              <a:off x="7308851" y="5942013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6600"/>
                  </a:solidFill>
                </a:rPr>
                <a:t>0.8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105" name="Text Box 91"/>
            <p:cNvSpPr txBox="1">
              <a:spLocks noChangeArrowheads="1"/>
            </p:cNvSpPr>
            <p:nvPr/>
          </p:nvSpPr>
          <p:spPr bwMode="auto">
            <a:xfrm>
              <a:off x="7956551" y="5942013"/>
              <a:ext cx="504825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6600"/>
                  </a:solidFill>
                </a:rPr>
                <a:t>1.0</a:t>
              </a:r>
              <a:endParaRPr lang="en-US" altLang="zh-CN" sz="1800">
                <a:solidFill>
                  <a:srgbClr val="FF6600"/>
                </a:solidFill>
              </a:endParaRPr>
            </a:p>
          </p:txBody>
        </p:sp>
        <p:sp>
          <p:nvSpPr>
            <p:cNvPr id="106" name="Text Box 92"/>
            <p:cNvSpPr txBox="1">
              <a:spLocks noChangeArrowheads="1"/>
            </p:cNvSpPr>
            <p:nvPr/>
          </p:nvSpPr>
          <p:spPr bwMode="auto">
            <a:xfrm>
              <a:off x="3779838" y="1743075"/>
              <a:ext cx="2590800" cy="74930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400" i="1">
                  <a:solidFill>
                    <a:srgbClr val="FF6600"/>
                  </a:solidFill>
                </a:rPr>
                <a:t>B</a:t>
              </a:r>
              <a:endParaRPr lang="en-US" altLang="zh-CN" sz="2400" i="1">
                <a:solidFill>
                  <a:srgbClr val="FF6600"/>
                </a:solidFill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400">
                  <a:solidFill>
                    <a:srgbClr val="FF6600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 sz="2400">
                  <a:solidFill>
                    <a:srgbClr val="FF6600"/>
                  </a:solidFill>
                </a:rPr>
                <a:t>字数</a:t>
              </a:r>
              <a:r>
                <a:rPr lang="en-US" altLang="zh-CN" sz="2400">
                  <a:solidFill>
                    <a:srgbClr val="FF6600"/>
                  </a:solidFill>
                </a:rPr>
                <a:t>/</a:t>
              </a:r>
              <a:r>
                <a:rPr lang="zh-CN" altLang="en-US" sz="2400">
                  <a:solidFill>
                    <a:srgbClr val="FF6600"/>
                  </a:solidFill>
                </a:rPr>
                <a:t>主存周期</a:t>
              </a:r>
              <a:r>
                <a:rPr lang="en-US" altLang="zh-CN" sz="2400">
                  <a:solidFill>
                    <a:srgbClr val="FF6600"/>
                  </a:solidFill>
                  <a:latin typeface="宋体" panose="02010600030101010101" pitchFamily="2" charset="-122"/>
                </a:rPr>
                <a:t>)</a:t>
              </a:r>
              <a:endParaRPr lang="en-US" altLang="zh-CN" sz="2400">
                <a:solidFill>
                  <a:srgbClr val="FF66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7" name="Freeform 93"/>
            <p:cNvSpPr/>
            <p:nvPr/>
          </p:nvSpPr>
          <p:spPr bwMode="auto">
            <a:xfrm>
              <a:off x="5292726" y="2563813"/>
              <a:ext cx="2879725" cy="3241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6" y="1180"/>
                </a:cxn>
                <a:cxn ang="0">
                  <a:pos x="589" y="1679"/>
                </a:cxn>
                <a:cxn ang="0">
                  <a:pos x="1134" y="1951"/>
                </a:cxn>
                <a:cxn ang="0">
                  <a:pos x="1814" y="2042"/>
                </a:cxn>
              </a:cxnLst>
              <a:rect l="0" t="0" r="r" b="b"/>
              <a:pathLst>
                <a:path w="1814" h="2042">
                  <a:moveTo>
                    <a:pt x="0" y="0"/>
                  </a:moveTo>
                  <a:cubicBezTo>
                    <a:pt x="64" y="450"/>
                    <a:pt x="128" y="900"/>
                    <a:pt x="226" y="1180"/>
                  </a:cubicBezTo>
                  <a:cubicBezTo>
                    <a:pt x="324" y="1460"/>
                    <a:pt x="438" y="1551"/>
                    <a:pt x="589" y="1679"/>
                  </a:cubicBezTo>
                  <a:cubicBezTo>
                    <a:pt x="740" y="1807"/>
                    <a:pt x="930" y="1890"/>
                    <a:pt x="1134" y="1951"/>
                  </a:cubicBezTo>
                  <a:cubicBezTo>
                    <a:pt x="1338" y="2012"/>
                    <a:pt x="1576" y="2027"/>
                    <a:pt x="1814" y="2042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Freeform 94"/>
            <p:cNvSpPr/>
            <p:nvPr/>
          </p:nvSpPr>
          <p:spPr bwMode="auto">
            <a:xfrm>
              <a:off x="5292726" y="4292600"/>
              <a:ext cx="2879725" cy="1512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2" y="408"/>
                </a:cxn>
                <a:cxn ang="0">
                  <a:pos x="544" y="635"/>
                </a:cxn>
                <a:cxn ang="0">
                  <a:pos x="1043" y="862"/>
                </a:cxn>
                <a:cxn ang="0">
                  <a:pos x="1814" y="953"/>
                </a:cxn>
              </a:cxnLst>
              <a:rect l="0" t="0" r="r" b="b"/>
              <a:pathLst>
                <a:path w="1814" h="953">
                  <a:moveTo>
                    <a:pt x="0" y="0"/>
                  </a:moveTo>
                  <a:cubicBezTo>
                    <a:pt x="90" y="151"/>
                    <a:pt x="181" y="302"/>
                    <a:pt x="272" y="408"/>
                  </a:cubicBezTo>
                  <a:cubicBezTo>
                    <a:pt x="363" y="514"/>
                    <a:pt x="416" y="559"/>
                    <a:pt x="544" y="635"/>
                  </a:cubicBezTo>
                  <a:cubicBezTo>
                    <a:pt x="672" y="711"/>
                    <a:pt x="831" y="809"/>
                    <a:pt x="1043" y="862"/>
                  </a:cubicBezTo>
                  <a:cubicBezTo>
                    <a:pt x="1255" y="915"/>
                    <a:pt x="1534" y="934"/>
                    <a:pt x="1814" y="953"/>
                  </a:cubicBezTo>
                </a:path>
              </a:pathLst>
            </a:custGeom>
            <a:noFill/>
            <a:ln w="28575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" name="Freeform 95"/>
            <p:cNvSpPr/>
            <p:nvPr/>
          </p:nvSpPr>
          <p:spPr bwMode="auto">
            <a:xfrm>
              <a:off x="5292726" y="5157192"/>
              <a:ext cx="2879725" cy="6482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2" y="227"/>
                </a:cxn>
                <a:cxn ang="0">
                  <a:pos x="725" y="409"/>
                </a:cxn>
                <a:cxn ang="0">
                  <a:pos x="1134" y="499"/>
                </a:cxn>
                <a:cxn ang="0">
                  <a:pos x="1814" y="545"/>
                </a:cxn>
              </a:cxnLst>
              <a:rect l="0" t="0" r="r" b="b"/>
              <a:pathLst>
                <a:path w="1814" h="545">
                  <a:moveTo>
                    <a:pt x="0" y="0"/>
                  </a:moveTo>
                  <a:cubicBezTo>
                    <a:pt x="75" y="79"/>
                    <a:pt x="151" y="159"/>
                    <a:pt x="272" y="227"/>
                  </a:cubicBezTo>
                  <a:cubicBezTo>
                    <a:pt x="393" y="295"/>
                    <a:pt x="581" y="364"/>
                    <a:pt x="725" y="409"/>
                  </a:cubicBezTo>
                  <a:cubicBezTo>
                    <a:pt x="869" y="454"/>
                    <a:pt x="953" y="476"/>
                    <a:pt x="1134" y="499"/>
                  </a:cubicBezTo>
                  <a:cubicBezTo>
                    <a:pt x="1315" y="522"/>
                    <a:pt x="1564" y="533"/>
                    <a:pt x="1814" y="545"/>
                  </a:cubicBez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>
              <a:noAutofit/>
            </a:bodyPr>
            <a:lstStyle/>
            <a:p>
              <a:endParaRPr lang="zh-CN" altLang="en-US"/>
            </a:p>
          </p:txBody>
        </p:sp>
        <p:sp>
          <p:nvSpPr>
            <p:cNvPr id="110" name="Text Box 96"/>
            <p:cNvSpPr txBox="1">
              <a:spLocks noChangeArrowheads="1"/>
            </p:cNvSpPr>
            <p:nvPr/>
          </p:nvSpPr>
          <p:spPr bwMode="auto">
            <a:xfrm>
              <a:off x="5435601" y="3644900"/>
              <a:ext cx="1008063" cy="396875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</a:rPr>
                <a:t>m</a:t>
              </a:r>
              <a:r>
                <a:rPr lang="zh-CN" altLang="en-US" sz="2000">
                  <a:solidFill>
                    <a:srgbClr val="0000FF"/>
                  </a:solidFill>
                </a:rPr>
                <a:t>＝</a:t>
              </a:r>
              <a:r>
                <a:rPr lang="en-US" altLang="zh-CN" sz="2000">
                  <a:solidFill>
                    <a:srgbClr val="0000FF"/>
                  </a:solidFill>
                </a:rPr>
                <a:t>16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111" name="Text Box 97"/>
            <p:cNvSpPr txBox="1">
              <a:spLocks noChangeArrowheads="1"/>
            </p:cNvSpPr>
            <p:nvPr/>
          </p:nvSpPr>
          <p:spPr bwMode="auto">
            <a:xfrm>
              <a:off x="5292129" y="5480397"/>
              <a:ext cx="1008063" cy="396875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rgbClr val="008000"/>
                  </a:solidFill>
                </a:rPr>
                <a:t>m</a:t>
              </a:r>
              <a:r>
                <a:rPr lang="zh-CN" altLang="en-US" sz="2000">
                  <a:solidFill>
                    <a:srgbClr val="008000"/>
                  </a:solidFill>
                </a:rPr>
                <a:t>＝</a:t>
              </a:r>
              <a:r>
                <a:rPr lang="en-US" altLang="zh-CN" sz="2000">
                  <a:solidFill>
                    <a:srgbClr val="008000"/>
                  </a:solidFill>
                </a:rPr>
                <a:t>4</a:t>
              </a:r>
              <a:endParaRPr lang="en-US" altLang="zh-CN" sz="2000">
                <a:solidFill>
                  <a:srgbClr val="008000"/>
                </a:solidFill>
              </a:endParaRPr>
            </a:p>
          </p:txBody>
        </p:sp>
        <p:sp>
          <p:nvSpPr>
            <p:cNvPr id="112" name="Text Box 98"/>
            <p:cNvSpPr txBox="1">
              <a:spLocks noChangeArrowheads="1"/>
            </p:cNvSpPr>
            <p:nvPr/>
          </p:nvSpPr>
          <p:spPr bwMode="auto">
            <a:xfrm>
              <a:off x="4788073" y="4653136"/>
              <a:ext cx="1008063" cy="396875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rgbClr val="FF0066"/>
                  </a:solidFill>
                </a:rPr>
                <a:t>m</a:t>
              </a:r>
              <a:r>
                <a:rPr lang="zh-CN" altLang="en-US" sz="2000">
                  <a:solidFill>
                    <a:srgbClr val="FF0066"/>
                  </a:solidFill>
                </a:rPr>
                <a:t>＝</a:t>
              </a:r>
              <a:r>
                <a:rPr lang="en-US" altLang="zh-CN" sz="2000">
                  <a:solidFill>
                    <a:srgbClr val="FF0066"/>
                  </a:solidFill>
                </a:rPr>
                <a:t>8</a:t>
              </a:r>
              <a:endParaRPr lang="en-US" altLang="zh-CN" sz="2000">
                <a:solidFill>
                  <a:srgbClr val="FF0066"/>
                </a:solidFill>
              </a:endParaRPr>
            </a:p>
          </p:txBody>
        </p:sp>
        <p:sp>
          <p:nvSpPr>
            <p:cNvPr id="113" name="Text Box 99"/>
            <p:cNvSpPr txBox="1">
              <a:spLocks noChangeArrowheads="1"/>
            </p:cNvSpPr>
            <p:nvPr/>
          </p:nvSpPr>
          <p:spPr bwMode="auto">
            <a:xfrm>
              <a:off x="8172451" y="5661025"/>
              <a:ext cx="649288" cy="530225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i="1">
                  <a:solidFill>
                    <a:srgbClr val="FF6600"/>
                  </a:solidFill>
                </a:rPr>
                <a:t>λ</a:t>
              </a:r>
              <a:endParaRPr lang="en-US" altLang="zh-CN" sz="3200">
                <a:solidFill>
                  <a:srgbClr val="FF6600"/>
                </a:solidFill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98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598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9A37A2-06C9-4957-AC5E-FB9CE18F8B2C}" type="slidenum">
              <a:rPr lang="zh-CN" altLang="en-US"/>
            </a:fld>
            <a:endParaRPr lang="en-US" altLang="zh-CN"/>
          </a:p>
        </p:txBody>
      </p:sp>
      <p:sp>
        <p:nvSpPr>
          <p:cNvPr id="160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4.2.5 </a:t>
            </a:r>
            <a:r>
              <a:rPr lang="zh-CN" altLang="en-US"/>
              <a:t>其他存储器       </a:t>
            </a:r>
            <a:r>
              <a:rPr lang="zh-CN" altLang="en-US">
                <a:solidFill>
                  <a:srgbClr val="006600"/>
                </a:solidFill>
              </a:rPr>
              <a:t>三、相联存储器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160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020763"/>
            <a:ext cx="7416800" cy="576262"/>
          </a:xfrm>
          <a:noFill/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CC0066"/>
                </a:solidFill>
              </a:rPr>
              <a:t>存放在存储器中的一张表格</a:t>
            </a:r>
            <a:endParaRPr lang="zh-CN" altLang="en-US">
              <a:solidFill>
                <a:srgbClr val="CC0066"/>
              </a:solidFill>
            </a:endParaRPr>
          </a:p>
        </p:txBody>
      </p:sp>
      <p:graphicFrame>
        <p:nvGraphicFramePr>
          <p:cNvPr id="1603681" name="Group 97"/>
          <p:cNvGraphicFramePr>
            <a:graphicFrameLocks noGrp="1"/>
          </p:cNvGraphicFramePr>
          <p:nvPr/>
        </p:nvGraphicFramePr>
        <p:xfrm>
          <a:off x="468313" y="1741488"/>
          <a:ext cx="7848600" cy="4064002"/>
        </p:xfrm>
        <a:graphic>
          <a:graphicData uri="http://schemas.openxmlformats.org/drawingml/2006/table">
            <a:tbl>
              <a:tblPr/>
              <a:tblGrid>
                <a:gridCol w="1627187"/>
                <a:gridCol w="1323975"/>
                <a:gridCol w="1512888"/>
                <a:gridCol w="1828800"/>
                <a:gridCol w="155575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物理地址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学号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出生年月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分数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129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张明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1989.2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＋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王芳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1990.5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＋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李平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1988.6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＋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赵虹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1990.11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98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＋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周进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1989.9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3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3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5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C376D4-7F84-4634-958F-BB4E90E89899}" type="slidenum">
              <a:rPr lang="zh-CN" altLang="en-US"/>
            </a:fld>
            <a:endParaRPr lang="en-US" altLang="zh-CN"/>
          </a:p>
        </p:txBody>
      </p:sp>
      <p:sp>
        <p:nvSpPr>
          <p:cNvPr id="153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 </a:t>
            </a:r>
            <a:r>
              <a:rPr lang="zh-CN" altLang="en-US"/>
              <a:t>存储系统概述</a:t>
            </a:r>
            <a:endParaRPr lang="zh-CN" altLang="en-US"/>
          </a:p>
        </p:txBody>
      </p:sp>
      <p:sp>
        <p:nvSpPr>
          <p:cNvPr id="153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424863" cy="5256212"/>
          </a:xfrm>
        </p:spPr>
        <p:txBody>
          <a:bodyPr/>
          <a:lstStyle/>
          <a:p>
            <a:r>
              <a:rPr lang="zh-CN" altLang="en-US"/>
              <a:t>存储信息的介质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在计算机中的用途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存放信息的易失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挥发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存取方式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读写功能</a:t>
            </a:r>
            <a:endParaRPr lang="zh-CN" altLang="en-US"/>
          </a:p>
        </p:txBody>
      </p:sp>
      <p:sp>
        <p:nvSpPr>
          <p:cNvPr id="1530884" name="Rectangle 4"/>
          <p:cNvSpPr>
            <a:spLocks noChangeArrowheads="1"/>
          </p:cNvSpPr>
          <p:nvPr/>
        </p:nvSpPr>
        <p:spPr bwMode="auto">
          <a:xfrm>
            <a:off x="827088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4.1.2  </a:t>
            </a:r>
            <a:r>
              <a:rPr lang="zh-CN" altLang="en-US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存储器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分类</a:t>
            </a:r>
            <a:r>
              <a:rPr lang="zh-CN" altLang="en-US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：不同的分类标准</a:t>
            </a:r>
            <a:endParaRPr lang="zh-CN" altLang="en-US">
              <a:solidFill>
                <a:srgbClr val="008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53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3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53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53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F1B07D-FD81-48B9-815E-AF4B122D1CFD}" type="slidenum">
              <a:rPr lang="zh-CN" altLang="en-US"/>
            </a:fld>
            <a:endParaRPr lang="en-US" altLang="zh-CN"/>
          </a:p>
        </p:txBody>
      </p:sp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4.2.5 </a:t>
            </a:r>
            <a:r>
              <a:rPr lang="zh-CN" altLang="en-US"/>
              <a:t>其他存储器       </a:t>
            </a:r>
            <a:r>
              <a:rPr lang="zh-CN" altLang="en-US">
                <a:solidFill>
                  <a:srgbClr val="006600"/>
                </a:solidFill>
              </a:rPr>
              <a:t>三、相联存储器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1599519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62950" cy="4608512"/>
          </a:xfrm>
          <a:noFill/>
        </p:spPr>
        <p:txBody>
          <a:bodyPr/>
          <a:lstStyle/>
          <a:p>
            <a:pPr marL="361950" indent="-361950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  <a:ea typeface="黑体" panose="02010609060101010101" pitchFamily="2" charset="-122"/>
              </a:rPr>
              <a:t>相联存储器：</a:t>
            </a:r>
            <a:endParaRPr lang="zh-CN" altLang="en-US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361950" indent="-361950">
              <a:buFont typeface="Wingdings" panose="05000000000000000000" pitchFamily="2" charset="2"/>
              <a:buNone/>
            </a:pPr>
            <a:r>
              <a:rPr lang="zh-CN" altLang="en-US"/>
              <a:t>其中任一存储项内容作为地址来存取的存储器。</a:t>
            </a:r>
            <a:endParaRPr lang="zh-CN" altLang="en-US"/>
          </a:p>
          <a:p>
            <a:pPr marL="361950" indent="-361950"/>
            <a:r>
              <a:rPr lang="zh-CN" altLang="en-US"/>
              <a:t>格式：</a:t>
            </a:r>
            <a:br>
              <a:rPr lang="zh-CN" altLang="en-US"/>
            </a:br>
            <a:r>
              <a:rPr lang="zh-CN" altLang="en-US"/>
              <a:t>                     </a:t>
            </a:r>
            <a:r>
              <a:rPr lang="en-US" altLang="zh-CN"/>
              <a:t>KEY</a:t>
            </a:r>
            <a:r>
              <a:rPr lang="zh-CN" altLang="en-US"/>
              <a:t>，</a:t>
            </a:r>
            <a:r>
              <a:rPr lang="en-US" altLang="zh-CN"/>
              <a:t>DATA</a:t>
            </a:r>
            <a:endParaRPr lang="zh-CN" altLang="en-US"/>
          </a:p>
          <a:p>
            <a:pPr marL="361950" indent="-361950"/>
            <a:endParaRPr lang="zh-CN" altLang="en-US"/>
          </a:p>
          <a:p>
            <a:pPr marL="361950" indent="-361950"/>
            <a:r>
              <a:rPr lang="zh-CN" altLang="en-US"/>
              <a:t>原理：</a:t>
            </a:r>
            <a:r>
              <a:rPr lang="zh-CN" altLang="en-US">
                <a:solidFill>
                  <a:srgbClr val="FF0066"/>
                </a:solidFill>
                <a:ea typeface="楷体_GB2312" pitchFamily="49" charset="-122"/>
              </a:rPr>
              <a:t>按内容访问</a:t>
            </a:r>
            <a:br>
              <a:rPr lang="zh-CN" altLang="en-US"/>
            </a:br>
            <a:r>
              <a:rPr lang="zh-CN" altLang="en-US"/>
              <a:t>把存储单元所存内容的某一部分作为检索项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即关键字项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，去检索该存储器，并将存储器中与该检索项符合的存储单元内容进行读出或写入。</a:t>
            </a:r>
            <a:endParaRPr lang="zh-CN" altLang="en-US"/>
          </a:p>
        </p:txBody>
      </p:sp>
      <p:sp>
        <p:nvSpPr>
          <p:cNvPr id="1599520" name="Text Box 32"/>
          <p:cNvSpPr txBox="1">
            <a:spLocks noChangeArrowheads="1"/>
          </p:cNvSpPr>
          <p:nvPr/>
        </p:nvSpPr>
        <p:spPr bwMode="auto">
          <a:xfrm>
            <a:off x="5364163" y="3259138"/>
            <a:ext cx="3024187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FF0066"/>
                </a:solidFill>
              </a:rPr>
              <a:t>关键字、键 </a:t>
            </a:r>
            <a:r>
              <a:rPr lang="zh-CN" altLang="en-US" sz="2400">
                <a:solidFill>
                  <a:srgbClr val="FF0066"/>
                </a:solidFill>
                <a:latin typeface="+mn-ea"/>
                <a:ea typeface="+mn-ea"/>
              </a:rPr>
              <a:t>→</a:t>
            </a:r>
            <a:r>
              <a:rPr lang="zh-CN" altLang="en-US" sz="2400">
                <a:solidFill>
                  <a:srgbClr val="FF0066"/>
                </a:solidFill>
              </a:rPr>
              <a:t> 地址</a:t>
            </a:r>
            <a:endParaRPr lang="zh-CN" altLang="en-US" sz="2400">
              <a:solidFill>
                <a:srgbClr val="FF0066"/>
              </a:solidFill>
            </a:endParaRPr>
          </a:p>
        </p:txBody>
      </p:sp>
      <p:sp>
        <p:nvSpPr>
          <p:cNvPr id="1599521" name="Text Box 33"/>
          <p:cNvSpPr txBox="1">
            <a:spLocks noChangeArrowheads="1"/>
          </p:cNvSpPr>
          <p:nvPr/>
        </p:nvSpPr>
        <p:spPr bwMode="auto">
          <a:xfrm>
            <a:off x="5364163" y="2636838"/>
            <a:ext cx="3024187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FF0066"/>
                </a:solidFill>
              </a:rPr>
              <a:t>被读写信息</a:t>
            </a:r>
            <a:endParaRPr lang="zh-CN" altLang="en-US" sz="2400">
              <a:solidFill>
                <a:srgbClr val="FF0066"/>
              </a:solidFill>
            </a:endParaRPr>
          </a:p>
        </p:txBody>
      </p:sp>
      <p:sp>
        <p:nvSpPr>
          <p:cNvPr id="1599522" name="Freeform 34"/>
          <p:cNvSpPr/>
          <p:nvPr/>
        </p:nvSpPr>
        <p:spPr bwMode="auto">
          <a:xfrm>
            <a:off x="3492500" y="3140075"/>
            <a:ext cx="1943100" cy="360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3" y="227"/>
              </a:cxn>
              <a:cxn ang="0">
                <a:pos x="1315" y="272"/>
              </a:cxn>
            </a:cxnLst>
            <a:rect l="0" t="0" r="r" b="b"/>
            <a:pathLst>
              <a:path w="1315" h="272">
                <a:moveTo>
                  <a:pt x="0" y="0"/>
                </a:moveTo>
                <a:cubicBezTo>
                  <a:pt x="117" y="91"/>
                  <a:pt x="234" y="182"/>
                  <a:pt x="453" y="227"/>
                </a:cubicBezTo>
                <a:cubicBezTo>
                  <a:pt x="672" y="272"/>
                  <a:pt x="993" y="272"/>
                  <a:pt x="1315" y="272"/>
                </a:cubicBezTo>
              </a:path>
            </a:pathLst>
          </a:custGeom>
          <a:noFill/>
          <a:ln w="1905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99523" name="Freeform 35"/>
          <p:cNvSpPr/>
          <p:nvPr/>
        </p:nvSpPr>
        <p:spPr bwMode="auto">
          <a:xfrm>
            <a:off x="4643438" y="2419350"/>
            <a:ext cx="792162" cy="360363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182" y="0"/>
              </a:cxn>
              <a:cxn ang="0">
                <a:pos x="499" y="227"/>
              </a:cxn>
            </a:cxnLst>
            <a:rect l="0" t="0" r="r" b="b"/>
            <a:pathLst>
              <a:path w="499" h="227">
                <a:moveTo>
                  <a:pt x="0" y="227"/>
                </a:moveTo>
                <a:cubicBezTo>
                  <a:pt x="49" y="113"/>
                  <a:pt x="99" y="0"/>
                  <a:pt x="182" y="0"/>
                </a:cubicBezTo>
                <a:cubicBezTo>
                  <a:pt x="265" y="0"/>
                  <a:pt x="439" y="159"/>
                  <a:pt x="499" y="227"/>
                </a:cubicBezTo>
              </a:path>
            </a:pathLst>
          </a:custGeom>
          <a:noFill/>
          <a:ln w="1905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" name="动作按钮: 信息 1">
            <a:hlinkClick r:id="rId1" action="ppaction://hlinksldjump" highlightClick="1"/>
          </p:cNvPr>
          <p:cNvSpPr/>
          <p:nvPr/>
        </p:nvSpPr>
        <p:spPr bwMode="auto">
          <a:xfrm>
            <a:off x="8028384" y="542468"/>
            <a:ext cx="563656" cy="556083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9519" grpId="0" build="p"/>
      <p:bldP spid="1599520" grpId="0"/>
      <p:bldP spid="1599521" grpId="0"/>
      <p:bldP spid="1599522" grpId="0" animBg="1"/>
      <p:bldP spid="159952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EB777E-A0F9-4097-8FED-16C00FF805E0}" type="slidenum">
              <a:rPr lang="zh-CN" altLang="en-US"/>
            </a:fld>
            <a:endParaRPr lang="en-US" altLang="zh-CN"/>
          </a:p>
        </p:txBody>
      </p:sp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4.2.5 </a:t>
            </a:r>
            <a:r>
              <a:rPr lang="zh-CN" altLang="en-US"/>
              <a:t>其他存储器       </a:t>
            </a:r>
            <a:r>
              <a:rPr lang="zh-CN" altLang="en-US">
                <a:solidFill>
                  <a:srgbClr val="006600"/>
                </a:solidFill>
              </a:rPr>
              <a:t>三、相联存储器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1593349" name="Text Box 5"/>
          <p:cNvSpPr txBox="1">
            <a:spLocks noChangeArrowheads="1"/>
          </p:cNvSpPr>
          <p:nvPr/>
        </p:nvSpPr>
        <p:spPr bwMode="auto">
          <a:xfrm>
            <a:off x="395288" y="6092825"/>
            <a:ext cx="4032250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>
                <a:solidFill>
                  <a:schemeClr val="bg2"/>
                </a:solidFill>
              </a:rPr>
              <a:t>相联存储器的构成图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1593350" name="Object 6"/>
          <p:cNvGraphicFramePr>
            <a:graphicFrameLocks noChangeAspect="1"/>
          </p:cNvGraphicFramePr>
          <p:nvPr/>
        </p:nvGraphicFramePr>
        <p:xfrm>
          <a:off x="3357563" y="549275"/>
          <a:ext cx="5127625" cy="619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359" name="Visio" r:id="rId1" imgW="2582545" imgH="3094990" progId="Visio.Drawing.11">
                  <p:embed/>
                </p:oleObj>
              </mc:Choice>
              <mc:Fallback>
                <p:oleObj name="Visio" r:id="rId1" imgW="2582545" imgH="3094990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549275"/>
                        <a:ext cx="5127625" cy="619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3351" name="Rectangle 7"/>
          <p:cNvSpPr>
            <a:spLocks noChangeArrowheads="1"/>
          </p:cNvSpPr>
          <p:nvPr/>
        </p:nvSpPr>
        <p:spPr bwMode="auto">
          <a:xfrm>
            <a:off x="250825" y="908050"/>
            <a:ext cx="2808288" cy="865188"/>
          </a:xfrm>
          <a:prstGeom prst="rect">
            <a:avLst/>
          </a:prstGeom>
          <a:solidFill>
            <a:srgbClr val="C1FFC1"/>
          </a:solidFill>
          <a:ln w="28575" algn="ctr">
            <a:solidFill>
              <a:srgbClr val="0099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</a:rPr>
              <a:t>存放要检索的内容</a:t>
            </a:r>
            <a:endParaRPr lang="zh-CN" altLang="en-US" sz="24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</a:rPr>
              <a:t>（</a:t>
            </a:r>
            <a:r>
              <a:rPr lang="en-US" altLang="zh-CN" sz="2400">
                <a:solidFill>
                  <a:srgbClr val="0000FF"/>
                </a:solidFill>
              </a:rPr>
              <a:t>N</a:t>
            </a:r>
            <a:r>
              <a:rPr lang="zh-CN" altLang="en-US" sz="2400">
                <a:solidFill>
                  <a:srgbClr val="0000FF"/>
                </a:solidFill>
              </a:rPr>
              <a:t>位）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593352" name="Line 8"/>
          <p:cNvSpPr>
            <a:spLocks noChangeShapeType="1"/>
          </p:cNvSpPr>
          <p:nvPr/>
        </p:nvSpPr>
        <p:spPr bwMode="auto">
          <a:xfrm>
            <a:off x="3059113" y="1196975"/>
            <a:ext cx="2160587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3353" name="Rectangle 9"/>
          <p:cNvSpPr>
            <a:spLocks noChangeArrowheads="1"/>
          </p:cNvSpPr>
          <p:nvPr/>
        </p:nvSpPr>
        <p:spPr bwMode="auto">
          <a:xfrm>
            <a:off x="250825" y="1989138"/>
            <a:ext cx="2808288" cy="865187"/>
          </a:xfrm>
          <a:prstGeom prst="rect">
            <a:avLst/>
          </a:prstGeom>
          <a:solidFill>
            <a:srgbClr val="C1FFC1"/>
          </a:solidFill>
          <a:ln w="28575" algn="ctr">
            <a:solidFill>
              <a:srgbClr val="0099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</a:rPr>
              <a:t>将不进行检索的</a:t>
            </a:r>
            <a:endParaRPr lang="zh-CN" altLang="en-US" sz="24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</a:rPr>
              <a:t>某些位屏蔽掉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593354" name="Line 10"/>
          <p:cNvSpPr>
            <a:spLocks noChangeShapeType="1"/>
          </p:cNvSpPr>
          <p:nvPr/>
        </p:nvSpPr>
        <p:spPr bwMode="auto">
          <a:xfrm>
            <a:off x="3059113" y="2420938"/>
            <a:ext cx="504825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3355" name="Line 11"/>
          <p:cNvSpPr>
            <a:spLocks noChangeShapeType="1"/>
          </p:cNvSpPr>
          <p:nvPr/>
        </p:nvSpPr>
        <p:spPr bwMode="auto">
          <a:xfrm flipV="1">
            <a:off x="3563938" y="2060575"/>
            <a:ext cx="360362" cy="360363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3356" name="Line 12"/>
          <p:cNvSpPr>
            <a:spLocks noChangeShapeType="1"/>
          </p:cNvSpPr>
          <p:nvPr/>
        </p:nvSpPr>
        <p:spPr bwMode="auto">
          <a:xfrm>
            <a:off x="3924300" y="2060575"/>
            <a:ext cx="1295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3357" name="Rectangle 13"/>
          <p:cNvSpPr>
            <a:spLocks noChangeArrowheads="1"/>
          </p:cNvSpPr>
          <p:nvPr/>
        </p:nvSpPr>
        <p:spPr bwMode="auto">
          <a:xfrm>
            <a:off x="250825" y="3068638"/>
            <a:ext cx="2808288" cy="865187"/>
          </a:xfrm>
          <a:prstGeom prst="rect">
            <a:avLst/>
          </a:prstGeom>
          <a:solidFill>
            <a:srgbClr val="C1FFC1"/>
          </a:solidFill>
          <a:ln w="28575" algn="ctr">
            <a:solidFill>
              <a:srgbClr val="0099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0000FF"/>
                </a:solidFill>
              </a:rPr>
              <a:t>2</a:t>
            </a:r>
            <a:r>
              <a:rPr lang="en-US" altLang="zh-CN" sz="2400" baseline="50000">
                <a:solidFill>
                  <a:srgbClr val="0000FF"/>
                </a:solidFill>
              </a:rPr>
              <a:t>m</a:t>
            </a:r>
            <a:r>
              <a:rPr lang="zh-CN" altLang="en-US" sz="2400">
                <a:solidFill>
                  <a:srgbClr val="0000FF"/>
                </a:solidFill>
              </a:rPr>
              <a:t>个存储单元，</a:t>
            </a:r>
            <a:endParaRPr lang="zh-CN" altLang="en-US" sz="24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</a:rPr>
              <a:t>每个存储单元</a:t>
            </a:r>
            <a:r>
              <a:rPr lang="en-US" altLang="zh-CN" sz="2400">
                <a:solidFill>
                  <a:srgbClr val="0000FF"/>
                </a:solidFill>
              </a:rPr>
              <a:t>N</a:t>
            </a:r>
            <a:r>
              <a:rPr lang="zh-CN" altLang="en-US" sz="2400">
                <a:solidFill>
                  <a:srgbClr val="0000FF"/>
                </a:solidFill>
              </a:rPr>
              <a:t>位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593358" name="Line 14"/>
          <p:cNvSpPr>
            <a:spLocks noChangeShapeType="1"/>
          </p:cNvSpPr>
          <p:nvPr/>
        </p:nvSpPr>
        <p:spPr bwMode="auto">
          <a:xfrm>
            <a:off x="3059113" y="3284538"/>
            <a:ext cx="504825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Line 15"/>
          <p:cNvSpPr>
            <a:spLocks noChangeShapeType="1"/>
          </p:cNvSpPr>
          <p:nvPr/>
        </p:nvSpPr>
        <p:spPr bwMode="auto">
          <a:xfrm flipV="1">
            <a:off x="3563938" y="3068638"/>
            <a:ext cx="215900" cy="2159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3360" name="Line 16"/>
          <p:cNvSpPr>
            <a:spLocks noChangeShapeType="1"/>
          </p:cNvSpPr>
          <p:nvPr/>
        </p:nvSpPr>
        <p:spPr bwMode="auto">
          <a:xfrm>
            <a:off x="3779838" y="3068638"/>
            <a:ext cx="10795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3361" name="Line 17"/>
          <p:cNvSpPr>
            <a:spLocks noChangeShapeType="1"/>
          </p:cNvSpPr>
          <p:nvPr/>
        </p:nvSpPr>
        <p:spPr bwMode="auto">
          <a:xfrm>
            <a:off x="4859338" y="3068638"/>
            <a:ext cx="360362" cy="360362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3362" name="Rectangle 18"/>
          <p:cNvSpPr>
            <a:spLocks noChangeArrowheads="1"/>
          </p:cNvSpPr>
          <p:nvPr/>
        </p:nvSpPr>
        <p:spPr bwMode="auto">
          <a:xfrm>
            <a:off x="250825" y="5227638"/>
            <a:ext cx="2808288" cy="649287"/>
          </a:xfrm>
          <a:prstGeom prst="rect">
            <a:avLst/>
          </a:prstGeom>
          <a:solidFill>
            <a:srgbClr val="C1FFC1"/>
          </a:solidFill>
          <a:ln w="28575" algn="ctr">
            <a:solidFill>
              <a:srgbClr val="0099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</a:rPr>
              <a:t>也可以按地址访问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593363" name="Line 19"/>
          <p:cNvSpPr>
            <a:spLocks noChangeShapeType="1"/>
          </p:cNvSpPr>
          <p:nvPr/>
        </p:nvSpPr>
        <p:spPr bwMode="auto">
          <a:xfrm>
            <a:off x="3059113" y="5661025"/>
            <a:ext cx="1081087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3364" name="Line 20"/>
          <p:cNvSpPr>
            <a:spLocks noChangeShapeType="1"/>
          </p:cNvSpPr>
          <p:nvPr/>
        </p:nvSpPr>
        <p:spPr bwMode="auto">
          <a:xfrm flipV="1">
            <a:off x="4140200" y="5229225"/>
            <a:ext cx="360363" cy="4318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3365" name="Line 21"/>
          <p:cNvSpPr>
            <a:spLocks noChangeShapeType="1"/>
          </p:cNvSpPr>
          <p:nvPr/>
        </p:nvSpPr>
        <p:spPr bwMode="auto">
          <a:xfrm flipV="1">
            <a:off x="3635375" y="5229225"/>
            <a:ext cx="360363" cy="4318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动作按钮: 信息 21">
            <a:hlinkClick r:id="rId3" action="ppaction://hlinksldjump" highlightClick="1"/>
          </p:cNvPr>
          <p:cNvSpPr/>
          <p:nvPr/>
        </p:nvSpPr>
        <p:spPr bwMode="auto">
          <a:xfrm>
            <a:off x="8028384" y="542468"/>
            <a:ext cx="563656" cy="556083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3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3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93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3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3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93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93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3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93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3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59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93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93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9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9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93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93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159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159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93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93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93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93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93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93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9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9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93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93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93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93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159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9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9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93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93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3351" grpId="0" animBg="1"/>
      <p:bldP spid="1593352" grpId="0" animBg="1"/>
      <p:bldP spid="1593353" grpId="0" animBg="1"/>
      <p:bldP spid="1593354" grpId="0" animBg="1"/>
      <p:bldP spid="1593355" grpId="0" animBg="1"/>
      <p:bldP spid="1593356" grpId="0" animBg="1"/>
      <p:bldP spid="1593357" grpId="0" animBg="1"/>
      <p:bldP spid="1593358" grpId="0" animBg="1"/>
      <p:bldP spid="1593360" grpId="0" animBg="1"/>
      <p:bldP spid="1593361" grpId="0" animBg="1"/>
      <p:bldP spid="1593362" grpId="0" animBg="1"/>
      <p:bldP spid="1593363" grpId="0" animBg="1"/>
      <p:bldP spid="1593364" grpId="0" animBg="1"/>
      <p:bldP spid="159336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95058F-DAD8-43EC-B5B4-E9116BA98FA9}" type="slidenum">
              <a:rPr lang="zh-CN" altLang="en-US"/>
            </a:fld>
            <a:endParaRPr lang="en-US" altLang="zh-CN"/>
          </a:p>
        </p:txBody>
      </p:sp>
      <p:sp>
        <p:nvSpPr>
          <p:cNvPr id="159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4.2.5 </a:t>
            </a:r>
            <a:r>
              <a:rPr lang="zh-CN" altLang="en-US"/>
              <a:t>其他存储器       </a:t>
            </a:r>
            <a:r>
              <a:rPr lang="zh-CN" altLang="en-US">
                <a:solidFill>
                  <a:srgbClr val="006600"/>
                </a:solidFill>
              </a:rPr>
              <a:t>三、相联存储器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1594371" name="Text Box 3"/>
          <p:cNvSpPr txBox="1">
            <a:spLocks noChangeArrowheads="1"/>
          </p:cNvSpPr>
          <p:nvPr/>
        </p:nvSpPr>
        <p:spPr bwMode="auto">
          <a:xfrm>
            <a:off x="5076825" y="6092825"/>
            <a:ext cx="3816350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bg2"/>
                </a:solidFill>
              </a:rPr>
              <a:t>相联存储器的构成图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1594372" name="Object 4"/>
          <p:cNvGraphicFramePr>
            <a:graphicFrameLocks noChangeAspect="1"/>
          </p:cNvGraphicFramePr>
          <p:nvPr/>
        </p:nvGraphicFramePr>
        <p:xfrm>
          <a:off x="107950" y="549275"/>
          <a:ext cx="5127625" cy="619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381" name="Visio" r:id="rId1" imgW="2582545" imgH="3094990" progId="Visio.Drawing.11">
                  <p:embed/>
                </p:oleObj>
              </mc:Choice>
              <mc:Fallback>
                <p:oleObj name="Visio" r:id="rId1" imgW="2582545" imgH="3094990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549275"/>
                        <a:ext cx="5127625" cy="619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4388" name="Rectangle 20"/>
          <p:cNvSpPr>
            <a:spLocks noChangeArrowheads="1"/>
          </p:cNvSpPr>
          <p:nvPr/>
        </p:nvSpPr>
        <p:spPr bwMode="auto">
          <a:xfrm>
            <a:off x="5435600" y="2420938"/>
            <a:ext cx="2808288" cy="936625"/>
          </a:xfrm>
          <a:prstGeom prst="rect">
            <a:avLst/>
          </a:prstGeom>
          <a:solidFill>
            <a:srgbClr val="C1FFC1"/>
          </a:solidFill>
          <a:ln w="28575" algn="ctr">
            <a:solidFill>
              <a:srgbClr val="0099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</a:rPr>
              <a:t>由</a:t>
            </a:r>
            <a:r>
              <a:rPr lang="en-US" altLang="zh-CN" sz="2400">
                <a:solidFill>
                  <a:srgbClr val="0000FF"/>
                </a:solidFill>
              </a:rPr>
              <a:t>2</a:t>
            </a:r>
            <a:r>
              <a:rPr lang="en-US" altLang="zh-CN" sz="2400" baseline="50000">
                <a:solidFill>
                  <a:srgbClr val="0000FF"/>
                </a:solidFill>
              </a:rPr>
              <a:t>m</a:t>
            </a:r>
            <a:r>
              <a:rPr lang="zh-CN" altLang="en-US" sz="2400">
                <a:solidFill>
                  <a:srgbClr val="0000FF"/>
                </a:solidFill>
              </a:rPr>
              <a:t>个</a:t>
            </a:r>
            <a:r>
              <a:rPr lang="en-US" altLang="zh-CN" sz="2400">
                <a:solidFill>
                  <a:srgbClr val="0000FF"/>
                </a:solidFill>
              </a:rPr>
              <a:t>N</a:t>
            </a:r>
            <a:r>
              <a:rPr lang="zh-CN" altLang="en-US" sz="2400">
                <a:solidFill>
                  <a:srgbClr val="0000FF"/>
                </a:solidFill>
              </a:rPr>
              <a:t>位的</a:t>
            </a:r>
            <a:br>
              <a:rPr lang="zh-CN" altLang="en-US" sz="2400">
                <a:solidFill>
                  <a:srgbClr val="0000FF"/>
                </a:solidFill>
              </a:rPr>
            </a:br>
            <a:r>
              <a:rPr lang="zh-CN" altLang="en-US" sz="2400">
                <a:solidFill>
                  <a:srgbClr val="0000FF"/>
                </a:solidFill>
              </a:rPr>
              <a:t>数字比较器构成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594389" name="Rectangle 21"/>
          <p:cNvSpPr>
            <a:spLocks noChangeArrowheads="1"/>
          </p:cNvSpPr>
          <p:nvPr/>
        </p:nvSpPr>
        <p:spPr bwMode="auto">
          <a:xfrm>
            <a:off x="5435600" y="3787775"/>
            <a:ext cx="3457575" cy="936625"/>
          </a:xfrm>
          <a:prstGeom prst="rect">
            <a:avLst/>
          </a:prstGeom>
          <a:solidFill>
            <a:srgbClr val="C1FFC1"/>
          </a:solidFill>
          <a:ln w="28575" algn="ctr">
            <a:solidFill>
              <a:srgbClr val="0099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</a:rPr>
              <a:t>记录比较器的比较结果（</a:t>
            </a:r>
            <a:r>
              <a:rPr lang="en-US" altLang="zh-CN" sz="2400">
                <a:solidFill>
                  <a:srgbClr val="0000FF"/>
                </a:solidFill>
              </a:rPr>
              <a:t>2</a:t>
            </a:r>
            <a:r>
              <a:rPr lang="en-US" altLang="zh-CN" sz="2400" baseline="50000">
                <a:solidFill>
                  <a:srgbClr val="0000FF"/>
                </a:solidFill>
              </a:rPr>
              <a:t>m</a:t>
            </a:r>
            <a:r>
              <a:rPr lang="zh-CN" altLang="en-US" sz="2400">
                <a:solidFill>
                  <a:srgbClr val="0000FF"/>
                </a:solidFill>
              </a:rPr>
              <a:t>位）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594390" name="Rectangle 22"/>
          <p:cNvSpPr>
            <a:spLocks noChangeArrowheads="1"/>
          </p:cNvSpPr>
          <p:nvPr/>
        </p:nvSpPr>
        <p:spPr bwMode="auto">
          <a:xfrm>
            <a:off x="5435600" y="4940300"/>
            <a:ext cx="3457575" cy="936625"/>
          </a:xfrm>
          <a:prstGeom prst="rect">
            <a:avLst/>
          </a:prstGeom>
          <a:solidFill>
            <a:srgbClr val="C1FFC1"/>
          </a:solidFill>
          <a:ln w="28575" algn="ctr">
            <a:solidFill>
              <a:srgbClr val="0099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</a:rPr>
              <a:t>存放比较过程中发现的匹配存储单元的内容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594391" name="Line 23"/>
          <p:cNvSpPr>
            <a:spLocks noChangeShapeType="1"/>
          </p:cNvSpPr>
          <p:nvPr/>
        </p:nvSpPr>
        <p:spPr bwMode="auto">
          <a:xfrm flipH="1">
            <a:off x="5219700" y="4292600"/>
            <a:ext cx="2159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4392" name="Line 24"/>
          <p:cNvSpPr>
            <a:spLocks noChangeShapeType="1"/>
          </p:cNvSpPr>
          <p:nvPr/>
        </p:nvSpPr>
        <p:spPr bwMode="auto">
          <a:xfrm flipH="1">
            <a:off x="5148263" y="5445125"/>
            <a:ext cx="287337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4393" name="Line 25"/>
          <p:cNvSpPr>
            <a:spLocks noChangeShapeType="1"/>
          </p:cNvSpPr>
          <p:nvPr/>
        </p:nvSpPr>
        <p:spPr bwMode="auto">
          <a:xfrm flipH="1">
            <a:off x="4787900" y="5445125"/>
            <a:ext cx="360363" cy="360363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4394" name="Line 26"/>
          <p:cNvSpPr>
            <a:spLocks noChangeShapeType="1"/>
          </p:cNvSpPr>
          <p:nvPr/>
        </p:nvSpPr>
        <p:spPr bwMode="auto">
          <a:xfrm flipH="1">
            <a:off x="4427538" y="5805488"/>
            <a:ext cx="360362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4395" name="Line 27"/>
          <p:cNvSpPr>
            <a:spLocks noChangeShapeType="1"/>
          </p:cNvSpPr>
          <p:nvPr/>
        </p:nvSpPr>
        <p:spPr bwMode="auto">
          <a:xfrm flipH="1">
            <a:off x="4787900" y="2565400"/>
            <a:ext cx="6477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4396" name="Line 28"/>
          <p:cNvSpPr>
            <a:spLocks noChangeShapeType="1"/>
          </p:cNvSpPr>
          <p:nvPr/>
        </p:nvSpPr>
        <p:spPr bwMode="auto">
          <a:xfrm flipH="1">
            <a:off x="4356100" y="2565400"/>
            <a:ext cx="431800" cy="14287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动作按钮: 信息 15">
            <a:hlinkClick r:id="rId3" action="ppaction://hlinksldjump" highlightClick="1"/>
          </p:cNvPr>
          <p:cNvSpPr/>
          <p:nvPr/>
        </p:nvSpPr>
        <p:spPr bwMode="auto">
          <a:xfrm>
            <a:off x="8028384" y="542468"/>
            <a:ext cx="563656" cy="556083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208 -1.48148E-6 L 2.5E-6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94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9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9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94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94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94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94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59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94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94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9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9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94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94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94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94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94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94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94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94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59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9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94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94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94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4388" grpId="0" animBg="1"/>
      <p:bldP spid="1594389" grpId="0" animBg="1"/>
      <p:bldP spid="1594390" grpId="0" animBg="1"/>
      <p:bldP spid="1594391" grpId="0" animBg="1"/>
      <p:bldP spid="1594392" grpId="0" animBg="1"/>
      <p:bldP spid="1594393" grpId="0" animBg="1"/>
      <p:bldP spid="1594394" grpId="0" animBg="1"/>
      <p:bldP spid="1594395" grpId="0" animBg="1"/>
      <p:bldP spid="159439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0D71A4-C42C-409A-B172-6ADFAAC3C9E8}" type="slidenum">
              <a:rPr lang="zh-CN" altLang="en-US"/>
            </a:fld>
            <a:endParaRPr lang="en-US" altLang="zh-CN"/>
          </a:p>
        </p:txBody>
      </p:sp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4.2.5 </a:t>
            </a:r>
            <a:r>
              <a:rPr lang="zh-CN" altLang="en-US"/>
              <a:t>其他存储器       </a:t>
            </a:r>
            <a:r>
              <a:rPr lang="zh-CN" altLang="en-US">
                <a:solidFill>
                  <a:srgbClr val="006600"/>
                </a:solidFill>
              </a:rPr>
              <a:t>三、相联存储器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16005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11188" y="1052513"/>
            <a:ext cx="8208962" cy="51847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  <a:ea typeface="黑体" panose="02010609060101010101" pitchFamily="2" charset="-122"/>
              </a:rPr>
              <a:t>相联存储器的</a:t>
            </a:r>
            <a:r>
              <a:rPr lang="zh-CN" altLang="en-US">
                <a:solidFill>
                  <a:srgbClr val="FF0066"/>
                </a:solidFill>
                <a:ea typeface="黑体" panose="02010609060101010101" pitchFamily="2" charset="-122"/>
              </a:rPr>
              <a:t>用途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2" charset="-122"/>
              </a:rPr>
              <a:t>：</a:t>
            </a:r>
            <a:endParaRPr lang="zh-CN" altLang="en-US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快速查找、地址变换</a:t>
            </a:r>
            <a:endParaRPr lang="zh-CN" altLang="en-US"/>
          </a:p>
          <a:p>
            <a:r>
              <a:rPr lang="en-US" altLang="zh-CN" smtClean="0"/>
              <a:t>Cache</a:t>
            </a:r>
            <a:r>
              <a:rPr lang="zh-CN" altLang="en-US" smtClean="0"/>
              <a:t>：</a:t>
            </a:r>
            <a:r>
              <a:rPr lang="en-US" altLang="zh-CN" smtClean="0"/>
              <a:t>Cache</a:t>
            </a:r>
            <a:r>
              <a:rPr lang="zh-CN" altLang="en-US" smtClean="0"/>
              <a:t>的目录表</a:t>
            </a:r>
            <a:endParaRPr lang="en-US" altLang="zh-CN" smtClean="0"/>
          </a:p>
          <a:p>
            <a:r>
              <a:rPr lang="zh-CN" altLang="en-US" smtClean="0"/>
              <a:t>虚拟存储器：</a:t>
            </a:r>
            <a:br>
              <a:rPr lang="en-US" altLang="zh-CN" smtClean="0"/>
            </a:br>
            <a:r>
              <a:rPr lang="zh-CN" altLang="en-US" smtClean="0"/>
              <a:t>页表 </a:t>
            </a:r>
            <a:r>
              <a:rPr lang="zh-CN" altLang="en-US" smtClean="0">
                <a:latin typeface="+mn-ea"/>
              </a:rPr>
              <a:t>→</a:t>
            </a:r>
            <a:r>
              <a:rPr lang="zh-CN" altLang="en-US" smtClean="0"/>
              <a:t> 快表</a:t>
            </a:r>
            <a:r>
              <a:rPr lang="en-US" altLang="zh-CN" smtClean="0">
                <a:latin typeface="+mn-ea"/>
              </a:rPr>
              <a:t>(</a:t>
            </a:r>
            <a:r>
              <a:rPr lang="en-US" altLang="zh-CN" smtClean="0"/>
              <a:t>TB</a:t>
            </a:r>
            <a:r>
              <a:rPr lang="en-US" altLang="zh-CN" smtClean="0">
                <a:latin typeface="+mn-ea"/>
              </a:rPr>
              <a:t>)</a:t>
            </a:r>
            <a:r>
              <a:rPr lang="zh-CN" altLang="en-US" smtClean="0"/>
              <a:t>，变换旁视缓冲器</a:t>
            </a:r>
            <a:r>
              <a:rPr lang="en-US" altLang="zh-CN" smtClean="0">
                <a:latin typeface="+mn-ea"/>
              </a:rPr>
              <a:t>(</a:t>
            </a:r>
            <a:r>
              <a:rPr lang="en-US" altLang="zh-CN" smtClean="0"/>
              <a:t>TLB</a:t>
            </a:r>
            <a:r>
              <a:rPr lang="en-US" altLang="zh-CN" smtClean="0">
                <a:latin typeface="+mn-ea"/>
              </a:rPr>
              <a:t>)</a:t>
            </a:r>
            <a:endParaRPr lang="zh-CN" altLang="en-US" smtClean="0">
              <a:latin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0D71A4-C42C-409A-B172-6ADFAAC3C9E8}" type="slidenum">
              <a:rPr lang="zh-CN" altLang="en-US"/>
            </a:fld>
            <a:endParaRPr lang="en-US" altLang="zh-CN"/>
          </a:p>
        </p:txBody>
      </p:sp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4.2.5 </a:t>
            </a:r>
            <a:r>
              <a:rPr lang="zh-CN" altLang="en-US"/>
              <a:t>其他存储器       </a:t>
            </a:r>
            <a:r>
              <a:rPr lang="zh-CN" altLang="en-US">
                <a:solidFill>
                  <a:srgbClr val="006600"/>
                </a:solidFill>
              </a:rPr>
              <a:t>三、相联存储器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5661248"/>
            <a:ext cx="8362950" cy="50403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个存储单元的读相联存储器</a:t>
            </a:r>
            <a:endParaRPr lang="zh-CN" altLang="en-US" dirty="0"/>
          </a:p>
        </p:txBody>
      </p:sp>
      <p:sp>
        <p:nvSpPr>
          <p:cNvPr id="6" name="Rectangle 144"/>
          <p:cNvSpPr>
            <a:spLocks noChangeArrowheads="1"/>
          </p:cNvSpPr>
          <p:nvPr/>
        </p:nvSpPr>
        <p:spPr bwMode="auto">
          <a:xfrm>
            <a:off x="4494329" y="1705020"/>
            <a:ext cx="1661846" cy="488340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800" dirty="0" smtClean="0">
                <a:latin typeface="Arial" panose="020B0604020202020204" pitchFamily="34" charset="0"/>
              </a:rPr>
              <a:t>Data1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7" name="Rectangle 145"/>
          <p:cNvSpPr>
            <a:spLocks noChangeArrowheads="1"/>
          </p:cNvSpPr>
          <p:nvPr/>
        </p:nvSpPr>
        <p:spPr bwMode="auto">
          <a:xfrm>
            <a:off x="4494331" y="2196029"/>
            <a:ext cx="1661845" cy="483001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800" dirty="0" smtClean="0">
                <a:latin typeface="Arial" panose="020B0604020202020204" pitchFamily="34" charset="0"/>
              </a:rPr>
              <a:t>Data2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15" name="Rectangle 145"/>
          <p:cNvSpPr>
            <a:spLocks noChangeArrowheads="1"/>
          </p:cNvSpPr>
          <p:nvPr/>
        </p:nvSpPr>
        <p:spPr bwMode="auto">
          <a:xfrm>
            <a:off x="4494331" y="2679030"/>
            <a:ext cx="1661845" cy="483001"/>
          </a:xfrm>
          <a:prstGeom prst="rect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1800" dirty="0" smtClean="0">
                <a:latin typeface="Arial" panose="020B0604020202020204" pitchFamily="34" charset="0"/>
              </a:rPr>
              <a:t>Data3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16" name="Rectangle 145"/>
          <p:cNvSpPr>
            <a:spLocks noChangeArrowheads="1"/>
          </p:cNvSpPr>
          <p:nvPr/>
        </p:nvSpPr>
        <p:spPr bwMode="auto">
          <a:xfrm>
            <a:off x="4494330" y="3162023"/>
            <a:ext cx="1661845" cy="483001"/>
          </a:xfrm>
          <a:prstGeom prst="rect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1800" dirty="0" smtClean="0">
                <a:latin typeface="Arial" panose="020B0604020202020204" pitchFamily="34" charset="0"/>
              </a:rPr>
              <a:t>Data4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17" name="Rectangle 144"/>
          <p:cNvSpPr>
            <a:spLocks noChangeArrowheads="1"/>
          </p:cNvSpPr>
          <p:nvPr/>
        </p:nvSpPr>
        <p:spPr bwMode="auto">
          <a:xfrm>
            <a:off x="3563886" y="1705020"/>
            <a:ext cx="930442" cy="488340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800" dirty="0" smtClean="0">
                <a:latin typeface="Arial" panose="020B0604020202020204" pitchFamily="34" charset="0"/>
              </a:rPr>
              <a:t>Key1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18" name="Rectangle 145"/>
          <p:cNvSpPr>
            <a:spLocks noChangeArrowheads="1"/>
          </p:cNvSpPr>
          <p:nvPr/>
        </p:nvSpPr>
        <p:spPr bwMode="auto">
          <a:xfrm>
            <a:off x="3563887" y="2196029"/>
            <a:ext cx="930441" cy="483001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800" dirty="0" smtClean="0">
                <a:latin typeface="Arial" panose="020B0604020202020204" pitchFamily="34" charset="0"/>
              </a:rPr>
              <a:t>Key2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19" name="Rectangle 145"/>
          <p:cNvSpPr>
            <a:spLocks noChangeArrowheads="1"/>
          </p:cNvSpPr>
          <p:nvPr/>
        </p:nvSpPr>
        <p:spPr bwMode="auto">
          <a:xfrm>
            <a:off x="3563887" y="2679030"/>
            <a:ext cx="930441" cy="483001"/>
          </a:xfrm>
          <a:prstGeom prst="rect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1800" dirty="0" smtClean="0">
                <a:latin typeface="Arial" panose="020B0604020202020204" pitchFamily="34" charset="0"/>
              </a:rPr>
              <a:t>Key3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20" name="Rectangle 145"/>
          <p:cNvSpPr>
            <a:spLocks noChangeArrowheads="1"/>
          </p:cNvSpPr>
          <p:nvPr/>
        </p:nvSpPr>
        <p:spPr bwMode="auto">
          <a:xfrm>
            <a:off x="3563886" y="3162023"/>
            <a:ext cx="930441" cy="483001"/>
          </a:xfrm>
          <a:prstGeom prst="rect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1800" dirty="0" smtClean="0">
                <a:latin typeface="Arial" panose="020B0604020202020204" pitchFamily="34" charset="0"/>
              </a:rPr>
              <a:t>Key4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21" name="Oval 183"/>
          <p:cNvSpPr>
            <a:spLocks noChangeArrowheads="1"/>
          </p:cNvSpPr>
          <p:nvPr/>
        </p:nvSpPr>
        <p:spPr bwMode="auto">
          <a:xfrm>
            <a:off x="2338412" y="1733290"/>
            <a:ext cx="433388" cy="431800"/>
          </a:xfrm>
          <a:prstGeom prst="ellipse">
            <a:avLst/>
          </a:prstGeom>
          <a:solidFill>
            <a:srgbClr val="FFFF00"/>
          </a:solidFill>
          <a:ln w="28575" algn="ctr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2400" dirty="0"/>
              <a:t>=?</a:t>
            </a:r>
            <a:endParaRPr lang="en-US" altLang="zh-CN" sz="2400" dirty="0"/>
          </a:p>
        </p:txBody>
      </p:sp>
      <p:sp>
        <p:nvSpPr>
          <p:cNvPr id="23" name="Oval 183"/>
          <p:cNvSpPr>
            <a:spLocks noChangeArrowheads="1"/>
          </p:cNvSpPr>
          <p:nvPr/>
        </p:nvSpPr>
        <p:spPr bwMode="auto">
          <a:xfrm>
            <a:off x="2338412" y="2221629"/>
            <a:ext cx="433388" cy="431800"/>
          </a:xfrm>
          <a:prstGeom prst="ellipse">
            <a:avLst/>
          </a:prstGeom>
          <a:solidFill>
            <a:srgbClr val="FFFF00"/>
          </a:solidFill>
          <a:ln w="28575" algn="ctr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2400" dirty="0"/>
              <a:t>=?</a:t>
            </a:r>
            <a:endParaRPr lang="en-US" altLang="zh-CN" sz="2400" dirty="0"/>
          </a:p>
        </p:txBody>
      </p:sp>
      <p:sp>
        <p:nvSpPr>
          <p:cNvPr id="24" name="Oval 183"/>
          <p:cNvSpPr>
            <a:spLocks noChangeArrowheads="1"/>
          </p:cNvSpPr>
          <p:nvPr/>
        </p:nvSpPr>
        <p:spPr bwMode="auto">
          <a:xfrm>
            <a:off x="2338412" y="2708934"/>
            <a:ext cx="433388" cy="431800"/>
          </a:xfrm>
          <a:prstGeom prst="ellipse">
            <a:avLst/>
          </a:prstGeom>
          <a:solidFill>
            <a:srgbClr val="FFFF00"/>
          </a:solidFill>
          <a:ln w="28575" algn="ctr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2400" dirty="0"/>
              <a:t>=?</a:t>
            </a:r>
            <a:endParaRPr lang="en-US" altLang="zh-CN" sz="2400" dirty="0"/>
          </a:p>
        </p:txBody>
      </p:sp>
      <p:sp>
        <p:nvSpPr>
          <p:cNvPr id="25" name="Oval 183"/>
          <p:cNvSpPr>
            <a:spLocks noChangeArrowheads="1"/>
          </p:cNvSpPr>
          <p:nvPr/>
        </p:nvSpPr>
        <p:spPr bwMode="auto">
          <a:xfrm>
            <a:off x="2338412" y="3197273"/>
            <a:ext cx="433388" cy="431800"/>
          </a:xfrm>
          <a:prstGeom prst="ellipse">
            <a:avLst/>
          </a:prstGeom>
          <a:solidFill>
            <a:srgbClr val="FFFF00"/>
          </a:solidFill>
          <a:ln w="28575" algn="ctr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2400" dirty="0"/>
              <a:t>=?</a:t>
            </a:r>
            <a:endParaRPr lang="en-US" altLang="zh-CN" sz="2400" dirty="0"/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3347864" y="2689564"/>
            <a:ext cx="0" cy="1387508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>
            <a:off x="3203848" y="3017883"/>
            <a:ext cx="0" cy="1203205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3059832" y="3353411"/>
            <a:ext cx="0" cy="1011693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2915816" y="3693844"/>
            <a:ext cx="0" cy="815276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>
            <a:off x="2735797" y="2077489"/>
            <a:ext cx="612075" cy="612075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>
            <a:off x="2735794" y="2549948"/>
            <a:ext cx="467935" cy="467935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>
            <a:off x="2735794" y="3041765"/>
            <a:ext cx="311646" cy="311646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735794" y="3526929"/>
            <a:ext cx="166915" cy="166915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>
            <a:off x="3347864" y="4077072"/>
            <a:ext cx="3096344" cy="0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>
            <a:off x="3203729" y="4221088"/>
            <a:ext cx="3240479" cy="0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>
            <a:off x="3059832" y="4365104"/>
            <a:ext cx="3384375" cy="0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>
            <a:off x="2915816" y="4509120"/>
            <a:ext cx="3528391" cy="0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2" name="直接箭头连接符 61"/>
          <p:cNvCxnSpPr>
            <a:stCxn id="17" idx="1"/>
          </p:cNvCxnSpPr>
          <p:nvPr/>
        </p:nvCxnSpPr>
        <p:spPr bwMode="auto">
          <a:xfrm flipH="1">
            <a:off x="2771799" y="1949190"/>
            <a:ext cx="921659" cy="0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 flipH="1">
            <a:off x="2771799" y="2437529"/>
            <a:ext cx="921659" cy="0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 flipH="1">
            <a:off x="2771799" y="2920530"/>
            <a:ext cx="921659" cy="0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flipH="1">
            <a:off x="2771799" y="3413173"/>
            <a:ext cx="921659" cy="0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>
            <a:off x="2050380" y="1949190"/>
            <a:ext cx="288032" cy="0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>
            <a:off x="2050380" y="2437529"/>
            <a:ext cx="288032" cy="0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>
            <a:off x="2050380" y="2920530"/>
            <a:ext cx="288032" cy="0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>
            <a:off x="2050380" y="3413173"/>
            <a:ext cx="288032" cy="0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4" name="直接连接符 73"/>
          <p:cNvCxnSpPr>
            <a:endCxn id="118" idx="0"/>
          </p:cNvCxnSpPr>
          <p:nvPr/>
        </p:nvCxnSpPr>
        <p:spPr bwMode="auto">
          <a:xfrm flipH="1">
            <a:off x="2050379" y="1949190"/>
            <a:ext cx="2" cy="3089164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Rectangle 145"/>
          <p:cNvSpPr>
            <a:spLocks noChangeArrowheads="1"/>
          </p:cNvSpPr>
          <p:nvPr/>
        </p:nvSpPr>
        <p:spPr bwMode="auto">
          <a:xfrm>
            <a:off x="6444207" y="3961730"/>
            <a:ext cx="1152129" cy="691406"/>
          </a:xfrm>
          <a:prstGeom prst="rect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1800" dirty="0" smtClean="0">
                <a:latin typeface="Arial" panose="020B0604020202020204" pitchFamily="34" charset="0"/>
              </a:rPr>
              <a:t>4:1 mux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 bwMode="auto">
          <a:xfrm>
            <a:off x="6588224" y="3413173"/>
            <a:ext cx="0" cy="545818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4" name="直接箭头连接符 83"/>
          <p:cNvCxnSpPr/>
          <p:nvPr/>
        </p:nvCxnSpPr>
        <p:spPr bwMode="auto">
          <a:xfrm>
            <a:off x="6876256" y="2920530"/>
            <a:ext cx="0" cy="1038461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5" name="直接箭头连接符 84"/>
          <p:cNvCxnSpPr/>
          <p:nvPr/>
        </p:nvCxnSpPr>
        <p:spPr bwMode="auto">
          <a:xfrm>
            <a:off x="7164288" y="2437529"/>
            <a:ext cx="0" cy="1521462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>
            <a:off x="7452320" y="1949190"/>
            <a:ext cx="0" cy="2009801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3" name="直接连接符 82"/>
          <p:cNvCxnSpPr/>
          <p:nvPr/>
        </p:nvCxnSpPr>
        <p:spPr bwMode="auto">
          <a:xfrm>
            <a:off x="5724127" y="3413173"/>
            <a:ext cx="864097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>
            <a:off x="5724126" y="2909185"/>
            <a:ext cx="1152130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/>
          <p:nvPr/>
        </p:nvCxnSpPr>
        <p:spPr bwMode="auto">
          <a:xfrm>
            <a:off x="5724127" y="2437529"/>
            <a:ext cx="1440161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>
            <a:off x="5724126" y="1957284"/>
            <a:ext cx="1728194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箭头连接符 100"/>
          <p:cNvCxnSpPr/>
          <p:nvPr/>
        </p:nvCxnSpPr>
        <p:spPr bwMode="auto">
          <a:xfrm>
            <a:off x="7020272" y="4653136"/>
            <a:ext cx="0" cy="432048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3" name="直接箭头连接符 102"/>
          <p:cNvCxnSpPr>
            <a:endCxn id="81" idx="2"/>
          </p:cNvCxnSpPr>
          <p:nvPr/>
        </p:nvCxnSpPr>
        <p:spPr bwMode="auto">
          <a:xfrm flipH="1">
            <a:off x="7020272" y="4005064"/>
            <a:ext cx="144016" cy="648072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06" name="矩形 105"/>
          <p:cNvSpPr/>
          <p:nvPr/>
        </p:nvSpPr>
        <p:spPr>
          <a:xfrm>
            <a:off x="6617150" y="5038354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Data2</a:t>
            </a: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8" name="双括号 107"/>
          <p:cNvSpPr/>
          <p:nvPr/>
        </p:nvSpPr>
        <p:spPr bwMode="auto">
          <a:xfrm>
            <a:off x="4044386" y="765251"/>
            <a:ext cx="1607734" cy="824446"/>
          </a:xfrm>
          <a:prstGeom prst="bracketPair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按地址写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/>
              <a:t>按内容读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682329" y="503835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Key2</a:t>
            </a: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9" name="动作按钮: 上一张 118">
            <a:hlinkClick r:id="" action="ppaction://hlinkshowjump?jump=lastslideviewed" highlightClick="1"/>
          </p:cNvPr>
          <p:cNvSpPr/>
          <p:nvPr/>
        </p:nvSpPr>
        <p:spPr bwMode="auto">
          <a:xfrm>
            <a:off x="8028384" y="533855"/>
            <a:ext cx="563656" cy="576064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B9FAFD-EE14-4E59-99EF-6421EBFAB7D8}" type="slidenum">
              <a:rPr lang="zh-CN" altLang="en-US"/>
            </a:fld>
            <a:endParaRPr lang="en-US" altLang="zh-CN"/>
          </a:p>
        </p:txBody>
      </p:sp>
      <p:sp>
        <p:nvSpPr>
          <p:cNvPr id="152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 </a:t>
            </a:r>
            <a:r>
              <a:rPr lang="zh-CN" altLang="en-US"/>
              <a:t>存储系统概述</a:t>
            </a:r>
            <a:endParaRPr lang="zh-CN" altLang="en-US"/>
          </a:p>
        </p:txBody>
      </p:sp>
      <p:sp>
        <p:nvSpPr>
          <p:cNvPr id="152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424863" cy="5256212"/>
          </a:xfrm>
        </p:spPr>
        <p:txBody>
          <a:bodyPr/>
          <a:lstStyle/>
          <a:p>
            <a:r>
              <a:rPr lang="zh-CN" altLang="en-US"/>
              <a:t>存储信息的介质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在计算机中的用途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存放信息的易失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挥发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存取方式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读写功能</a:t>
            </a:r>
            <a:endParaRPr lang="zh-CN" altLang="en-US"/>
          </a:p>
        </p:txBody>
      </p:sp>
      <p:sp>
        <p:nvSpPr>
          <p:cNvPr id="1528836" name="Rectangle 4"/>
          <p:cNvSpPr>
            <a:spLocks noChangeArrowheads="1"/>
          </p:cNvSpPr>
          <p:nvPr/>
        </p:nvSpPr>
        <p:spPr bwMode="auto">
          <a:xfrm>
            <a:off x="827088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4.1.2  </a:t>
            </a:r>
            <a:r>
              <a:rPr lang="zh-CN" altLang="en-US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存储器</a:t>
            </a: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分类</a:t>
            </a:r>
            <a:r>
              <a:rPr lang="zh-CN" altLang="en-US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：不同的分类标准</a:t>
            </a:r>
            <a:endParaRPr lang="zh-CN" altLang="en-US">
              <a:solidFill>
                <a:srgbClr val="008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28837" name="AutoShape 5"/>
          <p:cNvSpPr>
            <a:spLocks noChangeArrowheads="1"/>
          </p:cNvSpPr>
          <p:nvPr/>
        </p:nvSpPr>
        <p:spPr bwMode="auto">
          <a:xfrm>
            <a:off x="5435600" y="1484313"/>
            <a:ext cx="3024188" cy="1657350"/>
          </a:xfrm>
          <a:prstGeom prst="wedgeRectCallout">
            <a:avLst>
              <a:gd name="adj1" fmla="val -110106"/>
              <a:gd name="adj2" fmla="val -40519"/>
            </a:avLst>
          </a:prstGeom>
          <a:solidFill>
            <a:srgbClr val="FFFF99"/>
          </a:solidFill>
          <a:ln w="28575" algn="ctr">
            <a:solidFill>
              <a:srgbClr val="FF0066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266700" indent="-266700" algn="l">
              <a:spcBef>
                <a:spcPct val="20000"/>
              </a:spcBef>
              <a:buClr>
                <a:srgbClr val="0080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/>
              <a:t>半导体</a:t>
            </a:r>
            <a:endParaRPr lang="zh-CN" altLang="en-US"/>
          </a:p>
          <a:p>
            <a:pPr marL="266700" indent="-266700" algn="l">
              <a:spcBef>
                <a:spcPct val="20000"/>
              </a:spcBef>
              <a:buClr>
                <a:srgbClr val="0080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/>
              <a:t>磁盘、磁带</a:t>
            </a:r>
            <a:endParaRPr lang="zh-CN" altLang="en-US"/>
          </a:p>
          <a:p>
            <a:pPr marL="266700" indent="-266700" algn="l">
              <a:spcBef>
                <a:spcPct val="20000"/>
              </a:spcBef>
              <a:buClr>
                <a:srgbClr val="0080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/>
              <a:t>光盘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10177</Words>
  <Application>WPS 演示</Application>
  <PresentationFormat>全屏显示(4:3)</PresentationFormat>
  <Paragraphs>2198</Paragraphs>
  <Slides>84</Slides>
  <Notes>4</Notes>
  <HiddenSlides>6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28</vt:i4>
      </vt:variant>
      <vt:variant>
        <vt:lpstr>幻灯片标题</vt:lpstr>
      </vt:variant>
      <vt:variant>
        <vt:i4>84</vt:i4>
      </vt:variant>
    </vt:vector>
  </HeadingPairs>
  <TitlesOfParts>
    <vt:vector size="128" baseType="lpstr">
      <vt:lpstr>Arial</vt:lpstr>
      <vt:lpstr>宋体</vt:lpstr>
      <vt:lpstr>Wingdings</vt:lpstr>
      <vt:lpstr>Times New Roman</vt:lpstr>
      <vt:lpstr>Arial Black</vt:lpstr>
      <vt:lpstr>黑体</vt:lpstr>
      <vt:lpstr>楷体_GB2312</vt:lpstr>
      <vt:lpstr>新宋体</vt:lpstr>
      <vt:lpstr>华文行楷</vt:lpstr>
      <vt:lpstr>微软雅黑</vt:lpstr>
      <vt:lpstr>Arial Unicode MS</vt:lpstr>
      <vt:lpstr>隶书</vt:lpstr>
      <vt:lpstr>Courier New</vt:lpstr>
      <vt:lpstr>Symbol</vt:lpstr>
      <vt:lpstr>Times New Roman</vt:lpstr>
      <vt:lpstr>Pixel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Equation.3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Equation.3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PowerPoint 演示文稿</vt:lpstr>
      <vt:lpstr>第4章  存储系统</vt:lpstr>
      <vt:lpstr>PowerPoint 演示文稿</vt:lpstr>
      <vt:lpstr>4.1  存储系统概述</vt:lpstr>
      <vt:lpstr>4.1  存储系统概述</vt:lpstr>
      <vt:lpstr>4.1  存储系统概述</vt:lpstr>
      <vt:lpstr>4.1  存储系统概述</vt:lpstr>
      <vt:lpstr>4.1  存储系统概述</vt:lpstr>
      <vt:lpstr>4.1  存储系统概述</vt:lpstr>
      <vt:lpstr>4.1  存储系统概述</vt:lpstr>
      <vt:lpstr>4.1  存储系统概述</vt:lpstr>
      <vt:lpstr>4.1  存储系统概述</vt:lpstr>
      <vt:lpstr>4.1  存储系统概述</vt:lpstr>
      <vt:lpstr>4.1  存储系统概述</vt:lpstr>
      <vt:lpstr>4.1  存储系统概述</vt:lpstr>
      <vt:lpstr>4.1  存储系统概述</vt:lpstr>
      <vt:lpstr>MTTR / MTTF / MTBF</vt:lpstr>
      <vt:lpstr>PowerPoint 演示文稿</vt:lpstr>
      <vt:lpstr>4.2  内存储器</vt:lpstr>
      <vt:lpstr>PowerPoint 演示文稿</vt:lpstr>
      <vt:lpstr>4.2.1 随机读写存储器</vt:lpstr>
      <vt:lpstr>4.2.1 随机读写存储器RAM       一、内部结构</vt:lpstr>
      <vt:lpstr>4.2.1 随机读写存储器RAM       一、内部结构</vt:lpstr>
      <vt:lpstr>4.2.1 随机读写存储器RAM       一、内部结构</vt:lpstr>
      <vt:lpstr>4.2.1 随机读写存储器RAM       一、内部结构</vt:lpstr>
      <vt:lpstr>4.2.1 随机读写存储器RAM       一、内部结构</vt:lpstr>
      <vt:lpstr>4.2.1 随机读写存储器RAM       一、内部结构</vt:lpstr>
      <vt:lpstr>4.2.1 随机存储器       二、主存储器的组成及接口</vt:lpstr>
      <vt:lpstr>4.2.1 随机存储器       二、主存储器的组成及接口</vt:lpstr>
      <vt:lpstr>4.2.1 随机存储器       二、主存储器的组成及接口</vt:lpstr>
      <vt:lpstr>4.2.1 随机存储器       二、主存储器的组成及接口</vt:lpstr>
      <vt:lpstr>4.2.1 随机存储器       二、主存储器的组成及接口</vt:lpstr>
      <vt:lpstr>PowerPoint 演示文稿</vt:lpstr>
      <vt:lpstr>PowerPoint 演示文稿</vt:lpstr>
      <vt:lpstr>4.2.1 随机存储器       二、主存储器的组成及接口</vt:lpstr>
      <vt:lpstr>PowerPoint 演示文稿</vt:lpstr>
      <vt:lpstr>4.2.1 随机存储器       二、主存储器的组成及接口</vt:lpstr>
      <vt:lpstr>PowerPoint 演示文稿</vt:lpstr>
      <vt:lpstr>4.2.1 随机存储器       二、主存储器的组成及接口</vt:lpstr>
      <vt:lpstr>4.2.1 随机存储器       二、主存储器的组成及接口</vt:lpstr>
      <vt:lpstr>4.2.1 随机存储器       二、主存储器的组成及接口</vt:lpstr>
      <vt:lpstr>PowerPoint 演示文稿</vt:lpstr>
      <vt:lpstr>PowerPoint 演示文稿</vt:lpstr>
      <vt:lpstr>4.2.1 随机存储器       二、主存储器的组成及接口</vt:lpstr>
      <vt:lpstr>PowerPoint 演示文稿</vt:lpstr>
      <vt:lpstr>4.2.2 只读存储器</vt:lpstr>
      <vt:lpstr>4.2.2 只读存储器</vt:lpstr>
      <vt:lpstr>PowerPoint 演示文稿</vt:lpstr>
      <vt:lpstr>4.2.3 动态存储器</vt:lpstr>
      <vt:lpstr>4.2.3 动态存储器      一、一般的动态存储器DRAM</vt:lpstr>
      <vt:lpstr>4.2.3 动态存储器      一、一般的动态存储器DRAM</vt:lpstr>
      <vt:lpstr>4.2.3 动态存储器      一、一般的动态存储器DRAM</vt:lpstr>
      <vt:lpstr>4.2.3 动态存储器      一、一般的动态存储器DRAM</vt:lpstr>
      <vt:lpstr>4.2.3 动态存储器      一、一般的动态存储器DRAM</vt:lpstr>
      <vt:lpstr>4.2.3 动态存储器      一、一般的动态存储器DRAM</vt:lpstr>
      <vt:lpstr>4.2.3 动态存储器      一、一般的动态存储器DRAM</vt:lpstr>
      <vt:lpstr>4.2.3 动态存储器      二、同步动态存储器SDRAM</vt:lpstr>
      <vt:lpstr>PowerPoint 演示文稿</vt:lpstr>
      <vt:lpstr>4.2.4 主存储器校验</vt:lpstr>
      <vt:lpstr>4.2.4 主存储器校验       一、奇偶校验</vt:lpstr>
      <vt:lpstr>4.2.4 主存储器校验       一、奇偶校验</vt:lpstr>
      <vt:lpstr>4.2.4 主存储器校验       一、奇偶校验</vt:lpstr>
      <vt:lpstr>4.2.4 主存储器校验       二、交叉校验(二维奇偶校验)</vt:lpstr>
      <vt:lpstr>4.2.4 主存储器校验       三、内存的汉明码校验及纠错</vt:lpstr>
      <vt:lpstr>PowerPoint 演示文稿</vt:lpstr>
      <vt:lpstr>4.2.4 主存储器校验       三、内存的汉明码校验及纠错</vt:lpstr>
      <vt:lpstr>PowerPoint 演示文稿</vt:lpstr>
      <vt:lpstr>4.2.5  其他存储器</vt:lpstr>
      <vt:lpstr>4.2.5 其他存储器       一、多端口存储器</vt:lpstr>
      <vt:lpstr>4.2.5 其他存储器       一、多端口存储器</vt:lpstr>
      <vt:lpstr>4.2.5 其他存储器       一、多端口存储器</vt:lpstr>
      <vt:lpstr>4.2.5 其他存储器       一、多端口存储器</vt:lpstr>
      <vt:lpstr>4.2.5 其他存储器       一、多端口存储器</vt:lpstr>
      <vt:lpstr>4.2.5 其他存储器       二、多体交叉存储器</vt:lpstr>
      <vt:lpstr>4.2.5 其他存储器       二、多体交叉存储器</vt:lpstr>
      <vt:lpstr>4.2.5 其他存储器       二、多体交叉存储器</vt:lpstr>
      <vt:lpstr>4.2.5 其他存储器       二、多体交叉存储器</vt:lpstr>
      <vt:lpstr>4.2.5 其他存储器       二、多体交叉存储器</vt:lpstr>
      <vt:lpstr>4.2.5 其他存储器       三、相联存储器</vt:lpstr>
      <vt:lpstr>4.2.5 其他存储器       三、相联存储器</vt:lpstr>
      <vt:lpstr>4.2.5 其他存储器       三、相联存储器</vt:lpstr>
      <vt:lpstr>4.2.5 其他存储器       三、相联存储器</vt:lpstr>
      <vt:lpstr>4.2.5 其他存储器       三、相联存储器</vt:lpstr>
      <vt:lpstr>4.2.5 其他存储器       三、相联存储器</vt:lpstr>
    </vt:vector>
  </TitlesOfParts>
  <Company>西安电子科技大学 计算机学院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creator>车向泉</dc:creator>
  <dc:description>4.1 存储系统概述
4.2 内存储器</dc:description>
  <dc:subject>第4章 存储系统</dc:subject>
  <cp:lastModifiedBy>不瘦到60.618不改名</cp:lastModifiedBy>
  <cp:revision>1281</cp:revision>
  <dcterms:created xsi:type="dcterms:W3CDTF">2113-01-01T00:00:00Z</dcterms:created>
  <dcterms:modified xsi:type="dcterms:W3CDTF">2020-05-21T11:50:23Z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