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0"/>
  </p:notesMasterIdLst>
  <p:handoutMasterIdLst>
    <p:handoutMasterId r:id="rId61"/>
  </p:handoutMasterIdLst>
  <p:sldIdLst>
    <p:sldId id="1072" r:id="rId2"/>
    <p:sldId id="1118" r:id="rId3"/>
    <p:sldId id="1116" r:id="rId4"/>
    <p:sldId id="1119" r:id="rId5"/>
    <p:sldId id="1168" r:id="rId6"/>
    <p:sldId id="1120" r:id="rId7"/>
    <p:sldId id="1121" r:id="rId8"/>
    <p:sldId id="1122" r:id="rId9"/>
    <p:sldId id="1123" r:id="rId10"/>
    <p:sldId id="1124" r:id="rId11"/>
    <p:sldId id="1125" r:id="rId12"/>
    <p:sldId id="1126" r:id="rId13"/>
    <p:sldId id="1127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35" r:id="rId22"/>
    <p:sldId id="1136" r:id="rId23"/>
    <p:sldId id="1137" r:id="rId24"/>
    <p:sldId id="1138" r:id="rId25"/>
    <p:sldId id="1139" r:id="rId26"/>
    <p:sldId id="1140" r:id="rId27"/>
    <p:sldId id="1141" r:id="rId28"/>
    <p:sldId id="1142" r:id="rId29"/>
    <p:sldId id="1143" r:id="rId30"/>
    <p:sldId id="1144" r:id="rId31"/>
    <p:sldId id="1145" r:id="rId32"/>
    <p:sldId id="1146" r:id="rId33"/>
    <p:sldId id="1147" r:id="rId34"/>
    <p:sldId id="1169" r:id="rId35"/>
    <p:sldId id="1148" r:id="rId36"/>
    <p:sldId id="1149" r:id="rId37"/>
    <p:sldId id="1150" r:id="rId38"/>
    <p:sldId id="1151" r:id="rId39"/>
    <p:sldId id="1170" r:id="rId40"/>
    <p:sldId id="1171" r:id="rId41"/>
    <p:sldId id="1174" r:id="rId42"/>
    <p:sldId id="1153" r:id="rId43"/>
    <p:sldId id="1154" r:id="rId44"/>
    <p:sldId id="1155" r:id="rId45"/>
    <p:sldId id="1156" r:id="rId46"/>
    <p:sldId id="1157" r:id="rId47"/>
    <p:sldId id="1158" r:id="rId48"/>
    <p:sldId id="1159" r:id="rId49"/>
    <p:sldId id="1160" r:id="rId50"/>
    <p:sldId id="1161" r:id="rId51"/>
    <p:sldId id="1162" r:id="rId52"/>
    <p:sldId id="1163" r:id="rId53"/>
    <p:sldId id="1164" r:id="rId54"/>
    <p:sldId id="1172" r:id="rId55"/>
    <p:sldId id="1165" r:id="rId56"/>
    <p:sldId id="1166" r:id="rId57"/>
    <p:sldId id="1167" r:id="rId58"/>
    <p:sldId id="1173" r:id="rId59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C0066"/>
    <a:srgbClr val="0000FF"/>
    <a:srgbClr val="FF0066"/>
    <a:srgbClr val="00CC00"/>
    <a:srgbClr val="00FF00"/>
    <a:srgbClr val="FF0000"/>
    <a:srgbClr val="99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6932" autoAdjust="0"/>
  </p:normalViewPr>
  <p:slideViewPr>
    <p:cSldViewPr>
      <p:cViewPr varScale="1">
        <p:scale>
          <a:sx n="89" d="100"/>
          <a:sy n="89" d="100"/>
        </p:scale>
        <p:origin x="3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D1CC1EA3-B7D6-48E9-BAA5-CD8FCB09B1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30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49" charset="-122"/>
              </a:defRPr>
            </a:lvl1pPr>
          </a:lstStyle>
          <a:p>
            <a:fld id="{DECBA7D7-105B-47B6-8A35-E0951C63A6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37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AMD</a:t>
            </a:r>
            <a:r>
              <a:rPr lang="zh-CN" altLang="en-US" smtClean="0"/>
              <a:t>早在</a:t>
            </a:r>
            <a:r>
              <a:rPr lang="en-US" altLang="zh-CN" smtClean="0"/>
              <a:t>2003</a:t>
            </a:r>
            <a:r>
              <a:rPr lang="zh-CN" altLang="en-US" smtClean="0"/>
              <a:t>年初的</a:t>
            </a:r>
            <a:r>
              <a:rPr lang="en-US" altLang="zh-CN" smtClean="0"/>
              <a:t>Opteron</a:t>
            </a:r>
            <a:r>
              <a:rPr lang="zh-CN" altLang="en-US" smtClean="0"/>
              <a:t>产品发售时，就从公共总线</a:t>
            </a:r>
            <a:r>
              <a:rPr lang="en-US" altLang="zh-CN" smtClean="0"/>
              <a:t>FSB</a:t>
            </a:r>
            <a:r>
              <a:rPr lang="zh-CN" altLang="en-US" smtClean="0"/>
              <a:t>转移到了点对点连接，而</a:t>
            </a:r>
            <a:r>
              <a:rPr lang="en-US" altLang="zh-CN" smtClean="0"/>
              <a:t>Intel</a:t>
            </a:r>
            <a:r>
              <a:rPr lang="zh-CN" altLang="en-US" smtClean="0"/>
              <a:t>直到</a:t>
            </a:r>
            <a:r>
              <a:rPr lang="en-US" altLang="zh-CN" smtClean="0"/>
              <a:t>2008</a:t>
            </a:r>
            <a:r>
              <a:rPr lang="zh-CN" altLang="en-US" smtClean="0"/>
              <a:t>年的</a:t>
            </a:r>
            <a:r>
              <a:rPr lang="en-US" altLang="zh-CN" smtClean="0"/>
              <a:t>Core</a:t>
            </a:r>
            <a:r>
              <a:rPr lang="en-US" altLang="zh-CN" baseline="0" smtClean="0"/>
              <a:t> i7</a:t>
            </a:r>
            <a:r>
              <a:rPr lang="zh-CN" altLang="en-US" baseline="0" smtClean="0"/>
              <a:t>才开始使用</a:t>
            </a:r>
            <a:r>
              <a:rPr lang="en-US" altLang="zh-CN" baseline="0" smtClean="0"/>
              <a:t>QPI</a:t>
            </a:r>
            <a:r>
              <a:rPr lang="zh-CN" altLang="en-US" baseline="0" smtClean="0"/>
              <a:t>，比</a:t>
            </a:r>
            <a:r>
              <a:rPr lang="en-US" altLang="zh-CN" baseline="0" smtClean="0"/>
              <a:t>AMD</a:t>
            </a:r>
            <a:r>
              <a:rPr lang="zh-CN" altLang="en-US" baseline="0" smtClean="0"/>
              <a:t>落后了</a:t>
            </a:r>
            <a:r>
              <a:rPr lang="en-US" altLang="zh-CN" baseline="0" smtClean="0"/>
              <a:t>5</a:t>
            </a:r>
            <a:r>
              <a:rPr lang="zh-CN" altLang="en-US" baseline="0" smtClean="0"/>
              <a:t>年。</a:t>
            </a:r>
            <a:endParaRPr lang="en-US" altLang="zh-CN" baseline="0" smtClean="0"/>
          </a:p>
          <a:p>
            <a:r>
              <a:rPr lang="en-US" altLang="zh-CN" baseline="0" smtClean="0"/>
              <a:t>AMD “HyperTransport”</a:t>
            </a:r>
          </a:p>
          <a:p>
            <a:r>
              <a:rPr lang="en-US" altLang="zh-CN" baseline="0" smtClean="0"/>
              <a:t>Intel </a:t>
            </a:r>
            <a:r>
              <a:rPr lang="zh-CN" altLang="en-US" baseline="0" smtClean="0"/>
              <a:t>“</a:t>
            </a:r>
            <a:r>
              <a:rPr lang="en-US" altLang="zh-CN" baseline="0" smtClean="0"/>
              <a:t>QPI</a:t>
            </a:r>
            <a:r>
              <a:rPr lang="zh-CN" altLang="en-US" baseline="0" smtClean="0"/>
              <a:t>”：</a:t>
            </a:r>
            <a:r>
              <a:rPr lang="en-US" altLang="zh-CN" baseline="0" smtClean="0"/>
              <a:t>Quick Path Interconnect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BA7D7-105B-47B6-8A35-E0951C63A6AE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96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C889C-1156-43B3-AF84-98A3855095A4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69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(48-12)/(12-3)=36/9=4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级页表。</a:t>
            </a:r>
          </a:p>
        </p:txBody>
      </p:sp>
    </p:spTree>
    <p:extLst>
      <p:ext uri="{BB962C8B-B14F-4D97-AF65-F5344CB8AC3E}">
        <p14:creationId xmlns:p14="http://schemas.microsoft.com/office/powerpoint/2010/main" val="233289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09BECF-C9FD-4C70-A3D0-0FB309BB432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1763713" y="561975"/>
            <a:ext cx="3744912" cy="1066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pitchFamily="34" charset="0"/>
                <a:ea typeface="华文行楷" pitchFamily="2" charset="-122"/>
              </a:rPr>
              <a:t>西安电子科技大学</a:t>
            </a:r>
          </a:p>
          <a:p>
            <a:pPr algn="l">
              <a:spcBef>
                <a:spcPct val="0"/>
              </a:spcBef>
            </a:pPr>
            <a:r>
              <a:rPr lang="zh-CN" altLang="en-US" sz="3200" b="0">
                <a:solidFill>
                  <a:srgbClr val="0000FF"/>
                </a:solidFill>
                <a:latin typeface="Arial" pitchFamily="34" charset="0"/>
                <a:ea typeface="华文行楷" pitchFamily="2" charset="-122"/>
              </a:rPr>
              <a:t>计算机学院</a:t>
            </a: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227" name="Object 27"/>
          <p:cNvGraphicFramePr>
            <a:graphicFrameLocks noChangeAspect="1"/>
          </p:cNvGraphicFramePr>
          <p:nvPr/>
        </p:nvGraphicFramePr>
        <p:xfrm>
          <a:off x="107950" y="96838"/>
          <a:ext cx="169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4" r:id="rId3" imgW="2962275" imgH="2924175" progId="">
                  <p:embed/>
                </p:oleObj>
              </mc:Choice>
              <mc:Fallback>
                <p:oleObj r:id="rId3" imgW="2962275" imgH="292417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96838"/>
                        <a:ext cx="169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333012" y="5130007"/>
            <a:ext cx="42249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  <a:defRPr/>
            </a:pPr>
            <a:fld id="{32A4AEEE-F80F-4175-861B-C5B4EB4A318A}" type="datetime3">
              <a:rPr lang="zh-CN" altLang="en-US" sz="24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2017年5月19日星期五</a:t>
            </a:fld>
            <a:endParaRPr lang="zh-CN" altLang="en-US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>
              <a:spcBef>
                <a:spcPct val="0"/>
              </a:spcBef>
              <a:defRPr/>
            </a:pPr>
            <a:fld id="{45941CD6-4F3D-46A1-AEC8-8A8A0AA2B5B3}" type="datetime11">
              <a:rPr lang="zh-CN" altLang="en-US" sz="24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pPr algn="l">
                <a:spcBef>
                  <a:spcPct val="0"/>
                </a:spcBef>
                <a:defRPr/>
              </a:pPr>
              <a:t>16:51:19</a:t>
            </a:fld>
            <a:endParaRPr lang="en-US" altLang="zh-CN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26" name="直接连接符 25"/>
            <p:cNvCxnSpPr/>
            <p:nvPr userDrawn="1"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组合 26"/>
            <p:cNvGrpSpPr/>
            <p:nvPr userDrawn="1"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3" name="Line 5"/>
              <p:cNvSpPr>
                <a:spLocks noChangeShapeType="1"/>
              </p:cNvSpPr>
              <p:nvPr userDrawn="1"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 userDrawn="1"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16"/>
              <p:cNvSpPr>
                <a:spLocks noChangeShapeType="1"/>
              </p:cNvSpPr>
              <p:nvPr userDrawn="1"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6" name="Line 17"/>
              <p:cNvSpPr>
                <a:spLocks noChangeShapeType="1"/>
              </p:cNvSpPr>
              <p:nvPr userDrawn="1"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49" name="Line 6"/>
              <p:cNvSpPr>
                <a:spLocks noChangeShapeType="1"/>
              </p:cNvSpPr>
              <p:nvPr userDrawn="1"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Line 7"/>
              <p:cNvSpPr>
                <a:spLocks noChangeShapeType="1"/>
              </p:cNvSpPr>
              <p:nvPr userDrawn="1"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 userDrawn="1"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 userDrawn="1"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9" name="Line 25"/>
            <p:cNvSpPr>
              <a:spLocks noChangeShapeType="1"/>
            </p:cNvSpPr>
            <p:nvPr userDrawn="1"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36" name="Line 8"/>
              <p:cNvSpPr>
                <a:spLocks noChangeShapeType="1"/>
              </p:cNvSpPr>
              <p:nvPr userDrawn="1"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 userDrawn="1"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 userDrawn="1"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 userDrawn="1"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 userDrawn="1"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 userDrawn="1"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" name="Line 14"/>
              <p:cNvSpPr>
                <a:spLocks noChangeShapeType="1"/>
              </p:cNvSpPr>
              <p:nvPr userDrawn="1"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3" name="Line 20"/>
              <p:cNvSpPr>
                <a:spLocks noChangeShapeType="1"/>
              </p:cNvSpPr>
              <p:nvPr userDrawn="1"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4" name="Line 21"/>
              <p:cNvSpPr>
                <a:spLocks noChangeShapeType="1"/>
              </p:cNvSpPr>
              <p:nvPr userDrawn="1"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 userDrawn="1"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Line 23"/>
              <p:cNvSpPr>
                <a:spLocks noChangeShapeType="1"/>
              </p:cNvSpPr>
              <p:nvPr userDrawn="1"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 userDrawn="1"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8" name="Line 27"/>
              <p:cNvSpPr>
                <a:spLocks noChangeShapeType="1"/>
              </p:cNvSpPr>
              <p:nvPr userDrawn="1"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2" name="Line 24"/>
              <p:cNvSpPr>
                <a:spLocks noChangeShapeType="1"/>
              </p:cNvSpPr>
              <p:nvPr userDrawn="1"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 userDrawn="1"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 userDrawn="1"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5" name="Line 24"/>
              <p:cNvSpPr>
                <a:spLocks noChangeShapeType="1"/>
              </p:cNvSpPr>
              <p:nvPr userDrawn="1"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A9FB9B-9B91-49BB-8567-EA1B28C7CE9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E305A-F851-406F-8FAA-DFCD0787FB7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229600" cy="523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765175"/>
            <a:ext cx="8362950" cy="54721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B582772-0FC3-4ED4-BDC0-365498DBF6D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ADDFEA-6932-4013-9B0E-E9F9C48327E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68D49-EE94-43D8-9654-E1F92B556E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D54BB1-9CF8-4DA5-AC41-D2AEBBCC926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1FEC4-02E8-4881-8BB6-5450F42D61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E9F1B-FF9F-4B3E-AF81-D74A3E24AA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78B874-FE8E-4E0C-A665-2E82BA38E66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0DFC44-0E0F-491E-AE98-FE4C55E5DD2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7167DD-DF4D-4BF4-AC9C-83325A02689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173ADE3B-F9E4-42A2-BC4B-30E8A6E9B9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_GB2312" pitchFamily="49" charset="-122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1.doc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2.doc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计算机</a:t>
            </a:r>
            <a:r>
              <a:rPr lang="zh-CN" altLang="en-US" sz="4000" b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组成</a:t>
            </a:r>
            <a:r>
              <a:rPr lang="zh-CN" altLang="en-US" sz="4000" b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与</a:t>
            </a:r>
            <a:r>
              <a:rPr lang="zh-CN" altLang="en-US" sz="4000" b="0">
                <a:solidFill>
                  <a:srgbClr val="FFCC00"/>
                </a:solidFill>
                <a:latin typeface="Arial" pitchFamily="34" charset="0"/>
                <a:ea typeface="黑体" pitchFamily="49" charset="-122"/>
              </a:rPr>
              <a:t>体系结构</a:t>
            </a:r>
            <a:endParaRPr lang="zh-CN" altLang="en-US" sz="4000" b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4000" b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章  存储系统</a:t>
            </a:r>
            <a:endParaRPr lang="zh-CN" altLang="en-US" sz="4000" b="0">
              <a:solidFill>
                <a:srgbClr val="CCFF66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96419" name="Rectangle 3"/>
          <p:cNvSpPr>
            <a:spLocks noChangeArrowheads="1"/>
          </p:cNvSpPr>
          <p:nvPr/>
        </p:nvSpPr>
        <p:spPr bwMode="auto">
          <a:xfrm>
            <a:off x="1979613" y="4651375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>
                <a:ea typeface="楷体_GB2312" pitchFamily="49" charset="-122"/>
              </a:rPr>
              <a:t>4.4  </a:t>
            </a:r>
            <a:r>
              <a:rPr lang="zh-CN" altLang="en-US" sz="4200">
                <a:ea typeface="楷体_GB2312" pitchFamily="49" charset="-122"/>
              </a:rPr>
              <a:t>虚拟存储器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9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6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14BC6-B5E4-4189-A83B-8A2DDB74D969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640763" cy="5616575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</a:rPr>
              <a:t>地址变换方法：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由</a:t>
            </a:r>
            <a:r>
              <a:rPr lang="zh-CN" altLang="en-US">
                <a:solidFill>
                  <a:srgbClr val="FF3300"/>
                </a:solidFill>
              </a:rPr>
              <a:t>用户号</a:t>
            </a:r>
            <a:r>
              <a:rPr lang="zh-CN" altLang="en-US"/>
              <a:t>找到</a:t>
            </a:r>
            <a:r>
              <a:rPr lang="zh-CN" altLang="en-US">
                <a:solidFill>
                  <a:srgbClr val="FF3300"/>
                </a:solidFill>
              </a:rPr>
              <a:t>基址寄存器</a:t>
            </a:r>
            <a:r>
              <a:rPr lang="zh-CN" altLang="en-US"/>
              <a:t>；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从基址寄存器中读出</a:t>
            </a:r>
            <a:r>
              <a:rPr lang="zh-CN" altLang="en-US">
                <a:solidFill>
                  <a:srgbClr val="FF3300"/>
                </a:solidFill>
              </a:rPr>
              <a:t>段表</a:t>
            </a:r>
            <a:r>
              <a:rPr lang="zh-CN" altLang="en-US"/>
              <a:t>的</a:t>
            </a:r>
            <a:r>
              <a:rPr lang="zh-CN" altLang="en-US">
                <a:solidFill>
                  <a:srgbClr val="FF3300"/>
                </a:solidFill>
              </a:rPr>
              <a:t>起始地址</a:t>
            </a:r>
            <a:r>
              <a:rPr lang="zh-CN" altLang="en-US"/>
              <a:t>；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把</a:t>
            </a:r>
            <a:r>
              <a:rPr lang="zh-CN" altLang="en-US">
                <a:solidFill>
                  <a:srgbClr val="FF3300"/>
                </a:solidFill>
              </a:rPr>
              <a:t>起始地址</a:t>
            </a:r>
            <a:r>
              <a:rPr lang="zh-CN" altLang="en-US"/>
              <a:t>与多用户虚地址中</a:t>
            </a:r>
            <a:r>
              <a:rPr lang="zh-CN" altLang="en-US">
                <a:solidFill>
                  <a:srgbClr val="FF3300"/>
                </a:solidFill>
              </a:rPr>
              <a:t>段号</a:t>
            </a:r>
            <a:r>
              <a:rPr lang="zh-CN" altLang="en-US"/>
              <a:t>相加得到</a:t>
            </a:r>
            <a:r>
              <a:rPr lang="zh-CN" altLang="en-US">
                <a:solidFill>
                  <a:srgbClr val="FF3300"/>
                </a:solidFill>
              </a:rPr>
              <a:t>段表地址</a:t>
            </a:r>
            <a:r>
              <a:rPr lang="zh-CN" altLang="en-US"/>
              <a:t>；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把</a:t>
            </a:r>
            <a:r>
              <a:rPr lang="zh-CN" altLang="en-US">
                <a:solidFill>
                  <a:srgbClr val="FF3300"/>
                </a:solidFill>
              </a:rPr>
              <a:t>段表</a:t>
            </a:r>
            <a:r>
              <a:rPr lang="zh-CN" altLang="en-US"/>
              <a:t>中给出的</a:t>
            </a:r>
            <a:r>
              <a:rPr lang="zh-CN" altLang="en-US">
                <a:solidFill>
                  <a:srgbClr val="FF3300"/>
                </a:solidFill>
              </a:rPr>
              <a:t>起始地址</a:t>
            </a:r>
            <a:r>
              <a:rPr lang="zh-CN" altLang="en-US"/>
              <a:t>与</a:t>
            </a:r>
            <a:r>
              <a:rPr lang="zh-CN" altLang="en-US">
                <a:solidFill>
                  <a:srgbClr val="FF3300"/>
                </a:solidFill>
              </a:rPr>
              <a:t>段内偏移</a:t>
            </a:r>
            <a:r>
              <a:rPr lang="en-US" altLang="zh-CN"/>
              <a:t>D</a:t>
            </a:r>
            <a:r>
              <a:rPr lang="zh-CN" altLang="en-US"/>
              <a:t>相加就能得到</a:t>
            </a:r>
            <a:r>
              <a:rPr lang="zh-CN" altLang="en-US">
                <a:solidFill>
                  <a:srgbClr val="FF3300"/>
                </a:solidFill>
              </a:rPr>
              <a:t>主存实地址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3855C-77BF-46A2-A7C5-EBA5AC5D365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37288"/>
            <a:ext cx="8640763" cy="431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1650692" name="Line 4"/>
          <p:cNvSpPr>
            <a:spLocks noChangeAspect="1" noChangeShapeType="1"/>
          </p:cNvSpPr>
          <p:nvPr/>
        </p:nvSpPr>
        <p:spPr bwMode="auto">
          <a:xfrm flipV="1">
            <a:off x="320675" y="2708275"/>
            <a:ext cx="1812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693" name="Rectangle 5"/>
          <p:cNvSpPr>
            <a:spLocks noChangeAspect="1" noChangeArrowheads="1"/>
          </p:cNvSpPr>
          <p:nvPr/>
        </p:nvSpPr>
        <p:spPr bwMode="auto">
          <a:xfrm flipH="1">
            <a:off x="395288" y="3175000"/>
            <a:ext cx="642937" cy="403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50694" name="Rectangle 6"/>
          <p:cNvSpPr>
            <a:spLocks noChangeAspect="1" noChangeArrowheads="1"/>
          </p:cNvSpPr>
          <p:nvPr/>
        </p:nvSpPr>
        <p:spPr bwMode="auto">
          <a:xfrm>
            <a:off x="1038225" y="5241925"/>
            <a:ext cx="773113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段表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长度</a:t>
            </a:r>
          </a:p>
        </p:txBody>
      </p:sp>
      <p:sp>
        <p:nvSpPr>
          <p:cNvPr id="1650695" name="Rectangle 7"/>
          <p:cNvSpPr>
            <a:spLocks noChangeAspect="1" noChangeArrowheads="1"/>
          </p:cNvSpPr>
          <p:nvPr/>
        </p:nvSpPr>
        <p:spPr bwMode="auto">
          <a:xfrm>
            <a:off x="1811338" y="5241925"/>
            <a:ext cx="771525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段表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基址</a:t>
            </a:r>
          </a:p>
        </p:txBody>
      </p:sp>
      <p:sp>
        <p:nvSpPr>
          <p:cNvPr id="1650696" name="Rectangle 8"/>
          <p:cNvSpPr>
            <a:spLocks noChangeAspect="1" noChangeArrowheads="1"/>
          </p:cNvSpPr>
          <p:nvPr/>
        </p:nvSpPr>
        <p:spPr bwMode="auto">
          <a:xfrm>
            <a:off x="1038225" y="4792663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697" name="Rectangle 9"/>
          <p:cNvSpPr>
            <a:spLocks noChangeAspect="1" noChangeArrowheads="1"/>
          </p:cNvSpPr>
          <p:nvPr/>
        </p:nvSpPr>
        <p:spPr bwMode="auto">
          <a:xfrm>
            <a:off x="1811338" y="4792663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698" name="Rectangle 10"/>
          <p:cNvSpPr>
            <a:spLocks noChangeAspect="1" noChangeArrowheads="1"/>
          </p:cNvSpPr>
          <p:nvPr/>
        </p:nvSpPr>
        <p:spPr bwMode="auto">
          <a:xfrm>
            <a:off x="1038225" y="3983038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1650699" name="Rectangle 11"/>
          <p:cNvSpPr>
            <a:spLocks noChangeAspect="1" noChangeArrowheads="1"/>
          </p:cNvSpPr>
          <p:nvPr/>
        </p:nvSpPr>
        <p:spPr bwMode="auto">
          <a:xfrm>
            <a:off x="1809750" y="3983038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>
                <a:latin typeface="Book Antiqua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50700" name="Rectangle 12"/>
          <p:cNvSpPr>
            <a:spLocks noChangeAspect="1" noChangeArrowheads="1"/>
          </p:cNvSpPr>
          <p:nvPr/>
        </p:nvSpPr>
        <p:spPr bwMode="auto">
          <a:xfrm>
            <a:off x="1038225" y="4387850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01" name="Rectangle 13"/>
          <p:cNvSpPr>
            <a:spLocks noChangeAspect="1" noChangeArrowheads="1"/>
          </p:cNvSpPr>
          <p:nvPr/>
        </p:nvSpPr>
        <p:spPr bwMode="auto">
          <a:xfrm>
            <a:off x="1811338" y="4387850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02" name="Rectangle 14"/>
          <p:cNvSpPr>
            <a:spLocks noChangeAspect="1" noChangeArrowheads="1"/>
          </p:cNvSpPr>
          <p:nvPr/>
        </p:nvSpPr>
        <p:spPr bwMode="auto">
          <a:xfrm>
            <a:off x="1038225" y="3578225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03" name="Rectangle 15"/>
          <p:cNvSpPr>
            <a:spLocks noChangeAspect="1" noChangeArrowheads="1"/>
          </p:cNvSpPr>
          <p:nvPr/>
        </p:nvSpPr>
        <p:spPr bwMode="auto">
          <a:xfrm>
            <a:off x="1811338" y="3578225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04" name="Rectangle 16"/>
          <p:cNvSpPr>
            <a:spLocks noChangeAspect="1" noChangeArrowheads="1"/>
          </p:cNvSpPr>
          <p:nvPr/>
        </p:nvSpPr>
        <p:spPr bwMode="auto">
          <a:xfrm>
            <a:off x="1038225" y="3175000"/>
            <a:ext cx="773113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en-US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05" name="Rectangle 17"/>
          <p:cNvSpPr>
            <a:spLocks noChangeAspect="1" noChangeArrowheads="1"/>
          </p:cNvSpPr>
          <p:nvPr/>
        </p:nvSpPr>
        <p:spPr bwMode="auto">
          <a:xfrm>
            <a:off x="1811338" y="3175000"/>
            <a:ext cx="771525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06" name="Rectangle 18"/>
          <p:cNvSpPr>
            <a:spLocks noChangeAspect="1" noChangeArrowheads="1"/>
          </p:cNvSpPr>
          <p:nvPr/>
        </p:nvSpPr>
        <p:spPr bwMode="auto">
          <a:xfrm>
            <a:off x="3419475" y="5234051"/>
            <a:ext cx="773113" cy="635000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 dirty="0">
                <a:latin typeface="+mn-lt"/>
                <a:ea typeface="楷体_GB2312" pitchFamily="49" charset="-122"/>
              </a:rPr>
              <a:t>段</a:t>
            </a:r>
            <a:r>
              <a:rPr kumimoji="1" lang="zh-CN" altLang="en-US" sz="2000" dirty="0" smtClean="0">
                <a:latin typeface="+mn-lt"/>
                <a:ea typeface="楷体_GB2312" pitchFamily="49" charset="-122"/>
              </a:rPr>
              <a:t>名</a:t>
            </a:r>
            <a:r>
              <a:rPr kumimoji="1" lang="en-US" altLang="zh-CN" sz="2000" dirty="0" smtClean="0">
                <a:latin typeface="+mn-lt"/>
                <a:ea typeface="楷体_GB2312" pitchFamily="49" charset="-122"/>
              </a:rPr>
              <a:t>/</a:t>
            </a:r>
            <a:br>
              <a:rPr kumimoji="1" lang="en-US" altLang="zh-CN" sz="2000" dirty="0" smtClean="0">
                <a:latin typeface="+mn-lt"/>
                <a:ea typeface="楷体_GB2312" pitchFamily="49" charset="-122"/>
              </a:rPr>
            </a:br>
            <a:r>
              <a:rPr kumimoji="1" lang="zh-CN" altLang="en-US" sz="2000" dirty="0">
                <a:latin typeface="+mn-lt"/>
                <a:ea typeface="楷体_GB2312" pitchFamily="49" charset="-122"/>
              </a:rPr>
              <a:t>段号</a:t>
            </a:r>
          </a:p>
        </p:txBody>
      </p:sp>
      <p:sp>
        <p:nvSpPr>
          <p:cNvPr id="1650707" name="Rectangle 19"/>
          <p:cNvSpPr>
            <a:spLocks noChangeAspect="1" noChangeArrowheads="1"/>
          </p:cNvSpPr>
          <p:nvPr/>
        </p:nvSpPr>
        <p:spPr bwMode="auto">
          <a:xfrm>
            <a:off x="4192588" y="5234051"/>
            <a:ext cx="771525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起始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Book Antiqua" pitchFamily="18" charset="0"/>
                <a:ea typeface="楷体_GB2312" pitchFamily="49" charset="-122"/>
              </a:rPr>
              <a:t>地址</a:t>
            </a:r>
          </a:p>
        </p:txBody>
      </p:sp>
      <p:sp>
        <p:nvSpPr>
          <p:cNvPr id="1650708" name="Rectangle 20"/>
          <p:cNvSpPr>
            <a:spLocks noChangeAspect="1" noChangeArrowheads="1"/>
          </p:cNvSpPr>
          <p:nvPr/>
        </p:nvSpPr>
        <p:spPr bwMode="auto">
          <a:xfrm>
            <a:off x="4964113" y="5234051"/>
            <a:ext cx="773112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装入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1650709" name="Rectangle 21"/>
          <p:cNvSpPr>
            <a:spLocks noChangeAspect="1" noChangeArrowheads="1"/>
          </p:cNvSpPr>
          <p:nvPr/>
        </p:nvSpPr>
        <p:spPr bwMode="auto">
          <a:xfrm>
            <a:off x="5737225" y="5234051"/>
            <a:ext cx="771525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段长</a:t>
            </a:r>
          </a:p>
        </p:txBody>
      </p:sp>
      <p:sp>
        <p:nvSpPr>
          <p:cNvPr id="1650710" name="Rectangle 22"/>
          <p:cNvSpPr>
            <a:spLocks noChangeAspect="1" noChangeArrowheads="1"/>
          </p:cNvSpPr>
          <p:nvPr/>
        </p:nvSpPr>
        <p:spPr bwMode="auto">
          <a:xfrm>
            <a:off x="6508750" y="5234051"/>
            <a:ext cx="773113" cy="635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访问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方式</a:t>
            </a:r>
          </a:p>
        </p:txBody>
      </p:sp>
      <p:sp>
        <p:nvSpPr>
          <p:cNvPr id="1650711" name="Rectangle 23"/>
          <p:cNvSpPr>
            <a:spLocks noChangeAspect="1" noChangeArrowheads="1"/>
          </p:cNvSpPr>
          <p:nvPr/>
        </p:nvSpPr>
        <p:spPr bwMode="auto">
          <a:xfrm>
            <a:off x="1746250" y="1903413"/>
            <a:ext cx="16097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用户号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U</a:t>
            </a:r>
          </a:p>
        </p:txBody>
      </p:sp>
      <p:sp>
        <p:nvSpPr>
          <p:cNvPr id="1650712" name="Rectangle 24"/>
          <p:cNvSpPr>
            <a:spLocks noChangeAspect="1" noChangeArrowheads="1"/>
          </p:cNvSpPr>
          <p:nvPr/>
        </p:nvSpPr>
        <p:spPr bwMode="auto">
          <a:xfrm>
            <a:off x="3355975" y="1903413"/>
            <a:ext cx="1093788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段号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650713" name="Rectangle 25"/>
          <p:cNvSpPr>
            <a:spLocks noChangeAspect="1" noChangeArrowheads="1"/>
          </p:cNvSpPr>
          <p:nvPr/>
        </p:nvSpPr>
        <p:spPr bwMode="auto">
          <a:xfrm>
            <a:off x="4449763" y="1903413"/>
            <a:ext cx="2832100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段内偏移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650714" name="Rectangle 26"/>
          <p:cNvSpPr>
            <a:spLocks noChangeAspect="1" noChangeArrowheads="1"/>
          </p:cNvSpPr>
          <p:nvPr/>
        </p:nvSpPr>
        <p:spPr bwMode="auto">
          <a:xfrm>
            <a:off x="588963" y="1787525"/>
            <a:ext cx="1093787" cy="693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多用户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虚地址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15" name="Rectangle 27"/>
          <p:cNvSpPr>
            <a:spLocks noChangeAspect="1" noChangeArrowheads="1"/>
          </p:cNvSpPr>
          <p:nvPr/>
        </p:nvSpPr>
        <p:spPr bwMode="auto">
          <a:xfrm>
            <a:off x="5414963" y="2538413"/>
            <a:ext cx="1866900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主存实地址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16" name="Rectangle 28"/>
          <p:cNvSpPr>
            <a:spLocks noChangeAspect="1" noChangeArrowheads="1"/>
          </p:cNvSpPr>
          <p:nvPr/>
        </p:nvSpPr>
        <p:spPr bwMode="auto">
          <a:xfrm>
            <a:off x="4192588" y="4792663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17" name="Rectangle 29"/>
          <p:cNvSpPr>
            <a:spLocks noChangeAspect="1" noChangeArrowheads="1"/>
          </p:cNvSpPr>
          <p:nvPr/>
        </p:nvSpPr>
        <p:spPr bwMode="auto">
          <a:xfrm>
            <a:off x="4964113" y="4792663"/>
            <a:ext cx="773112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18" name="Rectangle 30"/>
          <p:cNvSpPr>
            <a:spLocks noChangeAspect="1" noChangeArrowheads="1"/>
          </p:cNvSpPr>
          <p:nvPr/>
        </p:nvSpPr>
        <p:spPr bwMode="auto">
          <a:xfrm>
            <a:off x="5737225" y="4792663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19" name="Rectangle 31"/>
          <p:cNvSpPr>
            <a:spLocks noChangeAspect="1" noChangeArrowheads="1"/>
          </p:cNvSpPr>
          <p:nvPr/>
        </p:nvSpPr>
        <p:spPr bwMode="auto">
          <a:xfrm>
            <a:off x="6508750" y="4792663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0" name="Rectangle 32"/>
          <p:cNvSpPr>
            <a:spLocks noChangeAspect="1" noChangeArrowheads="1"/>
          </p:cNvSpPr>
          <p:nvPr/>
        </p:nvSpPr>
        <p:spPr bwMode="auto">
          <a:xfrm>
            <a:off x="3419475" y="4792663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1650721" name="Rectangle 33"/>
          <p:cNvSpPr>
            <a:spLocks noChangeAspect="1" noChangeArrowheads="1"/>
          </p:cNvSpPr>
          <p:nvPr/>
        </p:nvSpPr>
        <p:spPr bwMode="auto">
          <a:xfrm>
            <a:off x="4192588" y="4387850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2" name="Rectangle 34"/>
          <p:cNvSpPr>
            <a:spLocks noChangeAspect="1" noChangeArrowheads="1"/>
          </p:cNvSpPr>
          <p:nvPr/>
        </p:nvSpPr>
        <p:spPr bwMode="auto">
          <a:xfrm>
            <a:off x="4964113" y="4387850"/>
            <a:ext cx="773112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3" name="Rectangle 35"/>
          <p:cNvSpPr>
            <a:spLocks noChangeAspect="1" noChangeArrowheads="1"/>
          </p:cNvSpPr>
          <p:nvPr/>
        </p:nvSpPr>
        <p:spPr bwMode="auto">
          <a:xfrm>
            <a:off x="5737225" y="4387850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4" name="Rectangle 36"/>
          <p:cNvSpPr>
            <a:spLocks noChangeAspect="1" noChangeArrowheads="1"/>
          </p:cNvSpPr>
          <p:nvPr/>
        </p:nvSpPr>
        <p:spPr bwMode="auto">
          <a:xfrm>
            <a:off x="6508750" y="4387850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5" name="Rectangle 37"/>
          <p:cNvSpPr>
            <a:spLocks noChangeAspect="1" noChangeArrowheads="1"/>
          </p:cNvSpPr>
          <p:nvPr/>
        </p:nvSpPr>
        <p:spPr bwMode="auto">
          <a:xfrm>
            <a:off x="3419475" y="4387850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650726" name="Rectangle 38"/>
          <p:cNvSpPr>
            <a:spLocks noChangeAspect="1" noChangeArrowheads="1"/>
          </p:cNvSpPr>
          <p:nvPr/>
        </p:nvSpPr>
        <p:spPr bwMode="auto">
          <a:xfrm>
            <a:off x="4192588" y="3983038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7" name="Rectangle 39"/>
          <p:cNvSpPr>
            <a:spLocks noChangeAspect="1" noChangeArrowheads="1"/>
          </p:cNvSpPr>
          <p:nvPr/>
        </p:nvSpPr>
        <p:spPr bwMode="auto">
          <a:xfrm>
            <a:off x="5737225" y="3983038"/>
            <a:ext cx="771525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8" name="Rectangle 40"/>
          <p:cNvSpPr>
            <a:spLocks noChangeAspect="1" noChangeArrowheads="1"/>
          </p:cNvSpPr>
          <p:nvPr/>
        </p:nvSpPr>
        <p:spPr bwMode="auto">
          <a:xfrm>
            <a:off x="6508750" y="3983038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29" name="Rectangle 41"/>
          <p:cNvSpPr>
            <a:spLocks noChangeAspect="1" noChangeArrowheads="1"/>
          </p:cNvSpPr>
          <p:nvPr/>
        </p:nvSpPr>
        <p:spPr bwMode="auto">
          <a:xfrm>
            <a:off x="3419475" y="3983038"/>
            <a:ext cx="773113" cy="40481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650730" name="Rectangle 42"/>
          <p:cNvSpPr>
            <a:spLocks noChangeAspect="1" noChangeArrowheads="1"/>
          </p:cNvSpPr>
          <p:nvPr/>
        </p:nvSpPr>
        <p:spPr bwMode="auto">
          <a:xfrm>
            <a:off x="4192588" y="3578225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1" name="Rectangle 43"/>
          <p:cNvSpPr>
            <a:spLocks noChangeAspect="1" noChangeArrowheads="1"/>
          </p:cNvSpPr>
          <p:nvPr/>
        </p:nvSpPr>
        <p:spPr bwMode="auto">
          <a:xfrm>
            <a:off x="4964113" y="3578225"/>
            <a:ext cx="773112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2" name="Rectangle 44"/>
          <p:cNvSpPr>
            <a:spLocks noChangeAspect="1" noChangeArrowheads="1"/>
          </p:cNvSpPr>
          <p:nvPr/>
        </p:nvSpPr>
        <p:spPr bwMode="auto">
          <a:xfrm>
            <a:off x="5737225" y="3578225"/>
            <a:ext cx="771525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3" name="Rectangle 45"/>
          <p:cNvSpPr>
            <a:spLocks noChangeAspect="1" noChangeArrowheads="1"/>
          </p:cNvSpPr>
          <p:nvPr/>
        </p:nvSpPr>
        <p:spPr bwMode="auto">
          <a:xfrm>
            <a:off x="6508750" y="3578225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4" name="Rectangle 46"/>
          <p:cNvSpPr>
            <a:spLocks noChangeAspect="1" noChangeArrowheads="1"/>
          </p:cNvSpPr>
          <p:nvPr/>
        </p:nvSpPr>
        <p:spPr bwMode="auto">
          <a:xfrm>
            <a:off x="3419475" y="3578225"/>
            <a:ext cx="773113" cy="404813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50735" name="Rectangle 47"/>
          <p:cNvSpPr>
            <a:spLocks noChangeAspect="1" noChangeArrowheads="1"/>
          </p:cNvSpPr>
          <p:nvPr/>
        </p:nvSpPr>
        <p:spPr bwMode="auto">
          <a:xfrm>
            <a:off x="4192588" y="3175000"/>
            <a:ext cx="771525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6" name="Rectangle 48"/>
          <p:cNvSpPr>
            <a:spLocks noChangeAspect="1" noChangeArrowheads="1"/>
          </p:cNvSpPr>
          <p:nvPr/>
        </p:nvSpPr>
        <p:spPr bwMode="auto">
          <a:xfrm>
            <a:off x="4964113" y="3175000"/>
            <a:ext cx="773112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7" name="Rectangle 49"/>
          <p:cNvSpPr>
            <a:spLocks noChangeAspect="1" noChangeArrowheads="1"/>
          </p:cNvSpPr>
          <p:nvPr/>
        </p:nvSpPr>
        <p:spPr bwMode="auto">
          <a:xfrm>
            <a:off x="5737225" y="3175000"/>
            <a:ext cx="771525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8" name="Rectangle 50"/>
          <p:cNvSpPr>
            <a:spLocks noChangeAspect="1" noChangeArrowheads="1"/>
          </p:cNvSpPr>
          <p:nvPr/>
        </p:nvSpPr>
        <p:spPr bwMode="auto">
          <a:xfrm>
            <a:off x="6508750" y="3175000"/>
            <a:ext cx="773113" cy="4032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39" name="Rectangle 51"/>
          <p:cNvSpPr>
            <a:spLocks noChangeAspect="1" noChangeArrowheads="1"/>
          </p:cNvSpPr>
          <p:nvPr/>
        </p:nvSpPr>
        <p:spPr bwMode="auto">
          <a:xfrm>
            <a:off x="3419475" y="3175000"/>
            <a:ext cx="773113" cy="403225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50740" name="AutoShape 52"/>
          <p:cNvSpPr>
            <a:spLocks noChangeAspect="1" noChangeArrowheads="1"/>
          </p:cNvSpPr>
          <p:nvPr/>
        </p:nvSpPr>
        <p:spPr bwMode="auto">
          <a:xfrm>
            <a:off x="2822575" y="4098925"/>
            <a:ext cx="193675" cy="193675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1" name="Line 53"/>
          <p:cNvSpPr>
            <a:spLocks noChangeAspect="1" noChangeShapeType="1"/>
          </p:cNvSpPr>
          <p:nvPr/>
        </p:nvSpPr>
        <p:spPr bwMode="auto">
          <a:xfrm flipV="1">
            <a:off x="2519363" y="4186238"/>
            <a:ext cx="2968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2" name="Line 54"/>
          <p:cNvSpPr>
            <a:spLocks noChangeAspect="1" noChangeShapeType="1"/>
          </p:cNvSpPr>
          <p:nvPr/>
        </p:nvSpPr>
        <p:spPr bwMode="auto">
          <a:xfrm flipV="1">
            <a:off x="3028950" y="4192588"/>
            <a:ext cx="3905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3" name="Line 55"/>
          <p:cNvSpPr>
            <a:spLocks noChangeAspect="1" noChangeShapeType="1"/>
          </p:cNvSpPr>
          <p:nvPr/>
        </p:nvSpPr>
        <p:spPr bwMode="auto">
          <a:xfrm>
            <a:off x="2919413" y="2597150"/>
            <a:ext cx="0" cy="14890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4" name="Line 56"/>
          <p:cNvSpPr>
            <a:spLocks noChangeAspect="1" noChangeShapeType="1"/>
          </p:cNvSpPr>
          <p:nvPr/>
        </p:nvSpPr>
        <p:spPr bwMode="auto">
          <a:xfrm flipV="1">
            <a:off x="2921000" y="2597150"/>
            <a:ext cx="9493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5" name="Line 57"/>
          <p:cNvSpPr>
            <a:spLocks noChangeAspect="1" noChangeShapeType="1"/>
          </p:cNvSpPr>
          <p:nvPr/>
        </p:nvSpPr>
        <p:spPr bwMode="auto">
          <a:xfrm flipV="1">
            <a:off x="3870325" y="2308225"/>
            <a:ext cx="0" cy="2889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6" name="Rectangle 58"/>
          <p:cNvSpPr>
            <a:spLocks noChangeAspect="1" noChangeArrowheads="1"/>
          </p:cNvSpPr>
          <p:nvPr/>
        </p:nvSpPr>
        <p:spPr bwMode="auto">
          <a:xfrm>
            <a:off x="4964113" y="3983038"/>
            <a:ext cx="773112" cy="4048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50747" name="AutoShape 59"/>
          <p:cNvSpPr>
            <a:spLocks noChangeAspect="1" noChangeArrowheads="1"/>
          </p:cNvSpPr>
          <p:nvPr/>
        </p:nvSpPr>
        <p:spPr bwMode="auto">
          <a:xfrm>
            <a:off x="4610100" y="2654300"/>
            <a:ext cx="193675" cy="198438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8" name="Line 60"/>
          <p:cNvSpPr>
            <a:spLocks noChangeAspect="1" noChangeShapeType="1"/>
          </p:cNvSpPr>
          <p:nvPr/>
        </p:nvSpPr>
        <p:spPr bwMode="auto">
          <a:xfrm flipV="1">
            <a:off x="4706938" y="2827338"/>
            <a:ext cx="0" cy="13303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49" name="Line 61"/>
          <p:cNvSpPr>
            <a:spLocks noChangeAspect="1" noChangeShapeType="1"/>
          </p:cNvSpPr>
          <p:nvPr/>
        </p:nvSpPr>
        <p:spPr bwMode="auto">
          <a:xfrm>
            <a:off x="4706938" y="2308225"/>
            <a:ext cx="0" cy="3460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0" name="Line 62"/>
          <p:cNvSpPr>
            <a:spLocks noChangeAspect="1" noChangeShapeType="1"/>
          </p:cNvSpPr>
          <p:nvPr/>
        </p:nvSpPr>
        <p:spPr bwMode="auto">
          <a:xfrm flipV="1">
            <a:off x="4835525" y="2732088"/>
            <a:ext cx="5794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1" name="Line 63"/>
          <p:cNvSpPr>
            <a:spLocks noChangeAspect="1" noChangeShapeType="1"/>
          </p:cNvSpPr>
          <p:nvPr/>
        </p:nvSpPr>
        <p:spPr bwMode="auto">
          <a:xfrm flipV="1">
            <a:off x="2133600" y="2308225"/>
            <a:ext cx="0" cy="4000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2" name="Line 64"/>
          <p:cNvSpPr>
            <a:spLocks noChangeAspect="1" noChangeShapeType="1"/>
          </p:cNvSpPr>
          <p:nvPr/>
        </p:nvSpPr>
        <p:spPr bwMode="auto">
          <a:xfrm flipV="1">
            <a:off x="323850" y="2708275"/>
            <a:ext cx="0" cy="1468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3" name="Line 65"/>
          <p:cNvSpPr>
            <a:spLocks noChangeAspect="1" noChangeShapeType="1"/>
          </p:cNvSpPr>
          <p:nvPr/>
        </p:nvSpPr>
        <p:spPr bwMode="auto">
          <a:xfrm flipV="1">
            <a:off x="330200" y="4176713"/>
            <a:ext cx="4286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0754" name="Rectangle 66"/>
          <p:cNvSpPr>
            <a:spLocks noChangeAspect="1" noChangeArrowheads="1"/>
          </p:cNvSpPr>
          <p:nvPr/>
        </p:nvSpPr>
        <p:spPr bwMode="auto">
          <a:xfrm flipH="1">
            <a:off x="428625" y="4792663"/>
            <a:ext cx="6429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n-1</a:t>
            </a:r>
          </a:p>
        </p:txBody>
      </p:sp>
      <p:sp>
        <p:nvSpPr>
          <p:cNvPr id="1650755" name="Rectangle 67"/>
          <p:cNvSpPr>
            <a:spLocks noChangeAspect="1" noChangeArrowheads="1"/>
          </p:cNvSpPr>
          <p:nvPr/>
        </p:nvSpPr>
        <p:spPr bwMode="auto">
          <a:xfrm flipH="1">
            <a:off x="2760663" y="3024188"/>
            <a:ext cx="642937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>
                <a:latin typeface="Book Antiqua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50756" name="Rectangle 68"/>
          <p:cNvSpPr>
            <a:spLocks noChangeAspect="1" noChangeArrowheads="1"/>
          </p:cNvSpPr>
          <p:nvPr/>
        </p:nvSpPr>
        <p:spPr bwMode="auto">
          <a:xfrm>
            <a:off x="468313" y="2794000"/>
            <a:ext cx="2509837" cy="347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Book Antiqua" pitchFamily="18" charset="0"/>
                <a:ea typeface="楷体_GB2312" pitchFamily="49" charset="-122"/>
              </a:rPr>
              <a:t>段表基址寄存器</a:t>
            </a:r>
            <a:endParaRPr kumimoji="1" lang="zh-CN" altLang="zh-CN" sz="2000">
              <a:solidFill>
                <a:srgbClr val="FF3300"/>
              </a:solidFill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57" name="Rectangle 69"/>
          <p:cNvSpPr>
            <a:spLocks noChangeAspect="1" noChangeArrowheads="1"/>
          </p:cNvSpPr>
          <p:nvPr/>
        </p:nvSpPr>
        <p:spPr bwMode="auto">
          <a:xfrm>
            <a:off x="3203575" y="5746750"/>
            <a:ext cx="4440238" cy="346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一个用户（一道作业）的</a:t>
            </a:r>
            <a:r>
              <a:rPr kumimoji="1" lang="zh-CN" altLang="en-US" sz="2000">
                <a:solidFill>
                  <a:srgbClr val="FF3300"/>
                </a:solidFill>
                <a:latin typeface="Book Antiqua" pitchFamily="18" charset="0"/>
                <a:ea typeface="楷体_GB2312" pitchFamily="49" charset="-122"/>
              </a:rPr>
              <a:t>段表</a:t>
            </a:r>
            <a:endParaRPr kumimoji="1" lang="zh-CN" altLang="zh-CN" sz="2000">
              <a:solidFill>
                <a:srgbClr val="FF3300"/>
              </a:solidFill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0758" name="Rectangle 70"/>
          <p:cNvSpPr>
            <a:spLocks noChangeArrowheads="1"/>
          </p:cNvSpPr>
          <p:nvPr/>
        </p:nvSpPr>
        <p:spPr bwMode="auto">
          <a:xfrm>
            <a:off x="1404938" y="1052513"/>
            <a:ext cx="5183187" cy="576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段式虚拟存储器的地址变换</a:t>
            </a:r>
          </a:p>
        </p:txBody>
      </p:sp>
      <p:sp>
        <p:nvSpPr>
          <p:cNvPr id="1650759" name="AutoShape 71"/>
          <p:cNvSpPr>
            <a:spLocks noChangeArrowheads="1"/>
          </p:cNvSpPr>
          <p:nvPr/>
        </p:nvSpPr>
        <p:spPr bwMode="auto">
          <a:xfrm>
            <a:off x="7164388" y="3644900"/>
            <a:ext cx="1655762" cy="503238"/>
          </a:xfrm>
          <a:prstGeom prst="wedgeRoundRectCallout">
            <a:avLst>
              <a:gd name="adj1" fmla="val -108389"/>
              <a:gd name="adj2" fmla="val 230440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越段界检查</a:t>
            </a:r>
          </a:p>
        </p:txBody>
      </p:sp>
      <p:sp>
        <p:nvSpPr>
          <p:cNvPr id="1650760" name="AutoShape 72"/>
          <p:cNvSpPr>
            <a:spLocks noChangeArrowheads="1"/>
          </p:cNvSpPr>
          <p:nvPr/>
        </p:nvSpPr>
        <p:spPr bwMode="auto">
          <a:xfrm>
            <a:off x="6948488" y="4292600"/>
            <a:ext cx="2016125" cy="503238"/>
          </a:xfrm>
          <a:prstGeom prst="wedgeRoundRectCallout">
            <a:avLst>
              <a:gd name="adj1" fmla="val -45750"/>
              <a:gd name="adj2" fmla="val 105838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访问方式保护</a:t>
            </a:r>
          </a:p>
        </p:txBody>
      </p:sp>
      <p:sp>
        <p:nvSpPr>
          <p:cNvPr id="1650761" name="AutoShape 73"/>
          <p:cNvSpPr>
            <a:spLocks noChangeArrowheads="1"/>
          </p:cNvSpPr>
          <p:nvPr/>
        </p:nvSpPr>
        <p:spPr bwMode="auto">
          <a:xfrm>
            <a:off x="6372225" y="1196975"/>
            <a:ext cx="2232025" cy="503238"/>
          </a:xfrm>
          <a:prstGeom prst="wedgeRoundRectCallout">
            <a:avLst>
              <a:gd name="adj1" fmla="val -188407"/>
              <a:gd name="adj2" fmla="val 115931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程序号（基号）</a:t>
            </a:r>
          </a:p>
        </p:txBody>
      </p:sp>
      <p:sp>
        <p:nvSpPr>
          <p:cNvPr id="1650762" name="Rectangle 74"/>
          <p:cNvSpPr>
            <a:spLocks noChangeAspect="1" noChangeArrowheads="1"/>
          </p:cNvSpPr>
          <p:nvPr/>
        </p:nvSpPr>
        <p:spPr bwMode="auto">
          <a:xfrm flipH="1">
            <a:off x="409575" y="3973513"/>
            <a:ext cx="6429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50763" name="Rectangle 75"/>
          <p:cNvSpPr>
            <a:spLocks noChangeAspect="1" noChangeArrowheads="1"/>
          </p:cNvSpPr>
          <p:nvPr/>
        </p:nvSpPr>
        <p:spPr bwMode="auto">
          <a:xfrm flipH="1">
            <a:off x="2352675" y="2246313"/>
            <a:ext cx="4143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Book Antiqua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50764" name="Rectangle 76"/>
          <p:cNvSpPr>
            <a:spLocks noChangeAspect="1" noChangeArrowheads="1"/>
          </p:cNvSpPr>
          <p:nvPr/>
        </p:nvSpPr>
        <p:spPr bwMode="auto">
          <a:xfrm flipH="1">
            <a:off x="3851275" y="2259013"/>
            <a:ext cx="414338" cy="4048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Book Antiqua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650765" name="AutoShape 77"/>
          <p:cNvSpPr>
            <a:spLocks noChangeArrowheads="1"/>
          </p:cNvSpPr>
          <p:nvPr/>
        </p:nvSpPr>
        <p:spPr bwMode="auto">
          <a:xfrm>
            <a:off x="7488238" y="2678113"/>
            <a:ext cx="1146175" cy="503237"/>
          </a:xfrm>
          <a:prstGeom prst="wedgeRoundRectCallout">
            <a:avLst>
              <a:gd name="adj1" fmla="val -217588"/>
              <a:gd name="adj2" fmla="val 227602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已装入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5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5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5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65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65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65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65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65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65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65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165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65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65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65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165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2" grpId="0" animBg="1"/>
      <p:bldP spid="1650715" grpId="0" animBg="1"/>
      <p:bldP spid="1650740" grpId="0" animBg="1"/>
      <p:bldP spid="1650741" grpId="0" animBg="1"/>
      <p:bldP spid="1650742" grpId="0" animBg="1"/>
      <p:bldP spid="1650743" grpId="0" animBg="1"/>
      <p:bldP spid="1650744" grpId="0" animBg="1"/>
      <p:bldP spid="1650745" grpId="0" animBg="1"/>
      <p:bldP spid="1650747" grpId="0" animBg="1"/>
      <p:bldP spid="1650748" grpId="0" animBg="1"/>
      <p:bldP spid="1650749" grpId="0" animBg="1"/>
      <p:bldP spid="1650750" grpId="0" animBg="1"/>
      <p:bldP spid="1650751" grpId="0" animBg="1"/>
      <p:bldP spid="1650752" grpId="0" animBg="1"/>
      <p:bldP spid="1650753" grpId="0" animBg="1"/>
      <p:bldP spid="1650759" grpId="0" animBg="1"/>
      <p:bldP spid="1650760" grpId="0" animBg="1"/>
      <p:bldP spid="1650761" grpId="0" animBg="1"/>
      <p:bldP spid="16507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2DC62-0551-42EF-999B-20004B75FC6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r>
              <a:rPr lang="zh-CN" altLang="en-US"/>
              <a:t>主要优点：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程序的</a:t>
            </a:r>
            <a:r>
              <a:rPr lang="zh-CN" altLang="en-US">
                <a:solidFill>
                  <a:srgbClr val="0000FF"/>
                </a:solidFill>
              </a:rPr>
              <a:t>模块化</a:t>
            </a:r>
            <a:r>
              <a:rPr lang="zh-CN" altLang="en-US"/>
              <a:t>性能好。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便于多道程序</a:t>
            </a:r>
            <a:r>
              <a:rPr lang="zh-CN" altLang="en-US">
                <a:solidFill>
                  <a:srgbClr val="0000FF"/>
                </a:solidFill>
              </a:rPr>
              <a:t>共享</a:t>
            </a:r>
            <a:r>
              <a:rPr lang="zh-CN" altLang="en-US"/>
              <a:t>主存中的某些段。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程序的</a:t>
            </a:r>
            <a:r>
              <a:rPr lang="zh-CN" altLang="en-US">
                <a:solidFill>
                  <a:srgbClr val="0000FF"/>
                </a:solidFill>
              </a:rPr>
              <a:t>动态链接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调度</a:t>
            </a:r>
            <a:r>
              <a:rPr lang="zh-CN" altLang="en-US"/>
              <a:t>比较容易。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便于按逻辑意义实现存储器的</a:t>
            </a:r>
            <a:r>
              <a:rPr lang="zh-CN" altLang="en-US">
                <a:solidFill>
                  <a:srgbClr val="0000FF"/>
                </a:solidFill>
              </a:rPr>
              <a:t>访问方式保护</a:t>
            </a:r>
            <a:r>
              <a:rPr lang="zh-CN" altLang="en-US"/>
              <a:t>。</a:t>
            </a:r>
          </a:p>
          <a:p>
            <a:r>
              <a:rPr lang="zh-CN" altLang="en-US"/>
              <a:t> 主要缺点：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66"/>
                </a:solidFill>
              </a:rPr>
              <a:t>地址变换</a:t>
            </a:r>
            <a:r>
              <a:rPr lang="zh-CN" altLang="en-US"/>
              <a:t>所花费的</a:t>
            </a:r>
            <a:r>
              <a:rPr lang="zh-CN" altLang="en-US">
                <a:solidFill>
                  <a:srgbClr val="CC0066"/>
                </a:solidFill>
              </a:rPr>
              <a:t>时间长</a:t>
            </a:r>
            <a:r>
              <a:rPr lang="zh-CN" altLang="en-US"/>
              <a:t>，两次加法。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66"/>
                </a:solidFill>
              </a:rPr>
              <a:t>段映象表庞大</a:t>
            </a:r>
            <a:r>
              <a:rPr lang="zh-CN" altLang="en-US"/>
              <a:t>，地址、段长字段太长。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CC0066"/>
                </a:solidFill>
              </a:rPr>
              <a:t>主存储器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利用率</a:t>
            </a:r>
            <a:r>
              <a:rPr lang="zh-CN" altLang="en-US"/>
              <a:t>往往比较</a:t>
            </a:r>
            <a:r>
              <a:rPr lang="zh-CN" altLang="en-US">
                <a:solidFill>
                  <a:srgbClr val="CC0066"/>
                </a:solidFill>
              </a:rPr>
              <a:t>低</a:t>
            </a:r>
            <a:r>
              <a:rPr lang="en-US" altLang="zh-CN"/>
              <a:t>——</a:t>
            </a:r>
            <a:r>
              <a:rPr lang="zh-CN" altLang="en-US"/>
              <a:t>存储管理复杂；段间“零头”。</a:t>
            </a:r>
          </a:p>
          <a:p>
            <a:pPr marL="990600" lvl="1" indent="-4683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</a:t>
            </a:r>
            <a:r>
              <a:rPr lang="zh-CN" altLang="en-US">
                <a:solidFill>
                  <a:srgbClr val="CC0066"/>
                </a:solidFill>
              </a:rPr>
              <a:t>辅存</a:t>
            </a:r>
            <a:r>
              <a:rPr lang="zh-CN" altLang="en-US"/>
              <a:t>（磁盘存储器）的</a:t>
            </a:r>
            <a:r>
              <a:rPr lang="zh-CN" altLang="en-US">
                <a:solidFill>
                  <a:srgbClr val="CC0066"/>
                </a:solidFill>
              </a:rPr>
              <a:t>管理</a:t>
            </a:r>
            <a:r>
              <a:rPr lang="zh-CN" altLang="en-US"/>
              <a:t>比较</a:t>
            </a:r>
            <a:r>
              <a:rPr lang="zh-CN" altLang="en-US">
                <a:solidFill>
                  <a:srgbClr val="CC0066"/>
                </a:solidFill>
              </a:rPr>
              <a:t>困难</a:t>
            </a:r>
            <a:r>
              <a:rPr lang="zh-CN" altLang="en-US"/>
              <a:t>。</a:t>
            </a:r>
          </a:p>
        </p:txBody>
      </p:sp>
      <p:sp>
        <p:nvSpPr>
          <p:cNvPr id="1651716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620713"/>
            <a:ext cx="576263" cy="576262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5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5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65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5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5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5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5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A5BDF1-33E5-4889-A70F-A362518B76B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2739" name="Rectangle 3"/>
          <p:cNvSpPr>
            <a:spLocks noChangeArrowheads="1"/>
          </p:cNvSpPr>
          <p:nvPr/>
        </p:nvSpPr>
        <p:spPr bwMode="auto">
          <a:xfrm>
            <a:off x="2266950" y="1811338"/>
            <a:ext cx="1728788" cy="2159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40" name="Rectangle 4"/>
          <p:cNvSpPr>
            <a:spLocks noChangeArrowheads="1"/>
          </p:cNvSpPr>
          <p:nvPr/>
        </p:nvSpPr>
        <p:spPr bwMode="auto">
          <a:xfrm>
            <a:off x="2266950" y="2027238"/>
            <a:ext cx="1728788" cy="936625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A</a:t>
            </a:r>
          </a:p>
        </p:txBody>
      </p:sp>
      <p:sp>
        <p:nvSpPr>
          <p:cNvPr id="1652741" name="Rectangle 5"/>
          <p:cNvSpPr>
            <a:spLocks noChangeArrowheads="1"/>
          </p:cNvSpPr>
          <p:nvPr/>
        </p:nvSpPr>
        <p:spPr bwMode="auto">
          <a:xfrm>
            <a:off x="2266950" y="2963863"/>
            <a:ext cx="1728788" cy="1511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42" name="Rectangle 6"/>
          <p:cNvSpPr>
            <a:spLocks noChangeArrowheads="1"/>
          </p:cNvSpPr>
          <p:nvPr/>
        </p:nvSpPr>
        <p:spPr bwMode="auto">
          <a:xfrm>
            <a:off x="2266950" y="4475163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B</a:t>
            </a:r>
          </a:p>
        </p:txBody>
      </p:sp>
      <p:sp>
        <p:nvSpPr>
          <p:cNvPr id="1652743" name="Rectangle 7"/>
          <p:cNvSpPr>
            <a:spLocks noChangeArrowheads="1"/>
          </p:cNvSpPr>
          <p:nvPr/>
        </p:nvSpPr>
        <p:spPr bwMode="auto">
          <a:xfrm>
            <a:off x="2266950" y="4835525"/>
            <a:ext cx="1728788" cy="792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44" name="Rectangle 8"/>
          <p:cNvSpPr>
            <a:spLocks noChangeArrowheads="1"/>
          </p:cNvSpPr>
          <p:nvPr/>
        </p:nvSpPr>
        <p:spPr bwMode="auto">
          <a:xfrm>
            <a:off x="2266950" y="5627688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C</a:t>
            </a:r>
          </a:p>
        </p:txBody>
      </p:sp>
      <p:sp>
        <p:nvSpPr>
          <p:cNvPr id="1652745" name="Rectangle 9"/>
          <p:cNvSpPr>
            <a:spLocks noChangeArrowheads="1"/>
          </p:cNvSpPr>
          <p:nvPr/>
        </p:nvSpPr>
        <p:spPr bwMode="auto">
          <a:xfrm>
            <a:off x="4716463" y="1811338"/>
            <a:ext cx="1728787" cy="360362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2746" name="Rectangle 10"/>
          <p:cNvSpPr>
            <a:spLocks noChangeArrowheads="1"/>
          </p:cNvSpPr>
          <p:nvPr/>
        </p:nvSpPr>
        <p:spPr bwMode="auto">
          <a:xfrm>
            <a:off x="4716463" y="2963863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2747" name="Rectangle 11"/>
          <p:cNvSpPr>
            <a:spLocks noChangeArrowheads="1"/>
          </p:cNvSpPr>
          <p:nvPr/>
        </p:nvSpPr>
        <p:spPr bwMode="auto">
          <a:xfrm>
            <a:off x="4716463" y="4619625"/>
            <a:ext cx="1728787" cy="7921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2748" name="Text Box 12"/>
          <p:cNvSpPr txBox="1">
            <a:spLocks noChangeArrowheads="1"/>
          </p:cNvSpPr>
          <p:nvPr/>
        </p:nvSpPr>
        <p:spPr bwMode="auto">
          <a:xfrm>
            <a:off x="2628900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主存</a:t>
            </a:r>
          </a:p>
        </p:txBody>
      </p:sp>
      <p:sp>
        <p:nvSpPr>
          <p:cNvPr id="1652749" name="Text Box 13"/>
          <p:cNvSpPr txBox="1">
            <a:spLocks noChangeArrowheads="1"/>
          </p:cNvSpPr>
          <p:nvPr/>
        </p:nvSpPr>
        <p:spPr bwMode="auto">
          <a:xfrm>
            <a:off x="5076825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程序</a:t>
            </a:r>
          </a:p>
        </p:txBody>
      </p:sp>
      <p:sp>
        <p:nvSpPr>
          <p:cNvPr id="1652750" name="Text Box 14"/>
          <p:cNvSpPr txBox="1">
            <a:spLocks noChangeArrowheads="1"/>
          </p:cNvSpPr>
          <p:nvPr/>
        </p:nvSpPr>
        <p:spPr bwMode="auto">
          <a:xfrm>
            <a:off x="1547813" y="1582738"/>
            <a:ext cx="720725" cy="4257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</a:t>
            </a: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0.5k</a:t>
            </a: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3k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7k</a:t>
            </a:r>
          </a:p>
          <a:p>
            <a:pPr algn="r">
              <a:spcBef>
                <a:spcPct val="0"/>
              </a:spcBef>
            </a:pPr>
            <a:endParaRPr lang="en-US" altLang="zh-CN" sz="9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8k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10k</a:t>
            </a:r>
          </a:p>
        </p:txBody>
      </p:sp>
      <p:sp>
        <p:nvSpPr>
          <p:cNvPr id="1652751" name="Text Box 15"/>
          <p:cNvSpPr txBox="1">
            <a:spLocks noChangeArrowheads="1"/>
          </p:cNvSpPr>
          <p:nvPr/>
        </p:nvSpPr>
        <p:spPr bwMode="auto">
          <a:xfrm>
            <a:off x="3997325" y="1811338"/>
            <a:ext cx="720725" cy="33877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2.5k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2k</a:t>
            </a:r>
          </a:p>
        </p:txBody>
      </p:sp>
      <p:sp>
        <p:nvSpPr>
          <p:cNvPr id="1652752" name="Rectangle 16"/>
          <p:cNvSpPr>
            <a:spLocks noChangeArrowheads="1"/>
          </p:cNvSpPr>
          <p:nvPr/>
        </p:nvSpPr>
        <p:spPr bwMode="auto">
          <a:xfrm>
            <a:off x="2268538" y="2963863"/>
            <a:ext cx="1728787" cy="360362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2753" name="Rectangle 17"/>
          <p:cNvSpPr>
            <a:spLocks noChangeArrowheads="1"/>
          </p:cNvSpPr>
          <p:nvPr/>
        </p:nvSpPr>
        <p:spPr bwMode="auto">
          <a:xfrm>
            <a:off x="2268538" y="3322638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2754" name="Rectangle 18"/>
          <p:cNvSpPr>
            <a:spLocks noChangeArrowheads="1"/>
          </p:cNvSpPr>
          <p:nvPr/>
        </p:nvSpPr>
        <p:spPr bwMode="auto">
          <a:xfrm>
            <a:off x="2268538" y="4835525"/>
            <a:ext cx="1728787" cy="7921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2755" name="Line 19"/>
          <p:cNvSpPr>
            <a:spLocks noChangeShapeType="1"/>
          </p:cNvSpPr>
          <p:nvPr/>
        </p:nvSpPr>
        <p:spPr bwMode="auto">
          <a:xfrm flipH="1">
            <a:off x="3779838" y="2171700"/>
            <a:ext cx="936625" cy="1008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56" name="Line 20"/>
          <p:cNvSpPr>
            <a:spLocks noChangeShapeType="1"/>
          </p:cNvSpPr>
          <p:nvPr/>
        </p:nvSpPr>
        <p:spPr bwMode="auto">
          <a:xfrm flipH="1">
            <a:off x="3779838" y="3611563"/>
            <a:ext cx="1008062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57" name="Line 21"/>
          <p:cNvSpPr>
            <a:spLocks noChangeShapeType="1"/>
          </p:cNvSpPr>
          <p:nvPr/>
        </p:nvSpPr>
        <p:spPr bwMode="auto">
          <a:xfrm flipH="1">
            <a:off x="3708400" y="5122863"/>
            <a:ext cx="1152525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2758" name="Text Box 22"/>
          <p:cNvSpPr txBox="1">
            <a:spLocks noChangeArrowheads="1"/>
          </p:cNvSpPr>
          <p:nvPr/>
        </p:nvSpPr>
        <p:spPr bwMode="auto">
          <a:xfrm>
            <a:off x="755650" y="2243138"/>
            <a:ext cx="647700" cy="2227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首先分配法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5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5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5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52" grpId="0" animBg="1"/>
      <p:bldP spid="1652753" grpId="0" animBg="1"/>
      <p:bldP spid="1652754" grpId="0" animBg="1"/>
      <p:bldP spid="1652755" grpId="0" animBg="1"/>
      <p:bldP spid="1652756" grpId="0" animBg="1"/>
      <p:bldP spid="16527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62923A-DF94-41FC-A276-5A9DD46BA75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3763" name="Rectangle 3"/>
          <p:cNvSpPr>
            <a:spLocks noChangeArrowheads="1"/>
          </p:cNvSpPr>
          <p:nvPr/>
        </p:nvSpPr>
        <p:spPr bwMode="auto">
          <a:xfrm>
            <a:off x="2266950" y="1811338"/>
            <a:ext cx="1728788" cy="2159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2266950" y="2027238"/>
            <a:ext cx="1728788" cy="936625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A</a:t>
            </a:r>
          </a:p>
        </p:txBody>
      </p:sp>
      <p:sp>
        <p:nvSpPr>
          <p:cNvPr id="1653765" name="Rectangle 5"/>
          <p:cNvSpPr>
            <a:spLocks noChangeArrowheads="1"/>
          </p:cNvSpPr>
          <p:nvPr/>
        </p:nvSpPr>
        <p:spPr bwMode="auto">
          <a:xfrm>
            <a:off x="2266950" y="2963863"/>
            <a:ext cx="1728788" cy="15113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66" name="Rectangle 6"/>
          <p:cNvSpPr>
            <a:spLocks noChangeArrowheads="1"/>
          </p:cNvSpPr>
          <p:nvPr/>
        </p:nvSpPr>
        <p:spPr bwMode="auto">
          <a:xfrm>
            <a:off x="2266950" y="4475163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B</a:t>
            </a:r>
          </a:p>
        </p:txBody>
      </p:sp>
      <p:sp>
        <p:nvSpPr>
          <p:cNvPr id="1653767" name="Rectangle 7"/>
          <p:cNvSpPr>
            <a:spLocks noChangeArrowheads="1"/>
          </p:cNvSpPr>
          <p:nvPr/>
        </p:nvSpPr>
        <p:spPr bwMode="auto">
          <a:xfrm>
            <a:off x="2266950" y="4835525"/>
            <a:ext cx="1728788" cy="792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68" name="Rectangle 8"/>
          <p:cNvSpPr>
            <a:spLocks noChangeArrowheads="1"/>
          </p:cNvSpPr>
          <p:nvPr/>
        </p:nvSpPr>
        <p:spPr bwMode="auto">
          <a:xfrm>
            <a:off x="2266950" y="5627688"/>
            <a:ext cx="1728788" cy="360362"/>
          </a:xfrm>
          <a:prstGeom prst="rect">
            <a:avLst/>
          </a:prstGeom>
          <a:solidFill>
            <a:srgbClr val="FF33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C</a:t>
            </a:r>
          </a:p>
        </p:txBody>
      </p:sp>
      <p:sp>
        <p:nvSpPr>
          <p:cNvPr id="1653769" name="Rectangle 9"/>
          <p:cNvSpPr>
            <a:spLocks noChangeArrowheads="1"/>
          </p:cNvSpPr>
          <p:nvPr/>
        </p:nvSpPr>
        <p:spPr bwMode="auto">
          <a:xfrm>
            <a:off x="4716463" y="1811338"/>
            <a:ext cx="1728787" cy="360362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3770" name="Rectangle 10"/>
          <p:cNvSpPr>
            <a:spLocks noChangeArrowheads="1"/>
          </p:cNvSpPr>
          <p:nvPr/>
        </p:nvSpPr>
        <p:spPr bwMode="auto">
          <a:xfrm>
            <a:off x="4716463" y="2963863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3771" name="Rectangle 11"/>
          <p:cNvSpPr>
            <a:spLocks noChangeArrowheads="1"/>
          </p:cNvSpPr>
          <p:nvPr/>
        </p:nvSpPr>
        <p:spPr bwMode="auto">
          <a:xfrm>
            <a:off x="4716463" y="4619625"/>
            <a:ext cx="1728787" cy="7921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3772" name="Text Box 12"/>
          <p:cNvSpPr txBox="1">
            <a:spLocks noChangeArrowheads="1"/>
          </p:cNvSpPr>
          <p:nvPr/>
        </p:nvSpPr>
        <p:spPr bwMode="auto">
          <a:xfrm>
            <a:off x="2628900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主存</a:t>
            </a:r>
          </a:p>
        </p:txBody>
      </p:sp>
      <p:sp>
        <p:nvSpPr>
          <p:cNvPr id="1653773" name="Text Box 13"/>
          <p:cNvSpPr txBox="1">
            <a:spLocks noChangeArrowheads="1"/>
          </p:cNvSpPr>
          <p:nvPr/>
        </p:nvSpPr>
        <p:spPr bwMode="auto">
          <a:xfrm>
            <a:off x="5076825" y="1341438"/>
            <a:ext cx="9350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Arial" pitchFamily="34" charset="0"/>
              </a:rPr>
              <a:t>程序</a:t>
            </a:r>
          </a:p>
        </p:txBody>
      </p:sp>
      <p:sp>
        <p:nvSpPr>
          <p:cNvPr id="1653774" name="Text Box 14"/>
          <p:cNvSpPr txBox="1">
            <a:spLocks noChangeArrowheads="1"/>
          </p:cNvSpPr>
          <p:nvPr/>
        </p:nvSpPr>
        <p:spPr bwMode="auto">
          <a:xfrm>
            <a:off x="1547813" y="1582738"/>
            <a:ext cx="720725" cy="4257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</a:t>
            </a: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0.5k</a:t>
            </a: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3k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5.5k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7k</a:t>
            </a:r>
          </a:p>
          <a:p>
            <a:pPr algn="r">
              <a:spcBef>
                <a:spcPct val="0"/>
              </a:spcBef>
            </a:pPr>
            <a:endParaRPr lang="en-US" altLang="zh-CN" sz="9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8k</a:t>
            </a: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9k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10k</a:t>
            </a:r>
          </a:p>
        </p:txBody>
      </p:sp>
      <p:sp>
        <p:nvSpPr>
          <p:cNvPr id="1653775" name="Text Box 15"/>
          <p:cNvSpPr txBox="1">
            <a:spLocks noChangeArrowheads="1"/>
          </p:cNvSpPr>
          <p:nvPr/>
        </p:nvSpPr>
        <p:spPr bwMode="auto">
          <a:xfrm>
            <a:off x="3997325" y="1811338"/>
            <a:ext cx="720725" cy="33877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1k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2.5k</a:t>
            </a: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endParaRPr lang="en-US" altLang="zh-CN" sz="1800" b="0">
              <a:latin typeface="Arial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2k</a:t>
            </a:r>
          </a:p>
        </p:txBody>
      </p:sp>
      <p:sp>
        <p:nvSpPr>
          <p:cNvPr id="1653776" name="Text Box 16"/>
          <p:cNvSpPr txBox="1">
            <a:spLocks noChangeArrowheads="1"/>
          </p:cNvSpPr>
          <p:nvPr/>
        </p:nvSpPr>
        <p:spPr bwMode="auto">
          <a:xfrm>
            <a:off x="755650" y="2243138"/>
            <a:ext cx="647700" cy="22272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最佳分配法</a:t>
            </a:r>
          </a:p>
        </p:txBody>
      </p:sp>
      <p:sp>
        <p:nvSpPr>
          <p:cNvPr id="1653777" name="Rectangle 17"/>
          <p:cNvSpPr>
            <a:spLocks noChangeArrowheads="1"/>
          </p:cNvSpPr>
          <p:nvPr/>
        </p:nvSpPr>
        <p:spPr bwMode="auto">
          <a:xfrm>
            <a:off x="2268538" y="4835525"/>
            <a:ext cx="1728787" cy="360363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D</a:t>
            </a:r>
          </a:p>
        </p:txBody>
      </p:sp>
      <p:sp>
        <p:nvSpPr>
          <p:cNvPr id="1653778" name="Freeform 18"/>
          <p:cNvSpPr>
            <a:spLocks/>
          </p:cNvSpPr>
          <p:nvPr/>
        </p:nvSpPr>
        <p:spPr bwMode="auto">
          <a:xfrm>
            <a:off x="3779838" y="2171700"/>
            <a:ext cx="936625" cy="2879725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318" y="362"/>
              </a:cxn>
              <a:cxn ang="0">
                <a:pos x="272" y="1270"/>
              </a:cxn>
              <a:cxn ang="0">
                <a:pos x="0" y="1859"/>
              </a:cxn>
            </a:cxnLst>
            <a:rect l="0" t="0" r="r" b="b"/>
            <a:pathLst>
              <a:path w="590" h="1859">
                <a:moveTo>
                  <a:pt x="590" y="0"/>
                </a:moveTo>
                <a:cubicBezTo>
                  <a:pt x="480" y="75"/>
                  <a:pt x="371" y="150"/>
                  <a:pt x="318" y="362"/>
                </a:cubicBezTo>
                <a:cubicBezTo>
                  <a:pt x="265" y="574"/>
                  <a:pt x="325" y="1020"/>
                  <a:pt x="272" y="1270"/>
                </a:cubicBezTo>
                <a:cubicBezTo>
                  <a:pt x="219" y="1520"/>
                  <a:pt x="109" y="1689"/>
                  <a:pt x="0" y="185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79" name="Rectangle 19"/>
          <p:cNvSpPr>
            <a:spLocks noChangeArrowheads="1"/>
          </p:cNvSpPr>
          <p:nvPr/>
        </p:nvSpPr>
        <p:spPr bwMode="auto">
          <a:xfrm>
            <a:off x="2268538" y="2963863"/>
            <a:ext cx="1728787" cy="935037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E</a:t>
            </a:r>
          </a:p>
        </p:txBody>
      </p:sp>
      <p:sp>
        <p:nvSpPr>
          <p:cNvPr id="1653780" name="Line 20"/>
          <p:cNvSpPr>
            <a:spLocks noChangeShapeType="1"/>
          </p:cNvSpPr>
          <p:nvPr/>
        </p:nvSpPr>
        <p:spPr bwMode="auto">
          <a:xfrm flipH="1">
            <a:off x="3779838" y="3106738"/>
            <a:ext cx="10080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3781" name="Rectangle 21"/>
          <p:cNvSpPr>
            <a:spLocks noChangeArrowheads="1"/>
          </p:cNvSpPr>
          <p:nvPr/>
        </p:nvSpPr>
        <p:spPr bwMode="auto">
          <a:xfrm>
            <a:off x="4716463" y="4619625"/>
            <a:ext cx="1728787" cy="792163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 b="0">
                <a:latin typeface="Arial" pitchFamily="34" charset="0"/>
              </a:rPr>
              <a:t>F</a:t>
            </a:r>
          </a:p>
        </p:txBody>
      </p:sp>
      <p:sp>
        <p:nvSpPr>
          <p:cNvPr id="1653782" name="AutoShape 22"/>
          <p:cNvSpPr>
            <a:spLocks noChangeArrowheads="1"/>
          </p:cNvSpPr>
          <p:nvPr/>
        </p:nvSpPr>
        <p:spPr bwMode="auto">
          <a:xfrm>
            <a:off x="6804025" y="3971925"/>
            <a:ext cx="1944688" cy="647700"/>
          </a:xfrm>
          <a:prstGeom prst="wedgeRoundRectCallout">
            <a:avLst>
              <a:gd name="adj1" fmla="val -78162"/>
              <a:gd name="adj2" fmla="val 90194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Arial" pitchFamily="34" charset="0"/>
              </a:rPr>
              <a:t>无法装入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5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5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65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77" grpId="0" animBg="1"/>
      <p:bldP spid="1653778" grpId="0" animBg="1"/>
      <p:bldP spid="1653779" grpId="0" animBg="1"/>
      <p:bldP spid="1653780" grpId="0" animBg="1"/>
      <p:bldP spid="1653781" grpId="0" animBg="1"/>
      <p:bldP spid="16537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2F2F-F520-4379-AA7F-B6E1B8E9ED74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三、</a:t>
            </a:r>
            <a:r>
              <a:rPr lang="zh-CN" altLang="en-US">
                <a:solidFill>
                  <a:srgbClr val="FF0000"/>
                </a:solidFill>
              </a:rPr>
              <a:t>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903913"/>
          </a:xfrm>
        </p:spPr>
        <p:txBody>
          <a:bodyPr/>
          <a:lstStyle/>
          <a:p>
            <a:r>
              <a:rPr lang="zh-CN" altLang="en-US"/>
              <a:t>段式管理的缺点：</a:t>
            </a:r>
          </a:p>
          <a:p>
            <a:pPr marL="990600" lvl="1" indent="-468313"/>
            <a:r>
              <a:rPr lang="zh-CN" altLang="en-US"/>
              <a:t>装入主存的起点随意，段表中的地址字段为主存绝对地址；各段长度随意，因此地址、段长字段很长。</a:t>
            </a:r>
            <a:br>
              <a:rPr lang="zh-CN" altLang="en-US"/>
            </a:br>
            <a:r>
              <a:rPr lang="en-US" altLang="zh-CN"/>
              <a:t>—— </a:t>
            </a:r>
            <a:r>
              <a:rPr lang="zh-CN" altLang="en-US"/>
              <a:t>存储管理复杂</a:t>
            </a:r>
          </a:p>
          <a:p>
            <a:pPr marL="990600" lvl="1" indent="-468313"/>
            <a:r>
              <a:rPr lang="zh-CN" altLang="en-US"/>
              <a:t>段间零头浪费。</a:t>
            </a:r>
          </a:p>
          <a:p>
            <a:r>
              <a:rPr lang="zh-CN" altLang="en-US"/>
              <a:t>页式存储管理方式：</a:t>
            </a:r>
            <a:br>
              <a:rPr lang="zh-CN" altLang="en-US"/>
            </a:br>
            <a:r>
              <a:rPr lang="zh-CN" altLang="en-US"/>
              <a:t>将</a:t>
            </a:r>
            <a:r>
              <a:rPr lang="zh-CN" altLang="en-US">
                <a:solidFill>
                  <a:srgbClr val="FF3300"/>
                </a:solidFill>
              </a:rPr>
              <a:t>主存空间</a:t>
            </a:r>
            <a:r>
              <a:rPr lang="zh-CN" altLang="en-US"/>
              <a:t>和</a:t>
            </a:r>
            <a:r>
              <a:rPr lang="zh-CN" altLang="en-US">
                <a:solidFill>
                  <a:srgbClr val="FF3300"/>
                </a:solidFill>
              </a:rPr>
              <a:t>程序空间</a:t>
            </a:r>
            <a:r>
              <a:rPr lang="zh-CN" altLang="en-US"/>
              <a:t>都机械等</a:t>
            </a:r>
            <a:r>
              <a:rPr lang="zh-CN" altLang="en-US">
                <a:solidFill>
                  <a:srgbClr val="FF3300"/>
                </a:solidFill>
              </a:rPr>
              <a:t>分成</a:t>
            </a:r>
            <a:r>
              <a:rPr lang="zh-CN" altLang="en-US"/>
              <a:t>相同大小的</a:t>
            </a:r>
            <a:r>
              <a:rPr lang="zh-CN" altLang="en-US">
                <a:solidFill>
                  <a:srgbClr val="FF3300"/>
                </a:solidFill>
              </a:rPr>
              <a:t>页面</a:t>
            </a:r>
            <a:r>
              <a:rPr lang="zh-CN" altLang="en-US"/>
              <a:t>，按页顺序编号，让程序的起点必须处在主存中某一个页面位置的起点上。</a:t>
            </a:r>
            <a:br>
              <a:rPr lang="zh-CN" altLang="en-US"/>
            </a:br>
            <a:r>
              <a:rPr lang="zh-CN" altLang="en-US"/>
              <a:t>任一主存单元的地址由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实页号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页内位移</a:t>
            </a:r>
            <a:r>
              <a:rPr lang="zh-CN" altLang="en-US"/>
              <a:t>两个字段组成。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E5C919-FDC3-43A4-9DB2-2B93051D4FF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三、</a:t>
            </a:r>
            <a:r>
              <a:rPr lang="zh-CN" altLang="en-US">
                <a:solidFill>
                  <a:srgbClr val="FF0000"/>
                </a:solidFill>
              </a:rPr>
              <a:t>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40763" cy="576263"/>
          </a:xfrm>
        </p:spPr>
        <p:txBody>
          <a:bodyPr/>
          <a:lstStyle/>
          <a:p>
            <a:r>
              <a:rPr lang="zh-CN" altLang="en-US"/>
              <a:t>地址映象方法：</a:t>
            </a:r>
          </a:p>
        </p:txBody>
      </p:sp>
      <p:grpSp>
        <p:nvGrpSpPr>
          <p:cNvPr id="1655812" name="Group 4"/>
          <p:cNvGrpSpPr>
            <a:grpSpLocks/>
          </p:cNvGrpSpPr>
          <p:nvPr/>
        </p:nvGrpSpPr>
        <p:grpSpPr bwMode="auto">
          <a:xfrm>
            <a:off x="828675" y="1917700"/>
            <a:ext cx="1582738" cy="2952750"/>
            <a:chOff x="930" y="1706"/>
            <a:chExt cx="997" cy="1860"/>
          </a:xfrm>
        </p:grpSpPr>
        <p:sp>
          <p:nvSpPr>
            <p:cNvPr id="1655813" name="Rectangle 5"/>
            <p:cNvSpPr>
              <a:spLocks noChangeArrowheads="1"/>
            </p:cNvSpPr>
            <p:nvPr/>
          </p:nvSpPr>
          <p:spPr bwMode="auto">
            <a:xfrm>
              <a:off x="930" y="1706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0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  <p:sp>
          <p:nvSpPr>
            <p:cNvPr id="1655814" name="Rectangle 6"/>
            <p:cNvSpPr>
              <a:spLocks noChangeArrowheads="1"/>
            </p:cNvSpPr>
            <p:nvPr/>
          </p:nvSpPr>
          <p:spPr bwMode="auto">
            <a:xfrm>
              <a:off x="930" y="2115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1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  <p:sp>
          <p:nvSpPr>
            <p:cNvPr id="1655815" name="Rectangle 7"/>
            <p:cNvSpPr>
              <a:spLocks noChangeArrowheads="1"/>
            </p:cNvSpPr>
            <p:nvPr/>
          </p:nvSpPr>
          <p:spPr bwMode="auto">
            <a:xfrm>
              <a:off x="930" y="2523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2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  <p:sp>
          <p:nvSpPr>
            <p:cNvPr id="1655816" name="Rectangle 8"/>
            <p:cNvSpPr>
              <a:spLocks noChangeArrowheads="1"/>
            </p:cNvSpPr>
            <p:nvPr/>
          </p:nvSpPr>
          <p:spPr bwMode="auto">
            <a:xfrm>
              <a:off x="930" y="3339"/>
              <a:ext cx="997" cy="227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817" name="Rectangle 9"/>
            <p:cNvSpPr>
              <a:spLocks noChangeArrowheads="1"/>
            </p:cNvSpPr>
            <p:nvPr/>
          </p:nvSpPr>
          <p:spPr bwMode="auto">
            <a:xfrm>
              <a:off x="930" y="2931"/>
              <a:ext cx="997" cy="408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Arial" pitchFamily="34" charset="0"/>
                </a:rPr>
                <a:t>3</a:t>
              </a:r>
              <a:r>
                <a:rPr lang="zh-CN" altLang="en-US" sz="2400">
                  <a:latin typeface="Arial" pitchFamily="34" charset="0"/>
                </a:rPr>
                <a:t>页</a:t>
              </a:r>
            </a:p>
          </p:txBody>
        </p:sp>
      </p:grpSp>
      <p:graphicFrame>
        <p:nvGraphicFramePr>
          <p:cNvPr id="1655818" name="Group 10"/>
          <p:cNvGraphicFramePr>
            <a:graphicFrameLocks noGrp="1"/>
          </p:cNvGraphicFramePr>
          <p:nvPr/>
        </p:nvGraphicFramePr>
        <p:xfrm>
          <a:off x="3421063" y="1917700"/>
          <a:ext cx="2016125" cy="1981200"/>
        </p:xfrm>
        <a:graphic>
          <a:graphicData uri="http://schemas.openxmlformats.org/drawingml/2006/table">
            <a:tbl>
              <a:tblPr/>
              <a:tblGrid>
                <a:gridCol w="792162"/>
                <a:gridCol w="122396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主存页号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5842" name="Rectangle 34" descr="宽上对角线"/>
          <p:cNvSpPr>
            <a:spLocks noChangeArrowheads="1"/>
          </p:cNvSpPr>
          <p:nvPr/>
        </p:nvSpPr>
        <p:spPr bwMode="auto">
          <a:xfrm>
            <a:off x="6516688" y="2381250"/>
            <a:ext cx="1800225" cy="5334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3" name="Rectangle 35" descr="宽下对角线"/>
          <p:cNvSpPr>
            <a:spLocks noChangeArrowheads="1"/>
          </p:cNvSpPr>
          <p:nvPr/>
        </p:nvSpPr>
        <p:spPr bwMode="auto">
          <a:xfrm>
            <a:off x="6516688" y="2914650"/>
            <a:ext cx="1800225" cy="534988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4" name="Rectangle 36"/>
          <p:cNvSpPr>
            <a:spLocks noChangeArrowheads="1"/>
          </p:cNvSpPr>
          <p:nvPr/>
        </p:nvSpPr>
        <p:spPr bwMode="auto">
          <a:xfrm>
            <a:off x="6516688" y="3449638"/>
            <a:ext cx="1800225" cy="534987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5" name="Rectangle 37" descr="宽上对角线"/>
          <p:cNvSpPr>
            <a:spLocks noChangeArrowheads="1"/>
          </p:cNvSpPr>
          <p:nvPr/>
        </p:nvSpPr>
        <p:spPr bwMode="auto">
          <a:xfrm>
            <a:off x="6516688" y="3984625"/>
            <a:ext cx="1800225" cy="5349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6" name="Rectangle 38"/>
          <p:cNvSpPr>
            <a:spLocks noChangeArrowheads="1"/>
          </p:cNvSpPr>
          <p:nvPr/>
        </p:nvSpPr>
        <p:spPr bwMode="auto">
          <a:xfrm>
            <a:off x="6516688" y="4519613"/>
            <a:ext cx="1800225" cy="534987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7" name="Rectangle 39" descr="宽上对角线"/>
          <p:cNvSpPr>
            <a:spLocks noChangeArrowheads="1"/>
          </p:cNvSpPr>
          <p:nvPr/>
        </p:nvSpPr>
        <p:spPr bwMode="auto">
          <a:xfrm>
            <a:off x="6516688" y="5054600"/>
            <a:ext cx="1800225" cy="534988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8" name="Rectangle 40"/>
          <p:cNvSpPr>
            <a:spLocks noChangeArrowheads="1"/>
          </p:cNvSpPr>
          <p:nvPr/>
        </p:nvSpPr>
        <p:spPr bwMode="auto">
          <a:xfrm>
            <a:off x="6516688" y="1844675"/>
            <a:ext cx="1800225" cy="534988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49" name="Line 41"/>
          <p:cNvSpPr>
            <a:spLocks noChangeShapeType="1"/>
          </p:cNvSpPr>
          <p:nvPr/>
        </p:nvSpPr>
        <p:spPr bwMode="auto">
          <a:xfrm>
            <a:off x="2341563" y="2276475"/>
            <a:ext cx="1079500" cy="2174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0" name="Line 42"/>
          <p:cNvSpPr>
            <a:spLocks noChangeShapeType="1"/>
          </p:cNvSpPr>
          <p:nvPr/>
        </p:nvSpPr>
        <p:spPr bwMode="auto">
          <a:xfrm>
            <a:off x="2341563" y="2925763"/>
            <a:ext cx="10795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1" name="Line 43"/>
          <p:cNvSpPr>
            <a:spLocks noChangeShapeType="1"/>
          </p:cNvSpPr>
          <p:nvPr/>
        </p:nvSpPr>
        <p:spPr bwMode="auto">
          <a:xfrm flipV="1">
            <a:off x="2341563" y="3286125"/>
            <a:ext cx="1079500" cy="28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2" name="Line 44"/>
          <p:cNvSpPr>
            <a:spLocks noChangeShapeType="1"/>
          </p:cNvSpPr>
          <p:nvPr/>
        </p:nvSpPr>
        <p:spPr bwMode="auto">
          <a:xfrm flipV="1">
            <a:off x="2341563" y="3717925"/>
            <a:ext cx="1079500" cy="5032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3" name="Line 45"/>
          <p:cNvSpPr>
            <a:spLocks noChangeShapeType="1"/>
          </p:cNvSpPr>
          <p:nvPr/>
        </p:nvSpPr>
        <p:spPr bwMode="auto">
          <a:xfrm>
            <a:off x="5437188" y="2493963"/>
            <a:ext cx="1079500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4" name="Line 46"/>
          <p:cNvSpPr>
            <a:spLocks noChangeShapeType="1"/>
          </p:cNvSpPr>
          <p:nvPr/>
        </p:nvSpPr>
        <p:spPr bwMode="auto">
          <a:xfrm>
            <a:off x="5437188" y="2925763"/>
            <a:ext cx="1079500" cy="2160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5" name="Line 47"/>
          <p:cNvSpPr>
            <a:spLocks noChangeShapeType="1"/>
          </p:cNvSpPr>
          <p:nvPr/>
        </p:nvSpPr>
        <p:spPr bwMode="auto">
          <a:xfrm flipV="1">
            <a:off x="5437188" y="2349500"/>
            <a:ext cx="1079500" cy="936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6" name="Line 48"/>
          <p:cNvSpPr>
            <a:spLocks noChangeShapeType="1"/>
          </p:cNvSpPr>
          <p:nvPr/>
        </p:nvSpPr>
        <p:spPr bwMode="auto">
          <a:xfrm>
            <a:off x="5437188" y="3717925"/>
            <a:ext cx="1079500" cy="28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5857" name="Text Box 49"/>
          <p:cNvSpPr txBox="1">
            <a:spLocks noChangeArrowheads="1"/>
          </p:cNvSpPr>
          <p:nvPr/>
        </p:nvSpPr>
        <p:spPr bwMode="auto">
          <a:xfrm>
            <a:off x="684213" y="4868863"/>
            <a:ext cx="18002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用户程序</a:t>
            </a:r>
          </a:p>
        </p:txBody>
      </p:sp>
      <p:sp>
        <p:nvSpPr>
          <p:cNvPr id="1655858" name="Text Box 50"/>
          <p:cNvSpPr txBox="1">
            <a:spLocks noChangeArrowheads="1"/>
          </p:cNvSpPr>
          <p:nvPr/>
        </p:nvSpPr>
        <p:spPr bwMode="auto">
          <a:xfrm>
            <a:off x="3492500" y="3933825"/>
            <a:ext cx="18002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页表</a:t>
            </a:r>
          </a:p>
        </p:txBody>
      </p:sp>
      <p:sp>
        <p:nvSpPr>
          <p:cNvPr id="1655859" name="Text Box 51"/>
          <p:cNvSpPr txBox="1">
            <a:spLocks noChangeArrowheads="1"/>
          </p:cNvSpPr>
          <p:nvPr/>
        </p:nvSpPr>
        <p:spPr bwMode="auto">
          <a:xfrm>
            <a:off x="6516688" y="5589588"/>
            <a:ext cx="18002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主存储器</a:t>
            </a:r>
          </a:p>
        </p:txBody>
      </p:sp>
      <p:sp>
        <p:nvSpPr>
          <p:cNvPr id="1655860" name="Text Box 52"/>
          <p:cNvSpPr txBox="1">
            <a:spLocks noChangeArrowheads="1"/>
          </p:cNvSpPr>
          <p:nvPr/>
        </p:nvSpPr>
        <p:spPr bwMode="auto">
          <a:xfrm>
            <a:off x="468313" y="1325563"/>
            <a:ext cx="23034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虚页</a:t>
            </a:r>
            <a:r>
              <a:rPr lang="en-US" altLang="zh-CN">
                <a:solidFill>
                  <a:srgbClr val="CC0066"/>
                </a:solidFill>
              </a:rPr>
              <a:t>/</a:t>
            </a:r>
            <a:r>
              <a:rPr lang="zh-CN" altLang="en-US">
                <a:solidFill>
                  <a:srgbClr val="CC0066"/>
                </a:solidFill>
              </a:rPr>
              <a:t>逻辑页</a:t>
            </a:r>
          </a:p>
        </p:txBody>
      </p:sp>
      <p:sp>
        <p:nvSpPr>
          <p:cNvPr id="1655861" name="Text Box 53"/>
          <p:cNvSpPr txBox="1">
            <a:spLocks noChangeArrowheads="1"/>
          </p:cNvSpPr>
          <p:nvPr/>
        </p:nvSpPr>
        <p:spPr bwMode="auto">
          <a:xfrm>
            <a:off x="6229350" y="1254125"/>
            <a:ext cx="23034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实页</a:t>
            </a:r>
            <a:r>
              <a:rPr lang="en-US" altLang="zh-CN">
                <a:solidFill>
                  <a:srgbClr val="CC0066"/>
                </a:solidFill>
              </a:rPr>
              <a:t>/</a:t>
            </a:r>
            <a:r>
              <a:rPr lang="zh-CN" altLang="en-US">
                <a:solidFill>
                  <a:srgbClr val="CC0066"/>
                </a:solidFill>
              </a:rPr>
              <a:t>物理页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67344-D42C-428C-815B-EC7879298B7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三、</a:t>
            </a:r>
            <a:r>
              <a:rPr lang="zh-CN" altLang="en-US">
                <a:solidFill>
                  <a:srgbClr val="FF0000"/>
                </a:solidFill>
              </a:rPr>
              <a:t>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576263"/>
          </a:xfrm>
        </p:spPr>
        <p:txBody>
          <a:bodyPr/>
          <a:lstStyle/>
          <a:p>
            <a:r>
              <a:rPr lang="zh-CN" altLang="en-US"/>
              <a:t>地址变换方法：</a:t>
            </a:r>
          </a:p>
        </p:txBody>
      </p:sp>
      <p:sp>
        <p:nvSpPr>
          <p:cNvPr id="1656836" name="Line 4"/>
          <p:cNvSpPr>
            <a:spLocks noChangeAspect="1" noChangeShapeType="1"/>
          </p:cNvSpPr>
          <p:nvPr/>
        </p:nvSpPr>
        <p:spPr bwMode="auto">
          <a:xfrm flipV="1">
            <a:off x="1476375" y="2522538"/>
            <a:ext cx="9715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37" name="Rectangle 5"/>
          <p:cNvSpPr>
            <a:spLocks noChangeAspect="1" noChangeArrowheads="1"/>
          </p:cNvSpPr>
          <p:nvPr/>
        </p:nvSpPr>
        <p:spPr bwMode="auto">
          <a:xfrm>
            <a:off x="1779588" y="4881563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38" name="Rectangle 6"/>
          <p:cNvSpPr>
            <a:spLocks noChangeAspect="1" noChangeArrowheads="1"/>
          </p:cNvSpPr>
          <p:nvPr/>
        </p:nvSpPr>
        <p:spPr bwMode="auto">
          <a:xfrm>
            <a:off x="1779588" y="3978275"/>
            <a:ext cx="1093787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Pa</a:t>
            </a:r>
          </a:p>
        </p:txBody>
      </p:sp>
      <p:sp>
        <p:nvSpPr>
          <p:cNvPr id="1656839" name="Rectangle 7"/>
          <p:cNvSpPr>
            <a:spLocks noChangeAspect="1" noChangeArrowheads="1"/>
          </p:cNvSpPr>
          <p:nvPr/>
        </p:nvSpPr>
        <p:spPr bwMode="auto">
          <a:xfrm>
            <a:off x="1779588" y="4430713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40" name="Rectangle 8"/>
          <p:cNvSpPr>
            <a:spLocks noChangeAspect="1" noChangeArrowheads="1"/>
          </p:cNvSpPr>
          <p:nvPr/>
        </p:nvSpPr>
        <p:spPr bwMode="auto">
          <a:xfrm>
            <a:off x="1779588" y="3527425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41" name="Rectangle 9"/>
          <p:cNvSpPr>
            <a:spLocks noChangeAspect="1" noChangeArrowheads="1"/>
          </p:cNvSpPr>
          <p:nvPr/>
        </p:nvSpPr>
        <p:spPr bwMode="auto">
          <a:xfrm>
            <a:off x="1779588" y="3076575"/>
            <a:ext cx="1093787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42" name="Rectangle 10"/>
          <p:cNvSpPr>
            <a:spLocks noChangeAspect="1" noChangeArrowheads="1"/>
          </p:cNvSpPr>
          <p:nvPr/>
        </p:nvSpPr>
        <p:spPr bwMode="auto">
          <a:xfrm>
            <a:off x="3965575" y="5300663"/>
            <a:ext cx="730250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装入位</a:t>
            </a:r>
          </a:p>
        </p:txBody>
      </p:sp>
      <p:sp>
        <p:nvSpPr>
          <p:cNvPr id="1656843" name="Rectangle 11"/>
          <p:cNvSpPr>
            <a:spLocks noChangeAspect="1" noChangeArrowheads="1"/>
          </p:cNvSpPr>
          <p:nvPr/>
        </p:nvSpPr>
        <p:spPr bwMode="auto">
          <a:xfrm>
            <a:off x="4695825" y="5300663"/>
            <a:ext cx="728663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修改位</a:t>
            </a:r>
          </a:p>
        </p:txBody>
      </p:sp>
      <p:sp>
        <p:nvSpPr>
          <p:cNvPr id="1656844" name="Rectangle 12"/>
          <p:cNvSpPr>
            <a:spLocks noChangeAspect="1" noChangeArrowheads="1"/>
          </p:cNvSpPr>
          <p:nvPr/>
        </p:nvSpPr>
        <p:spPr bwMode="auto">
          <a:xfrm>
            <a:off x="5424488" y="5300663"/>
            <a:ext cx="1457325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主存页号</a:t>
            </a:r>
          </a:p>
        </p:txBody>
      </p:sp>
      <p:sp>
        <p:nvSpPr>
          <p:cNvPr id="1656845" name="Rectangle 13"/>
          <p:cNvSpPr>
            <a:spLocks noChangeAspect="1" noChangeArrowheads="1"/>
          </p:cNvSpPr>
          <p:nvPr/>
        </p:nvSpPr>
        <p:spPr bwMode="auto">
          <a:xfrm>
            <a:off x="2084388" y="1555750"/>
            <a:ext cx="15176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用户号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U</a:t>
            </a:r>
          </a:p>
        </p:txBody>
      </p:sp>
      <p:sp>
        <p:nvSpPr>
          <p:cNvPr id="1656846" name="Rectangle 14"/>
          <p:cNvSpPr>
            <a:spLocks noChangeAspect="1" noChangeArrowheads="1"/>
          </p:cNvSpPr>
          <p:nvPr/>
        </p:nvSpPr>
        <p:spPr bwMode="auto">
          <a:xfrm>
            <a:off x="3602038" y="1555750"/>
            <a:ext cx="13970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虚页号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1656847" name="Rectangle 15"/>
          <p:cNvSpPr>
            <a:spLocks noChangeAspect="1" noChangeArrowheads="1"/>
          </p:cNvSpPr>
          <p:nvPr/>
        </p:nvSpPr>
        <p:spPr bwMode="auto">
          <a:xfrm>
            <a:off x="4999038" y="1555750"/>
            <a:ext cx="2671762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页内偏移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656848" name="Rectangle 16"/>
          <p:cNvSpPr>
            <a:spLocks noChangeAspect="1" noChangeArrowheads="1"/>
          </p:cNvSpPr>
          <p:nvPr/>
        </p:nvSpPr>
        <p:spPr bwMode="auto">
          <a:xfrm>
            <a:off x="4999038" y="2265363"/>
            <a:ext cx="2671762" cy="4508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页内偏移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d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49" name="Rectangle 17"/>
          <p:cNvSpPr>
            <a:spLocks noChangeAspect="1" noChangeArrowheads="1"/>
          </p:cNvSpPr>
          <p:nvPr/>
        </p:nvSpPr>
        <p:spPr bwMode="auto">
          <a:xfrm>
            <a:off x="4695825" y="4881563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0" name="Rectangle 18"/>
          <p:cNvSpPr>
            <a:spLocks noChangeAspect="1" noChangeArrowheads="1"/>
          </p:cNvSpPr>
          <p:nvPr/>
        </p:nvSpPr>
        <p:spPr bwMode="auto">
          <a:xfrm>
            <a:off x="5424488" y="4881563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1" name="Rectangle 19"/>
          <p:cNvSpPr>
            <a:spLocks noChangeAspect="1" noChangeArrowheads="1"/>
          </p:cNvSpPr>
          <p:nvPr/>
        </p:nvSpPr>
        <p:spPr bwMode="auto">
          <a:xfrm>
            <a:off x="3965575" y="4881563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2" name="Rectangle 20"/>
          <p:cNvSpPr>
            <a:spLocks noChangeAspect="1" noChangeArrowheads="1"/>
          </p:cNvSpPr>
          <p:nvPr/>
        </p:nvSpPr>
        <p:spPr bwMode="auto">
          <a:xfrm>
            <a:off x="4695825" y="4430713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3" name="Rectangle 21"/>
          <p:cNvSpPr>
            <a:spLocks noChangeAspect="1" noChangeArrowheads="1"/>
          </p:cNvSpPr>
          <p:nvPr/>
        </p:nvSpPr>
        <p:spPr bwMode="auto">
          <a:xfrm>
            <a:off x="5424488" y="4430713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4" name="Rectangle 22"/>
          <p:cNvSpPr>
            <a:spLocks noChangeAspect="1" noChangeArrowheads="1"/>
          </p:cNvSpPr>
          <p:nvPr/>
        </p:nvSpPr>
        <p:spPr bwMode="auto">
          <a:xfrm>
            <a:off x="3965575" y="4430713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5" name="Rectangle 23"/>
          <p:cNvSpPr>
            <a:spLocks noChangeAspect="1" noChangeArrowheads="1"/>
          </p:cNvSpPr>
          <p:nvPr/>
        </p:nvSpPr>
        <p:spPr bwMode="auto">
          <a:xfrm>
            <a:off x="4695825" y="3978275"/>
            <a:ext cx="728663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6" name="Rectangle 24"/>
          <p:cNvSpPr>
            <a:spLocks noChangeAspect="1" noChangeArrowheads="1"/>
          </p:cNvSpPr>
          <p:nvPr/>
        </p:nvSpPr>
        <p:spPr bwMode="auto">
          <a:xfrm>
            <a:off x="3965575" y="3978275"/>
            <a:ext cx="730250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1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7" name="Rectangle 25"/>
          <p:cNvSpPr>
            <a:spLocks noChangeAspect="1" noChangeArrowheads="1"/>
          </p:cNvSpPr>
          <p:nvPr/>
        </p:nvSpPr>
        <p:spPr bwMode="auto">
          <a:xfrm>
            <a:off x="4695825" y="3527425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8" name="Rectangle 26"/>
          <p:cNvSpPr>
            <a:spLocks noChangeAspect="1" noChangeArrowheads="1"/>
          </p:cNvSpPr>
          <p:nvPr/>
        </p:nvSpPr>
        <p:spPr bwMode="auto">
          <a:xfrm>
            <a:off x="5424488" y="3527425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59" name="Rectangle 27"/>
          <p:cNvSpPr>
            <a:spLocks noChangeAspect="1" noChangeArrowheads="1"/>
          </p:cNvSpPr>
          <p:nvPr/>
        </p:nvSpPr>
        <p:spPr bwMode="auto">
          <a:xfrm>
            <a:off x="3965575" y="3527425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0" name="Rectangle 28"/>
          <p:cNvSpPr>
            <a:spLocks noChangeAspect="1" noChangeArrowheads="1"/>
          </p:cNvSpPr>
          <p:nvPr/>
        </p:nvSpPr>
        <p:spPr bwMode="auto">
          <a:xfrm>
            <a:off x="4695825" y="3076575"/>
            <a:ext cx="728663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1" name="Rectangle 29"/>
          <p:cNvSpPr>
            <a:spLocks noChangeAspect="1" noChangeArrowheads="1"/>
          </p:cNvSpPr>
          <p:nvPr/>
        </p:nvSpPr>
        <p:spPr bwMode="auto">
          <a:xfrm>
            <a:off x="5424488" y="3076575"/>
            <a:ext cx="1457325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2" name="Rectangle 30"/>
          <p:cNvSpPr>
            <a:spLocks noChangeAspect="1" noChangeArrowheads="1"/>
          </p:cNvSpPr>
          <p:nvPr/>
        </p:nvSpPr>
        <p:spPr bwMode="auto">
          <a:xfrm>
            <a:off x="6881813" y="5300663"/>
            <a:ext cx="1003300" cy="452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各种标志</a:t>
            </a:r>
          </a:p>
        </p:txBody>
      </p:sp>
      <p:sp>
        <p:nvSpPr>
          <p:cNvPr id="1656863" name="Rectangle 31"/>
          <p:cNvSpPr>
            <a:spLocks noChangeAspect="1" noChangeArrowheads="1"/>
          </p:cNvSpPr>
          <p:nvPr/>
        </p:nvSpPr>
        <p:spPr bwMode="auto">
          <a:xfrm>
            <a:off x="6881813" y="4881563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4" name="Rectangle 32"/>
          <p:cNvSpPr>
            <a:spLocks noChangeAspect="1" noChangeArrowheads="1"/>
          </p:cNvSpPr>
          <p:nvPr/>
        </p:nvSpPr>
        <p:spPr bwMode="auto">
          <a:xfrm>
            <a:off x="6881813" y="4430713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5" name="Rectangle 33"/>
          <p:cNvSpPr>
            <a:spLocks noChangeAspect="1" noChangeArrowheads="1"/>
          </p:cNvSpPr>
          <p:nvPr/>
        </p:nvSpPr>
        <p:spPr bwMode="auto">
          <a:xfrm>
            <a:off x="6881813" y="3978275"/>
            <a:ext cx="1003300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6" name="Rectangle 34"/>
          <p:cNvSpPr>
            <a:spLocks noChangeAspect="1" noChangeArrowheads="1"/>
          </p:cNvSpPr>
          <p:nvPr/>
        </p:nvSpPr>
        <p:spPr bwMode="auto">
          <a:xfrm>
            <a:off x="6881813" y="3527425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7" name="Rectangle 35"/>
          <p:cNvSpPr>
            <a:spLocks noChangeAspect="1" noChangeArrowheads="1"/>
          </p:cNvSpPr>
          <p:nvPr/>
        </p:nvSpPr>
        <p:spPr bwMode="auto">
          <a:xfrm>
            <a:off x="6881813" y="3076575"/>
            <a:ext cx="100330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8" name="Rectangle 36"/>
          <p:cNvSpPr>
            <a:spLocks noChangeAspect="1" noChangeArrowheads="1"/>
          </p:cNvSpPr>
          <p:nvPr/>
        </p:nvSpPr>
        <p:spPr bwMode="auto">
          <a:xfrm>
            <a:off x="3965575" y="3076575"/>
            <a:ext cx="730250" cy="4508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56869" name="AutoShape 37"/>
          <p:cNvSpPr>
            <a:spLocks noChangeAspect="1" noChangeArrowheads="1"/>
          </p:cNvSpPr>
          <p:nvPr/>
        </p:nvSpPr>
        <p:spPr bwMode="auto">
          <a:xfrm>
            <a:off x="3236913" y="4108450"/>
            <a:ext cx="182562" cy="192088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0" name="Line 38"/>
          <p:cNvSpPr>
            <a:spLocks noChangeAspect="1" noChangeShapeType="1"/>
          </p:cNvSpPr>
          <p:nvPr/>
        </p:nvSpPr>
        <p:spPr bwMode="auto">
          <a:xfrm flipV="1">
            <a:off x="2690813" y="4203700"/>
            <a:ext cx="546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1" name="Line 39"/>
          <p:cNvSpPr>
            <a:spLocks noChangeAspect="1" noChangeShapeType="1"/>
          </p:cNvSpPr>
          <p:nvPr/>
        </p:nvSpPr>
        <p:spPr bwMode="auto">
          <a:xfrm flipV="1">
            <a:off x="3419475" y="4203700"/>
            <a:ext cx="5461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2" name="Line 40"/>
          <p:cNvSpPr>
            <a:spLocks noChangeAspect="1" noChangeShapeType="1"/>
          </p:cNvSpPr>
          <p:nvPr/>
        </p:nvSpPr>
        <p:spPr bwMode="auto">
          <a:xfrm>
            <a:off x="3328988" y="2136775"/>
            <a:ext cx="0" cy="1971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3" name="Line 41"/>
          <p:cNvSpPr>
            <a:spLocks noChangeAspect="1" noChangeShapeType="1"/>
          </p:cNvSpPr>
          <p:nvPr/>
        </p:nvSpPr>
        <p:spPr bwMode="auto">
          <a:xfrm flipV="1">
            <a:off x="3324225" y="2136775"/>
            <a:ext cx="9461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4" name="Line 42"/>
          <p:cNvSpPr>
            <a:spLocks noChangeAspect="1" noChangeShapeType="1"/>
          </p:cNvSpPr>
          <p:nvPr/>
        </p:nvSpPr>
        <p:spPr bwMode="auto">
          <a:xfrm flipV="1">
            <a:off x="4270375" y="2006600"/>
            <a:ext cx="0" cy="13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5" name="Rectangle 43"/>
          <p:cNvSpPr>
            <a:spLocks noChangeAspect="1" noChangeArrowheads="1"/>
          </p:cNvSpPr>
          <p:nvPr/>
        </p:nvSpPr>
        <p:spPr bwMode="auto">
          <a:xfrm>
            <a:off x="5424488" y="3978275"/>
            <a:ext cx="1457325" cy="45243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1800">
                <a:latin typeface="Book Antiqua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1656876" name="Line 44"/>
          <p:cNvSpPr>
            <a:spLocks noChangeAspect="1" noChangeShapeType="1"/>
          </p:cNvSpPr>
          <p:nvPr/>
        </p:nvSpPr>
        <p:spPr bwMode="auto">
          <a:xfrm flipV="1">
            <a:off x="4270375" y="2716213"/>
            <a:ext cx="0" cy="1936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7" name="Line 45"/>
          <p:cNvSpPr>
            <a:spLocks noChangeAspect="1" noChangeShapeType="1"/>
          </p:cNvSpPr>
          <p:nvPr/>
        </p:nvSpPr>
        <p:spPr bwMode="auto">
          <a:xfrm flipV="1">
            <a:off x="2447925" y="2006600"/>
            <a:ext cx="0" cy="5159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8" name="Line 46"/>
          <p:cNvSpPr>
            <a:spLocks noChangeAspect="1" noChangeShapeType="1"/>
          </p:cNvSpPr>
          <p:nvPr/>
        </p:nvSpPr>
        <p:spPr bwMode="auto">
          <a:xfrm flipV="1">
            <a:off x="1476375" y="2522538"/>
            <a:ext cx="0" cy="16494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79" name="Line 47"/>
          <p:cNvSpPr>
            <a:spLocks noChangeAspect="1" noChangeShapeType="1"/>
          </p:cNvSpPr>
          <p:nvPr/>
        </p:nvSpPr>
        <p:spPr bwMode="auto">
          <a:xfrm flipV="1">
            <a:off x="1476375" y="4171950"/>
            <a:ext cx="3032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0" name="Rectangle 48"/>
          <p:cNvSpPr>
            <a:spLocks noChangeAspect="1" noChangeArrowheads="1"/>
          </p:cNvSpPr>
          <p:nvPr/>
        </p:nvSpPr>
        <p:spPr bwMode="auto">
          <a:xfrm flipH="1">
            <a:off x="3359150" y="3076575"/>
            <a:ext cx="606425" cy="4508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Pa</a:t>
            </a:r>
          </a:p>
        </p:txBody>
      </p:sp>
      <p:sp>
        <p:nvSpPr>
          <p:cNvPr id="1656881" name="Rectangle 49"/>
          <p:cNvSpPr>
            <a:spLocks noChangeAspect="1" noChangeArrowheads="1"/>
          </p:cNvSpPr>
          <p:nvPr/>
        </p:nvSpPr>
        <p:spPr bwMode="auto">
          <a:xfrm>
            <a:off x="1598613" y="5300663"/>
            <a:ext cx="1395412" cy="387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页表基址寄存器</a:t>
            </a:r>
            <a:endParaRPr lang="zh-CN" altLang="zh-CN" sz="1800">
              <a:solidFill>
                <a:srgbClr val="0000FF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56882" name="Rectangle 50"/>
          <p:cNvSpPr>
            <a:spLocks noChangeAspect="1" noChangeArrowheads="1"/>
          </p:cNvSpPr>
          <p:nvPr/>
        </p:nvSpPr>
        <p:spPr bwMode="auto">
          <a:xfrm>
            <a:off x="5302250" y="5661025"/>
            <a:ext cx="911225" cy="387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页表</a:t>
            </a:r>
            <a:endParaRPr lang="zh-CN" altLang="zh-CN" sz="1800">
              <a:solidFill>
                <a:srgbClr val="0000FF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656883" name="Line 51"/>
          <p:cNvSpPr>
            <a:spLocks noChangeAspect="1" noChangeShapeType="1"/>
          </p:cNvSpPr>
          <p:nvPr/>
        </p:nvSpPr>
        <p:spPr bwMode="auto">
          <a:xfrm>
            <a:off x="6396038" y="2006600"/>
            <a:ext cx="0" cy="2587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4" name="Rectangle 52"/>
          <p:cNvSpPr>
            <a:spLocks noChangeAspect="1" noChangeArrowheads="1"/>
          </p:cNvSpPr>
          <p:nvPr/>
        </p:nvSpPr>
        <p:spPr bwMode="auto">
          <a:xfrm>
            <a:off x="3722688" y="2265363"/>
            <a:ext cx="1276350" cy="45085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实页号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1656885" name="Line 53"/>
          <p:cNvSpPr>
            <a:spLocks noChangeAspect="1" noChangeShapeType="1"/>
          </p:cNvSpPr>
          <p:nvPr/>
        </p:nvSpPr>
        <p:spPr bwMode="auto">
          <a:xfrm flipV="1">
            <a:off x="4270375" y="2909888"/>
            <a:ext cx="18748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6" name="Line 54"/>
          <p:cNvSpPr>
            <a:spLocks noChangeAspect="1" noChangeShapeType="1"/>
          </p:cNvSpPr>
          <p:nvPr/>
        </p:nvSpPr>
        <p:spPr bwMode="auto">
          <a:xfrm flipV="1">
            <a:off x="6145213" y="2909888"/>
            <a:ext cx="0" cy="11842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6887" name="Text Box 55"/>
          <p:cNvSpPr txBox="1">
            <a:spLocks noChangeArrowheads="1"/>
          </p:cNvSpPr>
          <p:nvPr/>
        </p:nvSpPr>
        <p:spPr bwMode="auto">
          <a:xfrm>
            <a:off x="7669213" y="2151063"/>
            <a:ext cx="1150937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主存</a:t>
            </a:r>
          </a:p>
          <a:p>
            <a:pPr algn="l"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实地址</a:t>
            </a:r>
            <a:r>
              <a:rPr lang="en-US" altLang="zh-CN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A</a:t>
            </a:r>
          </a:p>
        </p:txBody>
      </p:sp>
      <p:sp>
        <p:nvSpPr>
          <p:cNvPr id="1656888" name="Text Box 56"/>
          <p:cNvSpPr txBox="1">
            <a:spLocks noChangeArrowheads="1"/>
          </p:cNvSpPr>
          <p:nvPr/>
        </p:nvSpPr>
        <p:spPr bwMode="auto">
          <a:xfrm>
            <a:off x="900113" y="1484313"/>
            <a:ext cx="1150937" cy="641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多用户</a:t>
            </a:r>
          </a:p>
          <a:p>
            <a:pPr algn="r">
              <a:spcBef>
                <a:spcPct val="0"/>
              </a:spcBef>
            </a:pPr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虚地址</a:t>
            </a:r>
            <a:endParaRPr lang="zh-CN" altLang="en-US" sz="18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56889" name="AutoShape 57"/>
          <p:cNvSpPr>
            <a:spLocks noChangeArrowheads="1"/>
          </p:cNvSpPr>
          <p:nvPr/>
        </p:nvSpPr>
        <p:spPr bwMode="auto">
          <a:xfrm>
            <a:off x="395288" y="4724400"/>
            <a:ext cx="1146175" cy="503238"/>
          </a:xfrm>
          <a:prstGeom prst="wedgeRoundRectCallout">
            <a:avLst>
              <a:gd name="adj1" fmla="val 266898"/>
              <a:gd name="adj2" fmla="val -123500"/>
              <a:gd name="adj3" fmla="val 16667"/>
            </a:avLst>
          </a:prstGeom>
          <a:solidFill>
            <a:srgbClr val="FFFF99"/>
          </a:solidFill>
          <a:ln w="38100" algn="ctr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8000"/>
                </a:solidFill>
                <a:latin typeface="Arial" pitchFamily="34" charset="0"/>
              </a:rPr>
              <a:t>已装入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5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65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65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65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65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5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65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656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165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65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165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65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6" grpId="0" animBg="1"/>
      <p:bldP spid="1656848" grpId="0" animBg="1"/>
      <p:bldP spid="1656869" grpId="0" animBg="1"/>
      <p:bldP spid="1656870" grpId="0" animBg="1"/>
      <p:bldP spid="1656871" grpId="0" animBg="1"/>
      <p:bldP spid="1656872" grpId="0" animBg="1"/>
      <p:bldP spid="1656873" grpId="0" animBg="1"/>
      <p:bldP spid="1656874" grpId="0" animBg="1"/>
      <p:bldP spid="1656876" grpId="0" animBg="1"/>
      <p:bldP spid="1656877" grpId="0" animBg="1"/>
      <p:bldP spid="1656878" grpId="0" animBg="1"/>
      <p:bldP spid="1656879" grpId="0" animBg="1"/>
      <p:bldP spid="1656883" grpId="0" animBg="1"/>
      <p:bldP spid="1656884" grpId="0" animBg="1"/>
      <p:bldP spid="1656885" grpId="0" animBg="1"/>
      <p:bldP spid="1656886" grpId="0" animBg="1"/>
      <p:bldP spid="1656887" grpId="0"/>
      <p:bldP spid="16568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21E65-4411-4038-80AB-CFD94476BF4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三、</a:t>
            </a:r>
            <a:r>
              <a:rPr lang="zh-CN" altLang="en-US">
                <a:solidFill>
                  <a:srgbClr val="FF0000"/>
                </a:solidFill>
              </a:rPr>
              <a:t>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6119813"/>
          </a:xfrm>
        </p:spPr>
        <p:txBody>
          <a:bodyPr/>
          <a:lstStyle/>
          <a:p>
            <a:pPr marL="266700" indent="-266700">
              <a:spcBef>
                <a:spcPct val="10000"/>
              </a:spcBef>
            </a:pPr>
            <a:r>
              <a:rPr lang="zh-CN" altLang="en-US"/>
              <a:t>主要</a:t>
            </a:r>
            <a:r>
              <a:rPr lang="zh-CN" altLang="en-US">
                <a:solidFill>
                  <a:srgbClr val="FF0066"/>
                </a:solidFill>
                <a:ea typeface="黑体" pitchFamily="49" charset="-122"/>
              </a:rPr>
              <a:t>优点</a:t>
            </a:r>
            <a:r>
              <a:rPr lang="zh-CN" altLang="en-US"/>
              <a:t>：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主存</a:t>
            </a:r>
            <a:r>
              <a:rPr lang="zh-CN" altLang="en-US"/>
              <a:t>储器的</a:t>
            </a:r>
            <a:r>
              <a:rPr lang="zh-CN" altLang="en-US">
                <a:solidFill>
                  <a:srgbClr val="0000FF"/>
                </a:solidFill>
              </a:rPr>
              <a:t>利用率</a:t>
            </a:r>
            <a:r>
              <a:rPr lang="zh-CN" altLang="en-US"/>
              <a:t>比较</a:t>
            </a:r>
            <a:r>
              <a:rPr lang="zh-CN" altLang="en-US">
                <a:solidFill>
                  <a:srgbClr val="0000FF"/>
                </a:solidFill>
              </a:rPr>
              <a:t>高</a:t>
            </a:r>
            <a:r>
              <a:rPr lang="zh-CN" altLang="en-US"/>
              <a:t>。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页表</a:t>
            </a:r>
            <a:r>
              <a:rPr lang="zh-CN" altLang="en-US"/>
              <a:t>相对比较</a:t>
            </a:r>
            <a:r>
              <a:rPr lang="zh-CN" altLang="en-US">
                <a:solidFill>
                  <a:srgbClr val="0000FF"/>
                </a:solidFill>
              </a:rPr>
              <a:t>简单</a:t>
            </a:r>
            <a:r>
              <a:rPr lang="zh-CN" altLang="en-US"/>
              <a:t>，使用硬件少。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地址变换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速度</a:t>
            </a:r>
            <a:r>
              <a:rPr lang="zh-CN" altLang="en-US"/>
              <a:t>比较</a:t>
            </a:r>
            <a:r>
              <a:rPr lang="zh-CN" altLang="en-US">
                <a:solidFill>
                  <a:srgbClr val="0000FF"/>
                </a:solidFill>
              </a:rPr>
              <a:t>快</a:t>
            </a:r>
            <a:r>
              <a:rPr lang="zh-CN" altLang="en-US"/>
              <a:t>。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</a:t>
            </a:r>
            <a:r>
              <a:rPr lang="zh-CN" altLang="en-US">
                <a:solidFill>
                  <a:srgbClr val="0000FF"/>
                </a:solidFill>
              </a:rPr>
              <a:t>磁盘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管理</a:t>
            </a:r>
            <a:r>
              <a:rPr lang="zh-CN" altLang="en-US"/>
              <a:t>比较</a:t>
            </a:r>
            <a:r>
              <a:rPr lang="zh-CN" altLang="en-US">
                <a:solidFill>
                  <a:srgbClr val="0000FF"/>
                </a:solidFill>
              </a:rPr>
              <a:t>容易</a:t>
            </a:r>
            <a:r>
              <a:rPr lang="zh-CN" altLang="en-US"/>
              <a:t>。</a:t>
            </a:r>
          </a:p>
          <a:p>
            <a:pPr marL="266700" indent="-266700">
              <a:spcBef>
                <a:spcPct val="30000"/>
              </a:spcBef>
            </a:pPr>
            <a:r>
              <a:rPr lang="zh-CN" altLang="en-US"/>
              <a:t> 主要</a:t>
            </a: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缺点</a:t>
            </a:r>
            <a:r>
              <a:rPr lang="zh-CN" altLang="en-US"/>
              <a:t>：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程序的</a:t>
            </a:r>
            <a:r>
              <a:rPr lang="zh-CN" altLang="en-US">
                <a:solidFill>
                  <a:srgbClr val="0000FF"/>
                </a:solidFill>
              </a:rPr>
              <a:t>模块化</a:t>
            </a:r>
            <a:r>
              <a:rPr lang="zh-CN" altLang="en-US"/>
              <a:t>性能</a:t>
            </a:r>
            <a:r>
              <a:rPr lang="zh-CN" altLang="en-US">
                <a:solidFill>
                  <a:srgbClr val="0000FF"/>
                </a:solidFill>
              </a:rPr>
              <a:t>不好</a:t>
            </a:r>
          </a:p>
          <a:p>
            <a:pPr marL="895350" lvl="1" indent="-449263">
              <a:spcBef>
                <a:spcPct val="10000"/>
              </a:spcBef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页表</a:t>
            </a:r>
            <a:r>
              <a:rPr lang="zh-CN" altLang="en-US"/>
              <a:t>很长，需要</a:t>
            </a:r>
            <a:r>
              <a:rPr lang="zh-CN" altLang="en-US">
                <a:solidFill>
                  <a:srgbClr val="0000FF"/>
                </a:solidFill>
              </a:rPr>
              <a:t>占</a:t>
            </a:r>
            <a:r>
              <a:rPr lang="zh-CN" altLang="en-US"/>
              <a:t>用</a:t>
            </a:r>
            <a:r>
              <a:rPr lang="zh-CN" altLang="en-US">
                <a:solidFill>
                  <a:srgbClr val="0000FF"/>
                </a:solidFill>
              </a:rPr>
              <a:t>很大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存储空间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例如：虚拟存储空间</a:t>
            </a:r>
            <a:r>
              <a:rPr lang="en-US" altLang="zh-CN"/>
              <a:t>4GB</a:t>
            </a:r>
            <a:r>
              <a:rPr lang="zh-CN" altLang="en-US"/>
              <a:t>，页大小</a:t>
            </a:r>
            <a:r>
              <a:rPr lang="en-US" altLang="zh-CN"/>
              <a:t>1KB</a:t>
            </a:r>
            <a:r>
              <a:rPr lang="zh-CN" altLang="en-US"/>
              <a:t>，则页表的容量为</a:t>
            </a:r>
            <a:r>
              <a:rPr lang="en-US" altLang="zh-CN"/>
              <a:t>4M</a:t>
            </a:r>
            <a:r>
              <a:rPr lang="zh-CN" altLang="en-US"/>
              <a:t>存储字。如果每个页表存储字占用</a:t>
            </a:r>
            <a:r>
              <a:rPr lang="en-US" altLang="zh-CN"/>
              <a:t>4</a:t>
            </a:r>
            <a:r>
              <a:rPr lang="zh-CN" altLang="en-US"/>
              <a:t>个字节，则页表的存储容量为</a:t>
            </a:r>
            <a:r>
              <a:rPr lang="en-US" altLang="zh-CN"/>
              <a:t>16MB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>
                <a:solidFill>
                  <a:srgbClr val="FF6600"/>
                </a:solidFill>
              </a:rPr>
              <a:t>多级页表</a:t>
            </a:r>
            <a:r>
              <a:rPr lang="zh-CN" altLang="en-US"/>
              <a:t>：一级页表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主存</a:t>
            </a:r>
            <a:br>
              <a:rPr lang="zh-CN" altLang="en-US"/>
            </a:br>
            <a:r>
              <a:rPr lang="zh-CN" altLang="en-US"/>
              <a:t>                  二、三级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在主存中驻留一小部分</a:t>
            </a:r>
          </a:p>
        </p:txBody>
      </p:sp>
      <p:sp>
        <p:nvSpPr>
          <p:cNvPr id="1657860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620713"/>
            <a:ext cx="576263" cy="576262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99CB6-51B0-4F83-A766-95A3BC433ED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四、</a:t>
            </a:r>
            <a:r>
              <a:rPr lang="zh-CN" altLang="en-US">
                <a:solidFill>
                  <a:srgbClr val="FF0000"/>
                </a:solidFill>
              </a:rPr>
              <a:t>段页式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4968875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CC0066"/>
                </a:solidFill>
                <a:ea typeface="黑体" pitchFamily="49" charset="-122"/>
              </a:rPr>
              <a:t>段页式</a:t>
            </a:r>
            <a:r>
              <a:rPr lang="zh-CN" altLang="en-US"/>
              <a:t>存储管理方式：</a:t>
            </a:r>
            <a:br>
              <a:rPr lang="zh-CN" altLang="en-US"/>
            </a:br>
            <a:r>
              <a:rPr lang="zh-CN" altLang="en-US"/>
              <a:t>将程序按</a:t>
            </a:r>
            <a:r>
              <a:rPr lang="zh-CN" altLang="en-US">
                <a:solidFill>
                  <a:srgbClr val="FF3300"/>
                </a:solidFill>
              </a:rPr>
              <a:t>逻辑意义</a:t>
            </a:r>
            <a:r>
              <a:rPr lang="zh-CN" altLang="en-US"/>
              <a:t>先分成</a:t>
            </a:r>
            <a:r>
              <a:rPr lang="zh-CN" altLang="en-US">
                <a:solidFill>
                  <a:srgbClr val="FF3300"/>
                </a:solidFill>
              </a:rPr>
              <a:t>段</a:t>
            </a:r>
            <a:r>
              <a:rPr lang="zh-CN" altLang="en-US"/>
              <a:t>，再让各</a:t>
            </a:r>
            <a:r>
              <a:rPr lang="zh-CN" altLang="en-US">
                <a:solidFill>
                  <a:srgbClr val="0000FF"/>
                </a:solidFill>
              </a:rPr>
              <a:t>段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实主存</a:t>
            </a:r>
            <a:r>
              <a:rPr lang="zh-CN" altLang="en-US"/>
              <a:t>都机械等分成相同大小的</a:t>
            </a:r>
            <a:r>
              <a:rPr lang="zh-CN" altLang="en-US">
                <a:solidFill>
                  <a:srgbClr val="FF3300"/>
                </a:solidFill>
              </a:rPr>
              <a:t>页</a:t>
            </a:r>
            <a:r>
              <a:rPr lang="zh-CN" altLang="en-US"/>
              <a:t>面。每道程序通过一个</a:t>
            </a:r>
            <a:r>
              <a:rPr lang="zh-CN" altLang="en-US">
                <a:solidFill>
                  <a:srgbClr val="FF3300"/>
                </a:solidFill>
              </a:rPr>
              <a:t>段表</a:t>
            </a:r>
            <a:r>
              <a:rPr lang="zh-CN" altLang="en-US"/>
              <a:t>和相应的一组</a:t>
            </a:r>
            <a:r>
              <a:rPr lang="zh-CN" altLang="en-US">
                <a:solidFill>
                  <a:srgbClr val="FF3300"/>
                </a:solidFill>
              </a:rPr>
              <a:t>页表</a:t>
            </a:r>
            <a:r>
              <a:rPr lang="zh-CN" altLang="en-US"/>
              <a:t>来进行程序在主存空间中的定位。</a:t>
            </a:r>
          </a:p>
        </p:txBody>
      </p:sp>
      <p:sp>
        <p:nvSpPr>
          <p:cNvPr id="16588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51275" y="3717925"/>
            <a:ext cx="4033838" cy="719138"/>
          </a:xfrm>
          <a:prstGeom prst="actionButtonBlank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段式</a:t>
            </a:r>
            <a:r>
              <a:rPr lang="zh-CN" altLang="en-US">
                <a:solidFill>
                  <a:schemeClr val="bg2"/>
                </a:solidFill>
              </a:rPr>
              <a:t>虚拟存储器的</a:t>
            </a:r>
            <a:r>
              <a:rPr lang="zh-CN" altLang="en-US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特点</a:t>
            </a:r>
          </a:p>
        </p:txBody>
      </p:sp>
      <p:sp>
        <p:nvSpPr>
          <p:cNvPr id="165888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51275" y="4510088"/>
            <a:ext cx="4033838" cy="719137"/>
          </a:xfrm>
          <a:prstGeom prst="actionButtonBlank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页式</a:t>
            </a:r>
            <a:r>
              <a:rPr lang="zh-CN" altLang="en-US">
                <a:solidFill>
                  <a:schemeClr val="bg2"/>
                </a:solidFill>
              </a:rPr>
              <a:t>虚拟存储器的</a:t>
            </a:r>
            <a:r>
              <a:rPr lang="zh-CN" altLang="en-US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特点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B7D67-6CF1-48BD-B611-D26F0457D59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601663"/>
            <a:ext cx="8229600" cy="523875"/>
          </a:xfrm>
        </p:spPr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7000"/>
            <a:ext cx="8004175" cy="5040312"/>
          </a:xfrm>
        </p:spPr>
        <p:txBody>
          <a:bodyPr/>
          <a:lstStyle/>
          <a:p>
            <a:r>
              <a:rPr lang="zh-CN" altLang="en-US"/>
              <a:t>虚拟存储器的</a:t>
            </a:r>
            <a:r>
              <a:rPr lang="zh-CN" altLang="en-US">
                <a:solidFill>
                  <a:srgbClr val="0000FF"/>
                </a:solidFill>
              </a:rPr>
              <a:t>概念</a:t>
            </a:r>
          </a:p>
          <a:p>
            <a:r>
              <a:rPr lang="zh-CN" altLang="en-US" smtClean="0"/>
              <a:t>虚拟存储器的管理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页式</a:t>
            </a:r>
            <a:r>
              <a:rPr lang="zh-CN" altLang="en-US"/>
              <a:t>虚拟存储器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/>
              <a:t>虚拟存储器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段页式</a:t>
            </a:r>
            <a:r>
              <a:rPr lang="zh-CN" altLang="en-US"/>
              <a:t>虚拟存储器</a:t>
            </a:r>
          </a:p>
          <a:p>
            <a:r>
              <a:rPr lang="zh-CN" altLang="en-US"/>
              <a:t>有关虚拟存储器的几点说明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多用户</a:t>
            </a:r>
            <a:r>
              <a:rPr lang="zh-CN" altLang="en-US"/>
              <a:t>工作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调度方式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替换算法</a:t>
            </a:r>
          </a:p>
          <a:p>
            <a:r>
              <a:rPr lang="en-US" altLang="zh-CN">
                <a:solidFill>
                  <a:srgbClr val="6699FF"/>
                </a:solidFill>
              </a:rPr>
              <a:t>Pentium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的虚拟存储器</a:t>
            </a:r>
          </a:p>
        </p:txBody>
      </p:sp>
      <p:sp>
        <p:nvSpPr>
          <p:cNvPr id="1643524" name="AutoShape 4"/>
          <p:cNvSpPr>
            <a:spLocks noChangeArrowheads="1"/>
          </p:cNvSpPr>
          <p:nvPr/>
        </p:nvSpPr>
        <p:spPr bwMode="auto">
          <a:xfrm>
            <a:off x="5435600" y="692150"/>
            <a:ext cx="2736850" cy="1441450"/>
          </a:xfrm>
          <a:prstGeom prst="cloudCallout">
            <a:avLst>
              <a:gd name="adj1" fmla="val -82657"/>
              <a:gd name="adj2" fmla="val -29514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zh-CN" altLang="en-US">
                <a:solidFill>
                  <a:srgbClr val="D60093"/>
                </a:solidFill>
              </a:rPr>
              <a:t>教材内容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99152-A81E-4A21-AFB8-B7ADA172AF8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四、</a:t>
            </a:r>
            <a:r>
              <a:rPr lang="zh-CN" altLang="en-US">
                <a:solidFill>
                  <a:srgbClr val="FF0000"/>
                </a:solidFill>
              </a:rPr>
              <a:t>段页式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1871663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地址映象</a:t>
            </a:r>
            <a:r>
              <a:rPr lang="zh-CN" altLang="en-US"/>
              <a:t>方法：</a:t>
            </a:r>
            <a:br>
              <a:rPr lang="zh-CN" altLang="en-US"/>
            </a:br>
            <a:r>
              <a:rPr lang="zh-CN" altLang="en-US"/>
              <a:t>每个程序段在段表中占一行， 在段表中给出页表长度和页表的起始地址，页表中给出每一页在主存储器中的实页号。</a:t>
            </a: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>
            <a:off x="7451725" y="2754313"/>
            <a:ext cx="1223963" cy="333375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09" name="Rectangle 5"/>
          <p:cNvSpPr>
            <a:spLocks noChangeArrowheads="1"/>
          </p:cNvSpPr>
          <p:nvPr/>
        </p:nvSpPr>
        <p:spPr bwMode="auto">
          <a:xfrm>
            <a:off x="7451725" y="3087688"/>
            <a:ext cx="1223963" cy="334962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0" name="Rectangle 6"/>
          <p:cNvSpPr>
            <a:spLocks noChangeArrowheads="1"/>
          </p:cNvSpPr>
          <p:nvPr/>
        </p:nvSpPr>
        <p:spPr bwMode="auto">
          <a:xfrm>
            <a:off x="7451725" y="3422650"/>
            <a:ext cx="1223963" cy="333375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1" name="Rectangle 7"/>
          <p:cNvSpPr>
            <a:spLocks noChangeArrowheads="1"/>
          </p:cNvSpPr>
          <p:nvPr/>
        </p:nvSpPr>
        <p:spPr bwMode="auto">
          <a:xfrm>
            <a:off x="7451725" y="3756025"/>
            <a:ext cx="1223963" cy="334963"/>
          </a:xfrm>
          <a:prstGeom prst="rect">
            <a:avLst/>
          </a:prstGeom>
          <a:solidFill>
            <a:srgbClr val="FF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2" name="Rectangle 8"/>
          <p:cNvSpPr>
            <a:spLocks noChangeArrowheads="1"/>
          </p:cNvSpPr>
          <p:nvPr/>
        </p:nvSpPr>
        <p:spPr bwMode="auto">
          <a:xfrm>
            <a:off x="7451725" y="4090988"/>
            <a:ext cx="1223963" cy="333375"/>
          </a:xfrm>
          <a:prstGeom prst="rect">
            <a:avLst/>
          </a:prstGeom>
          <a:solidFill>
            <a:srgbClr val="FF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3" name="Rectangle 9"/>
          <p:cNvSpPr>
            <a:spLocks noChangeArrowheads="1"/>
          </p:cNvSpPr>
          <p:nvPr/>
        </p:nvSpPr>
        <p:spPr bwMode="auto">
          <a:xfrm>
            <a:off x="7451725" y="4422775"/>
            <a:ext cx="1223963" cy="3349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4" name="Rectangle 10"/>
          <p:cNvSpPr>
            <a:spLocks noChangeArrowheads="1"/>
          </p:cNvSpPr>
          <p:nvPr/>
        </p:nvSpPr>
        <p:spPr bwMode="auto">
          <a:xfrm>
            <a:off x="7451725" y="4757738"/>
            <a:ext cx="1223963" cy="333375"/>
          </a:xfrm>
          <a:prstGeom prst="rect">
            <a:avLst/>
          </a:prstGeom>
          <a:solidFill>
            <a:srgbClr val="FF9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5" name="Rectangle 11"/>
          <p:cNvSpPr>
            <a:spLocks noChangeArrowheads="1"/>
          </p:cNvSpPr>
          <p:nvPr/>
        </p:nvSpPr>
        <p:spPr bwMode="auto">
          <a:xfrm>
            <a:off x="7451725" y="5091113"/>
            <a:ext cx="1223963" cy="334962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6" name="Rectangle 12"/>
          <p:cNvSpPr>
            <a:spLocks noChangeArrowheads="1"/>
          </p:cNvSpPr>
          <p:nvPr/>
        </p:nvSpPr>
        <p:spPr bwMode="auto">
          <a:xfrm>
            <a:off x="7451725" y="5426075"/>
            <a:ext cx="1223963" cy="3333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7" name="Rectangle 13"/>
          <p:cNvSpPr>
            <a:spLocks noChangeArrowheads="1"/>
          </p:cNvSpPr>
          <p:nvPr/>
        </p:nvSpPr>
        <p:spPr bwMode="auto">
          <a:xfrm>
            <a:off x="7451725" y="5759450"/>
            <a:ext cx="1223963" cy="334963"/>
          </a:xfrm>
          <a:prstGeom prst="rect">
            <a:avLst/>
          </a:prstGeom>
          <a:solidFill>
            <a:srgbClr val="00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18" name="Rectangle 14"/>
          <p:cNvSpPr>
            <a:spLocks noChangeArrowheads="1"/>
          </p:cNvSpPr>
          <p:nvPr/>
        </p:nvSpPr>
        <p:spPr bwMode="auto">
          <a:xfrm>
            <a:off x="7451725" y="2420938"/>
            <a:ext cx="1223963" cy="334962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59919" name="Group 15"/>
          <p:cNvGrpSpPr>
            <a:grpSpLocks/>
          </p:cNvGrpSpPr>
          <p:nvPr/>
        </p:nvGrpSpPr>
        <p:grpSpPr bwMode="auto">
          <a:xfrm>
            <a:off x="5219700" y="2636838"/>
            <a:ext cx="1223963" cy="1008062"/>
            <a:chOff x="2880" y="1797"/>
            <a:chExt cx="771" cy="816"/>
          </a:xfrm>
        </p:grpSpPr>
        <p:sp>
          <p:nvSpPr>
            <p:cNvPr id="1659920" name="Rectangle 16"/>
            <p:cNvSpPr>
              <a:spLocks noChangeArrowheads="1"/>
            </p:cNvSpPr>
            <p:nvPr/>
          </p:nvSpPr>
          <p:spPr bwMode="auto">
            <a:xfrm>
              <a:off x="2880" y="1797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1" name="Rectangle 17"/>
            <p:cNvSpPr>
              <a:spLocks noChangeArrowheads="1"/>
            </p:cNvSpPr>
            <p:nvPr/>
          </p:nvSpPr>
          <p:spPr bwMode="auto">
            <a:xfrm>
              <a:off x="2880" y="2069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2" name="Rectangle 18"/>
            <p:cNvSpPr>
              <a:spLocks noChangeArrowheads="1"/>
            </p:cNvSpPr>
            <p:nvPr/>
          </p:nvSpPr>
          <p:spPr bwMode="auto">
            <a:xfrm>
              <a:off x="2880" y="2341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</p:grpSp>
      <p:grpSp>
        <p:nvGrpSpPr>
          <p:cNvPr id="1659923" name="Group 19"/>
          <p:cNvGrpSpPr>
            <a:grpSpLocks/>
          </p:cNvGrpSpPr>
          <p:nvPr/>
        </p:nvGrpSpPr>
        <p:grpSpPr bwMode="auto">
          <a:xfrm>
            <a:off x="5219700" y="4076700"/>
            <a:ext cx="1223963" cy="1008063"/>
            <a:chOff x="2880" y="1797"/>
            <a:chExt cx="771" cy="816"/>
          </a:xfrm>
        </p:grpSpPr>
        <p:sp>
          <p:nvSpPr>
            <p:cNvPr id="1659924" name="Rectangle 20"/>
            <p:cNvSpPr>
              <a:spLocks noChangeArrowheads="1"/>
            </p:cNvSpPr>
            <p:nvPr/>
          </p:nvSpPr>
          <p:spPr bwMode="auto">
            <a:xfrm>
              <a:off x="2880" y="1797"/>
              <a:ext cx="771" cy="2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5" name="Rectangle 21"/>
            <p:cNvSpPr>
              <a:spLocks noChangeArrowheads="1"/>
            </p:cNvSpPr>
            <p:nvPr/>
          </p:nvSpPr>
          <p:spPr bwMode="auto">
            <a:xfrm>
              <a:off x="2880" y="2069"/>
              <a:ext cx="771" cy="2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6" name="Rectangle 22"/>
            <p:cNvSpPr>
              <a:spLocks noChangeArrowheads="1"/>
            </p:cNvSpPr>
            <p:nvPr/>
          </p:nvSpPr>
          <p:spPr bwMode="auto">
            <a:xfrm>
              <a:off x="2880" y="2341"/>
              <a:ext cx="771" cy="2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</p:grpSp>
      <p:grpSp>
        <p:nvGrpSpPr>
          <p:cNvPr id="1659927" name="Group 23"/>
          <p:cNvGrpSpPr>
            <a:grpSpLocks/>
          </p:cNvGrpSpPr>
          <p:nvPr/>
        </p:nvGrpSpPr>
        <p:grpSpPr bwMode="auto">
          <a:xfrm>
            <a:off x="5219700" y="5551488"/>
            <a:ext cx="1223963" cy="671512"/>
            <a:chOff x="2835" y="3339"/>
            <a:chExt cx="771" cy="423"/>
          </a:xfrm>
        </p:grpSpPr>
        <p:sp>
          <p:nvSpPr>
            <p:cNvPr id="1659928" name="Rectangle 24"/>
            <p:cNvSpPr>
              <a:spLocks noChangeArrowheads="1"/>
            </p:cNvSpPr>
            <p:nvPr/>
          </p:nvSpPr>
          <p:spPr bwMode="auto">
            <a:xfrm>
              <a:off x="2835" y="3339"/>
              <a:ext cx="771" cy="212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  <p:sp>
          <p:nvSpPr>
            <p:cNvPr id="1659929" name="Rectangle 25"/>
            <p:cNvSpPr>
              <a:spLocks noChangeArrowheads="1"/>
            </p:cNvSpPr>
            <p:nvPr/>
          </p:nvSpPr>
          <p:spPr bwMode="auto">
            <a:xfrm>
              <a:off x="2835" y="3551"/>
              <a:ext cx="771" cy="211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页</a:t>
              </a:r>
            </a:p>
          </p:txBody>
        </p:sp>
      </p:grpSp>
      <p:grpSp>
        <p:nvGrpSpPr>
          <p:cNvPr id="1659930" name="Group 26"/>
          <p:cNvGrpSpPr>
            <a:grpSpLocks/>
          </p:cNvGrpSpPr>
          <p:nvPr/>
        </p:nvGrpSpPr>
        <p:grpSpPr bwMode="auto">
          <a:xfrm>
            <a:off x="900113" y="2492375"/>
            <a:ext cx="1223962" cy="1008063"/>
            <a:chOff x="2880" y="1797"/>
            <a:chExt cx="771" cy="816"/>
          </a:xfrm>
        </p:grpSpPr>
        <p:sp>
          <p:nvSpPr>
            <p:cNvPr id="1659931" name="Rectangle 27"/>
            <p:cNvSpPr>
              <a:spLocks noChangeArrowheads="1"/>
            </p:cNvSpPr>
            <p:nvPr/>
          </p:nvSpPr>
          <p:spPr bwMode="auto">
            <a:xfrm>
              <a:off x="2880" y="1797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32" name="Rectangle 28"/>
            <p:cNvSpPr>
              <a:spLocks noChangeArrowheads="1"/>
            </p:cNvSpPr>
            <p:nvPr/>
          </p:nvSpPr>
          <p:spPr bwMode="auto">
            <a:xfrm>
              <a:off x="2880" y="2069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0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12K</a:t>
              </a:r>
            </a:p>
          </p:txBody>
        </p:sp>
        <p:sp>
          <p:nvSpPr>
            <p:cNvPr id="1659933" name="Rectangle 29"/>
            <p:cNvSpPr>
              <a:spLocks noChangeArrowheads="1"/>
            </p:cNvSpPr>
            <p:nvPr/>
          </p:nvSpPr>
          <p:spPr bwMode="auto">
            <a:xfrm>
              <a:off x="2880" y="2341"/>
              <a:ext cx="771" cy="272"/>
            </a:xfrm>
            <a:prstGeom prst="rect">
              <a:avLst/>
            </a:prstGeom>
            <a:solidFill>
              <a:srgbClr val="FFFF6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pSp>
        <p:nvGrpSpPr>
          <p:cNvPr id="1659934" name="Group 30"/>
          <p:cNvGrpSpPr>
            <a:grpSpLocks/>
          </p:cNvGrpSpPr>
          <p:nvPr/>
        </p:nvGrpSpPr>
        <p:grpSpPr bwMode="auto">
          <a:xfrm>
            <a:off x="900113" y="5300663"/>
            <a:ext cx="1223962" cy="687387"/>
            <a:chOff x="567" y="3339"/>
            <a:chExt cx="771" cy="433"/>
          </a:xfrm>
        </p:grpSpPr>
        <p:sp>
          <p:nvSpPr>
            <p:cNvPr id="1659935" name="Rectangle 31"/>
            <p:cNvSpPr>
              <a:spLocks noChangeArrowheads="1"/>
            </p:cNvSpPr>
            <p:nvPr/>
          </p:nvSpPr>
          <p:spPr bwMode="auto">
            <a:xfrm>
              <a:off x="567" y="3339"/>
              <a:ext cx="771" cy="212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2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5K</a:t>
              </a:r>
            </a:p>
          </p:txBody>
        </p:sp>
        <p:sp>
          <p:nvSpPr>
            <p:cNvPr id="1659936" name="Rectangle 32"/>
            <p:cNvSpPr>
              <a:spLocks noChangeArrowheads="1"/>
            </p:cNvSpPr>
            <p:nvPr/>
          </p:nvSpPr>
          <p:spPr bwMode="auto">
            <a:xfrm>
              <a:off x="567" y="3626"/>
              <a:ext cx="771" cy="146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37" name="Rectangle 33"/>
            <p:cNvSpPr>
              <a:spLocks noChangeArrowheads="1"/>
            </p:cNvSpPr>
            <p:nvPr/>
          </p:nvSpPr>
          <p:spPr bwMode="auto">
            <a:xfrm>
              <a:off x="567" y="3551"/>
              <a:ext cx="771" cy="75"/>
            </a:xfrm>
            <a:prstGeom prst="rect">
              <a:avLst/>
            </a:prstGeom>
            <a:solidFill>
              <a:srgbClr val="FF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>
                <a:latin typeface="Arial" pitchFamily="34" charset="0"/>
              </a:endParaRPr>
            </a:p>
          </p:txBody>
        </p:sp>
      </p:grpSp>
      <p:grpSp>
        <p:nvGrpSpPr>
          <p:cNvPr id="1659938" name="Group 34"/>
          <p:cNvGrpSpPr>
            <a:grpSpLocks/>
          </p:cNvGrpSpPr>
          <p:nvPr/>
        </p:nvGrpSpPr>
        <p:grpSpPr bwMode="auto">
          <a:xfrm>
            <a:off x="900113" y="3813175"/>
            <a:ext cx="1223962" cy="1055688"/>
            <a:chOff x="567" y="2402"/>
            <a:chExt cx="771" cy="665"/>
          </a:xfrm>
        </p:grpSpPr>
        <p:sp>
          <p:nvSpPr>
            <p:cNvPr id="1659939" name="Rectangle 35"/>
            <p:cNvSpPr>
              <a:spLocks noChangeArrowheads="1"/>
            </p:cNvSpPr>
            <p:nvPr/>
          </p:nvSpPr>
          <p:spPr bwMode="auto">
            <a:xfrm>
              <a:off x="567" y="2402"/>
              <a:ext cx="771" cy="21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40" name="Rectangle 36"/>
            <p:cNvSpPr>
              <a:spLocks noChangeArrowheads="1"/>
            </p:cNvSpPr>
            <p:nvPr/>
          </p:nvSpPr>
          <p:spPr bwMode="auto">
            <a:xfrm>
              <a:off x="567" y="2614"/>
              <a:ext cx="771" cy="211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Arial" pitchFamily="34" charset="0"/>
                </a:rPr>
                <a:t>1</a:t>
              </a:r>
              <a:r>
                <a:rPr lang="zh-CN" altLang="en-US" sz="1800">
                  <a:latin typeface="Arial" pitchFamily="34" charset="0"/>
                </a:rPr>
                <a:t>段</a:t>
              </a:r>
              <a:r>
                <a:rPr lang="en-US" altLang="zh-CN" sz="1800">
                  <a:latin typeface="Arial" pitchFamily="34" charset="0"/>
                </a:rPr>
                <a:t>10K</a:t>
              </a:r>
            </a:p>
          </p:txBody>
        </p:sp>
        <p:sp>
          <p:nvSpPr>
            <p:cNvPr id="1659941" name="Rectangle 37"/>
            <p:cNvSpPr>
              <a:spLocks noChangeArrowheads="1"/>
            </p:cNvSpPr>
            <p:nvPr/>
          </p:nvSpPr>
          <p:spPr bwMode="auto">
            <a:xfrm>
              <a:off x="567" y="2946"/>
              <a:ext cx="771" cy="121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  <p:sp>
          <p:nvSpPr>
            <p:cNvPr id="1659942" name="Rectangle 38"/>
            <p:cNvSpPr>
              <a:spLocks noChangeArrowheads="1"/>
            </p:cNvSpPr>
            <p:nvPr/>
          </p:nvSpPr>
          <p:spPr bwMode="auto">
            <a:xfrm>
              <a:off x="567" y="2825"/>
              <a:ext cx="771" cy="121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1800">
                <a:latin typeface="Arial" pitchFamily="34" charset="0"/>
              </a:endParaRPr>
            </a:p>
          </p:txBody>
        </p:sp>
      </p:grpSp>
      <p:graphicFrame>
        <p:nvGraphicFramePr>
          <p:cNvPr id="1659943" name="Group 39"/>
          <p:cNvGraphicFramePr>
            <a:graphicFrameLocks noGrp="1"/>
          </p:cNvGraphicFramePr>
          <p:nvPr/>
        </p:nvGraphicFramePr>
        <p:xfrm>
          <a:off x="2916238" y="2925763"/>
          <a:ext cx="1511300" cy="1889760"/>
        </p:xfrm>
        <a:graphic>
          <a:graphicData uri="http://schemas.openxmlformats.org/drawingml/2006/table">
            <a:tbl>
              <a:tblPr/>
              <a:tblGrid>
                <a:gridCol w="792162"/>
                <a:gridCol w="719138"/>
              </a:tblGrid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659964" name="Line 60"/>
          <p:cNvSpPr>
            <a:spLocks noChangeShapeType="1"/>
          </p:cNvSpPr>
          <p:nvPr/>
        </p:nvSpPr>
        <p:spPr bwMode="auto">
          <a:xfrm>
            <a:off x="2124075" y="2997200"/>
            <a:ext cx="792163" cy="792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5" name="Line 61"/>
          <p:cNvSpPr>
            <a:spLocks noChangeShapeType="1"/>
          </p:cNvSpPr>
          <p:nvPr/>
        </p:nvSpPr>
        <p:spPr bwMode="auto">
          <a:xfrm flipV="1">
            <a:off x="2124075" y="4221163"/>
            <a:ext cx="792163" cy="714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6" name="Line 62"/>
          <p:cNvSpPr>
            <a:spLocks noChangeShapeType="1"/>
          </p:cNvSpPr>
          <p:nvPr/>
        </p:nvSpPr>
        <p:spPr bwMode="auto">
          <a:xfrm flipV="1">
            <a:off x="2124075" y="4581525"/>
            <a:ext cx="792163" cy="86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7" name="Line 63"/>
          <p:cNvSpPr>
            <a:spLocks noChangeShapeType="1"/>
          </p:cNvSpPr>
          <p:nvPr/>
        </p:nvSpPr>
        <p:spPr bwMode="auto">
          <a:xfrm flipV="1">
            <a:off x="4283075" y="2708275"/>
            <a:ext cx="936625" cy="10810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8" name="Line 64"/>
          <p:cNvSpPr>
            <a:spLocks noChangeShapeType="1"/>
          </p:cNvSpPr>
          <p:nvPr/>
        </p:nvSpPr>
        <p:spPr bwMode="auto">
          <a:xfrm flipV="1">
            <a:off x="4283075" y="4149725"/>
            <a:ext cx="936625" cy="714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69" name="Line 65"/>
          <p:cNvSpPr>
            <a:spLocks noChangeShapeType="1"/>
          </p:cNvSpPr>
          <p:nvPr/>
        </p:nvSpPr>
        <p:spPr bwMode="auto">
          <a:xfrm>
            <a:off x="4283075" y="4652963"/>
            <a:ext cx="936625" cy="10080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0" name="Line 66"/>
          <p:cNvSpPr>
            <a:spLocks noChangeShapeType="1"/>
          </p:cNvSpPr>
          <p:nvPr/>
        </p:nvSpPr>
        <p:spPr bwMode="auto">
          <a:xfrm>
            <a:off x="6443663" y="2781300"/>
            <a:ext cx="1008062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1" name="Line 67"/>
          <p:cNvSpPr>
            <a:spLocks noChangeShapeType="1"/>
          </p:cNvSpPr>
          <p:nvPr/>
        </p:nvSpPr>
        <p:spPr bwMode="auto">
          <a:xfrm>
            <a:off x="6443663" y="3141663"/>
            <a:ext cx="1008062" cy="7921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2" name="Line 68"/>
          <p:cNvSpPr>
            <a:spLocks noChangeShapeType="1"/>
          </p:cNvSpPr>
          <p:nvPr/>
        </p:nvSpPr>
        <p:spPr bwMode="auto">
          <a:xfrm flipV="1">
            <a:off x="6443663" y="2925763"/>
            <a:ext cx="1008062" cy="574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3" name="Line 69"/>
          <p:cNvSpPr>
            <a:spLocks noChangeShapeType="1"/>
          </p:cNvSpPr>
          <p:nvPr/>
        </p:nvSpPr>
        <p:spPr bwMode="auto">
          <a:xfrm flipV="1">
            <a:off x="6443663" y="3573463"/>
            <a:ext cx="1008062" cy="647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4" name="Line 70"/>
          <p:cNvSpPr>
            <a:spLocks noChangeShapeType="1"/>
          </p:cNvSpPr>
          <p:nvPr/>
        </p:nvSpPr>
        <p:spPr bwMode="auto">
          <a:xfrm>
            <a:off x="6443663" y="4581525"/>
            <a:ext cx="1008062" cy="719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5" name="Line 71"/>
          <p:cNvSpPr>
            <a:spLocks noChangeShapeType="1"/>
          </p:cNvSpPr>
          <p:nvPr/>
        </p:nvSpPr>
        <p:spPr bwMode="auto">
          <a:xfrm>
            <a:off x="6443663" y="4868863"/>
            <a:ext cx="1008062" cy="10810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6" name="Line 72"/>
          <p:cNvSpPr>
            <a:spLocks noChangeShapeType="1"/>
          </p:cNvSpPr>
          <p:nvPr/>
        </p:nvSpPr>
        <p:spPr bwMode="auto">
          <a:xfrm flipV="1">
            <a:off x="6443663" y="4221163"/>
            <a:ext cx="1008062" cy="1512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7" name="Line 73"/>
          <p:cNvSpPr>
            <a:spLocks noChangeShapeType="1"/>
          </p:cNvSpPr>
          <p:nvPr/>
        </p:nvSpPr>
        <p:spPr bwMode="auto">
          <a:xfrm flipV="1">
            <a:off x="6443663" y="4941888"/>
            <a:ext cx="1008062" cy="1150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978" name="Text Box 74"/>
          <p:cNvSpPr txBox="1">
            <a:spLocks noChangeArrowheads="1"/>
          </p:cNvSpPr>
          <p:nvPr/>
        </p:nvSpPr>
        <p:spPr bwMode="auto">
          <a:xfrm>
            <a:off x="611188" y="609282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用户程序</a:t>
            </a:r>
          </a:p>
        </p:txBody>
      </p:sp>
      <p:sp>
        <p:nvSpPr>
          <p:cNvPr id="1659979" name="Text Box 75"/>
          <p:cNvSpPr txBox="1">
            <a:spLocks noChangeArrowheads="1"/>
          </p:cNvSpPr>
          <p:nvPr/>
        </p:nvSpPr>
        <p:spPr bwMode="auto">
          <a:xfrm>
            <a:off x="2817813" y="478472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段表</a:t>
            </a:r>
          </a:p>
        </p:txBody>
      </p:sp>
      <p:sp>
        <p:nvSpPr>
          <p:cNvPr id="1659980" name="Text Box 76"/>
          <p:cNvSpPr txBox="1">
            <a:spLocks noChangeArrowheads="1"/>
          </p:cNvSpPr>
          <p:nvPr/>
        </p:nvSpPr>
        <p:spPr bwMode="auto">
          <a:xfrm>
            <a:off x="4932363" y="3611563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0</a:t>
            </a:r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段页表</a:t>
            </a:r>
          </a:p>
        </p:txBody>
      </p:sp>
      <p:sp>
        <p:nvSpPr>
          <p:cNvPr id="1659981" name="Text Box 77"/>
          <p:cNvSpPr txBox="1">
            <a:spLocks noChangeArrowheads="1"/>
          </p:cNvSpPr>
          <p:nvPr/>
        </p:nvSpPr>
        <p:spPr bwMode="auto">
          <a:xfrm>
            <a:off x="4932363" y="505142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段页表</a:t>
            </a:r>
          </a:p>
        </p:txBody>
      </p:sp>
      <p:sp>
        <p:nvSpPr>
          <p:cNvPr id="1659982" name="Text Box 78"/>
          <p:cNvSpPr txBox="1">
            <a:spLocks noChangeArrowheads="1"/>
          </p:cNvSpPr>
          <p:nvPr/>
        </p:nvSpPr>
        <p:spPr bwMode="auto">
          <a:xfrm>
            <a:off x="4859338" y="620077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段页表</a:t>
            </a:r>
          </a:p>
        </p:txBody>
      </p:sp>
      <p:sp>
        <p:nvSpPr>
          <p:cNvPr id="1659983" name="Text Box 79"/>
          <p:cNvSpPr txBox="1">
            <a:spLocks noChangeArrowheads="1"/>
          </p:cNvSpPr>
          <p:nvPr/>
        </p:nvSpPr>
        <p:spPr bwMode="auto">
          <a:xfrm>
            <a:off x="7131050" y="6046788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  <a:latin typeface="Arial" pitchFamily="34" charset="0"/>
                <a:ea typeface="黑体" pitchFamily="49" charset="-122"/>
              </a:rPr>
              <a:t>主存储器</a:t>
            </a:r>
          </a:p>
        </p:txBody>
      </p:sp>
      <p:sp>
        <p:nvSpPr>
          <p:cNvPr id="1659984" name="Text Box 80"/>
          <p:cNvSpPr txBox="1">
            <a:spLocks noChangeArrowheads="1"/>
          </p:cNvSpPr>
          <p:nvPr/>
        </p:nvSpPr>
        <p:spPr bwMode="auto">
          <a:xfrm>
            <a:off x="2771775" y="2492375"/>
            <a:ext cx="18002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每页</a:t>
            </a:r>
            <a:r>
              <a:rPr lang="en-US" altLang="zh-CN"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4KB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E4D50-78F1-43B0-AF80-A83D897D721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四、</a:t>
            </a:r>
            <a:r>
              <a:rPr lang="zh-CN" altLang="en-US">
                <a:solidFill>
                  <a:srgbClr val="FF0000"/>
                </a:solidFill>
              </a:rPr>
              <a:t>段页式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0763" cy="5040313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地址变换</a:t>
            </a:r>
            <a:r>
              <a:rPr lang="zh-CN" altLang="en-US"/>
              <a:t>方法：</a:t>
            </a:r>
          </a:p>
          <a:p>
            <a:pPr marL="990600" lvl="1" indent="-44926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先查段表，得到页表起始地址和页表长度；</a:t>
            </a:r>
          </a:p>
          <a:p>
            <a:pPr marL="990600" lvl="1" indent="-44926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再查页表找到要访问的主存实页号；</a:t>
            </a:r>
          </a:p>
          <a:p>
            <a:pPr marL="990600" lvl="1" indent="-44926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把实页号</a:t>
            </a:r>
            <a:r>
              <a:rPr lang="en-US" altLang="zh-CN"/>
              <a:t>p</a:t>
            </a:r>
            <a:r>
              <a:rPr lang="zh-CN" altLang="en-US"/>
              <a:t>与页内偏移</a:t>
            </a:r>
            <a:r>
              <a:rPr lang="en-US" altLang="zh-CN"/>
              <a:t>d</a:t>
            </a:r>
            <a:r>
              <a:rPr lang="zh-CN" altLang="en-US"/>
              <a:t>拼接得到主存实地址。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D18CB-601B-4CE2-B877-02C086FF015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四、</a:t>
            </a:r>
            <a:r>
              <a:rPr lang="zh-CN" altLang="en-US">
                <a:solidFill>
                  <a:srgbClr val="FF0000"/>
                </a:solidFill>
              </a:rPr>
              <a:t>段页式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grpSp>
        <p:nvGrpSpPr>
          <p:cNvPr id="1661955" name="Group 3"/>
          <p:cNvGrpSpPr>
            <a:grpSpLocks/>
          </p:cNvGrpSpPr>
          <p:nvPr/>
        </p:nvGrpSpPr>
        <p:grpSpPr bwMode="auto">
          <a:xfrm>
            <a:off x="469900" y="1917700"/>
            <a:ext cx="363538" cy="1198563"/>
            <a:chOff x="206" y="1208"/>
            <a:chExt cx="272" cy="755"/>
          </a:xfrm>
        </p:grpSpPr>
        <p:sp>
          <p:nvSpPr>
            <p:cNvPr id="1661956" name="Rectangle 4"/>
            <p:cNvSpPr>
              <a:spLocks noChangeAspect="1" noChangeArrowheads="1"/>
            </p:cNvSpPr>
            <p:nvPr/>
          </p:nvSpPr>
          <p:spPr bwMode="auto">
            <a:xfrm>
              <a:off x="206" y="1459"/>
              <a:ext cx="27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57" name="Rectangle 5"/>
            <p:cNvSpPr>
              <a:spLocks noChangeAspect="1" noChangeArrowheads="1"/>
            </p:cNvSpPr>
            <p:nvPr/>
          </p:nvSpPr>
          <p:spPr bwMode="auto">
            <a:xfrm>
              <a:off x="206" y="1711"/>
              <a:ext cx="27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58" name="Rectangle 6"/>
            <p:cNvSpPr>
              <a:spLocks noChangeAspect="1" noChangeArrowheads="1"/>
            </p:cNvSpPr>
            <p:nvPr/>
          </p:nvSpPr>
          <p:spPr bwMode="auto">
            <a:xfrm>
              <a:off x="206" y="1208"/>
              <a:ext cx="272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sp>
        <p:nvSpPr>
          <p:cNvPr id="1661959" name="Rectangle 7"/>
          <p:cNvSpPr>
            <a:spLocks noChangeAspect="1" noChangeArrowheads="1"/>
          </p:cNvSpPr>
          <p:nvPr/>
        </p:nvSpPr>
        <p:spPr bwMode="auto">
          <a:xfrm>
            <a:off x="6288088" y="6186488"/>
            <a:ext cx="515937" cy="482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装入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1661960" name="Rectangle 8"/>
          <p:cNvSpPr>
            <a:spLocks noChangeAspect="1" noChangeArrowheads="1"/>
          </p:cNvSpPr>
          <p:nvPr/>
        </p:nvSpPr>
        <p:spPr bwMode="auto">
          <a:xfrm>
            <a:off x="7308850" y="6183313"/>
            <a:ext cx="503238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修改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1661961" name="Rectangle 9"/>
          <p:cNvSpPr>
            <a:spLocks noChangeAspect="1" noChangeArrowheads="1"/>
          </p:cNvSpPr>
          <p:nvPr/>
        </p:nvSpPr>
        <p:spPr bwMode="auto">
          <a:xfrm>
            <a:off x="6804025" y="6186488"/>
            <a:ext cx="504825" cy="482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实页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号</a:t>
            </a:r>
          </a:p>
        </p:txBody>
      </p:sp>
      <p:sp>
        <p:nvSpPr>
          <p:cNvPr id="1661962" name="Rectangle 10"/>
          <p:cNvSpPr>
            <a:spLocks noChangeAspect="1" noChangeArrowheads="1"/>
          </p:cNvSpPr>
          <p:nvPr/>
        </p:nvSpPr>
        <p:spPr bwMode="auto">
          <a:xfrm>
            <a:off x="7812088" y="6178550"/>
            <a:ext cx="504825" cy="490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标志</a:t>
            </a:r>
          </a:p>
        </p:txBody>
      </p:sp>
      <p:sp>
        <p:nvSpPr>
          <p:cNvPr id="1661963" name="Rectangle 11"/>
          <p:cNvSpPr>
            <a:spLocks noChangeAspect="1" noChangeArrowheads="1"/>
          </p:cNvSpPr>
          <p:nvPr/>
        </p:nvSpPr>
        <p:spPr bwMode="auto">
          <a:xfrm>
            <a:off x="2451100" y="1001713"/>
            <a:ext cx="1436688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用户号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U</a:t>
            </a:r>
          </a:p>
        </p:txBody>
      </p:sp>
      <p:sp>
        <p:nvSpPr>
          <p:cNvPr id="1661964" name="Rectangle 12"/>
          <p:cNvSpPr>
            <a:spLocks noChangeAspect="1" noChangeArrowheads="1"/>
          </p:cNvSpPr>
          <p:nvPr/>
        </p:nvSpPr>
        <p:spPr bwMode="auto">
          <a:xfrm>
            <a:off x="3887788" y="1001713"/>
            <a:ext cx="1306512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段号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1661965" name="Rectangle 13"/>
          <p:cNvSpPr>
            <a:spLocks noChangeAspect="1" noChangeArrowheads="1"/>
          </p:cNvSpPr>
          <p:nvPr/>
        </p:nvSpPr>
        <p:spPr bwMode="auto">
          <a:xfrm>
            <a:off x="6696075" y="1001713"/>
            <a:ext cx="1763713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页内偏移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D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1966" name="Rectangle 14"/>
          <p:cNvSpPr>
            <a:spLocks noChangeAspect="1" noChangeArrowheads="1"/>
          </p:cNvSpPr>
          <p:nvPr/>
        </p:nvSpPr>
        <p:spPr bwMode="auto">
          <a:xfrm>
            <a:off x="6696075" y="1835150"/>
            <a:ext cx="1763713" cy="398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页内偏移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d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1967" name="AutoShape 15"/>
          <p:cNvSpPr>
            <a:spLocks noChangeAspect="1" noChangeArrowheads="1"/>
          </p:cNvSpPr>
          <p:nvPr/>
        </p:nvSpPr>
        <p:spPr bwMode="auto">
          <a:xfrm>
            <a:off x="5124450" y="4984750"/>
            <a:ext cx="195263" cy="203200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1968" name="Rectangle 16"/>
          <p:cNvSpPr>
            <a:spLocks noChangeAspect="1" noChangeArrowheads="1"/>
          </p:cNvSpPr>
          <p:nvPr/>
        </p:nvSpPr>
        <p:spPr bwMode="auto">
          <a:xfrm flipH="1">
            <a:off x="5940425" y="2708275"/>
            <a:ext cx="3524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a</a:t>
            </a:r>
            <a:endParaRPr kumimoji="1" lang="en-US" altLang="zh-CN" sz="2000">
              <a:solidFill>
                <a:srgbClr val="CC0099"/>
              </a:solidFill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1969" name="Rectangle 17"/>
          <p:cNvSpPr>
            <a:spLocks noChangeAspect="1" noChangeArrowheads="1"/>
          </p:cNvSpPr>
          <p:nvPr/>
        </p:nvSpPr>
        <p:spPr bwMode="auto">
          <a:xfrm>
            <a:off x="5580063" y="1835150"/>
            <a:ext cx="1116012" cy="398463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实页号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1661970" name="Rectangle 18"/>
          <p:cNvSpPr>
            <a:spLocks noChangeAspect="1" noChangeArrowheads="1"/>
          </p:cNvSpPr>
          <p:nvPr/>
        </p:nvSpPr>
        <p:spPr bwMode="auto">
          <a:xfrm>
            <a:off x="5194300" y="1001713"/>
            <a:ext cx="1501775" cy="4000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虚页号</a:t>
            </a:r>
            <a:r>
              <a:rPr kumimoji="1" lang="en-US" altLang="zh-CN" sz="1800">
                <a:latin typeface="Book Antiqua" pitchFamily="18" charset="0"/>
                <a:ea typeface="楷体_GB2312" pitchFamily="49" charset="-122"/>
              </a:rPr>
              <a:t>P</a:t>
            </a:r>
          </a:p>
        </p:txBody>
      </p:sp>
      <p:grpSp>
        <p:nvGrpSpPr>
          <p:cNvPr id="1661971" name="Group 19"/>
          <p:cNvGrpSpPr>
            <a:grpSpLocks/>
          </p:cNvGrpSpPr>
          <p:nvPr/>
        </p:nvGrpSpPr>
        <p:grpSpPr bwMode="auto">
          <a:xfrm>
            <a:off x="833438" y="1917700"/>
            <a:ext cx="500062" cy="1198563"/>
            <a:chOff x="478" y="1208"/>
            <a:chExt cx="452" cy="755"/>
          </a:xfrm>
        </p:grpSpPr>
        <p:sp>
          <p:nvSpPr>
            <p:cNvPr id="1661972" name="Rectangle 20"/>
            <p:cNvSpPr>
              <a:spLocks noChangeAspect="1" noChangeArrowheads="1"/>
            </p:cNvSpPr>
            <p:nvPr/>
          </p:nvSpPr>
          <p:spPr bwMode="auto">
            <a:xfrm>
              <a:off x="478" y="1459"/>
              <a:ext cx="45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en-US" altLang="zh-CN" sz="1800">
                  <a:latin typeface="Book Antiqua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1800" baseline="-25000">
                  <a:latin typeface="Book Antiqua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61973" name="Rectangle 21"/>
            <p:cNvSpPr>
              <a:spLocks noChangeAspect="1" noChangeArrowheads="1"/>
            </p:cNvSpPr>
            <p:nvPr/>
          </p:nvSpPr>
          <p:spPr bwMode="auto">
            <a:xfrm>
              <a:off x="478" y="1711"/>
              <a:ext cx="45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en-US" altLang="zh-CN" sz="1800">
                  <a:latin typeface="Book Antiqua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1800" baseline="-25000">
                  <a:latin typeface="Book Antiqua" pitchFamily="18" charset="0"/>
                  <a:ea typeface="楷体_GB2312" pitchFamily="49" charset="-122"/>
                </a:rPr>
                <a:t>C</a:t>
              </a:r>
              <a:endParaRPr kumimoji="1" lang="zh-CN" altLang="zh-CN" sz="1800" baseline="-250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74" name="Rectangle 22"/>
            <p:cNvSpPr>
              <a:spLocks noChangeAspect="1" noChangeArrowheads="1"/>
            </p:cNvSpPr>
            <p:nvPr/>
          </p:nvSpPr>
          <p:spPr bwMode="auto">
            <a:xfrm>
              <a:off x="478" y="1208"/>
              <a:ext cx="452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en-US" altLang="zh-CN" sz="1800">
                  <a:latin typeface="Book Antiqua" pitchFamily="18" charset="0"/>
                  <a:ea typeface="楷体_GB2312" pitchFamily="49" charset="-122"/>
                </a:rPr>
                <a:t>S</a:t>
              </a:r>
              <a:r>
                <a:rPr kumimoji="1" lang="en-US" altLang="zh-CN" sz="1800" baseline="-25000">
                  <a:latin typeface="Book Antiqua" pitchFamily="18" charset="0"/>
                  <a:ea typeface="楷体_GB2312" pitchFamily="49" charset="-122"/>
                </a:rPr>
                <a:t>A</a:t>
              </a:r>
              <a:endParaRPr kumimoji="1" lang="zh-CN" altLang="zh-CN" sz="1800" baseline="-25000">
                <a:latin typeface="Book Antiqua" pitchFamily="18" charset="0"/>
                <a:ea typeface="楷体_GB2312" pitchFamily="49" charset="-122"/>
              </a:endParaRPr>
            </a:p>
          </p:txBody>
        </p:sp>
      </p:grpSp>
      <p:sp>
        <p:nvSpPr>
          <p:cNvPr id="1661975" name="Rectangle 23"/>
          <p:cNvSpPr>
            <a:spLocks noChangeAspect="1" noChangeArrowheads="1"/>
          </p:cNvSpPr>
          <p:nvPr/>
        </p:nvSpPr>
        <p:spPr bwMode="auto">
          <a:xfrm>
            <a:off x="2286000" y="5588000"/>
            <a:ext cx="487363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装入</a:t>
            </a:r>
            <a:br>
              <a:rPr kumimoji="1" lang="zh-CN" altLang="en-US" sz="18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1661976" name="Rectangle 24"/>
          <p:cNvSpPr>
            <a:spLocks noChangeAspect="1" noChangeArrowheads="1"/>
          </p:cNvSpPr>
          <p:nvPr/>
        </p:nvSpPr>
        <p:spPr bwMode="auto">
          <a:xfrm>
            <a:off x="2773363" y="5588000"/>
            <a:ext cx="503237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修改</a:t>
            </a:r>
            <a:br>
              <a:rPr kumimoji="1" lang="zh-CN" altLang="en-US" sz="18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位</a:t>
            </a:r>
          </a:p>
        </p:txBody>
      </p:sp>
      <p:sp>
        <p:nvSpPr>
          <p:cNvPr id="1661977" name="Rectangle 25"/>
          <p:cNvSpPr>
            <a:spLocks noChangeAspect="1" noChangeArrowheads="1"/>
          </p:cNvSpPr>
          <p:nvPr/>
        </p:nvSpPr>
        <p:spPr bwMode="auto">
          <a:xfrm>
            <a:off x="4284663" y="5588000"/>
            <a:ext cx="504825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页表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地址</a:t>
            </a:r>
          </a:p>
        </p:txBody>
      </p:sp>
      <p:sp>
        <p:nvSpPr>
          <p:cNvPr id="1661978" name="Rectangle 26"/>
          <p:cNvSpPr>
            <a:spLocks noChangeAspect="1" noChangeArrowheads="1"/>
          </p:cNvSpPr>
          <p:nvPr/>
        </p:nvSpPr>
        <p:spPr bwMode="auto">
          <a:xfrm flipH="1">
            <a:off x="1693863" y="4437063"/>
            <a:ext cx="5873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S</a:t>
            </a:r>
            <a:r>
              <a:rPr kumimoji="1" lang="en-US" altLang="zh-CN" sz="1800" baseline="-250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C</a:t>
            </a:r>
          </a:p>
        </p:txBody>
      </p:sp>
      <p:grpSp>
        <p:nvGrpSpPr>
          <p:cNvPr id="1661979" name="Group 27"/>
          <p:cNvGrpSpPr>
            <a:grpSpLocks/>
          </p:cNvGrpSpPr>
          <p:nvPr/>
        </p:nvGrpSpPr>
        <p:grpSpPr bwMode="auto">
          <a:xfrm>
            <a:off x="6288088" y="3962400"/>
            <a:ext cx="2028825" cy="1050925"/>
            <a:chOff x="3606" y="2178"/>
            <a:chExt cx="1278" cy="662"/>
          </a:xfrm>
        </p:grpSpPr>
        <p:sp>
          <p:nvSpPr>
            <p:cNvPr id="1661980" name="Rectangle 28"/>
            <p:cNvSpPr>
              <a:spLocks noChangeAspect="1" noChangeArrowheads="1"/>
            </p:cNvSpPr>
            <p:nvPr/>
          </p:nvSpPr>
          <p:spPr bwMode="auto">
            <a:xfrm>
              <a:off x="4249" y="2619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>
                  <a:latin typeface="Book Antiqua" pitchFamily="18" charset="0"/>
                  <a:ea typeface="楷体_GB2312" pitchFamily="49" charset="-122"/>
                </a:rPr>
                <a:t>0/1</a:t>
              </a:r>
            </a:p>
          </p:txBody>
        </p:sp>
        <p:sp>
          <p:nvSpPr>
            <p:cNvPr id="1661981" name="Rectangle 29"/>
            <p:cNvSpPr>
              <a:spLocks noChangeAspect="1" noChangeArrowheads="1"/>
            </p:cNvSpPr>
            <p:nvPr/>
          </p:nvSpPr>
          <p:spPr bwMode="auto">
            <a:xfrm>
              <a:off x="4249" y="2178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2" name="Rectangle 30"/>
            <p:cNvSpPr>
              <a:spLocks noChangeAspect="1" noChangeArrowheads="1"/>
            </p:cNvSpPr>
            <p:nvPr/>
          </p:nvSpPr>
          <p:spPr bwMode="auto">
            <a:xfrm>
              <a:off x="4249" y="2399"/>
              <a:ext cx="317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3" name="Rectangle 31"/>
            <p:cNvSpPr>
              <a:spLocks noChangeAspect="1" noChangeArrowheads="1"/>
            </p:cNvSpPr>
            <p:nvPr/>
          </p:nvSpPr>
          <p:spPr bwMode="auto">
            <a:xfrm>
              <a:off x="3931" y="2619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>
                  <a:latin typeface="Book Antiqua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661984" name="Rectangle 32"/>
            <p:cNvSpPr>
              <a:spLocks noChangeAspect="1" noChangeArrowheads="1"/>
            </p:cNvSpPr>
            <p:nvPr/>
          </p:nvSpPr>
          <p:spPr bwMode="auto">
            <a:xfrm>
              <a:off x="3931" y="2178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5" name="Rectangle 33"/>
            <p:cNvSpPr>
              <a:spLocks noChangeAspect="1" noChangeArrowheads="1"/>
            </p:cNvSpPr>
            <p:nvPr/>
          </p:nvSpPr>
          <p:spPr bwMode="auto">
            <a:xfrm>
              <a:off x="3931" y="2399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6" name="Rectangle 34"/>
            <p:cNvSpPr>
              <a:spLocks noChangeAspect="1" noChangeArrowheads="1"/>
            </p:cNvSpPr>
            <p:nvPr/>
          </p:nvSpPr>
          <p:spPr bwMode="auto">
            <a:xfrm>
              <a:off x="4566" y="2619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7" name="Rectangle 35"/>
            <p:cNvSpPr>
              <a:spLocks noChangeAspect="1" noChangeArrowheads="1"/>
            </p:cNvSpPr>
            <p:nvPr/>
          </p:nvSpPr>
          <p:spPr bwMode="auto">
            <a:xfrm>
              <a:off x="4566" y="2178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8" name="Rectangle 36"/>
            <p:cNvSpPr>
              <a:spLocks noChangeAspect="1" noChangeArrowheads="1"/>
            </p:cNvSpPr>
            <p:nvPr/>
          </p:nvSpPr>
          <p:spPr bwMode="auto">
            <a:xfrm>
              <a:off x="4566" y="2399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89" name="Rectangle 37"/>
            <p:cNvSpPr>
              <a:spLocks noChangeAspect="1" noChangeArrowheads="1"/>
            </p:cNvSpPr>
            <p:nvPr/>
          </p:nvSpPr>
          <p:spPr bwMode="auto">
            <a:xfrm>
              <a:off x="3606" y="2619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>
                  <a:latin typeface="Book Antiqua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1990" name="Rectangle 38"/>
            <p:cNvSpPr>
              <a:spLocks noChangeAspect="1" noChangeArrowheads="1"/>
            </p:cNvSpPr>
            <p:nvPr/>
          </p:nvSpPr>
          <p:spPr bwMode="auto">
            <a:xfrm>
              <a:off x="3606" y="2178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1991" name="Rectangle 39"/>
            <p:cNvSpPr>
              <a:spLocks noChangeAspect="1" noChangeArrowheads="1"/>
            </p:cNvSpPr>
            <p:nvPr/>
          </p:nvSpPr>
          <p:spPr bwMode="auto">
            <a:xfrm>
              <a:off x="3606" y="2399"/>
              <a:ext cx="325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sp>
        <p:nvSpPr>
          <p:cNvPr id="1661992" name="AutoShape 40"/>
          <p:cNvSpPr>
            <a:spLocks noChangeAspect="1" noChangeArrowheads="1"/>
          </p:cNvSpPr>
          <p:nvPr/>
        </p:nvSpPr>
        <p:spPr bwMode="auto">
          <a:xfrm>
            <a:off x="1590675" y="2822575"/>
            <a:ext cx="196850" cy="203200"/>
          </a:xfrm>
          <a:prstGeom prst="flowChartOr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1993" name="Text Box 41"/>
          <p:cNvSpPr txBox="1">
            <a:spLocks noChangeAspect="1" noChangeArrowheads="1"/>
          </p:cNvSpPr>
          <p:nvPr/>
        </p:nvSpPr>
        <p:spPr bwMode="auto">
          <a:xfrm>
            <a:off x="325438" y="3141663"/>
            <a:ext cx="1150937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段表基址</a:t>
            </a: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寄存器</a:t>
            </a:r>
          </a:p>
        </p:txBody>
      </p:sp>
      <p:sp>
        <p:nvSpPr>
          <p:cNvPr id="1661994" name="Text Box 42"/>
          <p:cNvSpPr txBox="1">
            <a:spLocks noChangeAspect="1" noChangeArrowheads="1"/>
          </p:cNvSpPr>
          <p:nvPr/>
        </p:nvSpPr>
        <p:spPr bwMode="auto">
          <a:xfrm>
            <a:off x="611188" y="981075"/>
            <a:ext cx="2087562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多用户虚地址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1" lang="en-US" altLang="zh-CN" sz="1800" baseline="-25000">
                <a:solidFill>
                  <a:srgbClr val="0000FF"/>
                </a:solidFill>
                <a:ea typeface="楷体_GB2312" pitchFamily="49" charset="-122"/>
              </a:rPr>
              <a:t>V</a:t>
            </a:r>
          </a:p>
        </p:txBody>
      </p:sp>
      <p:sp>
        <p:nvSpPr>
          <p:cNvPr id="1661995" name="Text Box 43"/>
          <p:cNvSpPr txBox="1">
            <a:spLocks noChangeAspect="1" noChangeArrowheads="1"/>
          </p:cNvSpPr>
          <p:nvPr/>
        </p:nvSpPr>
        <p:spPr bwMode="auto">
          <a:xfrm>
            <a:off x="2700338" y="6092825"/>
            <a:ext cx="1512887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多用户段表</a:t>
            </a:r>
          </a:p>
        </p:txBody>
      </p:sp>
      <p:sp>
        <p:nvSpPr>
          <p:cNvPr id="1661996" name="Text Box 44"/>
          <p:cNvSpPr txBox="1">
            <a:spLocks noChangeAspect="1" noChangeArrowheads="1"/>
          </p:cNvSpPr>
          <p:nvPr/>
        </p:nvSpPr>
        <p:spPr bwMode="auto">
          <a:xfrm>
            <a:off x="8461375" y="3692525"/>
            <a:ext cx="431800" cy="146526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多用户页表</a:t>
            </a:r>
          </a:p>
        </p:txBody>
      </p:sp>
      <p:sp>
        <p:nvSpPr>
          <p:cNvPr id="1661997" name="Text Box 45"/>
          <p:cNvSpPr txBox="1">
            <a:spLocks noChangeAspect="1" noChangeArrowheads="1"/>
          </p:cNvSpPr>
          <p:nvPr/>
        </p:nvSpPr>
        <p:spPr bwMode="auto">
          <a:xfrm>
            <a:off x="6156325" y="2198688"/>
            <a:ext cx="1558925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主存实地址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1661998" name="Rectangle 46"/>
          <p:cNvSpPr>
            <a:spLocks noChangeAspect="1" noChangeArrowheads="1"/>
          </p:cNvSpPr>
          <p:nvPr/>
        </p:nvSpPr>
        <p:spPr bwMode="auto">
          <a:xfrm>
            <a:off x="3276600" y="5588000"/>
            <a:ext cx="504825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标志</a:t>
            </a:r>
          </a:p>
        </p:txBody>
      </p:sp>
      <p:sp>
        <p:nvSpPr>
          <p:cNvPr id="1661999" name="Rectangle 47"/>
          <p:cNvSpPr>
            <a:spLocks noChangeAspect="1" noChangeArrowheads="1"/>
          </p:cNvSpPr>
          <p:nvPr/>
        </p:nvSpPr>
        <p:spPr bwMode="auto">
          <a:xfrm>
            <a:off x="3781425" y="5588000"/>
            <a:ext cx="503238" cy="542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页表</a:t>
            </a:r>
            <a:br>
              <a:rPr kumimoji="1" lang="zh-CN" altLang="en-US" sz="18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长</a:t>
            </a:r>
          </a:p>
        </p:txBody>
      </p:sp>
      <p:grpSp>
        <p:nvGrpSpPr>
          <p:cNvPr id="1662000" name="Group 48"/>
          <p:cNvGrpSpPr>
            <a:grpSpLocks/>
          </p:cNvGrpSpPr>
          <p:nvPr/>
        </p:nvGrpSpPr>
        <p:grpSpPr bwMode="auto">
          <a:xfrm>
            <a:off x="2286000" y="4579938"/>
            <a:ext cx="487363" cy="1008062"/>
            <a:chOff x="486" y="2197"/>
            <a:chExt cx="494" cy="755"/>
          </a:xfrm>
        </p:grpSpPr>
        <p:sp>
          <p:nvSpPr>
            <p:cNvPr id="1662001" name="Rectangle 49"/>
            <p:cNvSpPr>
              <a:spLocks noChangeAspect="1" noChangeArrowheads="1"/>
            </p:cNvSpPr>
            <p:nvPr/>
          </p:nvSpPr>
          <p:spPr bwMode="auto">
            <a:xfrm>
              <a:off x="486" y="2701"/>
              <a:ext cx="494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02" name="Rectangle 50"/>
            <p:cNvSpPr>
              <a:spLocks noChangeAspect="1" noChangeArrowheads="1"/>
            </p:cNvSpPr>
            <p:nvPr/>
          </p:nvSpPr>
          <p:spPr bwMode="auto">
            <a:xfrm>
              <a:off x="486" y="2449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>
                  <a:latin typeface="Book Antiqua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62003" name="Rectangle 51"/>
            <p:cNvSpPr>
              <a:spLocks noChangeAspect="1" noChangeArrowheads="1"/>
            </p:cNvSpPr>
            <p:nvPr/>
          </p:nvSpPr>
          <p:spPr bwMode="auto">
            <a:xfrm>
              <a:off x="486" y="2197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662004" name="Group 52"/>
          <p:cNvGrpSpPr>
            <a:grpSpLocks/>
          </p:cNvGrpSpPr>
          <p:nvPr/>
        </p:nvGrpSpPr>
        <p:grpSpPr bwMode="auto">
          <a:xfrm>
            <a:off x="2773363" y="4579938"/>
            <a:ext cx="503237" cy="1008062"/>
            <a:chOff x="980" y="2197"/>
            <a:chExt cx="494" cy="755"/>
          </a:xfrm>
        </p:grpSpPr>
        <p:sp>
          <p:nvSpPr>
            <p:cNvPr id="1662005" name="Rectangle 53"/>
            <p:cNvSpPr>
              <a:spLocks noChangeAspect="1" noChangeArrowheads="1"/>
            </p:cNvSpPr>
            <p:nvPr/>
          </p:nvSpPr>
          <p:spPr bwMode="auto">
            <a:xfrm>
              <a:off x="980" y="2701"/>
              <a:ext cx="494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06" name="Rectangle 54"/>
            <p:cNvSpPr>
              <a:spLocks noChangeAspect="1" noChangeArrowheads="1"/>
            </p:cNvSpPr>
            <p:nvPr/>
          </p:nvSpPr>
          <p:spPr bwMode="auto">
            <a:xfrm>
              <a:off x="980" y="2449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kumimoji="1" lang="zh-CN" altLang="zh-CN" sz="1800">
                  <a:latin typeface="Book Antiqua" pitchFamily="18" charset="0"/>
                  <a:ea typeface="楷体_GB2312" pitchFamily="49" charset="-122"/>
                </a:rPr>
                <a:t>0/1</a:t>
              </a:r>
            </a:p>
          </p:txBody>
        </p:sp>
        <p:sp>
          <p:nvSpPr>
            <p:cNvPr id="1662007" name="Rectangle 55"/>
            <p:cNvSpPr>
              <a:spLocks noChangeAspect="1" noChangeArrowheads="1"/>
            </p:cNvSpPr>
            <p:nvPr/>
          </p:nvSpPr>
          <p:spPr bwMode="auto">
            <a:xfrm>
              <a:off x="980" y="2197"/>
              <a:ext cx="494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sp>
        <p:nvSpPr>
          <p:cNvPr id="1662008" name="Rectangle 56"/>
          <p:cNvSpPr>
            <a:spLocks noChangeAspect="1" noChangeArrowheads="1"/>
          </p:cNvSpPr>
          <p:nvPr/>
        </p:nvSpPr>
        <p:spPr bwMode="auto">
          <a:xfrm>
            <a:off x="4284663" y="5253038"/>
            <a:ext cx="504825" cy="3349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c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2009" name="Rectangle 57"/>
          <p:cNvSpPr>
            <a:spLocks noChangeAspect="1" noChangeArrowheads="1"/>
          </p:cNvSpPr>
          <p:nvPr/>
        </p:nvSpPr>
        <p:spPr bwMode="auto">
          <a:xfrm>
            <a:off x="4284663" y="4916488"/>
            <a:ext cx="504825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b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2010" name="Rectangle 58"/>
          <p:cNvSpPr>
            <a:spLocks noChangeAspect="1" noChangeArrowheads="1"/>
          </p:cNvSpPr>
          <p:nvPr/>
        </p:nvSpPr>
        <p:spPr bwMode="auto">
          <a:xfrm>
            <a:off x="4284663" y="4579938"/>
            <a:ext cx="504825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a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grpSp>
        <p:nvGrpSpPr>
          <p:cNvPr id="1662011" name="Group 59"/>
          <p:cNvGrpSpPr>
            <a:grpSpLocks/>
          </p:cNvGrpSpPr>
          <p:nvPr/>
        </p:nvGrpSpPr>
        <p:grpSpPr bwMode="auto">
          <a:xfrm>
            <a:off x="3276600" y="4579938"/>
            <a:ext cx="504825" cy="1008062"/>
            <a:chOff x="1474" y="2197"/>
            <a:chExt cx="362" cy="755"/>
          </a:xfrm>
        </p:grpSpPr>
        <p:sp>
          <p:nvSpPr>
            <p:cNvPr id="1662012" name="Rectangle 60"/>
            <p:cNvSpPr>
              <a:spLocks noChangeAspect="1" noChangeArrowheads="1"/>
            </p:cNvSpPr>
            <p:nvPr/>
          </p:nvSpPr>
          <p:spPr bwMode="auto">
            <a:xfrm>
              <a:off x="1474" y="2701"/>
              <a:ext cx="362" cy="25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13" name="Rectangle 61"/>
            <p:cNvSpPr>
              <a:spLocks noChangeAspect="1" noChangeArrowheads="1"/>
            </p:cNvSpPr>
            <p:nvPr/>
          </p:nvSpPr>
          <p:spPr bwMode="auto">
            <a:xfrm>
              <a:off x="1474" y="2449"/>
              <a:ext cx="36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14" name="Rectangle 62"/>
            <p:cNvSpPr>
              <a:spLocks noChangeAspect="1" noChangeArrowheads="1"/>
            </p:cNvSpPr>
            <p:nvPr/>
          </p:nvSpPr>
          <p:spPr bwMode="auto">
            <a:xfrm>
              <a:off x="1474" y="2197"/>
              <a:ext cx="362" cy="25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sp>
        <p:nvSpPr>
          <p:cNvPr id="1662015" name="Rectangle 63"/>
          <p:cNvSpPr>
            <a:spLocks noChangeAspect="1" noChangeArrowheads="1"/>
          </p:cNvSpPr>
          <p:nvPr/>
        </p:nvSpPr>
        <p:spPr bwMode="auto">
          <a:xfrm>
            <a:off x="3781425" y="5253038"/>
            <a:ext cx="503238" cy="3349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2016" name="Rectangle 64"/>
          <p:cNvSpPr>
            <a:spLocks noChangeAspect="1" noChangeArrowheads="1"/>
          </p:cNvSpPr>
          <p:nvPr/>
        </p:nvSpPr>
        <p:spPr bwMode="auto">
          <a:xfrm>
            <a:off x="3781425" y="4916488"/>
            <a:ext cx="503238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1800">
                <a:latin typeface="Book Antiqua" pitchFamily="18" charset="0"/>
                <a:ea typeface="楷体_GB2312" pitchFamily="49" charset="-122"/>
              </a:rPr>
              <a:t>3</a:t>
            </a: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2017" name="Rectangle 65"/>
          <p:cNvSpPr>
            <a:spLocks noChangeAspect="1" noChangeArrowheads="1"/>
          </p:cNvSpPr>
          <p:nvPr/>
        </p:nvSpPr>
        <p:spPr bwMode="auto">
          <a:xfrm>
            <a:off x="3781425" y="4579938"/>
            <a:ext cx="503238" cy="33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18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62018" name="Text Box 66"/>
          <p:cNvSpPr txBox="1">
            <a:spLocks noChangeArrowheads="1"/>
          </p:cNvSpPr>
          <p:nvPr/>
        </p:nvSpPr>
        <p:spPr bwMode="auto">
          <a:xfrm>
            <a:off x="2627312" y="595313"/>
            <a:ext cx="100858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“</a:t>
            </a:r>
            <a:r>
              <a:rPr lang="en-US" altLang="zh-CN" sz="2400" smtClean="0">
                <a:solidFill>
                  <a:srgbClr val="FF0066"/>
                </a:solidFill>
              </a:rPr>
              <a:t>C</a:t>
            </a:r>
            <a:r>
              <a:rPr lang="zh-CN" altLang="en-US" sz="2400" smtClean="0">
                <a:solidFill>
                  <a:srgbClr val="FF0066"/>
                </a:solidFill>
              </a:rPr>
              <a:t>”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662019" name="Text Box 67"/>
          <p:cNvSpPr txBox="1">
            <a:spLocks noChangeArrowheads="1"/>
          </p:cNvSpPr>
          <p:nvPr/>
        </p:nvSpPr>
        <p:spPr bwMode="auto">
          <a:xfrm>
            <a:off x="4067944" y="595313"/>
            <a:ext cx="93585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“</a:t>
            </a:r>
            <a:r>
              <a:rPr lang="en-US" altLang="zh-CN" sz="2400" smtClean="0">
                <a:solidFill>
                  <a:srgbClr val="FF0066"/>
                </a:solidFill>
              </a:rPr>
              <a:t>1</a:t>
            </a:r>
            <a:r>
              <a:rPr lang="zh-CN" altLang="en-US" sz="2400" smtClean="0">
                <a:solidFill>
                  <a:srgbClr val="FF0066"/>
                </a:solidFill>
              </a:rPr>
              <a:t>”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662020" name="Text Box 68"/>
          <p:cNvSpPr txBox="1">
            <a:spLocks noChangeArrowheads="1"/>
          </p:cNvSpPr>
          <p:nvPr/>
        </p:nvSpPr>
        <p:spPr bwMode="auto">
          <a:xfrm>
            <a:off x="5436096" y="595313"/>
            <a:ext cx="935583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“</a:t>
            </a:r>
            <a:r>
              <a:rPr lang="en-US" altLang="zh-CN" sz="2400" smtClean="0">
                <a:solidFill>
                  <a:srgbClr val="FF0066"/>
                </a:solidFill>
              </a:rPr>
              <a:t>2</a:t>
            </a:r>
            <a:r>
              <a:rPr lang="zh-CN" altLang="en-US" sz="2400" smtClean="0">
                <a:solidFill>
                  <a:srgbClr val="FF0066"/>
                </a:solidFill>
              </a:rPr>
              <a:t>”</a:t>
            </a:r>
            <a:endParaRPr lang="en-US" altLang="zh-CN" sz="2400">
              <a:solidFill>
                <a:srgbClr val="FF0066"/>
              </a:solidFill>
            </a:endParaRPr>
          </a:p>
        </p:txBody>
      </p:sp>
      <p:grpSp>
        <p:nvGrpSpPr>
          <p:cNvPr id="1662021" name="Group 69"/>
          <p:cNvGrpSpPr>
            <a:grpSpLocks/>
          </p:cNvGrpSpPr>
          <p:nvPr/>
        </p:nvGrpSpPr>
        <p:grpSpPr bwMode="auto">
          <a:xfrm>
            <a:off x="6288088" y="5443538"/>
            <a:ext cx="2028825" cy="700087"/>
            <a:chOff x="3598" y="2976"/>
            <a:chExt cx="1278" cy="441"/>
          </a:xfrm>
        </p:grpSpPr>
        <p:sp>
          <p:nvSpPr>
            <p:cNvPr id="1662022" name="Rectangle 70"/>
            <p:cNvSpPr>
              <a:spLocks noChangeAspect="1" noChangeArrowheads="1"/>
            </p:cNvSpPr>
            <p:nvPr/>
          </p:nvSpPr>
          <p:spPr bwMode="auto">
            <a:xfrm>
              <a:off x="4241" y="2976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3" name="Rectangle 71"/>
            <p:cNvSpPr>
              <a:spLocks noChangeAspect="1" noChangeArrowheads="1"/>
            </p:cNvSpPr>
            <p:nvPr/>
          </p:nvSpPr>
          <p:spPr bwMode="auto">
            <a:xfrm>
              <a:off x="4241" y="3197"/>
              <a:ext cx="317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4" name="Rectangle 72"/>
            <p:cNvSpPr>
              <a:spLocks noChangeAspect="1" noChangeArrowheads="1"/>
            </p:cNvSpPr>
            <p:nvPr/>
          </p:nvSpPr>
          <p:spPr bwMode="auto">
            <a:xfrm>
              <a:off x="3923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5" name="Rectangle 73"/>
            <p:cNvSpPr>
              <a:spLocks noChangeAspect="1" noChangeArrowheads="1"/>
            </p:cNvSpPr>
            <p:nvPr/>
          </p:nvSpPr>
          <p:spPr bwMode="auto">
            <a:xfrm>
              <a:off x="3923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6" name="Rectangle 74"/>
            <p:cNvSpPr>
              <a:spLocks noChangeAspect="1" noChangeArrowheads="1"/>
            </p:cNvSpPr>
            <p:nvPr/>
          </p:nvSpPr>
          <p:spPr bwMode="auto">
            <a:xfrm>
              <a:off x="4558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7" name="Rectangle 75"/>
            <p:cNvSpPr>
              <a:spLocks noChangeAspect="1" noChangeArrowheads="1"/>
            </p:cNvSpPr>
            <p:nvPr/>
          </p:nvSpPr>
          <p:spPr bwMode="auto">
            <a:xfrm>
              <a:off x="4558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8" name="Rectangle 76"/>
            <p:cNvSpPr>
              <a:spLocks noChangeAspect="1" noChangeArrowheads="1"/>
            </p:cNvSpPr>
            <p:nvPr/>
          </p:nvSpPr>
          <p:spPr bwMode="auto">
            <a:xfrm>
              <a:off x="3598" y="2976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29" name="Rectangle 77"/>
            <p:cNvSpPr>
              <a:spLocks noChangeAspect="1" noChangeArrowheads="1"/>
            </p:cNvSpPr>
            <p:nvPr/>
          </p:nvSpPr>
          <p:spPr bwMode="auto">
            <a:xfrm>
              <a:off x="3598" y="3197"/>
              <a:ext cx="325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662030" name="Group 78"/>
          <p:cNvGrpSpPr>
            <a:grpSpLocks/>
          </p:cNvGrpSpPr>
          <p:nvPr/>
        </p:nvGrpSpPr>
        <p:grpSpPr bwMode="auto">
          <a:xfrm>
            <a:off x="6288088" y="2852738"/>
            <a:ext cx="2028825" cy="700087"/>
            <a:chOff x="3598" y="2976"/>
            <a:chExt cx="1278" cy="441"/>
          </a:xfrm>
        </p:grpSpPr>
        <p:sp>
          <p:nvSpPr>
            <p:cNvPr id="1662031" name="Rectangle 79"/>
            <p:cNvSpPr>
              <a:spLocks noChangeAspect="1" noChangeArrowheads="1"/>
            </p:cNvSpPr>
            <p:nvPr/>
          </p:nvSpPr>
          <p:spPr bwMode="auto">
            <a:xfrm>
              <a:off x="4241" y="2976"/>
              <a:ext cx="317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2" name="Rectangle 80"/>
            <p:cNvSpPr>
              <a:spLocks noChangeAspect="1" noChangeArrowheads="1"/>
            </p:cNvSpPr>
            <p:nvPr/>
          </p:nvSpPr>
          <p:spPr bwMode="auto">
            <a:xfrm>
              <a:off x="4241" y="3197"/>
              <a:ext cx="317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3" name="Rectangle 81"/>
            <p:cNvSpPr>
              <a:spLocks noChangeAspect="1" noChangeArrowheads="1"/>
            </p:cNvSpPr>
            <p:nvPr/>
          </p:nvSpPr>
          <p:spPr bwMode="auto">
            <a:xfrm>
              <a:off x="3923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4" name="Rectangle 82"/>
            <p:cNvSpPr>
              <a:spLocks noChangeAspect="1" noChangeArrowheads="1"/>
            </p:cNvSpPr>
            <p:nvPr/>
          </p:nvSpPr>
          <p:spPr bwMode="auto">
            <a:xfrm>
              <a:off x="3923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5" name="Rectangle 83"/>
            <p:cNvSpPr>
              <a:spLocks noChangeAspect="1" noChangeArrowheads="1"/>
            </p:cNvSpPr>
            <p:nvPr/>
          </p:nvSpPr>
          <p:spPr bwMode="auto">
            <a:xfrm>
              <a:off x="4558" y="2976"/>
              <a:ext cx="318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6" name="Rectangle 84"/>
            <p:cNvSpPr>
              <a:spLocks noChangeAspect="1" noChangeArrowheads="1"/>
            </p:cNvSpPr>
            <p:nvPr/>
          </p:nvSpPr>
          <p:spPr bwMode="auto">
            <a:xfrm>
              <a:off x="4558" y="3197"/>
              <a:ext cx="318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7" name="Rectangle 85"/>
            <p:cNvSpPr>
              <a:spLocks noChangeAspect="1" noChangeArrowheads="1"/>
            </p:cNvSpPr>
            <p:nvPr/>
          </p:nvSpPr>
          <p:spPr bwMode="auto">
            <a:xfrm>
              <a:off x="3598" y="2976"/>
              <a:ext cx="325" cy="221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  <p:sp>
          <p:nvSpPr>
            <p:cNvPr id="1662038" name="Rectangle 86"/>
            <p:cNvSpPr>
              <a:spLocks noChangeAspect="1" noChangeArrowheads="1"/>
            </p:cNvSpPr>
            <p:nvPr/>
          </p:nvSpPr>
          <p:spPr bwMode="auto">
            <a:xfrm>
              <a:off x="3598" y="3197"/>
              <a:ext cx="325" cy="2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72000" tIns="36000" rIns="36000" bIns="0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kumimoji="1" lang="zh-CN" altLang="zh-CN" sz="1800">
                <a:latin typeface="Book Antiqua" pitchFamily="18" charset="0"/>
                <a:ea typeface="楷体_GB2312" pitchFamily="49" charset="-122"/>
              </a:endParaRPr>
            </a:p>
          </p:txBody>
        </p:sp>
      </p:grpSp>
      <p:sp>
        <p:nvSpPr>
          <p:cNvPr id="1662039" name="Rectangle 87"/>
          <p:cNvSpPr>
            <a:spLocks noChangeAspect="1" noChangeArrowheads="1"/>
          </p:cNvSpPr>
          <p:nvPr/>
        </p:nvSpPr>
        <p:spPr bwMode="auto">
          <a:xfrm flipH="1">
            <a:off x="5940425" y="3892550"/>
            <a:ext cx="3524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662040" name="Rectangle 88"/>
          <p:cNvSpPr>
            <a:spLocks noChangeAspect="1" noChangeArrowheads="1"/>
          </p:cNvSpPr>
          <p:nvPr/>
        </p:nvSpPr>
        <p:spPr bwMode="auto">
          <a:xfrm flipH="1">
            <a:off x="5940425" y="5300663"/>
            <a:ext cx="3524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c</a:t>
            </a:r>
          </a:p>
        </p:txBody>
      </p:sp>
      <p:grpSp>
        <p:nvGrpSpPr>
          <p:cNvPr id="1662041" name="Group 89"/>
          <p:cNvGrpSpPr>
            <a:grpSpLocks/>
          </p:cNvGrpSpPr>
          <p:nvPr/>
        </p:nvGrpSpPr>
        <p:grpSpPr bwMode="auto">
          <a:xfrm>
            <a:off x="2268538" y="2420938"/>
            <a:ext cx="2503487" cy="1008062"/>
            <a:chOff x="1303" y="2584"/>
            <a:chExt cx="1577" cy="755"/>
          </a:xfrm>
        </p:grpSpPr>
        <p:grpSp>
          <p:nvGrpSpPr>
            <p:cNvPr id="1662042" name="Group 90"/>
            <p:cNvGrpSpPr>
              <a:grpSpLocks/>
            </p:cNvGrpSpPr>
            <p:nvPr/>
          </p:nvGrpSpPr>
          <p:grpSpPr bwMode="auto">
            <a:xfrm>
              <a:off x="1303" y="2584"/>
              <a:ext cx="307" cy="755"/>
              <a:chOff x="486" y="2197"/>
              <a:chExt cx="494" cy="755"/>
            </a:xfrm>
          </p:grpSpPr>
          <p:sp>
            <p:nvSpPr>
              <p:cNvPr id="1662043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486" y="2701"/>
                <a:ext cx="494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44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486" y="2449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45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486" y="2197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62046" name="Group 94"/>
            <p:cNvGrpSpPr>
              <a:grpSpLocks/>
            </p:cNvGrpSpPr>
            <p:nvPr/>
          </p:nvGrpSpPr>
          <p:grpSpPr bwMode="auto">
            <a:xfrm>
              <a:off x="1610" y="2584"/>
              <a:ext cx="317" cy="755"/>
              <a:chOff x="980" y="2197"/>
              <a:chExt cx="494" cy="755"/>
            </a:xfrm>
          </p:grpSpPr>
          <p:sp>
            <p:nvSpPr>
              <p:cNvPr id="1662047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980" y="2701"/>
                <a:ext cx="494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48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980" y="2449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49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980" y="2197"/>
                <a:ext cx="49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62050" name="Group 98"/>
            <p:cNvGrpSpPr>
              <a:grpSpLocks/>
            </p:cNvGrpSpPr>
            <p:nvPr/>
          </p:nvGrpSpPr>
          <p:grpSpPr bwMode="auto">
            <a:xfrm>
              <a:off x="2562" y="2584"/>
              <a:ext cx="318" cy="755"/>
              <a:chOff x="2290" y="2197"/>
              <a:chExt cx="493" cy="755"/>
            </a:xfrm>
          </p:grpSpPr>
          <p:sp>
            <p:nvSpPr>
              <p:cNvPr id="1662051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2290" y="2701"/>
                <a:ext cx="493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52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2290" y="2449"/>
                <a:ext cx="493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53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290" y="2197"/>
                <a:ext cx="493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62054" name="Group 102"/>
            <p:cNvGrpSpPr>
              <a:grpSpLocks/>
            </p:cNvGrpSpPr>
            <p:nvPr/>
          </p:nvGrpSpPr>
          <p:grpSpPr bwMode="auto">
            <a:xfrm>
              <a:off x="1927" y="2584"/>
              <a:ext cx="318" cy="755"/>
              <a:chOff x="1474" y="2197"/>
              <a:chExt cx="362" cy="755"/>
            </a:xfrm>
          </p:grpSpPr>
          <p:sp>
            <p:nvSpPr>
              <p:cNvPr id="1662055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474" y="2701"/>
                <a:ext cx="362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56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1474" y="2449"/>
                <a:ext cx="362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57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1474" y="2197"/>
                <a:ext cx="362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62058" name="Group 106"/>
            <p:cNvGrpSpPr>
              <a:grpSpLocks/>
            </p:cNvGrpSpPr>
            <p:nvPr/>
          </p:nvGrpSpPr>
          <p:grpSpPr bwMode="auto">
            <a:xfrm>
              <a:off x="2245" y="2584"/>
              <a:ext cx="317" cy="755"/>
              <a:chOff x="1836" y="2197"/>
              <a:chExt cx="454" cy="755"/>
            </a:xfrm>
          </p:grpSpPr>
          <p:sp>
            <p:nvSpPr>
              <p:cNvPr id="1662059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1836" y="2701"/>
                <a:ext cx="454" cy="25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60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836" y="2449"/>
                <a:ext cx="45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62061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1836" y="2197"/>
                <a:ext cx="454" cy="25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lIns="72000" tIns="36000" rIns="36000" bIns="0" anchor="ctr"/>
              <a:lstStyle/>
              <a:p>
                <a:pPr>
                  <a:lnSpc>
                    <a:spcPct val="80000"/>
                  </a:lnSpc>
                  <a:spcBef>
                    <a:spcPct val="0"/>
                  </a:spcBef>
                </a:pPr>
                <a:endParaRPr kumimoji="1" lang="zh-CN" altLang="zh-CN" sz="1800">
                  <a:latin typeface="Book Antiqua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662062" name="Text Box 110"/>
          <p:cNvSpPr txBox="1">
            <a:spLocks noChangeAspect="1" noChangeArrowheads="1"/>
          </p:cNvSpPr>
          <p:nvPr/>
        </p:nvSpPr>
        <p:spPr bwMode="auto">
          <a:xfrm>
            <a:off x="2268538" y="2060575"/>
            <a:ext cx="1558925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程序</a:t>
            </a:r>
            <a:r>
              <a:rPr kumimoji="1" lang="en-US" altLang="zh-CN" sz="1800">
                <a:solidFill>
                  <a:srgbClr val="006600"/>
                </a:solidFill>
                <a:ea typeface="楷体_GB2312" pitchFamily="49" charset="-122"/>
              </a:rPr>
              <a:t>A</a:t>
            </a:r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段表</a:t>
            </a:r>
          </a:p>
        </p:txBody>
      </p:sp>
      <p:sp>
        <p:nvSpPr>
          <p:cNvPr id="1662063" name="Text Box 111"/>
          <p:cNvSpPr txBox="1">
            <a:spLocks noChangeAspect="1" noChangeArrowheads="1"/>
          </p:cNvSpPr>
          <p:nvPr/>
        </p:nvSpPr>
        <p:spPr bwMode="auto">
          <a:xfrm>
            <a:off x="2268538" y="4221163"/>
            <a:ext cx="1558925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程序</a:t>
            </a:r>
            <a:r>
              <a:rPr kumimoji="1" lang="en-US" altLang="zh-CN" sz="1800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段表</a:t>
            </a:r>
          </a:p>
        </p:txBody>
      </p:sp>
      <p:sp>
        <p:nvSpPr>
          <p:cNvPr id="1662064" name="Text Box 112"/>
          <p:cNvSpPr txBox="1">
            <a:spLocks noChangeArrowheads="1"/>
          </p:cNvSpPr>
          <p:nvPr/>
        </p:nvSpPr>
        <p:spPr bwMode="auto">
          <a:xfrm>
            <a:off x="3349625" y="3498850"/>
            <a:ext cx="549275" cy="865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>
            <a:spAutoFit/>
          </a:bodyPr>
          <a:lstStyle/>
          <a:p>
            <a:r>
              <a:rPr lang="en-US" altLang="zh-CN" sz="2400">
                <a:solidFill>
                  <a:srgbClr val="006600"/>
                </a:solidFill>
              </a:rPr>
              <a:t>……</a:t>
            </a:r>
          </a:p>
        </p:txBody>
      </p:sp>
      <p:sp>
        <p:nvSpPr>
          <p:cNvPr id="1662065" name="Line 113"/>
          <p:cNvSpPr>
            <a:spLocks noChangeShapeType="1"/>
          </p:cNvSpPr>
          <p:nvPr/>
        </p:nvSpPr>
        <p:spPr bwMode="auto">
          <a:xfrm>
            <a:off x="3132138" y="14128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6" name="Line 114"/>
          <p:cNvSpPr>
            <a:spLocks noChangeShapeType="1"/>
          </p:cNvSpPr>
          <p:nvPr/>
        </p:nvSpPr>
        <p:spPr bwMode="auto">
          <a:xfrm flipH="1">
            <a:off x="179388" y="1628775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7" name="Line 115"/>
          <p:cNvSpPr>
            <a:spLocks noChangeShapeType="1"/>
          </p:cNvSpPr>
          <p:nvPr/>
        </p:nvSpPr>
        <p:spPr bwMode="auto">
          <a:xfrm>
            <a:off x="179388" y="16287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8" name="Line 116"/>
          <p:cNvSpPr>
            <a:spLocks noChangeShapeType="1"/>
          </p:cNvSpPr>
          <p:nvPr/>
        </p:nvSpPr>
        <p:spPr bwMode="auto">
          <a:xfrm>
            <a:off x="179388" y="29241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69" name="Line 117"/>
          <p:cNvSpPr>
            <a:spLocks noChangeShapeType="1"/>
          </p:cNvSpPr>
          <p:nvPr/>
        </p:nvSpPr>
        <p:spPr bwMode="auto">
          <a:xfrm>
            <a:off x="1331913" y="2924175"/>
            <a:ext cx="24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0" name="Rectangle 118"/>
          <p:cNvSpPr>
            <a:spLocks noChangeAspect="1" noChangeArrowheads="1"/>
          </p:cNvSpPr>
          <p:nvPr/>
        </p:nvSpPr>
        <p:spPr bwMode="auto">
          <a:xfrm flipH="1">
            <a:off x="1692275" y="2347913"/>
            <a:ext cx="5873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18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S</a:t>
            </a:r>
            <a:r>
              <a:rPr kumimoji="1" lang="en-US" altLang="zh-CN" sz="1800" baseline="-25000">
                <a:solidFill>
                  <a:srgbClr val="CC0099"/>
                </a:solidFill>
                <a:latin typeface="Book Antiqua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62071" name="Line 119"/>
          <p:cNvSpPr>
            <a:spLocks noChangeShapeType="1"/>
          </p:cNvSpPr>
          <p:nvPr/>
        </p:nvSpPr>
        <p:spPr bwMode="auto">
          <a:xfrm>
            <a:off x="4572000" y="141287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2" name="Line 120"/>
          <p:cNvSpPr>
            <a:spLocks noChangeShapeType="1"/>
          </p:cNvSpPr>
          <p:nvPr/>
        </p:nvSpPr>
        <p:spPr bwMode="auto">
          <a:xfrm flipH="1">
            <a:off x="1692275" y="1916113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3" name="Line 121"/>
          <p:cNvSpPr>
            <a:spLocks noChangeShapeType="1"/>
          </p:cNvSpPr>
          <p:nvPr/>
        </p:nvSpPr>
        <p:spPr bwMode="auto">
          <a:xfrm>
            <a:off x="1692275" y="1916113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4" name="Line 122"/>
          <p:cNvSpPr>
            <a:spLocks noChangeShapeType="1"/>
          </p:cNvSpPr>
          <p:nvPr/>
        </p:nvSpPr>
        <p:spPr bwMode="auto">
          <a:xfrm>
            <a:off x="1692275" y="3054350"/>
            <a:ext cx="0" cy="2030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5" name="Line 123"/>
          <p:cNvSpPr>
            <a:spLocks noChangeShapeType="1"/>
          </p:cNvSpPr>
          <p:nvPr/>
        </p:nvSpPr>
        <p:spPr bwMode="auto">
          <a:xfrm>
            <a:off x="1692275" y="508476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76" name="Text Box 124"/>
          <p:cNvSpPr txBox="1">
            <a:spLocks noChangeAspect="1" noChangeArrowheads="1"/>
          </p:cNvSpPr>
          <p:nvPr/>
        </p:nvSpPr>
        <p:spPr bwMode="auto">
          <a:xfrm>
            <a:off x="7669213" y="2492375"/>
            <a:ext cx="792162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kumimoji="1" lang="en-US" altLang="zh-CN" sz="1800" baseline="-25000">
                <a:solidFill>
                  <a:srgbClr val="006600"/>
                </a:solidFill>
                <a:ea typeface="楷体_GB2312" pitchFamily="49" charset="-122"/>
              </a:rPr>
              <a:t>0</a:t>
            </a:r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段</a:t>
            </a:r>
          </a:p>
        </p:txBody>
      </p:sp>
      <p:sp>
        <p:nvSpPr>
          <p:cNvPr id="1662077" name="Text Box 125"/>
          <p:cNvSpPr txBox="1">
            <a:spLocks noChangeAspect="1" noChangeArrowheads="1"/>
          </p:cNvSpPr>
          <p:nvPr/>
        </p:nvSpPr>
        <p:spPr bwMode="auto">
          <a:xfrm>
            <a:off x="7669213" y="3571875"/>
            <a:ext cx="792162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kumimoji="1" lang="en-US" altLang="zh-CN" sz="1800" baseline="-25000">
                <a:solidFill>
                  <a:srgbClr val="006600"/>
                </a:solidFill>
                <a:ea typeface="楷体_GB2312" pitchFamily="49" charset="-122"/>
              </a:rPr>
              <a:t>1</a:t>
            </a:r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段</a:t>
            </a:r>
          </a:p>
        </p:txBody>
      </p:sp>
      <p:sp>
        <p:nvSpPr>
          <p:cNvPr id="1662078" name="Text Box 126"/>
          <p:cNvSpPr txBox="1">
            <a:spLocks noChangeAspect="1" noChangeArrowheads="1"/>
          </p:cNvSpPr>
          <p:nvPr/>
        </p:nvSpPr>
        <p:spPr bwMode="auto">
          <a:xfrm>
            <a:off x="7669213" y="5078413"/>
            <a:ext cx="792162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1800">
                <a:solidFill>
                  <a:srgbClr val="006600"/>
                </a:solidFill>
                <a:ea typeface="楷体_GB2312" pitchFamily="49" charset="-122"/>
              </a:rPr>
              <a:t>C</a:t>
            </a:r>
            <a:r>
              <a:rPr kumimoji="1" lang="en-US" altLang="zh-CN" sz="1800" baseline="-25000">
                <a:solidFill>
                  <a:srgbClr val="006600"/>
                </a:solidFill>
                <a:ea typeface="楷体_GB2312" pitchFamily="49" charset="-122"/>
              </a:rPr>
              <a:t>2</a:t>
            </a:r>
            <a:r>
              <a:rPr kumimoji="1" lang="zh-CN" altLang="en-US" sz="1800">
                <a:solidFill>
                  <a:srgbClr val="006600"/>
                </a:solidFill>
                <a:ea typeface="楷体_GB2312" pitchFamily="49" charset="-122"/>
              </a:rPr>
              <a:t>段</a:t>
            </a:r>
          </a:p>
        </p:txBody>
      </p:sp>
      <p:sp>
        <p:nvSpPr>
          <p:cNvPr id="1662079" name="Line 127"/>
          <p:cNvSpPr>
            <a:spLocks noChangeShapeType="1"/>
          </p:cNvSpPr>
          <p:nvPr/>
        </p:nvSpPr>
        <p:spPr bwMode="auto">
          <a:xfrm>
            <a:off x="4787900" y="508476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0" name="Line 128"/>
          <p:cNvSpPr>
            <a:spLocks noChangeShapeType="1"/>
          </p:cNvSpPr>
          <p:nvPr/>
        </p:nvSpPr>
        <p:spPr bwMode="auto">
          <a:xfrm>
            <a:off x="5940425" y="14128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1" name="Line 129"/>
          <p:cNvSpPr>
            <a:spLocks noChangeShapeType="1"/>
          </p:cNvSpPr>
          <p:nvPr/>
        </p:nvSpPr>
        <p:spPr bwMode="auto">
          <a:xfrm flipH="1">
            <a:off x="5219700" y="162877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2" name="Line 130"/>
          <p:cNvSpPr>
            <a:spLocks noChangeShapeType="1"/>
          </p:cNvSpPr>
          <p:nvPr/>
        </p:nvSpPr>
        <p:spPr bwMode="auto">
          <a:xfrm>
            <a:off x="5219700" y="1628775"/>
            <a:ext cx="0" cy="333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3" name="Line 131"/>
          <p:cNvSpPr>
            <a:spLocks noChangeShapeType="1"/>
          </p:cNvSpPr>
          <p:nvPr/>
        </p:nvSpPr>
        <p:spPr bwMode="auto">
          <a:xfrm>
            <a:off x="5354638" y="5084763"/>
            <a:ext cx="296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4" name="Line 132"/>
          <p:cNvSpPr>
            <a:spLocks noChangeShapeType="1"/>
          </p:cNvSpPr>
          <p:nvPr/>
        </p:nvSpPr>
        <p:spPr bwMode="auto">
          <a:xfrm flipV="1">
            <a:off x="5651500" y="48688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5" name="Line 133"/>
          <p:cNvSpPr>
            <a:spLocks noChangeShapeType="1"/>
          </p:cNvSpPr>
          <p:nvPr/>
        </p:nvSpPr>
        <p:spPr bwMode="auto">
          <a:xfrm>
            <a:off x="5651500" y="486886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6" name="Line 134"/>
          <p:cNvSpPr>
            <a:spLocks noChangeShapeType="1"/>
          </p:cNvSpPr>
          <p:nvPr/>
        </p:nvSpPr>
        <p:spPr bwMode="auto">
          <a:xfrm flipV="1">
            <a:off x="7019925" y="3789363"/>
            <a:ext cx="0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7" name="Line 135"/>
          <p:cNvSpPr>
            <a:spLocks noChangeShapeType="1"/>
          </p:cNvSpPr>
          <p:nvPr/>
        </p:nvSpPr>
        <p:spPr bwMode="auto">
          <a:xfrm flipH="1">
            <a:off x="5940425" y="37893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8" name="Line 136"/>
          <p:cNvSpPr>
            <a:spLocks noChangeShapeType="1"/>
          </p:cNvSpPr>
          <p:nvPr/>
        </p:nvSpPr>
        <p:spPr bwMode="auto">
          <a:xfrm flipV="1">
            <a:off x="5940425" y="2276475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2089" name="Line 137"/>
          <p:cNvSpPr>
            <a:spLocks noChangeShapeType="1"/>
          </p:cNvSpPr>
          <p:nvPr/>
        </p:nvSpPr>
        <p:spPr bwMode="auto">
          <a:xfrm>
            <a:off x="7596188" y="14128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6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62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6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6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6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6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6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6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62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6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66" grpId="0" animBg="1"/>
      <p:bldP spid="1661967" grpId="0" animBg="1"/>
      <p:bldP spid="1661969" grpId="0" animBg="1"/>
      <p:bldP spid="1661992" grpId="0" animBg="1"/>
      <p:bldP spid="1661997" grpId="0"/>
      <p:bldP spid="1662018" grpId="0"/>
      <p:bldP spid="1662019" grpId="0"/>
      <p:bldP spid="1662020" grpId="0"/>
      <p:bldP spid="1662065" grpId="0" animBg="1"/>
      <p:bldP spid="1662066" grpId="0" animBg="1"/>
      <p:bldP spid="1662067" grpId="0" animBg="1"/>
      <p:bldP spid="1662068" grpId="0" animBg="1"/>
      <p:bldP spid="1662069" grpId="0" animBg="1"/>
      <p:bldP spid="1662071" grpId="0" animBg="1"/>
      <p:bldP spid="1662072" grpId="0" animBg="1"/>
      <p:bldP spid="1662073" grpId="0" animBg="1"/>
      <p:bldP spid="1662074" grpId="0" animBg="1"/>
      <p:bldP spid="1662075" grpId="0" animBg="1"/>
      <p:bldP spid="1662079" grpId="0" animBg="1"/>
      <p:bldP spid="1662080" grpId="0" animBg="1"/>
      <p:bldP spid="1662081" grpId="0" animBg="1"/>
      <p:bldP spid="1662082" grpId="0" animBg="1"/>
      <p:bldP spid="1662083" grpId="0" animBg="1"/>
      <p:bldP spid="1662084" grpId="0" animBg="1"/>
      <p:bldP spid="1662085" grpId="0" animBg="1"/>
      <p:bldP spid="1662086" grpId="0" animBg="1"/>
      <p:bldP spid="1662087" grpId="0" animBg="1"/>
      <p:bldP spid="1662088" grpId="0" animBg="1"/>
      <p:bldP spid="16620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4AE70E-0CBE-43A6-A2D0-D6ED504A06F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marL="355600" indent="-355600"/>
            <a:r>
              <a:rPr lang="zh-CN" altLang="en-US"/>
              <a:t>虚拟存储器</a:t>
            </a:r>
            <a:r>
              <a:rPr lang="zh-CN" altLang="en-US">
                <a:solidFill>
                  <a:srgbClr val="0000FF"/>
                </a:solidFill>
              </a:rPr>
              <a:t>地址变换</a:t>
            </a:r>
            <a:r>
              <a:rPr lang="zh-CN" altLang="en-US"/>
              <a:t>带来的</a:t>
            </a:r>
            <a:r>
              <a:rPr lang="zh-CN" altLang="en-US">
                <a:solidFill>
                  <a:srgbClr val="0000FF"/>
                </a:solidFill>
              </a:rPr>
              <a:t>速度</a:t>
            </a:r>
            <a:r>
              <a:rPr lang="zh-CN" altLang="en-US"/>
              <a:t>问题：访问主存储器的速度要降低几倍 </a:t>
            </a:r>
            <a:r>
              <a:rPr lang="en-US" altLang="zh-CN"/>
              <a:t>—— </a:t>
            </a:r>
            <a:r>
              <a:rPr lang="zh-CN" altLang="en-US"/>
              <a:t>不符合存储体系的要求。</a:t>
            </a:r>
            <a:br>
              <a:rPr lang="zh-CN" altLang="en-US"/>
            </a:br>
            <a:r>
              <a:rPr lang="zh-CN" altLang="en-US"/>
              <a:t>原因：</a:t>
            </a:r>
          </a:p>
          <a:p>
            <a:pPr marL="990600" lvl="1" indent="-4556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查段表、页表。</a:t>
            </a:r>
          </a:p>
          <a:p>
            <a:pPr marL="1524000" lvl="2" indent="-354013">
              <a:buSzPct val="75000"/>
              <a:buFont typeface="Wingdings" pitchFamily="2" charset="2"/>
              <a:buChar char="u"/>
            </a:pPr>
            <a:r>
              <a:rPr lang="zh-CN" altLang="en-US" sz="2400"/>
              <a:t>如果段表、页表都在主存中，则包括访问主存本身这一次在内，主存的访问速度要降低</a:t>
            </a:r>
            <a:r>
              <a:rPr lang="en-US" altLang="zh-CN" sz="2400"/>
              <a:t>2</a:t>
            </a:r>
            <a:r>
              <a:rPr lang="zh-CN" altLang="en-US" sz="2400"/>
              <a:t>～</a:t>
            </a:r>
            <a:r>
              <a:rPr lang="en-US" altLang="zh-CN" sz="2400"/>
              <a:t>3</a:t>
            </a:r>
            <a:r>
              <a:rPr lang="zh-CN" altLang="en-US" sz="2400"/>
              <a:t>倍。</a:t>
            </a:r>
          </a:p>
          <a:p>
            <a:pPr marL="1524000" lvl="2" indent="-354013">
              <a:buSzPct val="75000"/>
              <a:buFont typeface="Wingdings" pitchFamily="2" charset="2"/>
              <a:buChar char="u"/>
            </a:pPr>
            <a:r>
              <a:rPr lang="zh-CN" altLang="en-US" sz="2400"/>
              <a:t>如果段表、页表不在主存中，访问辅存，速度更低。</a:t>
            </a:r>
          </a:p>
          <a:p>
            <a:pPr marL="990600" lvl="1" indent="-4556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当页表或段表容量超过一个页面大小时，它们可能被映象到主存的不连续页面。这样，按照地址查找主存实页号的方法（把页表</a:t>
            </a:r>
            <a:r>
              <a:rPr lang="zh-CN" altLang="en-US">
                <a:solidFill>
                  <a:srgbClr val="0000FF"/>
                </a:solidFill>
              </a:rPr>
              <a:t>起始地址</a:t>
            </a:r>
            <a:r>
              <a:rPr lang="zh-CN" altLang="en-US"/>
              <a:t>与多用户虚地址中</a:t>
            </a:r>
            <a:r>
              <a:rPr lang="zh-CN" altLang="en-US">
                <a:solidFill>
                  <a:srgbClr val="0000FF"/>
                </a:solidFill>
              </a:rPr>
              <a:t>虚页号</a:t>
            </a:r>
            <a:r>
              <a:rPr lang="zh-CN" altLang="en-US"/>
              <a:t>相加）就不成立。</a:t>
            </a:r>
            <a:br>
              <a:rPr lang="zh-CN" altLang="en-US"/>
            </a:br>
            <a:r>
              <a:rPr lang="zh-CN" altLang="en-US"/>
              <a:t>解决办法：采用</a:t>
            </a: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多级页表</a:t>
            </a:r>
            <a:r>
              <a:rPr lang="zh-CN" altLang="en-US"/>
              <a:t> </a:t>
            </a:r>
            <a:r>
              <a:rPr lang="zh-CN" altLang="en-US">
                <a:solidFill>
                  <a:srgbClr val="006600"/>
                </a:solidFill>
                <a:latin typeface="+mn-ea"/>
              </a:rPr>
              <a:t>→</a:t>
            </a:r>
            <a:r>
              <a:rPr lang="zh-CN" altLang="en-US">
                <a:solidFill>
                  <a:srgbClr val="006600"/>
                </a:solidFill>
              </a:rPr>
              <a:t> 访存次数又要增加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D435D6-5844-47E6-B8A4-BF98007BB940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664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46038"/>
            <a:ext cx="1852612" cy="503237"/>
          </a:xfrm>
          <a:noFill/>
          <a:ln/>
        </p:spPr>
        <p:txBody>
          <a:bodyPr/>
          <a:lstStyle/>
          <a:p>
            <a:pPr marL="352425" indent="-352425">
              <a:buFont typeface="Wingdings" pitchFamily="2" charset="2"/>
              <a:buNone/>
            </a:pPr>
            <a:r>
              <a:rPr lang="zh-CN" altLang="en-US">
                <a:solidFill>
                  <a:srgbClr val="FF6600"/>
                </a:solidFill>
                <a:ea typeface="黑体" pitchFamily="49" charset="-122"/>
              </a:rPr>
              <a:t>多级页表</a:t>
            </a:r>
          </a:p>
        </p:txBody>
      </p:sp>
      <p:sp>
        <p:nvSpPr>
          <p:cNvPr id="1664003" name="Rectangle 3"/>
          <p:cNvSpPr>
            <a:spLocks noChangeArrowheads="1"/>
          </p:cNvSpPr>
          <p:nvPr/>
        </p:nvSpPr>
        <p:spPr bwMode="auto">
          <a:xfrm>
            <a:off x="538163" y="1700213"/>
            <a:ext cx="719137" cy="2889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004" name="Group 4"/>
          <p:cNvGrpSpPr>
            <a:grpSpLocks/>
          </p:cNvGrpSpPr>
          <p:nvPr/>
        </p:nvGrpSpPr>
        <p:grpSpPr bwMode="auto">
          <a:xfrm>
            <a:off x="1763713" y="1773238"/>
            <a:ext cx="935037" cy="2447925"/>
            <a:chOff x="1429" y="1480"/>
            <a:chExt cx="589" cy="1542"/>
          </a:xfrm>
        </p:grpSpPr>
        <p:grpSp>
          <p:nvGrpSpPr>
            <p:cNvPr id="1664005" name="Group 5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06" name="Rectangle 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07" name="Rectangle 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08" name="Rectangle 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09" name="Rectangle 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10" name="Group 10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11" name="Rectangle 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2" name="Rectangle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3" name="Rectangle 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4" name="Rectangle 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15" name="Group 15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16" name="Rectangle 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7" name="Rectangle 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8" name="Rectangle 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19" name="Rectangle 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20" name="Group 20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21" name="Rectangle 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22" name="Text Box 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23" name="AutoShape 23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24" name="AutoShape 24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25" name="AutoShape 25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4026" name="Line 26"/>
          <p:cNvSpPr>
            <a:spLocks noChangeShapeType="1"/>
          </p:cNvSpPr>
          <p:nvPr/>
        </p:nvSpPr>
        <p:spPr bwMode="auto">
          <a:xfrm>
            <a:off x="1114425" y="1844675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027" name="Group 27"/>
          <p:cNvGrpSpPr>
            <a:grpSpLocks/>
          </p:cNvGrpSpPr>
          <p:nvPr/>
        </p:nvGrpSpPr>
        <p:grpSpPr bwMode="auto">
          <a:xfrm>
            <a:off x="3706813" y="836613"/>
            <a:ext cx="935037" cy="2447925"/>
            <a:chOff x="1429" y="1480"/>
            <a:chExt cx="589" cy="1542"/>
          </a:xfrm>
        </p:grpSpPr>
        <p:grpSp>
          <p:nvGrpSpPr>
            <p:cNvPr id="1664028" name="Group 28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29" name="Rectangle 2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0" name="Rectangle 3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1" name="Rectangle 3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2" name="Rectangle 3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33" name="Group 33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34" name="Rectangle 34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5" name="Rectangle 35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6" name="Rectangle 36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37" name="Rectangle 37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38" name="Group 38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39" name="Rectangle 3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0" name="Rectangle 4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1" name="Rectangle 4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2" name="Rectangle 4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43" name="Group 43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44" name="Rectangle 44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45" name="Text Box 45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46" name="AutoShape 46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47" name="AutoShape 47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48" name="AutoShape 48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4049" name="Group 49"/>
          <p:cNvGrpSpPr>
            <a:grpSpLocks/>
          </p:cNvGrpSpPr>
          <p:nvPr/>
        </p:nvGrpSpPr>
        <p:grpSpPr bwMode="auto">
          <a:xfrm>
            <a:off x="3708400" y="3573463"/>
            <a:ext cx="935038" cy="2447925"/>
            <a:chOff x="1429" y="1480"/>
            <a:chExt cx="589" cy="1542"/>
          </a:xfrm>
        </p:grpSpPr>
        <p:grpSp>
          <p:nvGrpSpPr>
            <p:cNvPr id="1664050" name="Group 50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51" name="Rectangle 5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2" name="Rectangle 5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3" name="Rectangle 5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4" name="Rectangle 5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55" name="Group 55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56" name="Rectangle 5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7" name="Rectangle 5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8" name="Rectangle 5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59" name="Rectangle 5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60" name="Group 60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61" name="Rectangle 6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2" name="Rectangle 6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3" name="Rectangle 6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4" name="Rectangle 6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65" name="Group 65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66" name="Rectangle 66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67" name="Text Box 67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68" name="AutoShape 68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69" name="AutoShape 69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70" name="AutoShape 70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4071" name="Group 71"/>
          <p:cNvGrpSpPr>
            <a:grpSpLocks/>
          </p:cNvGrpSpPr>
          <p:nvPr/>
        </p:nvGrpSpPr>
        <p:grpSpPr bwMode="auto">
          <a:xfrm>
            <a:off x="5651500" y="836613"/>
            <a:ext cx="935038" cy="2447925"/>
            <a:chOff x="1429" y="1480"/>
            <a:chExt cx="589" cy="1542"/>
          </a:xfrm>
        </p:grpSpPr>
        <p:grpSp>
          <p:nvGrpSpPr>
            <p:cNvPr id="1664072" name="Group 72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4073" name="Rectangle 7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4" name="Rectangle 7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5" name="Rectangle 7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6" name="Rectangle 7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77" name="Group 77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4078" name="Rectangle 78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79" name="Rectangle 79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0" name="Rectangle 80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1" name="Rectangle 81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82" name="Group 82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4083" name="Rectangle 8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4" name="Rectangle 8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5" name="Rectangle 8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6" name="Rectangle 8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087" name="Group 87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4088" name="Rectangle 88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089" name="Text Box 89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4090" name="AutoShape 90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91" name="AutoShape 91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092" name="AutoShape 92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4093" name="Line 93"/>
          <p:cNvSpPr>
            <a:spLocks noChangeShapeType="1"/>
          </p:cNvSpPr>
          <p:nvPr/>
        </p:nvSpPr>
        <p:spPr bwMode="auto">
          <a:xfrm flipV="1">
            <a:off x="2700338" y="908050"/>
            <a:ext cx="9350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4" name="Line 94"/>
          <p:cNvSpPr>
            <a:spLocks noChangeShapeType="1"/>
          </p:cNvSpPr>
          <p:nvPr/>
        </p:nvSpPr>
        <p:spPr bwMode="auto">
          <a:xfrm>
            <a:off x="2700338" y="2708275"/>
            <a:ext cx="1008062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5" name="Freeform 95"/>
          <p:cNvSpPr>
            <a:spLocks/>
          </p:cNvSpPr>
          <p:nvPr/>
        </p:nvSpPr>
        <p:spPr bwMode="auto">
          <a:xfrm>
            <a:off x="2771775" y="3932238"/>
            <a:ext cx="863600" cy="266541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81" y="227"/>
              </a:cxn>
              <a:cxn ang="0">
                <a:pos x="317" y="1361"/>
              </a:cxn>
              <a:cxn ang="0">
                <a:pos x="589" y="1679"/>
              </a:cxn>
            </a:cxnLst>
            <a:rect l="0" t="0" r="r" b="b"/>
            <a:pathLst>
              <a:path w="589" h="1679">
                <a:moveTo>
                  <a:pt x="0" y="1"/>
                </a:moveTo>
                <a:cubicBezTo>
                  <a:pt x="64" y="0"/>
                  <a:pt x="128" y="0"/>
                  <a:pt x="181" y="227"/>
                </a:cubicBezTo>
                <a:cubicBezTo>
                  <a:pt x="234" y="454"/>
                  <a:pt x="249" y="1119"/>
                  <a:pt x="317" y="1361"/>
                </a:cubicBezTo>
                <a:cubicBezTo>
                  <a:pt x="385" y="1603"/>
                  <a:pt x="487" y="1641"/>
                  <a:pt x="589" y="167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6" name="Text Box 96"/>
          <p:cNvSpPr txBox="1">
            <a:spLocks noChangeArrowheads="1"/>
          </p:cNvSpPr>
          <p:nvPr/>
        </p:nvSpPr>
        <p:spPr bwMode="auto">
          <a:xfrm>
            <a:off x="3563938" y="609282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0">
                <a:latin typeface="宋体"/>
              </a:rPr>
              <a:t>……</a:t>
            </a:r>
            <a:endParaRPr lang="zh-CN" altLang="en-US" sz="1800" b="0">
              <a:latin typeface="Arial" pitchFamily="34" charset="0"/>
            </a:endParaRPr>
          </a:p>
        </p:txBody>
      </p:sp>
      <p:sp>
        <p:nvSpPr>
          <p:cNvPr id="1664097" name="Line 97"/>
          <p:cNvSpPr>
            <a:spLocks noChangeShapeType="1"/>
          </p:cNvSpPr>
          <p:nvPr/>
        </p:nvSpPr>
        <p:spPr bwMode="auto">
          <a:xfrm flipV="1">
            <a:off x="4716463" y="836613"/>
            <a:ext cx="93503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8" name="Freeform 98"/>
          <p:cNvSpPr>
            <a:spLocks/>
          </p:cNvSpPr>
          <p:nvPr/>
        </p:nvSpPr>
        <p:spPr bwMode="auto">
          <a:xfrm>
            <a:off x="4716463" y="1773238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099" name="Freeform 99"/>
          <p:cNvSpPr>
            <a:spLocks/>
          </p:cNvSpPr>
          <p:nvPr/>
        </p:nvSpPr>
        <p:spPr bwMode="auto">
          <a:xfrm>
            <a:off x="4716463" y="29972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0" name="Line 100"/>
          <p:cNvSpPr>
            <a:spLocks noChangeShapeType="1"/>
          </p:cNvSpPr>
          <p:nvPr/>
        </p:nvSpPr>
        <p:spPr bwMode="auto">
          <a:xfrm>
            <a:off x="4716463" y="3860800"/>
            <a:ext cx="935037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1" name="Line 101"/>
          <p:cNvSpPr>
            <a:spLocks noChangeShapeType="1"/>
          </p:cNvSpPr>
          <p:nvPr/>
        </p:nvSpPr>
        <p:spPr bwMode="auto">
          <a:xfrm>
            <a:off x="4643438" y="44370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2" name="Line 102"/>
          <p:cNvSpPr>
            <a:spLocks noChangeShapeType="1"/>
          </p:cNvSpPr>
          <p:nvPr/>
        </p:nvSpPr>
        <p:spPr bwMode="auto">
          <a:xfrm>
            <a:off x="4716463" y="5734050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03" name="Line 103"/>
          <p:cNvSpPr>
            <a:spLocks noChangeShapeType="1"/>
          </p:cNvSpPr>
          <p:nvPr/>
        </p:nvSpPr>
        <p:spPr bwMode="auto">
          <a:xfrm flipV="1">
            <a:off x="6011863" y="3429000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104" name="Group 104"/>
          <p:cNvGrpSpPr>
            <a:grpSpLocks/>
          </p:cNvGrpSpPr>
          <p:nvPr/>
        </p:nvGrpSpPr>
        <p:grpSpPr bwMode="auto">
          <a:xfrm>
            <a:off x="7740650" y="836613"/>
            <a:ext cx="719138" cy="2446337"/>
            <a:chOff x="4558" y="527"/>
            <a:chExt cx="453" cy="1541"/>
          </a:xfrm>
        </p:grpSpPr>
        <p:grpSp>
          <p:nvGrpSpPr>
            <p:cNvPr id="1664105" name="Group 105"/>
            <p:cNvGrpSpPr>
              <a:grpSpLocks/>
            </p:cNvGrpSpPr>
            <p:nvPr/>
          </p:nvGrpSpPr>
          <p:grpSpPr bwMode="auto">
            <a:xfrm>
              <a:off x="4558" y="527"/>
              <a:ext cx="453" cy="362"/>
              <a:chOff x="1429" y="1480"/>
              <a:chExt cx="453" cy="362"/>
            </a:xfrm>
          </p:grpSpPr>
          <p:sp>
            <p:nvSpPr>
              <p:cNvPr id="1664106" name="Rectangle 10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07" name="Rectangle 10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08" name="Rectangle 10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09" name="Rectangle 10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110" name="Group 110"/>
            <p:cNvGrpSpPr>
              <a:grpSpLocks/>
            </p:cNvGrpSpPr>
            <p:nvPr/>
          </p:nvGrpSpPr>
          <p:grpSpPr bwMode="auto">
            <a:xfrm>
              <a:off x="4558" y="889"/>
              <a:ext cx="453" cy="362"/>
              <a:chOff x="1429" y="1480"/>
              <a:chExt cx="453" cy="362"/>
            </a:xfrm>
          </p:grpSpPr>
          <p:sp>
            <p:nvSpPr>
              <p:cNvPr id="1664111" name="Rectangle 1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2" name="Rectangle 1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3" name="Rectangle 1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4" name="Rectangle 1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115" name="Group 115"/>
            <p:cNvGrpSpPr>
              <a:grpSpLocks/>
            </p:cNvGrpSpPr>
            <p:nvPr/>
          </p:nvGrpSpPr>
          <p:grpSpPr bwMode="auto">
            <a:xfrm>
              <a:off x="4558" y="1706"/>
              <a:ext cx="453" cy="362"/>
              <a:chOff x="1429" y="1480"/>
              <a:chExt cx="453" cy="362"/>
            </a:xfrm>
          </p:grpSpPr>
          <p:sp>
            <p:nvSpPr>
              <p:cNvPr id="1664116" name="Rectangle 1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7" name="Rectangle 1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8" name="Rectangle 1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19" name="Rectangle 1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4120" name="Group 120"/>
            <p:cNvGrpSpPr>
              <a:grpSpLocks/>
            </p:cNvGrpSpPr>
            <p:nvPr/>
          </p:nvGrpSpPr>
          <p:grpSpPr bwMode="auto">
            <a:xfrm>
              <a:off x="4558" y="1252"/>
              <a:ext cx="453" cy="454"/>
              <a:chOff x="1429" y="2205"/>
              <a:chExt cx="453" cy="454"/>
            </a:xfrm>
          </p:grpSpPr>
          <p:sp>
            <p:nvSpPr>
              <p:cNvPr id="1664121" name="Rectangle 1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122" name="Text Box 1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</p:grpSp>
      <p:sp>
        <p:nvSpPr>
          <p:cNvPr id="1664123" name="Line 123"/>
          <p:cNvSpPr>
            <a:spLocks noChangeShapeType="1"/>
          </p:cNvSpPr>
          <p:nvPr/>
        </p:nvSpPr>
        <p:spPr bwMode="auto">
          <a:xfrm flipV="1">
            <a:off x="6659563" y="908050"/>
            <a:ext cx="1008062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24" name="Text Box 124"/>
          <p:cNvSpPr txBox="1">
            <a:spLocks noChangeAspect="1" noChangeArrowheads="1"/>
          </p:cNvSpPr>
          <p:nvPr/>
        </p:nvSpPr>
        <p:spPr bwMode="auto">
          <a:xfrm>
            <a:off x="252413" y="1989138"/>
            <a:ext cx="1223962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页表基址</a:t>
            </a: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寄存器</a:t>
            </a:r>
          </a:p>
        </p:txBody>
      </p:sp>
      <p:sp>
        <p:nvSpPr>
          <p:cNvPr id="1664125" name="Text Box 125"/>
          <p:cNvSpPr txBox="1">
            <a:spLocks noChangeAspect="1" noChangeArrowheads="1"/>
          </p:cNvSpPr>
          <p:nvPr/>
        </p:nvSpPr>
        <p:spPr bwMode="auto">
          <a:xfrm>
            <a:off x="3276600" y="404813"/>
            <a:ext cx="1511300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第二级页表</a:t>
            </a:r>
          </a:p>
        </p:txBody>
      </p:sp>
      <p:sp>
        <p:nvSpPr>
          <p:cNvPr id="1664126" name="Text Box 126"/>
          <p:cNvSpPr txBox="1">
            <a:spLocks noChangeAspect="1" noChangeArrowheads="1"/>
          </p:cNvSpPr>
          <p:nvPr/>
        </p:nvSpPr>
        <p:spPr bwMode="auto">
          <a:xfrm>
            <a:off x="1404938" y="1341438"/>
            <a:ext cx="1511300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第一级页表</a:t>
            </a:r>
          </a:p>
        </p:txBody>
      </p:sp>
      <p:sp>
        <p:nvSpPr>
          <p:cNvPr id="1664127" name="Text Box 127"/>
          <p:cNvSpPr txBox="1">
            <a:spLocks noChangeAspect="1" noChangeArrowheads="1"/>
          </p:cNvSpPr>
          <p:nvPr/>
        </p:nvSpPr>
        <p:spPr bwMode="auto">
          <a:xfrm>
            <a:off x="5219700" y="404813"/>
            <a:ext cx="1511300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第三级页表</a:t>
            </a:r>
          </a:p>
        </p:txBody>
      </p:sp>
      <p:sp>
        <p:nvSpPr>
          <p:cNvPr id="1664128" name="Line 128"/>
          <p:cNvSpPr>
            <a:spLocks noChangeShapeType="1"/>
          </p:cNvSpPr>
          <p:nvPr/>
        </p:nvSpPr>
        <p:spPr bwMode="auto">
          <a:xfrm flipV="1">
            <a:off x="8101013" y="3429000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29" name="Text Box 129"/>
          <p:cNvSpPr txBox="1">
            <a:spLocks noChangeAspect="1" noChangeArrowheads="1"/>
          </p:cNvSpPr>
          <p:nvPr/>
        </p:nvSpPr>
        <p:spPr bwMode="auto">
          <a:xfrm>
            <a:off x="7451725" y="404813"/>
            <a:ext cx="1223963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主存实页</a:t>
            </a:r>
          </a:p>
        </p:txBody>
      </p:sp>
      <p:sp>
        <p:nvSpPr>
          <p:cNvPr id="1664130" name="Freeform 130"/>
          <p:cNvSpPr>
            <a:spLocks/>
          </p:cNvSpPr>
          <p:nvPr/>
        </p:nvSpPr>
        <p:spPr bwMode="auto">
          <a:xfrm>
            <a:off x="6659563" y="1773238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31" name="Freeform 131"/>
          <p:cNvSpPr>
            <a:spLocks/>
          </p:cNvSpPr>
          <p:nvPr/>
        </p:nvSpPr>
        <p:spPr bwMode="auto">
          <a:xfrm>
            <a:off x="6659563" y="29972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4132" name="Group 132"/>
          <p:cNvGrpSpPr>
            <a:grpSpLocks/>
          </p:cNvGrpSpPr>
          <p:nvPr/>
        </p:nvGrpSpPr>
        <p:grpSpPr bwMode="auto">
          <a:xfrm>
            <a:off x="322263" y="5013325"/>
            <a:ext cx="2449512" cy="1454150"/>
            <a:chOff x="203" y="3158"/>
            <a:chExt cx="1543" cy="916"/>
          </a:xfrm>
        </p:grpSpPr>
        <p:sp>
          <p:nvSpPr>
            <p:cNvPr id="1664133" name="Rectangle 133"/>
            <p:cNvSpPr>
              <a:spLocks noChangeArrowheads="1"/>
            </p:cNvSpPr>
            <p:nvPr/>
          </p:nvSpPr>
          <p:spPr bwMode="auto">
            <a:xfrm>
              <a:off x="294" y="3570"/>
              <a:ext cx="726" cy="227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4" name="Rectangle 134"/>
            <p:cNvSpPr>
              <a:spLocks noChangeArrowheads="1"/>
            </p:cNvSpPr>
            <p:nvPr/>
          </p:nvSpPr>
          <p:spPr bwMode="auto">
            <a:xfrm>
              <a:off x="1020" y="3570"/>
              <a:ext cx="726" cy="227"/>
            </a:xfrm>
            <a:prstGeom prst="rect">
              <a:avLst/>
            </a:prstGeom>
            <a:solidFill>
              <a:srgbClr val="FF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rgbClr val="008000"/>
                  </a:solidFill>
                </a:rPr>
                <a:t>N</a:t>
              </a:r>
              <a:r>
                <a:rPr lang="en-US" altLang="zh-CN" sz="1800" baseline="-25000">
                  <a:solidFill>
                    <a:srgbClr val="008000"/>
                  </a:solidFill>
                </a:rPr>
                <a:t>P</a:t>
              </a:r>
            </a:p>
          </p:txBody>
        </p:sp>
        <p:sp>
          <p:nvSpPr>
            <p:cNvPr id="1664135" name="Text Box 135"/>
            <p:cNvSpPr txBox="1">
              <a:spLocks noChangeAspect="1" noChangeArrowheads="1"/>
            </p:cNvSpPr>
            <p:nvPr/>
          </p:nvSpPr>
          <p:spPr bwMode="auto">
            <a:xfrm>
              <a:off x="203" y="3158"/>
              <a:ext cx="998" cy="231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FF"/>
                  </a:solidFill>
                  <a:ea typeface="楷体_GB2312" pitchFamily="49" charset="-122"/>
                </a:rPr>
                <a:t>程序虚地址</a:t>
              </a:r>
            </a:p>
          </p:txBody>
        </p:sp>
        <p:sp>
          <p:nvSpPr>
            <p:cNvPr id="1664136" name="Line 136"/>
            <p:cNvSpPr>
              <a:spLocks noChangeShapeType="1"/>
            </p:cNvSpPr>
            <p:nvPr/>
          </p:nvSpPr>
          <p:spPr bwMode="auto">
            <a:xfrm>
              <a:off x="294" y="3843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7" name="Line 137"/>
            <p:cNvSpPr>
              <a:spLocks noChangeShapeType="1"/>
            </p:cNvSpPr>
            <p:nvPr/>
          </p:nvSpPr>
          <p:spPr bwMode="auto">
            <a:xfrm>
              <a:off x="1020" y="3843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8" name="Line 138"/>
            <p:cNvSpPr>
              <a:spLocks noChangeShapeType="1"/>
            </p:cNvSpPr>
            <p:nvPr/>
          </p:nvSpPr>
          <p:spPr bwMode="auto">
            <a:xfrm>
              <a:off x="1745" y="3843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39" name="Text Box 139"/>
            <p:cNvSpPr txBox="1">
              <a:spLocks noChangeAspect="1" noChangeArrowheads="1"/>
            </p:cNvSpPr>
            <p:nvPr/>
          </p:nvSpPr>
          <p:spPr bwMode="auto">
            <a:xfrm>
              <a:off x="1201" y="3843"/>
              <a:ext cx="363" cy="231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P</a:t>
              </a:r>
              <a:r>
                <a:rPr kumimoji="1" lang="zh-CN" altLang="en-US" sz="1800">
                  <a:solidFill>
                    <a:srgbClr val="0000FF"/>
                  </a:solidFill>
                  <a:ea typeface="楷体_GB2312" pitchFamily="49" charset="-122"/>
                </a:rPr>
                <a:t>位</a:t>
              </a:r>
            </a:p>
          </p:txBody>
        </p:sp>
        <p:sp>
          <p:nvSpPr>
            <p:cNvPr id="1664140" name="Text Box 140"/>
            <p:cNvSpPr txBox="1">
              <a:spLocks noChangeAspect="1" noChangeArrowheads="1"/>
            </p:cNvSpPr>
            <p:nvPr/>
          </p:nvSpPr>
          <p:spPr bwMode="auto">
            <a:xfrm>
              <a:off x="430" y="3843"/>
              <a:ext cx="453" cy="231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kumimoji="1" lang="zh-CN" altLang="en-US" sz="1800">
                  <a:solidFill>
                    <a:srgbClr val="0000FF"/>
                  </a:solidFill>
                  <a:ea typeface="楷体_GB2312" pitchFamily="49" charset="-122"/>
                </a:rPr>
                <a:t>位</a:t>
              </a:r>
            </a:p>
          </p:txBody>
        </p:sp>
        <p:sp>
          <p:nvSpPr>
            <p:cNvPr id="1664141" name="Line 141"/>
            <p:cNvSpPr>
              <a:spLocks noChangeShapeType="1"/>
            </p:cNvSpPr>
            <p:nvPr/>
          </p:nvSpPr>
          <p:spPr bwMode="auto">
            <a:xfrm flipH="1">
              <a:off x="294" y="3933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2" name="Line 142"/>
            <p:cNvSpPr>
              <a:spLocks noChangeShapeType="1"/>
            </p:cNvSpPr>
            <p:nvPr/>
          </p:nvSpPr>
          <p:spPr bwMode="auto">
            <a:xfrm>
              <a:off x="793" y="39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3" name="Line 143"/>
            <p:cNvSpPr>
              <a:spLocks noChangeShapeType="1"/>
            </p:cNvSpPr>
            <p:nvPr/>
          </p:nvSpPr>
          <p:spPr bwMode="auto">
            <a:xfrm flipH="1">
              <a:off x="1020" y="3933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4" name="Line 144"/>
            <p:cNvSpPr>
              <a:spLocks noChangeShapeType="1"/>
            </p:cNvSpPr>
            <p:nvPr/>
          </p:nvSpPr>
          <p:spPr bwMode="auto">
            <a:xfrm>
              <a:off x="1519" y="39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4145" name="Text Box 145"/>
            <p:cNvSpPr txBox="1">
              <a:spLocks noChangeArrowheads="1"/>
            </p:cNvSpPr>
            <p:nvPr/>
          </p:nvSpPr>
          <p:spPr bwMode="auto">
            <a:xfrm>
              <a:off x="1110" y="3162"/>
              <a:ext cx="36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008000"/>
                  </a:solidFill>
                </a:rPr>
                <a:t>N</a:t>
              </a:r>
              <a:r>
                <a:rPr lang="en-US" altLang="zh-CN" sz="1800" baseline="-25000">
                  <a:solidFill>
                    <a:srgbClr val="008000"/>
                  </a:solidFill>
                </a:rPr>
                <a:t>V</a:t>
              </a:r>
              <a:endParaRPr lang="zh-CN" altLang="en-US" sz="1800" baseline="-25000">
                <a:solidFill>
                  <a:srgbClr val="008000"/>
                </a:solidFill>
              </a:endParaRPr>
            </a:p>
          </p:txBody>
        </p:sp>
        <p:sp>
          <p:nvSpPr>
            <p:cNvPr id="1664146" name="AutoShape 146"/>
            <p:cNvSpPr>
              <a:spLocks/>
            </p:cNvSpPr>
            <p:nvPr/>
          </p:nvSpPr>
          <p:spPr bwMode="auto">
            <a:xfrm rot="16200000">
              <a:off x="952" y="2731"/>
              <a:ext cx="136" cy="1451"/>
            </a:xfrm>
            <a:prstGeom prst="rightBrace">
              <a:avLst>
                <a:gd name="adj1" fmla="val 57347"/>
                <a:gd name="adj2" fmla="val 69259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4147" name="AutoShape 147"/>
          <p:cNvSpPr>
            <a:spLocks/>
          </p:cNvSpPr>
          <p:nvPr/>
        </p:nvSpPr>
        <p:spPr bwMode="auto">
          <a:xfrm rot="10800000">
            <a:off x="1547813" y="3644900"/>
            <a:ext cx="144462" cy="576263"/>
          </a:xfrm>
          <a:prstGeom prst="rightBrace">
            <a:avLst>
              <a:gd name="adj1" fmla="val 79190"/>
              <a:gd name="adj2" fmla="val 49343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4148" name="Text Box 148"/>
          <p:cNvSpPr txBox="1">
            <a:spLocks noChangeAspect="1" noChangeArrowheads="1"/>
          </p:cNvSpPr>
          <p:nvPr/>
        </p:nvSpPr>
        <p:spPr bwMode="auto">
          <a:xfrm>
            <a:off x="34925" y="3573463"/>
            <a:ext cx="1800225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1800">
                <a:solidFill>
                  <a:srgbClr val="008000"/>
                </a:solidFill>
                <a:ea typeface="楷体_GB2312" pitchFamily="49" charset="-122"/>
              </a:rPr>
              <a:t>页表每一项需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1800">
                <a:solidFill>
                  <a:srgbClr val="008000"/>
                </a:solidFill>
                <a:ea typeface="楷体_GB2312" pitchFamily="49" charset="-122"/>
              </a:rPr>
              <a:t>B</a:t>
            </a:r>
            <a:r>
              <a:rPr kumimoji="1" lang="en-US" altLang="zh-CN" sz="1200">
                <a:solidFill>
                  <a:srgbClr val="008000"/>
                </a:solidFill>
                <a:ea typeface="楷体_GB2312" pitchFamily="49" charset="-122"/>
              </a:rPr>
              <a:t>e</a:t>
            </a:r>
            <a:r>
              <a:rPr kumimoji="1" lang="zh-CN" altLang="en-US" sz="1800">
                <a:solidFill>
                  <a:srgbClr val="008000"/>
                </a:solidFill>
                <a:ea typeface="楷体_GB2312" pitchFamily="49" charset="-122"/>
              </a:rPr>
              <a:t>个编址单元</a:t>
            </a:r>
          </a:p>
        </p:txBody>
      </p:sp>
      <p:sp>
        <p:nvSpPr>
          <p:cNvPr id="1664149" name="AutoShape 149"/>
          <p:cNvSpPr>
            <a:spLocks noChangeArrowheads="1"/>
          </p:cNvSpPr>
          <p:nvPr/>
        </p:nvSpPr>
        <p:spPr bwMode="auto">
          <a:xfrm>
            <a:off x="323850" y="4292600"/>
            <a:ext cx="1944688" cy="576263"/>
          </a:xfrm>
          <a:prstGeom prst="wedgeRoundRectCallout">
            <a:avLst>
              <a:gd name="adj1" fmla="val 81019"/>
              <a:gd name="adj2" fmla="val -15014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Arial" pitchFamily="34" charset="0"/>
              </a:rPr>
              <a:t>2</a:t>
            </a:r>
            <a:r>
              <a:rPr lang="en-US" altLang="zh-CN" sz="1800" baseline="30000">
                <a:latin typeface="Arial" pitchFamily="34" charset="0"/>
              </a:rPr>
              <a:t>P</a:t>
            </a:r>
            <a:r>
              <a:rPr lang="en-US" altLang="zh-CN" sz="1800">
                <a:latin typeface="Arial" pitchFamily="34" charset="0"/>
              </a:rPr>
              <a:t>/B</a:t>
            </a:r>
            <a:r>
              <a:rPr lang="en-US" altLang="zh-CN" sz="1800" baseline="-25000">
                <a:latin typeface="Arial" pitchFamily="34" charset="0"/>
              </a:rPr>
              <a:t>e</a:t>
            </a:r>
            <a:r>
              <a:rPr lang="zh-CN" altLang="en-US" sz="1800">
                <a:latin typeface="Arial" pitchFamily="34" charset="0"/>
              </a:rPr>
              <a:t>个分支</a:t>
            </a:r>
          </a:p>
        </p:txBody>
      </p:sp>
      <p:sp>
        <p:nvSpPr>
          <p:cNvPr id="1664150" name="AutoShape 150"/>
          <p:cNvSpPr>
            <a:spLocks noChangeArrowheads="1"/>
          </p:cNvSpPr>
          <p:nvPr/>
        </p:nvSpPr>
        <p:spPr bwMode="auto">
          <a:xfrm>
            <a:off x="5580063" y="5013325"/>
            <a:ext cx="2016125" cy="576263"/>
          </a:xfrm>
          <a:prstGeom prst="wedgeRoundRectCallout">
            <a:avLst>
              <a:gd name="adj1" fmla="val -71338"/>
              <a:gd name="adj2" fmla="val -12575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Arial" pitchFamily="34" charset="0"/>
              </a:rPr>
              <a:t>(2</a:t>
            </a:r>
            <a:r>
              <a:rPr lang="en-US" altLang="zh-CN" sz="1800" baseline="30000">
                <a:latin typeface="Arial" pitchFamily="34" charset="0"/>
              </a:rPr>
              <a:t>P</a:t>
            </a:r>
            <a:r>
              <a:rPr lang="en-US" altLang="zh-CN" sz="1800">
                <a:latin typeface="Arial" pitchFamily="34" charset="0"/>
              </a:rPr>
              <a:t>/B</a:t>
            </a:r>
            <a:r>
              <a:rPr lang="en-US" altLang="zh-CN" sz="1800" baseline="-25000">
                <a:latin typeface="Arial" pitchFamily="34" charset="0"/>
              </a:rPr>
              <a:t>e </a:t>
            </a:r>
            <a:r>
              <a:rPr lang="en-US" altLang="zh-CN" sz="1800">
                <a:latin typeface="Arial" pitchFamily="34" charset="0"/>
              </a:rPr>
              <a:t>)</a:t>
            </a:r>
            <a:r>
              <a:rPr lang="en-US" altLang="zh-CN" sz="1800" baseline="30000">
                <a:latin typeface="Arial" pitchFamily="34" charset="0"/>
              </a:rPr>
              <a:t>2 </a:t>
            </a:r>
            <a:r>
              <a:rPr lang="zh-CN" altLang="en-US" sz="1800">
                <a:latin typeface="Arial" pitchFamily="34" charset="0"/>
              </a:rPr>
              <a:t>个分支</a:t>
            </a:r>
          </a:p>
        </p:txBody>
      </p:sp>
      <p:sp>
        <p:nvSpPr>
          <p:cNvPr id="1664151" name="AutoShape 151"/>
          <p:cNvSpPr>
            <a:spLocks noChangeArrowheads="1"/>
          </p:cNvSpPr>
          <p:nvPr/>
        </p:nvSpPr>
        <p:spPr bwMode="auto">
          <a:xfrm>
            <a:off x="6227763" y="4149725"/>
            <a:ext cx="2016125" cy="576263"/>
          </a:xfrm>
          <a:prstGeom prst="wedgeRoundRectCallout">
            <a:avLst>
              <a:gd name="adj1" fmla="val -3699"/>
              <a:gd name="adj2" fmla="val -11776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Arial" pitchFamily="34" charset="0"/>
              </a:rPr>
              <a:t>(2</a:t>
            </a:r>
            <a:r>
              <a:rPr lang="en-US" altLang="zh-CN" sz="1800" baseline="30000">
                <a:latin typeface="Arial" pitchFamily="34" charset="0"/>
              </a:rPr>
              <a:t>P</a:t>
            </a:r>
            <a:r>
              <a:rPr lang="en-US" altLang="zh-CN" sz="1800">
                <a:latin typeface="Arial" pitchFamily="34" charset="0"/>
              </a:rPr>
              <a:t>/B</a:t>
            </a:r>
            <a:r>
              <a:rPr lang="en-US" altLang="zh-CN" sz="1800" baseline="-25000">
                <a:latin typeface="Arial" pitchFamily="34" charset="0"/>
              </a:rPr>
              <a:t>e </a:t>
            </a:r>
            <a:r>
              <a:rPr lang="en-US" altLang="zh-CN" sz="1800">
                <a:latin typeface="Arial" pitchFamily="34" charset="0"/>
              </a:rPr>
              <a:t>)</a:t>
            </a:r>
            <a:r>
              <a:rPr lang="en-US" altLang="zh-CN" sz="1800" baseline="30000">
                <a:latin typeface="Arial" pitchFamily="34" charset="0"/>
              </a:rPr>
              <a:t>3 </a:t>
            </a:r>
            <a:r>
              <a:rPr lang="zh-CN" altLang="en-US" sz="1800">
                <a:latin typeface="Arial" pitchFamily="34" charset="0"/>
              </a:rPr>
              <a:t>个分支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149" grpId="0" animBg="1"/>
      <p:bldP spid="1664150" grpId="0" animBg="1"/>
      <p:bldP spid="16641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0C5E63-EBB9-4775-83A5-26F3866BFF99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多级页表</a:t>
            </a:r>
          </a:p>
          <a:p>
            <a:pPr marL="355600" indent="-355600">
              <a:buFont typeface="Wingdings" pitchFamily="2" charset="2"/>
              <a:buNone/>
            </a:pPr>
            <a:endParaRPr lang="zh-CN" altLang="en-US">
              <a:solidFill>
                <a:srgbClr val="FF3300"/>
              </a:solidFill>
              <a:ea typeface="黑体" pitchFamily="49" charset="-122"/>
            </a:endParaRPr>
          </a:p>
          <a:p>
            <a:pPr marL="355600" indent="-355600">
              <a:buFont typeface="Wingdings" pitchFamily="2" charset="2"/>
              <a:buNone/>
            </a:pPr>
            <a:r>
              <a:rPr lang="zh-CN" altLang="en-US"/>
              <a:t>页表级数</a:t>
            </a:r>
            <a:r>
              <a:rPr lang="en-US" altLang="zh-CN" i="1"/>
              <a:t>i</a:t>
            </a:r>
            <a:r>
              <a:rPr lang="zh-CN" altLang="en-US"/>
              <a:t>，则：</a:t>
            </a:r>
            <a:r>
              <a:rPr lang="en-US" altLang="zh-CN"/>
              <a:t>(2</a:t>
            </a:r>
            <a:r>
              <a:rPr lang="en-US" altLang="zh-CN" baseline="50000"/>
              <a:t>P</a:t>
            </a:r>
            <a:r>
              <a:rPr lang="en-US" altLang="zh-CN"/>
              <a:t>/B</a:t>
            </a:r>
            <a:r>
              <a:rPr lang="en-US" altLang="zh-CN" i="1" baseline="-25000"/>
              <a:t>e</a:t>
            </a:r>
            <a:r>
              <a:rPr lang="en-US" altLang="zh-CN" baseline="-25000"/>
              <a:t> </a:t>
            </a:r>
            <a:r>
              <a:rPr lang="en-US" altLang="zh-CN"/>
              <a:t>)</a:t>
            </a:r>
            <a:r>
              <a:rPr lang="en-US" altLang="zh-CN" i="1" baseline="50000"/>
              <a:t>i</a:t>
            </a:r>
            <a:r>
              <a:rPr lang="en-US" altLang="zh-CN" baseline="30000"/>
              <a:t> </a:t>
            </a:r>
            <a:r>
              <a:rPr lang="zh-CN" altLang="en-US"/>
              <a:t>＝</a:t>
            </a:r>
            <a:r>
              <a:rPr lang="en-US" altLang="zh-CN"/>
              <a:t>2</a:t>
            </a:r>
            <a:r>
              <a:rPr lang="en-US" altLang="zh-CN" baseline="50000"/>
              <a:t>V</a:t>
            </a:r>
            <a:r>
              <a:rPr lang="zh-CN" altLang="en-US"/>
              <a:t>，</a:t>
            </a:r>
          </a:p>
          <a:p>
            <a:pPr marL="355600" indent="-355600">
              <a:buFont typeface="Wingdings" pitchFamily="2" charset="2"/>
              <a:buNone/>
            </a:pPr>
            <a:r>
              <a:rPr lang="zh-CN" altLang="en-US"/>
              <a:t>两边取以</a:t>
            </a:r>
            <a:r>
              <a:rPr lang="en-US" altLang="zh-CN"/>
              <a:t>2</a:t>
            </a:r>
            <a:r>
              <a:rPr lang="zh-CN" altLang="en-US"/>
              <a:t>为底的对数，得：</a:t>
            </a:r>
            <a:endParaRPr lang="en-US" altLang="zh-CN"/>
          </a:p>
          <a:p>
            <a:pPr marL="355600" indent="-355600">
              <a:buFont typeface="Wingdings" pitchFamily="2" charset="2"/>
              <a:buNone/>
            </a:pPr>
            <a:r>
              <a:rPr lang="en-US" altLang="zh-CN" i="1"/>
              <a:t>i</a:t>
            </a:r>
            <a:r>
              <a:rPr lang="zh-CN" altLang="en-US"/>
              <a:t>＝</a:t>
            </a:r>
            <a:r>
              <a:rPr lang="en-US" altLang="zh-CN"/>
              <a:t>[log</a:t>
            </a:r>
            <a:r>
              <a:rPr lang="en-US" altLang="zh-CN" baseline="-25000"/>
              <a:t>2</a:t>
            </a:r>
            <a:r>
              <a:rPr lang="en-US" altLang="zh-CN"/>
              <a:t>2</a:t>
            </a:r>
            <a:r>
              <a:rPr lang="en-US" altLang="zh-CN" baseline="50000"/>
              <a:t>V</a:t>
            </a:r>
            <a:r>
              <a:rPr lang="en-US" altLang="zh-CN"/>
              <a:t>/(log</a:t>
            </a:r>
            <a:r>
              <a:rPr lang="en-US" altLang="zh-CN" baseline="-25000"/>
              <a:t>2</a:t>
            </a:r>
            <a:r>
              <a:rPr lang="en-US" altLang="zh-CN"/>
              <a:t>2</a:t>
            </a:r>
            <a:r>
              <a:rPr lang="en-US" altLang="zh-CN" baseline="50000"/>
              <a:t>P</a:t>
            </a:r>
            <a:r>
              <a:rPr lang="en-US" altLang="zh-CN"/>
              <a:t>-log</a:t>
            </a:r>
            <a:r>
              <a:rPr lang="en-US" altLang="zh-CN" baseline="-25000"/>
              <a:t>2</a:t>
            </a:r>
            <a:r>
              <a:rPr lang="en-US" altLang="zh-CN"/>
              <a:t>B</a:t>
            </a:r>
            <a:r>
              <a:rPr lang="en-US" altLang="zh-CN" i="1" baseline="-25000"/>
              <a:t>e</a:t>
            </a:r>
            <a:r>
              <a:rPr lang="en-US" altLang="zh-CN"/>
              <a:t>)]</a:t>
            </a:r>
            <a:r>
              <a:rPr lang="zh-CN" altLang="en-US"/>
              <a:t>＝ </a:t>
            </a:r>
            <a:r>
              <a:rPr lang="en-US" altLang="zh-CN"/>
              <a:t>[V/(P-log</a:t>
            </a:r>
            <a:r>
              <a:rPr lang="en-US" altLang="zh-CN" baseline="-25000"/>
              <a:t>2</a:t>
            </a:r>
            <a:r>
              <a:rPr lang="en-US" altLang="zh-CN"/>
              <a:t>B</a:t>
            </a:r>
            <a:r>
              <a:rPr lang="en-US" altLang="zh-CN" i="1" baseline="-25000"/>
              <a:t>e</a:t>
            </a:r>
            <a:r>
              <a:rPr lang="en-US" altLang="zh-CN"/>
              <a:t>)]</a:t>
            </a:r>
            <a:r>
              <a:rPr lang="zh-CN" altLang="en-US"/>
              <a:t>＝ </a:t>
            </a:r>
            <a:r>
              <a:rPr lang="en-US" altLang="zh-CN"/>
              <a:t>[V/(P-N</a:t>
            </a:r>
            <a:r>
              <a:rPr lang="en-US" altLang="zh-CN" i="1" baseline="-25000"/>
              <a:t>e</a:t>
            </a:r>
            <a:r>
              <a:rPr lang="en-US" altLang="zh-CN"/>
              <a:t>)]</a:t>
            </a:r>
            <a:endParaRPr lang="zh-CN" altLang="en-US"/>
          </a:p>
          <a:p>
            <a:pPr marL="355600" indent="-355600"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如果一个</a:t>
            </a:r>
            <a:r>
              <a:rPr lang="zh-CN" altLang="en-US">
                <a:solidFill>
                  <a:srgbClr val="0000FF"/>
                </a:solidFill>
              </a:rPr>
              <a:t>页式存储器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虚拟存储空间大小</a:t>
            </a:r>
            <a:r>
              <a:rPr lang="en-US" altLang="zh-CN"/>
              <a:t>N</a:t>
            </a:r>
            <a:r>
              <a:rPr lang="en-US" altLang="zh-CN" baseline="-25000"/>
              <a:t>V</a:t>
            </a:r>
            <a:r>
              <a:rPr lang="zh-CN" altLang="en-US"/>
              <a:t>＝</a:t>
            </a:r>
            <a:r>
              <a:rPr lang="en-US" altLang="zh-CN"/>
              <a:t>4GB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页面大小</a:t>
            </a:r>
            <a:r>
              <a:rPr lang="en-US" altLang="zh-CN"/>
              <a:t>N</a:t>
            </a:r>
            <a:r>
              <a:rPr lang="en-US" altLang="zh-CN" baseline="-25000"/>
              <a:t>P</a:t>
            </a:r>
            <a:r>
              <a:rPr lang="zh-CN" altLang="en-US"/>
              <a:t>＝</a:t>
            </a:r>
            <a:r>
              <a:rPr lang="en-US" altLang="zh-CN"/>
              <a:t>1KB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一个页表存储字的大小</a:t>
            </a:r>
            <a:r>
              <a:rPr lang="en-US" altLang="zh-CN"/>
              <a:t>B</a:t>
            </a:r>
            <a:r>
              <a:rPr lang="en-US" altLang="zh-CN" i="1" baseline="-25000"/>
              <a:t>e</a:t>
            </a:r>
            <a:r>
              <a:rPr lang="zh-CN" altLang="en-US"/>
              <a:t>＝</a:t>
            </a:r>
            <a:r>
              <a:rPr lang="en-US" altLang="zh-CN"/>
              <a:t>4B</a:t>
            </a:r>
            <a:r>
              <a:rPr lang="zh-CN" altLang="en-US"/>
              <a:t>，以</a:t>
            </a:r>
            <a:r>
              <a:rPr lang="zh-CN" altLang="en-US">
                <a:solidFill>
                  <a:srgbClr val="0000FF"/>
                </a:solidFill>
              </a:rPr>
              <a:t>字节</a:t>
            </a:r>
            <a:r>
              <a:rPr lang="zh-CN" altLang="en-US"/>
              <a:t>为单位，则</a:t>
            </a:r>
            <a:r>
              <a:rPr lang="zh-CN" altLang="en-US">
                <a:solidFill>
                  <a:srgbClr val="FF0066"/>
                </a:solidFill>
              </a:rPr>
              <a:t>页表的级数</a:t>
            </a:r>
            <a:r>
              <a:rPr lang="zh-CN" altLang="en-US"/>
              <a:t>为：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i</a:t>
            </a:r>
            <a:r>
              <a:rPr lang="zh-CN" altLang="en-US">
                <a:solidFill>
                  <a:srgbClr val="FF3300"/>
                </a:solidFill>
              </a:rPr>
              <a:t>＝</a:t>
            </a:r>
            <a:r>
              <a:rPr lang="en-US" altLang="zh-CN">
                <a:solidFill>
                  <a:srgbClr val="FF3300"/>
                </a:solidFill>
              </a:rPr>
              <a:t>[(32-10)/(10-2)]</a:t>
            </a:r>
            <a:r>
              <a:rPr lang="zh-CN" altLang="en-US">
                <a:solidFill>
                  <a:srgbClr val="FF3300"/>
                </a:solidFill>
              </a:rPr>
              <a:t>＝</a:t>
            </a:r>
            <a:r>
              <a:rPr lang="en-US" altLang="zh-CN">
                <a:solidFill>
                  <a:srgbClr val="FF3300"/>
                </a:solidFill>
              </a:rPr>
              <a:t>3</a:t>
            </a:r>
            <a:r>
              <a:rPr lang="zh-CN" altLang="en-US"/>
              <a:t>，即必须采用</a:t>
            </a:r>
            <a:r>
              <a:rPr lang="zh-CN" altLang="en-US">
                <a:solidFill>
                  <a:srgbClr val="FF0066"/>
                </a:solidFill>
              </a:rPr>
              <a:t>三级页表</a:t>
            </a:r>
            <a:r>
              <a:rPr lang="zh-CN" altLang="en-US"/>
              <a:t>。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665028" name="Text Box 4"/>
          <p:cNvSpPr txBox="1">
            <a:spLocks noChangeArrowheads="1"/>
          </p:cNvSpPr>
          <p:nvPr/>
        </p:nvSpPr>
        <p:spPr bwMode="auto">
          <a:xfrm>
            <a:off x="5292725" y="1916113"/>
            <a:ext cx="1295400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虚页号</a:t>
            </a:r>
            <a:br>
              <a:rPr lang="zh-CN" altLang="en-US" sz="2400">
                <a:solidFill>
                  <a:srgbClr val="CC0000"/>
                </a:solidFill>
              </a:rPr>
            </a:br>
            <a:r>
              <a:rPr lang="zh-CN" altLang="en-US" sz="2400">
                <a:solidFill>
                  <a:srgbClr val="CC0000"/>
                </a:solidFill>
              </a:rPr>
              <a:t>的位数</a:t>
            </a:r>
          </a:p>
        </p:txBody>
      </p:sp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6443663" y="1916113"/>
            <a:ext cx="143986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页内偏移</a:t>
            </a:r>
            <a:br>
              <a:rPr lang="zh-CN" altLang="en-US" sz="2400">
                <a:solidFill>
                  <a:srgbClr val="CC0000"/>
                </a:solidFill>
              </a:rPr>
            </a:br>
            <a:r>
              <a:rPr lang="zh-CN" altLang="en-US" sz="2400">
                <a:solidFill>
                  <a:srgbClr val="CC0000"/>
                </a:solidFill>
              </a:rPr>
              <a:t>的位数</a:t>
            </a:r>
          </a:p>
        </p:txBody>
      </p:sp>
      <p:sp>
        <p:nvSpPr>
          <p:cNvPr id="1665030" name="Text Box 6"/>
          <p:cNvSpPr txBox="1">
            <a:spLocks noChangeArrowheads="1"/>
          </p:cNvSpPr>
          <p:nvPr/>
        </p:nvSpPr>
        <p:spPr bwMode="auto">
          <a:xfrm>
            <a:off x="7164388" y="1052513"/>
            <a:ext cx="1871662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</a:rPr>
              <a:t>页表每一项需几位编址</a:t>
            </a:r>
          </a:p>
        </p:txBody>
      </p:sp>
      <p:sp>
        <p:nvSpPr>
          <p:cNvPr id="1665031" name="Line 7"/>
          <p:cNvSpPr>
            <a:spLocks noChangeShapeType="1"/>
          </p:cNvSpPr>
          <p:nvPr/>
        </p:nvSpPr>
        <p:spPr bwMode="auto">
          <a:xfrm flipH="1">
            <a:off x="8172450" y="1916113"/>
            <a:ext cx="71438" cy="11525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5032" name="Line 8"/>
          <p:cNvSpPr>
            <a:spLocks noChangeShapeType="1"/>
          </p:cNvSpPr>
          <p:nvPr/>
        </p:nvSpPr>
        <p:spPr bwMode="auto">
          <a:xfrm>
            <a:off x="7524750" y="2708275"/>
            <a:ext cx="287338" cy="4333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65033" name="Freeform 9"/>
          <p:cNvSpPr>
            <a:spLocks/>
          </p:cNvSpPr>
          <p:nvPr/>
        </p:nvSpPr>
        <p:spPr bwMode="auto">
          <a:xfrm>
            <a:off x="6372225" y="2708275"/>
            <a:ext cx="1008063" cy="433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136"/>
              </a:cxn>
              <a:cxn ang="0">
                <a:pos x="454" y="136"/>
              </a:cxn>
              <a:cxn ang="0">
                <a:pos x="635" y="273"/>
              </a:cxn>
            </a:cxnLst>
            <a:rect l="0" t="0" r="r" b="b"/>
            <a:pathLst>
              <a:path w="635" h="273">
                <a:moveTo>
                  <a:pt x="0" y="0"/>
                </a:moveTo>
                <a:cubicBezTo>
                  <a:pt x="30" y="56"/>
                  <a:pt x="60" y="113"/>
                  <a:pt x="136" y="136"/>
                </a:cubicBezTo>
                <a:cubicBezTo>
                  <a:pt x="212" y="159"/>
                  <a:pt x="371" y="113"/>
                  <a:pt x="454" y="136"/>
                </a:cubicBezTo>
                <a:cubicBezTo>
                  <a:pt x="537" y="159"/>
                  <a:pt x="586" y="216"/>
                  <a:pt x="635" y="27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166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6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66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8" grpId="0"/>
      <p:bldP spid="1665029" grpId="0"/>
      <p:bldP spid="1665030" grpId="0"/>
      <p:bldP spid="1665031" grpId="0" animBg="1"/>
      <p:bldP spid="1665032" grpId="0" animBg="1"/>
      <p:bldP spid="16650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60E477-11BB-48F7-A07A-2524A524BCC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46038"/>
            <a:ext cx="1852612" cy="503237"/>
          </a:xfrm>
          <a:noFill/>
          <a:ln/>
        </p:spPr>
        <p:txBody>
          <a:bodyPr/>
          <a:lstStyle/>
          <a:p>
            <a:pPr marL="352425" indent="-352425">
              <a:buFont typeface="Wingdings" pitchFamily="2" charset="2"/>
              <a:buNone/>
            </a:pPr>
            <a:r>
              <a:rPr lang="zh-CN" altLang="en-US">
                <a:solidFill>
                  <a:srgbClr val="FF6600"/>
                </a:solidFill>
                <a:ea typeface="黑体" pitchFamily="49" charset="-122"/>
              </a:rPr>
              <a:t>多级页表</a:t>
            </a:r>
          </a:p>
        </p:txBody>
      </p:sp>
      <p:sp>
        <p:nvSpPr>
          <p:cNvPr id="1666051" name="Rectangle 3"/>
          <p:cNvSpPr>
            <a:spLocks noChangeArrowheads="1"/>
          </p:cNvSpPr>
          <p:nvPr/>
        </p:nvSpPr>
        <p:spPr bwMode="auto">
          <a:xfrm>
            <a:off x="538163" y="1700213"/>
            <a:ext cx="719137" cy="28892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6052" name="Group 4"/>
          <p:cNvGrpSpPr>
            <a:grpSpLocks/>
          </p:cNvGrpSpPr>
          <p:nvPr/>
        </p:nvGrpSpPr>
        <p:grpSpPr bwMode="auto">
          <a:xfrm>
            <a:off x="1763713" y="1773238"/>
            <a:ext cx="935037" cy="2447925"/>
            <a:chOff x="1429" y="1480"/>
            <a:chExt cx="589" cy="1542"/>
          </a:xfrm>
        </p:grpSpPr>
        <p:grpSp>
          <p:nvGrpSpPr>
            <p:cNvPr id="1666053" name="Group 5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054" name="Rectangle 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55" name="Rectangle 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56" name="Rectangle 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57" name="Rectangle 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58" name="Group 10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059" name="Rectangle 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0" name="Rectangle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1" name="Rectangle 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2" name="Rectangle 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63" name="Group 15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064" name="Rectangle 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5" name="Rectangle 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6" name="Rectangle 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67" name="Rectangle 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68" name="Group 20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069" name="Rectangle 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70" name="Text Box 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071" name="AutoShape 23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72" name="AutoShape 24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73" name="AutoShape 25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6074" name="Line 26"/>
          <p:cNvSpPr>
            <a:spLocks noChangeShapeType="1"/>
          </p:cNvSpPr>
          <p:nvPr/>
        </p:nvSpPr>
        <p:spPr bwMode="auto">
          <a:xfrm>
            <a:off x="1114425" y="1844675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6075" name="Group 27"/>
          <p:cNvGrpSpPr>
            <a:grpSpLocks/>
          </p:cNvGrpSpPr>
          <p:nvPr/>
        </p:nvGrpSpPr>
        <p:grpSpPr bwMode="auto">
          <a:xfrm>
            <a:off x="3706813" y="836613"/>
            <a:ext cx="935037" cy="2447925"/>
            <a:chOff x="1429" y="1480"/>
            <a:chExt cx="589" cy="1542"/>
          </a:xfrm>
        </p:grpSpPr>
        <p:grpSp>
          <p:nvGrpSpPr>
            <p:cNvPr id="1666076" name="Group 28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077" name="Rectangle 2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78" name="Rectangle 3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79" name="Rectangle 3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0" name="Rectangle 3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81" name="Group 33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082" name="Rectangle 34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3" name="Rectangle 35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4" name="Rectangle 36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5" name="Rectangle 37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86" name="Group 38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087" name="Rectangle 39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8" name="Rectangle 40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89" name="Rectangle 41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90" name="Rectangle 42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091" name="Group 43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092" name="Rectangle 44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093" name="Text Box 45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094" name="AutoShape 46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95" name="AutoShape 47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096" name="AutoShape 48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6097" name="Group 49"/>
          <p:cNvGrpSpPr>
            <a:grpSpLocks/>
          </p:cNvGrpSpPr>
          <p:nvPr/>
        </p:nvGrpSpPr>
        <p:grpSpPr bwMode="auto">
          <a:xfrm>
            <a:off x="3708400" y="3573463"/>
            <a:ext cx="935038" cy="2447925"/>
            <a:chOff x="1429" y="1480"/>
            <a:chExt cx="589" cy="1542"/>
          </a:xfrm>
        </p:grpSpPr>
        <p:grpSp>
          <p:nvGrpSpPr>
            <p:cNvPr id="1666098" name="Group 50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099" name="Rectangle 5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0" name="Rectangle 5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1" name="Rectangle 5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2" name="Rectangle 5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03" name="Group 55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104" name="Rectangle 5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5" name="Rectangle 5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6" name="Rectangle 5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07" name="Rectangle 5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08" name="Group 60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109" name="Rectangle 6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0" name="Rectangle 6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1" name="Rectangle 6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2" name="Rectangle 6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13" name="Group 65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114" name="Rectangle 66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15" name="Text Box 67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116" name="AutoShape 68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17" name="AutoShape 69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18" name="AutoShape 70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6119" name="Group 71"/>
          <p:cNvGrpSpPr>
            <a:grpSpLocks/>
          </p:cNvGrpSpPr>
          <p:nvPr/>
        </p:nvGrpSpPr>
        <p:grpSpPr bwMode="auto">
          <a:xfrm>
            <a:off x="5651500" y="836613"/>
            <a:ext cx="935038" cy="2447925"/>
            <a:chOff x="1429" y="1480"/>
            <a:chExt cx="589" cy="1542"/>
          </a:xfrm>
        </p:grpSpPr>
        <p:grpSp>
          <p:nvGrpSpPr>
            <p:cNvPr id="1666120" name="Group 72"/>
            <p:cNvGrpSpPr>
              <a:grpSpLocks/>
            </p:cNvGrpSpPr>
            <p:nvPr/>
          </p:nvGrpSpPr>
          <p:grpSpPr bwMode="auto">
            <a:xfrm>
              <a:off x="1429" y="1480"/>
              <a:ext cx="453" cy="362"/>
              <a:chOff x="1429" y="1480"/>
              <a:chExt cx="453" cy="362"/>
            </a:xfrm>
          </p:grpSpPr>
          <p:sp>
            <p:nvSpPr>
              <p:cNvPr id="1666121" name="Rectangle 7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2" name="Rectangle 7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3" name="Rectangle 7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4" name="Rectangle 7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66FF33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25" name="Group 77"/>
            <p:cNvGrpSpPr>
              <a:grpSpLocks/>
            </p:cNvGrpSpPr>
            <p:nvPr/>
          </p:nvGrpSpPr>
          <p:grpSpPr bwMode="auto">
            <a:xfrm>
              <a:off x="1429" y="1842"/>
              <a:ext cx="453" cy="362"/>
              <a:chOff x="1429" y="1480"/>
              <a:chExt cx="453" cy="362"/>
            </a:xfrm>
          </p:grpSpPr>
          <p:sp>
            <p:nvSpPr>
              <p:cNvPr id="1666126" name="Rectangle 78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7" name="Rectangle 79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8" name="Rectangle 80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29" name="Rectangle 81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0000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30" name="Group 82"/>
            <p:cNvGrpSpPr>
              <a:grpSpLocks/>
            </p:cNvGrpSpPr>
            <p:nvPr/>
          </p:nvGrpSpPr>
          <p:grpSpPr bwMode="auto">
            <a:xfrm>
              <a:off x="1429" y="2659"/>
              <a:ext cx="453" cy="362"/>
              <a:chOff x="1429" y="1480"/>
              <a:chExt cx="453" cy="362"/>
            </a:xfrm>
          </p:grpSpPr>
          <p:sp>
            <p:nvSpPr>
              <p:cNvPr id="1666131" name="Rectangle 83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2" name="Rectangle 84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3" name="Rectangle 85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4" name="Rectangle 86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solidFill>
                <a:srgbClr val="FF33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35" name="Group 87"/>
            <p:cNvGrpSpPr>
              <a:grpSpLocks/>
            </p:cNvGrpSpPr>
            <p:nvPr/>
          </p:nvGrpSpPr>
          <p:grpSpPr bwMode="auto">
            <a:xfrm>
              <a:off x="1429" y="2205"/>
              <a:ext cx="453" cy="454"/>
              <a:chOff x="1429" y="2205"/>
              <a:chExt cx="453" cy="454"/>
            </a:xfrm>
          </p:grpSpPr>
          <p:sp>
            <p:nvSpPr>
              <p:cNvPr id="1666136" name="Rectangle 88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37" name="Text Box 89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  <p:sp>
          <p:nvSpPr>
            <p:cNvPr id="1666138" name="AutoShape 90"/>
            <p:cNvSpPr>
              <a:spLocks/>
            </p:cNvSpPr>
            <p:nvPr/>
          </p:nvSpPr>
          <p:spPr bwMode="auto">
            <a:xfrm>
              <a:off x="1927" y="1480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39" name="AutoShape 91"/>
            <p:cNvSpPr>
              <a:spLocks/>
            </p:cNvSpPr>
            <p:nvPr/>
          </p:nvSpPr>
          <p:spPr bwMode="auto">
            <a:xfrm>
              <a:off x="1927" y="1888"/>
              <a:ext cx="91" cy="317"/>
            </a:xfrm>
            <a:prstGeom prst="rightBrace">
              <a:avLst>
                <a:gd name="adj1" fmla="val 2902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6140" name="AutoShape 92"/>
            <p:cNvSpPr>
              <a:spLocks/>
            </p:cNvSpPr>
            <p:nvPr/>
          </p:nvSpPr>
          <p:spPr bwMode="auto">
            <a:xfrm>
              <a:off x="1927" y="2659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6141" name="Line 93"/>
          <p:cNvSpPr>
            <a:spLocks noChangeShapeType="1"/>
          </p:cNvSpPr>
          <p:nvPr/>
        </p:nvSpPr>
        <p:spPr bwMode="auto">
          <a:xfrm flipV="1">
            <a:off x="2700338" y="908050"/>
            <a:ext cx="9350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2" name="Line 94"/>
          <p:cNvSpPr>
            <a:spLocks noChangeShapeType="1"/>
          </p:cNvSpPr>
          <p:nvPr/>
        </p:nvSpPr>
        <p:spPr bwMode="auto">
          <a:xfrm>
            <a:off x="2700338" y="2708275"/>
            <a:ext cx="1008062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3" name="Freeform 95"/>
          <p:cNvSpPr>
            <a:spLocks/>
          </p:cNvSpPr>
          <p:nvPr/>
        </p:nvSpPr>
        <p:spPr bwMode="auto">
          <a:xfrm>
            <a:off x="2771775" y="3932238"/>
            <a:ext cx="863600" cy="2665412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81" y="227"/>
              </a:cxn>
              <a:cxn ang="0">
                <a:pos x="317" y="1361"/>
              </a:cxn>
              <a:cxn ang="0">
                <a:pos x="589" y="1679"/>
              </a:cxn>
            </a:cxnLst>
            <a:rect l="0" t="0" r="r" b="b"/>
            <a:pathLst>
              <a:path w="589" h="1679">
                <a:moveTo>
                  <a:pt x="0" y="1"/>
                </a:moveTo>
                <a:cubicBezTo>
                  <a:pt x="64" y="0"/>
                  <a:pt x="128" y="0"/>
                  <a:pt x="181" y="227"/>
                </a:cubicBezTo>
                <a:cubicBezTo>
                  <a:pt x="234" y="454"/>
                  <a:pt x="249" y="1119"/>
                  <a:pt x="317" y="1361"/>
                </a:cubicBezTo>
                <a:cubicBezTo>
                  <a:pt x="385" y="1603"/>
                  <a:pt x="487" y="1641"/>
                  <a:pt x="589" y="167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4" name="Text Box 96"/>
          <p:cNvSpPr txBox="1">
            <a:spLocks noChangeArrowheads="1"/>
          </p:cNvSpPr>
          <p:nvPr/>
        </p:nvSpPr>
        <p:spPr bwMode="auto">
          <a:xfrm>
            <a:off x="3563938" y="609282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0">
                <a:latin typeface="宋体"/>
              </a:rPr>
              <a:t>……</a:t>
            </a:r>
            <a:endParaRPr lang="zh-CN" altLang="en-US" sz="1800" b="0">
              <a:latin typeface="Arial" pitchFamily="34" charset="0"/>
            </a:endParaRPr>
          </a:p>
        </p:txBody>
      </p:sp>
      <p:sp>
        <p:nvSpPr>
          <p:cNvPr id="1666145" name="Line 97"/>
          <p:cNvSpPr>
            <a:spLocks noChangeShapeType="1"/>
          </p:cNvSpPr>
          <p:nvPr/>
        </p:nvSpPr>
        <p:spPr bwMode="auto">
          <a:xfrm flipV="1">
            <a:off x="4716463" y="836613"/>
            <a:ext cx="93503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6" name="Freeform 98"/>
          <p:cNvSpPr>
            <a:spLocks/>
          </p:cNvSpPr>
          <p:nvPr/>
        </p:nvSpPr>
        <p:spPr bwMode="auto">
          <a:xfrm>
            <a:off x="4716463" y="1773238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7" name="Freeform 99"/>
          <p:cNvSpPr>
            <a:spLocks/>
          </p:cNvSpPr>
          <p:nvPr/>
        </p:nvSpPr>
        <p:spPr bwMode="auto">
          <a:xfrm>
            <a:off x="4716463" y="29972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8" name="Line 100"/>
          <p:cNvSpPr>
            <a:spLocks noChangeShapeType="1"/>
          </p:cNvSpPr>
          <p:nvPr/>
        </p:nvSpPr>
        <p:spPr bwMode="auto">
          <a:xfrm>
            <a:off x="4716463" y="3860800"/>
            <a:ext cx="935037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49" name="Line 101"/>
          <p:cNvSpPr>
            <a:spLocks noChangeShapeType="1"/>
          </p:cNvSpPr>
          <p:nvPr/>
        </p:nvSpPr>
        <p:spPr bwMode="auto">
          <a:xfrm>
            <a:off x="4643438" y="443706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50" name="Line 102"/>
          <p:cNvSpPr>
            <a:spLocks noChangeShapeType="1"/>
          </p:cNvSpPr>
          <p:nvPr/>
        </p:nvSpPr>
        <p:spPr bwMode="auto">
          <a:xfrm>
            <a:off x="4716463" y="5734050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51" name="Line 103"/>
          <p:cNvSpPr>
            <a:spLocks noChangeShapeType="1"/>
          </p:cNvSpPr>
          <p:nvPr/>
        </p:nvSpPr>
        <p:spPr bwMode="auto">
          <a:xfrm flipV="1">
            <a:off x="6011863" y="3429000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6152" name="Group 104"/>
          <p:cNvGrpSpPr>
            <a:grpSpLocks/>
          </p:cNvGrpSpPr>
          <p:nvPr/>
        </p:nvGrpSpPr>
        <p:grpSpPr bwMode="auto">
          <a:xfrm>
            <a:off x="7740650" y="836613"/>
            <a:ext cx="719138" cy="2446337"/>
            <a:chOff x="4558" y="527"/>
            <a:chExt cx="453" cy="1541"/>
          </a:xfrm>
        </p:grpSpPr>
        <p:grpSp>
          <p:nvGrpSpPr>
            <p:cNvPr id="1666153" name="Group 105"/>
            <p:cNvGrpSpPr>
              <a:grpSpLocks/>
            </p:cNvGrpSpPr>
            <p:nvPr/>
          </p:nvGrpSpPr>
          <p:grpSpPr bwMode="auto">
            <a:xfrm>
              <a:off x="4558" y="527"/>
              <a:ext cx="453" cy="362"/>
              <a:chOff x="1429" y="1480"/>
              <a:chExt cx="453" cy="362"/>
            </a:xfrm>
          </p:grpSpPr>
          <p:sp>
            <p:nvSpPr>
              <p:cNvPr id="1666154" name="Rectangle 10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55" name="Rectangle 10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56" name="Rectangle 10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57" name="Rectangle 10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58" name="Group 110"/>
            <p:cNvGrpSpPr>
              <a:grpSpLocks/>
            </p:cNvGrpSpPr>
            <p:nvPr/>
          </p:nvGrpSpPr>
          <p:grpSpPr bwMode="auto">
            <a:xfrm>
              <a:off x="4558" y="889"/>
              <a:ext cx="453" cy="362"/>
              <a:chOff x="1429" y="1480"/>
              <a:chExt cx="453" cy="362"/>
            </a:xfrm>
          </p:grpSpPr>
          <p:sp>
            <p:nvSpPr>
              <p:cNvPr id="1666159" name="Rectangle 111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0" name="Rectangle 1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1" name="Rectangle 113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2" name="Rectangle 114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63" name="Group 115"/>
            <p:cNvGrpSpPr>
              <a:grpSpLocks/>
            </p:cNvGrpSpPr>
            <p:nvPr/>
          </p:nvGrpSpPr>
          <p:grpSpPr bwMode="auto">
            <a:xfrm>
              <a:off x="4558" y="1706"/>
              <a:ext cx="453" cy="362"/>
              <a:chOff x="1429" y="1480"/>
              <a:chExt cx="453" cy="362"/>
            </a:xfrm>
          </p:grpSpPr>
          <p:sp>
            <p:nvSpPr>
              <p:cNvPr id="1666164" name="Rectangle 116"/>
              <p:cNvSpPr>
                <a:spLocks noChangeArrowheads="1"/>
              </p:cNvSpPr>
              <p:nvPr/>
            </p:nvSpPr>
            <p:spPr bwMode="auto">
              <a:xfrm>
                <a:off x="1429" y="148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5" name="Rectangle 117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6" name="Rectangle 118"/>
              <p:cNvSpPr>
                <a:spLocks noChangeArrowheads="1"/>
              </p:cNvSpPr>
              <p:nvPr/>
            </p:nvSpPr>
            <p:spPr bwMode="auto">
              <a:xfrm>
                <a:off x="1429" y="1661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67" name="Rectangle 119"/>
              <p:cNvSpPr>
                <a:spLocks noChangeArrowheads="1"/>
              </p:cNvSpPr>
              <p:nvPr/>
            </p:nvSpPr>
            <p:spPr bwMode="auto">
              <a:xfrm>
                <a:off x="1429" y="1752"/>
                <a:ext cx="453" cy="90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66168" name="Group 120"/>
            <p:cNvGrpSpPr>
              <a:grpSpLocks/>
            </p:cNvGrpSpPr>
            <p:nvPr/>
          </p:nvGrpSpPr>
          <p:grpSpPr bwMode="auto">
            <a:xfrm>
              <a:off x="4558" y="1252"/>
              <a:ext cx="453" cy="454"/>
              <a:chOff x="1429" y="2205"/>
              <a:chExt cx="453" cy="454"/>
            </a:xfrm>
          </p:grpSpPr>
          <p:sp>
            <p:nvSpPr>
              <p:cNvPr id="1666169" name="Rectangle 121"/>
              <p:cNvSpPr>
                <a:spLocks noChangeArrowheads="1"/>
              </p:cNvSpPr>
              <p:nvPr/>
            </p:nvSpPr>
            <p:spPr bwMode="auto">
              <a:xfrm>
                <a:off x="1429" y="2205"/>
                <a:ext cx="453" cy="45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170" name="Text Box 122"/>
              <p:cNvSpPr txBox="1">
                <a:spLocks noChangeArrowheads="1"/>
              </p:cNvSpPr>
              <p:nvPr/>
            </p:nvSpPr>
            <p:spPr bwMode="auto">
              <a:xfrm>
                <a:off x="1495" y="2205"/>
                <a:ext cx="308" cy="4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r>
                  <a:rPr lang="en-US" altLang="zh-CN" sz="2000" b="0">
                    <a:latin typeface="宋体"/>
                  </a:rPr>
                  <a:t>……</a:t>
                </a:r>
                <a:endParaRPr lang="en-US" altLang="zh-CN" sz="2000" b="0">
                  <a:latin typeface="Arial" pitchFamily="34" charset="0"/>
                </a:endParaRPr>
              </a:p>
            </p:txBody>
          </p:sp>
        </p:grpSp>
      </p:grpSp>
      <p:sp>
        <p:nvSpPr>
          <p:cNvPr id="1666171" name="Line 123"/>
          <p:cNvSpPr>
            <a:spLocks noChangeShapeType="1"/>
          </p:cNvSpPr>
          <p:nvPr/>
        </p:nvSpPr>
        <p:spPr bwMode="auto">
          <a:xfrm flipV="1">
            <a:off x="6659563" y="908050"/>
            <a:ext cx="1008062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72" name="Text Box 124"/>
          <p:cNvSpPr txBox="1">
            <a:spLocks noChangeAspect="1" noChangeArrowheads="1"/>
          </p:cNvSpPr>
          <p:nvPr/>
        </p:nvSpPr>
        <p:spPr bwMode="auto">
          <a:xfrm>
            <a:off x="252413" y="1962150"/>
            <a:ext cx="1223962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段表基址</a:t>
            </a: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寄存器</a:t>
            </a:r>
          </a:p>
        </p:txBody>
      </p:sp>
      <p:sp>
        <p:nvSpPr>
          <p:cNvPr id="1666173" name="Text Box 125"/>
          <p:cNvSpPr txBox="1">
            <a:spLocks noChangeAspect="1" noChangeArrowheads="1"/>
          </p:cNvSpPr>
          <p:nvPr/>
        </p:nvSpPr>
        <p:spPr bwMode="auto">
          <a:xfrm>
            <a:off x="3203575" y="195263"/>
            <a:ext cx="1655763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第二级页表（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64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个页面）</a:t>
            </a:r>
          </a:p>
        </p:txBody>
      </p:sp>
      <p:sp>
        <p:nvSpPr>
          <p:cNvPr id="1666174" name="Text Box 126"/>
          <p:cNvSpPr txBox="1">
            <a:spLocks noChangeAspect="1" noChangeArrowheads="1"/>
          </p:cNvSpPr>
          <p:nvPr/>
        </p:nvSpPr>
        <p:spPr bwMode="auto">
          <a:xfrm>
            <a:off x="1404938" y="1125538"/>
            <a:ext cx="1511300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第一级页表</a:t>
            </a: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个页面）</a:t>
            </a:r>
          </a:p>
        </p:txBody>
      </p:sp>
      <p:sp>
        <p:nvSpPr>
          <p:cNvPr id="1666175" name="Text Box 127"/>
          <p:cNvSpPr txBox="1">
            <a:spLocks noChangeAspect="1" noChangeArrowheads="1"/>
          </p:cNvSpPr>
          <p:nvPr/>
        </p:nvSpPr>
        <p:spPr bwMode="auto">
          <a:xfrm>
            <a:off x="5075238" y="182563"/>
            <a:ext cx="1873250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第三级页表</a:t>
            </a: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16K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个页面）</a:t>
            </a:r>
          </a:p>
        </p:txBody>
      </p:sp>
      <p:sp>
        <p:nvSpPr>
          <p:cNvPr id="1666176" name="Line 128"/>
          <p:cNvSpPr>
            <a:spLocks noChangeShapeType="1"/>
          </p:cNvSpPr>
          <p:nvPr/>
        </p:nvSpPr>
        <p:spPr bwMode="auto">
          <a:xfrm flipV="1">
            <a:off x="8101013" y="3429000"/>
            <a:ext cx="0" cy="2592388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77" name="Text Box 129"/>
          <p:cNvSpPr txBox="1">
            <a:spLocks noChangeAspect="1" noChangeArrowheads="1"/>
          </p:cNvSpPr>
          <p:nvPr/>
        </p:nvSpPr>
        <p:spPr bwMode="auto">
          <a:xfrm>
            <a:off x="6877050" y="188913"/>
            <a:ext cx="2159000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主存实页</a:t>
            </a:r>
          </a:p>
          <a:p>
            <a:pPr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（小于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4M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个页面）</a:t>
            </a:r>
          </a:p>
        </p:txBody>
      </p:sp>
      <p:sp>
        <p:nvSpPr>
          <p:cNvPr id="1666178" name="Freeform 130"/>
          <p:cNvSpPr>
            <a:spLocks/>
          </p:cNvSpPr>
          <p:nvPr/>
        </p:nvSpPr>
        <p:spPr bwMode="auto">
          <a:xfrm>
            <a:off x="6659563" y="1773238"/>
            <a:ext cx="935037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9" y="318"/>
              </a:cxn>
              <a:cxn ang="0">
                <a:pos x="499" y="1044"/>
              </a:cxn>
              <a:cxn ang="0">
                <a:pos x="681" y="1225"/>
              </a:cxn>
            </a:cxnLst>
            <a:rect l="0" t="0" r="r" b="b"/>
            <a:pathLst>
              <a:path w="681" h="1225">
                <a:moveTo>
                  <a:pt x="0" y="0"/>
                </a:moveTo>
                <a:cubicBezTo>
                  <a:pt x="163" y="72"/>
                  <a:pt x="326" y="144"/>
                  <a:pt x="409" y="318"/>
                </a:cubicBezTo>
                <a:cubicBezTo>
                  <a:pt x="492" y="492"/>
                  <a:pt x="454" y="893"/>
                  <a:pt x="499" y="1044"/>
                </a:cubicBezTo>
                <a:cubicBezTo>
                  <a:pt x="544" y="1195"/>
                  <a:pt x="643" y="1195"/>
                  <a:pt x="681" y="122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79" name="Freeform 131"/>
          <p:cNvSpPr>
            <a:spLocks/>
          </p:cNvSpPr>
          <p:nvPr/>
        </p:nvSpPr>
        <p:spPr bwMode="auto">
          <a:xfrm>
            <a:off x="6659563" y="2997200"/>
            <a:ext cx="935037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136"/>
              </a:cxn>
              <a:cxn ang="0">
                <a:pos x="408" y="453"/>
              </a:cxn>
              <a:cxn ang="0">
                <a:pos x="635" y="590"/>
              </a:cxn>
            </a:cxnLst>
            <a:rect l="0" t="0" r="r" b="b"/>
            <a:pathLst>
              <a:path w="635" h="590">
                <a:moveTo>
                  <a:pt x="0" y="0"/>
                </a:moveTo>
                <a:cubicBezTo>
                  <a:pt x="102" y="30"/>
                  <a:pt x="204" y="61"/>
                  <a:pt x="272" y="136"/>
                </a:cubicBezTo>
                <a:cubicBezTo>
                  <a:pt x="340" y="211"/>
                  <a:pt x="348" y="377"/>
                  <a:pt x="408" y="453"/>
                </a:cubicBezTo>
                <a:cubicBezTo>
                  <a:pt x="468" y="529"/>
                  <a:pt x="551" y="559"/>
                  <a:pt x="635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0" name="Rectangle 132"/>
          <p:cNvSpPr>
            <a:spLocks noChangeArrowheads="1"/>
          </p:cNvSpPr>
          <p:nvPr/>
        </p:nvSpPr>
        <p:spPr bwMode="auto">
          <a:xfrm>
            <a:off x="466725" y="5667375"/>
            <a:ext cx="1152525" cy="360363"/>
          </a:xfrm>
          <a:prstGeom prst="rect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1" name="Rectangle 133"/>
          <p:cNvSpPr>
            <a:spLocks noChangeArrowheads="1"/>
          </p:cNvSpPr>
          <p:nvPr/>
        </p:nvSpPr>
        <p:spPr bwMode="auto">
          <a:xfrm>
            <a:off x="1619250" y="5667375"/>
            <a:ext cx="1152525" cy="360363"/>
          </a:xfrm>
          <a:prstGeom prst="rect">
            <a:avLst/>
          </a:prstGeom>
          <a:solidFill>
            <a:srgbClr val="FFCC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8000"/>
                </a:solidFill>
              </a:rPr>
              <a:t>N</a:t>
            </a:r>
            <a:r>
              <a:rPr lang="en-US" altLang="zh-CN" sz="1800" baseline="-25000">
                <a:solidFill>
                  <a:srgbClr val="008000"/>
                </a:solidFill>
              </a:rPr>
              <a:t>P</a:t>
            </a:r>
            <a:r>
              <a:rPr lang="en-US" altLang="zh-CN" sz="1800">
                <a:solidFill>
                  <a:srgbClr val="008000"/>
                </a:solidFill>
              </a:rPr>
              <a:t>=1KB</a:t>
            </a:r>
          </a:p>
        </p:txBody>
      </p:sp>
      <p:sp>
        <p:nvSpPr>
          <p:cNvPr id="1666182" name="Text Box 134"/>
          <p:cNvSpPr txBox="1">
            <a:spLocks noChangeAspect="1" noChangeArrowheads="1"/>
          </p:cNvSpPr>
          <p:nvPr/>
        </p:nvSpPr>
        <p:spPr bwMode="auto">
          <a:xfrm>
            <a:off x="322263" y="5013325"/>
            <a:ext cx="1584325" cy="36671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程序虚地址</a:t>
            </a:r>
          </a:p>
        </p:txBody>
      </p:sp>
      <p:sp>
        <p:nvSpPr>
          <p:cNvPr id="1666183" name="Line 135"/>
          <p:cNvSpPr>
            <a:spLocks noChangeShapeType="1"/>
          </p:cNvSpPr>
          <p:nvPr/>
        </p:nvSpPr>
        <p:spPr bwMode="auto">
          <a:xfrm>
            <a:off x="466725" y="61007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4" name="Line 136"/>
          <p:cNvSpPr>
            <a:spLocks noChangeShapeType="1"/>
          </p:cNvSpPr>
          <p:nvPr/>
        </p:nvSpPr>
        <p:spPr bwMode="auto">
          <a:xfrm>
            <a:off x="1619250" y="61007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5" name="Line 137"/>
          <p:cNvSpPr>
            <a:spLocks noChangeShapeType="1"/>
          </p:cNvSpPr>
          <p:nvPr/>
        </p:nvSpPr>
        <p:spPr bwMode="auto">
          <a:xfrm>
            <a:off x="2770188" y="61007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6" name="Text Box 138"/>
          <p:cNvSpPr txBox="1">
            <a:spLocks noChangeAspect="1" noChangeArrowheads="1"/>
          </p:cNvSpPr>
          <p:nvPr/>
        </p:nvSpPr>
        <p:spPr bwMode="auto">
          <a:xfrm>
            <a:off x="1836738" y="6100763"/>
            <a:ext cx="719137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10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位</a:t>
            </a:r>
          </a:p>
        </p:txBody>
      </p:sp>
      <p:sp>
        <p:nvSpPr>
          <p:cNvPr id="1666187" name="Text Box 139"/>
          <p:cNvSpPr txBox="1">
            <a:spLocks noChangeAspect="1" noChangeArrowheads="1"/>
          </p:cNvSpPr>
          <p:nvPr/>
        </p:nvSpPr>
        <p:spPr bwMode="auto">
          <a:xfrm>
            <a:off x="682625" y="6100763"/>
            <a:ext cx="719138" cy="366712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22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位</a:t>
            </a:r>
          </a:p>
        </p:txBody>
      </p:sp>
      <p:sp>
        <p:nvSpPr>
          <p:cNvPr id="1666188" name="Line 140"/>
          <p:cNvSpPr>
            <a:spLocks noChangeShapeType="1"/>
          </p:cNvSpPr>
          <p:nvPr/>
        </p:nvSpPr>
        <p:spPr bwMode="auto">
          <a:xfrm flipH="1">
            <a:off x="466725" y="62436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89" name="Line 141"/>
          <p:cNvSpPr>
            <a:spLocks noChangeShapeType="1"/>
          </p:cNvSpPr>
          <p:nvPr/>
        </p:nvSpPr>
        <p:spPr bwMode="auto">
          <a:xfrm>
            <a:off x="1258888" y="6243638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0" name="Line 142"/>
          <p:cNvSpPr>
            <a:spLocks noChangeShapeType="1"/>
          </p:cNvSpPr>
          <p:nvPr/>
        </p:nvSpPr>
        <p:spPr bwMode="auto">
          <a:xfrm flipH="1">
            <a:off x="1619250" y="6243638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1" name="Line 143"/>
          <p:cNvSpPr>
            <a:spLocks noChangeShapeType="1"/>
          </p:cNvSpPr>
          <p:nvPr/>
        </p:nvSpPr>
        <p:spPr bwMode="auto">
          <a:xfrm>
            <a:off x="2411413" y="6243638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2" name="Text Box 144"/>
          <p:cNvSpPr txBox="1">
            <a:spLocks noChangeArrowheads="1"/>
          </p:cNvSpPr>
          <p:nvPr/>
        </p:nvSpPr>
        <p:spPr bwMode="auto">
          <a:xfrm>
            <a:off x="1547813" y="5019675"/>
            <a:ext cx="10795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</a:rPr>
              <a:t>N</a:t>
            </a:r>
            <a:r>
              <a:rPr lang="en-US" altLang="zh-CN" sz="1800" baseline="-25000">
                <a:solidFill>
                  <a:srgbClr val="008000"/>
                </a:solidFill>
              </a:rPr>
              <a:t>V</a:t>
            </a:r>
            <a:r>
              <a:rPr lang="en-US" altLang="zh-CN" sz="1800">
                <a:solidFill>
                  <a:srgbClr val="008000"/>
                </a:solidFill>
              </a:rPr>
              <a:t>=4GB</a:t>
            </a:r>
            <a:endParaRPr lang="zh-CN" altLang="en-US" sz="1800">
              <a:solidFill>
                <a:srgbClr val="008000"/>
              </a:solidFill>
            </a:endParaRPr>
          </a:p>
        </p:txBody>
      </p:sp>
      <p:sp>
        <p:nvSpPr>
          <p:cNvPr id="1666193" name="AutoShape 145"/>
          <p:cNvSpPr>
            <a:spLocks/>
          </p:cNvSpPr>
          <p:nvPr/>
        </p:nvSpPr>
        <p:spPr bwMode="auto">
          <a:xfrm rot="16200000">
            <a:off x="1510507" y="4336256"/>
            <a:ext cx="215900" cy="2303463"/>
          </a:xfrm>
          <a:prstGeom prst="rightBrace">
            <a:avLst>
              <a:gd name="adj1" fmla="val 57347"/>
              <a:gd name="adj2" fmla="val 69259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4" name="AutoShape 146"/>
          <p:cNvSpPr>
            <a:spLocks/>
          </p:cNvSpPr>
          <p:nvPr/>
        </p:nvSpPr>
        <p:spPr bwMode="auto">
          <a:xfrm rot="10800000">
            <a:off x="1476375" y="3644900"/>
            <a:ext cx="144463" cy="576263"/>
          </a:xfrm>
          <a:prstGeom prst="rightBrace">
            <a:avLst>
              <a:gd name="adj1" fmla="val 79189"/>
              <a:gd name="adj2" fmla="val 49343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195" name="Text Box 147"/>
          <p:cNvSpPr txBox="1">
            <a:spLocks noChangeAspect="1" noChangeArrowheads="1"/>
          </p:cNvSpPr>
          <p:nvPr/>
        </p:nvSpPr>
        <p:spPr bwMode="auto">
          <a:xfrm>
            <a:off x="179388" y="3621088"/>
            <a:ext cx="1368425" cy="641350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kumimoji="1" lang="zh-CN" altLang="en-US" sz="1800">
                <a:solidFill>
                  <a:srgbClr val="008000"/>
                </a:solidFill>
                <a:ea typeface="楷体_GB2312" pitchFamily="49" charset="-122"/>
              </a:rPr>
              <a:t>页表每一项</a:t>
            </a:r>
          </a:p>
          <a:p>
            <a:pPr algn="r">
              <a:spcBef>
                <a:spcPct val="0"/>
              </a:spcBef>
            </a:pPr>
            <a:r>
              <a:rPr kumimoji="1" lang="zh-CN" altLang="en-US" sz="1800">
                <a:solidFill>
                  <a:srgbClr val="008000"/>
                </a:solidFill>
                <a:ea typeface="楷体_GB2312" pitchFamily="49" charset="-122"/>
              </a:rPr>
              <a:t>需</a:t>
            </a:r>
            <a:r>
              <a:rPr kumimoji="1" lang="en-US" altLang="zh-CN" sz="1800">
                <a:solidFill>
                  <a:srgbClr val="008000"/>
                </a:solidFill>
                <a:ea typeface="楷体_GB2312" pitchFamily="49" charset="-122"/>
              </a:rPr>
              <a:t>4</a:t>
            </a:r>
            <a:r>
              <a:rPr kumimoji="1" lang="zh-CN" altLang="en-US" sz="1800">
                <a:solidFill>
                  <a:srgbClr val="008000"/>
                </a:solidFill>
                <a:ea typeface="楷体_GB2312" pitchFamily="49" charset="-122"/>
              </a:rPr>
              <a:t>个字节</a:t>
            </a:r>
            <a:endParaRPr kumimoji="1" lang="en-US" altLang="zh-CN" sz="180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66196" name="AutoShape 148"/>
          <p:cNvSpPr>
            <a:spLocks noChangeArrowheads="1"/>
          </p:cNvSpPr>
          <p:nvPr/>
        </p:nvSpPr>
        <p:spPr bwMode="auto">
          <a:xfrm>
            <a:off x="323850" y="4437063"/>
            <a:ext cx="1944688" cy="576262"/>
          </a:xfrm>
          <a:prstGeom prst="wedgeRoundRectCallout">
            <a:avLst>
              <a:gd name="adj1" fmla="val 81019"/>
              <a:gd name="adj2" fmla="val -40083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Arial" pitchFamily="34" charset="0"/>
              </a:rPr>
              <a:t>64</a:t>
            </a:r>
            <a:r>
              <a:rPr lang="zh-CN" altLang="en-US" sz="1800">
                <a:latin typeface="Arial" pitchFamily="34" charset="0"/>
              </a:rPr>
              <a:t>个分支</a:t>
            </a:r>
          </a:p>
        </p:txBody>
      </p:sp>
      <p:sp>
        <p:nvSpPr>
          <p:cNvPr id="1666197" name="AutoShape 149"/>
          <p:cNvSpPr>
            <a:spLocks noChangeArrowheads="1"/>
          </p:cNvSpPr>
          <p:nvPr/>
        </p:nvSpPr>
        <p:spPr bwMode="auto">
          <a:xfrm>
            <a:off x="5580063" y="5013325"/>
            <a:ext cx="2016125" cy="576263"/>
          </a:xfrm>
          <a:prstGeom prst="wedgeRoundRectCallout">
            <a:avLst>
              <a:gd name="adj1" fmla="val -71338"/>
              <a:gd name="adj2" fmla="val -12575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Arial" pitchFamily="34" charset="0"/>
              </a:rPr>
              <a:t>64×256</a:t>
            </a:r>
            <a:r>
              <a:rPr lang="zh-CN" altLang="en-US" sz="1800">
                <a:latin typeface="Arial" pitchFamily="34" charset="0"/>
              </a:rPr>
              <a:t>（</a:t>
            </a:r>
            <a:r>
              <a:rPr lang="en-US" altLang="zh-CN" sz="1800">
                <a:latin typeface="Arial" pitchFamily="34" charset="0"/>
              </a:rPr>
              <a:t>16K</a:t>
            </a:r>
            <a:r>
              <a:rPr lang="zh-CN" altLang="en-US" sz="1800">
                <a:latin typeface="Arial" pitchFamily="34" charset="0"/>
              </a:rPr>
              <a:t>）</a:t>
            </a:r>
            <a:r>
              <a:rPr lang="zh-CN" altLang="en-US" sz="1800" baseline="30000">
                <a:latin typeface="Arial" pitchFamily="34" charset="0"/>
              </a:rPr>
              <a:t> </a:t>
            </a:r>
            <a:r>
              <a:rPr lang="zh-CN" altLang="en-US" sz="1800">
                <a:latin typeface="Arial" pitchFamily="34" charset="0"/>
              </a:rPr>
              <a:t>个分支</a:t>
            </a:r>
          </a:p>
        </p:txBody>
      </p:sp>
      <p:sp>
        <p:nvSpPr>
          <p:cNvPr id="1666198" name="AutoShape 150"/>
          <p:cNvSpPr>
            <a:spLocks noChangeArrowheads="1"/>
          </p:cNvSpPr>
          <p:nvPr/>
        </p:nvSpPr>
        <p:spPr bwMode="auto">
          <a:xfrm>
            <a:off x="6227763" y="4149725"/>
            <a:ext cx="2016125" cy="576263"/>
          </a:xfrm>
          <a:prstGeom prst="wedgeRoundRectCallout">
            <a:avLst>
              <a:gd name="adj1" fmla="val -3699"/>
              <a:gd name="adj2" fmla="val -11776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Arial" pitchFamily="34" charset="0"/>
              </a:rPr>
              <a:t>64×256×256</a:t>
            </a:r>
            <a:r>
              <a:rPr lang="en-US" altLang="zh-CN" sz="1800" baseline="30000">
                <a:latin typeface="Arial" pitchFamily="34" charset="0"/>
              </a:rPr>
              <a:t> </a:t>
            </a:r>
            <a:r>
              <a:rPr lang="zh-CN" altLang="en-US" sz="1800">
                <a:latin typeface="Arial" pitchFamily="34" charset="0"/>
              </a:rPr>
              <a:t>（</a:t>
            </a:r>
            <a:r>
              <a:rPr lang="en-US" altLang="zh-CN" sz="1800">
                <a:latin typeface="Arial" pitchFamily="34" charset="0"/>
              </a:rPr>
              <a:t>4M</a:t>
            </a:r>
            <a:r>
              <a:rPr lang="zh-CN" altLang="en-US" sz="1800">
                <a:latin typeface="Arial" pitchFamily="34" charset="0"/>
              </a:rPr>
              <a:t>）个分支</a:t>
            </a:r>
          </a:p>
        </p:txBody>
      </p:sp>
      <p:sp>
        <p:nvSpPr>
          <p:cNvPr id="1666199" name="AutoShape 151"/>
          <p:cNvSpPr>
            <a:spLocks/>
          </p:cNvSpPr>
          <p:nvPr/>
        </p:nvSpPr>
        <p:spPr bwMode="auto">
          <a:xfrm rot="10800000">
            <a:off x="1476375" y="1773238"/>
            <a:ext cx="215900" cy="2447925"/>
          </a:xfrm>
          <a:prstGeom prst="rightBrace">
            <a:avLst>
              <a:gd name="adj1" fmla="val 149917"/>
              <a:gd name="adj2" fmla="val 49343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6200" name="Text Box 152"/>
          <p:cNvSpPr txBox="1">
            <a:spLocks noChangeAspect="1" noChangeArrowheads="1"/>
          </p:cNvSpPr>
          <p:nvPr/>
        </p:nvSpPr>
        <p:spPr bwMode="auto">
          <a:xfrm>
            <a:off x="107950" y="2708275"/>
            <a:ext cx="1476375" cy="915988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FF3300"/>
                </a:solidFill>
                <a:ea typeface="楷体_GB2312" pitchFamily="49" charset="-122"/>
              </a:rPr>
              <a:t>1KB</a:t>
            </a:r>
            <a:r>
              <a:rPr kumimoji="1" lang="zh-CN" altLang="en-US" sz="1800">
                <a:solidFill>
                  <a:srgbClr val="FF3300"/>
                </a:solidFill>
                <a:ea typeface="楷体_GB2312" pitchFamily="49" charset="-122"/>
              </a:rPr>
              <a:t>，最多</a:t>
            </a:r>
            <a:r>
              <a:rPr kumimoji="1" lang="en-US" altLang="zh-CN" sz="1800">
                <a:solidFill>
                  <a:srgbClr val="FF3300"/>
                </a:solidFill>
                <a:ea typeface="楷体_GB2312" pitchFamily="49" charset="-122"/>
              </a:rPr>
              <a:t>256</a:t>
            </a:r>
            <a:r>
              <a:rPr kumimoji="1" lang="zh-CN" altLang="en-US" sz="1800">
                <a:solidFill>
                  <a:srgbClr val="FF3300"/>
                </a:solidFill>
                <a:ea typeface="楷体_GB2312" pitchFamily="49" charset="-122"/>
              </a:rPr>
              <a:t>项（这里只需</a:t>
            </a:r>
            <a:r>
              <a:rPr kumimoji="1" lang="en-US" altLang="zh-CN" sz="1800">
                <a:solidFill>
                  <a:srgbClr val="FF3300"/>
                </a:solidFill>
                <a:ea typeface="楷体_GB2312" pitchFamily="49" charset="-122"/>
              </a:rPr>
              <a:t>64</a:t>
            </a:r>
            <a:r>
              <a:rPr kumimoji="1" lang="zh-CN" altLang="en-US" sz="1800">
                <a:solidFill>
                  <a:srgbClr val="FF3300"/>
                </a:solidFill>
                <a:ea typeface="楷体_GB2312" pitchFamily="49" charset="-122"/>
              </a:rPr>
              <a:t>项）</a:t>
            </a:r>
          </a:p>
        </p:txBody>
      </p:sp>
      <p:sp>
        <p:nvSpPr>
          <p:cNvPr id="1666201" name="Text Box 153"/>
          <p:cNvSpPr txBox="1">
            <a:spLocks noChangeAspect="1" noChangeArrowheads="1"/>
          </p:cNvSpPr>
          <p:nvPr/>
        </p:nvSpPr>
        <p:spPr bwMode="auto">
          <a:xfrm>
            <a:off x="6516688" y="1052513"/>
            <a:ext cx="1008062" cy="1190625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4M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个</a:t>
            </a:r>
            <a:b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</a:b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分支</a:t>
            </a:r>
            <a:b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</a:b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rgbClr val="0000FF"/>
                </a:solidFill>
                <a:ea typeface="楷体_GB2312" pitchFamily="49" charset="-122"/>
              </a:rPr>
              <a:t>4M</a:t>
            </a: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个</a:t>
            </a:r>
            <a:b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</a:br>
            <a:r>
              <a:rPr kumimoji="1" lang="zh-CN" altLang="en-US" sz="1800">
                <a:solidFill>
                  <a:srgbClr val="0000FF"/>
                </a:solidFill>
                <a:ea typeface="楷体_GB2312" pitchFamily="49" charset="-122"/>
              </a:rPr>
              <a:t>虚页）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17CDB-88A0-4FC6-901D-47041F31BD2B}" type="slidenum">
              <a:rPr lang="zh-CN" altLang="en-US"/>
              <a:pPr/>
              <a:t>27</a:t>
            </a:fld>
            <a:endParaRPr lang="en-US" altLang="zh-CN"/>
          </a:p>
        </p:txBody>
      </p:sp>
      <p:pic>
        <p:nvPicPr>
          <p:cNvPr id="1667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8" y="188913"/>
            <a:ext cx="8964612" cy="621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6237288"/>
            <a:ext cx="4895850" cy="5048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实例：</a:t>
            </a:r>
            <a:r>
              <a:rPr lang="en-US" altLang="zh-CN">
                <a:solidFill>
                  <a:schemeClr val="bg2"/>
                </a:solidFill>
                <a:ea typeface="黑体" pitchFamily="49" charset="-122"/>
              </a:rPr>
              <a:t>x86</a:t>
            </a:r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的地址映像和变换</a:t>
            </a:r>
          </a:p>
        </p:txBody>
      </p:sp>
      <p:sp>
        <p:nvSpPr>
          <p:cNvPr id="1667076" name="Rectangle 4"/>
          <p:cNvSpPr>
            <a:spLocks noChangeArrowheads="1"/>
          </p:cNvSpPr>
          <p:nvPr/>
        </p:nvSpPr>
        <p:spPr bwMode="auto">
          <a:xfrm>
            <a:off x="250825" y="3644900"/>
            <a:ext cx="4968875" cy="2376488"/>
          </a:xfrm>
          <a:prstGeom prst="rect">
            <a:avLst/>
          </a:prstGeom>
          <a:solidFill>
            <a:srgbClr val="FFFF99"/>
          </a:solidFill>
          <a:ln w="28575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/>
              <a:t>页式存储器，</a:t>
            </a:r>
            <a:r>
              <a:rPr lang="zh-CN" altLang="en-US" sz="2400">
                <a:solidFill>
                  <a:srgbClr val="0000FF"/>
                </a:solidFill>
              </a:rPr>
              <a:t>虚拟存储空间大小</a:t>
            </a:r>
            <a:r>
              <a:rPr lang="en-US" altLang="zh-CN" sz="2400"/>
              <a:t>N</a:t>
            </a:r>
            <a:r>
              <a:rPr lang="en-US" altLang="zh-CN" sz="2400" baseline="-25000"/>
              <a:t>V</a:t>
            </a:r>
            <a:r>
              <a:rPr lang="zh-CN" altLang="en-US" sz="2400"/>
              <a:t>＝</a:t>
            </a:r>
            <a:r>
              <a:rPr lang="en-US" altLang="zh-CN" sz="2400"/>
              <a:t>4GB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页面大小</a:t>
            </a:r>
            <a:r>
              <a:rPr lang="en-US" altLang="zh-CN" sz="2400"/>
              <a:t>N</a:t>
            </a:r>
            <a:r>
              <a:rPr lang="en-US" altLang="zh-CN" sz="2400" baseline="-25000"/>
              <a:t>P</a:t>
            </a:r>
            <a:r>
              <a:rPr lang="zh-CN" altLang="en-US" sz="2400"/>
              <a:t>＝</a:t>
            </a:r>
            <a:r>
              <a:rPr lang="en-US" altLang="zh-CN" sz="2400"/>
              <a:t>4KB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一个页表存储字的大小</a:t>
            </a:r>
            <a:r>
              <a:rPr lang="en-US" altLang="zh-CN" sz="2400"/>
              <a:t>B</a:t>
            </a:r>
            <a:r>
              <a:rPr lang="en-US" altLang="zh-CN" sz="2400" i="1" baseline="-25000"/>
              <a:t>e</a:t>
            </a:r>
            <a:r>
              <a:rPr lang="zh-CN" altLang="en-US" sz="2400"/>
              <a:t>＝</a:t>
            </a:r>
            <a:r>
              <a:rPr lang="en-US" altLang="zh-CN" sz="2400"/>
              <a:t>4B</a:t>
            </a:r>
            <a:r>
              <a:rPr lang="zh-CN" altLang="en-US" sz="2400"/>
              <a:t>，以</a:t>
            </a:r>
            <a:r>
              <a:rPr lang="zh-CN" altLang="en-US" sz="2400">
                <a:solidFill>
                  <a:srgbClr val="0000FF"/>
                </a:solidFill>
              </a:rPr>
              <a:t>字节</a:t>
            </a:r>
            <a:r>
              <a:rPr lang="zh-CN" altLang="en-US" sz="2400"/>
              <a:t>为单位，则</a:t>
            </a:r>
            <a:r>
              <a:rPr lang="zh-CN" altLang="en-US" sz="2400">
                <a:solidFill>
                  <a:srgbClr val="CC0000"/>
                </a:solidFill>
              </a:rPr>
              <a:t>页表的级数</a:t>
            </a:r>
            <a:r>
              <a:rPr lang="zh-CN" altLang="en-US" sz="2400"/>
              <a:t>为：</a:t>
            </a:r>
            <a:br>
              <a:rPr lang="zh-CN" altLang="en-US" sz="2400"/>
            </a:br>
            <a:r>
              <a:rPr lang="en-US" altLang="zh-CN" sz="2400">
                <a:solidFill>
                  <a:srgbClr val="FF3300"/>
                </a:solidFill>
              </a:rPr>
              <a:t>i</a:t>
            </a:r>
            <a:r>
              <a:rPr lang="zh-CN" altLang="en-US" sz="2400">
                <a:solidFill>
                  <a:srgbClr val="FF3300"/>
                </a:solidFill>
              </a:rPr>
              <a:t>＝</a:t>
            </a:r>
            <a:r>
              <a:rPr lang="en-US" altLang="zh-CN" sz="2400">
                <a:solidFill>
                  <a:srgbClr val="FF3300"/>
                </a:solidFill>
              </a:rPr>
              <a:t>[(32-12)/(12-2)]</a:t>
            </a:r>
            <a:r>
              <a:rPr lang="zh-CN" altLang="en-US" sz="2400">
                <a:solidFill>
                  <a:srgbClr val="FF3300"/>
                </a:solidFill>
              </a:rPr>
              <a:t>＝</a:t>
            </a:r>
            <a:r>
              <a:rPr lang="en-US" altLang="zh-CN" sz="2400">
                <a:solidFill>
                  <a:srgbClr val="FF3300"/>
                </a:solidFill>
              </a:rPr>
              <a:t>2</a:t>
            </a:r>
            <a:r>
              <a:rPr lang="zh-CN" altLang="en-US" sz="2400"/>
              <a:t>，即必须采用</a:t>
            </a:r>
            <a:r>
              <a:rPr lang="zh-CN" altLang="en-US" sz="2400">
                <a:solidFill>
                  <a:srgbClr val="CC0000"/>
                </a:solidFill>
              </a:rPr>
              <a:t>二级页表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70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70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6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A096D-E30B-4F73-AA75-A2C03DB46C0F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多级页表</a:t>
            </a:r>
          </a:p>
          <a:p>
            <a:pPr marL="355600" indent="-355600">
              <a:buFont typeface="Wingdings" pitchFamily="2" charset="2"/>
              <a:buNone/>
            </a:pPr>
            <a:endParaRPr lang="zh-CN" altLang="en-US">
              <a:solidFill>
                <a:srgbClr val="FF3300"/>
              </a:solidFill>
              <a:ea typeface="黑体" pitchFamily="49" charset="-122"/>
            </a:endParaRPr>
          </a:p>
          <a:p>
            <a:pPr marL="355600" indent="-355600"/>
            <a:r>
              <a:rPr lang="zh-CN" altLang="en-US"/>
              <a:t>一级页表需驻留在主存中；</a:t>
            </a:r>
          </a:p>
          <a:p>
            <a:pPr marL="355600" indent="-355600"/>
            <a:r>
              <a:rPr lang="zh-CN" altLang="en-US"/>
              <a:t>二级、三极页表只需在主存中驻留一小部分：</a:t>
            </a:r>
            <a:br>
              <a:rPr lang="zh-CN" altLang="en-US"/>
            </a:br>
            <a:r>
              <a:rPr lang="zh-CN" altLang="en-US"/>
              <a:t>只需把目前</a:t>
            </a:r>
            <a:r>
              <a:rPr lang="zh-CN" altLang="en-US">
                <a:solidFill>
                  <a:srgbClr val="FF3300"/>
                </a:solidFill>
              </a:rPr>
              <a:t>正在运行</a:t>
            </a:r>
            <a:r>
              <a:rPr lang="zh-CN" altLang="en-US"/>
              <a:t>中的程序的相关页表，或者把</a:t>
            </a:r>
            <a:r>
              <a:rPr lang="zh-CN" altLang="en-US">
                <a:solidFill>
                  <a:srgbClr val="FF3300"/>
                </a:solidFill>
              </a:rPr>
              <a:t>已经调入</a:t>
            </a:r>
            <a:r>
              <a:rPr lang="zh-CN" altLang="en-US"/>
              <a:t>到主存中的程序的相关页表驻留在主存中；绝大部分页表可以放在</a:t>
            </a:r>
            <a:r>
              <a:rPr lang="zh-CN" altLang="en-US">
                <a:solidFill>
                  <a:srgbClr val="FF3300"/>
                </a:solidFill>
              </a:rPr>
              <a:t>磁盘存储器</a:t>
            </a:r>
            <a:r>
              <a:rPr lang="zh-CN" altLang="en-US"/>
              <a:t>（</a:t>
            </a:r>
            <a:r>
              <a:rPr lang="zh-CN" altLang="en-US">
                <a:solidFill>
                  <a:srgbClr val="0000FF"/>
                </a:solidFill>
              </a:rPr>
              <a:t>辅存</a:t>
            </a:r>
            <a:r>
              <a:rPr lang="zh-CN" altLang="en-US"/>
              <a:t>）中。</a:t>
            </a:r>
            <a:endParaRPr lang="zh-CN" altLang="en-US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0ABDE2-0B27-4F68-8BB1-7F118C857672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355600" indent="-355600"/>
            <a:r>
              <a:rPr lang="zh-CN" altLang="en-US"/>
              <a:t>采用多级页表（包括段表）使得访问主存的次数又要增加。如：三极页表，要从主存中取一个数据，需查三次页表才可得到此数据在主存中的物理地址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共访问主存</a:t>
            </a:r>
            <a:r>
              <a:rPr lang="en-US" altLang="zh-CN"/>
              <a:t>4</a:t>
            </a:r>
            <a:r>
              <a:rPr lang="zh-CN" altLang="en-US"/>
              <a:t>次</a:t>
            </a:r>
          </a:p>
          <a:p>
            <a:pPr marL="355600" indent="-355600"/>
            <a:r>
              <a:rPr lang="zh-CN" altLang="en-US"/>
              <a:t>要想使虚拟存储器的速度接近主存的速度，必须加快查表的速度：</a:t>
            </a:r>
          </a:p>
          <a:p>
            <a:pPr marL="990600" lvl="1" indent="-4556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目录表</a:t>
            </a:r>
            <a:r>
              <a:rPr lang="zh-CN" altLang="en-US"/>
              <a:t>法</a:t>
            </a:r>
          </a:p>
          <a:p>
            <a:pPr marL="990600" lvl="1" indent="-4556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快慢表</a:t>
            </a:r>
            <a:r>
              <a:rPr lang="zh-CN" altLang="en-US"/>
              <a:t>法</a:t>
            </a:r>
          </a:p>
          <a:p>
            <a:pPr marL="990600" lvl="1" indent="-455613">
              <a:buClr>
                <a:schemeClr val="bg2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FF0000"/>
                </a:solidFill>
              </a:rPr>
              <a:t>散列函数</a:t>
            </a:r>
            <a:r>
              <a:rPr lang="zh-CN" altLang="en-US"/>
              <a:t>法</a:t>
            </a:r>
            <a:endParaRPr lang="zh-CN" altLang="en-US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6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6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E187D-87A6-489B-9B53-7360788F696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601663"/>
            <a:ext cx="8229600" cy="523875"/>
          </a:xfrm>
        </p:spPr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93062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一、基本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概念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二、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段式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虚拟存储器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三、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页式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虚拟存储器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四、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段页式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虚拟存储器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五、虚拟存储器地址变换带来的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速度问题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六、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替换算法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七、</a:t>
            </a:r>
            <a:r>
              <a:rPr lang="zh-CN" altLang="en-US">
                <a:solidFill>
                  <a:srgbClr val="006600"/>
                </a:solidFill>
                <a:latin typeface="Arial" pitchFamily="34" charset="0"/>
                <a:ea typeface="黑体" pitchFamily="49" charset="-122"/>
              </a:rPr>
              <a:t>虚拟存储器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实例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Pentium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八、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存储保护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九、</a:t>
            </a:r>
            <a:r>
              <a:rPr lang="zh-CN" altLang="en-US">
                <a:solidFill>
                  <a:srgbClr val="D60093"/>
                </a:solidFill>
                <a:latin typeface="Arial" pitchFamily="34" charset="0"/>
                <a:ea typeface="黑体" pitchFamily="49" charset="-122"/>
              </a:rPr>
              <a:t>存储体系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实例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AMD Opteron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皓龙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处理器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BB631-BA01-45F4-9842-06A5D23FE639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67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76263"/>
          </a:xfrm>
        </p:spPr>
        <p:txBody>
          <a:bodyPr/>
          <a:lstStyle/>
          <a:p>
            <a:pPr marL="355600" indent="-355600"/>
            <a:r>
              <a:rPr lang="zh-CN" altLang="en-US">
                <a:ea typeface="黑体" pitchFamily="49" charset="-122"/>
              </a:rPr>
              <a:t>（相联）目录表法</a:t>
            </a:r>
          </a:p>
        </p:txBody>
      </p:sp>
      <p:graphicFrame>
        <p:nvGraphicFramePr>
          <p:cNvPr id="1670148" name="Object 4"/>
          <p:cNvGraphicFramePr>
            <a:graphicFrameLocks noChangeAspect="1"/>
          </p:cNvGraphicFramePr>
          <p:nvPr/>
        </p:nvGraphicFramePr>
        <p:xfrm>
          <a:off x="684213" y="2540000"/>
          <a:ext cx="67945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5" name="文档" r:id="rId4" imgW="4548446" imgH="2870898" progId="Word.Document.8">
                  <p:embed/>
                </p:oleObj>
              </mc:Choice>
              <mc:Fallback>
                <p:oleObj name="文档" r:id="rId4" imgW="4548446" imgH="287089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40000"/>
                        <a:ext cx="67945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0149" name="Freeform 5"/>
          <p:cNvSpPr>
            <a:spLocks/>
          </p:cNvSpPr>
          <p:nvPr/>
        </p:nvSpPr>
        <p:spPr bwMode="auto">
          <a:xfrm>
            <a:off x="969963" y="4221163"/>
            <a:ext cx="4392612" cy="1008062"/>
          </a:xfrm>
          <a:custGeom>
            <a:avLst/>
            <a:gdLst/>
            <a:ahLst/>
            <a:cxnLst>
              <a:cxn ang="0">
                <a:pos x="2767" y="0"/>
              </a:cxn>
              <a:cxn ang="0">
                <a:pos x="2540" y="91"/>
              </a:cxn>
              <a:cxn ang="0">
                <a:pos x="1588" y="136"/>
              </a:cxn>
              <a:cxn ang="0">
                <a:pos x="363" y="227"/>
              </a:cxn>
              <a:cxn ang="0">
                <a:pos x="0" y="635"/>
              </a:cxn>
            </a:cxnLst>
            <a:rect l="0" t="0" r="r" b="b"/>
            <a:pathLst>
              <a:path w="2767" h="635">
                <a:moveTo>
                  <a:pt x="2767" y="0"/>
                </a:moveTo>
                <a:cubicBezTo>
                  <a:pt x="2751" y="34"/>
                  <a:pt x="2736" y="68"/>
                  <a:pt x="2540" y="91"/>
                </a:cubicBezTo>
                <a:cubicBezTo>
                  <a:pt x="2344" y="114"/>
                  <a:pt x="1951" y="113"/>
                  <a:pt x="1588" y="136"/>
                </a:cubicBezTo>
                <a:cubicBezTo>
                  <a:pt x="1225" y="159"/>
                  <a:pt x="628" y="144"/>
                  <a:pt x="363" y="227"/>
                </a:cubicBezTo>
                <a:cubicBezTo>
                  <a:pt x="98" y="310"/>
                  <a:pt x="49" y="472"/>
                  <a:pt x="0" y="635"/>
                </a:cubicBezTo>
              </a:path>
            </a:pathLst>
          </a:custGeom>
          <a:noFill/>
          <a:ln w="9525" cap="flat" cmpd="sng">
            <a:solidFill>
              <a:srgbClr val="CC0066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0150" name="Text Box 6"/>
          <p:cNvSpPr txBox="1">
            <a:spLocks noChangeArrowheads="1"/>
          </p:cNvSpPr>
          <p:nvPr/>
        </p:nvSpPr>
        <p:spPr bwMode="auto">
          <a:xfrm>
            <a:off x="5578475" y="1133475"/>
            <a:ext cx="3097213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latin typeface="Arial" pitchFamily="34" charset="0"/>
              </a:rPr>
              <a:t>页表只存放已装入主存的那些虚页与实页的对应关系</a:t>
            </a:r>
          </a:p>
        </p:txBody>
      </p:sp>
      <p:sp>
        <p:nvSpPr>
          <p:cNvPr id="1670151" name="Freeform 7"/>
          <p:cNvSpPr>
            <a:spLocks/>
          </p:cNvSpPr>
          <p:nvPr/>
        </p:nvSpPr>
        <p:spPr bwMode="auto">
          <a:xfrm>
            <a:off x="7378700" y="2420938"/>
            <a:ext cx="1008063" cy="2520950"/>
          </a:xfrm>
          <a:custGeom>
            <a:avLst/>
            <a:gdLst/>
            <a:ahLst/>
            <a:cxnLst>
              <a:cxn ang="0">
                <a:pos x="0" y="1724"/>
              </a:cxn>
              <a:cxn ang="0">
                <a:pos x="454" y="1361"/>
              </a:cxn>
              <a:cxn ang="0">
                <a:pos x="544" y="0"/>
              </a:cxn>
            </a:cxnLst>
            <a:rect l="0" t="0" r="r" b="b"/>
            <a:pathLst>
              <a:path w="545" h="1724">
                <a:moveTo>
                  <a:pt x="0" y="1724"/>
                </a:moveTo>
                <a:cubicBezTo>
                  <a:pt x="181" y="1686"/>
                  <a:pt x="363" y="1648"/>
                  <a:pt x="454" y="1361"/>
                </a:cubicBezTo>
                <a:cubicBezTo>
                  <a:pt x="545" y="1074"/>
                  <a:pt x="544" y="537"/>
                  <a:pt x="544" y="0"/>
                </a:cubicBezTo>
              </a:path>
            </a:pathLst>
          </a:custGeom>
          <a:noFill/>
          <a:ln w="28575" cap="flat" cmpd="sng">
            <a:solidFill>
              <a:srgbClr val="CC0066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7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50" grpId="0" animBg="1"/>
      <p:bldP spid="16701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5D29A2-0D88-4D9D-8537-0B50D3AB2F2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marL="355600" indent="-355600"/>
            <a:r>
              <a:rPr lang="zh-CN" altLang="en-US">
                <a:ea typeface="黑体" pitchFamily="49" charset="-122"/>
              </a:rPr>
              <a:t>（相联）目录表法</a:t>
            </a:r>
          </a:p>
          <a:p>
            <a:pPr marL="901700" lvl="1" indent="-366713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地址变换过程：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/>
              <a:t>把多用户虚地址中</a:t>
            </a:r>
            <a:r>
              <a:rPr lang="en-US" altLang="zh-CN"/>
              <a:t>U</a:t>
            </a:r>
            <a:r>
              <a:rPr lang="zh-CN" altLang="en-US"/>
              <a:t>与</a:t>
            </a:r>
            <a:r>
              <a:rPr lang="en-US" altLang="zh-CN"/>
              <a:t>P</a:t>
            </a:r>
            <a:r>
              <a:rPr lang="zh-CN" altLang="en-US"/>
              <a:t>拼接，</a:t>
            </a:r>
            <a:r>
              <a:rPr lang="zh-CN" altLang="en-US">
                <a:solidFill>
                  <a:srgbClr val="FF0000"/>
                </a:solidFill>
              </a:rPr>
              <a:t>相联访问</a:t>
            </a:r>
            <a:r>
              <a:rPr lang="zh-CN" altLang="en-US"/>
              <a:t>目录表。读出主存实页号</a:t>
            </a:r>
            <a:r>
              <a:rPr lang="en-US" altLang="zh-CN"/>
              <a:t>p</a:t>
            </a:r>
            <a:r>
              <a:rPr lang="zh-CN" altLang="en-US"/>
              <a:t>，把</a:t>
            </a:r>
            <a:r>
              <a:rPr lang="en-US" altLang="zh-CN"/>
              <a:t>p</a:t>
            </a:r>
            <a:r>
              <a:rPr lang="zh-CN" altLang="en-US"/>
              <a:t>与多用户虚地址中的</a:t>
            </a:r>
            <a:r>
              <a:rPr lang="en-US" altLang="zh-CN"/>
              <a:t>D</a:t>
            </a:r>
            <a:r>
              <a:rPr lang="zh-CN" altLang="en-US"/>
              <a:t>拼接得到主存实地址。如果相联访问失败，发出页面失效请求。</a:t>
            </a:r>
          </a:p>
          <a:p>
            <a:pPr marL="901700" lvl="1" indent="-366713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主要优点：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/>
              <a:t>与页表放在主存中相比，查表</a:t>
            </a:r>
            <a:r>
              <a:rPr lang="zh-CN" altLang="en-US">
                <a:solidFill>
                  <a:srgbClr val="FF0000"/>
                </a:solidFill>
              </a:rPr>
              <a:t>速度快</a:t>
            </a:r>
            <a:r>
              <a:rPr lang="zh-CN" altLang="en-US"/>
              <a:t>。</a:t>
            </a:r>
          </a:p>
          <a:p>
            <a:pPr marL="901700" lvl="1" indent="-366713">
              <a:lnSpc>
                <a:spcPct val="110000"/>
              </a:lnSpc>
            </a:pPr>
            <a:r>
              <a:rPr lang="zh-CN" altLang="en-US">
                <a:solidFill>
                  <a:srgbClr val="0000FF"/>
                </a:solidFill>
              </a:rPr>
              <a:t>主要缺点：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/>
              <a:t>可</a:t>
            </a:r>
            <a:r>
              <a:rPr lang="zh-CN" altLang="en-US">
                <a:solidFill>
                  <a:srgbClr val="FF0000"/>
                </a:solidFill>
              </a:rPr>
              <a:t>扩展性</a:t>
            </a:r>
            <a:r>
              <a:rPr lang="zh-CN" altLang="en-US"/>
              <a:t>比较差，主存储器容量大时，目录表</a:t>
            </a:r>
            <a:r>
              <a:rPr lang="zh-CN" altLang="en-US">
                <a:solidFill>
                  <a:srgbClr val="FF0000"/>
                </a:solidFill>
              </a:rPr>
              <a:t>造价</a:t>
            </a:r>
            <a:r>
              <a:rPr lang="zh-CN" altLang="en-US"/>
              <a:t>高，速度低。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D652A4-92EC-4021-B302-F69FF3DCD13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67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720"/>
            <a:ext cx="8785225" cy="5688013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zh-CN" altLang="en-US">
                <a:ea typeface="黑体" pitchFamily="49" charset="-122"/>
              </a:rPr>
              <a:t>快慢表法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</a:rPr>
              <a:t>快表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快表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zh-CN" altLang="en-US" smtClean="0"/>
              <a:t>，或 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变换旁视缓冲器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en-US" altLang="zh-CN" smtClean="0">
                <a:latin typeface="+mn-ea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/>
            </a:r>
            <a:br>
              <a:rPr lang="en-US" altLang="zh-CN" smtClean="0">
                <a:solidFill>
                  <a:srgbClr val="0000FF"/>
                </a:solidFill>
              </a:rPr>
            </a:br>
            <a:r>
              <a:rPr lang="en-US" altLang="zh-CN" smtClean="0"/>
              <a:t>TLB —— </a:t>
            </a:r>
            <a:r>
              <a:rPr lang="en-US" altLang="zh-CN" i="1" smtClean="0">
                <a:solidFill>
                  <a:srgbClr val="CC0066"/>
                </a:solidFill>
              </a:rPr>
              <a:t>T</a:t>
            </a:r>
            <a:r>
              <a:rPr lang="en-US" altLang="zh-CN" i="1" smtClean="0"/>
              <a:t>ranslation </a:t>
            </a:r>
            <a:r>
              <a:rPr lang="en-US" altLang="zh-CN" i="1">
                <a:solidFill>
                  <a:srgbClr val="CC0066"/>
                </a:solidFill>
              </a:rPr>
              <a:t>L</a:t>
            </a:r>
            <a:r>
              <a:rPr lang="en-US" altLang="zh-CN" i="1"/>
              <a:t>ookaside </a:t>
            </a:r>
            <a:r>
              <a:rPr lang="en-US" altLang="zh-CN" i="1" smtClean="0">
                <a:solidFill>
                  <a:srgbClr val="CC0066"/>
                </a:solidFill>
              </a:rPr>
              <a:t>B</a:t>
            </a:r>
            <a:r>
              <a:rPr lang="en-US" altLang="zh-CN" i="1" smtClean="0"/>
              <a:t>uffer</a:t>
            </a:r>
            <a:endParaRPr lang="zh-CN" altLang="en-US" i="1"/>
          </a:p>
          <a:p>
            <a:pPr marL="1524000" lvl="2" indent="-354013">
              <a:spcBef>
                <a:spcPct val="10000"/>
              </a:spcBef>
            </a:pPr>
            <a:r>
              <a:rPr lang="zh-CN" altLang="en-US"/>
              <a:t>小容量（几～几十个字）；</a:t>
            </a:r>
          </a:p>
          <a:p>
            <a:pPr marL="1524000" lvl="2" indent="-354013">
              <a:spcBef>
                <a:spcPct val="10000"/>
              </a:spcBef>
            </a:pPr>
            <a:r>
              <a:rPr lang="zh-CN" altLang="en-US"/>
              <a:t>高速硬件实现；</a:t>
            </a:r>
          </a:p>
          <a:p>
            <a:pPr marL="1524000" lvl="2" indent="-354013">
              <a:spcBef>
                <a:spcPct val="10000"/>
              </a:spcBef>
            </a:pPr>
            <a:r>
              <a:rPr lang="zh-CN" altLang="en-US"/>
              <a:t>采用相联方式访问。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</a:rPr>
              <a:t>慢表：</a:t>
            </a:r>
          </a:p>
          <a:p>
            <a:pPr marL="1524000" lvl="2" indent="-354013">
              <a:spcBef>
                <a:spcPct val="10000"/>
              </a:spcBef>
            </a:pPr>
            <a:r>
              <a:rPr lang="zh-CN" altLang="en-US"/>
              <a:t>当快表中查不到时，从主存的慢表中查找；</a:t>
            </a:r>
          </a:p>
          <a:p>
            <a:pPr marL="1524000" lvl="2" indent="-354013">
              <a:spcBef>
                <a:spcPct val="10000"/>
              </a:spcBef>
            </a:pPr>
            <a:r>
              <a:rPr lang="zh-CN" altLang="en-US"/>
              <a:t>慢表按地址访问，用软件实现。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>
                <a:solidFill>
                  <a:srgbClr val="CC0000"/>
                </a:solidFill>
                <a:ea typeface="黑体" pitchFamily="49" charset="-122"/>
              </a:rPr>
              <a:t>快表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zh-CN" altLang="en-US">
                <a:solidFill>
                  <a:srgbClr val="CC0000"/>
                </a:solidFill>
                <a:ea typeface="黑体" pitchFamily="49" charset="-122"/>
              </a:rPr>
              <a:t>慢表</a:t>
            </a:r>
            <a:r>
              <a:rPr lang="zh-CN" altLang="en-US">
                <a:solidFill>
                  <a:srgbClr val="FF0000"/>
                </a:solidFill>
              </a:rPr>
              <a:t>也构成一个</a:t>
            </a:r>
            <a:r>
              <a:rPr lang="zh-CN" altLang="en-US">
                <a:solidFill>
                  <a:srgbClr val="CC0000"/>
                </a:solidFill>
                <a:ea typeface="黑体" pitchFamily="49" charset="-122"/>
              </a:rPr>
              <a:t>两级存储层次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  <a:p>
            <a:pPr marL="901700" lvl="1" indent="-366713"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</a:rPr>
              <a:t>主要存在问题：</a:t>
            </a:r>
          </a:p>
          <a:p>
            <a:pPr marL="1524000" lvl="2" indent="-354013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相联访问实现困难，大容量速度低。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4FE89F-D7CB-4361-885D-8D9AE0DDA04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73218" name="Text Box 2"/>
          <p:cNvSpPr txBox="1">
            <a:spLocks noChangeArrowheads="1"/>
          </p:cNvSpPr>
          <p:nvPr/>
        </p:nvSpPr>
        <p:spPr bwMode="auto">
          <a:xfrm>
            <a:off x="468313" y="5229225"/>
            <a:ext cx="8351837" cy="13112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查表时，由虚页号同时查</a:t>
            </a:r>
            <a:r>
              <a:rPr kumimoji="1" lang="zh-CN" altLang="en-US" sz="20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快表</a:t>
            </a: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和</a:t>
            </a:r>
            <a:r>
              <a:rPr kumimoji="1" lang="zh-CN" altLang="en-US" sz="20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慢表</a:t>
            </a: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，如果在快表中找到，则立即使慢表查找作废。如果在快表中查不到，则经过一个访主存时间，从慢表中查到实页号，并将其送入主存实地址寄存器，同时将此虚页号和对应的实页号送入快表 </a:t>
            </a:r>
            <a:r>
              <a:rPr kumimoji="1" lang="en-US" altLang="zh-CN" sz="2000">
                <a:latin typeface="Arial" pitchFamily="34" charset="0"/>
                <a:ea typeface="黑体" pitchFamily="49" charset="-122"/>
              </a:rPr>
              <a:t>—— </a:t>
            </a:r>
            <a:r>
              <a:rPr kumimoji="1" lang="en-US" altLang="zh-CN" sz="2000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LRU</a:t>
            </a:r>
            <a:r>
              <a:rPr kumimoji="1" lang="zh-CN" altLang="en-US" sz="2000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替换算法</a:t>
            </a:r>
            <a:r>
              <a:rPr kumimoji="1" lang="zh-CN" altLang="en-US" sz="2000">
                <a:latin typeface="Arial" pitchFamily="34" charset="0"/>
                <a:ea typeface="黑体" pitchFamily="49" charset="-122"/>
              </a:rPr>
              <a:t>。</a:t>
            </a:r>
          </a:p>
        </p:txBody>
      </p:sp>
      <p:sp>
        <p:nvSpPr>
          <p:cNvPr id="1673219" name="Text Box 3"/>
          <p:cNvSpPr txBox="1">
            <a:spLocks noChangeArrowheads="1"/>
          </p:cNvSpPr>
          <p:nvPr/>
        </p:nvSpPr>
        <p:spPr bwMode="auto">
          <a:xfrm>
            <a:off x="2189163" y="76200"/>
            <a:ext cx="46259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黑体" pitchFamily="49" charset="-122"/>
              </a:rPr>
              <a:t>采用快慢表的地址变换过程</a:t>
            </a:r>
          </a:p>
        </p:txBody>
      </p:sp>
      <p:sp>
        <p:nvSpPr>
          <p:cNvPr id="1673220" name="Rectangle 4"/>
          <p:cNvSpPr>
            <a:spLocks noChangeArrowheads="1"/>
          </p:cNvSpPr>
          <p:nvPr/>
        </p:nvSpPr>
        <p:spPr bwMode="auto">
          <a:xfrm>
            <a:off x="6770688" y="4330700"/>
            <a:ext cx="11287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实页号</a:t>
            </a:r>
          </a:p>
        </p:txBody>
      </p:sp>
      <p:sp>
        <p:nvSpPr>
          <p:cNvPr id="1673221" name="Rectangle 5"/>
          <p:cNvSpPr>
            <a:spLocks noChangeArrowheads="1"/>
          </p:cNvSpPr>
          <p:nvPr/>
        </p:nvSpPr>
        <p:spPr bwMode="auto">
          <a:xfrm>
            <a:off x="2882900" y="909638"/>
            <a:ext cx="188277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用户号</a:t>
            </a:r>
            <a:r>
              <a:rPr kumimoji="1" lang="en-US" altLang="zh-CN" sz="2000">
                <a:ea typeface="黑体" pitchFamily="49" charset="-122"/>
              </a:rPr>
              <a:t>U</a:t>
            </a:r>
          </a:p>
        </p:txBody>
      </p:sp>
      <p:sp>
        <p:nvSpPr>
          <p:cNvPr id="1673222" name="Rectangle 6"/>
          <p:cNvSpPr>
            <a:spLocks noChangeArrowheads="1"/>
          </p:cNvSpPr>
          <p:nvPr/>
        </p:nvSpPr>
        <p:spPr bwMode="auto">
          <a:xfrm>
            <a:off x="6207125" y="909638"/>
            <a:ext cx="169227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页内偏移</a:t>
            </a:r>
            <a:r>
              <a:rPr kumimoji="1" lang="en-US" altLang="zh-CN" sz="2000">
                <a:ea typeface="黑体" pitchFamily="49" charset="-122"/>
              </a:rPr>
              <a:t>D</a:t>
            </a: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23" name="Rectangle 7"/>
          <p:cNvSpPr>
            <a:spLocks noChangeArrowheads="1"/>
          </p:cNvSpPr>
          <p:nvPr/>
        </p:nvSpPr>
        <p:spPr bwMode="auto">
          <a:xfrm>
            <a:off x="6770688" y="3970338"/>
            <a:ext cx="1128712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24" name="Rectangle 8"/>
          <p:cNvSpPr>
            <a:spLocks noChangeArrowheads="1"/>
          </p:cNvSpPr>
          <p:nvPr/>
        </p:nvSpPr>
        <p:spPr bwMode="auto">
          <a:xfrm>
            <a:off x="6770688" y="3575050"/>
            <a:ext cx="1128712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25" name="Line 9"/>
          <p:cNvSpPr>
            <a:spLocks noChangeShapeType="1"/>
          </p:cNvSpPr>
          <p:nvPr/>
        </p:nvSpPr>
        <p:spPr bwMode="auto">
          <a:xfrm flipH="1">
            <a:off x="4513263" y="1604963"/>
            <a:ext cx="3175" cy="1571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26" name="Line 10"/>
          <p:cNvSpPr>
            <a:spLocks noChangeShapeType="1"/>
          </p:cNvSpPr>
          <p:nvPr/>
        </p:nvSpPr>
        <p:spPr bwMode="auto">
          <a:xfrm flipV="1">
            <a:off x="6080125" y="2663825"/>
            <a:ext cx="0" cy="2809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27" name="Rectangle 11"/>
          <p:cNvSpPr>
            <a:spLocks noChangeArrowheads="1"/>
          </p:cNvSpPr>
          <p:nvPr/>
        </p:nvSpPr>
        <p:spPr bwMode="auto">
          <a:xfrm>
            <a:off x="4765675" y="909638"/>
            <a:ext cx="1441450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虚页号</a:t>
            </a:r>
            <a:r>
              <a:rPr kumimoji="1" lang="en-US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28" name="Rectangle 12"/>
          <p:cNvSpPr>
            <a:spLocks noChangeArrowheads="1"/>
          </p:cNvSpPr>
          <p:nvPr/>
        </p:nvSpPr>
        <p:spPr bwMode="auto">
          <a:xfrm>
            <a:off x="6770688" y="3176588"/>
            <a:ext cx="1128712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29" name="Line 13"/>
          <p:cNvSpPr>
            <a:spLocks noChangeShapeType="1"/>
          </p:cNvSpPr>
          <p:nvPr/>
        </p:nvSpPr>
        <p:spPr bwMode="auto">
          <a:xfrm flipV="1">
            <a:off x="1441450" y="1760538"/>
            <a:ext cx="30718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30" name="Rectangle 14"/>
          <p:cNvSpPr>
            <a:spLocks noChangeArrowheads="1"/>
          </p:cNvSpPr>
          <p:nvPr/>
        </p:nvSpPr>
        <p:spPr bwMode="auto">
          <a:xfrm>
            <a:off x="1116013" y="908050"/>
            <a:ext cx="1704975" cy="374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多用户虚地址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31" name="Rectangle 15"/>
          <p:cNvSpPr>
            <a:spLocks noChangeArrowheads="1"/>
          </p:cNvSpPr>
          <p:nvPr/>
        </p:nvSpPr>
        <p:spPr bwMode="auto">
          <a:xfrm>
            <a:off x="4325938" y="4687888"/>
            <a:ext cx="38242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快表（按内容相联访问）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32" name="Rectangle 16"/>
          <p:cNvSpPr>
            <a:spLocks noChangeArrowheads="1"/>
          </p:cNvSpPr>
          <p:nvPr/>
        </p:nvSpPr>
        <p:spPr bwMode="auto">
          <a:xfrm>
            <a:off x="6207125" y="1873250"/>
            <a:ext cx="169227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页内偏移</a:t>
            </a:r>
            <a:r>
              <a:rPr kumimoji="1" lang="en-US" altLang="zh-CN" sz="2000">
                <a:ea typeface="黑体" pitchFamily="49" charset="-122"/>
              </a:rPr>
              <a:t>d</a:t>
            </a: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33" name="Rectangle 17"/>
          <p:cNvSpPr>
            <a:spLocks noChangeArrowheads="1"/>
          </p:cNvSpPr>
          <p:nvPr/>
        </p:nvSpPr>
        <p:spPr bwMode="auto">
          <a:xfrm>
            <a:off x="4953000" y="1873250"/>
            <a:ext cx="1254125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实页号</a:t>
            </a:r>
            <a:r>
              <a:rPr kumimoji="1" lang="en-US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34" name="Rectangle 18"/>
          <p:cNvSpPr>
            <a:spLocks noChangeArrowheads="1"/>
          </p:cNvSpPr>
          <p:nvPr/>
        </p:nvSpPr>
        <p:spPr bwMode="auto">
          <a:xfrm>
            <a:off x="4387850" y="4330700"/>
            <a:ext cx="23828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多用户虚页号</a:t>
            </a:r>
          </a:p>
        </p:txBody>
      </p:sp>
      <p:sp>
        <p:nvSpPr>
          <p:cNvPr id="1673235" name="Rectangle 19"/>
          <p:cNvSpPr>
            <a:spLocks noChangeArrowheads="1"/>
          </p:cNvSpPr>
          <p:nvPr/>
        </p:nvSpPr>
        <p:spPr bwMode="auto">
          <a:xfrm>
            <a:off x="4387850" y="3970338"/>
            <a:ext cx="2382838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36" name="Rectangle 20"/>
          <p:cNvSpPr>
            <a:spLocks noChangeArrowheads="1"/>
          </p:cNvSpPr>
          <p:nvPr/>
        </p:nvSpPr>
        <p:spPr bwMode="auto">
          <a:xfrm>
            <a:off x="4387850" y="3575050"/>
            <a:ext cx="238283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U, P</a:t>
            </a:r>
          </a:p>
        </p:txBody>
      </p:sp>
      <p:sp>
        <p:nvSpPr>
          <p:cNvPr id="1673237" name="Rectangle 21"/>
          <p:cNvSpPr>
            <a:spLocks noChangeArrowheads="1"/>
          </p:cNvSpPr>
          <p:nvPr/>
        </p:nvSpPr>
        <p:spPr bwMode="auto">
          <a:xfrm>
            <a:off x="4387850" y="3176588"/>
            <a:ext cx="2382838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38" name="Line 22"/>
          <p:cNvSpPr>
            <a:spLocks noChangeShapeType="1"/>
          </p:cNvSpPr>
          <p:nvPr/>
        </p:nvSpPr>
        <p:spPr bwMode="auto">
          <a:xfrm>
            <a:off x="7023100" y="1306513"/>
            <a:ext cx="0" cy="5667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39" name="Rectangle 23"/>
          <p:cNvSpPr>
            <a:spLocks noChangeArrowheads="1"/>
          </p:cNvSpPr>
          <p:nvPr/>
        </p:nvSpPr>
        <p:spPr bwMode="auto">
          <a:xfrm>
            <a:off x="6143625" y="2270125"/>
            <a:ext cx="1819275" cy="339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主存实地址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40" name="Line 24"/>
          <p:cNvSpPr>
            <a:spLocks noChangeShapeType="1"/>
          </p:cNvSpPr>
          <p:nvPr/>
        </p:nvSpPr>
        <p:spPr bwMode="auto">
          <a:xfrm>
            <a:off x="1441450" y="1760538"/>
            <a:ext cx="0" cy="20399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41" name="Rectangle 25"/>
          <p:cNvSpPr>
            <a:spLocks noChangeArrowheads="1"/>
          </p:cNvSpPr>
          <p:nvPr/>
        </p:nvSpPr>
        <p:spPr bwMode="auto">
          <a:xfrm>
            <a:off x="2570163" y="4330700"/>
            <a:ext cx="11287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实页号</a:t>
            </a:r>
          </a:p>
        </p:txBody>
      </p:sp>
      <p:sp>
        <p:nvSpPr>
          <p:cNvPr id="1673242" name="Rectangle 26"/>
          <p:cNvSpPr>
            <a:spLocks noChangeArrowheads="1"/>
          </p:cNvSpPr>
          <p:nvPr/>
        </p:nvSpPr>
        <p:spPr bwMode="auto">
          <a:xfrm>
            <a:off x="2570163" y="3970338"/>
            <a:ext cx="1128712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3" name="Rectangle 27"/>
          <p:cNvSpPr>
            <a:spLocks noChangeArrowheads="1"/>
          </p:cNvSpPr>
          <p:nvPr/>
        </p:nvSpPr>
        <p:spPr bwMode="auto">
          <a:xfrm>
            <a:off x="2570163" y="3575050"/>
            <a:ext cx="1128712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p</a:t>
            </a:r>
          </a:p>
        </p:txBody>
      </p:sp>
      <p:sp>
        <p:nvSpPr>
          <p:cNvPr id="1673244" name="Rectangle 28"/>
          <p:cNvSpPr>
            <a:spLocks noChangeArrowheads="1"/>
          </p:cNvSpPr>
          <p:nvPr/>
        </p:nvSpPr>
        <p:spPr bwMode="auto">
          <a:xfrm>
            <a:off x="2570163" y="3176588"/>
            <a:ext cx="1128712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5" name="Rectangle 29"/>
          <p:cNvSpPr>
            <a:spLocks noChangeArrowheads="1"/>
          </p:cNvSpPr>
          <p:nvPr/>
        </p:nvSpPr>
        <p:spPr bwMode="auto">
          <a:xfrm>
            <a:off x="1755775" y="4330700"/>
            <a:ext cx="8143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ea typeface="黑体" pitchFamily="49" charset="-122"/>
              </a:rPr>
              <a:t>装入</a:t>
            </a:r>
          </a:p>
        </p:txBody>
      </p:sp>
      <p:sp>
        <p:nvSpPr>
          <p:cNvPr id="1673246" name="Rectangle 30"/>
          <p:cNvSpPr>
            <a:spLocks noChangeArrowheads="1"/>
          </p:cNvSpPr>
          <p:nvPr/>
        </p:nvSpPr>
        <p:spPr bwMode="auto">
          <a:xfrm>
            <a:off x="1755775" y="3970338"/>
            <a:ext cx="814388" cy="3968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7" name="Rectangle 31"/>
          <p:cNvSpPr>
            <a:spLocks noChangeArrowheads="1"/>
          </p:cNvSpPr>
          <p:nvPr/>
        </p:nvSpPr>
        <p:spPr bwMode="auto">
          <a:xfrm>
            <a:off x="1755775" y="3575050"/>
            <a:ext cx="8143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ea typeface="黑体" pitchFamily="49" charset="-122"/>
              </a:rPr>
              <a:t>1</a:t>
            </a:r>
          </a:p>
        </p:txBody>
      </p:sp>
      <p:sp>
        <p:nvSpPr>
          <p:cNvPr id="1673248" name="Rectangle 32"/>
          <p:cNvSpPr>
            <a:spLocks noChangeArrowheads="1"/>
          </p:cNvSpPr>
          <p:nvPr/>
        </p:nvSpPr>
        <p:spPr bwMode="auto">
          <a:xfrm>
            <a:off x="1755775" y="3176588"/>
            <a:ext cx="814388" cy="3984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ea typeface="黑体" pitchFamily="49" charset="-122"/>
            </a:endParaRPr>
          </a:p>
        </p:txBody>
      </p:sp>
      <p:sp>
        <p:nvSpPr>
          <p:cNvPr id="1673249" name="Line 33"/>
          <p:cNvSpPr>
            <a:spLocks noChangeShapeType="1"/>
          </p:cNvSpPr>
          <p:nvPr/>
        </p:nvSpPr>
        <p:spPr bwMode="auto">
          <a:xfrm>
            <a:off x="1441450" y="3800475"/>
            <a:ext cx="314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0" name="Line 34"/>
          <p:cNvSpPr>
            <a:spLocks noChangeShapeType="1"/>
          </p:cNvSpPr>
          <p:nvPr/>
        </p:nvSpPr>
        <p:spPr bwMode="auto">
          <a:xfrm flipV="1">
            <a:off x="3386138" y="3800475"/>
            <a:ext cx="5683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1" name="Line 35"/>
          <p:cNvSpPr>
            <a:spLocks noChangeShapeType="1"/>
          </p:cNvSpPr>
          <p:nvPr/>
        </p:nvSpPr>
        <p:spPr bwMode="auto">
          <a:xfrm>
            <a:off x="3938588" y="2924175"/>
            <a:ext cx="9525" cy="876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2" name="Line 36"/>
          <p:cNvSpPr>
            <a:spLocks noChangeShapeType="1"/>
          </p:cNvSpPr>
          <p:nvPr/>
        </p:nvSpPr>
        <p:spPr bwMode="auto">
          <a:xfrm flipV="1">
            <a:off x="3935413" y="2932113"/>
            <a:ext cx="12049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3" name="Line 37"/>
          <p:cNvSpPr>
            <a:spLocks noChangeShapeType="1"/>
          </p:cNvSpPr>
          <p:nvPr/>
        </p:nvSpPr>
        <p:spPr bwMode="auto">
          <a:xfrm flipV="1">
            <a:off x="5140325" y="2663825"/>
            <a:ext cx="0" cy="2682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4" name="Line 38"/>
          <p:cNvSpPr>
            <a:spLocks noChangeShapeType="1"/>
          </p:cNvSpPr>
          <p:nvPr/>
        </p:nvSpPr>
        <p:spPr bwMode="auto">
          <a:xfrm flipV="1">
            <a:off x="4953000" y="2655888"/>
            <a:ext cx="131762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5" name="Line 39"/>
          <p:cNvSpPr>
            <a:spLocks noChangeShapeType="1"/>
          </p:cNvSpPr>
          <p:nvPr/>
        </p:nvSpPr>
        <p:spPr bwMode="auto">
          <a:xfrm flipV="1">
            <a:off x="5580063" y="2270125"/>
            <a:ext cx="0" cy="3857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lg"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6" name="Rectangle 40"/>
          <p:cNvSpPr>
            <a:spLocks noChangeArrowheads="1"/>
          </p:cNvSpPr>
          <p:nvPr/>
        </p:nvSpPr>
        <p:spPr bwMode="auto">
          <a:xfrm>
            <a:off x="2255838" y="4687888"/>
            <a:ext cx="942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0000"/>
                </a:solidFill>
                <a:ea typeface="黑体" pitchFamily="49" charset="-122"/>
              </a:rPr>
              <a:t>慢表</a:t>
            </a:r>
            <a:endParaRPr kumimoji="1" lang="zh-CN" altLang="zh-CN" sz="200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673257" name="AutoShape 41"/>
          <p:cNvSpPr>
            <a:spLocks/>
          </p:cNvSpPr>
          <p:nvPr/>
        </p:nvSpPr>
        <p:spPr bwMode="auto">
          <a:xfrm rot="16200000">
            <a:off x="4424363" y="-153987"/>
            <a:ext cx="249237" cy="3265487"/>
          </a:xfrm>
          <a:prstGeom prst="leftBrace">
            <a:avLst>
              <a:gd name="adj1" fmla="val 79825"/>
              <a:gd name="adj2" fmla="val 4898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8" name="Oval 42"/>
          <p:cNvSpPr>
            <a:spLocks noChangeArrowheads="1"/>
          </p:cNvSpPr>
          <p:nvPr/>
        </p:nvSpPr>
        <p:spPr bwMode="auto">
          <a:xfrm>
            <a:off x="4462463" y="1708150"/>
            <a:ext cx="112712" cy="107950"/>
          </a:xfrm>
          <a:prstGeom prst="ellipse">
            <a:avLst/>
          </a:prstGeom>
          <a:solidFill>
            <a:srgbClr val="0000FF"/>
          </a:solidFill>
          <a:ln w="2857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59" name="Text Box 43"/>
          <p:cNvSpPr txBox="1">
            <a:spLocks noChangeArrowheads="1"/>
          </p:cNvSpPr>
          <p:nvPr/>
        </p:nvSpPr>
        <p:spPr bwMode="auto">
          <a:xfrm>
            <a:off x="4003675" y="2967038"/>
            <a:ext cx="458788" cy="1295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相联比较</a:t>
            </a:r>
          </a:p>
        </p:txBody>
      </p:sp>
      <p:sp>
        <p:nvSpPr>
          <p:cNvPr id="1673260" name="Line 44"/>
          <p:cNvSpPr>
            <a:spLocks noChangeShapeType="1"/>
          </p:cNvSpPr>
          <p:nvPr/>
        </p:nvSpPr>
        <p:spPr bwMode="auto">
          <a:xfrm>
            <a:off x="6086475" y="2933700"/>
            <a:ext cx="12858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61" name="Line 45"/>
          <p:cNvSpPr>
            <a:spLocks noChangeShapeType="1"/>
          </p:cNvSpPr>
          <p:nvPr/>
        </p:nvSpPr>
        <p:spPr bwMode="auto">
          <a:xfrm>
            <a:off x="7372350" y="2924175"/>
            <a:ext cx="0" cy="723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3262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4581525"/>
            <a:ext cx="431800" cy="431800"/>
          </a:xfrm>
          <a:prstGeom prst="actionButtonInformatio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4E305-814F-4E18-836B-5A5D9C8E89B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1008063"/>
          </a:xfrm>
        </p:spPr>
        <p:txBody>
          <a:bodyPr anchor="t"/>
          <a:lstStyle/>
          <a:p>
            <a:r>
              <a:rPr lang="en-US" altLang="zh-CN"/>
              <a:t>4.4  </a:t>
            </a:r>
            <a:r>
              <a:rPr lang="zh-CN" altLang="en-US"/>
              <a:t>虚拟存储器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zh-CN" altLang="en-US">
                <a:solidFill>
                  <a:srgbClr val="006600"/>
                </a:solidFill>
              </a:rPr>
              <a:t>五、虚拟存储器</a:t>
            </a:r>
            <a:r>
              <a:rPr lang="zh-CN" altLang="en-US">
                <a:solidFill>
                  <a:srgbClr val="FF0066"/>
                </a:solidFill>
              </a:rPr>
              <a:t>地址变换</a:t>
            </a:r>
            <a:r>
              <a:rPr lang="zh-CN" altLang="en-US">
                <a:solidFill>
                  <a:srgbClr val="006600"/>
                </a:solidFill>
              </a:rPr>
              <a:t>带来的</a:t>
            </a:r>
            <a:r>
              <a:rPr lang="zh-CN" altLang="en-US">
                <a:solidFill>
                  <a:srgbClr val="FF0066"/>
                </a:solidFill>
              </a:rPr>
              <a:t>速度</a:t>
            </a:r>
            <a:r>
              <a:rPr lang="zh-CN" altLang="en-US">
                <a:solidFill>
                  <a:srgbClr val="006600"/>
                </a:solidFill>
              </a:rPr>
              <a:t>问题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647700"/>
          </a:xfrm>
        </p:spPr>
        <p:txBody>
          <a:bodyPr/>
          <a:lstStyle/>
          <a:p>
            <a:pPr marL="355600" indent="-355600">
              <a:spcBef>
                <a:spcPct val="10000"/>
              </a:spcBef>
            </a:pPr>
            <a:r>
              <a:rPr lang="zh-CN" altLang="en-US">
                <a:ea typeface="黑体" pitchFamily="49" charset="-122"/>
              </a:rPr>
              <a:t>快慢表法</a:t>
            </a:r>
          </a:p>
        </p:txBody>
      </p:sp>
      <p:sp>
        <p:nvSpPr>
          <p:cNvPr id="1695749" name="Text Box 5"/>
          <p:cNvSpPr txBox="1">
            <a:spLocks noChangeArrowheads="1"/>
          </p:cNvSpPr>
          <p:nvPr/>
        </p:nvSpPr>
        <p:spPr bwMode="auto">
          <a:xfrm>
            <a:off x="250825" y="6092825"/>
            <a:ext cx="53292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页式虚拟存储器快表工作思路</a:t>
            </a:r>
          </a:p>
        </p:txBody>
      </p:sp>
      <p:graphicFrame>
        <p:nvGraphicFramePr>
          <p:cNvPr id="1695750" name="Object 6"/>
          <p:cNvGraphicFramePr>
            <a:graphicFrameLocks noChangeAspect="1"/>
          </p:cNvGraphicFramePr>
          <p:nvPr/>
        </p:nvGraphicFramePr>
        <p:xfrm>
          <a:off x="1763713" y="974725"/>
          <a:ext cx="6208712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57" name="Visio" r:id="rId3" imgW="2906236" imgH="2566874" progId="Visio.Drawing.11">
                  <p:embed/>
                </p:oleObj>
              </mc:Choice>
              <mc:Fallback>
                <p:oleObj name="Visio" r:id="rId3" imgW="2906236" imgH="256687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74725"/>
                        <a:ext cx="6208712" cy="562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5752" name="AutoShape 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468313" y="4581525"/>
            <a:ext cx="431800" cy="431800"/>
          </a:xfrm>
          <a:prstGeom prst="actionButtonReturn">
            <a:avLst/>
          </a:prstGeom>
          <a:solidFill>
            <a:srgbClr val="66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4242" name="Object 2"/>
          <p:cNvGraphicFramePr>
            <a:graphicFrameLocks noChangeAspect="1"/>
          </p:cNvGraphicFramePr>
          <p:nvPr/>
        </p:nvGraphicFramePr>
        <p:xfrm>
          <a:off x="904875" y="168275"/>
          <a:ext cx="7999413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249" name="文档" r:id="rId4" imgW="5199085" imgH="4251506" progId="Word.Document.8">
                  <p:embed/>
                </p:oleObj>
              </mc:Choice>
              <mc:Fallback>
                <p:oleObj name="文档" r:id="rId4" imgW="5199085" imgH="425150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68275"/>
                        <a:ext cx="7999413" cy="653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43" name="AutoShape 3"/>
          <p:cNvSpPr>
            <a:spLocks noChangeArrowheads="1"/>
          </p:cNvSpPr>
          <p:nvPr/>
        </p:nvSpPr>
        <p:spPr bwMode="auto">
          <a:xfrm>
            <a:off x="322263" y="908050"/>
            <a:ext cx="720725" cy="1008063"/>
          </a:xfrm>
          <a:prstGeom prst="can">
            <a:avLst>
              <a:gd name="adj" fmla="val 349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800">
                <a:latin typeface="Arial" pitchFamily="34" charset="0"/>
              </a:rPr>
              <a:t>海量</a:t>
            </a:r>
          </a:p>
          <a:p>
            <a:pPr>
              <a:spcBef>
                <a:spcPct val="0"/>
              </a:spcBef>
            </a:pPr>
            <a:r>
              <a:rPr lang="zh-CN" altLang="en-US" sz="1800">
                <a:latin typeface="Arial" pitchFamily="34" charset="0"/>
              </a:rPr>
              <a:t>存储器</a:t>
            </a:r>
          </a:p>
        </p:txBody>
      </p:sp>
      <p:sp>
        <p:nvSpPr>
          <p:cNvPr id="1674244" name="Text Box 4"/>
          <p:cNvSpPr txBox="1">
            <a:spLocks noChangeArrowheads="1"/>
          </p:cNvSpPr>
          <p:nvPr/>
        </p:nvSpPr>
        <p:spPr bwMode="auto">
          <a:xfrm>
            <a:off x="4067175" y="1268413"/>
            <a:ext cx="1150938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latin typeface="Arial" pitchFamily="34" charset="0"/>
              </a:rPr>
              <a:t>查</a:t>
            </a:r>
            <a:r>
              <a:rPr lang="zh-CN" altLang="en-US" sz="1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外页表</a:t>
            </a:r>
          </a:p>
        </p:txBody>
      </p:sp>
      <p:sp>
        <p:nvSpPr>
          <p:cNvPr id="1674245" name="Text Box 5"/>
          <p:cNvSpPr txBox="1">
            <a:spLocks noChangeArrowheads="1"/>
          </p:cNvSpPr>
          <p:nvPr/>
        </p:nvSpPr>
        <p:spPr bwMode="auto">
          <a:xfrm>
            <a:off x="2125663" y="3455988"/>
            <a:ext cx="11509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latin typeface="Arial" pitchFamily="34" charset="0"/>
              </a:rPr>
              <a:t>查</a:t>
            </a:r>
            <a:r>
              <a:rPr lang="zh-CN" altLang="en-US" sz="180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内页表</a:t>
            </a:r>
          </a:p>
        </p:txBody>
      </p:sp>
      <p:sp>
        <p:nvSpPr>
          <p:cNvPr id="1674246" name="Text Box 6"/>
          <p:cNvSpPr txBox="1">
            <a:spLocks noChangeArrowheads="1"/>
          </p:cNvSpPr>
          <p:nvPr/>
        </p:nvSpPr>
        <p:spPr bwMode="auto">
          <a:xfrm>
            <a:off x="8605838" y="103188"/>
            <a:ext cx="503237" cy="4838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页式虚拟存储器工作的全过程</a:t>
            </a:r>
          </a:p>
        </p:txBody>
      </p:sp>
      <p:sp>
        <p:nvSpPr>
          <p:cNvPr id="1674247" name="Text Box 7"/>
          <p:cNvSpPr txBox="1">
            <a:spLocks noChangeArrowheads="1"/>
          </p:cNvSpPr>
          <p:nvPr/>
        </p:nvSpPr>
        <p:spPr bwMode="auto">
          <a:xfrm>
            <a:off x="107950" y="2349500"/>
            <a:ext cx="1223963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3399"/>
                </a:solidFill>
                <a:ea typeface="楷体_GB2312" pitchFamily="49" charset="-122"/>
              </a:rPr>
              <a:t>页面失效</a:t>
            </a:r>
            <a:br>
              <a:rPr lang="zh-CN" altLang="en-US" sz="2000">
                <a:solidFill>
                  <a:srgbClr val="CC3399"/>
                </a:solidFill>
                <a:ea typeface="楷体_GB2312" pitchFamily="49" charset="-122"/>
              </a:rPr>
            </a:br>
            <a:r>
              <a:rPr lang="zh-CN" altLang="en-US" sz="2000">
                <a:solidFill>
                  <a:srgbClr val="CC3399"/>
                </a:solidFill>
                <a:ea typeface="楷体_GB2312" pitchFamily="49" charset="-122"/>
              </a:rPr>
              <a:t>故障</a:t>
            </a:r>
          </a:p>
        </p:txBody>
      </p:sp>
      <p:sp>
        <p:nvSpPr>
          <p:cNvPr id="1674248" name="Text Box 8"/>
          <p:cNvSpPr txBox="1">
            <a:spLocks noChangeArrowheads="1"/>
          </p:cNvSpPr>
          <p:nvPr/>
        </p:nvSpPr>
        <p:spPr bwMode="auto">
          <a:xfrm>
            <a:off x="250825" y="188913"/>
            <a:ext cx="1223963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3399"/>
                </a:solidFill>
                <a:ea typeface="楷体_GB2312" pitchFamily="49" charset="-122"/>
              </a:rPr>
              <a:t>辅存缺页</a:t>
            </a:r>
            <a:br>
              <a:rPr lang="zh-CN" altLang="en-US" sz="2000">
                <a:solidFill>
                  <a:srgbClr val="CC3399"/>
                </a:solidFill>
                <a:ea typeface="楷体_GB2312" pitchFamily="49" charset="-122"/>
              </a:rPr>
            </a:br>
            <a:r>
              <a:rPr lang="zh-CN" altLang="en-US" sz="2000">
                <a:solidFill>
                  <a:srgbClr val="CC3399"/>
                </a:solidFill>
                <a:ea typeface="楷体_GB2312" pitchFamily="49" charset="-122"/>
              </a:rPr>
              <a:t>故障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8D7EC7-0B80-46E9-AFC5-8871F53C27A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六、替换算法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353425" cy="5327650"/>
          </a:xfrm>
        </p:spPr>
        <p:txBody>
          <a:bodyPr/>
          <a:lstStyle/>
          <a:p>
            <a:pPr marL="361950" indent="-361950"/>
            <a:r>
              <a:rPr lang="zh-CN" altLang="en-US"/>
              <a:t>页面替换由</a:t>
            </a:r>
            <a:r>
              <a:rPr lang="en-US" altLang="zh-CN"/>
              <a:t>OS</a:t>
            </a:r>
            <a:r>
              <a:rPr lang="zh-CN" altLang="en-US"/>
              <a:t>实现</a:t>
            </a:r>
          </a:p>
          <a:p>
            <a:pPr marL="361950" indent="-361950"/>
            <a:r>
              <a:rPr lang="zh-CN" altLang="en-US"/>
              <a:t>修改位</a:t>
            </a:r>
          </a:p>
          <a:p>
            <a:pPr marL="361950" indent="-361950"/>
            <a:r>
              <a:rPr lang="zh-CN" altLang="en-US"/>
              <a:t>存储管理部件</a:t>
            </a:r>
            <a:r>
              <a:rPr lang="en-US" altLang="zh-CN"/>
              <a:t>MMU</a:t>
            </a:r>
            <a:r>
              <a:rPr lang="zh-CN" altLang="en-US"/>
              <a:t>：</a:t>
            </a:r>
          </a:p>
          <a:p>
            <a:pPr marL="901700" lvl="1" indent="-360363"/>
            <a:r>
              <a:rPr lang="zh-CN" altLang="en-US"/>
              <a:t>逻辑地址 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物理地址</a:t>
            </a:r>
          </a:p>
          <a:p>
            <a:pPr marL="901700" lvl="1" indent="-360363"/>
            <a:r>
              <a:rPr lang="zh-CN" altLang="en-US"/>
              <a:t>若页面失效，则进入操作系统环境</a:t>
            </a:r>
          </a:p>
        </p:txBody>
      </p:sp>
      <p:sp>
        <p:nvSpPr>
          <p:cNvPr id="167526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5876925"/>
            <a:ext cx="504825" cy="504825"/>
          </a:xfrm>
          <a:prstGeom prst="actionButtonInformatio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1232CB-9293-45D8-BFDD-1A5A49D7DDB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六、替换算法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642350" cy="576263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7</a:t>
            </a:r>
          </a:p>
        </p:txBody>
      </p:sp>
      <p:graphicFrame>
        <p:nvGraphicFramePr>
          <p:cNvPr id="1676292" name="Group 4"/>
          <p:cNvGraphicFramePr>
            <a:graphicFrameLocks noGrp="1"/>
          </p:cNvGraphicFramePr>
          <p:nvPr/>
        </p:nvGraphicFramePr>
        <p:xfrm>
          <a:off x="250825" y="1268413"/>
          <a:ext cx="8688388" cy="4572000"/>
        </p:xfrm>
        <a:graphic>
          <a:graphicData uri="http://schemas.openxmlformats.org/drawingml/2006/table">
            <a:tbl>
              <a:tblPr/>
              <a:tblGrid>
                <a:gridCol w="1582738"/>
                <a:gridCol w="504825"/>
                <a:gridCol w="433387"/>
                <a:gridCol w="431800"/>
                <a:gridCol w="431800"/>
                <a:gridCol w="431800"/>
                <a:gridCol w="433388"/>
                <a:gridCol w="431800"/>
                <a:gridCol w="431800"/>
                <a:gridCol w="431800"/>
                <a:gridCol w="431800"/>
                <a:gridCol w="504825"/>
                <a:gridCol w="503237"/>
                <a:gridCol w="1703388"/>
              </a:tblGrid>
              <a:tr h="21748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页面访问序列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命中率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FIFO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2/11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18.2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LRU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3/11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27.3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76446" name="Oval 158"/>
          <p:cNvSpPr>
            <a:spLocks noChangeArrowheads="1"/>
          </p:cNvSpPr>
          <p:nvPr/>
        </p:nvSpPr>
        <p:spPr bwMode="auto">
          <a:xfrm>
            <a:off x="4102100" y="2682875"/>
            <a:ext cx="360363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6447" name="Oval 159"/>
          <p:cNvSpPr>
            <a:spLocks noChangeArrowheads="1"/>
          </p:cNvSpPr>
          <p:nvPr/>
        </p:nvSpPr>
        <p:spPr bwMode="auto">
          <a:xfrm>
            <a:off x="6804025" y="3141663"/>
            <a:ext cx="360363" cy="3603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6448" name="Oval 160"/>
          <p:cNvSpPr>
            <a:spLocks noChangeArrowheads="1"/>
          </p:cNvSpPr>
          <p:nvPr/>
        </p:nvSpPr>
        <p:spPr bwMode="auto">
          <a:xfrm>
            <a:off x="6804025" y="4064000"/>
            <a:ext cx="360363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6449" name="Oval 161"/>
          <p:cNvSpPr>
            <a:spLocks noChangeArrowheads="1"/>
          </p:cNvSpPr>
          <p:nvPr/>
        </p:nvSpPr>
        <p:spPr bwMode="auto">
          <a:xfrm>
            <a:off x="5402263" y="4051300"/>
            <a:ext cx="360362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6450" name="Oval 162"/>
          <p:cNvSpPr>
            <a:spLocks noChangeArrowheads="1"/>
          </p:cNvSpPr>
          <p:nvPr/>
        </p:nvSpPr>
        <p:spPr bwMode="auto">
          <a:xfrm>
            <a:off x="4105275" y="4051300"/>
            <a:ext cx="360363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6451" name="Text Box 163"/>
          <p:cNvSpPr txBox="1">
            <a:spLocks noChangeArrowheads="1"/>
          </p:cNvSpPr>
          <p:nvPr/>
        </p:nvSpPr>
        <p:spPr bwMode="auto">
          <a:xfrm>
            <a:off x="4787900" y="6021388"/>
            <a:ext cx="2449513" cy="485775"/>
          </a:xfrm>
          <a:prstGeom prst="rect">
            <a:avLst/>
          </a:prstGeom>
          <a:solidFill>
            <a:srgbClr val="99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堆栈型替换算法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1E931-35B1-40B7-A32A-7D30F02ED3A1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</a:t>
            </a:r>
            <a:r>
              <a:rPr lang="zh-CN" altLang="en-US">
                <a:solidFill>
                  <a:srgbClr val="006600"/>
                </a:solidFill>
              </a:rPr>
              <a:t>七、虚拟存储器实例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FF6600"/>
                </a:solidFill>
              </a:rPr>
              <a:t>Pentium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61038"/>
          </a:xfrm>
        </p:spPr>
        <p:txBody>
          <a:bodyPr/>
          <a:lstStyle/>
          <a:p>
            <a:pPr marL="361950" indent="-361950"/>
            <a:r>
              <a:rPr lang="en-US" altLang="zh-CN"/>
              <a:t>Pentium PC</a:t>
            </a:r>
            <a:r>
              <a:rPr lang="zh-CN" altLang="en-US"/>
              <a:t>的虚拟地址模式</a:t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endParaRPr lang="en-US" altLang="zh-CN"/>
          </a:p>
          <a:p>
            <a:pPr marL="361950" indent="-361950"/>
            <a:r>
              <a:rPr lang="zh-CN" altLang="en-US"/>
              <a:t>保护模式的分页地址转换</a:t>
            </a:r>
            <a:br>
              <a:rPr lang="zh-CN" altLang="en-US"/>
            </a:br>
            <a:r>
              <a:rPr lang="en-US" altLang="zh-CN"/>
              <a:t>Pentium PC</a:t>
            </a:r>
            <a:r>
              <a:rPr lang="zh-CN" altLang="en-US"/>
              <a:t>的分页模式：</a:t>
            </a:r>
          </a:p>
          <a:p>
            <a:pPr marL="990600" lvl="1" indent="-449263"/>
            <a:r>
              <a:rPr lang="en-US" altLang="zh-CN"/>
              <a:t>4KB</a:t>
            </a:r>
            <a:r>
              <a:rPr lang="zh-CN" altLang="en-US"/>
              <a:t>页，二级页表（</a:t>
            </a:r>
            <a:r>
              <a:rPr lang="en-US" altLang="zh-CN"/>
              <a:t>386</a:t>
            </a:r>
            <a:r>
              <a:rPr lang="zh-CN" altLang="en-US">
                <a:latin typeface="+mn-ea"/>
              </a:rPr>
              <a:t>↑</a:t>
            </a:r>
            <a:r>
              <a:rPr lang="zh-CN" altLang="en-US"/>
              <a:t>）</a:t>
            </a:r>
          </a:p>
          <a:p>
            <a:pPr marL="990600" lvl="1" indent="-449263"/>
            <a:r>
              <a:rPr lang="en-US" altLang="zh-CN"/>
              <a:t>2MB</a:t>
            </a:r>
            <a:r>
              <a:rPr lang="zh-CN" altLang="en-US"/>
              <a:t>或</a:t>
            </a:r>
            <a:r>
              <a:rPr lang="en-US" altLang="zh-CN"/>
              <a:t>4MB</a:t>
            </a:r>
            <a:r>
              <a:rPr lang="zh-CN" altLang="en-US"/>
              <a:t>页，单级页表（</a:t>
            </a:r>
            <a:r>
              <a:rPr lang="en-US" altLang="zh-CN"/>
              <a:t>Pentium</a:t>
            </a:r>
            <a:r>
              <a:rPr lang="zh-CN" altLang="en-US">
                <a:latin typeface="+mn-ea"/>
              </a:rPr>
              <a:t>↑</a:t>
            </a:r>
            <a:r>
              <a:rPr lang="zh-CN" altLang="en-US"/>
              <a:t>）</a:t>
            </a:r>
          </a:p>
        </p:txBody>
      </p:sp>
      <p:sp>
        <p:nvSpPr>
          <p:cNvPr id="1677316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12969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MMU</a:t>
            </a:r>
          </a:p>
        </p:txBody>
      </p:sp>
      <p:sp>
        <p:nvSpPr>
          <p:cNvPr id="1677317" name="Text Box 5"/>
          <p:cNvSpPr txBox="1">
            <a:spLocks noChangeArrowheads="1"/>
          </p:cNvSpPr>
          <p:nvPr/>
        </p:nvSpPr>
        <p:spPr bwMode="auto">
          <a:xfrm>
            <a:off x="2124075" y="1628775"/>
            <a:ext cx="2519363" cy="11604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/>
              <a:t>SU</a:t>
            </a:r>
            <a:r>
              <a:rPr lang="zh-CN" altLang="en-US"/>
              <a:t>：分段部件</a:t>
            </a:r>
          </a:p>
          <a:p>
            <a:pPr algn="l"/>
            <a:r>
              <a:rPr lang="en-US" altLang="zh-CN"/>
              <a:t>PU</a:t>
            </a:r>
            <a:r>
              <a:rPr lang="zh-CN" altLang="en-US"/>
              <a:t>：分页部件</a:t>
            </a:r>
          </a:p>
        </p:txBody>
      </p:sp>
      <p:sp>
        <p:nvSpPr>
          <p:cNvPr id="1677318" name="Text Box 6"/>
          <p:cNvSpPr txBox="1">
            <a:spLocks noChangeArrowheads="1"/>
          </p:cNvSpPr>
          <p:nvPr/>
        </p:nvSpPr>
        <p:spPr bwMode="auto">
          <a:xfrm>
            <a:off x="5437188" y="1484313"/>
            <a:ext cx="2303462" cy="14589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/>
              <a:t>分段不分页</a:t>
            </a:r>
          </a:p>
          <a:p>
            <a:pPr algn="l">
              <a:spcBef>
                <a:spcPct val="10000"/>
              </a:spcBef>
            </a:pPr>
            <a:r>
              <a:rPr lang="zh-CN" altLang="en-US"/>
              <a:t>分段分页</a:t>
            </a:r>
          </a:p>
          <a:p>
            <a:pPr algn="l">
              <a:spcBef>
                <a:spcPct val="10000"/>
              </a:spcBef>
            </a:pPr>
            <a:r>
              <a:rPr lang="zh-CN" altLang="en-US"/>
              <a:t>不分段分页</a:t>
            </a:r>
          </a:p>
        </p:txBody>
      </p:sp>
      <p:sp>
        <p:nvSpPr>
          <p:cNvPr id="1677319" name="AutoShape 7"/>
          <p:cNvSpPr>
            <a:spLocks/>
          </p:cNvSpPr>
          <p:nvPr/>
        </p:nvSpPr>
        <p:spPr bwMode="auto">
          <a:xfrm>
            <a:off x="1908175" y="1628775"/>
            <a:ext cx="217488" cy="1152525"/>
          </a:xfrm>
          <a:prstGeom prst="leftBrace">
            <a:avLst>
              <a:gd name="adj1" fmla="val 4416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77320" name="AutoShape 8"/>
          <p:cNvSpPr>
            <a:spLocks noChangeArrowheads="1"/>
          </p:cNvSpPr>
          <p:nvPr/>
        </p:nvSpPr>
        <p:spPr bwMode="auto">
          <a:xfrm>
            <a:off x="4643438" y="2060575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FF"/>
          </a:solidFill>
          <a:ln w="28575" algn="ctr">
            <a:solidFill>
              <a:srgbClr val="CC0099"/>
            </a:solidFill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7321" name="AutoShape 9"/>
          <p:cNvSpPr>
            <a:spLocks/>
          </p:cNvSpPr>
          <p:nvPr/>
        </p:nvSpPr>
        <p:spPr bwMode="auto">
          <a:xfrm>
            <a:off x="5219700" y="1557338"/>
            <a:ext cx="215900" cy="1366837"/>
          </a:xfrm>
          <a:prstGeom prst="leftBrace">
            <a:avLst>
              <a:gd name="adj1" fmla="val 52757"/>
              <a:gd name="adj2" fmla="val 43088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28B7C-1ECA-45B0-9922-B6FC0074076F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</a:t>
            </a:r>
            <a:r>
              <a:rPr lang="zh-CN" altLang="en-US">
                <a:solidFill>
                  <a:srgbClr val="006600"/>
                </a:solidFill>
              </a:rPr>
              <a:t>七、虚拟存储器实例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FF6600"/>
                </a:solidFill>
              </a:rPr>
              <a:t>Pentium</a:t>
            </a: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1081088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0000FF"/>
                </a:solidFill>
              </a:rPr>
              <a:t>保护模式下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分段</a:t>
            </a:r>
            <a:r>
              <a:rPr lang="zh-CN" altLang="en-US"/>
              <a:t>管理</a:t>
            </a:r>
          </a:p>
          <a:p>
            <a:pPr marL="361950" indent="-361950"/>
            <a:r>
              <a:rPr lang="zh-CN" altLang="en-US">
                <a:solidFill>
                  <a:srgbClr val="B2B2B2"/>
                </a:solidFill>
              </a:rPr>
              <a:t>保护模式下的分页管理</a:t>
            </a:r>
          </a:p>
        </p:txBody>
      </p:sp>
      <p:sp>
        <p:nvSpPr>
          <p:cNvPr id="1696779" name="Text Box 11"/>
          <p:cNvSpPr txBox="1">
            <a:spLocks noChangeArrowheads="1"/>
          </p:cNvSpPr>
          <p:nvPr/>
        </p:nvSpPr>
        <p:spPr bwMode="auto">
          <a:xfrm>
            <a:off x="2771775" y="6092825"/>
            <a:ext cx="33845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线性地址的形成</a:t>
            </a:r>
          </a:p>
        </p:txBody>
      </p:sp>
      <p:graphicFrame>
        <p:nvGraphicFramePr>
          <p:cNvPr id="1696780" name="Object 12"/>
          <p:cNvGraphicFramePr>
            <a:graphicFrameLocks noChangeAspect="1"/>
          </p:cNvGraphicFramePr>
          <p:nvPr/>
        </p:nvGraphicFramePr>
        <p:xfrm>
          <a:off x="468313" y="1844675"/>
          <a:ext cx="8351837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787" name="Visio" r:id="rId3" imgW="3670246" imgH="1762678" progId="Visio.Drawing.11">
                  <p:embed/>
                </p:oleObj>
              </mc:Choice>
              <mc:Fallback>
                <p:oleObj name="Visio" r:id="rId3" imgW="3670246" imgH="1762678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8351837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44E09-730E-487E-A06F-74BB0941AB9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一、基本概念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686800" cy="5903913"/>
          </a:xfrm>
        </p:spPr>
        <p:txBody>
          <a:bodyPr/>
          <a:lstStyle/>
          <a:p>
            <a:r>
              <a:rPr lang="zh-CN" altLang="en-US"/>
              <a:t>起因：</a:t>
            </a:r>
          </a:p>
          <a:p>
            <a:pPr lvl="1"/>
            <a:r>
              <a:rPr lang="zh-CN" altLang="en-US"/>
              <a:t>高速的</a:t>
            </a:r>
            <a:r>
              <a:rPr lang="zh-CN" altLang="en-US">
                <a:solidFill>
                  <a:srgbClr val="FF0000"/>
                </a:solidFill>
              </a:rPr>
              <a:t>主存容量</a:t>
            </a:r>
            <a:r>
              <a:rPr lang="zh-CN" altLang="en-US"/>
              <a:t>满足不了要求</a:t>
            </a:r>
          </a:p>
          <a:p>
            <a:pPr lvl="1"/>
            <a:r>
              <a:rPr lang="zh-CN" altLang="en-US"/>
              <a:t>多道程序运行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各程序独立编址</a:t>
            </a:r>
            <a:r>
              <a:rPr lang="zh-CN" altLang="en-US">
                <a:latin typeface="+mn-ea"/>
              </a:rPr>
              <a:t>→</a:t>
            </a:r>
            <a:r>
              <a:rPr lang="zh-CN" altLang="en-US">
                <a:solidFill>
                  <a:srgbClr val="FF0000"/>
                </a:solidFill>
              </a:rPr>
              <a:t>程序再定位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>
                <a:latin typeface="宋体"/>
              </a:rPr>
              <a:t>“</a:t>
            </a:r>
            <a:r>
              <a:rPr lang="zh-CN" altLang="en-US"/>
              <a:t>逻辑地址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实际地址</a:t>
            </a:r>
            <a:r>
              <a:rPr lang="zh-CN" altLang="en-US">
                <a:latin typeface="宋体"/>
              </a:rPr>
              <a:t>”</a:t>
            </a:r>
            <a:endParaRPr lang="zh-CN" altLang="en-US"/>
          </a:p>
          <a:p>
            <a:r>
              <a:rPr lang="zh-CN" altLang="en-US"/>
              <a:t>由英国曼彻斯特大学的</a:t>
            </a:r>
            <a:r>
              <a:rPr lang="en-US" altLang="zh-CN">
                <a:solidFill>
                  <a:srgbClr val="0000FF"/>
                </a:solidFill>
              </a:rPr>
              <a:t>Kilburn</a:t>
            </a:r>
            <a:r>
              <a:rPr lang="zh-CN" altLang="en-US"/>
              <a:t>等人于</a:t>
            </a:r>
            <a:r>
              <a:rPr lang="en-US" altLang="zh-CN">
                <a:solidFill>
                  <a:srgbClr val="0000FF"/>
                </a:solidFill>
              </a:rPr>
              <a:t>1961</a:t>
            </a:r>
            <a:r>
              <a:rPr lang="zh-CN" altLang="en-US"/>
              <a:t>年提出。</a:t>
            </a:r>
          </a:p>
          <a:p>
            <a:r>
              <a:rPr lang="zh-CN" altLang="en-US"/>
              <a:t>到</a:t>
            </a:r>
            <a:r>
              <a:rPr lang="en-US" altLang="zh-CN"/>
              <a:t>70</a:t>
            </a:r>
            <a:r>
              <a:rPr lang="zh-CN" altLang="en-US"/>
              <a:t>年代广泛应用于大中型计算机系统；</a:t>
            </a:r>
            <a:br>
              <a:rPr lang="zh-CN" altLang="en-US"/>
            </a:br>
            <a:r>
              <a:rPr lang="zh-CN" altLang="en-US"/>
              <a:t>目前，许多微型机也使用虚拟存储器。</a:t>
            </a:r>
          </a:p>
          <a:p>
            <a:r>
              <a:rPr lang="zh-CN" altLang="en-US"/>
              <a:t>虚拟存储器：</a:t>
            </a:r>
            <a:br>
              <a:rPr lang="zh-CN" altLang="en-US"/>
            </a:b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主存储器</a:t>
            </a:r>
            <a:r>
              <a:rPr lang="zh-CN" altLang="en-US"/>
              <a:t>＋</a:t>
            </a: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联机工作的外部存储器</a:t>
            </a:r>
            <a:br>
              <a:rPr lang="zh-CN" altLang="en-US">
                <a:solidFill>
                  <a:srgbClr val="FF3399"/>
                </a:solidFill>
                <a:ea typeface="黑体" pitchFamily="49" charset="-122"/>
              </a:rPr>
            </a:br>
            <a:r>
              <a:rPr lang="zh-CN" altLang="en-US"/>
              <a:t>＋</a:t>
            </a: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辅助硬件</a:t>
            </a:r>
            <a:r>
              <a:rPr lang="zh-CN" altLang="en-US"/>
              <a:t>＋</a:t>
            </a: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系统软件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对于程序员，可看作一个单一的存储器 </a:t>
            </a:r>
            <a:r>
              <a:rPr lang="en-US" altLang="zh-CN"/>
              <a:t>—— </a:t>
            </a:r>
            <a:r>
              <a:rPr lang="zh-CN" altLang="en-US"/>
              <a:t>速度、容量、每位价格</a:t>
            </a:r>
          </a:p>
        </p:txBody>
      </p:sp>
      <p:sp>
        <p:nvSpPr>
          <p:cNvPr id="1644548" name="Rectangle 4"/>
          <p:cNvSpPr>
            <a:spLocks noChangeArrowheads="1"/>
          </p:cNvSpPr>
          <p:nvPr/>
        </p:nvSpPr>
        <p:spPr bwMode="auto">
          <a:xfrm>
            <a:off x="5867400" y="620713"/>
            <a:ext cx="3024188" cy="485775"/>
          </a:xfrm>
          <a:prstGeom prst="rect">
            <a:avLst/>
          </a:prstGeom>
          <a:solidFill>
            <a:srgbClr val="FFFF66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zh-CN" altLang="en-US" sz="2400"/>
              <a:t>主存寻址：</a:t>
            </a:r>
            <a:r>
              <a:rPr lang="en-US" altLang="zh-CN" sz="2400"/>
              <a:t>2</a:t>
            </a:r>
            <a:r>
              <a:rPr lang="en-US" altLang="zh-CN" sz="2400" baseline="30000"/>
              <a:t>32</a:t>
            </a:r>
            <a:r>
              <a:rPr lang="zh-CN" altLang="en-US" sz="2400"/>
              <a:t>＝</a:t>
            </a:r>
            <a:r>
              <a:rPr lang="en-US" altLang="zh-CN" sz="2400"/>
              <a:t>4GB</a:t>
            </a:r>
          </a:p>
        </p:txBody>
      </p:sp>
      <p:sp>
        <p:nvSpPr>
          <p:cNvPr id="1644549" name="Rectangle 5"/>
          <p:cNvSpPr>
            <a:spLocks noChangeArrowheads="1"/>
          </p:cNvSpPr>
          <p:nvPr/>
        </p:nvSpPr>
        <p:spPr bwMode="auto">
          <a:xfrm>
            <a:off x="6372225" y="1195388"/>
            <a:ext cx="2519363" cy="485775"/>
          </a:xfrm>
          <a:prstGeom prst="rect">
            <a:avLst/>
          </a:prstGeom>
          <a:solidFill>
            <a:srgbClr val="FFFF66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zh-CN" altLang="en-US" sz="2400"/>
              <a:t>虚存：</a:t>
            </a:r>
            <a:r>
              <a:rPr lang="en-US" altLang="zh-CN" sz="2400"/>
              <a:t>2</a:t>
            </a:r>
            <a:r>
              <a:rPr lang="en-US" altLang="zh-CN" sz="2400" baseline="30000"/>
              <a:t>46</a:t>
            </a:r>
            <a:r>
              <a:rPr lang="zh-CN" altLang="en-US" sz="2400"/>
              <a:t>＝</a:t>
            </a:r>
            <a:r>
              <a:rPr lang="en-US" altLang="zh-CN" sz="2400"/>
              <a:t>64TB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8" grpId="0" animBg="1"/>
      <p:bldP spid="16445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677261-127D-4003-8E1D-C27D3374D3F0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</a:t>
            </a:r>
            <a:r>
              <a:rPr lang="zh-CN" altLang="en-US">
                <a:solidFill>
                  <a:srgbClr val="006600"/>
                </a:solidFill>
              </a:rPr>
              <a:t>七、虚拟存储器实例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FF6600"/>
                </a:solidFill>
              </a:rPr>
              <a:t>Pentium</a:t>
            </a: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1081088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B2B2B2"/>
                </a:solidFill>
              </a:rPr>
              <a:t>保护模式下的分段管理</a:t>
            </a:r>
          </a:p>
          <a:p>
            <a:pPr marL="361950" indent="-361950"/>
            <a:r>
              <a:rPr lang="zh-CN" altLang="en-US">
                <a:solidFill>
                  <a:srgbClr val="0000FF"/>
                </a:solidFill>
              </a:rPr>
              <a:t>保护模式下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分页</a:t>
            </a:r>
            <a:r>
              <a:rPr lang="zh-CN" altLang="en-US"/>
              <a:t>管理</a:t>
            </a:r>
          </a:p>
        </p:txBody>
      </p:sp>
      <p:sp>
        <p:nvSpPr>
          <p:cNvPr id="1697796" name="Text Box 4"/>
          <p:cNvSpPr txBox="1">
            <a:spLocks noChangeArrowheads="1"/>
          </p:cNvSpPr>
          <p:nvPr/>
        </p:nvSpPr>
        <p:spPr bwMode="auto">
          <a:xfrm>
            <a:off x="2771775" y="6092825"/>
            <a:ext cx="33845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页变换过程</a:t>
            </a:r>
          </a:p>
        </p:txBody>
      </p:sp>
      <p:graphicFrame>
        <p:nvGraphicFramePr>
          <p:cNvPr id="1697798" name="Object 6"/>
          <p:cNvGraphicFramePr>
            <a:graphicFrameLocks noChangeAspect="1"/>
          </p:cNvGraphicFramePr>
          <p:nvPr/>
        </p:nvGraphicFramePr>
        <p:xfrm>
          <a:off x="466725" y="1773238"/>
          <a:ext cx="813752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05" name="Visio" r:id="rId3" imgW="3862951" imgH="2078075" progId="Visio.Drawing.11">
                  <p:embed/>
                </p:oleObj>
              </mc:Choice>
              <mc:Fallback>
                <p:oleObj name="Visio" r:id="rId3" imgW="3862951" imgH="207807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773238"/>
                        <a:ext cx="8137525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483954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CR3</a:t>
            </a:r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724128" y="159918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12bit</a:t>
            </a:r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707904" y="162880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10bit</a:t>
            </a:r>
            <a:endParaRPr lang="zh-CN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835696" y="162880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10bit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677261-127D-4003-8E1D-C27D3374D3F0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</a:t>
            </a:r>
            <a:r>
              <a:rPr lang="zh-CN" altLang="en-US">
                <a:solidFill>
                  <a:srgbClr val="006600"/>
                </a:solidFill>
              </a:rPr>
              <a:t>七、虚拟存储器实例</a:t>
            </a:r>
            <a:r>
              <a:rPr lang="zh-CN" altLang="en-US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>
                <a:solidFill>
                  <a:srgbClr val="FF6600"/>
                </a:solidFill>
              </a:rPr>
              <a:t>Pentium</a:t>
            </a: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5905202"/>
          </a:xfrm>
        </p:spPr>
        <p:txBody>
          <a:bodyPr/>
          <a:lstStyle/>
          <a:p>
            <a:pPr marL="361950" indent="-361950"/>
            <a:r>
              <a:rPr lang="zh-CN" altLang="en-US">
                <a:solidFill>
                  <a:srgbClr val="B2B2B2"/>
                </a:solidFill>
              </a:rPr>
              <a:t>保护模式下的分段管理</a:t>
            </a:r>
          </a:p>
          <a:p>
            <a:pPr marL="361950" indent="-361950"/>
            <a:r>
              <a:rPr lang="zh-CN" altLang="en-US">
                <a:solidFill>
                  <a:srgbClr val="0000FF"/>
                </a:solidFill>
              </a:rPr>
              <a:t>保护模式下</a:t>
            </a:r>
            <a:r>
              <a:rPr lang="zh-CN" altLang="en-US"/>
              <a:t>的</a:t>
            </a:r>
            <a:r>
              <a:rPr lang="zh-CN" altLang="en-US">
                <a:solidFill>
                  <a:srgbClr val="CC0066"/>
                </a:solidFill>
              </a:rPr>
              <a:t>分页</a:t>
            </a:r>
            <a:r>
              <a:rPr lang="zh-CN" altLang="en-US" smtClean="0"/>
              <a:t>管理</a:t>
            </a:r>
            <a:endParaRPr lang="en-US" altLang="zh-CN" smtClean="0"/>
          </a:p>
          <a:p>
            <a:pPr marL="820738" lvl="1" indent="-361950">
              <a:buNone/>
            </a:pPr>
            <a:endParaRPr lang="en-US" altLang="zh-CN" smtClean="0"/>
          </a:p>
          <a:p>
            <a:pPr marL="820738" lvl="1" indent="-361950">
              <a:buNone/>
            </a:pPr>
            <a:r>
              <a:rPr lang="en-US" altLang="zh-CN" smtClean="0"/>
              <a:t>TLB</a:t>
            </a:r>
            <a:r>
              <a:rPr lang="zh-CN" altLang="en-US" smtClean="0"/>
              <a:t>与页表数据的一致性问题：</a:t>
            </a:r>
            <a:endParaRPr lang="en-US" altLang="zh-CN" smtClean="0"/>
          </a:p>
          <a:p>
            <a:pPr marL="820738" lvl="1" indent="-361950">
              <a:buNone/>
            </a:pPr>
            <a:r>
              <a:rPr lang="zh-CN" altLang="en-US" smtClean="0"/>
              <a:t>由</a:t>
            </a:r>
            <a:r>
              <a:rPr lang="en-US" altLang="zh-CN" smtClean="0"/>
              <a:t>OS</a:t>
            </a:r>
            <a:r>
              <a:rPr lang="zh-CN" altLang="en-US" smtClean="0"/>
              <a:t>维护。</a:t>
            </a:r>
            <a:endParaRPr lang="en-US" altLang="zh-CN" smtClean="0"/>
          </a:p>
          <a:p>
            <a:pPr marL="820738" lvl="1" indent="-361950"/>
            <a:r>
              <a:rPr lang="en-US" altLang="zh-CN" smtClean="0"/>
              <a:t>OS</a:t>
            </a:r>
            <a:r>
              <a:rPr lang="zh-CN" altLang="en-US" smtClean="0"/>
              <a:t>修改页表后，刷新</a:t>
            </a:r>
            <a:r>
              <a:rPr lang="en-US" altLang="zh-CN" smtClean="0"/>
              <a:t>TLB</a:t>
            </a:r>
          </a:p>
          <a:p>
            <a:pPr marL="820738" lvl="1" indent="-361950"/>
            <a:r>
              <a:rPr lang="en-US" altLang="zh-CN" smtClean="0"/>
              <a:t>MOV   EAX, CR3</a:t>
            </a:r>
            <a:br>
              <a:rPr lang="en-US" altLang="zh-CN" smtClean="0"/>
            </a:br>
            <a:r>
              <a:rPr lang="en-US" altLang="zh-CN" smtClean="0"/>
              <a:t>MOV   CR3, EAX   ; </a:t>
            </a:r>
            <a:r>
              <a:rPr lang="zh-CN" altLang="en-US" smtClean="0"/>
              <a:t>修改</a:t>
            </a:r>
            <a:r>
              <a:rPr lang="en-US" altLang="zh-CN" smtClean="0"/>
              <a:t>CR3</a:t>
            </a:r>
            <a:r>
              <a:rPr lang="zh-CN" altLang="en-US" smtClean="0"/>
              <a:t>，刷新</a:t>
            </a:r>
            <a:r>
              <a:rPr lang="en-US" altLang="zh-CN" smtClean="0"/>
              <a:t>TLB</a:t>
            </a:r>
            <a:endParaRPr lang="zh-CN" altLang="en-US"/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755576" y="5661248"/>
            <a:ext cx="756084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 anchorCtr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存储体系实例：</a:t>
            </a:r>
            <a:r>
              <a:rPr lang="en-US" altLang="zh-CN" dirty="0">
                <a:solidFill>
                  <a:schemeClr val="bg2"/>
                </a:solidFill>
              </a:rPr>
              <a:t>AMD Opteron</a:t>
            </a:r>
            <a:r>
              <a:rPr lang="zh-CN" altLang="en-US" dirty="0">
                <a:solidFill>
                  <a:schemeClr val="bg2"/>
                </a:solidFill>
              </a:rPr>
              <a:t>（皓龙）处理器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9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6F76B-E001-4CAF-BF2D-CC94C2F8E812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系统软件、多个用户程序 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存储保护</a:t>
            </a:r>
          </a:p>
          <a:p>
            <a:r>
              <a:rPr lang="zh-CN" altLang="en-US">
                <a:solidFill>
                  <a:srgbClr val="FF0000"/>
                </a:solidFill>
              </a:rPr>
              <a:t>存储区域</a:t>
            </a:r>
            <a:r>
              <a:rPr lang="zh-CN" altLang="en-US"/>
              <a:t>的保护</a:t>
            </a:r>
          </a:p>
          <a:p>
            <a:r>
              <a:rPr lang="zh-CN" altLang="en-US">
                <a:solidFill>
                  <a:srgbClr val="FF0000"/>
                </a:solidFill>
              </a:rPr>
              <a:t>访问方式</a:t>
            </a:r>
            <a:r>
              <a:rPr lang="zh-CN" altLang="en-US"/>
              <a:t>的保护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48659-2C35-4C0A-829A-875D0BA9B78A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46085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不是虚拟存储器的主存系统：</a:t>
            </a:r>
            <a:r>
              <a:rPr lang="zh-CN" altLang="en-US">
                <a:solidFill>
                  <a:srgbClr val="FF3300"/>
                </a:solidFill>
              </a:rPr>
              <a:t>界限寄存器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</a:pPr>
            <a:r>
              <a:rPr lang="zh-CN" altLang="en-US">
                <a:solidFill>
                  <a:srgbClr val="CC0099"/>
                </a:solidFill>
              </a:rPr>
              <a:t>系统软件</a:t>
            </a:r>
            <a:r>
              <a:rPr lang="zh-CN" altLang="en-US"/>
              <a:t>使用</a:t>
            </a:r>
            <a:r>
              <a:rPr lang="zh-CN" altLang="en-US">
                <a:solidFill>
                  <a:srgbClr val="006600"/>
                </a:solidFill>
                <a:ea typeface="黑体" pitchFamily="49" charset="-122"/>
              </a:rPr>
              <a:t>特权指令</a:t>
            </a:r>
            <a:r>
              <a:rPr lang="zh-CN" altLang="en-US"/>
              <a:t>设置</a:t>
            </a:r>
            <a:r>
              <a:rPr lang="zh-CN" altLang="en-US">
                <a:solidFill>
                  <a:srgbClr val="0000FF"/>
                </a:solidFill>
              </a:rPr>
              <a:t>上、下界寄存器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</a:pPr>
            <a:r>
              <a:rPr lang="zh-CN" altLang="en-US">
                <a:solidFill>
                  <a:srgbClr val="CC0099"/>
                </a:solidFill>
              </a:rPr>
              <a:t>用户程序</a:t>
            </a:r>
            <a:r>
              <a:rPr lang="zh-CN" altLang="en-US"/>
              <a:t>不能修改</a:t>
            </a:r>
            <a:r>
              <a:rPr lang="zh-CN" altLang="en-US">
                <a:solidFill>
                  <a:srgbClr val="0000FF"/>
                </a:solidFill>
              </a:rPr>
              <a:t>上、下界寄存器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虚拟存储器：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保护别的程序区域不被侵犯：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Char char="u"/>
            </a:pPr>
            <a:r>
              <a:rPr lang="zh-CN" altLang="en-US">
                <a:solidFill>
                  <a:srgbClr val="FF3300"/>
                </a:solidFill>
              </a:rPr>
              <a:t>页表保护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Char char="u"/>
            </a:pPr>
            <a:r>
              <a:rPr lang="zh-CN" altLang="en-US">
                <a:solidFill>
                  <a:srgbClr val="FF3300"/>
                </a:solidFill>
              </a:rPr>
              <a:t>段表保护</a:t>
            </a:r>
            <a:endParaRPr lang="zh-CN" altLang="en-US"/>
          </a:p>
          <a:p>
            <a:pPr lvl="2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Char char="u"/>
            </a:pPr>
            <a:r>
              <a:rPr lang="zh-CN" altLang="en-US">
                <a:solidFill>
                  <a:srgbClr val="FF3300"/>
                </a:solidFill>
              </a:rPr>
              <a:t>键式保护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保护正在执行的程序本身不被破坏：</a:t>
            </a:r>
            <a:r>
              <a:rPr lang="zh-CN" altLang="en-US">
                <a:solidFill>
                  <a:srgbClr val="FF3300"/>
                </a:solidFill>
              </a:rPr>
              <a:t>环状保护</a:t>
            </a:r>
          </a:p>
        </p:txBody>
      </p:sp>
      <p:sp>
        <p:nvSpPr>
          <p:cNvPr id="1680388" name="Rectangle 4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存储区域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301E6E-3879-41A1-9999-2AC71F16774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6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1412" name="Rectangle 4"/>
          <p:cNvSpPr>
            <a:spLocks noChangeArrowheads="1"/>
          </p:cNvSpPr>
          <p:nvPr/>
        </p:nvSpPr>
        <p:spPr bwMode="auto">
          <a:xfrm>
            <a:off x="4211638" y="1389063"/>
            <a:ext cx="792162" cy="35877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段号</a:t>
            </a:r>
          </a:p>
        </p:txBody>
      </p:sp>
      <p:sp>
        <p:nvSpPr>
          <p:cNvPr id="1681413" name="Rectangle 5"/>
          <p:cNvSpPr>
            <a:spLocks noChangeArrowheads="1"/>
          </p:cNvSpPr>
          <p:nvPr/>
        </p:nvSpPr>
        <p:spPr bwMode="auto">
          <a:xfrm>
            <a:off x="5003800" y="1389063"/>
            <a:ext cx="720725" cy="35877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页号</a:t>
            </a:r>
          </a:p>
        </p:txBody>
      </p:sp>
      <p:sp>
        <p:nvSpPr>
          <p:cNvPr id="1681414" name="Rectangle 6"/>
          <p:cNvSpPr>
            <a:spLocks noChangeArrowheads="1"/>
          </p:cNvSpPr>
          <p:nvPr/>
        </p:nvSpPr>
        <p:spPr bwMode="auto">
          <a:xfrm>
            <a:off x="5724525" y="1389063"/>
            <a:ext cx="1368425" cy="35877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页内偏移</a:t>
            </a:r>
          </a:p>
        </p:txBody>
      </p:sp>
      <p:sp>
        <p:nvSpPr>
          <p:cNvPr id="1681415" name="AutoShape 7"/>
          <p:cNvSpPr>
            <a:spLocks noChangeArrowheads="1"/>
          </p:cNvSpPr>
          <p:nvPr/>
        </p:nvSpPr>
        <p:spPr bwMode="auto">
          <a:xfrm>
            <a:off x="4572000" y="3187700"/>
            <a:ext cx="1582738" cy="720725"/>
          </a:xfrm>
          <a:prstGeom prst="flowChartDecision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页号大？</a:t>
            </a:r>
          </a:p>
        </p:txBody>
      </p:sp>
      <p:graphicFrame>
        <p:nvGraphicFramePr>
          <p:cNvPr id="1681416" name="Group 8"/>
          <p:cNvGraphicFramePr>
            <a:graphicFrameLocks noGrp="1"/>
          </p:cNvGraphicFramePr>
          <p:nvPr>
            <p:ph idx="1"/>
          </p:nvPr>
        </p:nvGraphicFramePr>
        <p:xfrm>
          <a:off x="971550" y="2252663"/>
          <a:ext cx="3024188" cy="1913256"/>
        </p:xfrm>
        <a:graphic>
          <a:graphicData uri="http://schemas.openxmlformats.org/drawingml/2006/table">
            <a:tbl>
              <a:tblPr/>
              <a:tblGrid>
                <a:gridCol w="963613"/>
                <a:gridCol w="981075"/>
                <a:gridCol w="10795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始地址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装入位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·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1442" name="Group 34"/>
          <p:cNvGraphicFramePr>
            <a:graphicFrameLocks noGrp="1"/>
          </p:cNvGraphicFramePr>
          <p:nvPr/>
        </p:nvGraphicFramePr>
        <p:xfrm>
          <a:off x="3348038" y="4556125"/>
          <a:ext cx="1463675" cy="1584960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681454" name="Text Box 46"/>
          <p:cNvSpPr txBox="1">
            <a:spLocks noChangeArrowheads="1"/>
          </p:cNvSpPr>
          <p:nvPr/>
        </p:nvSpPr>
        <p:spPr bwMode="auto">
          <a:xfrm>
            <a:off x="215900" y="3738563"/>
            <a:ext cx="9715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</a:rPr>
              <a:t>段表</a:t>
            </a:r>
          </a:p>
        </p:txBody>
      </p:sp>
      <p:sp>
        <p:nvSpPr>
          <p:cNvPr id="1681455" name="Text Box 47"/>
          <p:cNvSpPr txBox="1">
            <a:spLocks noChangeArrowheads="1"/>
          </p:cNvSpPr>
          <p:nvPr/>
        </p:nvSpPr>
        <p:spPr bwMode="auto">
          <a:xfrm>
            <a:off x="2592388" y="5708650"/>
            <a:ext cx="9715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</a:rPr>
              <a:t>页表</a:t>
            </a:r>
          </a:p>
        </p:txBody>
      </p:sp>
      <p:sp>
        <p:nvSpPr>
          <p:cNvPr id="1681456" name="Line 48"/>
          <p:cNvSpPr>
            <a:spLocks noChangeShapeType="1"/>
          </p:cNvSpPr>
          <p:nvPr/>
        </p:nvSpPr>
        <p:spPr bwMode="auto">
          <a:xfrm>
            <a:off x="4572000" y="17478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57" name="Line 49"/>
          <p:cNvSpPr>
            <a:spLocks noChangeShapeType="1"/>
          </p:cNvSpPr>
          <p:nvPr/>
        </p:nvSpPr>
        <p:spPr bwMode="auto">
          <a:xfrm flipH="1">
            <a:off x="612775" y="2108200"/>
            <a:ext cx="3959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58" name="Line 50"/>
          <p:cNvSpPr>
            <a:spLocks noChangeShapeType="1"/>
          </p:cNvSpPr>
          <p:nvPr/>
        </p:nvSpPr>
        <p:spPr bwMode="auto">
          <a:xfrm>
            <a:off x="612775" y="2108200"/>
            <a:ext cx="0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59" name="Line 51"/>
          <p:cNvSpPr>
            <a:spLocks noChangeShapeType="1"/>
          </p:cNvSpPr>
          <p:nvPr/>
        </p:nvSpPr>
        <p:spPr bwMode="auto">
          <a:xfrm>
            <a:off x="612775" y="354806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0" name="Line 52"/>
          <p:cNvSpPr>
            <a:spLocks noChangeShapeType="1"/>
          </p:cNvSpPr>
          <p:nvPr/>
        </p:nvSpPr>
        <p:spPr bwMode="auto">
          <a:xfrm>
            <a:off x="1476375" y="3621088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1" name="Line 53"/>
          <p:cNvSpPr>
            <a:spLocks noChangeShapeType="1"/>
          </p:cNvSpPr>
          <p:nvPr/>
        </p:nvSpPr>
        <p:spPr bwMode="auto">
          <a:xfrm>
            <a:off x="1476375" y="4629150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2" name="Line 54"/>
          <p:cNvSpPr>
            <a:spLocks noChangeShapeType="1"/>
          </p:cNvSpPr>
          <p:nvPr/>
        </p:nvSpPr>
        <p:spPr bwMode="auto">
          <a:xfrm>
            <a:off x="5364163" y="1747838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3" name="Line 55"/>
          <p:cNvSpPr>
            <a:spLocks noChangeShapeType="1"/>
          </p:cNvSpPr>
          <p:nvPr/>
        </p:nvSpPr>
        <p:spPr bwMode="auto">
          <a:xfrm>
            <a:off x="3995738" y="354806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4" name="Line 56"/>
          <p:cNvSpPr>
            <a:spLocks noChangeShapeType="1"/>
          </p:cNvSpPr>
          <p:nvPr/>
        </p:nvSpPr>
        <p:spPr bwMode="auto">
          <a:xfrm>
            <a:off x="5364163" y="3908425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5" name="Line 57"/>
          <p:cNvSpPr>
            <a:spLocks noChangeShapeType="1"/>
          </p:cNvSpPr>
          <p:nvPr/>
        </p:nvSpPr>
        <p:spPr bwMode="auto">
          <a:xfrm flipH="1">
            <a:off x="4787900" y="513238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6" name="Line 58"/>
          <p:cNvSpPr>
            <a:spLocks noChangeShapeType="1"/>
          </p:cNvSpPr>
          <p:nvPr/>
        </p:nvSpPr>
        <p:spPr bwMode="auto">
          <a:xfrm>
            <a:off x="6156325" y="3548063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1467" name="Text Box 59"/>
          <p:cNvSpPr txBox="1">
            <a:spLocks noChangeArrowheads="1"/>
          </p:cNvSpPr>
          <p:nvPr/>
        </p:nvSpPr>
        <p:spPr bwMode="auto">
          <a:xfrm>
            <a:off x="6083300" y="3068638"/>
            <a:ext cx="1584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大于段长</a:t>
            </a:r>
          </a:p>
        </p:txBody>
      </p:sp>
      <p:sp>
        <p:nvSpPr>
          <p:cNvPr id="1681468" name="Text Box 60"/>
          <p:cNvSpPr txBox="1">
            <a:spLocks noChangeArrowheads="1"/>
          </p:cNvSpPr>
          <p:nvPr/>
        </p:nvSpPr>
        <p:spPr bwMode="auto">
          <a:xfrm>
            <a:off x="5292725" y="4076700"/>
            <a:ext cx="1584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小于段长</a:t>
            </a:r>
          </a:p>
        </p:txBody>
      </p:sp>
      <p:sp>
        <p:nvSpPr>
          <p:cNvPr id="1681469" name="Text Box 61"/>
          <p:cNvSpPr txBox="1">
            <a:spLocks noChangeArrowheads="1"/>
          </p:cNvSpPr>
          <p:nvPr/>
        </p:nvSpPr>
        <p:spPr bwMode="auto">
          <a:xfrm>
            <a:off x="7596188" y="3284538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越界中断</a:t>
            </a:r>
          </a:p>
        </p:txBody>
      </p:sp>
      <p:sp>
        <p:nvSpPr>
          <p:cNvPr id="1681470" name="Text Box 62"/>
          <p:cNvSpPr txBox="1">
            <a:spLocks noChangeArrowheads="1"/>
          </p:cNvSpPr>
          <p:nvPr/>
        </p:nvSpPr>
        <p:spPr bwMode="auto">
          <a:xfrm>
            <a:off x="5219700" y="5084763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0066"/>
                </a:solidFill>
                <a:ea typeface="楷体_GB2312" pitchFamily="49" charset="-122"/>
              </a:rPr>
              <a:t>访问页表</a:t>
            </a:r>
          </a:p>
        </p:txBody>
      </p:sp>
      <p:sp>
        <p:nvSpPr>
          <p:cNvPr id="1681471" name="Rectangle 63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存储区域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     </a:t>
            </a:r>
            <a:r>
              <a:rPr lang="en-US" altLang="zh-CN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① </a:t>
            </a:r>
            <a:r>
              <a:rPr lang="zh-CN" altLang="en-US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页表保护、段表保护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E9894-DCDA-442B-98FB-C45DFC3B0EC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6085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本身固有的保护功能。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是在未形成主存地址前的保护。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若形成了错误的主存地址（比如，地址变换出错）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zh-CN"/>
              <a:t>—— </a:t>
            </a:r>
            <a:r>
              <a:rPr lang="zh-CN" altLang="en-US">
                <a:solidFill>
                  <a:srgbClr val="CC0099"/>
                </a:solidFill>
                <a:ea typeface="黑体" pitchFamily="49" charset="-122"/>
              </a:rPr>
              <a:t>键保护方式</a:t>
            </a:r>
          </a:p>
        </p:txBody>
      </p:sp>
      <p:sp>
        <p:nvSpPr>
          <p:cNvPr id="1682437" name="Rectangle 5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存储区域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     </a:t>
            </a:r>
            <a:r>
              <a:rPr lang="en-US" altLang="zh-CN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① </a:t>
            </a:r>
            <a:r>
              <a:rPr lang="zh-CN" altLang="en-US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页表保护、段表保护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41C1B-14F1-42DB-889A-2530E0DD163D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362950" cy="19431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为主存的每一页</a:t>
            </a:r>
            <a:r>
              <a:rPr lang="zh-CN" altLang="en-US" smtClean="0"/>
              <a:t>配</a:t>
            </a:r>
            <a:r>
              <a:rPr lang="zh-CN" altLang="en-US" smtClean="0">
                <a:solidFill>
                  <a:srgbClr val="FF0000"/>
                </a:solidFill>
              </a:rPr>
              <a:t>存储键</a:t>
            </a:r>
            <a:r>
              <a:rPr lang="zh-CN" altLang="en-US" smtClean="0"/>
              <a:t>，</a:t>
            </a:r>
            <a:r>
              <a:rPr lang="zh-CN" altLang="en-US"/>
              <a:t>由</a:t>
            </a:r>
            <a:r>
              <a:rPr lang="en-US" altLang="zh-CN"/>
              <a:t>OS</a:t>
            </a:r>
            <a:r>
              <a:rPr lang="zh-CN" altLang="en-US"/>
              <a:t>赋予。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0000FF"/>
                </a:solidFill>
              </a:rPr>
              <a:t>锁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每个用户实存页面的键都相同。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用户程序 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FF0000"/>
                </a:solidFill>
              </a:rPr>
              <a:t>访问键</a:t>
            </a:r>
            <a:r>
              <a:rPr lang="zh-CN" altLang="en-US"/>
              <a:t> ，由</a:t>
            </a:r>
            <a:r>
              <a:rPr lang="en-US" altLang="zh-CN"/>
              <a:t>OS</a:t>
            </a:r>
            <a:r>
              <a:rPr lang="zh-CN" altLang="en-US"/>
              <a:t>给定。</a:t>
            </a:r>
            <a:r>
              <a:rPr lang="en-US" altLang="zh-CN"/>
              <a:t>—— </a:t>
            </a:r>
            <a:r>
              <a:rPr lang="zh-CN" altLang="en-US">
                <a:solidFill>
                  <a:srgbClr val="0000FF"/>
                </a:solidFill>
              </a:rPr>
              <a:t>钥匙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保存在该道程序的状态寄存器中。</a:t>
            </a:r>
          </a:p>
        </p:txBody>
      </p:sp>
      <p:graphicFrame>
        <p:nvGraphicFramePr>
          <p:cNvPr id="1683461" name="Group 5"/>
          <p:cNvGraphicFramePr>
            <a:graphicFrameLocks noGrp="1"/>
          </p:cNvGraphicFramePr>
          <p:nvPr/>
        </p:nvGraphicFramePr>
        <p:xfrm>
          <a:off x="1428750" y="3140075"/>
          <a:ext cx="6096000" cy="2743200"/>
        </p:xfrm>
        <a:graphic>
          <a:graphicData uri="http://schemas.openxmlformats.org/drawingml/2006/table">
            <a:tbl>
              <a:tblPr/>
              <a:tblGrid>
                <a:gridCol w="1608138"/>
                <a:gridCol w="2303462"/>
                <a:gridCol w="21844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主存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存储键寄存器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取数键寄存器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3491" name="Rectangle 35"/>
          <p:cNvSpPr>
            <a:spLocks noChangeArrowheads="1"/>
          </p:cNvSpPr>
          <p:nvPr/>
        </p:nvSpPr>
        <p:spPr bwMode="auto">
          <a:xfrm>
            <a:off x="1331913" y="5949950"/>
            <a:ext cx="568801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OS</a:t>
            </a:r>
            <a:r>
              <a:rPr lang="zh-CN" altLang="en-US">
                <a:solidFill>
                  <a:srgbClr val="FF0000"/>
                </a:solidFill>
              </a:rPr>
              <a:t>访问键为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，可访问任何页面。</a:t>
            </a:r>
          </a:p>
        </p:txBody>
      </p:sp>
      <p:sp>
        <p:nvSpPr>
          <p:cNvPr id="1683492" name="Text Box 36"/>
          <p:cNvSpPr txBox="1">
            <a:spLocks noChangeArrowheads="1"/>
          </p:cNvSpPr>
          <p:nvPr/>
        </p:nvSpPr>
        <p:spPr bwMode="auto">
          <a:xfrm>
            <a:off x="107950" y="4219575"/>
            <a:ext cx="1511300" cy="12160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访问键为</a:t>
            </a:r>
            <a:r>
              <a:rPr lang="en-US" altLang="zh-CN" sz="2400">
                <a:solidFill>
                  <a:srgbClr val="0000FF"/>
                </a:solidFill>
              </a:rPr>
              <a:t>7</a:t>
            </a:r>
            <a:r>
              <a:rPr lang="zh-CN" altLang="en-US" sz="2400">
                <a:solidFill>
                  <a:srgbClr val="0000FF"/>
                </a:solidFill>
              </a:rPr>
              <a:t>的用户程序可写</a:t>
            </a:r>
          </a:p>
        </p:txBody>
      </p:sp>
      <p:sp>
        <p:nvSpPr>
          <p:cNvPr id="1683493" name="Line 37"/>
          <p:cNvSpPr>
            <a:spLocks noChangeShapeType="1"/>
          </p:cNvSpPr>
          <p:nvPr/>
        </p:nvSpPr>
        <p:spPr bwMode="auto">
          <a:xfrm flipV="1">
            <a:off x="1619250" y="4795838"/>
            <a:ext cx="360363" cy="714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3494" name="Line 38"/>
          <p:cNvSpPr>
            <a:spLocks noChangeShapeType="1"/>
          </p:cNvSpPr>
          <p:nvPr/>
        </p:nvSpPr>
        <p:spPr bwMode="auto">
          <a:xfrm>
            <a:off x="1619250" y="5084763"/>
            <a:ext cx="360363" cy="50323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3495" name="Text Box 39"/>
          <p:cNvSpPr txBox="1">
            <a:spLocks noChangeArrowheads="1"/>
          </p:cNvSpPr>
          <p:nvPr/>
        </p:nvSpPr>
        <p:spPr bwMode="auto">
          <a:xfrm>
            <a:off x="7164388" y="3716338"/>
            <a:ext cx="1800225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存数、取数保护</a:t>
            </a:r>
          </a:p>
        </p:txBody>
      </p:sp>
      <p:sp>
        <p:nvSpPr>
          <p:cNvPr id="1683496" name="Text Box 40"/>
          <p:cNvSpPr txBox="1">
            <a:spLocks noChangeArrowheads="1"/>
          </p:cNvSpPr>
          <p:nvPr/>
        </p:nvSpPr>
        <p:spPr bwMode="auto">
          <a:xfrm>
            <a:off x="7164388" y="4795838"/>
            <a:ext cx="1511300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只受存数保护</a:t>
            </a:r>
          </a:p>
        </p:txBody>
      </p:sp>
      <p:sp>
        <p:nvSpPr>
          <p:cNvPr id="1683497" name="Line 41"/>
          <p:cNvSpPr>
            <a:spLocks noChangeShapeType="1"/>
          </p:cNvSpPr>
          <p:nvPr/>
        </p:nvSpPr>
        <p:spPr bwMode="auto">
          <a:xfrm flipH="1">
            <a:off x="6588125" y="3859213"/>
            <a:ext cx="576263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3498" name="Line 42"/>
          <p:cNvSpPr>
            <a:spLocks noChangeShapeType="1"/>
          </p:cNvSpPr>
          <p:nvPr/>
        </p:nvSpPr>
        <p:spPr bwMode="auto">
          <a:xfrm flipH="1" flipV="1">
            <a:off x="6588125" y="4795838"/>
            <a:ext cx="576263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3499" name="Rectangle 43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存储区域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     </a:t>
            </a:r>
            <a:r>
              <a:rPr lang="en-US" altLang="zh-CN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② </a:t>
            </a:r>
            <a:r>
              <a:rPr lang="zh-CN" altLang="en-US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键保护方式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9FB58E-5471-4A73-B443-AEEF7BD94EE9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4535487"/>
          </a:xfrm>
        </p:spPr>
        <p:txBody>
          <a:bodyPr/>
          <a:lstStyle/>
          <a:p>
            <a:pPr marL="360363" indent="-360363">
              <a:lnSpc>
                <a:spcPct val="105000"/>
              </a:lnSpc>
              <a:spcBef>
                <a:spcPct val="5000"/>
              </a:spcBef>
            </a:pP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 —— </a:t>
            </a:r>
            <a:r>
              <a:rPr lang="zh-CN" altLang="en-US"/>
              <a:t>系统程序</a:t>
            </a:r>
            <a:br>
              <a:rPr lang="zh-CN" altLang="en-US"/>
            </a:b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 —— </a:t>
            </a:r>
            <a:r>
              <a:rPr lang="zh-CN" altLang="en-US"/>
              <a:t>同一用户程序的分层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</a:pPr>
            <a:r>
              <a:rPr lang="en-US" altLang="zh-CN"/>
              <a:t>OS</a:t>
            </a:r>
            <a:r>
              <a:rPr lang="zh-CN" altLang="en-US"/>
              <a:t>定程序各页的环号，并置入页表；该程序的</a:t>
            </a:r>
          </a:p>
          <a:p>
            <a:pPr marL="819150" lvl="1">
              <a:lnSpc>
                <a:spcPct val="105000"/>
              </a:lnSpc>
              <a:spcBef>
                <a:spcPct val="5000"/>
              </a:spcBef>
              <a:buClr>
                <a:srgbClr val="008000"/>
              </a:buClr>
            </a:pPr>
            <a:r>
              <a:rPr lang="zh-CN" altLang="en-US">
                <a:solidFill>
                  <a:srgbClr val="FF0000"/>
                </a:solidFill>
              </a:rPr>
              <a:t>开始环号</a:t>
            </a:r>
            <a:r>
              <a:rPr lang="zh-CN" altLang="en-US"/>
              <a:t> 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现行环号寄存器（</a:t>
            </a:r>
            <a:r>
              <a:rPr lang="en-US" altLang="zh-CN"/>
              <a:t>CPU</a:t>
            </a:r>
            <a:r>
              <a:rPr lang="zh-CN" altLang="en-US"/>
              <a:t>）；</a:t>
            </a:r>
          </a:p>
          <a:p>
            <a:pPr marL="819150" lvl="1">
              <a:lnSpc>
                <a:spcPct val="105000"/>
              </a:lnSpc>
              <a:spcBef>
                <a:spcPct val="5000"/>
              </a:spcBef>
              <a:buClr>
                <a:srgbClr val="008000"/>
              </a:buClr>
            </a:pPr>
            <a:r>
              <a:rPr lang="zh-CN" altLang="en-US">
                <a:solidFill>
                  <a:srgbClr val="FF0000"/>
                </a:solidFill>
              </a:rPr>
              <a:t>上限环号</a:t>
            </a:r>
            <a:r>
              <a:rPr lang="zh-CN" altLang="en-US"/>
              <a:t> </a:t>
            </a:r>
            <a:r>
              <a:rPr lang="zh-CN" altLang="en-US">
                <a:latin typeface="+mn-ea"/>
              </a:rPr>
              <a:t>→</a:t>
            </a:r>
            <a:r>
              <a:rPr lang="zh-CN" altLang="en-US"/>
              <a:t> 上限环号寄存器。</a:t>
            </a:r>
          </a:p>
        </p:txBody>
      </p:sp>
      <p:sp>
        <p:nvSpPr>
          <p:cNvPr id="1684485" name="Line 5"/>
          <p:cNvSpPr>
            <a:spLocks noChangeShapeType="1"/>
          </p:cNvSpPr>
          <p:nvPr/>
        </p:nvSpPr>
        <p:spPr bwMode="auto">
          <a:xfrm>
            <a:off x="2124075" y="3717925"/>
            <a:ext cx="0" cy="6477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4486" name="Rectangle 6"/>
          <p:cNvSpPr>
            <a:spLocks noChangeArrowheads="1"/>
          </p:cNvSpPr>
          <p:nvPr/>
        </p:nvSpPr>
        <p:spPr bwMode="auto">
          <a:xfrm>
            <a:off x="1116013" y="4294188"/>
            <a:ext cx="597693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规定该程序所能进入的最内层环号。</a:t>
            </a:r>
          </a:p>
        </p:txBody>
      </p:sp>
      <p:sp>
        <p:nvSpPr>
          <p:cNvPr id="1684487" name="Rectangle 7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存储区域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     </a:t>
            </a:r>
            <a:r>
              <a:rPr lang="en-US" altLang="zh-CN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③ </a:t>
            </a:r>
            <a:r>
              <a:rPr lang="zh-CN" altLang="en-US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环保护方式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AB740B-789F-4E87-BBF4-AEF7F9B8A2D9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288" y="1846263"/>
            <a:ext cx="2746375" cy="3959225"/>
          </a:xfrm>
        </p:spPr>
        <p:txBody>
          <a:bodyPr/>
          <a:lstStyle/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0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1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2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3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4   </a:t>
            </a:r>
            <a:r>
              <a:rPr lang="en-US" altLang="zh-CN">
                <a:latin typeface="+mn-ea"/>
              </a:rPr>
              <a:t>←</a:t>
            </a:r>
            <a:r>
              <a:rPr lang="en-US" altLang="zh-CN"/>
              <a:t> </a:t>
            </a:r>
            <a:r>
              <a:rPr lang="zh-CN" altLang="en-US"/>
              <a:t>上限环号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5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6   </a:t>
            </a:r>
            <a:r>
              <a:rPr lang="en-US" altLang="zh-CN">
                <a:latin typeface="+mn-ea"/>
              </a:rPr>
              <a:t>←</a:t>
            </a:r>
            <a:r>
              <a:rPr lang="en-US" altLang="zh-CN"/>
              <a:t> </a:t>
            </a:r>
            <a:r>
              <a:rPr lang="zh-CN" altLang="en-US"/>
              <a:t>开始环号</a:t>
            </a:r>
          </a:p>
          <a:p>
            <a:pPr marL="360363" indent="-360363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/>
              <a:t>7</a:t>
            </a:r>
          </a:p>
        </p:txBody>
      </p:sp>
      <p:sp>
        <p:nvSpPr>
          <p:cNvPr id="1685509" name="AutoShape 5"/>
          <p:cNvSpPr>
            <a:spLocks/>
          </p:cNvSpPr>
          <p:nvPr/>
        </p:nvSpPr>
        <p:spPr bwMode="auto">
          <a:xfrm>
            <a:off x="1403350" y="1917700"/>
            <a:ext cx="144463" cy="1368425"/>
          </a:xfrm>
          <a:prstGeom prst="leftBrace">
            <a:avLst>
              <a:gd name="adj1" fmla="val 65913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85510" name="AutoShape 6"/>
          <p:cNvSpPr>
            <a:spLocks/>
          </p:cNvSpPr>
          <p:nvPr/>
        </p:nvSpPr>
        <p:spPr bwMode="auto">
          <a:xfrm>
            <a:off x="1403350" y="3430588"/>
            <a:ext cx="144463" cy="2159000"/>
          </a:xfrm>
          <a:prstGeom prst="leftBrace">
            <a:avLst>
              <a:gd name="adj1" fmla="val 75832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85511" name="Rectangle 7"/>
          <p:cNvSpPr>
            <a:spLocks noChangeArrowheads="1"/>
          </p:cNvSpPr>
          <p:nvPr/>
        </p:nvSpPr>
        <p:spPr bwMode="auto">
          <a:xfrm>
            <a:off x="684213" y="2349500"/>
            <a:ext cx="10080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8000"/>
                </a:solidFill>
              </a:rPr>
              <a:t>OS</a:t>
            </a:r>
          </a:p>
        </p:txBody>
      </p:sp>
      <p:sp>
        <p:nvSpPr>
          <p:cNvPr id="1685512" name="Rectangle 8"/>
          <p:cNvSpPr>
            <a:spLocks noChangeArrowheads="1"/>
          </p:cNvSpPr>
          <p:nvPr/>
        </p:nvSpPr>
        <p:spPr bwMode="auto">
          <a:xfrm>
            <a:off x="827088" y="3573463"/>
            <a:ext cx="57626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8000"/>
                </a:solidFill>
              </a:rPr>
              <a:t>用户程序</a:t>
            </a:r>
          </a:p>
        </p:txBody>
      </p:sp>
      <p:sp>
        <p:nvSpPr>
          <p:cNvPr id="1685513" name="Freeform 9"/>
          <p:cNvSpPr>
            <a:spLocks/>
          </p:cNvSpPr>
          <p:nvPr/>
        </p:nvSpPr>
        <p:spPr bwMode="auto">
          <a:xfrm>
            <a:off x="3779838" y="5013325"/>
            <a:ext cx="684212" cy="433388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408" y="91"/>
              </a:cxn>
              <a:cxn ang="0">
                <a:pos x="0" y="273"/>
              </a:cxn>
            </a:cxnLst>
            <a:rect l="0" t="0" r="r" b="b"/>
            <a:pathLst>
              <a:path w="431" h="273">
                <a:moveTo>
                  <a:pt x="136" y="0"/>
                </a:moveTo>
                <a:cubicBezTo>
                  <a:pt x="283" y="23"/>
                  <a:pt x="431" y="46"/>
                  <a:pt x="408" y="91"/>
                </a:cubicBezTo>
                <a:cubicBezTo>
                  <a:pt x="385" y="136"/>
                  <a:pt x="75" y="235"/>
                  <a:pt x="0" y="27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5514" name="Freeform 10"/>
          <p:cNvSpPr>
            <a:spLocks/>
          </p:cNvSpPr>
          <p:nvPr/>
        </p:nvSpPr>
        <p:spPr bwMode="auto">
          <a:xfrm>
            <a:off x="3924300" y="4294188"/>
            <a:ext cx="514350" cy="576262"/>
          </a:xfrm>
          <a:custGeom>
            <a:avLst/>
            <a:gdLst/>
            <a:ahLst/>
            <a:cxnLst>
              <a:cxn ang="0">
                <a:pos x="45" y="363"/>
              </a:cxn>
              <a:cxn ang="0">
                <a:pos x="317" y="181"/>
              </a:cxn>
              <a:cxn ang="0">
                <a:pos x="0" y="0"/>
              </a:cxn>
            </a:cxnLst>
            <a:rect l="0" t="0" r="r" b="b"/>
            <a:pathLst>
              <a:path w="324" h="363">
                <a:moveTo>
                  <a:pt x="45" y="363"/>
                </a:moveTo>
                <a:cubicBezTo>
                  <a:pt x="184" y="302"/>
                  <a:pt x="324" y="241"/>
                  <a:pt x="317" y="181"/>
                </a:cubicBezTo>
                <a:cubicBezTo>
                  <a:pt x="310" y="121"/>
                  <a:pt x="155" y="60"/>
                  <a:pt x="0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5515" name="Freeform 11"/>
          <p:cNvSpPr>
            <a:spLocks/>
          </p:cNvSpPr>
          <p:nvPr/>
        </p:nvSpPr>
        <p:spPr bwMode="auto">
          <a:xfrm>
            <a:off x="3492500" y="3430588"/>
            <a:ext cx="792163" cy="215900"/>
          </a:xfrm>
          <a:custGeom>
            <a:avLst/>
            <a:gdLst/>
            <a:ahLst/>
            <a:cxnLst>
              <a:cxn ang="0">
                <a:pos x="544" y="136"/>
              </a:cxn>
              <a:cxn ang="0">
                <a:pos x="362" y="45"/>
              </a:cxn>
              <a:cxn ang="0">
                <a:pos x="0" y="0"/>
              </a:cxn>
            </a:cxnLst>
            <a:rect l="0" t="0" r="r" b="b"/>
            <a:pathLst>
              <a:path w="544" h="136">
                <a:moveTo>
                  <a:pt x="544" y="136"/>
                </a:moveTo>
                <a:cubicBezTo>
                  <a:pt x="498" y="102"/>
                  <a:pt x="453" y="68"/>
                  <a:pt x="362" y="45"/>
                </a:cubicBezTo>
                <a:cubicBezTo>
                  <a:pt x="271" y="22"/>
                  <a:pt x="135" y="11"/>
                  <a:pt x="0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685516" name="Group 12"/>
          <p:cNvGrpSpPr>
            <a:grpSpLocks/>
          </p:cNvGrpSpPr>
          <p:nvPr/>
        </p:nvGrpSpPr>
        <p:grpSpPr bwMode="auto">
          <a:xfrm>
            <a:off x="4308475" y="3679825"/>
            <a:ext cx="142875" cy="144463"/>
            <a:chOff x="2699" y="2069"/>
            <a:chExt cx="90" cy="91"/>
          </a:xfrm>
        </p:grpSpPr>
        <p:sp>
          <p:nvSpPr>
            <p:cNvPr id="1685517" name="Line 13"/>
            <p:cNvSpPr>
              <a:spLocks noChangeShapeType="1"/>
            </p:cNvSpPr>
            <p:nvPr/>
          </p:nvSpPr>
          <p:spPr bwMode="auto">
            <a:xfrm flipH="1">
              <a:off x="2699" y="2069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85518" name="Line 14"/>
            <p:cNvSpPr>
              <a:spLocks noChangeShapeType="1"/>
            </p:cNvSpPr>
            <p:nvPr/>
          </p:nvSpPr>
          <p:spPr bwMode="auto">
            <a:xfrm>
              <a:off x="2699" y="2069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85519" name="Rectangle 15"/>
          <p:cNvSpPr>
            <a:spLocks noChangeArrowheads="1"/>
          </p:cNvSpPr>
          <p:nvPr/>
        </p:nvSpPr>
        <p:spPr bwMode="auto">
          <a:xfrm>
            <a:off x="4284663" y="4581525"/>
            <a:ext cx="9366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允许</a:t>
            </a:r>
          </a:p>
        </p:txBody>
      </p:sp>
      <p:sp>
        <p:nvSpPr>
          <p:cNvPr id="1685520" name="Freeform 16"/>
          <p:cNvSpPr>
            <a:spLocks/>
          </p:cNvSpPr>
          <p:nvPr/>
        </p:nvSpPr>
        <p:spPr bwMode="auto">
          <a:xfrm>
            <a:off x="3995738" y="3862388"/>
            <a:ext cx="503237" cy="935037"/>
          </a:xfrm>
          <a:custGeom>
            <a:avLst/>
            <a:gdLst/>
            <a:ahLst/>
            <a:cxnLst>
              <a:cxn ang="0">
                <a:pos x="0" y="589"/>
              </a:cxn>
              <a:cxn ang="0">
                <a:pos x="272" y="227"/>
              </a:cxn>
              <a:cxn ang="0">
                <a:pos x="272" y="0"/>
              </a:cxn>
            </a:cxnLst>
            <a:rect l="0" t="0" r="r" b="b"/>
            <a:pathLst>
              <a:path w="317" h="589">
                <a:moveTo>
                  <a:pt x="0" y="589"/>
                </a:moveTo>
                <a:cubicBezTo>
                  <a:pt x="113" y="457"/>
                  <a:pt x="227" y="325"/>
                  <a:pt x="272" y="227"/>
                </a:cubicBezTo>
                <a:cubicBezTo>
                  <a:pt x="317" y="129"/>
                  <a:pt x="294" y="64"/>
                  <a:pt x="272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5521" name="Rectangle 17"/>
          <p:cNvSpPr>
            <a:spLocks noChangeArrowheads="1"/>
          </p:cNvSpPr>
          <p:nvPr/>
        </p:nvSpPr>
        <p:spPr bwMode="auto">
          <a:xfrm>
            <a:off x="4716463" y="4149725"/>
            <a:ext cx="3600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OS</a:t>
            </a:r>
            <a:r>
              <a:rPr lang="zh-CN" altLang="en-US">
                <a:solidFill>
                  <a:srgbClr val="CC0000"/>
                </a:solidFill>
              </a:rPr>
              <a:t>：“环控例行程序”</a:t>
            </a:r>
          </a:p>
        </p:txBody>
      </p:sp>
      <p:sp>
        <p:nvSpPr>
          <p:cNvPr id="1685522" name="Rectangle 18"/>
          <p:cNvSpPr>
            <a:spLocks noChangeArrowheads="1"/>
          </p:cNvSpPr>
          <p:nvPr/>
        </p:nvSpPr>
        <p:spPr bwMode="auto">
          <a:xfrm>
            <a:off x="4284663" y="1341438"/>
            <a:ext cx="46085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跨层 </a:t>
            </a:r>
            <a:r>
              <a:rPr lang="zh-CN" altLang="en-US">
                <a:latin typeface="+mn-ea"/>
                <a:ea typeface="+mn-ea"/>
              </a:rPr>
              <a:t>→</a:t>
            </a:r>
            <a:r>
              <a:rPr lang="zh-CN" altLang="en-US"/>
              <a:t> 进入中断 </a:t>
            </a:r>
            <a:r>
              <a:rPr lang="zh-CN" altLang="en-US">
                <a:latin typeface="+mn-ea"/>
                <a:ea typeface="+mn-ea"/>
              </a:rPr>
              <a:t>→</a:t>
            </a:r>
            <a:r>
              <a:rPr lang="zh-CN" altLang="en-US"/>
              <a:t> 若允许访问，则由</a:t>
            </a:r>
            <a:r>
              <a:rPr lang="zh-CN" altLang="en-US">
                <a:solidFill>
                  <a:srgbClr val="FF0000"/>
                </a:solidFill>
              </a:rPr>
              <a:t>特权指令</a:t>
            </a:r>
            <a:r>
              <a:rPr lang="zh-CN" altLang="en-US"/>
              <a:t>修改</a:t>
            </a:r>
            <a:r>
              <a:rPr lang="zh-CN" altLang="en-US">
                <a:solidFill>
                  <a:srgbClr val="CC0099"/>
                </a:solidFill>
              </a:rPr>
              <a:t>现行环号寄存器</a:t>
            </a:r>
            <a:r>
              <a:rPr lang="zh-CN" altLang="en-US"/>
              <a:t>。</a:t>
            </a:r>
          </a:p>
        </p:txBody>
      </p:sp>
      <p:sp>
        <p:nvSpPr>
          <p:cNvPr id="1685523" name="AutoShape 19"/>
          <p:cNvSpPr>
            <a:spLocks noChangeArrowheads="1"/>
          </p:cNvSpPr>
          <p:nvPr/>
        </p:nvSpPr>
        <p:spPr bwMode="auto">
          <a:xfrm rot="-5400000">
            <a:off x="5940426" y="3357562"/>
            <a:ext cx="1295400" cy="288925"/>
          </a:xfrm>
          <a:custGeom>
            <a:avLst/>
            <a:gdLst>
              <a:gd name="G0" fmla="+- 17947 0 0"/>
              <a:gd name="G1" fmla="+- 5340 0 0"/>
              <a:gd name="G2" fmla="+- 21600 0 5340"/>
              <a:gd name="G3" fmla="+- 10800 0 5340"/>
              <a:gd name="G4" fmla="+- 21600 0 17947"/>
              <a:gd name="G5" fmla="*/ G4 G3 10800"/>
              <a:gd name="G6" fmla="+- 21600 0 G5"/>
              <a:gd name="T0" fmla="*/ 17947 w 21600"/>
              <a:gd name="T1" fmla="*/ 0 h 21600"/>
              <a:gd name="T2" fmla="*/ 0 w 21600"/>
              <a:gd name="T3" fmla="*/ 10800 h 21600"/>
              <a:gd name="T4" fmla="*/ 1794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947" y="0"/>
                </a:moveTo>
                <a:lnTo>
                  <a:pt x="17947" y="5340"/>
                </a:lnTo>
                <a:lnTo>
                  <a:pt x="3375" y="5340"/>
                </a:lnTo>
                <a:lnTo>
                  <a:pt x="3375" y="16260"/>
                </a:lnTo>
                <a:lnTo>
                  <a:pt x="17947" y="16260"/>
                </a:lnTo>
                <a:lnTo>
                  <a:pt x="1794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40"/>
                </a:moveTo>
                <a:lnTo>
                  <a:pt x="1350" y="16260"/>
                </a:lnTo>
                <a:lnTo>
                  <a:pt x="2700" y="16260"/>
                </a:lnTo>
                <a:lnTo>
                  <a:pt x="2700" y="5340"/>
                </a:lnTo>
                <a:close/>
              </a:path>
              <a:path w="21600" h="21600">
                <a:moveTo>
                  <a:pt x="0" y="5340"/>
                </a:moveTo>
                <a:lnTo>
                  <a:pt x="0" y="16260"/>
                </a:lnTo>
                <a:lnTo>
                  <a:pt x="675" y="16260"/>
                </a:lnTo>
                <a:lnTo>
                  <a:pt x="675" y="5340"/>
                </a:lnTo>
                <a:close/>
              </a:path>
            </a:pathLst>
          </a:custGeom>
          <a:solidFill>
            <a:schemeClr val="accent1"/>
          </a:solidFill>
          <a:ln w="28575" algn="ctr">
            <a:solidFill>
              <a:srgbClr val="0000FF"/>
            </a:solidFill>
            <a:miter lim="800000"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85524" name="Rectangle 20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1.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存储区域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     </a:t>
            </a:r>
            <a:r>
              <a:rPr lang="en-US" altLang="zh-CN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③ </a:t>
            </a:r>
            <a:r>
              <a:rPr lang="zh-CN" altLang="en-US">
                <a:solidFill>
                  <a:srgbClr val="CC0099"/>
                </a:solidFill>
                <a:latin typeface="Arial" pitchFamily="34" charset="0"/>
                <a:ea typeface="黑体" pitchFamily="49" charset="-122"/>
              </a:rPr>
              <a:t>环保护方式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72875-F7F3-4BB3-A42A-63298AC96C5F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八、存储保护</a:t>
            </a:r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53707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读（</a:t>
            </a:r>
            <a:r>
              <a:rPr lang="en-US" altLang="zh-CN"/>
              <a:t>R</a:t>
            </a:r>
            <a:r>
              <a:rPr lang="zh-CN" altLang="en-US"/>
              <a:t>） 、写（</a:t>
            </a:r>
            <a:r>
              <a:rPr lang="en-US" altLang="zh-CN"/>
              <a:t>W</a:t>
            </a:r>
            <a:r>
              <a:rPr lang="zh-CN" altLang="en-US"/>
              <a:t>） 、执行（</a:t>
            </a:r>
            <a:r>
              <a:rPr lang="en-US" altLang="zh-CN"/>
              <a:t>E</a:t>
            </a:r>
            <a:r>
              <a:rPr lang="zh-CN" altLang="en-US"/>
              <a:t>）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/>
              <a:t>与区域保护结合起来实现</a:t>
            </a:r>
          </a:p>
        </p:txBody>
      </p:sp>
      <p:sp>
        <p:nvSpPr>
          <p:cNvPr id="1686533" name="Rectangle 5"/>
          <p:cNvSpPr>
            <a:spLocks noChangeArrowheads="1"/>
          </p:cNvSpPr>
          <p:nvPr/>
        </p:nvSpPr>
        <p:spPr bwMode="auto">
          <a:xfrm>
            <a:off x="755650" y="549275"/>
            <a:ext cx="808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2. </a:t>
            </a:r>
            <a:r>
              <a:rPr lang="zh-CN" altLang="en-US">
                <a:solidFill>
                  <a:srgbClr val="FF6600"/>
                </a:solidFill>
                <a:latin typeface="Arial" pitchFamily="34" charset="0"/>
                <a:ea typeface="黑体" pitchFamily="49" charset="-122"/>
              </a:rPr>
              <a:t>访问方式</a:t>
            </a:r>
            <a:r>
              <a:rPr lang="zh-CN" altLang="en-US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的保护</a:t>
            </a:r>
            <a:endParaRPr lang="zh-CN" altLang="en-US">
              <a:solidFill>
                <a:srgbClr val="CC0099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B8C1E3-2438-4007-B9A1-558D73C4C1E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一、基本概念</a:t>
            </a:r>
          </a:p>
        </p:txBody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181475"/>
            <a:ext cx="8362950" cy="2449513"/>
          </a:xfrm>
        </p:spPr>
        <p:txBody>
          <a:bodyPr/>
          <a:lstStyle/>
          <a:p>
            <a:r>
              <a:rPr lang="zh-CN" altLang="en-US"/>
              <a:t>虚拟存储器：</a:t>
            </a:r>
            <a:br>
              <a:rPr lang="zh-CN" altLang="en-US"/>
            </a:b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主存储器</a:t>
            </a:r>
            <a:r>
              <a:rPr lang="zh-CN" altLang="en-US"/>
              <a:t>＋</a:t>
            </a: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联机工作的外部存储器</a:t>
            </a:r>
            <a:br>
              <a:rPr lang="zh-CN" altLang="en-US">
                <a:solidFill>
                  <a:srgbClr val="FF3399"/>
                </a:solidFill>
                <a:ea typeface="黑体" pitchFamily="49" charset="-122"/>
              </a:rPr>
            </a:br>
            <a:r>
              <a:rPr lang="zh-CN" altLang="en-US"/>
              <a:t>＋</a:t>
            </a: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辅助硬件</a:t>
            </a:r>
            <a:r>
              <a:rPr lang="zh-CN" altLang="en-US"/>
              <a:t>＋</a:t>
            </a:r>
            <a:r>
              <a:rPr lang="zh-CN" altLang="en-US">
                <a:solidFill>
                  <a:srgbClr val="FF3399"/>
                </a:solidFill>
                <a:ea typeface="黑体" pitchFamily="49" charset="-122"/>
              </a:rPr>
              <a:t>系统软件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对于程序员，可看作一个单一的存储器 </a:t>
            </a:r>
            <a:r>
              <a:rPr lang="en-US" altLang="zh-CN"/>
              <a:t>—— </a:t>
            </a:r>
            <a:r>
              <a:rPr lang="zh-CN" altLang="en-US"/>
              <a:t>速度、容量、每位价格</a:t>
            </a:r>
          </a:p>
        </p:txBody>
      </p:sp>
      <p:grpSp>
        <p:nvGrpSpPr>
          <p:cNvPr id="1694747" name="Group 27"/>
          <p:cNvGrpSpPr>
            <a:grpSpLocks/>
          </p:cNvGrpSpPr>
          <p:nvPr/>
        </p:nvGrpSpPr>
        <p:grpSpPr bwMode="auto">
          <a:xfrm>
            <a:off x="3276600" y="909638"/>
            <a:ext cx="5040313" cy="3095625"/>
            <a:chOff x="2064" y="573"/>
            <a:chExt cx="3175" cy="1950"/>
          </a:xfrm>
        </p:grpSpPr>
        <p:sp>
          <p:nvSpPr>
            <p:cNvPr id="1694726" name="AutoShape 6"/>
            <p:cNvSpPr>
              <a:spLocks noChangeArrowheads="1"/>
            </p:cNvSpPr>
            <p:nvPr/>
          </p:nvSpPr>
          <p:spPr bwMode="auto">
            <a:xfrm>
              <a:off x="2109" y="1934"/>
              <a:ext cx="907" cy="589"/>
            </a:xfrm>
            <a:prstGeom prst="flowChartMagneticDisk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400"/>
                <a:t>外</a:t>
              </a:r>
              <a:r>
                <a:rPr lang="en-US" altLang="zh-CN" sz="2400">
                  <a:latin typeface="宋体" pitchFamily="2" charset="-122"/>
                </a:rPr>
                <a:t>(</a:t>
              </a:r>
              <a:r>
                <a:rPr lang="zh-CN" altLang="en-US" sz="2400"/>
                <a:t>辅</a:t>
              </a:r>
              <a:r>
                <a:rPr lang="en-US" altLang="zh-CN" sz="2400">
                  <a:latin typeface="宋体" pitchFamily="2" charset="-122"/>
                </a:rPr>
                <a:t>)</a:t>
              </a:r>
              <a:r>
                <a:rPr lang="zh-CN" altLang="en-US" sz="2400"/>
                <a:t>存</a:t>
              </a:r>
            </a:p>
          </p:txBody>
        </p:sp>
        <p:sp>
          <p:nvSpPr>
            <p:cNvPr id="1694727" name="Rectangle 7"/>
            <p:cNvSpPr>
              <a:spLocks noChangeArrowheads="1"/>
            </p:cNvSpPr>
            <p:nvPr/>
          </p:nvSpPr>
          <p:spPr bwMode="auto">
            <a:xfrm>
              <a:off x="2064" y="1481"/>
              <a:ext cx="997" cy="317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400"/>
                <a:t>主存</a:t>
              </a:r>
            </a:p>
          </p:txBody>
        </p:sp>
        <p:sp>
          <p:nvSpPr>
            <p:cNvPr id="1694728" name="Rectangle 8"/>
            <p:cNvSpPr>
              <a:spLocks noChangeArrowheads="1"/>
            </p:cNvSpPr>
            <p:nvPr/>
          </p:nvSpPr>
          <p:spPr bwMode="auto">
            <a:xfrm>
              <a:off x="2064" y="1026"/>
              <a:ext cx="997" cy="317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/>
                <a:t>Cache</a:t>
              </a:r>
            </a:p>
          </p:txBody>
        </p:sp>
        <p:sp>
          <p:nvSpPr>
            <p:cNvPr id="1694729" name="Rectangle 9"/>
            <p:cNvSpPr>
              <a:spLocks noChangeArrowheads="1"/>
            </p:cNvSpPr>
            <p:nvPr/>
          </p:nvSpPr>
          <p:spPr bwMode="auto">
            <a:xfrm>
              <a:off x="2064" y="573"/>
              <a:ext cx="997" cy="317"/>
            </a:xfrm>
            <a:prstGeom prst="rect">
              <a:avLst/>
            </a:prstGeom>
            <a:solidFill>
              <a:srgbClr val="CC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400"/>
                <a:t>CPU</a:t>
              </a:r>
            </a:p>
          </p:txBody>
        </p:sp>
        <p:sp>
          <p:nvSpPr>
            <p:cNvPr id="1694730" name="Rectangle 10"/>
            <p:cNvSpPr>
              <a:spLocks noChangeArrowheads="1"/>
            </p:cNvSpPr>
            <p:nvPr/>
          </p:nvSpPr>
          <p:spPr bwMode="auto">
            <a:xfrm>
              <a:off x="3651" y="1162"/>
              <a:ext cx="1089" cy="317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rgbClr val="0000FF"/>
                  </a:solidFill>
                </a:rPr>
                <a:t>辅助硬件</a:t>
              </a:r>
            </a:p>
          </p:txBody>
        </p:sp>
        <p:sp>
          <p:nvSpPr>
            <p:cNvPr id="1694731" name="Rectangle 11"/>
            <p:cNvSpPr>
              <a:spLocks noChangeArrowheads="1"/>
            </p:cNvSpPr>
            <p:nvPr/>
          </p:nvSpPr>
          <p:spPr bwMode="auto">
            <a:xfrm>
              <a:off x="3651" y="1707"/>
              <a:ext cx="1588" cy="317"/>
            </a:xfrm>
            <a:prstGeom prst="rect">
              <a:avLst/>
            </a:prstGeom>
            <a:solidFill>
              <a:srgbClr val="CCECFF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rgbClr val="0000FF"/>
                  </a:solidFill>
                </a:rPr>
                <a:t>辅助硬件、软件</a:t>
              </a:r>
            </a:p>
          </p:txBody>
        </p:sp>
        <p:sp>
          <p:nvSpPr>
            <p:cNvPr id="1694732" name="Line 12"/>
            <p:cNvSpPr>
              <a:spLocks noChangeShapeType="1"/>
            </p:cNvSpPr>
            <p:nvPr/>
          </p:nvSpPr>
          <p:spPr bwMode="auto">
            <a:xfrm>
              <a:off x="2562" y="890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3" name="Line 13"/>
            <p:cNvSpPr>
              <a:spLocks noChangeShapeType="1"/>
            </p:cNvSpPr>
            <p:nvPr/>
          </p:nvSpPr>
          <p:spPr bwMode="auto">
            <a:xfrm>
              <a:off x="2562" y="134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4" name="Line 14"/>
            <p:cNvSpPr>
              <a:spLocks noChangeShapeType="1"/>
            </p:cNvSpPr>
            <p:nvPr/>
          </p:nvSpPr>
          <p:spPr bwMode="auto">
            <a:xfrm>
              <a:off x="2562" y="179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5" name="Line 15"/>
            <p:cNvSpPr>
              <a:spLocks noChangeShapeType="1"/>
            </p:cNvSpPr>
            <p:nvPr/>
          </p:nvSpPr>
          <p:spPr bwMode="auto">
            <a:xfrm>
              <a:off x="3061" y="116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6" name="Line 16"/>
            <p:cNvSpPr>
              <a:spLocks noChangeShapeType="1"/>
            </p:cNvSpPr>
            <p:nvPr/>
          </p:nvSpPr>
          <p:spPr bwMode="auto">
            <a:xfrm>
              <a:off x="3243" y="1162"/>
              <a:ext cx="0" cy="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7" name="Line 17"/>
            <p:cNvSpPr>
              <a:spLocks noChangeShapeType="1"/>
            </p:cNvSpPr>
            <p:nvPr/>
          </p:nvSpPr>
          <p:spPr bwMode="auto">
            <a:xfrm>
              <a:off x="3243" y="1253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8" name="Line 18"/>
            <p:cNvSpPr>
              <a:spLocks noChangeShapeType="1"/>
            </p:cNvSpPr>
            <p:nvPr/>
          </p:nvSpPr>
          <p:spPr bwMode="auto">
            <a:xfrm>
              <a:off x="3061" y="1571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39" name="Line 19"/>
            <p:cNvSpPr>
              <a:spLocks noChangeShapeType="1"/>
            </p:cNvSpPr>
            <p:nvPr/>
          </p:nvSpPr>
          <p:spPr bwMode="auto">
            <a:xfrm flipV="1">
              <a:off x="3243" y="1389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0" name="Line 20"/>
            <p:cNvSpPr>
              <a:spLocks noChangeShapeType="1"/>
            </p:cNvSpPr>
            <p:nvPr/>
          </p:nvSpPr>
          <p:spPr bwMode="auto">
            <a:xfrm>
              <a:off x="3243" y="1389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1" name="Line 21"/>
            <p:cNvSpPr>
              <a:spLocks noChangeShapeType="1"/>
            </p:cNvSpPr>
            <p:nvPr/>
          </p:nvSpPr>
          <p:spPr bwMode="auto">
            <a:xfrm>
              <a:off x="3061" y="1707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2" name="Line 22"/>
            <p:cNvSpPr>
              <a:spLocks noChangeShapeType="1"/>
            </p:cNvSpPr>
            <p:nvPr/>
          </p:nvSpPr>
          <p:spPr bwMode="auto">
            <a:xfrm>
              <a:off x="3243" y="1707"/>
              <a:ext cx="0" cy="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3" name="Line 23"/>
            <p:cNvSpPr>
              <a:spLocks noChangeShapeType="1"/>
            </p:cNvSpPr>
            <p:nvPr/>
          </p:nvSpPr>
          <p:spPr bwMode="auto">
            <a:xfrm>
              <a:off x="3243" y="1797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4" name="Line 24"/>
            <p:cNvSpPr>
              <a:spLocks noChangeShapeType="1"/>
            </p:cNvSpPr>
            <p:nvPr/>
          </p:nvSpPr>
          <p:spPr bwMode="auto">
            <a:xfrm>
              <a:off x="3016" y="2251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5" name="Line 25"/>
            <p:cNvSpPr>
              <a:spLocks noChangeShapeType="1"/>
            </p:cNvSpPr>
            <p:nvPr/>
          </p:nvSpPr>
          <p:spPr bwMode="auto">
            <a:xfrm flipV="1">
              <a:off x="3243" y="1933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4746" name="Line 26"/>
            <p:cNvSpPr>
              <a:spLocks noChangeShapeType="1"/>
            </p:cNvSpPr>
            <p:nvPr/>
          </p:nvSpPr>
          <p:spPr bwMode="auto">
            <a:xfrm>
              <a:off x="3243" y="1933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5C72A-3B15-421D-A2F6-1C438FEA4661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存储体系实例：</a:t>
            </a:r>
            <a:r>
              <a:rPr lang="en-US" altLang="zh-CN" dirty="0">
                <a:solidFill>
                  <a:srgbClr val="0000FF"/>
                </a:solidFill>
              </a:rPr>
              <a:t>AMD Opteron</a:t>
            </a:r>
            <a:r>
              <a:rPr lang="zh-CN" altLang="en-US" dirty="0">
                <a:solidFill>
                  <a:srgbClr val="0000FF"/>
                </a:solidFill>
              </a:rPr>
              <a:t>（皓龙）处理器</a:t>
            </a:r>
            <a:r>
              <a:rPr lang="zh-CN" altLang="en-US" dirty="0"/>
              <a:t> </a:t>
            </a:r>
          </a:p>
        </p:txBody>
      </p:sp>
      <p:sp>
        <p:nvSpPr>
          <p:cNvPr id="168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608513"/>
          </a:xfrm>
        </p:spPr>
        <p:txBody>
          <a:bodyPr/>
          <a:lstStyle/>
          <a:p>
            <a:r>
              <a:rPr lang="zh-CN" altLang="en-US"/>
              <a:t>专为服务器、工作站而设计</a:t>
            </a:r>
          </a:p>
          <a:p>
            <a:r>
              <a:rPr lang="en-US" altLang="zh-CN"/>
              <a:t>AMD64</a:t>
            </a:r>
            <a:r>
              <a:rPr lang="zh-CN" altLang="en-US"/>
              <a:t>结构，可以同时支持</a:t>
            </a:r>
            <a:r>
              <a:rPr lang="en-US" altLang="zh-CN"/>
              <a:t>32</a:t>
            </a:r>
            <a:r>
              <a:rPr lang="zh-CN" altLang="en-US"/>
              <a:t>位或</a:t>
            </a:r>
            <a:r>
              <a:rPr lang="en-US" altLang="zh-CN"/>
              <a:t>64</a:t>
            </a:r>
            <a:r>
              <a:rPr lang="zh-CN" altLang="en-US"/>
              <a:t>位的计算</a:t>
            </a:r>
          </a:p>
          <a:p>
            <a:r>
              <a:rPr lang="zh-CN" altLang="en-US"/>
              <a:t>三个系列：</a:t>
            </a:r>
            <a:r>
              <a:rPr lang="en-US" altLang="zh-CN"/>
              <a:t>100</a:t>
            </a:r>
            <a:r>
              <a:rPr lang="zh-CN" altLang="en-US"/>
              <a:t>系列（单路）、</a:t>
            </a:r>
            <a:r>
              <a:rPr lang="en-US" altLang="zh-CN"/>
              <a:t>200</a:t>
            </a:r>
            <a:r>
              <a:rPr lang="zh-CN" altLang="en-US"/>
              <a:t>系列（单或双路）、</a:t>
            </a:r>
            <a:r>
              <a:rPr lang="en-US" altLang="zh-CN"/>
              <a:t>800</a:t>
            </a:r>
            <a:r>
              <a:rPr lang="zh-CN" altLang="en-US"/>
              <a:t>系列（最高到</a:t>
            </a:r>
            <a:r>
              <a:rPr lang="en-US" altLang="zh-CN"/>
              <a:t>8</a:t>
            </a:r>
            <a:r>
              <a:rPr lang="zh-CN" altLang="en-US"/>
              <a:t>路）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09932-8E99-4C89-819F-A4E7559DC30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存储体系实例：</a:t>
            </a:r>
            <a:r>
              <a:rPr lang="en-US" altLang="zh-CN">
                <a:solidFill>
                  <a:srgbClr val="0000FF"/>
                </a:solidFill>
              </a:rPr>
              <a:t>AMD Opteron</a:t>
            </a:r>
            <a:r>
              <a:rPr lang="zh-CN" altLang="en-US">
                <a:solidFill>
                  <a:srgbClr val="0000FF"/>
                </a:solidFill>
              </a:rPr>
              <a:t>（皓龙）处理器</a:t>
            </a:r>
            <a:r>
              <a:rPr lang="zh-CN" altLang="en-US"/>
              <a:t> </a:t>
            </a:r>
          </a:p>
        </p:txBody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5256213" cy="792162"/>
          </a:xfrm>
          <a:noFill/>
          <a:ln/>
        </p:spPr>
        <p:txBody>
          <a:bodyPr/>
          <a:lstStyle/>
          <a:p>
            <a:pPr marL="266700" indent="-266700"/>
            <a:r>
              <a:rPr lang="zh-CN" altLang="en-US" sz="2000"/>
              <a:t>通过大幅度降低内存延时，</a:t>
            </a:r>
            <a:br>
              <a:rPr lang="zh-CN" altLang="en-US" sz="2000"/>
            </a:br>
            <a:r>
              <a:rPr lang="zh-CN" altLang="en-US" sz="2000"/>
              <a:t>提高应用性能</a:t>
            </a:r>
          </a:p>
        </p:txBody>
      </p:sp>
      <p:sp>
        <p:nvSpPr>
          <p:cNvPr id="1688580" name="Rectangle 4"/>
          <p:cNvSpPr>
            <a:spLocks noChangeArrowheads="1"/>
          </p:cNvSpPr>
          <p:nvPr/>
        </p:nvSpPr>
        <p:spPr bwMode="auto">
          <a:xfrm>
            <a:off x="4716463" y="1558925"/>
            <a:ext cx="2879725" cy="719138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zh-CN" altLang="en-US" sz="2000"/>
              <a:t>     内部集成的</a:t>
            </a:r>
            <a:r>
              <a:rPr lang="en-US" altLang="zh-CN" sz="2000"/>
              <a:t>DDR</a:t>
            </a:r>
            <a:br>
              <a:rPr lang="en-US" altLang="zh-CN" sz="2000"/>
            </a:br>
            <a:r>
              <a:rPr lang="en-US" altLang="zh-CN" sz="2000"/>
              <a:t>     </a:t>
            </a:r>
            <a:r>
              <a:rPr lang="zh-CN" altLang="en-US" sz="2000"/>
              <a:t>内存控制器</a:t>
            </a:r>
          </a:p>
        </p:txBody>
      </p:sp>
      <p:sp>
        <p:nvSpPr>
          <p:cNvPr id="1688581" name="Rectangle 5"/>
          <p:cNvSpPr>
            <a:spLocks noChangeArrowheads="1"/>
          </p:cNvSpPr>
          <p:nvPr/>
        </p:nvSpPr>
        <p:spPr bwMode="auto">
          <a:xfrm>
            <a:off x="4716463" y="2422525"/>
            <a:ext cx="1800225" cy="2232025"/>
          </a:xfrm>
          <a:prstGeom prst="rect">
            <a:avLst/>
          </a:prstGeom>
          <a:solidFill>
            <a:srgbClr val="99FF33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AMD64</a:t>
            </a:r>
            <a:r>
              <a:rPr lang="zh-CN" altLang="en-US" sz="2000"/>
              <a:t>处理器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内核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（</a:t>
            </a:r>
            <a:r>
              <a:rPr lang="en-US" altLang="zh-CN" sz="2000"/>
              <a:t>x86-64</a:t>
            </a:r>
            <a:r>
              <a:rPr lang="zh-CN" altLang="en-US" sz="2000"/>
              <a:t>）</a:t>
            </a:r>
          </a:p>
        </p:txBody>
      </p:sp>
      <p:sp>
        <p:nvSpPr>
          <p:cNvPr id="1688582" name="Rectangle 6"/>
          <p:cNvSpPr>
            <a:spLocks noChangeArrowheads="1"/>
          </p:cNvSpPr>
          <p:nvPr/>
        </p:nvSpPr>
        <p:spPr bwMode="auto">
          <a:xfrm>
            <a:off x="6659563" y="2422525"/>
            <a:ext cx="936625" cy="1079500"/>
          </a:xfrm>
          <a:prstGeom prst="rect">
            <a:avLst/>
          </a:prstGeom>
          <a:solidFill>
            <a:srgbClr val="99FFCC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L1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指令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缓存</a:t>
            </a:r>
          </a:p>
        </p:txBody>
      </p:sp>
      <p:sp>
        <p:nvSpPr>
          <p:cNvPr id="1688583" name="Rectangle 7"/>
          <p:cNvSpPr>
            <a:spLocks noChangeArrowheads="1"/>
          </p:cNvSpPr>
          <p:nvPr/>
        </p:nvSpPr>
        <p:spPr bwMode="auto">
          <a:xfrm>
            <a:off x="6659563" y="3646488"/>
            <a:ext cx="936625" cy="1008062"/>
          </a:xfrm>
          <a:prstGeom prst="rect">
            <a:avLst/>
          </a:prstGeom>
          <a:solidFill>
            <a:srgbClr val="99FFCC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L1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数据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缓存</a:t>
            </a:r>
          </a:p>
        </p:txBody>
      </p:sp>
      <p:sp>
        <p:nvSpPr>
          <p:cNvPr id="1688584" name="Rectangle 8"/>
          <p:cNvSpPr>
            <a:spLocks noChangeArrowheads="1"/>
          </p:cNvSpPr>
          <p:nvPr/>
        </p:nvSpPr>
        <p:spPr bwMode="auto">
          <a:xfrm>
            <a:off x="4716463" y="4799013"/>
            <a:ext cx="2879725" cy="719137"/>
          </a:xfrm>
          <a:prstGeom prst="rect">
            <a:avLst/>
          </a:prstGeom>
          <a:solidFill>
            <a:srgbClr val="FFFF66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zh-CN" sz="2000"/>
              <a:t>HyperTransport</a:t>
            </a:r>
            <a:r>
              <a:rPr lang="en-US" altLang="zh-CN" sz="2000" baseline="30000"/>
              <a:t>TM</a:t>
            </a:r>
            <a:r>
              <a:rPr lang="en-US" altLang="zh-CN" sz="2000"/>
              <a:t> </a:t>
            </a:r>
            <a:r>
              <a:rPr lang="zh-CN" altLang="en-US" sz="2000"/>
              <a:t>技术</a:t>
            </a:r>
          </a:p>
        </p:txBody>
      </p:sp>
      <p:sp>
        <p:nvSpPr>
          <p:cNvPr id="1688585" name="Rectangle 9"/>
          <p:cNvSpPr>
            <a:spLocks noChangeArrowheads="1"/>
          </p:cNvSpPr>
          <p:nvPr/>
        </p:nvSpPr>
        <p:spPr bwMode="auto">
          <a:xfrm>
            <a:off x="7740650" y="1558925"/>
            <a:ext cx="936625" cy="3959225"/>
          </a:xfrm>
          <a:prstGeom prst="rect">
            <a:avLst/>
          </a:prstGeom>
          <a:solidFill>
            <a:srgbClr val="99FFCC"/>
          </a:solidFill>
          <a:ln w="28575" algn="ctr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L2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缓存</a:t>
            </a:r>
          </a:p>
        </p:txBody>
      </p:sp>
      <p:sp>
        <p:nvSpPr>
          <p:cNvPr id="1688586" name="AutoShape 10"/>
          <p:cNvSpPr>
            <a:spLocks noChangeArrowheads="1"/>
          </p:cNvSpPr>
          <p:nvPr/>
        </p:nvSpPr>
        <p:spPr bwMode="auto">
          <a:xfrm>
            <a:off x="5940425" y="909638"/>
            <a:ext cx="433388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87" name="AutoShape 11"/>
          <p:cNvSpPr>
            <a:spLocks noChangeArrowheads="1"/>
          </p:cNvSpPr>
          <p:nvPr/>
        </p:nvSpPr>
        <p:spPr bwMode="auto">
          <a:xfrm>
            <a:off x="5221288" y="5518150"/>
            <a:ext cx="433387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88" name="AutoShape 12"/>
          <p:cNvSpPr>
            <a:spLocks noChangeArrowheads="1"/>
          </p:cNvSpPr>
          <p:nvPr/>
        </p:nvSpPr>
        <p:spPr bwMode="auto">
          <a:xfrm>
            <a:off x="6011863" y="5518150"/>
            <a:ext cx="433387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89" name="AutoShape 13"/>
          <p:cNvSpPr>
            <a:spLocks noChangeArrowheads="1"/>
          </p:cNvSpPr>
          <p:nvPr/>
        </p:nvSpPr>
        <p:spPr bwMode="auto">
          <a:xfrm>
            <a:off x="6804025" y="5518150"/>
            <a:ext cx="433388" cy="647700"/>
          </a:xfrm>
          <a:prstGeom prst="upDownArrow">
            <a:avLst>
              <a:gd name="adj1" fmla="val 50000"/>
              <a:gd name="adj2" fmla="val 29890"/>
            </a:avLst>
          </a:prstGeom>
          <a:solidFill>
            <a:srgbClr val="FFCC00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0" name="Line 14"/>
          <p:cNvSpPr>
            <a:spLocks noChangeShapeType="1"/>
          </p:cNvSpPr>
          <p:nvPr/>
        </p:nvSpPr>
        <p:spPr bwMode="auto">
          <a:xfrm flipH="1">
            <a:off x="323850" y="2133600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1" name="Line 15"/>
          <p:cNvSpPr>
            <a:spLocks noChangeShapeType="1"/>
          </p:cNvSpPr>
          <p:nvPr/>
        </p:nvSpPr>
        <p:spPr bwMode="auto">
          <a:xfrm flipH="1">
            <a:off x="323850" y="3717925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2" name="Line 16"/>
          <p:cNvSpPr>
            <a:spLocks noChangeShapeType="1"/>
          </p:cNvSpPr>
          <p:nvPr/>
        </p:nvSpPr>
        <p:spPr bwMode="auto">
          <a:xfrm flipH="1">
            <a:off x="323850" y="5373688"/>
            <a:ext cx="4392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8593" name="Rectangle 17"/>
          <p:cNvSpPr>
            <a:spLocks noChangeArrowheads="1"/>
          </p:cNvSpPr>
          <p:nvPr/>
        </p:nvSpPr>
        <p:spPr bwMode="auto">
          <a:xfrm>
            <a:off x="323850" y="2852738"/>
            <a:ext cx="5256213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实现同时进行</a:t>
            </a:r>
            <a:r>
              <a:rPr lang="en-US" altLang="zh-CN" sz="2000"/>
              <a:t>32</a:t>
            </a:r>
            <a:r>
              <a:rPr lang="zh-CN" altLang="en-US" sz="2000"/>
              <a:t>位和</a:t>
            </a:r>
            <a:r>
              <a:rPr lang="en-US" altLang="zh-CN" sz="2000"/>
              <a:t>64</a:t>
            </a:r>
            <a:r>
              <a:rPr lang="zh-CN" altLang="en-US" sz="2000"/>
              <a:t>位计算</a:t>
            </a:r>
          </a:p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消除现有</a:t>
            </a:r>
            <a:r>
              <a:rPr lang="en-US" altLang="zh-CN" sz="2000"/>
              <a:t>32</a:t>
            </a:r>
            <a:r>
              <a:rPr lang="zh-CN" altLang="en-US" sz="2000"/>
              <a:t>位系统的</a:t>
            </a:r>
            <a:r>
              <a:rPr lang="en-US" altLang="zh-CN" sz="2000"/>
              <a:t>4GB</a:t>
            </a:r>
            <a:r>
              <a:rPr lang="zh-CN" altLang="en-US" sz="2000"/>
              <a:t>内存限制</a:t>
            </a:r>
          </a:p>
        </p:txBody>
      </p:sp>
      <p:sp>
        <p:nvSpPr>
          <p:cNvPr id="1688594" name="Rectangle 18"/>
          <p:cNvSpPr>
            <a:spLocks noChangeArrowheads="1"/>
          </p:cNvSpPr>
          <p:nvPr/>
        </p:nvSpPr>
        <p:spPr bwMode="auto">
          <a:xfrm>
            <a:off x="323850" y="3933825"/>
            <a:ext cx="525621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提供每个处理器高达</a:t>
            </a:r>
            <a:r>
              <a:rPr lang="en-US" altLang="zh-CN" sz="2000"/>
              <a:t>19.2GB</a:t>
            </a:r>
            <a:r>
              <a:rPr lang="zh-CN" altLang="en-US" sz="2000"/>
              <a:t>的带宽</a:t>
            </a:r>
            <a:br>
              <a:rPr lang="zh-CN" altLang="en-US" sz="2000"/>
            </a:br>
            <a:r>
              <a:rPr lang="en-US" altLang="zh-CN" sz="2000"/>
              <a:t>—— </a:t>
            </a:r>
            <a:r>
              <a:rPr lang="zh-CN" altLang="en-US" sz="2000"/>
              <a:t>减少</a:t>
            </a:r>
            <a:r>
              <a:rPr lang="en-US" altLang="zh-CN" sz="2000"/>
              <a:t>I/O</a:t>
            </a:r>
            <a:r>
              <a:rPr lang="zh-CN" altLang="en-US" sz="2000"/>
              <a:t>瓶颈</a:t>
            </a:r>
          </a:p>
          <a:p>
            <a:pPr marL="266700" indent="-2667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000"/>
              <a:t>提供</a:t>
            </a:r>
            <a:r>
              <a:rPr lang="en-US" altLang="zh-CN" sz="2000"/>
              <a:t>HyperTransport</a:t>
            </a:r>
            <a:r>
              <a:rPr lang="en-US" altLang="zh-CN" sz="2000" baseline="30000"/>
              <a:t>TM</a:t>
            </a:r>
            <a:r>
              <a:rPr lang="zh-CN" altLang="en-US" sz="2000"/>
              <a:t>可扩展性，</a:t>
            </a:r>
            <a:br>
              <a:rPr lang="zh-CN" altLang="en-US" sz="2000"/>
            </a:br>
            <a:r>
              <a:rPr lang="zh-CN" altLang="en-US" sz="2000"/>
              <a:t>实现无缝的多处理器计算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04EB60-63F9-462B-B362-D741C39BA21A}" type="slidenum">
              <a:rPr lang="zh-CN" altLang="en-US"/>
              <a:pPr/>
              <a:t>52</a:t>
            </a:fld>
            <a:endParaRPr lang="en-US" altLang="zh-CN"/>
          </a:p>
        </p:txBody>
      </p:sp>
      <p:pic>
        <p:nvPicPr>
          <p:cNvPr id="1689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115888"/>
            <a:ext cx="7596187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1F9D9E-233C-4D7B-973A-A6BB0B4AF667}" type="slidenum">
              <a:rPr lang="zh-CN" altLang="en-US"/>
              <a:pPr/>
              <a:t>53</a:t>
            </a:fld>
            <a:endParaRPr lang="en-US" altLang="zh-CN"/>
          </a:p>
        </p:txBody>
      </p:sp>
      <p:pic>
        <p:nvPicPr>
          <p:cNvPr id="16906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87313"/>
            <a:ext cx="7632700" cy="665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A4AFC-DE9E-44C4-B650-3F2A43333533}" type="slidenum">
              <a:rPr lang="zh-CN" altLang="en-US"/>
              <a:pPr/>
              <a:t>54</a:t>
            </a:fld>
            <a:endParaRPr lang="en-US" altLang="zh-CN"/>
          </a:p>
        </p:txBody>
      </p:sp>
      <p:pic>
        <p:nvPicPr>
          <p:cNvPr id="16988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" y="650875"/>
            <a:ext cx="8893175" cy="522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698821" name="Text Box 5"/>
          <p:cNvSpPr txBox="1">
            <a:spLocks noChangeArrowheads="1"/>
          </p:cNvSpPr>
          <p:nvPr/>
        </p:nvSpPr>
        <p:spPr bwMode="auto">
          <a:xfrm>
            <a:off x="1979613" y="541338"/>
            <a:ext cx="7921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16bit</a:t>
            </a:r>
          </a:p>
        </p:txBody>
      </p:sp>
      <p:sp>
        <p:nvSpPr>
          <p:cNvPr id="1698822" name="Text Box 6"/>
          <p:cNvSpPr txBox="1">
            <a:spLocks noChangeArrowheads="1"/>
          </p:cNvSpPr>
          <p:nvPr/>
        </p:nvSpPr>
        <p:spPr bwMode="auto">
          <a:xfrm>
            <a:off x="3059113" y="549275"/>
            <a:ext cx="7921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3" name="Text Box 7"/>
          <p:cNvSpPr txBox="1">
            <a:spLocks noChangeArrowheads="1"/>
          </p:cNvSpPr>
          <p:nvPr/>
        </p:nvSpPr>
        <p:spPr bwMode="auto">
          <a:xfrm>
            <a:off x="4140200" y="549275"/>
            <a:ext cx="7921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4" name="Text Box 8"/>
          <p:cNvSpPr txBox="1">
            <a:spLocks noChangeArrowheads="1"/>
          </p:cNvSpPr>
          <p:nvPr/>
        </p:nvSpPr>
        <p:spPr bwMode="auto">
          <a:xfrm>
            <a:off x="5219700" y="541338"/>
            <a:ext cx="79216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5" name="Text Box 9"/>
          <p:cNvSpPr txBox="1">
            <a:spLocks noChangeArrowheads="1"/>
          </p:cNvSpPr>
          <p:nvPr/>
        </p:nvSpPr>
        <p:spPr bwMode="auto">
          <a:xfrm>
            <a:off x="6227763" y="549275"/>
            <a:ext cx="7921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9bit</a:t>
            </a:r>
          </a:p>
        </p:txBody>
      </p:sp>
      <p:sp>
        <p:nvSpPr>
          <p:cNvPr id="1698826" name="Text Box 10"/>
          <p:cNvSpPr txBox="1">
            <a:spLocks noChangeArrowheads="1"/>
          </p:cNvSpPr>
          <p:nvPr/>
        </p:nvSpPr>
        <p:spPr bwMode="auto">
          <a:xfrm>
            <a:off x="7308850" y="549275"/>
            <a:ext cx="7921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6600"/>
                </a:solidFill>
              </a:rPr>
              <a:t>12bit</a:t>
            </a:r>
          </a:p>
        </p:txBody>
      </p:sp>
      <p:sp>
        <p:nvSpPr>
          <p:cNvPr id="1698827" name="Text Box 11"/>
          <p:cNvSpPr txBox="1">
            <a:spLocks noChangeArrowheads="1"/>
          </p:cNvSpPr>
          <p:nvPr/>
        </p:nvSpPr>
        <p:spPr bwMode="auto">
          <a:xfrm>
            <a:off x="1331913" y="3638550"/>
            <a:ext cx="18716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页面映射</a:t>
            </a:r>
            <a:r>
              <a:rPr lang="en-US" altLang="zh-CN" sz="1800">
                <a:solidFill>
                  <a:srgbClr val="FF0066"/>
                </a:solidFill>
              </a:rPr>
              <a:t>L4</a:t>
            </a:r>
            <a:r>
              <a:rPr lang="zh-CN" altLang="en-US" sz="1800">
                <a:solidFill>
                  <a:srgbClr val="FF0066"/>
                </a:solidFill>
              </a:rPr>
              <a:t>表</a:t>
            </a:r>
          </a:p>
        </p:txBody>
      </p:sp>
      <p:sp>
        <p:nvSpPr>
          <p:cNvPr id="1698828" name="Text Box 12"/>
          <p:cNvSpPr txBox="1">
            <a:spLocks noChangeArrowheads="1"/>
          </p:cNvSpPr>
          <p:nvPr/>
        </p:nvSpPr>
        <p:spPr bwMode="auto">
          <a:xfrm>
            <a:off x="2914650" y="3925888"/>
            <a:ext cx="2089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页面目录指针表</a:t>
            </a:r>
          </a:p>
        </p:txBody>
      </p:sp>
      <p:sp>
        <p:nvSpPr>
          <p:cNvPr id="1698829" name="Text Box 13"/>
          <p:cNvSpPr txBox="1">
            <a:spLocks noChangeArrowheads="1"/>
          </p:cNvSpPr>
          <p:nvPr/>
        </p:nvSpPr>
        <p:spPr bwMode="auto">
          <a:xfrm>
            <a:off x="5003800" y="4221163"/>
            <a:ext cx="1512888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页面目录表</a:t>
            </a:r>
          </a:p>
        </p:txBody>
      </p:sp>
      <p:sp>
        <p:nvSpPr>
          <p:cNvPr id="1698830" name="Text Box 14"/>
          <p:cNvSpPr txBox="1">
            <a:spLocks noChangeArrowheads="1"/>
          </p:cNvSpPr>
          <p:nvPr/>
        </p:nvSpPr>
        <p:spPr bwMode="auto">
          <a:xfrm>
            <a:off x="6732588" y="4149725"/>
            <a:ext cx="86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页表</a:t>
            </a:r>
          </a:p>
        </p:txBody>
      </p:sp>
      <p:sp>
        <p:nvSpPr>
          <p:cNvPr id="1698831" name="Text Box 15"/>
          <p:cNvSpPr txBox="1">
            <a:spLocks noChangeArrowheads="1"/>
          </p:cNvSpPr>
          <p:nvPr/>
        </p:nvSpPr>
        <p:spPr bwMode="auto">
          <a:xfrm>
            <a:off x="6732588" y="5222875"/>
            <a:ext cx="15128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</a:rPr>
              <a:t>物理地址</a:t>
            </a:r>
          </a:p>
        </p:txBody>
      </p:sp>
      <p:sp>
        <p:nvSpPr>
          <p:cNvPr id="1698832" name="Text Box 16"/>
          <p:cNvSpPr txBox="1">
            <a:spLocks noChangeArrowheads="1"/>
          </p:cNvSpPr>
          <p:nvPr/>
        </p:nvSpPr>
        <p:spPr bwMode="auto">
          <a:xfrm>
            <a:off x="538163" y="901700"/>
            <a:ext cx="15128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</a:rPr>
              <a:t>虚拟地址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21163"/>
            <a:ext cx="6346825" cy="2447925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Operon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黑体" pitchFamily="49" charset="-122"/>
              </a:rPr>
              <a:t>虚拟地址映射：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4</a:t>
            </a:r>
            <a:r>
              <a:rPr lang="zh-CN" altLang="en-US"/>
              <a:t>级页表</a:t>
            </a:r>
          </a:p>
          <a:p>
            <a:pPr>
              <a:spcBef>
                <a:spcPct val="10000"/>
              </a:spcBef>
            </a:pPr>
            <a:r>
              <a:rPr lang="en-US" altLang="zh-CN"/>
              <a:t>48</a:t>
            </a:r>
            <a:r>
              <a:rPr lang="zh-CN" altLang="en-US"/>
              <a:t>位虚拟地址，</a:t>
            </a:r>
            <a:r>
              <a:rPr lang="en-US" altLang="zh-CN"/>
              <a:t>40</a:t>
            </a:r>
            <a:r>
              <a:rPr lang="zh-CN" altLang="en-US"/>
              <a:t>位物理地址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每个页表有</a:t>
            </a:r>
            <a:r>
              <a:rPr lang="en-US" altLang="zh-CN"/>
              <a:t>512</a:t>
            </a:r>
            <a:r>
              <a:rPr lang="zh-CN" altLang="en-US"/>
              <a:t>个项</a:t>
            </a:r>
          </a:p>
          <a:p>
            <a:pPr>
              <a:spcBef>
                <a:spcPct val="10000"/>
              </a:spcBef>
            </a:pPr>
            <a:r>
              <a:rPr lang="zh-CN" altLang="en-US">
                <a:solidFill>
                  <a:schemeClr val="hlink"/>
                </a:solidFill>
              </a:rPr>
              <a:t>支持</a:t>
            </a:r>
            <a:r>
              <a:rPr lang="en-US" altLang="zh-CN">
                <a:solidFill>
                  <a:schemeClr val="hlink"/>
                </a:solidFill>
              </a:rPr>
              <a:t>64</a:t>
            </a:r>
            <a:r>
              <a:rPr lang="zh-CN" altLang="en-US">
                <a:solidFill>
                  <a:schemeClr val="hlink"/>
                </a:solidFill>
              </a:rPr>
              <a:t>位虚拟地址、</a:t>
            </a:r>
            <a:r>
              <a:rPr lang="en-US" altLang="zh-CN">
                <a:solidFill>
                  <a:schemeClr val="hlink"/>
                </a:solidFill>
              </a:rPr>
              <a:t>52</a:t>
            </a:r>
            <a:r>
              <a:rPr lang="zh-CN" altLang="en-US">
                <a:solidFill>
                  <a:schemeClr val="hlink"/>
                </a:solidFill>
              </a:rPr>
              <a:t>位物理地址</a:t>
            </a:r>
          </a:p>
        </p:txBody>
      </p:sp>
      <p:sp>
        <p:nvSpPr>
          <p:cNvPr id="169883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存储体系实例：</a:t>
            </a:r>
            <a:r>
              <a:rPr lang="en-US" altLang="zh-CN">
                <a:solidFill>
                  <a:srgbClr val="0000FF"/>
                </a:solidFill>
              </a:rPr>
              <a:t>AMD Opteron</a:t>
            </a:r>
            <a:r>
              <a:rPr lang="zh-CN" altLang="en-US">
                <a:solidFill>
                  <a:srgbClr val="0000FF"/>
                </a:solidFill>
              </a:rPr>
              <a:t>（皓龙）处理器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16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7950" y="400050"/>
          <a:ext cx="8964613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57" name="Image" r:id="rId3" imgW="17466667" imgH="12076190" progId="">
                  <p:embed/>
                </p:oleObj>
              </mc:Choice>
              <mc:Fallback>
                <p:oleObj name="Image" r:id="rId3" imgW="17466667" imgH="1207619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00050"/>
                        <a:ext cx="8964613" cy="619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1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5084763"/>
            <a:ext cx="3455988" cy="1223962"/>
          </a:xfrm>
        </p:spPr>
        <p:txBody>
          <a:bodyPr anchor="t"/>
          <a:lstStyle/>
          <a:p>
            <a:r>
              <a:rPr lang="en-US" altLang="zh-CN" sz="1800"/>
              <a:t>The virtual address, physical address, indexes, tags, and data blocks for the AMD Opteron caches and TLBs.</a:t>
            </a:r>
            <a:endParaRPr lang="zh-CN" altLang="en-US" sz="1800"/>
          </a:p>
        </p:txBody>
      </p:sp>
      <p:sp>
        <p:nvSpPr>
          <p:cNvPr id="1691652" name="Text Box 4"/>
          <p:cNvSpPr txBox="1">
            <a:spLocks noChangeArrowheads="1"/>
          </p:cNvSpPr>
          <p:nvPr/>
        </p:nvSpPr>
        <p:spPr bwMode="auto">
          <a:xfrm>
            <a:off x="1620838" y="1663700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8000"/>
                </a:solidFill>
              </a:rPr>
              <a:t>全相联</a:t>
            </a:r>
            <a:r>
              <a:rPr lang="en-US" altLang="zh-CN" sz="2000">
                <a:solidFill>
                  <a:srgbClr val="008000"/>
                </a:solidFill>
              </a:rPr>
              <a:t>, 40</a:t>
            </a:r>
            <a:r>
              <a:rPr lang="zh-CN" altLang="en-US" sz="2000">
                <a:solidFill>
                  <a:srgbClr val="008000"/>
                </a:solidFill>
              </a:rPr>
              <a:t>行</a:t>
            </a:r>
          </a:p>
        </p:txBody>
      </p:sp>
      <p:sp>
        <p:nvSpPr>
          <p:cNvPr id="1691653" name="Text Box 5"/>
          <p:cNvSpPr txBox="1">
            <a:spLocks noChangeArrowheads="1"/>
          </p:cNvSpPr>
          <p:nvPr/>
        </p:nvSpPr>
        <p:spPr bwMode="auto">
          <a:xfrm>
            <a:off x="1116013" y="3590925"/>
            <a:ext cx="158432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4</a:t>
            </a:r>
            <a:r>
              <a:rPr lang="zh-CN" altLang="en-US" sz="2000">
                <a:solidFill>
                  <a:srgbClr val="008000"/>
                </a:solidFill>
              </a:rPr>
              <a:t>路组相联</a:t>
            </a:r>
            <a:r>
              <a:rPr lang="en-US" altLang="zh-CN" sz="2000">
                <a:solidFill>
                  <a:srgbClr val="008000"/>
                </a:solidFill>
              </a:rPr>
              <a:t>, 128</a:t>
            </a:r>
            <a:r>
              <a:rPr lang="zh-CN" altLang="en-US" sz="2000">
                <a:solidFill>
                  <a:srgbClr val="008000"/>
                </a:solidFill>
              </a:rPr>
              <a:t>组，</a:t>
            </a:r>
            <a:br>
              <a:rPr lang="zh-CN" altLang="en-US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共</a:t>
            </a:r>
            <a:r>
              <a:rPr lang="en-US" altLang="zh-CN" sz="2000">
                <a:solidFill>
                  <a:srgbClr val="008000"/>
                </a:solidFill>
              </a:rPr>
              <a:t>512</a:t>
            </a:r>
            <a:r>
              <a:rPr lang="zh-CN" altLang="en-US" sz="2000">
                <a:solidFill>
                  <a:srgbClr val="008000"/>
                </a:solidFill>
              </a:rPr>
              <a:t>行</a:t>
            </a:r>
          </a:p>
        </p:txBody>
      </p:sp>
      <p:sp>
        <p:nvSpPr>
          <p:cNvPr id="1691654" name="Text Box 6"/>
          <p:cNvSpPr txBox="1">
            <a:spLocks noChangeArrowheads="1"/>
          </p:cNvSpPr>
          <p:nvPr/>
        </p:nvSpPr>
        <p:spPr bwMode="auto">
          <a:xfrm>
            <a:off x="6300788" y="2781300"/>
            <a:ext cx="158432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2</a:t>
            </a:r>
            <a:r>
              <a:rPr lang="zh-CN" altLang="en-US" sz="2000">
                <a:solidFill>
                  <a:srgbClr val="008000"/>
                </a:solidFill>
              </a:rPr>
              <a:t>路组相联</a:t>
            </a:r>
            <a:r>
              <a:rPr lang="en-US" altLang="zh-CN" sz="2000">
                <a:solidFill>
                  <a:srgbClr val="008000"/>
                </a:solidFill>
              </a:rPr>
              <a:t>,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en-US" altLang="zh-CN" sz="2000">
                <a:solidFill>
                  <a:srgbClr val="008000"/>
                </a:solidFill>
              </a:rPr>
              <a:t>512</a:t>
            </a:r>
            <a:r>
              <a:rPr lang="zh-CN" altLang="en-US" sz="2000">
                <a:solidFill>
                  <a:srgbClr val="008000"/>
                </a:solidFill>
              </a:rPr>
              <a:t>组</a:t>
            </a:r>
            <a:r>
              <a:rPr lang="en-US" altLang="zh-CN" sz="2000">
                <a:solidFill>
                  <a:srgbClr val="008000"/>
                </a:solidFill>
              </a:rPr>
              <a:t>;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每块</a:t>
            </a:r>
            <a:r>
              <a:rPr lang="en-US" altLang="zh-CN" sz="2000">
                <a:solidFill>
                  <a:srgbClr val="008000"/>
                </a:solidFill>
              </a:rPr>
              <a:t>64B</a:t>
            </a:r>
          </a:p>
        </p:txBody>
      </p:sp>
      <p:sp>
        <p:nvSpPr>
          <p:cNvPr id="1691655" name="Text Box 7"/>
          <p:cNvSpPr txBox="1">
            <a:spLocks noChangeArrowheads="1"/>
          </p:cNvSpPr>
          <p:nvPr/>
        </p:nvSpPr>
        <p:spPr bwMode="auto">
          <a:xfrm>
            <a:off x="3995738" y="5084763"/>
            <a:ext cx="158432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16</a:t>
            </a:r>
            <a:r>
              <a:rPr lang="zh-CN" altLang="en-US" sz="2000">
                <a:solidFill>
                  <a:srgbClr val="008000"/>
                </a:solidFill>
              </a:rPr>
              <a:t>路组相联</a:t>
            </a:r>
            <a:r>
              <a:rPr lang="en-US" altLang="zh-CN" sz="2000">
                <a:solidFill>
                  <a:srgbClr val="008000"/>
                </a:solidFill>
              </a:rPr>
              <a:t>,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en-US" altLang="zh-CN" sz="2000">
                <a:solidFill>
                  <a:srgbClr val="008000"/>
                </a:solidFill>
              </a:rPr>
              <a:t>1024</a:t>
            </a:r>
            <a:r>
              <a:rPr lang="zh-CN" altLang="en-US" sz="2000">
                <a:solidFill>
                  <a:srgbClr val="008000"/>
                </a:solidFill>
              </a:rPr>
              <a:t>组</a:t>
            </a:r>
            <a:r>
              <a:rPr lang="en-US" altLang="zh-CN" sz="2000">
                <a:solidFill>
                  <a:srgbClr val="008000"/>
                </a:solidFill>
              </a:rPr>
              <a:t>; </a:t>
            </a:r>
            <a:br>
              <a:rPr lang="en-US" altLang="zh-CN" sz="2000">
                <a:solidFill>
                  <a:srgbClr val="008000"/>
                </a:solidFill>
              </a:rPr>
            </a:br>
            <a:r>
              <a:rPr lang="zh-CN" altLang="en-US" sz="2000">
                <a:solidFill>
                  <a:srgbClr val="008000"/>
                </a:solidFill>
              </a:rPr>
              <a:t>每块</a:t>
            </a:r>
            <a:r>
              <a:rPr lang="en-US" altLang="zh-CN" sz="2000">
                <a:solidFill>
                  <a:srgbClr val="008000"/>
                </a:solidFill>
              </a:rPr>
              <a:t>64B</a:t>
            </a:r>
          </a:p>
        </p:txBody>
      </p:sp>
      <p:pic>
        <p:nvPicPr>
          <p:cNvPr id="16916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9213" y="188913"/>
            <a:ext cx="89376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1657" name="Rectangle 9"/>
          <p:cNvSpPr>
            <a:spLocks noChangeArrowheads="1"/>
          </p:cNvSpPr>
          <p:nvPr/>
        </p:nvSpPr>
        <p:spPr bwMode="auto">
          <a:xfrm>
            <a:off x="7524750" y="1196975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 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皓</a:t>
            </a: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龙</a:t>
            </a:r>
            <a:r>
              <a:rPr lang="en-US" altLang="zh-CN" sz="1600" baseline="50000">
                <a:solidFill>
                  <a:srgbClr val="0000FF"/>
                </a:solidFill>
                <a:ea typeface="黑体" pitchFamily="49" charset="-122"/>
              </a:rPr>
              <a:t>TM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处</a:t>
            </a: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理</a:t>
            </a:r>
            <a:r>
              <a:rPr lang="en-US" altLang="zh-CN" sz="180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en-US" sz="1800">
                <a:solidFill>
                  <a:srgbClr val="0000FF"/>
                </a:solidFill>
                <a:ea typeface="黑体" pitchFamily="49" charset="-122"/>
              </a:rPr>
              <a:t>器</a:t>
            </a:r>
            <a:endParaRPr lang="zh-CN" altLang="en-US" sz="180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1691658" name="Text Box 10"/>
          <p:cNvSpPr txBox="1">
            <a:spLocks noChangeArrowheads="1"/>
          </p:cNvSpPr>
          <p:nvPr/>
        </p:nvSpPr>
        <p:spPr bwMode="auto">
          <a:xfrm>
            <a:off x="6300788" y="81121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CC0000"/>
                </a:solidFill>
                <a:ea typeface="黑体" pitchFamily="49" charset="-122"/>
              </a:rPr>
              <a:t>虚地址</a:t>
            </a:r>
          </a:p>
        </p:txBody>
      </p:sp>
      <p:sp>
        <p:nvSpPr>
          <p:cNvPr id="1691659" name="Text Box 11"/>
          <p:cNvSpPr txBox="1">
            <a:spLocks noChangeArrowheads="1"/>
          </p:cNvSpPr>
          <p:nvPr/>
        </p:nvSpPr>
        <p:spPr bwMode="auto">
          <a:xfrm>
            <a:off x="7092950" y="3835400"/>
            <a:ext cx="12239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CC0000"/>
                </a:solidFill>
                <a:ea typeface="黑体" pitchFamily="49" charset="-122"/>
              </a:rPr>
              <a:t>实地址</a:t>
            </a:r>
          </a:p>
        </p:txBody>
      </p:sp>
      <p:sp>
        <p:nvSpPr>
          <p:cNvPr id="1691660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519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一级</a:t>
            </a:r>
            <a:r>
              <a:rPr lang="en-US" altLang="zh-CN" sz="2000">
                <a:solidFill>
                  <a:srgbClr val="FF0066"/>
                </a:solidFill>
              </a:rPr>
              <a:t>Cache</a:t>
            </a:r>
            <a:r>
              <a:rPr lang="zh-CN" altLang="en-US" sz="2000">
                <a:solidFill>
                  <a:srgbClr val="FF0066"/>
                </a:solidFill>
              </a:rPr>
              <a:t>，</a:t>
            </a:r>
            <a:r>
              <a:rPr lang="en-US" altLang="zh-CN" sz="2000">
                <a:solidFill>
                  <a:srgbClr val="FF0066"/>
                </a:solidFill>
              </a:rPr>
              <a:t>64KB</a:t>
            </a:r>
          </a:p>
        </p:txBody>
      </p:sp>
      <p:sp>
        <p:nvSpPr>
          <p:cNvPr id="1691661" name="Text Box 13"/>
          <p:cNvSpPr txBox="1">
            <a:spLocks noChangeArrowheads="1"/>
          </p:cNvSpPr>
          <p:nvPr/>
        </p:nvSpPr>
        <p:spPr bwMode="auto">
          <a:xfrm>
            <a:off x="5724525" y="5734050"/>
            <a:ext cx="2519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二级</a:t>
            </a:r>
            <a:r>
              <a:rPr lang="en-US" altLang="zh-CN" sz="2000">
                <a:solidFill>
                  <a:srgbClr val="FF0066"/>
                </a:solidFill>
              </a:rPr>
              <a:t>Cache</a:t>
            </a:r>
            <a:r>
              <a:rPr lang="zh-CN" altLang="en-US" sz="2000">
                <a:solidFill>
                  <a:srgbClr val="FF0066"/>
                </a:solidFill>
              </a:rPr>
              <a:t>，</a:t>
            </a:r>
            <a:r>
              <a:rPr lang="en-US" altLang="zh-CN" sz="2000">
                <a:solidFill>
                  <a:srgbClr val="FF0066"/>
                </a:solidFill>
              </a:rPr>
              <a:t>1MB</a:t>
            </a:r>
          </a:p>
        </p:txBody>
      </p:sp>
      <p:sp>
        <p:nvSpPr>
          <p:cNvPr id="1691662" name="Text Box 14"/>
          <p:cNvSpPr txBox="1">
            <a:spLocks noChangeArrowheads="1"/>
          </p:cNvSpPr>
          <p:nvPr/>
        </p:nvSpPr>
        <p:spPr bwMode="auto">
          <a:xfrm>
            <a:off x="1547813" y="1303338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一级</a:t>
            </a:r>
            <a:r>
              <a:rPr lang="en-US" altLang="zh-CN" sz="2000">
                <a:solidFill>
                  <a:srgbClr val="FF0066"/>
                </a:solidFill>
              </a:rPr>
              <a:t>TLB</a:t>
            </a:r>
          </a:p>
        </p:txBody>
      </p:sp>
      <p:sp>
        <p:nvSpPr>
          <p:cNvPr id="1691663" name="Text Box 15"/>
          <p:cNvSpPr txBox="1">
            <a:spLocks noChangeArrowheads="1"/>
          </p:cNvSpPr>
          <p:nvPr/>
        </p:nvSpPr>
        <p:spPr bwMode="auto">
          <a:xfrm>
            <a:off x="1258888" y="2924175"/>
            <a:ext cx="15843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66"/>
                </a:solidFill>
              </a:rPr>
              <a:t>二级</a:t>
            </a:r>
            <a:r>
              <a:rPr lang="en-US" altLang="zh-CN" sz="2000">
                <a:solidFill>
                  <a:srgbClr val="FF0066"/>
                </a:solidFill>
              </a:rPr>
              <a:t>TLB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67488" y="4292600"/>
            <a:ext cx="2468562" cy="1657350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Putting It All Together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The AMD Opteron Memory Hierarchy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1692675" name="Object 3"/>
          <p:cNvGraphicFramePr>
            <a:graphicFrameLocks noChangeAspect="1"/>
          </p:cNvGraphicFramePr>
          <p:nvPr/>
        </p:nvGraphicFramePr>
        <p:xfrm>
          <a:off x="684213" y="71438"/>
          <a:ext cx="6032500" cy="674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682" name="Image" r:id="rId3" imgW="5260859" imgH="5879604" progId="">
                  <p:embed/>
                </p:oleObj>
              </mc:Choice>
              <mc:Fallback>
                <p:oleObj name="Image" r:id="rId3" imgW="5260859" imgH="587960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1438"/>
                        <a:ext cx="6032500" cy="674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2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5825" y="404813"/>
            <a:ext cx="15525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2677" name="Rectangle 5"/>
          <p:cNvSpPr>
            <a:spLocks noChangeArrowheads="1"/>
          </p:cNvSpPr>
          <p:nvPr/>
        </p:nvSpPr>
        <p:spPr bwMode="auto">
          <a:xfrm>
            <a:off x="7235825" y="2203450"/>
            <a:ext cx="15128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ea typeface="黑体" pitchFamily="49" charset="-122"/>
              </a:rPr>
              <a:t>   </a:t>
            </a:r>
            <a:r>
              <a:rPr lang="en-US" altLang="en-US" sz="2000" b="0">
                <a:ea typeface="黑体" pitchFamily="49" charset="-122"/>
              </a:rPr>
              <a:t>皓</a:t>
            </a:r>
            <a:r>
              <a:rPr lang="en-US" altLang="zh-CN" sz="2000" b="0">
                <a:ea typeface="黑体" pitchFamily="49" charset="-122"/>
              </a:rPr>
              <a:t> </a:t>
            </a:r>
            <a:r>
              <a:rPr lang="en-US" altLang="en-US" sz="2000" b="0">
                <a:ea typeface="黑体" pitchFamily="49" charset="-122"/>
              </a:rPr>
              <a:t>龙</a:t>
            </a:r>
            <a:r>
              <a:rPr lang="en-US" altLang="zh-CN" sz="1800" b="0" baseline="50000">
                <a:ea typeface="黑体" pitchFamily="49" charset="-122"/>
              </a:rPr>
              <a:t>TM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2000" b="0">
                <a:ea typeface="黑体" pitchFamily="49" charset="-122"/>
              </a:rPr>
              <a:t>处</a:t>
            </a:r>
            <a:r>
              <a:rPr lang="en-US" altLang="zh-CN" sz="2000" b="0">
                <a:ea typeface="黑体" pitchFamily="49" charset="-122"/>
              </a:rPr>
              <a:t> </a:t>
            </a:r>
            <a:r>
              <a:rPr lang="en-US" altLang="en-US" sz="2000" b="0">
                <a:ea typeface="黑体" pitchFamily="49" charset="-122"/>
              </a:rPr>
              <a:t>理</a:t>
            </a:r>
            <a:r>
              <a:rPr lang="en-US" altLang="zh-CN" sz="2000" b="0">
                <a:ea typeface="黑体" pitchFamily="49" charset="-122"/>
              </a:rPr>
              <a:t> </a:t>
            </a:r>
            <a:r>
              <a:rPr lang="en-US" altLang="en-US" sz="2000" b="0">
                <a:ea typeface="黑体" pitchFamily="49" charset="-122"/>
              </a:rPr>
              <a:t>器</a:t>
            </a:r>
            <a:endParaRPr lang="zh-CN" altLang="en-US" sz="2000" b="0"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29FB92-CFDB-4D94-ACE4-B65BB657B14A}" type="slidenum">
              <a:rPr lang="zh-CN" altLang="en-US"/>
              <a:pPr/>
              <a:t>57</a:t>
            </a:fld>
            <a:endParaRPr lang="en-US" altLang="zh-CN"/>
          </a:p>
        </p:txBody>
      </p:sp>
      <p:pic>
        <p:nvPicPr>
          <p:cNvPr id="16936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25" y="104775"/>
            <a:ext cx="2592388" cy="876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69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576263"/>
          </a:xfrm>
        </p:spPr>
        <p:txBody>
          <a:bodyPr/>
          <a:lstStyle/>
          <a:p>
            <a:r>
              <a:rPr lang="en-US" altLang="zh-CN" dirty="0" smtClean="0"/>
              <a:t>P144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145</a:t>
            </a:r>
            <a:r>
              <a:rPr lang="zh-CN" altLang="en-US" dirty="0" smtClean="0"/>
              <a:t>，</a:t>
            </a:r>
            <a:r>
              <a:rPr lang="zh-CN" altLang="en-US" dirty="0"/>
              <a:t>习题</a:t>
            </a:r>
            <a:r>
              <a:rPr lang="en-US" altLang="zh-CN" dirty="0"/>
              <a:t>4.31</a:t>
            </a:r>
          </a:p>
        </p:txBody>
      </p:sp>
      <p:graphicFrame>
        <p:nvGraphicFramePr>
          <p:cNvPr id="1693977" name="Group 281"/>
          <p:cNvGraphicFramePr>
            <a:graphicFrameLocks noGrp="1"/>
          </p:cNvGraphicFramePr>
          <p:nvPr/>
        </p:nvGraphicFramePr>
        <p:xfrm>
          <a:off x="250825" y="981075"/>
          <a:ext cx="8707438" cy="4593600"/>
        </p:xfrm>
        <a:graphic>
          <a:graphicData uri="http://schemas.openxmlformats.org/drawingml/2006/table">
            <a:tbl>
              <a:tblPr/>
              <a:tblGrid>
                <a:gridCol w="1582738"/>
                <a:gridCol w="5048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</a:tblGrid>
              <a:tr h="21748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页面访问序列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FIFO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LRU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693978" name="Oval 282"/>
          <p:cNvSpPr>
            <a:spLocks noChangeArrowheads="1"/>
          </p:cNvSpPr>
          <p:nvPr/>
        </p:nvSpPr>
        <p:spPr bwMode="auto">
          <a:xfrm>
            <a:off x="4140200" y="2406650"/>
            <a:ext cx="360363" cy="360363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79" name="Oval 283"/>
          <p:cNvSpPr>
            <a:spLocks noChangeArrowheads="1"/>
          </p:cNvSpPr>
          <p:nvPr/>
        </p:nvSpPr>
        <p:spPr bwMode="auto">
          <a:xfrm>
            <a:off x="5892800" y="2406650"/>
            <a:ext cx="360363" cy="360363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0" name="Oval 284"/>
          <p:cNvSpPr>
            <a:spLocks noChangeArrowheads="1"/>
          </p:cNvSpPr>
          <p:nvPr/>
        </p:nvSpPr>
        <p:spPr bwMode="auto">
          <a:xfrm>
            <a:off x="7226300" y="1949450"/>
            <a:ext cx="360363" cy="360363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1" name="Oval 285"/>
          <p:cNvSpPr>
            <a:spLocks noChangeArrowheads="1"/>
          </p:cNvSpPr>
          <p:nvPr/>
        </p:nvSpPr>
        <p:spPr bwMode="auto">
          <a:xfrm>
            <a:off x="4140200" y="4235450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2" name="Oval 286"/>
          <p:cNvSpPr>
            <a:spLocks noChangeArrowheads="1"/>
          </p:cNvSpPr>
          <p:nvPr/>
        </p:nvSpPr>
        <p:spPr bwMode="auto">
          <a:xfrm>
            <a:off x="5470525" y="4235450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3" name="Oval 287"/>
          <p:cNvSpPr>
            <a:spLocks noChangeArrowheads="1"/>
          </p:cNvSpPr>
          <p:nvPr/>
        </p:nvSpPr>
        <p:spPr bwMode="auto">
          <a:xfrm>
            <a:off x="5886450" y="4692650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4" name="Oval 288"/>
          <p:cNvSpPr>
            <a:spLocks noChangeArrowheads="1"/>
          </p:cNvSpPr>
          <p:nvPr/>
        </p:nvSpPr>
        <p:spPr bwMode="auto">
          <a:xfrm>
            <a:off x="6786563" y="4692650"/>
            <a:ext cx="360362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5" name="Oval 289"/>
          <p:cNvSpPr>
            <a:spLocks noChangeArrowheads="1"/>
          </p:cNvSpPr>
          <p:nvPr/>
        </p:nvSpPr>
        <p:spPr bwMode="auto">
          <a:xfrm>
            <a:off x="7229475" y="4235450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6" name="Oval 290"/>
          <p:cNvSpPr>
            <a:spLocks noChangeArrowheads="1"/>
          </p:cNvSpPr>
          <p:nvPr/>
        </p:nvSpPr>
        <p:spPr bwMode="auto">
          <a:xfrm>
            <a:off x="8129588" y="4235450"/>
            <a:ext cx="360362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3987" name="Text Box 291"/>
          <p:cNvSpPr txBox="1">
            <a:spLocks noChangeArrowheads="1"/>
          </p:cNvSpPr>
          <p:nvPr/>
        </p:nvSpPr>
        <p:spPr bwMode="auto">
          <a:xfrm>
            <a:off x="395288" y="5645150"/>
            <a:ext cx="8027987" cy="98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/>
              <a:t>FIFO</a:t>
            </a:r>
            <a:r>
              <a:rPr lang="zh-CN" altLang="en-US"/>
              <a:t>算法：命中率</a:t>
            </a:r>
            <a:r>
              <a:rPr lang="en-US" altLang="zh-CN"/>
              <a:t>H</a:t>
            </a:r>
            <a:r>
              <a:rPr lang="zh-CN" altLang="en-US"/>
              <a:t>＝</a:t>
            </a:r>
            <a:r>
              <a:rPr lang="en-US" altLang="zh-CN"/>
              <a:t>3/15</a:t>
            </a:r>
            <a:r>
              <a:rPr lang="zh-CN" altLang="en-US"/>
              <a:t>＝</a:t>
            </a:r>
            <a:r>
              <a:rPr lang="en-US" altLang="zh-CN"/>
              <a:t>20</a:t>
            </a:r>
            <a:r>
              <a:rPr lang="zh-CN" altLang="en-US"/>
              <a:t>％</a:t>
            </a:r>
          </a:p>
          <a:p>
            <a:pPr algn="l">
              <a:spcBef>
                <a:spcPct val="10000"/>
              </a:spcBef>
            </a:pPr>
            <a:r>
              <a:rPr lang="en-US" altLang="zh-CN"/>
              <a:t>LRU</a:t>
            </a:r>
            <a:r>
              <a:rPr lang="zh-CN" altLang="en-US"/>
              <a:t>算法： 命中率</a:t>
            </a:r>
            <a:r>
              <a:rPr lang="en-US" altLang="zh-CN"/>
              <a:t>H</a:t>
            </a:r>
            <a:r>
              <a:rPr lang="zh-CN" altLang="en-US"/>
              <a:t>＝</a:t>
            </a:r>
            <a:r>
              <a:rPr lang="en-US" altLang="zh-CN"/>
              <a:t>6/15</a:t>
            </a:r>
            <a:r>
              <a:rPr lang="zh-CN" altLang="en-US"/>
              <a:t>＝</a:t>
            </a:r>
            <a:r>
              <a:rPr lang="en-US" altLang="zh-CN"/>
              <a:t>40</a:t>
            </a:r>
            <a:r>
              <a:rPr lang="zh-CN" altLang="en-US"/>
              <a:t>％</a:t>
            </a:r>
          </a:p>
        </p:txBody>
      </p:sp>
      <p:sp>
        <p:nvSpPr>
          <p:cNvPr id="1693988" name="AutoShape 2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5878513"/>
            <a:ext cx="504825" cy="503237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A34AE-44DC-4EBE-95F3-2ABE51AB052D}" type="slidenum">
              <a:rPr lang="zh-CN" altLang="en-US"/>
              <a:pPr/>
              <a:t>58</a:t>
            </a:fld>
            <a:endParaRPr lang="en-US" altLang="zh-CN"/>
          </a:p>
        </p:txBody>
      </p:sp>
      <p:pic>
        <p:nvPicPr>
          <p:cNvPr id="170189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25" y="104775"/>
            <a:ext cx="2592388" cy="8763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701891" name="Rectangle 3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229600" cy="576263"/>
          </a:xfrm>
        </p:spPr>
        <p:txBody>
          <a:bodyPr/>
          <a:lstStyle/>
          <a:p>
            <a:r>
              <a:rPr lang="en-US" altLang="zh-CN" dirty="0"/>
              <a:t>P144</a:t>
            </a:r>
            <a:r>
              <a:rPr lang="zh-CN" altLang="en-US" dirty="0"/>
              <a:t>～</a:t>
            </a:r>
            <a:r>
              <a:rPr lang="en-US" altLang="zh-CN" dirty="0"/>
              <a:t>145</a:t>
            </a:r>
            <a:r>
              <a:rPr lang="zh-CN" altLang="en-US" dirty="0"/>
              <a:t>，习题</a:t>
            </a:r>
            <a:r>
              <a:rPr lang="en-US" altLang="zh-CN" dirty="0"/>
              <a:t>4.31</a:t>
            </a:r>
          </a:p>
        </p:txBody>
      </p:sp>
      <p:graphicFrame>
        <p:nvGraphicFramePr>
          <p:cNvPr id="1702097" name="Group 209"/>
          <p:cNvGraphicFramePr>
            <a:graphicFrameLocks noGrp="1"/>
          </p:cNvGraphicFramePr>
          <p:nvPr/>
        </p:nvGraphicFramePr>
        <p:xfrm>
          <a:off x="250825" y="981075"/>
          <a:ext cx="8707438" cy="4593600"/>
        </p:xfrm>
        <a:graphic>
          <a:graphicData uri="http://schemas.openxmlformats.org/drawingml/2006/table">
            <a:tbl>
              <a:tblPr/>
              <a:tblGrid>
                <a:gridCol w="1582738"/>
                <a:gridCol w="504825"/>
                <a:gridCol w="441325"/>
                <a:gridCol w="441325"/>
                <a:gridCol w="441325"/>
                <a:gridCol w="441325"/>
                <a:gridCol w="441325"/>
                <a:gridCol w="441325"/>
                <a:gridCol w="433387"/>
                <a:gridCol w="449263"/>
                <a:gridCol w="441325"/>
                <a:gridCol w="441325"/>
                <a:gridCol w="441325"/>
                <a:gridCol w="441325"/>
                <a:gridCol w="441325"/>
                <a:gridCol w="441325"/>
                <a:gridCol w="441325"/>
              </a:tblGrid>
              <a:tr h="21748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页面访问序列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FIFO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2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LRU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52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450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46800" marB="468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702084" name="Oval 196"/>
          <p:cNvSpPr>
            <a:spLocks noChangeArrowheads="1"/>
          </p:cNvSpPr>
          <p:nvPr/>
        </p:nvSpPr>
        <p:spPr bwMode="auto">
          <a:xfrm>
            <a:off x="4140200" y="2406650"/>
            <a:ext cx="360363" cy="360363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093" name="Text Box 205"/>
          <p:cNvSpPr txBox="1">
            <a:spLocks noChangeArrowheads="1"/>
          </p:cNvSpPr>
          <p:nvPr/>
        </p:nvSpPr>
        <p:spPr bwMode="auto">
          <a:xfrm>
            <a:off x="395288" y="5645150"/>
            <a:ext cx="8027987" cy="98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/>
              <a:t>FIFO</a:t>
            </a:r>
            <a:r>
              <a:rPr lang="zh-CN" altLang="en-US"/>
              <a:t>算法：命中率</a:t>
            </a:r>
            <a:r>
              <a:rPr lang="en-US" altLang="zh-CN"/>
              <a:t>H</a:t>
            </a:r>
            <a:r>
              <a:rPr lang="zh-CN" altLang="en-US"/>
              <a:t>＝</a:t>
            </a:r>
            <a:r>
              <a:rPr lang="en-US" altLang="zh-CN"/>
              <a:t>6/15</a:t>
            </a:r>
            <a:r>
              <a:rPr lang="zh-CN" altLang="en-US"/>
              <a:t>＝</a:t>
            </a:r>
            <a:r>
              <a:rPr lang="en-US" altLang="zh-CN"/>
              <a:t>40</a:t>
            </a:r>
            <a:r>
              <a:rPr lang="zh-CN" altLang="en-US"/>
              <a:t>％</a:t>
            </a:r>
          </a:p>
          <a:p>
            <a:pPr algn="l">
              <a:spcBef>
                <a:spcPct val="10000"/>
              </a:spcBef>
            </a:pPr>
            <a:r>
              <a:rPr lang="en-US" altLang="zh-CN"/>
              <a:t>LRU</a:t>
            </a:r>
            <a:r>
              <a:rPr lang="zh-CN" altLang="en-US"/>
              <a:t>算法： 命中率</a:t>
            </a:r>
            <a:r>
              <a:rPr lang="en-US" altLang="zh-CN"/>
              <a:t>H</a:t>
            </a:r>
            <a:r>
              <a:rPr lang="zh-CN" altLang="en-US"/>
              <a:t>＝</a:t>
            </a:r>
            <a:r>
              <a:rPr lang="en-US" altLang="zh-CN"/>
              <a:t>9/15</a:t>
            </a:r>
            <a:r>
              <a:rPr lang="zh-CN" altLang="en-US"/>
              <a:t>＝</a:t>
            </a:r>
            <a:r>
              <a:rPr lang="en-US" altLang="zh-CN"/>
              <a:t>60</a:t>
            </a:r>
            <a:r>
              <a:rPr lang="zh-CN" altLang="en-US"/>
              <a:t>％</a:t>
            </a:r>
          </a:p>
        </p:txBody>
      </p:sp>
      <p:sp>
        <p:nvSpPr>
          <p:cNvPr id="1702096" name="Oval 208"/>
          <p:cNvSpPr>
            <a:spLocks noChangeArrowheads="1"/>
          </p:cNvSpPr>
          <p:nvPr/>
        </p:nvSpPr>
        <p:spPr bwMode="auto">
          <a:xfrm>
            <a:off x="4583113" y="1947863"/>
            <a:ext cx="360362" cy="360362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098" name="Oval 210"/>
          <p:cNvSpPr>
            <a:spLocks noChangeArrowheads="1"/>
          </p:cNvSpPr>
          <p:nvPr/>
        </p:nvSpPr>
        <p:spPr bwMode="auto">
          <a:xfrm>
            <a:off x="5457825" y="2405063"/>
            <a:ext cx="360363" cy="360362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099" name="Oval 211"/>
          <p:cNvSpPr>
            <a:spLocks noChangeArrowheads="1"/>
          </p:cNvSpPr>
          <p:nvPr/>
        </p:nvSpPr>
        <p:spPr bwMode="auto">
          <a:xfrm>
            <a:off x="6345238" y="3319463"/>
            <a:ext cx="360362" cy="360362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0" name="Oval 212"/>
          <p:cNvSpPr>
            <a:spLocks noChangeArrowheads="1"/>
          </p:cNvSpPr>
          <p:nvPr/>
        </p:nvSpPr>
        <p:spPr bwMode="auto">
          <a:xfrm>
            <a:off x="6777038" y="2392363"/>
            <a:ext cx="360362" cy="360362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1" name="Oval 213"/>
          <p:cNvSpPr>
            <a:spLocks noChangeArrowheads="1"/>
          </p:cNvSpPr>
          <p:nvPr/>
        </p:nvSpPr>
        <p:spPr bwMode="auto">
          <a:xfrm>
            <a:off x="8108950" y="2860675"/>
            <a:ext cx="360363" cy="360363"/>
          </a:xfrm>
          <a:prstGeom prst="ellipse">
            <a:avLst/>
          </a:prstGeom>
          <a:noFill/>
          <a:ln w="28575" algn="ctr">
            <a:solidFill>
              <a:srgbClr val="00CC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2" name="Oval 214"/>
          <p:cNvSpPr>
            <a:spLocks noChangeArrowheads="1"/>
          </p:cNvSpPr>
          <p:nvPr/>
        </p:nvSpPr>
        <p:spPr bwMode="auto">
          <a:xfrm>
            <a:off x="4138613" y="4221163"/>
            <a:ext cx="360362" cy="360362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3" name="Oval 215"/>
          <p:cNvSpPr>
            <a:spLocks noChangeArrowheads="1"/>
          </p:cNvSpPr>
          <p:nvPr/>
        </p:nvSpPr>
        <p:spPr bwMode="auto">
          <a:xfrm>
            <a:off x="4568825" y="3778250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4" name="Oval 216"/>
          <p:cNvSpPr>
            <a:spLocks noChangeArrowheads="1"/>
          </p:cNvSpPr>
          <p:nvPr/>
        </p:nvSpPr>
        <p:spPr bwMode="auto">
          <a:xfrm>
            <a:off x="5454650" y="4232275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5" name="Oval 217"/>
          <p:cNvSpPr>
            <a:spLocks noChangeArrowheads="1"/>
          </p:cNvSpPr>
          <p:nvPr/>
        </p:nvSpPr>
        <p:spPr bwMode="auto">
          <a:xfrm>
            <a:off x="5884863" y="3773488"/>
            <a:ext cx="360362" cy="360362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6" name="Oval 218"/>
          <p:cNvSpPr>
            <a:spLocks noChangeArrowheads="1"/>
          </p:cNvSpPr>
          <p:nvPr/>
        </p:nvSpPr>
        <p:spPr bwMode="auto">
          <a:xfrm>
            <a:off x="6342063" y="5157788"/>
            <a:ext cx="360362" cy="360362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7" name="Oval 219"/>
          <p:cNvSpPr>
            <a:spLocks noChangeArrowheads="1"/>
          </p:cNvSpPr>
          <p:nvPr/>
        </p:nvSpPr>
        <p:spPr bwMode="auto">
          <a:xfrm>
            <a:off x="6773863" y="3786188"/>
            <a:ext cx="360362" cy="360362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8" name="Oval 220"/>
          <p:cNvSpPr>
            <a:spLocks noChangeArrowheads="1"/>
          </p:cNvSpPr>
          <p:nvPr/>
        </p:nvSpPr>
        <p:spPr bwMode="auto">
          <a:xfrm>
            <a:off x="7231063" y="4230688"/>
            <a:ext cx="360362" cy="360362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09" name="Oval 221"/>
          <p:cNvSpPr>
            <a:spLocks noChangeArrowheads="1"/>
          </p:cNvSpPr>
          <p:nvPr/>
        </p:nvSpPr>
        <p:spPr bwMode="auto">
          <a:xfrm>
            <a:off x="8116888" y="4232275"/>
            <a:ext cx="360362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10" name="Oval 222"/>
          <p:cNvSpPr>
            <a:spLocks noChangeArrowheads="1"/>
          </p:cNvSpPr>
          <p:nvPr/>
        </p:nvSpPr>
        <p:spPr bwMode="auto">
          <a:xfrm>
            <a:off x="8547100" y="5159375"/>
            <a:ext cx="360363" cy="360363"/>
          </a:xfrm>
          <a:prstGeom prst="ellipse">
            <a:avLst/>
          </a:prstGeom>
          <a:noFill/>
          <a:ln w="28575" algn="ctr">
            <a:solidFill>
              <a:srgbClr val="FF0066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2111" name="AutoShape 22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5878513"/>
            <a:ext cx="504825" cy="503237"/>
          </a:xfrm>
          <a:prstGeom prst="actionButtonReturn">
            <a:avLst/>
          </a:prstGeom>
          <a:solidFill>
            <a:srgbClr val="9999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0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02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8C0A7C-FC80-4ED7-A5A8-A4527EEB9AF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一、基本概念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6119813"/>
          </a:xfrm>
        </p:spPr>
        <p:txBody>
          <a:bodyPr/>
          <a:lstStyle/>
          <a:p>
            <a:r>
              <a:rPr lang="zh-CN" altLang="en-US">
                <a:solidFill>
                  <a:srgbClr val="008000"/>
                </a:solidFill>
              </a:rPr>
              <a:t>虚拟存储器中有三种</a:t>
            </a:r>
            <a:r>
              <a:rPr lang="zh-CN" altLang="en-US">
                <a:solidFill>
                  <a:srgbClr val="FF3300"/>
                </a:solidFill>
              </a:rPr>
              <a:t>地址空间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</a:p>
          <a:p>
            <a:pPr lvl="1"/>
            <a:r>
              <a:rPr lang="zh-CN" altLang="en-US"/>
              <a:t>虚拟地址空间：程序员编程中用到的地址。</a:t>
            </a:r>
            <a:br>
              <a:rPr lang="zh-CN" altLang="en-US"/>
            </a:br>
            <a:r>
              <a:rPr lang="zh-CN" altLang="zh-CN">
                <a:latin typeface="+mn-ea"/>
              </a:rPr>
              <a:t>→</a:t>
            </a:r>
            <a:r>
              <a:rPr lang="zh-CN" altLang="en-US"/>
              <a:t> </a:t>
            </a:r>
            <a:r>
              <a:rPr lang="zh-CN" altLang="en-US">
                <a:solidFill>
                  <a:srgbClr val="CC0066"/>
                </a:solidFill>
              </a:rPr>
              <a:t>编译程序</a:t>
            </a:r>
            <a:r>
              <a:rPr lang="zh-CN" altLang="en-US"/>
              <a:t>生成</a:t>
            </a:r>
            <a:endParaRPr lang="en-US" altLang="zh-CN"/>
          </a:p>
          <a:p>
            <a:pPr lvl="1"/>
            <a:r>
              <a:rPr lang="zh-CN" altLang="en-US"/>
              <a:t>主存储器地址空间：实际主存的物理地址。</a:t>
            </a:r>
            <a:br>
              <a:rPr lang="zh-CN" altLang="en-US"/>
            </a:br>
            <a:r>
              <a:rPr lang="zh-CN" altLang="en-US">
                <a:latin typeface="+mn-ea"/>
              </a:rPr>
              <a:t>→</a:t>
            </a:r>
            <a:r>
              <a:rPr lang="zh-CN" altLang="en-US"/>
              <a:t> </a:t>
            </a:r>
            <a:r>
              <a:rPr lang="en-US" altLang="zh-CN">
                <a:solidFill>
                  <a:srgbClr val="CC0066"/>
                </a:solidFill>
              </a:rPr>
              <a:t>CPU</a:t>
            </a:r>
            <a:r>
              <a:rPr lang="zh-CN" altLang="en-US"/>
              <a:t>地址引脚</a:t>
            </a:r>
          </a:p>
          <a:p>
            <a:pPr lvl="1"/>
            <a:r>
              <a:rPr lang="zh-CN" altLang="en-US"/>
              <a:t>辅存地址空间：</a:t>
            </a:r>
            <a:r>
              <a:rPr lang="zh-CN" altLang="en-US">
                <a:solidFill>
                  <a:srgbClr val="CC0066"/>
                </a:solidFill>
              </a:rPr>
              <a:t>磁盘存储器</a:t>
            </a:r>
            <a:r>
              <a:rPr lang="zh-CN" altLang="en-US"/>
              <a:t>的地址。</a:t>
            </a:r>
          </a:p>
          <a:p>
            <a:r>
              <a:rPr lang="zh-CN" altLang="en-US">
                <a:solidFill>
                  <a:srgbClr val="FF3300"/>
                </a:solidFill>
              </a:rPr>
              <a:t>地址映象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/>
              <a:t>把虚拟地址空间映象到主存地址空间。即把用户按虚拟地址编写的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程序</a:t>
            </a:r>
            <a:r>
              <a:rPr lang="zh-CN" altLang="en-US"/>
              <a:t>按照某种规则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装入</a:t>
            </a:r>
            <a:r>
              <a:rPr lang="zh-CN" altLang="en-US"/>
              <a:t>主存储器，并建立多用户虚地址与主存实地址之间的关系。</a:t>
            </a:r>
          </a:p>
          <a:p>
            <a:r>
              <a:rPr lang="zh-CN" altLang="en-US">
                <a:solidFill>
                  <a:srgbClr val="FF3300"/>
                </a:solidFill>
              </a:rPr>
              <a:t>地址变换</a:t>
            </a:r>
            <a:r>
              <a:rPr lang="zh-CN" altLang="en-US">
                <a:solidFill>
                  <a:schemeClr val="tx2"/>
                </a:solidFill>
              </a:rPr>
              <a:t>：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程序运行</a:t>
            </a:r>
            <a:r>
              <a:rPr lang="zh-CN" altLang="en-US"/>
              <a:t>时，把虚地址变换成主存实地址。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62BDB-9B30-42C2-A670-FBF71A7EBB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一、基本概念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640763" cy="5400675"/>
          </a:xfrm>
        </p:spPr>
        <p:txBody>
          <a:bodyPr/>
          <a:lstStyle/>
          <a:p>
            <a:r>
              <a:rPr lang="zh-CN" altLang="en-US"/>
              <a:t>因</a:t>
            </a:r>
            <a:r>
              <a:rPr lang="zh-CN" altLang="en-US">
                <a:solidFill>
                  <a:srgbClr val="008000"/>
                </a:solidFill>
              </a:rPr>
              <a:t>地址映象</a:t>
            </a:r>
            <a:r>
              <a:rPr lang="zh-CN" altLang="en-US"/>
              <a:t>和</a:t>
            </a:r>
            <a:r>
              <a:rPr lang="zh-CN" altLang="en-US">
                <a:solidFill>
                  <a:srgbClr val="008000"/>
                </a:solidFill>
              </a:rPr>
              <a:t>变换</a:t>
            </a:r>
            <a:r>
              <a:rPr lang="zh-CN" altLang="en-US"/>
              <a:t>方法不同，</a:t>
            </a:r>
            <a:br>
              <a:rPr lang="zh-CN" altLang="en-US"/>
            </a:br>
            <a:r>
              <a:rPr lang="zh-CN" altLang="en-US"/>
              <a:t>有</a:t>
            </a:r>
            <a:r>
              <a:rPr lang="zh-CN" altLang="en-US">
                <a:solidFill>
                  <a:srgbClr val="CC0066"/>
                </a:solidFill>
              </a:rPr>
              <a:t>三种</a:t>
            </a:r>
            <a:r>
              <a:rPr lang="zh-CN" altLang="en-US">
                <a:solidFill>
                  <a:srgbClr val="0000FF"/>
                </a:solidFill>
                <a:ea typeface="黑体" pitchFamily="49" charset="-122"/>
              </a:rPr>
              <a:t>虚拟存储器</a:t>
            </a:r>
            <a:r>
              <a:rPr lang="zh-CN" altLang="en-US"/>
              <a:t>：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段式</a:t>
            </a:r>
            <a:r>
              <a:rPr lang="zh-CN" altLang="en-US"/>
              <a:t>虚拟存储器 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页式</a:t>
            </a:r>
            <a:r>
              <a:rPr lang="zh-CN" altLang="en-US"/>
              <a:t>虚拟存储器 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49" charset="-122"/>
              </a:rPr>
              <a:t>段页式</a:t>
            </a:r>
            <a:r>
              <a:rPr lang="zh-CN" altLang="en-US"/>
              <a:t>虚拟存储器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F4B87-E417-4FA2-98D6-BED063CAD6C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640763" cy="4824413"/>
          </a:xfrm>
        </p:spPr>
        <p:txBody>
          <a:bodyPr/>
          <a:lstStyle/>
          <a:p>
            <a:r>
              <a:rPr lang="zh-CN" altLang="en-US">
                <a:solidFill>
                  <a:schemeClr val="bg2"/>
                </a:solidFill>
                <a:ea typeface="黑体" pitchFamily="49" charset="-122"/>
              </a:rPr>
              <a:t>段式</a:t>
            </a:r>
            <a:r>
              <a:rPr lang="zh-CN" altLang="en-US"/>
              <a:t>存储管理方式：</a:t>
            </a:r>
            <a:br>
              <a:rPr lang="zh-CN" altLang="en-US"/>
            </a:br>
            <a:r>
              <a:rPr lang="zh-CN" altLang="en-US"/>
              <a:t>将程序按</a:t>
            </a:r>
            <a:r>
              <a:rPr lang="zh-CN" altLang="en-US">
                <a:solidFill>
                  <a:srgbClr val="FF3300"/>
                </a:solidFill>
              </a:rPr>
              <a:t>逻辑意义</a:t>
            </a:r>
            <a:r>
              <a:rPr lang="zh-CN" altLang="en-US"/>
              <a:t>分成段，按段进行调入、调出和管理。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1BE2A5-6690-4270-A6A6-59979733400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</a:t>
            </a:r>
            <a:r>
              <a:rPr lang="zh-CN" altLang="en-US"/>
              <a:t>虚拟存储器        </a:t>
            </a:r>
            <a:r>
              <a:rPr lang="zh-CN" altLang="en-US">
                <a:solidFill>
                  <a:srgbClr val="006600"/>
                </a:solidFill>
              </a:rPr>
              <a:t>二、</a:t>
            </a:r>
            <a:r>
              <a:rPr lang="zh-CN" altLang="en-US">
                <a:solidFill>
                  <a:srgbClr val="FF0000"/>
                </a:solidFill>
              </a:rPr>
              <a:t>段式</a:t>
            </a:r>
            <a:r>
              <a:rPr lang="zh-CN" altLang="en-US">
                <a:solidFill>
                  <a:srgbClr val="006600"/>
                </a:solidFill>
              </a:rPr>
              <a:t>虚拟存储器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640763" cy="6048375"/>
          </a:xfrm>
        </p:spPr>
        <p:txBody>
          <a:bodyPr/>
          <a:lstStyle/>
          <a:p>
            <a:r>
              <a:rPr lang="zh-CN" altLang="en-US"/>
              <a:t>地址映象方法：</a:t>
            </a:r>
            <a:br>
              <a:rPr lang="zh-CN" altLang="en-US"/>
            </a:br>
            <a:r>
              <a:rPr lang="zh-CN" altLang="en-US"/>
              <a:t>每个</a:t>
            </a:r>
            <a:r>
              <a:rPr lang="zh-CN" altLang="en-US">
                <a:solidFill>
                  <a:srgbClr val="FF3300"/>
                </a:solidFill>
              </a:rPr>
              <a:t>程序段</a:t>
            </a:r>
            <a:r>
              <a:rPr lang="zh-CN" altLang="en-US"/>
              <a:t>都从</a:t>
            </a:r>
            <a:r>
              <a:rPr lang="en-US" altLang="zh-CN"/>
              <a:t>0</a:t>
            </a:r>
            <a:r>
              <a:rPr lang="zh-CN" altLang="en-US"/>
              <a:t>地址开始编址，长度可长可短，可以在程序执行过程中动态改变程序段的长度。</a:t>
            </a:r>
          </a:p>
        </p:txBody>
      </p:sp>
      <p:sp>
        <p:nvSpPr>
          <p:cNvPr id="1648644" name="Rectangle 4"/>
          <p:cNvSpPr>
            <a:spLocks noChangeAspect="1" noChangeArrowheads="1"/>
          </p:cNvSpPr>
          <p:nvPr/>
        </p:nvSpPr>
        <p:spPr bwMode="auto">
          <a:xfrm>
            <a:off x="1455738" y="2713038"/>
            <a:ext cx="1260475" cy="677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主程序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(</a:t>
            </a: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0</a:t>
            </a: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段)</a:t>
            </a:r>
          </a:p>
        </p:txBody>
      </p:sp>
      <p:sp>
        <p:nvSpPr>
          <p:cNvPr id="1648645" name="Rectangle 5"/>
          <p:cNvSpPr>
            <a:spLocks noChangeAspect="1" noChangeArrowheads="1"/>
          </p:cNvSpPr>
          <p:nvPr/>
        </p:nvSpPr>
        <p:spPr bwMode="auto">
          <a:xfrm>
            <a:off x="6499225" y="2430463"/>
            <a:ext cx="1260475" cy="6207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46" name="Line 6"/>
          <p:cNvSpPr>
            <a:spLocks noChangeAspect="1" noChangeShapeType="1"/>
          </p:cNvSpPr>
          <p:nvPr/>
        </p:nvSpPr>
        <p:spPr bwMode="auto">
          <a:xfrm flipV="1">
            <a:off x="2716213" y="3051175"/>
            <a:ext cx="6302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47" name="Rectangle 7"/>
          <p:cNvSpPr>
            <a:spLocks noChangeAspect="1" noChangeArrowheads="1"/>
          </p:cNvSpPr>
          <p:nvPr/>
        </p:nvSpPr>
        <p:spPr bwMode="auto">
          <a:xfrm flipH="1">
            <a:off x="755650" y="3108325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1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48" name="Rectangle 8"/>
          <p:cNvSpPr>
            <a:spLocks noChangeAspect="1" noChangeArrowheads="1"/>
          </p:cNvSpPr>
          <p:nvPr/>
        </p:nvSpPr>
        <p:spPr bwMode="auto">
          <a:xfrm>
            <a:off x="1455738" y="3616325"/>
            <a:ext cx="1260475" cy="6778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1</a:t>
            </a: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</a:t>
            </a:r>
          </a:p>
        </p:txBody>
      </p:sp>
      <p:sp>
        <p:nvSpPr>
          <p:cNvPr id="1648649" name="Rectangle 9"/>
          <p:cNvSpPr>
            <a:spLocks noChangeAspect="1" noChangeArrowheads="1"/>
          </p:cNvSpPr>
          <p:nvPr/>
        </p:nvSpPr>
        <p:spPr bwMode="auto">
          <a:xfrm>
            <a:off x="1455738" y="4519613"/>
            <a:ext cx="1260475" cy="6778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2</a:t>
            </a: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</a:t>
            </a:r>
          </a:p>
        </p:txBody>
      </p:sp>
      <p:sp>
        <p:nvSpPr>
          <p:cNvPr id="1648650" name="Rectangle 10"/>
          <p:cNvSpPr>
            <a:spLocks noChangeAspect="1" noChangeArrowheads="1"/>
          </p:cNvSpPr>
          <p:nvPr/>
        </p:nvSpPr>
        <p:spPr bwMode="auto">
          <a:xfrm>
            <a:off x="1455738" y="5422900"/>
            <a:ext cx="1260475" cy="6778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zh-CN" sz="2000">
                <a:latin typeface="Book Antiqua" pitchFamily="18" charset="0"/>
                <a:ea typeface="楷体_GB2312" pitchFamily="49" charset="-122"/>
              </a:rPr>
              <a:t>3</a:t>
            </a: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</a:t>
            </a:r>
          </a:p>
        </p:txBody>
      </p:sp>
      <p:sp>
        <p:nvSpPr>
          <p:cNvPr id="1648651" name="Rectangle 11"/>
          <p:cNvSpPr>
            <a:spLocks noChangeAspect="1" noChangeArrowheads="1"/>
          </p:cNvSpPr>
          <p:nvPr/>
        </p:nvSpPr>
        <p:spPr bwMode="auto">
          <a:xfrm flipH="1">
            <a:off x="755650" y="2655888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652" name="Rectangle 12"/>
          <p:cNvSpPr>
            <a:spLocks noChangeAspect="1" noChangeArrowheads="1"/>
          </p:cNvSpPr>
          <p:nvPr/>
        </p:nvSpPr>
        <p:spPr bwMode="auto">
          <a:xfrm flipH="1">
            <a:off x="755650" y="4011613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500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53" name="Rectangle 13"/>
          <p:cNvSpPr>
            <a:spLocks noChangeAspect="1" noChangeArrowheads="1"/>
          </p:cNvSpPr>
          <p:nvPr/>
        </p:nvSpPr>
        <p:spPr bwMode="auto">
          <a:xfrm flipH="1">
            <a:off x="755650" y="3559175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654" name="Rectangle 14"/>
          <p:cNvSpPr>
            <a:spLocks noChangeAspect="1" noChangeArrowheads="1"/>
          </p:cNvSpPr>
          <p:nvPr/>
        </p:nvSpPr>
        <p:spPr bwMode="auto">
          <a:xfrm flipH="1">
            <a:off x="755650" y="4914900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200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55" name="Rectangle 15"/>
          <p:cNvSpPr>
            <a:spLocks noChangeAspect="1" noChangeArrowheads="1"/>
          </p:cNvSpPr>
          <p:nvPr/>
        </p:nvSpPr>
        <p:spPr bwMode="auto">
          <a:xfrm flipH="1">
            <a:off x="755650" y="4464050"/>
            <a:ext cx="700088" cy="395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656" name="Rectangle 16"/>
          <p:cNvSpPr>
            <a:spLocks noChangeAspect="1" noChangeArrowheads="1"/>
          </p:cNvSpPr>
          <p:nvPr/>
        </p:nvSpPr>
        <p:spPr bwMode="auto">
          <a:xfrm flipH="1">
            <a:off x="755650" y="5818188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200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57" name="Rectangle 17"/>
          <p:cNvSpPr>
            <a:spLocks noChangeAspect="1" noChangeArrowheads="1"/>
          </p:cNvSpPr>
          <p:nvPr/>
        </p:nvSpPr>
        <p:spPr bwMode="auto">
          <a:xfrm flipH="1">
            <a:off x="755650" y="5367338"/>
            <a:ext cx="700088" cy="3952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658" name="Rectangle 18"/>
          <p:cNvSpPr>
            <a:spLocks noChangeAspect="1" noChangeArrowheads="1"/>
          </p:cNvSpPr>
          <p:nvPr/>
        </p:nvSpPr>
        <p:spPr bwMode="auto">
          <a:xfrm>
            <a:off x="3346450" y="244951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段号</a:t>
            </a:r>
          </a:p>
        </p:txBody>
      </p:sp>
      <p:sp>
        <p:nvSpPr>
          <p:cNvPr id="1648659" name="Rectangle 19"/>
          <p:cNvSpPr>
            <a:spLocks noChangeAspect="1" noChangeArrowheads="1"/>
          </p:cNvSpPr>
          <p:nvPr/>
        </p:nvSpPr>
        <p:spPr bwMode="auto">
          <a:xfrm>
            <a:off x="4187825" y="2449513"/>
            <a:ext cx="8397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段长</a:t>
            </a:r>
          </a:p>
        </p:txBody>
      </p:sp>
      <p:sp>
        <p:nvSpPr>
          <p:cNvPr id="1648660" name="Rectangle 20"/>
          <p:cNvSpPr>
            <a:spLocks noChangeAspect="1" noChangeArrowheads="1"/>
          </p:cNvSpPr>
          <p:nvPr/>
        </p:nvSpPr>
        <p:spPr bwMode="auto">
          <a:xfrm>
            <a:off x="5027613" y="244951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起址</a:t>
            </a:r>
          </a:p>
        </p:txBody>
      </p:sp>
      <p:sp>
        <p:nvSpPr>
          <p:cNvPr id="1648661" name="Rectangle 21"/>
          <p:cNvSpPr>
            <a:spLocks noChangeAspect="1" noChangeArrowheads="1"/>
          </p:cNvSpPr>
          <p:nvPr/>
        </p:nvSpPr>
        <p:spPr bwMode="auto">
          <a:xfrm>
            <a:off x="3346450" y="2844800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648662" name="Rectangle 22"/>
          <p:cNvSpPr>
            <a:spLocks noChangeAspect="1" noChangeArrowheads="1"/>
          </p:cNvSpPr>
          <p:nvPr/>
        </p:nvSpPr>
        <p:spPr bwMode="auto">
          <a:xfrm>
            <a:off x="4187825" y="2844800"/>
            <a:ext cx="8397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1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63" name="Rectangle 23"/>
          <p:cNvSpPr>
            <a:spLocks noChangeAspect="1" noChangeArrowheads="1"/>
          </p:cNvSpPr>
          <p:nvPr/>
        </p:nvSpPr>
        <p:spPr bwMode="auto">
          <a:xfrm>
            <a:off x="5027613" y="2844800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8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64" name="Rectangle 24"/>
          <p:cNvSpPr>
            <a:spLocks noChangeAspect="1" noChangeArrowheads="1"/>
          </p:cNvSpPr>
          <p:nvPr/>
        </p:nvSpPr>
        <p:spPr bwMode="auto">
          <a:xfrm>
            <a:off x="3346450" y="3240088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648665" name="Rectangle 25"/>
          <p:cNvSpPr>
            <a:spLocks noChangeAspect="1" noChangeArrowheads="1"/>
          </p:cNvSpPr>
          <p:nvPr/>
        </p:nvSpPr>
        <p:spPr bwMode="auto">
          <a:xfrm>
            <a:off x="4187825" y="3240088"/>
            <a:ext cx="8397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500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66" name="Rectangle 26"/>
          <p:cNvSpPr>
            <a:spLocks noChangeAspect="1" noChangeArrowheads="1"/>
          </p:cNvSpPr>
          <p:nvPr/>
        </p:nvSpPr>
        <p:spPr bwMode="auto">
          <a:xfrm>
            <a:off x="5027613" y="3240088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16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67" name="Rectangle 27"/>
          <p:cNvSpPr>
            <a:spLocks noChangeAspect="1" noChangeArrowheads="1"/>
          </p:cNvSpPr>
          <p:nvPr/>
        </p:nvSpPr>
        <p:spPr bwMode="auto">
          <a:xfrm>
            <a:off x="3346450" y="3635375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648668" name="Rectangle 28"/>
          <p:cNvSpPr>
            <a:spLocks noChangeAspect="1" noChangeArrowheads="1"/>
          </p:cNvSpPr>
          <p:nvPr/>
        </p:nvSpPr>
        <p:spPr bwMode="auto">
          <a:xfrm>
            <a:off x="4187825" y="3635375"/>
            <a:ext cx="839788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200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69" name="Rectangle 29"/>
          <p:cNvSpPr>
            <a:spLocks noChangeAspect="1" noChangeArrowheads="1"/>
          </p:cNvSpPr>
          <p:nvPr/>
        </p:nvSpPr>
        <p:spPr bwMode="auto">
          <a:xfrm>
            <a:off x="5027613" y="3635375"/>
            <a:ext cx="841375" cy="3952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9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70" name="Rectangle 30"/>
          <p:cNvSpPr>
            <a:spLocks noChangeAspect="1" noChangeArrowheads="1"/>
          </p:cNvSpPr>
          <p:nvPr/>
        </p:nvSpPr>
        <p:spPr bwMode="auto">
          <a:xfrm>
            <a:off x="3346450" y="403066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648671" name="Rectangle 31"/>
          <p:cNvSpPr>
            <a:spLocks noChangeAspect="1" noChangeArrowheads="1"/>
          </p:cNvSpPr>
          <p:nvPr/>
        </p:nvSpPr>
        <p:spPr bwMode="auto">
          <a:xfrm>
            <a:off x="4187825" y="4030663"/>
            <a:ext cx="839788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200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72" name="Rectangle 32"/>
          <p:cNvSpPr>
            <a:spLocks noChangeAspect="1" noChangeArrowheads="1"/>
          </p:cNvSpPr>
          <p:nvPr/>
        </p:nvSpPr>
        <p:spPr bwMode="auto">
          <a:xfrm>
            <a:off x="5027613" y="4030663"/>
            <a:ext cx="8413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30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73" name="Rectangle 33"/>
          <p:cNvSpPr>
            <a:spLocks noChangeAspect="1" noChangeArrowheads="1"/>
          </p:cNvSpPr>
          <p:nvPr/>
        </p:nvSpPr>
        <p:spPr bwMode="auto">
          <a:xfrm flipH="1">
            <a:off x="7759700" y="2349500"/>
            <a:ext cx="700088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0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74" name="Rectangle 34" descr="宽上对角线"/>
          <p:cNvSpPr>
            <a:spLocks noChangeAspect="1" noChangeArrowheads="1"/>
          </p:cNvSpPr>
          <p:nvPr/>
        </p:nvSpPr>
        <p:spPr bwMode="auto">
          <a:xfrm>
            <a:off x="6499225" y="3051175"/>
            <a:ext cx="1260475" cy="33972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75" name="Rectangle 35" descr="宽下对角线"/>
          <p:cNvSpPr>
            <a:spLocks noChangeAspect="1" noChangeArrowheads="1"/>
          </p:cNvSpPr>
          <p:nvPr/>
        </p:nvSpPr>
        <p:spPr bwMode="auto">
          <a:xfrm>
            <a:off x="6499225" y="3390900"/>
            <a:ext cx="1260475" cy="338138"/>
          </a:xfrm>
          <a:prstGeom prst="rect">
            <a:avLst/>
          </a:prstGeom>
          <a:pattFill prst="wdDn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76" name="Rectangle 36"/>
          <p:cNvSpPr>
            <a:spLocks noChangeAspect="1" noChangeArrowheads="1"/>
          </p:cNvSpPr>
          <p:nvPr/>
        </p:nvSpPr>
        <p:spPr bwMode="auto">
          <a:xfrm flipH="1">
            <a:off x="7759700" y="2970213"/>
            <a:ext cx="700088" cy="339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8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77" name="Rectangle 37"/>
          <p:cNvSpPr>
            <a:spLocks noChangeAspect="1" noChangeArrowheads="1"/>
          </p:cNvSpPr>
          <p:nvPr/>
        </p:nvSpPr>
        <p:spPr bwMode="auto">
          <a:xfrm flipH="1">
            <a:off x="7759700" y="3309938"/>
            <a:ext cx="700088" cy="338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9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78" name="Rectangle 38"/>
          <p:cNvSpPr>
            <a:spLocks noChangeAspect="1" noChangeArrowheads="1"/>
          </p:cNvSpPr>
          <p:nvPr/>
        </p:nvSpPr>
        <p:spPr bwMode="auto">
          <a:xfrm>
            <a:off x="6499225" y="3729038"/>
            <a:ext cx="1260475" cy="565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79" name="Rectangle 39" descr="宽上对角线"/>
          <p:cNvSpPr>
            <a:spLocks noChangeAspect="1" noChangeArrowheads="1"/>
          </p:cNvSpPr>
          <p:nvPr/>
        </p:nvSpPr>
        <p:spPr bwMode="auto">
          <a:xfrm>
            <a:off x="6499225" y="4294188"/>
            <a:ext cx="1260475" cy="338137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80" name="Rectangle 40"/>
          <p:cNvSpPr>
            <a:spLocks noChangeAspect="1" noChangeArrowheads="1"/>
          </p:cNvSpPr>
          <p:nvPr/>
        </p:nvSpPr>
        <p:spPr bwMode="auto">
          <a:xfrm flipH="1">
            <a:off x="7759700" y="4213225"/>
            <a:ext cx="700088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16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81" name="Rectangle 41"/>
          <p:cNvSpPr>
            <a:spLocks noChangeAspect="1" noChangeArrowheads="1"/>
          </p:cNvSpPr>
          <p:nvPr/>
        </p:nvSpPr>
        <p:spPr bwMode="auto">
          <a:xfrm>
            <a:off x="6499225" y="4632325"/>
            <a:ext cx="1260475" cy="565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82" name="Rectangle 42" descr="宽上对角线"/>
          <p:cNvSpPr>
            <a:spLocks noChangeAspect="1" noChangeArrowheads="1"/>
          </p:cNvSpPr>
          <p:nvPr/>
        </p:nvSpPr>
        <p:spPr bwMode="auto">
          <a:xfrm>
            <a:off x="6499225" y="5197475"/>
            <a:ext cx="1260475" cy="338138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83" name="Rectangle 43"/>
          <p:cNvSpPr>
            <a:spLocks noChangeAspect="1" noChangeArrowheads="1"/>
          </p:cNvSpPr>
          <p:nvPr/>
        </p:nvSpPr>
        <p:spPr bwMode="auto">
          <a:xfrm flipH="1">
            <a:off x="7759700" y="5116513"/>
            <a:ext cx="700088" cy="338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30</a:t>
            </a:r>
            <a:r>
              <a:rPr kumimoji="1" lang="en-US" altLang="zh-CN" sz="2000">
                <a:latin typeface="Book Antiqua" pitchFamily="18" charset="0"/>
                <a:ea typeface="楷体_GB2312" pitchFamily="49" charset="-122"/>
              </a:rPr>
              <a:t>k</a:t>
            </a:r>
          </a:p>
        </p:txBody>
      </p:sp>
      <p:sp>
        <p:nvSpPr>
          <p:cNvPr id="1648684" name="Rectangle 44"/>
          <p:cNvSpPr>
            <a:spLocks noChangeAspect="1" noChangeArrowheads="1"/>
          </p:cNvSpPr>
          <p:nvPr/>
        </p:nvSpPr>
        <p:spPr bwMode="auto">
          <a:xfrm>
            <a:off x="6499225" y="5535613"/>
            <a:ext cx="1260475" cy="39528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85" name="Line 45"/>
          <p:cNvSpPr>
            <a:spLocks noChangeAspect="1" noChangeShapeType="1"/>
          </p:cNvSpPr>
          <p:nvPr/>
        </p:nvSpPr>
        <p:spPr bwMode="auto">
          <a:xfrm flipV="1">
            <a:off x="2716213" y="3390900"/>
            <a:ext cx="630237" cy="5635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6" name="Line 46"/>
          <p:cNvSpPr>
            <a:spLocks noChangeAspect="1" noChangeShapeType="1"/>
          </p:cNvSpPr>
          <p:nvPr/>
        </p:nvSpPr>
        <p:spPr bwMode="auto">
          <a:xfrm flipV="1">
            <a:off x="2716213" y="3786188"/>
            <a:ext cx="630237" cy="10731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7" name="Line 47"/>
          <p:cNvSpPr>
            <a:spLocks noChangeAspect="1" noChangeShapeType="1"/>
          </p:cNvSpPr>
          <p:nvPr/>
        </p:nvSpPr>
        <p:spPr bwMode="auto">
          <a:xfrm flipV="1">
            <a:off x="2716213" y="4181475"/>
            <a:ext cx="630237" cy="15811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8" name="Line 48"/>
          <p:cNvSpPr>
            <a:spLocks noChangeAspect="1" noChangeShapeType="1"/>
          </p:cNvSpPr>
          <p:nvPr/>
        </p:nvSpPr>
        <p:spPr bwMode="auto">
          <a:xfrm>
            <a:off x="5868988" y="3051175"/>
            <a:ext cx="6302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89" name="Line 49"/>
          <p:cNvSpPr>
            <a:spLocks noChangeAspect="1" noChangeShapeType="1"/>
          </p:cNvSpPr>
          <p:nvPr/>
        </p:nvSpPr>
        <p:spPr bwMode="auto">
          <a:xfrm>
            <a:off x="5868988" y="3390900"/>
            <a:ext cx="630237" cy="903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90" name="Line 50"/>
          <p:cNvSpPr>
            <a:spLocks noChangeAspect="1" noChangeShapeType="1"/>
          </p:cNvSpPr>
          <p:nvPr/>
        </p:nvSpPr>
        <p:spPr bwMode="auto">
          <a:xfrm flipV="1">
            <a:off x="5868988" y="3390900"/>
            <a:ext cx="630237" cy="4508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91" name="Line 51"/>
          <p:cNvSpPr>
            <a:spLocks noChangeAspect="1" noChangeShapeType="1"/>
          </p:cNvSpPr>
          <p:nvPr/>
        </p:nvSpPr>
        <p:spPr bwMode="auto">
          <a:xfrm>
            <a:off x="5868988" y="4237038"/>
            <a:ext cx="630237" cy="9604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692" name="Rectangle 52"/>
          <p:cNvSpPr>
            <a:spLocks noChangeAspect="1" noChangeArrowheads="1"/>
          </p:cNvSpPr>
          <p:nvPr/>
        </p:nvSpPr>
        <p:spPr bwMode="auto">
          <a:xfrm flipH="1">
            <a:off x="2857500" y="5705475"/>
            <a:ext cx="909638" cy="6778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程序</a:t>
            </a:r>
            <a:br>
              <a:rPr kumimoji="1" lang="zh-CN" altLang="en-US" sz="2000">
                <a:latin typeface="Book Antiqua" pitchFamily="18" charset="0"/>
                <a:ea typeface="楷体_GB2312" pitchFamily="49" charset="-122"/>
              </a:rPr>
            </a:b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空间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93" name="Rectangle 53"/>
          <p:cNvSpPr>
            <a:spLocks noChangeAspect="1" noChangeArrowheads="1"/>
          </p:cNvSpPr>
          <p:nvPr/>
        </p:nvSpPr>
        <p:spPr bwMode="auto">
          <a:xfrm flipH="1">
            <a:off x="6357938" y="5988050"/>
            <a:ext cx="1541462" cy="338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72000" tIns="36000" rIns="36000" bIns="0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sz="2000">
                <a:latin typeface="Book Antiqua" pitchFamily="18" charset="0"/>
                <a:ea typeface="楷体_GB2312" pitchFamily="49" charset="-122"/>
              </a:rPr>
              <a:t>主存储器</a:t>
            </a:r>
            <a:endParaRPr kumimoji="1" lang="zh-CN" altLang="zh-CN" sz="2000">
              <a:latin typeface="Book Antiqua" pitchFamily="18" charset="0"/>
              <a:ea typeface="楷体_GB2312" pitchFamily="49" charset="-122"/>
            </a:endParaRPr>
          </a:p>
        </p:txBody>
      </p:sp>
      <p:sp>
        <p:nvSpPr>
          <p:cNvPr id="1648694" name="Text Box 54"/>
          <p:cNvSpPr txBox="1">
            <a:spLocks noChangeAspect="1" noChangeArrowheads="1"/>
          </p:cNvSpPr>
          <p:nvPr/>
        </p:nvSpPr>
        <p:spPr bwMode="auto">
          <a:xfrm>
            <a:off x="1450975" y="5949950"/>
            <a:ext cx="6316663" cy="458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kumimoji="1" lang="zh-CN" altLang="en-US" sz="2400" b="0"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30280</TotalTime>
  <Words>3093</Words>
  <Application>Microsoft Office PowerPoint</Application>
  <PresentationFormat>全屏显示(4:3)</PresentationFormat>
  <Paragraphs>1141</Paragraphs>
  <Slides>58</Slides>
  <Notes>2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黑体</vt:lpstr>
      <vt:lpstr>华文行楷</vt:lpstr>
      <vt:lpstr>楷体_GB2312</vt:lpstr>
      <vt:lpstr>宋体</vt:lpstr>
      <vt:lpstr>Arial</vt:lpstr>
      <vt:lpstr>Arial Black</vt:lpstr>
      <vt:lpstr>Book Antiqua</vt:lpstr>
      <vt:lpstr>Symbol</vt:lpstr>
      <vt:lpstr>Times New Roman</vt:lpstr>
      <vt:lpstr>Wingdings</vt:lpstr>
      <vt:lpstr>Pixel</vt:lpstr>
      <vt:lpstr>文档</vt:lpstr>
      <vt:lpstr>Visio</vt:lpstr>
      <vt:lpstr>Image</vt:lpstr>
      <vt:lpstr>PowerPoint 演示文稿</vt:lpstr>
      <vt:lpstr>4.4  虚拟存储器</vt:lpstr>
      <vt:lpstr>4.4  虚拟存储器</vt:lpstr>
      <vt:lpstr>4.4  虚拟存储器        一、基本概念</vt:lpstr>
      <vt:lpstr>4.4  虚拟存储器        一、基本概念</vt:lpstr>
      <vt:lpstr>4.4  虚拟存储器        一、基本概念</vt:lpstr>
      <vt:lpstr>4.4  虚拟存储器        一、基本概念</vt:lpstr>
      <vt:lpstr>4.4  虚拟存储器        二、段式虚拟存储器</vt:lpstr>
      <vt:lpstr>4.4  虚拟存储器        二、段式虚拟存储器</vt:lpstr>
      <vt:lpstr>4.4  虚拟存储器        二、段式虚拟存储器</vt:lpstr>
      <vt:lpstr>4.4  虚拟存储器        二、段式虚拟存储器</vt:lpstr>
      <vt:lpstr>4.4  虚拟存储器        二、段式虚拟存储器</vt:lpstr>
      <vt:lpstr>4.4  虚拟存储器        二、段式虚拟存储器</vt:lpstr>
      <vt:lpstr>4.4  虚拟存储器        二、段式虚拟存储器</vt:lpstr>
      <vt:lpstr>4.4  虚拟存储器        三、页式虚拟存储器</vt:lpstr>
      <vt:lpstr>4.4  虚拟存储器        三、页式虚拟存储器</vt:lpstr>
      <vt:lpstr>4.4  虚拟存储器        三、页式虚拟存储器</vt:lpstr>
      <vt:lpstr>4.4  虚拟存储器        三、页式虚拟存储器</vt:lpstr>
      <vt:lpstr>4.4  虚拟存储器        四、段页式虚拟存储器</vt:lpstr>
      <vt:lpstr>4.4  虚拟存储器        四、段页式虚拟存储器</vt:lpstr>
      <vt:lpstr>4.4  虚拟存储器        四、段页式虚拟存储器</vt:lpstr>
      <vt:lpstr>4.4  虚拟存储器        四、段页式虚拟存储器</vt:lpstr>
      <vt:lpstr>4.4  虚拟存储器      五、虚拟存储器地址变换带来的速度问题</vt:lpstr>
      <vt:lpstr>PowerPoint 演示文稿</vt:lpstr>
      <vt:lpstr>4.4  虚拟存储器      五、虚拟存储器地址变换带来的速度问题</vt:lpstr>
      <vt:lpstr>PowerPoint 演示文稿</vt:lpstr>
      <vt:lpstr>PowerPoint 演示文稿</vt:lpstr>
      <vt:lpstr>4.4  虚拟存储器      五、虚拟存储器地址变换带来的速度问题</vt:lpstr>
      <vt:lpstr>4.4  虚拟存储器      五、虚拟存储器地址变换带来的速度问题</vt:lpstr>
      <vt:lpstr>4.4  虚拟存储器      五、虚拟存储器地址变换带来的速度问题</vt:lpstr>
      <vt:lpstr>4.4  虚拟存储器      五、虚拟存储器地址变换带来的速度问题</vt:lpstr>
      <vt:lpstr>4.4  虚拟存储器      五、虚拟存储器地址变换带来的速度问题</vt:lpstr>
      <vt:lpstr>PowerPoint 演示文稿</vt:lpstr>
      <vt:lpstr>4.4  虚拟存储器      五、虚拟存储器地址变换带来的速度问题</vt:lpstr>
      <vt:lpstr>PowerPoint 演示文稿</vt:lpstr>
      <vt:lpstr>4.4  虚拟存储器        六、替换算法</vt:lpstr>
      <vt:lpstr>4.4  虚拟存储器        六、替换算法</vt:lpstr>
      <vt:lpstr>4.4  虚拟存储器      七、虚拟存储器实例：Pentium</vt:lpstr>
      <vt:lpstr>4.4  虚拟存储器      七、虚拟存储器实例：Pentium</vt:lpstr>
      <vt:lpstr>4.4  虚拟存储器      七、虚拟存储器实例：Pentium</vt:lpstr>
      <vt:lpstr>4.4  虚拟存储器      七、虚拟存储器实例：Pentium</vt:lpstr>
      <vt:lpstr>4.4  虚拟存储器        八、存储保护</vt:lpstr>
      <vt:lpstr>4.4  虚拟存储器        八、存储保护</vt:lpstr>
      <vt:lpstr>4.4  虚拟存储器        八、存储保护</vt:lpstr>
      <vt:lpstr>4.4  虚拟存储器        八、存储保护</vt:lpstr>
      <vt:lpstr>4.4  虚拟存储器        八、存储保护</vt:lpstr>
      <vt:lpstr>4.4  虚拟存储器        八、存储保护</vt:lpstr>
      <vt:lpstr>4.4  虚拟存储器        八、存储保护</vt:lpstr>
      <vt:lpstr>4.4  虚拟存储器        八、存储保护</vt:lpstr>
      <vt:lpstr>存储体系实例：AMD Opteron（皓龙）处理器 </vt:lpstr>
      <vt:lpstr>存储体系实例：AMD Opteron（皓龙）处理器 </vt:lpstr>
      <vt:lpstr>PowerPoint 演示文稿</vt:lpstr>
      <vt:lpstr>PowerPoint 演示文稿</vt:lpstr>
      <vt:lpstr>存储体系实例：AMD Opteron（皓龙）处理器 </vt:lpstr>
      <vt:lpstr>The virtual address, physical address, indexes, tags, and data blocks for the AMD Opteron caches and TLBs.</vt:lpstr>
      <vt:lpstr>PowerPoint 演示文稿</vt:lpstr>
      <vt:lpstr>P144～145，习题4.31</vt:lpstr>
      <vt:lpstr>P144～145，习题4.31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第4章 存储系统</dc:subject>
  <dc:creator>车向泉</dc:creator>
  <dc:description>4.4 虚拟存储器_x000d_
 一、基本概念_x000d_
 二、段式虚拟存储器_x000d_
 三、页式虚拟存储器_x000d_
 四、段页式虚拟存储器_x000d_
 五、地址变换带来的速度问题_x000d_
 六、替换算法_x000d_
 七、实例：Pentium_x000d_
 八、存储保护_x000d_
 九、实例：AMD Opteron</dc:description>
  <cp:lastModifiedBy>车向泉</cp:lastModifiedBy>
  <cp:revision>1283</cp:revision>
  <dcterms:created xsi:type="dcterms:W3CDTF">1601-01-01T00:00:00Z</dcterms:created>
  <dcterms:modified xsi:type="dcterms:W3CDTF">2017-05-19T11:14:43Z</dcterms:modified>
</cp:coreProperties>
</file>