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667" r:id="rId2"/>
  </p:sldMasterIdLst>
  <p:notesMasterIdLst>
    <p:notesMasterId r:id="rId124"/>
  </p:notesMasterIdLst>
  <p:handoutMasterIdLst>
    <p:handoutMasterId r:id="rId125"/>
  </p:handoutMasterIdLst>
  <p:sldIdLst>
    <p:sldId id="408" r:id="rId3"/>
    <p:sldId id="507" r:id="rId4"/>
    <p:sldId id="508" r:id="rId5"/>
    <p:sldId id="412" r:id="rId6"/>
    <p:sldId id="558" r:id="rId7"/>
    <p:sldId id="559" r:id="rId8"/>
    <p:sldId id="560" r:id="rId9"/>
    <p:sldId id="561" r:id="rId10"/>
    <p:sldId id="562" r:id="rId11"/>
    <p:sldId id="563" r:id="rId12"/>
    <p:sldId id="564" r:id="rId13"/>
    <p:sldId id="565" r:id="rId14"/>
    <p:sldId id="566" r:id="rId15"/>
    <p:sldId id="567" r:id="rId16"/>
    <p:sldId id="568" r:id="rId17"/>
    <p:sldId id="569" r:id="rId18"/>
    <p:sldId id="570" r:id="rId19"/>
    <p:sldId id="571" r:id="rId20"/>
    <p:sldId id="572" r:id="rId21"/>
    <p:sldId id="573" r:id="rId22"/>
    <p:sldId id="574" r:id="rId23"/>
    <p:sldId id="575" r:id="rId24"/>
    <p:sldId id="576" r:id="rId25"/>
    <p:sldId id="577" r:id="rId26"/>
    <p:sldId id="578" r:id="rId27"/>
    <p:sldId id="579" r:id="rId28"/>
    <p:sldId id="580" r:id="rId29"/>
    <p:sldId id="581" r:id="rId30"/>
    <p:sldId id="582" r:id="rId31"/>
    <p:sldId id="583" r:id="rId32"/>
    <p:sldId id="584" r:id="rId33"/>
    <p:sldId id="585" r:id="rId34"/>
    <p:sldId id="586" r:id="rId35"/>
    <p:sldId id="587" r:id="rId36"/>
    <p:sldId id="588" r:id="rId37"/>
    <p:sldId id="589" r:id="rId38"/>
    <p:sldId id="590" r:id="rId39"/>
    <p:sldId id="591" r:id="rId40"/>
    <p:sldId id="592" r:id="rId41"/>
    <p:sldId id="593" r:id="rId42"/>
    <p:sldId id="594" r:id="rId43"/>
    <p:sldId id="595" r:id="rId44"/>
    <p:sldId id="596" r:id="rId45"/>
    <p:sldId id="597" r:id="rId46"/>
    <p:sldId id="598" r:id="rId47"/>
    <p:sldId id="600" r:id="rId48"/>
    <p:sldId id="601" r:id="rId49"/>
    <p:sldId id="602" r:id="rId50"/>
    <p:sldId id="603" r:id="rId51"/>
    <p:sldId id="604" r:id="rId52"/>
    <p:sldId id="605" r:id="rId53"/>
    <p:sldId id="606" r:id="rId54"/>
    <p:sldId id="607" r:id="rId55"/>
    <p:sldId id="609" r:id="rId56"/>
    <p:sldId id="610" r:id="rId57"/>
    <p:sldId id="611" r:id="rId58"/>
    <p:sldId id="612" r:id="rId59"/>
    <p:sldId id="608" r:id="rId60"/>
    <p:sldId id="614" r:id="rId61"/>
    <p:sldId id="622" r:id="rId62"/>
    <p:sldId id="613" r:id="rId63"/>
    <p:sldId id="616" r:id="rId64"/>
    <p:sldId id="615" r:id="rId65"/>
    <p:sldId id="617" r:id="rId66"/>
    <p:sldId id="618" r:id="rId67"/>
    <p:sldId id="619" r:id="rId68"/>
    <p:sldId id="624" r:id="rId69"/>
    <p:sldId id="625" r:id="rId70"/>
    <p:sldId id="627" r:id="rId71"/>
    <p:sldId id="628" r:id="rId72"/>
    <p:sldId id="672" r:id="rId73"/>
    <p:sldId id="673" r:id="rId74"/>
    <p:sldId id="674" r:id="rId75"/>
    <p:sldId id="675" r:id="rId76"/>
    <p:sldId id="629" r:id="rId77"/>
    <p:sldId id="630" r:id="rId78"/>
    <p:sldId id="631" r:id="rId79"/>
    <p:sldId id="620" r:id="rId80"/>
    <p:sldId id="621" r:id="rId81"/>
    <p:sldId id="623" r:id="rId82"/>
    <p:sldId id="632" r:id="rId83"/>
    <p:sldId id="633" r:id="rId84"/>
    <p:sldId id="634" r:id="rId85"/>
    <p:sldId id="635" r:id="rId86"/>
    <p:sldId id="659" r:id="rId87"/>
    <p:sldId id="658" r:id="rId88"/>
    <p:sldId id="637" r:id="rId89"/>
    <p:sldId id="636" r:id="rId90"/>
    <p:sldId id="638" r:id="rId91"/>
    <p:sldId id="639" r:id="rId92"/>
    <p:sldId id="640" r:id="rId93"/>
    <p:sldId id="641" r:id="rId94"/>
    <p:sldId id="642" r:id="rId95"/>
    <p:sldId id="643" r:id="rId96"/>
    <p:sldId id="644" r:id="rId97"/>
    <p:sldId id="646" r:id="rId98"/>
    <p:sldId id="647" r:id="rId99"/>
    <p:sldId id="648" r:id="rId100"/>
    <p:sldId id="649" r:id="rId101"/>
    <p:sldId id="650" r:id="rId102"/>
    <p:sldId id="651" r:id="rId103"/>
    <p:sldId id="652" r:id="rId104"/>
    <p:sldId id="661" r:id="rId105"/>
    <p:sldId id="662" r:id="rId106"/>
    <p:sldId id="663" r:id="rId107"/>
    <p:sldId id="660" r:id="rId108"/>
    <p:sldId id="664" r:id="rId109"/>
    <p:sldId id="666" r:id="rId110"/>
    <p:sldId id="667" r:id="rId111"/>
    <p:sldId id="668" r:id="rId112"/>
    <p:sldId id="669" r:id="rId113"/>
    <p:sldId id="670" r:id="rId114"/>
    <p:sldId id="671" r:id="rId115"/>
    <p:sldId id="653" r:id="rId116"/>
    <p:sldId id="654" r:id="rId117"/>
    <p:sldId id="655" r:id="rId118"/>
    <p:sldId id="656" r:id="rId119"/>
    <p:sldId id="657" r:id="rId120"/>
    <p:sldId id="676" r:id="rId121"/>
    <p:sldId id="677" r:id="rId122"/>
    <p:sldId id="678" r:id="rId123"/>
  </p:sldIdLst>
  <p:sldSz cx="9144000" cy="6858000" type="screen4x3"/>
  <p:notesSz cx="9939338" cy="6807200"/>
  <p:defaultTextStyle>
    <a:defPPr>
      <a:defRPr lang="en-US"/>
    </a:defPPr>
    <a:lvl1pPr algn="ctr" rtl="0" fontAlgn="base">
      <a:spcBef>
        <a:spcPct val="0"/>
      </a:spcBef>
      <a:spcAft>
        <a:spcPct val="0"/>
      </a:spcAft>
      <a:defRPr sz="2400" b="1" kern="1200">
        <a:solidFill>
          <a:schemeClr val="tx1"/>
        </a:solidFill>
        <a:latin typeface="Times New Roman" pitchFamily="18" charset="0"/>
        <a:ea typeface="宋体" charset="-122"/>
        <a:cs typeface="+mn-cs"/>
      </a:defRPr>
    </a:lvl1pPr>
    <a:lvl2pPr marL="457200" algn="ctr" rtl="0" fontAlgn="base">
      <a:spcBef>
        <a:spcPct val="0"/>
      </a:spcBef>
      <a:spcAft>
        <a:spcPct val="0"/>
      </a:spcAft>
      <a:defRPr sz="2400" b="1" kern="1200">
        <a:solidFill>
          <a:schemeClr val="tx1"/>
        </a:solidFill>
        <a:latin typeface="Times New Roman" pitchFamily="18" charset="0"/>
        <a:ea typeface="宋体" charset="-122"/>
        <a:cs typeface="+mn-cs"/>
      </a:defRPr>
    </a:lvl2pPr>
    <a:lvl3pPr marL="914400" algn="ctr" rtl="0" fontAlgn="base">
      <a:spcBef>
        <a:spcPct val="0"/>
      </a:spcBef>
      <a:spcAft>
        <a:spcPct val="0"/>
      </a:spcAft>
      <a:defRPr sz="2400" b="1" kern="1200">
        <a:solidFill>
          <a:schemeClr val="tx1"/>
        </a:solidFill>
        <a:latin typeface="Times New Roman" pitchFamily="18" charset="0"/>
        <a:ea typeface="宋体" charset="-122"/>
        <a:cs typeface="+mn-cs"/>
      </a:defRPr>
    </a:lvl3pPr>
    <a:lvl4pPr marL="1371600" algn="ctr" rtl="0" fontAlgn="base">
      <a:spcBef>
        <a:spcPct val="0"/>
      </a:spcBef>
      <a:spcAft>
        <a:spcPct val="0"/>
      </a:spcAft>
      <a:defRPr sz="2400" b="1" kern="1200">
        <a:solidFill>
          <a:schemeClr val="tx1"/>
        </a:solidFill>
        <a:latin typeface="Times New Roman" pitchFamily="18" charset="0"/>
        <a:ea typeface="宋体" charset="-122"/>
        <a:cs typeface="+mn-cs"/>
      </a:defRPr>
    </a:lvl4pPr>
    <a:lvl5pPr marL="1828800" algn="ctr" rtl="0" fontAlgn="base">
      <a:spcBef>
        <a:spcPct val="0"/>
      </a:spcBef>
      <a:spcAft>
        <a:spcPct val="0"/>
      </a:spcAft>
      <a:defRPr sz="2400" b="1" kern="1200">
        <a:solidFill>
          <a:schemeClr val="tx1"/>
        </a:solidFill>
        <a:latin typeface="Times New Roman" pitchFamily="18" charset="0"/>
        <a:ea typeface="宋体" charset="-122"/>
        <a:cs typeface="+mn-cs"/>
      </a:defRPr>
    </a:lvl5pPr>
    <a:lvl6pPr marL="2286000" algn="l" defTabSz="914400" rtl="0" eaLnBrk="1" latinLnBrk="0" hangingPunct="1">
      <a:defRPr sz="2400" b="1" kern="1200">
        <a:solidFill>
          <a:schemeClr val="tx1"/>
        </a:solidFill>
        <a:latin typeface="Times New Roman" pitchFamily="18" charset="0"/>
        <a:ea typeface="宋体" charset="-122"/>
        <a:cs typeface="+mn-cs"/>
      </a:defRPr>
    </a:lvl6pPr>
    <a:lvl7pPr marL="2743200" algn="l" defTabSz="914400" rtl="0" eaLnBrk="1" latinLnBrk="0" hangingPunct="1">
      <a:defRPr sz="2400" b="1" kern="1200">
        <a:solidFill>
          <a:schemeClr val="tx1"/>
        </a:solidFill>
        <a:latin typeface="Times New Roman" pitchFamily="18" charset="0"/>
        <a:ea typeface="宋体" charset="-122"/>
        <a:cs typeface="+mn-cs"/>
      </a:defRPr>
    </a:lvl7pPr>
    <a:lvl8pPr marL="3200400" algn="l" defTabSz="914400" rtl="0" eaLnBrk="1" latinLnBrk="0" hangingPunct="1">
      <a:defRPr sz="2400" b="1" kern="1200">
        <a:solidFill>
          <a:schemeClr val="tx1"/>
        </a:solidFill>
        <a:latin typeface="Times New Roman" pitchFamily="18" charset="0"/>
        <a:ea typeface="宋体" charset="-122"/>
        <a:cs typeface="+mn-cs"/>
      </a:defRPr>
    </a:lvl8pPr>
    <a:lvl9pPr marL="3657600" algn="l" defTabSz="914400" rtl="0" eaLnBrk="1" latinLnBrk="0" hangingPunct="1">
      <a:defRPr sz="2400" b="1"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4">
          <p15:clr>
            <a:srgbClr val="A4A3A4"/>
          </p15:clr>
        </p15:guide>
        <p15:guide id="2" pos="31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FF"/>
    <a:srgbClr val="FFCC99"/>
    <a:srgbClr val="FFCCFF"/>
    <a:srgbClr val="00FFFF"/>
    <a:srgbClr val="99CCFF"/>
    <a:srgbClr val="CCFF99"/>
    <a:srgbClr val="FFFF66"/>
    <a:srgbClr val="008000"/>
    <a:srgbClr val="CDCD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417" autoAdjust="0"/>
    <p:restoredTop sz="96095" autoAdjust="0"/>
  </p:normalViewPr>
  <p:slideViewPr>
    <p:cSldViewPr>
      <p:cViewPr varScale="1">
        <p:scale>
          <a:sx n="109" d="100"/>
          <a:sy n="109" d="100"/>
        </p:scale>
        <p:origin x="216" y="1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2316"/>
    </p:cViewPr>
  </p:sorterViewPr>
  <p:notesViewPr>
    <p:cSldViewPr>
      <p:cViewPr varScale="1">
        <p:scale>
          <a:sx n="104" d="100"/>
          <a:sy n="104" d="100"/>
        </p:scale>
        <p:origin x="-984" y="-90"/>
      </p:cViewPr>
      <p:guideLst>
        <p:guide orient="horz" pos="2144"/>
        <p:guide pos="313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7" Type="http://schemas.openxmlformats.org/officeDocument/2006/relationships/slide" Target="slides/slide101.xml"/><Relationship Id="rId2" Type="http://schemas.openxmlformats.org/officeDocument/2006/relationships/slide" Target="slides/slide5.xml"/><Relationship Id="rId1" Type="http://schemas.openxmlformats.org/officeDocument/2006/relationships/slide" Target="slides/slide1.xml"/><Relationship Id="rId6" Type="http://schemas.openxmlformats.org/officeDocument/2006/relationships/slide" Target="slides/slide87.xml"/><Relationship Id="rId5" Type="http://schemas.openxmlformats.org/officeDocument/2006/relationships/slide" Target="slides/slide78.xml"/><Relationship Id="rId4"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lvl1pPr>
          </a:lstStyle>
          <a:p>
            <a:endParaRPr lang="zh-CN" altLang="en-US"/>
          </a:p>
        </p:txBody>
      </p:sp>
      <p:sp>
        <p:nvSpPr>
          <p:cNvPr id="260099" name="Rectangle 3"/>
          <p:cNvSpPr>
            <a:spLocks noGrp="1" noChangeArrowheads="1"/>
          </p:cNvSpPr>
          <p:nvPr>
            <p:ph type="dt" sz="quarter" idx="1"/>
          </p:nvPr>
        </p:nvSpPr>
        <p:spPr bwMode="auto">
          <a:xfrm>
            <a:off x="5630863" y="0"/>
            <a:ext cx="4306887"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lvl1pPr>
          </a:lstStyle>
          <a:p>
            <a:endParaRPr lang="en-US" altLang="zh-CN"/>
          </a:p>
        </p:txBody>
      </p:sp>
      <p:sp>
        <p:nvSpPr>
          <p:cNvPr id="260100" name="Rectangle 4"/>
          <p:cNvSpPr>
            <a:spLocks noGrp="1" noChangeArrowheads="1"/>
          </p:cNvSpPr>
          <p:nvPr>
            <p:ph type="ftr" sz="quarter" idx="2"/>
          </p:nvPr>
        </p:nvSpPr>
        <p:spPr bwMode="auto">
          <a:xfrm>
            <a:off x="0" y="6465888"/>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lvl1pPr>
          </a:lstStyle>
          <a:p>
            <a:endParaRPr lang="en-US" altLang="zh-CN"/>
          </a:p>
        </p:txBody>
      </p:sp>
      <p:sp>
        <p:nvSpPr>
          <p:cNvPr id="260101" name="Rectangle 5"/>
          <p:cNvSpPr>
            <a:spLocks noGrp="1" noChangeArrowheads="1"/>
          </p:cNvSpPr>
          <p:nvPr>
            <p:ph type="sldNum" sz="quarter" idx="3"/>
          </p:nvPr>
        </p:nvSpPr>
        <p:spPr bwMode="auto">
          <a:xfrm>
            <a:off x="5630863" y="6465888"/>
            <a:ext cx="4306887"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lvl1pPr>
          </a:lstStyle>
          <a:p>
            <a:fld id="{38E442CB-A69A-4B50-923F-65C974134048}" type="slidenum">
              <a:rPr lang="zh-CN" altLang="en-US"/>
              <a:pPr/>
              <a:t>‹#›</a:t>
            </a:fld>
            <a:endParaRPr lang="en-US" altLang="zh-CN"/>
          </a:p>
        </p:txBody>
      </p:sp>
    </p:spTree>
    <p:extLst>
      <p:ext uri="{BB962C8B-B14F-4D97-AF65-F5344CB8AC3E}">
        <p14:creationId xmlns:p14="http://schemas.microsoft.com/office/powerpoint/2010/main" val="3042667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ea typeface="黑体" pitchFamily="2" charset="-122"/>
              </a:defRPr>
            </a:lvl1pPr>
          </a:lstStyle>
          <a:p>
            <a:endParaRPr lang="zh-CN" altLang="en-US"/>
          </a:p>
        </p:txBody>
      </p:sp>
      <p:sp>
        <p:nvSpPr>
          <p:cNvPr id="161795" name="Rectangle 3"/>
          <p:cNvSpPr>
            <a:spLocks noGrp="1" noChangeArrowheads="1"/>
          </p:cNvSpPr>
          <p:nvPr>
            <p:ph type="dt" idx="1"/>
          </p:nvPr>
        </p:nvSpPr>
        <p:spPr bwMode="auto">
          <a:xfrm>
            <a:off x="563245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ea typeface="黑体" pitchFamily="2" charset="-122"/>
              </a:defRPr>
            </a:lvl1pPr>
          </a:lstStyle>
          <a:p>
            <a:endParaRPr lang="en-US" altLang="zh-CN"/>
          </a:p>
        </p:txBody>
      </p:sp>
      <p:sp>
        <p:nvSpPr>
          <p:cNvPr id="161796" name="Rectangle 4"/>
          <p:cNvSpPr>
            <a:spLocks noGrp="1" noRot="1" noChangeAspect="1" noChangeArrowheads="1" noTextEdit="1"/>
          </p:cNvSpPr>
          <p:nvPr>
            <p:ph type="sldImg" idx="2"/>
          </p:nvPr>
        </p:nvSpPr>
        <p:spPr bwMode="auto">
          <a:xfrm>
            <a:off x="3267075" y="511175"/>
            <a:ext cx="3403600" cy="2552700"/>
          </a:xfrm>
          <a:prstGeom prst="rect">
            <a:avLst/>
          </a:prstGeom>
          <a:noFill/>
          <a:ln w="9525">
            <a:solidFill>
              <a:srgbClr val="000000"/>
            </a:solidFill>
            <a:miter lim="800000"/>
            <a:headEnd/>
            <a:tailEnd/>
          </a:ln>
          <a:effectLst/>
        </p:spPr>
      </p:sp>
      <p:sp>
        <p:nvSpPr>
          <p:cNvPr id="161797" name="Rectangle 5"/>
          <p:cNvSpPr>
            <a:spLocks noGrp="1" noChangeArrowheads="1"/>
          </p:cNvSpPr>
          <p:nvPr>
            <p:ph type="body" sz="quarter" idx="3"/>
          </p:nvPr>
        </p:nvSpPr>
        <p:spPr bwMode="auto">
          <a:xfrm>
            <a:off x="1325563" y="3233738"/>
            <a:ext cx="7288212" cy="3062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1798" name="Rectangle 6"/>
          <p:cNvSpPr>
            <a:spLocks noGrp="1" noChangeArrowheads="1"/>
          </p:cNvSpPr>
          <p:nvPr>
            <p:ph type="ftr" sz="quarter" idx="4"/>
          </p:nvPr>
        </p:nvSpPr>
        <p:spPr bwMode="auto">
          <a:xfrm>
            <a:off x="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ea typeface="黑体" pitchFamily="2" charset="-122"/>
              </a:defRPr>
            </a:lvl1pPr>
          </a:lstStyle>
          <a:p>
            <a:endParaRPr lang="en-US" altLang="zh-CN"/>
          </a:p>
        </p:txBody>
      </p:sp>
      <p:sp>
        <p:nvSpPr>
          <p:cNvPr id="161799" name="Rectangle 7"/>
          <p:cNvSpPr>
            <a:spLocks noGrp="1" noChangeArrowheads="1"/>
          </p:cNvSpPr>
          <p:nvPr>
            <p:ph type="sldNum" sz="quarter" idx="5"/>
          </p:nvPr>
        </p:nvSpPr>
        <p:spPr bwMode="auto">
          <a:xfrm>
            <a:off x="563245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ea typeface="黑体" pitchFamily="2" charset="-122"/>
              </a:defRPr>
            </a:lvl1pPr>
          </a:lstStyle>
          <a:p>
            <a:fld id="{D3D993D3-2D5A-4F33-99C0-05088613C045}" type="slidenum">
              <a:rPr lang="zh-CN" altLang="en-US"/>
              <a:pPr/>
              <a:t>‹#›</a:t>
            </a:fld>
            <a:endParaRPr lang="en-US" altLang="zh-CN"/>
          </a:p>
        </p:txBody>
      </p:sp>
    </p:spTree>
    <p:extLst>
      <p:ext uri="{BB962C8B-B14F-4D97-AF65-F5344CB8AC3E}">
        <p14:creationId xmlns:p14="http://schemas.microsoft.com/office/powerpoint/2010/main" val="27021402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16C3B0-DD3F-4801-8875-7BF8537D2C8E}" type="slidenum">
              <a:rPr lang="zh-CN" altLang="en-US"/>
              <a:pPr/>
              <a:t>96</a:t>
            </a:fld>
            <a:endParaRPr lang="en-US" altLang="zh-CN"/>
          </a:p>
        </p:txBody>
      </p:sp>
      <p:sp>
        <p:nvSpPr>
          <p:cNvPr id="1135618" name="Rectangle 2"/>
          <p:cNvSpPr>
            <a:spLocks noGrp="1" noRot="1" noChangeAspect="1" noChangeArrowheads="1" noTextEdit="1"/>
          </p:cNvSpPr>
          <p:nvPr>
            <p:ph type="sldImg"/>
          </p:nvPr>
        </p:nvSpPr>
        <p:spPr>
          <a:ln/>
        </p:spPr>
      </p:sp>
      <p:sp>
        <p:nvSpPr>
          <p:cNvPr id="1135619" name="Rectangle 3"/>
          <p:cNvSpPr>
            <a:spLocks noGrp="1" noChangeArrowheads="1"/>
          </p:cNvSpPr>
          <p:nvPr>
            <p:ph type="body" idx="1"/>
          </p:nvPr>
        </p:nvSpPr>
        <p:spPr/>
        <p:txBody>
          <a:bodyPr/>
          <a:lstStyle/>
          <a:p>
            <a:r>
              <a:rPr lang="en-US" altLang="zh-CN" smtClean="0"/>
              <a:t>Commercial machines are shown in plain text and research machines in bold. </a:t>
            </a:r>
          </a:p>
          <a:p>
            <a:r>
              <a:rPr lang="en-US" altLang="zh-CN" smtClean="0"/>
              <a:t>The CDC-6600 and Cray-1 were load-store machines with register 0 fixed at 0, and separate integer and floating-point registers. Instructions could not cross word boundaries. </a:t>
            </a:r>
          </a:p>
          <a:p>
            <a:r>
              <a:rPr lang="en-US" altLang="zh-CN" smtClean="0"/>
              <a:t>An early IBM research machine led to the 801 and America research projects, with the 801 leading to the unsuccessful RT/PC and America leading to the successful Power architecture. Some people who worked on the 801 later joined Hewlett-Packard to work on the PARISC.</a:t>
            </a:r>
          </a:p>
          <a:p>
            <a:r>
              <a:rPr lang="en-US" altLang="zh-CN" smtClean="0"/>
              <a:t>The two university projects were the basis of MIPS and SPARC machines. </a:t>
            </a:r>
          </a:p>
          <a:p>
            <a:r>
              <a:rPr lang="en-US" altLang="zh-CN" smtClean="0"/>
              <a:t>According to Furber [1996], the Berkeley RISC project was the inspiration of the ARM architecture. While ARM1, ARM2, and ARM3 were names of both architectures and chips, ARM version 4 is the name of the architecture used in ARM7, ARM8, and StrongARM chips. (There are no ARM v.4 and ARM5 chips, but ARM6 and early ARM7 chips use the ARM3 architecture.)</a:t>
            </a:r>
          </a:p>
          <a:p>
            <a:r>
              <a:rPr lang="en-US" altLang="zh-CN" smtClean="0"/>
              <a:t>DEC built a RISC microprocessor in 1988 but did not introduce it. Instead, DEC shipped workstations using MIPS microprocessors for three years before they brought out their own RISC instruction set, Alpha 21064, which is very similar to MIPS III and PRISM. The Alpha architecture has had small extensions, but they have not been formalized with version numbers; we used version 3 because that is the version of the reference manual. The Alpha 21164A chip added byte and halfword loads and stores, and the Alpha 21264 includes the MAX multimedia and bit count instructions. Internally, Digital names chips after the fabrication technology: EV4 (21064), EV45 (21064A), EV5 (21164), EV56 (21164A), and EV6 (21264). "EV" stands for "extended VAX."</a:t>
            </a:r>
            <a:endParaRPr lang="zh-CN" altLang="en-US"/>
          </a:p>
        </p:txBody>
      </p:sp>
    </p:spTree>
    <p:extLst>
      <p:ext uri="{BB962C8B-B14F-4D97-AF65-F5344CB8AC3E}">
        <p14:creationId xmlns:p14="http://schemas.microsoft.com/office/powerpoint/2010/main" val="276683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D993D3-2D5A-4F33-99C0-05088613C045}" type="slidenum">
              <a:rPr lang="zh-CN" altLang="en-US" smtClean="0"/>
              <a:pPr/>
              <a:t>100</a:t>
            </a:fld>
            <a:endParaRPr lang="en-US" altLang="zh-CN"/>
          </a:p>
        </p:txBody>
      </p:sp>
    </p:spTree>
    <p:extLst>
      <p:ext uri="{BB962C8B-B14F-4D97-AF65-F5344CB8AC3E}">
        <p14:creationId xmlns:p14="http://schemas.microsoft.com/office/powerpoint/2010/main" val="4133570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9203" name="Rectangle 3"/>
          <p:cNvSpPr>
            <a:spLocks noChangeArrowheads="1"/>
          </p:cNvSpPr>
          <p:nvPr/>
        </p:nvSpPr>
        <p:spPr bwMode="hidden">
          <a:xfrm>
            <a:off x="0" y="0"/>
            <a:ext cx="3505200" cy="6858000"/>
          </a:xfrm>
          <a:prstGeom prst="rect">
            <a:avLst/>
          </a:prstGeom>
          <a:gradFill rotWithShape="0">
            <a:gsLst>
              <a:gs pos="0">
                <a:srgbClr val="CDCDE6"/>
              </a:gs>
              <a:gs pos="100000">
                <a:schemeClr val="bg1"/>
              </a:gs>
            </a:gsLst>
            <a:lin ang="0" scaled="1"/>
          </a:gradFill>
          <a:ln w="9525">
            <a:noFill/>
            <a:miter lim="800000"/>
            <a:headEnd/>
            <a:tailEnd/>
          </a:ln>
          <a:effectLst/>
        </p:spPr>
        <p:txBody>
          <a:bodyPr wrap="none" anchor="ctr"/>
          <a:lstStyle/>
          <a:p>
            <a:endParaRPr lang="zh-CN" altLang="en-US" b="0"/>
          </a:p>
        </p:txBody>
      </p:sp>
      <p:sp>
        <p:nvSpPr>
          <p:cNvPr id="179204" name="Rectangle 4"/>
          <p:cNvSpPr>
            <a:spLocks noChangeArrowheads="1"/>
          </p:cNvSpPr>
          <p:nvPr/>
        </p:nvSpPr>
        <p:spPr bwMode="hidden">
          <a:xfrm>
            <a:off x="1716088" y="1690688"/>
            <a:ext cx="7427913" cy="2533650"/>
          </a:xfrm>
          <a:prstGeom prst="rect">
            <a:avLst/>
          </a:prstGeom>
          <a:solidFill>
            <a:schemeClr val="bg2"/>
          </a:solidFill>
          <a:ln w="9525">
            <a:noFill/>
            <a:miter lim="800000"/>
            <a:headEnd/>
            <a:tailEnd/>
          </a:ln>
        </p:spPr>
        <p:txBody>
          <a:bodyPr/>
          <a:lstStyle/>
          <a:p>
            <a:pPr algn="l"/>
            <a:endParaRPr lang="zh-CN" altLang="en-US" b="0"/>
          </a:p>
        </p:txBody>
      </p:sp>
      <p:sp>
        <p:nvSpPr>
          <p:cNvPr id="179206" name="Rectangle 6"/>
          <p:cNvSpPr>
            <a:spLocks noChangeArrowheads="1"/>
          </p:cNvSpPr>
          <p:nvPr/>
        </p:nvSpPr>
        <p:spPr bwMode="auto">
          <a:xfrm>
            <a:off x="573088" y="3582988"/>
            <a:ext cx="576263" cy="641350"/>
          </a:xfrm>
          <a:prstGeom prst="rect">
            <a:avLst/>
          </a:prstGeom>
          <a:solidFill>
            <a:schemeClr val="accent2"/>
          </a:solidFill>
          <a:ln w="9525">
            <a:noFill/>
            <a:miter lim="800000"/>
            <a:headEnd/>
            <a:tailEnd/>
          </a:ln>
        </p:spPr>
        <p:txBody>
          <a:bodyPr/>
          <a:lstStyle/>
          <a:p>
            <a:pPr algn="l"/>
            <a:endParaRPr lang="zh-CN" altLang="en-US" b="0"/>
          </a:p>
        </p:txBody>
      </p:sp>
      <p:sp>
        <p:nvSpPr>
          <p:cNvPr id="179207" name="Rectangle 7"/>
          <p:cNvSpPr>
            <a:spLocks noChangeArrowheads="1"/>
          </p:cNvSpPr>
          <p:nvPr/>
        </p:nvSpPr>
        <p:spPr bwMode="auto">
          <a:xfrm>
            <a:off x="1716088" y="1690688"/>
            <a:ext cx="574675" cy="642938"/>
          </a:xfrm>
          <a:prstGeom prst="rect">
            <a:avLst/>
          </a:prstGeom>
          <a:solidFill>
            <a:srgbClr val="CDCDE6"/>
          </a:solidFill>
          <a:ln w="9525">
            <a:noFill/>
            <a:miter lim="800000"/>
            <a:headEnd/>
            <a:tailEnd/>
          </a:ln>
        </p:spPr>
        <p:txBody>
          <a:bodyPr/>
          <a:lstStyle/>
          <a:p>
            <a:pPr algn="l"/>
            <a:endParaRPr lang="zh-CN" altLang="en-US" b="0"/>
          </a:p>
        </p:txBody>
      </p:sp>
      <p:sp>
        <p:nvSpPr>
          <p:cNvPr id="179209" name="Rectangle 9"/>
          <p:cNvSpPr>
            <a:spLocks noChangeArrowheads="1"/>
          </p:cNvSpPr>
          <p:nvPr/>
        </p:nvSpPr>
        <p:spPr bwMode="auto">
          <a:xfrm>
            <a:off x="1141413" y="3582988"/>
            <a:ext cx="584200" cy="641350"/>
          </a:xfrm>
          <a:prstGeom prst="rect">
            <a:avLst/>
          </a:prstGeom>
          <a:solidFill>
            <a:schemeClr val="bg2"/>
          </a:solidFill>
          <a:ln w="9525">
            <a:noFill/>
            <a:miter lim="800000"/>
            <a:headEnd/>
            <a:tailEnd/>
          </a:ln>
        </p:spPr>
        <p:txBody>
          <a:bodyPr/>
          <a:lstStyle/>
          <a:p>
            <a:pPr algn="l"/>
            <a:endParaRPr lang="zh-CN" altLang="en-US" b="0"/>
          </a:p>
        </p:txBody>
      </p:sp>
      <p:sp>
        <p:nvSpPr>
          <p:cNvPr id="179210" name="Rectangle 10"/>
          <p:cNvSpPr>
            <a:spLocks noChangeArrowheads="1"/>
          </p:cNvSpPr>
          <p:nvPr/>
        </p:nvSpPr>
        <p:spPr bwMode="auto">
          <a:xfrm>
            <a:off x="2281238" y="1690688"/>
            <a:ext cx="585788" cy="642938"/>
          </a:xfrm>
          <a:prstGeom prst="rect">
            <a:avLst/>
          </a:prstGeom>
          <a:solidFill>
            <a:schemeClr val="accent2"/>
          </a:solidFill>
          <a:ln w="9525">
            <a:noFill/>
            <a:miter lim="800000"/>
            <a:headEnd/>
            <a:tailEnd/>
          </a:ln>
        </p:spPr>
        <p:txBody>
          <a:bodyPr/>
          <a:lstStyle/>
          <a:p>
            <a:pPr algn="l"/>
            <a:endParaRPr lang="zh-CN" altLang="en-US" b="0"/>
          </a:p>
        </p:txBody>
      </p:sp>
      <p:sp>
        <p:nvSpPr>
          <p:cNvPr id="179211" name="Rectangle 11"/>
          <p:cNvSpPr>
            <a:spLocks noChangeArrowheads="1"/>
          </p:cNvSpPr>
          <p:nvPr/>
        </p:nvSpPr>
        <p:spPr bwMode="auto">
          <a:xfrm>
            <a:off x="1141413" y="2324101"/>
            <a:ext cx="584200" cy="633413"/>
          </a:xfrm>
          <a:prstGeom prst="rect">
            <a:avLst/>
          </a:prstGeom>
          <a:solidFill>
            <a:srgbClr val="CDCDE6"/>
          </a:solidFill>
          <a:ln w="9525">
            <a:noFill/>
            <a:miter lim="800000"/>
            <a:headEnd/>
            <a:tailEnd/>
          </a:ln>
        </p:spPr>
        <p:txBody>
          <a:bodyPr/>
          <a:lstStyle/>
          <a:p>
            <a:pPr algn="l"/>
            <a:endParaRPr lang="zh-CN" altLang="en-US" b="0"/>
          </a:p>
        </p:txBody>
      </p:sp>
      <p:sp>
        <p:nvSpPr>
          <p:cNvPr id="179212" name="Rectangle 12"/>
          <p:cNvSpPr>
            <a:spLocks noChangeArrowheads="1"/>
          </p:cNvSpPr>
          <p:nvPr/>
        </p:nvSpPr>
        <p:spPr bwMode="auto">
          <a:xfrm>
            <a:off x="0" y="2324101"/>
            <a:ext cx="582613" cy="633413"/>
          </a:xfrm>
          <a:prstGeom prst="rect">
            <a:avLst/>
          </a:prstGeom>
          <a:solidFill>
            <a:schemeClr val="bg2"/>
          </a:solidFill>
          <a:ln w="9525">
            <a:noFill/>
            <a:miter lim="800000"/>
            <a:headEnd/>
            <a:tailEnd/>
          </a:ln>
        </p:spPr>
        <p:txBody>
          <a:bodyPr/>
          <a:lstStyle/>
          <a:p>
            <a:pPr algn="l"/>
            <a:endParaRPr lang="zh-CN" altLang="en-US" b="0"/>
          </a:p>
        </p:txBody>
      </p:sp>
      <p:sp>
        <p:nvSpPr>
          <p:cNvPr id="179213" name="Rectangle 13"/>
          <p:cNvSpPr>
            <a:spLocks noChangeArrowheads="1"/>
          </p:cNvSpPr>
          <p:nvPr/>
        </p:nvSpPr>
        <p:spPr bwMode="auto">
          <a:xfrm>
            <a:off x="1716088" y="2324101"/>
            <a:ext cx="574675" cy="633413"/>
          </a:xfrm>
          <a:prstGeom prst="rect">
            <a:avLst/>
          </a:prstGeom>
          <a:solidFill>
            <a:schemeClr val="accent2"/>
          </a:solidFill>
          <a:ln w="9525">
            <a:noFill/>
            <a:miter lim="800000"/>
            <a:headEnd/>
            <a:tailEnd/>
          </a:ln>
        </p:spPr>
        <p:txBody>
          <a:bodyPr/>
          <a:lstStyle/>
          <a:p>
            <a:pPr algn="l"/>
            <a:endParaRPr lang="zh-CN" altLang="en-US" b="0"/>
          </a:p>
        </p:txBody>
      </p:sp>
      <p:sp>
        <p:nvSpPr>
          <p:cNvPr id="179214" name="Rectangle 14"/>
          <p:cNvSpPr>
            <a:spLocks noChangeArrowheads="1"/>
          </p:cNvSpPr>
          <p:nvPr/>
        </p:nvSpPr>
        <p:spPr bwMode="auto">
          <a:xfrm>
            <a:off x="573088" y="2947988"/>
            <a:ext cx="576263" cy="644525"/>
          </a:xfrm>
          <a:prstGeom prst="rect">
            <a:avLst/>
          </a:prstGeom>
          <a:solidFill>
            <a:srgbClr val="CDCDE6"/>
          </a:solidFill>
          <a:ln w="9525">
            <a:noFill/>
            <a:miter lim="800000"/>
            <a:headEnd/>
            <a:tailEnd/>
          </a:ln>
        </p:spPr>
        <p:txBody>
          <a:bodyPr/>
          <a:lstStyle/>
          <a:p>
            <a:pPr algn="l"/>
            <a:endParaRPr lang="zh-CN" altLang="en-US" b="0"/>
          </a:p>
        </p:txBody>
      </p:sp>
      <p:sp>
        <p:nvSpPr>
          <p:cNvPr id="179215" name="Rectangle 15"/>
          <p:cNvSpPr>
            <a:spLocks noChangeArrowheads="1"/>
          </p:cNvSpPr>
          <p:nvPr/>
        </p:nvSpPr>
        <p:spPr bwMode="auto">
          <a:xfrm>
            <a:off x="1141413" y="2947988"/>
            <a:ext cx="584200" cy="644525"/>
          </a:xfrm>
          <a:prstGeom prst="rect">
            <a:avLst/>
          </a:prstGeom>
          <a:solidFill>
            <a:schemeClr val="accent2"/>
          </a:solidFill>
          <a:ln w="9525">
            <a:noFill/>
            <a:miter lim="800000"/>
            <a:headEnd/>
            <a:tailEnd/>
          </a:ln>
        </p:spPr>
        <p:txBody>
          <a:bodyPr/>
          <a:lstStyle/>
          <a:p>
            <a:pPr algn="l"/>
            <a:endParaRPr lang="zh-CN" altLang="en-US" b="0"/>
          </a:p>
        </p:txBody>
      </p:sp>
      <p:sp>
        <p:nvSpPr>
          <p:cNvPr id="179216" name="Rectangle 16"/>
          <p:cNvSpPr>
            <a:spLocks noGrp="1" noChangeArrowheads="1"/>
          </p:cNvSpPr>
          <p:nvPr userDrawn="1">
            <p:ph type="dt" sz="half" idx="2"/>
          </p:nvPr>
        </p:nvSpPr>
        <p:spPr>
          <a:xfrm>
            <a:off x="457200" y="6248400"/>
            <a:ext cx="2133600" cy="457200"/>
          </a:xfrm>
        </p:spPr>
        <p:txBody>
          <a:bodyPr/>
          <a:lstStyle>
            <a:lvl1pPr>
              <a:defRPr/>
            </a:lvl1pPr>
          </a:lstStyle>
          <a:p>
            <a:endParaRPr lang="en-US" altLang="zh-CN"/>
          </a:p>
        </p:txBody>
      </p:sp>
      <p:sp>
        <p:nvSpPr>
          <p:cNvPr id="179217" name="Rectangle 17"/>
          <p:cNvSpPr>
            <a:spLocks noGrp="1" noChangeArrowheads="1"/>
          </p:cNvSpPr>
          <p:nvPr userDrawn="1">
            <p:ph type="ftr" sz="quarter" idx="3"/>
          </p:nvPr>
        </p:nvSpPr>
        <p:spPr/>
        <p:txBody>
          <a:bodyPr/>
          <a:lstStyle>
            <a:lvl1pPr>
              <a:defRPr/>
            </a:lvl1pPr>
          </a:lstStyle>
          <a:p>
            <a:endParaRPr lang="en-US" altLang="zh-CN"/>
          </a:p>
        </p:txBody>
      </p:sp>
      <p:sp>
        <p:nvSpPr>
          <p:cNvPr id="179218" name="Rectangle 18"/>
          <p:cNvSpPr>
            <a:spLocks noGrp="1" noChangeArrowheads="1"/>
          </p:cNvSpPr>
          <p:nvPr userDrawn="1">
            <p:ph type="sldNum" sz="quarter" idx="4"/>
          </p:nvPr>
        </p:nvSpPr>
        <p:spPr/>
        <p:txBody>
          <a:bodyPr/>
          <a:lstStyle>
            <a:lvl1pPr>
              <a:defRPr/>
            </a:lvl1pPr>
          </a:lstStyle>
          <a:p>
            <a:fld id="{23B2E3E1-FB6D-4AC7-90A5-E25B9DF780E2}" type="slidenum">
              <a:rPr lang="zh-CN" altLang="en-US"/>
              <a:pPr/>
              <a:t>‹#›</a:t>
            </a:fld>
            <a:endParaRPr lang="en-US" altLang="zh-CN"/>
          </a:p>
        </p:txBody>
      </p:sp>
      <p:sp>
        <p:nvSpPr>
          <p:cNvPr id="179219" name="Rectangle 19"/>
          <p:cNvSpPr>
            <a:spLocks noGrp="1" noChangeArrowheads="1"/>
          </p:cNvSpPr>
          <p:nvPr userDrawn="1">
            <p:ph type="ctrTitle"/>
          </p:nvPr>
        </p:nvSpPr>
        <p:spPr>
          <a:xfrm>
            <a:off x="468313" y="1828800"/>
            <a:ext cx="8523287" cy="2209800"/>
          </a:xfrm>
        </p:spPr>
        <p:txBody>
          <a:bodyPr/>
          <a:lstStyle>
            <a:lvl1pPr algn="r">
              <a:defRPr sz="4400">
                <a:solidFill>
                  <a:srgbClr val="FFFFFF"/>
                </a:solidFill>
              </a:defRPr>
            </a:lvl1pPr>
          </a:lstStyle>
          <a:p>
            <a:r>
              <a:rPr lang="zh-CN" altLang="en-US"/>
              <a:t>单击此处编辑母版标题样式</a:t>
            </a:r>
          </a:p>
        </p:txBody>
      </p:sp>
      <p:sp>
        <p:nvSpPr>
          <p:cNvPr id="179220" name="Rectangle 20"/>
          <p:cNvSpPr>
            <a:spLocks noGrp="1" noChangeArrowheads="1"/>
          </p:cNvSpPr>
          <p:nvPr userDrawn="1">
            <p:ph type="subTitle" idx="1"/>
          </p:nvPr>
        </p:nvSpPr>
        <p:spPr>
          <a:xfrm>
            <a:off x="468313" y="4267200"/>
            <a:ext cx="8523287" cy="1752600"/>
          </a:xfrm>
        </p:spPr>
        <p:txBody>
          <a:bodyPr/>
          <a:lstStyle>
            <a:lvl1pPr marL="0" indent="0" algn="r">
              <a:buFont typeface="Wingdings" pitchFamily="2" charset="2"/>
              <a:buNone/>
              <a:defRPr sz="3800"/>
            </a:lvl1pPr>
          </a:lstStyle>
          <a:p>
            <a:r>
              <a:rPr lang="zh-CN" altLang="en-US"/>
              <a:t>单击此处编辑母版副标题样式</a:t>
            </a:r>
          </a:p>
        </p:txBody>
      </p:sp>
      <p:sp>
        <p:nvSpPr>
          <p:cNvPr id="179222" name="Text Box 22"/>
          <p:cNvSpPr txBox="1">
            <a:spLocks noChangeArrowheads="1"/>
          </p:cNvSpPr>
          <p:nvPr userDrawn="1"/>
        </p:nvSpPr>
        <p:spPr bwMode="auto">
          <a:xfrm>
            <a:off x="1835150" y="561975"/>
            <a:ext cx="3744913" cy="1066800"/>
          </a:xfrm>
          <a:prstGeom prst="rect">
            <a:avLst/>
          </a:prstGeom>
          <a:noFill/>
          <a:ln w="28575" algn="ctr">
            <a:noFill/>
            <a:miter lim="800000"/>
            <a:headEnd/>
            <a:tailEnd/>
          </a:ln>
          <a:effectLst/>
        </p:spPr>
        <p:txBody>
          <a:bodyPr>
            <a:spAutoFit/>
          </a:bodyPr>
          <a:lstStyle/>
          <a:p>
            <a:pPr algn="l"/>
            <a:r>
              <a:rPr lang="zh-CN" altLang="en-US" sz="3200" b="0">
                <a:solidFill>
                  <a:srgbClr val="0000FF"/>
                </a:solidFill>
                <a:latin typeface="Arial" charset="0"/>
                <a:ea typeface="华文行楷" pitchFamily="2" charset="-122"/>
              </a:rPr>
              <a:t>西安电子科技大学</a:t>
            </a:r>
          </a:p>
          <a:p>
            <a:pPr algn="l"/>
            <a:r>
              <a:rPr lang="zh-CN" altLang="en-US" sz="3200" b="0">
                <a:solidFill>
                  <a:srgbClr val="0000FF"/>
                </a:solidFill>
                <a:latin typeface="Arial" charset="0"/>
                <a:ea typeface="华文行楷" pitchFamily="2" charset="-122"/>
              </a:rPr>
              <a:t>计算机学院</a:t>
            </a:r>
          </a:p>
        </p:txBody>
      </p:sp>
      <p:graphicFrame>
        <p:nvGraphicFramePr>
          <p:cNvPr id="179224" name="Object 24"/>
          <p:cNvGraphicFramePr>
            <a:graphicFrameLocks noChangeAspect="1"/>
          </p:cNvGraphicFramePr>
          <p:nvPr userDrawn="1"/>
        </p:nvGraphicFramePr>
        <p:xfrm>
          <a:off x="177800" y="166688"/>
          <a:ext cx="1692275" cy="1677987"/>
        </p:xfrm>
        <a:graphic>
          <a:graphicData uri="http://schemas.openxmlformats.org/presentationml/2006/ole">
            <mc:AlternateContent xmlns:mc="http://schemas.openxmlformats.org/markup-compatibility/2006">
              <mc:Choice xmlns:v="urn:schemas-microsoft-com:vml" Requires="v">
                <p:oleObj spid="_x0000_s179244" name="Image" r:id="rId3" imgW="4888889" imgH="4850794" progId="">
                  <p:embed/>
                </p:oleObj>
              </mc:Choice>
              <mc:Fallback>
                <p:oleObj name="Image" r:id="rId3" imgW="4888889" imgH="4850794" progId="">
                  <p:embed/>
                  <p:pic>
                    <p:nvPicPr>
                      <p:cNvPr id="0" name="Picture 2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7800" y="166688"/>
                        <a:ext cx="1692275" cy="167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23"/>
          <p:cNvSpPr>
            <a:spLocks noChangeArrowheads="1"/>
          </p:cNvSpPr>
          <p:nvPr userDrawn="1"/>
        </p:nvSpPr>
        <p:spPr bwMode="auto">
          <a:xfrm>
            <a:off x="333012" y="5130007"/>
            <a:ext cx="4224908" cy="838200"/>
          </a:xfrm>
          <a:prstGeom prst="rect">
            <a:avLst/>
          </a:prstGeom>
          <a:noFill/>
          <a:ln w="9525">
            <a:noFill/>
            <a:miter lim="800000"/>
            <a:headEnd/>
            <a:tailEnd/>
          </a:ln>
          <a:effectLst/>
        </p:spPr>
        <p:txBody>
          <a:bodyPr anchor="b"/>
          <a:lstStyle/>
          <a:p>
            <a:pPr algn="l">
              <a:spcBef>
                <a:spcPct val="0"/>
              </a:spcBef>
              <a:defRPr/>
            </a:pPr>
            <a:fld id="{32A4AEEE-F80F-4175-861B-C5B4EB4A318A}" type="datetime3">
              <a:rPr lang="zh-CN" altLang="en-US" sz="2400" smtClean="0">
                <a:solidFill>
                  <a:srgbClr val="3333FF"/>
                </a:solidFill>
                <a:effectLst>
                  <a:outerShdw blurRad="38100" dist="38100" dir="2700000" algn="tl">
                    <a:srgbClr val="C0C0C0"/>
                  </a:outerShdw>
                </a:effectLst>
                <a:latin typeface="Arial" charset="0"/>
                <a:ea typeface="宋体" pitchFamily="2" charset="-122"/>
              </a:rPr>
              <a:t>2018年6月28日星期四</a:t>
            </a:fld>
            <a:endParaRPr lang="zh-CN" altLang="en-US" sz="2400" dirty="0">
              <a:solidFill>
                <a:srgbClr val="3333FF"/>
              </a:solidFill>
              <a:effectLst>
                <a:outerShdw blurRad="38100" dist="38100" dir="2700000" algn="tl">
                  <a:srgbClr val="C0C0C0"/>
                </a:outerShdw>
              </a:effectLst>
              <a:latin typeface="Arial" charset="0"/>
              <a:ea typeface="宋体" pitchFamily="2" charset="-122"/>
            </a:endParaRPr>
          </a:p>
          <a:p>
            <a:pPr algn="l">
              <a:spcBef>
                <a:spcPct val="0"/>
              </a:spcBef>
              <a:defRPr/>
            </a:pPr>
            <a:fld id="{45941CD6-4F3D-46A1-AEC8-8A8A0AA2B5B3}" type="datetime11">
              <a:rPr lang="zh-CN" altLang="en-US" sz="2400">
                <a:solidFill>
                  <a:srgbClr val="3333FF"/>
                </a:solidFill>
                <a:effectLst>
                  <a:outerShdw blurRad="38100" dist="38100" dir="2700000" algn="tl">
                    <a:srgbClr val="C0C0C0"/>
                  </a:outerShdw>
                </a:effectLst>
                <a:latin typeface="Arial" charset="0"/>
                <a:ea typeface="宋体" pitchFamily="2" charset="-122"/>
              </a:rPr>
              <a:pPr algn="l">
                <a:spcBef>
                  <a:spcPct val="0"/>
                </a:spcBef>
                <a:defRPr/>
              </a:pPr>
              <a:t>09:29:33</a:t>
            </a:fld>
            <a:endParaRPr lang="en-US" altLang="zh-CN" sz="2400" dirty="0">
              <a:solidFill>
                <a:srgbClr val="3333FF"/>
              </a:solidFill>
              <a:effectLst>
                <a:outerShdw blurRad="38100" dist="38100" dir="2700000" algn="tl">
                  <a:srgbClr val="C0C0C0"/>
                </a:outerShdw>
              </a:effectLst>
              <a:latin typeface="Arial" charset="0"/>
              <a:ea typeface="宋体" pitchFamily="2" charset="-122"/>
            </a:endParaRPr>
          </a:p>
        </p:txBody>
      </p:sp>
      <p:grpSp>
        <p:nvGrpSpPr>
          <p:cNvPr id="24" name="组合 23"/>
          <p:cNvGrpSpPr/>
          <p:nvPr userDrawn="1"/>
        </p:nvGrpSpPr>
        <p:grpSpPr>
          <a:xfrm>
            <a:off x="356172" y="5737225"/>
            <a:ext cx="8635428" cy="860426"/>
            <a:chOff x="356172" y="5737225"/>
            <a:chExt cx="8635428" cy="860426"/>
          </a:xfrm>
        </p:grpSpPr>
        <p:cxnSp>
          <p:nvCxnSpPr>
            <p:cNvPr id="25" name="直接连接符 24"/>
            <p:cNvCxnSpPr/>
            <p:nvPr userDrawn="1"/>
          </p:nvCxnSpPr>
          <p:spPr bwMode="auto">
            <a:xfrm flipH="1">
              <a:off x="356172" y="6597440"/>
              <a:ext cx="1512211" cy="0"/>
            </a:xfrm>
            <a:prstGeom prst="line">
              <a:avLst/>
            </a:prstGeom>
            <a:solidFill>
              <a:schemeClr val="accent1"/>
            </a:solidFill>
            <a:ln w="19050" cap="flat" cmpd="sng" algn="ctr">
              <a:solidFill>
                <a:srgbClr val="5D5DC0"/>
              </a:solidFill>
              <a:prstDash val="solid"/>
              <a:round/>
              <a:headEnd type="none" w="med" len="med"/>
              <a:tailEnd type="none" w="med" len="med"/>
            </a:ln>
            <a:effectLst/>
          </p:spPr>
        </p:cxnSp>
        <p:grpSp>
          <p:nvGrpSpPr>
            <p:cNvPr id="26" name="组合 25"/>
            <p:cNvGrpSpPr/>
            <p:nvPr userDrawn="1"/>
          </p:nvGrpSpPr>
          <p:grpSpPr>
            <a:xfrm>
              <a:off x="2616916" y="5912643"/>
              <a:ext cx="157163" cy="39688"/>
              <a:chOff x="6834188" y="5932488"/>
              <a:chExt cx="157163" cy="39688"/>
            </a:xfrm>
          </p:grpSpPr>
          <p:sp>
            <p:nvSpPr>
              <p:cNvPr id="52" name="Line 5"/>
              <p:cNvSpPr>
                <a:spLocks noChangeShapeType="1"/>
              </p:cNvSpPr>
              <p:nvPr userDrawn="1"/>
            </p:nvSpPr>
            <p:spPr bwMode="auto">
              <a:xfrm flipV="1">
                <a:off x="6897688" y="59324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3" name="Line 15"/>
              <p:cNvSpPr>
                <a:spLocks noChangeShapeType="1"/>
              </p:cNvSpPr>
              <p:nvPr userDrawn="1"/>
            </p:nvSpPr>
            <p:spPr bwMode="auto">
              <a:xfrm flipV="1">
                <a:off x="6834188" y="59324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4" name="Line 16"/>
              <p:cNvSpPr>
                <a:spLocks noChangeShapeType="1"/>
              </p:cNvSpPr>
              <p:nvPr userDrawn="1"/>
            </p:nvSpPr>
            <p:spPr bwMode="auto">
              <a:xfrm flipH="1" flipV="1">
                <a:off x="6865938" y="59324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5" name="Line 17"/>
              <p:cNvSpPr>
                <a:spLocks noChangeShapeType="1"/>
              </p:cNvSpPr>
              <p:nvPr userDrawn="1"/>
            </p:nvSpPr>
            <p:spPr bwMode="auto">
              <a:xfrm flipH="1" flipV="1">
                <a:off x="6943726" y="59324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27" name="组合 26"/>
            <p:cNvGrpSpPr/>
            <p:nvPr userDrawn="1"/>
          </p:nvGrpSpPr>
          <p:grpSpPr>
            <a:xfrm>
              <a:off x="2288304" y="6115843"/>
              <a:ext cx="157162" cy="39688"/>
              <a:chOff x="6505576" y="6135688"/>
              <a:chExt cx="157162" cy="39688"/>
            </a:xfrm>
          </p:grpSpPr>
          <p:sp>
            <p:nvSpPr>
              <p:cNvPr id="48" name="Line 6"/>
              <p:cNvSpPr>
                <a:spLocks noChangeShapeType="1"/>
              </p:cNvSpPr>
              <p:nvPr userDrawn="1"/>
            </p:nvSpPr>
            <p:spPr bwMode="auto">
              <a:xfrm flipV="1">
                <a:off x="6505576" y="61356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9" name="Line 7"/>
              <p:cNvSpPr>
                <a:spLocks noChangeShapeType="1"/>
              </p:cNvSpPr>
              <p:nvPr userDrawn="1"/>
            </p:nvSpPr>
            <p:spPr bwMode="auto">
              <a:xfrm flipH="1" flipV="1">
                <a:off x="6537326" y="61356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0" name="Line 18"/>
              <p:cNvSpPr>
                <a:spLocks noChangeShapeType="1"/>
              </p:cNvSpPr>
              <p:nvPr userDrawn="1"/>
            </p:nvSpPr>
            <p:spPr bwMode="auto">
              <a:xfrm flipH="1" flipV="1">
                <a:off x="6615113" y="61356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1" name="Line 19"/>
              <p:cNvSpPr>
                <a:spLocks noChangeShapeType="1"/>
              </p:cNvSpPr>
              <p:nvPr userDrawn="1"/>
            </p:nvSpPr>
            <p:spPr bwMode="auto">
              <a:xfrm flipV="1">
                <a:off x="6569076" y="61356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sp>
          <p:nvSpPr>
            <p:cNvPr id="28" name="Line 25"/>
            <p:cNvSpPr>
              <a:spLocks noChangeShapeType="1"/>
            </p:cNvSpPr>
            <p:nvPr userDrawn="1"/>
          </p:nvSpPr>
          <p:spPr bwMode="auto">
            <a:xfrm>
              <a:off x="2023985" y="6597650"/>
              <a:ext cx="696761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nvGrpSpPr>
            <p:cNvPr id="29" name="组合 28"/>
            <p:cNvGrpSpPr/>
            <p:nvPr userDrawn="1"/>
          </p:nvGrpSpPr>
          <p:grpSpPr>
            <a:xfrm>
              <a:off x="1819198" y="5737225"/>
              <a:ext cx="204788" cy="860426"/>
              <a:chOff x="7115176" y="5737225"/>
              <a:chExt cx="204788" cy="860426"/>
            </a:xfrm>
          </p:grpSpPr>
          <p:sp>
            <p:nvSpPr>
              <p:cNvPr id="35" name="Line 8"/>
              <p:cNvSpPr>
                <a:spLocks noChangeShapeType="1"/>
              </p:cNvSpPr>
              <p:nvPr userDrawn="1"/>
            </p:nvSpPr>
            <p:spPr bwMode="auto">
              <a:xfrm flipV="1">
                <a:off x="7210426" y="5894388"/>
                <a:ext cx="0" cy="15557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6" name="Line 9"/>
              <p:cNvSpPr>
                <a:spLocks noChangeShapeType="1"/>
              </p:cNvSpPr>
              <p:nvPr userDrawn="1"/>
            </p:nvSpPr>
            <p:spPr bwMode="auto">
              <a:xfrm flipV="1">
                <a:off x="7162801" y="6049963"/>
                <a:ext cx="0" cy="133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7" name="Line 10"/>
              <p:cNvSpPr>
                <a:spLocks noChangeShapeType="1"/>
              </p:cNvSpPr>
              <p:nvPr userDrawn="1"/>
            </p:nvSpPr>
            <p:spPr bwMode="auto">
              <a:xfrm flipV="1">
                <a:off x="7256463" y="5894388"/>
                <a:ext cx="0" cy="619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8" name="Line 11"/>
              <p:cNvSpPr>
                <a:spLocks noChangeShapeType="1"/>
              </p:cNvSpPr>
              <p:nvPr userDrawn="1"/>
            </p:nvSpPr>
            <p:spPr bwMode="auto">
              <a:xfrm flipV="1">
                <a:off x="7162801" y="6284913"/>
                <a:ext cx="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9" name="Line 12"/>
              <p:cNvSpPr>
                <a:spLocks noChangeShapeType="1"/>
              </p:cNvSpPr>
              <p:nvPr userDrawn="1"/>
            </p:nvSpPr>
            <p:spPr bwMode="auto">
              <a:xfrm flipV="1">
                <a:off x="7319963" y="5956300"/>
                <a:ext cx="0" cy="641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0" name="Line 13"/>
              <p:cNvSpPr>
                <a:spLocks noChangeShapeType="1"/>
              </p:cNvSpPr>
              <p:nvPr userDrawn="1"/>
            </p:nvSpPr>
            <p:spPr bwMode="auto">
              <a:xfrm>
                <a:off x="7115176" y="62849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1" name="Line 14"/>
              <p:cNvSpPr>
                <a:spLocks noChangeShapeType="1"/>
              </p:cNvSpPr>
              <p:nvPr userDrawn="1"/>
            </p:nvSpPr>
            <p:spPr bwMode="auto">
              <a:xfrm>
                <a:off x="7115176" y="61833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2" name="Line 20"/>
              <p:cNvSpPr>
                <a:spLocks noChangeShapeType="1"/>
              </p:cNvSpPr>
              <p:nvPr userDrawn="1"/>
            </p:nvSpPr>
            <p:spPr bwMode="auto">
              <a:xfrm>
                <a:off x="7210426" y="5894388"/>
                <a:ext cx="460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3" name="Line 21"/>
              <p:cNvSpPr>
                <a:spLocks noChangeShapeType="1"/>
              </p:cNvSpPr>
              <p:nvPr userDrawn="1"/>
            </p:nvSpPr>
            <p:spPr bwMode="auto">
              <a:xfrm flipV="1">
                <a:off x="7115176"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4" name="Line 22"/>
              <p:cNvSpPr>
                <a:spLocks noChangeShapeType="1"/>
              </p:cNvSpPr>
              <p:nvPr userDrawn="1"/>
            </p:nvSpPr>
            <p:spPr bwMode="auto">
              <a:xfrm flipV="1">
                <a:off x="7232651"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5" name="Line 23"/>
              <p:cNvSpPr>
                <a:spLocks noChangeShapeType="1"/>
              </p:cNvSpPr>
              <p:nvPr userDrawn="1"/>
            </p:nvSpPr>
            <p:spPr bwMode="auto">
              <a:xfrm flipV="1">
                <a:off x="7232651" y="5737225"/>
                <a:ext cx="0" cy="15716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6" name="Line 26"/>
              <p:cNvSpPr>
                <a:spLocks noChangeShapeType="1"/>
              </p:cNvSpPr>
              <p:nvPr userDrawn="1"/>
            </p:nvSpPr>
            <p:spPr bwMode="auto">
              <a:xfrm>
                <a:off x="7162801" y="6049963"/>
                <a:ext cx="157163"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7" name="Line 27"/>
              <p:cNvSpPr>
                <a:spLocks noChangeShapeType="1"/>
              </p:cNvSpPr>
              <p:nvPr userDrawn="1"/>
            </p:nvSpPr>
            <p:spPr bwMode="auto">
              <a:xfrm>
                <a:off x="7210426" y="5956300"/>
                <a:ext cx="1095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30" name="组合 29"/>
            <p:cNvGrpSpPr/>
            <p:nvPr userDrawn="1"/>
          </p:nvGrpSpPr>
          <p:grpSpPr>
            <a:xfrm>
              <a:off x="356172" y="6165380"/>
              <a:ext cx="1132962" cy="312738"/>
              <a:chOff x="356172" y="6165380"/>
              <a:chExt cx="1132962" cy="312738"/>
            </a:xfrm>
          </p:grpSpPr>
          <p:sp>
            <p:nvSpPr>
              <p:cNvPr id="31" name="Line 24"/>
              <p:cNvSpPr>
                <a:spLocks noChangeShapeType="1"/>
              </p:cNvSpPr>
              <p:nvPr userDrawn="1"/>
            </p:nvSpPr>
            <p:spPr bwMode="auto">
              <a:xfrm>
                <a:off x="622872" y="6165380"/>
                <a:ext cx="430213" cy="3048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2" name="Line 28"/>
              <p:cNvSpPr>
                <a:spLocks noChangeShapeType="1"/>
              </p:cNvSpPr>
              <p:nvPr userDrawn="1"/>
            </p:nvSpPr>
            <p:spPr bwMode="auto">
              <a:xfrm flipV="1">
                <a:off x="356172" y="6165380"/>
                <a:ext cx="26670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3" name="Line 29"/>
              <p:cNvSpPr>
                <a:spLocks noChangeShapeType="1"/>
              </p:cNvSpPr>
              <p:nvPr userDrawn="1"/>
            </p:nvSpPr>
            <p:spPr bwMode="auto">
              <a:xfrm flipV="1">
                <a:off x="924497" y="6181255"/>
                <a:ext cx="166688" cy="1968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4" name="Line 24"/>
              <p:cNvSpPr>
                <a:spLocks noChangeShapeType="1"/>
              </p:cNvSpPr>
              <p:nvPr userDrawn="1"/>
            </p:nvSpPr>
            <p:spPr bwMode="auto">
              <a:xfrm>
                <a:off x="1081328" y="6181255"/>
                <a:ext cx="407806" cy="28892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AD794D0F-8D34-4EDD-9F33-47A6009F840F}"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1338" y="-26988"/>
            <a:ext cx="2144712" cy="676910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988"/>
            <a:ext cx="6281738" cy="67691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91D2C44D-E518-4A70-8CC3-C8D33DE6B336}"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6988"/>
            <a:ext cx="8578850" cy="67691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2"/>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4" name="灯片编号占位符 3"/>
          <p:cNvSpPr>
            <a:spLocks noGrp="1"/>
          </p:cNvSpPr>
          <p:nvPr>
            <p:ph type="sldNum" sz="quarter" idx="11"/>
          </p:nvPr>
        </p:nvSpPr>
        <p:spPr>
          <a:xfrm>
            <a:off x="6553200" y="6248400"/>
            <a:ext cx="2133600" cy="457200"/>
          </a:xfrm>
        </p:spPr>
        <p:txBody>
          <a:bodyPr/>
          <a:lstStyle>
            <a:lvl1pPr>
              <a:defRPr/>
            </a:lvl1pPr>
          </a:lstStyle>
          <a:p>
            <a:fld id="{ACB4F6D3-29C7-490A-AFDF-88F2D1838FFC}" type="slidenum">
              <a:rPr lang="zh-CN" altLang="en-US"/>
              <a:pPr/>
              <a:t>‹#›</a:t>
            </a:fld>
            <a:endParaRPr lang="en-US" altLang="zh-CN"/>
          </a:p>
        </p:txBody>
      </p:sp>
      <p:sp>
        <p:nvSpPr>
          <p:cNvPr id="5" name="日期占位符 4"/>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26988"/>
            <a:ext cx="8567737" cy="64928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549275"/>
            <a:ext cx="8578850" cy="6192838"/>
          </a:xfrm>
        </p:spPr>
        <p:txBody>
          <a:bodyPr/>
          <a:lstStyle/>
          <a:p>
            <a:endParaRPr lang="zh-CN" altLang="en-US"/>
          </a:p>
        </p:txBody>
      </p:sp>
      <p:sp>
        <p:nvSpPr>
          <p:cNvPr id="4" name="页脚占位符 3"/>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1"/>
          </p:nvPr>
        </p:nvSpPr>
        <p:spPr>
          <a:xfrm>
            <a:off x="6553200" y="6248400"/>
            <a:ext cx="2133600" cy="457200"/>
          </a:xfrm>
        </p:spPr>
        <p:txBody>
          <a:bodyPr/>
          <a:lstStyle>
            <a:lvl1pPr>
              <a:defRPr/>
            </a:lvl1pPr>
          </a:lstStyle>
          <a:p>
            <a:fld id="{855D2AD8-8D7D-4AFF-BD36-0B0F2832EEAA}" type="slidenum">
              <a:rPr lang="zh-CN" altLang="en-US"/>
              <a:pPr/>
              <a:t>‹#›</a:t>
            </a:fld>
            <a:endParaRPr lang="en-US" altLang="zh-CN"/>
          </a:p>
        </p:txBody>
      </p:sp>
      <p:sp>
        <p:nvSpPr>
          <p:cNvPr id="6" name="日期占位符 5"/>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6"/>
          <p:cNvGrpSpPr>
            <a:grpSpLocks/>
          </p:cNvGrpSpPr>
          <p:nvPr userDrawn="1"/>
        </p:nvGrpSpPr>
        <p:grpSpPr bwMode="auto">
          <a:xfrm>
            <a:off x="0" y="0"/>
            <a:ext cx="9144000" cy="6858000"/>
            <a:chOff x="0" y="-4320"/>
            <a:chExt cx="5760" cy="4320"/>
          </a:xfrm>
        </p:grpSpPr>
        <p:sp>
          <p:nvSpPr>
            <p:cNvPr id="179203" name="Rectangle 3"/>
            <p:cNvSpPr>
              <a:spLocks noChangeArrowheads="1"/>
            </p:cNvSpPr>
            <p:nvPr/>
          </p:nvSpPr>
          <p:spPr bwMode="hidden">
            <a:xfrm>
              <a:off x="0" y="-432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b="0">
                <a:solidFill>
                  <a:srgbClr val="000000"/>
                </a:solidFill>
              </a:endParaRPr>
            </a:p>
          </p:txBody>
        </p:sp>
        <p:sp>
          <p:nvSpPr>
            <p:cNvPr id="179204" name="Rectangle 4"/>
            <p:cNvSpPr>
              <a:spLocks noChangeArrowheads="1"/>
            </p:cNvSpPr>
            <p:nvPr/>
          </p:nvSpPr>
          <p:spPr bwMode="hidden">
            <a:xfrm>
              <a:off x="1081" y="-3255"/>
              <a:ext cx="4679" cy="1596"/>
            </a:xfrm>
            <a:prstGeom prst="rect">
              <a:avLst/>
            </a:prstGeom>
            <a:solidFill>
              <a:schemeClr val="bg2"/>
            </a:solidFill>
            <a:ln w="9525">
              <a:noFill/>
              <a:miter lim="800000"/>
              <a:headEnd/>
              <a:tailEnd/>
            </a:ln>
          </p:spPr>
          <p:txBody>
            <a:bodyPr/>
            <a:lstStyle/>
            <a:p>
              <a:pPr algn="l"/>
              <a:endParaRPr lang="zh-CN" altLang="en-US" b="0">
                <a:solidFill>
                  <a:srgbClr val="000000"/>
                </a:solidFill>
              </a:endParaRPr>
            </a:p>
          </p:txBody>
        </p:sp>
        <p:grpSp>
          <p:nvGrpSpPr>
            <p:cNvPr id="3" name="Group 25"/>
            <p:cNvGrpSpPr>
              <a:grpSpLocks/>
            </p:cNvGrpSpPr>
            <p:nvPr userDrawn="1"/>
          </p:nvGrpSpPr>
          <p:grpSpPr bwMode="auto">
            <a:xfrm>
              <a:off x="0" y="-3255"/>
              <a:ext cx="1806" cy="1596"/>
              <a:chOff x="0" y="-3255"/>
              <a:chExt cx="1806" cy="1596"/>
            </a:xfrm>
          </p:grpSpPr>
          <p:sp>
            <p:nvSpPr>
              <p:cNvPr id="179206" name="Rectangle 6"/>
              <p:cNvSpPr>
                <a:spLocks noChangeArrowheads="1"/>
              </p:cNvSpPr>
              <p:nvPr/>
            </p:nvSpPr>
            <p:spPr bwMode="auto">
              <a:xfrm>
                <a:off x="361" y="-2063"/>
                <a:ext cx="363" cy="404"/>
              </a:xfrm>
              <a:prstGeom prst="rect">
                <a:avLst/>
              </a:prstGeom>
              <a:solidFill>
                <a:schemeClr val="accent2"/>
              </a:solidFill>
              <a:ln w="9525">
                <a:noFill/>
                <a:miter lim="800000"/>
                <a:headEnd/>
                <a:tailEnd/>
              </a:ln>
            </p:spPr>
            <p:txBody>
              <a:bodyPr/>
              <a:lstStyle/>
              <a:p>
                <a:pPr algn="l"/>
                <a:endParaRPr lang="zh-CN" altLang="en-US" b="0">
                  <a:solidFill>
                    <a:srgbClr val="000000"/>
                  </a:solidFill>
                </a:endParaRPr>
              </a:p>
            </p:txBody>
          </p:sp>
          <p:sp>
            <p:nvSpPr>
              <p:cNvPr id="179207" name="Rectangle 7"/>
              <p:cNvSpPr>
                <a:spLocks noChangeArrowheads="1"/>
              </p:cNvSpPr>
              <p:nvPr/>
            </p:nvSpPr>
            <p:spPr bwMode="auto">
              <a:xfrm>
                <a:off x="1081" y="-3255"/>
                <a:ext cx="362" cy="405"/>
              </a:xfrm>
              <a:prstGeom prst="rect">
                <a:avLst/>
              </a:prstGeom>
              <a:solidFill>
                <a:schemeClr val="folHlink"/>
              </a:solidFill>
              <a:ln w="9525">
                <a:noFill/>
                <a:miter lim="800000"/>
                <a:headEnd/>
                <a:tailEnd/>
              </a:ln>
            </p:spPr>
            <p:txBody>
              <a:bodyPr/>
              <a:lstStyle/>
              <a:p>
                <a:pPr algn="l"/>
                <a:endParaRPr lang="zh-CN" altLang="en-US" b="0">
                  <a:solidFill>
                    <a:srgbClr val="000000"/>
                  </a:solidFill>
                </a:endParaRPr>
              </a:p>
            </p:txBody>
          </p:sp>
          <p:sp>
            <p:nvSpPr>
              <p:cNvPr id="179209" name="Rectangle 9"/>
              <p:cNvSpPr>
                <a:spLocks noChangeArrowheads="1"/>
              </p:cNvSpPr>
              <p:nvPr/>
            </p:nvSpPr>
            <p:spPr bwMode="auto">
              <a:xfrm>
                <a:off x="719" y="-2063"/>
                <a:ext cx="368" cy="404"/>
              </a:xfrm>
              <a:prstGeom prst="rect">
                <a:avLst/>
              </a:prstGeom>
              <a:solidFill>
                <a:schemeClr val="bg2"/>
              </a:solidFill>
              <a:ln w="9525">
                <a:noFill/>
                <a:miter lim="800000"/>
                <a:headEnd/>
                <a:tailEnd/>
              </a:ln>
            </p:spPr>
            <p:txBody>
              <a:bodyPr/>
              <a:lstStyle/>
              <a:p>
                <a:pPr algn="l"/>
                <a:endParaRPr lang="zh-CN" altLang="en-US" b="0">
                  <a:solidFill>
                    <a:srgbClr val="000000"/>
                  </a:solidFill>
                </a:endParaRPr>
              </a:p>
            </p:txBody>
          </p:sp>
          <p:sp>
            <p:nvSpPr>
              <p:cNvPr id="179210" name="Rectangle 10"/>
              <p:cNvSpPr>
                <a:spLocks noChangeArrowheads="1"/>
              </p:cNvSpPr>
              <p:nvPr/>
            </p:nvSpPr>
            <p:spPr bwMode="auto">
              <a:xfrm>
                <a:off x="1437" y="-3255"/>
                <a:ext cx="369" cy="405"/>
              </a:xfrm>
              <a:prstGeom prst="rect">
                <a:avLst/>
              </a:prstGeom>
              <a:solidFill>
                <a:schemeClr val="accent2"/>
              </a:solidFill>
              <a:ln w="9525">
                <a:noFill/>
                <a:miter lim="800000"/>
                <a:headEnd/>
                <a:tailEnd/>
              </a:ln>
            </p:spPr>
            <p:txBody>
              <a:bodyPr/>
              <a:lstStyle/>
              <a:p>
                <a:pPr algn="l"/>
                <a:endParaRPr lang="zh-CN" altLang="en-US" b="0">
                  <a:solidFill>
                    <a:srgbClr val="000000"/>
                  </a:solidFill>
                </a:endParaRPr>
              </a:p>
            </p:txBody>
          </p:sp>
          <p:sp>
            <p:nvSpPr>
              <p:cNvPr id="179211" name="Rectangle 11"/>
              <p:cNvSpPr>
                <a:spLocks noChangeArrowheads="1"/>
              </p:cNvSpPr>
              <p:nvPr/>
            </p:nvSpPr>
            <p:spPr bwMode="auto">
              <a:xfrm>
                <a:off x="719" y="-2856"/>
                <a:ext cx="368" cy="399"/>
              </a:xfrm>
              <a:prstGeom prst="rect">
                <a:avLst/>
              </a:prstGeom>
              <a:solidFill>
                <a:schemeClr val="folHlink"/>
              </a:solidFill>
              <a:ln w="9525">
                <a:noFill/>
                <a:miter lim="800000"/>
                <a:headEnd/>
                <a:tailEnd/>
              </a:ln>
            </p:spPr>
            <p:txBody>
              <a:bodyPr/>
              <a:lstStyle/>
              <a:p>
                <a:pPr algn="l"/>
                <a:endParaRPr lang="zh-CN" altLang="en-US" b="0">
                  <a:solidFill>
                    <a:srgbClr val="000000"/>
                  </a:solidFill>
                </a:endParaRPr>
              </a:p>
            </p:txBody>
          </p:sp>
          <p:sp>
            <p:nvSpPr>
              <p:cNvPr id="179212" name="Rectangle 12"/>
              <p:cNvSpPr>
                <a:spLocks noChangeArrowheads="1"/>
              </p:cNvSpPr>
              <p:nvPr/>
            </p:nvSpPr>
            <p:spPr bwMode="auto">
              <a:xfrm>
                <a:off x="0" y="-2856"/>
                <a:ext cx="367" cy="399"/>
              </a:xfrm>
              <a:prstGeom prst="rect">
                <a:avLst/>
              </a:prstGeom>
              <a:solidFill>
                <a:schemeClr val="bg2"/>
              </a:solidFill>
              <a:ln w="9525">
                <a:noFill/>
                <a:miter lim="800000"/>
                <a:headEnd/>
                <a:tailEnd/>
              </a:ln>
            </p:spPr>
            <p:txBody>
              <a:bodyPr/>
              <a:lstStyle/>
              <a:p>
                <a:pPr algn="l"/>
                <a:endParaRPr lang="zh-CN" altLang="en-US" b="0">
                  <a:solidFill>
                    <a:srgbClr val="000000"/>
                  </a:solidFill>
                </a:endParaRPr>
              </a:p>
            </p:txBody>
          </p:sp>
          <p:sp>
            <p:nvSpPr>
              <p:cNvPr id="179213" name="Rectangle 13"/>
              <p:cNvSpPr>
                <a:spLocks noChangeArrowheads="1"/>
              </p:cNvSpPr>
              <p:nvPr/>
            </p:nvSpPr>
            <p:spPr bwMode="auto">
              <a:xfrm>
                <a:off x="1081" y="-2856"/>
                <a:ext cx="362" cy="399"/>
              </a:xfrm>
              <a:prstGeom prst="rect">
                <a:avLst/>
              </a:prstGeom>
              <a:solidFill>
                <a:schemeClr val="accent2"/>
              </a:solidFill>
              <a:ln w="9525">
                <a:noFill/>
                <a:miter lim="800000"/>
                <a:headEnd/>
                <a:tailEnd/>
              </a:ln>
            </p:spPr>
            <p:txBody>
              <a:bodyPr/>
              <a:lstStyle/>
              <a:p>
                <a:pPr algn="l"/>
                <a:endParaRPr lang="zh-CN" altLang="en-US" b="0">
                  <a:solidFill>
                    <a:srgbClr val="000000"/>
                  </a:solidFill>
                </a:endParaRPr>
              </a:p>
            </p:txBody>
          </p:sp>
          <p:sp>
            <p:nvSpPr>
              <p:cNvPr id="179214" name="Rectangle 14"/>
              <p:cNvSpPr>
                <a:spLocks noChangeArrowheads="1"/>
              </p:cNvSpPr>
              <p:nvPr/>
            </p:nvSpPr>
            <p:spPr bwMode="auto">
              <a:xfrm>
                <a:off x="361" y="-2463"/>
                <a:ext cx="363" cy="406"/>
              </a:xfrm>
              <a:prstGeom prst="rect">
                <a:avLst/>
              </a:prstGeom>
              <a:solidFill>
                <a:schemeClr val="folHlink"/>
              </a:solidFill>
              <a:ln w="9525">
                <a:noFill/>
                <a:miter lim="800000"/>
                <a:headEnd/>
                <a:tailEnd/>
              </a:ln>
            </p:spPr>
            <p:txBody>
              <a:bodyPr/>
              <a:lstStyle/>
              <a:p>
                <a:pPr algn="l"/>
                <a:endParaRPr lang="zh-CN" altLang="en-US" b="0">
                  <a:solidFill>
                    <a:srgbClr val="000000"/>
                  </a:solidFill>
                </a:endParaRPr>
              </a:p>
            </p:txBody>
          </p:sp>
          <p:sp>
            <p:nvSpPr>
              <p:cNvPr id="179215" name="Rectangle 15"/>
              <p:cNvSpPr>
                <a:spLocks noChangeArrowheads="1"/>
              </p:cNvSpPr>
              <p:nvPr/>
            </p:nvSpPr>
            <p:spPr bwMode="auto">
              <a:xfrm>
                <a:off x="719" y="-2463"/>
                <a:ext cx="368" cy="406"/>
              </a:xfrm>
              <a:prstGeom prst="rect">
                <a:avLst/>
              </a:prstGeom>
              <a:solidFill>
                <a:schemeClr val="accent2"/>
              </a:solidFill>
              <a:ln w="9525">
                <a:noFill/>
                <a:miter lim="800000"/>
                <a:headEnd/>
                <a:tailEnd/>
              </a:ln>
            </p:spPr>
            <p:txBody>
              <a:bodyPr/>
              <a:lstStyle/>
              <a:p>
                <a:pPr algn="l"/>
                <a:endParaRPr lang="zh-CN" altLang="en-US" b="0">
                  <a:solidFill>
                    <a:srgbClr val="000000"/>
                  </a:solidFill>
                </a:endParaRPr>
              </a:p>
            </p:txBody>
          </p:sp>
        </p:grpSp>
      </p:grpSp>
      <p:sp>
        <p:nvSpPr>
          <p:cNvPr id="179216"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solidFill>
                <a:srgbClr val="000000"/>
              </a:solidFill>
            </a:endParaRPr>
          </a:p>
        </p:txBody>
      </p:sp>
      <p:sp>
        <p:nvSpPr>
          <p:cNvPr id="179217" name="Rectangle 17"/>
          <p:cNvSpPr>
            <a:spLocks noGrp="1" noChangeArrowheads="1"/>
          </p:cNvSpPr>
          <p:nvPr>
            <p:ph type="ftr" sz="quarter" idx="3"/>
          </p:nvPr>
        </p:nvSpPr>
        <p:spPr/>
        <p:txBody>
          <a:bodyPr/>
          <a:lstStyle>
            <a:lvl1pPr>
              <a:defRPr/>
            </a:lvl1pPr>
          </a:lstStyle>
          <a:p>
            <a:endParaRPr lang="en-US" altLang="zh-CN">
              <a:solidFill>
                <a:srgbClr val="000000"/>
              </a:solidFill>
            </a:endParaRPr>
          </a:p>
        </p:txBody>
      </p:sp>
      <p:sp>
        <p:nvSpPr>
          <p:cNvPr id="179218" name="Rectangle 18"/>
          <p:cNvSpPr>
            <a:spLocks noGrp="1" noChangeArrowheads="1"/>
          </p:cNvSpPr>
          <p:nvPr>
            <p:ph type="sldNum" sz="quarter" idx="4"/>
          </p:nvPr>
        </p:nvSpPr>
        <p:spPr/>
        <p:txBody>
          <a:bodyPr/>
          <a:lstStyle>
            <a:lvl1pPr>
              <a:defRPr/>
            </a:lvl1pPr>
          </a:lstStyle>
          <a:p>
            <a:fld id="{23B2E3E1-FB6D-4AC7-90A5-E25B9DF780E2}" type="slidenum">
              <a:rPr lang="zh-CN" altLang="en-US">
                <a:solidFill>
                  <a:srgbClr val="000000"/>
                </a:solidFill>
              </a:rPr>
              <a:pPr/>
              <a:t>‹#›</a:t>
            </a:fld>
            <a:endParaRPr lang="en-US" altLang="zh-CN">
              <a:solidFill>
                <a:srgbClr val="000000"/>
              </a:solidFill>
            </a:endParaRPr>
          </a:p>
        </p:txBody>
      </p:sp>
      <p:sp>
        <p:nvSpPr>
          <p:cNvPr id="179219" name="Rectangle 19"/>
          <p:cNvSpPr>
            <a:spLocks noGrp="1" noChangeArrowheads="1"/>
          </p:cNvSpPr>
          <p:nvPr>
            <p:ph type="ctrTitle"/>
          </p:nvPr>
        </p:nvSpPr>
        <p:spPr>
          <a:xfrm>
            <a:off x="468313" y="1828800"/>
            <a:ext cx="8523287" cy="2209800"/>
          </a:xfrm>
        </p:spPr>
        <p:txBody>
          <a:bodyPr/>
          <a:lstStyle>
            <a:lvl1pPr algn="r">
              <a:defRPr sz="4400">
                <a:solidFill>
                  <a:srgbClr val="FFFFFF"/>
                </a:solidFill>
              </a:defRPr>
            </a:lvl1pPr>
          </a:lstStyle>
          <a:p>
            <a:r>
              <a:rPr lang="zh-CN" altLang="en-US"/>
              <a:t>单击此处编辑母版标题样式</a:t>
            </a:r>
          </a:p>
        </p:txBody>
      </p:sp>
      <p:sp>
        <p:nvSpPr>
          <p:cNvPr id="179220" name="Rectangle 20"/>
          <p:cNvSpPr>
            <a:spLocks noGrp="1" noChangeArrowheads="1"/>
          </p:cNvSpPr>
          <p:nvPr>
            <p:ph type="subTitle" idx="1"/>
          </p:nvPr>
        </p:nvSpPr>
        <p:spPr>
          <a:xfrm>
            <a:off x="468313" y="4267200"/>
            <a:ext cx="8523287" cy="1752600"/>
          </a:xfrm>
        </p:spPr>
        <p:txBody>
          <a:bodyPr/>
          <a:lstStyle>
            <a:lvl1pPr marL="0" indent="0" algn="r">
              <a:buFont typeface="Wingdings" pitchFamily="2" charset="2"/>
              <a:buNone/>
              <a:defRPr sz="3800"/>
            </a:lvl1pPr>
          </a:lstStyle>
          <a:p>
            <a:r>
              <a:rPr lang="zh-CN" altLang="en-US"/>
              <a:t>单击此处编辑母版副标题样式</a:t>
            </a:r>
          </a:p>
        </p:txBody>
      </p:sp>
      <p:sp>
        <p:nvSpPr>
          <p:cNvPr id="179222" name="Text Box 22"/>
          <p:cNvSpPr txBox="1">
            <a:spLocks noChangeArrowheads="1"/>
          </p:cNvSpPr>
          <p:nvPr userDrawn="1"/>
        </p:nvSpPr>
        <p:spPr bwMode="auto">
          <a:xfrm>
            <a:off x="1835150" y="561975"/>
            <a:ext cx="3744913" cy="1066800"/>
          </a:xfrm>
          <a:prstGeom prst="rect">
            <a:avLst/>
          </a:prstGeom>
          <a:noFill/>
          <a:ln w="28575" algn="ctr">
            <a:noFill/>
            <a:miter lim="800000"/>
            <a:headEnd/>
            <a:tailEnd/>
          </a:ln>
          <a:effectLst/>
        </p:spPr>
        <p:txBody>
          <a:bodyPr>
            <a:spAutoFit/>
          </a:bodyPr>
          <a:lstStyle/>
          <a:p>
            <a:pPr algn="l"/>
            <a:r>
              <a:rPr lang="zh-CN" altLang="en-US" sz="3200" b="0">
                <a:solidFill>
                  <a:srgbClr val="0000FF"/>
                </a:solidFill>
                <a:latin typeface="Arial" charset="0"/>
                <a:ea typeface="华文行楷" pitchFamily="2" charset="-122"/>
              </a:rPr>
              <a:t>西安电子科技大学</a:t>
            </a:r>
          </a:p>
          <a:p>
            <a:pPr algn="l"/>
            <a:r>
              <a:rPr lang="zh-CN" altLang="en-US" sz="3200" b="0">
                <a:solidFill>
                  <a:srgbClr val="0000FF"/>
                </a:solidFill>
                <a:latin typeface="Arial" charset="0"/>
                <a:ea typeface="华文行楷" pitchFamily="2" charset="-122"/>
              </a:rPr>
              <a:t>计算机学院</a:t>
            </a:r>
          </a:p>
        </p:txBody>
      </p:sp>
      <p:sp>
        <p:nvSpPr>
          <p:cNvPr id="179223" name="Rectangle 23"/>
          <p:cNvSpPr>
            <a:spLocks noChangeArrowheads="1"/>
          </p:cNvSpPr>
          <p:nvPr/>
        </p:nvSpPr>
        <p:spPr bwMode="auto">
          <a:xfrm>
            <a:off x="228600" y="5734050"/>
            <a:ext cx="7583488" cy="838200"/>
          </a:xfrm>
          <a:prstGeom prst="rect">
            <a:avLst/>
          </a:prstGeom>
          <a:noFill/>
          <a:ln w="9525">
            <a:noFill/>
            <a:miter lim="800000"/>
            <a:headEnd/>
            <a:tailEnd/>
          </a:ln>
          <a:effectLst/>
        </p:spPr>
        <p:txBody>
          <a:bodyPr anchor="b"/>
          <a:lstStyle/>
          <a:p>
            <a:pPr algn="l"/>
            <a:fld id="{8CCF4FA6-84F2-4F4E-87E0-60A3F0BFC1A3}" type="datetime2">
              <a:rPr lang="zh-CN" altLang="en-US">
                <a:solidFill>
                  <a:srgbClr val="3333FF"/>
                </a:solidFill>
                <a:effectLst>
                  <a:outerShdw blurRad="38100" dist="38100" dir="2700000" algn="tl">
                    <a:srgbClr val="C0C0C0"/>
                  </a:outerShdw>
                </a:effectLst>
                <a:latin typeface="Arial" charset="0"/>
              </a:rPr>
              <a:pPr algn="l"/>
              <a:t>2018年6月28日</a:t>
            </a:fld>
            <a:endParaRPr lang="zh-CN" altLang="en-US">
              <a:solidFill>
                <a:srgbClr val="3333FF"/>
              </a:solidFill>
              <a:effectLst>
                <a:outerShdw blurRad="38100" dist="38100" dir="2700000" algn="tl">
                  <a:srgbClr val="C0C0C0"/>
                </a:outerShdw>
              </a:effectLst>
              <a:latin typeface="Arial" charset="0"/>
            </a:endParaRPr>
          </a:p>
          <a:p>
            <a:pPr algn="l"/>
            <a:fld id="{CD345DD6-E4E2-42F3-B230-CD4B8A882874}" type="datetime11">
              <a:rPr lang="zh-CN" altLang="en-US">
                <a:solidFill>
                  <a:srgbClr val="3333FF"/>
                </a:solidFill>
                <a:effectLst>
                  <a:outerShdw blurRad="38100" dist="38100" dir="2700000" algn="tl">
                    <a:srgbClr val="C0C0C0"/>
                  </a:outerShdw>
                </a:effectLst>
                <a:latin typeface="Arial" charset="0"/>
              </a:rPr>
              <a:pPr algn="l"/>
              <a:t>09:29:33</a:t>
            </a:fld>
            <a:endParaRPr lang="en-US" altLang="zh-CN">
              <a:solidFill>
                <a:srgbClr val="3333FF"/>
              </a:solidFill>
              <a:effectLst>
                <a:outerShdw blurRad="38100" dist="38100" dir="2700000" algn="tl">
                  <a:srgbClr val="C0C0C0"/>
                </a:outerShdw>
              </a:effectLst>
              <a:latin typeface="Arial" charset="0"/>
            </a:endParaRPr>
          </a:p>
        </p:txBody>
      </p:sp>
      <p:graphicFrame>
        <p:nvGraphicFramePr>
          <p:cNvPr id="179224" name="Object 24"/>
          <p:cNvGraphicFramePr>
            <a:graphicFrameLocks noChangeAspect="1"/>
          </p:cNvGraphicFramePr>
          <p:nvPr/>
        </p:nvGraphicFramePr>
        <p:xfrm>
          <a:off x="177800" y="166688"/>
          <a:ext cx="1692275" cy="1677987"/>
        </p:xfrm>
        <a:graphic>
          <a:graphicData uri="http://schemas.openxmlformats.org/presentationml/2006/ole">
            <mc:AlternateContent xmlns:mc="http://schemas.openxmlformats.org/markup-compatibility/2006">
              <mc:Choice xmlns:v="urn:schemas-microsoft-com:vml" Requires="v">
                <p:oleObj spid="_x0000_s240662" name="Image" r:id="rId3" imgW="4888889" imgH="4850794" progId="">
                  <p:embed/>
                </p:oleObj>
              </mc:Choice>
              <mc:Fallback>
                <p:oleObj name="Image" r:id="rId3" imgW="4888889" imgH="4850794" progId="">
                  <p:embed/>
                  <p:pic>
                    <p:nvPicPr>
                      <p:cNvPr id="0"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7800" y="166688"/>
                        <a:ext cx="1692275" cy="167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591B6738-5A60-468E-A237-4E46B15B9A6B}" type="slidenum">
              <a:rPr lang="zh-CN" altLang="en-US">
                <a:solidFill>
                  <a:srgbClr val="000000"/>
                </a:solidFill>
              </a:rPr>
              <a:pPr/>
              <a:t>‹#›</a:t>
            </a:fld>
            <a:endParaRPr lang="en-US" altLang="zh-CN">
              <a:solidFill>
                <a:srgbClr val="000000"/>
              </a:solidFill>
            </a:endParaRPr>
          </a:p>
        </p:txBody>
      </p:sp>
      <p:sp>
        <p:nvSpPr>
          <p:cNvPr id="6" name="日期占位符 5"/>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F2F19C74-C6AA-4CF1-8592-CD181B5C6D0A}" type="slidenum">
              <a:rPr lang="zh-CN" altLang="en-US">
                <a:solidFill>
                  <a:srgbClr val="000000"/>
                </a:solidFill>
              </a:rPr>
              <a:pPr/>
              <a:t>‹#›</a:t>
            </a:fld>
            <a:endParaRPr lang="en-US" altLang="zh-CN">
              <a:solidFill>
                <a:srgbClr val="000000"/>
              </a:solidFill>
            </a:endParaRPr>
          </a:p>
        </p:txBody>
      </p:sp>
      <p:sp>
        <p:nvSpPr>
          <p:cNvPr id="6" name="日期占位符 5"/>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549275"/>
            <a:ext cx="4213225" cy="6192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22825" y="549275"/>
            <a:ext cx="4213225" cy="6192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fld id="{74003351-65E4-4A91-BB01-FC2D28FD7E9B}" type="slidenum">
              <a:rPr lang="zh-CN" altLang="en-US">
                <a:solidFill>
                  <a:srgbClr val="000000"/>
                </a:solidFill>
              </a:rPr>
              <a:pPr/>
              <a:t>‹#›</a:t>
            </a:fld>
            <a:endParaRPr lang="en-US" altLang="zh-CN">
              <a:solidFill>
                <a:srgbClr val="000000"/>
              </a:solidFill>
            </a:endParaRPr>
          </a:p>
        </p:txBody>
      </p:sp>
      <p:sp>
        <p:nvSpPr>
          <p:cNvPr id="7" name="日期占位符 6"/>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1"/>
          </p:nvPr>
        </p:nvSpPr>
        <p:spPr/>
        <p:txBody>
          <a:bodyPr/>
          <a:lstStyle>
            <a:lvl1pPr>
              <a:defRPr/>
            </a:lvl1pPr>
          </a:lstStyle>
          <a:p>
            <a:fld id="{64133221-A622-48F4-BB74-8BCB49C8F400}" type="slidenum">
              <a:rPr lang="zh-CN" altLang="en-US">
                <a:solidFill>
                  <a:srgbClr val="000000"/>
                </a:solidFill>
              </a:rPr>
              <a:pPr/>
              <a:t>‹#›</a:t>
            </a:fld>
            <a:endParaRPr lang="en-US" altLang="zh-CN">
              <a:solidFill>
                <a:srgbClr val="000000"/>
              </a:solidFill>
            </a:endParaRPr>
          </a:p>
        </p:txBody>
      </p:sp>
      <p:sp>
        <p:nvSpPr>
          <p:cNvPr id="9" name="日期占位符 8"/>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1"/>
          </p:nvPr>
        </p:nvSpPr>
        <p:spPr/>
        <p:txBody>
          <a:bodyPr/>
          <a:lstStyle>
            <a:lvl1pPr>
              <a:defRPr/>
            </a:lvl1pPr>
          </a:lstStyle>
          <a:p>
            <a:fld id="{2D088450-2E50-484F-95DA-3FDD08A11686}" type="slidenum">
              <a:rPr lang="zh-CN" altLang="en-US">
                <a:solidFill>
                  <a:srgbClr val="000000"/>
                </a:solidFill>
              </a:rPr>
              <a:pPr/>
              <a:t>‹#›</a:t>
            </a:fld>
            <a:endParaRPr lang="en-US" altLang="zh-CN">
              <a:solidFill>
                <a:srgbClr val="000000"/>
              </a:solidFill>
            </a:endParaRPr>
          </a:p>
        </p:txBody>
      </p:sp>
      <p:sp>
        <p:nvSpPr>
          <p:cNvPr id="5" name="日期占位符 4"/>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591B6738-5A60-468E-A237-4E46B15B9A6B}"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solidFill>
                <a:srgbClr val="000000"/>
              </a:solidFill>
            </a:endParaRPr>
          </a:p>
        </p:txBody>
      </p:sp>
      <p:sp>
        <p:nvSpPr>
          <p:cNvPr id="3" name="灯片编号占位符 2"/>
          <p:cNvSpPr>
            <a:spLocks noGrp="1"/>
          </p:cNvSpPr>
          <p:nvPr>
            <p:ph type="sldNum" sz="quarter" idx="11"/>
          </p:nvPr>
        </p:nvSpPr>
        <p:spPr/>
        <p:txBody>
          <a:bodyPr/>
          <a:lstStyle>
            <a:lvl1pPr>
              <a:defRPr/>
            </a:lvl1pPr>
          </a:lstStyle>
          <a:p>
            <a:fld id="{0A5406F1-B055-4B6E-B454-FCAD0C40DF27}" type="slidenum">
              <a:rPr lang="zh-CN" altLang="en-US">
                <a:solidFill>
                  <a:srgbClr val="000000"/>
                </a:solidFill>
              </a:rPr>
              <a:pPr/>
              <a:t>‹#›</a:t>
            </a:fld>
            <a:endParaRPr lang="en-US" altLang="zh-CN">
              <a:solidFill>
                <a:srgbClr val="000000"/>
              </a:solidFill>
            </a:endParaRPr>
          </a:p>
        </p:txBody>
      </p:sp>
      <p:sp>
        <p:nvSpPr>
          <p:cNvPr id="4" name="日期占位符 3"/>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fld id="{5296218D-8346-4C5D-A1EC-89327CE4482E}" type="slidenum">
              <a:rPr lang="zh-CN" altLang="en-US">
                <a:solidFill>
                  <a:srgbClr val="000000"/>
                </a:solidFill>
              </a:rPr>
              <a:pPr/>
              <a:t>‹#›</a:t>
            </a:fld>
            <a:endParaRPr lang="en-US" altLang="zh-CN">
              <a:solidFill>
                <a:srgbClr val="000000"/>
              </a:solidFill>
            </a:endParaRPr>
          </a:p>
        </p:txBody>
      </p:sp>
      <p:sp>
        <p:nvSpPr>
          <p:cNvPr id="7" name="日期占位符 6"/>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fld id="{A068F7BF-FF26-4653-A2E9-E83872B2C59E}" type="slidenum">
              <a:rPr lang="zh-CN" altLang="en-US">
                <a:solidFill>
                  <a:srgbClr val="000000"/>
                </a:solidFill>
              </a:rPr>
              <a:pPr/>
              <a:t>‹#›</a:t>
            </a:fld>
            <a:endParaRPr lang="en-US" altLang="zh-CN">
              <a:solidFill>
                <a:srgbClr val="000000"/>
              </a:solidFill>
            </a:endParaRPr>
          </a:p>
        </p:txBody>
      </p:sp>
      <p:sp>
        <p:nvSpPr>
          <p:cNvPr id="7" name="日期占位符 6"/>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AD794D0F-8D34-4EDD-9F33-47A6009F840F}" type="slidenum">
              <a:rPr lang="zh-CN" altLang="en-US">
                <a:solidFill>
                  <a:srgbClr val="000000"/>
                </a:solidFill>
              </a:rPr>
              <a:pPr/>
              <a:t>‹#›</a:t>
            </a:fld>
            <a:endParaRPr lang="en-US" altLang="zh-CN">
              <a:solidFill>
                <a:srgbClr val="000000"/>
              </a:solidFill>
            </a:endParaRPr>
          </a:p>
        </p:txBody>
      </p:sp>
      <p:sp>
        <p:nvSpPr>
          <p:cNvPr id="6" name="日期占位符 5"/>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1338" y="-26988"/>
            <a:ext cx="2144712" cy="676910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988"/>
            <a:ext cx="6281738" cy="67691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91D2C44D-E518-4A70-8CC3-C8D33DE6B336}" type="slidenum">
              <a:rPr lang="zh-CN" altLang="en-US">
                <a:solidFill>
                  <a:srgbClr val="000000"/>
                </a:solidFill>
              </a:rPr>
              <a:pPr/>
              <a:t>‹#›</a:t>
            </a:fld>
            <a:endParaRPr lang="en-US" altLang="zh-CN">
              <a:solidFill>
                <a:srgbClr val="000000"/>
              </a:solidFill>
            </a:endParaRPr>
          </a:p>
        </p:txBody>
      </p:sp>
      <p:sp>
        <p:nvSpPr>
          <p:cNvPr id="6" name="日期占位符 5"/>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6988"/>
            <a:ext cx="8578850" cy="67691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2"/>
          <p:cNvSpPr>
            <a:spLocks noGrp="1"/>
          </p:cNvSpPr>
          <p:nvPr>
            <p:ph type="ftr" sz="quarter" idx="10"/>
          </p:nvPr>
        </p:nvSpPr>
        <p:spPr>
          <a:xfrm>
            <a:off x="3124200" y="6248400"/>
            <a:ext cx="2895600" cy="457200"/>
          </a:xfrm>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1"/>
          </p:nvPr>
        </p:nvSpPr>
        <p:spPr>
          <a:xfrm>
            <a:off x="6553200" y="6248400"/>
            <a:ext cx="2133600" cy="457200"/>
          </a:xfrm>
        </p:spPr>
        <p:txBody>
          <a:bodyPr/>
          <a:lstStyle>
            <a:lvl1pPr>
              <a:defRPr/>
            </a:lvl1pPr>
          </a:lstStyle>
          <a:p>
            <a:fld id="{ACB4F6D3-29C7-490A-AFDF-88F2D1838FFC}" type="slidenum">
              <a:rPr lang="zh-CN" altLang="en-US">
                <a:solidFill>
                  <a:srgbClr val="000000"/>
                </a:solidFill>
              </a:rPr>
              <a:pPr/>
              <a:t>‹#›</a:t>
            </a:fld>
            <a:endParaRPr lang="en-US" altLang="zh-CN">
              <a:solidFill>
                <a:srgbClr val="000000"/>
              </a:solidFill>
            </a:endParaRPr>
          </a:p>
        </p:txBody>
      </p:sp>
      <p:sp>
        <p:nvSpPr>
          <p:cNvPr id="5" name="日期占位符 4"/>
          <p:cNvSpPr>
            <a:spLocks noGrp="1"/>
          </p:cNvSpPr>
          <p:nvPr>
            <p:ph type="dt" sz="half" idx="12"/>
          </p:nvPr>
        </p:nvSpPr>
        <p:spPr>
          <a:xfrm>
            <a:off x="457200" y="6245225"/>
            <a:ext cx="2133600" cy="476250"/>
          </a:xfrm>
        </p:spPr>
        <p:txBody>
          <a:bodyPr/>
          <a:lstStyle>
            <a:lvl1pPr>
              <a:defRPr/>
            </a:lvl1pPr>
          </a:lstStyle>
          <a:p>
            <a:endParaRPr lang="en-US" altLang="zh-CN">
              <a:solidFill>
                <a:srgbClr val="000000"/>
              </a:solidFill>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26988"/>
            <a:ext cx="8567737" cy="64928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549275"/>
            <a:ext cx="8578850" cy="6192838"/>
          </a:xfrm>
        </p:spPr>
        <p:txBody>
          <a:bodyPr/>
          <a:lstStyle/>
          <a:p>
            <a:endParaRPr lang="zh-CN" altLang="en-US"/>
          </a:p>
        </p:txBody>
      </p:sp>
      <p:sp>
        <p:nvSpPr>
          <p:cNvPr id="4" name="页脚占位符 3"/>
          <p:cNvSpPr>
            <a:spLocks noGrp="1"/>
          </p:cNvSpPr>
          <p:nvPr>
            <p:ph type="ftr" sz="quarter" idx="10"/>
          </p:nvPr>
        </p:nvSpPr>
        <p:spPr>
          <a:xfrm>
            <a:off x="3124200" y="6248400"/>
            <a:ext cx="2895600" cy="45720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a:xfrm>
            <a:off x="6553200" y="6248400"/>
            <a:ext cx="2133600" cy="457200"/>
          </a:xfrm>
        </p:spPr>
        <p:txBody>
          <a:bodyPr/>
          <a:lstStyle>
            <a:lvl1pPr>
              <a:defRPr/>
            </a:lvl1pPr>
          </a:lstStyle>
          <a:p>
            <a:fld id="{855D2AD8-8D7D-4AFF-BD36-0B0F2832EEAA}" type="slidenum">
              <a:rPr lang="zh-CN" altLang="en-US">
                <a:solidFill>
                  <a:srgbClr val="000000"/>
                </a:solidFill>
              </a:rPr>
              <a:pPr/>
              <a:t>‹#›</a:t>
            </a:fld>
            <a:endParaRPr lang="en-US" altLang="zh-CN">
              <a:solidFill>
                <a:srgbClr val="000000"/>
              </a:solidFill>
            </a:endParaRPr>
          </a:p>
        </p:txBody>
      </p:sp>
      <p:sp>
        <p:nvSpPr>
          <p:cNvPr id="6" name="日期占位符 5"/>
          <p:cNvSpPr>
            <a:spLocks noGrp="1"/>
          </p:cNvSpPr>
          <p:nvPr>
            <p:ph type="dt" sz="half" idx="12"/>
          </p:nvPr>
        </p:nvSpPr>
        <p:spPr>
          <a:xfrm>
            <a:off x="457200" y="6245225"/>
            <a:ext cx="2133600" cy="476250"/>
          </a:xfrm>
        </p:spPr>
        <p:txBody>
          <a:bodyPr/>
          <a:lstStyle>
            <a:lvl1pPr>
              <a:defRPr/>
            </a:lvl1pPr>
          </a:lstStyle>
          <a:p>
            <a:endParaRPr lang="en-US" altLang="zh-CN">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F2F19C74-C6AA-4CF1-8592-CD181B5C6D0A}"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549275"/>
            <a:ext cx="4213225" cy="6192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22825" y="549275"/>
            <a:ext cx="4213225" cy="6192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74003351-65E4-4A91-BB01-FC2D28FD7E9B}"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64133221-A622-48F4-BB74-8BCB49C8F400}" type="slidenum">
              <a:rPr lang="zh-CN" altLang="en-US"/>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2D088450-2E50-484F-95DA-3FDD08A11686}" type="slidenum">
              <a:rPr lang="zh-CN" altLang="en-US"/>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0A5406F1-B055-4B6E-B454-FCAD0C40DF27}" type="slidenum">
              <a:rPr lang="zh-CN" altLang="en-US"/>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5296218D-8346-4C5D-A1EC-89327CE4482E}"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A068F7BF-FF26-4653-A2E9-E83872B2C59E}"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userDrawn="1"/>
        </p:nvGrpSpPr>
        <p:grpSpPr>
          <a:xfrm>
            <a:off x="0" y="0"/>
            <a:ext cx="9144000" cy="566738"/>
            <a:chOff x="0" y="0"/>
            <a:chExt cx="9144000" cy="566738"/>
          </a:xfrm>
        </p:grpSpPr>
        <p:sp>
          <p:nvSpPr>
            <p:cNvPr id="178181" name="Rectangle 5"/>
            <p:cNvSpPr>
              <a:spLocks noChangeArrowheads="1"/>
            </p:cNvSpPr>
            <p:nvPr userDrawn="1"/>
          </p:nvSpPr>
          <p:spPr bwMode="auto">
            <a:xfrm>
              <a:off x="0" y="0"/>
              <a:ext cx="285750" cy="546100"/>
            </a:xfrm>
            <a:prstGeom prst="rect">
              <a:avLst/>
            </a:prstGeom>
            <a:gradFill rotWithShape="0">
              <a:gsLst>
                <a:gs pos="0">
                  <a:srgbClr val="CDCDE6"/>
                </a:gs>
                <a:gs pos="100000">
                  <a:schemeClr val="bg1"/>
                </a:gs>
              </a:gsLst>
              <a:lin ang="0" scaled="1"/>
            </a:gradFill>
            <a:ln w="9525">
              <a:noFill/>
              <a:miter lim="800000"/>
              <a:headEnd/>
              <a:tailEnd/>
            </a:ln>
            <a:effectLst/>
          </p:spPr>
          <p:txBody>
            <a:bodyPr wrap="none" anchor="ctr"/>
            <a:lstStyle/>
            <a:p>
              <a:endParaRPr lang="zh-CN" altLang="en-US" b="0"/>
            </a:p>
          </p:txBody>
        </p:sp>
        <p:sp>
          <p:nvSpPr>
            <p:cNvPr id="178182" name="Rectangle 6"/>
            <p:cNvSpPr>
              <a:spLocks noChangeArrowheads="1"/>
            </p:cNvSpPr>
            <p:nvPr userDrawn="1"/>
          </p:nvSpPr>
          <p:spPr bwMode="auto">
            <a:xfrm>
              <a:off x="377825" y="134938"/>
              <a:ext cx="8731250" cy="274638"/>
            </a:xfrm>
            <a:prstGeom prst="rect">
              <a:avLst/>
            </a:prstGeom>
            <a:gradFill rotWithShape="0">
              <a:gsLst>
                <a:gs pos="0">
                  <a:srgbClr val="FFFFCC"/>
                </a:gs>
                <a:gs pos="100000">
                  <a:schemeClr val="bg1"/>
                </a:gs>
              </a:gsLst>
              <a:lin ang="0" scaled="1"/>
            </a:gradFill>
            <a:ln w="9525">
              <a:noFill/>
              <a:miter lim="800000"/>
              <a:headEnd/>
              <a:tailEnd/>
            </a:ln>
          </p:spPr>
          <p:txBody>
            <a:bodyPr/>
            <a:lstStyle/>
            <a:p>
              <a:pPr algn="l"/>
              <a:endParaRPr lang="zh-CN" altLang="en-US" b="0"/>
            </a:p>
          </p:txBody>
        </p:sp>
        <p:sp>
          <p:nvSpPr>
            <p:cNvPr id="178183" name="Rectangle 7"/>
            <p:cNvSpPr>
              <a:spLocks noChangeArrowheads="1"/>
            </p:cNvSpPr>
            <p:nvPr userDrawn="1"/>
          </p:nvSpPr>
          <p:spPr bwMode="auto">
            <a:xfrm>
              <a:off x="374650" y="134938"/>
              <a:ext cx="138113" cy="141288"/>
            </a:xfrm>
            <a:prstGeom prst="rect">
              <a:avLst/>
            </a:prstGeom>
            <a:solidFill>
              <a:srgbClr val="33CC33">
                <a:alpha val="14999"/>
              </a:srgbClr>
            </a:solidFill>
            <a:ln w="9525">
              <a:noFill/>
              <a:miter lim="800000"/>
              <a:headEnd/>
              <a:tailEnd/>
            </a:ln>
          </p:spPr>
          <p:txBody>
            <a:bodyPr/>
            <a:lstStyle/>
            <a:p>
              <a:pPr algn="l"/>
              <a:endParaRPr lang="zh-CN" altLang="en-US" sz="1800" b="0">
                <a:solidFill>
                  <a:schemeClr val="hlink"/>
                </a:solidFill>
                <a:latin typeface="Arial" charset="0"/>
              </a:endParaRPr>
            </a:p>
          </p:txBody>
        </p:sp>
        <p:sp>
          <p:nvSpPr>
            <p:cNvPr id="178184" name="Rectangle 8"/>
            <p:cNvSpPr>
              <a:spLocks noChangeArrowheads="1"/>
            </p:cNvSpPr>
            <p:nvPr userDrawn="1"/>
          </p:nvSpPr>
          <p:spPr bwMode="auto">
            <a:xfrm>
              <a:off x="512763" y="0"/>
              <a:ext cx="139700" cy="138113"/>
            </a:xfrm>
            <a:prstGeom prst="rect">
              <a:avLst/>
            </a:prstGeom>
            <a:solidFill>
              <a:srgbClr val="33CC33">
                <a:alpha val="14999"/>
              </a:srgbClr>
            </a:solidFill>
            <a:ln w="9525">
              <a:noFill/>
              <a:miter lim="800000"/>
              <a:headEnd/>
              <a:tailEnd/>
            </a:ln>
          </p:spPr>
          <p:txBody>
            <a:bodyPr/>
            <a:lstStyle/>
            <a:p>
              <a:pPr algn="l"/>
              <a:endParaRPr lang="zh-CN" altLang="en-US" sz="1800" b="0">
                <a:solidFill>
                  <a:schemeClr val="hlink"/>
                </a:solidFill>
                <a:latin typeface="Arial" charset="0"/>
              </a:endParaRPr>
            </a:p>
          </p:txBody>
        </p:sp>
        <p:sp>
          <p:nvSpPr>
            <p:cNvPr id="178185" name="Rectangle 9"/>
            <p:cNvSpPr>
              <a:spLocks noChangeArrowheads="1"/>
            </p:cNvSpPr>
            <p:nvPr userDrawn="1"/>
          </p:nvSpPr>
          <p:spPr bwMode="auto">
            <a:xfrm>
              <a:off x="512763" y="134938"/>
              <a:ext cx="139700" cy="141288"/>
            </a:xfrm>
            <a:prstGeom prst="rect">
              <a:avLst/>
            </a:prstGeom>
            <a:solidFill>
              <a:srgbClr val="33CC33">
                <a:alpha val="30000"/>
              </a:srgbClr>
            </a:solidFill>
            <a:ln w="9525">
              <a:noFill/>
              <a:miter lim="800000"/>
              <a:headEnd/>
              <a:tailEnd/>
            </a:ln>
          </p:spPr>
          <p:txBody>
            <a:bodyPr/>
            <a:lstStyle/>
            <a:p>
              <a:pPr algn="l"/>
              <a:endParaRPr lang="zh-CN" altLang="en-US" sz="1800" b="0">
                <a:solidFill>
                  <a:schemeClr val="accent2"/>
                </a:solidFill>
                <a:latin typeface="Arial" charset="0"/>
              </a:endParaRPr>
            </a:p>
          </p:txBody>
        </p:sp>
        <p:sp>
          <p:nvSpPr>
            <p:cNvPr id="178186" name="Rectangle 10"/>
            <p:cNvSpPr>
              <a:spLocks noChangeArrowheads="1"/>
            </p:cNvSpPr>
            <p:nvPr userDrawn="1"/>
          </p:nvSpPr>
          <p:spPr bwMode="auto">
            <a:xfrm>
              <a:off x="239713" y="274638"/>
              <a:ext cx="136525" cy="138113"/>
            </a:xfrm>
            <a:prstGeom prst="rect">
              <a:avLst/>
            </a:prstGeom>
            <a:solidFill>
              <a:srgbClr val="33CC33">
                <a:alpha val="14999"/>
              </a:srgbClr>
            </a:solidFill>
            <a:ln w="9525">
              <a:noFill/>
              <a:miter lim="800000"/>
              <a:headEnd/>
              <a:tailEnd/>
            </a:ln>
          </p:spPr>
          <p:txBody>
            <a:bodyPr/>
            <a:lstStyle/>
            <a:p>
              <a:pPr algn="l"/>
              <a:endParaRPr lang="zh-CN" altLang="en-US" sz="1800" b="0">
                <a:solidFill>
                  <a:schemeClr val="hlink"/>
                </a:solidFill>
                <a:latin typeface="Arial" charset="0"/>
              </a:endParaRPr>
            </a:p>
          </p:txBody>
        </p:sp>
        <p:sp>
          <p:nvSpPr>
            <p:cNvPr id="178187" name="Rectangle 11"/>
            <p:cNvSpPr>
              <a:spLocks noChangeArrowheads="1"/>
            </p:cNvSpPr>
            <p:nvPr userDrawn="1"/>
          </p:nvSpPr>
          <p:spPr bwMode="auto">
            <a:xfrm>
              <a:off x="96838" y="136525"/>
              <a:ext cx="141288" cy="138113"/>
            </a:xfrm>
            <a:prstGeom prst="rect">
              <a:avLst/>
            </a:prstGeom>
            <a:solidFill>
              <a:srgbClr val="FF00FF">
                <a:alpha val="20000"/>
              </a:srgbClr>
            </a:solidFill>
            <a:ln w="9525">
              <a:noFill/>
              <a:miter lim="800000"/>
              <a:headEnd/>
              <a:tailEnd/>
            </a:ln>
          </p:spPr>
          <p:txBody>
            <a:bodyPr/>
            <a:lstStyle/>
            <a:p>
              <a:pPr algn="l"/>
              <a:endParaRPr lang="zh-CN" altLang="en-US" b="0"/>
            </a:p>
          </p:txBody>
        </p:sp>
        <p:sp>
          <p:nvSpPr>
            <p:cNvPr id="178188" name="Rectangle 12"/>
            <p:cNvSpPr>
              <a:spLocks noChangeArrowheads="1"/>
            </p:cNvSpPr>
            <p:nvPr userDrawn="1"/>
          </p:nvSpPr>
          <p:spPr bwMode="auto">
            <a:xfrm>
              <a:off x="374650" y="271463"/>
              <a:ext cx="138113" cy="138113"/>
            </a:xfrm>
            <a:prstGeom prst="rect">
              <a:avLst/>
            </a:prstGeom>
            <a:solidFill>
              <a:srgbClr val="33CC33">
                <a:alpha val="30000"/>
              </a:srgbClr>
            </a:solidFill>
            <a:ln w="9525">
              <a:noFill/>
              <a:miter lim="800000"/>
              <a:headEnd/>
              <a:tailEnd/>
            </a:ln>
          </p:spPr>
          <p:txBody>
            <a:bodyPr/>
            <a:lstStyle/>
            <a:p>
              <a:pPr algn="l"/>
              <a:endParaRPr lang="zh-CN" altLang="en-US" sz="1800" b="0">
                <a:solidFill>
                  <a:schemeClr val="accent2"/>
                </a:solidFill>
                <a:latin typeface="Arial" charset="0"/>
              </a:endParaRPr>
            </a:p>
          </p:txBody>
        </p:sp>
        <p:sp>
          <p:nvSpPr>
            <p:cNvPr id="178189" name="Rectangle 13"/>
            <p:cNvSpPr>
              <a:spLocks noChangeArrowheads="1"/>
            </p:cNvSpPr>
            <p:nvPr userDrawn="1"/>
          </p:nvSpPr>
          <p:spPr bwMode="auto">
            <a:xfrm>
              <a:off x="239713" y="409575"/>
              <a:ext cx="136525" cy="136525"/>
            </a:xfrm>
            <a:prstGeom prst="rect">
              <a:avLst/>
            </a:prstGeom>
            <a:solidFill>
              <a:srgbClr val="33CC33">
                <a:alpha val="30000"/>
              </a:srgbClr>
            </a:solidFill>
            <a:ln w="9525">
              <a:noFill/>
              <a:miter lim="800000"/>
              <a:headEnd/>
              <a:tailEnd/>
            </a:ln>
          </p:spPr>
          <p:txBody>
            <a:bodyPr/>
            <a:lstStyle/>
            <a:p>
              <a:pPr algn="l"/>
              <a:endParaRPr lang="zh-CN" altLang="en-US" sz="1800" b="0">
                <a:solidFill>
                  <a:schemeClr val="accent2"/>
                </a:solidFill>
                <a:latin typeface="Arial" charset="0"/>
              </a:endParaRPr>
            </a:p>
          </p:txBody>
        </p:sp>
        <p:sp>
          <p:nvSpPr>
            <p:cNvPr id="178193" name="Rectangle 17"/>
            <p:cNvSpPr>
              <a:spLocks noChangeArrowheads="1"/>
            </p:cNvSpPr>
            <p:nvPr userDrawn="1"/>
          </p:nvSpPr>
          <p:spPr bwMode="auto">
            <a:xfrm>
              <a:off x="0" y="520700"/>
              <a:ext cx="9144000" cy="46038"/>
            </a:xfrm>
            <a:prstGeom prst="rect">
              <a:avLst/>
            </a:prstGeom>
            <a:gradFill rotWithShape="0">
              <a:gsLst>
                <a:gs pos="0">
                  <a:schemeClr val="bg2">
                    <a:alpha val="39999"/>
                  </a:schemeClr>
                </a:gs>
                <a:gs pos="100000">
                  <a:schemeClr val="bg1">
                    <a:alpha val="10001"/>
                  </a:schemeClr>
                </a:gs>
              </a:gsLst>
              <a:lin ang="0" scaled="1"/>
            </a:gradFill>
            <a:ln w="9525">
              <a:noFill/>
              <a:miter lim="800000"/>
              <a:headEnd/>
              <a:tailEnd/>
            </a:ln>
          </p:spPr>
          <p:txBody>
            <a:bodyPr/>
            <a:lstStyle/>
            <a:p>
              <a:pPr algn="l"/>
              <a:endParaRPr lang="zh-CN" altLang="en-US" b="0"/>
            </a:p>
          </p:txBody>
        </p:sp>
      </p:grpSp>
      <p:sp>
        <p:nvSpPr>
          <p:cNvPr id="178178" name="Rectangle 2"/>
          <p:cNvSpPr>
            <a:spLocks noGrp="1" noChangeArrowheads="1"/>
          </p:cNvSpPr>
          <p:nvPr userDrawn="1">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mj-lt"/>
              </a:defRPr>
            </a:lvl1pPr>
          </a:lstStyle>
          <a:p>
            <a:endParaRPr lang="en-US" altLang="zh-CN"/>
          </a:p>
        </p:txBody>
      </p:sp>
      <p:sp>
        <p:nvSpPr>
          <p:cNvPr id="178179" name="Rectangle 3"/>
          <p:cNvSpPr>
            <a:spLocks noGrp="1" noChangeArrowheads="1"/>
          </p:cNvSpPr>
          <p:nvPr userDrawn="1">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Black" pitchFamily="34" charset="0"/>
              </a:defRPr>
            </a:lvl1pPr>
          </a:lstStyle>
          <a:p>
            <a:fld id="{5CE32F5F-3FEF-4C52-B689-0CC572345CD4}" type="slidenum">
              <a:rPr lang="zh-CN" altLang="en-US"/>
              <a:pPr/>
              <a:t>‹#›</a:t>
            </a:fld>
            <a:endParaRPr lang="en-US" altLang="zh-CN"/>
          </a:p>
        </p:txBody>
      </p:sp>
      <p:sp>
        <p:nvSpPr>
          <p:cNvPr id="178190" name="Rectangle 14"/>
          <p:cNvSpPr>
            <a:spLocks noGrp="1" noChangeArrowheads="1"/>
          </p:cNvSpPr>
          <p:nvPr userDrawn="1">
            <p:ph type="title"/>
          </p:nvPr>
        </p:nvSpPr>
        <p:spPr bwMode="auto">
          <a:xfrm>
            <a:off x="468313" y="-26988"/>
            <a:ext cx="8567737" cy="6492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8191" name="Rectangle 15"/>
          <p:cNvSpPr>
            <a:spLocks noGrp="1" noChangeArrowheads="1"/>
          </p:cNvSpPr>
          <p:nvPr userDrawn="1">
            <p:ph type="body" idx="1"/>
          </p:nvPr>
        </p:nvSpPr>
        <p:spPr bwMode="auto">
          <a:xfrm>
            <a:off x="457200" y="549275"/>
            <a:ext cx="8578850" cy="6192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8192" name="Rectangle 16"/>
          <p:cNvSpPr>
            <a:spLocks noGrp="1" noChangeArrowheads="1"/>
          </p:cNvSpPr>
          <p:nvPr userDrawn="1">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mj-lt"/>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transition spd="med"/>
  <p:timing>
    <p:tnLst>
      <p:par>
        <p:cTn id="1" dur="indefinite" restart="never" nodeType="tmRoot"/>
      </p:par>
    </p:tnLst>
  </p:timing>
  <p:hf hdr="0" ftr="0" dt="0"/>
  <p:txStyles>
    <p:titleStyle>
      <a:lvl1pPr algn="l" rtl="0" fontAlgn="base">
        <a:spcBef>
          <a:spcPct val="0"/>
        </a:spcBef>
        <a:spcAft>
          <a:spcPct val="0"/>
        </a:spcAft>
        <a:defRPr sz="3600" b="1">
          <a:solidFill>
            <a:schemeClr val="bg2"/>
          </a:solidFill>
          <a:latin typeface="+mj-lt"/>
          <a:ea typeface="+mj-ea"/>
          <a:cs typeface="+mj-cs"/>
        </a:defRPr>
      </a:lvl1pPr>
      <a:lvl2pPr algn="l" rtl="0" fontAlgn="base">
        <a:spcBef>
          <a:spcPct val="0"/>
        </a:spcBef>
        <a:spcAft>
          <a:spcPct val="0"/>
        </a:spcAft>
        <a:defRPr sz="3600" b="1">
          <a:solidFill>
            <a:schemeClr val="bg2"/>
          </a:solidFill>
          <a:latin typeface="Arial" charset="0"/>
          <a:ea typeface="隶书" pitchFamily="49" charset="-122"/>
        </a:defRPr>
      </a:lvl2pPr>
      <a:lvl3pPr algn="l" rtl="0" fontAlgn="base">
        <a:spcBef>
          <a:spcPct val="0"/>
        </a:spcBef>
        <a:spcAft>
          <a:spcPct val="0"/>
        </a:spcAft>
        <a:defRPr sz="3600" b="1">
          <a:solidFill>
            <a:schemeClr val="bg2"/>
          </a:solidFill>
          <a:latin typeface="Arial" charset="0"/>
          <a:ea typeface="隶书" pitchFamily="49" charset="-122"/>
        </a:defRPr>
      </a:lvl3pPr>
      <a:lvl4pPr algn="l" rtl="0" fontAlgn="base">
        <a:spcBef>
          <a:spcPct val="0"/>
        </a:spcBef>
        <a:spcAft>
          <a:spcPct val="0"/>
        </a:spcAft>
        <a:defRPr sz="3600" b="1">
          <a:solidFill>
            <a:schemeClr val="bg2"/>
          </a:solidFill>
          <a:latin typeface="Arial" charset="0"/>
          <a:ea typeface="隶书" pitchFamily="49" charset="-122"/>
        </a:defRPr>
      </a:lvl4pPr>
      <a:lvl5pPr algn="l" rtl="0" fontAlgn="base">
        <a:spcBef>
          <a:spcPct val="0"/>
        </a:spcBef>
        <a:spcAft>
          <a:spcPct val="0"/>
        </a:spcAft>
        <a:defRPr sz="3600" b="1">
          <a:solidFill>
            <a:schemeClr val="bg2"/>
          </a:solidFill>
          <a:latin typeface="Arial" charset="0"/>
          <a:ea typeface="隶书" pitchFamily="49" charset="-122"/>
        </a:defRPr>
      </a:lvl5pPr>
      <a:lvl6pPr marL="457200" algn="l" rtl="0" fontAlgn="base">
        <a:spcBef>
          <a:spcPct val="0"/>
        </a:spcBef>
        <a:spcAft>
          <a:spcPct val="0"/>
        </a:spcAft>
        <a:defRPr sz="3600" b="1">
          <a:solidFill>
            <a:schemeClr val="bg2"/>
          </a:solidFill>
          <a:latin typeface="Arial" charset="0"/>
          <a:ea typeface="隶书" pitchFamily="49" charset="-122"/>
        </a:defRPr>
      </a:lvl6pPr>
      <a:lvl7pPr marL="914400" algn="l" rtl="0" fontAlgn="base">
        <a:spcBef>
          <a:spcPct val="0"/>
        </a:spcBef>
        <a:spcAft>
          <a:spcPct val="0"/>
        </a:spcAft>
        <a:defRPr sz="3600" b="1">
          <a:solidFill>
            <a:schemeClr val="bg2"/>
          </a:solidFill>
          <a:latin typeface="Arial" charset="0"/>
          <a:ea typeface="隶书" pitchFamily="49" charset="-122"/>
        </a:defRPr>
      </a:lvl7pPr>
      <a:lvl8pPr marL="1371600" algn="l" rtl="0" fontAlgn="base">
        <a:spcBef>
          <a:spcPct val="0"/>
        </a:spcBef>
        <a:spcAft>
          <a:spcPct val="0"/>
        </a:spcAft>
        <a:defRPr sz="3600" b="1">
          <a:solidFill>
            <a:schemeClr val="bg2"/>
          </a:solidFill>
          <a:latin typeface="Arial" charset="0"/>
          <a:ea typeface="隶书" pitchFamily="49" charset="-122"/>
        </a:defRPr>
      </a:lvl8pPr>
      <a:lvl9pPr marL="1828800" algn="l" rtl="0" fontAlgn="base">
        <a:spcBef>
          <a:spcPct val="0"/>
        </a:spcBef>
        <a:spcAft>
          <a:spcPct val="0"/>
        </a:spcAft>
        <a:defRPr sz="3600" b="1">
          <a:solidFill>
            <a:schemeClr val="bg2"/>
          </a:solidFill>
          <a:latin typeface="Arial" charset="0"/>
          <a:ea typeface="隶书" pitchFamily="49"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9"/>
          <p:cNvGrpSpPr>
            <a:grpSpLocks/>
          </p:cNvGrpSpPr>
          <p:nvPr userDrawn="1"/>
        </p:nvGrpSpPr>
        <p:grpSpPr bwMode="auto">
          <a:xfrm>
            <a:off x="0" y="0"/>
            <a:ext cx="9144000" cy="566738"/>
            <a:chOff x="0" y="0"/>
            <a:chExt cx="5760" cy="357"/>
          </a:xfrm>
        </p:grpSpPr>
        <p:sp>
          <p:nvSpPr>
            <p:cNvPr id="178181" name="Rectangle 5"/>
            <p:cNvSpPr>
              <a:spLocks noChangeArrowheads="1"/>
            </p:cNvSpPr>
            <p:nvPr userDrawn="1"/>
          </p:nvSpPr>
          <p:spPr bwMode="auto">
            <a:xfrm>
              <a:off x="0" y="0"/>
              <a:ext cx="180" cy="344"/>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b="0">
                <a:solidFill>
                  <a:srgbClr val="000000"/>
                </a:solidFill>
              </a:endParaRPr>
            </a:p>
          </p:txBody>
        </p:sp>
        <p:sp>
          <p:nvSpPr>
            <p:cNvPr id="178182" name="Rectangle 6"/>
            <p:cNvSpPr>
              <a:spLocks noChangeArrowheads="1"/>
            </p:cNvSpPr>
            <p:nvPr userDrawn="1"/>
          </p:nvSpPr>
          <p:spPr bwMode="auto">
            <a:xfrm>
              <a:off x="238" y="85"/>
              <a:ext cx="5500" cy="173"/>
            </a:xfrm>
            <a:prstGeom prst="rect">
              <a:avLst/>
            </a:prstGeom>
            <a:gradFill rotWithShape="0">
              <a:gsLst>
                <a:gs pos="0">
                  <a:srgbClr val="FFFFCC"/>
                </a:gs>
                <a:gs pos="100000">
                  <a:schemeClr val="bg1"/>
                </a:gs>
              </a:gsLst>
              <a:lin ang="0" scaled="1"/>
            </a:gradFill>
            <a:ln w="9525">
              <a:noFill/>
              <a:miter lim="800000"/>
              <a:headEnd/>
              <a:tailEnd/>
            </a:ln>
          </p:spPr>
          <p:txBody>
            <a:bodyPr/>
            <a:lstStyle/>
            <a:p>
              <a:pPr algn="l"/>
              <a:endParaRPr lang="zh-CN" altLang="en-US" b="0">
                <a:solidFill>
                  <a:srgbClr val="000000"/>
                </a:solidFill>
              </a:endParaRPr>
            </a:p>
          </p:txBody>
        </p:sp>
        <p:sp>
          <p:nvSpPr>
            <p:cNvPr id="178183" name="Rectangle 7"/>
            <p:cNvSpPr>
              <a:spLocks noChangeArrowheads="1"/>
            </p:cNvSpPr>
            <p:nvPr userDrawn="1"/>
          </p:nvSpPr>
          <p:spPr bwMode="auto">
            <a:xfrm>
              <a:off x="236" y="85"/>
              <a:ext cx="87" cy="89"/>
            </a:xfrm>
            <a:prstGeom prst="rect">
              <a:avLst/>
            </a:prstGeom>
            <a:solidFill>
              <a:srgbClr val="33CC33">
                <a:alpha val="14999"/>
              </a:srgbClr>
            </a:solidFill>
            <a:ln w="9525">
              <a:noFill/>
              <a:miter lim="800000"/>
              <a:headEnd/>
              <a:tailEnd/>
            </a:ln>
          </p:spPr>
          <p:txBody>
            <a:bodyPr/>
            <a:lstStyle/>
            <a:p>
              <a:pPr algn="l"/>
              <a:endParaRPr lang="zh-CN" altLang="en-US" sz="1800" b="0">
                <a:solidFill>
                  <a:srgbClr val="666699"/>
                </a:solidFill>
                <a:latin typeface="Arial" charset="0"/>
              </a:endParaRPr>
            </a:p>
          </p:txBody>
        </p:sp>
        <p:sp>
          <p:nvSpPr>
            <p:cNvPr id="178184" name="Rectangle 8"/>
            <p:cNvSpPr>
              <a:spLocks noChangeArrowheads="1"/>
            </p:cNvSpPr>
            <p:nvPr userDrawn="1"/>
          </p:nvSpPr>
          <p:spPr bwMode="auto">
            <a:xfrm>
              <a:off x="323" y="0"/>
              <a:ext cx="88" cy="87"/>
            </a:xfrm>
            <a:prstGeom prst="rect">
              <a:avLst/>
            </a:prstGeom>
            <a:solidFill>
              <a:srgbClr val="33CC33">
                <a:alpha val="14999"/>
              </a:srgbClr>
            </a:solidFill>
            <a:ln w="9525">
              <a:noFill/>
              <a:miter lim="800000"/>
              <a:headEnd/>
              <a:tailEnd/>
            </a:ln>
          </p:spPr>
          <p:txBody>
            <a:bodyPr/>
            <a:lstStyle/>
            <a:p>
              <a:pPr algn="l"/>
              <a:endParaRPr lang="zh-CN" altLang="en-US" sz="1800" b="0">
                <a:solidFill>
                  <a:srgbClr val="666699"/>
                </a:solidFill>
                <a:latin typeface="Arial" charset="0"/>
              </a:endParaRPr>
            </a:p>
          </p:txBody>
        </p:sp>
        <p:sp>
          <p:nvSpPr>
            <p:cNvPr id="178185" name="Rectangle 9"/>
            <p:cNvSpPr>
              <a:spLocks noChangeArrowheads="1"/>
            </p:cNvSpPr>
            <p:nvPr userDrawn="1"/>
          </p:nvSpPr>
          <p:spPr bwMode="auto">
            <a:xfrm>
              <a:off x="323" y="85"/>
              <a:ext cx="88" cy="89"/>
            </a:xfrm>
            <a:prstGeom prst="rect">
              <a:avLst/>
            </a:prstGeom>
            <a:solidFill>
              <a:srgbClr val="33CC33">
                <a:alpha val="30000"/>
              </a:srgbClr>
            </a:solidFill>
            <a:ln w="9525">
              <a:noFill/>
              <a:miter lim="800000"/>
              <a:headEnd/>
              <a:tailEnd/>
            </a:ln>
          </p:spPr>
          <p:txBody>
            <a:bodyPr/>
            <a:lstStyle/>
            <a:p>
              <a:pPr algn="l"/>
              <a:endParaRPr lang="zh-CN" altLang="en-US" sz="1800" b="0">
                <a:solidFill>
                  <a:srgbClr val="9999CC"/>
                </a:solidFill>
                <a:latin typeface="Arial" charset="0"/>
              </a:endParaRPr>
            </a:p>
          </p:txBody>
        </p:sp>
        <p:sp>
          <p:nvSpPr>
            <p:cNvPr id="178186" name="Rectangle 10"/>
            <p:cNvSpPr>
              <a:spLocks noChangeArrowheads="1"/>
            </p:cNvSpPr>
            <p:nvPr userDrawn="1"/>
          </p:nvSpPr>
          <p:spPr bwMode="auto">
            <a:xfrm>
              <a:off x="151" y="173"/>
              <a:ext cx="86" cy="87"/>
            </a:xfrm>
            <a:prstGeom prst="rect">
              <a:avLst/>
            </a:prstGeom>
            <a:solidFill>
              <a:srgbClr val="33CC33">
                <a:alpha val="14999"/>
              </a:srgbClr>
            </a:solidFill>
            <a:ln w="9525">
              <a:noFill/>
              <a:miter lim="800000"/>
              <a:headEnd/>
              <a:tailEnd/>
            </a:ln>
          </p:spPr>
          <p:txBody>
            <a:bodyPr/>
            <a:lstStyle/>
            <a:p>
              <a:pPr algn="l"/>
              <a:endParaRPr lang="zh-CN" altLang="en-US" sz="1800" b="0">
                <a:solidFill>
                  <a:srgbClr val="666699"/>
                </a:solidFill>
                <a:latin typeface="Arial" charset="0"/>
              </a:endParaRPr>
            </a:p>
          </p:txBody>
        </p:sp>
        <p:sp>
          <p:nvSpPr>
            <p:cNvPr id="178187" name="Rectangle 11"/>
            <p:cNvSpPr>
              <a:spLocks noChangeArrowheads="1"/>
            </p:cNvSpPr>
            <p:nvPr userDrawn="1"/>
          </p:nvSpPr>
          <p:spPr bwMode="auto">
            <a:xfrm>
              <a:off x="61" y="86"/>
              <a:ext cx="89" cy="87"/>
            </a:xfrm>
            <a:prstGeom prst="rect">
              <a:avLst/>
            </a:prstGeom>
            <a:solidFill>
              <a:srgbClr val="FF00FF">
                <a:alpha val="20000"/>
              </a:srgbClr>
            </a:solidFill>
            <a:ln w="9525">
              <a:noFill/>
              <a:miter lim="800000"/>
              <a:headEnd/>
              <a:tailEnd/>
            </a:ln>
          </p:spPr>
          <p:txBody>
            <a:bodyPr/>
            <a:lstStyle/>
            <a:p>
              <a:pPr algn="l"/>
              <a:endParaRPr lang="zh-CN" altLang="en-US" b="0">
                <a:solidFill>
                  <a:srgbClr val="000000"/>
                </a:solidFill>
              </a:endParaRPr>
            </a:p>
          </p:txBody>
        </p:sp>
        <p:sp>
          <p:nvSpPr>
            <p:cNvPr id="178188" name="Rectangle 12"/>
            <p:cNvSpPr>
              <a:spLocks noChangeArrowheads="1"/>
            </p:cNvSpPr>
            <p:nvPr userDrawn="1"/>
          </p:nvSpPr>
          <p:spPr bwMode="auto">
            <a:xfrm>
              <a:off x="236" y="171"/>
              <a:ext cx="87" cy="87"/>
            </a:xfrm>
            <a:prstGeom prst="rect">
              <a:avLst/>
            </a:prstGeom>
            <a:solidFill>
              <a:srgbClr val="33CC33">
                <a:alpha val="30000"/>
              </a:srgbClr>
            </a:solidFill>
            <a:ln w="9525">
              <a:noFill/>
              <a:miter lim="800000"/>
              <a:headEnd/>
              <a:tailEnd/>
            </a:ln>
          </p:spPr>
          <p:txBody>
            <a:bodyPr/>
            <a:lstStyle/>
            <a:p>
              <a:pPr algn="l"/>
              <a:endParaRPr lang="zh-CN" altLang="en-US" sz="1800" b="0">
                <a:solidFill>
                  <a:srgbClr val="9999CC"/>
                </a:solidFill>
                <a:latin typeface="Arial" charset="0"/>
              </a:endParaRPr>
            </a:p>
          </p:txBody>
        </p:sp>
        <p:sp>
          <p:nvSpPr>
            <p:cNvPr id="178189" name="Rectangle 13"/>
            <p:cNvSpPr>
              <a:spLocks noChangeArrowheads="1"/>
            </p:cNvSpPr>
            <p:nvPr userDrawn="1"/>
          </p:nvSpPr>
          <p:spPr bwMode="auto">
            <a:xfrm>
              <a:off x="151" y="258"/>
              <a:ext cx="86" cy="86"/>
            </a:xfrm>
            <a:prstGeom prst="rect">
              <a:avLst/>
            </a:prstGeom>
            <a:solidFill>
              <a:srgbClr val="33CC33">
                <a:alpha val="30000"/>
              </a:srgbClr>
            </a:solidFill>
            <a:ln w="9525">
              <a:noFill/>
              <a:miter lim="800000"/>
              <a:headEnd/>
              <a:tailEnd/>
            </a:ln>
          </p:spPr>
          <p:txBody>
            <a:bodyPr/>
            <a:lstStyle/>
            <a:p>
              <a:pPr algn="l"/>
              <a:endParaRPr lang="zh-CN" altLang="en-US" sz="1800" b="0">
                <a:solidFill>
                  <a:srgbClr val="9999CC"/>
                </a:solidFill>
                <a:latin typeface="Arial" charset="0"/>
              </a:endParaRPr>
            </a:p>
          </p:txBody>
        </p:sp>
        <p:sp>
          <p:nvSpPr>
            <p:cNvPr id="178193" name="Rectangle 17"/>
            <p:cNvSpPr>
              <a:spLocks noChangeArrowheads="1"/>
            </p:cNvSpPr>
            <p:nvPr userDrawn="1"/>
          </p:nvSpPr>
          <p:spPr bwMode="auto">
            <a:xfrm>
              <a:off x="0" y="328"/>
              <a:ext cx="5760" cy="29"/>
            </a:xfrm>
            <a:prstGeom prst="rect">
              <a:avLst/>
            </a:prstGeom>
            <a:gradFill rotWithShape="0">
              <a:gsLst>
                <a:gs pos="0">
                  <a:schemeClr val="bg2">
                    <a:alpha val="39999"/>
                  </a:schemeClr>
                </a:gs>
                <a:gs pos="100000">
                  <a:schemeClr val="bg1">
                    <a:alpha val="10001"/>
                  </a:schemeClr>
                </a:gs>
              </a:gsLst>
              <a:lin ang="0" scaled="1"/>
            </a:gradFill>
            <a:ln w="9525">
              <a:noFill/>
              <a:miter lim="800000"/>
              <a:headEnd/>
              <a:tailEnd/>
            </a:ln>
          </p:spPr>
          <p:txBody>
            <a:bodyPr/>
            <a:lstStyle/>
            <a:p>
              <a:pPr algn="l"/>
              <a:endParaRPr lang="zh-CN" altLang="en-US" b="0">
                <a:solidFill>
                  <a:srgbClr val="000000"/>
                </a:solidFill>
              </a:endParaRPr>
            </a:p>
          </p:txBody>
        </p:sp>
      </p:grpSp>
      <p:sp>
        <p:nvSpPr>
          <p:cNvPr id="17817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mj-lt"/>
              </a:defRPr>
            </a:lvl1pPr>
          </a:lstStyle>
          <a:p>
            <a:endParaRPr lang="en-US" altLang="zh-CN">
              <a:solidFill>
                <a:srgbClr val="000000"/>
              </a:solidFill>
            </a:endParaRPr>
          </a:p>
        </p:txBody>
      </p:sp>
      <p:sp>
        <p:nvSpPr>
          <p:cNvPr id="17817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Black" pitchFamily="34" charset="0"/>
              </a:defRPr>
            </a:lvl1pPr>
          </a:lstStyle>
          <a:p>
            <a:fld id="{5CE32F5F-3FEF-4C52-B689-0CC572345CD4}" type="slidenum">
              <a:rPr lang="zh-CN" altLang="en-US">
                <a:solidFill>
                  <a:srgbClr val="000000"/>
                </a:solidFill>
              </a:rPr>
              <a:pPr/>
              <a:t>‹#›</a:t>
            </a:fld>
            <a:endParaRPr lang="en-US" altLang="zh-CN">
              <a:solidFill>
                <a:srgbClr val="000000"/>
              </a:solidFill>
            </a:endParaRPr>
          </a:p>
        </p:txBody>
      </p:sp>
      <p:sp>
        <p:nvSpPr>
          <p:cNvPr id="178190" name="Rectangle 14"/>
          <p:cNvSpPr>
            <a:spLocks noGrp="1" noChangeArrowheads="1"/>
          </p:cNvSpPr>
          <p:nvPr>
            <p:ph type="title"/>
          </p:nvPr>
        </p:nvSpPr>
        <p:spPr bwMode="auto">
          <a:xfrm>
            <a:off x="468313" y="-26988"/>
            <a:ext cx="8567737" cy="6492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8191" name="Rectangle 15"/>
          <p:cNvSpPr>
            <a:spLocks noGrp="1" noChangeArrowheads="1"/>
          </p:cNvSpPr>
          <p:nvPr>
            <p:ph type="body" idx="1"/>
          </p:nvPr>
        </p:nvSpPr>
        <p:spPr bwMode="auto">
          <a:xfrm>
            <a:off x="457200" y="549275"/>
            <a:ext cx="8578850" cy="6192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819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mj-lt"/>
              </a:defRPr>
            </a:lvl1pPr>
          </a:lstStyle>
          <a:p>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ransition spd="med"/>
  <p:timing>
    <p:tnLst>
      <p:par>
        <p:cTn id="1" dur="indefinite" restart="never" nodeType="tmRoot"/>
      </p:par>
    </p:tnLst>
  </p:timing>
  <p:hf hdr="0" ftr="0" dt="0"/>
  <p:txStyles>
    <p:titleStyle>
      <a:lvl1pPr algn="l" rtl="0" fontAlgn="base">
        <a:spcBef>
          <a:spcPct val="0"/>
        </a:spcBef>
        <a:spcAft>
          <a:spcPct val="0"/>
        </a:spcAft>
        <a:defRPr sz="3600" b="1">
          <a:solidFill>
            <a:schemeClr val="bg2"/>
          </a:solidFill>
          <a:latin typeface="+mj-lt"/>
          <a:ea typeface="+mj-ea"/>
          <a:cs typeface="+mj-cs"/>
        </a:defRPr>
      </a:lvl1pPr>
      <a:lvl2pPr algn="l" rtl="0" fontAlgn="base">
        <a:spcBef>
          <a:spcPct val="0"/>
        </a:spcBef>
        <a:spcAft>
          <a:spcPct val="0"/>
        </a:spcAft>
        <a:defRPr sz="3600" b="1">
          <a:solidFill>
            <a:schemeClr val="bg2"/>
          </a:solidFill>
          <a:latin typeface="Arial" charset="0"/>
          <a:ea typeface="隶书" pitchFamily="49" charset="-122"/>
        </a:defRPr>
      </a:lvl2pPr>
      <a:lvl3pPr algn="l" rtl="0" fontAlgn="base">
        <a:spcBef>
          <a:spcPct val="0"/>
        </a:spcBef>
        <a:spcAft>
          <a:spcPct val="0"/>
        </a:spcAft>
        <a:defRPr sz="3600" b="1">
          <a:solidFill>
            <a:schemeClr val="bg2"/>
          </a:solidFill>
          <a:latin typeface="Arial" charset="0"/>
          <a:ea typeface="隶书" pitchFamily="49" charset="-122"/>
        </a:defRPr>
      </a:lvl3pPr>
      <a:lvl4pPr algn="l" rtl="0" fontAlgn="base">
        <a:spcBef>
          <a:spcPct val="0"/>
        </a:spcBef>
        <a:spcAft>
          <a:spcPct val="0"/>
        </a:spcAft>
        <a:defRPr sz="3600" b="1">
          <a:solidFill>
            <a:schemeClr val="bg2"/>
          </a:solidFill>
          <a:latin typeface="Arial" charset="0"/>
          <a:ea typeface="隶书" pitchFamily="49" charset="-122"/>
        </a:defRPr>
      </a:lvl4pPr>
      <a:lvl5pPr algn="l" rtl="0" fontAlgn="base">
        <a:spcBef>
          <a:spcPct val="0"/>
        </a:spcBef>
        <a:spcAft>
          <a:spcPct val="0"/>
        </a:spcAft>
        <a:defRPr sz="3600" b="1">
          <a:solidFill>
            <a:schemeClr val="bg2"/>
          </a:solidFill>
          <a:latin typeface="Arial" charset="0"/>
          <a:ea typeface="隶书" pitchFamily="49" charset="-122"/>
        </a:defRPr>
      </a:lvl5pPr>
      <a:lvl6pPr marL="457200" algn="l" rtl="0" fontAlgn="base">
        <a:spcBef>
          <a:spcPct val="0"/>
        </a:spcBef>
        <a:spcAft>
          <a:spcPct val="0"/>
        </a:spcAft>
        <a:defRPr sz="3600" b="1">
          <a:solidFill>
            <a:schemeClr val="bg2"/>
          </a:solidFill>
          <a:latin typeface="Arial" charset="0"/>
          <a:ea typeface="隶书" pitchFamily="49" charset="-122"/>
        </a:defRPr>
      </a:lvl6pPr>
      <a:lvl7pPr marL="914400" algn="l" rtl="0" fontAlgn="base">
        <a:spcBef>
          <a:spcPct val="0"/>
        </a:spcBef>
        <a:spcAft>
          <a:spcPct val="0"/>
        </a:spcAft>
        <a:defRPr sz="3600" b="1">
          <a:solidFill>
            <a:schemeClr val="bg2"/>
          </a:solidFill>
          <a:latin typeface="Arial" charset="0"/>
          <a:ea typeface="隶书" pitchFamily="49" charset="-122"/>
        </a:defRPr>
      </a:lvl7pPr>
      <a:lvl8pPr marL="1371600" algn="l" rtl="0" fontAlgn="base">
        <a:spcBef>
          <a:spcPct val="0"/>
        </a:spcBef>
        <a:spcAft>
          <a:spcPct val="0"/>
        </a:spcAft>
        <a:defRPr sz="3600" b="1">
          <a:solidFill>
            <a:schemeClr val="bg2"/>
          </a:solidFill>
          <a:latin typeface="Arial" charset="0"/>
          <a:ea typeface="隶书" pitchFamily="49" charset="-122"/>
        </a:defRPr>
      </a:lvl8pPr>
      <a:lvl9pPr marL="1828800" algn="l" rtl="0" fontAlgn="base">
        <a:spcBef>
          <a:spcPct val="0"/>
        </a:spcBef>
        <a:spcAft>
          <a:spcPct val="0"/>
        </a:spcAft>
        <a:defRPr sz="3600" b="1">
          <a:solidFill>
            <a:schemeClr val="bg2"/>
          </a:solidFill>
          <a:latin typeface="Arial" charset="0"/>
          <a:ea typeface="隶书" pitchFamily="49"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slide" Target="slide10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2.xml"/><Relationship Id="rId7" Type="http://schemas.openxmlformats.org/officeDocument/2006/relationships/slide" Target="slide38.xml"/><Relationship Id="rId2"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36.xml"/><Relationship Id="rId4" Type="http://schemas.openxmlformats.org/officeDocument/2006/relationships/slide" Target="slide33.xml"/><Relationship Id="rId9" Type="http://schemas.openxmlformats.org/officeDocument/2006/relationships/slide" Target="slide45.xml"/></Relationships>
</file>

<file path=ppt/slides/_rels/slide31.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 Target="slide1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 Target="slide90.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 Target="slide11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 Target="slide11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slide" Target="slide113.xml"/><Relationship Id="rId3" Type="http://schemas.openxmlformats.org/officeDocument/2006/relationships/image" Target="../media/image5.png"/><Relationship Id="rId7" Type="http://schemas.openxmlformats.org/officeDocument/2006/relationships/slide" Target="slide100.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99.xml"/><Relationship Id="rId5" Type="http://schemas.openxmlformats.org/officeDocument/2006/relationships/slide" Target="slide98.xml"/><Relationship Id="rId4" Type="http://schemas.openxmlformats.org/officeDocument/2006/relationships/slide" Target="slide97.xml"/></Relationships>
</file>

<file path=ppt/slides/_rels/slide97.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sz="4500" b="0" dirty="0">
                <a:solidFill>
                  <a:srgbClr val="FFFFFF"/>
                </a:solidFill>
                <a:ea typeface="隶书" pitchFamily="49" charset="-122"/>
              </a:rPr>
              <a:t>计算机</a:t>
            </a:r>
            <a:r>
              <a:rPr lang="zh-CN" altLang="en-US" sz="4500" b="0" dirty="0">
                <a:solidFill>
                  <a:srgbClr val="FFCC00"/>
                </a:solidFill>
                <a:ea typeface="隶书" pitchFamily="49" charset="-122"/>
              </a:rPr>
              <a:t>组成</a:t>
            </a:r>
            <a:r>
              <a:rPr lang="zh-CN" altLang="en-US" sz="4500" b="0" dirty="0">
                <a:solidFill>
                  <a:srgbClr val="FFFFFF"/>
                </a:solidFill>
                <a:ea typeface="隶书" pitchFamily="49" charset="-122"/>
              </a:rPr>
              <a:t>与</a:t>
            </a:r>
            <a:r>
              <a:rPr lang="zh-CN" altLang="en-US" sz="4500" b="0" dirty="0">
                <a:solidFill>
                  <a:srgbClr val="FFCC00"/>
                </a:solidFill>
                <a:ea typeface="隶书" pitchFamily="49" charset="-122"/>
              </a:rPr>
              <a:t>体系结构</a:t>
            </a:r>
            <a:endParaRPr lang="zh-CN" altLang="en-US" sz="4500" b="0" dirty="0">
              <a:solidFill>
                <a:srgbClr val="FFFFFF"/>
              </a:solidFill>
              <a:ea typeface="隶书" pitchFamily="49" charset="-122"/>
            </a:endParaRPr>
          </a:p>
          <a:p>
            <a:pPr>
              <a:spcBef>
                <a:spcPct val="10000"/>
              </a:spcBef>
              <a:buClrTx/>
              <a:buFont typeface="Arial" charset="0"/>
              <a:buNone/>
            </a:pPr>
            <a:r>
              <a:rPr lang="zh-CN" altLang="en-US" sz="3900" b="0" dirty="0">
                <a:solidFill>
                  <a:srgbClr val="FFFFFF"/>
                </a:solidFill>
                <a:latin typeface="Arial" charset="0"/>
                <a:ea typeface="黑体" pitchFamily="2" charset="-122"/>
              </a:rPr>
              <a:t>第</a:t>
            </a:r>
            <a:r>
              <a:rPr lang="en-US" altLang="zh-CN" sz="7200" b="0" dirty="0">
                <a:solidFill>
                  <a:srgbClr val="FFFFFF"/>
                </a:solidFill>
                <a:latin typeface="Arial" charset="0"/>
                <a:ea typeface="黑体" pitchFamily="2" charset="-122"/>
              </a:rPr>
              <a:t>5</a:t>
            </a:r>
            <a:r>
              <a:rPr lang="zh-CN" altLang="en-US" sz="3900" b="0" dirty="0">
                <a:solidFill>
                  <a:srgbClr val="FFFFFF"/>
                </a:solidFill>
                <a:latin typeface="Arial" charset="0"/>
                <a:ea typeface="黑体" pitchFamily="2" charset="-122"/>
              </a:rPr>
              <a:t>章  指令系统</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774146">
                                            <p:txEl>
                                              <p:pRg st="0" end="0"/>
                                            </p:txEl>
                                          </p:spTgt>
                                        </p:tgtEl>
                                        <p:attrNameLst>
                                          <p:attrName>style.visibility</p:attrName>
                                        </p:attrNameLst>
                                      </p:cBhvr>
                                      <p:to>
                                        <p:strVal val="visible"/>
                                      </p:to>
                                    </p:set>
                                    <p:anim calcmode="lin" valueType="num">
                                      <p:cBhvr>
                                        <p:cTn id="7" dur="500" fill="hold"/>
                                        <p:tgtEl>
                                          <p:spTgt spid="77414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7414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7414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7414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774146">
                                            <p:txEl>
                                              <p:pRg st="1" end="1"/>
                                            </p:txEl>
                                          </p:spTgt>
                                        </p:tgtEl>
                                        <p:attrNameLst>
                                          <p:attrName>style.visibility</p:attrName>
                                        </p:attrNameLst>
                                      </p:cBhvr>
                                      <p:to>
                                        <p:strVal val="visible"/>
                                      </p:to>
                                    </p:set>
                                    <p:anim calcmode="lin" valueType="num">
                                      <p:cBhvr additive="base">
                                        <p:cTn id="14" dur="500" fill="hold"/>
                                        <p:tgtEl>
                                          <p:spTgt spid="77414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77414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5.1</a:t>
            </a:r>
            <a:r>
              <a:rPr lang="en-US" altLang="zh-CN" b="0" smtClean="0"/>
              <a:t> </a:t>
            </a:r>
            <a:r>
              <a:rPr lang="zh-CN" altLang="en-US" b="0" smtClean="0"/>
              <a:t>指令系统概述</a:t>
            </a:r>
            <a:endParaRPr lang="zh-CN" altLang="en-US" b="0"/>
          </a:p>
        </p:txBody>
      </p:sp>
      <p:sp>
        <p:nvSpPr>
          <p:cNvPr id="3" name="内容占位符 2"/>
          <p:cNvSpPr>
            <a:spLocks noGrp="1"/>
          </p:cNvSpPr>
          <p:nvPr>
            <p:ph idx="1"/>
          </p:nvPr>
        </p:nvSpPr>
        <p:spPr>
          <a:xfrm>
            <a:off x="611560" y="1052735"/>
            <a:ext cx="8424490" cy="5689377"/>
          </a:xfrm>
        </p:spPr>
        <p:txBody>
          <a:bodyPr/>
          <a:lstStyle/>
          <a:p>
            <a:pPr>
              <a:buNone/>
            </a:pPr>
            <a:r>
              <a:rPr lang="zh-CN" altLang="en-US" smtClean="0"/>
              <a:t>指令系统设计内容：</a:t>
            </a:r>
            <a:endParaRPr lang="en-US" altLang="zh-CN" smtClean="0"/>
          </a:p>
          <a:p>
            <a:r>
              <a:rPr lang="zh-CN" altLang="en-US" smtClean="0"/>
              <a:t>指令的</a:t>
            </a:r>
            <a:r>
              <a:rPr lang="zh-CN" altLang="en-US" smtClean="0">
                <a:solidFill>
                  <a:srgbClr val="FF0000"/>
                </a:solidFill>
              </a:rPr>
              <a:t>功能</a:t>
            </a:r>
            <a:r>
              <a:rPr lang="zh-CN" altLang="en-US" smtClean="0"/>
              <a:t>：由计算机的功能确定</a:t>
            </a:r>
            <a:endParaRPr lang="en-US" altLang="zh-CN" smtClean="0"/>
          </a:p>
          <a:p>
            <a:r>
              <a:rPr lang="zh-CN" altLang="en-US" smtClean="0"/>
              <a:t>指令的</a:t>
            </a:r>
            <a:r>
              <a:rPr lang="zh-CN" altLang="en-US" smtClean="0">
                <a:solidFill>
                  <a:srgbClr val="FF0000"/>
                </a:solidFill>
              </a:rPr>
              <a:t>格式</a:t>
            </a:r>
            <a:r>
              <a:rPr lang="zh-CN" altLang="en-US" smtClean="0"/>
              <a:t>：</a:t>
            </a:r>
            <a:endParaRPr lang="en-US" altLang="zh-CN" smtClean="0"/>
          </a:p>
          <a:p>
            <a:pPr lvl="1"/>
            <a:r>
              <a:rPr lang="zh-CN" altLang="en-US" smtClean="0"/>
              <a:t>计算机字长</a:t>
            </a:r>
            <a:endParaRPr lang="en-US" altLang="zh-CN" smtClean="0"/>
          </a:p>
          <a:p>
            <a:pPr lvl="1"/>
            <a:r>
              <a:rPr lang="zh-CN" altLang="en-US" smtClean="0"/>
              <a:t>存储器容量、存储模式</a:t>
            </a:r>
            <a:endParaRPr lang="en-US" altLang="zh-CN" smtClean="0"/>
          </a:p>
          <a:p>
            <a:pPr lvl="1"/>
            <a:r>
              <a:rPr lang="zh-CN" altLang="en-US" smtClean="0"/>
              <a:t>寄存器组织</a:t>
            </a:r>
            <a:endParaRPr lang="en-US" altLang="zh-CN" smtClean="0"/>
          </a:p>
          <a:p>
            <a:pPr lvl="1"/>
            <a:r>
              <a:rPr lang="zh-CN" altLang="en-US" smtClean="0"/>
              <a:t>数据类型</a:t>
            </a:r>
            <a:endParaRPr lang="en-US" altLang="zh-CN" smtClean="0"/>
          </a:p>
          <a:p>
            <a:pPr lvl="1"/>
            <a:r>
              <a:rPr lang="zh-CN" altLang="en-US" smtClean="0"/>
              <a:t>硬件结构复杂度</a:t>
            </a:r>
            <a:endParaRPr lang="en-US" altLang="zh-CN" smtClean="0"/>
          </a:p>
          <a:p>
            <a:pPr lvl="1"/>
            <a:r>
              <a:rPr lang="zh-CN" altLang="en-US" smtClean="0"/>
              <a:t>运算性能</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10</a:t>
            </a:fld>
            <a:endParaRPr lang="en-US" altLang="zh-CN"/>
          </a:p>
        </p:txBody>
      </p:sp>
    </p:spTree>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BC47739C-CF68-4702-ABD3-41C43335B12B}" type="slidenum">
              <a:rPr lang="zh-CN" altLang="en-US"/>
              <a:pPr/>
              <a:t>100</a:t>
            </a:fld>
            <a:endParaRPr lang="en-US" altLang="zh-CN"/>
          </a:p>
        </p:txBody>
      </p:sp>
      <p:sp>
        <p:nvSpPr>
          <p:cNvPr id="1139714" name="Rectangle 2"/>
          <p:cNvSpPr>
            <a:spLocks noGrp="1" noChangeArrowheads="1"/>
          </p:cNvSpPr>
          <p:nvPr>
            <p:ph type="title"/>
          </p:nvPr>
        </p:nvSpPr>
        <p:spPr>
          <a:xfrm>
            <a:off x="539750" y="44450"/>
            <a:ext cx="8423275" cy="576263"/>
          </a:xfrm>
        </p:spPr>
        <p:txBody>
          <a:bodyPr/>
          <a:lstStyle/>
          <a:p>
            <a:r>
              <a:rPr lang="zh-CN" altLang="en-US" sz="2800">
                <a:ea typeface="黑体" pitchFamily="2" charset="-122"/>
              </a:rPr>
              <a:t>典型</a:t>
            </a:r>
            <a:r>
              <a:rPr lang="en-US" altLang="zh-CN" sz="2800">
                <a:ea typeface="黑体" pitchFamily="2" charset="-122"/>
              </a:rPr>
              <a:t>RISC</a:t>
            </a:r>
            <a:r>
              <a:rPr lang="zh-CN" altLang="en-US" sz="2800">
                <a:ea typeface="黑体" pitchFamily="2" charset="-122"/>
              </a:rPr>
              <a:t>处理器</a:t>
            </a:r>
          </a:p>
        </p:txBody>
      </p:sp>
      <p:sp>
        <p:nvSpPr>
          <p:cNvPr id="1139715" name="Rectangle 3"/>
          <p:cNvSpPr>
            <a:spLocks noGrp="1" noChangeArrowheads="1"/>
          </p:cNvSpPr>
          <p:nvPr>
            <p:ph type="body" idx="1"/>
          </p:nvPr>
        </p:nvSpPr>
        <p:spPr>
          <a:xfrm>
            <a:off x="457200" y="836613"/>
            <a:ext cx="8578850" cy="5905500"/>
          </a:xfrm>
        </p:spPr>
        <p:txBody>
          <a:bodyPr/>
          <a:lstStyle/>
          <a:p>
            <a:r>
              <a:rPr lang="en-US" altLang="zh-CN" dirty="0"/>
              <a:t>HP</a:t>
            </a:r>
            <a:r>
              <a:rPr lang="zh-CN" altLang="en-US" dirty="0"/>
              <a:t>公司：</a:t>
            </a:r>
            <a:r>
              <a:rPr lang="en-US" altLang="zh-CN" dirty="0"/>
              <a:t>PA-RISC</a:t>
            </a:r>
            <a:r>
              <a:rPr lang="zh-CN" altLang="en-US" dirty="0">
                <a:latin typeface="宋体" pitchFamily="2" charset="-122"/>
                <a:ea typeface="宋体" pitchFamily="2" charset="-122"/>
              </a:rPr>
              <a:t>；</a:t>
            </a:r>
            <a:r>
              <a:rPr lang="en-US" altLang="zh-CN" dirty="0"/>
              <a:t>Alpha</a:t>
            </a:r>
            <a:r>
              <a:rPr lang="zh-CN" altLang="en-US" dirty="0"/>
              <a:t>技术 </a:t>
            </a:r>
            <a:r>
              <a:rPr lang="en-US" altLang="zh-CN" dirty="0">
                <a:solidFill>
                  <a:srgbClr val="0000FF"/>
                </a:solidFill>
                <a:latin typeface="宋体" pitchFamily="2" charset="-122"/>
                <a:ea typeface="宋体" pitchFamily="2" charset="-122"/>
              </a:rPr>
              <a:t>→</a:t>
            </a:r>
            <a:r>
              <a:rPr lang="en-US" altLang="zh-CN" dirty="0"/>
              <a:t> Intel</a:t>
            </a:r>
            <a:r>
              <a:rPr lang="zh-CN" altLang="en-US" dirty="0"/>
              <a:t>、</a:t>
            </a:r>
            <a:r>
              <a:rPr lang="en-US" altLang="zh-CN" dirty="0"/>
              <a:t>AMD</a:t>
            </a:r>
          </a:p>
          <a:p>
            <a:endParaRPr lang="en-US" altLang="zh-CN" dirty="0" smtClean="0"/>
          </a:p>
          <a:p>
            <a:endParaRPr lang="en-US" altLang="zh-CN" dirty="0" smtClean="0"/>
          </a:p>
          <a:p>
            <a:endParaRPr lang="en-US" altLang="zh-CN" dirty="0" smtClean="0"/>
          </a:p>
          <a:p>
            <a:endParaRPr lang="en-US" altLang="zh-CN" dirty="0" smtClean="0"/>
          </a:p>
          <a:p>
            <a:endParaRPr lang="en-US" altLang="zh-CN" dirty="0"/>
          </a:p>
          <a:p>
            <a:r>
              <a:rPr lang="en-US" altLang="zh-CN" dirty="0"/>
              <a:t>IBM</a:t>
            </a:r>
            <a:r>
              <a:rPr lang="zh-CN" altLang="en-US" dirty="0"/>
              <a:t>的</a:t>
            </a:r>
            <a:r>
              <a:rPr lang="en-US" altLang="zh-CN" dirty="0"/>
              <a:t>POWER</a:t>
            </a:r>
            <a:r>
              <a:rPr lang="zh-CN" altLang="en-US" dirty="0"/>
              <a:t>处理器</a:t>
            </a:r>
          </a:p>
          <a:p>
            <a:r>
              <a:rPr lang="en-US" altLang="zh-CN" dirty="0" smtClean="0"/>
              <a:t>SUN</a:t>
            </a:r>
            <a:r>
              <a:rPr lang="en-US" altLang="zh-CN" dirty="0">
                <a:latin typeface="宋体" panose="02010600030101010101" pitchFamily="2" charset="-122"/>
                <a:ea typeface="宋体" panose="02010600030101010101" pitchFamily="2" charset="-122"/>
              </a:rPr>
              <a:t>(</a:t>
            </a:r>
            <a:r>
              <a:rPr lang="en-US" altLang="zh-CN" dirty="0" smtClean="0"/>
              <a:t>Oracle</a:t>
            </a:r>
            <a:r>
              <a:rPr lang="en-US" altLang="zh-CN" dirty="0" smtClean="0">
                <a:latin typeface="宋体" panose="02010600030101010101" pitchFamily="2" charset="-122"/>
                <a:ea typeface="宋体" panose="02010600030101010101" pitchFamily="2" charset="-122"/>
              </a:rPr>
              <a:t>)</a:t>
            </a:r>
            <a:r>
              <a:rPr lang="zh-CN" altLang="en-US" dirty="0" smtClean="0"/>
              <a:t>的</a:t>
            </a:r>
            <a:r>
              <a:rPr lang="en-US" altLang="zh-CN" dirty="0" err="1"/>
              <a:t>UltraSPARC</a:t>
            </a:r>
            <a:r>
              <a:rPr lang="zh-CN" altLang="en-US" dirty="0"/>
              <a:t>处理器</a:t>
            </a:r>
          </a:p>
        </p:txBody>
      </p:sp>
      <p:sp>
        <p:nvSpPr>
          <p:cNvPr id="6" name="TextBox 5"/>
          <p:cNvSpPr txBox="1"/>
          <p:nvPr/>
        </p:nvSpPr>
        <p:spPr>
          <a:xfrm>
            <a:off x="1547664" y="1556792"/>
            <a:ext cx="5976664" cy="461665"/>
          </a:xfrm>
          <a:prstGeom prst="rect">
            <a:avLst/>
          </a:prstGeom>
          <a:noFill/>
        </p:spPr>
        <p:txBody>
          <a:bodyPr wrap="square" rtlCol="0">
            <a:spAutoFit/>
          </a:bodyPr>
          <a:lstStyle/>
          <a:p>
            <a:pPr algn="l"/>
            <a:r>
              <a:rPr lang="en-US" altLang="zh-CN" smtClean="0">
                <a:latin typeface="宋体" pitchFamily="2" charset="-122"/>
                <a:ea typeface="宋体" pitchFamily="2" charset="-122"/>
              </a:rPr>
              <a:t>(</a:t>
            </a:r>
            <a:r>
              <a:rPr lang="en-US" altLang="zh-CN" smtClean="0"/>
              <a:t>Hewlett Packard </a:t>
            </a:r>
            <a:r>
              <a:rPr lang="en-US" altLang="zh-CN" smtClean="0">
                <a:solidFill>
                  <a:srgbClr val="FF0000"/>
                </a:solidFill>
              </a:rPr>
              <a:t>P</a:t>
            </a:r>
            <a:r>
              <a:rPr lang="en-US" altLang="zh-CN" smtClean="0"/>
              <a:t>recision </a:t>
            </a:r>
            <a:r>
              <a:rPr lang="en-US" altLang="zh-CN" smtClean="0">
                <a:solidFill>
                  <a:srgbClr val="FF0000"/>
                </a:solidFill>
              </a:rPr>
              <a:t>A</a:t>
            </a:r>
            <a:r>
              <a:rPr lang="en-US" altLang="zh-CN" smtClean="0"/>
              <a:t>rchitecture</a:t>
            </a:r>
            <a:r>
              <a:rPr lang="en-US" altLang="zh-CN" smtClean="0">
                <a:latin typeface="宋体" pitchFamily="2" charset="-122"/>
                <a:ea typeface="宋体" pitchFamily="2" charset="-122"/>
              </a:rPr>
              <a:t>)</a:t>
            </a:r>
            <a:endParaRPr lang="zh-CN" altLang="en-US" smtClean="0">
              <a:latin typeface="宋体" pitchFamily="2" charset="-122"/>
              <a:ea typeface="宋体" pitchFamily="2" charset="-122"/>
            </a:endParaRPr>
          </a:p>
        </p:txBody>
      </p:sp>
      <p:sp>
        <p:nvSpPr>
          <p:cNvPr id="7" name="TextBox 6"/>
          <p:cNvSpPr txBox="1"/>
          <p:nvPr/>
        </p:nvSpPr>
        <p:spPr>
          <a:xfrm>
            <a:off x="1331640" y="2330877"/>
            <a:ext cx="7560840" cy="954107"/>
          </a:xfrm>
          <a:prstGeom prst="rect">
            <a:avLst/>
          </a:prstGeom>
          <a:noFill/>
        </p:spPr>
        <p:txBody>
          <a:bodyPr wrap="square" rtlCol="0">
            <a:spAutoFit/>
          </a:bodyPr>
          <a:lstStyle/>
          <a:p>
            <a:pPr algn="l"/>
            <a:r>
              <a:rPr lang="zh-CN" altLang="en-US" sz="2800" smtClean="0">
                <a:latin typeface="+mn-lt"/>
                <a:ea typeface="宋体" pitchFamily="2" charset="-122"/>
              </a:rPr>
              <a:t>被 </a:t>
            </a:r>
            <a:r>
              <a:rPr lang="en-US" altLang="zh-CN" sz="2800" smtClean="0">
                <a:latin typeface="+mn-lt"/>
                <a:ea typeface="宋体" pitchFamily="2" charset="-122"/>
              </a:rPr>
              <a:t>HP </a:t>
            </a:r>
            <a:r>
              <a:rPr lang="zh-CN" altLang="en-US" sz="2800" smtClean="0">
                <a:latin typeface="+mn-lt"/>
                <a:ea typeface="宋体" pitchFamily="2" charset="-122"/>
              </a:rPr>
              <a:t>公司与 </a:t>
            </a:r>
            <a:r>
              <a:rPr lang="en-US" altLang="zh-CN" sz="2800" smtClean="0">
                <a:latin typeface="+mn-lt"/>
                <a:ea typeface="宋体" pitchFamily="2" charset="-122"/>
              </a:rPr>
              <a:t>Intel </a:t>
            </a:r>
            <a:r>
              <a:rPr lang="zh-CN" altLang="en-US" sz="2800" smtClean="0">
                <a:latin typeface="+mn-lt"/>
                <a:ea typeface="宋体" pitchFamily="2" charset="-122"/>
              </a:rPr>
              <a:t>联合开发的 </a:t>
            </a:r>
            <a:r>
              <a:rPr lang="en-US" altLang="zh-CN" sz="2800" smtClean="0">
                <a:latin typeface="+mn-lt"/>
                <a:ea typeface="宋体" pitchFamily="2" charset="-122"/>
              </a:rPr>
              <a:t>Itanium </a:t>
            </a:r>
            <a:r>
              <a:rPr lang="zh-CN" altLang="en-US" sz="2800" smtClean="0">
                <a:latin typeface="+mn-lt"/>
                <a:ea typeface="宋体" pitchFamily="2" charset="-122"/>
              </a:rPr>
              <a:t>指令集架构所取代。</a:t>
            </a:r>
          </a:p>
        </p:txBody>
      </p:sp>
      <p:cxnSp>
        <p:nvCxnSpPr>
          <p:cNvPr id="9" name="直接箭头连接符 8"/>
          <p:cNvCxnSpPr/>
          <p:nvPr/>
        </p:nvCxnSpPr>
        <p:spPr bwMode="auto">
          <a:xfrm>
            <a:off x="3059832" y="1340768"/>
            <a:ext cx="0" cy="288032"/>
          </a:xfrm>
          <a:prstGeom prst="straightConnector1">
            <a:avLst/>
          </a:prstGeom>
          <a:solidFill>
            <a:schemeClr val="accent1"/>
          </a:solidFill>
          <a:ln w="28575" cap="flat" cmpd="sng" algn="ctr">
            <a:solidFill>
              <a:srgbClr val="0000FF"/>
            </a:solidFill>
            <a:prstDash val="solid"/>
            <a:round/>
            <a:headEnd type="none" w="med" len="med"/>
            <a:tailEnd type="triangle" w="med" len="lg"/>
          </a:ln>
          <a:effectLst/>
        </p:spPr>
      </p:cxnSp>
      <p:cxnSp>
        <p:nvCxnSpPr>
          <p:cNvPr id="11" name="直接箭头连接符 10"/>
          <p:cNvCxnSpPr/>
          <p:nvPr/>
        </p:nvCxnSpPr>
        <p:spPr bwMode="auto">
          <a:xfrm>
            <a:off x="3059832" y="1988840"/>
            <a:ext cx="0" cy="360040"/>
          </a:xfrm>
          <a:prstGeom prst="straightConnector1">
            <a:avLst/>
          </a:prstGeom>
          <a:solidFill>
            <a:schemeClr val="accent1"/>
          </a:solidFill>
          <a:ln w="28575" cap="flat" cmpd="sng" algn="ctr">
            <a:solidFill>
              <a:srgbClr val="0000FF"/>
            </a:solidFill>
            <a:prstDash val="solid"/>
            <a:round/>
            <a:headEnd type="none" w="med" len="med"/>
            <a:tailEnd type="triangle" w="med" len="lg"/>
          </a:ln>
          <a:effectLst/>
        </p:spPr>
      </p:cxnSp>
      <p:sp>
        <p:nvSpPr>
          <p:cNvPr id="10" name="动作按钮: 上一张 9">
            <a:hlinkClick r:id="rId3" action="ppaction://hlinksldjump" highlightClick="1"/>
          </p:cNvPr>
          <p:cNvSpPr/>
          <p:nvPr/>
        </p:nvSpPr>
        <p:spPr bwMode="auto">
          <a:xfrm>
            <a:off x="8532065" y="201201"/>
            <a:ext cx="432048" cy="432048"/>
          </a:xfrm>
          <a:prstGeom prst="actionButtonRetur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5</a:t>
            </a:r>
            <a:r>
              <a:rPr lang="zh-CN" altLang="en-US" sz="3900" b="0">
                <a:solidFill>
                  <a:srgbClr val="FFFFFF"/>
                </a:solidFill>
                <a:latin typeface="Arial" charset="0"/>
                <a:ea typeface="黑体" pitchFamily="2" charset="-122"/>
              </a:rPr>
              <a:t>章  指令系统</a:t>
            </a:r>
          </a:p>
        </p:txBody>
      </p:sp>
      <p:sp>
        <p:nvSpPr>
          <p:cNvPr id="970755" name="Rectangle 3"/>
          <p:cNvSpPr>
            <a:spLocks noChangeArrowheads="1"/>
          </p:cNvSpPr>
          <p:nvPr/>
        </p:nvSpPr>
        <p:spPr bwMode="auto">
          <a:xfrm>
            <a:off x="1979613" y="4364459"/>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smtClean="0">
                <a:ea typeface="楷体_GB2312" pitchFamily="49" charset="-122"/>
              </a:rPr>
              <a:t>5.6  </a:t>
            </a:r>
            <a:r>
              <a:rPr lang="zh-CN" altLang="en-US" sz="3800" smtClean="0">
                <a:ea typeface="楷体_GB2312" pitchFamily="49" charset="-122"/>
              </a:rPr>
              <a:t>典型指令系统</a:t>
            </a:r>
            <a:endParaRPr lang="zh-CN" altLang="en-US" sz="3800">
              <a:ea typeface="楷体_GB2312" pitchFamily="49" charset="-122"/>
            </a:endParaRPr>
          </a:p>
        </p:txBody>
      </p:sp>
      <p:sp>
        <p:nvSpPr>
          <p:cNvPr id="4" name="Rectangle 3"/>
          <p:cNvSpPr>
            <a:spLocks noChangeArrowheads="1"/>
          </p:cNvSpPr>
          <p:nvPr/>
        </p:nvSpPr>
        <p:spPr bwMode="auto">
          <a:xfrm>
            <a:off x="4283968" y="5013176"/>
            <a:ext cx="4464720" cy="1224136"/>
          </a:xfrm>
          <a:prstGeom prst="rect">
            <a:avLst/>
          </a:prstGeom>
          <a:noFill/>
          <a:ln w="9525">
            <a:noFill/>
            <a:miter lim="800000"/>
            <a:headEnd/>
            <a:tailEnd/>
          </a:ln>
          <a:effectLst/>
        </p:spPr>
        <p:txBody>
          <a:bodyPr/>
          <a:lstStyle/>
          <a:p>
            <a:pPr algn="r">
              <a:spcBef>
                <a:spcPts val="300"/>
              </a:spcBef>
              <a:buClr>
                <a:schemeClr val="bg2"/>
              </a:buClr>
              <a:buSzPct val="75000"/>
              <a:buFont typeface="Wingdings" pitchFamily="2" charset="2"/>
              <a:buNone/>
            </a:pPr>
            <a:r>
              <a:rPr lang="en-US" altLang="zh-CN" sz="3200" smtClean="0">
                <a:ea typeface="楷体_GB2312" pitchFamily="49" charset="-122"/>
              </a:rPr>
              <a:t>Intel x86</a:t>
            </a:r>
          </a:p>
          <a:p>
            <a:pPr algn="r">
              <a:spcBef>
                <a:spcPts val="300"/>
              </a:spcBef>
              <a:buClr>
                <a:schemeClr val="bg2"/>
              </a:buClr>
              <a:buSzPct val="75000"/>
              <a:buFont typeface="Wingdings" pitchFamily="2" charset="2"/>
              <a:buNone/>
            </a:pPr>
            <a:r>
              <a:rPr lang="en-US" altLang="zh-CN" sz="3200" smtClean="0">
                <a:ea typeface="楷体_GB2312" pitchFamily="49" charset="-122"/>
              </a:rPr>
              <a:t>MIPS</a:t>
            </a:r>
            <a:endParaRPr lang="zh-CN" altLang="en-US" sz="3200">
              <a:ea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970754">
                                            <p:txEl>
                                              <p:pRg st="0" end="0"/>
                                            </p:txEl>
                                          </p:spTgt>
                                        </p:tgtEl>
                                        <p:attrNameLst>
                                          <p:attrName>style.visibility</p:attrName>
                                        </p:attrNameLst>
                                      </p:cBhvr>
                                      <p:to>
                                        <p:strVal val="visible"/>
                                      </p:to>
                                    </p:set>
                                    <p:anim calcmode="lin" valueType="num">
                                      <p:cBhvr>
                                        <p:cTn id="7" dur="500" fill="hold"/>
                                        <p:tgtEl>
                                          <p:spTgt spid="97075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97075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97075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97075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970754">
                                            <p:txEl>
                                              <p:pRg st="1" end="1"/>
                                            </p:txEl>
                                          </p:spTgt>
                                        </p:tgtEl>
                                        <p:attrNameLst>
                                          <p:attrName>style.visibility</p:attrName>
                                        </p:attrNameLst>
                                      </p:cBhvr>
                                      <p:to>
                                        <p:strVal val="visible"/>
                                      </p:to>
                                    </p:set>
                                    <p:anim calcmode="lin" valueType="num">
                                      <p:cBhvr additive="base">
                                        <p:cTn id="14" dur="500" fill="hold"/>
                                        <p:tgtEl>
                                          <p:spTgt spid="97075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97075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970755">
                                            <p:txEl>
                                              <p:pRg st="0" end="0"/>
                                            </p:txEl>
                                          </p:spTgt>
                                        </p:tgtEl>
                                        <p:attrNameLst>
                                          <p:attrName>style.visibility</p:attrName>
                                        </p:attrNameLst>
                                      </p:cBhvr>
                                      <p:to>
                                        <p:strVal val="visible"/>
                                      </p:to>
                                    </p:set>
                                    <p:anim calcmode="lin" valueType="num">
                                      <p:cBhvr additive="base">
                                        <p:cTn id="19" dur="500" fill="hold"/>
                                        <p:tgtEl>
                                          <p:spTgt spid="97075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0755">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8" fill="hold" nodeType="after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 calcmode="lin" valueType="num">
                                      <p:cBhvr additive="base">
                                        <p:cTn id="24"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 calcmode="lin" valueType="num">
                                      <p:cBhvr additive="base">
                                        <p:cTn id="28"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5.6</a:t>
            </a:r>
            <a:r>
              <a:rPr lang="en-US" altLang="zh-CN" b="0" smtClean="0"/>
              <a:t> </a:t>
            </a:r>
            <a:r>
              <a:rPr lang="zh-CN" altLang="en-US" b="0" smtClean="0"/>
              <a:t>典型指令系统</a:t>
            </a:r>
            <a:r>
              <a:rPr lang="en-US" altLang="zh-CN" b="0" smtClean="0"/>
              <a:t>    </a:t>
            </a:r>
            <a:r>
              <a:rPr lang="zh-CN" altLang="en-US" sz="2800" smtClean="0">
                <a:solidFill>
                  <a:srgbClr val="D60093"/>
                </a:solidFill>
                <a:latin typeface="Arial" pitchFamily="34" charset="0"/>
                <a:ea typeface="黑体" pitchFamily="49" charset="-122"/>
                <a:cs typeface="Arial" pitchFamily="34" charset="0"/>
              </a:rPr>
              <a:t>一、</a:t>
            </a:r>
            <a:r>
              <a:rPr lang="en-US" altLang="zh-CN" sz="2800" smtClean="0">
                <a:solidFill>
                  <a:srgbClr val="D60093"/>
                </a:solidFill>
                <a:latin typeface="Arial" pitchFamily="34" charset="0"/>
                <a:ea typeface="黑体" pitchFamily="49" charset="-122"/>
                <a:cs typeface="Arial" pitchFamily="34" charset="0"/>
              </a:rPr>
              <a:t>Intel CPU </a:t>
            </a:r>
            <a:r>
              <a:rPr lang="zh-CN" altLang="en-US" sz="2800" smtClean="0">
                <a:solidFill>
                  <a:srgbClr val="D60093"/>
                </a:solidFill>
                <a:latin typeface="Arial" pitchFamily="34" charset="0"/>
                <a:ea typeface="黑体" pitchFamily="49" charset="-122"/>
                <a:cs typeface="Arial" pitchFamily="34" charset="0"/>
              </a:rPr>
              <a:t>指令系统</a:t>
            </a:r>
            <a:endParaRPr lang="zh-CN" altLang="en-US">
              <a:solidFill>
                <a:srgbClr val="D60093"/>
              </a:solidFill>
              <a:latin typeface="Arial" pitchFamily="34" charset="0"/>
              <a:ea typeface="黑体" pitchFamily="49" charset="-122"/>
              <a:cs typeface="Arial" pitchFamily="34" charset="0"/>
            </a:endParaRPr>
          </a:p>
        </p:txBody>
      </p:sp>
      <p:sp>
        <p:nvSpPr>
          <p:cNvPr id="3" name="内容占位符 2"/>
          <p:cNvSpPr>
            <a:spLocks noGrp="1"/>
          </p:cNvSpPr>
          <p:nvPr>
            <p:ph idx="1"/>
          </p:nvPr>
        </p:nvSpPr>
        <p:spPr>
          <a:xfrm>
            <a:off x="457200" y="549275"/>
            <a:ext cx="8578850" cy="503461"/>
          </a:xfrm>
        </p:spPr>
        <p:txBody>
          <a:bodyPr/>
          <a:lstStyle/>
          <a:p>
            <a:pPr marL="0" indent="0">
              <a:buNone/>
            </a:pPr>
            <a:r>
              <a:rPr lang="en-US" altLang="zh-CN" smtClean="0"/>
              <a:t>1. Intel CPU </a:t>
            </a:r>
            <a:r>
              <a:rPr lang="zh-CN" altLang="en-US" smtClean="0"/>
              <a:t>指令系统发展</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102</a:t>
            </a:fld>
            <a:endParaRPr lang="en-US" altLang="zh-CN"/>
          </a:p>
        </p:txBody>
      </p:sp>
    </p:spTree>
  </p:cSld>
  <p:clrMapOvr>
    <a:masterClrMapping/>
  </p:clrMapOvr>
  <p:transition spd="med"/>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591B6738-5A60-468E-A237-4E46B15B9A6B}" type="slidenum">
              <a:rPr lang="zh-CN" altLang="en-US" smtClean="0"/>
              <a:pPr/>
              <a:t>103</a:t>
            </a:fld>
            <a:endParaRPr lang="en-US" altLang="zh-CN"/>
          </a:p>
        </p:txBody>
      </p:sp>
      <p:graphicFrame>
        <p:nvGraphicFramePr>
          <p:cNvPr id="5" name="表格 4"/>
          <p:cNvGraphicFramePr>
            <a:graphicFrameLocks noGrp="1"/>
          </p:cNvGraphicFramePr>
          <p:nvPr/>
        </p:nvGraphicFramePr>
        <p:xfrm>
          <a:off x="179512" y="260648"/>
          <a:ext cx="8784976" cy="6192682"/>
        </p:xfrm>
        <a:graphic>
          <a:graphicData uri="http://schemas.openxmlformats.org/drawingml/2006/table">
            <a:tbl>
              <a:tblPr firstRow="1" bandRow="1">
                <a:tableStyleId>{5940675A-B579-460E-94D1-54222C63F5DA}</a:tableStyleId>
              </a:tblPr>
              <a:tblGrid>
                <a:gridCol w="2592288">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3240360">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tblGrid>
              <a:tr h="348976">
                <a:tc>
                  <a:txBody>
                    <a:bodyPr/>
                    <a:lstStyle/>
                    <a:p>
                      <a:pPr algn="ctr"/>
                      <a:r>
                        <a:rPr lang="zh-CN" altLang="en-US" b="1" smtClean="0">
                          <a:latin typeface="+mn-lt"/>
                          <a:ea typeface="宋体" pitchFamily="2" charset="-122"/>
                        </a:rPr>
                        <a:t>最先使用新指令的</a:t>
                      </a:r>
                      <a:r>
                        <a:rPr lang="en-US" altLang="zh-CN" b="1" smtClean="0">
                          <a:latin typeface="+mn-lt"/>
                          <a:ea typeface="宋体" pitchFamily="2" charset="-122"/>
                        </a:rPr>
                        <a:t>CPU</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b="1" smtClean="0">
                          <a:latin typeface="+mn-lt"/>
                          <a:ea typeface="宋体" pitchFamily="2" charset="-122"/>
                        </a:rPr>
                        <a:t>新指令发布时间</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b="1" smtClean="0">
                          <a:latin typeface="+mn-lt"/>
                          <a:ea typeface="宋体" pitchFamily="2" charset="-122"/>
                        </a:rPr>
                        <a:t>新增指令</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b="1" smtClean="0">
                          <a:latin typeface="+mn-lt"/>
                          <a:ea typeface="宋体" pitchFamily="2" charset="-122"/>
                        </a:rPr>
                        <a:t>指令总数</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8976">
                <a:tc>
                  <a:txBody>
                    <a:bodyPr/>
                    <a:lstStyle/>
                    <a:p>
                      <a:pPr algn="ctr"/>
                      <a:r>
                        <a:rPr lang="en-US" altLang="zh-CN" b="1" smtClean="0">
                          <a:latin typeface="+mn-lt"/>
                          <a:ea typeface="宋体" pitchFamily="2" charset="-122"/>
                        </a:rPr>
                        <a:t>8086</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en-US" altLang="zh-CN" b="1" smtClean="0">
                          <a:latin typeface="+mn-lt"/>
                          <a:ea typeface="宋体" pitchFamily="2" charset="-122"/>
                        </a:rPr>
                        <a:t>1978.6</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en-US" altLang="zh-CN" b="1" smtClean="0">
                          <a:latin typeface="+mn-lt"/>
                          <a:ea typeface="宋体" pitchFamily="2" charset="-122"/>
                        </a:rPr>
                        <a:t>89</a:t>
                      </a:r>
                      <a:r>
                        <a:rPr lang="zh-CN" altLang="en-US" b="1" smtClean="0">
                          <a:latin typeface="+mn-lt"/>
                          <a:ea typeface="宋体" pitchFamily="2" charset="-122"/>
                        </a:rPr>
                        <a:t>条</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en-US" altLang="zh-CN" b="1" smtClean="0">
                          <a:latin typeface="+mn-lt"/>
                          <a:ea typeface="宋体" pitchFamily="2" charset="-122"/>
                        </a:rPr>
                        <a:t>89</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48976">
                <a:tc>
                  <a:txBody>
                    <a:bodyPr/>
                    <a:lstStyle/>
                    <a:p>
                      <a:pPr algn="ctr"/>
                      <a:r>
                        <a:rPr lang="en-US" altLang="zh-CN" b="1" smtClean="0">
                          <a:latin typeface="+mn-lt"/>
                          <a:ea typeface="宋体" pitchFamily="2" charset="-122"/>
                        </a:rPr>
                        <a:t>8087</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1978</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77</a:t>
                      </a:r>
                      <a:r>
                        <a:rPr lang="zh-CN" altLang="en-US" b="1" smtClean="0">
                          <a:latin typeface="+mn-lt"/>
                          <a:ea typeface="宋体" pitchFamily="2" charset="-122"/>
                        </a:rPr>
                        <a:t>条</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166</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48976">
                <a:tc>
                  <a:txBody>
                    <a:bodyPr/>
                    <a:lstStyle/>
                    <a:p>
                      <a:pPr algn="ctr"/>
                      <a:r>
                        <a:rPr lang="en-US" altLang="zh-CN" b="1" smtClean="0">
                          <a:latin typeface="+mn-lt"/>
                          <a:ea typeface="宋体" pitchFamily="2" charset="-122"/>
                        </a:rPr>
                        <a:t>80286</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1982.2</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zh-CN" altLang="en-US" b="1" smtClean="0">
                          <a:latin typeface="+mn-lt"/>
                          <a:ea typeface="宋体" pitchFamily="2" charset="-122"/>
                        </a:rPr>
                        <a:t>新增</a:t>
                      </a:r>
                      <a:r>
                        <a:rPr lang="en-US" altLang="zh-CN" b="1" smtClean="0">
                          <a:latin typeface="+mn-lt"/>
                          <a:ea typeface="宋体" pitchFamily="2" charset="-122"/>
                        </a:rPr>
                        <a:t>24</a:t>
                      </a:r>
                      <a:r>
                        <a:rPr lang="zh-CN" altLang="en-US" b="1" smtClean="0">
                          <a:latin typeface="+mn-lt"/>
                          <a:ea typeface="宋体" pitchFamily="2" charset="-122"/>
                        </a:rPr>
                        <a:t>条</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190</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48976">
                <a:tc>
                  <a:txBody>
                    <a:bodyPr/>
                    <a:lstStyle/>
                    <a:p>
                      <a:pPr algn="ctr"/>
                      <a:r>
                        <a:rPr lang="en-US" altLang="zh-CN" b="1" smtClean="0">
                          <a:latin typeface="+mn-lt"/>
                          <a:ea typeface="宋体" pitchFamily="2" charset="-122"/>
                        </a:rPr>
                        <a:t>80386</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1985.10</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zh-CN" altLang="en-US" b="1" smtClean="0">
                          <a:latin typeface="+mn-lt"/>
                          <a:ea typeface="宋体" pitchFamily="2" charset="-122"/>
                        </a:rPr>
                        <a:t>新增</a:t>
                      </a:r>
                      <a:r>
                        <a:rPr lang="en-US" altLang="zh-CN" b="1" smtClean="0">
                          <a:latin typeface="+mn-lt"/>
                          <a:ea typeface="宋体" pitchFamily="2" charset="-122"/>
                        </a:rPr>
                        <a:t>14</a:t>
                      </a:r>
                      <a:r>
                        <a:rPr lang="zh-CN" altLang="en-US" b="1" smtClean="0">
                          <a:latin typeface="+mn-lt"/>
                          <a:ea typeface="宋体" pitchFamily="2" charset="-122"/>
                        </a:rPr>
                        <a:t>条</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204</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48976">
                <a:tc>
                  <a:txBody>
                    <a:bodyPr/>
                    <a:lstStyle/>
                    <a:p>
                      <a:pPr algn="ctr"/>
                      <a:r>
                        <a:rPr lang="en-US" altLang="zh-CN" b="1" smtClean="0">
                          <a:latin typeface="+mn-lt"/>
                          <a:ea typeface="宋体" pitchFamily="2" charset="-122"/>
                        </a:rPr>
                        <a:t>80387</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1985</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zh-CN" altLang="en-US" b="1" smtClean="0">
                          <a:latin typeface="+mn-lt"/>
                          <a:ea typeface="宋体" pitchFamily="2" charset="-122"/>
                        </a:rPr>
                        <a:t>新增</a:t>
                      </a:r>
                      <a:r>
                        <a:rPr lang="en-US" altLang="zh-CN" b="1" smtClean="0">
                          <a:latin typeface="+mn-lt"/>
                          <a:ea typeface="宋体" pitchFamily="2" charset="-122"/>
                        </a:rPr>
                        <a:t>7</a:t>
                      </a:r>
                      <a:r>
                        <a:rPr lang="zh-CN" altLang="en-US" b="1" smtClean="0">
                          <a:latin typeface="+mn-lt"/>
                          <a:ea typeface="宋体" pitchFamily="2" charset="-122"/>
                        </a:rPr>
                        <a:t>条</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211</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48976">
                <a:tc>
                  <a:txBody>
                    <a:bodyPr/>
                    <a:lstStyle/>
                    <a:p>
                      <a:pPr algn="ctr"/>
                      <a:r>
                        <a:rPr lang="en-US" altLang="zh-CN" b="1" smtClean="0">
                          <a:latin typeface="+mn-lt"/>
                          <a:ea typeface="宋体" pitchFamily="2" charset="-122"/>
                        </a:rPr>
                        <a:t>80486</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1989.8</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zh-CN" altLang="en-US" b="1" smtClean="0">
                          <a:latin typeface="+mn-lt"/>
                          <a:ea typeface="宋体" pitchFamily="2" charset="-122"/>
                        </a:rPr>
                        <a:t>新增</a:t>
                      </a:r>
                      <a:r>
                        <a:rPr lang="en-US" altLang="zh-CN" b="1" smtClean="0">
                          <a:latin typeface="+mn-lt"/>
                          <a:ea typeface="宋体" pitchFamily="2" charset="-122"/>
                        </a:rPr>
                        <a:t>5</a:t>
                      </a:r>
                      <a:r>
                        <a:rPr lang="zh-CN" altLang="en-US" b="1" smtClean="0">
                          <a:latin typeface="+mn-lt"/>
                          <a:ea typeface="宋体" pitchFamily="2" charset="-122"/>
                        </a:rPr>
                        <a:t>条</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216</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48976">
                <a:tc>
                  <a:txBody>
                    <a:bodyPr/>
                    <a:lstStyle/>
                    <a:p>
                      <a:pPr algn="ctr"/>
                      <a:r>
                        <a:rPr lang="en-US" altLang="zh-CN" b="1" smtClean="0">
                          <a:latin typeface="+mn-lt"/>
                          <a:ea typeface="宋体" pitchFamily="2" charset="-122"/>
                        </a:rPr>
                        <a:t>Pentium</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1993.3</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zh-CN" altLang="en-US" b="1" smtClean="0">
                          <a:latin typeface="+mn-lt"/>
                          <a:ea typeface="宋体" pitchFamily="2" charset="-122"/>
                        </a:rPr>
                        <a:t>新增</a:t>
                      </a:r>
                      <a:r>
                        <a:rPr lang="en-US" altLang="zh-CN" b="1" smtClean="0">
                          <a:latin typeface="+mn-lt"/>
                          <a:ea typeface="宋体" pitchFamily="2" charset="-122"/>
                        </a:rPr>
                        <a:t>6</a:t>
                      </a:r>
                      <a:r>
                        <a:rPr lang="zh-CN" altLang="en-US" b="1" smtClean="0">
                          <a:latin typeface="+mn-lt"/>
                          <a:ea typeface="宋体" pitchFamily="2" charset="-122"/>
                        </a:rPr>
                        <a:t>条</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222</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348976">
                <a:tc>
                  <a:txBody>
                    <a:bodyPr/>
                    <a:lstStyle/>
                    <a:p>
                      <a:pPr algn="ctr"/>
                      <a:r>
                        <a:rPr lang="en-US" altLang="zh-CN" b="1" smtClean="0">
                          <a:latin typeface="+mn-lt"/>
                          <a:ea typeface="宋体" pitchFamily="2" charset="-122"/>
                        </a:rPr>
                        <a:t>Pentium Pro</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1995.11</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zh-CN" altLang="en-US" b="1" smtClean="0">
                          <a:latin typeface="+mn-lt"/>
                          <a:ea typeface="宋体" pitchFamily="2" charset="-122"/>
                        </a:rPr>
                        <a:t>新增</a:t>
                      </a:r>
                      <a:r>
                        <a:rPr lang="en-US" altLang="zh-CN" b="1" smtClean="0">
                          <a:latin typeface="+mn-lt"/>
                          <a:ea typeface="宋体" pitchFamily="2" charset="-122"/>
                        </a:rPr>
                        <a:t>8</a:t>
                      </a:r>
                      <a:r>
                        <a:rPr lang="zh-CN" altLang="en-US" b="1" smtClean="0">
                          <a:latin typeface="+mn-lt"/>
                          <a:ea typeface="宋体" pitchFamily="2" charset="-122"/>
                        </a:rPr>
                        <a:t>条</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230</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348976">
                <a:tc>
                  <a:txBody>
                    <a:bodyPr/>
                    <a:lstStyle/>
                    <a:p>
                      <a:pPr algn="ctr"/>
                      <a:r>
                        <a:rPr lang="en-US" altLang="zh-CN" b="1" smtClean="0">
                          <a:latin typeface="+mn-lt"/>
                          <a:ea typeface="宋体" pitchFamily="2" charset="-122"/>
                        </a:rPr>
                        <a:t>Pentium</a:t>
                      </a:r>
                      <a:r>
                        <a:rPr lang="en-US" altLang="zh-CN" b="1" baseline="0" smtClean="0">
                          <a:latin typeface="+mn-lt"/>
                          <a:ea typeface="宋体" pitchFamily="2" charset="-122"/>
                        </a:rPr>
                        <a:t> MMX</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1997.1</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zh-CN" altLang="en-US" b="1" smtClean="0">
                          <a:latin typeface="+mn-lt"/>
                          <a:ea typeface="宋体" pitchFamily="2" charset="-122"/>
                        </a:rPr>
                        <a:t>新增</a:t>
                      </a:r>
                      <a:r>
                        <a:rPr lang="en-US" altLang="zh-CN" b="1" smtClean="0">
                          <a:latin typeface="+mn-lt"/>
                          <a:ea typeface="宋体" pitchFamily="2" charset="-122"/>
                        </a:rPr>
                        <a:t>MMX</a:t>
                      </a:r>
                      <a:r>
                        <a:rPr lang="zh-CN" altLang="en-US" b="1" smtClean="0">
                          <a:latin typeface="+mn-lt"/>
                          <a:ea typeface="宋体" pitchFamily="2" charset="-122"/>
                        </a:rPr>
                        <a:t>指令</a:t>
                      </a:r>
                      <a:r>
                        <a:rPr lang="en-US" altLang="zh-CN" b="1" smtClean="0">
                          <a:latin typeface="+mn-lt"/>
                          <a:ea typeface="宋体" pitchFamily="2" charset="-122"/>
                        </a:rPr>
                        <a:t>57</a:t>
                      </a:r>
                      <a:r>
                        <a:rPr lang="zh-CN" altLang="en-US" b="1" smtClean="0">
                          <a:latin typeface="+mn-lt"/>
                          <a:ea typeface="宋体" pitchFamily="2" charset="-122"/>
                        </a:rPr>
                        <a:t>条</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287</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348976">
                <a:tc>
                  <a:txBody>
                    <a:bodyPr/>
                    <a:lstStyle/>
                    <a:p>
                      <a:pPr algn="ctr"/>
                      <a:r>
                        <a:rPr lang="en-US" altLang="zh-CN" b="1" smtClean="0">
                          <a:latin typeface="+mn-lt"/>
                          <a:ea typeface="宋体" pitchFamily="2" charset="-122"/>
                        </a:rPr>
                        <a:t>Pentium II</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1997.5</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zh-CN" altLang="en-US" b="1" smtClean="0">
                          <a:latin typeface="+mn-lt"/>
                          <a:ea typeface="宋体" pitchFamily="2" charset="-122"/>
                        </a:rPr>
                        <a:t>新增指令</a:t>
                      </a:r>
                      <a:r>
                        <a:rPr lang="en-US" altLang="zh-CN" b="1" smtClean="0">
                          <a:latin typeface="+mn-lt"/>
                          <a:ea typeface="宋体" pitchFamily="2" charset="-122"/>
                        </a:rPr>
                        <a:t>4</a:t>
                      </a:r>
                      <a:r>
                        <a:rPr lang="zh-CN" altLang="en-US" b="1" smtClean="0">
                          <a:latin typeface="+mn-lt"/>
                          <a:ea typeface="宋体" pitchFamily="2" charset="-122"/>
                        </a:rPr>
                        <a:t>条</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291</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348976">
                <a:tc>
                  <a:txBody>
                    <a:bodyPr/>
                    <a:lstStyle/>
                    <a:p>
                      <a:pPr algn="ctr"/>
                      <a:r>
                        <a:rPr lang="en-US" altLang="zh-CN" b="1" smtClean="0">
                          <a:latin typeface="+mn-lt"/>
                          <a:ea typeface="宋体" pitchFamily="2" charset="-122"/>
                        </a:rPr>
                        <a:t>Pentium</a:t>
                      </a:r>
                      <a:r>
                        <a:rPr lang="en-US" altLang="zh-CN" b="1" baseline="0" smtClean="0">
                          <a:latin typeface="+mn-lt"/>
                          <a:ea typeface="宋体" pitchFamily="2" charset="-122"/>
                        </a:rPr>
                        <a:t> III</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1999.2</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zh-CN" altLang="en-US" b="1" smtClean="0">
                          <a:latin typeface="+mn-lt"/>
                          <a:ea typeface="宋体" pitchFamily="2" charset="-122"/>
                        </a:rPr>
                        <a:t>新增</a:t>
                      </a:r>
                      <a:r>
                        <a:rPr lang="en-US" altLang="zh-CN" b="1" smtClean="0">
                          <a:latin typeface="+mn-lt"/>
                          <a:ea typeface="宋体" pitchFamily="2" charset="-122"/>
                        </a:rPr>
                        <a:t>SSE</a:t>
                      </a:r>
                      <a:r>
                        <a:rPr lang="zh-CN" altLang="en-US" b="1" smtClean="0">
                          <a:latin typeface="+mn-lt"/>
                          <a:ea typeface="宋体" pitchFamily="2" charset="-122"/>
                        </a:rPr>
                        <a:t>指令</a:t>
                      </a:r>
                      <a:r>
                        <a:rPr lang="en-US" altLang="zh-CN" b="1" smtClean="0">
                          <a:latin typeface="+mn-lt"/>
                          <a:ea typeface="宋体" pitchFamily="2" charset="-122"/>
                        </a:rPr>
                        <a:t>70</a:t>
                      </a:r>
                      <a:r>
                        <a:rPr lang="zh-CN" altLang="en-US" b="1" smtClean="0">
                          <a:latin typeface="+mn-lt"/>
                          <a:ea typeface="宋体" pitchFamily="2" charset="-122"/>
                        </a:rPr>
                        <a:t>条</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361</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348976">
                <a:tc>
                  <a:txBody>
                    <a:bodyPr/>
                    <a:lstStyle/>
                    <a:p>
                      <a:pPr algn="ctr"/>
                      <a:r>
                        <a:rPr lang="en-US" altLang="zh-CN" b="1" smtClean="0">
                          <a:latin typeface="+mn-lt"/>
                          <a:ea typeface="宋体" pitchFamily="2" charset="-122"/>
                        </a:rPr>
                        <a:t>Pentium 4</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2001.7</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zh-CN" altLang="en-US" b="1" smtClean="0">
                          <a:latin typeface="+mn-lt"/>
                          <a:ea typeface="宋体" pitchFamily="2" charset="-122"/>
                        </a:rPr>
                        <a:t>新增</a:t>
                      </a:r>
                      <a:r>
                        <a:rPr lang="en-US" altLang="zh-CN" b="1" smtClean="0">
                          <a:latin typeface="+mn-lt"/>
                          <a:ea typeface="宋体" pitchFamily="2" charset="-122"/>
                        </a:rPr>
                        <a:t>SSE2</a:t>
                      </a:r>
                      <a:r>
                        <a:rPr lang="zh-CN" altLang="en-US" b="1" smtClean="0">
                          <a:latin typeface="+mn-lt"/>
                          <a:ea typeface="宋体" pitchFamily="2" charset="-122"/>
                        </a:rPr>
                        <a:t>指令</a:t>
                      </a:r>
                      <a:r>
                        <a:rPr lang="en-US" altLang="zh-CN" b="1" smtClean="0">
                          <a:latin typeface="+mn-lt"/>
                          <a:ea typeface="宋体" pitchFamily="2" charset="-122"/>
                        </a:rPr>
                        <a:t>144</a:t>
                      </a:r>
                      <a:r>
                        <a:rPr lang="zh-CN" altLang="en-US" b="1" smtClean="0">
                          <a:latin typeface="+mn-lt"/>
                          <a:ea typeface="宋体" pitchFamily="2" charset="-122"/>
                        </a:rPr>
                        <a:t>条</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505</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653509">
                <a:tc>
                  <a:txBody>
                    <a:bodyPr/>
                    <a:lstStyle/>
                    <a:p>
                      <a:pPr algn="ctr"/>
                      <a:r>
                        <a:rPr lang="en-US" altLang="zh-CN" b="1" smtClean="0">
                          <a:latin typeface="+mn-lt"/>
                          <a:ea typeface="宋体" pitchFamily="2" charset="-122"/>
                        </a:rPr>
                        <a:t>Pentium4  Prescott</a:t>
                      </a:r>
                      <a:r>
                        <a:rPr lang="zh-CN" altLang="en-US" b="1" smtClean="0">
                          <a:latin typeface="+mn-lt"/>
                          <a:ea typeface="宋体" pitchFamily="2" charset="-122"/>
                        </a:rPr>
                        <a:t>核心</a:t>
                      </a:r>
                      <a:endParaRPr lang="en-US" altLang="zh-CN" b="1" smtClean="0">
                        <a:latin typeface="+mn-lt"/>
                        <a:ea typeface="宋体" pitchFamily="2" charset="-122"/>
                      </a:endParaRPr>
                    </a:p>
                    <a:p>
                      <a:pPr algn="ctr"/>
                      <a:r>
                        <a:rPr lang="en-US" altLang="zh-CN" b="1" smtClean="0">
                          <a:latin typeface="+mn-lt"/>
                          <a:ea typeface="宋体" pitchFamily="2" charset="-122"/>
                        </a:rPr>
                        <a:t>Core </a:t>
                      </a:r>
                      <a:r>
                        <a:rPr lang="zh-CN" altLang="en-US" b="1" smtClean="0">
                          <a:latin typeface="+mn-lt"/>
                          <a:ea typeface="宋体" pitchFamily="2" charset="-122"/>
                        </a:rPr>
                        <a:t>微构架</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2004</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zh-CN" altLang="en-US" b="1" smtClean="0">
                          <a:latin typeface="+mn-lt"/>
                          <a:ea typeface="宋体" pitchFamily="2" charset="-122"/>
                        </a:rPr>
                        <a:t>新增</a:t>
                      </a:r>
                      <a:r>
                        <a:rPr lang="en-US" altLang="zh-CN" b="1" smtClean="0">
                          <a:latin typeface="+mn-lt"/>
                          <a:ea typeface="宋体" pitchFamily="2" charset="-122"/>
                        </a:rPr>
                        <a:t>SSE3</a:t>
                      </a:r>
                      <a:r>
                        <a:rPr lang="zh-CN" altLang="en-US" b="1" smtClean="0">
                          <a:latin typeface="+mn-lt"/>
                          <a:ea typeface="宋体" pitchFamily="2" charset="-122"/>
                        </a:rPr>
                        <a:t>指令</a:t>
                      </a:r>
                      <a:r>
                        <a:rPr lang="en-US" altLang="zh-CN" b="1" smtClean="0">
                          <a:latin typeface="+mn-lt"/>
                          <a:ea typeface="宋体" pitchFamily="2" charset="-122"/>
                        </a:rPr>
                        <a:t>13</a:t>
                      </a:r>
                      <a:r>
                        <a:rPr lang="zh-CN" altLang="en-US" b="1" smtClean="0">
                          <a:latin typeface="+mn-lt"/>
                          <a:ea typeface="宋体" pitchFamily="2" charset="-122"/>
                        </a:rPr>
                        <a:t>条</a:t>
                      </a:r>
                      <a:endParaRPr lang="en-US" altLang="zh-CN" b="1" smtClean="0">
                        <a:latin typeface="+mn-lt"/>
                        <a:ea typeface="宋体" pitchFamily="2" charset="-122"/>
                      </a:endParaRPr>
                    </a:p>
                    <a:p>
                      <a:pPr algn="ctr"/>
                      <a:r>
                        <a:rPr lang="en-US" altLang="zh-CN" b="1" smtClean="0">
                          <a:latin typeface="+mn-lt"/>
                          <a:ea typeface="宋体" pitchFamily="2" charset="-122"/>
                        </a:rPr>
                        <a:t>SSE3</a:t>
                      </a:r>
                      <a:r>
                        <a:rPr lang="zh-CN" altLang="en-US" b="1" smtClean="0">
                          <a:latin typeface="+mn-lt"/>
                          <a:ea typeface="宋体" pitchFamily="2" charset="-122"/>
                        </a:rPr>
                        <a:t>补充版本</a:t>
                      </a:r>
                      <a:r>
                        <a:rPr lang="en-US" altLang="zh-CN" b="1" smtClean="0">
                          <a:latin typeface="+mn-lt"/>
                          <a:ea typeface="宋体" pitchFamily="2" charset="-122"/>
                        </a:rPr>
                        <a:t>SSSE3</a:t>
                      </a:r>
                      <a:r>
                        <a:rPr lang="zh-CN" altLang="en-US" b="1" smtClean="0">
                          <a:latin typeface="+mn-lt"/>
                          <a:ea typeface="宋体" pitchFamily="2" charset="-122"/>
                        </a:rPr>
                        <a:t>指令</a:t>
                      </a:r>
                      <a:r>
                        <a:rPr lang="en-US" altLang="zh-CN" b="1" smtClean="0">
                          <a:latin typeface="+mn-lt"/>
                          <a:ea typeface="宋体" pitchFamily="2" charset="-122"/>
                        </a:rPr>
                        <a:t>16</a:t>
                      </a:r>
                      <a:r>
                        <a:rPr lang="zh-CN" altLang="en-US" b="1" smtClean="0">
                          <a:latin typeface="+mn-lt"/>
                          <a:ea typeface="宋体" pitchFamily="2" charset="-122"/>
                        </a:rPr>
                        <a:t>条</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518</a:t>
                      </a:r>
                    </a:p>
                    <a:p>
                      <a:pPr algn="ctr"/>
                      <a:r>
                        <a:rPr lang="en-US" altLang="zh-CN" b="1" smtClean="0">
                          <a:latin typeface="+mn-lt"/>
                          <a:ea typeface="宋体" pitchFamily="2" charset="-122"/>
                        </a:rPr>
                        <a:t>534</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653509">
                <a:tc>
                  <a:txBody>
                    <a:bodyPr/>
                    <a:lstStyle/>
                    <a:p>
                      <a:pPr algn="ctr"/>
                      <a:r>
                        <a:rPr lang="en-US" altLang="zh-CN" b="1" smtClean="0">
                          <a:latin typeface="+mn-lt"/>
                          <a:ea typeface="宋体" pitchFamily="2" charset="-122"/>
                        </a:rPr>
                        <a:t>Core2  Penryn</a:t>
                      </a:r>
                      <a:r>
                        <a:rPr lang="zh-CN" altLang="en-US" b="1" smtClean="0">
                          <a:latin typeface="+mn-lt"/>
                          <a:ea typeface="宋体" pitchFamily="2" charset="-122"/>
                        </a:rPr>
                        <a:t>核心</a:t>
                      </a:r>
                      <a:endParaRPr lang="en-US" altLang="zh-CN" b="1" smtClean="0">
                        <a:latin typeface="+mn-lt"/>
                        <a:ea typeface="宋体" pitchFamily="2" charset="-122"/>
                      </a:endParaRPr>
                    </a:p>
                    <a:p>
                      <a:pPr algn="ctr"/>
                      <a:r>
                        <a:rPr lang="en-US" altLang="zh-CN" b="1" smtClean="0">
                          <a:latin typeface="+mn-lt"/>
                          <a:ea typeface="宋体" pitchFamily="2" charset="-122"/>
                        </a:rPr>
                        <a:t>Core i7  Nehalem</a:t>
                      </a:r>
                      <a:r>
                        <a:rPr lang="zh-CN" altLang="en-US" b="1" smtClean="0">
                          <a:latin typeface="+mn-lt"/>
                          <a:ea typeface="宋体" pitchFamily="2" charset="-122"/>
                        </a:rPr>
                        <a:t>微构架</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2007</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zh-CN" altLang="en-US" b="1" smtClean="0">
                          <a:latin typeface="+mn-lt"/>
                          <a:ea typeface="宋体" pitchFamily="2" charset="-122"/>
                        </a:rPr>
                        <a:t>新增</a:t>
                      </a:r>
                      <a:r>
                        <a:rPr lang="en-US" altLang="zh-CN" b="1" smtClean="0">
                          <a:latin typeface="+mn-lt"/>
                          <a:ea typeface="宋体" pitchFamily="2" charset="-122"/>
                        </a:rPr>
                        <a:t>SSE4.1</a:t>
                      </a:r>
                      <a:r>
                        <a:rPr lang="zh-CN" altLang="en-US" b="1" smtClean="0">
                          <a:latin typeface="+mn-lt"/>
                          <a:ea typeface="宋体" pitchFamily="2" charset="-122"/>
                        </a:rPr>
                        <a:t>指令</a:t>
                      </a:r>
                      <a:r>
                        <a:rPr lang="en-US" altLang="zh-CN" b="1" smtClean="0">
                          <a:latin typeface="+mn-lt"/>
                          <a:ea typeface="宋体" pitchFamily="2" charset="-122"/>
                        </a:rPr>
                        <a:t>47</a:t>
                      </a:r>
                      <a:r>
                        <a:rPr lang="zh-CN" altLang="en-US" b="1" smtClean="0">
                          <a:latin typeface="+mn-lt"/>
                          <a:ea typeface="宋体" pitchFamily="2" charset="-122"/>
                        </a:rPr>
                        <a:t>条</a:t>
                      </a:r>
                      <a:endParaRPr lang="en-US" altLang="zh-CN" b="1" smtClean="0">
                        <a:latin typeface="+mn-lt"/>
                        <a:ea typeface="宋体" pitchFamily="2" charset="-122"/>
                      </a:endParaRPr>
                    </a:p>
                    <a:p>
                      <a:pPr algn="ctr"/>
                      <a:r>
                        <a:rPr lang="zh-CN" altLang="en-US" b="1" smtClean="0">
                          <a:latin typeface="+mn-lt"/>
                          <a:ea typeface="宋体" pitchFamily="2" charset="-122"/>
                        </a:rPr>
                        <a:t>新增</a:t>
                      </a:r>
                      <a:r>
                        <a:rPr lang="en-US" altLang="zh-CN" b="1" smtClean="0">
                          <a:latin typeface="+mn-lt"/>
                          <a:ea typeface="宋体" pitchFamily="2" charset="-122"/>
                        </a:rPr>
                        <a:t>SSE4.2</a:t>
                      </a:r>
                      <a:r>
                        <a:rPr lang="zh-CN" altLang="en-US" b="1" smtClean="0">
                          <a:latin typeface="+mn-lt"/>
                          <a:ea typeface="宋体" pitchFamily="2" charset="-122"/>
                        </a:rPr>
                        <a:t>指令</a:t>
                      </a:r>
                      <a:r>
                        <a:rPr lang="en-US" altLang="zh-CN" b="1" smtClean="0">
                          <a:latin typeface="+mn-lt"/>
                          <a:ea typeface="宋体" pitchFamily="2" charset="-122"/>
                        </a:rPr>
                        <a:t>7</a:t>
                      </a:r>
                      <a:r>
                        <a:rPr lang="zh-CN" altLang="en-US" b="1" smtClean="0">
                          <a:latin typeface="+mn-lt"/>
                          <a:ea typeface="宋体" pitchFamily="2" charset="-122"/>
                        </a:rPr>
                        <a:t>条</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b="1" smtClean="0">
                          <a:latin typeface="+mn-lt"/>
                          <a:ea typeface="宋体" pitchFamily="2" charset="-122"/>
                        </a:rPr>
                        <a:t>581</a:t>
                      </a:r>
                    </a:p>
                    <a:p>
                      <a:pPr algn="ctr"/>
                      <a:r>
                        <a:rPr lang="en-US" altLang="zh-CN" b="1" smtClean="0">
                          <a:latin typeface="+mn-lt"/>
                          <a:ea typeface="宋体" pitchFamily="2" charset="-122"/>
                        </a:rPr>
                        <a:t>588</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348976">
                <a:tc>
                  <a:txBody>
                    <a:bodyPr/>
                    <a:lstStyle/>
                    <a:p>
                      <a:pPr algn="ctr"/>
                      <a:r>
                        <a:rPr lang="en-US" altLang="zh-CN" b="1" smtClean="0">
                          <a:latin typeface="+mn-lt"/>
                          <a:ea typeface="宋体" pitchFamily="2" charset="-122"/>
                        </a:rPr>
                        <a:t>Sandy Bridge </a:t>
                      </a:r>
                      <a:r>
                        <a:rPr lang="zh-CN" altLang="en-US" b="1" smtClean="0">
                          <a:latin typeface="+mn-lt"/>
                          <a:ea typeface="宋体" pitchFamily="2" charset="-122"/>
                        </a:rPr>
                        <a:t>构架</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altLang="zh-CN" b="1" smtClean="0">
                          <a:latin typeface="+mn-lt"/>
                          <a:ea typeface="宋体" pitchFamily="2" charset="-122"/>
                        </a:rPr>
                        <a:t>2008.4</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zh-CN" altLang="en-US" b="1" smtClean="0">
                          <a:latin typeface="+mn-lt"/>
                          <a:ea typeface="宋体" pitchFamily="2" charset="-122"/>
                        </a:rPr>
                        <a:t>新</a:t>
                      </a:r>
                      <a:r>
                        <a:rPr lang="en-US" altLang="zh-CN" b="1" smtClean="0">
                          <a:latin typeface="+mn-lt"/>
                          <a:ea typeface="宋体" pitchFamily="2" charset="-122"/>
                        </a:rPr>
                        <a:t>AVX</a:t>
                      </a:r>
                      <a:r>
                        <a:rPr lang="zh-CN" altLang="en-US" b="1" smtClean="0">
                          <a:latin typeface="+mn-lt"/>
                          <a:ea typeface="宋体" pitchFamily="2" charset="-122"/>
                        </a:rPr>
                        <a:t>指令集</a:t>
                      </a: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lang="zh-CN" altLang="en-US" b="1">
                        <a:latin typeface="+mn-lt"/>
                        <a:ea typeface="宋体"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5.6</a:t>
            </a:r>
            <a:r>
              <a:rPr lang="en-US" altLang="zh-CN" b="0" smtClean="0"/>
              <a:t> </a:t>
            </a:r>
            <a:r>
              <a:rPr lang="zh-CN" altLang="en-US" b="0" smtClean="0"/>
              <a:t>典型指令系统</a:t>
            </a:r>
            <a:r>
              <a:rPr lang="en-US" altLang="zh-CN" b="0" smtClean="0"/>
              <a:t>    </a:t>
            </a:r>
            <a:r>
              <a:rPr lang="zh-CN" altLang="en-US" sz="2800" smtClean="0">
                <a:solidFill>
                  <a:srgbClr val="D60093"/>
                </a:solidFill>
                <a:latin typeface="Arial" pitchFamily="34" charset="0"/>
                <a:ea typeface="黑体" pitchFamily="49" charset="-122"/>
                <a:cs typeface="Arial" pitchFamily="34" charset="0"/>
              </a:rPr>
              <a:t>一、</a:t>
            </a:r>
            <a:r>
              <a:rPr lang="en-US" altLang="zh-CN" sz="2800" smtClean="0">
                <a:solidFill>
                  <a:srgbClr val="D60093"/>
                </a:solidFill>
                <a:latin typeface="Arial" pitchFamily="34" charset="0"/>
                <a:ea typeface="黑体" pitchFamily="49" charset="-122"/>
                <a:cs typeface="Arial" pitchFamily="34" charset="0"/>
              </a:rPr>
              <a:t>Intel CPU </a:t>
            </a:r>
            <a:r>
              <a:rPr lang="zh-CN" altLang="en-US" sz="2800" smtClean="0">
                <a:solidFill>
                  <a:srgbClr val="D60093"/>
                </a:solidFill>
                <a:latin typeface="Arial" pitchFamily="34" charset="0"/>
                <a:ea typeface="黑体" pitchFamily="49" charset="-122"/>
                <a:cs typeface="Arial" pitchFamily="34" charset="0"/>
              </a:rPr>
              <a:t>指令系统</a:t>
            </a:r>
            <a:endParaRPr lang="zh-CN" altLang="en-US">
              <a:solidFill>
                <a:srgbClr val="D60093"/>
              </a:solidFill>
              <a:latin typeface="Arial" pitchFamily="34" charset="0"/>
              <a:ea typeface="黑体" pitchFamily="49" charset="-122"/>
              <a:cs typeface="Arial" pitchFamily="34" charset="0"/>
            </a:endParaRPr>
          </a:p>
        </p:txBody>
      </p:sp>
      <p:sp>
        <p:nvSpPr>
          <p:cNvPr id="3" name="内容占位符 2"/>
          <p:cNvSpPr>
            <a:spLocks noGrp="1"/>
          </p:cNvSpPr>
          <p:nvPr>
            <p:ph idx="1"/>
          </p:nvPr>
        </p:nvSpPr>
        <p:spPr>
          <a:xfrm>
            <a:off x="457200" y="549275"/>
            <a:ext cx="8578850" cy="503461"/>
          </a:xfrm>
        </p:spPr>
        <p:txBody>
          <a:bodyPr/>
          <a:lstStyle/>
          <a:p>
            <a:pPr marL="0" indent="0">
              <a:buNone/>
            </a:pPr>
            <a:r>
              <a:rPr lang="en-US" altLang="zh-CN" smtClean="0"/>
              <a:t>2. Intel 64 </a:t>
            </a:r>
            <a:r>
              <a:rPr lang="zh-CN" altLang="en-US" smtClean="0"/>
              <a:t>和 </a:t>
            </a:r>
            <a:r>
              <a:rPr lang="en-US" altLang="zh-CN" smtClean="0"/>
              <a:t>IA-32 </a:t>
            </a:r>
            <a:r>
              <a:rPr lang="zh-CN" altLang="en-US" smtClean="0"/>
              <a:t>体系结构的指令格式</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104</a:t>
            </a:fld>
            <a:endParaRPr lang="en-US" altLang="zh-CN"/>
          </a:p>
        </p:txBody>
      </p:sp>
      <p:pic>
        <p:nvPicPr>
          <p:cNvPr id="5"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283604" y="548680"/>
            <a:ext cx="4612175" cy="2309003"/>
          </a:xfrm>
          <a:prstGeom prst="rect">
            <a:avLst/>
          </a:prstGeom>
          <a:noFill/>
          <a:ln w="9525">
            <a:noFill/>
            <a:miter lim="800000"/>
            <a:headEnd/>
            <a:tailEnd/>
          </a:ln>
        </p:spPr>
      </p:pic>
      <p:pic>
        <p:nvPicPr>
          <p:cNvPr id="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496" y="2852936"/>
            <a:ext cx="9073008" cy="3556767"/>
          </a:xfrm>
          <a:prstGeom prst="rect">
            <a:avLst/>
          </a:prstGeom>
          <a:noFill/>
          <a:ln w="9525">
            <a:noFill/>
            <a:miter lim="800000"/>
            <a:headEnd/>
            <a:tailEnd/>
          </a:ln>
        </p:spPr>
      </p:pic>
      <p:sp>
        <p:nvSpPr>
          <p:cNvPr id="7" name="动作按钮: 自定义 6">
            <a:hlinkClick r:id="rId4" action="ppaction://hlinksldjump" highlightClick="1"/>
          </p:cNvPr>
          <p:cNvSpPr/>
          <p:nvPr/>
        </p:nvSpPr>
        <p:spPr bwMode="auto">
          <a:xfrm>
            <a:off x="683568" y="1412776"/>
            <a:ext cx="1800200" cy="576064"/>
          </a:xfrm>
          <a:prstGeom prst="actionButtonBlank">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99"/>
                </a:solidFill>
                <a:effectLst>
                  <a:outerShdw blurRad="38100" dist="38100" dir="2700000" algn="tl">
                    <a:srgbClr val="000000">
                      <a:alpha val="43137"/>
                    </a:srgbClr>
                  </a:outerShdw>
                </a:effectLst>
                <a:latin typeface="Times New Roman" pitchFamily="18" charset="0"/>
                <a:ea typeface="宋体" charset="-122"/>
              </a:rPr>
              <a:t>寻址方式</a:t>
            </a:r>
          </a:p>
        </p:txBody>
      </p:sp>
    </p:spTree>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7733" name="Rectangle 5"/>
          <p:cNvSpPr>
            <a:spLocks noChangeArrowheads="1"/>
          </p:cNvSpPr>
          <p:nvPr/>
        </p:nvSpPr>
        <p:spPr bwMode="auto">
          <a:xfrm>
            <a:off x="754063" y="3427413"/>
            <a:ext cx="1008062" cy="503237"/>
          </a:xfrm>
          <a:prstGeom prst="rect">
            <a:avLst/>
          </a:prstGeom>
          <a:solidFill>
            <a:srgbClr val="FFFF66"/>
          </a:solidFill>
          <a:ln w="28575" algn="ctr">
            <a:solidFill>
              <a:srgbClr val="FF6600"/>
            </a:solidFill>
            <a:miter lim="800000"/>
            <a:headEnd/>
            <a:tailEnd type="none" w="med" len="lg"/>
          </a:ln>
          <a:effectLst/>
        </p:spPr>
        <p:txBody>
          <a:bodyPr wrap="none"/>
          <a:lstStyle/>
          <a:p>
            <a:r>
              <a:rPr lang="zh-CN" altLang="en-US"/>
              <a:t>选择子</a:t>
            </a:r>
          </a:p>
        </p:txBody>
      </p:sp>
      <p:sp>
        <p:nvSpPr>
          <p:cNvPr id="1097734" name="Rectangle 6"/>
          <p:cNvSpPr>
            <a:spLocks noChangeArrowheads="1"/>
          </p:cNvSpPr>
          <p:nvPr/>
        </p:nvSpPr>
        <p:spPr bwMode="auto">
          <a:xfrm>
            <a:off x="106363" y="3427413"/>
            <a:ext cx="647700" cy="503237"/>
          </a:xfrm>
          <a:prstGeom prst="rect">
            <a:avLst/>
          </a:prstGeom>
          <a:noFill/>
          <a:ln w="28575" algn="ctr">
            <a:noFill/>
            <a:miter lim="800000"/>
            <a:headEnd/>
            <a:tailEnd type="none" w="med" len="lg"/>
          </a:ln>
          <a:effectLst/>
        </p:spPr>
        <p:txBody>
          <a:bodyPr wrap="none" anchor="ctr"/>
          <a:lstStyle/>
          <a:p>
            <a:pPr algn="r"/>
            <a:r>
              <a:rPr lang="en-US" altLang="zh-CN"/>
              <a:t>SS</a:t>
            </a:r>
          </a:p>
        </p:txBody>
      </p:sp>
      <p:sp>
        <p:nvSpPr>
          <p:cNvPr id="1097735" name="Rectangle 7"/>
          <p:cNvSpPr>
            <a:spLocks noChangeArrowheads="1"/>
          </p:cNvSpPr>
          <p:nvPr/>
        </p:nvSpPr>
        <p:spPr bwMode="auto">
          <a:xfrm>
            <a:off x="898525" y="3860800"/>
            <a:ext cx="1008063" cy="503238"/>
          </a:xfrm>
          <a:prstGeom prst="rect">
            <a:avLst/>
          </a:prstGeom>
          <a:solidFill>
            <a:srgbClr val="FFFF66"/>
          </a:solidFill>
          <a:ln w="28575" algn="ctr">
            <a:solidFill>
              <a:srgbClr val="FF6600"/>
            </a:solidFill>
            <a:miter lim="800000"/>
            <a:headEnd/>
            <a:tailEnd type="none" w="med" len="lg"/>
          </a:ln>
          <a:effectLst/>
        </p:spPr>
        <p:txBody>
          <a:bodyPr wrap="none"/>
          <a:lstStyle/>
          <a:p>
            <a:r>
              <a:rPr lang="zh-CN" altLang="en-US"/>
              <a:t>选择子</a:t>
            </a:r>
          </a:p>
        </p:txBody>
      </p:sp>
      <p:sp>
        <p:nvSpPr>
          <p:cNvPr id="1097736" name="Rectangle 8"/>
          <p:cNvSpPr>
            <a:spLocks noChangeArrowheads="1"/>
          </p:cNvSpPr>
          <p:nvPr/>
        </p:nvSpPr>
        <p:spPr bwMode="auto">
          <a:xfrm>
            <a:off x="250825" y="3860800"/>
            <a:ext cx="647700" cy="503238"/>
          </a:xfrm>
          <a:prstGeom prst="rect">
            <a:avLst/>
          </a:prstGeom>
          <a:noFill/>
          <a:ln w="28575" algn="ctr">
            <a:noFill/>
            <a:miter lim="800000"/>
            <a:headEnd/>
            <a:tailEnd type="none" w="med" len="lg"/>
          </a:ln>
          <a:effectLst/>
        </p:spPr>
        <p:txBody>
          <a:bodyPr wrap="none" anchor="ctr"/>
          <a:lstStyle/>
          <a:p>
            <a:pPr algn="r"/>
            <a:r>
              <a:rPr lang="en-US" altLang="zh-CN"/>
              <a:t>GS</a:t>
            </a:r>
          </a:p>
        </p:txBody>
      </p:sp>
      <p:sp>
        <p:nvSpPr>
          <p:cNvPr id="1097737" name="Rectangle 9"/>
          <p:cNvSpPr>
            <a:spLocks noChangeArrowheads="1"/>
          </p:cNvSpPr>
          <p:nvPr/>
        </p:nvSpPr>
        <p:spPr bwMode="auto">
          <a:xfrm>
            <a:off x="1042988" y="4292600"/>
            <a:ext cx="1008062" cy="503238"/>
          </a:xfrm>
          <a:prstGeom prst="rect">
            <a:avLst/>
          </a:prstGeom>
          <a:solidFill>
            <a:srgbClr val="FFFF66"/>
          </a:solidFill>
          <a:ln w="28575" algn="ctr">
            <a:solidFill>
              <a:srgbClr val="FF6600"/>
            </a:solidFill>
            <a:miter lim="800000"/>
            <a:headEnd/>
            <a:tailEnd type="none" w="med" len="lg"/>
          </a:ln>
          <a:effectLst/>
        </p:spPr>
        <p:txBody>
          <a:bodyPr wrap="none"/>
          <a:lstStyle/>
          <a:p>
            <a:r>
              <a:rPr lang="zh-CN" altLang="en-US"/>
              <a:t>选择子</a:t>
            </a:r>
          </a:p>
        </p:txBody>
      </p:sp>
      <p:sp>
        <p:nvSpPr>
          <p:cNvPr id="1097738" name="Rectangle 10"/>
          <p:cNvSpPr>
            <a:spLocks noChangeArrowheads="1"/>
          </p:cNvSpPr>
          <p:nvPr/>
        </p:nvSpPr>
        <p:spPr bwMode="auto">
          <a:xfrm>
            <a:off x="395288" y="4292600"/>
            <a:ext cx="647700" cy="503238"/>
          </a:xfrm>
          <a:prstGeom prst="rect">
            <a:avLst/>
          </a:prstGeom>
          <a:noFill/>
          <a:ln w="28575" algn="ctr">
            <a:noFill/>
            <a:miter lim="800000"/>
            <a:headEnd/>
            <a:tailEnd type="none" w="med" len="lg"/>
          </a:ln>
          <a:effectLst/>
        </p:spPr>
        <p:txBody>
          <a:bodyPr wrap="none" anchor="ctr"/>
          <a:lstStyle/>
          <a:p>
            <a:pPr algn="r"/>
            <a:r>
              <a:rPr lang="en-US" altLang="zh-CN"/>
              <a:t>FS</a:t>
            </a:r>
          </a:p>
        </p:txBody>
      </p:sp>
      <p:sp>
        <p:nvSpPr>
          <p:cNvPr id="1097739" name="Rectangle 11"/>
          <p:cNvSpPr>
            <a:spLocks noChangeArrowheads="1"/>
          </p:cNvSpPr>
          <p:nvPr/>
        </p:nvSpPr>
        <p:spPr bwMode="auto">
          <a:xfrm>
            <a:off x="1187450" y="4725988"/>
            <a:ext cx="1008063" cy="503237"/>
          </a:xfrm>
          <a:prstGeom prst="rect">
            <a:avLst/>
          </a:prstGeom>
          <a:solidFill>
            <a:srgbClr val="FFFF66"/>
          </a:solidFill>
          <a:ln w="28575" algn="ctr">
            <a:solidFill>
              <a:srgbClr val="FF6600"/>
            </a:solidFill>
            <a:miter lim="800000"/>
            <a:headEnd/>
            <a:tailEnd type="none" w="med" len="lg"/>
          </a:ln>
          <a:effectLst/>
        </p:spPr>
        <p:txBody>
          <a:bodyPr wrap="none"/>
          <a:lstStyle/>
          <a:p>
            <a:r>
              <a:rPr lang="zh-CN" altLang="en-US"/>
              <a:t>选择子</a:t>
            </a:r>
          </a:p>
        </p:txBody>
      </p:sp>
      <p:sp>
        <p:nvSpPr>
          <p:cNvPr id="1097740" name="Rectangle 12"/>
          <p:cNvSpPr>
            <a:spLocks noChangeArrowheads="1"/>
          </p:cNvSpPr>
          <p:nvPr/>
        </p:nvSpPr>
        <p:spPr bwMode="auto">
          <a:xfrm>
            <a:off x="539750" y="4725988"/>
            <a:ext cx="647700" cy="503237"/>
          </a:xfrm>
          <a:prstGeom prst="rect">
            <a:avLst/>
          </a:prstGeom>
          <a:noFill/>
          <a:ln w="28575" algn="ctr">
            <a:noFill/>
            <a:miter lim="800000"/>
            <a:headEnd/>
            <a:tailEnd type="none" w="med" len="lg"/>
          </a:ln>
          <a:effectLst/>
        </p:spPr>
        <p:txBody>
          <a:bodyPr wrap="none" anchor="ctr"/>
          <a:lstStyle/>
          <a:p>
            <a:pPr algn="r"/>
            <a:r>
              <a:rPr lang="en-US" altLang="zh-CN"/>
              <a:t>ES</a:t>
            </a:r>
          </a:p>
        </p:txBody>
      </p:sp>
      <p:sp>
        <p:nvSpPr>
          <p:cNvPr id="1097741" name="Rectangle 13"/>
          <p:cNvSpPr>
            <a:spLocks noChangeArrowheads="1"/>
          </p:cNvSpPr>
          <p:nvPr/>
        </p:nvSpPr>
        <p:spPr bwMode="auto">
          <a:xfrm>
            <a:off x="1330325" y="5156200"/>
            <a:ext cx="1008063" cy="503238"/>
          </a:xfrm>
          <a:prstGeom prst="rect">
            <a:avLst/>
          </a:prstGeom>
          <a:solidFill>
            <a:srgbClr val="FFFF66"/>
          </a:solidFill>
          <a:ln w="28575" algn="ctr">
            <a:solidFill>
              <a:srgbClr val="FF6600"/>
            </a:solidFill>
            <a:miter lim="800000"/>
            <a:headEnd/>
            <a:tailEnd type="none" w="med" len="lg"/>
          </a:ln>
          <a:effectLst/>
        </p:spPr>
        <p:txBody>
          <a:bodyPr wrap="none"/>
          <a:lstStyle/>
          <a:p>
            <a:r>
              <a:rPr lang="zh-CN" altLang="en-US"/>
              <a:t>选择子</a:t>
            </a:r>
          </a:p>
        </p:txBody>
      </p:sp>
      <p:sp>
        <p:nvSpPr>
          <p:cNvPr id="1097742" name="Rectangle 14"/>
          <p:cNvSpPr>
            <a:spLocks noChangeArrowheads="1"/>
          </p:cNvSpPr>
          <p:nvPr/>
        </p:nvSpPr>
        <p:spPr bwMode="auto">
          <a:xfrm>
            <a:off x="1474788" y="5589588"/>
            <a:ext cx="1008062" cy="503237"/>
          </a:xfrm>
          <a:prstGeom prst="rect">
            <a:avLst/>
          </a:prstGeom>
          <a:solidFill>
            <a:srgbClr val="FFFF66"/>
          </a:solidFill>
          <a:ln w="28575" algn="ctr">
            <a:solidFill>
              <a:srgbClr val="FF6600"/>
            </a:solidFill>
            <a:miter lim="800000"/>
            <a:headEnd/>
            <a:tailEnd type="none" w="med" len="lg"/>
          </a:ln>
          <a:effectLst/>
        </p:spPr>
        <p:txBody>
          <a:bodyPr wrap="none"/>
          <a:lstStyle/>
          <a:p>
            <a:r>
              <a:rPr lang="zh-CN" altLang="en-US"/>
              <a:t>选择子</a:t>
            </a:r>
          </a:p>
        </p:txBody>
      </p:sp>
      <p:sp>
        <p:nvSpPr>
          <p:cNvPr id="1097743" name="Rectangle 15"/>
          <p:cNvSpPr>
            <a:spLocks noChangeArrowheads="1"/>
          </p:cNvSpPr>
          <p:nvPr/>
        </p:nvSpPr>
        <p:spPr bwMode="auto">
          <a:xfrm>
            <a:off x="827088" y="5589588"/>
            <a:ext cx="647700" cy="503237"/>
          </a:xfrm>
          <a:prstGeom prst="rect">
            <a:avLst/>
          </a:prstGeom>
          <a:noFill/>
          <a:ln w="28575" algn="ctr">
            <a:noFill/>
            <a:miter lim="800000"/>
            <a:headEnd/>
            <a:tailEnd type="none" w="med" len="lg"/>
          </a:ln>
          <a:effectLst/>
        </p:spPr>
        <p:txBody>
          <a:bodyPr wrap="none" anchor="ctr"/>
          <a:lstStyle/>
          <a:p>
            <a:pPr algn="r"/>
            <a:r>
              <a:rPr lang="en-US" altLang="zh-CN"/>
              <a:t>CS</a:t>
            </a:r>
          </a:p>
        </p:txBody>
      </p:sp>
      <p:sp>
        <p:nvSpPr>
          <p:cNvPr id="1097744" name="Rectangle 16"/>
          <p:cNvSpPr>
            <a:spLocks noChangeArrowheads="1"/>
          </p:cNvSpPr>
          <p:nvPr/>
        </p:nvSpPr>
        <p:spPr bwMode="auto">
          <a:xfrm>
            <a:off x="682625" y="5156200"/>
            <a:ext cx="647700" cy="503238"/>
          </a:xfrm>
          <a:prstGeom prst="rect">
            <a:avLst/>
          </a:prstGeom>
          <a:noFill/>
          <a:ln w="28575" algn="ctr">
            <a:noFill/>
            <a:miter lim="800000"/>
            <a:headEnd/>
            <a:tailEnd type="none" w="med" len="lg"/>
          </a:ln>
          <a:effectLst/>
        </p:spPr>
        <p:txBody>
          <a:bodyPr wrap="none" anchor="ctr"/>
          <a:lstStyle/>
          <a:p>
            <a:pPr algn="r"/>
            <a:r>
              <a:rPr lang="en-US" altLang="zh-CN"/>
              <a:t>DS</a:t>
            </a:r>
          </a:p>
        </p:txBody>
      </p:sp>
      <p:sp>
        <p:nvSpPr>
          <p:cNvPr id="1097749" name="Rectangle 21"/>
          <p:cNvSpPr>
            <a:spLocks noChangeArrowheads="1"/>
          </p:cNvSpPr>
          <p:nvPr/>
        </p:nvSpPr>
        <p:spPr bwMode="auto">
          <a:xfrm>
            <a:off x="2843213" y="3068638"/>
            <a:ext cx="1439862" cy="1223962"/>
          </a:xfrm>
          <a:prstGeom prst="rect">
            <a:avLst/>
          </a:prstGeom>
          <a:solidFill>
            <a:srgbClr val="99CCFF"/>
          </a:solidFill>
          <a:ln w="28575" algn="ctr">
            <a:solidFill>
              <a:schemeClr val="bg2"/>
            </a:solidFill>
            <a:miter lim="800000"/>
            <a:headEnd/>
            <a:tailEnd type="none" w="med" len="lg"/>
          </a:ln>
          <a:effectLst/>
        </p:spPr>
        <p:txBody>
          <a:bodyPr wrap="none"/>
          <a:lstStyle/>
          <a:p>
            <a:r>
              <a:rPr lang="zh-CN" altLang="en-US"/>
              <a:t>属性</a:t>
            </a:r>
            <a:r>
              <a:rPr lang="en-US" altLang="zh-CN"/>
              <a:t>SS</a:t>
            </a:r>
            <a:endParaRPr lang="zh-CN" altLang="en-US"/>
          </a:p>
        </p:txBody>
      </p:sp>
      <p:sp>
        <p:nvSpPr>
          <p:cNvPr id="1097750" name="Rectangle 22"/>
          <p:cNvSpPr>
            <a:spLocks noChangeArrowheads="1"/>
          </p:cNvSpPr>
          <p:nvPr/>
        </p:nvSpPr>
        <p:spPr bwMode="auto">
          <a:xfrm>
            <a:off x="2986088" y="3502025"/>
            <a:ext cx="1439862" cy="1223963"/>
          </a:xfrm>
          <a:prstGeom prst="rect">
            <a:avLst/>
          </a:prstGeom>
          <a:solidFill>
            <a:srgbClr val="99CCFF"/>
          </a:solidFill>
          <a:ln w="28575" algn="ctr">
            <a:solidFill>
              <a:schemeClr val="bg2"/>
            </a:solidFill>
            <a:miter lim="800000"/>
            <a:headEnd/>
            <a:tailEnd type="none" w="med" len="lg"/>
          </a:ln>
          <a:effectLst/>
        </p:spPr>
        <p:txBody>
          <a:bodyPr wrap="none"/>
          <a:lstStyle/>
          <a:p>
            <a:r>
              <a:rPr lang="zh-CN" altLang="en-US"/>
              <a:t>属性</a:t>
            </a:r>
            <a:r>
              <a:rPr lang="en-US" altLang="zh-CN"/>
              <a:t>GS</a:t>
            </a:r>
            <a:endParaRPr lang="zh-CN" altLang="en-US"/>
          </a:p>
        </p:txBody>
      </p:sp>
      <p:sp>
        <p:nvSpPr>
          <p:cNvPr id="1097751" name="Rectangle 23"/>
          <p:cNvSpPr>
            <a:spLocks noChangeArrowheads="1"/>
          </p:cNvSpPr>
          <p:nvPr/>
        </p:nvSpPr>
        <p:spPr bwMode="auto">
          <a:xfrm>
            <a:off x="3130550" y="3933825"/>
            <a:ext cx="1439863" cy="1223963"/>
          </a:xfrm>
          <a:prstGeom prst="rect">
            <a:avLst/>
          </a:prstGeom>
          <a:solidFill>
            <a:srgbClr val="99CCFF"/>
          </a:solidFill>
          <a:ln w="28575" algn="ctr">
            <a:solidFill>
              <a:schemeClr val="bg2"/>
            </a:solidFill>
            <a:miter lim="800000"/>
            <a:headEnd/>
            <a:tailEnd type="none" w="med" len="lg"/>
          </a:ln>
          <a:effectLst/>
        </p:spPr>
        <p:txBody>
          <a:bodyPr wrap="none"/>
          <a:lstStyle/>
          <a:p>
            <a:r>
              <a:rPr lang="zh-CN" altLang="en-US"/>
              <a:t>属性</a:t>
            </a:r>
            <a:r>
              <a:rPr lang="en-US" altLang="zh-CN"/>
              <a:t>FS</a:t>
            </a:r>
            <a:endParaRPr lang="zh-CN" altLang="en-US"/>
          </a:p>
        </p:txBody>
      </p:sp>
      <p:sp>
        <p:nvSpPr>
          <p:cNvPr id="1097752" name="Rectangle 24"/>
          <p:cNvSpPr>
            <a:spLocks noChangeArrowheads="1"/>
          </p:cNvSpPr>
          <p:nvPr/>
        </p:nvSpPr>
        <p:spPr bwMode="auto">
          <a:xfrm>
            <a:off x="3275013" y="4365625"/>
            <a:ext cx="1439862" cy="1223963"/>
          </a:xfrm>
          <a:prstGeom prst="rect">
            <a:avLst/>
          </a:prstGeom>
          <a:solidFill>
            <a:srgbClr val="99CCFF"/>
          </a:solidFill>
          <a:ln w="28575" algn="ctr">
            <a:solidFill>
              <a:schemeClr val="bg2"/>
            </a:solidFill>
            <a:miter lim="800000"/>
            <a:headEnd/>
            <a:tailEnd type="none" w="med" len="lg"/>
          </a:ln>
          <a:effectLst/>
        </p:spPr>
        <p:txBody>
          <a:bodyPr wrap="none"/>
          <a:lstStyle/>
          <a:p>
            <a:r>
              <a:rPr lang="zh-CN" altLang="en-US"/>
              <a:t>属性</a:t>
            </a:r>
            <a:r>
              <a:rPr lang="en-US" altLang="zh-CN"/>
              <a:t>ES</a:t>
            </a:r>
            <a:endParaRPr lang="zh-CN" altLang="en-US"/>
          </a:p>
        </p:txBody>
      </p:sp>
      <p:sp>
        <p:nvSpPr>
          <p:cNvPr id="1097753" name="Rectangle 25"/>
          <p:cNvSpPr>
            <a:spLocks noChangeArrowheads="1"/>
          </p:cNvSpPr>
          <p:nvPr/>
        </p:nvSpPr>
        <p:spPr bwMode="auto">
          <a:xfrm>
            <a:off x="3419475" y="4797425"/>
            <a:ext cx="1439863" cy="1223963"/>
          </a:xfrm>
          <a:prstGeom prst="rect">
            <a:avLst/>
          </a:prstGeom>
          <a:solidFill>
            <a:srgbClr val="99CCFF"/>
          </a:solidFill>
          <a:ln w="28575" algn="ctr">
            <a:solidFill>
              <a:schemeClr val="bg2"/>
            </a:solidFill>
            <a:miter lim="800000"/>
            <a:headEnd/>
            <a:tailEnd type="none" w="med" len="lg"/>
          </a:ln>
          <a:effectLst/>
        </p:spPr>
        <p:txBody>
          <a:bodyPr wrap="none"/>
          <a:lstStyle/>
          <a:p>
            <a:r>
              <a:rPr lang="zh-CN" altLang="en-US"/>
              <a:t>属性</a:t>
            </a:r>
            <a:r>
              <a:rPr lang="en-US" altLang="zh-CN"/>
              <a:t>DS</a:t>
            </a:r>
            <a:endParaRPr lang="zh-CN" altLang="en-US"/>
          </a:p>
        </p:txBody>
      </p:sp>
      <p:sp>
        <p:nvSpPr>
          <p:cNvPr id="1097746" name="Rectangle 18"/>
          <p:cNvSpPr>
            <a:spLocks noChangeArrowheads="1"/>
          </p:cNvSpPr>
          <p:nvPr/>
        </p:nvSpPr>
        <p:spPr bwMode="auto">
          <a:xfrm>
            <a:off x="3563938" y="5229225"/>
            <a:ext cx="1439862" cy="1223963"/>
          </a:xfrm>
          <a:prstGeom prst="rect">
            <a:avLst/>
          </a:prstGeom>
          <a:solidFill>
            <a:srgbClr val="99CCFF"/>
          </a:solidFill>
          <a:ln w="28575" algn="ctr">
            <a:solidFill>
              <a:schemeClr val="bg2"/>
            </a:solidFill>
            <a:miter lim="800000"/>
            <a:headEnd/>
            <a:tailEnd type="none" w="med" len="lg"/>
          </a:ln>
          <a:effectLst/>
        </p:spPr>
        <p:txBody>
          <a:bodyPr wrap="none" anchor="ctr"/>
          <a:lstStyle/>
          <a:p>
            <a:pPr>
              <a:spcBef>
                <a:spcPct val="5000"/>
              </a:spcBef>
            </a:pPr>
            <a:r>
              <a:rPr lang="zh-CN" altLang="en-US"/>
              <a:t>属性</a:t>
            </a:r>
            <a:r>
              <a:rPr lang="en-US" altLang="zh-CN"/>
              <a:t>CS</a:t>
            </a:r>
          </a:p>
          <a:p>
            <a:pPr>
              <a:spcBef>
                <a:spcPct val="5000"/>
              </a:spcBef>
            </a:pPr>
            <a:r>
              <a:rPr lang="zh-CN" altLang="en-US"/>
              <a:t>段界限值</a:t>
            </a:r>
          </a:p>
          <a:p>
            <a:pPr>
              <a:spcBef>
                <a:spcPct val="5000"/>
              </a:spcBef>
            </a:pPr>
            <a:r>
              <a:rPr lang="zh-CN" altLang="en-US"/>
              <a:t>段基值</a:t>
            </a:r>
          </a:p>
        </p:txBody>
      </p:sp>
      <p:sp>
        <p:nvSpPr>
          <p:cNvPr id="1097747" name="Line 19"/>
          <p:cNvSpPr>
            <a:spLocks noChangeShapeType="1"/>
          </p:cNvSpPr>
          <p:nvPr/>
        </p:nvSpPr>
        <p:spPr bwMode="auto">
          <a:xfrm>
            <a:off x="3563938" y="5661025"/>
            <a:ext cx="1439862" cy="0"/>
          </a:xfrm>
          <a:prstGeom prst="line">
            <a:avLst/>
          </a:prstGeom>
          <a:noFill/>
          <a:ln w="19050">
            <a:solidFill>
              <a:srgbClr val="FF0066"/>
            </a:solidFill>
            <a:prstDash val="dash"/>
            <a:round/>
            <a:headEnd/>
            <a:tailEnd type="none" w="med" len="lg"/>
          </a:ln>
          <a:effectLst/>
        </p:spPr>
        <p:txBody>
          <a:bodyPr>
            <a:spAutoFit/>
          </a:bodyPr>
          <a:lstStyle/>
          <a:p>
            <a:endParaRPr lang="zh-CN" altLang="en-US"/>
          </a:p>
        </p:txBody>
      </p:sp>
      <p:sp>
        <p:nvSpPr>
          <p:cNvPr id="1097748" name="Line 20"/>
          <p:cNvSpPr>
            <a:spLocks noChangeShapeType="1"/>
          </p:cNvSpPr>
          <p:nvPr/>
        </p:nvSpPr>
        <p:spPr bwMode="auto">
          <a:xfrm>
            <a:off x="3563938" y="6046788"/>
            <a:ext cx="1439862" cy="0"/>
          </a:xfrm>
          <a:prstGeom prst="line">
            <a:avLst/>
          </a:prstGeom>
          <a:noFill/>
          <a:ln w="19050">
            <a:solidFill>
              <a:srgbClr val="FF0066"/>
            </a:solidFill>
            <a:prstDash val="dash"/>
            <a:round/>
            <a:headEnd/>
            <a:tailEnd type="none" w="med" len="lg"/>
          </a:ln>
          <a:effectLst/>
        </p:spPr>
        <p:txBody>
          <a:bodyPr>
            <a:spAutoFit/>
          </a:bodyPr>
          <a:lstStyle/>
          <a:p>
            <a:endParaRPr lang="zh-CN" altLang="en-US"/>
          </a:p>
        </p:txBody>
      </p:sp>
      <p:sp>
        <p:nvSpPr>
          <p:cNvPr id="1097754" name="Line 26"/>
          <p:cNvSpPr>
            <a:spLocks noChangeShapeType="1"/>
          </p:cNvSpPr>
          <p:nvPr/>
        </p:nvSpPr>
        <p:spPr bwMode="auto">
          <a:xfrm>
            <a:off x="2482850" y="5876925"/>
            <a:ext cx="288925" cy="0"/>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1097755" name="Line 27"/>
          <p:cNvSpPr>
            <a:spLocks noChangeShapeType="1"/>
          </p:cNvSpPr>
          <p:nvPr/>
        </p:nvSpPr>
        <p:spPr bwMode="auto">
          <a:xfrm>
            <a:off x="2771775" y="5876925"/>
            <a:ext cx="0" cy="360363"/>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1097756" name="Line 28"/>
          <p:cNvSpPr>
            <a:spLocks noChangeShapeType="1"/>
          </p:cNvSpPr>
          <p:nvPr/>
        </p:nvSpPr>
        <p:spPr bwMode="auto">
          <a:xfrm>
            <a:off x="2771775" y="6237288"/>
            <a:ext cx="792163"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097757" name="Rectangle 29"/>
          <p:cNvSpPr>
            <a:spLocks noChangeArrowheads="1"/>
          </p:cNvSpPr>
          <p:nvPr/>
        </p:nvSpPr>
        <p:spPr bwMode="auto">
          <a:xfrm>
            <a:off x="6588125" y="5949950"/>
            <a:ext cx="1441450" cy="503238"/>
          </a:xfrm>
          <a:prstGeom prst="rect">
            <a:avLst/>
          </a:prstGeom>
          <a:solidFill>
            <a:srgbClr val="FFCCCC"/>
          </a:solidFill>
          <a:ln w="28575" algn="ctr">
            <a:solidFill>
              <a:schemeClr val="tx1"/>
            </a:solidFill>
            <a:miter lim="800000"/>
            <a:headEnd/>
            <a:tailEnd type="none" w="med" len="lg"/>
          </a:ln>
          <a:effectLst/>
        </p:spPr>
        <p:txBody>
          <a:bodyPr wrap="none"/>
          <a:lstStyle/>
          <a:p>
            <a:r>
              <a:rPr lang="zh-CN" altLang="en-US"/>
              <a:t>段基地址</a:t>
            </a:r>
          </a:p>
        </p:txBody>
      </p:sp>
      <p:sp>
        <p:nvSpPr>
          <p:cNvPr id="1097758" name="Rectangle 30"/>
          <p:cNvSpPr>
            <a:spLocks noChangeArrowheads="1"/>
          </p:cNvSpPr>
          <p:nvPr/>
        </p:nvSpPr>
        <p:spPr bwMode="auto">
          <a:xfrm>
            <a:off x="6588125" y="4581525"/>
            <a:ext cx="1441450" cy="503238"/>
          </a:xfrm>
          <a:prstGeom prst="rect">
            <a:avLst/>
          </a:prstGeom>
          <a:solidFill>
            <a:srgbClr val="FFCCCC"/>
          </a:solidFill>
          <a:ln w="28575" algn="ctr">
            <a:solidFill>
              <a:schemeClr val="tx1"/>
            </a:solidFill>
            <a:miter lim="800000"/>
            <a:headEnd/>
            <a:tailEnd type="none" w="med" len="lg"/>
          </a:ln>
          <a:effectLst/>
        </p:spPr>
        <p:txBody>
          <a:bodyPr wrap="none"/>
          <a:lstStyle/>
          <a:p>
            <a:r>
              <a:rPr lang="zh-CN" altLang="en-US"/>
              <a:t>目标地址</a:t>
            </a:r>
          </a:p>
        </p:txBody>
      </p:sp>
      <p:sp>
        <p:nvSpPr>
          <p:cNvPr id="1097759" name="Rectangle 31"/>
          <p:cNvSpPr>
            <a:spLocks noChangeArrowheads="1"/>
          </p:cNvSpPr>
          <p:nvPr/>
        </p:nvSpPr>
        <p:spPr bwMode="auto">
          <a:xfrm>
            <a:off x="6588125" y="3932238"/>
            <a:ext cx="1441450" cy="647700"/>
          </a:xfrm>
          <a:prstGeom prst="rect">
            <a:avLst/>
          </a:prstGeom>
          <a:noFill/>
          <a:ln w="28575" algn="ctr">
            <a:solidFill>
              <a:schemeClr val="tx1"/>
            </a:solidFill>
            <a:miter lim="800000"/>
            <a:headEnd/>
            <a:tailEnd type="none" w="med" len="lg"/>
          </a:ln>
          <a:effectLst/>
        </p:spPr>
        <p:txBody>
          <a:bodyPr wrap="none"/>
          <a:lstStyle/>
          <a:p>
            <a:endParaRPr lang="zh-CN" altLang="en-US"/>
          </a:p>
        </p:txBody>
      </p:sp>
      <p:sp>
        <p:nvSpPr>
          <p:cNvPr id="1097760" name="Text Box 32"/>
          <p:cNvSpPr txBox="1">
            <a:spLocks noChangeArrowheads="1"/>
          </p:cNvSpPr>
          <p:nvPr/>
        </p:nvSpPr>
        <p:spPr bwMode="auto">
          <a:xfrm>
            <a:off x="7046913" y="5156200"/>
            <a:ext cx="549275" cy="792163"/>
          </a:xfrm>
          <a:prstGeom prst="rect">
            <a:avLst/>
          </a:prstGeom>
          <a:noFill/>
          <a:ln w="28575" algn="ctr">
            <a:noFill/>
            <a:miter lim="800000"/>
            <a:headEnd/>
            <a:tailEnd type="none" w="med" len="lg"/>
          </a:ln>
          <a:effectLst/>
        </p:spPr>
        <p:txBody>
          <a:bodyPr vert="eaVert">
            <a:spAutoFit/>
          </a:bodyPr>
          <a:lstStyle/>
          <a:p>
            <a:pPr>
              <a:spcBef>
                <a:spcPct val="50000"/>
              </a:spcBef>
            </a:pPr>
            <a:r>
              <a:rPr lang="en-US" altLang="zh-CN">
                <a:latin typeface="宋体"/>
              </a:rPr>
              <a:t>……</a:t>
            </a:r>
            <a:endParaRPr lang="en-US" altLang="zh-CN"/>
          </a:p>
        </p:txBody>
      </p:sp>
      <p:sp>
        <p:nvSpPr>
          <p:cNvPr id="1097761" name="Text Box 33"/>
          <p:cNvSpPr txBox="1">
            <a:spLocks noChangeArrowheads="1"/>
          </p:cNvSpPr>
          <p:nvPr/>
        </p:nvSpPr>
        <p:spPr bwMode="auto">
          <a:xfrm>
            <a:off x="7092950" y="3284538"/>
            <a:ext cx="549275" cy="720725"/>
          </a:xfrm>
          <a:prstGeom prst="rect">
            <a:avLst/>
          </a:prstGeom>
          <a:noFill/>
          <a:ln w="28575" algn="ctr">
            <a:noFill/>
            <a:miter lim="800000"/>
            <a:headEnd/>
            <a:tailEnd type="none" w="med" len="lg"/>
          </a:ln>
          <a:effectLst/>
        </p:spPr>
        <p:txBody>
          <a:bodyPr vert="eaVert">
            <a:spAutoFit/>
          </a:bodyPr>
          <a:lstStyle/>
          <a:p>
            <a:pPr>
              <a:spcBef>
                <a:spcPct val="50000"/>
              </a:spcBef>
            </a:pPr>
            <a:r>
              <a:rPr lang="en-US" altLang="zh-CN">
                <a:latin typeface="宋体"/>
              </a:rPr>
              <a:t>…</a:t>
            </a:r>
            <a:endParaRPr lang="en-US" altLang="zh-CN"/>
          </a:p>
        </p:txBody>
      </p:sp>
      <p:sp>
        <p:nvSpPr>
          <p:cNvPr id="1097762" name="Line 34"/>
          <p:cNvSpPr>
            <a:spLocks noChangeShapeType="1"/>
          </p:cNvSpPr>
          <p:nvPr/>
        </p:nvSpPr>
        <p:spPr bwMode="auto">
          <a:xfrm>
            <a:off x="6588125" y="6453188"/>
            <a:ext cx="1439863" cy="0"/>
          </a:xfrm>
          <a:prstGeom prst="line">
            <a:avLst/>
          </a:prstGeom>
          <a:noFill/>
          <a:ln w="38100">
            <a:solidFill>
              <a:schemeClr val="tx1"/>
            </a:solidFill>
            <a:round/>
            <a:headEnd/>
            <a:tailEnd type="none" w="med" len="lg"/>
          </a:ln>
          <a:effectLst/>
        </p:spPr>
        <p:txBody>
          <a:bodyPr>
            <a:spAutoFit/>
          </a:bodyPr>
          <a:lstStyle/>
          <a:p>
            <a:endParaRPr lang="zh-CN" altLang="en-US"/>
          </a:p>
        </p:txBody>
      </p:sp>
      <p:sp>
        <p:nvSpPr>
          <p:cNvPr id="1097763" name="Line 35"/>
          <p:cNvSpPr>
            <a:spLocks noChangeShapeType="1"/>
          </p:cNvSpPr>
          <p:nvPr/>
        </p:nvSpPr>
        <p:spPr bwMode="auto">
          <a:xfrm flipV="1">
            <a:off x="8027988" y="3357563"/>
            <a:ext cx="0" cy="3095625"/>
          </a:xfrm>
          <a:prstGeom prst="line">
            <a:avLst/>
          </a:prstGeom>
          <a:noFill/>
          <a:ln w="38100">
            <a:solidFill>
              <a:schemeClr val="tx1"/>
            </a:solidFill>
            <a:round/>
            <a:headEnd/>
            <a:tailEnd type="none" w="med" len="lg"/>
          </a:ln>
          <a:effectLst/>
        </p:spPr>
        <p:txBody>
          <a:bodyPr>
            <a:spAutoFit/>
          </a:bodyPr>
          <a:lstStyle/>
          <a:p>
            <a:endParaRPr lang="zh-CN" altLang="en-US"/>
          </a:p>
        </p:txBody>
      </p:sp>
      <p:sp>
        <p:nvSpPr>
          <p:cNvPr id="1097764" name="Line 36"/>
          <p:cNvSpPr>
            <a:spLocks noChangeShapeType="1"/>
          </p:cNvSpPr>
          <p:nvPr/>
        </p:nvSpPr>
        <p:spPr bwMode="auto">
          <a:xfrm flipV="1">
            <a:off x="6588125" y="3357563"/>
            <a:ext cx="0" cy="3095625"/>
          </a:xfrm>
          <a:prstGeom prst="line">
            <a:avLst/>
          </a:prstGeom>
          <a:noFill/>
          <a:ln w="38100">
            <a:solidFill>
              <a:schemeClr val="tx1"/>
            </a:solidFill>
            <a:round/>
            <a:headEnd/>
            <a:tailEnd type="none" w="med" len="lg"/>
          </a:ln>
          <a:effectLst/>
        </p:spPr>
        <p:txBody>
          <a:bodyPr>
            <a:spAutoFit/>
          </a:bodyPr>
          <a:lstStyle/>
          <a:p>
            <a:endParaRPr lang="zh-CN" altLang="en-US"/>
          </a:p>
        </p:txBody>
      </p:sp>
      <p:sp>
        <p:nvSpPr>
          <p:cNvPr id="1097765" name="Line 37"/>
          <p:cNvSpPr>
            <a:spLocks noChangeShapeType="1"/>
          </p:cNvSpPr>
          <p:nvPr/>
        </p:nvSpPr>
        <p:spPr bwMode="auto">
          <a:xfrm>
            <a:off x="5003800" y="6237288"/>
            <a:ext cx="1584325"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097767" name="Rectangle 39"/>
          <p:cNvSpPr>
            <a:spLocks noChangeArrowheads="1"/>
          </p:cNvSpPr>
          <p:nvPr/>
        </p:nvSpPr>
        <p:spPr bwMode="auto">
          <a:xfrm>
            <a:off x="5940425" y="260350"/>
            <a:ext cx="2376488" cy="503238"/>
          </a:xfrm>
          <a:prstGeom prst="rect">
            <a:avLst/>
          </a:prstGeom>
          <a:solidFill>
            <a:srgbClr val="CCFF99"/>
          </a:solidFill>
          <a:ln w="28575" algn="ctr">
            <a:solidFill>
              <a:srgbClr val="006600"/>
            </a:solidFill>
            <a:miter lim="800000"/>
            <a:headEnd/>
            <a:tailEnd type="none" w="med" len="lg"/>
          </a:ln>
          <a:effectLst>
            <a:outerShdw dist="53882" dir="2700000" algn="ctr" rotWithShape="0">
              <a:schemeClr val="bg2">
                <a:alpha val="50000"/>
              </a:schemeClr>
            </a:outerShdw>
          </a:effectLst>
        </p:spPr>
        <p:txBody>
          <a:bodyPr wrap="none"/>
          <a:lstStyle/>
          <a:p>
            <a:r>
              <a:rPr lang="zh-CN" altLang="en-US"/>
              <a:t>基地址寄存器</a:t>
            </a:r>
          </a:p>
        </p:txBody>
      </p:sp>
      <p:sp>
        <p:nvSpPr>
          <p:cNvPr id="1097768" name="Rectangle 40"/>
          <p:cNvSpPr>
            <a:spLocks noChangeArrowheads="1"/>
          </p:cNvSpPr>
          <p:nvPr/>
        </p:nvSpPr>
        <p:spPr bwMode="auto">
          <a:xfrm>
            <a:off x="5940425" y="908050"/>
            <a:ext cx="2376488" cy="503238"/>
          </a:xfrm>
          <a:prstGeom prst="rect">
            <a:avLst/>
          </a:prstGeom>
          <a:solidFill>
            <a:srgbClr val="CCFF99"/>
          </a:solidFill>
          <a:ln w="28575" algn="ctr">
            <a:solidFill>
              <a:srgbClr val="006600"/>
            </a:solidFill>
            <a:miter lim="800000"/>
            <a:headEnd/>
            <a:tailEnd type="none" w="med" len="lg"/>
          </a:ln>
          <a:effectLst>
            <a:outerShdw dist="53882" dir="2700000" algn="ctr" rotWithShape="0">
              <a:schemeClr val="bg2">
                <a:alpha val="50000"/>
              </a:schemeClr>
            </a:outerShdw>
          </a:effectLst>
        </p:spPr>
        <p:txBody>
          <a:bodyPr wrap="none"/>
          <a:lstStyle/>
          <a:p>
            <a:r>
              <a:rPr lang="zh-CN" altLang="en-US"/>
              <a:t>变址寄存器</a:t>
            </a:r>
          </a:p>
        </p:txBody>
      </p:sp>
      <p:sp>
        <p:nvSpPr>
          <p:cNvPr id="1097769" name="Rectangle 41"/>
          <p:cNvSpPr>
            <a:spLocks noChangeArrowheads="1"/>
          </p:cNvSpPr>
          <p:nvPr/>
        </p:nvSpPr>
        <p:spPr bwMode="auto">
          <a:xfrm>
            <a:off x="5940425" y="1555750"/>
            <a:ext cx="2376488" cy="503238"/>
          </a:xfrm>
          <a:prstGeom prst="rect">
            <a:avLst/>
          </a:prstGeom>
          <a:solidFill>
            <a:srgbClr val="CCFF99"/>
          </a:solidFill>
          <a:ln w="28575" algn="ctr">
            <a:solidFill>
              <a:srgbClr val="006600"/>
            </a:solidFill>
            <a:miter lim="800000"/>
            <a:headEnd/>
            <a:tailEnd type="none" w="med" len="lg"/>
          </a:ln>
          <a:effectLst>
            <a:outerShdw dist="53882" dir="2700000" algn="ctr" rotWithShape="0">
              <a:schemeClr val="bg2">
                <a:alpha val="50000"/>
              </a:schemeClr>
            </a:outerShdw>
          </a:effectLst>
        </p:spPr>
        <p:txBody>
          <a:bodyPr wrap="none"/>
          <a:lstStyle/>
          <a:p>
            <a:r>
              <a:rPr lang="zh-CN" altLang="en-US"/>
              <a:t>比例因子</a:t>
            </a:r>
            <a:r>
              <a:rPr lang="en-US" altLang="zh-CN"/>
              <a:t>1,2,4,8</a:t>
            </a:r>
          </a:p>
        </p:txBody>
      </p:sp>
      <p:sp>
        <p:nvSpPr>
          <p:cNvPr id="1097770" name="Rectangle 42"/>
          <p:cNvSpPr>
            <a:spLocks noChangeArrowheads="1"/>
          </p:cNvSpPr>
          <p:nvPr/>
        </p:nvSpPr>
        <p:spPr bwMode="auto">
          <a:xfrm>
            <a:off x="5940425" y="2205038"/>
            <a:ext cx="2376488" cy="503237"/>
          </a:xfrm>
          <a:prstGeom prst="rect">
            <a:avLst/>
          </a:prstGeom>
          <a:solidFill>
            <a:srgbClr val="CCFF99"/>
          </a:solidFill>
          <a:ln w="28575" algn="ctr">
            <a:solidFill>
              <a:srgbClr val="006600"/>
            </a:solidFill>
            <a:miter lim="800000"/>
            <a:headEnd/>
            <a:tailEnd type="none" w="med" len="lg"/>
          </a:ln>
          <a:effectLst>
            <a:outerShdw dist="53882" dir="2700000" algn="ctr" rotWithShape="0">
              <a:schemeClr val="bg2">
                <a:alpha val="50000"/>
              </a:schemeClr>
            </a:outerShdw>
          </a:effectLst>
        </p:spPr>
        <p:txBody>
          <a:bodyPr wrap="none"/>
          <a:lstStyle/>
          <a:p>
            <a:r>
              <a:rPr lang="zh-CN" altLang="en-US"/>
              <a:t>位移量</a:t>
            </a:r>
          </a:p>
        </p:txBody>
      </p:sp>
      <p:sp>
        <p:nvSpPr>
          <p:cNvPr id="1097771" name="Oval 43"/>
          <p:cNvSpPr>
            <a:spLocks noChangeArrowheads="1"/>
          </p:cNvSpPr>
          <p:nvPr/>
        </p:nvSpPr>
        <p:spPr bwMode="auto">
          <a:xfrm>
            <a:off x="5076825" y="1557338"/>
            <a:ext cx="504825" cy="504825"/>
          </a:xfrm>
          <a:prstGeom prst="ellipse">
            <a:avLst/>
          </a:prstGeom>
          <a:solidFill>
            <a:srgbClr val="FF99FF"/>
          </a:solidFill>
          <a:ln w="28575" algn="ctr">
            <a:solidFill>
              <a:schemeClr val="tx1"/>
            </a:solidFill>
            <a:round/>
            <a:headEnd/>
            <a:tailEnd type="none" w="med" len="lg"/>
          </a:ln>
          <a:effectLst/>
        </p:spPr>
        <p:txBody>
          <a:bodyPr wrap="none" anchor="ctr"/>
          <a:lstStyle/>
          <a:p>
            <a:r>
              <a:rPr lang="en-US" altLang="zh-CN"/>
              <a:t>×</a:t>
            </a:r>
          </a:p>
        </p:txBody>
      </p:sp>
      <p:sp>
        <p:nvSpPr>
          <p:cNvPr id="1097772" name="Oval 44"/>
          <p:cNvSpPr>
            <a:spLocks noChangeArrowheads="1"/>
          </p:cNvSpPr>
          <p:nvPr/>
        </p:nvSpPr>
        <p:spPr bwMode="auto">
          <a:xfrm>
            <a:off x="4211638" y="1557338"/>
            <a:ext cx="504825" cy="504825"/>
          </a:xfrm>
          <a:prstGeom prst="ellipse">
            <a:avLst/>
          </a:prstGeom>
          <a:solidFill>
            <a:srgbClr val="FF99FF"/>
          </a:solidFill>
          <a:ln w="28575" algn="ctr">
            <a:solidFill>
              <a:schemeClr val="tx1"/>
            </a:solidFill>
            <a:round/>
            <a:headEnd/>
            <a:tailEnd type="none" w="med" len="lg"/>
          </a:ln>
          <a:effectLst/>
        </p:spPr>
        <p:txBody>
          <a:bodyPr wrap="none" anchor="ctr"/>
          <a:lstStyle/>
          <a:p>
            <a:r>
              <a:rPr lang="zh-CN" altLang="en-US"/>
              <a:t>＋</a:t>
            </a:r>
          </a:p>
        </p:txBody>
      </p:sp>
      <p:sp>
        <p:nvSpPr>
          <p:cNvPr id="1097773" name="Line 45"/>
          <p:cNvSpPr>
            <a:spLocks noChangeShapeType="1"/>
          </p:cNvSpPr>
          <p:nvPr/>
        </p:nvSpPr>
        <p:spPr bwMode="auto">
          <a:xfrm flipH="1">
            <a:off x="5580063" y="1844675"/>
            <a:ext cx="360362"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097774" name="Line 46"/>
          <p:cNvSpPr>
            <a:spLocks noChangeShapeType="1"/>
          </p:cNvSpPr>
          <p:nvPr/>
        </p:nvSpPr>
        <p:spPr bwMode="auto">
          <a:xfrm>
            <a:off x="5364163" y="1196975"/>
            <a:ext cx="0" cy="360363"/>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097775" name="Line 47"/>
          <p:cNvSpPr>
            <a:spLocks noChangeShapeType="1"/>
          </p:cNvSpPr>
          <p:nvPr/>
        </p:nvSpPr>
        <p:spPr bwMode="auto">
          <a:xfrm>
            <a:off x="5364163" y="1196975"/>
            <a:ext cx="576262" cy="0"/>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1097776" name="Line 48"/>
          <p:cNvSpPr>
            <a:spLocks noChangeShapeType="1"/>
          </p:cNvSpPr>
          <p:nvPr/>
        </p:nvSpPr>
        <p:spPr bwMode="auto">
          <a:xfrm flipH="1">
            <a:off x="4716463" y="1844675"/>
            <a:ext cx="360362"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097777" name="Line 49"/>
          <p:cNvSpPr>
            <a:spLocks noChangeShapeType="1"/>
          </p:cNvSpPr>
          <p:nvPr/>
        </p:nvSpPr>
        <p:spPr bwMode="auto">
          <a:xfrm>
            <a:off x="4500563" y="549275"/>
            <a:ext cx="0" cy="1008063"/>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097778" name="Line 50"/>
          <p:cNvSpPr>
            <a:spLocks noChangeShapeType="1"/>
          </p:cNvSpPr>
          <p:nvPr/>
        </p:nvSpPr>
        <p:spPr bwMode="auto">
          <a:xfrm>
            <a:off x="4500563" y="549275"/>
            <a:ext cx="1439862" cy="0"/>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1097779" name="Line 51"/>
          <p:cNvSpPr>
            <a:spLocks noChangeShapeType="1"/>
          </p:cNvSpPr>
          <p:nvPr/>
        </p:nvSpPr>
        <p:spPr bwMode="auto">
          <a:xfrm flipV="1">
            <a:off x="4500563" y="2060575"/>
            <a:ext cx="0" cy="360363"/>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097780" name="Line 52"/>
          <p:cNvSpPr>
            <a:spLocks noChangeShapeType="1"/>
          </p:cNvSpPr>
          <p:nvPr/>
        </p:nvSpPr>
        <p:spPr bwMode="auto">
          <a:xfrm>
            <a:off x="4500563" y="2420938"/>
            <a:ext cx="1439862" cy="0"/>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1097781" name="Oval 53"/>
          <p:cNvSpPr>
            <a:spLocks noChangeArrowheads="1"/>
          </p:cNvSpPr>
          <p:nvPr/>
        </p:nvSpPr>
        <p:spPr bwMode="auto">
          <a:xfrm>
            <a:off x="5364163" y="4581525"/>
            <a:ext cx="504825" cy="504825"/>
          </a:xfrm>
          <a:prstGeom prst="ellipse">
            <a:avLst/>
          </a:prstGeom>
          <a:solidFill>
            <a:srgbClr val="FF99FF"/>
          </a:solidFill>
          <a:ln w="28575" algn="ctr">
            <a:solidFill>
              <a:schemeClr val="tx1"/>
            </a:solidFill>
            <a:round/>
            <a:headEnd/>
            <a:tailEnd type="none" w="med" len="lg"/>
          </a:ln>
          <a:effectLst/>
        </p:spPr>
        <p:txBody>
          <a:bodyPr wrap="none" anchor="ctr"/>
          <a:lstStyle/>
          <a:p>
            <a:r>
              <a:rPr lang="zh-CN" altLang="en-US"/>
              <a:t>＋</a:t>
            </a:r>
          </a:p>
        </p:txBody>
      </p:sp>
      <p:sp>
        <p:nvSpPr>
          <p:cNvPr id="1097782" name="Line 54"/>
          <p:cNvSpPr>
            <a:spLocks noChangeShapeType="1"/>
          </p:cNvSpPr>
          <p:nvPr/>
        </p:nvSpPr>
        <p:spPr bwMode="auto">
          <a:xfrm>
            <a:off x="5867400" y="4868863"/>
            <a:ext cx="720725"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097783" name="Line 55"/>
          <p:cNvSpPr>
            <a:spLocks noChangeShapeType="1"/>
          </p:cNvSpPr>
          <p:nvPr/>
        </p:nvSpPr>
        <p:spPr bwMode="auto">
          <a:xfrm>
            <a:off x="5651500" y="2781300"/>
            <a:ext cx="0" cy="1800225"/>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097784" name="Line 56"/>
          <p:cNvSpPr>
            <a:spLocks noChangeShapeType="1"/>
          </p:cNvSpPr>
          <p:nvPr/>
        </p:nvSpPr>
        <p:spPr bwMode="auto">
          <a:xfrm flipH="1">
            <a:off x="3924300" y="1844675"/>
            <a:ext cx="287338" cy="0"/>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1097785" name="Line 57"/>
          <p:cNvSpPr>
            <a:spLocks noChangeShapeType="1"/>
          </p:cNvSpPr>
          <p:nvPr/>
        </p:nvSpPr>
        <p:spPr bwMode="auto">
          <a:xfrm>
            <a:off x="3924300" y="1844675"/>
            <a:ext cx="0" cy="936625"/>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1097786" name="Line 58"/>
          <p:cNvSpPr>
            <a:spLocks noChangeShapeType="1"/>
          </p:cNvSpPr>
          <p:nvPr/>
        </p:nvSpPr>
        <p:spPr bwMode="auto">
          <a:xfrm>
            <a:off x="3924300" y="2781300"/>
            <a:ext cx="1727200" cy="0"/>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1097787" name="Line 59"/>
          <p:cNvSpPr>
            <a:spLocks noChangeShapeType="1"/>
          </p:cNvSpPr>
          <p:nvPr/>
        </p:nvSpPr>
        <p:spPr bwMode="auto">
          <a:xfrm flipV="1">
            <a:off x="5651500" y="5084763"/>
            <a:ext cx="0" cy="1152525"/>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097788" name="Rectangle 60"/>
          <p:cNvSpPr>
            <a:spLocks noChangeArrowheads="1"/>
          </p:cNvSpPr>
          <p:nvPr/>
        </p:nvSpPr>
        <p:spPr bwMode="auto">
          <a:xfrm>
            <a:off x="3924300" y="2492375"/>
            <a:ext cx="1655763" cy="503238"/>
          </a:xfrm>
          <a:prstGeom prst="rect">
            <a:avLst/>
          </a:prstGeom>
          <a:noFill/>
          <a:ln w="28575" algn="ctr">
            <a:noFill/>
            <a:miter lim="800000"/>
            <a:headEnd/>
            <a:tailEnd type="none" w="med" len="lg"/>
          </a:ln>
          <a:effectLst/>
        </p:spPr>
        <p:txBody>
          <a:bodyPr wrap="none" anchor="ctr"/>
          <a:lstStyle/>
          <a:p>
            <a:r>
              <a:rPr lang="zh-CN" altLang="en-US">
                <a:solidFill>
                  <a:srgbClr val="FF0066"/>
                </a:solidFill>
              </a:rPr>
              <a:t>有效地址</a:t>
            </a:r>
          </a:p>
        </p:txBody>
      </p:sp>
      <p:sp>
        <p:nvSpPr>
          <p:cNvPr id="1097789" name="Rectangle 61"/>
          <p:cNvSpPr>
            <a:spLocks noChangeArrowheads="1"/>
          </p:cNvSpPr>
          <p:nvPr/>
        </p:nvSpPr>
        <p:spPr bwMode="auto">
          <a:xfrm>
            <a:off x="4932363" y="5734050"/>
            <a:ext cx="1655762" cy="503238"/>
          </a:xfrm>
          <a:prstGeom prst="rect">
            <a:avLst/>
          </a:prstGeom>
          <a:noFill/>
          <a:ln w="28575" algn="ctr">
            <a:noFill/>
            <a:miter lim="800000"/>
            <a:headEnd/>
            <a:tailEnd type="none" w="med" len="lg"/>
          </a:ln>
          <a:effectLst/>
        </p:spPr>
        <p:txBody>
          <a:bodyPr wrap="none" anchor="ctr"/>
          <a:lstStyle/>
          <a:p>
            <a:r>
              <a:rPr lang="zh-CN" altLang="en-US">
                <a:solidFill>
                  <a:srgbClr val="FF0066"/>
                </a:solidFill>
              </a:rPr>
              <a:t>段基地址</a:t>
            </a:r>
          </a:p>
        </p:txBody>
      </p:sp>
      <p:sp>
        <p:nvSpPr>
          <p:cNvPr id="1097790" name="Rectangle 62"/>
          <p:cNvSpPr>
            <a:spLocks noChangeArrowheads="1"/>
          </p:cNvSpPr>
          <p:nvPr/>
        </p:nvSpPr>
        <p:spPr bwMode="auto">
          <a:xfrm>
            <a:off x="5724525" y="4046538"/>
            <a:ext cx="863600" cy="822325"/>
          </a:xfrm>
          <a:prstGeom prst="rect">
            <a:avLst/>
          </a:prstGeom>
          <a:noFill/>
          <a:ln w="28575" algn="ctr">
            <a:noFill/>
            <a:miter lim="800000"/>
            <a:headEnd/>
            <a:tailEnd type="none" w="med" len="lg"/>
          </a:ln>
          <a:effectLst/>
        </p:spPr>
        <p:txBody>
          <a:bodyPr anchor="ctr">
            <a:spAutoFit/>
          </a:bodyPr>
          <a:lstStyle/>
          <a:p>
            <a:r>
              <a:rPr lang="zh-CN" altLang="en-US">
                <a:solidFill>
                  <a:srgbClr val="FF0066"/>
                </a:solidFill>
              </a:rPr>
              <a:t>线性地址</a:t>
            </a:r>
          </a:p>
        </p:txBody>
      </p:sp>
      <p:sp>
        <p:nvSpPr>
          <p:cNvPr id="1097791" name="Rectangle 63"/>
          <p:cNvSpPr>
            <a:spLocks noChangeArrowheads="1"/>
          </p:cNvSpPr>
          <p:nvPr/>
        </p:nvSpPr>
        <p:spPr bwMode="auto">
          <a:xfrm>
            <a:off x="7380288" y="3644900"/>
            <a:ext cx="1655762" cy="503238"/>
          </a:xfrm>
          <a:prstGeom prst="rect">
            <a:avLst/>
          </a:prstGeom>
          <a:noFill/>
          <a:ln w="28575" algn="ctr">
            <a:noFill/>
            <a:miter lim="800000"/>
            <a:headEnd/>
            <a:tailEnd type="none" w="med" len="lg"/>
          </a:ln>
          <a:effectLst/>
        </p:spPr>
        <p:txBody>
          <a:bodyPr wrap="none" anchor="ctr"/>
          <a:lstStyle/>
          <a:p>
            <a:pPr algn="r"/>
            <a:r>
              <a:rPr lang="zh-CN" altLang="en-US">
                <a:solidFill>
                  <a:srgbClr val="FF0066"/>
                </a:solidFill>
              </a:rPr>
              <a:t>段界限值</a:t>
            </a:r>
          </a:p>
        </p:txBody>
      </p:sp>
      <p:sp>
        <p:nvSpPr>
          <p:cNvPr id="1097792" name="Rectangle 64"/>
          <p:cNvSpPr>
            <a:spLocks noChangeArrowheads="1"/>
          </p:cNvSpPr>
          <p:nvPr/>
        </p:nvSpPr>
        <p:spPr bwMode="auto">
          <a:xfrm>
            <a:off x="8316913" y="4689475"/>
            <a:ext cx="503237" cy="1187450"/>
          </a:xfrm>
          <a:prstGeom prst="rect">
            <a:avLst/>
          </a:prstGeom>
          <a:noFill/>
          <a:ln w="28575" algn="ctr">
            <a:noFill/>
            <a:miter lim="800000"/>
            <a:headEnd/>
            <a:tailEnd type="none" w="med" len="lg"/>
          </a:ln>
          <a:effectLst/>
        </p:spPr>
        <p:txBody>
          <a:bodyPr anchor="ctr">
            <a:spAutoFit/>
          </a:bodyPr>
          <a:lstStyle/>
          <a:p>
            <a:r>
              <a:rPr lang="zh-CN" altLang="en-US">
                <a:solidFill>
                  <a:srgbClr val="006600"/>
                </a:solidFill>
              </a:rPr>
              <a:t>所选段</a:t>
            </a:r>
          </a:p>
        </p:txBody>
      </p:sp>
      <p:sp>
        <p:nvSpPr>
          <p:cNvPr id="1097793" name="AutoShape 65"/>
          <p:cNvSpPr>
            <a:spLocks/>
          </p:cNvSpPr>
          <p:nvPr/>
        </p:nvSpPr>
        <p:spPr bwMode="auto">
          <a:xfrm>
            <a:off x="8101013" y="4005263"/>
            <a:ext cx="215900" cy="2447925"/>
          </a:xfrm>
          <a:prstGeom prst="rightBrace">
            <a:avLst>
              <a:gd name="adj1" fmla="val 53752"/>
              <a:gd name="adj2" fmla="val 50000"/>
            </a:avLst>
          </a:prstGeom>
          <a:noFill/>
          <a:ln w="28575">
            <a:solidFill>
              <a:srgbClr val="006600"/>
            </a:solidFill>
            <a:round/>
            <a:headEnd/>
            <a:tailEnd type="none" w="med" len="lg"/>
          </a:ln>
          <a:effectLst/>
        </p:spPr>
        <p:txBody>
          <a:bodyPr anchor="ctr">
            <a:spAutoFit/>
          </a:bodyPr>
          <a:lstStyle/>
          <a:p>
            <a:endParaRPr lang="zh-CN" altLang="en-US"/>
          </a:p>
        </p:txBody>
      </p:sp>
      <p:sp>
        <p:nvSpPr>
          <p:cNvPr id="1097794" name="Rectangle 66"/>
          <p:cNvSpPr>
            <a:spLocks noChangeArrowheads="1"/>
          </p:cNvSpPr>
          <p:nvPr/>
        </p:nvSpPr>
        <p:spPr bwMode="auto">
          <a:xfrm>
            <a:off x="539552" y="44624"/>
            <a:ext cx="4895775" cy="523220"/>
          </a:xfrm>
          <a:prstGeom prst="rect">
            <a:avLst/>
          </a:prstGeom>
          <a:noFill/>
          <a:ln w="28575" algn="ctr">
            <a:noFill/>
            <a:miter lim="800000"/>
            <a:headEnd/>
            <a:tailEnd type="none" w="med" len="lg"/>
          </a:ln>
          <a:effectLst/>
        </p:spPr>
        <p:txBody>
          <a:bodyPr wrap="square" anchor="ctr">
            <a:spAutoFit/>
          </a:bodyPr>
          <a:lstStyle/>
          <a:p>
            <a:pPr algn="l"/>
            <a:r>
              <a:rPr kumimoji="1" lang="en-US" altLang="zh-CN" sz="2800" smtClean="0">
                <a:solidFill>
                  <a:schemeClr val="bg2"/>
                </a:solidFill>
              </a:rPr>
              <a:t>Intel 64 </a:t>
            </a:r>
            <a:r>
              <a:rPr kumimoji="1" lang="zh-CN" altLang="en-US" sz="2800" smtClean="0">
                <a:solidFill>
                  <a:schemeClr val="bg2"/>
                </a:solidFill>
              </a:rPr>
              <a:t>和 </a:t>
            </a:r>
            <a:r>
              <a:rPr kumimoji="1" lang="en-US" altLang="zh-CN" sz="2800" smtClean="0">
                <a:solidFill>
                  <a:schemeClr val="bg2"/>
                </a:solidFill>
              </a:rPr>
              <a:t>IA-32 </a:t>
            </a:r>
            <a:r>
              <a:rPr kumimoji="1" lang="zh-CN" altLang="en-US" sz="2800" smtClean="0">
                <a:solidFill>
                  <a:schemeClr val="bg2"/>
                </a:solidFill>
              </a:rPr>
              <a:t>寻址方式 </a:t>
            </a:r>
            <a:endParaRPr kumimoji="1" lang="zh-CN" altLang="en-US" sz="2800">
              <a:solidFill>
                <a:schemeClr val="bg2"/>
              </a:solidFill>
            </a:endParaRPr>
          </a:p>
        </p:txBody>
      </p:sp>
      <p:sp>
        <p:nvSpPr>
          <p:cNvPr id="62" name="动作按钮: 上一张 61">
            <a:hlinkClick r:id="" action="ppaction://hlinkshowjump?jump=lastslideviewed" highlightClick="1"/>
          </p:cNvPr>
          <p:cNvSpPr/>
          <p:nvPr/>
        </p:nvSpPr>
        <p:spPr bwMode="auto">
          <a:xfrm>
            <a:off x="971600" y="1340768"/>
            <a:ext cx="648072" cy="648072"/>
          </a:xfrm>
          <a:prstGeom prst="actionButtonRetur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5.6</a:t>
            </a:r>
            <a:r>
              <a:rPr lang="en-US" altLang="zh-CN" b="0" smtClean="0"/>
              <a:t> </a:t>
            </a:r>
            <a:r>
              <a:rPr lang="zh-CN" altLang="en-US" b="0" smtClean="0"/>
              <a:t>典型指令系统</a:t>
            </a:r>
            <a:r>
              <a:rPr lang="en-US" altLang="zh-CN" b="0" smtClean="0"/>
              <a:t>    </a:t>
            </a:r>
            <a:r>
              <a:rPr lang="zh-CN" altLang="en-US" sz="2800" smtClean="0">
                <a:solidFill>
                  <a:srgbClr val="D60093"/>
                </a:solidFill>
                <a:latin typeface="Arial" pitchFamily="34" charset="0"/>
                <a:ea typeface="黑体" pitchFamily="49" charset="-122"/>
                <a:cs typeface="Arial" pitchFamily="34" charset="0"/>
              </a:rPr>
              <a:t>一、</a:t>
            </a:r>
            <a:r>
              <a:rPr lang="en-US" altLang="zh-CN" sz="2800" smtClean="0">
                <a:solidFill>
                  <a:srgbClr val="D60093"/>
                </a:solidFill>
                <a:latin typeface="Arial" pitchFamily="34" charset="0"/>
                <a:ea typeface="黑体" pitchFamily="49" charset="-122"/>
                <a:cs typeface="Arial" pitchFamily="34" charset="0"/>
              </a:rPr>
              <a:t>Intel CPU </a:t>
            </a:r>
            <a:r>
              <a:rPr lang="zh-CN" altLang="en-US" sz="2800" smtClean="0">
                <a:solidFill>
                  <a:srgbClr val="D60093"/>
                </a:solidFill>
                <a:latin typeface="Arial" pitchFamily="34" charset="0"/>
                <a:ea typeface="黑体" pitchFamily="49" charset="-122"/>
                <a:cs typeface="Arial" pitchFamily="34" charset="0"/>
              </a:rPr>
              <a:t>指令系统</a:t>
            </a:r>
            <a:endParaRPr lang="zh-CN" altLang="en-US">
              <a:solidFill>
                <a:srgbClr val="D60093"/>
              </a:solidFill>
              <a:latin typeface="Arial" pitchFamily="34" charset="0"/>
              <a:ea typeface="黑体" pitchFamily="49" charset="-122"/>
              <a:cs typeface="Arial" pitchFamily="34" charset="0"/>
            </a:endParaRPr>
          </a:p>
        </p:txBody>
      </p:sp>
      <p:sp>
        <p:nvSpPr>
          <p:cNvPr id="3" name="内容占位符 2"/>
          <p:cNvSpPr>
            <a:spLocks noGrp="1"/>
          </p:cNvSpPr>
          <p:nvPr>
            <p:ph idx="1"/>
          </p:nvPr>
        </p:nvSpPr>
        <p:spPr>
          <a:xfrm>
            <a:off x="457200" y="1052737"/>
            <a:ext cx="8578850" cy="5689376"/>
          </a:xfrm>
        </p:spPr>
        <p:txBody>
          <a:bodyPr/>
          <a:lstStyle/>
          <a:p>
            <a:pPr>
              <a:buNone/>
            </a:pPr>
            <a:r>
              <a:rPr lang="en-US" altLang="zh-CN" smtClean="0"/>
              <a:t>IA-32e</a:t>
            </a:r>
            <a:r>
              <a:rPr lang="zh-CN" altLang="en-US" smtClean="0"/>
              <a:t>模式的两个字模式：</a:t>
            </a:r>
            <a:endParaRPr lang="en-US" altLang="zh-CN" smtClean="0"/>
          </a:p>
          <a:p>
            <a:pPr marL="452438" indent="-452438">
              <a:buClr>
                <a:srgbClr val="008000"/>
              </a:buClr>
              <a:buSzPct val="100000"/>
              <a:buFont typeface="+mj-ea"/>
              <a:buAutoNum type="circleNumDbPlain"/>
            </a:pPr>
            <a:r>
              <a:rPr lang="zh-CN" altLang="en-US" smtClean="0"/>
              <a:t>兼容模式</a:t>
            </a:r>
            <a:endParaRPr lang="en-US" altLang="zh-CN" smtClean="0"/>
          </a:p>
          <a:p>
            <a:pPr marL="452438" indent="-452438">
              <a:buClr>
                <a:srgbClr val="008000"/>
              </a:buClr>
              <a:buSzPct val="100000"/>
              <a:buFont typeface="+mj-ea"/>
              <a:buAutoNum type="circleNumDbPlain"/>
            </a:pPr>
            <a:r>
              <a:rPr lang="en-US" altLang="zh-CN" smtClean="0"/>
              <a:t>64</a:t>
            </a:r>
            <a:r>
              <a:rPr lang="zh-CN" altLang="en-US" smtClean="0"/>
              <a:t>位模式</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106</a:t>
            </a:fld>
            <a:endParaRPr lang="en-US" altLang="zh-CN"/>
          </a:p>
        </p:txBody>
      </p:sp>
      <p:sp>
        <p:nvSpPr>
          <p:cNvPr id="5" name="内容占位符 2"/>
          <p:cNvSpPr txBox="1">
            <a:spLocks/>
          </p:cNvSpPr>
          <p:nvPr/>
        </p:nvSpPr>
        <p:spPr bwMode="auto">
          <a:xfrm>
            <a:off x="457200" y="549275"/>
            <a:ext cx="8578850" cy="5034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3. IA-32e </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模式的指令格式</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pic>
        <p:nvPicPr>
          <p:cNvPr id="33689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7504" y="2920368"/>
            <a:ext cx="8928992" cy="3172928"/>
          </a:xfrm>
          <a:prstGeom prst="rect">
            <a:avLst/>
          </a:prstGeom>
          <a:noFill/>
          <a:ln w="9525">
            <a:noFill/>
            <a:miter lim="800000"/>
            <a:headEnd/>
            <a:tailEnd/>
          </a:ln>
        </p:spPr>
      </p:pic>
      <p:sp>
        <p:nvSpPr>
          <p:cNvPr id="7" name="内容占位符 2"/>
          <p:cNvSpPr txBox="1">
            <a:spLocks/>
          </p:cNvSpPr>
          <p:nvPr/>
        </p:nvSpPr>
        <p:spPr bwMode="auto">
          <a:xfrm>
            <a:off x="5290120" y="836713"/>
            <a:ext cx="3674368" cy="2088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指定</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GPR</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和</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SSE</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寄存器；</a:t>
            </a:r>
            <a:endParaRPr kumimoji="0" lang="en-US" altLang="zh-CN" sz="2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r>
              <a:rPr lang="zh-CN" altLang="en-US" sz="2800" kern="0" smtClean="0">
                <a:latin typeface="+mn-lt"/>
                <a:ea typeface="+mn-ea"/>
              </a:rPr>
              <a:t>指定</a:t>
            </a:r>
            <a:r>
              <a:rPr lang="en-US" altLang="zh-CN" sz="2800" kern="0" smtClean="0">
                <a:latin typeface="+mn-lt"/>
                <a:ea typeface="+mn-ea"/>
              </a:rPr>
              <a:t>64</a:t>
            </a:r>
            <a:r>
              <a:rPr lang="zh-CN" altLang="en-US" sz="2800" kern="0" smtClean="0">
                <a:latin typeface="+mn-lt"/>
                <a:ea typeface="+mn-ea"/>
              </a:rPr>
              <a:t>位操作数；</a:t>
            </a:r>
            <a:endParaRPr lang="en-US" altLang="zh-CN" sz="2800" kern="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指定扩展的寄存器。</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
        <p:nvSpPr>
          <p:cNvPr id="8" name="左大括号 7"/>
          <p:cNvSpPr/>
          <p:nvPr/>
        </p:nvSpPr>
        <p:spPr bwMode="auto">
          <a:xfrm>
            <a:off x="5004048" y="980728"/>
            <a:ext cx="288032" cy="1728192"/>
          </a:xfrm>
          <a:prstGeom prst="leftBrace">
            <a:avLst>
              <a:gd name="adj1" fmla="val 52121"/>
              <a:gd name="adj2" fmla="val 63988"/>
            </a:avLst>
          </a:prstGeom>
          <a:noFill/>
          <a:ln w="2857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10" name="任意多边形 9"/>
          <p:cNvSpPr/>
          <p:nvPr/>
        </p:nvSpPr>
        <p:spPr bwMode="auto">
          <a:xfrm>
            <a:off x="1923393" y="2102069"/>
            <a:ext cx="3058510" cy="1439917"/>
          </a:xfrm>
          <a:custGeom>
            <a:avLst/>
            <a:gdLst>
              <a:gd name="connsiteX0" fmla="*/ 0 w 3058510"/>
              <a:gd name="connsiteY0" fmla="*/ 1439917 h 1439917"/>
              <a:gd name="connsiteX1" fmla="*/ 651641 w 3058510"/>
              <a:gd name="connsiteY1" fmla="*/ 578069 h 1439917"/>
              <a:gd name="connsiteX2" fmla="*/ 3058510 w 3058510"/>
              <a:gd name="connsiteY2" fmla="*/ 0 h 1439917"/>
            </a:gdLst>
            <a:ahLst/>
            <a:cxnLst>
              <a:cxn ang="0">
                <a:pos x="connsiteX0" y="connsiteY0"/>
              </a:cxn>
              <a:cxn ang="0">
                <a:pos x="connsiteX1" y="connsiteY1"/>
              </a:cxn>
              <a:cxn ang="0">
                <a:pos x="connsiteX2" y="connsiteY2"/>
              </a:cxn>
            </a:cxnLst>
            <a:rect l="l" t="t" r="r" b="b"/>
            <a:pathLst>
              <a:path w="3058510" h="1439917">
                <a:moveTo>
                  <a:pt x="0" y="1439917"/>
                </a:moveTo>
                <a:cubicBezTo>
                  <a:pt x="70944" y="1128986"/>
                  <a:pt x="141889" y="818055"/>
                  <a:pt x="651641" y="578069"/>
                </a:cubicBezTo>
                <a:cubicBezTo>
                  <a:pt x="1161393" y="338083"/>
                  <a:pt x="2109951" y="169041"/>
                  <a:pt x="3058510" y="0"/>
                </a:cubicBezTo>
              </a:path>
            </a:pathLst>
          </a:custGeom>
          <a:noFill/>
          <a:ln w="28575" cap="flat" cmpd="sng" algn="ctr">
            <a:solidFill>
              <a:srgbClr val="FF6600"/>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pic>
        <p:nvPicPr>
          <p:cNvPr id="33689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9552" y="5445224"/>
            <a:ext cx="1449735" cy="98519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5.6</a:t>
            </a:r>
            <a:r>
              <a:rPr lang="en-US" altLang="zh-CN" b="0" smtClean="0"/>
              <a:t> </a:t>
            </a:r>
            <a:r>
              <a:rPr lang="zh-CN" altLang="en-US" b="0" smtClean="0"/>
              <a:t>典型指令系统</a:t>
            </a:r>
            <a:r>
              <a:rPr lang="en-US" altLang="zh-CN" b="0" smtClean="0"/>
              <a:t>    </a:t>
            </a:r>
            <a:r>
              <a:rPr lang="zh-CN" altLang="en-US" sz="2800" smtClean="0">
                <a:solidFill>
                  <a:srgbClr val="D60093"/>
                </a:solidFill>
                <a:latin typeface="Arial" pitchFamily="34" charset="0"/>
                <a:ea typeface="黑体" pitchFamily="49" charset="-122"/>
                <a:cs typeface="Arial" pitchFamily="34" charset="0"/>
              </a:rPr>
              <a:t>一、</a:t>
            </a:r>
            <a:r>
              <a:rPr lang="en-US" altLang="zh-CN" sz="2800" smtClean="0">
                <a:solidFill>
                  <a:srgbClr val="D60093"/>
                </a:solidFill>
                <a:latin typeface="Arial" pitchFamily="34" charset="0"/>
                <a:ea typeface="黑体" pitchFamily="49" charset="-122"/>
                <a:cs typeface="Arial" pitchFamily="34" charset="0"/>
              </a:rPr>
              <a:t>Intel CPU </a:t>
            </a:r>
            <a:r>
              <a:rPr lang="zh-CN" altLang="en-US" sz="2800" smtClean="0">
                <a:solidFill>
                  <a:srgbClr val="D60093"/>
                </a:solidFill>
                <a:latin typeface="Arial" pitchFamily="34" charset="0"/>
                <a:ea typeface="黑体" pitchFamily="49" charset="-122"/>
                <a:cs typeface="Arial" pitchFamily="34" charset="0"/>
              </a:rPr>
              <a:t>指令系统</a:t>
            </a:r>
            <a:endParaRPr lang="zh-CN" altLang="en-US">
              <a:solidFill>
                <a:srgbClr val="D60093"/>
              </a:solidFill>
              <a:latin typeface="Arial" pitchFamily="34" charset="0"/>
              <a:ea typeface="黑体" pitchFamily="49" charset="-122"/>
              <a:cs typeface="Arial" pitchFamily="34" charset="0"/>
            </a:endParaRPr>
          </a:p>
        </p:txBody>
      </p:sp>
      <p:sp>
        <p:nvSpPr>
          <p:cNvPr id="3" name="内容占位符 2"/>
          <p:cNvSpPr>
            <a:spLocks noGrp="1"/>
          </p:cNvSpPr>
          <p:nvPr>
            <p:ph idx="1"/>
          </p:nvPr>
        </p:nvSpPr>
        <p:spPr>
          <a:xfrm>
            <a:off x="601216" y="1484784"/>
            <a:ext cx="8363272" cy="5112568"/>
          </a:xfrm>
        </p:spPr>
        <p:txBody>
          <a:bodyPr/>
          <a:lstStyle/>
          <a:p>
            <a:pPr>
              <a:buNone/>
            </a:pPr>
            <a:r>
              <a:rPr lang="en-US" altLang="zh-CN" sz="2000" smtClean="0"/>
              <a:t>Intel AVX introduces the following architectural </a:t>
            </a:r>
            <a:r>
              <a:rPr lang="en-US" altLang="zh-CN" sz="2000" smtClean="0">
                <a:solidFill>
                  <a:srgbClr val="0000FF"/>
                </a:solidFill>
              </a:rPr>
              <a:t>enhancements</a:t>
            </a:r>
            <a:r>
              <a:rPr lang="en-US" altLang="zh-CN" sz="2000" smtClean="0"/>
              <a:t>:</a:t>
            </a:r>
          </a:p>
          <a:p>
            <a:r>
              <a:rPr lang="en-US" altLang="zh-CN" sz="2000" smtClean="0"/>
              <a:t>Support for </a:t>
            </a:r>
            <a:r>
              <a:rPr lang="en-US" altLang="zh-CN" sz="2000" smtClean="0">
                <a:solidFill>
                  <a:srgbClr val="FF0000"/>
                </a:solidFill>
              </a:rPr>
              <a:t>256-bit wide vectors</a:t>
            </a:r>
            <a:r>
              <a:rPr lang="en-US" altLang="zh-CN" sz="2000" smtClean="0"/>
              <a:t> with the </a:t>
            </a:r>
            <a:r>
              <a:rPr lang="en-US" altLang="zh-CN" sz="2000" smtClean="0">
                <a:solidFill>
                  <a:srgbClr val="008000"/>
                </a:solidFill>
              </a:rPr>
              <a:t>YMM vector register set</a:t>
            </a:r>
            <a:r>
              <a:rPr lang="en-US" altLang="zh-CN" sz="2000" smtClean="0"/>
              <a:t>.</a:t>
            </a:r>
          </a:p>
          <a:p>
            <a:r>
              <a:rPr lang="en-US" altLang="zh-CN" sz="2000" smtClean="0"/>
              <a:t>256-bit floating-point instruction set enhancement with up to 2X performance gain relative to 128-bit Streaming SIMD extensions.</a:t>
            </a:r>
          </a:p>
          <a:p>
            <a:r>
              <a:rPr lang="en-US" altLang="zh-CN" sz="2000" smtClean="0"/>
              <a:t>Enhancement of legacy 128-bit SIMD instruction extensions to </a:t>
            </a:r>
            <a:r>
              <a:rPr lang="en-US" altLang="zh-CN" sz="2000" smtClean="0">
                <a:solidFill>
                  <a:srgbClr val="FF0000"/>
                </a:solidFill>
              </a:rPr>
              <a:t>support three-operand syntax</a:t>
            </a:r>
            <a:r>
              <a:rPr lang="en-US" altLang="zh-CN" sz="2000" smtClean="0"/>
              <a:t> and to simplify compiler vectorization of high-level language expressions.</a:t>
            </a:r>
          </a:p>
          <a:p>
            <a:r>
              <a:rPr lang="en-US" altLang="zh-CN" sz="2000" smtClean="0"/>
              <a:t>VEX prefix-encoded instruction syntax support for generalized three-operand syntax to improve instruction programming flexibility and efficient encoding of new instruction extensions.</a:t>
            </a:r>
          </a:p>
          <a:p>
            <a:r>
              <a:rPr lang="en-US" altLang="zh-CN" sz="2000" smtClean="0"/>
              <a:t>Most VEX-encoded 128-bit and 256-bit AVX instructions (with both load and computational operation semantics) are not restricted to 16-byte or 32-byte memory alignment.</a:t>
            </a:r>
          </a:p>
          <a:p>
            <a:r>
              <a:rPr lang="en-US" altLang="zh-CN" sz="2000" smtClean="0"/>
              <a:t>Support flexible deployment of 256-bit AVX code, 128-bit AVX code, legacy 128-bit code and scalar code.</a:t>
            </a:r>
            <a:endParaRPr lang="zh-CN" altLang="en-US" sz="2000"/>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107</a:t>
            </a:fld>
            <a:endParaRPr lang="en-US" altLang="zh-CN"/>
          </a:p>
        </p:txBody>
      </p:sp>
      <p:sp>
        <p:nvSpPr>
          <p:cNvPr id="5" name="内容占位符 2"/>
          <p:cNvSpPr txBox="1">
            <a:spLocks/>
          </p:cNvSpPr>
          <p:nvPr/>
        </p:nvSpPr>
        <p:spPr bwMode="auto">
          <a:xfrm>
            <a:off x="457200" y="549275"/>
            <a:ext cx="8578850" cy="10075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4. Intel</a:t>
            </a:r>
            <a:r>
              <a:rPr kumimoji="0" lang="en-US" altLang="zh-CN" sz="2800" b="1" i="0" u="none" strike="noStrike" kern="0" cap="none" spc="0" normalizeH="0" noProof="0" smtClean="0">
                <a:ln>
                  <a:noFill/>
                </a:ln>
                <a:solidFill>
                  <a:schemeClr val="tx1"/>
                </a:solidFill>
                <a:effectLst/>
                <a:uLnTx/>
                <a:uFillTx/>
                <a:latin typeface="+mn-lt"/>
                <a:ea typeface="+mn-ea"/>
                <a:cs typeface="+mn-cs"/>
              </a:rPr>
              <a:t> AVX</a:t>
            </a:r>
            <a:r>
              <a:rPr kumimoji="0" lang="en-US" altLang="zh-CN" sz="2800" b="1" i="0" u="none" strike="noStrike" kern="0" cap="none" spc="0" normalizeH="0" noProof="0" smtClean="0">
                <a:ln>
                  <a:noFill/>
                </a:ln>
                <a:solidFill>
                  <a:schemeClr val="tx1"/>
                </a:solidFill>
                <a:effectLst/>
                <a:uLnTx/>
                <a:uFillTx/>
                <a:latin typeface="宋体" pitchFamily="2" charset="-122"/>
                <a:ea typeface="宋体" pitchFamily="2" charset="-122"/>
              </a:rPr>
              <a:t>(</a:t>
            </a:r>
            <a:r>
              <a:rPr kumimoji="0" lang="en-US" altLang="zh-CN" sz="2800" b="1" i="0" u="none" strike="noStrike" kern="0" cap="none" spc="0" normalizeH="0" noProof="0" smtClean="0">
                <a:ln>
                  <a:noFill/>
                </a:ln>
                <a:solidFill>
                  <a:schemeClr val="tx1"/>
                </a:solidFill>
                <a:effectLst/>
                <a:uLnTx/>
                <a:uFillTx/>
                <a:latin typeface="+mn-lt"/>
                <a:ea typeface="+mn-ea"/>
                <a:cs typeface="+mn-cs"/>
              </a:rPr>
              <a:t>Advanced Vector Extensions</a:t>
            </a:r>
            <a:r>
              <a:rPr lang="en-US" altLang="zh-CN" sz="2800" kern="0" smtClean="0">
                <a:latin typeface="宋体" pitchFamily="2" charset="-122"/>
                <a:ea typeface="宋体" pitchFamily="2" charset="-122"/>
              </a:rPr>
              <a:t>)</a:t>
            </a:r>
            <a:r>
              <a:rPr kumimoji="0" lang="zh-CN" altLang="en-US" sz="2800" b="1" i="0" u="none" strike="noStrike" kern="0" cap="none" spc="0" normalizeH="0" noProof="0" smtClean="0">
                <a:ln>
                  <a:noFill/>
                </a:ln>
                <a:solidFill>
                  <a:schemeClr val="tx1"/>
                </a:solidFill>
                <a:effectLst/>
                <a:uLnTx/>
                <a:uFillTx/>
                <a:latin typeface="+mn-lt"/>
                <a:ea typeface="+mn-ea"/>
                <a:cs typeface="+mn-cs"/>
              </a:rPr>
              <a:t>指令格式</a:t>
            </a:r>
            <a:endParaRPr kumimoji="0" lang="en-US" altLang="zh-CN" sz="2800" b="1" i="0" u="none" strike="noStrike" kern="0" cap="none" spc="0" normalizeH="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0"/>
              </a:spcBef>
              <a:spcAft>
                <a:spcPct val="0"/>
              </a:spcAft>
              <a:buClr>
                <a:schemeClr val="bg2"/>
              </a:buClr>
              <a:buSzPct val="75000"/>
              <a:buFont typeface="Wingdings" pitchFamily="2" charset="2"/>
              <a:buNone/>
              <a:tabLst/>
              <a:defRPr/>
            </a:pPr>
            <a:r>
              <a:rPr lang="en-US" altLang="zh-CN" sz="2800" kern="0" smtClean="0">
                <a:latin typeface="+mn-lt"/>
                <a:ea typeface="+mn-ea"/>
              </a:rPr>
              <a:t>    </a:t>
            </a:r>
            <a:r>
              <a:rPr lang="en-US" altLang="zh-CN" sz="2800" kern="0" baseline="0" smtClean="0">
                <a:latin typeface="+mn-lt"/>
                <a:ea typeface="+mn-ea"/>
              </a:rPr>
              <a:t>VEX</a:t>
            </a:r>
            <a:r>
              <a:rPr lang="zh-CN" altLang="en-US" sz="2800" kern="0" baseline="0" smtClean="0">
                <a:latin typeface="+mn-lt"/>
                <a:ea typeface="+mn-ea"/>
              </a:rPr>
              <a:t>前缀：</a:t>
            </a:r>
            <a:r>
              <a:rPr lang="en-US" altLang="zh-CN" sz="2800" kern="0" baseline="0" smtClean="0">
                <a:latin typeface="+mn-lt"/>
                <a:ea typeface="+mn-ea"/>
              </a:rPr>
              <a:t>2</a:t>
            </a:r>
            <a:r>
              <a:rPr lang="zh-CN" altLang="en-US" sz="2800" kern="0" baseline="0" smtClean="0">
                <a:latin typeface="宋体" pitchFamily="2" charset="-122"/>
                <a:ea typeface="宋体" pitchFamily="2" charset="-122"/>
              </a:rPr>
              <a:t>～</a:t>
            </a:r>
            <a:r>
              <a:rPr lang="en-US" altLang="zh-CN" sz="2800" kern="0" baseline="0" smtClean="0">
                <a:latin typeface="+mn-lt"/>
                <a:ea typeface="+mn-ea"/>
              </a:rPr>
              <a:t>3 </a:t>
            </a:r>
            <a:r>
              <a:rPr lang="zh-CN" altLang="en-US" sz="2800" kern="0" baseline="0" smtClean="0">
                <a:latin typeface="+mn-lt"/>
                <a:ea typeface="+mn-ea"/>
              </a:rPr>
              <a:t>个字节。</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5.6</a:t>
            </a:r>
            <a:r>
              <a:rPr lang="en-US" altLang="zh-CN" b="0" smtClean="0"/>
              <a:t> </a:t>
            </a:r>
            <a:r>
              <a:rPr lang="zh-CN" altLang="en-US" b="0" smtClean="0"/>
              <a:t>典型指令系统</a:t>
            </a:r>
            <a:r>
              <a:rPr lang="en-US" altLang="zh-CN" b="0" smtClean="0"/>
              <a:t>    </a:t>
            </a:r>
            <a:r>
              <a:rPr lang="zh-CN" altLang="en-US" sz="2800" smtClean="0">
                <a:solidFill>
                  <a:srgbClr val="D60093"/>
                </a:solidFill>
                <a:latin typeface="Arial" pitchFamily="34" charset="0"/>
                <a:ea typeface="黑体" pitchFamily="49" charset="-122"/>
                <a:cs typeface="Arial" pitchFamily="34" charset="0"/>
              </a:rPr>
              <a:t>一、</a:t>
            </a:r>
            <a:r>
              <a:rPr lang="en-US" altLang="zh-CN" sz="2800" smtClean="0">
                <a:solidFill>
                  <a:srgbClr val="D60093"/>
                </a:solidFill>
                <a:latin typeface="Arial" pitchFamily="34" charset="0"/>
                <a:ea typeface="黑体" pitchFamily="49" charset="-122"/>
                <a:cs typeface="Arial" pitchFamily="34" charset="0"/>
              </a:rPr>
              <a:t>Intel CPU </a:t>
            </a:r>
            <a:r>
              <a:rPr lang="zh-CN" altLang="en-US" sz="2800" smtClean="0">
                <a:solidFill>
                  <a:srgbClr val="D60093"/>
                </a:solidFill>
                <a:latin typeface="Arial" pitchFamily="34" charset="0"/>
                <a:ea typeface="黑体" pitchFamily="49" charset="-122"/>
                <a:cs typeface="Arial" pitchFamily="34" charset="0"/>
              </a:rPr>
              <a:t>指令系统</a:t>
            </a:r>
            <a:endParaRPr lang="zh-CN" altLang="en-US">
              <a:solidFill>
                <a:srgbClr val="D60093"/>
              </a:solidFill>
              <a:latin typeface="Arial" pitchFamily="34" charset="0"/>
              <a:ea typeface="黑体" pitchFamily="49" charset="-122"/>
              <a:cs typeface="Arial" pitchFamily="34" charset="0"/>
            </a:endParaRPr>
          </a:p>
        </p:txBody>
      </p:sp>
      <p:sp>
        <p:nvSpPr>
          <p:cNvPr id="3" name="内容占位符 2"/>
          <p:cNvSpPr>
            <a:spLocks noGrp="1"/>
          </p:cNvSpPr>
          <p:nvPr>
            <p:ph idx="1"/>
          </p:nvPr>
        </p:nvSpPr>
        <p:spPr>
          <a:xfrm>
            <a:off x="457200" y="1124744"/>
            <a:ext cx="8578850" cy="5328591"/>
          </a:xfrm>
        </p:spPr>
        <p:txBody>
          <a:bodyPr/>
          <a:lstStyle/>
          <a:p>
            <a:pPr>
              <a:spcBef>
                <a:spcPts val="300"/>
              </a:spcBef>
            </a:pPr>
            <a:r>
              <a:rPr lang="en-US" altLang="zh-CN" smtClean="0"/>
              <a:t>32</a:t>
            </a:r>
            <a:r>
              <a:rPr lang="zh-CN" altLang="en-US" smtClean="0"/>
              <a:t>位数据传送指令</a:t>
            </a:r>
            <a:r>
              <a:rPr lang="en-US" altLang="zh-CN" smtClean="0"/>
              <a:t>	</a:t>
            </a:r>
            <a:r>
              <a:rPr lang="en-US" altLang="zh-CN" smtClean="0">
                <a:solidFill>
                  <a:srgbClr val="0000FF"/>
                </a:solidFill>
              </a:rPr>
              <a:t>MOV  r32, r/m32</a:t>
            </a:r>
          </a:p>
          <a:p>
            <a:pPr>
              <a:spcBef>
                <a:spcPts val="300"/>
              </a:spcBef>
            </a:pPr>
            <a:r>
              <a:rPr lang="en-US" altLang="zh-CN" smtClean="0"/>
              <a:t>64</a:t>
            </a:r>
            <a:r>
              <a:rPr lang="zh-CN" altLang="en-US" smtClean="0"/>
              <a:t>位数据传送指令</a:t>
            </a:r>
            <a:r>
              <a:rPr lang="en-US" altLang="zh-CN" smtClean="0"/>
              <a:t>	</a:t>
            </a:r>
            <a:r>
              <a:rPr lang="en-US" altLang="zh-CN" smtClean="0">
                <a:solidFill>
                  <a:srgbClr val="0000FF"/>
                </a:solidFill>
              </a:rPr>
              <a:t>MOV  r/m64, r64</a:t>
            </a:r>
          </a:p>
          <a:p>
            <a:pPr>
              <a:spcBef>
                <a:spcPts val="300"/>
              </a:spcBef>
            </a:pPr>
            <a:r>
              <a:rPr lang="en-US" altLang="zh-CN" smtClean="0"/>
              <a:t>64</a:t>
            </a:r>
            <a:r>
              <a:rPr lang="zh-CN" altLang="en-US" smtClean="0"/>
              <a:t>位加法指令</a:t>
            </a:r>
            <a:r>
              <a:rPr lang="en-US" altLang="zh-CN" smtClean="0"/>
              <a:t>		</a:t>
            </a:r>
            <a:r>
              <a:rPr lang="en-US" altLang="zh-CN" smtClean="0">
                <a:solidFill>
                  <a:srgbClr val="0000FF"/>
                </a:solidFill>
              </a:rPr>
              <a:t>ADD  r/m64, imm32</a:t>
            </a:r>
          </a:p>
          <a:p>
            <a:pPr>
              <a:spcBef>
                <a:spcPts val="300"/>
              </a:spcBef>
            </a:pPr>
            <a:r>
              <a:rPr lang="en-US" altLang="zh-CN" smtClean="0"/>
              <a:t>AVX</a:t>
            </a:r>
            <a:r>
              <a:rPr lang="zh-CN" altLang="en-US" smtClean="0"/>
              <a:t>类指令</a:t>
            </a:r>
            <a:r>
              <a:rPr lang="en-US" altLang="zh-CN" smtClean="0"/>
              <a:t>	</a:t>
            </a:r>
            <a:r>
              <a:rPr lang="en-US" altLang="zh-CN" sz="2400" smtClean="0">
                <a:solidFill>
                  <a:srgbClr val="0000FF"/>
                </a:solidFill>
              </a:rPr>
              <a:t>VADDPD  ymm1, ymm2, ymm3/m256</a:t>
            </a:r>
            <a:endParaRPr lang="en-US" altLang="zh-CN" smtClean="0">
              <a:solidFill>
                <a:srgbClr val="0000FF"/>
              </a:solidFill>
            </a:endParaRPr>
          </a:p>
          <a:p>
            <a:pPr>
              <a:spcBef>
                <a:spcPts val="300"/>
              </a:spcBef>
            </a:pPr>
            <a:r>
              <a:rPr lang="zh-CN" altLang="en-US" smtClean="0"/>
              <a:t>条件转移指令</a:t>
            </a:r>
            <a:r>
              <a:rPr lang="en-US" altLang="zh-CN" smtClean="0"/>
              <a:t>		</a:t>
            </a:r>
            <a:r>
              <a:rPr lang="en-US" altLang="zh-CN" smtClean="0">
                <a:solidFill>
                  <a:srgbClr val="0000FF"/>
                </a:solidFill>
              </a:rPr>
              <a:t>JZ  rel32</a:t>
            </a:r>
          </a:p>
          <a:p>
            <a:pPr>
              <a:spcBef>
                <a:spcPts val="300"/>
              </a:spcBef>
            </a:pPr>
            <a:r>
              <a:rPr lang="zh-CN" altLang="en-US" smtClean="0"/>
              <a:t>无条件远转移指令</a:t>
            </a:r>
            <a:r>
              <a:rPr lang="en-US" altLang="zh-CN" smtClean="0"/>
              <a:t>	</a:t>
            </a:r>
            <a:r>
              <a:rPr lang="en-US" altLang="zh-CN" smtClean="0">
                <a:solidFill>
                  <a:srgbClr val="0000FF"/>
                </a:solidFill>
              </a:rPr>
              <a:t>JMP  ptr16:32</a:t>
            </a:r>
          </a:p>
          <a:p>
            <a:pPr>
              <a:spcBef>
                <a:spcPts val="300"/>
              </a:spcBef>
            </a:pPr>
            <a:r>
              <a:rPr lang="en-US" altLang="zh-CN" smtClean="0"/>
              <a:t>SSE2</a:t>
            </a:r>
            <a:r>
              <a:rPr lang="zh-CN" altLang="en-US" smtClean="0"/>
              <a:t>指令</a:t>
            </a:r>
            <a:r>
              <a:rPr lang="en-US" altLang="zh-CN" smtClean="0"/>
              <a:t>		</a:t>
            </a:r>
            <a:r>
              <a:rPr lang="en-US" altLang="zh-CN" smtClean="0">
                <a:solidFill>
                  <a:srgbClr val="0000FF"/>
                </a:solidFill>
              </a:rPr>
              <a:t>MAXSD  xmm1, xmm2/m64</a:t>
            </a:r>
          </a:p>
          <a:p>
            <a:pPr>
              <a:spcBef>
                <a:spcPts val="300"/>
              </a:spcBef>
            </a:pPr>
            <a:r>
              <a:rPr lang="zh-CN" altLang="en-US" smtClean="0"/>
              <a:t>输入</a:t>
            </a:r>
            <a:r>
              <a:rPr lang="en-US" altLang="zh-CN" smtClean="0"/>
              <a:t>/</a:t>
            </a:r>
            <a:r>
              <a:rPr lang="zh-CN" altLang="en-US" smtClean="0"/>
              <a:t>输出类指令</a:t>
            </a:r>
            <a:r>
              <a:rPr lang="en-US" altLang="zh-CN" smtClean="0"/>
              <a:t>	</a:t>
            </a:r>
            <a:r>
              <a:rPr lang="en-US" altLang="zh-CN" smtClean="0">
                <a:solidFill>
                  <a:srgbClr val="0000FF"/>
                </a:solidFill>
              </a:rPr>
              <a:t>IN  EAX, imm8</a:t>
            </a:r>
          </a:p>
          <a:p>
            <a:pPr>
              <a:spcBef>
                <a:spcPts val="300"/>
              </a:spcBef>
            </a:pPr>
            <a:r>
              <a:rPr lang="zh-CN" altLang="en-US" smtClean="0"/>
              <a:t>系统控制类指令</a:t>
            </a:r>
            <a:r>
              <a:rPr lang="en-US" altLang="zh-CN" smtClean="0"/>
              <a:t>	</a:t>
            </a:r>
            <a:r>
              <a:rPr lang="en-US" altLang="zh-CN" smtClean="0">
                <a:solidFill>
                  <a:srgbClr val="0000FF"/>
                </a:solidFill>
              </a:rPr>
              <a:t>LGDT  m16&amp;64</a:t>
            </a:r>
          </a:p>
          <a:p>
            <a:pPr>
              <a:spcBef>
                <a:spcPts val="300"/>
              </a:spcBef>
            </a:pPr>
            <a:r>
              <a:rPr lang="zh-CN" altLang="en-US" smtClean="0"/>
              <a:t>停机指令</a:t>
            </a:r>
            <a:r>
              <a:rPr lang="en-US" altLang="zh-CN" smtClean="0"/>
              <a:t>			</a:t>
            </a:r>
            <a:r>
              <a:rPr lang="en-US" altLang="zh-CN" smtClean="0">
                <a:solidFill>
                  <a:srgbClr val="0000FF"/>
                </a:solidFill>
              </a:rPr>
              <a:t>HLT</a:t>
            </a:r>
          </a:p>
          <a:p>
            <a:pPr>
              <a:spcBef>
                <a:spcPts val="300"/>
              </a:spcBef>
            </a:pPr>
            <a:r>
              <a:rPr lang="zh-CN" altLang="en-US" smtClean="0"/>
              <a:t>总线封锁指令前缀</a:t>
            </a:r>
            <a:r>
              <a:rPr lang="en-US" altLang="zh-CN" smtClean="0"/>
              <a:t>	</a:t>
            </a:r>
            <a:r>
              <a:rPr lang="en-US" altLang="zh-CN" smtClean="0">
                <a:solidFill>
                  <a:srgbClr val="0000FF"/>
                </a:solidFill>
              </a:rPr>
              <a:t>LOCK</a:t>
            </a:r>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108</a:t>
            </a:fld>
            <a:endParaRPr lang="en-US" altLang="zh-CN"/>
          </a:p>
        </p:txBody>
      </p:sp>
      <p:sp>
        <p:nvSpPr>
          <p:cNvPr id="6" name="内容占位符 2"/>
          <p:cNvSpPr txBox="1">
            <a:spLocks/>
          </p:cNvSpPr>
          <p:nvPr/>
        </p:nvSpPr>
        <p:spPr bwMode="auto">
          <a:xfrm>
            <a:off x="467544" y="548680"/>
            <a:ext cx="8578850" cy="5034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5. Intel 64 </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和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IA-32 </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典型指令示例</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5.6</a:t>
            </a:r>
            <a:r>
              <a:rPr lang="en-US" altLang="zh-CN" b="0" smtClean="0"/>
              <a:t> </a:t>
            </a:r>
            <a:r>
              <a:rPr lang="zh-CN" altLang="en-US" b="0" smtClean="0"/>
              <a:t>典型指令系统</a:t>
            </a:r>
            <a:r>
              <a:rPr lang="en-US" altLang="zh-CN" b="0" smtClean="0"/>
              <a:t>    </a:t>
            </a:r>
            <a:r>
              <a:rPr lang="zh-CN" altLang="en-US" sz="2800" smtClean="0">
                <a:solidFill>
                  <a:srgbClr val="D60093"/>
                </a:solidFill>
                <a:latin typeface="Arial" pitchFamily="34" charset="0"/>
                <a:ea typeface="黑体" pitchFamily="49" charset="-122"/>
                <a:cs typeface="Arial" pitchFamily="34" charset="0"/>
              </a:rPr>
              <a:t>二、</a:t>
            </a:r>
            <a:r>
              <a:rPr lang="en-US" altLang="zh-CN" sz="2800" smtClean="0">
                <a:solidFill>
                  <a:srgbClr val="D60093"/>
                </a:solidFill>
                <a:latin typeface="Arial" pitchFamily="34" charset="0"/>
                <a:ea typeface="黑体" pitchFamily="49" charset="-122"/>
                <a:cs typeface="Arial" pitchFamily="34" charset="0"/>
              </a:rPr>
              <a:t>MIPS </a:t>
            </a:r>
            <a:r>
              <a:rPr lang="zh-CN" altLang="en-US" sz="2800" smtClean="0">
                <a:solidFill>
                  <a:srgbClr val="D60093"/>
                </a:solidFill>
                <a:latin typeface="Arial" pitchFamily="34" charset="0"/>
                <a:ea typeface="黑体" pitchFamily="49" charset="-122"/>
                <a:cs typeface="Arial" pitchFamily="34" charset="0"/>
              </a:rPr>
              <a:t>指令系统</a:t>
            </a:r>
            <a:endParaRPr lang="zh-CN" altLang="en-US">
              <a:solidFill>
                <a:srgbClr val="D60093"/>
              </a:solidFill>
              <a:latin typeface="Arial" pitchFamily="34" charset="0"/>
              <a:ea typeface="黑体" pitchFamily="49" charset="-122"/>
              <a:cs typeface="Arial" pitchFamily="34" charset="0"/>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109</a:t>
            </a:fld>
            <a:endParaRPr lang="en-US" altLang="zh-CN"/>
          </a:p>
        </p:txBody>
      </p:sp>
      <p:sp>
        <p:nvSpPr>
          <p:cNvPr id="5" name="内容占位符 2"/>
          <p:cNvSpPr txBox="1">
            <a:spLocks/>
          </p:cNvSpPr>
          <p:nvPr/>
        </p:nvSpPr>
        <p:spPr bwMode="auto">
          <a:xfrm>
            <a:off x="457200" y="549275"/>
            <a:ext cx="8578850" cy="5034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1. MIPS </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指令格式</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graphicFrame>
        <p:nvGraphicFramePr>
          <p:cNvPr id="7" name="内容占位符 6"/>
          <p:cNvGraphicFramePr>
            <a:graphicFrameLocks noGrp="1"/>
          </p:cNvGraphicFramePr>
          <p:nvPr>
            <p:ph idx="1"/>
          </p:nvPr>
        </p:nvGraphicFramePr>
        <p:xfrm>
          <a:off x="179512" y="1450464"/>
          <a:ext cx="8496944" cy="2194560"/>
        </p:xfrm>
        <a:graphic>
          <a:graphicData uri="http://schemas.openxmlformats.org/drawingml/2006/table">
            <a:tbl>
              <a:tblPr firstRow="1" bandRow="1">
                <a:tableStyleId>{5940675A-B579-460E-94D1-54222C63F5DA}</a:tableStyleId>
              </a:tblPr>
              <a:tblGrid>
                <a:gridCol w="504056">
                  <a:extLst>
                    <a:ext uri="{9D8B030D-6E8A-4147-A177-3AD203B41FA5}">
                      <a16:colId xmlns:a16="http://schemas.microsoft.com/office/drawing/2014/main" val="20000"/>
                    </a:ext>
                  </a:extLst>
                </a:gridCol>
                <a:gridCol w="1413936">
                  <a:extLst>
                    <a:ext uri="{9D8B030D-6E8A-4147-A177-3AD203B41FA5}">
                      <a16:colId xmlns:a16="http://schemas.microsoft.com/office/drawing/2014/main" val="20001"/>
                    </a:ext>
                  </a:extLst>
                </a:gridCol>
                <a:gridCol w="1286987">
                  <a:extLst>
                    <a:ext uri="{9D8B030D-6E8A-4147-A177-3AD203B41FA5}">
                      <a16:colId xmlns:a16="http://schemas.microsoft.com/office/drawing/2014/main" val="20002"/>
                    </a:ext>
                  </a:extLst>
                </a:gridCol>
                <a:gridCol w="1286987">
                  <a:extLst>
                    <a:ext uri="{9D8B030D-6E8A-4147-A177-3AD203B41FA5}">
                      <a16:colId xmlns:a16="http://schemas.microsoft.com/office/drawing/2014/main" val="20003"/>
                    </a:ext>
                  </a:extLst>
                </a:gridCol>
                <a:gridCol w="1286987">
                  <a:extLst>
                    <a:ext uri="{9D8B030D-6E8A-4147-A177-3AD203B41FA5}">
                      <a16:colId xmlns:a16="http://schemas.microsoft.com/office/drawing/2014/main" val="20004"/>
                    </a:ext>
                  </a:extLst>
                </a:gridCol>
                <a:gridCol w="1286987">
                  <a:extLst>
                    <a:ext uri="{9D8B030D-6E8A-4147-A177-3AD203B41FA5}">
                      <a16:colId xmlns:a16="http://schemas.microsoft.com/office/drawing/2014/main" val="20005"/>
                    </a:ext>
                  </a:extLst>
                </a:gridCol>
                <a:gridCol w="1431004">
                  <a:extLst>
                    <a:ext uri="{9D8B030D-6E8A-4147-A177-3AD203B41FA5}">
                      <a16:colId xmlns:a16="http://schemas.microsoft.com/office/drawing/2014/main" val="20006"/>
                    </a:ext>
                  </a:extLst>
                </a:gridCol>
              </a:tblGrid>
              <a:tr h="370840">
                <a:tc>
                  <a:txBody>
                    <a:bodyPr/>
                    <a:lstStyle/>
                    <a:p>
                      <a:pPr algn="r"/>
                      <a:endParaRPr lang="zh-CN" altLang="en-US" sz="2400" b="1">
                        <a:latin typeface="+mn-lt"/>
                        <a:ea typeface="宋体" pitchFamily="2"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6</a:t>
                      </a:r>
                      <a:endParaRPr lang="zh-CN" altLang="en-US" sz="2400" b="1">
                        <a:latin typeface="+mn-lt"/>
                        <a:ea typeface="宋体" pitchFamily="2"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5</a:t>
                      </a:r>
                      <a:endParaRPr lang="zh-CN" altLang="en-US" sz="2400" b="1">
                        <a:latin typeface="+mn-lt"/>
                        <a:ea typeface="宋体" pitchFamily="2"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5</a:t>
                      </a:r>
                      <a:endParaRPr lang="zh-CN" altLang="en-US" sz="2400" b="1">
                        <a:latin typeface="+mn-lt"/>
                        <a:ea typeface="宋体" pitchFamily="2"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5</a:t>
                      </a:r>
                      <a:endParaRPr lang="zh-CN" altLang="en-US" sz="2400" b="1">
                        <a:latin typeface="+mn-lt"/>
                        <a:ea typeface="宋体" pitchFamily="2"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5</a:t>
                      </a:r>
                      <a:endParaRPr lang="zh-CN" altLang="en-US" sz="2400" b="1">
                        <a:latin typeface="+mn-lt"/>
                        <a:ea typeface="宋体" pitchFamily="2"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6</a:t>
                      </a:r>
                      <a:endParaRPr lang="zh-CN" altLang="en-US" sz="2400" b="1">
                        <a:latin typeface="+mn-lt"/>
                        <a:ea typeface="宋体" pitchFamily="2"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altLang="zh-CN" sz="2400" b="1" smtClean="0">
                          <a:latin typeface="+mn-lt"/>
                          <a:ea typeface="宋体" pitchFamily="2" charset="-122"/>
                        </a:rPr>
                        <a:t>R</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op</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smtClean="0">
                          <a:latin typeface="+mn-lt"/>
                          <a:ea typeface="宋体" pitchFamily="2" charset="-122"/>
                        </a:rPr>
                        <a:t>rs</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smtClean="0">
                          <a:latin typeface="+mn-lt"/>
                          <a:ea typeface="宋体" pitchFamily="2" charset="-122"/>
                        </a:rPr>
                        <a:t>rt</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smtClean="0">
                          <a:latin typeface="+mn-lt"/>
                          <a:ea typeface="宋体" pitchFamily="2" charset="-122"/>
                        </a:rPr>
                        <a:t>rd</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smtClean="0">
                          <a:latin typeface="+mn-lt"/>
                          <a:ea typeface="宋体" pitchFamily="2" charset="-122"/>
                        </a:rPr>
                        <a:t>shamt</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smtClean="0">
                          <a:latin typeface="+mn-lt"/>
                          <a:ea typeface="宋体" pitchFamily="2" charset="-122"/>
                        </a:rPr>
                        <a:t>function</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extLst>
                  <a:ext uri="{0D108BD9-81ED-4DB2-BD59-A6C34878D82A}">
                    <a16:rowId xmlns:a16="http://schemas.microsoft.com/office/drawing/2014/main" val="10001"/>
                  </a:ext>
                </a:extLst>
              </a:tr>
              <a:tr h="143624">
                <a:tc>
                  <a:txBody>
                    <a:bodyPr/>
                    <a:lstStyle/>
                    <a:p>
                      <a:pPr algn="ctr"/>
                      <a:endParaRPr lang="zh-CN" altLang="en-US" sz="600" b="1">
                        <a:latin typeface="+mn-lt"/>
                        <a:ea typeface="宋体" pitchFamily="2"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6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6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6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6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6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6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altLang="zh-CN" sz="2400" b="1" smtClean="0">
                          <a:latin typeface="+mn-lt"/>
                          <a:ea typeface="宋体" pitchFamily="2" charset="-122"/>
                        </a:rPr>
                        <a:t>I</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op</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smtClean="0">
                          <a:latin typeface="+mn-lt"/>
                          <a:ea typeface="宋体" pitchFamily="2" charset="-122"/>
                        </a:rPr>
                        <a:t>rs</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smtClean="0">
                          <a:latin typeface="+mn-lt"/>
                          <a:ea typeface="宋体" pitchFamily="2" charset="-122"/>
                        </a:rPr>
                        <a:t>rd</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gridSpan="3">
                  <a:txBody>
                    <a:bodyPr/>
                    <a:lstStyle/>
                    <a:p>
                      <a:pPr algn="ctr"/>
                      <a:r>
                        <a:rPr lang="en-US" altLang="zh-CN" sz="2400" b="1" smtClean="0">
                          <a:latin typeface="+mn-lt"/>
                          <a:ea typeface="宋体" pitchFamily="2" charset="-122"/>
                        </a:rPr>
                        <a:t>address / immediate</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hMerge="1">
                  <a:txBody>
                    <a:bodyPr/>
                    <a:lstStyle/>
                    <a:p>
                      <a:pPr algn="ctr"/>
                      <a:endParaRPr lang="zh-CN" altLang="en-US" sz="2000" b="1"/>
                    </a:p>
                  </a:txBody>
                  <a:tcPr anchor="ctr"/>
                </a:tc>
                <a:tc hMerge="1">
                  <a:txBody>
                    <a:bodyPr/>
                    <a:lstStyle/>
                    <a:p>
                      <a:pPr algn="ctr"/>
                      <a:endParaRPr lang="zh-CN" altLang="en-US" sz="2000" b="1"/>
                    </a:p>
                  </a:txBody>
                  <a:tcPr anchor="ctr"/>
                </a:tc>
                <a:extLst>
                  <a:ext uri="{0D108BD9-81ED-4DB2-BD59-A6C34878D82A}">
                    <a16:rowId xmlns:a16="http://schemas.microsoft.com/office/drawing/2014/main" val="10003"/>
                  </a:ext>
                </a:extLst>
              </a:tr>
              <a:tr h="136024">
                <a:tc>
                  <a:txBody>
                    <a:bodyPr/>
                    <a:lstStyle/>
                    <a:p>
                      <a:pPr algn="ctr"/>
                      <a:endParaRPr lang="zh-CN" altLang="en-US" sz="600" b="1">
                        <a:latin typeface="+mn-lt"/>
                        <a:ea typeface="宋体" pitchFamily="2"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6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6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6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6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6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6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r>
                        <a:rPr lang="en-US" altLang="zh-CN" sz="2400" b="1" smtClean="0">
                          <a:latin typeface="+mn-lt"/>
                          <a:ea typeface="宋体" pitchFamily="2" charset="-122"/>
                        </a:rPr>
                        <a:t>J</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op</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gridSpan="5">
                  <a:txBody>
                    <a:bodyPr/>
                    <a:lstStyle/>
                    <a:p>
                      <a:pPr algn="ctr"/>
                      <a:r>
                        <a:rPr lang="en-US" altLang="zh-CN" sz="2400" b="1" smtClean="0">
                          <a:latin typeface="+mn-lt"/>
                          <a:ea typeface="宋体" pitchFamily="2" charset="-122"/>
                        </a:rPr>
                        <a:t>target</a:t>
                      </a:r>
                      <a:r>
                        <a:rPr lang="zh-CN" altLang="en-US" sz="2400" b="1" smtClean="0">
                          <a:solidFill>
                            <a:srgbClr val="FF0000"/>
                          </a:solidFill>
                          <a:latin typeface="+mn-lt"/>
                          <a:ea typeface="宋体" pitchFamily="2" charset="-122"/>
                        </a:rPr>
                        <a:t>（目标地址）</a:t>
                      </a:r>
                      <a:endParaRPr lang="zh-CN" altLang="en-US" sz="2400" b="1">
                        <a:solidFill>
                          <a:srgbClr val="FF0000"/>
                        </a:solidFill>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hMerge="1">
                  <a:txBody>
                    <a:bodyPr/>
                    <a:lstStyle/>
                    <a:p>
                      <a:pPr algn="ctr"/>
                      <a:endParaRPr lang="zh-CN" altLang="en-US" sz="2000" b="1"/>
                    </a:p>
                  </a:txBody>
                  <a:tcPr anchor="ctr"/>
                </a:tc>
                <a:tc hMerge="1">
                  <a:txBody>
                    <a:bodyPr/>
                    <a:lstStyle/>
                    <a:p>
                      <a:pPr algn="ctr"/>
                      <a:endParaRPr lang="zh-CN" altLang="en-US" sz="2000" b="1"/>
                    </a:p>
                  </a:txBody>
                  <a:tcPr anchor="ctr"/>
                </a:tc>
                <a:tc hMerge="1">
                  <a:txBody>
                    <a:bodyPr/>
                    <a:lstStyle/>
                    <a:p>
                      <a:pPr algn="ctr"/>
                      <a:endParaRPr lang="zh-CN" altLang="en-US" sz="2000" b="1"/>
                    </a:p>
                  </a:txBody>
                  <a:tcPr anchor="ctr"/>
                </a:tc>
                <a:tc hMerge="1">
                  <a:txBody>
                    <a:bodyPr/>
                    <a:lstStyle/>
                    <a:p>
                      <a:pPr algn="ctr"/>
                      <a:endParaRPr lang="zh-CN" altLang="en-US" sz="2000" b="1"/>
                    </a:p>
                  </a:txBody>
                  <a:tcPr anchor="ctr"/>
                </a:tc>
                <a:extLst>
                  <a:ext uri="{0D108BD9-81ED-4DB2-BD59-A6C34878D82A}">
                    <a16:rowId xmlns:a16="http://schemas.microsoft.com/office/drawing/2014/main" val="10005"/>
                  </a:ext>
                </a:extLst>
              </a:tr>
            </a:tbl>
          </a:graphicData>
        </a:graphic>
      </p:graphicFrame>
      <p:sp>
        <p:nvSpPr>
          <p:cNvPr id="8" name="TextBox 7"/>
          <p:cNvSpPr txBox="1"/>
          <p:nvPr/>
        </p:nvSpPr>
        <p:spPr>
          <a:xfrm>
            <a:off x="2411760" y="980728"/>
            <a:ext cx="1800200" cy="461665"/>
          </a:xfrm>
          <a:prstGeom prst="rect">
            <a:avLst/>
          </a:prstGeom>
          <a:noFill/>
        </p:spPr>
        <p:txBody>
          <a:bodyPr wrap="square" rtlCol="0">
            <a:spAutoFit/>
          </a:bodyPr>
          <a:lstStyle/>
          <a:p>
            <a:r>
              <a:rPr lang="zh-CN" altLang="en-US" smtClean="0">
                <a:solidFill>
                  <a:srgbClr val="FF0000"/>
                </a:solidFill>
              </a:rPr>
              <a:t>源操作数</a:t>
            </a:r>
            <a:endParaRPr lang="zh-CN" altLang="en-US">
              <a:solidFill>
                <a:srgbClr val="FF0000"/>
              </a:solidFill>
            </a:endParaRPr>
          </a:p>
        </p:txBody>
      </p:sp>
      <p:cxnSp>
        <p:nvCxnSpPr>
          <p:cNvPr id="10" name="直接箭头连接符 9"/>
          <p:cNvCxnSpPr/>
          <p:nvPr/>
        </p:nvCxnSpPr>
        <p:spPr bwMode="auto">
          <a:xfrm flipH="1">
            <a:off x="2915816" y="1408073"/>
            <a:ext cx="396044" cy="724783"/>
          </a:xfrm>
          <a:prstGeom prst="straightConnector1">
            <a:avLst/>
          </a:prstGeom>
          <a:solidFill>
            <a:schemeClr val="accent1"/>
          </a:solidFill>
          <a:ln w="28575" cap="flat" cmpd="sng" algn="ctr">
            <a:solidFill>
              <a:srgbClr val="FF0066"/>
            </a:solidFill>
            <a:prstDash val="solid"/>
            <a:round/>
            <a:headEnd type="none" w="med" len="med"/>
            <a:tailEnd type="triangle" w="med" len="lg"/>
          </a:ln>
          <a:effectLst/>
        </p:spPr>
      </p:cxnSp>
      <p:cxnSp>
        <p:nvCxnSpPr>
          <p:cNvPr id="11" name="直接箭头连接符 10"/>
          <p:cNvCxnSpPr/>
          <p:nvPr/>
        </p:nvCxnSpPr>
        <p:spPr bwMode="auto">
          <a:xfrm>
            <a:off x="3455876" y="1412776"/>
            <a:ext cx="396044" cy="724783"/>
          </a:xfrm>
          <a:prstGeom prst="straightConnector1">
            <a:avLst/>
          </a:prstGeom>
          <a:solidFill>
            <a:schemeClr val="accent1"/>
          </a:solidFill>
          <a:ln w="28575" cap="flat" cmpd="sng" algn="ctr">
            <a:solidFill>
              <a:srgbClr val="FF0066"/>
            </a:solidFill>
            <a:prstDash val="solid"/>
            <a:round/>
            <a:headEnd type="none" w="med" len="med"/>
            <a:tailEnd type="triangle" w="med" len="lg"/>
          </a:ln>
          <a:effectLst/>
        </p:spPr>
      </p:cxnSp>
      <p:sp>
        <p:nvSpPr>
          <p:cNvPr id="12" name="TextBox 11"/>
          <p:cNvSpPr txBox="1"/>
          <p:nvPr/>
        </p:nvSpPr>
        <p:spPr>
          <a:xfrm>
            <a:off x="4067944" y="980728"/>
            <a:ext cx="1944216" cy="461665"/>
          </a:xfrm>
          <a:prstGeom prst="rect">
            <a:avLst/>
          </a:prstGeom>
          <a:noFill/>
        </p:spPr>
        <p:txBody>
          <a:bodyPr wrap="square" rtlCol="0">
            <a:spAutoFit/>
          </a:bodyPr>
          <a:lstStyle/>
          <a:p>
            <a:r>
              <a:rPr lang="zh-CN" altLang="en-US" smtClean="0">
                <a:solidFill>
                  <a:srgbClr val="FF0000"/>
                </a:solidFill>
              </a:rPr>
              <a:t>目的操作数</a:t>
            </a:r>
            <a:endParaRPr lang="zh-CN" altLang="en-US">
              <a:solidFill>
                <a:srgbClr val="FF0000"/>
              </a:solidFill>
            </a:endParaRPr>
          </a:p>
        </p:txBody>
      </p:sp>
      <p:cxnSp>
        <p:nvCxnSpPr>
          <p:cNvPr id="13" name="直接箭头连接符 12"/>
          <p:cNvCxnSpPr>
            <a:stCxn id="12" idx="2"/>
          </p:cNvCxnSpPr>
          <p:nvPr/>
        </p:nvCxnSpPr>
        <p:spPr bwMode="auto">
          <a:xfrm>
            <a:off x="5040052" y="1442393"/>
            <a:ext cx="108012" cy="690463"/>
          </a:xfrm>
          <a:prstGeom prst="straightConnector1">
            <a:avLst/>
          </a:prstGeom>
          <a:solidFill>
            <a:schemeClr val="accent1"/>
          </a:solidFill>
          <a:ln w="28575" cap="flat" cmpd="sng" algn="ctr">
            <a:solidFill>
              <a:srgbClr val="FF0066"/>
            </a:solidFill>
            <a:prstDash val="solid"/>
            <a:round/>
            <a:headEnd type="none" w="med" len="med"/>
            <a:tailEnd type="triangle" w="med" len="lg"/>
          </a:ln>
          <a:effectLst/>
        </p:spPr>
      </p:cxnSp>
      <p:cxnSp>
        <p:nvCxnSpPr>
          <p:cNvPr id="18" name="直接箭头连接符 17"/>
          <p:cNvCxnSpPr/>
          <p:nvPr/>
        </p:nvCxnSpPr>
        <p:spPr bwMode="auto">
          <a:xfrm flipH="1">
            <a:off x="2987824" y="1412776"/>
            <a:ext cx="396044" cy="1368152"/>
          </a:xfrm>
          <a:prstGeom prst="straightConnector1">
            <a:avLst/>
          </a:prstGeom>
          <a:solidFill>
            <a:schemeClr val="accent1"/>
          </a:solidFill>
          <a:ln w="28575" cap="flat" cmpd="sng" algn="ctr">
            <a:solidFill>
              <a:srgbClr val="FF0066"/>
            </a:solidFill>
            <a:prstDash val="solid"/>
            <a:round/>
            <a:headEnd type="none" w="med" len="med"/>
            <a:tailEnd type="triangle" w="med" len="lg"/>
          </a:ln>
          <a:effectLst/>
        </p:spPr>
      </p:cxnSp>
      <p:sp>
        <p:nvSpPr>
          <p:cNvPr id="24" name="任意多边形 23"/>
          <p:cNvSpPr/>
          <p:nvPr/>
        </p:nvSpPr>
        <p:spPr bwMode="auto">
          <a:xfrm>
            <a:off x="4211960" y="1451309"/>
            <a:ext cx="750487" cy="1334813"/>
          </a:xfrm>
          <a:custGeom>
            <a:avLst/>
            <a:gdLst>
              <a:gd name="connsiteX0" fmla="*/ 672662 w 672662"/>
              <a:gd name="connsiteY0" fmla="*/ 0 h 1334813"/>
              <a:gd name="connsiteX1" fmla="*/ 515007 w 672662"/>
              <a:gd name="connsiteY1" fmla="*/ 840827 h 1334813"/>
              <a:gd name="connsiteX2" fmla="*/ 0 w 672662"/>
              <a:gd name="connsiteY2" fmla="*/ 1334813 h 1334813"/>
            </a:gdLst>
            <a:ahLst/>
            <a:cxnLst>
              <a:cxn ang="0">
                <a:pos x="connsiteX0" y="connsiteY0"/>
              </a:cxn>
              <a:cxn ang="0">
                <a:pos x="connsiteX1" y="connsiteY1"/>
              </a:cxn>
              <a:cxn ang="0">
                <a:pos x="connsiteX2" y="connsiteY2"/>
              </a:cxn>
            </a:cxnLst>
            <a:rect l="l" t="t" r="r" b="b"/>
            <a:pathLst>
              <a:path w="672662" h="1334813">
                <a:moveTo>
                  <a:pt x="672662" y="0"/>
                </a:moveTo>
                <a:cubicBezTo>
                  <a:pt x="649889" y="309179"/>
                  <a:pt x="627117" y="618358"/>
                  <a:pt x="515007" y="840827"/>
                </a:cubicBezTo>
                <a:cubicBezTo>
                  <a:pt x="402897" y="1063296"/>
                  <a:pt x="201448" y="1199054"/>
                  <a:pt x="0" y="1334813"/>
                </a:cubicBezTo>
              </a:path>
            </a:pathLst>
          </a:custGeom>
          <a:no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5" name="TextBox 24"/>
          <p:cNvSpPr txBox="1"/>
          <p:nvPr/>
        </p:nvSpPr>
        <p:spPr>
          <a:xfrm>
            <a:off x="755576" y="1023119"/>
            <a:ext cx="1440160" cy="461665"/>
          </a:xfrm>
          <a:prstGeom prst="rect">
            <a:avLst/>
          </a:prstGeom>
          <a:noFill/>
        </p:spPr>
        <p:txBody>
          <a:bodyPr wrap="square" rtlCol="0">
            <a:spAutoFit/>
          </a:bodyPr>
          <a:lstStyle/>
          <a:p>
            <a:pPr algn="l"/>
            <a:r>
              <a:rPr lang="zh-CN" altLang="en-US" smtClean="0">
                <a:solidFill>
                  <a:srgbClr val="FF0000"/>
                </a:solidFill>
              </a:rPr>
              <a:t>操作码</a:t>
            </a:r>
            <a:endParaRPr lang="zh-CN" altLang="en-US">
              <a:solidFill>
                <a:srgbClr val="FF0000"/>
              </a:solidFill>
            </a:endParaRPr>
          </a:p>
        </p:txBody>
      </p:sp>
      <p:sp>
        <p:nvSpPr>
          <p:cNvPr id="26" name="任意多边形 25"/>
          <p:cNvSpPr/>
          <p:nvPr/>
        </p:nvSpPr>
        <p:spPr bwMode="auto">
          <a:xfrm>
            <a:off x="1546585" y="1430288"/>
            <a:ext cx="190938" cy="735724"/>
          </a:xfrm>
          <a:custGeom>
            <a:avLst/>
            <a:gdLst>
              <a:gd name="connsiteX0" fmla="*/ 0 w 190938"/>
              <a:gd name="connsiteY0" fmla="*/ 0 h 735724"/>
              <a:gd name="connsiteX1" fmla="*/ 178676 w 190938"/>
              <a:gd name="connsiteY1" fmla="*/ 346841 h 735724"/>
              <a:gd name="connsiteX2" fmla="*/ 73573 w 190938"/>
              <a:gd name="connsiteY2" fmla="*/ 735724 h 735724"/>
            </a:gdLst>
            <a:ahLst/>
            <a:cxnLst>
              <a:cxn ang="0">
                <a:pos x="connsiteX0" y="connsiteY0"/>
              </a:cxn>
              <a:cxn ang="0">
                <a:pos x="connsiteX1" y="connsiteY1"/>
              </a:cxn>
              <a:cxn ang="0">
                <a:pos x="connsiteX2" y="connsiteY2"/>
              </a:cxn>
            </a:cxnLst>
            <a:rect l="l" t="t" r="r" b="b"/>
            <a:pathLst>
              <a:path w="190938" h="735724">
                <a:moveTo>
                  <a:pt x="0" y="0"/>
                </a:moveTo>
                <a:cubicBezTo>
                  <a:pt x="83207" y="112110"/>
                  <a:pt x="166414" y="224220"/>
                  <a:pt x="178676" y="346841"/>
                </a:cubicBezTo>
                <a:cubicBezTo>
                  <a:pt x="190938" y="469462"/>
                  <a:pt x="73573" y="735724"/>
                  <a:pt x="73573" y="735724"/>
                </a:cubicBezTo>
              </a:path>
            </a:pathLst>
          </a:custGeom>
          <a:no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7" name="任意多边形 26"/>
          <p:cNvSpPr/>
          <p:nvPr/>
        </p:nvSpPr>
        <p:spPr bwMode="auto">
          <a:xfrm>
            <a:off x="1567606" y="1430288"/>
            <a:ext cx="268090" cy="1334814"/>
          </a:xfrm>
          <a:custGeom>
            <a:avLst/>
            <a:gdLst>
              <a:gd name="connsiteX0" fmla="*/ 0 w 353848"/>
              <a:gd name="connsiteY0" fmla="*/ 0 h 1334814"/>
              <a:gd name="connsiteX1" fmla="*/ 346841 w 353848"/>
              <a:gd name="connsiteY1" fmla="*/ 536028 h 1334814"/>
              <a:gd name="connsiteX2" fmla="*/ 42041 w 353848"/>
              <a:gd name="connsiteY2" fmla="*/ 1334814 h 1334814"/>
            </a:gdLst>
            <a:ahLst/>
            <a:cxnLst>
              <a:cxn ang="0">
                <a:pos x="connsiteX0" y="connsiteY0"/>
              </a:cxn>
              <a:cxn ang="0">
                <a:pos x="connsiteX1" y="connsiteY1"/>
              </a:cxn>
              <a:cxn ang="0">
                <a:pos x="connsiteX2" y="connsiteY2"/>
              </a:cxn>
            </a:cxnLst>
            <a:rect l="l" t="t" r="r" b="b"/>
            <a:pathLst>
              <a:path w="353848" h="1334814">
                <a:moveTo>
                  <a:pt x="0" y="0"/>
                </a:moveTo>
                <a:cubicBezTo>
                  <a:pt x="169917" y="156779"/>
                  <a:pt x="339834" y="313559"/>
                  <a:pt x="346841" y="536028"/>
                </a:cubicBezTo>
                <a:cubicBezTo>
                  <a:pt x="353848" y="758497"/>
                  <a:pt x="197944" y="1046655"/>
                  <a:pt x="42041" y="1334814"/>
                </a:cubicBezTo>
              </a:path>
            </a:pathLst>
          </a:custGeom>
          <a:no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8" name="任意多边形 27"/>
          <p:cNvSpPr/>
          <p:nvPr/>
        </p:nvSpPr>
        <p:spPr bwMode="auto">
          <a:xfrm>
            <a:off x="1557095" y="1419778"/>
            <a:ext cx="446690" cy="2009222"/>
          </a:xfrm>
          <a:custGeom>
            <a:avLst/>
            <a:gdLst>
              <a:gd name="connsiteX0" fmla="*/ 0 w 446690"/>
              <a:gd name="connsiteY0" fmla="*/ 0 h 1954924"/>
              <a:gd name="connsiteX1" fmla="*/ 441435 w 446690"/>
              <a:gd name="connsiteY1" fmla="*/ 704193 h 1954924"/>
              <a:gd name="connsiteX2" fmla="*/ 31531 w 446690"/>
              <a:gd name="connsiteY2" fmla="*/ 1954924 h 1954924"/>
            </a:gdLst>
            <a:ahLst/>
            <a:cxnLst>
              <a:cxn ang="0">
                <a:pos x="connsiteX0" y="connsiteY0"/>
              </a:cxn>
              <a:cxn ang="0">
                <a:pos x="connsiteX1" y="connsiteY1"/>
              </a:cxn>
              <a:cxn ang="0">
                <a:pos x="connsiteX2" y="connsiteY2"/>
              </a:cxn>
            </a:cxnLst>
            <a:rect l="l" t="t" r="r" b="b"/>
            <a:pathLst>
              <a:path w="446690" h="1954924">
                <a:moveTo>
                  <a:pt x="0" y="0"/>
                </a:moveTo>
                <a:cubicBezTo>
                  <a:pt x="218090" y="189186"/>
                  <a:pt x="436180" y="378372"/>
                  <a:pt x="441435" y="704193"/>
                </a:cubicBezTo>
                <a:cubicBezTo>
                  <a:pt x="446690" y="1030014"/>
                  <a:pt x="239110" y="1492469"/>
                  <a:pt x="31531" y="1954924"/>
                </a:cubicBezTo>
              </a:path>
            </a:pathLst>
          </a:custGeom>
          <a:no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9" name="TextBox 28"/>
          <p:cNvSpPr txBox="1"/>
          <p:nvPr/>
        </p:nvSpPr>
        <p:spPr>
          <a:xfrm>
            <a:off x="4860032" y="591071"/>
            <a:ext cx="3168352" cy="461665"/>
          </a:xfrm>
          <a:prstGeom prst="rect">
            <a:avLst/>
          </a:prstGeom>
          <a:noFill/>
        </p:spPr>
        <p:txBody>
          <a:bodyPr wrap="square" rtlCol="0">
            <a:spAutoFit/>
          </a:bodyPr>
          <a:lstStyle/>
          <a:p>
            <a:pPr algn="r"/>
            <a:r>
              <a:rPr lang="zh-CN" altLang="en-US" smtClean="0">
                <a:solidFill>
                  <a:srgbClr val="FF0000"/>
                </a:solidFill>
              </a:rPr>
              <a:t>移位操作的位移位数</a:t>
            </a:r>
            <a:endParaRPr lang="zh-CN" altLang="en-US">
              <a:solidFill>
                <a:srgbClr val="FF0000"/>
              </a:solidFill>
            </a:endParaRPr>
          </a:p>
        </p:txBody>
      </p:sp>
      <p:sp>
        <p:nvSpPr>
          <p:cNvPr id="30" name="TextBox 29"/>
          <p:cNvSpPr txBox="1"/>
          <p:nvPr/>
        </p:nvSpPr>
        <p:spPr>
          <a:xfrm>
            <a:off x="6804248" y="980728"/>
            <a:ext cx="2016224" cy="461665"/>
          </a:xfrm>
          <a:prstGeom prst="rect">
            <a:avLst/>
          </a:prstGeom>
          <a:noFill/>
        </p:spPr>
        <p:txBody>
          <a:bodyPr wrap="square" rtlCol="0">
            <a:spAutoFit/>
          </a:bodyPr>
          <a:lstStyle/>
          <a:p>
            <a:pPr algn="r"/>
            <a:r>
              <a:rPr lang="zh-CN" altLang="en-US" smtClean="0">
                <a:solidFill>
                  <a:srgbClr val="FF0000"/>
                </a:solidFill>
              </a:rPr>
              <a:t>扩展操作码</a:t>
            </a:r>
            <a:endParaRPr lang="zh-CN" altLang="en-US">
              <a:solidFill>
                <a:srgbClr val="FF0000"/>
              </a:solidFill>
            </a:endParaRPr>
          </a:p>
        </p:txBody>
      </p:sp>
      <p:sp>
        <p:nvSpPr>
          <p:cNvPr id="31" name="任意多边形 30"/>
          <p:cNvSpPr/>
          <p:nvPr/>
        </p:nvSpPr>
        <p:spPr bwMode="auto">
          <a:xfrm>
            <a:off x="8100392" y="1412776"/>
            <a:ext cx="190938" cy="576064"/>
          </a:xfrm>
          <a:custGeom>
            <a:avLst/>
            <a:gdLst>
              <a:gd name="connsiteX0" fmla="*/ 0 w 190938"/>
              <a:gd name="connsiteY0" fmla="*/ 0 h 735724"/>
              <a:gd name="connsiteX1" fmla="*/ 178676 w 190938"/>
              <a:gd name="connsiteY1" fmla="*/ 346841 h 735724"/>
              <a:gd name="connsiteX2" fmla="*/ 73573 w 190938"/>
              <a:gd name="connsiteY2" fmla="*/ 735724 h 735724"/>
            </a:gdLst>
            <a:ahLst/>
            <a:cxnLst>
              <a:cxn ang="0">
                <a:pos x="connsiteX0" y="connsiteY0"/>
              </a:cxn>
              <a:cxn ang="0">
                <a:pos x="connsiteX1" y="connsiteY1"/>
              </a:cxn>
              <a:cxn ang="0">
                <a:pos x="connsiteX2" y="connsiteY2"/>
              </a:cxn>
            </a:cxnLst>
            <a:rect l="l" t="t" r="r" b="b"/>
            <a:pathLst>
              <a:path w="190938" h="735724">
                <a:moveTo>
                  <a:pt x="0" y="0"/>
                </a:moveTo>
                <a:cubicBezTo>
                  <a:pt x="83207" y="112110"/>
                  <a:pt x="166414" y="224220"/>
                  <a:pt x="178676" y="346841"/>
                </a:cubicBezTo>
                <a:cubicBezTo>
                  <a:pt x="190938" y="469462"/>
                  <a:pt x="73573" y="735724"/>
                  <a:pt x="73573" y="735724"/>
                </a:cubicBezTo>
              </a:path>
            </a:pathLst>
          </a:custGeom>
          <a:no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cxnSp>
        <p:nvCxnSpPr>
          <p:cNvPr id="32" name="直接箭头连接符 31"/>
          <p:cNvCxnSpPr/>
          <p:nvPr/>
        </p:nvCxnSpPr>
        <p:spPr bwMode="auto">
          <a:xfrm>
            <a:off x="6372200" y="980728"/>
            <a:ext cx="0" cy="1008112"/>
          </a:xfrm>
          <a:prstGeom prst="straightConnector1">
            <a:avLst/>
          </a:prstGeom>
          <a:solidFill>
            <a:schemeClr val="accent1"/>
          </a:solidFill>
          <a:ln w="28575" cap="flat" cmpd="sng" algn="ctr">
            <a:solidFill>
              <a:srgbClr val="FF0066"/>
            </a:solidFill>
            <a:prstDash val="solid"/>
            <a:round/>
            <a:headEnd type="none" w="med" len="med"/>
            <a:tailEnd type="triangle" w="med" len="lg"/>
          </a:ln>
          <a:effectLst/>
        </p:spPr>
      </p:cxnSp>
      <p:sp>
        <p:nvSpPr>
          <p:cNvPr id="34" name="TextBox 33"/>
          <p:cNvSpPr txBox="1"/>
          <p:nvPr/>
        </p:nvSpPr>
        <p:spPr>
          <a:xfrm>
            <a:off x="4860032" y="2391271"/>
            <a:ext cx="2952328" cy="461665"/>
          </a:xfrm>
          <a:prstGeom prst="rect">
            <a:avLst/>
          </a:prstGeom>
          <a:noFill/>
        </p:spPr>
        <p:txBody>
          <a:bodyPr wrap="square" rtlCol="0">
            <a:spAutoFit/>
          </a:bodyPr>
          <a:lstStyle/>
          <a:p>
            <a:r>
              <a:rPr lang="zh-CN" altLang="en-US" smtClean="0">
                <a:solidFill>
                  <a:srgbClr val="FF0000"/>
                </a:solidFill>
              </a:rPr>
              <a:t>偏移地址 </a:t>
            </a:r>
            <a:r>
              <a:rPr lang="en-US" altLang="zh-CN" smtClean="0">
                <a:solidFill>
                  <a:srgbClr val="FF0000"/>
                </a:solidFill>
              </a:rPr>
              <a:t>/ </a:t>
            </a:r>
            <a:r>
              <a:rPr lang="zh-CN" altLang="en-US" smtClean="0">
                <a:solidFill>
                  <a:srgbClr val="FF0000"/>
                </a:solidFill>
              </a:rPr>
              <a:t>立即数</a:t>
            </a:r>
            <a:endParaRPr lang="zh-CN" altLang="en-US">
              <a:solidFill>
                <a:srgbClr val="FF0000"/>
              </a:solidFill>
            </a:endParaRPr>
          </a:p>
        </p:txBody>
      </p:sp>
      <p:sp>
        <p:nvSpPr>
          <p:cNvPr id="37" name="内容占位符 2"/>
          <p:cNvSpPr txBox="1">
            <a:spLocks/>
          </p:cNvSpPr>
          <p:nvPr/>
        </p:nvSpPr>
        <p:spPr bwMode="auto">
          <a:xfrm>
            <a:off x="467544" y="3717032"/>
            <a:ext cx="8578850" cy="2016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0"/>
              </a:spcBef>
              <a:spcAft>
                <a:spcPct val="0"/>
              </a:spcAft>
              <a:buClr>
                <a:schemeClr val="bg2"/>
              </a:buClr>
              <a:buSzPct val="75000"/>
              <a:buFont typeface="Wingdings" pitchFamily="2" charset="2"/>
              <a:buNone/>
              <a:tabLst/>
              <a:defRPr/>
            </a:pPr>
            <a:r>
              <a:rPr kumimoji="0" lang="en-US" altLang="zh-CN" sz="2400" b="1" i="0" u="none" strike="noStrike" kern="0" cap="none" spc="0" normalizeH="0" baseline="0" noProof="0" smtClean="0">
                <a:ln>
                  <a:noFill/>
                </a:ln>
                <a:solidFill>
                  <a:schemeClr val="tx1"/>
                </a:solidFill>
                <a:effectLst/>
                <a:uLnTx/>
                <a:uFillTx/>
                <a:latin typeface="+mn-lt"/>
                <a:ea typeface="+mn-ea"/>
                <a:cs typeface="+mn-cs"/>
              </a:rPr>
              <a:t>MIPS</a:t>
            </a:r>
            <a:r>
              <a:rPr kumimoji="0" lang="zh-CN" altLang="en-US" sz="2400" b="1" i="0" u="none" strike="noStrike" kern="0" cap="none" spc="0" normalizeH="0" baseline="0" noProof="0" smtClean="0">
                <a:ln>
                  <a:noFill/>
                </a:ln>
                <a:solidFill>
                  <a:schemeClr val="tx1"/>
                </a:solidFill>
                <a:effectLst/>
                <a:uLnTx/>
                <a:uFillTx/>
                <a:latin typeface="+mn-lt"/>
                <a:ea typeface="+mn-ea"/>
                <a:cs typeface="+mn-cs"/>
              </a:rPr>
              <a:t>指令系统：</a:t>
            </a:r>
            <a:endParaRPr kumimoji="0" lang="en-US" altLang="zh-CN" sz="24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
                <a:schemeClr val="bg2"/>
              </a:buClr>
              <a:buSzPct val="75000"/>
              <a:buFont typeface="Wingdings" pitchFamily="2" charset="2"/>
              <a:buChar char="n"/>
              <a:tabLst/>
              <a:defRPr/>
            </a:pPr>
            <a:r>
              <a:rPr kumimoji="0" lang="en-US" altLang="zh-CN" sz="2400" b="1" i="0" u="none" strike="noStrike" kern="0" cap="none" spc="0" normalizeH="0" baseline="0" noProof="0" smtClean="0">
                <a:ln>
                  <a:noFill/>
                </a:ln>
                <a:solidFill>
                  <a:schemeClr val="tx1"/>
                </a:solidFill>
                <a:effectLst/>
                <a:uLnTx/>
                <a:uFillTx/>
                <a:latin typeface="+mn-lt"/>
                <a:ea typeface="+mn-ea"/>
                <a:cs typeface="+mn-cs"/>
              </a:rPr>
              <a:t>6</a:t>
            </a:r>
            <a:r>
              <a:rPr kumimoji="0" lang="zh-CN" altLang="en-US" sz="2400" b="1" i="0" u="none" strike="noStrike" kern="0" cap="none" spc="0" normalizeH="0" baseline="0" noProof="0" smtClean="0">
                <a:ln>
                  <a:noFill/>
                </a:ln>
                <a:solidFill>
                  <a:schemeClr val="tx1"/>
                </a:solidFill>
                <a:effectLst/>
                <a:uLnTx/>
                <a:uFillTx/>
                <a:latin typeface="+mn-lt"/>
                <a:ea typeface="+mn-ea"/>
                <a:cs typeface="+mn-cs"/>
              </a:rPr>
              <a:t>类、</a:t>
            </a:r>
            <a:r>
              <a:rPr kumimoji="0" lang="en-US" altLang="zh-CN" sz="2400" b="1" i="0" u="none" strike="noStrike" kern="0" cap="none" spc="0" normalizeH="0" baseline="0" noProof="0" smtClean="0">
                <a:ln>
                  <a:noFill/>
                </a:ln>
                <a:solidFill>
                  <a:schemeClr val="tx1"/>
                </a:solidFill>
                <a:effectLst/>
                <a:uLnTx/>
                <a:uFillTx/>
                <a:latin typeface="+mn-lt"/>
                <a:ea typeface="+mn-ea"/>
                <a:cs typeface="+mn-cs"/>
              </a:rPr>
              <a:t>31</a:t>
            </a:r>
            <a:r>
              <a:rPr kumimoji="0" lang="zh-CN" altLang="en-US" sz="2400" b="1" i="0" u="none" strike="noStrike" kern="0" cap="none" spc="0" normalizeH="0" baseline="0" noProof="0" smtClean="0">
                <a:ln>
                  <a:noFill/>
                </a:ln>
                <a:solidFill>
                  <a:schemeClr val="tx1"/>
                </a:solidFill>
                <a:effectLst/>
                <a:uLnTx/>
                <a:uFillTx/>
                <a:latin typeface="+mn-lt"/>
                <a:ea typeface="+mn-ea"/>
                <a:cs typeface="+mn-cs"/>
              </a:rPr>
              <a:t>条指令</a:t>
            </a:r>
            <a:endParaRPr kumimoji="0" lang="en-US" altLang="zh-CN" sz="24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
                <a:schemeClr val="bg2"/>
              </a:buClr>
              <a:buSzPct val="75000"/>
              <a:buFont typeface="Wingdings" pitchFamily="2" charset="2"/>
              <a:buChar char="n"/>
              <a:tabLst/>
              <a:defRPr/>
            </a:pPr>
            <a:r>
              <a:rPr kumimoji="0" lang="zh-CN" altLang="en-US" sz="2400" b="1" i="0" u="none" strike="noStrike" kern="0" cap="none" spc="0" normalizeH="0" baseline="0" noProof="0" smtClean="0">
                <a:ln>
                  <a:noFill/>
                </a:ln>
                <a:solidFill>
                  <a:schemeClr val="tx1"/>
                </a:solidFill>
                <a:effectLst/>
                <a:uLnTx/>
                <a:uFillTx/>
                <a:latin typeface="+mn-lt"/>
                <a:ea typeface="+mn-ea"/>
                <a:cs typeface="+mn-cs"/>
              </a:rPr>
              <a:t>操作数寻址方式：基址、立即数、寄存器</a:t>
            </a:r>
            <a:endParaRPr kumimoji="0" lang="en-US" altLang="zh-CN" sz="24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
                <a:schemeClr val="bg2"/>
              </a:buClr>
              <a:buSzPct val="75000"/>
              <a:buFont typeface="Wingdings" pitchFamily="2" charset="2"/>
              <a:buChar char="n"/>
              <a:tabLst/>
              <a:defRPr/>
            </a:pPr>
            <a:r>
              <a:rPr kumimoji="0" lang="zh-CN" altLang="en-US" sz="2400" b="1" i="0" u="none" strike="noStrike" kern="0" cap="none" spc="0" normalizeH="0" baseline="0" noProof="0" smtClean="0">
                <a:ln>
                  <a:noFill/>
                </a:ln>
                <a:solidFill>
                  <a:schemeClr val="tx1"/>
                </a:solidFill>
                <a:effectLst/>
                <a:uLnTx/>
                <a:uFillTx/>
                <a:latin typeface="+mn-lt"/>
                <a:ea typeface="+mn-ea"/>
                <a:cs typeface="+mn-cs"/>
              </a:rPr>
              <a:t>转移目标地址的寻址方式：直接</a:t>
            </a:r>
            <a:r>
              <a:rPr kumimoji="0" lang="en-US" altLang="zh-CN" sz="2400" b="1" i="0" u="none" strike="noStrike" kern="0" cap="none" spc="0" normalizeH="0" baseline="0" noProof="0" smtClean="0">
                <a:ln>
                  <a:noFill/>
                </a:ln>
                <a:solidFill>
                  <a:schemeClr val="tx1"/>
                </a:solidFill>
                <a:effectLst/>
                <a:uLnTx/>
                <a:uFillTx/>
                <a:latin typeface="宋体" pitchFamily="2" charset="-122"/>
                <a:ea typeface="宋体" pitchFamily="2" charset="-122"/>
                <a:cs typeface="+mn-cs"/>
              </a:rPr>
              <a:t>(</a:t>
            </a:r>
            <a:r>
              <a:rPr kumimoji="0" lang="zh-CN" altLang="en-US" sz="2400" b="1" i="0" u="none" strike="noStrike" kern="0" cap="none" spc="0" normalizeH="0" baseline="0" noProof="0" smtClean="0">
                <a:ln>
                  <a:noFill/>
                </a:ln>
                <a:solidFill>
                  <a:schemeClr val="tx1"/>
                </a:solidFill>
                <a:effectLst/>
                <a:uLnTx/>
                <a:uFillTx/>
                <a:latin typeface="+mn-lt"/>
                <a:ea typeface="+mn-ea"/>
                <a:cs typeface="+mn-cs"/>
              </a:rPr>
              <a:t>无条件</a:t>
            </a:r>
            <a:r>
              <a:rPr kumimoji="0" lang="en-US" altLang="zh-CN" sz="2400" b="1" i="0" u="none" strike="noStrike" kern="0" cap="none" spc="0" normalizeH="0" baseline="0" noProof="0" smtClean="0">
                <a:ln>
                  <a:noFill/>
                </a:ln>
                <a:solidFill>
                  <a:schemeClr val="tx1"/>
                </a:solidFill>
                <a:effectLst/>
                <a:uLnTx/>
                <a:uFillTx/>
                <a:latin typeface="宋体" pitchFamily="2" charset="-122"/>
                <a:ea typeface="宋体" pitchFamily="2" charset="-122"/>
                <a:cs typeface="+mn-cs"/>
              </a:rPr>
              <a:t>)</a:t>
            </a:r>
            <a:r>
              <a:rPr kumimoji="0" lang="zh-CN" altLang="en-US" sz="2400" b="1" i="0" u="none" strike="noStrike" kern="0" cap="none" spc="0" normalizeH="0" baseline="0" noProof="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smtClean="0">
                <a:ln>
                  <a:noFill/>
                </a:ln>
                <a:solidFill>
                  <a:schemeClr val="tx1"/>
                </a:solidFill>
                <a:effectLst/>
                <a:uLnTx/>
                <a:uFillTx/>
                <a:latin typeface="+mn-lt"/>
                <a:ea typeface="+mn-ea"/>
                <a:cs typeface="+mn-cs"/>
              </a:rPr>
              <a:t>PC</a:t>
            </a:r>
            <a:r>
              <a:rPr kumimoji="0" lang="zh-CN" altLang="en-US" sz="2400" b="1" i="0" u="none" strike="noStrike" kern="0" cap="none" spc="0" normalizeH="0" baseline="0" noProof="0" smtClean="0">
                <a:ln>
                  <a:noFill/>
                </a:ln>
                <a:solidFill>
                  <a:schemeClr val="tx1"/>
                </a:solidFill>
                <a:effectLst/>
                <a:uLnTx/>
                <a:uFillTx/>
                <a:latin typeface="+mn-lt"/>
                <a:ea typeface="+mn-ea"/>
                <a:cs typeface="+mn-cs"/>
              </a:rPr>
              <a:t>相对</a:t>
            </a:r>
            <a:r>
              <a:rPr kumimoji="0" lang="en-US" altLang="zh-CN" sz="2400" b="1" i="0" u="none" strike="noStrike" kern="0" cap="none" spc="0" normalizeH="0" baseline="0" noProof="0" smtClean="0">
                <a:ln>
                  <a:noFill/>
                </a:ln>
                <a:solidFill>
                  <a:schemeClr val="tx1"/>
                </a:solidFill>
                <a:effectLst/>
                <a:uLnTx/>
                <a:uFillTx/>
                <a:latin typeface="宋体" pitchFamily="2" charset="-122"/>
                <a:ea typeface="宋体" pitchFamily="2" charset="-122"/>
                <a:cs typeface="+mn-cs"/>
              </a:rPr>
              <a:t>(</a:t>
            </a:r>
            <a:r>
              <a:rPr kumimoji="0" lang="zh-CN" altLang="en-US" sz="2400" b="1" i="0" u="none" strike="noStrike" kern="0" cap="none" spc="0" normalizeH="0" baseline="0" noProof="0" smtClean="0">
                <a:ln>
                  <a:noFill/>
                </a:ln>
                <a:solidFill>
                  <a:schemeClr val="tx1"/>
                </a:solidFill>
                <a:effectLst/>
                <a:uLnTx/>
                <a:uFillTx/>
                <a:latin typeface="+mn-lt"/>
                <a:ea typeface="+mn-ea"/>
                <a:cs typeface="+mn-cs"/>
              </a:rPr>
              <a:t>条件</a:t>
            </a:r>
            <a:r>
              <a:rPr kumimoji="0" lang="en-US" altLang="zh-CN" sz="2400" b="1" i="0" u="none" strike="noStrike" kern="0" cap="none" spc="0" normalizeH="0" baseline="0" noProof="0" smtClean="0">
                <a:ln>
                  <a:noFill/>
                </a:ln>
                <a:solidFill>
                  <a:schemeClr val="tx1"/>
                </a:solidFill>
                <a:effectLst/>
                <a:uLnTx/>
                <a:uFillTx/>
                <a:latin typeface="宋体" pitchFamily="2" charset="-122"/>
                <a:ea typeface="宋体" pitchFamily="2" charset="-122"/>
                <a:cs typeface="+mn-cs"/>
              </a:rPr>
              <a:t>)</a:t>
            </a:r>
          </a:p>
          <a:p>
            <a:pPr marL="342900" indent="-342900" algn="l">
              <a:spcBef>
                <a:spcPts val="0"/>
              </a:spcBef>
              <a:buClr>
                <a:schemeClr val="bg2"/>
              </a:buClr>
              <a:buSzPct val="75000"/>
              <a:buFont typeface="Wingdings" pitchFamily="2" charset="2"/>
              <a:buChar char="n"/>
            </a:pPr>
            <a:r>
              <a:rPr lang="zh-CN" altLang="en-US" kern="0" smtClean="0"/>
              <a:t>三种格式：</a:t>
            </a:r>
            <a:r>
              <a:rPr lang="zh-CN" altLang="en-US" kern="0" smtClean="0">
                <a:solidFill>
                  <a:srgbClr val="0000FF"/>
                </a:solidFill>
              </a:rPr>
              <a:t>寄存器型</a:t>
            </a:r>
            <a:r>
              <a:rPr lang="en-US" altLang="zh-CN" kern="0" smtClean="0">
                <a:solidFill>
                  <a:srgbClr val="0000FF"/>
                </a:solidFill>
                <a:latin typeface="宋体" pitchFamily="2" charset="-122"/>
                <a:ea typeface="宋体" pitchFamily="2" charset="-122"/>
              </a:rPr>
              <a:t>(</a:t>
            </a:r>
            <a:r>
              <a:rPr lang="en-US" altLang="zh-CN" kern="0" smtClean="0">
                <a:solidFill>
                  <a:srgbClr val="0000FF"/>
                </a:solidFill>
              </a:rPr>
              <a:t>R</a:t>
            </a:r>
            <a:r>
              <a:rPr lang="en-US" altLang="zh-CN" kern="0" smtClean="0">
                <a:solidFill>
                  <a:srgbClr val="0000FF"/>
                </a:solidFill>
                <a:latin typeface="宋体" pitchFamily="2" charset="-122"/>
                <a:ea typeface="宋体" pitchFamily="2" charset="-122"/>
              </a:rPr>
              <a:t>)</a:t>
            </a:r>
            <a:r>
              <a:rPr lang="zh-CN" altLang="en-US" kern="0" smtClean="0"/>
              <a:t>、</a:t>
            </a:r>
            <a:r>
              <a:rPr lang="zh-CN" altLang="en-US" kern="0" smtClean="0">
                <a:solidFill>
                  <a:srgbClr val="008000"/>
                </a:solidFill>
              </a:rPr>
              <a:t>立即数型</a:t>
            </a:r>
            <a:r>
              <a:rPr lang="en-US" altLang="zh-CN" kern="0" smtClean="0">
                <a:solidFill>
                  <a:srgbClr val="008000"/>
                </a:solidFill>
                <a:latin typeface="宋体" pitchFamily="2" charset="-122"/>
                <a:ea typeface="宋体" pitchFamily="2" charset="-122"/>
              </a:rPr>
              <a:t>(</a:t>
            </a:r>
            <a:r>
              <a:rPr lang="en-US" altLang="zh-CN" kern="0" smtClean="0">
                <a:solidFill>
                  <a:srgbClr val="008000"/>
                </a:solidFill>
              </a:rPr>
              <a:t>I</a:t>
            </a:r>
            <a:r>
              <a:rPr lang="en-US" altLang="zh-CN" kern="0" smtClean="0">
                <a:solidFill>
                  <a:srgbClr val="008000"/>
                </a:solidFill>
                <a:latin typeface="宋体" pitchFamily="2" charset="-122"/>
                <a:ea typeface="宋体" pitchFamily="2" charset="-122"/>
              </a:rPr>
              <a:t>)</a:t>
            </a:r>
            <a:r>
              <a:rPr lang="zh-CN" altLang="en-US" kern="0" smtClean="0"/>
              <a:t>、</a:t>
            </a:r>
            <a:r>
              <a:rPr lang="zh-CN" altLang="en-US" kern="0" smtClean="0">
                <a:solidFill>
                  <a:srgbClr val="D60093"/>
                </a:solidFill>
              </a:rPr>
              <a:t>转移型</a:t>
            </a:r>
            <a:r>
              <a:rPr lang="en-US" altLang="zh-CN" kern="0" smtClean="0">
                <a:solidFill>
                  <a:srgbClr val="D60093"/>
                </a:solidFill>
                <a:latin typeface="宋体" pitchFamily="2" charset="-122"/>
                <a:ea typeface="宋体" pitchFamily="2" charset="-122"/>
              </a:rPr>
              <a:t>(</a:t>
            </a:r>
            <a:r>
              <a:rPr lang="en-US" altLang="zh-CN" kern="0" smtClean="0">
                <a:solidFill>
                  <a:srgbClr val="D60093"/>
                </a:solidFill>
              </a:rPr>
              <a:t>J</a:t>
            </a:r>
            <a:r>
              <a:rPr lang="en-US" altLang="zh-CN" kern="0" smtClean="0">
                <a:solidFill>
                  <a:srgbClr val="D60093"/>
                </a:solidFill>
                <a:latin typeface="宋体" pitchFamily="2" charset="-122"/>
                <a:ea typeface="宋体" pitchFamily="2" charset="-122"/>
              </a:rPr>
              <a:t>)</a:t>
            </a:r>
          </a:p>
        </p:txBody>
      </p:sp>
      <p:sp>
        <p:nvSpPr>
          <p:cNvPr id="38" name="TextBox 37"/>
          <p:cNvSpPr txBox="1"/>
          <p:nvPr/>
        </p:nvSpPr>
        <p:spPr>
          <a:xfrm>
            <a:off x="827584" y="5877272"/>
            <a:ext cx="2448272" cy="461665"/>
          </a:xfrm>
          <a:prstGeom prst="rect">
            <a:avLst/>
          </a:prstGeom>
          <a:noFill/>
        </p:spPr>
        <p:txBody>
          <a:bodyPr wrap="square" rtlCol="0">
            <a:spAutoFit/>
          </a:bodyPr>
          <a:lstStyle/>
          <a:p>
            <a:pPr algn="r"/>
            <a:r>
              <a:rPr lang="zh-CN" altLang="en-US" smtClean="0">
                <a:solidFill>
                  <a:srgbClr val="0000FF"/>
                </a:solidFill>
              </a:rPr>
              <a:t>算数</a:t>
            </a:r>
            <a:r>
              <a:rPr lang="en-US" altLang="zh-CN" smtClean="0">
                <a:solidFill>
                  <a:srgbClr val="0000FF"/>
                </a:solidFill>
              </a:rPr>
              <a:t>/</a:t>
            </a:r>
            <a:r>
              <a:rPr lang="zh-CN" altLang="en-US" smtClean="0">
                <a:solidFill>
                  <a:srgbClr val="0000FF"/>
                </a:solidFill>
              </a:rPr>
              <a:t>逻辑运算</a:t>
            </a:r>
            <a:endParaRPr lang="zh-CN" altLang="en-US">
              <a:solidFill>
                <a:srgbClr val="0000FF"/>
              </a:solidFill>
            </a:endParaRPr>
          </a:p>
        </p:txBody>
      </p:sp>
      <p:sp>
        <p:nvSpPr>
          <p:cNvPr id="39" name="TextBox 38"/>
          <p:cNvSpPr txBox="1"/>
          <p:nvPr/>
        </p:nvSpPr>
        <p:spPr>
          <a:xfrm>
            <a:off x="3275856" y="5733256"/>
            <a:ext cx="3240360" cy="830997"/>
          </a:xfrm>
          <a:prstGeom prst="rect">
            <a:avLst/>
          </a:prstGeom>
          <a:noFill/>
        </p:spPr>
        <p:txBody>
          <a:bodyPr wrap="square" rtlCol="0">
            <a:spAutoFit/>
          </a:bodyPr>
          <a:lstStyle/>
          <a:p>
            <a:pPr algn="l"/>
            <a:r>
              <a:rPr lang="zh-CN" altLang="en-US" smtClean="0">
                <a:solidFill>
                  <a:srgbClr val="008000"/>
                </a:solidFill>
              </a:rPr>
              <a:t>数据传送、条件转移</a:t>
            </a:r>
            <a:endParaRPr lang="en-US" altLang="zh-CN" smtClean="0">
              <a:solidFill>
                <a:srgbClr val="008000"/>
              </a:solidFill>
            </a:endParaRPr>
          </a:p>
          <a:p>
            <a:pPr algn="l"/>
            <a:r>
              <a:rPr lang="zh-CN" altLang="en-US" smtClean="0">
                <a:solidFill>
                  <a:srgbClr val="008000"/>
                </a:solidFill>
              </a:rPr>
              <a:t>立即数算数</a:t>
            </a:r>
            <a:r>
              <a:rPr lang="en-US" altLang="zh-CN" smtClean="0">
                <a:solidFill>
                  <a:srgbClr val="008000"/>
                </a:solidFill>
              </a:rPr>
              <a:t>/</a:t>
            </a:r>
            <a:r>
              <a:rPr lang="zh-CN" altLang="en-US" smtClean="0">
                <a:solidFill>
                  <a:srgbClr val="008000"/>
                </a:solidFill>
              </a:rPr>
              <a:t>逻辑运算</a:t>
            </a:r>
            <a:endParaRPr lang="zh-CN" altLang="en-US">
              <a:solidFill>
                <a:srgbClr val="008000"/>
              </a:solidFill>
            </a:endParaRPr>
          </a:p>
        </p:txBody>
      </p:sp>
      <p:sp>
        <p:nvSpPr>
          <p:cNvPr id="40" name="TextBox 39"/>
          <p:cNvSpPr txBox="1"/>
          <p:nvPr/>
        </p:nvSpPr>
        <p:spPr>
          <a:xfrm>
            <a:off x="5940152" y="5847655"/>
            <a:ext cx="3024336" cy="461665"/>
          </a:xfrm>
          <a:prstGeom prst="rect">
            <a:avLst/>
          </a:prstGeom>
          <a:noFill/>
        </p:spPr>
        <p:txBody>
          <a:bodyPr wrap="square" rtlCol="0">
            <a:spAutoFit/>
          </a:bodyPr>
          <a:lstStyle/>
          <a:p>
            <a:pPr algn="r"/>
            <a:r>
              <a:rPr lang="zh-CN" altLang="en-US" smtClean="0">
                <a:solidFill>
                  <a:srgbClr val="D60093"/>
                </a:solidFill>
              </a:rPr>
              <a:t>无条件转移、调用</a:t>
            </a:r>
            <a:endParaRPr lang="zh-CN" altLang="en-US">
              <a:solidFill>
                <a:srgbClr val="D60093"/>
              </a:solidFill>
            </a:endParaRPr>
          </a:p>
        </p:txBody>
      </p:sp>
      <p:cxnSp>
        <p:nvCxnSpPr>
          <p:cNvPr id="41" name="直接箭头连接符 40"/>
          <p:cNvCxnSpPr/>
          <p:nvPr/>
        </p:nvCxnSpPr>
        <p:spPr bwMode="auto">
          <a:xfrm flipH="1">
            <a:off x="2555776" y="5589240"/>
            <a:ext cx="504056" cy="360040"/>
          </a:xfrm>
          <a:prstGeom prst="straightConnector1">
            <a:avLst/>
          </a:prstGeom>
          <a:solidFill>
            <a:schemeClr val="accent1"/>
          </a:solidFill>
          <a:ln w="28575" cap="flat" cmpd="sng" algn="ctr">
            <a:solidFill>
              <a:srgbClr val="FF0066"/>
            </a:solidFill>
            <a:prstDash val="solid"/>
            <a:round/>
            <a:headEnd type="none" w="med" len="med"/>
            <a:tailEnd type="triangle" w="med" len="lg"/>
          </a:ln>
          <a:effectLst/>
        </p:spPr>
      </p:cxnSp>
      <p:cxnSp>
        <p:nvCxnSpPr>
          <p:cNvPr id="43" name="直接箭头连接符 42"/>
          <p:cNvCxnSpPr/>
          <p:nvPr/>
        </p:nvCxnSpPr>
        <p:spPr bwMode="auto">
          <a:xfrm flipH="1">
            <a:off x="4860032" y="5589240"/>
            <a:ext cx="216024" cy="288032"/>
          </a:xfrm>
          <a:prstGeom prst="straightConnector1">
            <a:avLst/>
          </a:prstGeom>
          <a:solidFill>
            <a:schemeClr val="accent1"/>
          </a:solidFill>
          <a:ln w="28575" cap="flat" cmpd="sng" algn="ctr">
            <a:solidFill>
              <a:srgbClr val="FF0066"/>
            </a:solidFill>
            <a:prstDash val="solid"/>
            <a:round/>
            <a:headEnd type="none" w="med" len="med"/>
            <a:tailEnd type="triangle" w="med" len="lg"/>
          </a:ln>
          <a:effectLst/>
        </p:spPr>
      </p:cxnSp>
      <p:cxnSp>
        <p:nvCxnSpPr>
          <p:cNvPr id="45" name="直接箭头连接符 44"/>
          <p:cNvCxnSpPr/>
          <p:nvPr/>
        </p:nvCxnSpPr>
        <p:spPr bwMode="auto">
          <a:xfrm>
            <a:off x="7020272" y="5589240"/>
            <a:ext cx="0" cy="288032"/>
          </a:xfrm>
          <a:prstGeom prst="straightConnector1">
            <a:avLst/>
          </a:prstGeom>
          <a:solidFill>
            <a:schemeClr val="accent1"/>
          </a:solidFill>
          <a:ln w="28575" cap="flat" cmpd="sng" algn="ctr">
            <a:solidFill>
              <a:srgbClr val="FF0066"/>
            </a:solidFill>
            <a:prstDash val="solid"/>
            <a:round/>
            <a:headEnd type="none" w="med" len="med"/>
            <a:tailEnd type="triangle" w="med" len="lg"/>
          </a:ln>
          <a:effectLst/>
        </p:spPr>
      </p:cxn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5</a:t>
            </a:r>
            <a:r>
              <a:rPr lang="zh-CN" altLang="en-US" sz="3900" b="0">
                <a:solidFill>
                  <a:srgbClr val="FFFFFF"/>
                </a:solidFill>
                <a:latin typeface="Arial" charset="0"/>
                <a:ea typeface="黑体" pitchFamily="2" charset="-122"/>
              </a:rPr>
              <a:t>章  指令系统</a:t>
            </a:r>
          </a:p>
        </p:txBody>
      </p:sp>
      <p:sp>
        <p:nvSpPr>
          <p:cNvPr id="970755"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smtClean="0">
                <a:ea typeface="楷体_GB2312" pitchFamily="49" charset="-122"/>
              </a:rPr>
              <a:t>5.2  </a:t>
            </a:r>
            <a:r>
              <a:rPr lang="zh-CN" altLang="en-US" sz="3800" smtClean="0">
                <a:solidFill>
                  <a:srgbClr val="FF0066"/>
                </a:solidFill>
                <a:ea typeface="楷体_GB2312" pitchFamily="49" charset="-122"/>
              </a:rPr>
              <a:t>指令系统结构</a:t>
            </a:r>
            <a:r>
              <a:rPr lang="zh-CN" altLang="en-US" sz="3800" smtClean="0">
                <a:solidFill>
                  <a:srgbClr val="C00000"/>
                </a:solidFill>
                <a:ea typeface="楷体_GB2312" pitchFamily="49" charset="-122"/>
              </a:rPr>
              <a:t>层</a:t>
            </a:r>
            <a:r>
              <a:rPr lang="zh-CN" altLang="en-US" sz="3800" smtClean="0">
                <a:ea typeface="楷体_GB2312" pitchFamily="49" charset="-122"/>
              </a:rPr>
              <a:t>定义</a:t>
            </a:r>
            <a:endParaRPr lang="zh-CN" altLang="en-US" sz="3800">
              <a:ea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970754">
                                            <p:txEl>
                                              <p:pRg st="0" end="0"/>
                                            </p:txEl>
                                          </p:spTgt>
                                        </p:tgtEl>
                                        <p:attrNameLst>
                                          <p:attrName>style.visibility</p:attrName>
                                        </p:attrNameLst>
                                      </p:cBhvr>
                                      <p:to>
                                        <p:strVal val="visible"/>
                                      </p:to>
                                    </p:set>
                                    <p:anim calcmode="lin" valueType="num">
                                      <p:cBhvr>
                                        <p:cTn id="7" dur="500" fill="hold"/>
                                        <p:tgtEl>
                                          <p:spTgt spid="97075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97075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97075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97075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970754">
                                            <p:txEl>
                                              <p:pRg st="1" end="1"/>
                                            </p:txEl>
                                          </p:spTgt>
                                        </p:tgtEl>
                                        <p:attrNameLst>
                                          <p:attrName>style.visibility</p:attrName>
                                        </p:attrNameLst>
                                      </p:cBhvr>
                                      <p:to>
                                        <p:strVal val="visible"/>
                                      </p:to>
                                    </p:set>
                                    <p:anim calcmode="lin" valueType="num">
                                      <p:cBhvr additive="base">
                                        <p:cTn id="14" dur="500" fill="hold"/>
                                        <p:tgtEl>
                                          <p:spTgt spid="97075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97075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970755">
                                            <p:txEl>
                                              <p:pRg st="0" end="0"/>
                                            </p:txEl>
                                          </p:spTgt>
                                        </p:tgtEl>
                                        <p:attrNameLst>
                                          <p:attrName>style.visibility</p:attrName>
                                        </p:attrNameLst>
                                      </p:cBhvr>
                                      <p:to>
                                        <p:strVal val="visible"/>
                                      </p:to>
                                    </p:set>
                                    <p:anim calcmode="lin" valueType="num">
                                      <p:cBhvr additive="base">
                                        <p:cTn id="19" dur="500" fill="hold"/>
                                        <p:tgtEl>
                                          <p:spTgt spid="97075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075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5.6</a:t>
            </a:r>
            <a:r>
              <a:rPr lang="en-US" altLang="zh-CN" b="0" smtClean="0"/>
              <a:t> </a:t>
            </a:r>
            <a:r>
              <a:rPr lang="zh-CN" altLang="en-US" b="0" smtClean="0"/>
              <a:t>典型指令系统</a:t>
            </a:r>
            <a:r>
              <a:rPr lang="en-US" altLang="zh-CN" b="0" smtClean="0"/>
              <a:t>    </a:t>
            </a:r>
            <a:r>
              <a:rPr lang="zh-CN" altLang="en-US" sz="2800" smtClean="0">
                <a:solidFill>
                  <a:srgbClr val="D60093"/>
                </a:solidFill>
                <a:latin typeface="Arial" pitchFamily="34" charset="0"/>
                <a:ea typeface="黑体" pitchFamily="49" charset="-122"/>
                <a:cs typeface="Arial" pitchFamily="34" charset="0"/>
              </a:rPr>
              <a:t>二、</a:t>
            </a:r>
            <a:r>
              <a:rPr lang="en-US" altLang="zh-CN" sz="2800" smtClean="0">
                <a:solidFill>
                  <a:srgbClr val="D60093"/>
                </a:solidFill>
                <a:latin typeface="Arial" pitchFamily="34" charset="0"/>
                <a:ea typeface="黑体" pitchFamily="49" charset="-122"/>
                <a:cs typeface="Arial" pitchFamily="34" charset="0"/>
              </a:rPr>
              <a:t>MIPS </a:t>
            </a:r>
            <a:r>
              <a:rPr lang="zh-CN" altLang="en-US" sz="2800" smtClean="0">
                <a:solidFill>
                  <a:srgbClr val="D60093"/>
                </a:solidFill>
                <a:latin typeface="Arial" pitchFamily="34" charset="0"/>
                <a:ea typeface="黑体" pitchFamily="49" charset="-122"/>
                <a:cs typeface="Arial" pitchFamily="34" charset="0"/>
              </a:rPr>
              <a:t>指令系统</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110</a:t>
            </a:fld>
            <a:endParaRPr lang="en-US" altLang="zh-CN"/>
          </a:p>
        </p:txBody>
      </p:sp>
      <p:sp>
        <p:nvSpPr>
          <p:cNvPr id="5" name="内容占位符 2"/>
          <p:cNvSpPr txBox="1">
            <a:spLocks/>
          </p:cNvSpPr>
          <p:nvPr/>
        </p:nvSpPr>
        <p:spPr bwMode="auto">
          <a:xfrm>
            <a:off x="457200" y="549275"/>
            <a:ext cx="8578850" cy="5034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2. MIPS64 </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指令格式及指令示例</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	1/3</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graphicFrame>
        <p:nvGraphicFramePr>
          <p:cNvPr id="6" name="表格 5"/>
          <p:cNvGraphicFramePr>
            <a:graphicFrameLocks noGrp="1"/>
          </p:cNvGraphicFramePr>
          <p:nvPr/>
        </p:nvGraphicFramePr>
        <p:xfrm>
          <a:off x="395538" y="1124744"/>
          <a:ext cx="8424934" cy="93648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gridCol w="3744414">
                  <a:extLst>
                    <a:ext uri="{9D8B030D-6E8A-4147-A177-3AD203B41FA5}">
                      <a16:colId xmlns:a16="http://schemas.microsoft.com/office/drawing/2014/main" val="20006"/>
                    </a:ext>
                  </a:extLst>
                </a:gridCol>
              </a:tblGrid>
              <a:tr h="159792">
                <a:tc>
                  <a:txBody>
                    <a:bodyPr/>
                    <a:lstStyle/>
                    <a:p>
                      <a:pPr algn="dist">
                        <a:lnSpc>
                          <a:spcPct val="100000"/>
                        </a:lnSpc>
                      </a:pPr>
                      <a:r>
                        <a:rPr lang="en-US" altLang="zh-CN" sz="1600" b="1" smtClean="0">
                          <a:latin typeface="+mn-lt"/>
                          <a:ea typeface="宋体" pitchFamily="2" charset="-122"/>
                        </a:rPr>
                        <a:t>31     26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25   21</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20   16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15   11</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10    6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5   0</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1984">
                <a:tc>
                  <a:txBody>
                    <a:bodyPr/>
                    <a:lstStyle/>
                    <a:p>
                      <a:pPr algn="ctr">
                        <a:lnSpc>
                          <a:spcPct val="100000"/>
                        </a:lnSpc>
                      </a:pPr>
                      <a:r>
                        <a:rPr lang="en-US" altLang="zh-CN" sz="1800" b="1" smtClean="0">
                          <a:latin typeface="+mn-lt"/>
                          <a:ea typeface="宋体" pitchFamily="2" charset="-122"/>
                        </a:rPr>
                        <a:t>Special</a:t>
                      </a:r>
                    </a:p>
                    <a:p>
                      <a:pPr algn="ctr">
                        <a:lnSpc>
                          <a:spcPct val="100000"/>
                        </a:lnSpc>
                      </a:pPr>
                      <a:r>
                        <a:rPr lang="en-US" altLang="zh-CN" sz="1800" b="1" smtClean="0">
                          <a:latin typeface="+mn-lt"/>
                          <a:ea typeface="宋体" pitchFamily="2" charset="-122"/>
                        </a:rPr>
                        <a:t>000000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rs</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rt</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rd</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00000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ADD</a:t>
                      </a:r>
                    </a:p>
                    <a:p>
                      <a:pPr algn="ctr">
                        <a:lnSpc>
                          <a:spcPct val="100000"/>
                        </a:lnSpc>
                      </a:pPr>
                      <a:r>
                        <a:rPr lang="en-US" altLang="zh-CN" sz="1800" b="1" smtClean="0">
                          <a:latin typeface="+mn-lt"/>
                          <a:ea typeface="宋体" pitchFamily="2" charset="-122"/>
                        </a:rPr>
                        <a:t>100000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lnSpc>
                          <a:spcPct val="100000"/>
                        </a:lnSpc>
                      </a:pPr>
                      <a:r>
                        <a:rPr lang="en-US" altLang="zh-CN" sz="1800" b="1" smtClean="0">
                          <a:latin typeface="+mn-lt"/>
                          <a:ea typeface="宋体" pitchFamily="2" charset="-122"/>
                        </a:rPr>
                        <a:t> </a:t>
                      </a:r>
                      <a:r>
                        <a:rPr lang="en-US" altLang="zh-CN" sz="1800" b="1" smtClean="0">
                          <a:solidFill>
                            <a:srgbClr val="FF0000"/>
                          </a:solidFill>
                          <a:latin typeface="+mn-lt"/>
                          <a:ea typeface="宋体" pitchFamily="2" charset="-122"/>
                        </a:rPr>
                        <a:t>ADD rd,</a:t>
                      </a:r>
                      <a:r>
                        <a:rPr lang="en-US" altLang="zh-CN" sz="1800" b="1" baseline="0" smtClean="0">
                          <a:solidFill>
                            <a:srgbClr val="FF0000"/>
                          </a:solidFill>
                          <a:latin typeface="+mn-lt"/>
                          <a:ea typeface="宋体" pitchFamily="2" charset="-122"/>
                        </a:rPr>
                        <a:t> rs, rt</a:t>
                      </a:r>
                      <a:r>
                        <a:rPr lang="en-US" altLang="zh-CN" sz="1800" b="1" baseline="0" smtClean="0">
                          <a:solidFill>
                            <a:schemeClr val="tx1"/>
                          </a:solidFill>
                          <a:latin typeface="+mn-lt"/>
                          <a:ea typeface="宋体" pitchFamily="2" charset="-122"/>
                        </a:rPr>
                        <a:t>   ; 32</a:t>
                      </a:r>
                      <a:r>
                        <a:rPr lang="zh-CN" altLang="en-US" sz="1800" b="1" baseline="0" smtClean="0">
                          <a:solidFill>
                            <a:schemeClr val="tx1"/>
                          </a:solidFill>
                          <a:latin typeface="+mn-lt"/>
                          <a:ea typeface="宋体" pitchFamily="2" charset="-122"/>
                        </a:rPr>
                        <a:t>位整数加法</a:t>
                      </a:r>
                      <a:endParaRPr lang="en-US" altLang="zh-CN" sz="1800" b="1" baseline="0" smtClean="0">
                        <a:solidFill>
                          <a:schemeClr val="tx1"/>
                        </a:solidFill>
                        <a:latin typeface="+mn-lt"/>
                        <a:ea typeface="宋体" pitchFamily="2" charset="-122"/>
                      </a:endParaRPr>
                    </a:p>
                    <a:p>
                      <a:pPr algn="l">
                        <a:lnSpc>
                          <a:spcPct val="100000"/>
                        </a:lnSpc>
                      </a:pPr>
                      <a:r>
                        <a:rPr lang="en-US" altLang="zh-CN" sz="1800" b="1" baseline="0" smtClean="0">
                          <a:latin typeface="+mn-lt"/>
                          <a:ea typeface="宋体" pitchFamily="2" charset="-122"/>
                        </a:rPr>
                        <a:t> GPR[rd] </a:t>
                      </a:r>
                      <a:r>
                        <a:rPr lang="en-US" altLang="zh-CN" sz="1800" b="1" baseline="0" smtClean="0">
                          <a:latin typeface="宋体" pitchFamily="2" charset="-122"/>
                          <a:ea typeface="宋体" pitchFamily="2" charset="-122"/>
                        </a:rPr>
                        <a:t>←</a:t>
                      </a:r>
                      <a:r>
                        <a:rPr lang="en-US" altLang="zh-CN" sz="1800" b="1" baseline="0" smtClean="0">
                          <a:latin typeface="+mn-lt"/>
                          <a:ea typeface="宋体" pitchFamily="2" charset="-122"/>
                        </a:rPr>
                        <a:t> GPR[rs] + GPR[rt]</a:t>
                      </a:r>
                      <a:endParaRPr lang="zh-CN" altLang="en-US" sz="1800" b="1">
                        <a:solidFill>
                          <a:schemeClr val="tx1"/>
                        </a:solidFill>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nvGraphicFramePr>
        <p:xfrm>
          <a:off x="395538" y="2060848"/>
          <a:ext cx="8424934" cy="93648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3744414">
                  <a:extLst>
                    <a:ext uri="{9D8B030D-6E8A-4147-A177-3AD203B41FA5}">
                      <a16:colId xmlns:a16="http://schemas.microsoft.com/office/drawing/2014/main" val="20005"/>
                    </a:ext>
                  </a:extLst>
                </a:gridCol>
              </a:tblGrid>
              <a:tr h="159792">
                <a:tc>
                  <a:txBody>
                    <a:bodyPr/>
                    <a:lstStyle/>
                    <a:p>
                      <a:pPr algn="dist">
                        <a:lnSpc>
                          <a:spcPct val="100000"/>
                        </a:lnSpc>
                      </a:pPr>
                      <a:r>
                        <a:rPr lang="en-US" altLang="zh-CN" sz="1600" b="1" smtClean="0">
                          <a:latin typeface="+mn-lt"/>
                          <a:ea typeface="宋体" pitchFamily="2" charset="-122"/>
                        </a:rPr>
                        <a:t>31      26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25   21</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20   16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15         </a:t>
                      </a:r>
                      <a:r>
                        <a:rPr lang="en-US" altLang="zh-CN" sz="1600" b="1" baseline="0" smtClean="0">
                          <a:latin typeface="+mn-lt"/>
                          <a:ea typeface="宋体" pitchFamily="2" charset="-122"/>
                        </a:rPr>
                        <a:t> </a:t>
                      </a:r>
                      <a:r>
                        <a:rPr lang="en-US" altLang="zh-CN" sz="1600" b="1" smtClean="0">
                          <a:latin typeface="+mn-lt"/>
                          <a:ea typeface="宋体" pitchFamily="2" charset="-122"/>
                        </a:rPr>
                        <a:t>  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5   0</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1984">
                <a:tc>
                  <a:txBody>
                    <a:bodyPr/>
                    <a:lstStyle/>
                    <a:p>
                      <a:pPr algn="ctr">
                        <a:lnSpc>
                          <a:spcPct val="100000"/>
                        </a:lnSpc>
                      </a:pPr>
                      <a:r>
                        <a:rPr lang="en-US" altLang="zh-CN" sz="1800" b="1" smtClean="0">
                          <a:latin typeface="+mn-lt"/>
                          <a:ea typeface="宋体" pitchFamily="2" charset="-122"/>
                        </a:rPr>
                        <a:t>Special</a:t>
                      </a:r>
                    </a:p>
                    <a:p>
                      <a:pPr algn="ctr">
                        <a:lnSpc>
                          <a:spcPct val="100000"/>
                        </a:lnSpc>
                      </a:pPr>
                      <a:r>
                        <a:rPr lang="en-US" altLang="zh-CN" sz="1800" b="1" smtClean="0">
                          <a:latin typeface="+mn-lt"/>
                          <a:ea typeface="宋体" pitchFamily="2" charset="-122"/>
                        </a:rPr>
                        <a:t>000000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rs</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rt</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00 0000 0000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DDIV</a:t>
                      </a:r>
                    </a:p>
                    <a:p>
                      <a:pPr algn="ctr">
                        <a:lnSpc>
                          <a:spcPct val="100000"/>
                        </a:lnSpc>
                      </a:pPr>
                      <a:r>
                        <a:rPr lang="en-US" altLang="zh-CN" sz="1800" b="1" smtClean="0">
                          <a:latin typeface="+mn-lt"/>
                          <a:ea typeface="宋体" pitchFamily="2" charset="-122"/>
                        </a:rPr>
                        <a:t>011110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lnSpc>
                          <a:spcPct val="100000"/>
                        </a:lnSpc>
                      </a:pPr>
                      <a:r>
                        <a:rPr lang="en-US" altLang="zh-CN" sz="1800" b="1" smtClean="0">
                          <a:latin typeface="+mn-lt"/>
                          <a:ea typeface="宋体" pitchFamily="2" charset="-122"/>
                        </a:rPr>
                        <a:t> </a:t>
                      </a:r>
                      <a:r>
                        <a:rPr lang="en-US" altLang="zh-CN" sz="1800" b="1" smtClean="0">
                          <a:solidFill>
                            <a:srgbClr val="FF0000"/>
                          </a:solidFill>
                          <a:latin typeface="+mn-lt"/>
                          <a:ea typeface="宋体" pitchFamily="2" charset="-122"/>
                        </a:rPr>
                        <a:t>DDIV rs,</a:t>
                      </a:r>
                      <a:r>
                        <a:rPr lang="en-US" altLang="zh-CN" sz="1800" b="1" baseline="0" smtClean="0">
                          <a:solidFill>
                            <a:srgbClr val="FF0000"/>
                          </a:solidFill>
                          <a:latin typeface="+mn-lt"/>
                          <a:ea typeface="宋体" pitchFamily="2" charset="-122"/>
                        </a:rPr>
                        <a:t> rt</a:t>
                      </a:r>
                      <a:r>
                        <a:rPr lang="en-US" altLang="zh-CN" sz="1800" b="1" baseline="0" smtClean="0">
                          <a:latin typeface="+mn-lt"/>
                          <a:ea typeface="宋体" pitchFamily="2" charset="-122"/>
                        </a:rPr>
                        <a:t>  ;64</a:t>
                      </a:r>
                      <a:r>
                        <a:rPr lang="zh-CN" altLang="en-US" sz="1800" b="1" baseline="0" smtClean="0">
                          <a:latin typeface="+mn-lt"/>
                          <a:ea typeface="宋体" pitchFamily="2" charset="-122"/>
                        </a:rPr>
                        <a:t>位带符号整数除法</a:t>
                      </a:r>
                      <a:endParaRPr lang="en-US" altLang="zh-CN" sz="1800" b="1" baseline="0" smtClean="0">
                        <a:latin typeface="+mn-lt"/>
                        <a:ea typeface="宋体" pitchFamily="2" charset="-122"/>
                      </a:endParaRPr>
                    </a:p>
                    <a:p>
                      <a:pPr algn="l">
                        <a:lnSpc>
                          <a:spcPct val="100000"/>
                        </a:lnSpc>
                      </a:pPr>
                      <a:r>
                        <a:rPr lang="en-US" altLang="zh-CN" sz="1800" b="1" baseline="0" smtClean="0">
                          <a:latin typeface="+mn-lt"/>
                          <a:ea typeface="宋体" pitchFamily="2" charset="-122"/>
                        </a:rPr>
                        <a:t> (LO, HI) </a:t>
                      </a:r>
                      <a:r>
                        <a:rPr lang="en-US" altLang="zh-CN" sz="1800" b="1" baseline="0" smtClean="0">
                          <a:latin typeface="宋体" pitchFamily="2" charset="-122"/>
                          <a:ea typeface="宋体" pitchFamily="2" charset="-122"/>
                        </a:rPr>
                        <a:t>←</a:t>
                      </a:r>
                      <a:r>
                        <a:rPr lang="en-US" altLang="zh-CN" sz="1800" b="1" baseline="0" smtClean="0">
                          <a:latin typeface="+mn-lt"/>
                          <a:ea typeface="宋体" pitchFamily="2" charset="-122"/>
                        </a:rPr>
                        <a:t> GPR[rs] / GPR[rt]</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8" name="表格 7"/>
          <p:cNvGraphicFramePr>
            <a:graphicFrameLocks noGrp="1"/>
          </p:cNvGraphicFramePr>
          <p:nvPr/>
        </p:nvGraphicFramePr>
        <p:xfrm>
          <a:off x="395538" y="2996952"/>
          <a:ext cx="8424934" cy="93648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3744414">
                  <a:extLst>
                    <a:ext uri="{9D8B030D-6E8A-4147-A177-3AD203B41FA5}">
                      <a16:colId xmlns:a16="http://schemas.microsoft.com/office/drawing/2014/main" val="20005"/>
                    </a:ext>
                  </a:extLst>
                </a:gridCol>
              </a:tblGrid>
              <a:tr h="159792">
                <a:tc>
                  <a:txBody>
                    <a:bodyPr/>
                    <a:lstStyle/>
                    <a:p>
                      <a:pPr algn="dist">
                        <a:lnSpc>
                          <a:spcPct val="100000"/>
                        </a:lnSpc>
                      </a:pPr>
                      <a:r>
                        <a:rPr lang="en-US" altLang="zh-CN" sz="1600" b="1" smtClean="0">
                          <a:latin typeface="+mn-lt"/>
                          <a:ea typeface="宋体" pitchFamily="2" charset="-122"/>
                        </a:rPr>
                        <a:t>31     26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25   21</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20         11</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10    6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5   0</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1984">
                <a:tc>
                  <a:txBody>
                    <a:bodyPr/>
                    <a:lstStyle/>
                    <a:p>
                      <a:pPr algn="ctr">
                        <a:lnSpc>
                          <a:spcPct val="100000"/>
                        </a:lnSpc>
                      </a:pPr>
                      <a:r>
                        <a:rPr lang="en-US" altLang="zh-CN" sz="1800" b="1" smtClean="0">
                          <a:latin typeface="+mn-lt"/>
                          <a:ea typeface="宋体" pitchFamily="2" charset="-122"/>
                        </a:rPr>
                        <a:t>Special</a:t>
                      </a:r>
                    </a:p>
                    <a:p>
                      <a:pPr algn="ctr">
                        <a:lnSpc>
                          <a:spcPct val="100000"/>
                        </a:lnSpc>
                      </a:pPr>
                      <a:r>
                        <a:rPr lang="en-US" altLang="zh-CN" sz="1800" b="1" smtClean="0">
                          <a:latin typeface="+mn-lt"/>
                          <a:ea typeface="宋体" pitchFamily="2" charset="-122"/>
                        </a:rPr>
                        <a:t>000000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rs</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00 0000 0000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hint</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JR</a:t>
                      </a:r>
                    </a:p>
                    <a:p>
                      <a:pPr algn="ctr">
                        <a:lnSpc>
                          <a:spcPct val="100000"/>
                        </a:lnSpc>
                      </a:pPr>
                      <a:r>
                        <a:rPr lang="en-US" altLang="zh-CN" sz="1800" b="1" smtClean="0">
                          <a:latin typeface="+mn-lt"/>
                          <a:ea typeface="宋体" pitchFamily="2" charset="-122"/>
                        </a:rPr>
                        <a:t>001000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lnSpc>
                          <a:spcPct val="100000"/>
                        </a:lnSpc>
                      </a:pPr>
                      <a:r>
                        <a:rPr lang="en-US" altLang="zh-CN" sz="1800" b="1" smtClean="0">
                          <a:latin typeface="+mn-lt"/>
                          <a:ea typeface="宋体" pitchFamily="2" charset="-122"/>
                        </a:rPr>
                        <a:t> </a:t>
                      </a:r>
                      <a:r>
                        <a:rPr lang="en-US" altLang="zh-CN" sz="1800" b="1" smtClean="0">
                          <a:solidFill>
                            <a:srgbClr val="FF0000"/>
                          </a:solidFill>
                          <a:latin typeface="+mn-lt"/>
                          <a:ea typeface="宋体" pitchFamily="2" charset="-122"/>
                        </a:rPr>
                        <a:t>JR rs</a:t>
                      </a:r>
                      <a:r>
                        <a:rPr lang="en-US" altLang="zh-CN" sz="1800" b="1" smtClean="0">
                          <a:latin typeface="+mn-lt"/>
                          <a:ea typeface="宋体" pitchFamily="2" charset="-122"/>
                        </a:rPr>
                        <a:t>            ;</a:t>
                      </a:r>
                      <a:r>
                        <a:rPr lang="zh-CN" altLang="en-US" sz="1800" b="1" smtClean="0">
                          <a:latin typeface="+mn-lt"/>
                          <a:ea typeface="宋体" pitchFamily="2" charset="-122"/>
                        </a:rPr>
                        <a:t>无条件跳转</a:t>
                      </a:r>
                      <a:endParaRPr lang="en-US" altLang="zh-CN" sz="1800" b="1" smtClean="0">
                        <a:latin typeface="+mn-lt"/>
                        <a:ea typeface="宋体"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smtClean="0">
                          <a:latin typeface="+mn-lt"/>
                          <a:ea typeface="宋体" pitchFamily="2" charset="-122"/>
                        </a:rPr>
                        <a:t> PC</a:t>
                      </a:r>
                      <a:r>
                        <a:rPr lang="en-US" altLang="zh-CN" sz="1800" b="1" baseline="0" smtClean="0">
                          <a:latin typeface="+mn-lt"/>
                          <a:ea typeface="宋体" pitchFamily="2" charset="-122"/>
                        </a:rPr>
                        <a:t> </a:t>
                      </a:r>
                      <a:r>
                        <a:rPr lang="en-US" altLang="zh-CN" sz="1800" b="1" baseline="0" smtClean="0">
                          <a:latin typeface="宋体" pitchFamily="2" charset="-122"/>
                          <a:ea typeface="宋体" pitchFamily="2" charset="-122"/>
                        </a:rPr>
                        <a:t>←</a:t>
                      </a:r>
                      <a:r>
                        <a:rPr lang="en-US" altLang="zh-CN" sz="1800" b="1" baseline="0" smtClean="0">
                          <a:latin typeface="+mn-lt"/>
                          <a:ea typeface="宋体" pitchFamily="2" charset="-122"/>
                        </a:rPr>
                        <a:t> GPR[rs]</a:t>
                      </a:r>
                      <a:endParaRPr lang="zh-CN" altLang="en-US" sz="1800" b="1" smtClean="0">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0" name="表格 9"/>
          <p:cNvGraphicFramePr>
            <a:graphicFrameLocks noGrp="1"/>
          </p:cNvGraphicFramePr>
          <p:nvPr/>
        </p:nvGraphicFramePr>
        <p:xfrm>
          <a:off x="395538" y="4149080"/>
          <a:ext cx="8424934" cy="93648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3744414">
                  <a:extLst>
                    <a:ext uri="{9D8B030D-6E8A-4147-A177-3AD203B41FA5}">
                      <a16:colId xmlns:a16="http://schemas.microsoft.com/office/drawing/2014/main" val="20005"/>
                    </a:ext>
                  </a:extLst>
                </a:gridCol>
              </a:tblGrid>
              <a:tr h="159792">
                <a:tc>
                  <a:txBody>
                    <a:bodyPr/>
                    <a:lstStyle/>
                    <a:p>
                      <a:pPr algn="dist">
                        <a:lnSpc>
                          <a:spcPct val="100000"/>
                        </a:lnSpc>
                      </a:pPr>
                      <a:r>
                        <a:rPr lang="en-US" altLang="zh-CN" sz="1600" b="1" smtClean="0">
                          <a:latin typeface="+mn-lt"/>
                          <a:ea typeface="宋体" pitchFamily="2" charset="-122"/>
                        </a:rPr>
                        <a:t>31     26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25         16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15   11</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10    6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5   0</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1984">
                <a:tc>
                  <a:txBody>
                    <a:bodyPr/>
                    <a:lstStyle/>
                    <a:p>
                      <a:pPr algn="ctr">
                        <a:lnSpc>
                          <a:spcPct val="100000"/>
                        </a:lnSpc>
                      </a:pPr>
                      <a:r>
                        <a:rPr lang="en-US" altLang="zh-CN" sz="1800" b="1" smtClean="0">
                          <a:latin typeface="+mn-lt"/>
                          <a:ea typeface="宋体" pitchFamily="2" charset="-122"/>
                        </a:rPr>
                        <a:t>Special</a:t>
                      </a:r>
                    </a:p>
                    <a:p>
                      <a:pPr algn="ctr">
                        <a:lnSpc>
                          <a:spcPct val="100000"/>
                        </a:lnSpc>
                      </a:pPr>
                      <a:r>
                        <a:rPr lang="en-US" altLang="zh-CN" sz="1800" b="1" smtClean="0">
                          <a:latin typeface="+mn-lt"/>
                          <a:ea typeface="宋体" pitchFamily="2" charset="-122"/>
                        </a:rPr>
                        <a:t>000000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00 0000 0000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rd</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00000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MFHI</a:t>
                      </a:r>
                    </a:p>
                    <a:p>
                      <a:pPr algn="ctr">
                        <a:lnSpc>
                          <a:spcPct val="100000"/>
                        </a:lnSpc>
                      </a:pPr>
                      <a:r>
                        <a:rPr lang="en-US" altLang="zh-CN" sz="1800" b="1" smtClean="0">
                          <a:latin typeface="+mn-lt"/>
                          <a:ea typeface="宋体" pitchFamily="2" charset="-122"/>
                        </a:rPr>
                        <a:t>010000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lnSpc>
                          <a:spcPct val="100000"/>
                        </a:lnSpc>
                      </a:pPr>
                      <a:r>
                        <a:rPr lang="en-US" altLang="zh-CN" sz="1800" b="1" baseline="0" smtClean="0">
                          <a:solidFill>
                            <a:srgbClr val="FF0000"/>
                          </a:solidFill>
                          <a:latin typeface="+mn-lt"/>
                          <a:ea typeface="宋体" pitchFamily="2" charset="-122"/>
                        </a:rPr>
                        <a:t> MFHI rd</a:t>
                      </a:r>
                      <a:r>
                        <a:rPr lang="en-US" altLang="zh-CN" sz="1800" b="1" baseline="0" smtClean="0">
                          <a:solidFill>
                            <a:schemeClr val="tx1"/>
                          </a:solidFill>
                          <a:latin typeface="+mn-lt"/>
                          <a:ea typeface="宋体" pitchFamily="2" charset="-122"/>
                        </a:rPr>
                        <a:t>     ;</a:t>
                      </a:r>
                      <a:r>
                        <a:rPr lang="zh-CN" altLang="en-US" sz="1800" b="1" baseline="0" smtClean="0">
                          <a:solidFill>
                            <a:schemeClr val="tx1"/>
                          </a:solidFill>
                          <a:latin typeface="+mn-lt"/>
                          <a:ea typeface="宋体" pitchFamily="2" charset="-122"/>
                        </a:rPr>
                        <a:t>传送</a:t>
                      </a:r>
                      <a:endParaRPr lang="en-US" altLang="zh-CN" sz="1800" b="1" baseline="0" smtClean="0">
                        <a:solidFill>
                          <a:schemeClr val="tx1"/>
                        </a:solidFill>
                        <a:latin typeface="+mn-lt"/>
                        <a:ea typeface="宋体" pitchFamily="2" charset="-122"/>
                      </a:endParaRPr>
                    </a:p>
                    <a:p>
                      <a:pPr algn="l">
                        <a:lnSpc>
                          <a:spcPct val="100000"/>
                        </a:lnSpc>
                      </a:pPr>
                      <a:r>
                        <a:rPr lang="en-US" altLang="zh-CN" sz="1800" b="1" baseline="0" smtClean="0">
                          <a:latin typeface="+mn-lt"/>
                          <a:ea typeface="宋体" pitchFamily="2" charset="-122"/>
                        </a:rPr>
                        <a:t> GPR[rd] </a:t>
                      </a:r>
                      <a:r>
                        <a:rPr lang="en-US" altLang="zh-CN" sz="1800" b="1" baseline="0" smtClean="0">
                          <a:latin typeface="宋体" pitchFamily="2" charset="-122"/>
                          <a:ea typeface="宋体" pitchFamily="2" charset="-122"/>
                        </a:rPr>
                        <a:t>←</a:t>
                      </a:r>
                      <a:r>
                        <a:rPr lang="en-US" altLang="zh-CN" sz="1800" b="1" baseline="0" smtClean="0">
                          <a:latin typeface="+mn-lt"/>
                          <a:ea typeface="宋体" pitchFamily="2" charset="-122"/>
                        </a:rPr>
                        <a:t> HI</a:t>
                      </a:r>
                      <a:r>
                        <a:rPr lang="zh-CN" altLang="en-US" sz="1800" b="1" baseline="0" smtClean="0">
                          <a:latin typeface="+mn-lt"/>
                          <a:ea typeface="宋体" pitchFamily="2" charset="-122"/>
                        </a:rPr>
                        <a:t>，</a:t>
                      </a:r>
                      <a:r>
                        <a:rPr lang="en-US" altLang="zh-CN" sz="1800" b="1" baseline="0" smtClean="0">
                          <a:latin typeface="+mn-lt"/>
                          <a:ea typeface="宋体" pitchFamily="2" charset="-122"/>
                        </a:rPr>
                        <a:t>HI</a:t>
                      </a:r>
                      <a:r>
                        <a:rPr lang="zh-CN" altLang="en-US" sz="1800" b="1" baseline="0" smtClean="0">
                          <a:latin typeface="+mn-lt"/>
                          <a:ea typeface="宋体" pitchFamily="2" charset="-122"/>
                        </a:rPr>
                        <a:t>为专用寄存器</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1" name="表格 10"/>
          <p:cNvGraphicFramePr>
            <a:graphicFrameLocks noGrp="1"/>
          </p:cNvGraphicFramePr>
          <p:nvPr/>
        </p:nvGraphicFramePr>
        <p:xfrm>
          <a:off x="395538" y="5084808"/>
          <a:ext cx="8424934" cy="93648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3744414">
                  <a:extLst>
                    <a:ext uri="{9D8B030D-6E8A-4147-A177-3AD203B41FA5}">
                      <a16:colId xmlns:a16="http://schemas.microsoft.com/office/drawing/2014/main" val="20004"/>
                    </a:ext>
                  </a:extLst>
                </a:gridCol>
              </a:tblGrid>
              <a:tr h="159792">
                <a:tc>
                  <a:txBody>
                    <a:bodyPr/>
                    <a:lstStyle/>
                    <a:p>
                      <a:pPr algn="dist">
                        <a:lnSpc>
                          <a:spcPct val="100000"/>
                        </a:lnSpc>
                      </a:pPr>
                      <a:r>
                        <a:rPr lang="en-US" altLang="zh-CN" sz="1600" b="1" smtClean="0">
                          <a:latin typeface="+mn-lt"/>
                          <a:ea typeface="宋体" pitchFamily="2" charset="-122"/>
                        </a:rPr>
                        <a:t>31     26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25   21</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20                 6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5   0</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1984">
                <a:tc>
                  <a:txBody>
                    <a:bodyPr/>
                    <a:lstStyle/>
                    <a:p>
                      <a:pPr algn="ctr">
                        <a:lnSpc>
                          <a:spcPct val="100000"/>
                        </a:lnSpc>
                      </a:pPr>
                      <a:r>
                        <a:rPr lang="en-US" altLang="zh-CN" sz="1800" b="1" smtClean="0">
                          <a:latin typeface="+mn-lt"/>
                          <a:ea typeface="宋体" pitchFamily="2" charset="-122"/>
                        </a:rPr>
                        <a:t>Special</a:t>
                      </a:r>
                    </a:p>
                    <a:p>
                      <a:pPr algn="ctr">
                        <a:lnSpc>
                          <a:spcPct val="100000"/>
                        </a:lnSpc>
                      </a:pPr>
                      <a:r>
                        <a:rPr lang="en-US" altLang="zh-CN" sz="1800" b="1" smtClean="0">
                          <a:latin typeface="+mn-lt"/>
                          <a:ea typeface="宋体" pitchFamily="2" charset="-122"/>
                        </a:rPr>
                        <a:t>000000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rs</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000 0000 0000 0000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MTHI</a:t>
                      </a:r>
                    </a:p>
                    <a:p>
                      <a:pPr algn="ctr">
                        <a:lnSpc>
                          <a:spcPct val="100000"/>
                        </a:lnSpc>
                      </a:pPr>
                      <a:r>
                        <a:rPr lang="en-US" altLang="zh-CN" sz="1800" b="1" smtClean="0">
                          <a:latin typeface="+mn-lt"/>
                          <a:ea typeface="宋体" pitchFamily="2" charset="-122"/>
                        </a:rPr>
                        <a:t>010001</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lnSpc>
                          <a:spcPct val="100000"/>
                        </a:lnSpc>
                      </a:pPr>
                      <a:r>
                        <a:rPr lang="en-US" altLang="zh-CN" sz="1800" b="1" smtClean="0">
                          <a:latin typeface="+mn-lt"/>
                          <a:ea typeface="宋体" pitchFamily="2" charset="-122"/>
                        </a:rPr>
                        <a:t> </a:t>
                      </a:r>
                      <a:r>
                        <a:rPr lang="en-US" altLang="zh-CN" sz="1800" b="1" baseline="0" smtClean="0">
                          <a:solidFill>
                            <a:srgbClr val="FF0000"/>
                          </a:solidFill>
                          <a:latin typeface="+mn-lt"/>
                          <a:ea typeface="宋体" pitchFamily="2" charset="-122"/>
                        </a:rPr>
                        <a:t>MTHI rs</a:t>
                      </a:r>
                      <a:r>
                        <a:rPr lang="en-US" altLang="zh-CN" sz="1800" b="1" baseline="0" smtClean="0">
                          <a:solidFill>
                            <a:schemeClr val="tx1"/>
                          </a:solidFill>
                          <a:latin typeface="+mn-lt"/>
                          <a:ea typeface="宋体" pitchFamily="2" charset="-122"/>
                        </a:rPr>
                        <a:t>     ;</a:t>
                      </a:r>
                      <a:r>
                        <a:rPr lang="zh-CN" altLang="en-US" sz="1800" b="1" baseline="0" smtClean="0">
                          <a:solidFill>
                            <a:schemeClr val="tx1"/>
                          </a:solidFill>
                          <a:latin typeface="+mn-lt"/>
                          <a:ea typeface="宋体" pitchFamily="2" charset="-122"/>
                        </a:rPr>
                        <a:t>传送</a:t>
                      </a:r>
                      <a:endParaRPr lang="en-US" altLang="zh-CN" sz="1800" b="1" baseline="0" smtClean="0">
                        <a:solidFill>
                          <a:schemeClr val="tx1"/>
                        </a:solidFill>
                        <a:latin typeface="+mn-lt"/>
                        <a:ea typeface="宋体" pitchFamily="2" charset="-122"/>
                      </a:endParaRPr>
                    </a:p>
                    <a:p>
                      <a:pPr algn="l">
                        <a:lnSpc>
                          <a:spcPct val="100000"/>
                        </a:lnSpc>
                      </a:pPr>
                      <a:r>
                        <a:rPr lang="en-US" altLang="zh-CN" sz="1800" b="1" baseline="0" smtClean="0">
                          <a:latin typeface="+mn-lt"/>
                          <a:ea typeface="宋体" pitchFamily="2" charset="-122"/>
                        </a:rPr>
                        <a:t> HI </a:t>
                      </a:r>
                      <a:r>
                        <a:rPr lang="en-US" altLang="zh-CN" sz="1800" b="1" baseline="0" smtClean="0">
                          <a:latin typeface="宋体" pitchFamily="2" charset="-122"/>
                          <a:ea typeface="宋体" pitchFamily="2" charset="-122"/>
                        </a:rPr>
                        <a:t>←</a:t>
                      </a:r>
                      <a:r>
                        <a:rPr lang="en-US" altLang="zh-CN" sz="1800" b="1" baseline="0" smtClean="0">
                          <a:latin typeface="+mn-lt"/>
                          <a:ea typeface="宋体" pitchFamily="2" charset="-122"/>
                        </a:rPr>
                        <a:t> GPR[rs]</a:t>
                      </a:r>
                      <a:r>
                        <a:rPr lang="zh-CN" altLang="en-US" sz="1800" b="1" baseline="0" smtClean="0">
                          <a:latin typeface="+mn-lt"/>
                          <a:ea typeface="宋体" pitchFamily="2" charset="-122"/>
                        </a:rPr>
                        <a:t>，</a:t>
                      </a:r>
                      <a:r>
                        <a:rPr lang="en-US" altLang="zh-CN" sz="1800" b="1" baseline="0" smtClean="0">
                          <a:latin typeface="+mn-lt"/>
                          <a:ea typeface="宋体" pitchFamily="2" charset="-122"/>
                        </a:rPr>
                        <a:t>HI</a:t>
                      </a:r>
                      <a:r>
                        <a:rPr lang="zh-CN" altLang="en-US" sz="1800" b="1" baseline="0" smtClean="0">
                          <a:latin typeface="+mn-lt"/>
                          <a:ea typeface="宋体" pitchFamily="2" charset="-122"/>
                        </a:rPr>
                        <a:t>为专用寄存器</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2" name="矩形 11"/>
          <p:cNvSpPr/>
          <p:nvPr/>
        </p:nvSpPr>
        <p:spPr>
          <a:xfrm>
            <a:off x="5066222" y="3861048"/>
            <a:ext cx="2674130" cy="369332"/>
          </a:xfrm>
          <a:prstGeom prst="rect">
            <a:avLst/>
          </a:prstGeom>
        </p:spPr>
        <p:txBody>
          <a:bodyPr wrap="none">
            <a:spAutoFit/>
          </a:bodyPr>
          <a:lstStyle/>
          <a:p>
            <a:pPr algn="l"/>
            <a:r>
              <a:rPr lang="en-US" altLang="zh-CN" sz="1800" smtClean="0">
                <a:ea typeface="宋体" pitchFamily="2" charset="-122"/>
              </a:rPr>
              <a:t>hint</a:t>
            </a:r>
            <a:r>
              <a:rPr lang="zh-CN" altLang="en-US" sz="1800" smtClean="0">
                <a:ea typeface="宋体" pitchFamily="2" charset="-122"/>
              </a:rPr>
              <a:t>指示数据可能的用法</a:t>
            </a:r>
            <a:endParaRPr lang="zh-CN" altLang="en-US" sz="1800"/>
          </a:p>
        </p:txBody>
      </p:sp>
    </p:spTree>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5.6</a:t>
            </a:r>
            <a:r>
              <a:rPr lang="en-US" altLang="zh-CN" b="0" smtClean="0"/>
              <a:t> </a:t>
            </a:r>
            <a:r>
              <a:rPr lang="zh-CN" altLang="en-US" b="0" smtClean="0"/>
              <a:t>典型指令系统</a:t>
            </a:r>
            <a:r>
              <a:rPr lang="en-US" altLang="zh-CN" b="0" smtClean="0"/>
              <a:t>    </a:t>
            </a:r>
            <a:r>
              <a:rPr lang="zh-CN" altLang="en-US" sz="2800" smtClean="0">
                <a:solidFill>
                  <a:srgbClr val="D60093"/>
                </a:solidFill>
                <a:latin typeface="Arial" pitchFamily="34" charset="0"/>
                <a:ea typeface="黑体" pitchFamily="49" charset="-122"/>
                <a:cs typeface="Arial" pitchFamily="34" charset="0"/>
              </a:rPr>
              <a:t>二、</a:t>
            </a:r>
            <a:r>
              <a:rPr lang="en-US" altLang="zh-CN" sz="2800" smtClean="0">
                <a:solidFill>
                  <a:srgbClr val="D60093"/>
                </a:solidFill>
                <a:latin typeface="Arial" pitchFamily="34" charset="0"/>
                <a:ea typeface="黑体" pitchFamily="49" charset="-122"/>
                <a:cs typeface="Arial" pitchFamily="34" charset="0"/>
              </a:rPr>
              <a:t>MIPS </a:t>
            </a:r>
            <a:r>
              <a:rPr lang="zh-CN" altLang="en-US" sz="2800" smtClean="0">
                <a:solidFill>
                  <a:srgbClr val="D60093"/>
                </a:solidFill>
                <a:latin typeface="Arial" pitchFamily="34" charset="0"/>
                <a:ea typeface="黑体" pitchFamily="49" charset="-122"/>
                <a:cs typeface="Arial" pitchFamily="34" charset="0"/>
              </a:rPr>
              <a:t>指令系统</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111</a:t>
            </a:fld>
            <a:endParaRPr lang="en-US" altLang="zh-CN"/>
          </a:p>
        </p:txBody>
      </p:sp>
      <p:sp>
        <p:nvSpPr>
          <p:cNvPr id="5" name="内容占位符 2"/>
          <p:cNvSpPr txBox="1">
            <a:spLocks/>
          </p:cNvSpPr>
          <p:nvPr/>
        </p:nvSpPr>
        <p:spPr bwMode="auto">
          <a:xfrm>
            <a:off x="457200" y="549275"/>
            <a:ext cx="8578850" cy="5034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2. MIPS64 </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指令格式及指令示例</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	2/3</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graphicFrame>
        <p:nvGraphicFramePr>
          <p:cNvPr id="6" name="表格 5"/>
          <p:cNvGraphicFramePr>
            <a:graphicFrameLocks noGrp="1"/>
          </p:cNvGraphicFramePr>
          <p:nvPr/>
        </p:nvGraphicFramePr>
        <p:xfrm>
          <a:off x="395538" y="980728"/>
          <a:ext cx="8424934" cy="93648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3744414">
                  <a:extLst>
                    <a:ext uri="{9D8B030D-6E8A-4147-A177-3AD203B41FA5}">
                      <a16:colId xmlns:a16="http://schemas.microsoft.com/office/drawing/2014/main" val="20004"/>
                    </a:ext>
                  </a:extLst>
                </a:gridCol>
              </a:tblGrid>
              <a:tr h="159792">
                <a:tc>
                  <a:txBody>
                    <a:bodyPr/>
                    <a:lstStyle/>
                    <a:p>
                      <a:pPr algn="dist">
                        <a:lnSpc>
                          <a:spcPct val="100000"/>
                        </a:lnSpc>
                      </a:pPr>
                      <a:r>
                        <a:rPr lang="en-US" altLang="zh-CN" sz="1600" b="1" smtClean="0">
                          <a:latin typeface="+mn-lt"/>
                          <a:ea typeface="宋体" pitchFamily="2" charset="-122"/>
                        </a:rPr>
                        <a:t>31     26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25                             11</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10    6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5   0</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1984">
                <a:tc>
                  <a:txBody>
                    <a:bodyPr/>
                    <a:lstStyle/>
                    <a:p>
                      <a:pPr algn="ctr">
                        <a:lnSpc>
                          <a:spcPct val="100000"/>
                        </a:lnSpc>
                      </a:pPr>
                      <a:r>
                        <a:rPr lang="en-US" altLang="zh-CN" sz="1800" b="1" smtClean="0">
                          <a:latin typeface="+mn-lt"/>
                          <a:ea typeface="宋体" pitchFamily="2" charset="-122"/>
                        </a:rPr>
                        <a:t>Special</a:t>
                      </a:r>
                    </a:p>
                    <a:p>
                      <a:pPr algn="ctr">
                        <a:lnSpc>
                          <a:spcPct val="100000"/>
                        </a:lnSpc>
                      </a:pPr>
                      <a:r>
                        <a:rPr lang="en-US" altLang="zh-CN" sz="1800" b="1" smtClean="0">
                          <a:latin typeface="+mn-lt"/>
                          <a:ea typeface="宋体" pitchFamily="2" charset="-122"/>
                        </a:rPr>
                        <a:t>000000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00 0000 0000 0000 0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stype</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SYNC</a:t>
                      </a:r>
                    </a:p>
                    <a:p>
                      <a:pPr algn="ctr">
                        <a:lnSpc>
                          <a:spcPct val="100000"/>
                        </a:lnSpc>
                      </a:pPr>
                      <a:r>
                        <a:rPr lang="en-US" altLang="zh-CN" sz="1800" b="1" smtClean="0">
                          <a:latin typeface="+mn-lt"/>
                          <a:ea typeface="宋体" pitchFamily="2" charset="-122"/>
                        </a:rPr>
                        <a:t>001111</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lnSpc>
                          <a:spcPct val="100000"/>
                        </a:lnSpc>
                      </a:pPr>
                      <a:r>
                        <a:rPr lang="en-US" altLang="zh-CN" sz="1800" b="1" smtClean="0">
                          <a:latin typeface="+mn-lt"/>
                          <a:ea typeface="宋体" pitchFamily="2" charset="-122"/>
                        </a:rPr>
                        <a:t> </a:t>
                      </a:r>
                      <a:r>
                        <a:rPr lang="en-US" altLang="zh-CN" sz="1800" b="1" smtClean="0">
                          <a:solidFill>
                            <a:srgbClr val="FF0000"/>
                          </a:solidFill>
                          <a:latin typeface="+mn-lt"/>
                          <a:ea typeface="宋体" pitchFamily="2" charset="-122"/>
                        </a:rPr>
                        <a:t>SYNC</a:t>
                      </a:r>
                      <a:r>
                        <a:rPr lang="en-US" altLang="zh-CN" sz="1800" b="1" smtClean="0">
                          <a:latin typeface="+mn-lt"/>
                          <a:ea typeface="宋体" pitchFamily="2" charset="-122"/>
                        </a:rPr>
                        <a:t> (stype = 0 implied)</a:t>
                      </a:r>
                    </a:p>
                    <a:p>
                      <a:pPr algn="l">
                        <a:lnSpc>
                          <a:spcPct val="100000"/>
                        </a:lnSpc>
                      </a:pPr>
                      <a:r>
                        <a:rPr lang="zh-CN" altLang="en-US" sz="1800" b="1" smtClean="0">
                          <a:latin typeface="+mn-lt"/>
                          <a:ea typeface="宋体" pitchFamily="2" charset="-122"/>
                        </a:rPr>
                        <a:t> </a:t>
                      </a:r>
                      <a:r>
                        <a:rPr lang="en-US" altLang="zh-CN" sz="1800" b="1" smtClean="0">
                          <a:latin typeface="+mn-lt"/>
                          <a:ea typeface="宋体" pitchFamily="2" charset="-122"/>
                        </a:rPr>
                        <a:t>;</a:t>
                      </a:r>
                      <a:r>
                        <a:rPr lang="zh-CN" altLang="en-US" sz="1800" b="1" smtClean="0">
                          <a:latin typeface="+mn-lt"/>
                          <a:ea typeface="宋体" pitchFamily="2" charset="-122"/>
                        </a:rPr>
                        <a:t>定制</a:t>
                      </a:r>
                      <a:r>
                        <a:rPr lang="en-US" altLang="zh-CN" sz="1800" b="1" smtClean="0">
                          <a:latin typeface="+mn-lt"/>
                          <a:ea typeface="宋体" pitchFamily="2" charset="-122"/>
                        </a:rPr>
                        <a:t>(order)</a:t>
                      </a:r>
                      <a:r>
                        <a:rPr lang="zh-CN" altLang="en-US" sz="1800" b="1" smtClean="0">
                          <a:latin typeface="+mn-lt"/>
                          <a:ea typeface="宋体" pitchFamily="2" charset="-122"/>
                        </a:rPr>
                        <a:t>同步加载和存储操作</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2" name="表格 11"/>
          <p:cNvGraphicFramePr>
            <a:graphicFrameLocks noGrp="1"/>
          </p:cNvGraphicFramePr>
          <p:nvPr/>
        </p:nvGraphicFramePr>
        <p:xfrm>
          <a:off x="395536" y="1916832"/>
          <a:ext cx="8424934" cy="93648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3744414">
                  <a:extLst>
                    <a:ext uri="{9D8B030D-6E8A-4147-A177-3AD203B41FA5}">
                      <a16:colId xmlns:a16="http://schemas.microsoft.com/office/drawing/2014/main" val="20003"/>
                    </a:ext>
                  </a:extLst>
                </a:gridCol>
              </a:tblGrid>
              <a:tr h="159792">
                <a:tc>
                  <a:txBody>
                    <a:bodyPr/>
                    <a:lstStyle/>
                    <a:p>
                      <a:pPr algn="dist">
                        <a:lnSpc>
                          <a:spcPct val="100000"/>
                        </a:lnSpc>
                      </a:pPr>
                      <a:r>
                        <a:rPr lang="en-US" altLang="zh-CN" sz="1600" b="1" smtClean="0">
                          <a:latin typeface="+mn-lt"/>
                          <a:ea typeface="宋体" pitchFamily="2" charset="-122"/>
                        </a:rPr>
                        <a:t>31     26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25                        6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5   0</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1984">
                <a:tc>
                  <a:txBody>
                    <a:bodyPr/>
                    <a:lstStyle/>
                    <a:p>
                      <a:pPr algn="ctr">
                        <a:lnSpc>
                          <a:spcPct val="100000"/>
                        </a:lnSpc>
                      </a:pPr>
                      <a:r>
                        <a:rPr lang="en-US" altLang="zh-CN" sz="1800" b="1" smtClean="0">
                          <a:latin typeface="+mn-lt"/>
                          <a:ea typeface="宋体" pitchFamily="2" charset="-122"/>
                        </a:rPr>
                        <a:t>Special</a:t>
                      </a:r>
                    </a:p>
                    <a:p>
                      <a:pPr algn="ctr">
                        <a:lnSpc>
                          <a:spcPct val="100000"/>
                        </a:lnSpc>
                      </a:pPr>
                      <a:r>
                        <a:rPr lang="en-US" altLang="zh-CN" sz="1800" b="1" smtClean="0">
                          <a:latin typeface="+mn-lt"/>
                          <a:ea typeface="宋体" pitchFamily="2" charset="-122"/>
                        </a:rPr>
                        <a:t>000000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code</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Break</a:t>
                      </a:r>
                    </a:p>
                    <a:p>
                      <a:pPr algn="ctr">
                        <a:lnSpc>
                          <a:spcPct val="100000"/>
                        </a:lnSpc>
                      </a:pPr>
                      <a:r>
                        <a:rPr lang="en-US" altLang="zh-CN" sz="1800" b="1" smtClean="0">
                          <a:latin typeface="+mn-lt"/>
                          <a:ea typeface="宋体" pitchFamily="2" charset="-122"/>
                        </a:rPr>
                        <a:t>001101</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lnSpc>
                          <a:spcPct val="100000"/>
                        </a:lnSpc>
                      </a:pPr>
                      <a:r>
                        <a:rPr lang="en-US" altLang="zh-CN" sz="1800" b="1" smtClean="0">
                          <a:latin typeface="+mn-lt"/>
                          <a:ea typeface="宋体" pitchFamily="2" charset="-122"/>
                        </a:rPr>
                        <a:t> </a:t>
                      </a:r>
                      <a:r>
                        <a:rPr lang="en-US" altLang="zh-CN" sz="1800" b="1" smtClean="0">
                          <a:solidFill>
                            <a:srgbClr val="FF0000"/>
                          </a:solidFill>
                          <a:latin typeface="+mn-lt"/>
                          <a:ea typeface="宋体" pitchFamily="2" charset="-122"/>
                        </a:rPr>
                        <a:t>BREAK</a:t>
                      </a:r>
                      <a:r>
                        <a:rPr lang="en-US" altLang="zh-CN" sz="1800" b="1" smtClean="0">
                          <a:latin typeface="+mn-lt"/>
                          <a:ea typeface="宋体" pitchFamily="2" charset="-122"/>
                        </a:rPr>
                        <a:t>     ;</a:t>
                      </a:r>
                      <a:r>
                        <a:rPr lang="zh-CN" altLang="en-US" sz="1800" b="1" smtClean="0">
                          <a:latin typeface="+mn-lt"/>
                          <a:ea typeface="宋体" pitchFamily="2" charset="-122"/>
                        </a:rPr>
                        <a:t>断点异常</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3" name="表格 12"/>
          <p:cNvGraphicFramePr>
            <a:graphicFrameLocks noGrp="1"/>
          </p:cNvGraphicFramePr>
          <p:nvPr/>
        </p:nvGraphicFramePr>
        <p:xfrm>
          <a:off x="395536" y="2852936"/>
          <a:ext cx="8424934" cy="93648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432048">
                  <a:extLst>
                    <a:ext uri="{9D8B030D-6E8A-4147-A177-3AD203B41FA5}">
                      <a16:colId xmlns:a16="http://schemas.microsoft.com/office/drawing/2014/main" val="20005"/>
                    </a:ext>
                  </a:extLst>
                </a:gridCol>
                <a:gridCol w="3744414">
                  <a:extLst>
                    <a:ext uri="{9D8B030D-6E8A-4147-A177-3AD203B41FA5}">
                      <a16:colId xmlns:a16="http://schemas.microsoft.com/office/drawing/2014/main" val="20006"/>
                    </a:ext>
                  </a:extLst>
                </a:gridCol>
              </a:tblGrid>
              <a:tr h="159792">
                <a:tc>
                  <a:txBody>
                    <a:bodyPr/>
                    <a:lstStyle/>
                    <a:p>
                      <a:pPr algn="dist">
                        <a:lnSpc>
                          <a:spcPct val="100000"/>
                        </a:lnSpc>
                      </a:pPr>
                      <a:r>
                        <a:rPr lang="en-US" altLang="zh-CN" sz="1600" b="1" smtClean="0">
                          <a:latin typeface="+mn-lt"/>
                          <a:ea typeface="宋体" pitchFamily="2" charset="-122"/>
                        </a:rPr>
                        <a:t>31     26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25   21</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20   16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15   11</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10    3</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2  0</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1984">
                <a:tc>
                  <a:txBody>
                    <a:bodyPr/>
                    <a:lstStyle/>
                    <a:p>
                      <a:pPr algn="ctr">
                        <a:lnSpc>
                          <a:spcPct val="100000"/>
                        </a:lnSpc>
                      </a:pPr>
                      <a:r>
                        <a:rPr lang="en-US" altLang="zh-CN" sz="1800" b="1" smtClean="0">
                          <a:latin typeface="+mn-lt"/>
                          <a:ea typeface="宋体" pitchFamily="2" charset="-122"/>
                        </a:rPr>
                        <a:t>COP0</a:t>
                      </a:r>
                    </a:p>
                    <a:p>
                      <a:pPr algn="ctr">
                        <a:lnSpc>
                          <a:spcPct val="100000"/>
                        </a:lnSpc>
                      </a:pPr>
                      <a:r>
                        <a:rPr lang="en-US" altLang="zh-CN" sz="1800" b="1" smtClean="0">
                          <a:latin typeface="+mn-lt"/>
                          <a:ea typeface="宋体" pitchFamily="2" charset="-122"/>
                        </a:rPr>
                        <a:t>010000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DMF</a:t>
                      </a:r>
                    </a:p>
                    <a:p>
                      <a:pPr algn="ctr">
                        <a:lnSpc>
                          <a:spcPct val="100000"/>
                        </a:lnSpc>
                      </a:pPr>
                      <a:r>
                        <a:rPr lang="en-US" altLang="zh-CN" sz="1800" b="1" smtClean="0">
                          <a:latin typeface="+mn-lt"/>
                          <a:ea typeface="宋体" pitchFamily="2" charset="-122"/>
                        </a:rPr>
                        <a:t>00001</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rt</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rd</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0000 0000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sel</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lnSpc>
                          <a:spcPct val="100000"/>
                        </a:lnSpc>
                      </a:pPr>
                      <a:r>
                        <a:rPr lang="en-US" altLang="zh-CN" sz="1800" b="1" smtClean="0">
                          <a:latin typeface="+mn-lt"/>
                          <a:ea typeface="宋体" pitchFamily="2" charset="-122"/>
                        </a:rPr>
                        <a:t> </a:t>
                      </a:r>
                      <a:r>
                        <a:rPr lang="en-US" altLang="zh-CN" sz="1800" b="1" smtClean="0">
                          <a:solidFill>
                            <a:srgbClr val="FF0000"/>
                          </a:solidFill>
                          <a:latin typeface="+mn-lt"/>
                          <a:ea typeface="宋体" pitchFamily="2" charset="-122"/>
                        </a:rPr>
                        <a:t>DMFC0  rt,</a:t>
                      </a:r>
                      <a:r>
                        <a:rPr lang="en-US" altLang="zh-CN" sz="1800" b="1" baseline="0" smtClean="0">
                          <a:solidFill>
                            <a:srgbClr val="FF0000"/>
                          </a:solidFill>
                          <a:latin typeface="+mn-lt"/>
                          <a:ea typeface="宋体" pitchFamily="2" charset="-122"/>
                        </a:rPr>
                        <a:t> rd, sel</a:t>
                      </a:r>
                      <a:r>
                        <a:rPr lang="en-US" altLang="zh-CN" sz="1800" b="1" baseline="0" smtClean="0">
                          <a:latin typeface="+mn-lt"/>
                          <a:ea typeface="宋体" pitchFamily="2" charset="-122"/>
                        </a:rPr>
                        <a:t>    ;</a:t>
                      </a:r>
                      <a:r>
                        <a:rPr lang="zh-CN" altLang="en-US" sz="1800" b="1" smtClean="0">
                          <a:latin typeface="+mn-lt"/>
                          <a:ea typeface="宋体" pitchFamily="2" charset="-122"/>
                        </a:rPr>
                        <a:t>传送</a:t>
                      </a:r>
                      <a:endParaRPr lang="en-US" altLang="zh-CN" sz="1800" b="1" smtClean="0">
                        <a:latin typeface="+mn-lt"/>
                        <a:ea typeface="宋体" pitchFamily="2" charset="-122"/>
                      </a:endParaRPr>
                    </a:p>
                    <a:p>
                      <a:pPr algn="l">
                        <a:lnSpc>
                          <a:spcPct val="100000"/>
                        </a:lnSpc>
                      </a:pPr>
                      <a:r>
                        <a:rPr lang="en-US" altLang="zh-CN" sz="1800" b="1" smtClean="0">
                          <a:latin typeface="+mn-lt"/>
                          <a:ea typeface="宋体" pitchFamily="2" charset="-122"/>
                        </a:rPr>
                        <a:t> </a:t>
                      </a:r>
                      <a:r>
                        <a:rPr lang="en-US" altLang="zh-CN" sz="1800" b="1" baseline="0" smtClean="0">
                          <a:latin typeface="+mn-lt"/>
                          <a:ea typeface="宋体" pitchFamily="2" charset="-122"/>
                        </a:rPr>
                        <a:t>GPR[rt] </a:t>
                      </a:r>
                      <a:r>
                        <a:rPr lang="en-US" altLang="zh-CN" sz="1800" b="1" baseline="0" smtClean="0">
                          <a:latin typeface="宋体" pitchFamily="2" charset="-122"/>
                          <a:ea typeface="宋体" pitchFamily="2" charset="-122"/>
                        </a:rPr>
                        <a:t>←</a:t>
                      </a:r>
                      <a:r>
                        <a:rPr lang="en-US" altLang="zh-CN" sz="1800" b="1" baseline="0" smtClean="0">
                          <a:latin typeface="+mn-lt"/>
                          <a:ea typeface="宋体" pitchFamily="2" charset="-122"/>
                        </a:rPr>
                        <a:t> CPR[0, rd, sel]</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4" name="TextBox 13"/>
          <p:cNvSpPr txBox="1"/>
          <p:nvPr/>
        </p:nvSpPr>
        <p:spPr>
          <a:xfrm>
            <a:off x="4427984" y="3779748"/>
            <a:ext cx="4536504" cy="369332"/>
          </a:xfrm>
          <a:prstGeom prst="rect">
            <a:avLst/>
          </a:prstGeom>
          <a:noFill/>
        </p:spPr>
        <p:txBody>
          <a:bodyPr wrap="square" rtlCol="0">
            <a:spAutoFit/>
          </a:bodyPr>
          <a:lstStyle/>
          <a:p>
            <a:pPr algn="r"/>
            <a:r>
              <a:rPr lang="zh-CN" altLang="en-US" sz="1800" smtClean="0">
                <a:solidFill>
                  <a:srgbClr val="0000FF"/>
                </a:solidFill>
              </a:rPr>
              <a:t>协处理器</a:t>
            </a:r>
            <a:r>
              <a:rPr lang="en-US" altLang="zh-CN" sz="1800" smtClean="0">
                <a:solidFill>
                  <a:srgbClr val="0000FF"/>
                </a:solidFill>
              </a:rPr>
              <a:t>0</a:t>
            </a:r>
            <a:r>
              <a:rPr lang="zh-CN" altLang="en-US" sz="1800" smtClean="0">
                <a:solidFill>
                  <a:srgbClr val="0000FF"/>
                </a:solidFill>
              </a:rPr>
              <a:t>寄存器内容传送到通用寄存器</a:t>
            </a:r>
            <a:endParaRPr lang="zh-CN" altLang="en-US" sz="1800">
              <a:solidFill>
                <a:srgbClr val="0000FF"/>
              </a:solidFill>
            </a:endParaRPr>
          </a:p>
        </p:txBody>
      </p:sp>
      <p:graphicFrame>
        <p:nvGraphicFramePr>
          <p:cNvPr id="15" name="表格 14"/>
          <p:cNvGraphicFramePr>
            <a:graphicFrameLocks noGrp="1"/>
          </p:cNvGraphicFramePr>
          <p:nvPr/>
        </p:nvGraphicFramePr>
        <p:xfrm>
          <a:off x="395538" y="4076696"/>
          <a:ext cx="8424934" cy="93648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432046">
                  <a:extLst>
                    <a:ext uri="{9D8B030D-6E8A-4147-A177-3AD203B41FA5}">
                      <a16:colId xmlns:a16="http://schemas.microsoft.com/office/drawing/2014/main" val="20001"/>
                    </a:ext>
                  </a:extLst>
                </a:gridCol>
                <a:gridCol w="2448274">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3744414">
                  <a:extLst>
                    <a:ext uri="{9D8B030D-6E8A-4147-A177-3AD203B41FA5}">
                      <a16:colId xmlns:a16="http://schemas.microsoft.com/office/drawing/2014/main" val="20004"/>
                    </a:ext>
                  </a:extLst>
                </a:gridCol>
              </a:tblGrid>
              <a:tr h="159792">
                <a:tc>
                  <a:txBody>
                    <a:bodyPr/>
                    <a:lstStyle/>
                    <a:p>
                      <a:pPr algn="dist">
                        <a:lnSpc>
                          <a:spcPct val="100000"/>
                        </a:lnSpc>
                      </a:pPr>
                      <a:r>
                        <a:rPr lang="en-US" altLang="zh-CN" sz="1600" b="1" smtClean="0">
                          <a:latin typeface="+mn-lt"/>
                          <a:ea typeface="宋体" pitchFamily="2" charset="-122"/>
                        </a:rPr>
                        <a:t>31     26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altLang="zh-CN" sz="1600" b="1" smtClean="0">
                          <a:latin typeface="+mn-lt"/>
                          <a:ea typeface="宋体" pitchFamily="2" charset="-122"/>
                        </a:rPr>
                        <a:t>25</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24     </a:t>
                      </a:r>
                      <a:r>
                        <a:rPr lang="en-US" altLang="zh-CN" sz="1600" b="1" baseline="0" smtClean="0">
                          <a:latin typeface="+mn-lt"/>
                          <a:ea typeface="宋体" pitchFamily="2" charset="-122"/>
                        </a:rPr>
                        <a:t> </a:t>
                      </a:r>
                      <a:r>
                        <a:rPr lang="en-US" altLang="zh-CN" sz="1600" b="1" smtClean="0">
                          <a:latin typeface="+mn-lt"/>
                          <a:ea typeface="宋体" pitchFamily="2" charset="-122"/>
                        </a:rPr>
                        <a:t>              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5   0</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1984">
                <a:tc>
                  <a:txBody>
                    <a:bodyPr/>
                    <a:lstStyle/>
                    <a:p>
                      <a:pPr algn="ctr">
                        <a:lnSpc>
                          <a:spcPct val="100000"/>
                        </a:lnSpc>
                      </a:pPr>
                      <a:r>
                        <a:rPr lang="en-US" altLang="zh-CN" sz="1800" b="1" smtClean="0">
                          <a:latin typeface="+mn-lt"/>
                          <a:ea typeface="宋体" pitchFamily="2" charset="-122"/>
                        </a:rPr>
                        <a:t>COP0</a:t>
                      </a:r>
                    </a:p>
                    <a:p>
                      <a:pPr algn="ctr">
                        <a:lnSpc>
                          <a:spcPct val="100000"/>
                        </a:lnSpc>
                      </a:pPr>
                      <a:r>
                        <a:rPr lang="en-US" altLang="zh-CN" sz="1800" b="1" smtClean="0">
                          <a:latin typeface="+mn-lt"/>
                          <a:ea typeface="宋体" pitchFamily="2" charset="-122"/>
                        </a:rPr>
                        <a:t>010000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CO</a:t>
                      </a:r>
                    </a:p>
                    <a:p>
                      <a:pPr algn="ctr">
                        <a:lnSpc>
                          <a:spcPct val="100000"/>
                        </a:lnSpc>
                      </a:pPr>
                      <a:r>
                        <a:rPr lang="en-US" altLang="zh-CN" sz="1800" b="1" smtClean="0">
                          <a:latin typeface="+mn-lt"/>
                          <a:ea typeface="宋体" pitchFamily="2" charset="-122"/>
                        </a:rPr>
                        <a:t>1</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700" b="1" smtClean="0">
                          <a:latin typeface="+mn-lt"/>
                          <a:ea typeface="宋体" pitchFamily="2" charset="-122"/>
                        </a:rPr>
                        <a:t>000 0000 0000 0000 0000</a:t>
                      </a:r>
                      <a:endParaRPr lang="zh-CN" altLang="en-US" sz="17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DeRet</a:t>
                      </a:r>
                    </a:p>
                    <a:p>
                      <a:pPr algn="ctr">
                        <a:lnSpc>
                          <a:spcPct val="100000"/>
                        </a:lnSpc>
                      </a:pPr>
                      <a:r>
                        <a:rPr lang="en-US" altLang="zh-CN" sz="1800" b="1" smtClean="0">
                          <a:latin typeface="+mn-lt"/>
                          <a:ea typeface="宋体" pitchFamily="2" charset="-122"/>
                        </a:rPr>
                        <a:t>011111</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lnSpc>
                          <a:spcPct val="100000"/>
                        </a:lnSpc>
                      </a:pPr>
                      <a:r>
                        <a:rPr lang="en-US" altLang="zh-CN" sz="1800" b="1" smtClean="0">
                          <a:latin typeface="+mn-lt"/>
                          <a:ea typeface="宋体" pitchFamily="2" charset="-122"/>
                        </a:rPr>
                        <a:t> </a:t>
                      </a:r>
                      <a:r>
                        <a:rPr lang="en-US" altLang="zh-CN" sz="1800" b="1" baseline="0" smtClean="0">
                          <a:solidFill>
                            <a:srgbClr val="FF0000"/>
                          </a:solidFill>
                          <a:latin typeface="+mn-lt"/>
                          <a:ea typeface="宋体" pitchFamily="2" charset="-122"/>
                        </a:rPr>
                        <a:t>DERET</a:t>
                      </a:r>
                      <a:r>
                        <a:rPr lang="en-US" altLang="zh-CN" sz="1800" b="1" baseline="0" smtClean="0">
                          <a:solidFill>
                            <a:schemeClr val="tx1"/>
                          </a:solidFill>
                          <a:latin typeface="+mn-lt"/>
                          <a:ea typeface="宋体" pitchFamily="2" charset="-122"/>
                        </a:rPr>
                        <a:t>     ;Debug</a:t>
                      </a:r>
                      <a:r>
                        <a:rPr lang="zh-CN" altLang="en-US" sz="1800" b="1" baseline="0" smtClean="0">
                          <a:solidFill>
                            <a:schemeClr val="tx1"/>
                          </a:solidFill>
                          <a:latin typeface="+mn-lt"/>
                          <a:ea typeface="宋体" pitchFamily="2" charset="-122"/>
                        </a:rPr>
                        <a:t>异常返回</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0" name="表格 9"/>
          <p:cNvGraphicFramePr>
            <a:graphicFrameLocks noGrp="1"/>
          </p:cNvGraphicFramePr>
          <p:nvPr/>
        </p:nvGraphicFramePr>
        <p:xfrm>
          <a:off x="395536" y="5013176"/>
          <a:ext cx="8424934" cy="93648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360040">
                  <a:extLst>
                    <a:ext uri="{9D8B030D-6E8A-4147-A177-3AD203B41FA5}">
                      <a16:colId xmlns:a16="http://schemas.microsoft.com/office/drawing/2014/main" val="20004"/>
                    </a:ext>
                  </a:extLst>
                </a:gridCol>
                <a:gridCol w="1728192">
                  <a:extLst>
                    <a:ext uri="{9D8B030D-6E8A-4147-A177-3AD203B41FA5}">
                      <a16:colId xmlns:a16="http://schemas.microsoft.com/office/drawing/2014/main" val="20005"/>
                    </a:ext>
                  </a:extLst>
                </a:gridCol>
                <a:gridCol w="3744414">
                  <a:extLst>
                    <a:ext uri="{9D8B030D-6E8A-4147-A177-3AD203B41FA5}">
                      <a16:colId xmlns:a16="http://schemas.microsoft.com/office/drawing/2014/main" val="20006"/>
                    </a:ext>
                  </a:extLst>
                </a:gridCol>
              </a:tblGrid>
              <a:tr h="159792">
                <a:tc>
                  <a:txBody>
                    <a:bodyPr/>
                    <a:lstStyle/>
                    <a:p>
                      <a:pPr algn="dist">
                        <a:lnSpc>
                          <a:spcPct val="100000"/>
                        </a:lnSpc>
                      </a:pPr>
                      <a:r>
                        <a:rPr lang="en-US" altLang="zh-CN" sz="1600" b="1" smtClean="0">
                          <a:latin typeface="+mn-lt"/>
                          <a:ea typeface="宋体" pitchFamily="2" charset="-122"/>
                        </a:rPr>
                        <a:t>31     26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25   21</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20</a:t>
                      </a:r>
                      <a:r>
                        <a:rPr lang="en-US" altLang="zh-CN" sz="1600" b="1" baseline="0" smtClean="0">
                          <a:latin typeface="+mn-lt"/>
                          <a:ea typeface="宋体" pitchFamily="2" charset="-122"/>
                        </a:rPr>
                        <a:t> </a:t>
                      </a:r>
                      <a:r>
                        <a:rPr lang="en-US" altLang="zh-CN" sz="1600" b="1" smtClean="0">
                          <a:latin typeface="+mn-lt"/>
                          <a:ea typeface="宋体" pitchFamily="2" charset="-122"/>
                        </a:rPr>
                        <a:t>18</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altLang="zh-CN" sz="1600" b="1" smtClean="0">
                          <a:latin typeface="+mn-lt"/>
                          <a:ea typeface="宋体" pitchFamily="2" charset="-122"/>
                        </a:rPr>
                        <a:t>17</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altLang="zh-CN" sz="1600" b="1" smtClean="0">
                          <a:latin typeface="+mn-lt"/>
                          <a:ea typeface="宋体" pitchFamily="2" charset="-122"/>
                        </a:rPr>
                        <a:t>16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15      </a:t>
                      </a:r>
                      <a:r>
                        <a:rPr lang="en-US" altLang="zh-CN" sz="1600" b="1" baseline="0" smtClean="0">
                          <a:latin typeface="+mn-lt"/>
                          <a:ea typeface="宋体" pitchFamily="2" charset="-122"/>
                        </a:rPr>
                        <a:t> </a:t>
                      </a:r>
                      <a:r>
                        <a:rPr lang="en-US" altLang="zh-CN" sz="1600" b="1" smtClean="0">
                          <a:latin typeface="+mn-lt"/>
                          <a:ea typeface="宋体" pitchFamily="2" charset="-122"/>
                        </a:rPr>
                        <a:t>  </a:t>
                      </a:r>
                      <a:r>
                        <a:rPr lang="en-US" altLang="zh-CN" sz="1600" b="1" baseline="0" smtClean="0">
                          <a:latin typeface="+mn-lt"/>
                          <a:ea typeface="宋体" pitchFamily="2" charset="-122"/>
                        </a:rPr>
                        <a:t> </a:t>
                      </a:r>
                      <a:r>
                        <a:rPr lang="en-US" altLang="zh-CN" sz="1600" b="1" smtClean="0">
                          <a:latin typeface="+mn-lt"/>
                          <a:ea typeface="宋体" pitchFamily="2" charset="-122"/>
                        </a:rPr>
                        <a:t>   0</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1984">
                <a:tc>
                  <a:txBody>
                    <a:bodyPr/>
                    <a:lstStyle/>
                    <a:p>
                      <a:pPr algn="ctr">
                        <a:lnSpc>
                          <a:spcPct val="100000"/>
                        </a:lnSpc>
                      </a:pPr>
                      <a:r>
                        <a:rPr lang="en-US" altLang="zh-CN" sz="1800" b="1" smtClean="0">
                          <a:latin typeface="+mn-lt"/>
                          <a:ea typeface="宋体" pitchFamily="2" charset="-122"/>
                        </a:rPr>
                        <a:t>COP1</a:t>
                      </a:r>
                    </a:p>
                    <a:p>
                      <a:pPr algn="ctr">
                        <a:lnSpc>
                          <a:spcPct val="100000"/>
                        </a:lnSpc>
                      </a:pPr>
                      <a:r>
                        <a:rPr lang="en-US" altLang="zh-CN" sz="1800" b="1" smtClean="0">
                          <a:latin typeface="+mn-lt"/>
                          <a:ea typeface="宋体" pitchFamily="2" charset="-122"/>
                        </a:rPr>
                        <a:t>010001</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BC</a:t>
                      </a:r>
                    </a:p>
                    <a:p>
                      <a:pPr algn="ctr">
                        <a:lnSpc>
                          <a:spcPct val="100000"/>
                        </a:lnSpc>
                      </a:pPr>
                      <a:r>
                        <a:rPr lang="en-US" altLang="zh-CN" sz="1800" b="1" smtClean="0">
                          <a:latin typeface="+mn-lt"/>
                          <a:ea typeface="宋体" pitchFamily="2" charset="-122"/>
                        </a:rPr>
                        <a:t>01000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cc</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nd</a:t>
                      </a:r>
                    </a:p>
                    <a:p>
                      <a:pPr algn="ctr">
                        <a:lnSpc>
                          <a:spcPct val="100000"/>
                        </a:lnSpc>
                      </a:pPr>
                      <a:r>
                        <a:rPr lang="en-US" altLang="zh-CN" sz="1800" b="1" smtClean="0">
                          <a:latin typeface="+mn-lt"/>
                          <a:ea typeface="宋体" pitchFamily="2" charset="-122"/>
                        </a:rPr>
                        <a:t>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tf</a:t>
                      </a:r>
                    </a:p>
                    <a:p>
                      <a:pPr algn="ctr">
                        <a:lnSpc>
                          <a:spcPct val="100000"/>
                        </a:lnSpc>
                      </a:pPr>
                      <a:r>
                        <a:rPr lang="en-US" altLang="zh-CN" sz="1800" b="1" smtClean="0">
                          <a:latin typeface="+mn-lt"/>
                          <a:ea typeface="宋体" pitchFamily="2" charset="-122"/>
                        </a:rPr>
                        <a:t>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offset</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lnSpc>
                          <a:spcPct val="100000"/>
                        </a:lnSpc>
                      </a:pPr>
                      <a:r>
                        <a:rPr lang="en-US" altLang="zh-CN" sz="1800" b="1" smtClean="0">
                          <a:latin typeface="+mn-lt"/>
                          <a:ea typeface="宋体" pitchFamily="2" charset="-122"/>
                        </a:rPr>
                        <a:t> </a:t>
                      </a:r>
                      <a:r>
                        <a:rPr lang="en-US" altLang="zh-CN" sz="1800" b="1" smtClean="0">
                          <a:solidFill>
                            <a:srgbClr val="FF0000"/>
                          </a:solidFill>
                          <a:latin typeface="+mn-lt"/>
                          <a:ea typeface="宋体" pitchFamily="2" charset="-122"/>
                        </a:rPr>
                        <a:t>BC1F  cc, offset</a:t>
                      </a:r>
                      <a:r>
                        <a:rPr lang="en-US" altLang="zh-CN" sz="1800" b="1" baseline="0" smtClean="0">
                          <a:solidFill>
                            <a:schemeClr val="tx1"/>
                          </a:solidFill>
                          <a:latin typeface="+mn-lt"/>
                          <a:ea typeface="宋体" pitchFamily="2" charset="-122"/>
                        </a:rPr>
                        <a:t>        ;</a:t>
                      </a:r>
                      <a:r>
                        <a:rPr lang="zh-CN" altLang="en-US" sz="1800" b="1" baseline="0" smtClean="0">
                          <a:solidFill>
                            <a:schemeClr val="tx1"/>
                          </a:solidFill>
                          <a:latin typeface="+mn-lt"/>
                          <a:ea typeface="宋体" pitchFamily="2" charset="-122"/>
                        </a:rPr>
                        <a:t>条件分支</a:t>
                      </a:r>
                      <a:endParaRPr lang="en-US" altLang="zh-CN" sz="1800" b="1" baseline="0" smtClean="0">
                        <a:solidFill>
                          <a:schemeClr val="tx1"/>
                        </a:solidFill>
                        <a:latin typeface="+mn-lt"/>
                        <a:ea typeface="宋体" pitchFamily="2" charset="-122"/>
                      </a:endParaRPr>
                    </a:p>
                    <a:p>
                      <a:pPr algn="l">
                        <a:lnSpc>
                          <a:spcPct val="100000"/>
                        </a:lnSpc>
                      </a:pPr>
                      <a:r>
                        <a:rPr lang="en-US" altLang="zh-CN" sz="1600" b="1" baseline="0" smtClean="0">
                          <a:latin typeface="+mn-lt"/>
                          <a:ea typeface="宋体" pitchFamily="2" charset="-122"/>
                        </a:rPr>
                        <a:t> if FPConditionCode(cc)=0 then branch</a:t>
                      </a:r>
                      <a:endParaRPr lang="zh-CN" altLang="en-US" sz="1600" b="1">
                        <a:solidFill>
                          <a:schemeClr val="tx1"/>
                        </a:solidFill>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1" name="TextBox 10"/>
          <p:cNvSpPr txBox="1"/>
          <p:nvPr/>
        </p:nvSpPr>
        <p:spPr>
          <a:xfrm>
            <a:off x="2339752" y="5939988"/>
            <a:ext cx="6624736" cy="369332"/>
          </a:xfrm>
          <a:prstGeom prst="rect">
            <a:avLst/>
          </a:prstGeom>
          <a:noFill/>
        </p:spPr>
        <p:txBody>
          <a:bodyPr wrap="square" rtlCol="0">
            <a:spAutoFit/>
          </a:bodyPr>
          <a:lstStyle/>
          <a:p>
            <a:pPr algn="r"/>
            <a:r>
              <a:rPr lang="zh-CN" altLang="en-US" sz="1800" smtClean="0">
                <a:solidFill>
                  <a:srgbClr val="0000FF"/>
                </a:solidFill>
              </a:rPr>
              <a:t>测试浮点处理器</a:t>
            </a:r>
            <a:r>
              <a:rPr lang="en-US" altLang="zh-CN" sz="1800" smtClean="0">
                <a:solidFill>
                  <a:srgbClr val="0000FF"/>
                </a:solidFill>
              </a:rPr>
              <a:t>FP</a:t>
            </a:r>
            <a:r>
              <a:rPr lang="zh-CN" altLang="en-US" sz="1800" smtClean="0">
                <a:solidFill>
                  <a:srgbClr val="0000FF"/>
                </a:solidFill>
              </a:rPr>
              <a:t>的条件码，目标地址由</a:t>
            </a:r>
            <a:r>
              <a:rPr lang="en-US" altLang="zh-CN" sz="1800" smtClean="0">
                <a:solidFill>
                  <a:srgbClr val="0000FF"/>
                </a:solidFill>
              </a:rPr>
              <a:t>PC</a:t>
            </a:r>
            <a:r>
              <a:rPr lang="zh-CN" altLang="en-US" sz="1800" smtClean="0">
                <a:solidFill>
                  <a:srgbClr val="0000FF"/>
                </a:solidFill>
              </a:rPr>
              <a:t>相对寻址确定</a:t>
            </a:r>
            <a:endParaRPr lang="zh-CN" altLang="en-US" sz="1800">
              <a:solidFill>
                <a:srgbClr val="0000FF"/>
              </a:solidFill>
            </a:endParaRPr>
          </a:p>
        </p:txBody>
      </p:sp>
    </p:spTree>
  </p:cSld>
  <p:clrMapOvr>
    <a:masterClrMapping/>
  </p:clrMapOvr>
  <p:transition spd="med"/>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5.6</a:t>
            </a:r>
            <a:r>
              <a:rPr lang="en-US" altLang="zh-CN" b="0" smtClean="0"/>
              <a:t> </a:t>
            </a:r>
            <a:r>
              <a:rPr lang="zh-CN" altLang="en-US" b="0" smtClean="0"/>
              <a:t>典型指令系统</a:t>
            </a:r>
            <a:r>
              <a:rPr lang="en-US" altLang="zh-CN" b="0" smtClean="0"/>
              <a:t>    </a:t>
            </a:r>
            <a:r>
              <a:rPr lang="zh-CN" altLang="en-US" sz="2800" smtClean="0">
                <a:solidFill>
                  <a:srgbClr val="D60093"/>
                </a:solidFill>
                <a:latin typeface="Arial" pitchFamily="34" charset="0"/>
                <a:ea typeface="黑体" pitchFamily="49" charset="-122"/>
                <a:cs typeface="Arial" pitchFamily="34" charset="0"/>
              </a:rPr>
              <a:t>二、</a:t>
            </a:r>
            <a:r>
              <a:rPr lang="en-US" altLang="zh-CN" sz="2800" smtClean="0">
                <a:solidFill>
                  <a:srgbClr val="D60093"/>
                </a:solidFill>
                <a:latin typeface="Arial" pitchFamily="34" charset="0"/>
                <a:ea typeface="黑体" pitchFamily="49" charset="-122"/>
                <a:cs typeface="Arial" pitchFamily="34" charset="0"/>
              </a:rPr>
              <a:t>MIPS </a:t>
            </a:r>
            <a:r>
              <a:rPr lang="zh-CN" altLang="en-US" sz="2800" smtClean="0">
                <a:solidFill>
                  <a:srgbClr val="D60093"/>
                </a:solidFill>
                <a:latin typeface="Arial" pitchFamily="34" charset="0"/>
                <a:ea typeface="黑体" pitchFamily="49" charset="-122"/>
                <a:cs typeface="Arial" pitchFamily="34" charset="0"/>
              </a:rPr>
              <a:t>指令系统</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112</a:t>
            </a:fld>
            <a:endParaRPr lang="en-US" altLang="zh-CN"/>
          </a:p>
        </p:txBody>
      </p:sp>
      <p:sp>
        <p:nvSpPr>
          <p:cNvPr id="5" name="内容占位符 2"/>
          <p:cNvSpPr txBox="1">
            <a:spLocks/>
          </p:cNvSpPr>
          <p:nvPr/>
        </p:nvSpPr>
        <p:spPr bwMode="auto">
          <a:xfrm>
            <a:off x="457200" y="549275"/>
            <a:ext cx="8578850" cy="5034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2. MIPS64 </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指令格式及指令示例</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	3/3</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graphicFrame>
        <p:nvGraphicFramePr>
          <p:cNvPr id="6" name="表格 5"/>
          <p:cNvGraphicFramePr>
            <a:graphicFrameLocks noGrp="1"/>
          </p:cNvGraphicFramePr>
          <p:nvPr/>
        </p:nvGraphicFramePr>
        <p:xfrm>
          <a:off x="395538" y="1259468"/>
          <a:ext cx="8424934" cy="93648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84176">
                  <a:extLst>
                    <a:ext uri="{9D8B030D-6E8A-4147-A177-3AD203B41FA5}">
                      <a16:colId xmlns:a16="http://schemas.microsoft.com/office/drawing/2014/main" val="20004"/>
                    </a:ext>
                  </a:extLst>
                </a:gridCol>
                <a:gridCol w="3744414">
                  <a:extLst>
                    <a:ext uri="{9D8B030D-6E8A-4147-A177-3AD203B41FA5}">
                      <a16:colId xmlns:a16="http://schemas.microsoft.com/office/drawing/2014/main" val="20005"/>
                    </a:ext>
                  </a:extLst>
                </a:gridCol>
              </a:tblGrid>
              <a:tr h="159792">
                <a:tc>
                  <a:txBody>
                    <a:bodyPr/>
                    <a:lstStyle/>
                    <a:p>
                      <a:pPr algn="dist">
                        <a:lnSpc>
                          <a:spcPct val="100000"/>
                        </a:lnSpc>
                      </a:pPr>
                      <a:r>
                        <a:rPr lang="en-US" altLang="zh-CN" sz="1600" b="1" smtClean="0">
                          <a:latin typeface="+mn-lt"/>
                          <a:ea typeface="宋体" pitchFamily="2" charset="-122"/>
                        </a:rPr>
                        <a:t>31     26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25   21</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20   16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15   11</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10             0</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1984">
                <a:tc>
                  <a:txBody>
                    <a:bodyPr/>
                    <a:lstStyle/>
                    <a:p>
                      <a:pPr algn="ctr">
                        <a:lnSpc>
                          <a:spcPct val="100000"/>
                        </a:lnSpc>
                      </a:pPr>
                      <a:r>
                        <a:rPr lang="en-US" altLang="zh-CN" sz="1800" b="1" smtClean="0">
                          <a:latin typeface="+mn-lt"/>
                          <a:ea typeface="宋体" pitchFamily="2" charset="-122"/>
                        </a:rPr>
                        <a:t>COP1</a:t>
                      </a:r>
                    </a:p>
                    <a:p>
                      <a:pPr algn="ctr">
                        <a:lnSpc>
                          <a:spcPct val="100000"/>
                        </a:lnSpc>
                      </a:pPr>
                      <a:r>
                        <a:rPr lang="en-US" altLang="zh-CN" sz="1800" b="1" smtClean="0">
                          <a:latin typeface="+mn-lt"/>
                          <a:ea typeface="宋体" pitchFamily="2" charset="-122"/>
                        </a:rPr>
                        <a:t>010001</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CF</a:t>
                      </a:r>
                    </a:p>
                    <a:p>
                      <a:pPr algn="ctr">
                        <a:lnSpc>
                          <a:spcPct val="100000"/>
                        </a:lnSpc>
                      </a:pPr>
                      <a:r>
                        <a:rPr lang="en-US" altLang="zh-CN" sz="1800" b="1" smtClean="0">
                          <a:latin typeface="+mn-lt"/>
                          <a:ea typeface="宋体" pitchFamily="2" charset="-122"/>
                        </a:rPr>
                        <a:t>00010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rt</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fs</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000 0000 0000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lnSpc>
                          <a:spcPct val="100000"/>
                        </a:lnSpc>
                      </a:pPr>
                      <a:r>
                        <a:rPr lang="en-US" altLang="zh-CN" sz="1800" b="1" smtClean="0">
                          <a:latin typeface="+mn-lt"/>
                          <a:ea typeface="宋体" pitchFamily="2" charset="-122"/>
                        </a:rPr>
                        <a:t> </a:t>
                      </a:r>
                      <a:r>
                        <a:rPr lang="en-US" altLang="zh-CN" sz="1800" b="1" smtClean="0">
                          <a:solidFill>
                            <a:srgbClr val="FF0000"/>
                          </a:solidFill>
                          <a:latin typeface="+mn-lt"/>
                          <a:ea typeface="宋体" pitchFamily="2" charset="-122"/>
                        </a:rPr>
                        <a:t>CFC1  rt, fs</a:t>
                      </a:r>
                      <a:r>
                        <a:rPr lang="en-US" altLang="zh-CN" sz="1800" b="1" baseline="0" smtClean="0">
                          <a:solidFill>
                            <a:schemeClr val="tx1"/>
                          </a:solidFill>
                          <a:latin typeface="+mn-lt"/>
                          <a:ea typeface="宋体" pitchFamily="2" charset="-122"/>
                        </a:rPr>
                        <a:t>    ;</a:t>
                      </a:r>
                      <a:r>
                        <a:rPr lang="zh-CN" altLang="en-US" sz="1800" b="1" baseline="0" smtClean="0">
                          <a:solidFill>
                            <a:schemeClr val="tx1"/>
                          </a:solidFill>
                          <a:latin typeface="+mn-lt"/>
                          <a:ea typeface="宋体" pitchFamily="2" charset="-122"/>
                        </a:rPr>
                        <a:t>传送</a:t>
                      </a:r>
                      <a:endParaRPr lang="en-US" altLang="zh-CN" sz="1800" b="1" baseline="0" smtClean="0">
                        <a:solidFill>
                          <a:schemeClr val="tx1"/>
                        </a:solidFill>
                        <a:latin typeface="+mn-lt"/>
                        <a:ea typeface="宋体" pitchFamily="2" charset="-122"/>
                      </a:endParaRPr>
                    </a:p>
                    <a:p>
                      <a:pPr algn="l">
                        <a:lnSpc>
                          <a:spcPct val="100000"/>
                        </a:lnSpc>
                      </a:pPr>
                      <a:r>
                        <a:rPr lang="en-US" altLang="zh-CN" sz="1800" b="1" baseline="0" smtClean="0">
                          <a:latin typeface="+mn-lt"/>
                          <a:ea typeface="宋体" pitchFamily="2" charset="-122"/>
                        </a:rPr>
                        <a:t> GPR[rt] </a:t>
                      </a:r>
                      <a:r>
                        <a:rPr lang="en-US" altLang="zh-CN" sz="1800" b="1" baseline="0" smtClean="0">
                          <a:latin typeface="宋体" pitchFamily="2" charset="-122"/>
                          <a:ea typeface="宋体" pitchFamily="2" charset="-122"/>
                        </a:rPr>
                        <a:t>←</a:t>
                      </a:r>
                      <a:r>
                        <a:rPr lang="en-US" altLang="zh-CN" sz="1800" b="1" baseline="0" smtClean="0">
                          <a:latin typeface="+mn-lt"/>
                          <a:ea typeface="宋体" pitchFamily="2" charset="-122"/>
                        </a:rPr>
                        <a:t> FP Control[FPR[fs]]</a:t>
                      </a:r>
                      <a:endParaRPr lang="zh-CN" altLang="en-US" sz="1800" b="1">
                        <a:solidFill>
                          <a:schemeClr val="tx1"/>
                        </a:solidFill>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2" name="表格 11"/>
          <p:cNvGraphicFramePr>
            <a:graphicFrameLocks noGrp="1"/>
          </p:cNvGraphicFramePr>
          <p:nvPr/>
        </p:nvGraphicFramePr>
        <p:xfrm>
          <a:off x="395536" y="2267204"/>
          <a:ext cx="8424934" cy="93648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3312368">
                  <a:extLst>
                    <a:ext uri="{9D8B030D-6E8A-4147-A177-3AD203B41FA5}">
                      <a16:colId xmlns:a16="http://schemas.microsoft.com/office/drawing/2014/main" val="20002"/>
                    </a:ext>
                  </a:extLst>
                </a:gridCol>
                <a:gridCol w="3744414">
                  <a:extLst>
                    <a:ext uri="{9D8B030D-6E8A-4147-A177-3AD203B41FA5}">
                      <a16:colId xmlns:a16="http://schemas.microsoft.com/office/drawing/2014/main" val="20003"/>
                    </a:ext>
                  </a:extLst>
                </a:gridCol>
              </a:tblGrid>
              <a:tr h="159792">
                <a:tc>
                  <a:txBody>
                    <a:bodyPr/>
                    <a:lstStyle/>
                    <a:p>
                      <a:pPr algn="dist">
                        <a:lnSpc>
                          <a:spcPct val="100000"/>
                        </a:lnSpc>
                      </a:pPr>
                      <a:r>
                        <a:rPr lang="en-US" altLang="zh-CN" sz="1600" b="1" smtClean="0">
                          <a:latin typeface="+mn-lt"/>
                          <a:ea typeface="宋体" pitchFamily="2" charset="-122"/>
                        </a:rPr>
                        <a:t>31     26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altLang="zh-CN" sz="1600" b="1" smtClean="0">
                          <a:latin typeface="+mn-lt"/>
                          <a:ea typeface="宋体" pitchFamily="2" charset="-122"/>
                        </a:rPr>
                        <a:t>25</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24                                                0</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1984">
                <a:tc>
                  <a:txBody>
                    <a:bodyPr/>
                    <a:lstStyle/>
                    <a:p>
                      <a:pPr algn="ctr">
                        <a:lnSpc>
                          <a:spcPct val="100000"/>
                        </a:lnSpc>
                      </a:pPr>
                      <a:r>
                        <a:rPr lang="en-US" altLang="zh-CN" sz="1800" b="1" smtClean="0">
                          <a:latin typeface="+mn-lt"/>
                          <a:ea typeface="宋体" pitchFamily="2" charset="-122"/>
                        </a:rPr>
                        <a:t>COP2</a:t>
                      </a:r>
                    </a:p>
                    <a:p>
                      <a:pPr algn="ctr">
                        <a:lnSpc>
                          <a:spcPct val="100000"/>
                        </a:lnSpc>
                      </a:pPr>
                      <a:r>
                        <a:rPr lang="en-US" altLang="zh-CN" sz="1800" b="1" smtClean="0">
                          <a:latin typeface="+mn-lt"/>
                          <a:ea typeface="宋体" pitchFamily="2" charset="-122"/>
                        </a:rPr>
                        <a:t>010010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CO</a:t>
                      </a:r>
                    </a:p>
                    <a:p>
                      <a:pPr algn="ctr">
                        <a:lnSpc>
                          <a:spcPct val="100000"/>
                        </a:lnSpc>
                      </a:pPr>
                      <a:r>
                        <a:rPr lang="en-US" altLang="zh-CN" sz="1800" b="1" smtClean="0">
                          <a:latin typeface="+mn-lt"/>
                          <a:ea typeface="宋体" pitchFamily="2" charset="-122"/>
                        </a:rPr>
                        <a:t>1</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cofun</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lnSpc>
                          <a:spcPct val="100000"/>
                        </a:lnSpc>
                      </a:pPr>
                      <a:r>
                        <a:rPr lang="en-US" altLang="zh-CN" sz="1800" b="1" smtClean="0">
                          <a:latin typeface="+mn-lt"/>
                          <a:ea typeface="宋体" pitchFamily="2" charset="-122"/>
                        </a:rPr>
                        <a:t> </a:t>
                      </a:r>
                      <a:r>
                        <a:rPr lang="en-US" altLang="zh-CN" sz="1800" b="1" smtClean="0">
                          <a:solidFill>
                            <a:srgbClr val="FF0000"/>
                          </a:solidFill>
                          <a:latin typeface="+mn-lt"/>
                          <a:ea typeface="宋体" pitchFamily="2" charset="-122"/>
                        </a:rPr>
                        <a:t>COP2  func</a:t>
                      </a:r>
                      <a:r>
                        <a:rPr lang="en-US" altLang="zh-CN" sz="1800" b="1" baseline="0" smtClean="0">
                          <a:solidFill>
                            <a:schemeClr val="tx1"/>
                          </a:solidFill>
                          <a:latin typeface="+mn-lt"/>
                          <a:ea typeface="宋体" pitchFamily="2" charset="-122"/>
                        </a:rPr>
                        <a:t>    ;</a:t>
                      </a:r>
                      <a:r>
                        <a:rPr lang="zh-CN" altLang="en-US" sz="1800" b="1" baseline="0" smtClean="0">
                          <a:solidFill>
                            <a:schemeClr val="tx1"/>
                          </a:solidFill>
                          <a:latin typeface="+mn-lt"/>
                          <a:ea typeface="宋体" pitchFamily="2" charset="-122"/>
                        </a:rPr>
                        <a:t>操作协处理器</a:t>
                      </a:r>
                      <a:r>
                        <a:rPr lang="en-US" altLang="zh-CN" sz="1800" b="1" baseline="0" smtClean="0">
                          <a:solidFill>
                            <a:schemeClr val="tx1"/>
                          </a:solidFill>
                          <a:latin typeface="+mn-lt"/>
                          <a:ea typeface="宋体" pitchFamily="2" charset="-122"/>
                        </a:rPr>
                        <a:t>2</a:t>
                      </a:r>
                    </a:p>
                    <a:p>
                      <a:pPr algn="l">
                        <a:lnSpc>
                          <a:spcPct val="100000"/>
                        </a:lnSpc>
                      </a:pPr>
                      <a:r>
                        <a:rPr lang="en-US" altLang="zh-CN" sz="1800" b="1" baseline="0" smtClean="0">
                          <a:latin typeface="+mn-lt"/>
                          <a:ea typeface="宋体" pitchFamily="2" charset="-122"/>
                        </a:rPr>
                        <a:t> CoprocessorOperation(2, cofun)</a:t>
                      </a:r>
                      <a:endParaRPr lang="zh-CN" altLang="en-US" sz="1800" b="1">
                        <a:solidFill>
                          <a:schemeClr val="tx1"/>
                        </a:solidFill>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3" name="表格 12"/>
          <p:cNvGraphicFramePr>
            <a:graphicFrameLocks noGrp="1"/>
          </p:cNvGraphicFramePr>
          <p:nvPr/>
        </p:nvGraphicFramePr>
        <p:xfrm>
          <a:off x="395536" y="3275316"/>
          <a:ext cx="8424934" cy="93648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2304256">
                  <a:extLst>
                    <a:ext uri="{9D8B030D-6E8A-4147-A177-3AD203B41FA5}">
                      <a16:colId xmlns:a16="http://schemas.microsoft.com/office/drawing/2014/main" val="20003"/>
                    </a:ext>
                  </a:extLst>
                </a:gridCol>
                <a:gridCol w="3744414">
                  <a:extLst>
                    <a:ext uri="{9D8B030D-6E8A-4147-A177-3AD203B41FA5}">
                      <a16:colId xmlns:a16="http://schemas.microsoft.com/office/drawing/2014/main" val="20004"/>
                    </a:ext>
                  </a:extLst>
                </a:gridCol>
              </a:tblGrid>
              <a:tr h="159792">
                <a:tc>
                  <a:txBody>
                    <a:bodyPr/>
                    <a:lstStyle/>
                    <a:p>
                      <a:pPr algn="dist">
                        <a:lnSpc>
                          <a:spcPct val="100000"/>
                        </a:lnSpc>
                      </a:pPr>
                      <a:r>
                        <a:rPr lang="en-US" altLang="zh-CN" sz="1600" b="1" smtClean="0">
                          <a:latin typeface="+mn-lt"/>
                          <a:ea typeface="宋体" pitchFamily="2" charset="-122"/>
                        </a:rPr>
                        <a:t>31     26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25   21</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20   16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15                             0</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1984">
                <a:tc>
                  <a:txBody>
                    <a:bodyPr/>
                    <a:lstStyle/>
                    <a:p>
                      <a:pPr algn="ctr">
                        <a:lnSpc>
                          <a:spcPct val="100000"/>
                        </a:lnSpc>
                      </a:pPr>
                      <a:r>
                        <a:rPr lang="en-US" altLang="zh-CN" sz="1400" b="1" smtClean="0">
                          <a:latin typeface="+mn-lt"/>
                          <a:ea typeface="宋体" pitchFamily="2" charset="-122"/>
                        </a:rPr>
                        <a:t>REGIMM</a:t>
                      </a:r>
                      <a:endParaRPr lang="en-US" altLang="zh-CN" sz="1800" b="1" smtClean="0">
                        <a:latin typeface="+mn-lt"/>
                        <a:ea typeface="宋体" pitchFamily="2" charset="-122"/>
                      </a:endParaRPr>
                    </a:p>
                    <a:p>
                      <a:pPr algn="ctr">
                        <a:lnSpc>
                          <a:spcPct val="100000"/>
                        </a:lnSpc>
                      </a:pPr>
                      <a:r>
                        <a:rPr lang="en-US" altLang="zh-CN" sz="1800" b="1" smtClean="0">
                          <a:latin typeface="+mn-lt"/>
                          <a:ea typeface="宋体" pitchFamily="2" charset="-122"/>
                        </a:rPr>
                        <a:t>000001</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rs</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TEQI</a:t>
                      </a:r>
                    </a:p>
                    <a:p>
                      <a:pPr algn="ctr">
                        <a:lnSpc>
                          <a:spcPct val="100000"/>
                        </a:lnSpc>
                      </a:pPr>
                      <a:r>
                        <a:rPr lang="en-US" altLang="zh-CN" sz="1800" b="1" smtClean="0">
                          <a:latin typeface="+mn-lt"/>
                          <a:ea typeface="宋体" pitchFamily="2" charset="-122"/>
                        </a:rPr>
                        <a:t>01100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immediate</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lnSpc>
                          <a:spcPct val="100000"/>
                        </a:lnSpc>
                      </a:pPr>
                      <a:r>
                        <a:rPr lang="en-US" altLang="zh-CN" sz="1800" b="1" smtClean="0">
                          <a:latin typeface="+mn-lt"/>
                          <a:ea typeface="宋体" pitchFamily="2" charset="-122"/>
                        </a:rPr>
                        <a:t> </a:t>
                      </a:r>
                      <a:r>
                        <a:rPr lang="en-US" altLang="zh-CN" sz="1800" b="1" smtClean="0">
                          <a:solidFill>
                            <a:srgbClr val="FF0000"/>
                          </a:solidFill>
                          <a:latin typeface="+mn-lt"/>
                          <a:ea typeface="宋体" pitchFamily="2" charset="-122"/>
                        </a:rPr>
                        <a:t>TEQI  rs, immediate</a:t>
                      </a:r>
                      <a:r>
                        <a:rPr lang="en-US" altLang="zh-CN" sz="1800" b="1" baseline="0" smtClean="0">
                          <a:solidFill>
                            <a:schemeClr val="tx1"/>
                          </a:solidFill>
                          <a:latin typeface="+mn-lt"/>
                          <a:ea typeface="宋体" pitchFamily="2" charset="-122"/>
                        </a:rPr>
                        <a:t>    ;</a:t>
                      </a:r>
                      <a:r>
                        <a:rPr lang="zh-CN" altLang="en-US" sz="1800" b="1" baseline="0" smtClean="0">
                          <a:solidFill>
                            <a:schemeClr val="tx1"/>
                          </a:solidFill>
                          <a:latin typeface="+mn-lt"/>
                          <a:ea typeface="宋体" pitchFamily="2" charset="-122"/>
                        </a:rPr>
                        <a:t>比较</a:t>
                      </a:r>
                      <a:endParaRPr lang="en-US" altLang="zh-CN" sz="1800" b="1" baseline="0" smtClean="0">
                        <a:solidFill>
                          <a:schemeClr val="tx1"/>
                        </a:solidFill>
                        <a:latin typeface="+mn-lt"/>
                        <a:ea typeface="宋体" pitchFamily="2" charset="-122"/>
                      </a:endParaRPr>
                    </a:p>
                    <a:p>
                      <a:pPr algn="l">
                        <a:lnSpc>
                          <a:spcPct val="100000"/>
                        </a:lnSpc>
                      </a:pPr>
                      <a:r>
                        <a:rPr lang="en-US" altLang="zh-CN" sz="1800" b="1" baseline="0" smtClean="0">
                          <a:latin typeface="+mn-lt"/>
                          <a:ea typeface="宋体" pitchFamily="2" charset="-122"/>
                        </a:rPr>
                        <a:t> if GPR[rs] = immediate then Trap</a:t>
                      </a:r>
                      <a:endParaRPr lang="zh-CN" altLang="en-US" sz="1800" b="1">
                        <a:solidFill>
                          <a:schemeClr val="tx1"/>
                        </a:solidFill>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4" name="表格 13"/>
          <p:cNvGraphicFramePr>
            <a:graphicFrameLocks noGrp="1"/>
          </p:cNvGraphicFramePr>
          <p:nvPr/>
        </p:nvGraphicFramePr>
        <p:xfrm>
          <a:off x="395536" y="4283428"/>
          <a:ext cx="8424934" cy="93648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gridCol w="3744414">
                  <a:extLst>
                    <a:ext uri="{9D8B030D-6E8A-4147-A177-3AD203B41FA5}">
                      <a16:colId xmlns:a16="http://schemas.microsoft.com/office/drawing/2014/main" val="20002"/>
                    </a:ext>
                  </a:extLst>
                </a:gridCol>
              </a:tblGrid>
              <a:tr h="159792">
                <a:tc>
                  <a:txBody>
                    <a:bodyPr/>
                    <a:lstStyle/>
                    <a:p>
                      <a:pPr algn="dist">
                        <a:lnSpc>
                          <a:spcPct val="100000"/>
                        </a:lnSpc>
                      </a:pPr>
                      <a:r>
                        <a:rPr lang="en-US" altLang="zh-CN" sz="1600" b="1" smtClean="0">
                          <a:latin typeface="+mn-lt"/>
                          <a:ea typeface="宋体" pitchFamily="2" charset="-122"/>
                        </a:rPr>
                        <a:t>31     26</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lnSpc>
                          <a:spcPct val="100000"/>
                        </a:lnSpc>
                      </a:pPr>
                      <a:r>
                        <a:rPr lang="en-US" altLang="zh-CN" sz="1600" b="1" smtClean="0">
                          <a:latin typeface="+mn-lt"/>
                          <a:ea typeface="宋体" pitchFamily="2" charset="-122"/>
                        </a:rPr>
                        <a:t>25                                                 0</a:t>
                      </a: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600" b="1">
                        <a:latin typeface="+mn-lt"/>
                        <a:ea typeface="宋体" pitchFamily="2" charset="-122"/>
                      </a:endParaRPr>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1984">
                <a:tc>
                  <a:txBody>
                    <a:bodyPr/>
                    <a:lstStyle/>
                    <a:p>
                      <a:pPr algn="ctr">
                        <a:lnSpc>
                          <a:spcPct val="100000"/>
                        </a:lnSpc>
                      </a:pPr>
                      <a:r>
                        <a:rPr lang="en-US" altLang="zh-CN" sz="1800" b="1" smtClean="0">
                          <a:latin typeface="+mn-lt"/>
                          <a:ea typeface="宋体" pitchFamily="2" charset="-122"/>
                        </a:rPr>
                        <a:t>J</a:t>
                      </a:r>
                    </a:p>
                    <a:p>
                      <a:pPr algn="ctr">
                        <a:lnSpc>
                          <a:spcPct val="100000"/>
                        </a:lnSpc>
                      </a:pPr>
                      <a:r>
                        <a:rPr lang="en-US" altLang="zh-CN" sz="1800" b="1" smtClean="0">
                          <a:latin typeface="+mn-lt"/>
                          <a:ea typeface="宋体" pitchFamily="2" charset="-122"/>
                        </a:rPr>
                        <a:t>000010</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lnSpc>
                          <a:spcPct val="100000"/>
                        </a:lnSpc>
                      </a:pPr>
                      <a:r>
                        <a:rPr lang="en-US" altLang="zh-CN" sz="1800" b="1" smtClean="0">
                          <a:latin typeface="+mn-lt"/>
                          <a:ea typeface="宋体" pitchFamily="2" charset="-122"/>
                        </a:rPr>
                        <a:t>instr_index</a:t>
                      </a:r>
                      <a:endParaRPr lang="zh-CN" altLang="en-US" sz="1800" b="1">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lnSpc>
                          <a:spcPct val="100000"/>
                        </a:lnSpc>
                      </a:pPr>
                      <a:r>
                        <a:rPr lang="en-US" altLang="zh-CN" sz="1800" b="1" smtClean="0">
                          <a:latin typeface="+mn-lt"/>
                          <a:ea typeface="宋体" pitchFamily="2" charset="-122"/>
                        </a:rPr>
                        <a:t> </a:t>
                      </a:r>
                      <a:r>
                        <a:rPr lang="en-US" altLang="zh-CN" sz="1800" b="1" smtClean="0">
                          <a:solidFill>
                            <a:srgbClr val="FF0000"/>
                          </a:solidFill>
                          <a:latin typeface="+mn-lt"/>
                          <a:ea typeface="宋体" pitchFamily="2" charset="-122"/>
                        </a:rPr>
                        <a:t>J  target</a:t>
                      </a:r>
                      <a:r>
                        <a:rPr lang="en-US" altLang="zh-CN" sz="1800" b="1" baseline="0" smtClean="0">
                          <a:solidFill>
                            <a:schemeClr val="tx1"/>
                          </a:solidFill>
                          <a:latin typeface="+mn-lt"/>
                          <a:ea typeface="宋体" pitchFamily="2" charset="-122"/>
                        </a:rPr>
                        <a:t>          ;</a:t>
                      </a:r>
                      <a:r>
                        <a:rPr lang="zh-CN" altLang="en-US" sz="1800" b="1" baseline="0" smtClean="0">
                          <a:solidFill>
                            <a:schemeClr val="tx1"/>
                          </a:solidFill>
                          <a:latin typeface="+mn-lt"/>
                          <a:ea typeface="宋体" pitchFamily="2" charset="-122"/>
                        </a:rPr>
                        <a:t>无条件跳转</a:t>
                      </a:r>
                      <a:endParaRPr lang="en-US" altLang="zh-CN" sz="1800" b="1" baseline="0" smtClean="0">
                        <a:solidFill>
                          <a:schemeClr val="tx1"/>
                        </a:solidFill>
                        <a:latin typeface="+mn-lt"/>
                        <a:ea typeface="宋体" pitchFamily="2" charset="-122"/>
                      </a:endParaRPr>
                    </a:p>
                    <a:p>
                      <a:pPr algn="l">
                        <a:lnSpc>
                          <a:spcPct val="100000"/>
                        </a:lnSpc>
                      </a:pPr>
                      <a:r>
                        <a:rPr lang="en-US" altLang="zh-CN" sz="1800" b="1" baseline="0" smtClean="0">
                          <a:latin typeface="+mn-lt"/>
                          <a:ea typeface="宋体" pitchFamily="2" charset="-122"/>
                        </a:rPr>
                        <a:t> </a:t>
                      </a:r>
                      <a:r>
                        <a:rPr lang="zh-CN" altLang="en-US" sz="1800" b="1" baseline="0" smtClean="0">
                          <a:latin typeface="+mn-lt"/>
                          <a:ea typeface="宋体" pitchFamily="2" charset="-122"/>
                        </a:rPr>
                        <a:t>目标地址为现行边界对齐的</a:t>
                      </a:r>
                      <a:r>
                        <a:rPr lang="en-US" altLang="zh-CN" sz="1800" b="1" baseline="0" smtClean="0">
                          <a:latin typeface="+mn-lt"/>
                          <a:ea typeface="宋体" pitchFamily="2" charset="-122"/>
                        </a:rPr>
                        <a:t>256MB</a:t>
                      </a:r>
                      <a:endParaRPr lang="zh-CN" altLang="en-US" sz="1800" b="1">
                        <a:solidFill>
                          <a:schemeClr val="tx1"/>
                        </a:solidFill>
                        <a:latin typeface="+mn-lt"/>
                        <a:ea typeface="宋体" pitchFamily="2" charset="-122"/>
                      </a:endParaRPr>
                    </a:p>
                  </a:txBody>
                  <a:tcPr marL="36000" marR="36000" marT="36000" marB="36000"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5" name="TextBox 14"/>
          <p:cNvSpPr txBox="1"/>
          <p:nvPr/>
        </p:nvSpPr>
        <p:spPr>
          <a:xfrm>
            <a:off x="5076056" y="5147900"/>
            <a:ext cx="1008112" cy="369332"/>
          </a:xfrm>
          <a:prstGeom prst="rect">
            <a:avLst/>
          </a:prstGeom>
          <a:noFill/>
        </p:spPr>
        <p:txBody>
          <a:bodyPr wrap="square" rtlCol="0">
            <a:spAutoFit/>
          </a:bodyPr>
          <a:lstStyle/>
          <a:p>
            <a:pPr algn="l"/>
            <a:r>
              <a:rPr lang="zh-CN" altLang="en-US" sz="1800" smtClean="0"/>
              <a:t>范围</a:t>
            </a:r>
            <a:endParaRPr lang="zh-CN" altLang="en-US" sz="1800"/>
          </a:p>
        </p:txBody>
      </p:sp>
    </p:spTree>
  </p:cSld>
  <p:clrMapOvr>
    <a:masterClrMapping/>
  </p:clrMapOvr>
  <p:transition spd="med"/>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7067128" cy="2304257"/>
          </a:xfrm>
        </p:spPr>
        <p:txBody>
          <a:bodyPr/>
          <a:lstStyle/>
          <a:p>
            <a:pPr marL="0" indent="0">
              <a:buNone/>
            </a:pPr>
            <a:r>
              <a:rPr lang="en-US" altLang="zh-CN" smtClean="0">
                <a:solidFill>
                  <a:srgbClr val="C00000"/>
                </a:solidFill>
              </a:rPr>
              <a:t>【</a:t>
            </a:r>
            <a:r>
              <a:rPr lang="zh-CN" altLang="en-US" smtClean="0">
                <a:solidFill>
                  <a:srgbClr val="C00000"/>
                </a:solidFill>
              </a:rPr>
              <a:t>例</a:t>
            </a:r>
            <a:r>
              <a:rPr lang="en-US" altLang="zh-CN" smtClean="0">
                <a:solidFill>
                  <a:srgbClr val="C00000"/>
                </a:solidFill>
              </a:rPr>
              <a:t>】</a:t>
            </a:r>
          </a:p>
          <a:p>
            <a:pPr marL="0" indent="0">
              <a:buNone/>
            </a:pPr>
            <a:r>
              <a:rPr lang="en-US" altLang="zh-CN" smtClean="0"/>
              <a:t>2010</a:t>
            </a:r>
            <a:r>
              <a:rPr lang="zh-CN" altLang="en-US" smtClean="0"/>
              <a:t>年</a:t>
            </a:r>
            <a:r>
              <a:rPr lang="zh-CN" altLang="en-US" smtClean="0">
                <a:ea typeface="楷体_GB2312" pitchFamily="49" charset="-122"/>
              </a:rPr>
              <a:t>硕士研究生入学考试</a:t>
            </a:r>
            <a:endParaRPr lang="en-US" altLang="zh-CN" smtClean="0">
              <a:ea typeface="楷体_GB2312" pitchFamily="49" charset="-122"/>
            </a:endParaRPr>
          </a:p>
          <a:p>
            <a:pPr marL="0" indent="0">
              <a:buNone/>
            </a:pPr>
            <a:r>
              <a:rPr lang="zh-CN" altLang="en-US" smtClean="0"/>
              <a:t>综合题第</a:t>
            </a:r>
            <a:r>
              <a:rPr lang="en-US" altLang="zh-CN" smtClean="0"/>
              <a:t>43</a:t>
            </a:r>
            <a:r>
              <a:rPr lang="zh-CN" altLang="en-US" smtClean="0"/>
              <a:t>题：指令格式、寻址方式。</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113</a:t>
            </a:fld>
            <a:endParaRPr lang="en-US" altLang="zh-CN"/>
          </a:p>
        </p:txBody>
      </p:sp>
      <p:pic>
        <p:nvPicPr>
          <p:cNvPr id="5" name="Picture 3" descr="C:\Users\车向泉\AppData\Local\Microsoft\Windows\Temporary Internet Files\Content.IE5\FE5TM330\MC900441484[1].pn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932363" y="2530623"/>
            <a:ext cx="3922712" cy="3922713"/>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2"/>
            <a:ext cx="8578850" cy="1007517"/>
          </a:xfrm>
        </p:spPr>
        <p:txBody>
          <a:bodyPr/>
          <a:lstStyle/>
          <a:p>
            <a:pPr marL="0" indent="0">
              <a:buNone/>
            </a:pPr>
            <a:r>
              <a:rPr lang="en-US" altLang="zh-CN" sz="2400" smtClean="0">
                <a:solidFill>
                  <a:srgbClr val="FF0066"/>
                </a:solidFill>
              </a:rPr>
              <a:t>【</a:t>
            </a:r>
            <a:r>
              <a:rPr lang="zh-CN" altLang="en-US" sz="2400" smtClean="0">
                <a:solidFill>
                  <a:srgbClr val="FF0066"/>
                </a:solidFill>
              </a:rPr>
              <a:t>例</a:t>
            </a:r>
            <a:r>
              <a:rPr lang="en-US" altLang="zh-CN" sz="2400" smtClean="0">
                <a:solidFill>
                  <a:srgbClr val="FF0066"/>
                </a:solidFill>
              </a:rPr>
              <a:t>】</a:t>
            </a:r>
            <a:r>
              <a:rPr lang="zh-CN" altLang="en-US" sz="2400" smtClean="0"/>
              <a:t>某计算机</a:t>
            </a:r>
            <a:r>
              <a:rPr lang="zh-CN" altLang="zh-CN" sz="2400" smtClean="0"/>
              <a:t>字长</a:t>
            </a:r>
            <a:r>
              <a:rPr lang="en-US" altLang="zh-CN" sz="2400" smtClean="0"/>
              <a:t>16</a:t>
            </a:r>
            <a:r>
              <a:rPr lang="zh-CN" altLang="zh-CN" sz="2400" smtClean="0"/>
              <a:t>位；主存地址空间为</a:t>
            </a:r>
            <a:r>
              <a:rPr lang="en-US" altLang="zh-CN" sz="2400" smtClean="0"/>
              <a:t>128KB</a:t>
            </a:r>
            <a:r>
              <a:rPr lang="zh-CN" altLang="zh-CN" sz="2400" smtClean="0"/>
              <a:t>，按字</a:t>
            </a:r>
            <a:r>
              <a:rPr lang="zh-CN" altLang="en-US" sz="2400" smtClean="0"/>
              <a:t>编</a:t>
            </a:r>
            <a:r>
              <a:rPr lang="zh-CN" altLang="zh-CN" sz="2400" smtClean="0"/>
              <a:t>址；</a:t>
            </a:r>
            <a:r>
              <a:rPr lang="en-US" altLang="zh-CN" sz="2400" smtClean="0"/>
              <a:t/>
            </a:r>
            <a:br>
              <a:rPr lang="en-US" altLang="zh-CN" sz="2400" smtClean="0"/>
            </a:br>
            <a:r>
              <a:rPr lang="zh-CN" altLang="zh-CN" sz="2400" smtClean="0"/>
              <a:t>指令为单字长，格式如下：</a:t>
            </a:r>
            <a:endParaRPr lang="zh-CN" altLang="en-US" sz="2400"/>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pPr/>
              <a:t>114</a:t>
            </a:fld>
            <a:endParaRPr lang="en-US" altLang="zh-CN">
              <a:solidFill>
                <a:srgbClr val="000000"/>
              </a:solidFill>
            </a:endParaRPr>
          </a:p>
        </p:txBody>
      </p:sp>
      <p:graphicFrame>
        <p:nvGraphicFramePr>
          <p:cNvPr id="6" name="表格 5"/>
          <p:cNvGraphicFramePr>
            <a:graphicFrameLocks noGrp="1"/>
          </p:cNvGraphicFramePr>
          <p:nvPr/>
        </p:nvGraphicFramePr>
        <p:xfrm>
          <a:off x="549896" y="800120"/>
          <a:ext cx="7982544" cy="1188720"/>
        </p:xfrm>
        <a:graphic>
          <a:graphicData uri="http://schemas.openxmlformats.org/drawingml/2006/table">
            <a:tbl>
              <a:tblPr firstRow="1" bandRow="1">
                <a:tableStyleId>{5940675A-B579-460E-94D1-54222C63F5DA}</a:tableStyleId>
              </a:tblPr>
              <a:tblGrid>
                <a:gridCol w="3442015">
                  <a:extLst>
                    <a:ext uri="{9D8B030D-6E8A-4147-A177-3AD203B41FA5}">
                      <a16:colId xmlns:a16="http://schemas.microsoft.com/office/drawing/2014/main" val="20000"/>
                    </a:ext>
                  </a:extLst>
                </a:gridCol>
                <a:gridCol w="1025281">
                  <a:extLst>
                    <a:ext uri="{9D8B030D-6E8A-4147-A177-3AD203B41FA5}">
                      <a16:colId xmlns:a16="http://schemas.microsoft.com/office/drawing/2014/main" val="20001"/>
                    </a:ext>
                  </a:extLst>
                </a:gridCol>
                <a:gridCol w="1318219">
                  <a:extLst>
                    <a:ext uri="{9D8B030D-6E8A-4147-A177-3AD203B41FA5}">
                      <a16:colId xmlns:a16="http://schemas.microsoft.com/office/drawing/2014/main" val="20002"/>
                    </a:ext>
                  </a:extLst>
                </a:gridCol>
                <a:gridCol w="1025281">
                  <a:extLst>
                    <a:ext uri="{9D8B030D-6E8A-4147-A177-3AD203B41FA5}">
                      <a16:colId xmlns:a16="http://schemas.microsoft.com/office/drawing/2014/main" val="20003"/>
                    </a:ext>
                  </a:extLst>
                </a:gridCol>
                <a:gridCol w="1171748">
                  <a:extLst>
                    <a:ext uri="{9D8B030D-6E8A-4147-A177-3AD203B41FA5}">
                      <a16:colId xmlns:a16="http://schemas.microsoft.com/office/drawing/2014/main" val="20004"/>
                    </a:ext>
                  </a:extLst>
                </a:gridCol>
              </a:tblGrid>
              <a:tr h="360040">
                <a:tc>
                  <a:txBody>
                    <a:bodyPr/>
                    <a:lstStyle/>
                    <a:p>
                      <a:pPr algn="dist"/>
                      <a:r>
                        <a:rPr lang="en-US" altLang="zh-CN" sz="2000" b="1" smtClean="0">
                          <a:latin typeface="+mn-lt"/>
                          <a:ea typeface="宋体" pitchFamily="2" charset="-122"/>
                        </a:rPr>
                        <a:t>15                               10</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smtClean="0">
                          <a:latin typeface="+mn-lt"/>
                          <a:ea typeface="宋体" pitchFamily="2" charset="-122"/>
                        </a:rPr>
                        <a:t>9     8</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smtClean="0">
                          <a:latin typeface="+mn-lt"/>
                          <a:ea typeface="宋体" pitchFamily="2" charset="-122"/>
                        </a:rPr>
                        <a:t>7       5</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smtClean="0">
                          <a:latin typeface="+mn-lt"/>
                          <a:ea typeface="宋体" pitchFamily="2" charset="-122"/>
                        </a:rPr>
                        <a:t>4      3</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smtClean="0">
                          <a:latin typeface="+mn-lt"/>
                          <a:ea typeface="宋体" pitchFamily="2" charset="-122"/>
                        </a:rPr>
                        <a:t>2      0</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40">
                <a:tc>
                  <a:txBody>
                    <a:bodyPr/>
                    <a:lstStyle/>
                    <a:p>
                      <a:pPr algn="ctr"/>
                      <a:r>
                        <a:rPr lang="en-US" altLang="zh-CN" sz="2000" b="1" smtClean="0">
                          <a:latin typeface="+mn-lt"/>
                          <a:ea typeface="宋体" pitchFamily="2" charset="-122"/>
                        </a:rPr>
                        <a:t>OP</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000" b="1" smtClean="0">
                          <a:latin typeface="+mn-lt"/>
                          <a:ea typeface="宋体" pitchFamily="2" charset="-122"/>
                        </a:rPr>
                        <a:t>M</a:t>
                      </a:r>
                      <a:r>
                        <a:rPr lang="en-US" altLang="zh-CN" sz="2000" b="1" baseline="-25000" smtClean="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smtClean="0">
                          <a:latin typeface="+mn-lt"/>
                          <a:ea typeface="宋体" pitchFamily="2" charset="-122"/>
                        </a:rPr>
                        <a:t>R</a:t>
                      </a:r>
                      <a:r>
                        <a:rPr lang="en-US" altLang="zh-CN" sz="2000" b="1" baseline="-25000" smtClean="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baseline="0" smtClean="0">
                          <a:latin typeface="+mn-lt"/>
                          <a:ea typeface="宋体" pitchFamily="2" charset="-122"/>
                        </a:rPr>
                        <a:t>M</a:t>
                      </a:r>
                      <a:r>
                        <a:rPr lang="en-US" altLang="zh-CN" sz="2000" b="1" baseline="-25000" smtClean="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b="1" smtClean="0">
                          <a:latin typeface="+mn-lt"/>
                          <a:ea typeface="宋体" pitchFamily="2" charset="-122"/>
                        </a:rPr>
                        <a:t>R</a:t>
                      </a:r>
                      <a:r>
                        <a:rPr lang="en-US" altLang="zh-CN" sz="2000" b="1" baseline="-25000" smtClean="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1"/>
                  </a:ext>
                </a:extLst>
              </a:tr>
              <a:tr h="360040">
                <a:tc>
                  <a:txBody>
                    <a:bodyPr/>
                    <a:lstStyle/>
                    <a:p>
                      <a:pPr algn="ct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1" smtClean="0">
                          <a:solidFill>
                            <a:srgbClr val="C00000"/>
                          </a:solidFill>
                          <a:latin typeface="+mn-lt"/>
                          <a:ea typeface="宋体" pitchFamily="2" charset="-122"/>
                        </a:rPr>
                        <a:t>（源操作数）</a:t>
                      </a:r>
                      <a:endParaRPr lang="zh-CN" altLang="en-US" sz="2000" b="1">
                        <a:solidFill>
                          <a:srgbClr val="C00000"/>
                        </a:solidFill>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zh-CN" altLang="en-US" sz="2000" b="1" smtClean="0">
                          <a:solidFill>
                            <a:srgbClr val="FF0066"/>
                          </a:solidFill>
                          <a:latin typeface="+mn-lt"/>
                          <a:ea typeface="宋体" pitchFamily="2" charset="-122"/>
                        </a:rPr>
                        <a:t>（目的操作数）</a:t>
                      </a:r>
                      <a:endParaRPr lang="zh-CN" altLang="en-US" sz="2000" b="1">
                        <a:solidFill>
                          <a:srgbClr val="FF0066"/>
                        </a:solidFill>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内容占位符 2"/>
          <p:cNvSpPr txBox="1">
            <a:spLocks/>
          </p:cNvSpPr>
          <p:nvPr/>
        </p:nvSpPr>
        <p:spPr bwMode="auto">
          <a:xfrm>
            <a:off x="323974" y="1844824"/>
            <a:ext cx="8578850" cy="10075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spcBef>
                <a:spcPct val="20000"/>
              </a:spcBef>
              <a:buClr>
                <a:srgbClr val="00007D"/>
              </a:buClr>
              <a:buSzPct val="75000"/>
            </a:pPr>
            <a:r>
              <a:rPr lang="zh-CN" altLang="en-US" kern="0" smtClean="0">
                <a:solidFill>
                  <a:srgbClr val="000000"/>
                </a:solidFill>
                <a:latin typeface="Times New Roman"/>
                <a:ea typeface="楷体_GB2312"/>
              </a:rPr>
              <a:t>转移指令采用相对寻址方式，相对偏移量用补码表示，寻址方式定义如下：</a:t>
            </a:r>
            <a:endParaRPr lang="zh-CN" altLang="en-US" kern="0">
              <a:solidFill>
                <a:srgbClr val="000000"/>
              </a:solidFill>
              <a:latin typeface="Times New Roman"/>
              <a:ea typeface="楷体_GB2312"/>
            </a:endParaRPr>
          </a:p>
        </p:txBody>
      </p:sp>
      <p:graphicFrame>
        <p:nvGraphicFramePr>
          <p:cNvPr id="8" name="表格 7"/>
          <p:cNvGraphicFramePr>
            <a:graphicFrameLocks noGrp="1"/>
          </p:cNvGraphicFramePr>
          <p:nvPr/>
        </p:nvGraphicFramePr>
        <p:xfrm>
          <a:off x="549897" y="2708325"/>
          <a:ext cx="7992887" cy="1800795"/>
        </p:xfrm>
        <a:graphic>
          <a:graphicData uri="http://schemas.openxmlformats.org/drawingml/2006/table">
            <a:tbl>
              <a:tblPr/>
              <a:tblGrid>
                <a:gridCol w="1008111">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3672408">
                  <a:extLst>
                    <a:ext uri="{9D8B030D-6E8A-4147-A177-3AD203B41FA5}">
                      <a16:colId xmlns:a16="http://schemas.microsoft.com/office/drawing/2014/main" val="20003"/>
                    </a:ext>
                  </a:extLst>
                </a:gridCol>
              </a:tblGrid>
              <a:tr h="360159">
                <a:tc>
                  <a:txBody>
                    <a:bodyPr/>
                    <a:lstStyle/>
                    <a:p>
                      <a:pPr algn="ctr">
                        <a:spcAft>
                          <a:spcPts val="0"/>
                        </a:spcAft>
                      </a:pPr>
                      <a:r>
                        <a:rPr lang="en-US" sz="2000" b="1" kern="100" smtClean="0">
                          <a:solidFill>
                            <a:srgbClr val="0000FF"/>
                          </a:solidFill>
                          <a:latin typeface="+mn-lt"/>
                          <a:ea typeface="宋体" pitchFamily="2" charset="-122"/>
                        </a:rPr>
                        <a:t>M</a:t>
                      </a:r>
                      <a:r>
                        <a:rPr lang="en-US" altLang="zh-CN" sz="2000" b="1" kern="100" baseline="-25000" smtClean="0">
                          <a:solidFill>
                            <a:srgbClr val="0000FF"/>
                          </a:solidFill>
                          <a:latin typeface="+mn-lt"/>
                          <a:ea typeface="宋体" pitchFamily="2" charset="-122"/>
                        </a:rPr>
                        <a:t>S</a:t>
                      </a:r>
                      <a:r>
                        <a:rPr lang="en-US" sz="2000" b="1" kern="100" smtClean="0">
                          <a:solidFill>
                            <a:srgbClr val="0000FF"/>
                          </a:solidFill>
                          <a:latin typeface="+mn-lt"/>
                          <a:ea typeface="宋体" pitchFamily="2" charset="-122"/>
                        </a:rPr>
                        <a:t>/M</a:t>
                      </a:r>
                      <a:r>
                        <a:rPr lang="en-US" sz="2000" b="1" kern="100" baseline="-25000" smtClean="0">
                          <a:solidFill>
                            <a:srgbClr val="0000FF"/>
                          </a:solidFill>
                          <a:latin typeface="+mn-lt"/>
                          <a:ea typeface="宋体" pitchFamily="2" charset="-122"/>
                        </a:rPr>
                        <a:t>d</a:t>
                      </a:r>
                      <a:endParaRPr lang="zh-CN" sz="2000" b="1" kern="100" baseline="-25000">
                        <a:solidFill>
                          <a:srgbClr val="0000FF"/>
                        </a:solidFill>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寻址方式</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助记符</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含义</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10000"/>
                  </a:ext>
                </a:extLst>
              </a:tr>
              <a:tr h="360159">
                <a:tc>
                  <a:txBody>
                    <a:bodyPr/>
                    <a:lstStyle/>
                    <a:p>
                      <a:pPr algn="ctr">
                        <a:spcAft>
                          <a:spcPts val="0"/>
                        </a:spcAft>
                      </a:pPr>
                      <a:r>
                        <a:rPr lang="en-US" sz="2000" b="1" kern="100">
                          <a:latin typeface="+mn-lt"/>
                          <a:ea typeface="宋体" pitchFamily="2" charset="-122"/>
                        </a:rPr>
                        <a:t>00B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1"/>
                  </a:ext>
                </a:extLst>
              </a:tr>
              <a:tr h="360159">
                <a:tc>
                  <a:txBody>
                    <a:bodyPr/>
                    <a:lstStyle/>
                    <a:p>
                      <a:pPr algn="ctr">
                        <a:spcAft>
                          <a:spcPts val="0"/>
                        </a:spcAft>
                      </a:pPr>
                      <a:r>
                        <a:rPr lang="en-US" sz="2000" b="1" kern="100">
                          <a:latin typeface="+mn-lt"/>
                          <a:ea typeface="宋体" pitchFamily="2" charset="-122"/>
                        </a:rPr>
                        <a:t>01B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2"/>
                  </a:ext>
                </a:extLst>
              </a:tr>
              <a:tr h="360159">
                <a:tc>
                  <a:txBody>
                    <a:bodyPr/>
                    <a:lstStyle/>
                    <a:p>
                      <a:pPr algn="ctr">
                        <a:spcAft>
                          <a:spcPts val="0"/>
                        </a:spcAft>
                      </a:pPr>
                      <a:r>
                        <a:rPr lang="en-US" sz="2000" b="1" kern="100">
                          <a:latin typeface="+mn-lt"/>
                          <a:ea typeface="宋体" pitchFamily="2" charset="-122"/>
                        </a:rPr>
                        <a:t>10B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寄存器间接、自增</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r>
                        <a:rPr lang="zh-CN" sz="2000" b="1" kern="100">
                          <a:latin typeface="+mn-lt"/>
                          <a:ea typeface="宋体" pitchFamily="2" charset="-122"/>
                        </a:rPr>
                        <a:t>，</a:t>
                      </a:r>
                      <a:r>
                        <a:rPr lang="en-US" sz="2000" b="1" kern="100">
                          <a:latin typeface="+mn-lt"/>
                          <a:ea typeface="宋体" pitchFamily="2" charset="-122"/>
                        </a:rPr>
                        <a:t>(Rn)+1→Rn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3"/>
                  </a:ext>
                </a:extLst>
              </a:tr>
              <a:tr h="360159">
                <a:tc>
                  <a:txBody>
                    <a:bodyPr/>
                    <a:lstStyle/>
                    <a:p>
                      <a:pPr algn="ctr">
                        <a:spcAft>
                          <a:spcPts val="0"/>
                        </a:spcAft>
                      </a:pPr>
                      <a:r>
                        <a:rPr lang="en-US" sz="2000" b="1" kern="100">
                          <a:latin typeface="+mn-lt"/>
                          <a:ea typeface="宋体" pitchFamily="2" charset="-122"/>
                        </a:rPr>
                        <a:t>11B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相对</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D(Rn)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转移目标地址 ＝</a:t>
                      </a:r>
                      <a:r>
                        <a:rPr lang="en-US" sz="2000" b="1" kern="100">
                          <a:latin typeface="+mn-lt"/>
                          <a:ea typeface="宋体" pitchFamily="2" charset="-122"/>
                        </a:rPr>
                        <a:t> (PC)+(Rn)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4"/>
                  </a:ext>
                </a:extLst>
              </a:tr>
            </a:tbl>
          </a:graphicData>
        </a:graphic>
      </p:graphicFrame>
      <p:sp>
        <p:nvSpPr>
          <p:cNvPr id="10" name="内容占位符 2"/>
          <p:cNvSpPr txBox="1">
            <a:spLocks/>
          </p:cNvSpPr>
          <p:nvPr/>
        </p:nvSpPr>
        <p:spPr bwMode="auto">
          <a:xfrm>
            <a:off x="323528" y="4581128"/>
            <a:ext cx="8578850" cy="2088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57188" indent="-357188" algn="l"/>
            <a:r>
              <a:rPr lang="en-US" altLang="zh-CN" smtClean="0">
                <a:solidFill>
                  <a:srgbClr val="000000"/>
                </a:solidFill>
              </a:rPr>
              <a:t>⑴ </a:t>
            </a:r>
            <a:r>
              <a:rPr lang="zh-CN" altLang="zh-CN" smtClean="0">
                <a:solidFill>
                  <a:srgbClr val="000000"/>
                </a:solidFill>
              </a:rPr>
              <a:t>该指令系统最多可有多少条指令？该计算机最多可有多少个通用寄存器？地址寄存器</a:t>
            </a:r>
            <a:r>
              <a:rPr lang="en-US" altLang="zh-CN" smtClean="0">
                <a:solidFill>
                  <a:srgbClr val="000000"/>
                </a:solidFill>
              </a:rPr>
              <a:t>MAR</a:t>
            </a:r>
            <a:r>
              <a:rPr lang="zh-CN" altLang="zh-CN" smtClean="0">
                <a:solidFill>
                  <a:srgbClr val="000000"/>
                </a:solidFill>
              </a:rPr>
              <a:t>和存储器数据寄存器</a:t>
            </a:r>
            <a:r>
              <a:rPr lang="en-US" altLang="zh-CN" smtClean="0">
                <a:solidFill>
                  <a:srgbClr val="000000"/>
                </a:solidFill>
              </a:rPr>
              <a:t>MDR</a:t>
            </a:r>
            <a:r>
              <a:rPr lang="zh-CN" altLang="zh-CN" smtClean="0">
                <a:solidFill>
                  <a:srgbClr val="000000"/>
                </a:solidFill>
              </a:rPr>
              <a:t>至少各需多少位？</a:t>
            </a:r>
          </a:p>
          <a:p>
            <a:pPr marL="357188" indent="-357188" algn="l"/>
            <a:r>
              <a:rPr lang="en-US" altLang="zh-CN" smtClean="0">
                <a:solidFill>
                  <a:srgbClr val="000000"/>
                </a:solidFill>
              </a:rPr>
              <a:t>⑵ </a:t>
            </a:r>
            <a:r>
              <a:rPr lang="zh-CN" altLang="zh-CN" smtClean="0">
                <a:solidFill>
                  <a:srgbClr val="000000"/>
                </a:solidFill>
              </a:rPr>
              <a:t>转移指令的目标地址范围是多少？</a:t>
            </a:r>
            <a:endParaRPr lang="zh-CN" altLang="en-US" kern="0">
              <a:solidFill>
                <a:srgbClr val="000000"/>
              </a:solidFill>
              <a:latin typeface="Times New Roman"/>
              <a:ea typeface="楷体_GB2312"/>
            </a:endParaRPr>
          </a:p>
        </p:txBody>
      </p:sp>
    </p:spTree>
  </p:cSld>
  <p:clrMapOvr>
    <a:masterClrMapping/>
  </p:clrMapOvr>
  <p:transition spd="med"/>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2"/>
            <a:ext cx="8578850" cy="1007517"/>
          </a:xfrm>
        </p:spPr>
        <p:txBody>
          <a:bodyPr/>
          <a:lstStyle/>
          <a:p>
            <a:pPr marL="0" indent="0">
              <a:buNone/>
            </a:pPr>
            <a:r>
              <a:rPr lang="en-US" altLang="zh-CN" sz="2400" smtClean="0">
                <a:solidFill>
                  <a:srgbClr val="FF0066"/>
                </a:solidFill>
              </a:rPr>
              <a:t>【</a:t>
            </a:r>
            <a:r>
              <a:rPr lang="zh-CN" altLang="en-US" sz="2400" smtClean="0">
                <a:solidFill>
                  <a:srgbClr val="FF0066"/>
                </a:solidFill>
              </a:rPr>
              <a:t>例</a:t>
            </a:r>
            <a:r>
              <a:rPr lang="en-US" altLang="zh-CN" sz="2400" smtClean="0">
                <a:solidFill>
                  <a:srgbClr val="FF0066"/>
                </a:solidFill>
              </a:rPr>
              <a:t>】</a:t>
            </a:r>
            <a:r>
              <a:rPr lang="zh-CN" altLang="en-US" sz="2400" smtClean="0"/>
              <a:t>某计算机</a:t>
            </a:r>
            <a:r>
              <a:rPr lang="zh-CN" altLang="zh-CN" sz="2400" smtClean="0"/>
              <a:t>字长</a:t>
            </a:r>
            <a:r>
              <a:rPr lang="en-US" altLang="zh-CN" sz="2400" smtClean="0"/>
              <a:t>16</a:t>
            </a:r>
            <a:r>
              <a:rPr lang="zh-CN" altLang="zh-CN" sz="2400" smtClean="0"/>
              <a:t>位；主存地址空间为</a:t>
            </a:r>
            <a:r>
              <a:rPr lang="en-US" altLang="zh-CN" sz="2400" smtClean="0"/>
              <a:t>128KB</a:t>
            </a:r>
            <a:r>
              <a:rPr lang="zh-CN" altLang="zh-CN" sz="2400" smtClean="0"/>
              <a:t>，按字</a:t>
            </a:r>
            <a:r>
              <a:rPr lang="zh-CN" altLang="en-US" sz="2400" smtClean="0"/>
              <a:t>编</a:t>
            </a:r>
            <a:r>
              <a:rPr lang="zh-CN" altLang="zh-CN" sz="2400" smtClean="0"/>
              <a:t>址；</a:t>
            </a:r>
            <a:r>
              <a:rPr lang="en-US" altLang="zh-CN" sz="2400" smtClean="0"/>
              <a:t/>
            </a:r>
            <a:br>
              <a:rPr lang="en-US" altLang="zh-CN" sz="2400" smtClean="0"/>
            </a:br>
            <a:r>
              <a:rPr lang="zh-CN" altLang="zh-CN" sz="2400" smtClean="0"/>
              <a:t>指令为单字长，格式如下：</a:t>
            </a:r>
            <a:endParaRPr lang="zh-CN" altLang="en-US" sz="2400"/>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pPr/>
              <a:t>115</a:t>
            </a:fld>
            <a:endParaRPr lang="en-US" altLang="zh-CN">
              <a:solidFill>
                <a:srgbClr val="000000"/>
              </a:solidFill>
            </a:endParaRPr>
          </a:p>
        </p:txBody>
      </p:sp>
      <p:graphicFrame>
        <p:nvGraphicFramePr>
          <p:cNvPr id="6" name="表格 5"/>
          <p:cNvGraphicFramePr>
            <a:graphicFrameLocks noGrp="1"/>
          </p:cNvGraphicFramePr>
          <p:nvPr/>
        </p:nvGraphicFramePr>
        <p:xfrm>
          <a:off x="549896" y="800120"/>
          <a:ext cx="7982544" cy="1188720"/>
        </p:xfrm>
        <a:graphic>
          <a:graphicData uri="http://schemas.openxmlformats.org/drawingml/2006/table">
            <a:tbl>
              <a:tblPr firstRow="1" bandRow="1">
                <a:tableStyleId>{5940675A-B579-460E-94D1-54222C63F5DA}</a:tableStyleId>
              </a:tblPr>
              <a:tblGrid>
                <a:gridCol w="3442015">
                  <a:extLst>
                    <a:ext uri="{9D8B030D-6E8A-4147-A177-3AD203B41FA5}">
                      <a16:colId xmlns:a16="http://schemas.microsoft.com/office/drawing/2014/main" val="20000"/>
                    </a:ext>
                  </a:extLst>
                </a:gridCol>
                <a:gridCol w="1025281">
                  <a:extLst>
                    <a:ext uri="{9D8B030D-6E8A-4147-A177-3AD203B41FA5}">
                      <a16:colId xmlns:a16="http://schemas.microsoft.com/office/drawing/2014/main" val="20001"/>
                    </a:ext>
                  </a:extLst>
                </a:gridCol>
                <a:gridCol w="1318219">
                  <a:extLst>
                    <a:ext uri="{9D8B030D-6E8A-4147-A177-3AD203B41FA5}">
                      <a16:colId xmlns:a16="http://schemas.microsoft.com/office/drawing/2014/main" val="20002"/>
                    </a:ext>
                  </a:extLst>
                </a:gridCol>
                <a:gridCol w="1025281">
                  <a:extLst>
                    <a:ext uri="{9D8B030D-6E8A-4147-A177-3AD203B41FA5}">
                      <a16:colId xmlns:a16="http://schemas.microsoft.com/office/drawing/2014/main" val="20003"/>
                    </a:ext>
                  </a:extLst>
                </a:gridCol>
                <a:gridCol w="1171748">
                  <a:extLst>
                    <a:ext uri="{9D8B030D-6E8A-4147-A177-3AD203B41FA5}">
                      <a16:colId xmlns:a16="http://schemas.microsoft.com/office/drawing/2014/main" val="20004"/>
                    </a:ext>
                  </a:extLst>
                </a:gridCol>
              </a:tblGrid>
              <a:tr h="360040">
                <a:tc>
                  <a:txBody>
                    <a:bodyPr/>
                    <a:lstStyle/>
                    <a:p>
                      <a:pPr algn="dist"/>
                      <a:r>
                        <a:rPr lang="en-US" altLang="zh-CN" sz="2000" b="1" smtClean="0">
                          <a:latin typeface="+mn-lt"/>
                          <a:ea typeface="宋体" pitchFamily="2" charset="-122"/>
                        </a:rPr>
                        <a:t>15                               10</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smtClean="0">
                          <a:latin typeface="+mn-lt"/>
                          <a:ea typeface="宋体" pitchFamily="2" charset="-122"/>
                        </a:rPr>
                        <a:t>9     8</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smtClean="0">
                          <a:latin typeface="+mn-lt"/>
                          <a:ea typeface="宋体" pitchFamily="2" charset="-122"/>
                        </a:rPr>
                        <a:t>7       5</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smtClean="0">
                          <a:latin typeface="+mn-lt"/>
                          <a:ea typeface="宋体" pitchFamily="2" charset="-122"/>
                        </a:rPr>
                        <a:t>4      3</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smtClean="0">
                          <a:latin typeface="+mn-lt"/>
                          <a:ea typeface="宋体" pitchFamily="2" charset="-122"/>
                        </a:rPr>
                        <a:t>2      0</a:t>
                      </a: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40">
                <a:tc>
                  <a:txBody>
                    <a:bodyPr/>
                    <a:lstStyle/>
                    <a:p>
                      <a:pPr algn="ctr"/>
                      <a:r>
                        <a:rPr lang="en-US" altLang="zh-CN" sz="2000" b="1" smtClean="0">
                          <a:latin typeface="+mn-lt"/>
                          <a:ea typeface="宋体" pitchFamily="2" charset="-122"/>
                        </a:rPr>
                        <a:t>OP</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000" b="1" smtClean="0">
                          <a:latin typeface="+mn-lt"/>
                          <a:ea typeface="宋体" pitchFamily="2" charset="-122"/>
                        </a:rPr>
                        <a:t>M</a:t>
                      </a:r>
                      <a:r>
                        <a:rPr lang="en-US" altLang="zh-CN" sz="2000" b="1" baseline="-25000" smtClean="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smtClean="0">
                          <a:latin typeface="+mn-lt"/>
                          <a:ea typeface="宋体" pitchFamily="2" charset="-122"/>
                        </a:rPr>
                        <a:t>R</a:t>
                      </a:r>
                      <a:r>
                        <a:rPr lang="en-US" altLang="zh-CN" sz="2000" b="1" baseline="-25000" smtClean="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baseline="0" smtClean="0">
                          <a:latin typeface="+mn-lt"/>
                          <a:ea typeface="宋体" pitchFamily="2" charset="-122"/>
                        </a:rPr>
                        <a:t>M</a:t>
                      </a:r>
                      <a:r>
                        <a:rPr lang="en-US" altLang="zh-CN" sz="2000" b="1" baseline="-25000" smtClean="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b="1" smtClean="0">
                          <a:latin typeface="+mn-lt"/>
                          <a:ea typeface="宋体" pitchFamily="2" charset="-122"/>
                        </a:rPr>
                        <a:t>R</a:t>
                      </a:r>
                      <a:r>
                        <a:rPr lang="en-US" altLang="zh-CN" sz="2000" b="1" baseline="-25000" smtClean="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1"/>
                  </a:ext>
                </a:extLst>
              </a:tr>
              <a:tr h="360040">
                <a:tc>
                  <a:txBody>
                    <a:bodyPr/>
                    <a:lstStyle/>
                    <a:p>
                      <a:pPr algn="ct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1" smtClean="0">
                          <a:solidFill>
                            <a:srgbClr val="C00000"/>
                          </a:solidFill>
                          <a:latin typeface="+mn-lt"/>
                          <a:ea typeface="宋体" pitchFamily="2" charset="-122"/>
                        </a:rPr>
                        <a:t>（源操作数）</a:t>
                      </a:r>
                      <a:endParaRPr lang="zh-CN" altLang="en-US" sz="2000" b="1">
                        <a:solidFill>
                          <a:srgbClr val="C00000"/>
                        </a:solidFill>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zh-CN" altLang="en-US" sz="2000" b="1" smtClean="0">
                          <a:solidFill>
                            <a:srgbClr val="FF0066"/>
                          </a:solidFill>
                          <a:latin typeface="+mn-lt"/>
                          <a:ea typeface="宋体" pitchFamily="2" charset="-122"/>
                        </a:rPr>
                        <a:t>（目的操作数）</a:t>
                      </a:r>
                      <a:endParaRPr lang="zh-CN" altLang="en-US" sz="2000" b="1">
                        <a:solidFill>
                          <a:srgbClr val="FF0066"/>
                        </a:solidFill>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内容占位符 2"/>
          <p:cNvSpPr txBox="1">
            <a:spLocks/>
          </p:cNvSpPr>
          <p:nvPr/>
        </p:nvSpPr>
        <p:spPr bwMode="auto">
          <a:xfrm>
            <a:off x="323974" y="1844824"/>
            <a:ext cx="8578850" cy="10075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spcBef>
                <a:spcPct val="20000"/>
              </a:spcBef>
              <a:buClr>
                <a:srgbClr val="00007D"/>
              </a:buClr>
              <a:buSzPct val="75000"/>
            </a:pPr>
            <a:r>
              <a:rPr lang="zh-CN" altLang="en-US" kern="0" smtClean="0">
                <a:solidFill>
                  <a:srgbClr val="000000"/>
                </a:solidFill>
                <a:latin typeface="Times New Roman"/>
                <a:ea typeface="楷体_GB2312"/>
              </a:rPr>
              <a:t>转移指令采用相对寻址方式，相对偏移量用补码表示，寻址方式定义如下：</a:t>
            </a:r>
            <a:endParaRPr lang="zh-CN" altLang="en-US" kern="0">
              <a:solidFill>
                <a:srgbClr val="000000"/>
              </a:solidFill>
              <a:latin typeface="Times New Roman"/>
              <a:ea typeface="楷体_GB2312"/>
            </a:endParaRPr>
          </a:p>
        </p:txBody>
      </p:sp>
      <p:graphicFrame>
        <p:nvGraphicFramePr>
          <p:cNvPr id="8" name="表格 7"/>
          <p:cNvGraphicFramePr>
            <a:graphicFrameLocks noGrp="1"/>
          </p:cNvGraphicFramePr>
          <p:nvPr/>
        </p:nvGraphicFramePr>
        <p:xfrm>
          <a:off x="549897" y="2708325"/>
          <a:ext cx="7992887" cy="1800795"/>
        </p:xfrm>
        <a:graphic>
          <a:graphicData uri="http://schemas.openxmlformats.org/drawingml/2006/table">
            <a:tbl>
              <a:tblPr/>
              <a:tblGrid>
                <a:gridCol w="1008111">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3672408">
                  <a:extLst>
                    <a:ext uri="{9D8B030D-6E8A-4147-A177-3AD203B41FA5}">
                      <a16:colId xmlns:a16="http://schemas.microsoft.com/office/drawing/2014/main" val="20003"/>
                    </a:ext>
                  </a:extLst>
                </a:gridCol>
              </a:tblGrid>
              <a:tr h="360159">
                <a:tc>
                  <a:txBody>
                    <a:bodyPr/>
                    <a:lstStyle/>
                    <a:p>
                      <a:pPr algn="ctr">
                        <a:spcAft>
                          <a:spcPts val="0"/>
                        </a:spcAft>
                      </a:pPr>
                      <a:r>
                        <a:rPr lang="en-US" sz="2000" b="1" kern="100" smtClean="0">
                          <a:solidFill>
                            <a:srgbClr val="0000FF"/>
                          </a:solidFill>
                          <a:latin typeface="+mn-lt"/>
                          <a:ea typeface="宋体" pitchFamily="2" charset="-122"/>
                        </a:rPr>
                        <a:t>M</a:t>
                      </a:r>
                      <a:r>
                        <a:rPr lang="en-US" altLang="zh-CN" sz="2000" b="1" kern="100" baseline="-25000" smtClean="0">
                          <a:solidFill>
                            <a:srgbClr val="0000FF"/>
                          </a:solidFill>
                          <a:latin typeface="+mn-lt"/>
                          <a:ea typeface="宋体" pitchFamily="2" charset="-122"/>
                        </a:rPr>
                        <a:t>S</a:t>
                      </a:r>
                      <a:r>
                        <a:rPr lang="en-US" sz="2000" b="1" kern="100" smtClean="0">
                          <a:solidFill>
                            <a:srgbClr val="0000FF"/>
                          </a:solidFill>
                          <a:latin typeface="+mn-lt"/>
                          <a:ea typeface="宋体" pitchFamily="2" charset="-122"/>
                        </a:rPr>
                        <a:t>/M</a:t>
                      </a:r>
                      <a:r>
                        <a:rPr lang="en-US" sz="2000" b="1" kern="100" baseline="-25000" smtClean="0">
                          <a:solidFill>
                            <a:srgbClr val="0000FF"/>
                          </a:solidFill>
                          <a:latin typeface="+mn-lt"/>
                          <a:ea typeface="宋体" pitchFamily="2" charset="-122"/>
                        </a:rPr>
                        <a:t>d</a:t>
                      </a:r>
                      <a:endParaRPr lang="zh-CN" sz="2000" b="1" kern="100" baseline="-25000">
                        <a:solidFill>
                          <a:srgbClr val="0000FF"/>
                        </a:solidFill>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寻址方式</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助记符</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含义</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10000"/>
                  </a:ext>
                </a:extLst>
              </a:tr>
              <a:tr h="360159">
                <a:tc>
                  <a:txBody>
                    <a:bodyPr/>
                    <a:lstStyle/>
                    <a:p>
                      <a:pPr algn="ctr">
                        <a:spcAft>
                          <a:spcPts val="0"/>
                        </a:spcAft>
                      </a:pPr>
                      <a:r>
                        <a:rPr lang="en-US" sz="2000" b="1" kern="100">
                          <a:latin typeface="+mn-lt"/>
                          <a:ea typeface="宋体" pitchFamily="2" charset="-122"/>
                        </a:rPr>
                        <a:t>00B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1"/>
                  </a:ext>
                </a:extLst>
              </a:tr>
              <a:tr h="360159">
                <a:tc>
                  <a:txBody>
                    <a:bodyPr/>
                    <a:lstStyle/>
                    <a:p>
                      <a:pPr algn="ctr">
                        <a:spcAft>
                          <a:spcPts val="0"/>
                        </a:spcAft>
                      </a:pPr>
                      <a:r>
                        <a:rPr lang="en-US" sz="2000" b="1" kern="100">
                          <a:latin typeface="+mn-lt"/>
                          <a:ea typeface="宋体" pitchFamily="2" charset="-122"/>
                        </a:rPr>
                        <a:t>01B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2"/>
                  </a:ext>
                </a:extLst>
              </a:tr>
              <a:tr h="360159">
                <a:tc>
                  <a:txBody>
                    <a:bodyPr/>
                    <a:lstStyle/>
                    <a:p>
                      <a:pPr algn="ctr">
                        <a:spcAft>
                          <a:spcPts val="0"/>
                        </a:spcAft>
                      </a:pPr>
                      <a:r>
                        <a:rPr lang="en-US" sz="2000" b="1" kern="100">
                          <a:latin typeface="+mn-lt"/>
                          <a:ea typeface="宋体" pitchFamily="2" charset="-122"/>
                        </a:rPr>
                        <a:t>10B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寄存器间接、自增</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r>
                        <a:rPr lang="zh-CN" sz="2000" b="1" kern="100">
                          <a:latin typeface="+mn-lt"/>
                          <a:ea typeface="宋体" pitchFamily="2" charset="-122"/>
                        </a:rPr>
                        <a:t>，</a:t>
                      </a:r>
                      <a:r>
                        <a:rPr lang="en-US" sz="2000" b="1" kern="100">
                          <a:latin typeface="+mn-lt"/>
                          <a:ea typeface="宋体" pitchFamily="2" charset="-122"/>
                        </a:rPr>
                        <a:t>(Rn)+1→Rn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3"/>
                  </a:ext>
                </a:extLst>
              </a:tr>
              <a:tr h="360159">
                <a:tc>
                  <a:txBody>
                    <a:bodyPr/>
                    <a:lstStyle/>
                    <a:p>
                      <a:pPr algn="ctr">
                        <a:spcAft>
                          <a:spcPts val="0"/>
                        </a:spcAft>
                      </a:pPr>
                      <a:r>
                        <a:rPr lang="en-US" sz="2000" b="1" kern="100">
                          <a:latin typeface="+mn-lt"/>
                          <a:ea typeface="宋体" pitchFamily="2" charset="-122"/>
                        </a:rPr>
                        <a:t>11B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相对</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D(Rn)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转移目标地址 ＝</a:t>
                      </a:r>
                      <a:r>
                        <a:rPr lang="en-US" sz="2000" b="1" kern="100">
                          <a:latin typeface="+mn-lt"/>
                          <a:ea typeface="宋体" pitchFamily="2" charset="-122"/>
                        </a:rPr>
                        <a:t> (PC)+(Rn)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4"/>
                  </a:ext>
                </a:extLst>
              </a:tr>
            </a:tbl>
          </a:graphicData>
        </a:graphic>
      </p:graphicFrame>
      <p:sp>
        <p:nvSpPr>
          <p:cNvPr id="10" name="内容占位符 2"/>
          <p:cNvSpPr txBox="1">
            <a:spLocks/>
          </p:cNvSpPr>
          <p:nvPr/>
        </p:nvSpPr>
        <p:spPr bwMode="auto">
          <a:xfrm>
            <a:off x="323528" y="4581128"/>
            <a:ext cx="8712968" cy="2088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57188" indent="-357188" algn="l"/>
            <a:r>
              <a:rPr lang="en-US" altLang="zh-CN" smtClean="0">
                <a:solidFill>
                  <a:srgbClr val="000000"/>
                </a:solidFill>
              </a:rPr>
              <a:t>⑴ </a:t>
            </a:r>
            <a:r>
              <a:rPr lang="zh-CN" altLang="zh-CN" smtClean="0">
                <a:solidFill>
                  <a:srgbClr val="000000"/>
                </a:solidFill>
              </a:rPr>
              <a:t>最多</a:t>
            </a:r>
            <a:r>
              <a:rPr lang="en-US" altLang="zh-CN" smtClean="0">
                <a:solidFill>
                  <a:srgbClr val="000000"/>
                </a:solidFill>
              </a:rPr>
              <a:t>2</a:t>
            </a:r>
            <a:r>
              <a:rPr lang="en-US" altLang="zh-CN" baseline="30000" smtClean="0">
                <a:solidFill>
                  <a:srgbClr val="000000"/>
                </a:solidFill>
              </a:rPr>
              <a:t>6</a:t>
            </a:r>
            <a:r>
              <a:rPr lang="zh-CN" altLang="zh-CN" smtClean="0">
                <a:solidFill>
                  <a:srgbClr val="000000"/>
                </a:solidFill>
              </a:rPr>
              <a:t>＝</a:t>
            </a:r>
            <a:r>
              <a:rPr lang="en-US" altLang="zh-CN" smtClean="0">
                <a:solidFill>
                  <a:srgbClr val="000000"/>
                </a:solidFill>
              </a:rPr>
              <a:t>64</a:t>
            </a:r>
            <a:r>
              <a:rPr lang="zh-CN" altLang="zh-CN" smtClean="0">
                <a:solidFill>
                  <a:srgbClr val="000000"/>
                </a:solidFill>
              </a:rPr>
              <a:t>条指令；最多</a:t>
            </a:r>
            <a:r>
              <a:rPr lang="en-US" altLang="zh-CN" smtClean="0">
                <a:solidFill>
                  <a:srgbClr val="000000"/>
                </a:solidFill>
              </a:rPr>
              <a:t>2</a:t>
            </a:r>
            <a:r>
              <a:rPr lang="en-US" altLang="zh-CN" baseline="30000" smtClean="0">
                <a:solidFill>
                  <a:srgbClr val="000000"/>
                </a:solidFill>
              </a:rPr>
              <a:t>3</a:t>
            </a:r>
            <a:r>
              <a:rPr lang="zh-CN" altLang="zh-CN" smtClean="0">
                <a:solidFill>
                  <a:srgbClr val="000000"/>
                </a:solidFill>
              </a:rPr>
              <a:t>＝</a:t>
            </a:r>
            <a:r>
              <a:rPr lang="en-US" altLang="zh-CN" smtClean="0">
                <a:solidFill>
                  <a:srgbClr val="000000"/>
                </a:solidFill>
              </a:rPr>
              <a:t>8</a:t>
            </a:r>
            <a:r>
              <a:rPr lang="zh-CN" altLang="zh-CN" smtClean="0">
                <a:solidFill>
                  <a:srgbClr val="000000"/>
                </a:solidFill>
              </a:rPr>
              <a:t>个通用寄存器；</a:t>
            </a:r>
            <a:r>
              <a:rPr lang="en-US" altLang="zh-CN" smtClean="0">
                <a:solidFill>
                  <a:srgbClr val="000000"/>
                </a:solidFill>
              </a:rPr>
              <a:t/>
            </a:r>
            <a:br>
              <a:rPr lang="en-US" altLang="zh-CN" smtClean="0">
                <a:solidFill>
                  <a:srgbClr val="000000"/>
                </a:solidFill>
              </a:rPr>
            </a:br>
            <a:r>
              <a:rPr lang="zh-CN" altLang="zh-CN" smtClean="0">
                <a:solidFill>
                  <a:srgbClr val="000000"/>
                </a:solidFill>
              </a:rPr>
              <a:t>该计算机内存按字编址</a:t>
            </a:r>
            <a:r>
              <a:rPr lang="en-US" altLang="zh-CN" smtClean="0">
                <a:solidFill>
                  <a:srgbClr val="000000"/>
                </a:solidFill>
                <a:latin typeface="宋体" pitchFamily="2" charset="-122"/>
                <a:ea typeface="宋体" pitchFamily="2" charset="-122"/>
              </a:rPr>
              <a:t>(</a:t>
            </a:r>
            <a:r>
              <a:rPr lang="zh-CN" altLang="zh-CN" smtClean="0">
                <a:solidFill>
                  <a:srgbClr val="000000"/>
                </a:solidFill>
              </a:rPr>
              <a:t>一个内存地址存放两个字节</a:t>
            </a:r>
            <a:r>
              <a:rPr lang="en-US" altLang="zh-CN" smtClean="0">
                <a:solidFill>
                  <a:srgbClr val="000000"/>
                </a:solidFill>
                <a:latin typeface="宋体" pitchFamily="2" charset="-122"/>
                <a:ea typeface="宋体" pitchFamily="2" charset="-122"/>
              </a:rPr>
              <a:t>)</a:t>
            </a:r>
            <a:r>
              <a:rPr lang="zh-CN" altLang="zh-CN" smtClean="0">
                <a:solidFill>
                  <a:srgbClr val="000000"/>
                </a:solidFill>
              </a:rPr>
              <a:t>，</a:t>
            </a:r>
            <a:r>
              <a:rPr lang="en-US" altLang="zh-CN" smtClean="0">
                <a:solidFill>
                  <a:srgbClr val="000000"/>
                </a:solidFill>
              </a:rPr>
              <a:t/>
            </a:r>
            <a:br>
              <a:rPr lang="en-US" altLang="zh-CN" smtClean="0">
                <a:solidFill>
                  <a:srgbClr val="000000"/>
                </a:solidFill>
              </a:rPr>
            </a:br>
            <a:r>
              <a:rPr lang="zh-CN" altLang="zh-CN" smtClean="0">
                <a:solidFill>
                  <a:srgbClr val="000000"/>
                </a:solidFill>
              </a:rPr>
              <a:t>内存地址空间为</a:t>
            </a:r>
            <a:r>
              <a:rPr lang="en-US" altLang="zh-CN" smtClean="0">
                <a:solidFill>
                  <a:srgbClr val="000000"/>
                </a:solidFill>
              </a:rPr>
              <a:t>128KB</a:t>
            </a:r>
            <a:r>
              <a:rPr lang="zh-CN" altLang="zh-CN" smtClean="0">
                <a:solidFill>
                  <a:srgbClr val="000000"/>
                </a:solidFill>
              </a:rPr>
              <a:t>÷</a:t>
            </a:r>
            <a:r>
              <a:rPr lang="en-US" altLang="zh-CN" smtClean="0">
                <a:solidFill>
                  <a:srgbClr val="000000"/>
                </a:solidFill>
              </a:rPr>
              <a:t>2B=64K</a:t>
            </a:r>
            <a:r>
              <a:rPr lang="zh-CN" altLang="en-US" smtClean="0">
                <a:solidFill>
                  <a:srgbClr val="000000"/>
                </a:solidFill>
              </a:rPr>
              <a:t>，</a:t>
            </a:r>
            <a:r>
              <a:rPr lang="en-US" altLang="zh-CN" smtClean="0">
                <a:solidFill>
                  <a:srgbClr val="000000"/>
                </a:solidFill>
              </a:rPr>
              <a:t>MAR</a:t>
            </a:r>
            <a:r>
              <a:rPr lang="zh-CN" altLang="zh-CN" smtClean="0">
                <a:solidFill>
                  <a:srgbClr val="000000"/>
                </a:solidFill>
              </a:rPr>
              <a:t>、</a:t>
            </a:r>
            <a:r>
              <a:rPr lang="en-US" altLang="zh-CN" smtClean="0">
                <a:solidFill>
                  <a:srgbClr val="000000"/>
                </a:solidFill>
              </a:rPr>
              <a:t>MDR</a:t>
            </a:r>
            <a:r>
              <a:rPr lang="zh-CN" altLang="zh-CN" smtClean="0">
                <a:solidFill>
                  <a:srgbClr val="000000"/>
                </a:solidFill>
              </a:rPr>
              <a:t>各需</a:t>
            </a:r>
            <a:r>
              <a:rPr lang="en-US" altLang="zh-CN" smtClean="0">
                <a:solidFill>
                  <a:srgbClr val="000000"/>
                </a:solidFill>
              </a:rPr>
              <a:t>16</a:t>
            </a:r>
            <a:r>
              <a:rPr lang="zh-CN" altLang="zh-CN" smtClean="0">
                <a:solidFill>
                  <a:srgbClr val="000000"/>
                </a:solidFill>
              </a:rPr>
              <a:t>位</a:t>
            </a:r>
            <a:r>
              <a:rPr lang="zh-CN" altLang="en-US" smtClean="0">
                <a:solidFill>
                  <a:srgbClr val="000000"/>
                </a:solidFill>
              </a:rPr>
              <a:t>。</a:t>
            </a:r>
            <a:endParaRPr lang="zh-CN" altLang="zh-CN" smtClean="0">
              <a:solidFill>
                <a:srgbClr val="000000"/>
              </a:solidFill>
            </a:endParaRPr>
          </a:p>
          <a:p>
            <a:pPr marL="357188" indent="-357188" algn="l"/>
            <a:r>
              <a:rPr lang="en-US" altLang="zh-CN" smtClean="0">
                <a:solidFill>
                  <a:srgbClr val="000000"/>
                </a:solidFill>
              </a:rPr>
              <a:t>⑵ </a:t>
            </a:r>
            <a:r>
              <a:rPr lang="zh-CN" altLang="zh-CN" smtClean="0">
                <a:solidFill>
                  <a:srgbClr val="000000"/>
                </a:solidFill>
              </a:rPr>
              <a:t>转移指令的相对偏移量</a:t>
            </a:r>
            <a:r>
              <a:rPr lang="en-US" altLang="zh-CN" smtClean="0">
                <a:solidFill>
                  <a:srgbClr val="000000"/>
                </a:solidFill>
                <a:latin typeface="宋体" pitchFamily="2" charset="-122"/>
                <a:ea typeface="宋体" pitchFamily="2" charset="-122"/>
              </a:rPr>
              <a:t>(</a:t>
            </a:r>
            <a:r>
              <a:rPr lang="zh-CN" altLang="zh-CN" smtClean="0">
                <a:solidFill>
                  <a:srgbClr val="000000"/>
                </a:solidFill>
              </a:rPr>
              <a:t>补码</a:t>
            </a:r>
            <a:r>
              <a:rPr lang="en-US" altLang="zh-CN" smtClean="0">
                <a:solidFill>
                  <a:srgbClr val="000000"/>
                </a:solidFill>
                <a:latin typeface="宋体" pitchFamily="2" charset="-122"/>
                <a:ea typeface="宋体" pitchFamily="2" charset="-122"/>
              </a:rPr>
              <a:t>)</a:t>
            </a:r>
            <a:r>
              <a:rPr lang="zh-CN" altLang="zh-CN" smtClean="0">
                <a:solidFill>
                  <a:srgbClr val="000000"/>
                </a:solidFill>
              </a:rPr>
              <a:t>为</a:t>
            </a:r>
            <a:r>
              <a:rPr lang="en-US" altLang="zh-CN" smtClean="0">
                <a:solidFill>
                  <a:srgbClr val="000000"/>
                </a:solidFill>
              </a:rPr>
              <a:t> -2</a:t>
            </a:r>
            <a:r>
              <a:rPr lang="en-US" altLang="zh-CN" baseline="30000" smtClean="0">
                <a:solidFill>
                  <a:srgbClr val="000000"/>
                </a:solidFill>
              </a:rPr>
              <a:t>15</a:t>
            </a:r>
            <a:r>
              <a:rPr lang="zh-CN" altLang="zh-CN" smtClean="0">
                <a:solidFill>
                  <a:srgbClr val="000000"/>
                </a:solidFill>
              </a:rPr>
              <a:t>～</a:t>
            </a:r>
            <a:r>
              <a:rPr lang="en-US" altLang="zh-CN" smtClean="0">
                <a:solidFill>
                  <a:srgbClr val="000000"/>
                </a:solidFill>
              </a:rPr>
              <a:t>2</a:t>
            </a:r>
            <a:r>
              <a:rPr lang="en-US" altLang="zh-CN" baseline="30000" smtClean="0">
                <a:solidFill>
                  <a:srgbClr val="000000"/>
                </a:solidFill>
              </a:rPr>
              <a:t>15</a:t>
            </a:r>
            <a:r>
              <a:rPr lang="en-US" altLang="zh-CN" smtClean="0">
                <a:solidFill>
                  <a:srgbClr val="000000"/>
                </a:solidFill>
              </a:rPr>
              <a:t>-1</a:t>
            </a:r>
            <a:r>
              <a:rPr lang="zh-CN" altLang="zh-CN" smtClean="0">
                <a:solidFill>
                  <a:srgbClr val="000000"/>
                </a:solidFill>
              </a:rPr>
              <a:t>，即</a:t>
            </a:r>
            <a:r>
              <a:rPr lang="en-US" altLang="zh-CN" smtClean="0">
                <a:solidFill>
                  <a:srgbClr val="000000"/>
                </a:solidFill>
              </a:rPr>
              <a:t> -32768</a:t>
            </a:r>
            <a:r>
              <a:rPr lang="zh-CN" altLang="zh-CN" smtClean="0">
                <a:solidFill>
                  <a:srgbClr val="000000"/>
                </a:solidFill>
              </a:rPr>
              <a:t>到</a:t>
            </a:r>
            <a:r>
              <a:rPr lang="en-US" altLang="zh-CN" smtClean="0">
                <a:solidFill>
                  <a:srgbClr val="000000"/>
                </a:solidFill>
              </a:rPr>
              <a:t>+32767</a:t>
            </a:r>
            <a:r>
              <a:rPr lang="zh-CN" altLang="en-US" smtClean="0">
                <a:solidFill>
                  <a:srgbClr val="000000"/>
                </a:solidFill>
              </a:rPr>
              <a:t>；</a:t>
            </a:r>
            <a:r>
              <a:rPr lang="zh-CN" altLang="en-US" smtClean="0"/>
              <a:t>转移指令的目标地址范围是</a:t>
            </a:r>
            <a:r>
              <a:rPr lang="en-US" altLang="zh-CN" smtClean="0"/>
              <a:t>0000H</a:t>
            </a:r>
            <a:r>
              <a:rPr lang="zh-CN" altLang="en-US" smtClean="0"/>
              <a:t>～</a:t>
            </a:r>
            <a:r>
              <a:rPr lang="en-US" altLang="zh-CN" smtClean="0"/>
              <a:t>FFFFH</a:t>
            </a:r>
            <a:r>
              <a:rPr lang="zh-CN" altLang="en-US" smtClean="0"/>
              <a:t>。</a:t>
            </a:r>
            <a:endParaRPr lang="zh-CN" altLang="en-US" kern="0">
              <a:solidFill>
                <a:srgbClr val="000000"/>
              </a:solidFill>
              <a:latin typeface="Times New Roman"/>
              <a:ea typeface="楷体_GB231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slide(fromBottom)">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slide(fromBottom)">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3"/>
            <a:ext cx="8578850" cy="792088"/>
          </a:xfrm>
        </p:spPr>
        <p:txBody>
          <a:bodyPr/>
          <a:lstStyle/>
          <a:p>
            <a:pPr marL="0" indent="0">
              <a:spcBef>
                <a:spcPts val="0"/>
              </a:spcBef>
              <a:buNone/>
            </a:pPr>
            <a:r>
              <a:rPr lang="en-US" altLang="zh-CN" sz="2000" smtClean="0">
                <a:solidFill>
                  <a:srgbClr val="FF0066"/>
                </a:solidFill>
                <a:ea typeface="宋体" pitchFamily="2" charset="-122"/>
              </a:rPr>
              <a:t>【</a:t>
            </a:r>
            <a:r>
              <a:rPr lang="zh-CN" altLang="en-US" sz="2000" smtClean="0">
                <a:solidFill>
                  <a:srgbClr val="FF0066"/>
                </a:solidFill>
                <a:ea typeface="宋体" pitchFamily="2" charset="-122"/>
              </a:rPr>
              <a:t>例</a:t>
            </a:r>
            <a:r>
              <a:rPr lang="en-US" altLang="zh-CN" sz="2000" smtClean="0">
                <a:solidFill>
                  <a:srgbClr val="FF0066"/>
                </a:solidFill>
                <a:ea typeface="宋体" pitchFamily="2" charset="-122"/>
              </a:rPr>
              <a:t>】</a:t>
            </a:r>
            <a:r>
              <a:rPr lang="zh-CN" altLang="en-US" sz="2000" smtClean="0">
                <a:ea typeface="宋体" pitchFamily="2" charset="-122"/>
              </a:rPr>
              <a:t>某计算机</a:t>
            </a:r>
            <a:r>
              <a:rPr lang="zh-CN" altLang="zh-CN" sz="2000" smtClean="0">
                <a:ea typeface="宋体" pitchFamily="2" charset="-122"/>
              </a:rPr>
              <a:t>字长</a:t>
            </a:r>
            <a:r>
              <a:rPr lang="en-US" altLang="zh-CN" sz="2000" smtClean="0">
                <a:ea typeface="宋体" pitchFamily="2" charset="-122"/>
              </a:rPr>
              <a:t>16</a:t>
            </a:r>
            <a:r>
              <a:rPr lang="zh-CN" altLang="zh-CN" sz="2000" smtClean="0">
                <a:ea typeface="宋体" pitchFamily="2" charset="-122"/>
              </a:rPr>
              <a:t>位；主存地址空间为</a:t>
            </a:r>
            <a:r>
              <a:rPr lang="en-US" altLang="zh-CN" sz="2000" smtClean="0">
                <a:ea typeface="宋体" pitchFamily="2" charset="-122"/>
              </a:rPr>
              <a:t>128KB</a:t>
            </a:r>
            <a:r>
              <a:rPr lang="zh-CN" altLang="zh-CN" sz="2000" smtClean="0">
                <a:ea typeface="宋体" pitchFamily="2" charset="-122"/>
              </a:rPr>
              <a:t>，按字</a:t>
            </a:r>
            <a:r>
              <a:rPr lang="zh-CN" altLang="en-US" sz="2000" smtClean="0">
                <a:ea typeface="宋体" pitchFamily="2" charset="-122"/>
              </a:rPr>
              <a:t>编</a:t>
            </a:r>
            <a:r>
              <a:rPr lang="zh-CN" altLang="zh-CN" sz="2000" smtClean="0">
                <a:ea typeface="宋体" pitchFamily="2" charset="-122"/>
              </a:rPr>
              <a:t>址；</a:t>
            </a:r>
            <a:r>
              <a:rPr lang="en-US" altLang="zh-CN" sz="2000" smtClean="0">
                <a:ea typeface="宋体" pitchFamily="2" charset="-122"/>
              </a:rPr>
              <a:t/>
            </a:r>
            <a:br>
              <a:rPr lang="en-US" altLang="zh-CN" sz="2000" smtClean="0">
                <a:ea typeface="宋体" pitchFamily="2" charset="-122"/>
              </a:rPr>
            </a:br>
            <a:r>
              <a:rPr lang="zh-CN" altLang="zh-CN" sz="2000" smtClean="0">
                <a:ea typeface="宋体" pitchFamily="2" charset="-122"/>
              </a:rPr>
              <a:t>指令为单字长，格式如下：</a:t>
            </a:r>
            <a:endParaRPr lang="zh-CN" altLang="en-US" sz="2000">
              <a:ea typeface="宋体" pitchFamily="2" charset="-122"/>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pPr/>
              <a:t>116</a:t>
            </a:fld>
            <a:endParaRPr lang="en-US" altLang="zh-CN">
              <a:solidFill>
                <a:srgbClr val="000000"/>
              </a:solidFill>
            </a:endParaRPr>
          </a:p>
        </p:txBody>
      </p:sp>
      <p:graphicFrame>
        <p:nvGraphicFramePr>
          <p:cNvPr id="6" name="表格 5"/>
          <p:cNvGraphicFramePr>
            <a:graphicFrameLocks noGrp="1"/>
          </p:cNvGraphicFramePr>
          <p:nvPr/>
        </p:nvGraphicFramePr>
        <p:xfrm>
          <a:off x="549896" y="656104"/>
          <a:ext cx="7982544" cy="1158240"/>
        </p:xfrm>
        <a:graphic>
          <a:graphicData uri="http://schemas.openxmlformats.org/drawingml/2006/table">
            <a:tbl>
              <a:tblPr firstRow="1" bandRow="1">
                <a:tableStyleId>{5940675A-B579-460E-94D1-54222C63F5DA}</a:tableStyleId>
              </a:tblPr>
              <a:tblGrid>
                <a:gridCol w="3442015">
                  <a:extLst>
                    <a:ext uri="{9D8B030D-6E8A-4147-A177-3AD203B41FA5}">
                      <a16:colId xmlns:a16="http://schemas.microsoft.com/office/drawing/2014/main" val="20000"/>
                    </a:ext>
                  </a:extLst>
                </a:gridCol>
                <a:gridCol w="1025281">
                  <a:extLst>
                    <a:ext uri="{9D8B030D-6E8A-4147-A177-3AD203B41FA5}">
                      <a16:colId xmlns:a16="http://schemas.microsoft.com/office/drawing/2014/main" val="20001"/>
                    </a:ext>
                  </a:extLst>
                </a:gridCol>
                <a:gridCol w="1318219">
                  <a:extLst>
                    <a:ext uri="{9D8B030D-6E8A-4147-A177-3AD203B41FA5}">
                      <a16:colId xmlns:a16="http://schemas.microsoft.com/office/drawing/2014/main" val="20002"/>
                    </a:ext>
                  </a:extLst>
                </a:gridCol>
                <a:gridCol w="1025281">
                  <a:extLst>
                    <a:ext uri="{9D8B030D-6E8A-4147-A177-3AD203B41FA5}">
                      <a16:colId xmlns:a16="http://schemas.microsoft.com/office/drawing/2014/main" val="20003"/>
                    </a:ext>
                  </a:extLst>
                </a:gridCol>
                <a:gridCol w="1171748">
                  <a:extLst>
                    <a:ext uri="{9D8B030D-6E8A-4147-A177-3AD203B41FA5}">
                      <a16:colId xmlns:a16="http://schemas.microsoft.com/office/drawing/2014/main" val="20004"/>
                    </a:ext>
                  </a:extLst>
                </a:gridCol>
              </a:tblGrid>
              <a:tr h="360040">
                <a:tc>
                  <a:txBody>
                    <a:bodyPr/>
                    <a:lstStyle/>
                    <a:p>
                      <a:pPr algn="dist"/>
                      <a:r>
                        <a:rPr lang="en-US" altLang="zh-CN" sz="1800" b="1" smtClean="0">
                          <a:latin typeface="+mn-lt"/>
                          <a:ea typeface="宋体" pitchFamily="2" charset="-122"/>
                        </a:rPr>
                        <a:t>15                               19</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smtClean="0">
                          <a:latin typeface="+mn-lt"/>
                          <a:ea typeface="宋体" pitchFamily="2" charset="-122"/>
                        </a:rPr>
                        <a:t>9     8</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smtClean="0">
                          <a:latin typeface="+mn-lt"/>
                          <a:ea typeface="宋体" pitchFamily="2" charset="-122"/>
                        </a:rPr>
                        <a:t>7       5</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smtClean="0">
                          <a:latin typeface="+mn-lt"/>
                          <a:ea typeface="宋体" pitchFamily="2" charset="-122"/>
                        </a:rPr>
                        <a:t>4      3</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smtClean="0">
                          <a:latin typeface="+mn-lt"/>
                          <a:ea typeface="宋体" pitchFamily="2" charset="-122"/>
                        </a:rPr>
                        <a:t>2      0</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40">
                <a:tc>
                  <a:txBody>
                    <a:bodyPr/>
                    <a:lstStyle/>
                    <a:p>
                      <a:pPr algn="ctr"/>
                      <a:r>
                        <a:rPr lang="en-US" altLang="zh-CN" sz="2000" b="1" smtClean="0">
                          <a:latin typeface="+mn-lt"/>
                          <a:ea typeface="宋体" pitchFamily="2" charset="-122"/>
                        </a:rPr>
                        <a:t>OP</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000" b="1" smtClean="0">
                          <a:latin typeface="+mn-lt"/>
                          <a:ea typeface="宋体" pitchFamily="2" charset="-122"/>
                        </a:rPr>
                        <a:t>M</a:t>
                      </a:r>
                      <a:r>
                        <a:rPr lang="en-US" altLang="zh-CN" sz="2000" b="1" baseline="-25000" smtClean="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smtClean="0">
                          <a:latin typeface="+mn-lt"/>
                          <a:ea typeface="宋体" pitchFamily="2" charset="-122"/>
                        </a:rPr>
                        <a:t>R</a:t>
                      </a:r>
                      <a:r>
                        <a:rPr lang="en-US" altLang="zh-CN" sz="2000" b="1" baseline="-25000" smtClean="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baseline="0" smtClean="0">
                          <a:latin typeface="+mn-lt"/>
                          <a:ea typeface="宋体" pitchFamily="2" charset="-122"/>
                        </a:rPr>
                        <a:t>M</a:t>
                      </a:r>
                      <a:r>
                        <a:rPr lang="en-US" altLang="zh-CN" sz="2000" b="1" baseline="-25000" smtClean="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b="1" smtClean="0">
                          <a:latin typeface="+mn-lt"/>
                          <a:ea typeface="宋体" pitchFamily="2" charset="-122"/>
                        </a:rPr>
                        <a:t>R</a:t>
                      </a:r>
                      <a:r>
                        <a:rPr lang="en-US" altLang="zh-CN" sz="2000" b="1" baseline="-25000" smtClean="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1"/>
                  </a:ext>
                </a:extLst>
              </a:tr>
              <a:tr h="360040">
                <a:tc>
                  <a:txBody>
                    <a:bodyPr/>
                    <a:lstStyle/>
                    <a:p>
                      <a:pPr algn="ct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1" smtClean="0">
                          <a:solidFill>
                            <a:srgbClr val="C00000"/>
                          </a:solidFill>
                          <a:latin typeface="+mn-lt"/>
                          <a:ea typeface="宋体" pitchFamily="2" charset="-122"/>
                        </a:rPr>
                        <a:t>（源操作数）</a:t>
                      </a:r>
                      <a:endParaRPr lang="zh-CN" altLang="en-US" sz="2000" b="1">
                        <a:solidFill>
                          <a:srgbClr val="C00000"/>
                        </a:solidFill>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zh-CN" altLang="en-US" sz="2000" b="1" smtClean="0">
                          <a:solidFill>
                            <a:srgbClr val="FF0066"/>
                          </a:solidFill>
                          <a:latin typeface="+mn-lt"/>
                          <a:ea typeface="宋体" pitchFamily="2" charset="-122"/>
                        </a:rPr>
                        <a:t>（目的操作数）</a:t>
                      </a:r>
                      <a:endParaRPr lang="zh-CN" altLang="en-US" sz="2000" b="1">
                        <a:solidFill>
                          <a:srgbClr val="FF0066"/>
                        </a:solidFill>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内容占位符 2"/>
          <p:cNvSpPr txBox="1">
            <a:spLocks/>
          </p:cNvSpPr>
          <p:nvPr/>
        </p:nvSpPr>
        <p:spPr bwMode="auto">
          <a:xfrm>
            <a:off x="323974" y="1700808"/>
            <a:ext cx="8712522"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spcBef>
                <a:spcPct val="20000"/>
              </a:spcBef>
              <a:buClr>
                <a:srgbClr val="00007D"/>
              </a:buClr>
              <a:buSzPct val="75000"/>
            </a:pPr>
            <a:r>
              <a:rPr lang="zh-CN" altLang="en-US" sz="2000" kern="0" smtClean="0">
                <a:solidFill>
                  <a:srgbClr val="000000"/>
                </a:solidFill>
                <a:latin typeface="Times New Roman"/>
                <a:ea typeface="宋体" pitchFamily="2" charset="-122"/>
              </a:rPr>
              <a:t>转移指令采用相对寻址方式，相对偏移量用补码表示，寻址方式定义如下：</a:t>
            </a:r>
            <a:endParaRPr lang="zh-CN" altLang="en-US" sz="2000" kern="0">
              <a:solidFill>
                <a:srgbClr val="000000"/>
              </a:solidFill>
              <a:latin typeface="Times New Roman"/>
              <a:ea typeface="宋体" pitchFamily="2" charset="-122"/>
            </a:endParaRPr>
          </a:p>
        </p:txBody>
      </p:sp>
      <p:graphicFrame>
        <p:nvGraphicFramePr>
          <p:cNvPr id="8" name="表格 7"/>
          <p:cNvGraphicFramePr>
            <a:graphicFrameLocks noGrp="1"/>
          </p:cNvGraphicFramePr>
          <p:nvPr/>
        </p:nvGraphicFramePr>
        <p:xfrm>
          <a:off x="549897" y="2132261"/>
          <a:ext cx="7992887" cy="1800795"/>
        </p:xfrm>
        <a:graphic>
          <a:graphicData uri="http://schemas.openxmlformats.org/drawingml/2006/table">
            <a:tbl>
              <a:tblPr/>
              <a:tblGrid>
                <a:gridCol w="1008111">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3672408">
                  <a:extLst>
                    <a:ext uri="{9D8B030D-6E8A-4147-A177-3AD203B41FA5}">
                      <a16:colId xmlns:a16="http://schemas.microsoft.com/office/drawing/2014/main" val="20003"/>
                    </a:ext>
                  </a:extLst>
                </a:gridCol>
              </a:tblGrid>
              <a:tr h="360159">
                <a:tc>
                  <a:txBody>
                    <a:bodyPr/>
                    <a:lstStyle/>
                    <a:p>
                      <a:pPr algn="ctr">
                        <a:spcAft>
                          <a:spcPts val="0"/>
                        </a:spcAft>
                      </a:pPr>
                      <a:r>
                        <a:rPr lang="en-US" sz="2000" b="1" kern="100" smtClean="0">
                          <a:solidFill>
                            <a:srgbClr val="0000FF"/>
                          </a:solidFill>
                          <a:latin typeface="+mn-lt"/>
                          <a:ea typeface="宋体" pitchFamily="2" charset="-122"/>
                        </a:rPr>
                        <a:t>M</a:t>
                      </a:r>
                      <a:r>
                        <a:rPr lang="en-US" altLang="zh-CN" sz="2000" b="1" kern="100" baseline="-25000" smtClean="0">
                          <a:solidFill>
                            <a:srgbClr val="0000FF"/>
                          </a:solidFill>
                          <a:latin typeface="+mn-lt"/>
                          <a:ea typeface="宋体" pitchFamily="2" charset="-122"/>
                        </a:rPr>
                        <a:t>S</a:t>
                      </a:r>
                      <a:r>
                        <a:rPr lang="en-US" sz="2000" b="1" kern="100" smtClean="0">
                          <a:solidFill>
                            <a:srgbClr val="0000FF"/>
                          </a:solidFill>
                          <a:latin typeface="+mn-lt"/>
                          <a:ea typeface="宋体" pitchFamily="2" charset="-122"/>
                        </a:rPr>
                        <a:t>/M</a:t>
                      </a:r>
                      <a:r>
                        <a:rPr lang="en-US" sz="2000" b="1" kern="100" baseline="-25000" smtClean="0">
                          <a:solidFill>
                            <a:srgbClr val="0000FF"/>
                          </a:solidFill>
                          <a:latin typeface="+mn-lt"/>
                          <a:ea typeface="宋体" pitchFamily="2" charset="-122"/>
                        </a:rPr>
                        <a:t>d</a:t>
                      </a:r>
                      <a:endParaRPr lang="zh-CN" sz="2000" b="1" kern="100" baseline="-25000">
                        <a:solidFill>
                          <a:srgbClr val="0000FF"/>
                        </a:solidFill>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寻址方式</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助记符</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含义</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10000"/>
                  </a:ext>
                </a:extLst>
              </a:tr>
              <a:tr h="360159">
                <a:tc>
                  <a:txBody>
                    <a:bodyPr/>
                    <a:lstStyle/>
                    <a:p>
                      <a:pPr algn="ctr">
                        <a:spcAft>
                          <a:spcPts val="0"/>
                        </a:spcAft>
                      </a:pPr>
                      <a:r>
                        <a:rPr lang="en-US" sz="2000" b="1" kern="100">
                          <a:latin typeface="+mn-lt"/>
                          <a:ea typeface="宋体" pitchFamily="2" charset="-122"/>
                        </a:rPr>
                        <a:t>00B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1"/>
                  </a:ext>
                </a:extLst>
              </a:tr>
              <a:tr h="360159">
                <a:tc>
                  <a:txBody>
                    <a:bodyPr/>
                    <a:lstStyle/>
                    <a:p>
                      <a:pPr algn="ctr">
                        <a:spcAft>
                          <a:spcPts val="0"/>
                        </a:spcAft>
                      </a:pPr>
                      <a:r>
                        <a:rPr lang="en-US" sz="2000" b="1" kern="100">
                          <a:latin typeface="+mn-lt"/>
                          <a:ea typeface="宋体" pitchFamily="2" charset="-122"/>
                        </a:rPr>
                        <a:t>01B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2"/>
                  </a:ext>
                </a:extLst>
              </a:tr>
              <a:tr h="360159">
                <a:tc>
                  <a:txBody>
                    <a:bodyPr/>
                    <a:lstStyle/>
                    <a:p>
                      <a:pPr algn="ctr">
                        <a:spcAft>
                          <a:spcPts val="0"/>
                        </a:spcAft>
                      </a:pPr>
                      <a:r>
                        <a:rPr lang="en-US" sz="2000" b="1" kern="100">
                          <a:latin typeface="+mn-lt"/>
                          <a:ea typeface="宋体" pitchFamily="2" charset="-122"/>
                        </a:rPr>
                        <a:t>10B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寄存器间接、自增</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r>
                        <a:rPr lang="zh-CN" sz="2000" b="1" kern="100">
                          <a:latin typeface="+mn-lt"/>
                          <a:ea typeface="宋体" pitchFamily="2" charset="-122"/>
                        </a:rPr>
                        <a:t>，</a:t>
                      </a:r>
                      <a:r>
                        <a:rPr lang="en-US" sz="2000" b="1" kern="100">
                          <a:latin typeface="+mn-lt"/>
                          <a:ea typeface="宋体" pitchFamily="2" charset="-122"/>
                        </a:rPr>
                        <a:t>(Rn)+1→Rn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3"/>
                  </a:ext>
                </a:extLst>
              </a:tr>
              <a:tr h="360159">
                <a:tc>
                  <a:txBody>
                    <a:bodyPr/>
                    <a:lstStyle/>
                    <a:p>
                      <a:pPr algn="ctr">
                        <a:spcAft>
                          <a:spcPts val="0"/>
                        </a:spcAft>
                      </a:pPr>
                      <a:r>
                        <a:rPr lang="en-US" sz="2000" b="1" kern="100">
                          <a:latin typeface="+mn-lt"/>
                          <a:ea typeface="宋体" pitchFamily="2" charset="-122"/>
                        </a:rPr>
                        <a:t>11B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相对</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D(Rn)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转移目标地址 ＝</a:t>
                      </a:r>
                      <a:r>
                        <a:rPr lang="en-US" sz="2000" b="1" kern="100">
                          <a:latin typeface="+mn-lt"/>
                          <a:ea typeface="宋体" pitchFamily="2" charset="-122"/>
                        </a:rPr>
                        <a:t> (PC)+(Rn)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4"/>
                  </a:ext>
                </a:extLst>
              </a:tr>
            </a:tbl>
          </a:graphicData>
        </a:graphic>
      </p:graphicFrame>
      <p:sp>
        <p:nvSpPr>
          <p:cNvPr id="10" name="内容占位符 2"/>
          <p:cNvSpPr txBox="1">
            <a:spLocks/>
          </p:cNvSpPr>
          <p:nvPr/>
        </p:nvSpPr>
        <p:spPr bwMode="auto">
          <a:xfrm>
            <a:off x="323528" y="3933056"/>
            <a:ext cx="8640960" cy="7200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r>
              <a:rPr lang="zh-CN" altLang="en-US" smtClean="0">
                <a:solidFill>
                  <a:srgbClr val="000000"/>
                </a:solidFill>
              </a:rPr>
              <a:t>⑶ </a:t>
            </a:r>
            <a:r>
              <a:rPr lang="zh-CN" altLang="en-US" sz="2000" smtClean="0">
                <a:solidFill>
                  <a:srgbClr val="000000"/>
                </a:solidFill>
              </a:rPr>
              <a:t>汇编语句：</a:t>
            </a:r>
            <a:r>
              <a:rPr lang="en-US" altLang="zh-CN" smtClean="0">
                <a:solidFill>
                  <a:srgbClr val="C00000"/>
                </a:solidFill>
                <a:effectLst>
                  <a:outerShdw blurRad="38100" dist="38100" dir="2700000" algn="tl">
                    <a:srgbClr val="000000">
                      <a:alpha val="43137"/>
                    </a:srgbClr>
                  </a:outerShdw>
                </a:effectLst>
              </a:rPr>
              <a:t>SUB  (R1), (R2)+</a:t>
            </a:r>
            <a:endParaRPr lang="en-US" altLang="zh-CN" sz="2000" smtClean="0">
              <a:solidFill>
                <a:srgbClr val="C00000"/>
              </a:solidFill>
              <a:effectLst>
                <a:outerShdw blurRad="38100" dist="38100" dir="2700000" algn="tl">
                  <a:srgbClr val="000000">
                    <a:alpha val="43137"/>
                  </a:srgbClr>
                </a:outerShdw>
              </a:effectLst>
            </a:endParaRPr>
          </a:p>
          <a:p>
            <a:pPr algn="l"/>
            <a:r>
              <a:rPr lang="en-US" altLang="zh-CN" sz="2000" smtClean="0">
                <a:solidFill>
                  <a:srgbClr val="000000"/>
                </a:solidFill>
                <a:latin typeface="宋体" pitchFamily="2" charset="-122"/>
                <a:ea typeface="宋体" pitchFamily="2" charset="-122"/>
              </a:rPr>
              <a:t>  (</a:t>
            </a:r>
            <a:r>
              <a:rPr lang="en-US" altLang="zh-CN" sz="2000" smtClean="0">
                <a:solidFill>
                  <a:srgbClr val="000000"/>
                </a:solidFill>
                <a:latin typeface="Times New Roman"/>
                <a:ea typeface="宋体" pitchFamily="2" charset="-122"/>
              </a:rPr>
              <a:t>SUB</a:t>
            </a:r>
            <a:r>
              <a:rPr lang="zh-CN" altLang="en-US" sz="2000" smtClean="0">
                <a:solidFill>
                  <a:srgbClr val="000000"/>
                </a:solidFill>
                <a:latin typeface="Times New Roman"/>
                <a:ea typeface="宋体" pitchFamily="2" charset="-122"/>
              </a:rPr>
              <a:t>为减法指令助记符；</a:t>
            </a:r>
            <a:r>
              <a:rPr lang="zh-CN" altLang="en-US" sz="2000" smtClean="0">
                <a:solidFill>
                  <a:srgbClr val="000000"/>
                </a:solidFill>
                <a:latin typeface="Times New Roman"/>
              </a:rPr>
              <a:t>逗号前为源操作数，逗号后为目的操作数</a:t>
            </a:r>
            <a:r>
              <a:rPr lang="en-US" altLang="zh-CN" sz="2000" smtClean="0">
                <a:solidFill>
                  <a:srgbClr val="000000"/>
                </a:solidFill>
                <a:latin typeface="宋体" pitchFamily="2" charset="-122"/>
                <a:ea typeface="宋体" pitchFamily="2" charset="-122"/>
              </a:rPr>
              <a:t>)</a:t>
            </a:r>
            <a:endParaRPr lang="zh-CN" altLang="en-US" sz="2000" kern="0">
              <a:solidFill>
                <a:srgbClr val="000000"/>
              </a:solidFill>
              <a:latin typeface="Times New Roman"/>
              <a:ea typeface="楷体_GB2312"/>
            </a:endParaRPr>
          </a:p>
        </p:txBody>
      </p:sp>
      <p:graphicFrame>
        <p:nvGraphicFramePr>
          <p:cNvPr id="9" name="表格 8"/>
          <p:cNvGraphicFramePr>
            <a:graphicFrameLocks noGrp="1"/>
          </p:cNvGraphicFramePr>
          <p:nvPr/>
        </p:nvGraphicFramePr>
        <p:xfrm>
          <a:off x="4355976" y="4869160"/>
          <a:ext cx="4176464" cy="1296144"/>
        </p:xfrm>
        <a:graphic>
          <a:graphicData uri="http://schemas.openxmlformats.org/drawingml/2006/table">
            <a:tbl>
              <a:tblPr/>
              <a:tblGrid>
                <a:gridCol w="958533">
                  <a:extLst>
                    <a:ext uri="{9D8B030D-6E8A-4147-A177-3AD203B41FA5}">
                      <a16:colId xmlns:a16="http://schemas.microsoft.com/office/drawing/2014/main" val="20000"/>
                    </a:ext>
                  </a:extLst>
                </a:gridCol>
                <a:gridCol w="958533">
                  <a:extLst>
                    <a:ext uri="{9D8B030D-6E8A-4147-A177-3AD203B41FA5}">
                      <a16:colId xmlns:a16="http://schemas.microsoft.com/office/drawing/2014/main" val="20001"/>
                    </a:ext>
                  </a:extLst>
                </a:gridCol>
                <a:gridCol w="1232399">
                  <a:extLst>
                    <a:ext uri="{9D8B030D-6E8A-4147-A177-3AD203B41FA5}">
                      <a16:colId xmlns:a16="http://schemas.microsoft.com/office/drawing/2014/main" val="20002"/>
                    </a:ext>
                  </a:extLst>
                </a:gridCol>
                <a:gridCol w="1026999">
                  <a:extLst>
                    <a:ext uri="{9D8B030D-6E8A-4147-A177-3AD203B41FA5}">
                      <a16:colId xmlns:a16="http://schemas.microsoft.com/office/drawing/2014/main" val="20003"/>
                    </a:ext>
                  </a:extLst>
                </a:gridCol>
              </a:tblGrid>
              <a:tr h="432048">
                <a:tc>
                  <a:txBody>
                    <a:bodyPr/>
                    <a:lstStyle/>
                    <a:p>
                      <a:pPr algn="ctr">
                        <a:spcAft>
                          <a:spcPts val="0"/>
                        </a:spcAft>
                      </a:pPr>
                      <a:r>
                        <a:rPr lang="zh-CN" sz="2000" b="1" kern="100">
                          <a:solidFill>
                            <a:srgbClr val="0000FF"/>
                          </a:solidFill>
                          <a:latin typeface="+mn-lt"/>
                          <a:ea typeface="宋体" pitchFamily="2" charset="-122"/>
                        </a:rPr>
                        <a:t>寄存器</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内容</a:t>
                      </a: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内存地址</a:t>
                      </a: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内容</a:t>
                      </a: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0"/>
                  </a:ext>
                </a:extLst>
              </a:tr>
              <a:tr h="432048">
                <a:tc>
                  <a:txBody>
                    <a:bodyPr/>
                    <a:lstStyle/>
                    <a:p>
                      <a:pPr algn="ctr">
                        <a:spcAft>
                          <a:spcPts val="0"/>
                        </a:spcAft>
                      </a:pPr>
                      <a:r>
                        <a:rPr lang="en-US" sz="2000" b="1" kern="100">
                          <a:latin typeface="+mn-lt"/>
                          <a:ea typeface="宋体" pitchFamily="2" charset="-122"/>
                        </a:rPr>
                        <a:t>R1</a:t>
                      </a:r>
                      <a:endParaRPr lang="zh-CN" sz="2000" b="1" kern="100">
                        <a:latin typeface="+mn-lt"/>
                        <a:ea typeface="宋体"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5000H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5000H</a:t>
                      </a:r>
                      <a:endParaRPr lang="zh-CN" sz="2000" b="1" kern="100">
                        <a:latin typeface="+mn-lt"/>
                        <a:ea typeface="宋体"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9ABCH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1"/>
                  </a:ext>
                </a:extLst>
              </a:tr>
              <a:tr h="432048">
                <a:tc>
                  <a:txBody>
                    <a:bodyPr/>
                    <a:lstStyle/>
                    <a:p>
                      <a:pPr algn="ctr">
                        <a:spcAft>
                          <a:spcPts val="0"/>
                        </a:spcAft>
                      </a:pPr>
                      <a:r>
                        <a:rPr lang="en-US" sz="2000" b="1" kern="100">
                          <a:latin typeface="+mn-lt"/>
                          <a:ea typeface="宋体" pitchFamily="2" charset="-122"/>
                        </a:rPr>
                        <a:t>R2</a:t>
                      </a:r>
                      <a:endParaRPr lang="zh-CN" sz="2000" b="1" kern="100">
                        <a:latin typeface="+mn-lt"/>
                        <a:ea typeface="宋体"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6000H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6000H</a:t>
                      </a:r>
                      <a:endParaRPr lang="zh-CN" sz="2000" b="1" kern="100">
                        <a:latin typeface="+mn-lt"/>
                        <a:ea typeface="宋体"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1234H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2"/>
                  </a:ext>
                </a:extLst>
              </a:tr>
            </a:tbl>
          </a:graphicData>
        </a:graphic>
      </p:graphicFrame>
      <p:sp>
        <p:nvSpPr>
          <p:cNvPr id="11" name="内容占位符 2"/>
          <p:cNvSpPr txBox="1">
            <a:spLocks/>
          </p:cNvSpPr>
          <p:nvPr/>
        </p:nvSpPr>
        <p:spPr bwMode="auto">
          <a:xfrm>
            <a:off x="539552" y="4653136"/>
            <a:ext cx="3744416" cy="16561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r>
              <a:rPr lang="en-US" altLang="zh-CN" sz="2000" smtClean="0">
                <a:solidFill>
                  <a:srgbClr val="FF0066"/>
                </a:solidFill>
              </a:rPr>
              <a:t>a)</a:t>
            </a:r>
            <a:r>
              <a:rPr lang="en-US" altLang="zh-CN" sz="2000" smtClean="0">
                <a:solidFill>
                  <a:srgbClr val="000000"/>
                </a:solidFill>
              </a:rPr>
              <a:t> </a:t>
            </a:r>
            <a:r>
              <a:rPr lang="zh-CN" altLang="en-US" sz="2000" smtClean="0">
                <a:solidFill>
                  <a:srgbClr val="000000"/>
                </a:solidFill>
              </a:rPr>
              <a:t>若</a:t>
            </a:r>
            <a:r>
              <a:rPr lang="zh-CN" altLang="zh-CN" sz="2000" smtClean="0">
                <a:solidFill>
                  <a:srgbClr val="000000"/>
                </a:solidFill>
              </a:rPr>
              <a:t>减法指令操作码为</a:t>
            </a:r>
            <a:r>
              <a:rPr lang="en-US" altLang="zh-CN" sz="2000" smtClean="0">
                <a:solidFill>
                  <a:srgbClr val="000000"/>
                </a:solidFill>
              </a:rPr>
              <a:t>001101</a:t>
            </a:r>
            <a:r>
              <a:rPr lang="zh-CN" altLang="zh-CN" sz="2000" smtClean="0">
                <a:solidFill>
                  <a:srgbClr val="000000"/>
                </a:solidFill>
              </a:rPr>
              <a:t>，</a:t>
            </a:r>
            <a:r>
              <a:rPr lang="zh-CN" altLang="en-US" sz="2000" smtClean="0">
                <a:solidFill>
                  <a:srgbClr val="000000"/>
                </a:solidFill>
              </a:rPr>
              <a:t>写出</a:t>
            </a:r>
            <a:r>
              <a:rPr lang="zh-CN" altLang="zh-CN" sz="2000" smtClean="0">
                <a:solidFill>
                  <a:srgbClr val="000000"/>
                </a:solidFill>
              </a:rPr>
              <a:t>该</a:t>
            </a:r>
            <a:r>
              <a:rPr lang="zh-CN" altLang="en-US" sz="2000" smtClean="0">
                <a:solidFill>
                  <a:srgbClr val="000000"/>
                </a:solidFill>
              </a:rPr>
              <a:t>汇编语句</a:t>
            </a:r>
            <a:r>
              <a:rPr lang="zh-CN" altLang="zh-CN" sz="2000" smtClean="0">
                <a:solidFill>
                  <a:srgbClr val="000000"/>
                </a:solidFill>
              </a:rPr>
              <a:t>的机器码</a:t>
            </a:r>
            <a:r>
              <a:rPr lang="zh-CN" altLang="en-US" sz="2000" smtClean="0">
                <a:solidFill>
                  <a:srgbClr val="000000"/>
                </a:solidFill>
              </a:rPr>
              <a:t>。</a:t>
            </a:r>
            <a:endParaRPr lang="en-US" altLang="zh-CN" sz="2000" smtClean="0">
              <a:solidFill>
                <a:srgbClr val="000000"/>
              </a:solidFill>
            </a:endParaRPr>
          </a:p>
          <a:p>
            <a:pPr algn="l">
              <a:spcBef>
                <a:spcPts val="600"/>
              </a:spcBef>
            </a:pPr>
            <a:r>
              <a:rPr lang="en-US" altLang="zh-CN" sz="2000" smtClean="0">
                <a:solidFill>
                  <a:srgbClr val="FF0066"/>
                </a:solidFill>
              </a:rPr>
              <a:t>b)</a:t>
            </a:r>
            <a:r>
              <a:rPr lang="en-US" altLang="zh-CN" sz="2000" smtClean="0">
                <a:solidFill>
                  <a:srgbClr val="000000"/>
                </a:solidFill>
              </a:rPr>
              <a:t> </a:t>
            </a:r>
            <a:r>
              <a:rPr lang="zh-CN" altLang="en-US" sz="2000" smtClean="0">
                <a:solidFill>
                  <a:srgbClr val="000000"/>
                </a:solidFill>
              </a:rPr>
              <a:t>该</a:t>
            </a:r>
            <a:r>
              <a:rPr lang="zh-CN" altLang="zh-CN" sz="2000" smtClean="0">
                <a:solidFill>
                  <a:srgbClr val="000000"/>
                </a:solidFill>
              </a:rPr>
              <a:t>指令执行后，哪些寄存器和存储单元的内容会改变？改变后的内容为多少？</a:t>
            </a:r>
            <a:endParaRPr lang="zh-CN" altLang="en-US" sz="2000" kern="0">
              <a:solidFill>
                <a:srgbClr val="000000"/>
              </a:solidFill>
              <a:latin typeface="Times New Roman"/>
              <a:ea typeface="楷体_GB2312"/>
            </a:endParaRPr>
          </a:p>
        </p:txBody>
      </p:sp>
      <p:cxnSp>
        <p:nvCxnSpPr>
          <p:cNvPr id="14" name="直接连接符 13"/>
          <p:cNvCxnSpPr/>
          <p:nvPr/>
        </p:nvCxnSpPr>
        <p:spPr bwMode="auto">
          <a:xfrm rot="10800000">
            <a:off x="539552" y="5373216"/>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任意多边形 15"/>
          <p:cNvSpPr/>
          <p:nvPr/>
        </p:nvSpPr>
        <p:spPr bwMode="auto">
          <a:xfrm>
            <a:off x="3678621" y="4858908"/>
            <a:ext cx="672662" cy="51500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zh-CN" altLang="en-US" smtClean="0">
              <a:solidFill>
                <a:srgbClr val="000000"/>
              </a:solidFill>
            </a:endParaRPr>
          </a:p>
        </p:txBody>
      </p:sp>
      <p:sp>
        <p:nvSpPr>
          <p:cNvPr id="17" name="任意多边形 16"/>
          <p:cNvSpPr/>
          <p:nvPr/>
        </p:nvSpPr>
        <p:spPr bwMode="auto">
          <a:xfrm>
            <a:off x="3683314" y="6154353"/>
            <a:ext cx="672662" cy="15496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endParaRPr lang="zh-CN" altLang="en-US" smtClean="0">
              <a:solidFill>
                <a:srgbClr val="000000"/>
              </a:solidFill>
            </a:endParaRPr>
          </a:p>
        </p:txBody>
      </p:sp>
      <p:cxnSp>
        <p:nvCxnSpPr>
          <p:cNvPr id="18" name="直接连接符 17"/>
          <p:cNvCxnSpPr/>
          <p:nvPr/>
        </p:nvCxnSpPr>
        <p:spPr bwMode="auto">
          <a:xfrm rot="10800000">
            <a:off x="539552" y="6309320"/>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rot="5400000">
            <a:off x="71500" y="5841268"/>
            <a:ext cx="93610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 name="内容占位符 2"/>
          <p:cNvSpPr txBox="1">
            <a:spLocks/>
          </p:cNvSpPr>
          <p:nvPr/>
        </p:nvSpPr>
        <p:spPr bwMode="auto">
          <a:xfrm>
            <a:off x="4932040" y="6093296"/>
            <a:ext cx="1692250"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20000"/>
              </a:spcBef>
              <a:buClr>
                <a:srgbClr val="00007D"/>
              </a:buClr>
              <a:buSzPct val="75000"/>
            </a:pPr>
            <a:r>
              <a:rPr lang="zh-CN" altLang="en-US" sz="2000" kern="0" smtClean="0">
                <a:solidFill>
                  <a:srgbClr val="000000"/>
                </a:solidFill>
                <a:latin typeface="Times New Roman"/>
                <a:ea typeface="宋体" pitchFamily="2" charset="-122"/>
              </a:rPr>
              <a:t>（执行前）</a:t>
            </a:r>
            <a:endParaRPr lang="zh-CN" altLang="en-US" sz="2000" kern="0">
              <a:solidFill>
                <a:srgbClr val="000000"/>
              </a:solidFill>
              <a:latin typeface="Times New Roman"/>
              <a:ea typeface="宋体" pitchFamily="2" charset="-122"/>
            </a:endParaRPr>
          </a:p>
        </p:txBody>
      </p:sp>
      <p:sp>
        <p:nvSpPr>
          <p:cNvPr id="23" name="内容占位符 2"/>
          <p:cNvSpPr txBox="1">
            <a:spLocks/>
          </p:cNvSpPr>
          <p:nvPr/>
        </p:nvSpPr>
        <p:spPr bwMode="auto">
          <a:xfrm>
            <a:off x="7200230" y="6093296"/>
            <a:ext cx="1692250"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20000"/>
              </a:spcBef>
              <a:buClr>
                <a:srgbClr val="00007D"/>
              </a:buClr>
              <a:buSzPct val="75000"/>
            </a:pPr>
            <a:r>
              <a:rPr lang="zh-CN" altLang="en-US" sz="2000" kern="0" smtClean="0">
                <a:solidFill>
                  <a:srgbClr val="000000"/>
                </a:solidFill>
                <a:latin typeface="Times New Roman"/>
                <a:ea typeface="宋体" pitchFamily="2" charset="-122"/>
              </a:rPr>
              <a:t>（执行前）</a:t>
            </a:r>
            <a:endParaRPr lang="zh-CN" altLang="en-US" sz="2000" kern="0">
              <a:solidFill>
                <a:srgbClr val="000000"/>
              </a:solidFill>
              <a:latin typeface="Times New Roman"/>
              <a:ea typeface="宋体" pitchFamily="2" charset="-122"/>
            </a:endParaRPr>
          </a:p>
        </p:txBody>
      </p:sp>
    </p:spTree>
  </p:cSld>
  <p:clrMapOvr>
    <a:masterClrMapping/>
  </p:clrMapOvr>
  <p:transition spd="med"/>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3"/>
            <a:ext cx="8578850" cy="792088"/>
          </a:xfrm>
        </p:spPr>
        <p:txBody>
          <a:bodyPr/>
          <a:lstStyle/>
          <a:p>
            <a:pPr marL="0" indent="0">
              <a:spcBef>
                <a:spcPts val="0"/>
              </a:spcBef>
              <a:buNone/>
            </a:pPr>
            <a:r>
              <a:rPr lang="en-US" altLang="zh-CN" sz="2000" smtClean="0">
                <a:solidFill>
                  <a:srgbClr val="FF0066"/>
                </a:solidFill>
                <a:ea typeface="宋体" pitchFamily="2" charset="-122"/>
              </a:rPr>
              <a:t>【</a:t>
            </a:r>
            <a:r>
              <a:rPr lang="zh-CN" altLang="en-US" sz="2000" smtClean="0">
                <a:solidFill>
                  <a:srgbClr val="FF0066"/>
                </a:solidFill>
                <a:ea typeface="宋体" pitchFamily="2" charset="-122"/>
              </a:rPr>
              <a:t>例</a:t>
            </a:r>
            <a:r>
              <a:rPr lang="en-US" altLang="zh-CN" sz="2000" smtClean="0">
                <a:solidFill>
                  <a:srgbClr val="FF0066"/>
                </a:solidFill>
                <a:ea typeface="宋体" pitchFamily="2" charset="-122"/>
              </a:rPr>
              <a:t>】</a:t>
            </a:r>
            <a:r>
              <a:rPr lang="zh-CN" altLang="en-US" sz="2000" smtClean="0">
                <a:ea typeface="宋体" pitchFamily="2" charset="-122"/>
              </a:rPr>
              <a:t>某计算机</a:t>
            </a:r>
            <a:r>
              <a:rPr lang="zh-CN" altLang="zh-CN" sz="2000" smtClean="0">
                <a:ea typeface="宋体" pitchFamily="2" charset="-122"/>
              </a:rPr>
              <a:t>字长</a:t>
            </a:r>
            <a:r>
              <a:rPr lang="en-US" altLang="zh-CN" sz="2000" smtClean="0">
                <a:ea typeface="宋体" pitchFamily="2" charset="-122"/>
              </a:rPr>
              <a:t>16</a:t>
            </a:r>
            <a:r>
              <a:rPr lang="zh-CN" altLang="zh-CN" sz="2000" smtClean="0">
                <a:ea typeface="宋体" pitchFamily="2" charset="-122"/>
              </a:rPr>
              <a:t>位；主存地址空间为</a:t>
            </a:r>
            <a:r>
              <a:rPr lang="en-US" altLang="zh-CN" sz="2000" smtClean="0">
                <a:ea typeface="宋体" pitchFamily="2" charset="-122"/>
              </a:rPr>
              <a:t>128KB</a:t>
            </a:r>
            <a:r>
              <a:rPr lang="zh-CN" altLang="zh-CN" sz="2000" smtClean="0">
                <a:ea typeface="宋体" pitchFamily="2" charset="-122"/>
              </a:rPr>
              <a:t>，按字</a:t>
            </a:r>
            <a:r>
              <a:rPr lang="zh-CN" altLang="en-US" sz="2000" smtClean="0">
                <a:ea typeface="宋体" pitchFamily="2" charset="-122"/>
              </a:rPr>
              <a:t>编</a:t>
            </a:r>
            <a:r>
              <a:rPr lang="zh-CN" altLang="zh-CN" sz="2000" smtClean="0">
                <a:ea typeface="宋体" pitchFamily="2" charset="-122"/>
              </a:rPr>
              <a:t>址；</a:t>
            </a:r>
            <a:r>
              <a:rPr lang="en-US" altLang="zh-CN" sz="2000" smtClean="0">
                <a:ea typeface="宋体" pitchFamily="2" charset="-122"/>
              </a:rPr>
              <a:t/>
            </a:r>
            <a:br>
              <a:rPr lang="en-US" altLang="zh-CN" sz="2000" smtClean="0">
                <a:ea typeface="宋体" pitchFamily="2" charset="-122"/>
              </a:rPr>
            </a:br>
            <a:r>
              <a:rPr lang="zh-CN" altLang="zh-CN" sz="2000" smtClean="0">
                <a:ea typeface="宋体" pitchFamily="2" charset="-122"/>
              </a:rPr>
              <a:t>指令为单字长，格式如下：</a:t>
            </a:r>
            <a:endParaRPr lang="zh-CN" altLang="en-US" sz="2000">
              <a:ea typeface="宋体" pitchFamily="2" charset="-122"/>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pPr/>
              <a:t>117</a:t>
            </a:fld>
            <a:endParaRPr lang="en-US" altLang="zh-CN">
              <a:solidFill>
                <a:srgbClr val="000000"/>
              </a:solidFill>
            </a:endParaRPr>
          </a:p>
        </p:txBody>
      </p:sp>
      <p:graphicFrame>
        <p:nvGraphicFramePr>
          <p:cNvPr id="6" name="表格 5"/>
          <p:cNvGraphicFramePr>
            <a:graphicFrameLocks noGrp="1"/>
          </p:cNvGraphicFramePr>
          <p:nvPr/>
        </p:nvGraphicFramePr>
        <p:xfrm>
          <a:off x="549896" y="656104"/>
          <a:ext cx="7982544" cy="1158240"/>
        </p:xfrm>
        <a:graphic>
          <a:graphicData uri="http://schemas.openxmlformats.org/drawingml/2006/table">
            <a:tbl>
              <a:tblPr firstRow="1" bandRow="1">
                <a:tableStyleId>{5940675A-B579-460E-94D1-54222C63F5DA}</a:tableStyleId>
              </a:tblPr>
              <a:tblGrid>
                <a:gridCol w="3442015">
                  <a:extLst>
                    <a:ext uri="{9D8B030D-6E8A-4147-A177-3AD203B41FA5}">
                      <a16:colId xmlns:a16="http://schemas.microsoft.com/office/drawing/2014/main" val="20000"/>
                    </a:ext>
                  </a:extLst>
                </a:gridCol>
                <a:gridCol w="1025281">
                  <a:extLst>
                    <a:ext uri="{9D8B030D-6E8A-4147-A177-3AD203B41FA5}">
                      <a16:colId xmlns:a16="http://schemas.microsoft.com/office/drawing/2014/main" val="20001"/>
                    </a:ext>
                  </a:extLst>
                </a:gridCol>
                <a:gridCol w="1318219">
                  <a:extLst>
                    <a:ext uri="{9D8B030D-6E8A-4147-A177-3AD203B41FA5}">
                      <a16:colId xmlns:a16="http://schemas.microsoft.com/office/drawing/2014/main" val="20002"/>
                    </a:ext>
                  </a:extLst>
                </a:gridCol>
                <a:gridCol w="1025281">
                  <a:extLst>
                    <a:ext uri="{9D8B030D-6E8A-4147-A177-3AD203B41FA5}">
                      <a16:colId xmlns:a16="http://schemas.microsoft.com/office/drawing/2014/main" val="20003"/>
                    </a:ext>
                  </a:extLst>
                </a:gridCol>
                <a:gridCol w="1171748">
                  <a:extLst>
                    <a:ext uri="{9D8B030D-6E8A-4147-A177-3AD203B41FA5}">
                      <a16:colId xmlns:a16="http://schemas.microsoft.com/office/drawing/2014/main" val="20004"/>
                    </a:ext>
                  </a:extLst>
                </a:gridCol>
              </a:tblGrid>
              <a:tr h="360040">
                <a:tc>
                  <a:txBody>
                    <a:bodyPr/>
                    <a:lstStyle/>
                    <a:p>
                      <a:pPr algn="dist"/>
                      <a:r>
                        <a:rPr lang="en-US" altLang="zh-CN" sz="1800" b="1" smtClean="0">
                          <a:latin typeface="+mn-lt"/>
                          <a:ea typeface="宋体" pitchFamily="2" charset="-122"/>
                        </a:rPr>
                        <a:t>15                               19</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smtClean="0">
                          <a:latin typeface="+mn-lt"/>
                          <a:ea typeface="宋体" pitchFamily="2" charset="-122"/>
                        </a:rPr>
                        <a:t>9     8</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smtClean="0">
                          <a:latin typeface="+mn-lt"/>
                          <a:ea typeface="宋体" pitchFamily="2" charset="-122"/>
                        </a:rPr>
                        <a:t>7       5</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smtClean="0">
                          <a:latin typeface="+mn-lt"/>
                          <a:ea typeface="宋体" pitchFamily="2" charset="-122"/>
                        </a:rPr>
                        <a:t>4      3</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smtClean="0">
                          <a:latin typeface="+mn-lt"/>
                          <a:ea typeface="宋体" pitchFamily="2" charset="-122"/>
                        </a:rPr>
                        <a:t>2      0</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40">
                <a:tc>
                  <a:txBody>
                    <a:bodyPr/>
                    <a:lstStyle/>
                    <a:p>
                      <a:pPr algn="ctr"/>
                      <a:r>
                        <a:rPr lang="en-US" altLang="zh-CN" sz="2000" b="1" smtClean="0">
                          <a:latin typeface="+mn-lt"/>
                          <a:ea typeface="宋体" pitchFamily="2" charset="-122"/>
                        </a:rPr>
                        <a:t>OP</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000" b="1" smtClean="0">
                          <a:latin typeface="+mn-lt"/>
                          <a:ea typeface="宋体" pitchFamily="2" charset="-122"/>
                        </a:rPr>
                        <a:t>M</a:t>
                      </a:r>
                      <a:r>
                        <a:rPr lang="en-US" altLang="zh-CN" sz="2000" b="1" baseline="-25000" smtClean="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smtClean="0">
                          <a:latin typeface="+mn-lt"/>
                          <a:ea typeface="宋体" pitchFamily="2" charset="-122"/>
                        </a:rPr>
                        <a:t>R</a:t>
                      </a:r>
                      <a:r>
                        <a:rPr lang="en-US" altLang="zh-CN" sz="2000" b="1" baseline="-25000" smtClean="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baseline="0" smtClean="0">
                          <a:latin typeface="+mn-lt"/>
                          <a:ea typeface="宋体" pitchFamily="2" charset="-122"/>
                        </a:rPr>
                        <a:t>M</a:t>
                      </a:r>
                      <a:r>
                        <a:rPr lang="en-US" altLang="zh-CN" sz="2000" b="1" baseline="-25000" smtClean="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b="1" smtClean="0">
                          <a:latin typeface="+mn-lt"/>
                          <a:ea typeface="宋体" pitchFamily="2" charset="-122"/>
                        </a:rPr>
                        <a:t>R</a:t>
                      </a:r>
                      <a:r>
                        <a:rPr lang="en-US" altLang="zh-CN" sz="2000" b="1" baseline="-25000" smtClean="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1"/>
                  </a:ext>
                </a:extLst>
              </a:tr>
              <a:tr h="360040">
                <a:tc>
                  <a:txBody>
                    <a:bodyPr/>
                    <a:lstStyle/>
                    <a:p>
                      <a:pPr algn="ct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1" smtClean="0">
                          <a:solidFill>
                            <a:srgbClr val="C00000"/>
                          </a:solidFill>
                          <a:latin typeface="+mn-lt"/>
                          <a:ea typeface="宋体" pitchFamily="2" charset="-122"/>
                        </a:rPr>
                        <a:t>（源操作数）</a:t>
                      </a:r>
                      <a:endParaRPr lang="zh-CN" altLang="en-US" sz="2000" b="1">
                        <a:solidFill>
                          <a:srgbClr val="C00000"/>
                        </a:solidFill>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zh-CN" altLang="en-US" sz="2000" b="1" smtClean="0">
                          <a:solidFill>
                            <a:srgbClr val="FF0066"/>
                          </a:solidFill>
                          <a:latin typeface="+mn-lt"/>
                          <a:ea typeface="宋体" pitchFamily="2" charset="-122"/>
                        </a:rPr>
                        <a:t>（目的操作数）</a:t>
                      </a:r>
                      <a:endParaRPr lang="zh-CN" altLang="en-US" sz="2000" b="1">
                        <a:solidFill>
                          <a:srgbClr val="FF0066"/>
                        </a:solidFill>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内容占位符 2"/>
          <p:cNvSpPr txBox="1">
            <a:spLocks/>
          </p:cNvSpPr>
          <p:nvPr/>
        </p:nvSpPr>
        <p:spPr bwMode="auto">
          <a:xfrm>
            <a:off x="323974" y="1700808"/>
            <a:ext cx="8712522"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spcBef>
                <a:spcPct val="20000"/>
              </a:spcBef>
              <a:buClr>
                <a:srgbClr val="00007D"/>
              </a:buClr>
              <a:buSzPct val="75000"/>
            </a:pPr>
            <a:r>
              <a:rPr lang="zh-CN" altLang="en-US" sz="2000" kern="0" smtClean="0">
                <a:solidFill>
                  <a:srgbClr val="000000"/>
                </a:solidFill>
                <a:latin typeface="Times New Roman"/>
                <a:ea typeface="宋体" pitchFamily="2" charset="-122"/>
              </a:rPr>
              <a:t>转移指令采用相对寻址方式，相对偏移量用补码表示，寻址方式定义如下：</a:t>
            </a:r>
            <a:endParaRPr lang="zh-CN" altLang="en-US" sz="2000" kern="0">
              <a:solidFill>
                <a:srgbClr val="000000"/>
              </a:solidFill>
              <a:latin typeface="Times New Roman"/>
              <a:ea typeface="宋体" pitchFamily="2" charset="-122"/>
            </a:endParaRPr>
          </a:p>
        </p:txBody>
      </p:sp>
      <p:graphicFrame>
        <p:nvGraphicFramePr>
          <p:cNvPr id="8" name="表格 7"/>
          <p:cNvGraphicFramePr>
            <a:graphicFrameLocks noGrp="1"/>
          </p:cNvGraphicFramePr>
          <p:nvPr/>
        </p:nvGraphicFramePr>
        <p:xfrm>
          <a:off x="549897" y="2132261"/>
          <a:ext cx="7992887" cy="1800795"/>
        </p:xfrm>
        <a:graphic>
          <a:graphicData uri="http://schemas.openxmlformats.org/drawingml/2006/table">
            <a:tbl>
              <a:tblPr/>
              <a:tblGrid>
                <a:gridCol w="1008111">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3672408">
                  <a:extLst>
                    <a:ext uri="{9D8B030D-6E8A-4147-A177-3AD203B41FA5}">
                      <a16:colId xmlns:a16="http://schemas.microsoft.com/office/drawing/2014/main" val="20003"/>
                    </a:ext>
                  </a:extLst>
                </a:gridCol>
              </a:tblGrid>
              <a:tr h="360159">
                <a:tc>
                  <a:txBody>
                    <a:bodyPr/>
                    <a:lstStyle/>
                    <a:p>
                      <a:pPr algn="ctr">
                        <a:spcAft>
                          <a:spcPts val="0"/>
                        </a:spcAft>
                      </a:pPr>
                      <a:r>
                        <a:rPr lang="en-US" sz="2000" b="1" kern="100" smtClean="0">
                          <a:solidFill>
                            <a:srgbClr val="0000FF"/>
                          </a:solidFill>
                          <a:latin typeface="+mn-lt"/>
                          <a:ea typeface="宋体" pitchFamily="2" charset="-122"/>
                        </a:rPr>
                        <a:t>M</a:t>
                      </a:r>
                      <a:r>
                        <a:rPr lang="en-US" altLang="zh-CN" sz="2000" b="1" kern="100" baseline="-25000" smtClean="0">
                          <a:solidFill>
                            <a:srgbClr val="0000FF"/>
                          </a:solidFill>
                          <a:latin typeface="+mn-lt"/>
                          <a:ea typeface="宋体" pitchFamily="2" charset="-122"/>
                        </a:rPr>
                        <a:t>S</a:t>
                      </a:r>
                      <a:r>
                        <a:rPr lang="en-US" sz="2000" b="1" kern="100" smtClean="0">
                          <a:solidFill>
                            <a:srgbClr val="0000FF"/>
                          </a:solidFill>
                          <a:latin typeface="+mn-lt"/>
                          <a:ea typeface="宋体" pitchFamily="2" charset="-122"/>
                        </a:rPr>
                        <a:t>/M</a:t>
                      </a:r>
                      <a:r>
                        <a:rPr lang="en-US" sz="2000" b="1" kern="100" baseline="-25000" smtClean="0">
                          <a:solidFill>
                            <a:srgbClr val="0000FF"/>
                          </a:solidFill>
                          <a:latin typeface="+mn-lt"/>
                          <a:ea typeface="宋体" pitchFamily="2" charset="-122"/>
                        </a:rPr>
                        <a:t>d</a:t>
                      </a:r>
                      <a:endParaRPr lang="zh-CN" sz="2000" b="1" kern="100" baseline="-25000">
                        <a:solidFill>
                          <a:srgbClr val="0000FF"/>
                        </a:solidFill>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寻址方式</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助记符</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含义</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10000"/>
                  </a:ext>
                </a:extLst>
              </a:tr>
              <a:tr h="360159">
                <a:tc>
                  <a:txBody>
                    <a:bodyPr/>
                    <a:lstStyle/>
                    <a:p>
                      <a:pPr algn="ctr">
                        <a:spcAft>
                          <a:spcPts val="0"/>
                        </a:spcAft>
                      </a:pPr>
                      <a:r>
                        <a:rPr lang="en-US" sz="2000" b="1" kern="100">
                          <a:latin typeface="+mn-lt"/>
                          <a:ea typeface="宋体" pitchFamily="2" charset="-122"/>
                        </a:rPr>
                        <a:t>00B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1"/>
                  </a:ext>
                </a:extLst>
              </a:tr>
              <a:tr h="360159">
                <a:tc>
                  <a:txBody>
                    <a:bodyPr/>
                    <a:lstStyle/>
                    <a:p>
                      <a:pPr algn="ctr">
                        <a:spcAft>
                          <a:spcPts val="0"/>
                        </a:spcAft>
                      </a:pPr>
                      <a:r>
                        <a:rPr lang="en-US" sz="2000" b="1" kern="100">
                          <a:latin typeface="+mn-lt"/>
                          <a:ea typeface="宋体" pitchFamily="2" charset="-122"/>
                        </a:rPr>
                        <a:t>01B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2"/>
                  </a:ext>
                </a:extLst>
              </a:tr>
              <a:tr h="360159">
                <a:tc>
                  <a:txBody>
                    <a:bodyPr/>
                    <a:lstStyle/>
                    <a:p>
                      <a:pPr algn="ctr">
                        <a:spcAft>
                          <a:spcPts val="0"/>
                        </a:spcAft>
                      </a:pPr>
                      <a:r>
                        <a:rPr lang="en-US" sz="2000" b="1" kern="100">
                          <a:latin typeface="+mn-lt"/>
                          <a:ea typeface="宋体" pitchFamily="2" charset="-122"/>
                        </a:rPr>
                        <a:t>10B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寄存器间接、自增</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r>
                        <a:rPr lang="zh-CN" sz="2000" b="1" kern="100">
                          <a:latin typeface="+mn-lt"/>
                          <a:ea typeface="宋体" pitchFamily="2" charset="-122"/>
                        </a:rPr>
                        <a:t>，</a:t>
                      </a:r>
                      <a:r>
                        <a:rPr lang="en-US" sz="2000" b="1" kern="100">
                          <a:latin typeface="+mn-lt"/>
                          <a:ea typeface="宋体" pitchFamily="2" charset="-122"/>
                        </a:rPr>
                        <a:t>(Rn)+1→Rn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3"/>
                  </a:ext>
                </a:extLst>
              </a:tr>
              <a:tr h="360159">
                <a:tc>
                  <a:txBody>
                    <a:bodyPr/>
                    <a:lstStyle/>
                    <a:p>
                      <a:pPr algn="ctr">
                        <a:spcAft>
                          <a:spcPts val="0"/>
                        </a:spcAft>
                      </a:pPr>
                      <a:r>
                        <a:rPr lang="en-US" sz="2000" b="1" kern="100">
                          <a:latin typeface="+mn-lt"/>
                          <a:ea typeface="宋体" pitchFamily="2" charset="-122"/>
                        </a:rPr>
                        <a:t>11B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相对</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D(Rn)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转移目标地址 ＝</a:t>
                      </a:r>
                      <a:r>
                        <a:rPr lang="en-US" sz="2000" b="1" kern="100">
                          <a:latin typeface="+mn-lt"/>
                          <a:ea typeface="宋体" pitchFamily="2" charset="-122"/>
                        </a:rPr>
                        <a:t> (PC)+(Rn)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4"/>
                  </a:ext>
                </a:extLst>
              </a:tr>
            </a:tbl>
          </a:graphicData>
        </a:graphic>
      </p:graphicFrame>
      <p:sp>
        <p:nvSpPr>
          <p:cNvPr id="10" name="内容占位符 2"/>
          <p:cNvSpPr txBox="1">
            <a:spLocks/>
          </p:cNvSpPr>
          <p:nvPr/>
        </p:nvSpPr>
        <p:spPr bwMode="auto">
          <a:xfrm>
            <a:off x="323528" y="3933056"/>
            <a:ext cx="8640960" cy="7200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r>
              <a:rPr lang="zh-CN" altLang="en-US" smtClean="0">
                <a:solidFill>
                  <a:srgbClr val="000000"/>
                </a:solidFill>
              </a:rPr>
              <a:t>⑶ </a:t>
            </a:r>
            <a:r>
              <a:rPr lang="zh-CN" altLang="en-US" sz="2000" smtClean="0">
                <a:solidFill>
                  <a:srgbClr val="000000"/>
                </a:solidFill>
              </a:rPr>
              <a:t>汇编语句：</a:t>
            </a:r>
            <a:r>
              <a:rPr lang="en-US" altLang="zh-CN" smtClean="0">
                <a:solidFill>
                  <a:srgbClr val="C00000"/>
                </a:solidFill>
                <a:effectLst>
                  <a:outerShdw blurRad="38100" dist="38100" dir="2700000" algn="tl">
                    <a:srgbClr val="000000">
                      <a:alpha val="43137"/>
                    </a:srgbClr>
                  </a:outerShdw>
                </a:effectLst>
              </a:rPr>
              <a:t>SUB  (R1), (R2)+</a:t>
            </a:r>
            <a:endParaRPr lang="en-US" altLang="zh-CN" sz="2000" smtClean="0">
              <a:solidFill>
                <a:srgbClr val="C00000"/>
              </a:solidFill>
              <a:effectLst>
                <a:outerShdw blurRad="38100" dist="38100" dir="2700000" algn="tl">
                  <a:srgbClr val="000000">
                    <a:alpha val="43137"/>
                  </a:srgbClr>
                </a:outerShdw>
              </a:effectLst>
            </a:endParaRPr>
          </a:p>
          <a:p>
            <a:pPr algn="l"/>
            <a:r>
              <a:rPr lang="en-US" altLang="zh-CN" sz="2000" smtClean="0">
                <a:solidFill>
                  <a:srgbClr val="000000"/>
                </a:solidFill>
                <a:latin typeface="宋体" pitchFamily="2" charset="-122"/>
                <a:ea typeface="宋体" pitchFamily="2" charset="-122"/>
              </a:rPr>
              <a:t>  (</a:t>
            </a:r>
            <a:r>
              <a:rPr lang="en-US" altLang="zh-CN" sz="2000" smtClean="0">
                <a:solidFill>
                  <a:srgbClr val="000000"/>
                </a:solidFill>
                <a:latin typeface="Times New Roman"/>
                <a:ea typeface="宋体" pitchFamily="2" charset="-122"/>
              </a:rPr>
              <a:t>SUB</a:t>
            </a:r>
            <a:r>
              <a:rPr lang="zh-CN" altLang="en-US" sz="2000" smtClean="0">
                <a:solidFill>
                  <a:srgbClr val="000000"/>
                </a:solidFill>
                <a:latin typeface="Times New Roman"/>
                <a:ea typeface="宋体" pitchFamily="2" charset="-122"/>
              </a:rPr>
              <a:t>为减法指令助记符；</a:t>
            </a:r>
            <a:r>
              <a:rPr lang="zh-CN" altLang="en-US" sz="2000" smtClean="0">
                <a:solidFill>
                  <a:srgbClr val="000000"/>
                </a:solidFill>
                <a:latin typeface="Times New Roman"/>
              </a:rPr>
              <a:t>逗号前为源操作数，逗号后为目的操作数</a:t>
            </a:r>
            <a:r>
              <a:rPr lang="en-US" altLang="zh-CN" sz="2000" smtClean="0">
                <a:solidFill>
                  <a:srgbClr val="000000"/>
                </a:solidFill>
                <a:latin typeface="宋体" pitchFamily="2" charset="-122"/>
                <a:ea typeface="宋体" pitchFamily="2" charset="-122"/>
              </a:rPr>
              <a:t>)</a:t>
            </a:r>
            <a:endParaRPr lang="zh-CN" altLang="en-US" sz="2000" kern="0">
              <a:solidFill>
                <a:srgbClr val="000000"/>
              </a:solidFill>
              <a:latin typeface="Times New Roman"/>
              <a:ea typeface="楷体_GB2312"/>
            </a:endParaRPr>
          </a:p>
        </p:txBody>
      </p:sp>
      <p:graphicFrame>
        <p:nvGraphicFramePr>
          <p:cNvPr id="9" name="表格 8"/>
          <p:cNvGraphicFramePr>
            <a:graphicFrameLocks noGrp="1"/>
          </p:cNvGraphicFramePr>
          <p:nvPr/>
        </p:nvGraphicFramePr>
        <p:xfrm>
          <a:off x="4355976" y="4869160"/>
          <a:ext cx="4176464" cy="1296144"/>
        </p:xfrm>
        <a:graphic>
          <a:graphicData uri="http://schemas.openxmlformats.org/drawingml/2006/table">
            <a:tbl>
              <a:tblPr/>
              <a:tblGrid>
                <a:gridCol w="958533">
                  <a:extLst>
                    <a:ext uri="{9D8B030D-6E8A-4147-A177-3AD203B41FA5}">
                      <a16:colId xmlns:a16="http://schemas.microsoft.com/office/drawing/2014/main" val="20000"/>
                    </a:ext>
                  </a:extLst>
                </a:gridCol>
                <a:gridCol w="958533">
                  <a:extLst>
                    <a:ext uri="{9D8B030D-6E8A-4147-A177-3AD203B41FA5}">
                      <a16:colId xmlns:a16="http://schemas.microsoft.com/office/drawing/2014/main" val="20001"/>
                    </a:ext>
                  </a:extLst>
                </a:gridCol>
                <a:gridCol w="1232399">
                  <a:extLst>
                    <a:ext uri="{9D8B030D-6E8A-4147-A177-3AD203B41FA5}">
                      <a16:colId xmlns:a16="http://schemas.microsoft.com/office/drawing/2014/main" val="20002"/>
                    </a:ext>
                  </a:extLst>
                </a:gridCol>
                <a:gridCol w="1026999">
                  <a:extLst>
                    <a:ext uri="{9D8B030D-6E8A-4147-A177-3AD203B41FA5}">
                      <a16:colId xmlns:a16="http://schemas.microsoft.com/office/drawing/2014/main" val="20003"/>
                    </a:ext>
                  </a:extLst>
                </a:gridCol>
              </a:tblGrid>
              <a:tr h="432048">
                <a:tc>
                  <a:txBody>
                    <a:bodyPr/>
                    <a:lstStyle/>
                    <a:p>
                      <a:pPr algn="ctr">
                        <a:spcAft>
                          <a:spcPts val="0"/>
                        </a:spcAft>
                      </a:pPr>
                      <a:r>
                        <a:rPr lang="zh-CN" sz="2000" b="1" kern="100">
                          <a:solidFill>
                            <a:srgbClr val="0000FF"/>
                          </a:solidFill>
                          <a:latin typeface="+mn-lt"/>
                          <a:ea typeface="宋体" pitchFamily="2" charset="-122"/>
                        </a:rPr>
                        <a:t>寄存器</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内容</a:t>
                      </a: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内存地址</a:t>
                      </a: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内容</a:t>
                      </a: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0"/>
                  </a:ext>
                </a:extLst>
              </a:tr>
              <a:tr h="432048">
                <a:tc>
                  <a:txBody>
                    <a:bodyPr/>
                    <a:lstStyle/>
                    <a:p>
                      <a:pPr algn="ctr">
                        <a:spcAft>
                          <a:spcPts val="0"/>
                        </a:spcAft>
                      </a:pPr>
                      <a:r>
                        <a:rPr lang="en-US" sz="2000" b="1" kern="100">
                          <a:latin typeface="+mn-lt"/>
                          <a:ea typeface="宋体" pitchFamily="2" charset="-122"/>
                        </a:rPr>
                        <a:t>R1</a:t>
                      </a:r>
                      <a:endParaRPr lang="zh-CN" sz="2000" b="1" kern="100">
                        <a:latin typeface="+mn-lt"/>
                        <a:ea typeface="宋体"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5000H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5000H</a:t>
                      </a:r>
                      <a:endParaRPr lang="zh-CN" sz="2000" b="1" kern="100">
                        <a:latin typeface="+mn-lt"/>
                        <a:ea typeface="宋体"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9ABCH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1"/>
                  </a:ext>
                </a:extLst>
              </a:tr>
              <a:tr h="432048">
                <a:tc>
                  <a:txBody>
                    <a:bodyPr/>
                    <a:lstStyle/>
                    <a:p>
                      <a:pPr algn="ctr">
                        <a:spcAft>
                          <a:spcPts val="0"/>
                        </a:spcAft>
                      </a:pPr>
                      <a:r>
                        <a:rPr lang="en-US" sz="2000" b="1" kern="100">
                          <a:latin typeface="+mn-lt"/>
                          <a:ea typeface="宋体" pitchFamily="2" charset="-122"/>
                        </a:rPr>
                        <a:t>R2</a:t>
                      </a:r>
                      <a:endParaRPr lang="zh-CN" sz="2000" b="1" kern="100">
                        <a:latin typeface="+mn-lt"/>
                        <a:ea typeface="宋体"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6000H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6000H</a:t>
                      </a:r>
                      <a:endParaRPr lang="zh-CN" sz="2000" b="1" kern="100">
                        <a:latin typeface="+mn-lt"/>
                        <a:ea typeface="宋体"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1234H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2"/>
                  </a:ext>
                </a:extLst>
              </a:tr>
            </a:tbl>
          </a:graphicData>
        </a:graphic>
      </p:graphicFrame>
      <p:sp>
        <p:nvSpPr>
          <p:cNvPr id="11" name="内容占位符 2"/>
          <p:cNvSpPr txBox="1">
            <a:spLocks/>
          </p:cNvSpPr>
          <p:nvPr/>
        </p:nvSpPr>
        <p:spPr bwMode="auto">
          <a:xfrm>
            <a:off x="539552" y="4653136"/>
            <a:ext cx="3744416" cy="16561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r>
              <a:rPr lang="en-US" altLang="zh-CN" sz="2000" smtClean="0">
                <a:solidFill>
                  <a:srgbClr val="FF0066"/>
                </a:solidFill>
              </a:rPr>
              <a:t>a)</a:t>
            </a:r>
            <a:r>
              <a:rPr lang="en-US" altLang="zh-CN" sz="2000" smtClean="0">
                <a:solidFill>
                  <a:srgbClr val="000000"/>
                </a:solidFill>
              </a:rPr>
              <a:t> </a:t>
            </a:r>
            <a:r>
              <a:rPr lang="zh-CN" altLang="en-US" sz="2000" smtClean="0">
                <a:solidFill>
                  <a:srgbClr val="000000"/>
                </a:solidFill>
              </a:rPr>
              <a:t>若</a:t>
            </a:r>
            <a:r>
              <a:rPr lang="zh-CN" altLang="zh-CN" sz="2000" smtClean="0">
                <a:solidFill>
                  <a:srgbClr val="000000"/>
                </a:solidFill>
              </a:rPr>
              <a:t>减法指令操作码为</a:t>
            </a:r>
            <a:r>
              <a:rPr lang="en-US" altLang="zh-CN" sz="2000" smtClean="0">
                <a:solidFill>
                  <a:srgbClr val="000000"/>
                </a:solidFill>
              </a:rPr>
              <a:t>001101</a:t>
            </a:r>
            <a:r>
              <a:rPr lang="zh-CN" altLang="zh-CN" sz="2000" smtClean="0">
                <a:solidFill>
                  <a:srgbClr val="000000"/>
                </a:solidFill>
              </a:rPr>
              <a:t>，</a:t>
            </a:r>
            <a:r>
              <a:rPr lang="zh-CN" altLang="en-US" sz="2000" smtClean="0">
                <a:solidFill>
                  <a:srgbClr val="000000"/>
                </a:solidFill>
              </a:rPr>
              <a:t>写出</a:t>
            </a:r>
            <a:r>
              <a:rPr lang="zh-CN" altLang="zh-CN" sz="2000" smtClean="0">
                <a:solidFill>
                  <a:srgbClr val="000000"/>
                </a:solidFill>
              </a:rPr>
              <a:t>该</a:t>
            </a:r>
            <a:r>
              <a:rPr lang="zh-CN" altLang="en-US" sz="2000" smtClean="0">
                <a:solidFill>
                  <a:srgbClr val="000000"/>
                </a:solidFill>
              </a:rPr>
              <a:t>汇编语句</a:t>
            </a:r>
            <a:r>
              <a:rPr lang="zh-CN" altLang="zh-CN" sz="2000" smtClean="0">
                <a:solidFill>
                  <a:srgbClr val="000000"/>
                </a:solidFill>
              </a:rPr>
              <a:t>的</a:t>
            </a:r>
            <a:r>
              <a:rPr lang="zh-CN" altLang="zh-CN" sz="2000" smtClean="0">
                <a:solidFill>
                  <a:srgbClr val="C00000"/>
                </a:solidFill>
              </a:rPr>
              <a:t>机器码</a:t>
            </a:r>
            <a:r>
              <a:rPr lang="zh-CN" altLang="en-US" sz="2000" smtClean="0">
                <a:solidFill>
                  <a:srgbClr val="000000"/>
                </a:solidFill>
              </a:rPr>
              <a:t>。</a:t>
            </a:r>
            <a:endParaRPr lang="en-US" altLang="zh-CN" sz="2000" smtClean="0">
              <a:solidFill>
                <a:srgbClr val="000000"/>
              </a:solidFill>
            </a:endParaRPr>
          </a:p>
          <a:p>
            <a:pPr algn="l">
              <a:spcBef>
                <a:spcPts val="600"/>
              </a:spcBef>
            </a:pPr>
            <a:r>
              <a:rPr lang="en-US" altLang="zh-CN" sz="2000" smtClean="0">
                <a:solidFill>
                  <a:srgbClr val="FF0066"/>
                </a:solidFill>
              </a:rPr>
              <a:t>b)</a:t>
            </a:r>
            <a:r>
              <a:rPr lang="en-US" altLang="zh-CN" sz="2000" smtClean="0">
                <a:solidFill>
                  <a:srgbClr val="000000"/>
                </a:solidFill>
              </a:rPr>
              <a:t> </a:t>
            </a:r>
            <a:r>
              <a:rPr lang="zh-CN" altLang="en-US" sz="2000" smtClean="0">
                <a:solidFill>
                  <a:srgbClr val="000000"/>
                </a:solidFill>
              </a:rPr>
              <a:t>该</a:t>
            </a:r>
            <a:r>
              <a:rPr lang="zh-CN" altLang="zh-CN" sz="2000" smtClean="0">
                <a:solidFill>
                  <a:srgbClr val="000000"/>
                </a:solidFill>
              </a:rPr>
              <a:t>指令执行后，哪些寄存器和存储单元的内容会改变？改变后的内容为多少？</a:t>
            </a:r>
            <a:endParaRPr lang="zh-CN" altLang="en-US" sz="2000" kern="0">
              <a:solidFill>
                <a:srgbClr val="000000"/>
              </a:solidFill>
              <a:latin typeface="Times New Roman"/>
              <a:ea typeface="楷体_GB2312"/>
            </a:endParaRPr>
          </a:p>
        </p:txBody>
      </p:sp>
      <p:cxnSp>
        <p:nvCxnSpPr>
          <p:cNvPr id="14" name="直接连接符 13"/>
          <p:cNvCxnSpPr/>
          <p:nvPr/>
        </p:nvCxnSpPr>
        <p:spPr bwMode="auto">
          <a:xfrm rot="10800000">
            <a:off x="539552" y="5373216"/>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任意多边形 15"/>
          <p:cNvSpPr/>
          <p:nvPr/>
        </p:nvSpPr>
        <p:spPr bwMode="auto">
          <a:xfrm>
            <a:off x="3678621" y="4858908"/>
            <a:ext cx="672662" cy="51500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zh-CN" altLang="en-US" smtClean="0">
              <a:solidFill>
                <a:srgbClr val="000000"/>
              </a:solidFill>
            </a:endParaRPr>
          </a:p>
        </p:txBody>
      </p:sp>
      <p:sp>
        <p:nvSpPr>
          <p:cNvPr id="17" name="任意多边形 16"/>
          <p:cNvSpPr/>
          <p:nvPr/>
        </p:nvSpPr>
        <p:spPr bwMode="auto">
          <a:xfrm>
            <a:off x="3683314" y="6154353"/>
            <a:ext cx="672662" cy="15496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endParaRPr lang="zh-CN" altLang="en-US" smtClean="0">
              <a:solidFill>
                <a:srgbClr val="000000"/>
              </a:solidFill>
            </a:endParaRPr>
          </a:p>
        </p:txBody>
      </p:sp>
      <p:cxnSp>
        <p:nvCxnSpPr>
          <p:cNvPr id="18" name="直接连接符 17"/>
          <p:cNvCxnSpPr/>
          <p:nvPr/>
        </p:nvCxnSpPr>
        <p:spPr bwMode="auto">
          <a:xfrm rot="10800000">
            <a:off x="539552" y="6309320"/>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rot="5400000">
            <a:off x="71500" y="5841268"/>
            <a:ext cx="93610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 name="内容占位符 2"/>
          <p:cNvSpPr txBox="1">
            <a:spLocks/>
          </p:cNvSpPr>
          <p:nvPr/>
        </p:nvSpPr>
        <p:spPr bwMode="auto">
          <a:xfrm>
            <a:off x="4932040" y="6093296"/>
            <a:ext cx="1692250"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20000"/>
              </a:spcBef>
              <a:buClr>
                <a:srgbClr val="00007D"/>
              </a:buClr>
              <a:buSzPct val="75000"/>
            </a:pPr>
            <a:r>
              <a:rPr lang="zh-CN" altLang="en-US" sz="2000" kern="0" smtClean="0">
                <a:solidFill>
                  <a:srgbClr val="000000"/>
                </a:solidFill>
                <a:latin typeface="Times New Roman"/>
                <a:ea typeface="宋体" pitchFamily="2" charset="-122"/>
              </a:rPr>
              <a:t>（执行前）</a:t>
            </a:r>
            <a:endParaRPr lang="zh-CN" altLang="en-US" sz="2000" kern="0">
              <a:solidFill>
                <a:srgbClr val="000000"/>
              </a:solidFill>
              <a:latin typeface="Times New Roman"/>
              <a:ea typeface="宋体" pitchFamily="2" charset="-122"/>
            </a:endParaRPr>
          </a:p>
        </p:txBody>
      </p:sp>
      <p:sp>
        <p:nvSpPr>
          <p:cNvPr id="23" name="内容占位符 2"/>
          <p:cNvSpPr txBox="1">
            <a:spLocks/>
          </p:cNvSpPr>
          <p:nvPr/>
        </p:nvSpPr>
        <p:spPr bwMode="auto">
          <a:xfrm>
            <a:off x="7200230" y="6093296"/>
            <a:ext cx="1692250"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20000"/>
              </a:spcBef>
              <a:buClr>
                <a:srgbClr val="00007D"/>
              </a:buClr>
              <a:buSzPct val="75000"/>
            </a:pPr>
            <a:r>
              <a:rPr lang="zh-CN" altLang="en-US" sz="2000" kern="0" smtClean="0">
                <a:solidFill>
                  <a:srgbClr val="000000"/>
                </a:solidFill>
                <a:latin typeface="Times New Roman"/>
                <a:ea typeface="宋体" pitchFamily="2" charset="-122"/>
              </a:rPr>
              <a:t>（执行前）</a:t>
            </a:r>
            <a:endParaRPr lang="zh-CN" altLang="en-US" sz="2000" kern="0">
              <a:solidFill>
                <a:srgbClr val="000000"/>
              </a:solidFill>
              <a:latin typeface="Times New Roman"/>
              <a:ea typeface="宋体" pitchFamily="2" charset="-122"/>
            </a:endParaRPr>
          </a:p>
        </p:txBody>
      </p:sp>
      <p:sp>
        <p:nvSpPr>
          <p:cNvPr id="19" name="TextBox 18"/>
          <p:cNvSpPr txBox="1"/>
          <p:nvPr/>
        </p:nvSpPr>
        <p:spPr>
          <a:xfrm>
            <a:off x="4139952" y="4335487"/>
            <a:ext cx="4752528" cy="461665"/>
          </a:xfrm>
          <a:prstGeom prst="rect">
            <a:avLst/>
          </a:prstGeom>
          <a:solidFill>
            <a:srgbClr val="FFFF99"/>
          </a:solidFill>
          <a:ln w="19050">
            <a:solidFill>
              <a:srgbClr val="FF6600"/>
            </a:solidFill>
          </a:ln>
          <a:effectLst>
            <a:glow rad="228600">
              <a:schemeClr val="accent4">
                <a:satMod val="175000"/>
                <a:alpha val="40000"/>
              </a:schemeClr>
            </a:glow>
          </a:effectLst>
        </p:spPr>
        <p:txBody>
          <a:bodyPr wrap="square" rtlCol="0">
            <a:spAutoFit/>
          </a:bodyPr>
          <a:lstStyle/>
          <a:p>
            <a:r>
              <a:rPr lang="en-US" altLang="zh-CN" smtClean="0">
                <a:solidFill>
                  <a:srgbClr val="C00000"/>
                </a:solidFill>
              </a:rPr>
              <a:t>001101 01 001 10 010 B</a:t>
            </a:r>
            <a:r>
              <a:rPr lang="zh-CN" altLang="zh-CN" smtClean="0">
                <a:solidFill>
                  <a:srgbClr val="C00000"/>
                </a:solidFill>
              </a:rPr>
              <a:t>，即</a:t>
            </a:r>
            <a:r>
              <a:rPr lang="en-US" altLang="zh-CN" smtClean="0">
                <a:solidFill>
                  <a:srgbClr val="C00000"/>
                </a:solidFill>
              </a:rPr>
              <a:t>3532H</a:t>
            </a:r>
            <a:endParaRPr lang="zh-CN" altLang="en-US">
              <a:solidFill>
                <a:srgbClr val="C00000"/>
              </a:solidFill>
            </a:endParaRPr>
          </a:p>
        </p:txBody>
      </p:sp>
      <p:sp>
        <p:nvSpPr>
          <p:cNvPr id="21" name="任意多边形 20"/>
          <p:cNvSpPr/>
          <p:nvPr/>
        </p:nvSpPr>
        <p:spPr bwMode="auto">
          <a:xfrm>
            <a:off x="3520966" y="4792717"/>
            <a:ext cx="690994" cy="364475"/>
          </a:xfrm>
          <a:custGeom>
            <a:avLst/>
            <a:gdLst>
              <a:gd name="connsiteX0" fmla="*/ 0 w 756744"/>
              <a:gd name="connsiteY0" fmla="*/ 315311 h 325821"/>
              <a:gd name="connsiteX1" fmla="*/ 493986 w 756744"/>
              <a:gd name="connsiteY1" fmla="*/ 273269 h 325821"/>
              <a:gd name="connsiteX2" fmla="*/ 756744 w 756744"/>
              <a:gd name="connsiteY2" fmla="*/ 0 h 325821"/>
            </a:gdLst>
            <a:ahLst/>
            <a:cxnLst>
              <a:cxn ang="0">
                <a:pos x="connsiteX0" y="connsiteY0"/>
              </a:cxn>
              <a:cxn ang="0">
                <a:pos x="connsiteX1" y="connsiteY1"/>
              </a:cxn>
              <a:cxn ang="0">
                <a:pos x="connsiteX2" y="connsiteY2"/>
              </a:cxn>
            </a:cxnLst>
            <a:rect l="l" t="t" r="r" b="b"/>
            <a:pathLst>
              <a:path w="756744" h="325821">
                <a:moveTo>
                  <a:pt x="0" y="315311"/>
                </a:moveTo>
                <a:cubicBezTo>
                  <a:pt x="183931" y="320566"/>
                  <a:pt x="367862" y="325821"/>
                  <a:pt x="493986" y="273269"/>
                </a:cubicBezTo>
                <a:cubicBezTo>
                  <a:pt x="620110" y="220717"/>
                  <a:pt x="688427" y="110358"/>
                  <a:pt x="756744" y="0"/>
                </a:cubicBezTo>
              </a:path>
            </a:pathLst>
          </a:custGeom>
          <a:no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endParaRPr lang="zh-CN" altLang="en-US" smtClean="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upRight)">
                                      <p:cBhvr>
                                        <p:cTn id="7" dur="500"/>
                                        <p:tgtEl>
                                          <p:spTgt spid="21"/>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3"/>
            <a:ext cx="8578850" cy="792088"/>
          </a:xfrm>
        </p:spPr>
        <p:txBody>
          <a:bodyPr/>
          <a:lstStyle/>
          <a:p>
            <a:pPr marL="0" indent="0">
              <a:spcBef>
                <a:spcPts val="0"/>
              </a:spcBef>
              <a:buNone/>
            </a:pPr>
            <a:r>
              <a:rPr lang="en-US" altLang="zh-CN" sz="2000" smtClean="0">
                <a:solidFill>
                  <a:srgbClr val="FF0066"/>
                </a:solidFill>
                <a:ea typeface="宋体" pitchFamily="2" charset="-122"/>
              </a:rPr>
              <a:t>【</a:t>
            </a:r>
            <a:r>
              <a:rPr lang="zh-CN" altLang="en-US" sz="2000" smtClean="0">
                <a:solidFill>
                  <a:srgbClr val="FF0066"/>
                </a:solidFill>
                <a:ea typeface="宋体" pitchFamily="2" charset="-122"/>
              </a:rPr>
              <a:t>例</a:t>
            </a:r>
            <a:r>
              <a:rPr lang="en-US" altLang="zh-CN" sz="2000" smtClean="0">
                <a:solidFill>
                  <a:srgbClr val="FF0066"/>
                </a:solidFill>
                <a:ea typeface="宋体" pitchFamily="2" charset="-122"/>
              </a:rPr>
              <a:t>】</a:t>
            </a:r>
            <a:r>
              <a:rPr lang="zh-CN" altLang="en-US" sz="2000" smtClean="0">
                <a:ea typeface="宋体" pitchFamily="2" charset="-122"/>
              </a:rPr>
              <a:t>某计算机</a:t>
            </a:r>
            <a:r>
              <a:rPr lang="zh-CN" altLang="zh-CN" sz="2000" smtClean="0">
                <a:ea typeface="宋体" pitchFamily="2" charset="-122"/>
              </a:rPr>
              <a:t>字长</a:t>
            </a:r>
            <a:r>
              <a:rPr lang="en-US" altLang="zh-CN" sz="2000" smtClean="0">
                <a:ea typeface="宋体" pitchFamily="2" charset="-122"/>
              </a:rPr>
              <a:t>16</a:t>
            </a:r>
            <a:r>
              <a:rPr lang="zh-CN" altLang="zh-CN" sz="2000" smtClean="0">
                <a:ea typeface="宋体" pitchFamily="2" charset="-122"/>
              </a:rPr>
              <a:t>位；主存地址空间为</a:t>
            </a:r>
            <a:r>
              <a:rPr lang="en-US" altLang="zh-CN" sz="2000" smtClean="0">
                <a:ea typeface="宋体" pitchFamily="2" charset="-122"/>
              </a:rPr>
              <a:t>128KB</a:t>
            </a:r>
            <a:r>
              <a:rPr lang="zh-CN" altLang="zh-CN" sz="2000" smtClean="0">
                <a:ea typeface="宋体" pitchFamily="2" charset="-122"/>
              </a:rPr>
              <a:t>，按字</a:t>
            </a:r>
            <a:r>
              <a:rPr lang="zh-CN" altLang="en-US" sz="2000" smtClean="0">
                <a:ea typeface="宋体" pitchFamily="2" charset="-122"/>
              </a:rPr>
              <a:t>编</a:t>
            </a:r>
            <a:r>
              <a:rPr lang="zh-CN" altLang="zh-CN" sz="2000" smtClean="0">
                <a:ea typeface="宋体" pitchFamily="2" charset="-122"/>
              </a:rPr>
              <a:t>址；</a:t>
            </a:r>
            <a:r>
              <a:rPr lang="en-US" altLang="zh-CN" sz="2000" smtClean="0">
                <a:ea typeface="宋体" pitchFamily="2" charset="-122"/>
              </a:rPr>
              <a:t/>
            </a:r>
            <a:br>
              <a:rPr lang="en-US" altLang="zh-CN" sz="2000" smtClean="0">
                <a:ea typeface="宋体" pitchFamily="2" charset="-122"/>
              </a:rPr>
            </a:br>
            <a:r>
              <a:rPr lang="zh-CN" altLang="zh-CN" sz="2000" smtClean="0">
                <a:ea typeface="宋体" pitchFamily="2" charset="-122"/>
              </a:rPr>
              <a:t>指令为单字长，格式如下：</a:t>
            </a:r>
            <a:endParaRPr lang="zh-CN" altLang="en-US" sz="2000">
              <a:ea typeface="宋体" pitchFamily="2" charset="-122"/>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pPr/>
              <a:t>118</a:t>
            </a:fld>
            <a:endParaRPr lang="en-US" altLang="zh-CN">
              <a:solidFill>
                <a:srgbClr val="000000"/>
              </a:solidFill>
            </a:endParaRPr>
          </a:p>
        </p:txBody>
      </p:sp>
      <p:graphicFrame>
        <p:nvGraphicFramePr>
          <p:cNvPr id="6" name="表格 5"/>
          <p:cNvGraphicFramePr>
            <a:graphicFrameLocks noGrp="1"/>
          </p:cNvGraphicFramePr>
          <p:nvPr/>
        </p:nvGraphicFramePr>
        <p:xfrm>
          <a:off x="549896" y="656104"/>
          <a:ext cx="7982544" cy="1158240"/>
        </p:xfrm>
        <a:graphic>
          <a:graphicData uri="http://schemas.openxmlformats.org/drawingml/2006/table">
            <a:tbl>
              <a:tblPr firstRow="1" bandRow="1">
                <a:tableStyleId>{5940675A-B579-460E-94D1-54222C63F5DA}</a:tableStyleId>
              </a:tblPr>
              <a:tblGrid>
                <a:gridCol w="3442015">
                  <a:extLst>
                    <a:ext uri="{9D8B030D-6E8A-4147-A177-3AD203B41FA5}">
                      <a16:colId xmlns:a16="http://schemas.microsoft.com/office/drawing/2014/main" val="20000"/>
                    </a:ext>
                  </a:extLst>
                </a:gridCol>
                <a:gridCol w="1025281">
                  <a:extLst>
                    <a:ext uri="{9D8B030D-6E8A-4147-A177-3AD203B41FA5}">
                      <a16:colId xmlns:a16="http://schemas.microsoft.com/office/drawing/2014/main" val="20001"/>
                    </a:ext>
                  </a:extLst>
                </a:gridCol>
                <a:gridCol w="1318219">
                  <a:extLst>
                    <a:ext uri="{9D8B030D-6E8A-4147-A177-3AD203B41FA5}">
                      <a16:colId xmlns:a16="http://schemas.microsoft.com/office/drawing/2014/main" val="20002"/>
                    </a:ext>
                  </a:extLst>
                </a:gridCol>
                <a:gridCol w="1025281">
                  <a:extLst>
                    <a:ext uri="{9D8B030D-6E8A-4147-A177-3AD203B41FA5}">
                      <a16:colId xmlns:a16="http://schemas.microsoft.com/office/drawing/2014/main" val="20003"/>
                    </a:ext>
                  </a:extLst>
                </a:gridCol>
                <a:gridCol w="1171748">
                  <a:extLst>
                    <a:ext uri="{9D8B030D-6E8A-4147-A177-3AD203B41FA5}">
                      <a16:colId xmlns:a16="http://schemas.microsoft.com/office/drawing/2014/main" val="20004"/>
                    </a:ext>
                  </a:extLst>
                </a:gridCol>
              </a:tblGrid>
              <a:tr h="360040">
                <a:tc>
                  <a:txBody>
                    <a:bodyPr/>
                    <a:lstStyle/>
                    <a:p>
                      <a:pPr algn="dist"/>
                      <a:r>
                        <a:rPr lang="en-US" altLang="zh-CN" sz="1800" b="1" smtClean="0">
                          <a:latin typeface="+mn-lt"/>
                          <a:ea typeface="宋体" pitchFamily="2" charset="-122"/>
                        </a:rPr>
                        <a:t>15                               19</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smtClean="0">
                          <a:latin typeface="+mn-lt"/>
                          <a:ea typeface="宋体" pitchFamily="2" charset="-122"/>
                        </a:rPr>
                        <a:t>9     8</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smtClean="0">
                          <a:latin typeface="+mn-lt"/>
                          <a:ea typeface="宋体" pitchFamily="2" charset="-122"/>
                        </a:rPr>
                        <a:t>7       5</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smtClean="0">
                          <a:latin typeface="+mn-lt"/>
                          <a:ea typeface="宋体" pitchFamily="2" charset="-122"/>
                        </a:rPr>
                        <a:t>4      3</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smtClean="0">
                          <a:latin typeface="+mn-lt"/>
                          <a:ea typeface="宋体" pitchFamily="2" charset="-122"/>
                        </a:rPr>
                        <a:t>2      0</a:t>
                      </a:r>
                      <a:endParaRPr lang="zh-CN" altLang="en-US" sz="1800" b="1">
                        <a:latin typeface="+mn-lt"/>
                        <a:ea typeface="宋体"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40">
                <a:tc>
                  <a:txBody>
                    <a:bodyPr/>
                    <a:lstStyle/>
                    <a:p>
                      <a:pPr algn="ctr"/>
                      <a:r>
                        <a:rPr lang="en-US" altLang="zh-CN" sz="2000" b="1" smtClean="0">
                          <a:latin typeface="+mn-lt"/>
                          <a:ea typeface="宋体" pitchFamily="2" charset="-122"/>
                        </a:rPr>
                        <a:t>OP</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000" b="1" smtClean="0">
                          <a:latin typeface="+mn-lt"/>
                          <a:ea typeface="宋体" pitchFamily="2" charset="-122"/>
                        </a:rPr>
                        <a:t>M</a:t>
                      </a:r>
                      <a:r>
                        <a:rPr lang="en-US" altLang="zh-CN" sz="2000" b="1" baseline="-25000" smtClean="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smtClean="0">
                          <a:latin typeface="+mn-lt"/>
                          <a:ea typeface="宋体" pitchFamily="2" charset="-122"/>
                        </a:rPr>
                        <a:t>R</a:t>
                      </a:r>
                      <a:r>
                        <a:rPr lang="en-US" altLang="zh-CN" sz="2000" b="1" baseline="-25000" smtClean="0">
                          <a:latin typeface="+mn-lt"/>
                          <a:ea typeface="宋体" pitchFamily="2" charset="-122"/>
                        </a:rPr>
                        <a:t>S</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baseline="0" smtClean="0">
                          <a:latin typeface="+mn-lt"/>
                          <a:ea typeface="宋体" pitchFamily="2" charset="-122"/>
                        </a:rPr>
                        <a:t>M</a:t>
                      </a:r>
                      <a:r>
                        <a:rPr lang="en-US" altLang="zh-CN" sz="2000" b="1" baseline="-25000" smtClean="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b="1" smtClean="0">
                          <a:latin typeface="+mn-lt"/>
                          <a:ea typeface="宋体" pitchFamily="2" charset="-122"/>
                        </a:rPr>
                        <a:t>R</a:t>
                      </a:r>
                      <a:r>
                        <a:rPr lang="en-US" altLang="zh-CN" sz="2000" b="1" baseline="-25000" smtClean="0">
                          <a:latin typeface="+mn-lt"/>
                          <a:ea typeface="宋体" pitchFamily="2" charset="-122"/>
                        </a:rPr>
                        <a:t>d</a:t>
                      </a:r>
                      <a:endParaRPr lang="zh-CN" altLang="en-US" sz="2000" b="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1"/>
                  </a:ext>
                </a:extLst>
              </a:tr>
              <a:tr h="360040">
                <a:tc>
                  <a:txBody>
                    <a:bodyPr/>
                    <a:lstStyle/>
                    <a:p>
                      <a:pPr algn="ctr"/>
                      <a:endParaRPr lang="zh-CN" altLang="en-US" sz="2000" b="1">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1" smtClean="0">
                          <a:solidFill>
                            <a:srgbClr val="C00000"/>
                          </a:solidFill>
                          <a:latin typeface="+mn-lt"/>
                          <a:ea typeface="宋体" pitchFamily="2" charset="-122"/>
                        </a:rPr>
                        <a:t>（源操作数）</a:t>
                      </a:r>
                      <a:endParaRPr lang="zh-CN" altLang="en-US" sz="2000" b="1">
                        <a:solidFill>
                          <a:srgbClr val="C00000"/>
                        </a:solidFill>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zh-CN" altLang="en-US" sz="2000" b="1" smtClean="0">
                          <a:solidFill>
                            <a:srgbClr val="FF0066"/>
                          </a:solidFill>
                          <a:latin typeface="+mn-lt"/>
                          <a:ea typeface="宋体" pitchFamily="2" charset="-122"/>
                        </a:rPr>
                        <a:t>（目的操作数）</a:t>
                      </a:r>
                      <a:endParaRPr lang="zh-CN" altLang="en-US" sz="2000" b="1">
                        <a:solidFill>
                          <a:srgbClr val="FF0066"/>
                        </a:solidFill>
                        <a:latin typeface="+mn-lt"/>
                        <a:ea typeface="宋体"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内容占位符 2"/>
          <p:cNvSpPr txBox="1">
            <a:spLocks/>
          </p:cNvSpPr>
          <p:nvPr/>
        </p:nvSpPr>
        <p:spPr bwMode="auto">
          <a:xfrm>
            <a:off x="323974" y="1700808"/>
            <a:ext cx="8712522"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spcBef>
                <a:spcPct val="20000"/>
              </a:spcBef>
              <a:buClr>
                <a:srgbClr val="00007D"/>
              </a:buClr>
              <a:buSzPct val="75000"/>
            </a:pPr>
            <a:r>
              <a:rPr lang="zh-CN" altLang="en-US" sz="2000" kern="0" smtClean="0">
                <a:solidFill>
                  <a:srgbClr val="000000"/>
                </a:solidFill>
                <a:latin typeface="Times New Roman"/>
                <a:ea typeface="宋体" pitchFamily="2" charset="-122"/>
              </a:rPr>
              <a:t>转移指令采用相对寻址方式，相对偏移量用补码表示，寻址方式定义如下：</a:t>
            </a:r>
            <a:endParaRPr lang="zh-CN" altLang="en-US" sz="2000" kern="0">
              <a:solidFill>
                <a:srgbClr val="000000"/>
              </a:solidFill>
              <a:latin typeface="Times New Roman"/>
              <a:ea typeface="宋体" pitchFamily="2" charset="-122"/>
            </a:endParaRPr>
          </a:p>
        </p:txBody>
      </p:sp>
      <p:graphicFrame>
        <p:nvGraphicFramePr>
          <p:cNvPr id="8" name="表格 7"/>
          <p:cNvGraphicFramePr>
            <a:graphicFrameLocks noGrp="1"/>
          </p:cNvGraphicFramePr>
          <p:nvPr/>
        </p:nvGraphicFramePr>
        <p:xfrm>
          <a:off x="549897" y="2132261"/>
          <a:ext cx="7992887" cy="1800795"/>
        </p:xfrm>
        <a:graphic>
          <a:graphicData uri="http://schemas.openxmlformats.org/drawingml/2006/table">
            <a:tbl>
              <a:tblPr/>
              <a:tblGrid>
                <a:gridCol w="1008111">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3672408">
                  <a:extLst>
                    <a:ext uri="{9D8B030D-6E8A-4147-A177-3AD203B41FA5}">
                      <a16:colId xmlns:a16="http://schemas.microsoft.com/office/drawing/2014/main" val="20003"/>
                    </a:ext>
                  </a:extLst>
                </a:gridCol>
              </a:tblGrid>
              <a:tr h="360159">
                <a:tc>
                  <a:txBody>
                    <a:bodyPr/>
                    <a:lstStyle/>
                    <a:p>
                      <a:pPr algn="ctr">
                        <a:spcAft>
                          <a:spcPts val="0"/>
                        </a:spcAft>
                      </a:pPr>
                      <a:r>
                        <a:rPr lang="en-US" sz="2000" b="1" kern="100" smtClean="0">
                          <a:solidFill>
                            <a:srgbClr val="0000FF"/>
                          </a:solidFill>
                          <a:latin typeface="+mn-lt"/>
                          <a:ea typeface="宋体" pitchFamily="2" charset="-122"/>
                        </a:rPr>
                        <a:t>M</a:t>
                      </a:r>
                      <a:r>
                        <a:rPr lang="en-US" altLang="zh-CN" sz="2000" b="1" kern="100" baseline="-25000" smtClean="0">
                          <a:solidFill>
                            <a:srgbClr val="0000FF"/>
                          </a:solidFill>
                          <a:latin typeface="+mn-lt"/>
                          <a:ea typeface="宋体" pitchFamily="2" charset="-122"/>
                        </a:rPr>
                        <a:t>S</a:t>
                      </a:r>
                      <a:r>
                        <a:rPr lang="en-US" sz="2000" b="1" kern="100" smtClean="0">
                          <a:solidFill>
                            <a:srgbClr val="0000FF"/>
                          </a:solidFill>
                          <a:latin typeface="+mn-lt"/>
                          <a:ea typeface="宋体" pitchFamily="2" charset="-122"/>
                        </a:rPr>
                        <a:t>/M</a:t>
                      </a:r>
                      <a:r>
                        <a:rPr lang="en-US" sz="2000" b="1" kern="100" baseline="-25000" smtClean="0">
                          <a:solidFill>
                            <a:srgbClr val="0000FF"/>
                          </a:solidFill>
                          <a:latin typeface="+mn-lt"/>
                          <a:ea typeface="宋体" pitchFamily="2" charset="-122"/>
                        </a:rPr>
                        <a:t>d</a:t>
                      </a:r>
                      <a:endParaRPr lang="zh-CN" sz="2000" b="1" kern="100" baseline="-25000">
                        <a:solidFill>
                          <a:srgbClr val="0000FF"/>
                        </a:solidFill>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寻址方式</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助记符</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含义</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10000"/>
                  </a:ext>
                </a:extLst>
              </a:tr>
              <a:tr h="360159">
                <a:tc>
                  <a:txBody>
                    <a:bodyPr/>
                    <a:lstStyle/>
                    <a:p>
                      <a:pPr algn="ctr">
                        <a:spcAft>
                          <a:spcPts val="0"/>
                        </a:spcAft>
                      </a:pPr>
                      <a:r>
                        <a:rPr lang="en-US" sz="2000" b="1" kern="100">
                          <a:latin typeface="+mn-lt"/>
                          <a:ea typeface="宋体" pitchFamily="2" charset="-122"/>
                        </a:rPr>
                        <a:t>00B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1"/>
                  </a:ext>
                </a:extLst>
              </a:tr>
              <a:tr h="360159">
                <a:tc>
                  <a:txBody>
                    <a:bodyPr/>
                    <a:lstStyle/>
                    <a:p>
                      <a:pPr algn="ctr">
                        <a:spcAft>
                          <a:spcPts val="0"/>
                        </a:spcAft>
                      </a:pPr>
                      <a:r>
                        <a:rPr lang="en-US" sz="2000" b="1" kern="100">
                          <a:latin typeface="+mn-lt"/>
                          <a:ea typeface="宋体" pitchFamily="2" charset="-122"/>
                        </a:rPr>
                        <a:t>01B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2"/>
                  </a:ext>
                </a:extLst>
              </a:tr>
              <a:tr h="360159">
                <a:tc>
                  <a:txBody>
                    <a:bodyPr/>
                    <a:lstStyle/>
                    <a:p>
                      <a:pPr algn="ctr">
                        <a:spcAft>
                          <a:spcPts val="0"/>
                        </a:spcAft>
                      </a:pPr>
                      <a:r>
                        <a:rPr lang="en-US" sz="2000" b="1" kern="100">
                          <a:latin typeface="+mn-lt"/>
                          <a:ea typeface="宋体" pitchFamily="2" charset="-122"/>
                        </a:rPr>
                        <a:t>10B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寄存器间接、自增</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操作数 ＝</a:t>
                      </a:r>
                      <a:r>
                        <a:rPr lang="en-US" sz="2000" b="1" kern="100">
                          <a:latin typeface="+mn-lt"/>
                          <a:ea typeface="宋体" pitchFamily="2" charset="-122"/>
                        </a:rPr>
                        <a:t> ((Rn))</a:t>
                      </a:r>
                      <a:r>
                        <a:rPr lang="zh-CN" sz="2000" b="1" kern="100">
                          <a:latin typeface="+mn-lt"/>
                          <a:ea typeface="宋体" pitchFamily="2" charset="-122"/>
                        </a:rPr>
                        <a:t>，</a:t>
                      </a:r>
                      <a:r>
                        <a:rPr lang="en-US" sz="2000" b="1" kern="100">
                          <a:latin typeface="+mn-lt"/>
                          <a:ea typeface="宋体" pitchFamily="2" charset="-122"/>
                        </a:rPr>
                        <a:t>(Rn)+1→Rn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3"/>
                  </a:ext>
                </a:extLst>
              </a:tr>
              <a:tr h="360159">
                <a:tc>
                  <a:txBody>
                    <a:bodyPr/>
                    <a:lstStyle/>
                    <a:p>
                      <a:pPr algn="ctr">
                        <a:spcAft>
                          <a:spcPts val="0"/>
                        </a:spcAft>
                      </a:pPr>
                      <a:r>
                        <a:rPr lang="en-US" sz="2000" b="1" kern="100">
                          <a:latin typeface="+mn-lt"/>
                          <a:ea typeface="宋体" pitchFamily="2" charset="-122"/>
                        </a:rPr>
                        <a:t>11B</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itchFamily="2" charset="-122"/>
                        </a:rPr>
                        <a:t>相对</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itchFamily="2" charset="-122"/>
                        </a:rPr>
                        <a:t>D(Rn)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itchFamily="2" charset="-122"/>
                        </a:rPr>
                        <a:t>转移目标地址 ＝</a:t>
                      </a:r>
                      <a:r>
                        <a:rPr lang="en-US" sz="2000" b="1" kern="100">
                          <a:latin typeface="+mn-lt"/>
                          <a:ea typeface="宋体" pitchFamily="2" charset="-122"/>
                        </a:rPr>
                        <a:t> (PC)+(Rn)</a:t>
                      </a:r>
                      <a:endParaRPr lang="zh-CN" sz="2000" b="1" kern="100">
                        <a:latin typeface="+mn-lt"/>
                        <a:ea typeface="宋体"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4"/>
                  </a:ext>
                </a:extLst>
              </a:tr>
            </a:tbl>
          </a:graphicData>
        </a:graphic>
      </p:graphicFrame>
      <p:sp>
        <p:nvSpPr>
          <p:cNvPr id="10" name="内容占位符 2"/>
          <p:cNvSpPr txBox="1">
            <a:spLocks/>
          </p:cNvSpPr>
          <p:nvPr/>
        </p:nvSpPr>
        <p:spPr bwMode="auto">
          <a:xfrm>
            <a:off x="323528" y="3933056"/>
            <a:ext cx="8640960" cy="7200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r>
              <a:rPr lang="zh-CN" altLang="en-US" smtClean="0">
                <a:solidFill>
                  <a:srgbClr val="000000"/>
                </a:solidFill>
              </a:rPr>
              <a:t>⑶ </a:t>
            </a:r>
            <a:r>
              <a:rPr lang="zh-CN" altLang="en-US" sz="2000" smtClean="0">
                <a:solidFill>
                  <a:srgbClr val="000000"/>
                </a:solidFill>
              </a:rPr>
              <a:t>汇编语句：</a:t>
            </a:r>
            <a:r>
              <a:rPr lang="en-US" altLang="zh-CN" smtClean="0">
                <a:solidFill>
                  <a:srgbClr val="C00000"/>
                </a:solidFill>
                <a:effectLst>
                  <a:outerShdw blurRad="38100" dist="38100" dir="2700000" algn="tl">
                    <a:srgbClr val="000000">
                      <a:alpha val="43137"/>
                    </a:srgbClr>
                  </a:outerShdw>
                </a:effectLst>
              </a:rPr>
              <a:t>SUB  (R1), (R2)+</a:t>
            </a:r>
            <a:endParaRPr lang="en-US" altLang="zh-CN" sz="2000" smtClean="0">
              <a:solidFill>
                <a:srgbClr val="C00000"/>
              </a:solidFill>
              <a:effectLst>
                <a:outerShdw blurRad="38100" dist="38100" dir="2700000" algn="tl">
                  <a:srgbClr val="000000">
                    <a:alpha val="43137"/>
                  </a:srgbClr>
                </a:outerShdw>
              </a:effectLst>
            </a:endParaRPr>
          </a:p>
          <a:p>
            <a:pPr algn="l"/>
            <a:r>
              <a:rPr lang="en-US" altLang="zh-CN" sz="2000" smtClean="0">
                <a:solidFill>
                  <a:srgbClr val="000000"/>
                </a:solidFill>
                <a:latin typeface="宋体" pitchFamily="2" charset="-122"/>
                <a:ea typeface="宋体" pitchFamily="2" charset="-122"/>
              </a:rPr>
              <a:t>  (</a:t>
            </a:r>
            <a:r>
              <a:rPr lang="en-US" altLang="zh-CN" sz="2000" smtClean="0">
                <a:solidFill>
                  <a:srgbClr val="000000"/>
                </a:solidFill>
                <a:latin typeface="Times New Roman"/>
                <a:ea typeface="宋体" pitchFamily="2" charset="-122"/>
              </a:rPr>
              <a:t>SUB</a:t>
            </a:r>
            <a:r>
              <a:rPr lang="zh-CN" altLang="en-US" sz="2000" smtClean="0">
                <a:solidFill>
                  <a:srgbClr val="000000"/>
                </a:solidFill>
                <a:latin typeface="Times New Roman"/>
                <a:ea typeface="宋体" pitchFamily="2" charset="-122"/>
              </a:rPr>
              <a:t>为减法指令助记符；</a:t>
            </a:r>
            <a:r>
              <a:rPr lang="zh-CN" altLang="en-US" sz="2000" smtClean="0">
                <a:solidFill>
                  <a:srgbClr val="000000"/>
                </a:solidFill>
                <a:latin typeface="Times New Roman"/>
              </a:rPr>
              <a:t>逗号前为源操作数，逗号后为目的操作数</a:t>
            </a:r>
            <a:r>
              <a:rPr lang="en-US" altLang="zh-CN" sz="2000" smtClean="0">
                <a:solidFill>
                  <a:srgbClr val="000000"/>
                </a:solidFill>
                <a:latin typeface="宋体" pitchFamily="2" charset="-122"/>
                <a:ea typeface="宋体" pitchFamily="2" charset="-122"/>
              </a:rPr>
              <a:t>)</a:t>
            </a:r>
            <a:endParaRPr lang="zh-CN" altLang="en-US" sz="2000" kern="0">
              <a:solidFill>
                <a:srgbClr val="000000"/>
              </a:solidFill>
              <a:latin typeface="Times New Roman"/>
              <a:ea typeface="楷体_GB2312"/>
            </a:endParaRPr>
          </a:p>
        </p:txBody>
      </p:sp>
      <p:graphicFrame>
        <p:nvGraphicFramePr>
          <p:cNvPr id="9" name="表格 8"/>
          <p:cNvGraphicFramePr>
            <a:graphicFrameLocks noGrp="1"/>
          </p:cNvGraphicFramePr>
          <p:nvPr/>
        </p:nvGraphicFramePr>
        <p:xfrm>
          <a:off x="4355976" y="4869160"/>
          <a:ext cx="4176464" cy="1296144"/>
        </p:xfrm>
        <a:graphic>
          <a:graphicData uri="http://schemas.openxmlformats.org/drawingml/2006/table">
            <a:tbl>
              <a:tblPr/>
              <a:tblGrid>
                <a:gridCol w="958533">
                  <a:extLst>
                    <a:ext uri="{9D8B030D-6E8A-4147-A177-3AD203B41FA5}">
                      <a16:colId xmlns:a16="http://schemas.microsoft.com/office/drawing/2014/main" val="20000"/>
                    </a:ext>
                  </a:extLst>
                </a:gridCol>
                <a:gridCol w="958533">
                  <a:extLst>
                    <a:ext uri="{9D8B030D-6E8A-4147-A177-3AD203B41FA5}">
                      <a16:colId xmlns:a16="http://schemas.microsoft.com/office/drawing/2014/main" val="20001"/>
                    </a:ext>
                  </a:extLst>
                </a:gridCol>
                <a:gridCol w="1232399">
                  <a:extLst>
                    <a:ext uri="{9D8B030D-6E8A-4147-A177-3AD203B41FA5}">
                      <a16:colId xmlns:a16="http://schemas.microsoft.com/office/drawing/2014/main" val="20002"/>
                    </a:ext>
                  </a:extLst>
                </a:gridCol>
                <a:gridCol w="1026999">
                  <a:extLst>
                    <a:ext uri="{9D8B030D-6E8A-4147-A177-3AD203B41FA5}">
                      <a16:colId xmlns:a16="http://schemas.microsoft.com/office/drawing/2014/main" val="20003"/>
                    </a:ext>
                  </a:extLst>
                </a:gridCol>
              </a:tblGrid>
              <a:tr h="432048">
                <a:tc>
                  <a:txBody>
                    <a:bodyPr/>
                    <a:lstStyle/>
                    <a:p>
                      <a:pPr algn="ctr">
                        <a:spcAft>
                          <a:spcPts val="0"/>
                        </a:spcAft>
                      </a:pPr>
                      <a:r>
                        <a:rPr lang="zh-CN" sz="2000" b="1" kern="100">
                          <a:solidFill>
                            <a:srgbClr val="0000FF"/>
                          </a:solidFill>
                          <a:latin typeface="+mn-lt"/>
                          <a:ea typeface="宋体" pitchFamily="2" charset="-122"/>
                        </a:rPr>
                        <a:t>寄存器</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内容</a:t>
                      </a: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内存地址</a:t>
                      </a: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itchFamily="2" charset="-122"/>
                        </a:rPr>
                        <a:t>内容</a:t>
                      </a: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00"/>
                  </a:ext>
                </a:extLst>
              </a:tr>
              <a:tr h="432048">
                <a:tc>
                  <a:txBody>
                    <a:bodyPr/>
                    <a:lstStyle/>
                    <a:p>
                      <a:pPr algn="ctr">
                        <a:spcAft>
                          <a:spcPts val="0"/>
                        </a:spcAft>
                      </a:pPr>
                      <a:r>
                        <a:rPr lang="en-US" sz="2000" b="1" kern="100">
                          <a:latin typeface="+mn-lt"/>
                          <a:ea typeface="宋体" pitchFamily="2" charset="-122"/>
                        </a:rPr>
                        <a:t>R1</a:t>
                      </a:r>
                      <a:endParaRPr lang="zh-CN" sz="2000" b="1" kern="100">
                        <a:latin typeface="+mn-lt"/>
                        <a:ea typeface="宋体"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5000H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5000H</a:t>
                      </a:r>
                      <a:endParaRPr lang="zh-CN" sz="2000" b="1" kern="100">
                        <a:latin typeface="+mn-lt"/>
                        <a:ea typeface="宋体"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9ABCH</a:t>
                      </a:r>
                      <a:endParaRPr lang="zh-CN" sz="2000" b="1" kern="100">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1"/>
                  </a:ext>
                </a:extLst>
              </a:tr>
              <a:tr h="432048">
                <a:tc>
                  <a:txBody>
                    <a:bodyPr/>
                    <a:lstStyle/>
                    <a:p>
                      <a:pPr algn="ctr">
                        <a:spcAft>
                          <a:spcPts val="0"/>
                        </a:spcAft>
                      </a:pPr>
                      <a:r>
                        <a:rPr lang="en-US" sz="2000" b="1" kern="100">
                          <a:latin typeface="+mn-lt"/>
                          <a:ea typeface="宋体" pitchFamily="2" charset="-122"/>
                        </a:rPr>
                        <a:t>R2</a:t>
                      </a:r>
                      <a:endParaRPr lang="zh-CN" sz="2000" b="1" kern="100">
                        <a:latin typeface="+mn-lt"/>
                        <a:ea typeface="宋体"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smtClean="0">
                          <a:solidFill>
                            <a:srgbClr val="FF0000"/>
                          </a:solidFill>
                          <a:latin typeface="+mn-lt"/>
                          <a:ea typeface="宋体" pitchFamily="2" charset="-122"/>
                        </a:rPr>
                        <a:t>600</a:t>
                      </a:r>
                      <a:r>
                        <a:rPr lang="en-US" altLang="zh-CN" sz="2000" b="1" kern="100" smtClean="0">
                          <a:solidFill>
                            <a:srgbClr val="FF0000"/>
                          </a:solidFill>
                          <a:latin typeface="+mn-lt"/>
                          <a:ea typeface="宋体" pitchFamily="2" charset="-122"/>
                        </a:rPr>
                        <a:t>1</a:t>
                      </a:r>
                      <a:r>
                        <a:rPr lang="en-US" sz="2000" b="1" kern="100" smtClean="0">
                          <a:solidFill>
                            <a:srgbClr val="FF0000"/>
                          </a:solidFill>
                          <a:latin typeface="+mn-lt"/>
                          <a:ea typeface="宋体" pitchFamily="2" charset="-122"/>
                        </a:rPr>
                        <a:t>H</a:t>
                      </a:r>
                      <a:endParaRPr lang="zh-CN" sz="2000" b="1" kern="100">
                        <a:solidFill>
                          <a:srgbClr val="FF0000"/>
                        </a:solidFill>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itchFamily="2" charset="-122"/>
                        </a:rPr>
                        <a:t>6000H</a:t>
                      </a:r>
                      <a:endParaRPr lang="zh-CN" sz="2000" b="1" kern="100">
                        <a:latin typeface="+mn-lt"/>
                        <a:ea typeface="宋体"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smtClean="0">
                          <a:solidFill>
                            <a:srgbClr val="FF0000"/>
                          </a:solidFill>
                          <a:latin typeface="+mn-lt"/>
                          <a:ea typeface="宋体" pitchFamily="2" charset="-122"/>
                        </a:rPr>
                        <a:t>8888H</a:t>
                      </a:r>
                      <a:endParaRPr lang="zh-CN" sz="2000" b="1" kern="100">
                        <a:solidFill>
                          <a:srgbClr val="FF0000"/>
                        </a:solidFill>
                        <a:latin typeface="+mn-lt"/>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2"/>
                  </a:ext>
                </a:extLst>
              </a:tr>
            </a:tbl>
          </a:graphicData>
        </a:graphic>
      </p:graphicFrame>
      <p:sp>
        <p:nvSpPr>
          <p:cNvPr id="11" name="内容占位符 2"/>
          <p:cNvSpPr txBox="1">
            <a:spLocks/>
          </p:cNvSpPr>
          <p:nvPr/>
        </p:nvSpPr>
        <p:spPr bwMode="auto">
          <a:xfrm>
            <a:off x="539552" y="4653136"/>
            <a:ext cx="3744416" cy="16561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r>
              <a:rPr lang="en-US" altLang="zh-CN" sz="2000" smtClean="0">
                <a:solidFill>
                  <a:srgbClr val="FF0066"/>
                </a:solidFill>
              </a:rPr>
              <a:t>a)</a:t>
            </a:r>
            <a:r>
              <a:rPr lang="en-US" altLang="zh-CN" sz="2000" smtClean="0">
                <a:solidFill>
                  <a:srgbClr val="000000"/>
                </a:solidFill>
              </a:rPr>
              <a:t> </a:t>
            </a:r>
            <a:r>
              <a:rPr lang="zh-CN" altLang="en-US" sz="2000" smtClean="0">
                <a:solidFill>
                  <a:srgbClr val="000000"/>
                </a:solidFill>
              </a:rPr>
              <a:t>若</a:t>
            </a:r>
            <a:r>
              <a:rPr lang="zh-CN" altLang="zh-CN" sz="2000" smtClean="0">
                <a:solidFill>
                  <a:srgbClr val="000000"/>
                </a:solidFill>
              </a:rPr>
              <a:t>减法指令操作码为</a:t>
            </a:r>
            <a:r>
              <a:rPr lang="en-US" altLang="zh-CN" sz="2000" smtClean="0">
                <a:solidFill>
                  <a:srgbClr val="000000"/>
                </a:solidFill>
              </a:rPr>
              <a:t>001101</a:t>
            </a:r>
            <a:r>
              <a:rPr lang="zh-CN" altLang="zh-CN" sz="2000" smtClean="0">
                <a:solidFill>
                  <a:srgbClr val="000000"/>
                </a:solidFill>
              </a:rPr>
              <a:t>，</a:t>
            </a:r>
            <a:r>
              <a:rPr lang="zh-CN" altLang="en-US" sz="2000" smtClean="0">
                <a:solidFill>
                  <a:srgbClr val="000000"/>
                </a:solidFill>
              </a:rPr>
              <a:t>写出</a:t>
            </a:r>
            <a:r>
              <a:rPr lang="zh-CN" altLang="zh-CN" sz="2000" smtClean="0">
                <a:solidFill>
                  <a:srgbClr val="000000"/>
                </a:solidFill>
              </a:rPr>
              <a:t>该</a:t>
            </a:r>
            <a:r>
              <a:rPr lang="zh-CN" altLang="en-US" sz="2000" smtClean="0">
                <a:solidFill>
                  <a:srgbClr val="000000"/>
                </a:solidFill>
              </a:rPr>
              <a:t>汇编语句</a:t>
            </a:r>
            <a:r>
              <a:rPr lang="zh-CN" altLang="zh-CN" sz="2000" smtClean="0">
                <a:solidFill>
                  <a:srgbClr val="000000"/>
                </a:solidFill>
              </a:rPr>
              <a:t>的</a:t>
            </a:r>
            <a:r>
              <a:rPr lang="zh-CN" altLang="zh-CN" sz="2000" smtClean="0">
                <a:solidFill>
                  <a:srgbClr val="C00000"/>
                </a:solidFill>
              </a:rPr>
              <a:t>机器码</a:t>
            </a:r>
            <a:r>
              <a:rPr lang="zh-CN" altLang="en-US" sz="2000" smtClean="0">
                <a:solidFill>
                  <a:srgbClr val="000000"/>
                </a:solidFill>
              </a:rPr>
              <a:t>。</a:t>
            </a:r>
            <a:endParaRPr lang="en-US" altLang="zh-CN" sz="2000" smtClean="0">
              <a:solidFill>
                <a:srgbClr val="000000"/>
              </a:solidFill>
            </a:endParaRPr>
          </a:p>
          <a:p>
            <a:pPr algn="l">
              <a:spcBef>
                <a:spcPts val="600"/>
              </a:spcBef>
            </a:pPr>
            <a:r>
              <a:rPr lang="en-US" altLang="zh-CN" sz="2000" smtClean="0">
                <a:solidFill>
                  <a:srgbClr val="FF0066"/>
                </a:solidFill>
              </a:rPr>
              <a:t>b)</a:t>
            </a:r>
            <a:r>
              <a:rPr lang="en-US" altLang="zh-CN" sz="2000" smtClean="0">
                <a:solidFill>
                  <a:srgbClr val="000000"/>
                </a:solidFill>
              </a:rPr>
              <a:t> </a:t>
            </a:r>
            <a:r>
              <a:rPr lang="zh-CN" altLang="en-US" sz="2000" smtClean="0">
                <a:solidFill>
                  <a:srgbClr val="000000"/>
                </a:solidFill>
              </a:rPr>
              <a:t>该</a:t>
            </a:r>
            <a:r>
              <a:rPr lang="zh-CN" altLang="zh-CN" sz="2000" smtClean="0">
                <a:solidFill>
                  <a:srgbClr val="000000"/>
                </a:solidFill>
              </a:rPr>
              <a:t>指令执行后，哪些寄存器和存储单元的内容会改变？改变后的内容为多少？</a:t>
            </a:r>
            <a:endParaRPr lang="zh-CN" altLang="en-US" sz="2000" kern="0">
              <a:solidFill>
                <a:srgbClr val="000000"/>
              </a:solidFill>
              <a:latin typeface="Times New Roman"/>
              <a:ea typeface="楷体_GB2312"/>
            </a:endParaRPr>
          </a:p>
        </p:txBody>
      </p:sp>
      <p:cxnSp>
        <p:nvCxnSpPr>
          <p:cNvPr id="14" name="直接连接符 13"/>
          <p:cNvCxnSpPr/>
          <p:nvPr/>
        </p:nvCxnSpPr>
        <p:spPr bwMode="auto">
          <a:xfrm rot="10800000">
            <a:off x="539552" y="5373216"/>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任意多边形 15"/>
          <p:cNvSpPr/>
          <p:nvPr/>
        </p:nvSpPr>
        <p:spPr bwMode="auto">
          <a:xfrm>
            <a:off x="3678621" y="4858908"/>
            <a:ext cx="672662" cy="51500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zh-CN" altLang="en-US" smtClean="0">
              <a:solidFill>
                <a:srgbClr val="000000"/>
              </a:solidFill>
            </a:endParaRPr>
          </a:p>
        </p:txBody>
      </p:sp>
      <p:sp>
        <p:nvSpPr>
          <p:cNvPr id="17" name="任意多边形 16"/>
          <p:cNvSpPr/>
          <p:nvPr/>
        </p:nvSpPr>
        <p:spPr bwMode="auto">
          <a:xfrm>
            <a:off x="3683314" y="6154353"/>
            <a:ext cx="672662" cy="15496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endParaRPr lang="zh-CN" altLang="en-US" smtClean="0">
              <a:solidFill>
                <a:srgbClr val="000000"/>
              </a:solidFill>
            </a:endParaRPr>
          </a:p>
        </p:txBody>
      </p:sp>
      <p:cxnSp>
        <p:nvCxnSpPr>
          <p:cNvPr id="18" name="直接连接符 17"/>
          <p:cNvCxnSpPr/>
          <p:nvPr/>
        </p:nvCxnSpPr>
        <p:spPr bwMode="auto">
          <a:xfrm rot="10800000">
            <a:off x="539552" y="6309320"/>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rot="5400000">
            <a:off x="71500" y="5841268"/>
            <a:ext cx="93610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 name="内容占位符 2"/>
          <p:cNvSpPr txBox="1">
            <a:spLocks/>
          </p:cNvSpPr>
          <p:nvPr/>
        </p:nvSpPr>
        <p:spPr bwMode="auto">
          <a:xfrm>
            <a:off x="4932040" y="6093296"/>
            <a:ext cx="1692250"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20000"/>
              </a:spcBef>
              <a:buClr>
                <a:srgbClr val="00007D"/>
              </a:buClr>
              <a:buSzPct val="75000"/>
            </a:pPr>
            <a:r>
              <a:rPr lang="zh-CN" altLang="en-US" sz="2000" kern="0" smtClean="0">
                <a:solidFill>
                  <a:srgbClr val="000000"/>
                </a:solidFill>
                <a:latin typeface="Times New Roman"/>
                <a:ea typeface="宋体" pitchFamily="2" charset="-122"/>
              </a:rPr>
              <a:t>（执行后）</a:t>
            </a:r>
            <a:endParaRPr lang="zh-CN" altLang="en-US" sz="2000" kern="0">
              <a:solidFill>
                <a:srgbClr val="000000"/>
              </a:solidFill>
              <a:latin typeface="Times New Roman"/>
              <a:ea typeface="宋体" pitchFamily="2" charset="-122"/>
            </a:endParaRPr>
          </a:p>
        </p:txBody>
      </p:sp>
      <p:sp>
        <p:nvSpPr>
          <p:cNvPr id="23" name="内容占位符 2"/>
          <p:cNvSpPr txBox="1">
            <a:spLocks/>
          </p:cNvSpPr>
          <p:nvPr/>
        </p:nvSpPr>
        <p:spPr bwMode="auto">
          <a:xfrm>
            <a:off x="7200230" y="6093296"/>
            <a:ext cx="1692250"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20000"/>
              </a:spcBef>
              <a:buClr>
                <a:srgbClr val="00007D"/>
              </a:buClr>
              <a:buSzPct val="75000"/>
            </a:pPr>
            <a:r>
              <a:rPr lang="zh-CN" altLang="en-US" sz="2000" kern="0" smtClean="0">
                <a:solidFill>
                  <a:srgbClr val="000000"/>
                </a:solidFill>
                <a:latin typeface="Times New Roman"/>
                <a:ea typeface="宋体" pitchFamily="2" charset="-122"/>
              </a:rPr>
              <a:t>（执行后）</a:t>
            </a:r>
            <a:endParaRPr lang="zh-CN" altLang="en-US" sz="2000" kern="0">
              <a:solidFill>
                <a:srgbClr val="000000"/>
              </a:solidFill>
              <a:latin typeface="Times New Roman"/>
              <a:ea typeface="宋体" pitchFamily="2" charset="-122"/>
            </a:endParaRPr>
          </a:p>
        </p:txBody>
      </p:sp>
      <p:sp>
        <p:nvSpPr>
          <p:cNvPr id="19" name="TextBox 18"/>
          <p:cNvSpPr txBox="1"/>
          <p:nvPr/>
        </p:nvSpPr>
        <p:spPr>
          <a:xfrm>
            <a:off x="4139952" y="4335487"/>
            <a:ext cx="4752528" cy="461665"/>
          </a:xfrm>
          <a:prstGeom prst="rect">
            <a:avLst/>
          </a:prstGeom>
          <a:solidFill>
            <a:srgbClr val="FFFF99"/>
          </a:solidFill>
          <a:ln w="19050">
            <a:solidFill>
              <a:srgbClr val="FF6600"/>
            </a:solidFill>
          </a:ln>
          <a:effectLst>
            <a:glow rad="228600">
              <a:schemeClr val="accent4">
                <a:satMod val="175000"/>
                <a:alpha val="40000"/>
              </a:schemeClr>
            </a:glow>
          </a:effectLst>
        </p:spPr>
        <p:txBody>
          <a:bodyPr wrap="square" rtlCol="0">
            <a:spAutoFit/>
          </a:bodyPr>
          <a:lstStyle/>
          <a:p>
            <a:r>
              <a:rPr lang="en-US" altLang="zh-CN" smtClean="0">
                <a:solidFill>
                  <a:srgbClr val="C00000"/>
                </a:solidFill>
              </a:rPr>
              <a:t>001101 01 001 10 010 B</a:t>
            </a:r>
            <a:r>
              <a:rPr lang="zh-CN" altLang="zh-CN" smtClean="0">
                <a:solidFill>
                  <a:srgbClr val="C00000"/>
                </a:solidFill>
              </a:rPr>
              <a:t>，即</a:t>
            </a:r>
            <a:r>
              <a:rPr lang="en-US" altLang="zh-CN" smtClean="0">
                <a:solidFill>
                  <a:srgbClr val="C00000"/>
                </a:solidFill>
              </a:rPr>
              <a:t>3532H</a:t>
            </a:r>
            <a:endParaRPr lang="zh-CN" altLang="en-US">
              <a:solidFill>
                <a:srgbClr val="C00000"/>
              </a:solidFill>
            </a:endParaRPr>
          </a:p>
        </p:txBody>
      </p:sp>
      <p:sp>
        <p:nvSpPr>
          <p:cNvPr id="21" name="任意多边形 20"/>
          <p:cNvSpPr/>
          <p:nvPr/>
        </p:nvSpPr>
        <p:spPr bwMode="auto">
          <a:xfrm>
            <a:off x="3520966" y="4792717"/>
            <a:ext cx="690994" cy="364475"/>
          </a:xfrm>
          <a:custGeom>
            <a:avLst/>
            <a:gdLst>
              <a:gd name="connsiteX0" fmla="*/ 0 w 756744"/>
              <a:gd name="connsiteY0" fmla="*/ 315311 h 325821"/>
              <a:gd name="connsiteX1" fmla="*/ 493986 w 756744"/>
              <a:gd name="connsiteY1" fmla="*/ 273269 h 325821"/>
              <a:gd name="connsiteX2" fmla="*/ 756744 w 756744"/>
              <a:gd name="connsiteY2" fmla="*/ 0 h 325821"/>
            </a:gdLst>
            <a:ahLst/>
            <a:cxnLst>
              <a:cxn ang="0">
                <a:pos x="connsiteX0" y="connsiteY0"/>
              </a:cxn>
              <a:cxn ang="0">
                <a:pos x="connsiteX1" y="connsiteY1"/>
              </a:cxn>
              <a:cxn ang="0">
                <a:pos x="connsiteX2" y="connsiteY2"/>
              </a:cxn>
            </a:cxnLst>
            <a:rect l="l" t="t" r="r" b="b"/>
            <a:pathLst>
              <a:path w="756744" h="325821">
                <a:moveTo>
                  <a:pt x="0" y="315311"/>
                </a:moveTo>
                <a:cubicBezTo>
                  <a:pt x="183931" y="320566"/>
                  <a:pt x="367862" y="325821"/>
                  <a:pt x="493986" y="273269"/>
                </a:cubicBezTo>
                <a:cubicBezTo>
                  <a:pt x="620110" y="220717"/>
                  <a:pt x="688427" y="110358"/>
                  <a:pt x="756744" y="0"/>
                </a:cubicBezTo>
              </a:path>
            </a:pathLst>
          </a:custGeom>
          <a:no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endParaRPr lang="zh-CN" altLang="en-US" smtClean="0">
              <a:solidFill>
                <a:srgbClr val="000000"/>
              </a:solidFill>
            </a:endParaRPr>
          </a:p>
        </p:txBody>
      </p:sp>
    </p:spTree>
  </p:cSld>
  <p:clrMapOvr>
    <a:masterClrMapping/>
  </p:clrMapOvr>
  <p:transition spd="med"/>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重叠寄存器窗口技术</a:t>
            </a:r>
            <a:endParaRPr lang="zh-CN" altLang="en-US" b="0" dirty="0"/>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pPr/>
              <a:t>119</a:t>
            </a:fld>
            <a:endParaRPr lang="en-US" altLang="zh-CN">
              <a:solidFill>
                <a:srgbClr val="000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902513447"/>
              </p:ext>
            </p:extLst>
          </p:nvPr>
        </p:nvGraphicFramePr>
        <p:xfrm>
          <a:off x="611560" y="637064"/>
          <a:ext cx="1411887" cy="6096000"/>
        </p:xfrm>
        <a:graphic>
          <a:graphicData uri="http://schemas.openxmlformats.org/drawingml/2006/table">
            <a:tbl>
              <a:tblPr firstRow="1" bandRow="1">
                <a:tableStyleId>{5940675A-B579-460E-94D1-54222C63F5DA}</a:tableStyleId>
              </a:tblPr>
              <a:tblGrid>
                <a:gridCol w="1411887">
                  <a:extLst>
                    <a:ext uri="{9D8B030D-6E8A-4147-A177-3AD203B41FA5}">
                      <a16:colId xmlns:a16="http://schemas.microsoft.com/office/drawing/2014/main" val="2981075146"/>
                    </a:ext>
                  </a:extLst>
                </a:gridCol>
              </a:tblGrid>
              <a:tr h="206447">
                <a:tc>
                  <a:txBody>
                    <a:bodyPr/>
                    <a:lstStyle/>
                    <a:p>
                      <a:pPr algn="ctr"/>
                      <a:r>
                        <a:rPr lang="en-US" altLang="zh-CN" sz="1600" b="1" dirty="0" smtClean="0"/>
                        <a:t>R0</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2533677197"/>
                  </a:ext>
                </a:extLst>
              </a:tr>
              <a:tr h="206447">
                <a:tc>
                  <a:txBody>
                    <a:bodyPr/>
                    <a:lstStyle/>
                    <a:p>
                      <a:pPr algn="ctr"/>
                      <a:r>
                        <a:rPr lang="en-US" altLang="zh-CN" sz="1600" b="1" dirty="0" smtClean="0"/>
                        <a:t>R1</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1770532005"/>
                  </a:ext>
                </a:extLst>
              </a:tr>
              <a:tr h="206447">
                <a:tc>
                  <a:txBody>
                    <a:bodyPr/>
                    <a:lstStyle/>
                    <a:p>
                      <a:pPr algn="ctr"/>
                      <a:r>
                        <a:rPr lang="en-US" altLang="zh-CN" sz="1600" b="1" dirty="0" smtClean="0"/>
                        <a:t>R2</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3794606933"/>
                  </a:ext>
                </a:extLst>
              </a:tr>
              <a:tr h="206447">
                <a:tc>
                  <a:txBody>
                    <a:bodyPr/>
                    <a:lstStyle/>
                    <a:p>
                      <a:pPr algn="ctr"/>
                      <a:r>
                        <a:rPr lang="en-US" altLang="zh-CN" sz="1600" b="1" dirty="0" smtClean="0"/>
                        <a:t>R3</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470009257"/>
                  </a:ext>
                </a:extLst>
              </a:tr>
              <a:tr h="206447">
                <a:tc>
                  <a:txBody>
                    <a:bodyPr/>
                    <a:lstStyle/>
                    <a:p>
                      <a:pPr algn="ctr"/>
                      <a:r>
                        <a:rPr lang="en-US" altLang="zh-CN" sz="1600" b="1" dirty="0" smtClean="0"/>
                        <a:t>R4</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553110897"/>
                  </a:ext>
                </a:extLst>
              </a:tr>
              <a:tr h="206447">
                <a:tc>
                  <a:txBody>
                    <a:bodyPr/>
                    <a:lstStyle/>
                    <a:p>
                      <a:pPr algn="ctr"/>
                      <a:r>
                        <a:rPr lang="en-US" altLang="zh-CN" sz="1600" b="1" dirty="0" smtClean="0"/>
                        <a:t>R5</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820187558"/>
                  </a:ext>
                </a:extLst>
              </a:tr>
              <a:tr h="206447">
                <a:tc>
                  <a:txBody>
                    <a:bodyPr/>
                    <a:lstStyle/>
                    <a:p>
                      <a:pPr algn="ctr"/>
                      <a:r>
                        <a:rPr lang="en-US" altLang="zh-CN" sz="1600" b="1" dirty="0" smtClean="0"/>
                        <a:t>R6</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3904270493"/>
                  </a:ext>
                </a:extLst>
              </a:tr>
              <a:tr h="206447">
                <a:tc>
                  <a:txBody>
                    <a:bodyPr/>
                    <a:lstStyle/>
                    <a:p>
                      <a:pPr algn="ctr"/>
                      <a:r>
                        <a:rPr lang="en-US" altLang="zh-CN" sz="1600" b="1" dirty="0" smtClean="0"/>
                        <a:t>R7</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1139207755"/>
                  </a:ext>
                </a:extLst>
              </a:tr>
              <a:tr h="206447">
                <a:tc>
                  <a:txBody>
                    <a:bodyPr/>
                    <a:lstStyle/>
                    <a:p>
                      <a:pPr algn="ctr"/>
                      <a:r>
                        <a:rPr lang="en-US" altLang="zh-CN" sz="1600" b="1" dirty="0" smtClean="0"/>
                        <a:t>R8</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84860896"/>
                  </a:ext>
                </a:extLst>
              </a:tr>
              <a:tr h="206447">
                <a:tc>
                  <a:txBody>
                    <a:bodyPr/>
                    <a:lstStyle/>
                    <a:p>
                      <a:pPr algn="ctr"/>
                      <a:r>
                        <a:rPr lang="en-US" altLang="zh-CN" sz="1600" b="1" dirty="0" smtClean="0"/>
                        <a:t>R9</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2698621200"/>
                  </a:ext>
                </a:extLst>
              </a:tr>
              <a:tr h="206447">
                <a:tc>
                  <a:txBody>
                    <a:bodyPr/>
                    <a:lstStyle/>
                    <a:p>
                      <a:pPr algn="ctr"/>
                      <a:r>
                        <a:rPr lang="en-US" altLang="zh-CN" sz="1600" b="1" dirty="0" smtClean="0"/>
                        <a:t>R10</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3268312696"/>
                  </a:ext>
                </a:extLst>
              </a:tr>
              <a:tr h="206447">
                <a:tc>
                  <a:txBody>
                    <a:bodyPr/>
                    <a:lstStyle/>
                    <a:p>
                      <a:pPr algn="ctr"/>
                      <a:r>
                        <a:rPr lang="en-US" altLang="zh-CN" sz="1600" b="1" dirty="0" smtClean="0"/>
                        <a:t>R11</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2770964865"/>
                  </a:ext>
                </a:extLst>
              </a:tr>
              <a:tr h="206447">
                <a:tc>
                  <a:txBody>
                    <a:bodyPr/>
                    <a:lstStyle/>
                    <a:p>
                      <a:pPr algn="ctr"/>
                      <a:r>
                        <a:rPr lang="en-US" altLang="zh-CN" sz="1600" b="1" dirty="0" smtClean="0"/>
                        <a:t>R12</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996366098"/>
                  </a:ext>
                </a:extLst>
              </a:tr>
              <a:tr h="206447">
                <a:tc>
                  <a:txBody>
                    <a:bodyPr/>
                    <a:lstStyle/>
                    <a:p>
                      <a:pPr algn="ctr"/>
                      <a:r>
                        <a:rPr lang="en-US" altLang="zh-CN" sz="1600" b="1" dirty="0" smtClean="0"/>
                        <a:t>R13</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381985370"/>
                  </a:ext>
                </a:extLst>
              </a:tr>
              <a:tr h="206447">
                <a:tc>
                  <a:txBody>
                    <a:bodyPr/>
                    <a:lstStyle/>
                    <a:p>
                      <a:pPr algn="ctr"/>
                      <a:r>
                        <a:rPr lang="en-US" altLang="zh-CN" sz="1600" b="1" dirty="0" smtClean="0"/>
                        <a:t>R14</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FFFF"/>
                    </a:solidFill>
                  </a:tcPr>
                </a:tc>
                <a:extLst>
                  <a:ext uri="{0D108BD9-81ED-4DB2-BD59-A6C34878D82A}">
                    <a16:rowId xmlns:a16="http://schemas.microsoft.com/office/drawing/2014/main" val="1547127100"/>
                  </a:ext>
                </a:extLst>
              </a:tr>
              <a:tr h="206447">
                <a:tc>
                  <a:txBody>
                    <a:bodyPr/>
                    <a:lstStyle/>
                    <a:p>
                      <a:pPr algn="ctr"/>
                      <a:r>
                        <a:rPr lang="en-US" altLang="zh-CN" sz="1600" b="1" dirty="0" smtClean="0"/>
                        <a:t>R15</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FFFF"/>
                    </a:solidFill>
                  </a:tcPr>
                </a:tc>
                <a:extLst>
                  <a:ext uri="{0D108BD9-81ED-4DB2-BD59-A6C34878D82A}">
                    <a16:rowId xmlns:a16="http://schemas.microsoft.com/office/drawing/2014/main" val="4287383640"/>
                  </a:ext>
                </a:extLst>
              </a:tr>
              <a:tr h="206447">
                <a:tc>
                  <a:txBody>
                    <a:bodyPr/>
                    <a:lstStyle/>
                    <a:p>
                      <a:pPr algn="ctr"/>
                      <a:r>
                        <a:rPr lang="en-US" altLang="zh-CN" sz="1600" b="1" dirty="0" smtClean="0"/>
                        <a:t>R16</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FFFF"/>
                    </a:solidFill>
                  </a:tcPr>
                </a:tc>
                <a:extLst>
                  <a:ext uri="{0D108BD9-81ED-4DB2-BD59-A6C34878D82A}">
                    <a16:rowId xmlns:a16="http://schemas.microsoft.com/office/drawing/2014/main" val="2927808985"/>
                  </a:ext>
                </a:extLst>
              </a:tr>
              <a:tr h="206447">
                <a:tc>
                  <a:txBody>
                    <a:bodyPr/>
                    <a:lstStyle/>
                    <a:p>
                      <a:pPr algn="ctr"/>
                      <a:r>
                        <a:rPr lang="en-US" altLang="zh-CN" sz="1600" b="1" dirty="0" smtClean="0"/>
                        <a:t>R17</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FFFF"/>
                    </a:solidFill>
                  </a:tcPr>
                </a:tc>
                <a:extLst>
                  <a:ext uri="{0D108BD9-81ED-4DB2-BD59-A6C34878D82A}">
                    <a16:rowId xmlns:a16="http://schemas.microsoft.com/office/drawing/2014/main" val="565058717"/>
                  </a:ext>
                </a:extLst>
              </a:tr>
              <a:tr h="206447">
                <a:tc>
                  <a:txBody>
                    <a:bodyPr/>
                    <a:lstStyle/>
                    <a:p>
                      <a:pPr algn="ctr"/>
                      <a:r>
                        <a:rPr lang="en-US" altLang="zh-CN" sz="1600" b="1" dirty="0" smtClean="0"/>
                        <a:t>R18</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1187815"/>
                  </a:ext>
                </a:extLst>
              </a:tr>
              <a:tr h="206447">
                <a:tc>
                  <a:txBody>
                    <a:bodyPr/>
                    <a:lstStyle/>
                    <a:p>
                      <a:pPr algn="ctr"/>
                      <a:r>
                        <a:rPr lang="en-US" altLang="zh-CN" sz="1600" b="1" dirty="0" smtClean="0"/>
                        <a:t>R19</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863325"/>
                  </a:ext>
                </a:extLst>
              </a:tr>
              <a:tr h="206447">
                <a:tc>
                  <a:txBody>
                    <a:bodyPr/>
                    <a:lstStyle/>
                    <a:p>
                      <a:pPr algn="ctr"/>
                      <a:r>
                        <a:rPr lang="en-US" altLang="zh-CN" sz="1600" b="1" dirty="0" smtClean="0"/>
                        <a:t>R20</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2109624"/>
                  </a:ext>
                </a:extLst>
              </a:tr>
              <a:tr h="206447">
                <a:tc>
                  <a:txBody>
                    <a:bodyPr/>
                    <a:lstStyle/>
                    <a:p>
                      <a:pPr algn="ctr"/>
                      <a:r>
                        <a:rPr lang="en-US" altLang="zh-CN" sz="1600" b="1" dirty="0" smtClean="0"/>
                        <a:t>R21</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9434700"/>
                  </a:ext>
                </a:extLst>
              </a:tr>
              <a:tr h="213477">
                <a:tc>
                  <a:txBody>
                    <a:bodyPr/>
                    <a:lstStyle/>
                    <a:p>
                      <a:pPr algn="ctr"/>
                      <a:r>
                        <a:rPr lang="en-US" altLang="zh-CN" sz="1600" b="1" dirty="0" smtClean="0"/>
                        <a:t>R22</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1357663"/>
                  </a:ext>
                </a:extLst>
              </a:tr>
              <a:tr h="206447">
                <a:tc>
                  <a:txBody>
                    <a:bodyPr/>
                    <a:lstStyle/>
                    <a:p>
                      <a:pPr algn="ctr"/>
                      <a:r>
                        <a:rPr lang="en-US" altLang="zh-CN" sz="1600" b="1" dirty="0" smtClean="0"/>
                        <a:t>R23</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860136"/>
                  </a:ext>
                </a:extLst>
              </a:tr>
              <a:tr h="206447">
                <a:tc>
                  <a:txBody>
                    <a:bodyPr/>
                    <a:lstStyle/>
                    <a:p>
                      <a:pPr algn="ctr"/>
                      <a:r>
                        <a:rPr lang="en-US" altLang="zh-CN" sz="1600" b="1" dirty="0" smtClean="0">
                          <a:latin typeface="宋体" panose="02010600030101010101" pitchFamily="2" charset="-122"/>
                          <a:ea typeface="宋体" panose="02010600030101010101" pitchFamily="2" charset="-122"/>
                        </a:rPr>
                        <a:t>……</a:t>
                      </a:r>
                      <a:endParaRPr lang="zh-CN" altLang="en-US" sz="1600" b="1" dirty="0">
                        <a:latin typeface="宋体" panose="02010600030101010101" pitchFamily="2" charset="-122"/>
                        <a:ea typeface="宋体" panose="02010600030101010101" pitchFamily="2" charset="-122"/>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280765338"/>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607413938"/>
              </p:ext>
            </p:extLst>
          </p:nvPr>
        </p:nvGraphicFramePr>
        <p:xfrm>
          <a:off x="2728065" y="637064"/>
          <a:ext cx="1411887" cy="1950720"/>
        </p:xfrm>
        <a:graphic>
          <a:graphicData uri="http://schemas.openxmlformats.org/drawingml/2006/table">
            <a:tbl>
              <a:tblPr firstRow="1" bandRow="1">
                <a:tableStyleId>{5940675A-B579-460E-94D1-54222C63F5DA}</a:tableStyleId>
              </a:tblPr>
              <a:tblGrid>
                <a:gridCol w="1411887">
                  <a:extLst>
                    <a:ext uri="{9D8B030D-6E8A-4147-A177-3AD203B41FA5}">
                      <a16:colId xmlns:a16="http://schemas.microsoft.com/office/drawing/2014/main" val="2981075146"/>
                    </a:ext>
                  </a:extLst>
                </a:gridCol>
              </a:tblGrid>
              <a:tr h="206447">
                <a:tc>
                  <a:txBody>
                    <a:bodyPr/>
                    <a:lstStyle/>
                    <a:p>
                      <a:pPr algn="ctr"/>
                      <a:r>
                        <a:rPr lang="en-US" altLang="zh-CN" sz="1600" b="1" dirty="0" smtClean="0"/>
                        <a:t>R0</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2533677197"/>
                  </a:ext>
                </a:extLst>
              </a:tr>
              <a:tr h="206447">
                <a:tc>
                  <a:txBody>
                    <a:bodyPr/>
                    <a:lstStyle/>
                    <a:p>
                      <a:pPr algn="ctr"/>
                      <a:r>
                        <a:rPr lang="en-US" altLang="zh-CN" sz="1600" b="1" dirty="0" smtClean="0"/>
                        <a:t>R1</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1770532005"/>
                  </a:ext>
                </a:extLst>
              </a:tr>
              <a:tr h="206447">
                <a:tc>
                  <a:txBody>
                    <a:bodyPr/>
                    <a:lstStyle/>
                    <a:p>
                      <a:pPr algn="ctr"/>
                      <a:r>
                        <a:rPr lang="en-US" altLang="zh-CN" sz="1600" b="1" dirty="0" smtClean="0"/>
                        <a:t>R2</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3794606933"/>
                  </a:ext>
                </a:extLst>
              </a:tr>
              <a:tr h="206447">
                <a:tc>
                  <a:txBody>
                    <a:bodyPr/>
                    <a:lstStyle/>
                    <a:p>
                      <a:pPr algn="ctr"/>
                      <a:r>
                        <a:rPr lang="en-US" altLang="zh-CN" sz="1600" b="1" dirty="0" smtClean="0"/>
                        <a:t>R3</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470009257"/>
                  </a:ext>
                </a:extLst>
              </a:tr>
              <a:tr h="206447">
                <a:tc>
                  <a:txBody>
                    <a:bodyPr/>
                    <a:lstStyle/>
                    <a:p>
                      <a:pPr algn="ctr"/>
                      <a:r>
                        <a:rPr lang="en-US" altLang="zh-CN" sz="1600" b="1" dirty="0" smtClean="0"/>
                        <a:t>R4</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553110897"/>
                  </a:ext>
                </a:extLst>
              </a:tr>
              <a:tr h="206447">
                <a:tc>
                  <a:txBody>
                    <a:bodyPr/>
                    <a:lstStyle/>
                    <a:p>
                      <a:pPr algn="ctr"/>
                      <a:r>
                        <a:rPr lang="en-US" altLang="zh-CN" sz="1600" b="1" dirty="0" smtClean="0"/>
                        <a:t>R5</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820187558"/>
                  </a:ext>
                </a:extLst>
              </a:tr>
              <a:tr h="206447">
                <a:tc>
                  <a:txBody>
                    <a:bodyPr/>
                    <a:lstStyle/>
                    <a:p>
                      <a:pPr algn="ctr"/>
                      <a:r>
                        <a:rPr lang="en-US" altLang="zh-CN" sz="1600" b="1" dirty="0" smtClean="0"/>
                        <a:t>R6</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3904270493"/>
                  </a:ext>
                </a:extLst>
              </a:tr>
              <a:tr h="206447">
                <a:tc>
                  <a:txBody>
                    <a:bodyPr/>
                    <a:lstStyle/>
                    <a:p>
                      <a:pPr algn="ctr"/>
                      <a:r>
                        <a:rPr lang="en-US" altLang="zh-CN" sz="1600" b="1" dirty="0" smtClean="0"/>
                        <a:t>R7</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1139207755"/>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559912384"/>
              </p:ext>
            </p:extLst>
          </p:nvPr>
        </p:nvGraphicFramePr>
        <p:xfrm>
          <a:off x="4456257" y="2104808"/>
          <a:ext cx="1411887" cy="1950720"/>
        </p:xfrm>
        <a:graphic>
          <a:graphicData uri="http://schemas.openxmlformats.org/drawingml/2006/table">
            <a:tbl>
              <a:tblPr firstRow="1" bandRow="1">
                <a:tableStyleId>{5940675A-B579-460E-94D1-54222C63F5DA}</a:tableStyleId>
              </a:tblPr>
              <a:tblGrid>
                <a:gridCol w="1411887">
                  <a:extLst>
                    <a:ext uri="{9D8B030D-6E8A-4147-A177-3AD203B41FA5}">
                      <a16:colId xmlns:a16="http://schemas.microsoft.com/office/drawing/2014/main" val="2981075146"/>
                    </a:ext>
                  </a:extLst>
                </a:gridCol>
              </a:tblGrid>
              <a:tr h="206447">
                <a:tc>
                  <a:txBody>
                    <a:bodyPr/>
                    <a:lstStyle/>
                    <a:p>
                      <a:pPr algn="ctr"/>
                      <a:r>
                        <a:rPr lang="en-US" altLang="zh-CN" sz="1600" b="1" dirty="0" smtClean="0"/>
                        <a:t>R0</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2533677197"/>
                  </a:ext>
                </a:extLst>
              </a:tr>
              <a:tr h="206447">
                <a:tc>
                  <a:txBody>
                    <a:bodyPr/>
                    <a:lstStyle/>
                    <a:p>
                      <a:pPr algn="ctr"/>
                      <a:r>
                        <a:rPr lang="en-US" altLang="zh-CN" sz="1600" b="1" dirty="0" smtClean="0"/>
                        <a:t>R1</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1770532005"/>
                  </a:ext>
                </a:extLst>
              </a:tr>
              <a:tr h="206447">
                <a:tc>
                  <a:txBody>
                    <a:bodyPr/>
                    <a:lstStyle/>
                    <a:p>
                      <a:pPr algn="ctr"/>
                      <a:r>
                        <a:rPr lang="en-US" altLang="zh-CN" sz="1600" b="1" dirty="0" smtClean="0"/>
                        <a:t>R2</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3794606933"/>
                  </a:ext>
                </a:extLst>
              </a:tr>
              <a:tr h="206447">
                <a:tc>
                  <a:txBody>
                    <a:bodyPr/>
                    <a:lstStyle/>
                    <a:p>
                      <a:pPr algn="ctr"/>
                      <a:r>
                        <a:rPr lang="en-US" altLang="zh-CN" sz="1600" b="1" dirty="0" smtClean="0"/>
                        <a:t>R3</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470009257"/>
                  </a:ext>
                </a:extLst>
              </a:tr>
              <a:tr h="206447">
                <a:tc>
                  <a:txBody>
                    <a:bodyPr/>
                    <a:lstStyle/>
                    <a:p>
                      <a:pPr algn="ctr"/>
                      <a:r>
                        <a:rPr lang="en-US" altLang="zh-CN" sz="1600" b="1" dirty="0" smtClean="0"/>
                        <a:t>R4</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553110897"/>
                  </a:ext>
                </a:extLst>
              </a:tr>
              <a:tr h="206447">
                <a:tc>
                  <a:txBody>
                    <a:bodyPr/>
                    <a:lstStyle/>
                    <a:p>
                      <a:pPr algn="ctr"/>
                      <a:r>
                        <a:rPr lang="en-US" altLang="zh-CN" sz="1600" b="1" dirty="0" smtClean="0"/>
                        <a:t>R5</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820187558"/>
                  </a:ext>
                </a:extLst>
              </a:tr>
              <a:tr h="206447">
                <a:tc>
                  <a:txBody>
                    <a:bodyPr/>
                    <a:lstStyle/>
                    <a:p>
                      <a:pPr algn="ctr"/>
                      <a:r>
                        <a:rPr lang="en-US" altLang="zh-CN" sz="1600" b="1" dirty="0" smtClean="0"/>
                        <a:t>R6</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3904270493"/>
                  </a:ext>
                </a:extLst>
              </a:tr>
              <a:tr h="206447">
                <a:tc>
                  <a:txBody>
                    <a:bodyPr/>
                    <a:lstStyle/>
                    <a:p>
                      <a:pPr algn="ctr"/>
                      <a:r>
                        <a:rPr lang="en-US" altLang="zh-CN" sz="1600" b="1" dirty="0" smtClean="0"/>
                        <a:t>R7</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139207755"/>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003104497"/>
              </p:ext>
            </p:extLst>
          </p:nvPr>
        </p:nvGraphicFramePr>
        <p:xfrm>
          <a:off x="6184449" y="3566512"/>
          <a:ext cx="1411887" cy="1950720"/>
        </p:xfrm>
        <a:graphic>
          <a:graphicData uri="http://schemas.openxmlformats.org/drawingml/2006/table">
            <a:tbl>
              <a:tblPr firstRow="1" bandRow="1">
                <a:tableStyleId>{5940675A-B579-460E-94D1-54222C63F5DA}</a:tableStyleId>
              </a:tblPr>
              <a:tblGrid>
                <a:gridCol w="1411887">
                  <a:extLst>
                    <a:ext uri="{9D8B030D-6E8A-4147-A177-3AD203B41FA5}">
                      <a16:colId xmlns:a16="http://schemas.microsoft.com/office/drawing/2014/main" val="2981075146"/>
                    </a:ext>
                  </a:extLst>
                </a:gridCol>
              </a:tblGrid>
              <a:tr h="206447">
                <a:tc>
                  <a:txBody>
                    <a:bodyPr/>
                    <a:lstStyle/>
                    <a:p>
                      <a:pPr algn="ctr"/>
                      <a:r>
                        <a:rPr lang="en-US" altLang="zh-CN" sz="1600" b="1" dirty="0" smtClean="0"/>
                        <a:t>R0</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2533677197"/>
                  </a:ext>
                </a:extLst>
              </a:tr>
              <a:tr h="206447">
                <a:tc>
                  <a:txBody>
                    <a:bodyPr/>
                    <a:lstStyle/>
                    <a:p>
                      <a:pPr algn="ctr"/>
                      <a:r>
                        <a:rPr lang="en-US" altLang="zh-CN" sz="1600" b="1" dirty="0" smtClean="0"/>
                        <a:t>R1</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770532005"/>
                  </a:ext>
                </a:extLst>
              </a:tr>
              <a:tr h="206447">
                <a:tc>
                  <a:txBody>
                    <a:bodyPr/>
                    <a:lstStyle/>
                    <a:p>
                      <a:pPr algn="ctr"/>
                      <a:r>
                        <a:rPr lang="en-US" altLang="zh-CN" sz="1600" b="1" dirty="0" smtClean="0"/>
                        <a:t>R2</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FFFF"/>
                    </a:solidFill>
                  </a:tcPr>
                </a:tc>
                <a:extLst>
                  <a:ext uri="{0D108BD9-81ED-4DB2-BD59-A6C34878D82A}">
                    <a16:rowId xmlns:a16="http://schemas.microsoft.com/office/drawing/2014/main" val="3794606933"/>
                  </a:ext>
                </a:extLst>
              </a:tr>
              <a:tr h="206447">
                <a:tc>
                  <a:txBody>
                    <a:bodyPr/>
                    <a:lstStyle/>
                    <a:p>
                      <a:pPr algn="ctr"/>
                      <a:r>
                        <a:rPr lang="en-US" altLang="zh-CN" sz="1600" b="1" dirty="0" smtClean="0"/>
                        <a:t>R3</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FFFF"/>
                    </a:solidFill>
                  </a:tcPr>
                </a:tc>
                <a:extLst>
                  <a:ext uri="{0D108BD9-81ED-4DB2-BD59-A6C34878D82A}">
                    <a16:rowId xmlns:a16="http://schemas.microsoft.com/office/drawing/2014/main" val="470009257"/>
                  </a:ext>
                </a:extLst>
              </a:tr>
              <a:tr h="206447">
                <a:tc>
                  <a:txBody>
                    <a:bodyPr/>
                    <a:lstStyle/>
                    <a:p>
                      <a:pPr algn="ctr"/>
                      <a:r>
                        <a:rPr lang="en-US" altLang="zh-CN" sz="1600" b="1" dirty="0" smtClean="0"/>
                        <a:t>R4</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FFFF"/>
                    </a:solidFill>
                  </a:tcPr>
                </a:tc>
                <a:extLst>
                  <a:ext uri="{0D108BD9-81ED-4DB2-BD59-A6C34878D82A}">
                    <a16:rowId xmlns:a16="http://schemas.microsoft.com/office/drawing/2014/main" val="553110897"/>
                  </a:ext>
                </a:extLst>
              </a:tr>
              <a:tr h="206447">
                <a:tc>
                  <a:txBody>
                    <a:bodyPr/>
                    <a:lstStyle/>
                    <a:p>
                      <a:pPr algn="ctr"/>
                      <a:r>
                        <a:rPr lang="en-US" altLang="zh-CN" sz="1600" b="1" dirty="0" smtClean="0"/>
                        <a:t>R5</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FFFF"/>
                    </a:solidFill>
                  </a:tcPr>
                </a:tc>
                <a:extLst>
                  <a:ext uri="{0D108BD9-81ED-4DB2-BD59-A6C34878D82A}">
                    <a16:rowId xmlns:a16="http://schemas.microsoft.com/office/drawing/2014/main" val="820187558"/>
                  </a:ext>
                </a:extLst>
              </a:tr>
              <a:tr h="206447">
                <a:tc>
                  <a:txBody>
                    <a:bodyPr/>
                    <a:lstStyle/>
                    <a:p>
                      <a:pPr algn="ctr"/>
                      <a:r>
                        <a:rPr lang="en-US" altLang="zh-CN" sz="1600" b="1" dirty="0" smtClean="0"/>
                        <a:t>R6</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4270493"/>
                  </a:ext>
                </a:extLst>
              </a:tr>
              <a:tr h="206447">
                <a:tc>
                  <a:txBody>
                    <a:bodyPr/>
                    <a:lstStyle/>
                    <a:p>
                      <a:pPr algn="ctr"/>
                      <a:r>
                        <a:rPr lang="en-US" altLang="zh-CN" sz="1600" b="1" dirty="0" smtClean="0"/>
                        <a:t>R7</a:t>
                      </a:r>
                      <a:endParaRPr lang="zh-CN" altLang="en-US" sz="16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9207755"/>
                  </a:ext>
                </a:extLst>
              </a:tr>
            </a:tbl>
          </a:graphicData>
        </a:graphic>
      </p:graphicFrame>
      <p:cxnSp>
        <p:nvCxnSpPr>
          <p:cNvPr id="11" name="直接连接符 10"/>
          <p:cNvCxnSpPr/>
          <p:nvPr/>
        </p:nvCxnSpPr>
        <p:spPr bwMode="auto">
          <a:xfrm flipH="1">
            <a:off x="323528" y="631092"/>
            <a:ext cx="7776864" cy="0"/>
          </a:xfrm>
          <a:prstGeom prst="line">
            <a:avLst/>
          </a:prstGeom>
          <a:solidFill>
            <a:schemeClr val="accent1"/>
          </a:solidFill>
          <a:ln w="19050" cap="flat" cmpd="sng" algn="ctr">
            <a:solidFill>
              <a:srgbClr val="FF0000"/>
            </a:solidFill>
            <a:prstDash val="dash"/>
            <a:round/>
            <a:headEnd type="none" w="med" len="med"/>
            <a:tailEnd type="none" w="med" len="lg"/>
          </a:ln>
          <a:effectLst/>
        </p:spPr>
      </p:cxnSp>
      <p:cxnSp>
        <p:nvCxnSpPr>
          <p:cNvPr id="12" name="直接连接符 11"/>
          <p:cNvCxnSpPr/>
          <p:nvPr/>
        </p:nvCxnSpPr>
        <p:spPr bwMode="auto">
          <a:xfrm flipH="1">
            <a:off x="323528" y="2097688"/>
            <a:ext cx="7776864" cy="0"/>
          </a:xfrm>
          <a:prstGeom prst="line">
            <a:avLst/>
          </a:prstGeom>
          <a:solidFill>
            <a:schemeClr val="accent1"/>
          </a:solidFill>
          <a:ln w="19050" cap="flat" cmpd="sng" algn="ctr">
            <a:solidFill>
              <a:srgbClr val="FF0000"/>
            </a:solidFill>
            <a:prstDash val="dash"/>
            <a:round/>
            <a:headEnd type="none" w="med" len="med"/>
            <a:tailEnd type="none" w="med" len="lg"/>
          </a:ln>
          <a:effectLst/>
        </p:spPr>
      </p:cxnSp>
      <p:cxnSp>
        <p:nvCxnSpPr>
          <p:cNvPr id="13" name="直接连接符 12"/>
          <p:cNvCxnSpPr/>
          <p:nvPr/>
        </p:nvCxnSpPr>
        <p:spPr bwMode="auto">
          <a:xfrm flipH="1">
            <a:off x="323528" y="2587784"/>
            <a:ext cx="7776864" cy="0"/>
          </a:xfrm>
          <a:prstGeom prst="line">
            <a:avLst/>
          </a:prstGeom>
          <a:solidFill>
            <a:schemeClr val="accent1"/>
          </a:solidFill>
          <a:ln w="19050" cap="flat" cmpd="sng" algn="ctr">
            <a:solidFill>
              <a:srgbClr val="FF0000"/>
            </a:solidFill>
            <a:prstDash val="dash"/>
            <a:round/>
            <a:headEnd type="none" w="med" len="med"/>
            <a:tailEnd type="none" w="med" len="lg"/>
          </a:ln>
          <a:effectLst/>
        </p:spPr>
      </p:cxnSp>
      <p:cxnSp>
        <p:nvCxnSpPr>
          <p:cNvPr id="14" name="直接连接符 13"/>
          <p:cNvCxnSpPr/>
          <p:nvPr/>
        </p:nvCxnSpPr>
        <p:spPr bwMode="auto">
          <a:xfrm flipH="1">
            <a:off x="323528" y="3566512"/>
            <a:ext cx="7776864" cy="0"/>
          </a:xfrm>
          <a:prstGeom prst="line">
            <a:avLst/>
          </a:prstGeom>
          <a:solidFill>
            <a:schemeClr val="accent1"/>
          </a:solidFill>
          <a:ln w="19050" cap="flat" cmpd="sng" algn="ctr">
            <a:solidFill>
              <a:srgbClr val="FF0000"/>
            </a:solidFill>
            <a:prstDash val="dash"/>
            <a:round/>
            <a:headEnd type="none" w="med" len="med"/>
            <a:tailEnd type="none" w="med" len="lg"/>
          </a:ln>
          <a:effectLst/>
        </p:spPr>
      </p:cxnSp>
      <p:cxnSp>
        <p:nvCxnSpPr>
          <p:cNvPr id="15" name="直接连接符 14"/>
          <p:cNvCxnSpPr/>
          <p:nvPr/>
        </p:nvCxnSpPr>
        <p:spPr bwMode="auto">
          <a:xfrm flipH="1">
            <a:off x="323528" y="5030760"/>
            <a:ext cx="7776864" cy="0"/>
          </a:xfrm>
          <a:prstGeom prst="line">
            <a:avLst/>
          </a:prstGeom>
          <a:solidFill>
            <a:schemeClr val="accent1"/>
          </a:solidFill>
          <a:ln w="19050" cap="flat" cmpd="sng" algn="ctr">
            <a:solidFill>
              <a:srgbClr val="FF0000"/>
            </a:solidFill>
            <a:prstDash val="dash"/>
            <a:round/>
            <a:headEnd type="none" w="med" len="med"/>
            <a:tailEnd type="none" w="med" len="lg"/>
          </a:ln>
          <a:effectLst/>
        </p:spPr>
      </p:cxnSp>
      <p:cxnSp>
        <p:nvCxnSpPr>
          <p:cNvPr id="16" name="直接连接符 15"/>
          <p:cNvCxnSpPr/>
          <p:nvPr/>
        </p:nvCxnSpPr>
        <p:spPr bwMode="auto">
          <a:xfrm flipH="1">
            <a:off x="323528" y="4055528"/>
            <a:ext cx="7776864" cy="0"/>
          </a:xfrm>
          <a:prstGeom prst="line">
            <a:avLst/>
          </a:prstGeom>
          <a:solidFill>
            <a:schemeClr val="accent1"/>
          </a:solidFill>
          <a:ln w="19050" cap="flat" cmpd="sng" algn="ctr">
            <a:solidFill>
              <a:srgbClr val="FF0000"/>
            </a:solidFill>
            <a:prstDash val="dash"/>
            <a:round/>
            <a:headEnd type="none" w="med" len="med"/>
            <a:tailEnd type="none" w="med" len="lg"/>
          </a:ln>
          <a:effectLst/>
        </p:spPr>
      </p:cxnSp>
      <p:cxnSp>
        <p:nvCxnSpPr>
          <p:cNvPr id="17" name="直接连接符 16"/>
          <p:cNvCxnSpPr/>
          <p:nvPr/>
        </p:nvCxnSpPr>
        <p:spPr bwMode="auto">
          <a:xfrm flipH="1">
            <a:off x="323528" y="5519506"/>
            <a:ext cx="7776864" cy="0"/>
          </a:xfrm>
          <a:prstGeom prst="line">
            <a:avLst/>
          </a:prstGeom>
          <a:solidFill>
            <a:schemeClr val="accent1"/>
          </a:solidFill>
          <a:ln w="19050" cap="flat" cmpd="sng" algn="ctr">
            <a:solidFill>
              <a:srgbClr val="FF0000"/>
            </a:solidFill>
            <a:prstDash val="dash"/>
            <a:round/>
            <a:headEnd type="none" w="med" len="med"/>
            <a:tailEnd type="none" w="med" len="lg"/>
          </a:ln>
          <a:effectLst/>
        </p:spPr>
      </p:cxnSp>
      <p:sp>
        <p:nvSpPr>
          <p:cNvPr id="20" name="矩形 19"/>
          <p:cNvSpPr/>
          <p:nvPr/>
        </p:nvSpPr>
        <p:spPr>
          <a:xfrm>
            <a:off x="2255277" y="5998046"/>
            <a:ext cx="3292889" cy="461665"/>
          </a:xfrm>
          <a:prstGeom prst="rect">
            <a:avLst/>
          </a:prstGeom>
        </p:spPr>
        <p:txBody>
          <a:bodyPr wrap="none">
            <a:spAutoFit/>
          </a:bodyPr>
          <a:lstStyle/>
          <a:p>
            <a:r>
              <a:rPr lang="zh-CN" altLang="en-US" dirty="0">
                <a:solidFill>
                  <a:srgbClr val="0000FF"/>
                </a:solidFill>
              </a:rPr>
              <a:t>CPU内部的物理寄存器</a:t>
            </a:r>
          </a:p>
        </p:txBody>
      </p:sp>
      <p:sp>
        <p:nvSpPr>
          <p:cNvPr id="21" name="右大括号 20"/>
          <p:cNvSpPr/>
          <p:nvPr/>
        </p:nvSpPr>
        <p:spPr bwMode="auto">
          <a:xfrm>
            <a:off x="2123728" y="639885"/>
            <a:ext cx="187751" cy="6065715"/>
          </a:xfrm>
          <a:prstGeom prst="rightBrace">
            <a:avLst>
              <a:gd name="adj1" fmla="val 26648"/>
              <a:gd name="adj2" fmla="val 91737"/>
            </a:avLst>
          </a:prstGeom>
          <a:noFill/>
          <a:ln w="12700" cap="flat" cmpd="sng" algn="ctr">
            <a:solidFill>
              <a:srgbClr val="0000FF"/>
            </a:solidFill>
            <a:prstDash val="solid"/>
            <a:round/>
            <a:headEnd type="none" w="med" len="med"/>
            <a:tailEnd type="non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2" name="右大括号 21"/>
          <p:cNvSpPr/>
          <p:nvPr/>
        </p:nvSpPr>
        <p:spPr bwMode="auto">
          <a:xfrm>
            <a:off x="4204164" y="652207"/>
            <a:ext cx="208133" cy="1935577"/>
          </a:xfrm>
          <a:prstGeom prst="rightBrace">
            <a:avLst>
              <a:gd name="adj1" fmla="val 26648"/>
              <a:gd name="adj2" fmla="val 24508"/>
            </a:avLst>
          </a:prstGeom>
          <a:noFill/>
          <a:ln w="12700" cap="flat" cmpd="sng" algn="ctr">
            <a:solidFill>
              <a:srgbClr val="0000FF"/>
            </a:solidFill>
            <a:prstDash val="solid"/>
            <a:round/>
            <a:headEnd type="none" w="med" len="med"/>
            <a:tailEnd type="non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3" name="矩形 22"/>
          <p:cNvSpPr/>
          <p:nvPr/>
        </p:nvSpPr>
        <p:spPr>
          <a:xfrm>
            <a:off x="4308230" y="870006"/>
            <a:ext cx="2969083" cy="461665"/>
          </a:xfrm>
          <a:prstGeom prst="rect">
            <a:avLst/>
          </a:prstGeom>
        </p:spPr>
        <p:txBody>
          <a:bodyPr wrap="none">
            <a:spAutoFit/>
          </a:bodyPr>
          <a:lstStyle/>
          <a:p>
            <a:pPr algn="l"/>
            <a:r>
              <a:rPr lang="zh-CN" altLang="en-US" dirty="0" smtClean="0">
                <a:solidFill>
                  <a:srgbClr val="0000FF"/>
                </a:solidFill>
              </a:rPr>
              <a:t>主程序看到的寄存器</a:t>
            </a:r>
            <a:endParaRPr lang="zh-CN" altLang="en-US" dirty="0">
              <a:solidFill>
                <a:srgbClr val="0000FF"/>
              </a:solidFill>
            </a:endParaRPr>
          </a:p>
        </p:txBody>
      </p:sp>
      <p:sp>
        <p:nvSpPr>
          <p:cNvPr id="24" name="右大括号 23"/>
          <p:cNvSpPr/>
          <p:nvPr/>
        </p:nvSpPr>
        <p:spPr bwMode="auto">
          <a:xfrm>
            <a:off x="5900185" y="2097688"/>
            <a:ext cx="181199" cy="1935577"/>
          </a:xfrm>
          <a:prstGeom prst="rightBrace">
            <a:avLst>
              <a:gd name="adj1" fmla="val 26648"/>
              <a:gd name="adj2" fmla="val 16332"/>
            </a:avLst>
          </a:prstGeom>
          <a:noFill/>
          <a:ln w="12700" cap="flat" cmpd="sng" algn="ctr">
            <a:solidFill>
              <a:srgbClr val="0000FF"/>
            </a:solidFill>
            <a:prstDash val="solid"/>
            <a:round/>
            <a:headEnd type="none" w="med" len="med"/>
            <a:tailEnd type="non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5" name="矩形 24"/>
          <p:cNvSpPr/>
          <p:nvPr/>
        </p:nvSpPr>
        <p:spPr>
          <a:xfrm>
            <a:off x="5932520" y="1808842"/>
            <a:ext cx="1266693" cy="1200329"/>
          </a:xfrm>
          <a:prstGeom prst="rect">
            <a:avLst/>
          </a:prstGeom>
        </p:spPr>
        <p:txBody>
          <a:bodyPr wrap="none">
            <a:spAutoFit/>
          </a:bodyPr>
          <a:lstStyle/>
          <a:p>
            <a:r>
              <a:rPr lang="zh-CN" altLang="en-US" dirty="0" smtClean="0">
                <a:solidFill>
                  <a:srgbClr val="0000FF"/>
                </a:solidFill>
              </a:rPr>
              <a:t>子程序</a:t>
            </a:r>
            <a:r>
              <a:rPr lang="en-US" altLang="zh-CN" dirty="0" smtClean="0">
                <a:solidFill>
                  <a:srgbClr val="0000FF"/>
                </a:solidFill>
              </a:rPr>
              <a:t>1</a:t>
            </a:r>
          </a:p>
          <a:p>
            <a:r>
              <a:rPr lang="zh-CN" altLang="en-US" dirty="0" smtClean="0">
                <a:solidFill>
                  <a:srgbClr val="0000FF"/>
                </a:solidFill>
              </a:rPr>
              <a:t>看到的</a:t>
            </a:r>
            <a:endParaRPr lang="en-US" altLang="zh-CN" dirty="0" smtClean="0">
              <a:solidFill>
                <a:srgbClr val="0000FF"/>
              </a:solidFill>
            </a:endParaRPr>
          </a:p>
          <a:p>
            <a:r>
              <a:rPr lang="zh-CN" altLang="en-US" dirty="0" smtClean="0">
                <a:solidFill>
                  <a:srgbClr val="0000FF"/>
                </a:solidFill>
              </a:rPr>
              <a:t>寄存器</a:t>
            </a:r>
            <a:endParaRPr lang="zh-CN" altLang="en-US" dirty="0">
              <a:solidFill>
                <a:srgbClr val="0000FF"/>
              </a:solidFill>
            </a:endParaRPr>
          </a:p>
        </p:txBody>
      </p:sp>
      <p:sp>
        <p:nvSpPr>
          <p:cNvPr id="26" name="右大括号 25"/>
          <p:cNvSpPr/>
          <p:nvPr/>
        </p:nvSpPr>
        <p:spPr bwMode="auto">
          <a:xfrm>
            <a:off x="7640788" y="3582792"/>
            <a:ext cx="181199" cy="1935577"/>
          </a:xfrm>
          <a:prstGeom prst="rightBrace">
            <a:avLst>
              <a:gd name="adj1" fmla="val 26648"/>
              <a:gd name="adj2" fmla="val 16332"/>
            </a:avLst>
          </a:prstGeom>
          <a:noFill/>
          <a:ln w="12700" cap="flat" cmpd="sng" algn="ctr">
            <a:solidFill>
              <a:srgbClr val="0000FF"/>
            </a:solidFill>
            <a:prstDash val="solid"/>
            <a:round/>
            <a:headEnd type="none" w="med" len="med"/>
            <a:tailEnd type="non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7" name="矩形 26"/>
          <p:cNvSpPr/>
          <p:nvPr/>
        </p:nvSpPr>
        <p:spPr>
          <a:xfrm>
            <a:off x="7661132" y="3284984"/>
            <a:ext cx="1266693" cy="1200329"/>
          </a:xfrm>
          <a:prstGeom prst="rect">
            <a:avLst/>
          </a:prstGeom>
        </p:spPr>
        <p:txBody>
          <a:bodyPr wrap="none">
            <a:spAutoFit/>
          </a:bodyPr>
          <a:lstStyle/>
          <a:p>
            <a:r>
              <a:rPr lang="zh-CN" altLang="en-US" dirty="0" smtClean="0">
                <a:solidFill>
                  <a:srgbClr val="0000FF"/>
                </a:solidFill>
              </a:rPr>
              <a:t>子程序</a:t>
            </a:r>
            <a:r>
              <a:rPr lang="en-US" altLang="zh-CN" dirty="0" smtClean="0">
                <a:solidFill>
                  <a:srgbClr val="0000FF"/>
                </a:solidFill>
              </a:rPr>
              <a:t>2</a:t>
            </a:r>
          </a:p>
          <a:p>
            <a:r>
              <a:rPr lang="zh-CN" altLang="en-US" dirty="0" smtClean="0">
                <a:solidFill>
                  <a:srgbClr val="0000FF"/>
                </a:solidFill>
              </a:rPr>
              <a:t>看到的</a:t>
            </a:r>
            <a:endParaRPr lang="en-US" altLang="zh-CN" dirty="0" smtClean="0">
              <a:solidFill>
                <a:srgbClr val="0000FF"/>
              </a:solidFill>
            </a:endParaRPr>
          </a:p>
          <a:p>
            <a:r>
              <a:rPr lang="zh-CN" altLang="en-US" dirty="0" smtClean="0">
                <a:solidFill>
                  <a:srgbClr val="0000FF"/>
                </a:solidFill>
              </a:rPr>
              <a:t>寄存器</a:t>
            </a:r>
            <a:endParaRPr lang="zh-CN" altLang="en-US" dirty="0">
              <a:solidFill>
                <a:srgbClr val="0000FF"/>
              </a:solidFill>
            </a:endParaRPr>
          </a:p>
        </p:txBody>
      </p:sp>
      <p:sp>
        <p:nvSpPr>
          <p:cNvPr id="28" name="动作按钮: 上一张 27">
            <a:hlinkClick r:id="" action="ppaction://hlinkshowjump?jump=lastslideviewed" highlightClick="1"/>
          </p:cNvPr>
          <p:cNvSpPr/>
          <p:nvPr/>
        </p:nvSpPr>
        <p:spPr bwMode="auto">
          <a:xfrm>
            <a:off x="8316416" y="188640"/>
            <a:ext cx="615311" cy="576064"/>
          </a:xfrm>
          <a:prstGeom prst="actionButtonReturn">
            <a:avLst/>
          </a:prstGeom>
          <a:ln>
            <a:headEnd type="none" w="med" len="med"/>
            <a:tailEnd type="none" w="med" len="lg"/>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302652740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988"/>
            <a:ext cx="8424490" cy="649288"/>
          </a:xfrm>
        </p:spPr>
        <p:txBody>
          <a:bodyPr/>
          <a:lstStyle/>
          <a:p>
            <a:r>
              <a:rPr lang="zh-CN" altLang="en-US" b="0" smtClean="0"/>
              <a:t>本节内容</a:t>
            </a:r>
            <a:endParaRPr lang="zh-CN" altLang="en-US" b="0"/>
          </a:p>
        </p:txBody>
      </p:sp>
      <p:sp>
        <p:nvSpPr>
          <p:cNvPr id="3" name="内容占位符 2"/>
          <p:cNvSpPr>
            <a:spLocks noGrp="1"/>
          </p:cNvSpPr>
          <p:nvPr>
            <p:ph idx="1"/>
          </p:nvPr>
        </p:nvSpPr>
        <p:spPr>
          <a:xfrm>
            <a:off x="755576" y="1340767"/>
            <a:ext cx="7776864" cy="4392489"/>
          </a:xfrm>
        </p:spPr>
        <p:txBody>
          <a:bodyPr/>
          <a:lstStyle/>
          <a:p>
            <a:pPr>
              <a:buNone/>
            </a:pPr>
            <a:r>
              <a:rPr lang="zh-CN" altLang="en-US" smtClean="0">
                <a:solidFill>
                  <a:srgbClr val="FF0066"/>
                </a:solidFill>
                <a:latin typeface="黑体" pitchFamily="49" charset="-122"/>
                <a:ea typeface="黑体" pitchFamily="49" charset="-122"/>
              </a:rPr>
              <a:t>指令系统结构</a:t>
            </a:r>
            <a:r>
              <a:rPr lang="zh-CN" altLang="en-US" smtClean="0">
                <a:solidFill>
                  <a:srgbClr val="C00000"/>
                </a:solidFill>
                <a:latin typeface="黑体" pitchFamily="49" charset="-122"/>
                <a:ea typeface="黑体" pitchFamily="49" charset="-122"/>
              </a:rPr>
              <a:t>层</a:t>
            </a:r>
            <a:r>
              <a:rPr lang="zh-CN" altLang="en-US" smtClean="0">
                <a:latin typeface="黑体" pitchFamily="49" charset="-122"/>
                <a:ea typeface="黑体" pitchFamily="49" charset="-122"/>
              </a:rPr>
              <a:t>定义</a:t>
            </a:r>
            <a:endParaRPr lang="en-US" altLang="zh-CN" smtClean="0">
              <a:latin typeface="黑体" pitchFamily="49" charset="-122"/>
              <a:ea typeface="黑体" pitchFamily="49" charset="-122"/>
            </a:endParaRPr>
          </a:p>
          <a:p>
            <a:r>
              <a:rPr lang="zh-CN" altLang="en-US" smtClean="0"/>
              <a:t>存储模式</a:t>
            </a:r>
            <a:endParaRPr lang="en-US" altLang="zh-CN" smtClean="0"/>
          </a:p>
          <a:p>
            <a:r>
              <a:rPr lang="zh-CN" altLang="en-US" smtClean="0"/>
              <a:t>寄存器组织</a:t>
            </a:r>
            <a:endParaRPr lang="en-US" altLang="zh-CN" smtClean="0"/>
          </a:p>
          <a:p>
            <a:r>
              <a:rPr lang="zh-CN" altLang="en-US" smtClean="0"/>
              <a:t>数据类型</a:t>
            </a:r>
            <a:endParaRPr lang="en-US" altLang="zh-CN" smtClean="0"/>
          </a:p>
          <a:p>
            <a:r>
              <a:rPr lang="zh-CN" altLang="en-US" smtClean="0"/>
              <a:t>指令</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12</a:t>
            </a:fld>
            <a:endParaRPr lang="en-US" altLang="zh-CN"/>
          </a:p>
        </p:txBody>
      </p:sp>
    </p:spTree>
  </p:cSld>
  <p:clrMapOvr>
    <a:masterClrMapping/>
  </p:clrMapOvr>
  <p:transition spd="med"/>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pPr/>
              <a:t>120</a:t>
            </a:fld>
            <a:endParaRPr lang="en-US" altLang="zh-CN">
              <a:solidFill>
                <a:srgbClr val="000000"/>
              </a:solidFill>
            </a:endParaRPr>
          </a:p>
        </p:txBody>
      </p:sp>
      <p:sp>
        <p:nvSpPr>
          <p:cNvPr id="5" name="标题 4"/>
          <p:cNvSpPr txBox="1">
            <a:spLocks/>
          </p:cNvSpPr>
          <p:nvPr/>
        </p:nvSpPr>
        <p:spPr bwMode="auto">
          <a:xfrm>
            <a:off x="590550" y="44450"/>
            <a:ext cx="8229600" cy="523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a:solidFill>
                  <a:schemeClr val="bg2"/>
                </a:solidFill>
                <a:latin typeface="+mj-lt"/>
                <a:ea typeface="+mj-ea"/>
                <a:cs typeface="+mj-cs"/>
              </a:defRPr>
            </a:lvl1pPr>
            <a:lvl2pPr algn="l" rtl="0" eaLnBrk="1" fontAlgn="base" hangingPunct="1">
              <a:spcBef>
                <a:spcPct val="0"/>
              </a:spcBef>
              <a:spcAft>
                <a:spcPct val="0"/>
              </a:spcAft>
              <a:defRPr sz="2800" b="1">
                <a:solidFill>
                  <a:schemeClr val="bg2"/>
                </a:solidFill>
                <a:latin typeface="Arial" charset="0"/>
                <a:ea typeface="黑体" pitchFamily="2" charset="-122"/>
              </a:defRPr>
            </a:lvl2pPr>
            <a:lvl3pPr algn="l" rtl="0" eaLnBrk="1" fontAlgn="base" hangingPunct="1">
              <a:spcBef>
                <a:spcPct val="0"/>
              </a:spcBef>
              <a:spcAft>
                <a:spcPct val="0"/>
              </a:spcAft>
              <a:defRPr sz="2800" b="1">
                <a:solidFill>
                  <a:schemeClr val="bg2"/>
                </a:solidFill>
                <a:latin typeface="Arial" charset="0"/>
                <a:ea typeface="黑体" pitchFamily="2" charset="-122"/>
              </a:defRPr>
            </a:lvl3pPr>
            <a:lvl4pPr algn="l" rtl="0" eaLnBrk="1" fontAlgn="base" hangingPunct="1">
              <a:spcBef>
                <a:spcPct val="0"/>
              </a:spcBef>
              <a:spcAft>
                <a:spcPct val="0"/>
              </a:spcAft>
              <a:defRPr sz="2800" b="1">
                <a:solidFill>
                  <a:schemeClr val="bg2"/>
                </a:solidFill>
                <a:latin typeface="Arial" charset="0"/>
                <a:ea typeface="黑体" pitchFamily="2" charset="-122"/>
              </a:defRPr>
            </a:lvl4pPr>
            <a:lvl5pPr algn="l" rtl="0" eaLnBrk="1" fontAlgn="base" hangingPunct="1">
              <a:spcBef>
                <a:spcPct val="0"/>
              </a:spcBef>
              <a:spcAft>
                <a:spcPct val="0"/>
              </a:spcAft>
              <a:defRPr sz="2800" b="1">
                <a:solidFill>
                  <a:schemeClr val="bg2"/>
                </a:solidFill>
                <a:latin typeface="Arial" charset="0"/>
                <a:ea typeface="黑体" pitchFamily="2" charset="-122"/>
              </a:defRPr>
            </a:lvl5pPr>
            <a:lvl6pPr marL="457200" algn="l" rtl="0" eaLnBrk="1" fontAlgn="base" hangingPunct="1">
              <a:spcBef>
                <a:spcPct val="0"/>
              </a:spcBef>
              <a:spcAft>
                <a:spcPct val="0"/>
              </a:spcAft>
              <a:defRPr sz="2800" b="1">
                <a:solidFill>
                  <a:schemeClr val="bg2"/>
                </a:solidFill>
                <a:latin typeface="Arial" charset="0"/>
                <a:ea typeface="黑体" pitchFamily="2" charset="-122"/>
              </a:defRPr>
            </a:lvl6pPr>
            <a:lvl7pPr marL="914400" algn="l" rtl="0" eaLnBrk="1" fontAlgn="base" hangingPunct="1">
              <a:spcBef>
                <a:spcPct val="0"/>
              </a:spcBef>
              <a:spcAft>
                <a:spcPct val="0"/>
              </a:spcAft>
              <a:defRPr sz="2800" b="1">
                <a:solidFill>
                  <a:schemeClr val="bg2"/>
                </a:solidFill>
                <a:latin typeface="Arial" charset="0"/>
                <a:ea typeface="黑体" pitchFamily="2" charset="-122"/>
              </a:defRPr>
            </a:lvl7pPr>
            <a:lvl8pPr marL="1371600" algn="l" rtl="0" eaLnBrk="1" fontAlgn="base" hangingPunct="1">
              <a:spcBef>
                <a:spcPct val="0"/>
              </a:spcBef>
              <a:spcAft>
                <a:spcPct val="0"/>
              </a:spcAft>
              <a:defRPr sz="2800" b="1">
                <a:solidFill>
                  <a:schemeClr val="bg2"/>
                </a:solidFill>
                <a:latin typeface="Arial" charset="0"/>
                <a:ea typeface="黑体" pitchFamily="2" charset="-122"/>
              </a:defRPr>
            </a:lvl8pPr>
            <a:lvl9pPr marL="1828800" algn="l" rtl="0" eaLnBrk="1" fontAlgn="base" hangingPunct="1">
              <a:spcBef>
                <a:spcPct val="0"/>
              </a:spcBef>
              <a:spcAft>
                <a:spcPct val="0"/>
              </a:spcAft>
              <a:defRPr sz="2800" b="1">
                <a:solidFill>
                  <a:schemeClr val="bg2"/>
                </a:solidFill>
                <a:latin typeface="Arial"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00007D"/>
                </a:solidFill>
                <a:effectLst/>
                <a:uLnTx/>
                <a:uFillTx/>
                <a:latin typeface="Arial"/>
                <a:ea typeface="黑体"/>
                <a:cs typeface="+mj-cs"/>
              </a:rPr>
              <a:t>PC</a:t>
            </a:r>
            <a:r>
              <a:rPr kumimoji="0" lang="zh-CN" altLang="en-US" sz="2800" b="1" i="0" u="none" strike="noStrike" kern="0" cap="none" spc="0" normalizeH="0" baseline="0" noProof="0" smtClean="0">
                <a:ln>
                  <a:noFill/>
                </a:ln>
                <a:solidFill>
                  <a:srgbClr val="00007D"/>
                </a:solidFill>
                <a:effectLst/>
                <a:uLnTx/>
                <a:uFillTx/>
                <a:latin typeface="Arial"/>
                <a:ea typeface="黑体"/>
                <a:cs typeface="+mj-cs"/>
              </a:rPr>
              <a:t>相对寻址举例：</a:t>
            </a:r>
            <a:r>
              <a:rPr kumimoji="0" lang="en-US" altLang="zh-CN" sz="2800" b="1" i="0" u="none" strike="noStrike" kern="0" cap="none" spc="0" normalizeH="0" baseline="0" noProof="0" smtClean="0">
                <a:ln>
                  <a:noFill/>
                </a:ln>
                <a:solidFill>
                  <a:srgbClr val="00007D"/>
                </a:solidFill>
                <a:effectLst/>
                <a:uLnTx/>
                <a:uFillTx/>
                <a:latin typeface="Arial"/>
                <a:ea typeface="黑体"/>
                <a:cs typeface="+mj-cs"/>
              </a:rPr>
              <a:t>x86</a:t>
            </a:r>
            <a:r>
              <a:rPr kumimoji="0" lang="zh-CN" altLang="en-US" sz="2800" b="1" i="0" u="none" strike="noStrike" kern="0" cap="none" spc="0" normalizeH="0" baseline="0" noProof="0" smtClean="0">
                <a:ln>
                  <a:noFill/>
                </a:ln>
                <a:solidFill>
                  <a:srgbClr val="00007D"/>
                </a:solidFill>
                <a:effectLst/>
                <a:uLnTx/>
                <a:uFillTx/>
                <a:latin typeface="Arial"/>
                <a:ea typeface="黑体"/>
                <a:cs typeface="+mj-cs"/>
              </a:rPr>
              <a:t>处理器的条件转移指令</a:t>
            </a:r>
            <a:endParaRPr kumimoji="0" lang="zh-CN" altLang="en-US" sz="2800" b="1" i="0" u="none" strike="noStrike" kern="0" cap="none" spc="0" normalizeH="0" baseline="0" noProof="0" dirty="0">
              <a:ln>
                <a:noFill/>
              </a:ln>
              <a:solidFill>
                <a:srgbClr val="00007D"/>
              </a:solidFill>
              <a:effectLst/>
              <a:uLnTx/>
              <a:uFillTx/>
              <a:latin typeface="Arial"/>
              <a:ea typeface="黑体"/>
              <a:cs typeface="+mj-cs"/>
            </a:endParaRPr>
          </a:p>
        </p:txBody>
      </p:sp>
      <p:pic>
        <p:nvPicPr>
          <p:cNvPr id="6" name="图片 5"/>
          <p:cNvPicPr>
            <a:picLocks noChangeAspect="1"/>
          </p:cNvPicPr>
          <p:nvPr/>
        </p:nvPicPr>
        <p:blipFill>
          <a:blip r:embed="rId2"/>
          <a:stretch>
            <a:fillRect/>
          </a:stretch>
        </p:blipFill>
        <p:spPr>
          <a:xfrm>
            <a:off x="0" y="562383"/>
            <a:ext cx="9144000" cy="6040645"/>
          </a:xfrm>
          <a:prstGeom prst="rect">
            <a:avLst/>
          </a:prstGeom>
        </p:spPr>
      </p:pic>
      <p:sp>
        <p:nvSpPr>
          <p:cNvPr id="7" name="矩形 6"/>
          <p:cNvSpPr/>
          <p:nvPr/>
        </p:nvSpPr>
        <p:spPr bwMode="auto">
          <a:xfrm>
            <a:off x="1696915" y="1837593"/>
            <a:ext cx="1081454" cy="1424354"/>
          </a:xfrm>
          <a:prstGeom prst="rect">
            <a:avLst/>
          </a:prstGeom>
          <a:no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spcBef>
                <a:spcPct val="50000"/>
              </a:spcBef>
            </a:pPr>
            <a:endParaRPr lang="zh-CN" altLang="en-US" sz="2800" smtClean="0">
              <a:solidFill>
                <a:srgbClr val="000000"/>
              </a:solidFill>
              <a:ea typeface="宋体" pitchFamily="2" charset="-122"/>
            </a:endParaRPr>
          </a:p>
        </p:txBody>
      </p:sp>
      <p:sp>
        <p:nvSpPr>
          <p:cNvPr id="8" name="矩形 7"/>
          <p:cNvSpPr/>
          <p:nvPr/>
        </p:nvSpPr>
        <p:spPr bwMode="auto">
          <a:xfrm>
            <a:off x="1696915" y="3578470"/>
            <a:ext cx="1081454" cy="1322144"/>
          </a:xfrm>
          <a:prstGeom prst="rect">
            <a:avLst/>
          </a:prstGeom>
          <a:no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spcBef>
                <a:spcPct val="50000"/>
              </a:spcBef>
            </a:pPr>
            <a:endParaRPr lang="zh-CN" altLang="en-US" sz="2800" smtClean="0">
              <a:solidFill>
                <a:srgbClr val="000000"/>
              </a:solidFill>
              <a:ea typeface="宋体" pitchFamily="2" charset="-122"/>
            </a:endParaRPr>
          </a:p>
        </p:txBody>
      </p:sp>
      <p:sp>
        <p:nvSpPr>
          <p:cNvPr id="9" name="矩形 8"/>
          <p:cNvSpPr/>
          <p:nvPr/>
        </p:nvSpPr>
        <p:spPr bwMode="auto">
          <a:xfrm>
            <a:off x="1019907" y="5257800"/>
            <a:ext cx="465993" cy="201409"/>
          </a:xfrm>
          <a:prstGeom prst="rect">
            <a:avLst/>
          </a:prstGeom>
          <a:no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spcBef>
                <a:spcPct val="50000"/>
              </a:spcBef>
            </a:pPr>
            <a:endParaRPr lang="zh-CN" altLang="en-US" sz="2800" smtClean="0">
              <a:solidFill>
                <a:srgbClr val="000000"/>
              </a:solidFill>
              <a:ea typeface="宋体" pitchFamily="2" charset="-122"/>
            </a:endParaRPr>
          </a:p>
        </p:txBody>
      </p:sp>
      <p:sp>
        <p:nvSpPr>
          <p:cNvPr id="10" name="矩形 9"/>
          <p:cNvSpPr/>
          <p:nvPr/>
        </p:nvSpPr>
        <p:spPr bwMode="auto">
          <a:xfrm>
            <a:off x="2848707" y="3578469"/>
            <a:ext cx="2206870" cy="1322146"/>
          </a:xfrm>
          <a:prstGeom prst="rect">
            <a:avLst/>
          </a:prstGeom>
          <a:no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spcBef>
                <a:spcPct val="50000"/>
              </a:spcBef>
            </a:pPr>
            <a:endParaRPr lang="zh-CN" altLang="en-US" sz="2800" smtClean="0">
              <a:solidFill>
                <a:srgbClr val="000000"/>
              </a:solidFill>
              <a:ea typeface="宋体" pitchFamily="2" charset="-122"/>
            </a:endParaRPr>
          </a:p>
        </p:txBody>
      </p:sp>
      <p:cxnSp>
        <p:nvCxnSpPr>
          <p:cNvPr id="11" name="直接连接符 10"/>
          <p:cNvCxnSpPr/>
          <p:nvPr/>
        </p:nvCxnSpPr>
        <p:spPr bwMode="auto">
          <a:xfrm flipV="1">
            <a:off x="2913529" y="1757085"/>
            <a:ext cx="502024" cy="1"/>
          </a:xfrm>
          <a:prstGeom prst="line">
            <a:avLst/>
          </a:prstGeom>
          <a:solidFill>
            <a:srgbClr val="9999FF"/>
          </a:solidFill>
          <a:ln w="28575" cap="flat" cmpd="sng" algn="ctr">
            <a:solidFill>
              <a:srgbClr val="FF0000"/>
            </a:solidFill>
            <a:prstDash val="solid"/>
            <a:round/>
            <a:headEnd type="none" w="med" len="med"/>
            <a:tailEnd type="none" w="med" len="med"/>
          </a:ln>
          <a:effectLst/>
        </p:spPr>
      </p:cxnSp>
      <p:cxnSp>
        <p:nvCxnSpPr>
          <p:cNvPr id="12" name="直接连接符 11"/>
          <p:cNvCxnSpPr/>
          <p:nvPr/>
        </p:nvCxnSpPr>
        <p:spPr bwMode="auto">
          <a:xfrm flipV="1">
            <a:off x="806821" y="1909485"/>
            <a:ext cx="168261" cy="2"/>
          </a:xfrm>
          <a:prstGeom prst="line">
            <a:avLst/>
          </a:prstGeom>
          <a:solidFill>
            <a:srgbClr val="9999FF"/>
          </a:solidFill>
          <a:ln w="28575"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819231" y="3587436"/>
            <a:ext cx="987492" cy="0"/>
          </a:xfrm>
          <a:prstGeom prst="line">
            <a:avLst/>
          </a:prstGeom>
          <a:solidFill>
            <a:srgbClr val="9999FF"/>
          </a:solidFill>
          <a:ln w="28575" cap="flat" cmpd="sng" algn="ctr">
            <a:solidFill>
              <a:srgbClr val="FF0000"/>
            </a:solidFill>
            <a:prstDash val="solid"/>
            <a:round/>
            <a:headEnd type="none" w="med" len="med"/>
            <a:tailEnd type="none" w="med" len="med"/>
          </a:ln>
          <a:effectLst/>
        </p:spPr>
      </p:cxnSp>
      <p:cxnSp>
        <p:nvCxnSpPr>
          <p:cNvPr id="14" name="直接连接符 13"/>
          <p:cNvCxnSpPr/>
          <p:nvPr/>
        </p:nvCxnSpPr>
        <p:spPr bwMode="auto">
          <a:xfrm>
            <a:off x="806821" y="5093506"/>
            <a:ext cx="1084732" cy="0"/>
          </a:xfrm>
          <a:prstGeom prst="line">
            <a:avLst/>
          </a:prstGeom>
          <a:solidFill>
            <a:srgbClr val="9999FF"/>
          </a:solidFill>
          <a:ln w="28575" cap="flat" cmpd="sng" algn="ctr">
            <a:solidFill>
              <a:srgbClr val="FF0000"/>
            </a:solidFill>
            <a:prstDash val="solid"/>
            <a:round/>
            <a:headEnd type="none" w="med" len="med"/>
            <a:tailEnd type="none" w="med" len="med"/>
          </a:ln>
          <a:effectLst/>
        </p:spPr>
      </p:cxnSp>
      <p:sp>
        <p:nvSpPr>
          <p:cNvPr id="15" name="矩形 14"/>
          <p:cNvSpPr/>
          <p:nvPr/>
        </p:nvSpPr>
        <p:spPr>
          <a:xfrm>
            <a:off x="6631378" y="1365768"/>
            <a:ext cx="2335832" cy="523220"/>
          </a:xfrm>
          <a:prstGeom prst="rect">
            <a:avLst/>
          </a:prstGeom>
        </p:spPr>
        <p:txBody>
          <a:bodyPr wrap="none">
            <a:spAutoFit/>
          </a:bodyPr>
          <a:lstStyle/>
          <a:p>
            <a:pPr algn="l" fontAlgn="auto">
              <a:spcBef>
                <a:spcPts val="0"/>
              </a:spcBef>
              <a:spcAft>
                <a:spcPts val="0"/>
              </a:spcAft>
            </a:pPr>
            <a:r>
              <a:rPr lang="zh-CN" altLang="en-US" sz="2800" dirty="0">
                <a:solidFill>
                  <a:srgbClr val="0000FF"/>
                </a:solidFill>
                <a:latin typeface="Times New Roman"/>
                <a:ea typeface="宋体"/>
              </a:rPr>
              <a:t>32位Windows</a:t>
            </a:r>
          </a:p>
        </p:txBody>
      </p:sp>
      <p:sp>
        <p:nvSpPr>
          <p:cNvPr id="16" name="动作按钮: 上一张 15">
            <a:hlinkClick r:id="rId3" action="ppaction://hlinksldjump" highlightClick="1"/>
          </p:cNvPr>
          <p:cNvSpPr/>
          <p:nvPr/>
        </p:nvSpPr>
        <p:spPr bwMode="auto">
          <a:xfrm>
            <a:off x="8316416" y="2038809"/>
            <a:ext cx="503734" cy="504056"/>
          </a:xfrm>
          <a:prstGeom prst="actionButtonReturn">
            <a:avLst/>
          </a:prstGeom>
          <a:ln>
            <a:headEnd type="none" w="med" len="med"/>
            <a:tailEnd type="non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29182725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5299"/>
            <a:ext cx="8362950" cy="5111973"/>
          </a:xfrm>
        </p:spPr>
        <p:txBody>
          <a:bodyPr/>
          <a:lstStyle/>
          <a:p>
            <a:pPr lvl="0">
              <a:spcBef>
                <a:spcPts val="600"/>
              </a:spcBef>
              <a:buClr>
                <a:srgbClr val="00007D"/>
              </a:buClr>
            </a:pPr>
            <a:r>
              <a:rPr lang="en-US" altLang="zh-CN" dirty="0">
                <a:solidFill>
                  <a:srgbClr val="000000"/>
                </a:solidFill>
                <a:ea typeface="宋体"/>
              </a:rPr>
              <a:t>8</a:t>
            </a:r>
            <a:r>
              <a:rPr lang="zh-CN" altLang="en-US" dirty="0">
                <a:solidFill>
                  <a:srgbClr val="000000"/>
                </a:solidFill>
                <a:ea typeface="宋体"/>
              </a:rPr>
              <a:t>位补码偏移量。</a:t>
            </a:r>
            <a:endParaRPr lang="en-US" altLang="zh-CN" dirty="0">
              <a:solidFill>
                <a:srgbClr val="000000"/>
              </a:solidFill>
              <a:ea typeface="宋体"/>
            </a:endParaRPr>
          </a:p>
          <a:p>
            <a:pPr lvl="0">
              <a:spcBef>
                <a:spcPts val="600"/>
              </a:spcBef>
              <a:buClr>
                <a:srgbClr val="00007D"/>
              </a:buClr>
            </a:pPr>
            <a:r>
              <a:rPr lang="zh-CN" altLang="en-US" dirty="0">
                <a:solidFill>
                  <a:srgbClr val="000000"/>
                </a:solidFill>
                <a:ea typeface="宋体"/>
              </a:rPr>
              <a:t>适用于短跳转，比如小循环。</a:t>
            </a:r>
            <a:endParaRPr lang="en-US" altLang="zh-CN" dirty="0">
              <a:solidFill>
                <a:srgbClr val="000000"/>
              </a:solidFill>
              <a:ea typeface="宋体"/>
            </a:endParaRPr>
          </a:p>
          <a:p>
            <a:pPr lvl="0">
              <a:spcBef>
                <a:spcPts val="600"/>
              </a:spcBef>
              <a:buClr>
                <a:srgbClr val="00007D"/>
              </a:buClr>
            </a:pPr>
            <a:r>
              <a:rPr lang="zh-CN" altLang="en-US" dirty="0">
                <a:solidFill>
                  <a:srgbClr val="000000"/>
                </a:solidFill>
                <a:ea typeface="宋体"/>
              </a:rPr>
              <a:t>优点：</a:t>
            </a:r>
            <a:endParaRPr lang="en-US" altLang="zh-CN" dirty="0">
              <a:solidFill>
                <a:srgbClr val="000000"/>
              </a:solidFill>
              <a:ea typeface="宋体"/>
            </a:endParaRPr>
          </a:p>
          <a:p>
            <a:pPr marL="628650" lvl="1" indent="-268288">
              <a:spcBef>
                <a:spcPts val="600"/>
              </a:spcBef>
            </a:pPr>
            <a:r>
              <a:rPr lang="zh-CN" altLang="en-US" dirty="0">
                <a:solidFill>
                  <a:srgbClr val="000000"/>
                </a:solidFill>
                <a:ea typeface="宋体"/>
              </a:rPr>
              <a:t>节省指令的存储空间。</a:t>
            </a:r>
            <a:endParaRPr lang="en-US" altLang="zh-CN" dirty="0">
              <a:solidFill>
                <a:srgbClr val="000000"/>
              </a:solidFill>
              <a:ea typeface="宋体"/>
            </a:endParaRPr>
          </a:p>
          <a:p>
            <a:pPr marL="628650" lvl="1" indent="-268288">
              <a:spcBef>
                <a:spcPts val="600"/>
              </a:spcBef>
            </a:pPr>
            <a:r>
              <a:rPr lang="zh-CN" altLang="en-US" dirty="0">
                <a:solidFill>
                  <a:srgbClr val="000000"/>
                </a:solidFill>
                <a:ea typeface="宋体"/>
              </a:rPr>
              <a:t>与程序所在内存位置无关。</a:t>
            </a:r>
            <a:endParaRPr lang="en-US" altLang="zh-CN" dirty="0">
              <a:solidFill>
                <a:srgbClr val="000000"/>
              </a:solidFill>
              <a:ea typeface="宋体"/>
            </a:endParaRPr>
          </a:p>
          <a:p>
            <a:pPr lvl="0">
              <a:spcBef>
                <a:spcPts val="600"/>
              </a:spcBef>
              <a:buClr>
                <a:srgbClr val="00007D"/>
              </a:buClr>
            </a:pPr>
            <a:r>
              <a:rPr lang="zh-CN" altLang="en-US" dirty="0">
                <a:solidFill>
                  <a:srgbClr val="000000"/>
                </a:solidFill>
                <a:ea typeface="宋体"/>
              </a:rPr>
              <a:t>“与程序所在内存位置无关”的其他解决方案：</a:t>
            </a:r>
            <a:endParaRPr lang="en-US" altLang="zh-CN" dirty="0">
              <a:solidFill>
                <a:srgbClr val="000000"/>
              </a:solidFill>
              <a:ea typeface="宋体"/>
            </a:endParaRPr>
          </a:p>
          <a:p>
            <a:pPr marL="628650" lvl="1" indent="-268288">
              <a:spcBef>
                <a:spcPts val="600"/>
              </a:spcBef>
            </a:pPr>
            <a:r>
              <a:rPr lang="zh-CN" altLang="en-US" dirty="0">
                <a:solidFill>
                  <a:srgbClr val="000000"/>
                </a:solidFill>
                <a:ea typeface="宋体"/>
              </a:rPr>
              <a:t>虚拟存储管理：逻辑地址</a:t>
            </a:r>
            <a:endParaRPr lang="en-US" altLang="zh-CN" dirty="0">
              <a:solidFill>
                <a:srgbClr val="000000"/>
              </a:solidFill>
              <a:ea typeface="宋体"/>
            </a:endParaRPr>
          </a:p>
          <a:p>
            <a:pPr marL="628650" lvl="1" indent="-268288">
              <a:spcBef>
                <a:spcPts val="600"/>
              </a:spcBef>
            </a:pPr>
            <a:r>
              <a:rPr lang="zh-CN" altLang="en-US" dirty="0">
                <a:solidFill>
                  <a:srgbClr val="000000"/>
                </a:solidFill>
                <a:ea typeface="宋体"/>
              </a:rPr>
              <a:t>内存分段管理：段内偏移</a:t>
            </a:r>
            <a:endParaRPr lang="en-US" altLang="zh-CN" dirty="0">
              <a:solidFill>
                <a:srgbClr val="000000"/>
              </a:solidFill>
              <a:ea typeface="宋体"/>
            </a:endParaRPr>
          </a:p>
          <a:p>
            <a:pPr lvl="0">
              <a:spcBef>
                <a:spcPts val="600"/>
              </a:spcBef>
              <a:buClr>
                <a:srgbClr val="00007D"/>
              </a:buClr>
            </a:pPr>
            <a:r>
              <a:rPr lang="zh-CN" altLang="en-US" dirty="0">
                <a:solidFill>
                  <a:srgbClr val="000000"/>
                </a:solidFill>
                <a:ea typeface="宋体"/>
              </a:rPr>
              <a:t>逻辑地址、段内偏移：</a:t>
            </a:r>
            <a:r>
              <a:rPr lang="en-US" altLang="zh-CN" dirty="0">
                <a:solidFill>
                  <a:srgbClr val="000000"/>
                </a:solidFill>
                <a:ea typeface="宋体"/>
              </a:rPr>
              <a:t/>
            </a:r>
            <a:br>
              <a:rPr lang="en-US" altLang="zh-CN" dirty="0">
                <a:solidFill>
                  <a:srgbClr val="000000"/>
                </a:solidFill>
                <a:ea typeface="宋体"/>
              </a:rPr>
            </a:br>
            <a:r>
              <a:rPr lang="zh-CN" altLang="en-US" dirty="0">
                <a:solidFill>
                  <a:srgbClr val="000000"/>
                </a:solidFill>
                <a:ea typeface="宋体"/>
              </a:rPr>
              <a:t>位数多，占用指令存储空间大</a:t>
            </a:r>
            <a:r>
              <a:rPr lang="zh-CN" altLang="en-US" dirty="0" smtClean="0">
                <a:solidFill>
                  <a:srgbClr val="000000"/>
                </a:solidFill>
                <a:ea typeface="宋体"/>
              </a:rPr>
              <a:t>。</a:t>
            </a:r>
            <a:endParaRPr lang="zh-CN" altLang="en-US" dirty="0">
              <a:solidFill>
                <a:srgbClr val="000000"/>
              </a:solidFill>
              <a:ea typeface="宋体"/>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pPr/>
              <a:t>121</a:t>
            </a:fld>
            <a:endParaRPr lang="en-US" altLang="zh-CN">
              <a:solidFill>
                <a:srgbClr val="000000"/>
              </a:solidFill>
            </a:endParaRPr>
          </a:p>
        </p:txBody>
      </p:sp>
      <p:sp>
        <p:nvSpPr>
          <p:cNvPr id="5" name="标题 4"/>
          <p:cNvSpPr txBox="1">
            <a:spLocks/>
          </p:cNvSpPr>
          <p:nvPr/>
        </p:nvSpPr>
        <p:spPr bwMode="auto">
          <a:xfrm>
            <a:off x="590550" y="44450"/>
            <a:ext cx="8229600" cy="523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a:solidFill>
                  <a:schemeClr val="bg2"/>
                </a:solidFill>
                <a:latin typeface="+mj-lt"/>
                <a:ea typeface="+mj-ea"/>
                <a:cs typeface="+mj-cs"/>
              </a:defRPr>
            </a:lvl1pPr>
            <a:lvl2pPr algn="l" rtl="0" eaLnBrk="1" fontAlgn="base" hangingPunct="1">
              <a:spcBef>
                <a:spcPct val="0"/>
              </a:spcBef>
              <a:spcAft>
                <a:spcPct val="0"/>
              </a:spcAft>
              <a:defRPr sz="2800" b="1">
                <a:solidFill>
                  <a:schemeClr val="bg2"/>
                </a:solidFill>
                <a:latin typeface="Arial" charset="0"/>
                <a:ea typeface="黑体" pitchFamily="2" charset="-122"/>
              </a:defRPr>
            </a:lvl2pPr>
            <a:lvl3pPr algn="l" rtl="0" eaLnBrk="1" fontAlgn="base" hangingPunct="1">
              <a:spcBef>
                <a:spcPct val="0"/>
              </a:spcBef>
              <a:spcAft>
                <a:spcPct val="0"/>
              </a:spcAft>
              <a:defRPr sz="2800" b="1">
                <a:solidFill>
                  <a:schemeClr val="bg2"/>
                </a:solidFill>
                <a:latin typeface="Arial" charset="0"/>
                <a:ea typeface="黑体" pitchFamily="2" charset="-122"/>
              </a:defRPr>
            </a:lvl3pPr>
            <a:lvl4pPr algn="l" rtl="0" eaLnBrk="1" fontAlgn="base" hangingPunct="1">
              <a:spcBef>
                <a:spcPct val="0"/>
              </a:spcBef>
              <a:spcAft>
                <a:spcPct val="0"/>
              </a:spcAft>
              <a:defRPr sz="2800" b="1">
                <a:solidFill>
                  <a:schemeClr val="bg2"/>
                </a:solidFill>
                <a:latin typeface="Arial" charset="0"/>
                <a:ea typeface="黑体" pitchFamily="2" charset="-122"/>
              </a:defRPr>
            </a:lvl4pPr>
            <a:lvl5pPr algn="l" rtl="0" eaLnBrk="1" fontAlgn="base" hangingPunct="1">
              <a:spcBef>
                <a:spcPct val="0"/>
              </a:spcBef>
              <a:spcAft>
                <a:spcPct val="0"/>
              </a:spcAft>
              <a:defRPr sz="2800" b="1">
                <a:solidFill>
                  <a:schemeClr val="bg2"/>
                </a:solidFill>
                <a:latin typeface="Arial" charset="0"/>
                <a:ea typeface="黑体" pitchFamily="2" charset="-122"/>
              </a:defRPr>
            </a:lvl5pPr>
            <a:lvl6pPr marL="457200" algn="l" rtl="0" eaLnBrk="1" fontAlgn="base" hangingPunct="1">
              <a:spcBef>
                <a:spcPct val="0"/>
              </a:spcBef>
              <a:spcAft>
                <a:spcPct val="0"/>
              </a:spcAft>
              <a:defRPr sz="2800" b="1">
                <a:solidFill>
                  <a:schemeClr val="bg2"/>
                </a:solidFill>
                <a:latin typeface="Arial" charset="0"/>
                <a:ea typeface="黑体" pitchFamily="2" charset="-122"/>
              </a:defRPr>
            </a:lvl6pPr>
            <a:lvl7pPr marL="914400" algn="l" rtl="0" eaLnBrk="1" fontAlgn="base" hangingPunct="1">
              <a:spcBef>
                <a:spcPct val="0"/>
              </a:spcBef>
              <a:spcAft>
                <a:spcPct val="0"/>
              </a:spcAft>
              <a:defRPr sz="2800" b="1">
                <a:solidFill>
                  <a:schemeClr val="bg2"/>
                </a:solidFill>
                <a:latin typeface="Arial" charset="0"/>
                <a:ea typeface="黑体" pitchFamily="2" charset="-122"/>
              </a:defRPr>
            </a:lvl7pPr>
            <a:lvl8pPr marL="1371600" algn="l" rtl="0" eaLnBrk="1" fontAlgn="base" hangingPunct="1">
              <a:spcBef>
                <a:spcPct val="0"/>
              </a:spcBef>
              <a:spcAft>
                <a:spcPct val="0"/>
              </a:spcAft>
              <a:defRPr sz="2800" b="1">
                <a:solidFill>
                  <a:schemeClr val="bg2"/>
                </a:solidFill>
                <a:latin typeface="Arial" charset="0"/>
                <a:ea typeface="黑体" pitchFamily="2" charset="-122"/>
              </a:defRPr>
            </a:lvl8pPr>
            <a:lvl9pPr marL="1828800" algn="l" rtl="0" eaLnBrk="1" fontAlgn="base" hangingPunct="1">
              <a:spcBef>
                <a:spcPct val="0"/>
              </a:spcBef>
              <a:spcAft>
                <a:spcPct val="0"/>
              </a:spcAft>
              <a:defRPr sz="2800" b="1">
                <a:solidFill>
                  <a:schemeClr val="bg2"/>
                </a:solidFill>
                <a:latin typeface="Arial"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00007D"/>
                </a:solidFill>
                <a:effectLst/>
                <a:uLnTx/>
                <a:uFillTx/>
                <a:latin typeface="Arial"/>
                <a:ea typeface="黑体"/>
                <a:cs typeface="+mj-cs"/>
              </a:rPr>
              <a:t>PC</a:t>
            </a:r>
            <a:r>
              <a:rPr kumimoji="0" lang="zh-CN" altLang="en-US" sz="2800" b="1" i="0" u="none" strike="noStrike" kern="0" cap="none" spc="0" normalizeH="0" baseline="0" noProof="0" smtClean="0">
                <a:ln>
                  <a:noFill/>
                </a:ln>
                <a:solidFill>
                  <a:srgbClr val="00007D"/>
                </a:solidFill>
                <a:effectLst/>
                <a:uLnTx/>
                <a:uFillTx/>
                <a:latin typeface="Arial"/>
                <a:ea typeface="黑体"/>
                <a:cs typeface="+mj-cs"/>
              </a:rPr>
              <a:t>相对寻址举例：</a:t>
            </a:r>
            <a:r>
              <a:rPr kumimoji="0" lang="en-US" altLang="zh-CN" sz="2800" b="1" i="0" u="none" strike="noStrike" kern="0" cap="none" spc="0" normalizeH="0" baseline="0" noProof="0" smtClean="0">
                <a:ln>
                  <a:noFill/>
                </a:ln>
                <a:solidFill>
                  <a:srgbClr val="00007D"/>
                </a:solidFill>
                <a:effectLst/>
                <a:uLnTx/>
                <a:uFillTx/>
                <a:latin typeface="Arial"/>
                <a:ea typeface="黑体"/>
                <a:cs typeface="+mj-cs"/>
              </a:rPr>
              <a:t>x86</a:t>
            </a:r>
            <a:r>
              <a:rPr kumimoji="0" lang="zh-CN" altLang="en-US" sz="2800" b="1" i="0" u="none" strike="noStrike" kern="0" cap="none" spc="0" normalizeH="0" baseline="0" noProof="0" smtClean="0">
                <a:ln>
                  <a:noFill/>
                </a:ln>
                <a:solidFill>
                  <a:srgbClr val="00007D"/>
                </a:solidFill>
                <a:effectLst/>
                <a:uLnTx/>
                <a:uFillTx/>
                <a:latin typeface="Arial"/>
                <a:ea typeface="黑体"/>
                <a:cs typeface="+mj-cs"/>
              </a:rPr>
              <a:t>处理器的条件转移指令</a:t>
            </a:r>
            <a:endParaRPr kumimoji="0" lang="zh-CN" altLang="en-US" sz="2800" b="1" i="0" u="none" strike="noStrike" kern="0" cap="none" spc="0" normalizeH="0" baseline="0" noProof="0" dirty="0">
              <a:ln>
                <a:noFill/>
              </a:ln>
              <a:solidFill>
                <a:srgbClr val="00007D"/>
              </a:solidFill>
              <a:effectLst/>
              <a:uLnTx/>
              <a:uFillTx/>
              <a:latin typeface="Arial"/>
              <a:ea typeface="黑体"/>
              <a:cs typeface="+mj-cs"/>
            </a:endParaRPr>
          </a:p>
        </p:txBody>
      </p:sp>
      <p:sp>
        <p:nvSpPr>
          <p:cNvPr id="6" name="动作按钮: 上一张 5">
            <a:hlinkClick r:id="rId2" action="ppaction://hlinksldjump" highlightClick="1"/>
          </p:cNvPr>
          <p:cNvSpPr/>
          <p:nvPr/>
        </p:nvSpPr>
        <p:spPr bwMode="auto">
          <a:xfrm>
            <a:off x="8316416" y="620688"/>
            <a:ext cx="503734" cy="504056"/>
          </a:xfrm>
          <a:prstGeom prst="actionButtonReturn">
            <a:avLst/>
          </a:prstGeom>
          <a:ln>
            <a:headEnd type="none" w="med" len="med"/>
            <a:tailEnd type="non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378425774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5.2.1</a:t>
            </a:r>
            <a:r>
              <a:rPr lang="en-US" altLang="zh-CN" b="0" smtClean="0"/>
              <a:t> </a:t>
            </a:r>
            <a:r>
              <a:rPr lang="zh-CN" altLang="en-US" b="0" smtClean="0"/>
              <a:t>存储模式</a:t>
            </a:r>
            <a:endParaRPr lang="zh-CN" altLang="en-US" b="0"/>
          </a:p>
        </p:txBody>
      </p:sp>
      <p:sp>
        <p:nvSpPr>
          <p:cNvPr id="3" name="内容占位符 2"/>
          <p:cNvSpPr>
            <a:spLocks noGrp="1"/>
          </p:cNvSpPr>
          <p:nvPr>
            <p:ph idx="1"/>
          </p:nvPr>
        </p:nvSpPr>
        <p:spPr>
          <a:xfrm>
            <a:off x="827584" y="764703"/>
            <a:ext cx="8208466" cy="5977409"/>
          </a:xfrm>
        </p:spPr>
        <p:txBody>
          <a:bodyPr/>
          <a:lstStyle/>
          <a:p>
            <a:pPr>
              <a:buNone/>
            </a:pPr>
            <a:r>
              <a:rPr lang="zh-CN" altLang="en-US" smtClean="0">
                <a:solidFill>
                  <a:srgbClr val="0000FF"/>
                </a:solidFill>
                <a:latin typeface="黑体" pitchFamily="49" charset="-122"/>
                <a:ea typeface="黑体" pitchFamily="49" charset="-122"/>
              </a:rPr>
              <a:t>存储模式</a:t>
            </a:r>
            <a:endParaRPr lang="en-US" altLang="zh-CN" smtClean="0">
              <a:solidFill>
                <a:srgbClr val="0000FF"/>
              </a:solidFill>
              <a:latin typeface="黑体" pitchFamily="49" charset="-122"/>
              <a:ea typeface="黑体" pitchFamily="49" charset="-122"/>
            </a:endParaRPr>
          </a:p>
          <a:p>
            <a:r>
              <a:rPr lang="zh-CN" altLang="en-US" smtClean="0"/>
              <a:t>存储器结构</a:t>
            </a:r>
            <a:endParaRPr lang="en-US" altLang="zh-CN" smtClean="0"/>
          </a:p>
          <a:p>
            <a:r>
              <a:rPr lang="zh-CN" altLang="en-US" smtClean="0"/>
              <a:t>特殊存储区（堆栈、</a:t>
            </a:r>
            <a:r>
              <a:rPr lang="en-US" altLang="zh-CN" smtClean="0">
                <a:latin typeface="宋体" pitchFamily="2" charset="-122"/>
                <a:ea typeface="宋体" pitchFamily="2" charset="-122"/>
              </a:rPr>
              <a:t>……</a:t>
            </a:r>
            <a:r>
              <a:rPr lang="zh-CN" altLang="en-US" smtClean="0"/>
              <a:t>）</a:t>
            </a:r>
            <a:endParaRPr lang="en-US" altLang="zh-CN" smtClean="0"/>
          </a:p>
          <a:p>
            <a:r>
              <a:rPr lang="zh-CN" altLang="en-US" smtClean="0"/>
              <a:t>数据存储顺序</a:t>
            </a:r>
            <a:endParaRPr lang="en-US" altLang="zh-CN" smtClean="0"/>
          </a:p>
          <a:p>
            <a:r>
              <a:rPr lang="zh-CN" altLang="en-US" smtClean="0"/>
              <a:t>边界对齐</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13</a:t>
            </a:fld>
            <a:endParaRPr lang="en-US" altLang="zh-CN"/>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5.2.1</a:t>
            </a:r>
            <a:r>
              <a:rPr lang="en-US" altLang="zh-CN" b="0" smtClean="0"/>
              <a:t> </a:t>
            </a:r>
            <a:r>
              <a:rPr lang="zh-CN" altLang="en-US" b="0" smtClean="0"/>
              <a:t>存储模式</a:t>
            </a:r>
            <a:r>
              <a:rPr lang="en-US" altLang="zh-CN" b="0" smtClean="0"/>
              <a:t>	</a:t>
            </a:r>
            <a:r>
              <a:rPr lang="en-US" altLang="zh-CN" sz="3200" smtClean="0">
                <a:solidFill>
                  <a:srgbClr val="D60093"/>
                </a:solidFill>
              </a:rPr>
              <a:t>1.</a:t>
            </a:r>
            <a:r>
              <a:rPr lang="en-US" altLang="zh-CN" b="0" smtClean="0">
                <a:solidFill>
                  <a:srgbClr val="D60093"/>
                </a:solidFill>
              </a:rPr>
              <a:t> </a:t>
            </a:r>
            <a:r>
              <a:rPr lang="zh-CN" altLang="en-US" b="0" smtClean="0">
                <a:solidFill>
                  <a:srgbClr val="D60093"/>
                </a:solidFill>
              </a:rPr>
              <a:t>数据存储顺序</a:t>
            </a:r>
            <a:endParaRPr lang="zh-CN" altLang="en-US" b="0">
              <a:solidFill>
                <a:srgbClr val="D60093"/>
              </a:solidFill>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14</a:t>
            </a:fld>
            <a:endParaRPr lang="en-US" altLang="zh-CN"/>
          </a:p>
        </p:txBody>
      </p:sp>
      <p:sp>
        <p:nvSpPr>
          <p:cNvPr id="5" name="Rectangle 3"/>
          <p:cNvSpPr txBox="1">
            <a:spLocks noChangeArrowheads="1"/>
          </p:cNvSpPr>
          <p:nvPr/>
        </p:nvSpPr>
        <p:spPr bwMode="auto">
          <a:xfrm>
            <a:off x="395288" y="549275"/>
            <a:ext cx="8497887" cy="6119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100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smtClean="0">
                <a:ln>
                  <a:noFill/>
                </a:ln>
                <a:solidFill>
                  <a:srgbClr val="FF0000"/>
                </a:solidFill>
                <a:effectLst/>
                <a:uLnTx/>
                <a:uFillTx/>
                <a:latin typeface="+mn-lt"/>
                <a:ea typeface="+mn-ea"/>
                <a:cs typeface="+mn-cs"/>
              </a:rPr>
              <a:t>大端存储</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Big-Endian Ordering</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a:t>
            </a:r>
            <a:br>
              <a:rPr kumimoji="0" lang="zh-CN" altLang="en-US" sz="2800" b="1" i="0" u="none" strike="noStrike" kern="0" cap="none" spc="0" normalizeH="0" baseline="0" noProof="0" smtClean="0">
                <a:ln>
                  <a:noFill/>
                </a:ln>
                <a:solidFill>
                  <a:schemeClr val="tx1"/>
                </a:solidFill>
                <a:effectLst/>
                <a:uLnTx/>
                <a:uFillTx/>
                <a:latin typeface="+mn-lt"/>
                <a:ea typeface="+mn-ea"/>
                <a:cs typeface="+mn-cs"/>
              </a:rPr>
            </a:b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最低有效字节存储在最高地址位置</a:t>
            </a:r>
          </a:p>
          <a:p>
            <a:pPr marL="342900" marR="0" lvl="0" indent="-342900" algn="l" defTabSz="914400" rtl="0" eaLnBrk="1" fontAlgn="base" latinLnBrk="0" hangingPunct="1">
              <a:lnSpc>
                <a:spcPct val="100000"/>
              </a:lnSpc>
              <a:spcBef>
                <a:spcPct val="100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smtClean="0">
                <a:ln>
                  <a:noFill/>
                </a:ln>
                <a:solidFill>
                  <a:srgbClr val="FF0000"/>
                </a:solidFill>
                <a:effectLst/>
                <a:uLnTx/>
                <a:uFillTx/>
                <a:latin typeface="+mn-lt"/>
                <a:ea typeface="+mn-ea"/>
                <a:cs typeface="+mn-cs"/>
              </a:rPr>
              <a:t>小端存储</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Little-Endian Ordering</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a:t>
            </a:r>
            <a:br>
              <a:rPr kumimoji="0" lang="zh-CN" altLang="en-US" sz="2800" b="1" i="0" u="none" strike="noStrike" kern="0" cap="none" spc="0" normalizeH="0" baseline="0" noProof="0" smtClean="0">
                <a:ln>
                  <a:noFill/>
                </a:ln>
                <a:solidFill>
                  <a:schemeClr val="tx1"/>
                </a:solidFill>
                <a:effectLst/>
                <a:uLnTx/>
                <a:uFillTx/>
                <a:latin typeface="+mn-lt"/>
                <a:ea typeface="+mn-ea"/>
                <a:cs typeface="+mn-cs"/>
              </a:rPr>
            </a:b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最低有效字节存储在最低地址位置</a:t>
            </a:r>
          </a:p>
          <a:p>
            <a:pPr marL="342900" marR="0" lvl="0" indent="-342900" algn="l" defTabSz="914400" rtl="0" eaLnBrk="1" fontAlgn="base" latinLnBrk="0" hangingPunct="1">
              <a:lnSpc>
                <a:spcPct val="100000"/>
              </a:lnSpc>
              <a:spcBef>
                <a:spcPct val="5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例</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】32</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位的十六进制数据</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12345678H</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，在以字节编址的主存空间</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4000H</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开始位置存储：</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p:txBody>
      </p:sp>
      <p:graphicFrame>
        <p:nvGraphicFramePr>
          <p:cNvPr id="6" name="Group 83"/>
          <p:cNvGraphicFramePr>
            <a:graphicFrameLocks noGrp="1"/>
          </p:cNvGraphicFramePr>
          <p:nvPr/>
        </p:nvGraphicFramePr>
        <p:xfrm>
          <a:off x="996950" y="3575050"/>
          <a:ext cx="6815138" cy="2743200"/>
        </p:xfrm>
        <a:graphic>
          <a:graphicData uri="http://schemas.openxmlformats.org/drawingml/2006/table">
            <a:tbl>
              <a:tblPr/>
              <a:tblGrid>
                <a:gridCol w="2751138">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254000">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表</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5.1  </a:t>
                      </a: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数据存储顺序</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lg"/>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地址（十六进制） </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大端存储 </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小端存储 </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4000</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78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CCFF"/>
                    </a:solid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4001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56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CCFF"/>
                    </a:solid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4002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56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CCFF"/>
                    </a:solid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4003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78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extLst>
                  <a:ext uri="{0D108BD9-81ED-4DB2-BD59-A6C34878D82A}">
                    <a16:rowId xmlns:a16="http://schemas.microsoft.com/office/drawing/2014/main" val="10005"/>
                  </a:ext>
                </a:extLst>
              </a:tr>
            </a:tbl>
          </a:graphicData>
        </a:graphic>
      </p:graphicFrame>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B50287E9-291E-408A-9D8B-4E35631A9DB0}" type="slidenum">
              <a:rPr lang="zh-CN" altLang="en-US"/>
              <a:pPr/>
              <a:t>15</a:t>
            </a:fld>
            <a:endParaRPr lang="en-US" altLang="zh-CN"/>
          </a:p>
        </p:txBody>
      </p:sp>
      <p:sp>
        <p:nvSpPr>
          <p:cNvPr id="983042" name="Rectangle 2"/>
          <p:cNvSpPr>
            <a:spLocks noGrp="1" noChangeArrowheads="1"/>
          </p:cNvSpPr>
          <p:nvPr>
            <p:ph type="title"/>
          </p:nvPr>
        </p:nvSpPr>
        <p:spPr/>
        <p:txBody>
          <a:bodyPr/>
          <a:lstStyle/>
          <a:p>
            <a:r>
              <a:rPr lang="en-US" altLang="zh-CN" smtClean="0"/>
              <a:t>5.2.1</a:t>
            </a:r>
            <a:r>
              <a:rPr lang="en-US" altLang="zh-CN" b="0" smtClean="0"/>
              <a:t> </a:t>
            </a:r>
            <a:r>
              <a:rPr lang="zh-CN" altLang="en-US" b="0" smtClean="0"/>
              <a:t>存储模式</a:t>
            </a:r>
            <a:r>
              <a:rPr lang="en-US" altLang="zh-CN" b="0" smtClean="0"/>
              <a:t>	</a:t>
            </a:r>
            <a:r>
              <a:rPr lang="en-US" altLang="zh-CN" sz="3200" smtClean="0">
                <a:solidFill>
                  <a:srgbClr val="D60093"/>
                </a:solidFill>
              </a:rPr>
              <a:t>1.</a:t>
            </a:r>
            <a:r>
              <a:rPr lang="en-US" altLang="zh-CN" b="0" smtClean="0">
                <a:solidFill>
                  <a:srgbClr val="D60093"/>
                </a:solidFill>
              </a:rPr>
              <a:t> </a:t>
            </a:r>
            <a:r>
              <a:rPr lang="zh-CN" altLang="en-US" b="0" smtClean="0">
                <a:solidFill>
                  <a:srgbClr val="D60093"/>
                </a:solidFill>
              </a:rPr>
              <a:t>数据存储顺序</a:t>
            </a:r>
            <a:endParaRPr lang="zh-CN" altLang="en-US" sz="2800">
              <a:solidFill>
                <a:srgbClr val="006600"/>
              </a:solidFill>
              <a:ea typeface="黑体" pitchFamily="2" charset="-122"/>
            </a:endParaRPr>
          </a:p>
        </p:txBody>
      </p:sp>
      <p:sp>
        <p:nvSpPr>
          <p:cNvPr id="983043" name="Rectangle 3"/>
          <p:cNvSpPr>
            <a:spLocks noGrp="1" noChangeArrowheads="1"/>
          </p:cNvSpPr>
          <p:nvPr>
            <p:ph type="body" idx="1"/>
          </p:nvPr>
        </p:nvSpPr>
        <p:spPr>
          <a:xfrm>
            <a:off x="395288" y="549275"/>
            <a:ext cx="8569325" cy="6119813"/>
          </a:xfrm>
        </p:spPr>
        <p:txBody>
          <a:bodyPr/>
          <a:lstStyle/>
          <a:p>
            <a:pPr>
              <a:spcBef>
                <a:spcPct val="10000"/>
              </a:spcBef>
            </a:pPr>
            <a:r>
              <a:rPr lang="zh-CN" altLang="en-US">
                <a:solidFill>
                  <a:srgbClr val="FF0000"/>
                </a:solidFill>
              </a:rPr>
              <a:t>大端存储</a:t>
            </a:r>
            <a:r>
              <a:rPr lang="zh-CN" altLang="en-US"/>
              <a:t>（</a:t>
            </a:r>
            <a:r>
              <a:rPr lang="en-US" altLang="zh-CN"/>
              <a:t>Big-Endian Ordering</a:t>
            </a:r>
            <a:r>
              <a:rPr lang="zh-CN" altLang="en-US"/>
              <a:t>）</a:t>
            </a:r>
            <a:br>
              <a:rPr lang="zh-CN" altLang="en-US"/>
            </a:br>
            <a:r>
              <a:rPr lang="zh-CN" altLang="en-US"/>
              <a:t>最低有效字节存储在最高地址位置</a:t>
            </a:r>
          </a:p>
          <a:p>
            <a:pPr lvl="1">
              <a:spcBef>
                <a:spcPct val="10000"/>
              </a:spcBef>
            </a:pPr>
            <a:r>
              <a:rPr lang="en-US" altLang="zh-CN"/>
              <a:t>IBM S370/390</a:t>
            </a:r>
            <a:r>
              <a:rPr lang="zh-CN" altLang="en-US"/>
              <a:t>、</a:t>
            </a:r>
            <a:r>
              <a:rPr lang="en-US" altLang="zh-CN"/>
              <a:t>Motorola 680x0</a:t>
            </a:r>
            <a:r>
              <a:rPr lang="zh-CN" altLang="en-US"/>
              <a:t>、大部分</a:t>
            </a:r>
            <a:r>
              <a:rPr lang="en-US" altLang="zh-CN"/>
              <a:t>RISC</a:t>
            </a:r>
          </a:p>
          <a:p>
            <a:pPr lvl="1">
              <a:spcBef>
                <a:spcPct val="10000"/>
              </a:spcBef>
            </a:pPr>
            <a:r>
              <a:rPr lang="zh-CN" altLang="en-US"/>
              <a:t>优点：</a:t>
            </a:r>
          </a:p>
          <a:p>
            <a:pPr lvl="2"/>
            <a:r>
              <a:rPr lang="zh-CN" altLang="en-US" sz="2400"/>
              <a:t>字符串分类</a:t>
            </a:r>
          </a:p>
          <a:p>
            <a:pPr lvl="2"/>
            <a:r>
              <a:rPr lang="zh-CN" altLang="en-US" sz="2400"/>
              <a:t>十进制</a:t>
            </a:r>
            <a:r>
              <a:rPr lang="en-US" altLang="zh-CN" sz="2400"/>
              <a:t>/ASCII</a:t>
            </a:r>
            <a:r>
              <a:rPr lang="zh-CN" altLang="en-US" sz="2400"/>
              <a:t>字符打印</a:t>
            </a:r>
          </a:p>
          <a:p>
            <a:pPr lvl="2"/>
            <a:r>
              <a:rPr lang="zh-CN" altLang="en-US" sz="2400"/>
              <a:t>一致的次序：整数和字符串</a:t>
            </a:r>
          </a:p>
          <a:p>
            <a:pPr>
              <a:spcBef>
                <a:spcPct val="10000"/>
              </a:spcBef>
            </a:pPr>
            <a:r>
              <a:rPr lang="zh-CN" altLang="en-US">
                <a:solidFill>
                  <a:srgbClr val="FF0000"/>
                </a:solidFill>
              </a:rPr>
              <a:t>小端存储</a:t>
            </a:r>
            <a:r>
              <a:rPr lang="zh-CN" altLang="en-US"/>
              <a:t>（</a:t>
            </a:r>
            <a:r>
              <a:rPr lang="en-US" altLang="zh-CN"/>
              <a:t>Little-Endian Ordering</a:t>
            </a:r>
            <a:r>
              <a:rPr lang="zh-CN" altLang="en-US"/>
              <a:t>）</a:t>
            </a:r>
            <a:br>
              <a:rPr lang="zh-CN" altLang="en-US"/>
            </a:br>
            <a:r>
              <a:rPr lang="zh-CN" altLang="en-US"/>
              <a:t>最低有效字节存储在最低地址位置</a:t>
            </a:r>
          </a:p>
          <a:p>
            <a:pPr lvl="1">
              <a:spcBef>
                <a:spcPct val="10000"/>
              </a:spcBef>
            </a:pPr>
            <a:r>
              <a:rPr lang="en-US" altLang="zh-CN"/>
              <a:t>Intel 80x86</a:t>
            </a:r>
            <a:r>
              <a:rPr lang="zh-CN" altLang="en-US"/>
              <a:t>、</a:t>
            </a:r>
            <a:r>
              <a:rPr lang="en-US" altLang="zh-CN"/>
              <a:t>Pentium</a:t>
            </a:r>
            <a:r>
              <a:rPr lang="zh-CN" altLang="en-US"/>
              <a:t>、</a:t>
            </a:r>
            <a:r>
              <a:rPr lang="en-US" altLang="zh-CN"/>
              <a:t>VAX</a:t>
            </a:r>
            <a:r>
              <a:rPr lang="zh-CN" altLang="en-US"/>
              <a:t>、</a:t>
            </a:r>
            <a:r>
              <a:rPr lang="en-US" altLang="zh-CN"/>
              <a:t>Alpha</a:t>
            </a:r>
          </a:p>
          <a:p>
            <a:pPr lvl="1">
              <a:spcBef>
                <a:spcPct val="10000"/>
              </a:spcBef>
            </a:pPr>
            <a:r>
              <a:rPr lang="zh-CN" altLang="en-US"/>
              <a:t>优点：</a:t>
            </a:r>
          </a:p>
          <a:p>
            <a:pPr lvl="2">
              <a:spcBef>
                <a:spcPct val="10000"/>
              </a:spcBef>
            </a:pPr>
            <a:r>
              <a:rPr lang="zh-CN" altLang="en-US" sz="2400"/>
              <a:t>整数地址转换</a:t>
            </a:r>
          </a:p>
          <a:p>
            <a:pPr lvl="2">
              <a:spcBef>
                <a:spcPct val="10000"/>
              </a:spcBef>
            </a:pPr>
            <a:r>
              <a:rPr lang="zh-CN" altLang="en-US" sz="2400"/>
              <a:t>算术运算</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2B848FB0-8974-4D28-B30F-16EF9C4B0E44}" type="slidenum">
              <a:rPr lang="zh-CN" altLang="en-US"/>
              <a:pPr/>
              <a:t>16</a:t>
            </a:fld>
            <a:endParaRPr lang="en-US" altLang="zh-CN"/>
          </a:p>
        </p:txBody>
      </p:sp>
      <p:sp>
        <p:nvSpPr>
          <p:cNvPr id="1118210" name="Rectangle 2"/>
          <p:cNvSpPr>
            <a:spLocks noGrp="1" noChangeArrowheads="1"/>
          </p:cNvSpPr>
          <p:nvPr>
            <p:ph type="title"/>
          </p:nvPr>
        </p:nvSpPr>
        <p:spPr>
          <a:xfrm>
            <a:off x="468313" y="44450"/>
            <a:ext cx="8567737" cy="576263"/>
          </a:xfrm>
        </p:spPr>
        <p:txBody>
          <a:bodyPr/>
          <a:lstStyle/>
          <a:p>
            <a:r>
              <a:rPr lang="zh-CN" altLang="en-US" sz="2800" smtClean="0">
                <a:solidFill>
                  <a:srgbClr val="FF0066"/>
                </a:solidFill>
                <a:ea typeface="黑体" pitchFamily="2" charset="-122"/>
              </a:rPr>
              <a:t>西电版</a:t>
            </a:r>
            <a:r>
              <a:rPr lang="en-US" altLang="zh-CN" sz="2800" smtClean="0">
                <a:solidFill>
                  <a:srgbClr val="FF0066"/>
                </a:solidFill>
                <a:ea typeface="黑体" pitchFamily="2" charset="-122"/>
              </a:rPr>
              <a:t>P176, </a:t>
            </a:r>
            <a:r>
              <a:rPr lang="zh-CN" altLang="en-US" sz="2800" smtClean="0">
                <a:solidFill>
                  <a:srgbClr val="FF0066"/>
                </a:solidFill>
                <a:ea typeface="黑体" pitchFamily="2" charset="-122"/>
              </a:rPr>
              <a:t>习题</a:t>
            </a:r>
            <a:r>
              <a:rPr lang="en-US" altLang="zh-CN" sz="2800" smtClean="0">
                <a:solidFill>
                  <a:srgbClr val="FF0066"/>
                </a:solidFill>
                <a:ea typeface="黑体" pitchFamily="2" charset="-122"/>
              </a:rPr>
              <a:t>5.14</a:t>
            </a:r>
            <a:r>
              <a:rPr lang="en-US" altLang="zh-CN" sz="2800" smtClean="0">
                <a:ea typeface="黑体" pitchFamily="2" charset="-122"/>
              </a:rPr>
              <a:t> / </a:t>
            </a:r>
            <a:r>
              <a:rPr lang="zh-CN" altLang="en-US" sz="2800" smtClean="0">
                <a:ea typeface="黑体" pitchFamily="2" charset="-122"/>
              </a:rPr>
              <a:t>高教版</a:t>
            </a:r>
            <a:r>
              <a:rPr lang="en-US" altLang="zh-CN" sz="2800" smtClean="0">
                <a:ea typeface="黑体" pitchFamily="2" charset="-122"/>
              </a:rPr>
              <a:t>P221, </a:t>
            </a:r>
            <a:r>
              <a:rPr lang="zh-CN" altLang="en-US" sz="2800" smtClean="0">
                <a:ea typeface="黑体" pitchFamily="2" charset="-122"/>
              </a:rPr>
              <a:t>习题</a:t>
            </a:r>
            <a:r>
              <a:rPr lang="en-US" altLang="zh-CN" sz="2800">
                <a:ea typeface="黑体" pitchFamily="2" charset="-122"/>
              </a:rPr>
              <a:t>5.8</a:t>
            </a:r>
            <a:endParaRPr lang="zh-CN" altLang="en-US" sz="2800">
              <a:ea typeface="黑体" pitchFamily="2" charset="-122"/>
            </a:endParaRPr>
          </a:p>
        </p:txBody>
      </p:sp>
      <p:sp>
        <p:nvSpPr>
          <p:cNvPr id="1118211" name="Rectangle 3"/>
          <p:cNvSpPr>
            <a:spLocks noGrp="1" noChangeArrowheads="1"/>
          </p:cNvSpPr>
          <p:nvPr>
            <p:ph type="body" idx="1"/>
          </p:nvPr>
        </p:nvSpPr>
        <p:spPr>
          <a:xfrm>
            <a:off x="323850" y="549275"/>
            <a:ext cx="8578850" cy="1079500"/>
          </a:xfrm>
        </p:spPr>
        <p:txBody>
          <a:bodyPr/>
          <a:lstStyle/>
          <a:p>
            <a:pPr marL="0" indent="0">
              <a:buFont typeface="Wingdings" pitchFamily="2" charset="2"/>
              <a:buNone/>
            </a:pPr>
            <a:r>
              <a:rPr lang="zh-CN" altLang="en-US"/>
              <a:t>对下列数据结构，给出数据在以字节编址主存中以</a:t>
            </a:r>
            <a:r>
              <a:rPr lang="zh-CN" altLang="en-US">
                <a:solidFill>
                  <a:srgbClr val="FF0000"/>
                </a:solidFill>
              </a:rPr>
              <a:t>大端</a:t>
            </a:r>
            <a:r>
              <a:rPr lang="zh-CN" altLang="en-US"/>
              <a:t>和</a:t>
            </a:r>
            <a:r>
              <a:rPr lang="zh-CN" altLang="en-US">
                <a:solidFill>
                  <a:srgbClr val="FF0000"/>
                </a:solidFill>
              </a:rPr>
              <a:t>小端</a:t>
            </a:r>
            <a:r>
              <a:rPr lang="zh-CN" altLang="en-US"/>
              <a:t>方式存储的位置情况</a:t>
            </a:r>
            <a:r>
              <a:rPr lang="zh-CN" altLang="en-US" smtClean="0"/>
              <a:t>。（</a:t>
            </a:r>
            <a:r>
              <a:rPr lang="en-US" altLang="zh-CN" smtClean="0"/>
              <a:t>32</a:t>
            </a:r>
            <a:r>
              <a:rPr lang="zh-CN" altLang="en-US" smtClean="0"/>
              <a:t>位机）</a:t>
            </a:r>
            <a:endParaRPr lang="zh-CN" altLang="en-US"/>
          </a:p>
        </p:txBody>
      </p:sp>
      <p:sp>
        <p:nvSpPr>
          <p:cNvPr id="1118212" name="Text Box 4"/>
          <p:cNvSpPr txBox="1">
            <a:spLocks noChangeArrowheads="1"/>
          </p:cNvSpPr>
          <p:nvPr/>
        </p:nvSpPr>
        <p:spPr bwMode="auto">
          <a:xfrm>
            <a:off x="611188" y="1636713"/>
            <a:ext cx="5184775" cy="1216025"/>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spAutoFit/>
          </a:bodyPr>
          <a:lstStyle/>
          <a:p>
            <a:pPr algn="l"/>
            <a:r>
              <a:rPr lang="en-US" altLang="zh-CN"/>
              <a:t>struct {</a:t>
            </a:r>
          </a:p>
          <a:p>
            <a:pPr algn="l"/>
            <a:r>
              <a:rPr lang="en-US" altLang="zh-CN"/>
              <a:t>   double i;     </a:t>
            </a:r>
            <a:r>
              <a:rPr lang="en-US" altLang="zh-CN">
                <a:solidFill>
                  <a:srgbClr val="006600"/>
                </a:solidFill>
              </a:rPr>
              <a:t>//0x1112131415161718</a:t>
            </a:r>
          </a:p>
          <a:p>
            <a:pPr algn="l"/>
            <a:r>
              <a:rPr lang="en-US" altLang="zh-CN"/>
              <a:t>} s1;</a:t>
            </a:r>
            <a:endParaRPr lang="zh-CN" altLang="en-US"/>
          </a:p>
        </p:txBody>
      </p:sp>
      <p:sp>
        <p:nvSpPr>
          <p:cNvPr id="1118213" name="Text Box 5"/>
          <p:cNvSpPr txBox="1">
            <a:spLocks noChangeArrowheads="1"/>
          </p:cNvSpPr>
          <p:nvPr/>
        </p:nvSpPr>
        <p:spPr bwMode="auto">
          <a:xfrm>
            <a:off x="611188" y="3141663"/>
            <a:ext cx="3384550" cy="1581150"/>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spAutoFit/>
          </a:bodyPr>
          <a:lstStyle/>
          <a:p>
            <a:pPr algn="l"/>
            <a:r>
              <a:rPr lang="en-US" altLang="zh-CN"/>
              <a:t>struct {</a:t>
            </a:r>
          </a:p>
          <a:p>
            <a:pPr algn="l"/>
            <a:r>
              <a:rPr lang="en-US" altLang="zh-CN"/>
              <a:t>   int i;     </a:t>
            </a:r>
            <a:r>
              <a:rPr lang="en-US" altLang="zh-CN">
                <a:solidFill>
                  <a:srgbClr val="006600"/>
                </a:solidFill>
              </a:rPr>
              <a:t>//0x11121314</a:t>
            </a:r>
          </a:p>
          <a:p>
            <a:pPr algn="l"/>
            <a:r>
              <a:rPr lang="en-US" altLang="zh-CN"/>
              <a:t>   int j;     </a:t>
            </a:r>
            <a:r>
              <a:rPr lang="en-US" altLang="zh-CN">
                <a:solidFill>
                  <a:srgbClr val="006600"/>
                </a:solidFill>
              </a:rPr>
              <a:t>//0x15161718</a:t>
            </a:r>
          </a:p>
          <a:p>
            <a:pPr algn="l"/>
            <a:r>
              <a:rPr lang="en-US" altLang="zh-CN"/>
              <a:t>} s2; </a:t>
            </a:r>
            <a:endParaRPr lang="zh-CN" altLang="en-US"/>
          </a:p>
        </p:txBody>
      </p:sp>
      <p:sp>
        <p:nvSpPr>
          <p:cNvPr id="1118214" name="Text Box 6"/>
          <p:cNvSpPr txBox="1">
            <a:spLocks noChangeArrowheads="1"/>
          </p:cNvSpPr>
          <p:nvPr/>
        </p:nvSpPr>
        <p:spPr bwMode="auto">
          <a:xfrm>
            <a:off x="4284663" y="3141663"/>
            <a:ext cx="3384550" cy="2311400"/>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spAutoFit/>
          </a:bodyPr>
          <a:lstStyle/>
          <a:p>
            <a:pPr algn="l"/>
            <a:r>
              <a:rPr lang="en-US" altLang="zh-CN"/>
              <a:t>struct {</a:t>
            </a:r>
          </a:p>
          <a:p>
            <a:pPr algn="l"/>
            <a:r>
              <a:rPr lang="en-US" altLang="zh-CN"/>
              <a:t>   short i;	</a:t>
            </a:r>
            <a:r>
              <a:rPr lang="en-US" altLang="zh-CN">
                <a:solidFill>
                  <a:srgbClr val="006600"/>
                </a:solidFill>
              </a:rPr>
              <a:t>//0x1112</a:t>
            </a:r>
          </a:p>
          <a:p>
            <a:pPr algn="l"/>
            <a:r>
              <a:rPr lang="en-US" altLang="zh-CN"/>
              <a:t>   short j;	</a:t>
            </a:r>
            <a:r>
              <a:rPr lang="en-US" altLang="zh-CN">
                <a:solidFill>
                  <a:srgbClr val="006600"/>
                </a:solidFill>
              </a:rPr>
              <a:t>//0x1314</a:t>
            </a:r>
          </a:p>
          <a:p>
            <a:pPr algn="l"/>
            <a:r>
              <a:rPr lang="en-US" altLang="zh-CN"/>
              <a:t>   short k;	</a:t>
            </a:r>
            <a:r>
              <a:rPr lang="en-US" altLang="zh-CN">
                <a:solidFill>
                  <a:srgbClr val="006600"/>
                </a:solidFill>
              </a:rPr>
              <a:t>//0x1516</a:t>
            </a:r>
          </a:p>
          <a:p>
            <a:pPr algn="l"/>
            <a:r>
              <a:rPr lang="en-US" altLang="zh-CN"/>
              <a:t>   short l;	</a:t>
            </a:r>
            <a:r>
              <a:rPr lang="en-US" altLang="zh-CN">
                <a:solidFill>
                  <a:srgbClr val="006600"/>
                </a:solidFill>
              </a:rPr>
              <a:t>//0x1718</a:t>
            </a:r>
          </a:p>
          <a:p>
            <a:pPr algn="l"/>
            <a:r>
              <a:rPr lang="en-US" altLang="zh-CN"/>
              <a:t>} s3;</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灯片编号占位符 4"/>
          <p:cNvSpPr>
            <a:spLocks noGrp="1"/>
          </p:cNvSpPr>
          <p:nvPr>
            <p:ph type="sldNum" sz="quarter" idx="11"/>
          </p:nvPr>
        </p:nvSpPr>
        <p:spPr/>
        <p:txBody>
          <a:bodyPr/>
          <a:lstStyle/>
          <a:p>
            <a:fld id="{5F021031-E2C4-4254-B0D6-01D6200490E7}" type="slidenum">
              <a:rPr lang="zh-CN" altLang="en-US"/>
              <a:pPr/>
              <a:t>17</a:t>
            </a:fld>
            <a:endParaRPr lang="en-US" altLang="zh-CN"/>
          </a:p>
        </p:txBody>
      </p:sp>
      <p:sp>
        <p:nvSpPr>
          <p:cNvPr id="1119234" name="Rectangle 2"/>
          <p:cNvSpPr>
            <a:spLocks noGrp="1" noChangeArrowheads="1"/>
          </p:cNvSpPr>
          <p:nvPr>
            <p:ph type="title"/>
          </p:nvPr>
        </p:nvSpPr>
        <p:spPr>
          <a:xfrm>
            <a:off x="468313" y="44450"/>
            <a:ext cx="8567737" cy="576263"/>
          </a:xfrm>
        </p:spPr>
        <p:txBody>
          <a:bodyPr/>
          <a:lstStyle/>
          <a:p>
            <a:r>
              <a:rPr lang="zh-CN" altLang="en-US" sz="2800" smtClean="0">
                <a:solidFill>
                  <a:srgbClr val="FF0066"/>
                </a:solidFill>
                <a:ea typeface="黑体" pitchFamily="2" charset="-122"/>
              </a:rPr>
              <a:t>西电版</a:t>
            </a:r>
            <a:r>
              <a:rPr lang="en-US" altLang="zh-CN" sz="2800" smtClean="0">
                <a:solidFill>
                  <a:srgbClr val="FF0066"/>
                </a:solidFill>
                <a:ea typeface="黑体" pitchFamily="2" charset="-122"/>
              </a:rPr>
              <a:t>P176, </a:t>
            </a:r>
            <a:r>
              <a:rPr lang="zh-CN" altLang="en-US" sz="2800" smtClean="0">
                <a:solidFill>
                  <a:srgbClr val="FF0066"/>
                </a:solidFill>
                <a:ea typeface="黑体" pitchFamily="2" charset="-122"/>
              </a:rPr>
              <a:t>习题</a:t>
            </a:r>
            <a:r>
              <a:rPr lang="en-US" altLang="zh-CN" sz="2800" smtClean="0">
                <a:solidFill>
                  <a:srgbClr val="FF0066"/>
                </a:solidFill>
                <a:ea typeface="黑体" pitchFamily="2" charset="-122"/>
              </a:rPr>
              <a:t>5.14</a:t>
            </a:r>
            <a:r>
              <a:rPr lang="en-US" altLang="zh-CN" sz="2800" smtClean="0">
                <a:ea typeface="黑体" pitchFamily="2" charset="-122"/>
              </a:rPr>
              <a:t> / </a:t>
            </a:r>
            <a:r>
              <a:rPr lang="zh-CN" altLang="en-US" sz="2800" smtClean="0">
                <a:ea typeface="黑体" pitchFamily="2" charset="-122"/>
              </a:rPr>
              <a:t>高教版</a:t>
            </a:r>
            <a:r>
              <a:rPr lang="en-US" altLang="zh-CN" sz="2800" smtClean="0">
                <a:ea typeface="黑体" pitchFamily="2" charset="-122"/>
              </a:rPr>
              <a:t>P221, </a:t>
            </a:r>
            <a:r>
              <a:rPr lang="zh-CN" altLang="en-US" sz="2800" smtClean="0">
                <a:ea typeface="黑体" pitchFamily="2" charset="-122"/>
              </a:rPr>
              <a:t>习题</a:t>
            </a:r>
            <a:r>
              <a:rPr lang="en-US" altLang="zh-CN" sz="2800" smtClean="0">
                <a:ea typeface="黑体" pitchFamily="2" charset="-122"/>
              </a:rPr>
              <a:t>5.8</a:t>
            </a:r>
            <a:endParaRPr lang="zh-CN" altLang="en-US" sz="2800">
              <a:ea typeface="黑体" pitchFamily="2" charset="-122"/>
            </a:endParaRPr>
          </a:p>
        </p:txBody>
      </p:sp>
      <p:sp>
        <p:nvSpPr>
          <p:cNvPr id="1119235" name="Rectangle 3"/>
          <p:cNvSpPr>
            <a:spLocks noGrp="1" noChangeArrowheads="1"/>
          </p:cNvSpPr>
          <p:nvPr>
            <p:ph type="body" idx="1"/>
          </p:nvPr>
        </p:nvSpPr>
        <p:spPr>
          <a:xfrm>
            <a:off x="323850" y="549275"/>
            <a:ext cx="8578850" cy="1079500"/>
          </a:xfrm>
        </p:spPr>
        <p:txBody>
          <a:bodyPr/>
          <a:lstStyle/>
          <a:p>
            <a:pPr marL="0" indent="0">
              <a:buFont typeface="Wingdings" pitchFamily="2" charset="2"/>
              <a:buNone/>
            </a:pPr>
            <a:r>
              <a:rPr lang="zh-CN" altLang="en-US"/>
              <a:t>对下列数据结构，给出数据在以字节编址主存中以</a:t>
            </a:r>
            <a:r>
              <a:rPr lang="zh-CN" altLang="en-US">
                <a:solidFill>
                  <a:srgbClr val="FF0066"/>
                </a:solidFill>
              </a:rPr>
              <a:t>大端</a:t>
            </a:r>
            <a:r>
              <a:rPr lang="zh-CN" altLang="en-US"/>
              <a:t>和</a:t>
            </a:r>
            <a:r>
              <a:rPr lang="zh-CN" altLang="en-US">
                <a:solidFill>
                  <a:srgbClr val="FF0066"/>
                </a:solidFill>
              </a:rPr>
              <a:t>小端</a:t>
            </a:r>
            <a:r>
              <a:rPr lang="zh-CN" altLang="en-US"/>
              <a:t>方式存储的位置情况。</a:t>
            </a:r>
          </a:p>
        </p:txBody>
      </p:sp>
      <p:sp>
        <p:nvSpPr>
          <p:cNvPr id="1119236" name="Text Box 4"/>
          <p:cNvSpPr txBox="1">
            <a:spLocks noChangeArrowheads="1"/>
          </p:cNvSpPr>
          <p:nvPr/>
        </p:nvSpPr>
        <p:spPr bwMode="auto">
          <a:xfrm>
            <a:off x="466725" y="1636713"/>
            <a:ext cx="3384550" cy="1647825"/>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wrap="none"/>
          <a:lstStyle/>
          <a:p>
            <a:pPr algn="l"/>
            <a:r>
              <a:rPr lang="en-US" altLang="zh-CN"/>
              <a:t>struct {</a:t>
            </a:r>
          </a:p>
          <a:p>
            <a:pPr algn="l"/>
            <a:r>
              <a:rPr lang="en-US" altLang="zh-CN"/>
              <a:t>   double i;</a:t>
            </a:r>
          </a:p>
          <a:p>
            <a:pPr algn="l"/>
            <a:r>
              <a:rPr lang="en-US" altLang="zh-CN"/>
              <a:t>   </a:t>
            </a:r>
            <a:r>
              <a:rPr lang="en-US" altLang="zh-CN">
                <a:solidFill>
                  <a:srgbClr val="006600"/>
                </a:solidFill>
              </a:rPr>
              <a:t>//0x1112131415161718</a:t>
            </a:r>
          </a:p>
          <a:p>
            <a:pPr algn="l"/>
            <a:r>
              <a:rPr lang="en-US" altLang="zh-CN"/>
              <a:t>} s1;</a:t>
            </a:r>
            <a:endParaRPr lang="zh-CN" altLang="en-US"/>
          </a:p>
        </p:txBody>
      </p:sp>
      <p:graphicFrame>
        <p:nvGraphicFramePr>
          <p:cNvPr id="1119318" name="Group 86"/>
          <p:cNvGraphicFramePr>
            <a:graphicFrameLocks noGrp="1"/>
          </p:cNvGraphicFramePr>
          <p:nvPr/>
        </p:nvGraphicFramePr>
        <p:xfrm>
          <a:off x="514826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rPr>
                        <a:t>大端存储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19316" name="Line 84"/>
          <p:cNvSpPr>
            <a:spLocks noChangeShapeType="1"/>
          </p:cNvSpPr>
          <p:nvPr/>
        </p:nvSpPr>
        <p:spPr bwMode="auto">
          <a:xfrm>
            <a:off x="4860925" y="2516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17" name="Text Box 85"/>
          <p:cNvSpPr txBox="1">
            <a:spLocks noChangeArrowheads="1"/>
          </p:cNvSpPr>
          <p:nvPr/>
        </p:nvSpPr>
        <p:spPr bwMode="auto">
          <a:xfrm>
            <a:off x="4427538" y="2274888"/>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graphicFrame>
        <p:nvGraphicFramePr>
          <p:cNvPr id="1119319" name="Group 87"/>
          <p:cNvGraphicFramePr>
            <a:graphicFrameLocks noGrp="1"/>
          </p:cNvGraphicFramePr>
          <p:nvPr/>
        </p:nvGraphicFramePr>
        <p:xfrm>
          <a:off x="721201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rPr>
                        <a:t>小端存储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19347" name="Line 115"/>
          <p:cNvSpPr>
            <a:spLocks noChangeShapeType="1"/>
          </p:cNvSpPr>
          <p:nvPr/>
        </p:nvSpPr>
        <p:spPr bwMode="auto">
          <a:xfrm>
            <a:off x="6924675" y="2516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48" name="Text Box 116"/>
          <p:cNvSpPr txBox="1">
            <a:spLocks noChangeArrowheads="1"/>
          </p:cNvSpPr>
          <p:nvPr/>
        </p:nvSpPr>
        <p:spPr bwMode="auto">
          <a:xfrm>
            <a:off x="6491288" y="2274888"/>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sp>
        <p:nvSpPr>
          <p:cNvPr id="1119349" name="Text Box 117"/>
          <p:cNvSpPr txBox="1">
            <a:spLocks noChangeArrowheads="1"/>
          </p:cNvSpPr>
          <p:nvPr/>
        </p:nvSpPr>
        <p:spPr bwMode="auto">
          <a:xfrm>
            <a:off x="4211638" y="27813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19350" name="Line 118"/>
          <p:cNvSpPr>
            <a:spLocks noChangeShapeType="1"/>
          </p:cNvSpPr>
          <p:nvPr/>
        </p:nvSpPr>
        <p:spPr bwMode="auto">
          <a:xfrm>
            <a:off x="4859338" y="29972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51" name="Text Box 119"/>
          <p:cNvSpPr txBox="1">
            <a:spLocks noChangeArrowheads="1"/>
          </p:cNvSpPr>
          <p:nvPr/>
        </p:nvSpPr>
        <p:spPr bwMode="auto">
          <a:xfrm>
            <a:off x="6300788" y="27813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19352" name="Line 120"/>
          <p:cNvSpPr>
            <a:spLocks noChangeShapeType="1"/>
          </p:cNvSpPr>
          <p:nvPr/>
        </p:nvSpPr>
        <p:spPr bwMode="auto">
          <a:xfrm>
            <a:off x="6948488" y="29972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53" name="Text Box 121"/>
          <p:cNvSpPr txBox="1">
            <a:spLocks noChangeArrowheads="1"/>
          </p:cNvSpPr>
          <p:nvPr/>
        </p:nvSpPr>
        <p:spPr bwMode="auto">
          <a:xfrm>
            <a:off x="4211638" y="32131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p>
        </p:txBody>
      </p:sp>
      <p:sp>
        <p:nvSpPr>
          <p:cNvPr id="1119354" name="Line 122"/>
          <p:cNvSpPr>
            <a:spLocks noChangeShapeType="1"/>
          </p:cNvSpPr>
          <p:nvPr/>
        </p:nvSpPr>
        <p:spPr bwMode="auto">
          <a:xfrm>
            <a:off x="4859338" y="34290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55" name="Text Box 123"/>
          <p:cNvSpPr txBox="1">
            <a:spLocks noChangeArrowheads="1"/>
          </p:cNvSpPr>
          <p:nvPr/>
        </p:nvSpPr>
        <p:spPr bwMode="auto">
          <a:xfrm>
            <a:off x="4211638" y="36449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p>
        </p:txBody>
      </p:sp>
      <p:sp>
        <p:nvSpPr>
          <p:cNvPr id="1119356" name="Line 124"/>
          <p:cNvSpPr>
            <a:spLocks noChangeShapeType="1"/>
          </p:cNvSpPr>
          <p:nvPr/>
        </p:nvSpPr>
        <p:spPr bwMode="auto">
          <a:xfrm>
            <a:off x="4859338" y="38608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57" name="Text Box 125"/>
          <p:cNvSpPr txBox="1">
            <a:spLocks noChangeArrowheads="1"/>
          </p:cNvSpPr>
          <p:nvPr/>
        </p:nvSpPr>
        <p:spPr bwMode="auto">
          <a:xfrm>
            <a:off x="4211638" y="41497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+4</a:t>
            </a:r>
          </a:p>
        </p:txBody>
      </p:sp>
      <p:sp>
        <p:nvSpPr>
          <p:cNvPr id="1119358" name="Line 126"/>
          <p:cNvSpPr>
            <a:spLocks noChangeShapeType="1"/>
          </p:cNvSpPr>
          <p:nvPr/>
        </p:nvSpPr>
        <p:spPr bwMode="auto">
          <a:xfrm>
            <a:off x="4859338" y="43656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59" name="Text Box 127"/>
          <p:cNvSpPr txBox="1">
            <a:spLocks noChangeArrowheads="1"/>
          </p:cNvSpPr>
          <p:nvPr/>
        </p:nvSpPr>
        <p:spPr bwMode="auto">
          <a:xfrm>
            <a:off x="4211638" y="45815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+5</a:t>
            </a:r>
          </a:p>
        </p:txBody>
      </p:sp>
      <p:sp>
        <p:nvSpPr>
          <p:cNvPr id="1119360" name="Line 128"/>
          <p:cNvSpPr>
            <a:spLocks noChangeShapeType="1"/>
          </p:cNvSpPr>
          <p:nvPr/>
        </p:nvSpPr>
        <p:spPr bwMode="auto">
          <a:xfrm>
            <a:off x="4859338" y="47974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61" name="Text Box 129"/>
          <p:cNvSpPr txBox="1">
            <a:spLocks noChangeArrowheads="1"/>
          </p:cNvSpPr>
          <p:nvPr/>
        </p:nvSpPr>
        <p:spPr bwMode="auto">
          <a:xfrm>
            <a:off x="4211638" y="50133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+6</a:t>
            </a:r>
          </a:p>
        </p:txBody>
      </p:sp>
      <p:sp>
        <p:nvSpPr>
          <p:cNvPr id="1119362" name="Line 130"/>
          <p:cNvSpPr>
            <a:spLocks noChangeShapeType="1"/>
          </p:cNvSpPr>
          <p:nvPr/>
        </p:nvSpPr>
        <p:spPr bwMode="auto">
          <a:xfrm>
            <a:off x="4859338" y="52292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63" name="Text Box 131"/>
          <p:cNvSpPr txBox="1">
            <a:spLocks noChangeArrowheads="1"/>
          </p:cNvSpPr>
          <p:nvPr/>
        </p:nvSpPr>
        <p:spPr bwMode="auto">
          <a:xfrm>
            <a:off x="4211638" y="5516563"/>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+7</a:t>
            </a:r>
          </a:p>
        </p:txBody>
      </p:sp>
      <p:sp>
        <p:nvSpPr>
          <p:cNvPr id="1119364" name="Line 132"/>
          <p:cNvSpPr>
            <a:spLocks noChangeShapeType="1"/>
          </p:cNvSpPr>
          <p:nvPr/>
        </p:nvSpPr>
        <p:spPr bwMode="auto">
          <a:xfrm>
            <a:off x="4859338" y="5732463"/>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65" name="Text Box 133"/>
          <p:cNvSpPr txBox="1">
            <a:spLocks noChangeArrowheads="1"/>
          </p:cNvSpPr>
          <p:nvPr/>
        </p:nvSpPr>
        <p:spPr bwMode="auto">
          <a:xfrm>
            <a:off x="6300788" y="32131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p>
        </p:txBody>
      </p:sp>
      <p:sp>
        <p:nvSpPr>
          <p:cNvPr id="1119366" name="Line 134"/>
          <p:cNvSpPr>
            <a:spLocks noChangeShapeType="1"/>
          </p:cNvSpPr>
          <p:nvPr/>
        </p:nvSpPr>
        <p:spPr bwMode="auto">
          <a:xfrm>
            <a:off x="6948488" y="34290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67" name="Text Box 135"/>
          <p:cNvSpPr txBox="1">
            <a:spLocks noChangeArrowheads="1"/>
          </p:cNvSpPr>
          <p:nvPr/>
        </p:nvSpPr>
        <p:spPr bwMode="auto">
          <a:xfrm>
            <a:off x="6300788" y="36449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p>
        </p:txBody>
      </p:sp>
      <p:sp>
        <p:nvSpPr>
          <p:cNvPr id="1119368" name="Line 136"/>
          <p:cNvSpPr>
            <a:spLocks noChangeShapeType="1"/>
          </p:cNvSpPr>
          <p:nvPr/>
        </p:nvSpPr>
        <p:spPr bwMode="auto">
          <a:xfrm>
            <a:off x="6948488" y="38608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69" name="Text Box 137"/>
          <p:cNvSpPr txBox="1">
            <a:spLocks noChangeArrowheads="1"/>
          </p:cNvSpPr>
          <p:nvPr/>
        </p:nvSpPr>
        <p:spPr bwMode="auto">
          <a:xfrm>
            <a:off x="6300788" y="41497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+4</a:t>
            </a:r>
          </a:p>
        </p:txBody>
      </p:sp>
      <p:sp>
        <p:nvSpPr>
          <p:cNvPr id="1119370" name="Line 138"/>
          <p:cNvSpPr>
            <a:spLocks noChangeShapeType="1"/>
          </p:cNvSpPr>
          <p:nvPr/>
        </p:nvSpPr>
        <p:spPr bwMode="auto">
          <a:xfrm>
            <a:off x="6948488" y="43656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71" name="Text Box 139"/>
          <p:cNvSpPr txBox="1">
            <a:spLocks noChangeArrowheads="1"/>
          </p:cNvSpPr>
          <p:nvPr/>
        </p:nvSpPr>
        <p:spPr bwMode="auto">
          <a:xfrm>
            <a:off x="6300788" y="45815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+5</a:t>
            </a:r>
          </a:p>
        </p:txBody>
      </p:sp>
      <p:sp>
        <p:nvSpPr>
          <p:cNvPr id="1119372" name="Line 140"/>
          <p:cNvSpPr>
            <a:spLocks noChangeShapeType="1"/>
          </p:cNvSpPr>
          <p:nvPr/>
        </p:nvSpPr>
        <p:spPr bwMode="auto">
          <a:xfrm>
            <a:off x="6948488" y="47974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73" name="Text Box 141"/>
          <p:cNvSpPr txBox="1">
            <a:spLocks noChangeArrowheads="1"/>
          </p:cNvSpPr>
          <p:nvPr/>
        </p:nvSpPr>
        <p:spPr bwMode="auto">
          <a:xfrm>
            <a:off x="6300788" y="50133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+6</a:t>
            </a:r>
          </a:p>
        </p:txBody>
      </p:sp>
      <p:sp>
        <p:nvSpPr>
          <p:cNvPr id="1119374" name="Line 142"/>
          <p:cNvSpPr>
            <a:spLocks noChangeShapeType="1"/>
          </p:cNvSpPr>
          <p:nvPr/>
        </p:nvSpPr>
        <p:spPr bwMode="auto">
          <a:xfrm>
            <a:off x="6948488" y="52292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19375" name="Text Box 143"/>
          <p:cNvSpPr txBox="1">
            <a:spLocks noChangeArrowheads="1"/>
          </p:cNvSpPr>
          <p:nvPr/>
        </p:nvSpPr>
        <p:spPr bwMode="auto">
          <a:xfrm>
            <a:off x="6300788" y="5516563"/>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+7</a:t>
            </a:r>
          </a:p>
        </p:txBody>
      </p:sp>
      <p:sp>
        <p:nvSpPr>
          <p:cNvPr id="1119376" name="Line 144"/>
          <p:cNvSpPr>
            <a:spLocks noChangeShapeType="1"/>
          </p:cNvSpPr>
          <p:nvPr/>
        </p:nvSpPr>
        <p:spPr bwMode="auto">
          <a:xfrm>
            <a:off x="6948488" y="5732463"/>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4"/>
          <p:cNvSpPr>
            <a:spLocks noGrp="1"/>
          </p:cNvSpPr>
          <p:nvPr>
            <p:ph type="sldNum" sz="quarter" idx="11"/>
          </p:nvPr>
        </p:nvSpPr>
        <p:spPr/>
        <p:txBody>
          <a:bodyPr/>
          <a:lstStyle/>
          <a:p>
            <a:fld id="{67A86221-7309-4F7E-8FED-EAEAFD36D2B2}" type="slidenum">
              <a:rPr lang="zh-CN" altLang="en-US"/>
              <a:pPr/>
              <a:t>18</a:t>
            </a:fld>
            <a:endParaRPr lang="en-US" altLang="zh-CN"/>
          </a:p>
        </p:txBody>
      </p:sp>
      <p:sp>
        <p:nvSpPr>
          <p:cNvPr id="1120258" name="Rectangle 2"/>
          <p:cNvSpPr>
            <a:spLocks noGrp="1" noChangeArrowheads="1"/>
          </p:cNvSpPr>
          <p:nvPr>
            <p:ph type="title"/>
          </p:nvPr>
        </p:nvSpPr>
        <p:spPr>
          <a:xfrm>
            <a:off x="468313" y="44450"/>
            <a:ext cx="8567737" cy="576263"/>
          </a:xfrm>
        </p:spPr>
        <p:txBody>
          <a:bodyPr/>
          <a:lstStyle/>
          <a:p>
            <a:r>
              <a:rPr lang="zh-CN" altLang="en-US" sz="2800" smtClean="0">
                <a:solidFill>
                  <a:srgbClr val="FF0066"/>
                </a:solidFill>
                <a:ea typeface="黑体" pitchFamily="2" charset="-122"/>
              </a:rPr>
              <a:t>西电版</a:t>
            </a:r>
            <a:r>
              <a:rPr lang="en-US" altLang="zh-CN" sz="2800" smtClean="0">
                <a:solidFill>
                  <a:srgbClr val="FF0066"/>
                </a:solidFill>
                <a:ea typeface="黑体" pitchFamily="2" charset="-122"/>
              </a:rPr>
              <a:t>P176, </a:t>
            </a:r>
            <a:r>
              <a:rPr lang="zh-CN" altLang="en-US" sz="2800" smtClean="0">
                <a:solidFill>
                  <a:srgbClr val="FF0066"/>
                </a:solidFill>
                <a:ea typeface="黑体" pitchFamily="2" charset="-122"/>
              </a:rPr>
              <a:t>习题</a:t>
            </a:r>
            <a:r>
              <a:rPr lang="en-US" altLang="zh-CN" sz="2800" smtClean="0">
                <a:solidFill>
                  <a:srgbClr val="FF0066"/>
                </a:solidFill>
                <a:ea typeface="黑体" pitchFamily="2" charset="-122"/>
              </a:rPr>
              <a:t>5.14</a:t>
            </a:r>
            <a:r>
              <a:rPr lang="en-US" altLang="zh-CN" sz="2800" smtClean="0">
                <a:ea typeface="黑体" pitchFamily="2" charset="-122"/>
              </a:rPr>
              <a:t> / </a:t>
            </a:r>
            <a:r>
              <a:rPr lang="zh-CN" altLang="en-US" sz="2800" smtClean="0">
                <a:ea typeface="黑体" pitchFamily="2" charset="-122"/>
              </a:rPr>
              <a:t>高教版</a:t>
            </a:r>
            <a:r>
              <a:rPr lang="en-US" altLang="zh-CN" sz="2800" smtClean="0">
                <a:ea typeface="黑体" pitchFamily="2" charset="-122"/>
              </a:rPr>
              <a:t>P221, </a:t>
            </a:r>
            <a:r>
              <a:rPr lang="zh-CN" altLang="en-US" sz="2800" smtClean="0">
                <a:ea typeface="黑体" pitchFamily="2" charset="-122"/>
              </a:rPr>
              <a:t>习题</a:t>
            </a:r>
            <a:r>
              <a:rPr lang="en-US" altLang="zh-CN" sz="2800" smtClean="0">
                <a:ea typeface="黑体" pitchFamily="2" charset="-122"/>
              </a:rPr>
              <a:t>5.8</a:t>
            </a:r>
            <a:endParaRPr lang="zh-CN" altLang="en-US" sz="2800">
              <a:ea typeface="黑体" pitchFamily="2" charset="-122"/>
            </a:endParaRPr>
          </a:p>
        </p:txBody>
      </p:sp>
      <p:sp>
        <p:nvSpPr>
          <p:cNvPr id="1120259" name="Rectangle 3"/>
          <p:cNvSpPr>
            <a:spLocks noGrp="1" noChangeArrowheads="1"/>
          </p:cNvSpPr>
          <p:nvPr>
            <p:ph type="body" idx="1"/>
          </p:nvPr>
        </p:nvSpPr>
        <p:spPr>
          <a:xfrm>
            <a:off x="323850" y="549275"/>
            <a:ext cx="8578850" cy="1079500"/>
          </a:xfrm>
        </p:spPr>
        <p:txBody>
          <a:bodyPr/>
          <a:lstStyle/>
          <a:p>
            <a:pPr marL="0" indent="0">
              <a:buFont typeface="Wingdings" pitchFamily="2" charset="2"/>
              <a:buNone/>
            </a:pPr>
            <a:r>
              <a:rPr lang="zh-CN" altLang="en-US"/>
              <a:t>对下列数据结构，给出数据在以字节编址主存中以</a:t>
            </a:r>
            <a:r>
              <a:rPr lang="zh-CN" altLang="en-US">
                <a:solidFill>
                  <a:srgbClr val="FF0066"/>
                </a:solidFill>
              </a:rPr>
              <a:t>大端</a:t>
            </a:r>
            <a:r>
              <a:rPr lang="zh-CN" altLang="en-US"/>
              <a:t>和</a:t>
            </a:r>
            <a:r>
              <a:rPr lang="zh-CN" altLang="en-US">
                <a:solidFill>
                  <a:srgbClr val="FF0066"/>
                </a:solidFill>
              </a:rPr>
              <a:t>小端</a:t>
            </a:r>
            <a:r>
              <a:rPr lang="zh-CN" altLang="en-US"/>
              <a:t>方式存储的位置情况。</a:t>
            </a:r>
          </a:p>
        </p:txBody>
      </p:sp>
      <p:graphicFrame>
        <p:nvGraphicFramePr>
          <p:cNvPr id="1120261" name="Group 5"/>
          <p:cNvGraphicFramePr>
            <a:graphicFrameLocks noGrp="1"/>
          </p:cNvGraphicFramePr>
          <p:nvPr/>
        </p:nvGraphicFramePr>
        <p:xfrm>
          <a:off x="514826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rPr>
                        <a:t>大端存储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20289" name="Line 33"/>
          <p:cNvSpPr>
            <a:spLocks noChangeShapeType="1"/>
          </p:cNvSpPr>
          <p:nvPr/>
        </p:nvSpPr>
        <p:spPr bwMode="auto">
          <a:xfrm>
            <a:off x="4860925" y="2516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290" name="Text Box 34"/>
          <p:cNvSpPr txBox="1">
            <a:spLocks noChangeArrowheads="1"/>
          </p:cNvSpPr>
          <p:nvPr/>
        </p:nvSpPr>
        <p:spPr bwMode="auto">
          <a:xfrm>
            <a:off x="4427538" y="2274888"/>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graphicFrame>
        <p:nvGraphicFramePr>
          <p:cNvPr id="1120361" name="Group 105"/>
          <p:cNvGraphicFramePr>
            <a:graphicFrameLocks noGrp="1"/>
          </p:cNvGraphicFramePr>
          <p:nvPr/>
        </p:nvGraphicFramePr>
        <p:xfrm>
          <a:off x="721201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rPr>
                        <a:t>小端存储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20319" name="Line 63"/>
          <p:cNvSpPr>
            <a:spLocks noChangeShapeType="1"/>
          </p:cNvSpPr>
          <p:nvPr/>
        </p:nvSpPr>
        <p:spPr bwMode="auto">
          <a:xfrm>
            <a:off x="6924675" y="2516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20" name="Text Box 64"/>
          <p:cNvSpPr txBox="1">
            <a:spLocks noChangeArrowheads="1"/>
          </p:cNvSpPr>
          <p:nvPr/>
        </p:nvSpPr>
        <p:spPr bwMode="auto">
          <a:xfrm>
            <a:off x="6491288" y="2274888"/>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sp>
        <p:nvSpPr>
          <p:cNvPr id="1120321" name="Text Box 65"/>
          <p:cNvSpPr txBox="1">
            <a:spLocks noChangeArrowheads="1"/>
          </p:cNvSpPr>
          <p:nvPr/>
        </p:nvSpPr>
        <p:spPr bwMode="auto">
          <a:xfrm>
            <a:off x="4211638" y="27813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20322" name="Line 66"/>
          <p:cNvSpPr>
            <a:spLocks noChangeShapeType="1"/>
          </p:cNvSpPr>
          <p:nvPr/>
        </p:nvSpPr>
        <p:spPr bwMode="auto">
          <a:xfrm>
            <a:off x="4859338" y="29972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23" name="Text Box 67"/>
          <p:cNvSpPr txBox="1">
            <a:spLocks noChangeArrowheads="1"/>
          </p:cNvSpPr>
          <p:nvPr/>
        </p:nvSpPr>
        <p:spPr bwMode="auto">
          <a:xfrm>
            <a:off x="6300788" y="27813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20324" name="Line 68"/>
          <p:cNvSpPr>
            <a:spLocks noChangeShapeType="1"/>
          </p:cNvSpPr>
          <p:nvPr/>
        </p:nvSpPr>
        <p:spPr bwMode="auto">
          <a:xfrm>
            <a:off x="6948488" y="29972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25" name="Text Box 69"/>
          <p:cNvSpPr txBox="1">
            <a:spLocks noChangeArrowheads="1"/>
          </p:cNvSpPr>
          <p:nvPr/>
        </p:nvSpPr>
        <p:spPr bwMode="auto">
          <a:xfrm>
            <a:off x="4211638" y="32131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p>
        </p:txBody>
      </p:sp>
      <p:sp>
        <p:nvSpPr>
          <p:cNvPr id="1120326" name="Line 70"/>
          <p:cNvSpPr>
            <a:spLocks noChangeShapeType="1"/>
          </p:cNvSpPr>
          <p:nvPr/>
        </p:nvSpPr>
        <p:spPr bwMode="auto">
          <a:xfrm>
            <a:off x="4859338" y="34290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27" name="Text Box 71"/>
          <p:cNvSpPr txBox="1">
            <a:spLocks noChangeArrowheads="1"/>
          </p:cNvSpPr>
          <p:nvPr/>
        </p:nvSpPr>
        <p:spPr bwMode="auto">
          <a:xfrm>
            <a:off x="4211638" y="36449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p>
        </p:txBody>
      </p:sp>
      <p:sp>
        <p:nvSpPr>
          <p:cNvPr id="1120328" name="Line 72"/>
          <p:cNvSpPr>
            <a:spLocks noChangeShapeType="1"/>
          </p:cNvSpPr>
          <p:nvPr/>
        </p:nvSpPr>
        <p:spPr bwMode="auto">
          <a:xfrm>
            <a:off x="4859338" y="38608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37" name="Text Box 81"/>
          <p:cNvSpPr txBox="1">
            <a:spLocks noChangeArrowheads="1"/>
          </p:cNvSpPr>
          <p:nvPr/>
        </p:nvSpPr>
        <p:spPr bwMode="auto">
          <a:xfrm>
            <a:off x="6300788" y="32131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p>
        </p:txBody>
      </p:sp>
      <p:sp>
        <p:nvSpPr>
          <p:cNvPr id="1120338" name="Line 82"/>
          <p:cNvSpPr>
            <a:spLocks noChangeShapeType="1"/>
          </p:cNvSpPr>
          <p:nvPr/>
        </p:nvSpPr>
        <p:spPr bwMode="auto">
          <a:xfrm>
            <a:off x="6948488" y="34290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39" name="Text Box 83"/>
          <p:cNvSpPr txBox="1">
            <a:spLocks noChangeArrowheads="1"/>
          </p:cNvSpPr>
          <p:nvPr/>
        </p:nvSpPr>
        <p:spPr bwMode="auto">
          <a:xfrm>
            <a:off x="6300788" y="36449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p>
        </p:txBody>
      </p:sp>
      <p:sp>
        <p:nvSpPr>
          <p:cNvPr id="1120340" name="Line 84"/>
          <p:cNvSpPr>
            <a:spLocks noChangeShapeType="1"/>
          </p:cNvSpPr>
          <p:nvPr/>
        </p:nvSpPr>
        <p:spPr bwMode="auto">
          <a:xfrm>
            <a:off x="6948488" y="38608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41" name="Text Box 85"/>
          <p:cNvSpPr txBox="1">
            <a:spLocks noChangeArrowheads="1"/>
          </p:cNvSpPr>
          <p:nvPr/>
        </p:nvSpPr>
        <p:spPr bwMode="auto">
          <a:xfrm>
            <a:off x="6300788" y="41497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0342" name="Line 86"/>
          <p:cNvSpPr>
            <a:spLocks noChangeShapeType="1"/>
          </p:cNvSpPr>
          <p:nvPr/>
        </p:nvSpPr>
        <p:spPr bwMode="auto">
          <a:xfrm>
            <a:off x="6948488" y="43656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43" name="Text Box 87"/>
          <p:cNvSpPr txBox="1">
            <a:spLocks noChangeArrowheads="1"/>
          </p:cNvSpPr>
          <p:nvPr/>
        </p:nvSpPr>
        <p:spPr bwMode="auto">
          <a:xfrm>
            <a:off x="6300788" y="45815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p>
        </p:txBody>
      </p:sp>
      <p:sp>
        <p:nvSpPr>
          <p:cNvPr id="1120344" name="Line 88"/>
          <p:cNvSpPr>
            <a:spLocks noChangeShapeType="1"/>
          </p:cNvSpPr>
          <p:nvPr/>
        </p:nvSpPr>
        <p:spPr bwMode="auto">
          <a:xfrm>
            <a:off x="6948488" y="47974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45" name="Text Box 89"/>
          <p:cNvSpPr txBox="1">
            <a:spLocks noChangeArrowheads="1"/>
          </p:cNvSpPr>
          <p:nvPr/>
        </p:nvSpPr>
        <p:spPr bwMode="auto">
          <a:xfrm>
            <a:off x="6300788" y="50133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+2</a:t>
            </a:r>
          </a:p>
        </p:txBody>
      </p:sp>
      <p:sp>
        <p:nvSpPr>
          <p:cNvPr id="1120346" name="Line 90"/>
          <p:cNvSpPr>
            <a:spLocks noChangeShapeType="1"/>
          </p:cNvSpPr>
          <p:nvPr/>
        </p:nvSpPr>
        <p:spPr bwMode="auto">
          <a:xfrm>
            <a:off x="6948488" y="52292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47" name="Text Box 91"/>
          <p:cNvSpPr txBox="1">
            <a:spLocks noChangeArrowheads="1"/>
          </p:cNvSpPr>
          <p:nvPr/>
        </p:nvSpPr>
        <p:spPr bwMode="auto">
          <a:xfrm>
            <a:off x="6300788" y="5516563"/>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+3</a:t>
            </a:r>
          </a:p>
        </p:txBody>
      </p:sp>
      <p:sp>
        <p:nvSpPr>
          <p:cNvPr id="1120348" name="Line 92"/>
          <p:cNvSpPr>
            <a:spLocks noChangeShapeType="1"/>
          </p:cNvSpPr>
          <p:nvPr/>
        </p:nvSpPr>
        <p:spPr bwMode="auto">
          <a:xfrm>
            <a:off x="6948488" y="5732463"/>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49" name="Text Box 93"/>
          <p:cNvSpPr txBox="1">
            <a:spLocks noChangeArrowheads="1"/>
          </p:cNvSpPr>
          <p:nvPr/>
        </p:nvSpPr>
        <p:spPr bwMode="auto">
          <a:xfrm>
            <a:off x="611188" y="1700213"/>
            <a:ext cx="3384550" cy="1581150"/>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spAutoFit/>
          </a:bodyPr>
          <a:lstStyle/>
          <a:p>
            <a:pPr algn="l"/>
            <a:r>
              <a:rPr lang="en-US" altLang="zh-CN"/>
              <a:t>struct {</a:t>
            </a:r>
          </a:p>
          <a:p>
            <a:pPr algn="l"/>
            <a:r>
              <a:rPr lang="en-US" altLang="zh-CN"/>
              <a:t>   int i;     </a:t>
            </a:r>
            <a:r>
              <a:rPr lang="en-US" altLang="zh-CN">
                <a:solidFill>
                  <a:srgbClr val="006600"/>
                </a:solidFill>
              </a:rPr>
              <a:t>//0x11121314</a:t>
            </a:r>
          </a:p>
          <a:p>
            <a:pPr algn="l"/>
            <a:r>
              <a:rPr lang="en-US" altLang="zh-CN"/>
              <a:t>   int j;     </a:t>
            </a:r>
            <a:r>
              <a:rPr lang="en-US" altLang="zh-CN">
                <a:solidFill>
                  <a:srgbClr val="006600"/>
                </a:solidFill>
              </a:rPr>
              <a:t>//0x15161718</a:t>
            </a:r>
          </a:p>
          <a:p>
            <a:pPr algn="l"/>
            <a:r>
              <a:rPr lang="en-US" altLang="zh-CN"/>
              <a:t>} s2; </a:t>
            </a:r>
            <a:endParaRPr lang="zh-CN" altLang="en-US"/>
          </a:p>
        </p:txBody>
      </p:sp>
      <p:sp>
        <p:nvSpPr>
          <p:cNvPr id="1120362" name="Text Box 106"/>
          <p:cNvSpPr txBox="1">
            <a:spLocks noChangeArrowheads="1"/>
          </p:cNvSpPr>
          <p:nvPr/>
        </p:nvSpPr>
        <p:spPr bwMode="auto">
          <a:xfrm>
            <a:off x="4211638" y="41497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0363" name="Line 107"/>
          <p:cNvSpPr>
            <a:spLocks noChangeShapeType="1"/>
          </p:cNvSpPr>
          <p:nvPr/>
        </p:nvSpPr>
        <p:spPr bwMode="auto">
          <a:xfrm>
            <a:off x="4859338" y="43656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64" name="Text Box 108"/>
          <p:cNvSpPr txBox="1">
            <a:spLocks noChangeArrowheads="1"/>
          </p:cNvSpPr>
          <p:nvPr/>
        </p:nvSpPr>
        <p:spPr bwMode="auto">
          <a:xfrm>
            <a:off x="4211638" y="45815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p>
        </p:txBody>
      </p:sp>
      <p:sp>
        <p:nvSpPr>
          <p:cNvPr id="1120365" name="Line 109"/>
          <p:cNvSpPr>
            <a:spLocks noChangeShapeType="1"/>
          </p:cNvSpPr>
          <p:nvPr/>
        </p:nvSpPr>
        <p:spPr bwMode="auto">
          <a:xfrm>
            <a:off x="4859338" y="47974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66" name="Text Box 110"/>
          <p:cNvSpPr txBox="1">
            <a:spLocks noChangeArrowheads="1"/>
          </p:cNvSpPr>
          <p:nvPr/>
        </p:nvSpPr>
        <p:spPr bwMode="auto">
          <a:xfrm>
            <a:off x="4211638" y="50133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+2</a:t>
            </a:r>
          </a:p>
        </p:txBody>
      </p:sp>
      <p:sp>
        <p:nvSpPr>
          <p:cNvPr id="1120367" name="Line 111"/>
          <p:cNvSpPr>
            <a:spLocks noChangeShapeType="1"/>
          </p:cNvSpPr>
          <p:nvPr/>
        </p:nvSpPr>
        <p:spPr bwMode="auto">
          <a:xfrm>
            <a:off x="4859338" y="52292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0368" name="Text Box 112"/>
          <p:cNvSpPr txBox="1">
            <a:spLocks noChangeArrowheads="1"/>
          </p:cNvSpPr>
          <p:nvPr/>
        </p:nvSpPr>
        <p:spPr bwMode="auto">
          <a:xfrm>
            <a:off x="4211638" y="5516563"/>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+3</a:t>
            </a:r>
          </a:p>
        </p:txBody>
      </p:sp>
      <p:sp>
        <p:nvSpPr>
          <p:cNvPr id="1120369" name="Line 113"/>
          <p:cNvSpPr>
            <a:spLocks noChangeShapeType="1"/>
          </p:cNvSpPr>
          <p:nvPr/>
        </p:nvSpPr>
        <p:spPr bwMode="auto">
          <a:xfrm>
            <a:off x="4859338" y="5732463"/>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4"/>
          <p:cNvSpPr>
            <a:spLocks noGrp="1"/>
          </p:cNvSpPr>
          <p:nvPr>
            <p:ph type="sldNum" sz="quarter" idx="11"/>
          </p:nvPr>
        </p:nvSpPr>
        <p:spPr/>
        <p:txBody>
          <a:bodyPr/>
          <a:lstStyle/>
          <a:p>
            <a:fld id="{2064E896-6EB6-483C-B98D-E5ABCAB25F51}" type="slidenum">
              <a:rPr lang="zh-CN" altLang="en-US"/>
              <a:pPr/>
              <a:t>19</a:t>
            </a:fld>
            <a:endParaRPr lang="en-US" altLang="zh-CN"/>
          </a:p>
        </p:txBody>
      </p:sp>
      <p:sp>
        <p:nvSpPr>
          <p:cNvPr id="1121282" name="Rectangle 2"/>
          <p:cNvSpPr>
            <a:spLocks noGrp="1" noChangeArrowheads="1"/>
          </p:cNvSpPr>
          <p:nvPr>
            <p:ph type="title"/>
          </p:nvPr>
        </p:nvSpPr>
        <p:spPr>
          <a:xfrm>
            <a:off x="468313" y="44450"/>
            <a:ext cx="8567737" cy="576263"/>
          </a:xfrm>
        </p:spPr>
        <p:txBody>
          <a:bodyPr/>
          <a:lstStyle/>
          <a:p>
            <a:r>
              <a:rPr lang="zh-CN" altLang="en-US" sz="2800" smtClean="0">
                <a:solidFill>
                  <a:srgbClr val="FF0066"/>
                </a:solidFill>
                <a:ea typeface="黑体" pitchFamily="2" charset="-122"/>
              </a:rPr>
              <a:t>西电版</a:t>
            </a:r>
            <a:r>
              <a:rPr lang="en-US" altLang="zh-CN" sz="2800" smtClean="0">
                <a:solidFill>
                  <a:srgbClr val="FF0066"/>
                </a:solidFill>
                <a:ea typeface="黑体" pitchFamily="2" charset="-122"/>
              </a:rPr>
              <a:t>P176, </a:t>
            </a:r>
            <a:r>
              <a:rPr lang="zh-CN" altLang="en-US" sz="2800" smtClean="0">
                <a:solidFill>
                  <a:srgbClr val="FF0066"/>
                </a:solidFill>
                <a:ea typeface="黑体" pitchFamily="2" charset="-122"/>
              </a:rPr>
              <a:t>习题</a:t>
            </a:r>
            <a:r>
              <a:rPr lang="en-US" altLang="zh-CN" sz="2800" smtClean="0">
                <a:solidFill>
                  <a:srgbClr val="FF0066"/>
                </a:solidFill>
                <a:ea typeface="黑体" pitchFamily="2" charset="-122"/>
              </a:rPr>
              <a:t>5.14</a:t>
            </a:r>
            <a:r>
              <a:rPr lang="en-US" altLang="zh-CN" sz="2800" smtClean="0">
                <a:ea typeface="黑体" pitchFamily="2" charset="-122"/>
              </a:rPr>
              <a:t> / </a:t>
            </a:r>
            <a:r>
              <a:rPr lang="zh-CN" altLang="en-US" sz="2800" smtClean="0">
                <a:ea typeface="黑体" pitchFamily="2" charset="-122"/>
              </a:rPr>
              <a:t>高教版</a:t>
            </a:r>
            <a:r>
              <a:rPr lang="en-US" altLang="zh-CN" sz="2800" smtClean="0">
                <a:ea typeface="黑体" pitchFamily="2" charset="-122"/>
              </a:rPr>
              <a:t>P221, </a:t>
            </a:r>
            <a:r>
              <a:rPr lang="zh-CN" altLang="en-US" sz="2800" smtClean="0">
                <a:ea typeface="黑体" pitchFamily="2" charset="-122"/>
              </a:rPr>
              <a:t>习题</a:t>
            </a:r>
            <a:r>
              <a:rPr lang="en-US" altLang="zh-CN" sz="2800" smtClean="0">
                <a:ea typeface="黑体" pitchFamily="2" charset="-122"/>
              </a:rPr>
              <a:t>5.8</a:t>
            </a:r>
            <a:endParaRPr lang="zh-CN" altLang="en-US" sz="2800">
              <a:ea typeface="黑体" pitchFamily="2" charset="-122"/>
            </a:endParaRPr>
          </a:p>
        </p:txBody>
      </p:sp>
      <p:sp>
        <p:nvSpPr>
          <p:cNvPr id="1121283" name="Rectangle 3"/>
          <p:cNvSpPr>
            <a:spLocks noGrp="1" noChangeArrowheads="1"/>
          </p:cNvSpPr>
          <p:nvPr>
            <p:ph type="body" idx="1"/>
          </p:nvPr>
        </p:nvSpPr>
        <p:spPr>
          <a:xfrm>
            <a:off x="323850" y="549275"/>
            <a:ext cx="8578850" cy="1079500"/>
          </a:xfrm>
        </p:spPr>
        <p:txBody>
          <a:bodyPr/>
          <a:lstStyle/>
          <a:p>
            <a:pPr marL="0" indent="0">
              <a:buFont typeface="Wingdings" pitchFamily="2" charset="2"/>
              <a:buNone/>
            </a:pPr>
            <a:r>
              <a:rPr lang="zh-CN" altLang="en-US"/>
              <a:t>对下列数据结构，给出数据在以字节编址主存中以</a:t>
            </a:r>
            <a:r>
              <a:rPr lang="zh-CN" altLang="en-US">
                <a:solidFill>
                  <a:srgbClr val="FF0066"/>
                </a:solidFill>
              </a:rPr>
              <a:t>大端</a:t>
            </a:r>
            <a:r>
              <a:rPr lang="zh-CN" altLang="en-US"/>
              <a:t>和</a:t>
            </a:r>
            <a:r>
              <a:rPr lang="zh-CN" altLang="en-US">
                <a:solidFill>
                  <a:srgbClr val="FF0066"/>
                </a:solidFill>
              </a:rPr>
              <a:t>小端</a:t>
            </a:r>
            <a:r>
              <a:rPr lang="zh-CN" altLang="en-US"/>
              <a:t>方式存储的位置情况。</a:t>
            </a:r>
          </a:p>
        </p:txBody>
      </p:sp>
      <p:graphicFrame>
        <p:nvGraphicFramePr>
          <p:cNvPr id="1121284" name="Group 4"/>
          <p:cNvGraphicFramePr>
            <a:graphicFrameLocks noGrp="1"/>
          </p:cNvGraphicFramePr>
          <p:nvPr/>
        </p:nvGraphicFramePr>
        <p:xfrm>
          <a:off x="514826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rPr>
                        <a:t>大端存储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21312" name="Line 32"/>
          <p:cNvSpPr>
            <a:spLocks noChangeShapeType="1"/>
          </p:cNvSpPr>
          <p:nvPr/>
        </p:nvSpPr>
        <p:spPr bwMode="auto">
          <a:xfrm>
            <a:off x="4860925" y="2516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13" name="Text Box 33"/>
          <p:cNvSpPr txBox="1">
            <a:spLocks noChangeArrowheads="1"/>
          </p:cNvSpPr>
          <p:nvPr/>
        </p:nvSpPr>
        <p:spPr bwMode="auto">
          <a:xfrm>
            <a:off x="4427538" y="2274888"/>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graphicFrame>
        <p:nvGraphicFramePr>
          <p:cNvPr id="1121314" name="Group 34"/>
          <p:cNvGraphicFramePr>
            <a:graphicFrameLocks noGrp="1"/>
          </p:cNvGraphicFramePr>
          <p:nvPr/>
        </p:nvGraphicFramePr>
        <p:xfrm>
          <a:off x="7212013" y="1004888"/>
          <a:ext cx="960437" cy="5394960"/>
        </p:xfrm>
        <a:graphic>
          <a:graphicData uri="http://schemas.openxmlformats.org/drawingml/2006/table">
            <a:tbl>
              <a:tblPr/>
              <a:tblGrid>
                <a:gridCol w="960437">
                  <a:extLst>
                    <a:ext uri="{9D8B030D-6E8A-4147-A177-3AD203B41FA5}">
                      <a16:colId xmlns:a16="http://schemas.microsoft.com/office/drawing/2014/main" val="2000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rPr>
                        <a:t>小端存储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11</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14</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13</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16</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15</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18</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17</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21348" name="Text Box 68"/>
          <p:cNvSpPr txBox="1">
            <a:spLocks noChangeArrowheads="1"/>
          </p:cNvSpPr>
          <p:nvPr/>
        </p:nvSpPr>
        <p:spPr bwMode="auto">
          <a:xfrm>
            <a:off x="4211638" y="27813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21349" name="Line 69"/>
          <p:cNvSpPr>
            <a:spLocks noChangeShapeType="1"/>
          </p:cNvSpPr>
          <p:nvPr/>
        </p:nvSpPr>
        <p:spPr bwMode="auto">
          <a:xfrm>
            <a:off x="4859338" y="29972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52" name="Text Box 72"/>
          <p:cNvSpPr txBox="1">
            <a:spLocks noChangeArrowheads="1"/>
          </p:cNvSpPr>
          <p:nvPr/>
        </p:nvSpPr>
        <p:spPr bwMode="auto">
          <a:xfrm>
            <a:off x="4211638" y="32131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1353" name="Line 73"/>
          <p:cNvSpPr>
            <a:spLocks noChangeShapeType="1"/>
          </p:cNvSpPr>
          <p:nvPr/>
        </p:nvSpPr>
        <p:spPr bwMode="auto">
          <a:xfrm>
            <a:off x="4859338" y="34290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54" name="Text Box 74"/>
          <p:cNvSpPr txBox="1">
            <a:spLocks noChangeArrowheads="1"/>
          </p:cNvSpPr>
          <p:nvPr/>
        </p:nvSpPr>
        <p:spPr bwMode="auto">
          <a:xfrm>
            <a:off x="4211638" y="3644900"/>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p>
        </p:txBody>
      </p:sp>
      <p:sp>
        <p:nvSpPr>
          <p:cNvPr id="1121355" name="Line 75"/>
          <p:cNvSpPr>
            <a:spLocks noChangeShapeType="1"/>
          </p:cNvSpPr>
          <p:nvPr/>
        </p:nvSpPr>
        <p:spPr bwMode="auto">
          <a:xfrm>
            <a:off x="4859338" y="3860800"/>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69" name="Text Box 89"/>
          <p:cNvSpPr txBox="1">
            <a:spLocks noChangeArrowheads="1"/>
          </p:cNvSpPr>
          <p:nvPr/>
        </p:nvSpPr>
        <p:spPr bwMode="auto">
          <a:xfrm>
            <a:off x="4211638" y="41497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k</a:t>
            </a:r>
            <a:endParaRPr lang="en-US" altLang="zh-CN">
              <a:solidFill>
                <a:srgbClr val="FF0000"/>
              </a:solidFill>
            </a:endParaRPr>
          </a:p>
        </p:txBody>
      </p:sp>
      <p:sp>
        <p:nvSpPr>
          <p:cNvPr id="1121370" name="Line 90"/>
          <p:cNvSpPr>
            <a:spLocks noChangeShapeType="1"/>
          </p:cNvSpPr>
          <p:nvPr/>
        </p:nvSpPr>
        <p:spPr bwMode="auto">
          <a:xfrm>
            <a:off x="4859338" y="43656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71" name="Text Box 91"/>
          <p:cNvSpPr txBox="1">
            <a:spLocks noChangeArrowheads="1"/>
          </p:cNvSpPr>
          <p:nvPr/>
        </p:nvSpPr>
        <p:spPr bwMode="auto">
          <a:xfrm>
            <a:off x="4211638" y="45815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k</a:t>
            </a:r>
            <a:r>
              <a:rPr lang="en-US" altLang="zh-CN">
                <a:solidFill>
                  <a:srgbClr val="FF0000"/>
                </a:solidFill>
              </a:rPr>
              <a:t>+1</a:t>
            </a:r>
          </a:p>
        </p:txBody>
      </p:sp>
      <p:sp>
        <p:nvSpPr>
          <p:cNvPr id="1121372" name="Line 92"/>
          <p:cNvSpPr>
            <a:spLocks noChangeShapeType="1"/>
          </p:cNvSpPr>
          <p:nvPr/>
        </p:nvSpPr>
        <p:spPr bwMode="auto">
          <a:xfrm>
            <a:off x="4859338" y="47974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73" name="Text Box 93"/>
          <p:cNvSpPr txBox="1">
            <a:spLocks noChangeArrowheads="1"/>
          </p:cNvSpPr>
          <p:nvPr/>
        </p:nvSpPr>
        <p:spPr bwMode="auto">
          <a:xfrm>
            <a:off x="4211638" y="5013325"/>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l</a:t>
            </a:r>
            <a:endParaRPr lang="en-US" altLang="zh-CN">
              <a:solidFill>
                <a:srgbClr val="FF0000"/>
              </a:solidFill>
            </a:endParaRPr>
          </a:p>
        </p:txBody>
      </p:sp>
      <p:sp>
        <p:nvSpPr>
          <p:cNvPr id="1121374" name="Line 94"/>
          <p:cNvSpPr>
            <a:spLocks noChangeShapeType="1"/>
          </p:cNvSpPr>
          <p:nvPr/>
        </p:nvSpPr>
        <p:spPr bwMode="auto">
          <a:xfrm>
            <a:off x="4859338" y="522922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75" name="Text Box 95"/>
          <p:cNvSpPr txBox="1">
            <a:spLocks noChangeArrowheads="1"/>
          </p:cNvSpPr>
          <p:nvPr/>
        </p:nvSpPr>
        <p:spPr bwMode="auto">
          <a:xfrm>
            <a:off x="4211638" y="5516563"/>
            <a:ext cx="719137"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l</a:t>
            </a:r>
            <a:r>
              <a:rPr lang="en-US" altLang="zh-CN">
                <a:solidFill>
                  <a:srgbClr val="FF0000"/>
                </a:solidFill>
              </a:rPr>
              <a:t>+1</a:t>
            </a:r>
          </a:p>
        </p:txBody>
      </p:sp>
      <p:sp>
        <p:nvSpPr>
          <p:cNvPr id="1121376" name="Line 96"/>
          <p:cNvSpPr>
            <a:spLocks noChangeShapeType="1"/>
          </p:cNvSpPr>
          <p:nvPr/>
        </p:nvSpPr>
        <p:spPr bwMode="auto">
          <a:xfrm>
            <a:off x="4859338" y="5732463"/>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77" name="Text Box 97"/>
          <p:cNvSpPr txBox="1">
            <a:spLocks noChangeArrowheads="1"/>
          </p:cNvSpPr>
          <p:nvPr/>
        </p:nvSpPr>
        <p:spPr bwMode="auto">
          <a:xfrm>
            <a:off x="395288" y="1773238"/>
            <a:ext cx="3384550" cy="2311400"/>
          </a:xfrm>
          <a:prstGeom prst="rect">
            <a:avLst/>
          </a:prstGeom>
          <a:solidFill>
            <a:srgbClr val="FFFF99"/>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spAutoFit/>
          </a:bodyPr>
          <a:lstStyle/>
          <a:p>
            <a:pPr algn="l"/>
            <a:r>
              <a:rPr lang="en-US" altLang="zh-CN"/>
              <a:t>struct {</a:t>
            </a:r>
          </a:p>
          <a:p>
            <a:pPr algn="l"/>
            <a:r>
              <a:rPr lang="en-US" altLang="zh-CN"/>
              <a:t>   short i;	</a:t>
            </a:r>
            <a:r>
              <a:rPr lang="en-US" altLang="zh-CN">
                <a:solidFill>
                  <a:srgbClr val="006600"/>
                </a:solidFill>
              </a:rPr>
              <a:t>//0x1112</a:t>
            </a:r>
          </a:p>
          <a:p>
            <a:pPr algn="l"/>
            <a:r>
              <a:rPr lang="en-US" altLang="zh-CN"/>
              <a:t>   short j;	</a:t>
            </a:r>
            <a:r>
              <a:rPr lang="en-US" altLang="zh-CN">
                <a:solidFill>
                  <a:srgbClr val="006600"/>
                </a:solidFill>
              </a:rPr>
              <a:t>//0x1314</a:t>
            </a:r>
          </a:p>
          <a:p>
            <a:pPr algn="l"/>
            <a:r>
              <a:rPr lang="en-US" altLang="zh-CN"/>
              <a:t>   short k;	</a:t>
            </a:r>
            <a:r>
              <a:rPr lang="en-US" altLang="zh-CN">
                <a:solidFill>
                  <a:srgbClr val="006600"/>
                </a:solidFill>
              </a:rPr>
              <a:t>//0x1516</a:t>
            </a:r>
          </a:p>
          <a:p>
            <a:pPr algn="l"/>
            <a:r>
              <a:rPr lang="en-US" altLang="zh-CN"/>
              <a:t>   short l;	</a:t>
            </a:r>
            <a:r>
              <a:rPr lang="en-US" altLang="zh-CN">
                <a:solidFill>
                  <a:srgbClr val="006600"/>
                </a:solidFill>
              </a:rPr>
              <a:t>//0x1718</a:t>
            </a:r>
          </a:p>
          <a:p>
            <a:pPr algn="l"/>
            <a:r>
              <a:rPr lang="en-US" altLang="zh-CN"/>
              <a:t>} s3;</a:t>
            </a:r>
          </a:p>
        </p:txBody>
      </p:sp>
      <p:sp>
        <p:nvSpPr>
          <p:cNvPr id="1121378" name="Line 98"/>
          <p:cNvSpPr>
            <a:spLocks noChangeShapeType="1"/>
          </p:cNvSpPr>
          <p:nvPr/>
        </p:nvSpPr>
        <p:spPr bwMode="auto">
          <a:xfrm>
            <a:off x="6948488" y="2492375"/>
            <a:ext cx="287337"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79" name="Text Box 99"/>
          <p:cNvSpPr txBox="1">
            <a:spLocks noChangeArrowheads="1"/>
          </p:cNvSpPr>
          <p:nvPr/>
        </p:nvSpPr>
        <p:spPr bwMode="auto">
          <a:xfrm>
            <a:off x="6515100" y="2251075"/>
            <a:ext cx="431800"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p>
        </p:txBody>
      </p:sp>
      <p:sp>
        <p:nvSpPr>
          <p:cNvPr id="1121380" name="Text Box 100"/>
          <p:cNvSpPr txBox="1">
            <a:spLocks noChangeArrowheads="1"/>
          </p:cNvSpPr>
          <p:nvPr/>
        </p:nvSpPr>
        <p:spPr bwMode="auto">
          <a:xfrm>
            <a:off x="6299200" y="2757488"/>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p>
        </p:txBody>
      </p:sp>
      <p:sp>
        <p:nvSpPr>
          <p:cNvPr id="1121381" name="Line 101"/>
          <p:cNvSpPr>
            <a:spLocks noChangeShapeType="1"/>
          </p:cNvSpPr>
          <p:nvPr/>
        </p:nvSpPr>
        <p:spPr bwMode="auto">
          <a:xfrm>
            <a:off x="6946900" y="29733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82" name="Text Box 102"/>
          <p:cNvSpPr txBox="1">
            <a:spLocks noChangeArrowheads="1"/>
          </p:cNvSpPr>
          <p:nvPr/>
        </p:nvSpPr>
        <p:spPr bwMode="auto">
          <a:xfrm>
            <a:off x="6299200" y="3189288"/>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1383" name="Line 103"/>
          <p:cNvSpPr>
            <a:spLocks noChangeShapeType="1"/>
          </p:cNvSpPr>
          <p:nvPr/>
        </p:nvSpPr>
        <p:spPr bwMode="auto">
          <a:xfrm>
            <a:off x="6946900" y="34051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84" name="Text Box 104"/>
          <p:cNvSpPr txBox="1">
            <a:spLocks noChangeArrowheads="1"/>
          </p:cNvSpPr>
          <p:nvPr/>
        </p:nvSpPr>
        <p:spPr bwMode="auto">
          <a:xfrm>
            <a:off x="6299200" y="3621088"/>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p>
        </p:txBody>
      </p:sp>
      <p:sp>
        <p:nvSpPr>
          <p:cNvPr id="1121385" name="Line 105"/>
          <p:cNvSpPr>
            <a:spLocks noChangeShapeType="1"/>
          </p:cNvSpPr>
          <p:nvPr/>
        </p:nvSpPr>
        <p:spPr bwMode="auto">
          <a:xfrm>
            <a:off x="6946900" y="3836988"/>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86" name="Text Box 106"/>
          <p:cNvSpPr txBox="1">
            <a:spLocks noChangeArrowheads="1"/>
          </p:cNvSpPr>
          <p:nvPr/>
        </p:nvSpPr>
        <p:spPr bwMode="auto">
          <a:xfrm>
            <a:off x="6299200" y="4125913"/>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k</a:t>
            </a:r>
            <a:endParaRPr lang="en-US" altLang="zh-CN">
              <a:solidFill>
                <a:srgbClr val="FF0000"/>
              </a:solidFill>
            </a:endParaRPr>
          </a:p>
        </p:txBody>
      </p:sp>
      <p:sp>
        <p:nvSpPr>
          <p:cNvPr id="1121387" name="Line 107"/>
          <p:cNvSpPr>
            <a:spLocks noChangeShapeType="1"/>
          </p:cNvSpPr>
          <p:nvPr/>
        </p:nvSpPr>
        <p:spPr bwMode="auto">
          <a:xfrm>
            <a:off x="6946900" y="4341813"/>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88" name="Text Box 108"/>
          <p:cNvSpPr txBox="1">
            <a:spLocks noChangeArrowheads="1"/>
          </p:cNvSpPr>
          <p:nvPr/>
        </p:nvSpPr>
        <p:spPr bwMode="auto">
          <a:xfrm>
            <a:off x="6299200" y="4557713"/>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k</a:t>
            </a:r>
            <a:r>
              <a:rPr lang="en-US" altLang="zh-CN">
                <a:solidFill>
                  <a:srgbClr val="FF0000"/>
                </a:solidFill>
              </a:rPr>
              <a:t>+1</a:t>
            </a:r>
          </a:p>
        </p:txBody>
      </p:sp>
      <p:sp>
        <p:nvSpPr>
          <p:cNvPr id="1121389" name="Line 109"/>
          <p:cNvSpPr>
            <a:spLocks noChangeShapeType="1"/>
          </p:cNvSpPr>
          <p:nvPr/>
        </p:nvSpPr>
        <p:spPr bwMode="auto">
          <a:xfrm>
            <a:off x="6946900" y="4773613"/>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90" name="Text Box 110"/>
          <p:cNvSpPr txBox="1">
            <a:spLocks noChangeArrowheads="1"/>
          </p:cNvSpPr>
          <p:nvPr/>
        </p:nvSpPr>
        <p:spPr bwMode="auto">
          <a:xfrm>
            <a:off x="6299200" y="4989513"/>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l</a:t>
            </a:r>
            <a:endParaRPr lang="en-US" altLang="zh-CN">
              <a:solidFill>
                <a:srgbClr val="FF0000"/>
              </a:solidFill>
            </a:endParaRPr>
          </a:p>
        </p:txBody>
      </p:sp>
      <p:sp>
        <p:nvSpPr>
          <p:cNvPr id="1121391" name="Line 111"/>
          <p:cNvSpPr>
            <a:spLocks noChangeShapeType="1"/>
          </p:cNvSpPr>
          <p:nvPr/>
        </p:nvSpPr>
        <p:spPr bwMode="auto">
          <a:xfrm>
            <a:off x="6946900" y="5205413"/>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
        <p:nvSpPr>
          <p:cNvPr id="1121392" name="Text Box 112"/>
          <p:cNvSpPr txBox="1">
            <a:spLocks noChangeArrowheads="1"/>
          </p:cNvSpPr>
          <p:nvPr/>
        </p:nvSpPr>
        <p:spPr bwMode="auto">
          <a:xfrm>
            <a:off x="6299200" y="5492750"/>
            <a:ext cx="719138" cy="457200"/>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i="1">
                <a:solidFill>
                  <a:srgbClr val="FF0000"/>
                </a:solidFill>
              </a:rPr>
              <a:t>l</a:t>
            </a:r>
            <a:r>
              <a:rPr lang="en-US" altLang="zh-CN">
                <a:solidFill>
                  <a:srgbClr val="FF0000"/>
                </a:solidFill>
              </a:rPr>
              <a:t>+1</a:t>
            </a:r>
          </a:p>
        </p:txBody>
      </p:sp>
      <p:sp>
        <p:nvSpPr>
          <p:cNvPr id="1121393" name="Line 113"/>
          <p:cNvSpPr>
            <a:spLocks noChangeShapeType="1"/>
          </p:cNvSpPr>
          <p:nvPr/>
        </p:nvSpPr>
        <p:spPr bwMode="auto">
          <a:xfrm>
            <a:off x="6946900" y="5708650"/>
            <a:ext cx="287338" cy="0"/>
          </a:xfrm>
          <a:prstGeom prst="line">
            <a:avLst/>
          </a:prstGeom>
          <a:noFill/>
          <a:ln w="28575">
            <a:solidFill>
              <a:srgbClr val="FF0066"/>
            </a:solidFill>
            <a:round/>
            <a:headEnd/>
            <a:tailEnd type="triangle" w="med" len="lg"/>
          </a:ln>
          <a:effectLst/>
        </p:spPr>
        <p:txBody>
          <a:bodyPr>
            <a:spAutoFit/>
          </a:bodyPr>
          <a:lstStyle/>
          <a:p>
            <a:endParaRPr lang="zh-CN" altLang="en-US"/>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1"/>
          </p:nvPr>
        </p:nvSpPr>
        <p:spPr/>
        <p:txBody>
          <a:bodyPr/>
          <a:lstStyle/>
          <a:p>
            <a:fld id="{E26C52A2-EC2F-431C-8990-7ADBD7450E77}" type="slidenum">
              <a:rPr lang="zh-CN" altLang="en-US"/>
              <a:pPr/>
              <a:t>2</a:t>
            </a:fld>
            <a:endParaRPr lang="en-US" altLang="zh-CN"/>
          </a:p>
        </p:txBody>
      </p:sp>
      <p:sp>
        <p:nvSpPr>
          <p:cNvPr id="1095684" name="Rectangle 4" descr="横向砖形"/>
          <p:cNvSpPr>
            <a:spLocks noChangeArrowheads="1"/>
          </p:cNvSpPr>
          <p:nvPr/>
        </p:nvSpPr>
        <p:spPr bwMode="auto">
          <a:xfrm>
            <a:off x="1187450" y="2781300"/>
            <a:ext cx="7272338" cy="576263"/>
          </a:xfrm>
          <a:prstGeom prst="rect">
            <a:avLst/>
          </a:prstGeom>
          <a:pattFill prst="horzBrick">
            <a:fgClr>
              <a:srgbClr val="FF6600"/>
            </a:fgClr>
            <a:bgClr>
              <a:schemeClr val="bg1"/>
            </a:bgClr>
          </a:pattFill>
          <a:ln w="28575" algn="ctr">
            <a:solidFill>
              <a:srgbClr val="FF6600"/>
            </a:solidFill>
            <a:miter lim="800000"/>
            <a:headEnd/>
            <a:tailEnd type="none" w="med" len="lg"/>
          </a:ln>
          <a:effectLst/>
        </p:spPr>
        <p:txBody>
          <a:bodyPr wrap="none" anchor="ctr"/>
          <a:lstStyle/>
          <a:p>
            <a:r>
              <a:rPr lang="zh-CN" altLang="en-US" sz="2800">
                <a:solidFill>
                  <a:schemeClr val="bg2"/>
                </a:solidFill>
                <a:latin typeface="Arial" charset="0"/>
                <a:ea typeface="黑体" pitchFamily="2" charset="-122"/>
              </a:rPr>
              <a:t>指令系统</a:t>
            </a:r>
          </a:p>
        </p:txBody>
      </p:sp>
      <p:grpSp>
        <p:nvGrpSpPr>
          <p:cNvPr id="1095685" name="Group 5"/>
          <p:cNvGrpSpPr>
            <a:grpSpLocks/>
          </p:cNvGrpSpPr>
          <p:nvPr/>
        </p:nvGrpSpPr>
        <p:grpSpPr bwMode="auto">
          <a:xfrm>
            <a:off x="3851275" y="3357563"/>
            <a:ext cx="1893888" cy="1511300"/>
            <a:chOff x="2426" y="2024"/>
            <a:chExt cx="1193" cy="952"/>
          </a:xfrm>
        </p:grpSpPr>
        <p:sp>
          <p:nvSpPr>
            <p:cNvPr id="1095686" name="Oval 6"/>
            <p:cNvSpPr>
              <a:spLocks noChangeArrowheads="1"/>
            </p:cNvSpPr>
            <p:nvPr/>
          </p:nvSpPr>
          <p:spPr bwMode="auto">
            <a:xfrm>
              <a:off x="2871" y="2122"/>
              <a:ext cx="297" cy="297"/>
            </a:xfrm>
            <a:prstGeom prst="ellipse">
              <a:avLst/>
            </a:prstGeom>
            <a:noFill/>
            <a:ln w="38100" algn="ctr">
              <a:solidFill>
                <a:schemeClr val="tx1"/>
              </a:solidFill>
              <a:round/>
              <a:headEnd/>
              <a:tailEnd type="none" w="med" len="lg"/>
            </a:ln>
            <a:effectLst/>
          </p:spPr>
          <p:txBody>
            <a:bodyPr wrap="none" anchor="ctr"/>
            <a:lstStyle/>
            <a:p>
              <a:endParaRPr lang="zh-CN" altLang="en-US"/>
            </a:p>
          </p:txBody>
        </p:sp>
        <p:sp>
          <p:nvSpPr>
            <p:cNvPr id="1095687" name="Line 7"/>
            <p:cNvSpPr>
              <a:spLocks noChangeShapeType="1"/>
            </p:cNvSpPr>
            <p:nvPr/>
          </p:nvSpPr>
          <p:spPr bwMode="auto">
            <a:xfrm>
              <a:off x="2909" y="2233"/>
              <a:ext cx="73" cy="0"/>
            </a:xfrm>
            <a:prstGeom prst="line">
              <a:avLst/>
            </a:prstGeom>
            <a:noFill/>
            <a:ln w="38100">
              <a:solidFill>
                <a:schemeClr val="tx1"/>
              </a:solidFill>
              <a:round/>
              <a:headEnd/>
              <a:tailEnd type="none" w="med" len="lg"/>
            </a:ln>
            <a:effectLst/>
          </p:spPr>
          <p:txBody>
            <a:bodyPr/>
            <a:lstStyle/>
            <a:p>
              <a:endParaRPr lang="zh-CN" altLang="en-US"/>
            </a:p>
          </p:txBody>
        </p:sp>
        <p:sp>
          <p:nvSpPr>
            <p:cNvPr id="1095688" name="Line 8"/>
            <p:cNvSpPr>
              <a:spLocks noChangeShapeType="1"/>
            </p:cNvSpPr>
            <p:nvPr/>
          </p:nvSpPr>
          <p:spPr bwMode="auto">
            <a:xfrm>
              <a:off x="3058" y="2233"/>
              <a:ext cx="73" cy="0"/>
            </a:xfrm>
            <a:prstGeom prst="line">
              <a:avLst/>
            </a:prstGeom>
            <a:noFill/>
            <a:ln w="38100">
              <a:solidFill>
                <a:schemeClr val="tx1"/>
              </a:solidFill>
              <a:round/>
              <a:headEnd/>
              <a:tailEnd type="none" w="med" len="lg"/>
            </a:ln>
            <a:effectLst/>
          </p:spPr>
          <p:txBody>
            <a:bodyPr/>
            <a:lstStyle/>
            <a:p>
              <a:endParaRPr lang="zh-CN" altLang="en-US"/>
            </a:p>
          </p:txBody>
        </p:sp>
        <p:sp>
          <p:nvSpPr>
            <p:cNvPr id="1095689" name="Freeform 9"/>
            <p:cNvSpPr>
              <a:spLocks/>
            </p:cNvSpPr>
            <p:nvPr/>
          </p:nvSpPr>
          <p:spPr bwMode="auto">
            <a:xfrm>
              <a:off x="2946" y="2308"/>
              <a:ext cx="148" cy="37"/>
            </a:xfrm>
            <a:custGeom>
              <a:avLst/>
              <a:gdLst/>
              <a:ahLst/>
              <a:cxnLst>
                <a:cxn ang="0">
                  <a:pos x="0" y="91"/>
                </a:cxn>
                <a:cxn ang="0">
                  <a:pos x="136" y="0"/>
                </a:cxn>
                <a:cxn ang="0">
                  <a:pos x="272" y="91"/>
                </a:cxn>
              </a:cxnLst>
              <a:rect l="0" t="0" r="r" b="b"/>
              <a:pathLst>
                <a:path w="272" h="91">
                  <a:moveTo>
                    <a:pt x="0" y="91"/>
                  </a:moveTo>
                  <a:cubicBezTo>
                    <a:pt x="45" y="45"/>
                    <a:pt x="91" y="0"/>
                    <a:pt x="136" y="0"/>
                  </a:cubicBezTo>
                  <a:cubicBezTo>
                    <a:pt x="181" y="0"/>
                    <a:pt x="226" y="45"/>
                    <a:pt x="272" y="91"/>
                  </a:cubicBezTo>
                </a:path>
              </a:pathLst>
            </a:custGeom>
            <a:noFill/>
            <a:ln w="38100" cap="flat" cmpd="sng">
              <a:solidFill>
                <a:schemeClr val="tx1"/>
              </a:solidFill>
              <a:prstDash val="solid"/>
              <a:round/>
              <a:headEnd type="none" w="med" len="med"/>
              <a:tailEnd type="none" w="med" len="lg"/>
            </a:ln>
            <a:effectLst/>
          </p:spPr>
          <p:txBody>
            <a:bodyPr/>
            <a:lstStyle/>
            <a:p>
              <a:endParaRPr lang="zh-CN" altLang="en-US"/>
            </a:p>
          </p:txBody>
        </p:sp>
        <p:sp>
          <p:nvSpPr>
            <p:cNvPr id="1095690" name="Line 10"/>
            <p:cNvSpPr>
              <a:spLocks noChangeShapeType="1"/>
            </p:cNvSpPr>
            <p:nvPr/>
          </p:nvSpPr>
          <p:spPr bwMode="auto">
            <a:xfrm>
              <a:off x="3020" y="2419"/>
              <a:ext cx="0" cy="297"/>
            </a:xfrm>
            <a:prstGeom prst="line">
              <a:avLst/>
            </a:prstGeom>
            <a:noFill/>
            <a:ln w="38100">
              <a:solidFill>
                <a:schemeClr val="tx1"/>
              </a:solidFill>
              <a:round/>
              <a:headEnd/>
              <a:tailEnd type="none" w="med" len="lg"/>
            </a:ln>
            <a:effectLst/>
          </p:spPr>
          <p:txBody>
            <a:bodyPr/>
            <a:lstStyle/>
            <a:p>
              <a:endParaRPr lang="zh-CN" altLang="en-US"/>
            </a:p>
          </p:txBody>
        </p:sp>
        <p:sp>
          <p:nvSpPr>
            <p:cNvPr id="1095691" name="Line 11"/>
            <p:cNvSpPr>
              <a:spLocks noChangeShapeType="1"/>
            </p:cNvSpPr>
            <p:nvPr/>
          </p:nvSpPr>
          <p:spPr bwMode="auto">
            <a:xfrm>
              <a:off x="2834" y="2716"/>
              <a:ext cx="372" cy="0"/>
            </a:xfrm>
            <a:prstGeom prst="line">
              <a:avLst/>
            </a:prstGeom>
            <a:noFill/>
            <a:ln w="38100">
              <a:solidFill>
                <a:schemeClr val="tx1"/>
              </a:solidFill>
              <a:round/>
              <a:headEnd/>
              <a:tailEnd type="none" w="med" len="lg"/>
            </a:ln>
            <a:effectLst/>
          </p:spPr>
          <p:txBody>
            <a:bodyPr/>
            <a:lstStyle/>
            <a:p>
              <a:endParaRPr lang="zh-CN" altLang="en-US"/>
            </a:p>
          </p:txBody>
        </p:sp>
        <p:sp>
          <p:nvSpPr>
            <p:cNvPr id="1095692" name="Line 12"/>
            <p:cNvSpPr>
              <a:spLocks noChangeShapeType="1"/>
            </p:cNvSpPr>
            <p:nvPr/>
          </p:nvSpPr>
          <p:spPr bwMode="auto">
            <a:xfrm>
              <a:off x="3198" y="2716"/>
              <a:ext cx="74" cy="260"/>
            </a:xfrm>
            <a:prstGeom prst="line">
              <a:avLst/>
            </a:prstGeom>
            <a:noFill/>
            <a:ln w="38100">
              <a:solidFill>
                <a:schemeClr val="tx1"/>
              </a:solidFill>
              <a:round/>
              <a:headEnd/>
              <a:tailEnd type="none" w="med" len="lg"/>
            </a:ln>
            <a:effectLst/>
          </p:spPr>
          <p:txBody>
            <a:bodyPr/>
            <a:lstStyle/>
            <a:p>
              <a:endParaRPr lang="zh-CN" altLang="en-US"/>
            </a:p>
          </p:txBody>
        </p:sp>
        <p:sp>
          <p:nvSpPr>
            <p:cNvPr id="1095693" name="Line 13"/>
            <p:cNvSpPr>
              <a:spLocks noChangeShapeType="1"/>
            </p:cNvSpPr>
            <p:nvPr/>
          </p:nvSpPr>
          <p:spPr bwMode="auto">
            <a:xfrm flipH="1">
              <a:off x="2761" y="2716"/>
              <a:ext cx="74" cy="260"/>
            </a:xfrm>
            <a:prstGeom prst="line">
              <a:avLst/>
            </a:prstGeom>
            <a:noFill/>
            <a:ln w="38100">
              <a:solidFill>
                <a:schemeClr val="tx1"/>
              </a:solidFill>
              <a:round/>
              <a:headEnd/>
              <a:tailEnd type="none" w="med" len="lg"/>
            </a:ln>
            <a:effectLst/>
          </p:spPr>
          <p:txBody>
            <a:bodyPr/>
            <a:lstStyle/>
            <a:p>
              <a:endParaRPr lang="zh-CN" altLang="en-US"/>
            </a:p>
          </p:txBody>
        </p:sp>
        <p:sp>
          <p:nvSpPr>
            <p:cNvPr id="1095694" name="Line 14"/>
            <p:cNvSpPr>
              <a:spLocks noChangeShapeType="1"/>
            </p:cNvSpPr>
            <p:nvPr/>
          </p:nvSpPr>
          <p:spPr bwMode="auto">
            <a:xfrm>
              <a:off x="2650" y="2976"/>
              <a:ext cx="111" cy="0"/>
            </a:xfrm>
            <a:prstGeom prst="line">
              <a:avLst/>
            </a:prstGeom>
            <a:noFill/>
            <a:ln w="38100">
              <a:solidFill>
                <a:schemeClr val="tx1"/>
              </a:solidFill>
              <a:round/>
              <a:headEnd/>
              <a:tailEnd type="none" w="med" len="lg"/>
            </a:ln>
            <a:effectLst/>
          </p:spPr>
          <p:txBody>
            <a:bodyPr/>
            <a:lstStyle/>
            <a:p>
              <a:endParaRPr lang="zh-CN" altLang="en-US"/>
            </a:p>
          </p:txBody>
        </p:sp>
        <p:sp>
          <p:nvSpPr>
            <p:cNvPr id="1095695" name="Line 15"/>
            <p:cNvSpPr>
              <a:spLocks noChangeShapeType="1"/>
            </p:cNvSpPr>
            <p:nvPr/>
          </p:nvSpPr>
          <p:spPr bwMode="auto">
            <a:xfrm>
              <a:off x="3271" y="2976"/>
              <a:ext cx="112" cy="0"/>
            </a:xfrm>
            <a:prstGeom prst="line">
              <a:avLst/>
            </a:prstGeom>
            <a:noFill/>
            <a:ln w="38100">
              <a:solidFill>
                <a:schemeClr val="tx1"/>
              </a:solidFill>
              <a:round/>
              <a:headEnd/>
              <a:tailEnd type="none" w="med" len="lg"/>
            </a:ln>
            <a:effectLst/>
          </p:spPr>
          <p:txBody>
            <a:bodyPr/>
            <a:lstStyle/>
            <a:p>
              <a:endParaRPr lang="zh-CN" altLang="en-US"/>
            </a:p>
          </p:txBody>
        </p:sp>
        <p:sp>
          <p:nvSpPr>
            <p:cNvPr id="1095696" name="Line 16"/>
            <p:cNvSpPr>
              <a:spLocks noChangeShapeType="1"/>
            </p:cNvSpPr>
            <p:nvPr/>
          </p:nvSpPr>
          <p:spPr bwMode="auto">
            <a:xfrm>
              <a:off x="2760" y="2493"/>
              <a:ext cx="557" cy="0"/>
            </a:xfrm>
            <a:prstGeom prst="line">
              <a:avLst/>
            </a:prstGeom>
            <a:noFill/>
            <a:ln w="38100">
              <a:solidFill>
                <a:schemeClr val="tx1"/>
              </a:solidFill>
              <a:round/>
              <a:headEnd/>
              <a:tailEnd type="none" w="med" len="lg"/>
            </a:ln>
            <a:effectLst/>
          </p:spPr>
          <p:txBody>
            <a:bodyPr/>
            <a:lstStyle/>
            <a:p>
              <a:endParaRPr lang="zh-CN" altLang="en-US"/>
            </a:p>
          </p:txBody>
        </p:sp>
        <p:sp>
          <p:nvSpPr>
            <p:cNvPr id="1095697" name="Line 17"/>
            <p:cNvSpPr>
              <a:spLocks noChangeShapeType="1"/>
            </p:cNvSpPr>
            <p:nvPr/>
          </p:nvSpPr>
          <p:spPr bwMode="auto">
            <a:xfrm flipV="1">
              <a:off x="3317" y="2024"/>
              <a:ext cx="153" cy="469"/>
            </a:xfrm>
            <a:prstGeom prst="line">
              <a:avLst/>
            </a:prstGeom>
            <a:noFill/>
            <a:ln w="38100">
              <a:solidFill>
                <a:schemeClr val="tx1"/>
              </a:solidFill>
              <a:round/>
              <a:headEnd/>
              <a:tailEnd type="none" w="med" len="lg"/>
            </a:ln>
            <a:effectLst/>
          </p:spPr>
          <p:txBody>
            <a:bodyPr/>
            <a:lstStyle/>
            <a:p>
              <a:endParaRPr lang="zh-CN" altLang="en-US"/>
            </a:p>
          </p:txBody>
        </p:sp>
        <p:sp>
          <p:nvSpPr>
            <p:cNvPr id="1095698" name="Line 18"/>
            <p:cNvSpPr>
              <a:spLocks noChangeShapeType="1"/>
            </p:cNvSpPr>
            <p:nvPr/>
          </p:nvSpPr>
          <p:spPr bwMode="auto">
            <a:xfrm>
              <a:off x="3470" y="2024"/>
              <a:ext cx="149" cy="0"/>
            </a:xfrm>
            <a:prstGeom prst="line">
              <a:avLst/>
            </a:prstGeom>
            <a:noFill/>
            <a:ln w="38100">
              <a:solidFill>
                <a:schemeClr val="tx1"/>
              </a:solidFill>
              <a:round/>
              <a:headEnd/>
              <a:tailEnd type="none" w="med" len="lg"/>
            </a:ln>
            <a:effectLst/>
          </p:spPr>
          <p:txBody>
            <a:bodyPr/>
            <a:lstStyle/>
            <a:p>
              <a:endParaRPr lang="zh-CN" altLang="en-US"/>
            </a:p>
          </p:txBody>
        </p:sp>
        <p:sp>
          <p:nvSpPr>
            <p:cNvPr id="1095699" name="Line 19"/>
            <p:cNvSpPr>
              <a:spLocks noChangeShapeType="1"/>
            </p:cNvSpPr>
            <p:nvPr/>
          </p:nvSpPr>
          <p:spPr bwMode="auto">
            <a:xfrm flipH="1" flipV="1">
              <a:off x="2562" y="2024"/>
              <a:ext cx="198" cy="469"/>
            </a:xfrm>
            <a:prstGeom prst="line">
              <a:avLst/>
            </a:prstGeom>
            <a:noFill/>
            <a:ln w="38100">
              <a:solidFill>
                <a:schemeClr val="tx1"/>
              </a:solidFill>
              <a:round/>
              <a:headEnd/>
              <a:tailEnd type="none" w="med" len="lg"/>
            </a:ln>
            <a:effectLst/>
          </p:spPr>
          <p:txBody>
            <a:bodyPr/>
            <a:lstStyle/>
            <a:p>
              <a:endParaRPr lang="zh-CN" altLang="en-US"/>
            </a:p>
          </p:txBody>
        </p:sp>
        <p:sp>
          <p:nvSpPr>
            <p:cNvPr id="1095700" name="Line 20"/>
            <p:cNvSpPr>
              <a:spLocks noChangeShapeType="1"/>
            </p:cNvSpPr>
            <p:nvPr/>
          </p:nvSpPr>
          <p:spPr bwMode="auto">
            <a:xfrm flipH="1">
              <a:off x="2426" y="2024"/>
              <a:ext cx="149" cy="0"/>
            </a:xfrm>
            <a:prstGeom prst="line">
              <a:avLst/>
            </a:prstGeom>
            <a:noFill/>
            <a:ln w="38100">
              <a:solidFill>
                <a:schemeClr val="tx1"/>
              </a:solidFill>
              <a:round/>
              <a:headEnd/>
              <a:tailEnd type="none" w="med" len="lg"/>
            </a:ln>
            <a:effectLst/>
          </p:spPr>
          <p:txBody>
            <a:bodyPr/>
            <a:lstStyle/>
            <a:p>
              <a:endParaRPr lang="zh-CN" altLang="en-US"/>
            </a:p>
          </p:txBody>
        </p:sp>
      </p:grpSp>
      <p:sp>
        <p:nvSpPr>
          <p:cNvPr id="1095701" name="Text Box 21"/>
          <p:cNvSpPr txBox="1">
            <a:spLocks noChangeArrowheads="1"/>
          </p:cNvSpPr>
          <p:nvPr/>
        </p:nvSpPr>
        <p:spPr bwMode="auto">
          <a:xfrm>
            <a:off x="1403350" y="3716338"/>
            <a:ext cx="1152525" cy="519112"/>
          </a:xfrm>
          <a:prstGeom prst="rect">
            <a:avLst/>
          </a:prstGeom>
          <a:noFill/>
          <a:ln w="28575" algn="ctr">
            <a:noFill/>
            <a:miter lim="800000"/>
            <a:headEnd/>
            <a:tailEnd type="none" w="med" len="lg"/>
          </a:ln>
          <a:effectLst/>
        </p:spPr>
        <p:txBody>
          <a:bodyPr>
            <a:spAutoFit/>
          </a:bodyPr>
          <a:lstStyle/>
          <a:p>
            <a:pPr>
              <a:spcBef>
                <a:spcPct val="50000"/>
              </a:spcBef>
            </a:pPr>
            <a:r>
              <a:rPr lang="zh-CN" altLang="en-US" sz="2800">
                <a:solidFill>
                  <a:schemeClr val="bg2"/>
                </a:solidFill>
                <a:latin typeface="Arial" charset="0"/>
                <a:ea typeface="黑体" pitchFamily="2" charset="-122"/>
              </a:rPr>
              <a:t>硬件</a:t>
            </a:r>
          </a:p>
        </p:txBody>
      </p:sp>
      <p:sp>
        <p:nvSpPr>
          <p:cNvPr id="1095702" name="Text Box 22"/>
          <p:cNvSpPr txBox="1">
            <a:spLocks noChangeArrowheads="1"/>
          </p:cNvSpPr>
          <p:nvPr/>
        </p:nvSpPr>
        <p:spPr bwMode="auto">
          <a:xfrm>
            <a:off x="1403350" y="1844675"/>
            <a:ext cx="1081088" cy="519113"/>
          </a:xfrm>
          <a:prstGeom prst="rect">
            <a:avLst/>
          </a:prstGeom>
          <a:noFill/>
          <a:ln w="28575" algn="ctr">
            <a:noFill/>
            <a:miter lim="800000"/>
            <a:headEnd/>
            <a:tailEnd type="none" w="med" len="lg"/>
          </a:ln>
          <a:effectLst/>
        </p:spPr>
        <p:txBody>
          <a:bodyPr>
            <a:spAutoFit/>
          </a:bodyPr>
          <a:lstStyle/>
          <a:p>
            <a:pPr>
              <a:spcBef>
                <a:spcPct val="50000"/>
              </a:spcBef>
            </a:pPr>
            <a:r>
              <a:rPr lang="zh-CN" altLang="en-US" sz="2800">
                <a:solidFill>
                  <a:schemeClr val="bg2"/>
                </a:solidFill>
                <a:latin typeface="Arial" charset="0"/>
                <a:ea typeface="黑体" pitchFamily="2" charset="-122"/>
              </a:rPr>
              <a:t>软件</a:t>
            </a:r>
          </a:p>
        </p:txBody>
      </p:sp>
      <p:grpSp>
        <p:nvGrpSpPr>
          <p:cNvPr id="1095703" name="Group 23"/>
          <p:cNvGrpSpPr>
            <a:grpSpLocks/>
          </p:cNvGrpSpPr>
          <p:nvPr/>
        </p:nvGrpSpPr>
        <p:grpSpPr bwMode="auto">
          <a:xfrm>
            <a:off x="3708400" y="1343025"/>
            <a:ext cx="792163" cy="1438275"/>
            <a:chOff x="2336" y="846"/>
            <a:chExt cx="499" cy="906"/>
          </a:xfrm>
        </p:grpSpPr>
        <p:sp>
          <p:nvSpPr>
            <p:cNvPr id="1095704" name="Oval 24"/>
            <p:cNvSpPr>
              <a:spLocks noChangeArrowheads="1"/>
            </p:cNvSpPr>
            <p:nvPr/>
          </p:nvSpPr>
          <p:spPr bwMode="auto">
            <a:xfrm flipH="1">
              <a:off x="2426" y="890"/>
              <a:ext cx="227" cy="227"/>
            </a:xfrm>
            <a:prstGeom prst="ellipse">
              <a:avLst/>
            </a:prstGeom>
            <a:noFill/>
            <a:ln w="38100" algn="ctr">
              <a:solidFill>
                <a:schemeClr val="tx1"/>
              </a:solidFill>
              <a:round/>
              <a:headEnd/>
              <a:tailEnd type="none" w="med" len="lg"/>
            </a:ln>
            <a:effectLst/>
          </p:spPr>
          <p:txBody>
            <a:bodyPr wrap="none" anchor="ctr"/>
            <a:lstStyle/>
            <a:p>
              <a:endParaRPr lang="zh-CN" altLang="en-US"/>
            </a:p>
          </p:txBody>
        </p:sp>
        <p:sp>
          <p:nvSpPr>
            <p:cNvPr id="1095705" name="Line 25"/>
            <p:cNvSpPr>
              <a:spLocks noChangeShapeType="1"/>
            </p:cNvSpPr>
            <p:nvPr/>
          </p:nvSpPr>
          <p:spPr bwMode="auto">
            <a:xfrm flipH="1" flipV="1">
              <a:off x="2569" y="1052"/>
              <a:ext cx="56" cy="20"/>
            </a:xfrm>
            <a:prstGeom prst="line">
              <a:avLst/>
            </a:prstGeom>
            <a:noFill/>
            <a:ln w="38100">
              <a:solidFill>
                <a:schemeClr val="tx1"/>
              </a:solidFill>
              <a:round/>
              <a:headEnd/>
              <a:tailEnd type="none" w="med" len="lg"/>
            </a:ln>
            <a:effectLst/>
          </p:spPr>
          <p:txBody>
            <a:bodyPr/>
            <a:lstStyle/>
            <a:p>
              <a:endParaRPr lang="zh-CN" altLang="en-US"/>
            </a:p>
          </p:txBody>
        </p:sp>
        <p:sp>
          <p:nvSpPr>
            <p:cNvPr id="1095706" name="Line 26"/>
            <p:cNvSpPr>
              <a:spLocks noChangeShapeType="1"/>
            </p:cNvSpPr>
            <p:nvPr/>
          </p:nvSpPr>
          <p:spPr bwMode="auto">
            <a:xfrm flipH="1">
              <a:off x="2517" y="1117"/>
              <a:ext cx="45" cy="363"/>
            </a:xfrm>
            <a:prstGeom prst="line">
              <a:avLst/>
            </a:prstGeom>
            <a:noFill/>
            <a:ln w="38100">
              <a:solidFill>
                <a:schemeClr val="tx1"/>
              </a:solidFill>
              <a:round/>
              <a:headEnd/>
              <a:tailEnd type="none" w="med" len="lg"/>
            </a:ln>
            <a:effectLst/>
          </p:spPr>
          <p:txBody>
            <a:bodyPr/>
            <a:lstStyle/>
            <a:p>
              <a:endParaRPr lang="zh-CN" altLang="en-US"/>
            </a:p>
          </p:txBody>
        </p:sp>
        <p:sp>
          <p:nvSpPr>
            <p:cNvPr id="1095707" name="Line 27"/>
            <p:cNvSpPr>
              <a:spLocks noChangeShapeType="1"/>
            </p:cNvSpPr>
            <p:nvPr/>
          </p:nvSpPr>
          <p:spPr bwMode="auto">
            <a:xfrm>
              <a:off x="2517" y="1480"/>
              <a:ext cx="182" cy="0"/>
            </a:xfrm>
            <a:prstGeom prst="line">
              <a:avLst/>
            </a:prstGeom>
            <a:noFill/>
            <a:ln w="38100">
              <a:solidFill>
                <a:schemeClr val="tx1"/>
              </a:solidFill>
              <a:round/>
              <a:headEnd/>
              <a:tailEnd type="none" w="med" len="lg"/>
            </a:ln>
            <a:effectLst/>
          </p:spPr>
          <p:txBody>
            <a:bodyPr/>
            <a:lstStyle/>
            <a:p>
              <a:endParaRPr lang="zh-CN" altLang="en-US"/>
            </a:p>
          </p:txBody>
        </p:sp>
        <p:sp>
          <p:nvSpPr>
            <p:cNvPr id="1095708" name="Line 28"/>
            <p:cNvSpPr>
              <a:spLocks noChangeShapeType="1"/>
            </p:cNvSpPr>
            <p:nvPr/>
          </p:nvSpPr>
          <p:spPr bwMode="auto">
            <a:xfrm>
              <a:off x="2699" y="1480"/>
              <a:ext cx="0" cy="181"/>
            </a:xfrm>
            <a:prstGeom prst="line">
              <a:avLst/>
            </a:prstGeom>
            <a:noFill/>
            <a:ln w="38100">
              <a:solidFill>
                <a:schemeClr val="tx1"/>
              </a:solidFill>
              <a:round/>
              <a:headEnd/>
              <a:tailEnd type="none" w="med" len="lg"/>
            </a:ln>
            <a:effectLst/>
          </p:spPr>
          <p:txBody>
            <a:bodyPr/>
            <a:lstStyle/>
            <a:p>
              <a:endParaRPr lang="zh-CN" altLang="en-US"/>
            </a:p>
          </p:txBody>
        </p:sp>
        <p:sp>
          <p:nvSpPr>
            <p:cNvPr id="1095709" name="Line 29"/>
            <p:cNvSpPr>
              <a:spLocks noChangeShapeType="1"/>
            </p:cNvSpPr>
            <p:nvPr/>
          </p:nvSpPr>
          <p:spPr bwMode="auto">
            <a:xfrm>
              <a:off x="2699" y="1661"/>
              <a:ext cx="90" cy="0"/>
            </a:xfrm>
            <a:prstGeom prst="line">
              <a:avLst/>
            </a:prstGeom>
            <a:noFill/>
            <a:ln w="38100">
              <a:solidFill>
                <a:schemeClr val="tx1"/>
              </a:solidFill>
              <a:round/>
              <a:headEnd/>
              <a:tailEnd type="none" w="med" len="lg"/>
            </a:ln>
            <a:effectLst/>
          </p:spPr>
          <p:txBody>
            <a:bodyPr/>
            <a:lstStyle/>
            <a:p>
              <a:endParaRPr lang="zh-CN" altLang="en-US"/>
            </a:p>
          </p:txBody>
        </p:sp>
        <p:sp>
          <p:nvSpPr>
            <p:cNvPr id="1095710" name="Line 30"/>
            <p:cNvSpPr>
              <a:spLocks noChangeShapeType="1"/>
            </p:cNvSpPr>
            <p:nvPr/>
          </p:nvSpPr>
          <p:spPr bwMode="auto">
            <a:xfrm flipH="1">
              <a:off x="2426" y="1480"/>
              <a:ext cx="91" cy="226"/>
            </a:xfrm>
            <a:prstGeom prst="line">
              <a:avLst/>
            </a:prstGeom>
            <a:noFill/>
            <a:ln w="38100">
              <a:solidFill>
                <a:schemeClr val="tx1"/>
              </a:solidFill>
              <a:round/>
              <a:headEnd/>
              <a:tailEnd type="none" w="med" len="lg"/>
            </a:ln>
            <a:effectLst/>
          </p:spPr>
          <p:txBody>
            <a:bodyPr/>
            <a:lstStyle/>
            <a:p>
              <a:endParaRPr lang="zh-CN" altLang="en-US"/>
            </a:p>
          </p:txBody>
        </p:sp>
        <p:sp>
          <p:nvSpPr>
            <p:cNvPr id="1095711" name="Line 31"/>
            <p:cNvSpPr>
              <a:spLocks noChangeShapeType="1"/>
            </p:cNvSpPr>
            <p:nvPr/>
          </p:nvSpPr>
          <p:spPr bwMode="auto">
            <a:xfrm flipH="1">
              <a:off x="2336" y="1706"/>
              <a:ext cx="90" cy="46"/>
            </a:xfrm>
            <a:prstGeom prst="line">
              <a:avLst/>
            </a:prstGeom>
            <a:noFill/>
            <a:ln w="38100">
              <a:solidFill>
                <a:schemeClr val="tx1"/>
              </a:solidFill>
              <a:round/>
              <a:headEnd/>
              <a:tailEnd type="none" w="med" len="lg"/>
            </a:ln>
            <a:effectLst/>
          </p:spPr>
          <p:txBody>
            <a:bodyPr/>
            <a:lstStyle/>
            <a:p>
              <a:endParaRPr lang="zh-CN" altLang="en-US"/>
            </a:p>
          </p:txBody>
        </p:sp>
        <p:sp>
          <p:nvSpPr>
            <p:cNvPr id="1095712" name="Line 32"/>
            <p:cNvSpPr>
              <a:spLocks noChangeShapeType="1"/>
            </p:cNvSpPr>
            <p:nvPr/>
          </p:nvSpPr>
          <p:spPr bwMode="auto">
            <a:xfrm>
              <a:off x="2562" y="1207"/>
              <a:ext cx="137" cy="0"/>
            </a:xfrm>
            <a:prstGeom prst="line">
              <a:avLst/>
            </a:prstGeom>
            <a:noFill/>
            <a:ln w="38100">
              <a:solidFill>
                <a:schemeClr val="tx1"/>
              </a:solidFill>
              <a:round/>
              <a:headEnd/>
              <a:tailEnd type="none" w="med" len="lg"/>
            </a:ln>
            <a:effectLst/>
          </p:spPr>
          <p:txBody>
            <a:bodyPr/>
            <a:lstStyle/>
            <a:p>
              <a:endParaRPr lang="zh-CN" altLang="en-US"/>
            </a:p>
          </p:txBody>
        </p:sp>
        <p:sp>
          <p:nvSpPr>
            <p:cNvPr id="1095713" name="Line 33"/>
            <p:cNvSpPr>
              <a:spLocks noChangeShapeType="1"/>
            </p:cNvSpPr>
            <p:nvPr/>
          </p:nvSpPr>
          <p:spPr bwMode="auto">
            <a:xfrm flipV="1">
              <a:off x="2699" y="1116"/>
              <a:ext cx="90" cy="91"/>
            </a:xfrm>
            <a:prstGeom prst="line">
              <a:avLst/>
            </a:prstGeom>
            <a:noFill/>
            <a:ln w="38100">
              <a:solidFill>
                <a:schemeClr val="tx1"/>
              </a:solidFill>
              <a:round/>
              <a:headEnd/>
              <a:tailEnd type="none" w="med" len="lg"/>
            </a:ln>
            <a:effectLst/>
          </p:spPr>
          <p:txBody>
            <a:bodyPr/>
            <a:lstStyle/>
            <a:p>
              <a:endParaRPr lang="zh-CN" altLang="en-US"/>
            </a:p>
          </p:txBody>
        </p:sp>
        <p:sp>
          <p:nvSpPr>
            <p:cNvPr id="1095714" name="Line 34"/>
            <p:cNvSpPr>
              <a:spLocks noChangeShapeType="1"/>
            </p:cNvSpPr>
            <p:nvPr/>
          </p:nvSpPr>
          <p:spPr bwMode="auto">
            <a:xfrm>
              <a:off x="2562" y="1298"/>
              <a:ext cx="182" cy="91"/>
            </a:xfrm>
            <a:prstGeom prst="line">
              <a:avLst/>
            </a:prstGeom>
            <a:noFill/>
            <a:ln w="38100">
              <a:solidFill>
                <a:schemeClr val="tx1"/>
              </a:solidFill>
              <a:round/>
              <a:headEnd/>
              <a:tailEnd type="none" w="med" len="lg"/>
            </a:ln>
            <a:effectLst/>
          </p:spPr>
          <p:txBody>
            <a:bodyPr/>
            <a:lstStyle/>
            <a:p>
              <a:endParaRPr lang="zh-CN" altLang="en-US"/>
            </a:p>
          </p:txBody>
        </p:sp>
        <p:sp>
          <p:nvSpPr>
            <p:cNvPr id="1095715" name="Line 35"/>
            <p:cNvSpPr>
              <a:spLocks noChangeShapeType="1"/>
            </p:cNvSpPr>
            <p:nvPr/>
          </p:nvSpPr>
          <p:spPr bwMode="auto">
            <a:xfrm flipV="1">
              <a:off x="2744" y="1298"/>
              <a:ext cx="91" cy="91"/>
            </a:xfrm>
            <a:prstGeom prst="line">
              <a:avLst/>
            </a:prstGeom>
            <a:noFill/>
            <a:ln w="38100">
              <a:solidFill>
                <a:schemeClr val="tx1"/>
              </a:solidFill>
              <a:round/>
              <a:headEnd/>
              <a:tailEnd type="none" w="med" len="lg"/>
            </a:ln>
            <a:effectLst/>
          </p:spPr>
          <p:txBody>
            <a:bodyPr/>
            <a:lstStyle/>
            <a:p>
              <a:endParaRPr lang="zh-CN" altLang="en-US"/>
            </a:p>
          </p:txBody>
        </p:sp>
        <p:sp>
          <p:nvSpPr>
            <p:cNvPr id="1095716" name="Text Box 36"/>
            <p:cNvSpPr txBox="1">
              <a:spLocks noChangeArrowheads="1"/>
            </p:cNvSpPr>
            <p:nvPr/>
          </p:nvSpPr>
          <p:spPr bwMode="auto">
            <a:xfrm>
              <a:off x="2457" y="846"/>
              <a:ext cx="258" cy="231"/>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b="0">
                  <a:latin typeface="宋体"/>
                </a:rPr>
                <a:t>·</a:t>
              </a:r>
              <a:endParaRPr lang="en-US" altLang="zh-CN" sz="1800" b="0">
                <a:latin typeface="Arial" charset="0"/>
              </a:endParaRPr>
            </a:p>
          </p:txBody>
        </p:sp>
      </p:grpSp>
      <p:grpSp>
        <p:nvGrpSpPr>
          <p:cNvPr id="1095717" name="Group 37"/>
          <p:cNvGrpSpPr>
            <a:grpSpLocks/>
          </p:cNvGrpSpPr>
          <p:nvPr/>
        </p:nvGrpSpPr>
        <p:grpSpPr bwMode="auto">
          <a:xfrm>
            <a:off x="5003800" y="1409700"/>
            <a:ext cx="1296988" cy="1371600"/>
            <a:chOff x="3152" y="888"/>
            <a:chExt cx="817" cy="864"/>
          </a:xfrm>
        </p:grpSpPr>
        <p:sp>
          <p:nvSpPr>
            <p:cNvPr id="1095718" name="Oval 38"/>
            <p:cNvSpPr>
              <a:spLocks noChangeArrowheads="1"/>
            </p:cNvSpPr>
            <p:nvPr/>
          </p:nvSpPr>
          <p:spPr bwMode="auto">
            <a:xfrm>
              <a:off x="3379" y="935"/>
              <a:ext cx="227" cy="227"/>
            </a:xfrm>
            <a:prstGeom prst="ellipse">
              <a:avLst/>
            </a:prstGeom>
            <a:noFill/>
            <a:ln w="38100" algn="ctr">
              <a:solidFill>
                <a:schemeClr val="tx1"/>
              </a:solidFill>
              <a:round/>
              <a:headEnd/>
              <a:tailEnd type="none" w="med" len="lg"/>
            </a:ln>
            <a:effectLst/>
          </p:spPr>
          <p:txBody>
            <a:bodyPr wrap="none" anchor="ctr"/>
            <a:lstStyle/>
            <a:p>
              <a:endParaRPr lang="zh-CN" altLang="en-US"/>
            </a:p>
          </p:txBody>
        </p:sp>
        <p:sp>
          <p:nvSpPr>
            <p:cNvPr id="1095719" name="Line 39"/>
            <p:cNvSpPr>
              <a:spLocks noChangeShapeType="1"/>
            </p:cNvSpPr>
            <p:nvPr/>
          </p:nvSpPr>
          <p:spPr bwMode="auto">
            <a:xfrm flipV="1">
              <a:off x="3414" y="1094"/>
              <a:ext cx="59" cy="29"/>
            </a:xfrm>
            <a:prstGeom prst="line">
              <a:avLst/>
            </a:prstGeom>
            <a:noFill/>
            <a:ln w="38100">
              <a:solidFill>
                <a:schemeClr val="tx1"/>
              </a:solidFill>
              <a:round/>
              <a:headEnd/>
              <a:tailEnd type="none" w="med" len="lg"/>
            </a:ln>
            <a:effectLst/>
          </p:spPr>
          <p:txBody>
            <a:bodyPr/>
            <a:lstStyle/>
            <a:p>
              <a:endParaRPr lang="zh-CN" altLang="en-US"/>
            </a:p>
          </p:txBody>
        </p:sp>
        <p:sp>
          <p:nvSpPr>
            <p:cNvPr id="1095720" name="Line 40"/>
            <p:cNvSpPr>
              <a:spLocks noChangeShapeType="1"/>
            </p:cNvSpPr>
            <p:nvPr/>
          </p:nvSpPr>
          <p:spPr bwMode="auto">
            <a:xfrm>
              <a:off x="3515" y="1162"/>
              <a:ext cx="45" cy="363"/>
            </a:xfrm>
            <a:prstGeom prst="line">
              <a:avLst/>
            </a:prstGeom>
            <a:noFill/>
            <a:ln w="38100">
              <a:solidFill>
                <a:schemeClr val="tx1"/>
              </a:solidFill>
              <a:round/>
              <a:headEnd/>
              <a:tailEnd type="none" w="med" len="lg"/>
            </a:ln>
            <a:effectLst/>
          </p:spPr>
          <p:txBody>
            <a:bodyPr/>
            <a:lstStyle/>
            <a:p>
              <a:endParaRPr lang="zh-CN" altLang="en-US"/>
            </a:p>
          </p:txBody>
        </p:sp>
        <p:sp>
          <p:nvSpPr>
            <p:cNvPr id="1095721" name="Line 41"/>
            <p:cNvSpPr>
              <a:spLocks noChangeShapeType="1"/>
            </p:cNvSpPr>
            <p:nvPr/>
          </p:nvSpPr>
          <p:spPr bwMode="auto">
            <a:xfrm flipH="1">
              <a:off x="3334" y="1525"/>
              <a:ext cx="226" cy="136"/>
            </a:xfrm>
            <a:prstGeom prst="line">
              <a:avLst/>
            </a:prstGeom>
            <a:noFill/>
            <a:ln w="38100">
              <a:solidFill>
                <a:schemeClr val="tx1"/>
              </a:solidFill>
              <a:round/>
              <a:headEnd/>
              <a:tailEnd type="none" w="med" len="lg"/>
            </a:ln>
            <a:effectLst/>
          </p:spPr>
          <p:txBody>
            <a:bodyPr/>
            <a:lstStyle/>
            <a:p>
              <a:endParaRPr lang="zh-CN" altLang="en-US"/>
            </a:p>
          </p:txBody>
        </p:sp>
        <p:sp>
          <p:nvSpPr>
            <p:cNvPr id="1095722" name="Line 42"/>
            <p:cNvSpPr>
              <a:spLocks noChangeShapeType="1"/>
            </p:cNvSpPr>
            <p:nvPr/>
          </p:nvSpPr>
          <p:spPr bwMode="auto">
            <a:xfrm>
              <a:off x="3334" y="1661"/>
              <a:ext cx="45" cy="91"/>
            </a:xfrm>
            <a:prstGeom prst="line">
              <a:avLst/>
            </a:prstGeom>
            <a:noFill/>
            <a:ln w="38100">
              <a:solidFill>
                <a:schemeClr val="tx1"/>
              </a:solidFill>
              <a:round/>
              <a:headEnd/>
              <a:tailEnd type="none" w="med" len="lg"/>
            </a:ln>
            <a:effectLst/>
          </p:spPr>
          <p:txBody>
            <a:bodyPr/>
            <a:lstStyle/>
            <a:p>
              <a:endParaRPr lang="zh-CN" altLang="en-US"/>
            </a:p>
          </p:txBody>
        </p:sp>
        <p:sp>
          <p:nvSpPr>
            <p:cNvPr id="1095723" name="Line 43"/>
            <p:cNvSpPr>
              <a:spLocks noChangeShapeType="1"/>
            </p:cNvSpPr>
            <p:nvPr/>
          </p:nvSpPr>
          <p:spPr bwMode="auto">
            <a:xfrm>
              <a:off x="3560" y="1525"/>
              <a:ext cx="227" cy="136"/>
            </a:xfrm>
            <a:prstGeom prst="line">
              <a:avLst/>
            </a:prstGeom>
            <a:noFill/>
            <a:ln w="38100">
              <a:solidFill>
                <a:schemeClr val="tx1"/>
              </a:solidFill>
              <a:round/>
              <a:headEnd/>
              <a:tailEnd type="none" w="med" len="lg"/>
            </a:ln>
            <a:effectLst/>
          </p:spPr>
          <p:txBody>
            <a:bodyPr/>
            <a:lstStyle/>
            <a:p>
              <a:endParaRPr lang="zh-CN" altLang="en-US"/>
            </a:p>
          </p:txBody>
        </p:sp>
        <p:sp>
          <p:nvSpPr>
            <p:cNvPr id="1095724" name="Line 44"/>
            <p:cNvSpPr>
              <a:spLocks noChangeShapeType="1"/>
            </p:cNvSpPr>
            <p:nvPr/>
          </p:nvSpPr>
          <p:spPr bwMode="auto">
            <a:xfrm flipV="1">
              <a:off x="3787" y="1570"/>
              <a:ext cx="136" cy="91"/>
            </a:xfrm>
            <a:prstGeom prst="line">
              <a:avLst/>
            </a:prstGeom>
            <a:noFill/>
            <a:ln w="38100">
              <a:solidFill>
                <a:schemeClr val="tx1"/>
              </a:solidFill>
              <a:round/>
              <a:headEnd/>
              <a:tailEnd type="none" w="med" len="lg"/>
            </a:ln>
            <a:effectLst/>
          </p:spPr>
          <p:txBody>
            <a:bodyPr/>
            <a:lstStyle/>
            <a:p>
              <a:endParaRPr lang="zh-CN" altLang="en-US"/>
            </a:p>
          </p:txBody>
        </p:sp>
        <p:sp>
          <p:nvSpPr>
            <p:cNvPr id="1095725" name="Line 45"/>
            <p:cNvSpPr>
              <a:spLocks noChangeShapeType="1"/>
            </p:cNvSpPr>
            <p:nvPr/>
          </p:nvSpPr>
          <p:spPr bwMode="auto">
            <a:xfrm>
              <a:off x="3923" y="1570"/>
              <a:ext cx="46" cy="46"/>
            </a:xfrm>
            <a:prstGeom prst="line">
              <a:avLst/>
            </a:prstGeom>
            <a:noFill/>
            <a:ln w="38100">
              <a:solidFill>
                <a:schemeClr val="tx1"/>
              </a:solidFill>
              <a:round/>
              <a:headEnd/>
              <a:tailEnd type="none" w="med" len="lg"/>
            </a:ln>
            <a:effectLst/>
          </p:spPr>
          <p:txBody>
            <a:bodyPr/>
            <a:lstStyle/>
            <a:p>
              <a:endParaRPr lang="zh-CN" altLang="en-US"/>
            </a:p>
          </p:txBody>
        </p:sp>
        <p:sp>
          <p:nvSpPr>
            <p:cNvPr id="1095726" name="Line 46"/>
            <p:cNvSpPr>
              <a:spLocks noChangeShapeType="1"/>
            </p:cNvSpPr>
            <p:nvPr/>
          </p:nvSpPr>
          <p:spPr bwMode="auto">
            <a:xfrm flipH="1">
              <a:off x="3288" y="1252"/>
              <a:ext cx="227" cy="0"/>
            </a:xfrm>
            <a:prstGeom prst="line">
              <a:avLst/>
            </a:prstGeom>
            <a:noFill/>
            <a:ln w="38100">
              <a:solidFill>
                <a:schemeClr val="tx1"/>
              </a:solidFill>
              <a:round/>
              <a:headEnd/>
              <a:tailEnd type="none" w="med" len="lg"/>
            </a:ln>
            <a:effectLst/>
          </p:spPr>
          <p:txBody>
            <a:bodyPr/>
            <a:lstStyle/>
            <a:p>
              <a:endParaRPr lang="zh-CN" altLang="en-US"/>
            </a:p>
          </p:txBody>
        </p:sp>
        <p:sp>
          <p:nvSpPr>
            <p:cNvPr id="1095727" name="Line 47"/>
            <p:cNvSpPr>
              <a:spLocks noChangeShapeType="1"/>
            </p:cNvSpPr>
            <p:nvPr/>
          </p:nvSpPr>
          <p:spPr bwMode="auto">
            <a:xfrm flipH="1" flipV="1">
              <a:off x="3152" y="1162"/>
              <a:ext cx="136" cy="90"/>
            </a:xfrm>
            <a:prstGeom prst="line">
              <a:avLst/>
            </a:prstGeom>
            <a:noFill/>
            <a:ln w="38100">
              <a:solidFill>
                <a:schemeClr val="tx1"/>
              </a:solidFill>
              <a:round/>
              <a:headEnd/>
              <a:tailEnd type="none" w="med" len="lg"/>
            </a:ln>
            <a:effectLst/>
          </p:spPr>
          <p:txBody>
            <a:bodyPr/>
            <a:lstStyle/>
            <a:p>
              <a:endParaRPr lang="zh-CN" altLang="en-US"/>
            </a:p>
          </p:txBody>
        </p:sp>
        <p:sp>
          <p:nvSpPr>
            <p:cNvPr id="1095728" name="Line 48"/>
            <p:cNvSpPr>
              <a:spLocks noChangeShapeType="1"/>
            </p:cNvSpPr>
            <p:nvPr/>
          </p:nvSpPr>
          <p:spPr bwMode="auto">
            <a:xfrm flipH="1">
              <a:off x="3424" y="1298"/>
              <a:ext cx="91" cy="136"/>
            </a:xfrm>
            <a:prstGeom prst="line">
              <a:avLst/>
            </a:prstGeom>
            <a:noFill/>
            <a:ln w="38100">
              <a:solidFill>
                <a:schemeClr val="tx1"/>
              </a:solidFill>
              <a:round/>
              <a:headEnd/>
              <a:tailEnd type="none" w="med" len="lg"/>
            </a:ln>
            <a:effectLst/>
          </p:spPr>
          <p:txBody>
            <a:bodyPr/>
            <a:lstStyle/>
            <a:p>
              <a:endParaRPr lang="zh-CN" altLang="en-US"/>
            </a:p>
          </p:txBody>
        </p:sp>
        <p:sp>
          <p:nvSpPr>
            <p:cNvPr id="1095729" name="Line 49"/>
            <p:cNvSpPr>
              <a:spLocks noChangeShapeType="1"/>
            </p:cNvSpPr>
            <p:nvPr/>
          </p:nvSpPr>
          <p:spPr bwMode="auto">
            <a:xfrm flipH="1" flipV="1">
              <a:off x="3243" y="1389"/>
              <a:ext cx="181" cy="45"/>
            </a:xfrm>
            <a:prstGeom prst="line">
              <a:avLst/>
            </a:prstGeom>
            <a:noFill/>
            <a:ln w="38100">
              <a:solidFill>
                <a:schemeClr val="tx1"/>
              </a:solidFill>
              <a:round/>
              <a:headEnd/>
              <a:tailEnd type="none" w="med" len="lg"/>
            </a:ln>
            <a:effectLst/>
          </p:spPr>
          <p:txBody>
            <a:bodyPr/>
            <a:lstStyle/>
            <a:p>
              <a:endParaRPr lang="zh-CN" altLang="en-US"/>
            </a:p>
          </p:txBody>
        </p:sp>
        <p:sp>
          <p:nvSpPr>
            <p:cNvPr id="1095730" name="Text Box 50"/>
            <p:cNvSpPr txBox="1">
              <a:spLocks noChangeArrowheads="1"/>
            </p:cNvSpPr>
            <p:nvPr/>
          </p:nvSpPr>
          <p:spPr bwMode="auto">
            <a:xfrm>
              <a:off x="3325" y="888"/>
              <a:ext cx="258" cy="231"/>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b="0">
                  <a:latin typeface="宋体"/>
                </a:rPr>
                <a:t>·</a:t>
              </a:r>
              <a:endParaRPr lang="en-US" altLang="zh-CN" sz="1800" b="0">
                <a:latin typeface="Arial"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1095702"/>
                                        </p:tgtEl>
                                        <p:attrNameLst>
                                          <p:attrName>style.visibility</p:attrName>
                                        </p:attrNameLst>
                                      </p:cBhvr>
                                      <p:to>
                                        <p:strVal val="visible"/>
                                      </p:to>
                                    </p:set>
                                    <p:anim calcmode="discrete" valueType="clr">
                                      <p:cBhvr override="childStyle">
                                        <p:cTn id="7" dur="80"/>
                                        <p:tgtEl>
                                          <p:spTgt spid="109570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95702"/>
                                        </p:tgtEl>
                                        <p:attrNameLst>
                                          <p:attrName>fillcolor</p:attrName>
                                        </p:attrNameLst>
                                      </p:cBhvr>
                                      <p:tavLst>
                                        <p:tav tm="0">
                                          <p:val>
                                            <p:clrVal>
                                              <a:schemeClr val="accent2"/>
                                            </p:clrVal>
                                          </p:val>
                                        </p:tav>
                                        <p:tav tm="50000">
                                          <p:val>
                                            <p:clrVal>
                                              <a:schemeClr val="hlink"/>
                                            </p:clrVal>
                                          </p:val>
                                        </p:tav>
                                      </p:tavLst>
                                    </p:anim>
                                    <p:set>
                                      <p:cBhvr>
                                        <p:cTn id="9" dur="80"/>
                                        <p:tgtEl>
                                          <p:spTgt spid="1095702"/>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1095701"/>
                                        </p:tgtEl>
                                        <p:attrNameLst>
                                          <p:attrName>style.visibility</p:attrName>
                                        </p:attrNameLst>
                                      </p:cBhvr>
                                      <p:to>
                                        <p:strVal val="visible"/>
                                      </p:to>
                                    </p:set>
                                    <p:anim calcmode="discrete" valueType="clr">
                                      <p:cBhvr override="childStyle">
                                        <p:cTn id="12" dur="80"/>
                                        <p:tgtEl>
                                          <p:spTgt spid="1095701"/>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095701"/>
                                        </p:tgtEl>
                                        <p:attrNameLst>
                                          <p:attrName>fillcolor</p:attrName>
                                        </p:attrNameLst>
                                      </p:cBhvr>
                                      <p:tavLst>
                                        <p:tav tm="0">
                                          <p:val>
                                            <p:clrVal>
                                              <a:schemeClr val="accent2"/>
                                            </p:clrVal>
                                          </p:val>
                                        </p:tav>
                                        <p:tav tm="50000">
                                          <p:val>
                                            <p:clrVal>
                                              <a:schemeClr val="hlink"/>
                                            </p:clrVal>
                                          </p:val>
                                        </p:tav>
                                      </p:tavLst>
                                    </p:anim>
                                    <p:set>
                                      <p:cBhvr>
                                        <p:cTn id="14" dur="80"/>
                                        <p:tgtEl>
                                          <p:spTgt spid="1095701"/>
                                        </p:tgtEl>
                                        <p:attrNameLst>
                                          <p:attrName>fill.type</p:attrName>
                                        </p:attrNameLst>
                                      </p:cBhvr>
                                      <p:to>
                                        <p:strVal val="solid"/>
                                      </p:to>
                                    </p:set>
                                  </p:childTnLst>
                                </p:cTn>
                              </p:par>
                            </p:childTnLst>
                          </p:cTn>
                        </p:par>
                        <p:par>
                          <p:cTn id="15" fill="hold">
                            <p:stCondLst>
                              <p:cond delay="120"/>
                            </p:stCondLst>
                            <p:childTnLst>
                              <p:par>
                                <p:cTn id="16" presetID="23" presetClass="entr" presetSubtype="16" fill="hold" nodeType="afterEffect">
                                  <p:stCondLst>
                                    <p:cond delay="0"/>
                                  </p:stCondLst>
                                  <p:childTnLst>
                                    <p:set>
                                      <p:cBhvr>
                                        <p:cTn id="17" dur="1" fill="hold">
                                          <p:stCondLst>
                                            <p:cond delay="0"/>
                                          </p:stCondLst>
                                        </p:cTn>
                                        <p:tgtEl>
                                          <p:spTgt spid="1095685"/>
                                        </p:tgtEl>
                                        <p:attrNameLst>
                                          <p:attrName>style.visibility</p:attrName>
                                        </p:attrNameLst>
                                      </p:cBhvr>
                                      <p:to>
                                        <p:strVal val="visible"/>
                                      </p:to>
                                    </p:set>
                                    <p:anim calcmode="lin" valueType="num">
                                      <p:cBhvr>
                                        <p:cTn id="18" dur="500" fill="hold"/>
                                        <p:tgtEl>
                                          <p:spTgt spid="1095685"/>
                                        </p:tgtEl>
                                        <p:attrNameLst>
                                          <p:attrName>ppt_w</p:attrName>
                                        </p:attrNameLst>
                                      </p:cBhvr>
                                      <p:tavLst>
                                        <p:tav tm="0">
                                          <p:val>
                                            <p:fltVal val="0"/>
                                          </p:val>
                                        </p:tav>
                                        <p:tav tm="100000">
                                          <p:val>
                                            <p:strVal val="#ppt_w"/>
                                          </p:val>
                                        </p:tav>
                                      </p:tavLst>
                                    </p:anim>
                                    <p:anim calcmode="lin" valueType="num">
                                      <p:cBhvr>
                                        <p:cTn id="19" dur="500" fill="hold"/>
                                        <p:tgtEl>
                                          <p:spTgt spid="1095685"/>
                                        </p:tgtEl>
                                        <p:attrNameLst>
                                          <p:attrName>ppt_h</p:attrName>
                                        </p:attrNameLst>
                                      </p:cBhvr>
                                      <p:tavLst>
                                        <p:tav tm="0">
                                          <p:val>
                                            <p:fltVal val="0"/>
                                          </p:val>
                                        </p:tav>
                                        <p:tav tm="100000">
                                          <p:val>
                                            <p:strVal val="#ppt_h"/>
                                          </p:val>
                                        </p:tav>
                                      </p:tavLst>
                                    </p:anim>
                                  </p:childTnLst>
                                </p:cTn>
                              </p:par>
                            </p:childTnLst>
                          </p:cTn>
                        </p:par>
                        <p:par>
                          <p:cTn id="20" fill="hold">
                            <p:stCondLst>
                              <p:cond delay="620"/>
                            </p:stCondLst>
                            <p:childTnLst>
                              <p:par>
                                <p:cTn id="21" presetID="17" presetClass="entr" presetSubtype="10" fill="hold" grpId="0" nodeType="afterEffect">
                                  <p:stCondLst>
                                    <p:cond delay="0"/>
                                  </p:stCondLst>
                                  <p:childTnLst>
                                    <p:set>
                                      <p:cBhvr>
                                        <p:cTn id="22" dur="1" fill="hold">
                                          <p:stCondLst>
                                            <p:cond delay="0"/>
                                          </p:stCondLst>
                                        </p:cTn>
                                        <p:tgtEl>
                                          <p:spTgt spid="1095684"/>
                                        </p:tgtEl>
                                        <p:attrNameLst>
                                          <p:attrName>style.visibility</p:attrName>
                                        </p:attrNameLst>
                                      </p:cBhvr>
                                      <p:to>
                                        <p:strVal val="visible"/>
                                      </p:to>
                                    </p:set>
                                    <p:anim calcmode="lin" valueType="num">
                                      <p:cBhvr>
                                        <p:cTn id="23" dur="500" fill="hold"/>
                                        <p:tgtEl>
                                          <p:spTgt spid="1095684"/>
                                        </p:tgtEl>
                                        <p:attrNameLst>
                                          <p:attrName>ppt_w</p:attrName>
                                        </p:attrNameLst>
                                      </p:cBhvr>
                                      <p:tavLst>
                                        <p:tav tm="0">
                                          <p:val>
                                            <p:fltVal val="0"/>
                                          </p:val>
                                        </p:tav>
                                        <p:tav tm="100000">
                                          <p:val>
                                            <p:strVal val="#ppt_w"/>
                                          </p:val>
                                        </p:tav>
                                      </p:tavLst>
                                    </p:anim>
                                    <p:anim calcmode="lin" valueType="num">
                                      <p:cBhvr>
                                        <p:cTn id="24" dur="500" fill="hold"/>
                                        <p:tgtEl>
                                          <p:spTgt spid="1095684"/>
                                        </p:tgtEl>
                                        <p:attrNameLst>
                                          <p:attrName>ppt_h</p:attrName>
                                        </p:attrNameLst>
                                      </p:cBhvr>
                                      <p:tavLst>
                                        <p:tav tm="0">
                                          <p:val>
                                            <p:strVal val="#ppt_h"/>
                                          </p:val>
                                        </p:tav>
                                        <p:tav tm="100000">
                                          <p:val>
                                            <p:strVal val="#ppt_h"/>
                                          </p:val>
                                        </p:tav>
                                      </p:tavLst>
                                    </p:anim>
                                  </p:childTnLst>
                                </p:cTn>
                              </p:par>
                            </p:childTnLst>
                          </p:cTn>
                        </p:par>
                        <p:par>
                          <p:cTn id="25" fill="hold">
                            <p:stCondLst>
                              <p:cond delay="1120"/>
                            </p:stCondLst>
                            <p:childTnLst>
                              <p:par>
                                <p:cTn id="26" presetID="2" presetClass="entr" presetSubtype="8" fill="hold" nodeType="afterEffect">
                                  <p:stCondLst>
                                    <p:cond delay="0"/>
                                  </p:stCondLst>
                                  <p:childTnLst>
                                    <p:set>
                                      <p:cBhvr>
                                        <p:cTn id="27" dur="1" fill="hold">
                                          <p:stCondLst>
                                            <p:cond delay="0"/>
                                          </p:stCondLst>
                                        </p:cTn>
                                        <p:tgtEl>
                                          <p:spTgt spid="1095703"/>
                                        </p:tgtEl>
                                        <p:attrNameLst>
                                          <p:attrName>style.visibility</p:attrName>
                                        </p:attrNameLst>
                                      </p:cBhvr>
                                      <p:to>
                                        <p:strVal val="visible"/>
                                      </p:to>
                                    </p:set>
                                    <p:anim calcmode="lin" valueType="num">
                                      <p:cBhvr additive="base">
                                        <p:cTn id="28" dur="500" fill="hold"/>
                                        <p:tgtEl>
                                          <p:spTgt spid="1095703"/>
                                        </p:tgtEl>
                                        <p:attrNameLst>
                                          <p:attrName>ppt_x</p:attrName>
                                        </p:attrNameLst>
                                      </p:cBhvr>
                                      <p:tavLst>
                                        <p:tav tm="0">
                                          <p:val>
                                            <p:strVal val="0-#ppt_w/2"/>
                                          </p:val>
                                        </p:tav>
                                        <p:tav tm="100000">
                                          <p:val>
                                            <p:strVal val="#ppt_x"/>
                                          </p:val>
                                        </p:tav>
                                      </p:tavLst>
                                    </p:anim>
                                    <p:anim calcmode="lin" valueType="num">
                                      <p:cBhvr additive="base">
                                        <p:cTn id="29" dur="500" fill="hold"/>
                                        <p:tgtEl>
                                          <p:spTgt spid="1095703"/>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1095717"/>
                                        </p:tgtEl>
                                        <p:attrNameLst>
                                          <p:attrName>style.visibility</p:attrName>
                                        </p:attrNameLst>
                                      </p:cBhvr>
                                      <p:to>
                                        <p:strVal val="visible"/>
                                      </p:to>
                                    </p:set>
                                    <p:anim calcmode="lin" valueType="num">
                                      <p:cBhvr additive="base">
                                        <p:cTn id="32" dur="500" fill="hold"/>
                                        <p:tgtEl>
                                          <p:spTgt spid="1095717"/>
                                        </p:tgtEl>
                                        <p:attrNameLst>
                                          <p:attrName>ppt_x</p:attrName>
                                        </p:attrNameLst>
                                      </p:cBhvr>
                                      <p:tavLst>
                                        <p:tav tm="0">
                                          <p:val>
                                            <p:strVal val="1+#ppt_w/2"/>
                                          </p:val>
                                        </p:tav>
                                        <p:tav tm="100000">
                                          <p:val>
                                            <p:strVal val="#ppt_x"/>
                                          </p:val>
                                        </p:tav>
                                      </p:tavLst>
                                    </p:anim>
                                    <p:anim calcmode="lin" valueType="num">
                                      <p:cBhvr additive="base">
                                        <p:cTn id="33" dur="500" fill="hold"/>
                                        <p:tgtEl>
                                          <p:spTgt spid="10957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4" grpId="0" animBg="1"/>
      <p:bldP spid="1095701" grpId="0"/>
      <p:bldP spid="109570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5.2.1</a:t>
            </a:r>
            <a:r>
              <a:rPr lang="en-US" altLang="zh-CN" b="0" smtClean="0"/>
              <a:t> </a:t>
            </a:r>
            <a:r>
              <a:rPr lang="zh-CN" altLang="en-US" b="0" smtClean="0"/>
              <a:t>存储模式</a:t>
            </a:r>
            <a:r>
              <a:rPr lang="en-US" altLang="zh-CN" b="0" smtClean="0"/>
              <a:t>	</a:t>
            </a:r>
            <a:r>
              <a:rPr lang="en-US" altLang="zh-CN" sz="3200" smtClean="0">
                <a:solidFill>
                  <a:srgbClr val="D60093"/>
                </a:solidFill>
              </a:rPr>
              <a:t>2.</a:t>
            </a:r>
            <a:r>
              <a:rPr lang="en-US" altLang="zh-CN" b="0" smtClean="0">
                <a:solidFill>
                  <a:srgbClr val="D60093"/>
                </a:solidFill>
              </a:rPr>
              <a:t> </a:t>
            </a:r>
            <a:r>
              <a:rPr lang="zh-CN" altLang="en-US" b="0" smtClean="0">
                <a:solidFill>
                  <a:srgbClr val="D60093"/>
                </a:solidFill>
              </a:rPr>
              <a:t>边界对齐</a:t>
            </a:r>
            <a:endParaRPr lang="zh-CN" altLang="en-US"/>
          </a:p>
        </p:txBody>
      </p:sp>
      <p:sp>
        <p:nvSpPr>
          <p:cNvPr id="3" name="内容占位符 2"/>
          <p:cNvSpPr>
            <a:spLocks noGrp="1"/>
          </p:cNvSpPr>
          <p:nvPr>
            <p:ph idx="1"/>
          </p:nvPr>
        </p:nvSpPr>
        <p:spPr>
          <a:xfrm>
            <a:off x="457200" y="549275"/>
            <a:ext cx="8578850" cy="575469"/>
          </a:xfrm>
        </p:spPr>
        <p:txBody>
          <a:bodyPr/>
          <a:lstStyle/>
          <a:p>
            <a:pPr>
              <a:buNone/>
            </a:pPr>
            <a:r>
              <a:rPr lang="zh-CN" altLang="en-US" smtClean="0"/>
              <a:t>以小端模式存储数据 </a:t>
            </a:r>
            <a:r>
              <a:rPr lang="en-US" altLang="zh-CN" smtClean="0">
                <a:solidFill>
                  <a:srgbClr val="FF0000"/>
                </a:solidFill>
              </a:rPr>
              <a:t>0807060504030201H</a:t>
            </a:r>
            <a:r>
              <a:rPr lang="en-US" altLang="zh-CN" smtClean="0"/>
              <a:t> </a:t>
            </a:r>
            <a:r>
              <a:rPr lang="zh-CN" altLang="en-US" smtClean="0"/>
              <a:t>的情况：</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20</a:t>
            </a:fld>
            <a:endParaRPr lang="en-US" altLang="zh-CN"/>
          </a:p>
        </p:txBody>
      </p:sp>
      <p:graphicFrame>
        <p:nvGraphicFramePr>
          <p:cNvPr id="5" name="表格 4"/>
          <p:cNvGraphicFramePr>
            <a:graphicFrameLocks noGrp="1"/>
          </p:cNvGraphicFramePr>
          <p:nvPr/>
        </p:nvGraphicFramePr>
        <p:xfrm>
          <a:off x="1115616" y="980728"/>
          <a:ext cx="6840764" cy="2815208"/>
        </p:xfrm>
        <a:graphic>
          <a:graphicData uri="http://schemas.openxmlformats.org/drawingml/2006/table">
            <a:tbl>
              <a:tblPr firstRow="1" bandRow="1">
                <a:tableStyleId>{5940675A-B579-460E-94D1-54222C63F5DA}</a:tableStyleId>
              </a:tblPr>
              <a:tblGrid>
                <a:gridCol w="752346">
                  <a:extLst>
                    <a:ext uri="{9D8B030D-6E8A-4147-A177-3AD203B41FA5}">
                      <a16:colId xmlns:a16="http://schemas.microsoft.com/office/drawing/2014/main" val="20000"/>
                    </a:ext>
                  </a:extLst>
                </a:gridCol>
                <a:gridCol w="752346">
                  <a:extLst>
                    <a:ext uri="{9D8B030D-6E8A-4147-A177-3AD203B41FA5}">
                      <a16:colId xmlns:a16="http://schemas.microsoft.com/office/drawing/2014/main" val="20001"/>
                    </a:ext>
                  </a:extLst>
                </a:gridCol>
                <a:gridCol w="752346">
                  <a:extLst>
                    <a:ext uri="{9D8B030D-6E8A-4147-A177-3AD203B41FA5}">
                      <a16:colId xmlns:a16="http://schemas.microsoft.com/office/drawing/2014/main" val="20002"/>
                    </a:ext>
                  </a:extLst>
                </a:gridCol>
                <a:gridCol w="752346">
                  <a:extLst>
                    <a:ext uri="{9D8B030D-6E8A-4147-A177-3AD203B41FA5}">
                      <a16:colId xmlns:a16="http://schemas.microsoft.com/office/drawing/2014/main" val="20003"/>
                    </a:ext>
                  </a:extLst>
                </a:gridCol>
                <a:gridCol w="752346">
                  <a:extLst>
                    <a:ext uri="{9D8B030D-6E8A-4147-A177-3AD203B41FA5}">
                      <a16:colId xmlns:a16="http://schemas.microsoft.com/office/drawing/2014/main" val="20004"/>
                    </a:ext>
                  </a:extLst>
                </a:gridCol>
                <a:gridCol w="752346">
                  <a:extLst>
                    <a:ext uri="{9D8B030D-6E8A-4147-A177-3AD203B41FA5}">
                      <a16:colId xmlns:a16="http://schemas.microsoft.com/office/drawing/2014/main" val="20005"/>
                    </a:ext>
                  </a:extLst>
                </a:gridCol>
                <a:gridCol w="752346">
                  <a:extLst>
                    <a:ext uri="{9D8B030D-6E8A-4147-A177-3AD203B41FA5}">
                      <a16:colId xmlns:a16="http://schemas.microsoft.com/office/drawing/2014/main" val="20006"/>
                    </a:ext>
                  </a:extLst>
                </a:gridCol>
                <a:gridCol w="752346">
                  <a:extLst>
                    <a:ext uri="{9D8B030D-6E8A-4147-A177-3AD203B41FA5}">
                      <a16:colId xmlns:a16="http://schemas.microsoft.com/office/drawing/2014/main" val="20007"/>
                    </a:ext>
                  </a:extLst>
                </a:gridCol>
                <a:gridCol w="821996">
                  <a:extLst>
                    <a:ext uri="{9D8B030D-6E8A-4147-A177-3AD203B41FA5}">
                      <a16:colId xmlns:a16="http://schemas.microsoft.com/office/drawing/2014/main" val="20008"/>
                    </a:ext>
                  </a:extLst>
                </a:gridCol>
              </a:tblGrid>
              <a:tr h="529208">
                <a:tc gridSpan="8">
                  <a:txBody>
                    <a:bodyPr/>
                    <a:lstStyle/>
                    <a:p>
                      <a:pPr algn="ctr"/>
                      <a:r>
                        <a:rPr lang="en-US" altLang="zh-CN" sz="2400" b="1" kern="1200" smtClean="0">
                          <a:solidFill>
                            <a:schemeClr val="tx1"/>
                          </a:solidFill>
                          <a:latin typeface="+mn-lt"/>
                          <a:ea typeface="宋体" pitchFamily="2" charset="-122"/>
                          <a:cs typeface="+mn-cs"/>
                        </a:rPr>
                        <a:t>8</a:t>
                      </a:r>
                      <a:r>
                        <a:rPr lang="zh-CN" altLang="en-US" sz="2400" b="1" kern="1200" smtClean="0">
                          <a:solidFill>
                            <a:schemeClr val="tx1"/>
                          </a:solidFill>
                          <a:latin typeface="+mn-lt"/>
                          <a:ea typeface="宋体" pitchFamily="2" charset="-122"/>
                          <a:cs typeface="+mn-cs"/>
                        </a:rPr>
                        <a:t>字节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a:txBody>
                    <a:bodyPr/>
                    <a:lstStyle/>
                    <a:p>
                      <a:pPr algn="ctr"/>
                      <a:r>
                        <a:rPr lang="zh-CN" altLang="en-US" sz="2400" b="1" kern="1200" smtClean="0">
                          <a:solidFill>
                            <a:schemeClr val="tx1"/>
                          </a:solidFill>
                          <a:latin typeface="+mn-lt"/>
                          <a:ea typeface="宋体" pitchFamily="2" charset="-122"/>
                          <a:cs typeface="+mn-cs"/>
                        </a:rPr>
                        <a:t>地址</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b="1" kern="1200" smtClean="0">
                          <a:solidFill>
                            <a:schemeClr val="tx1"/>
                          </a:solidFill>
                          <a:latin typeface="+mn-lt"/>
                          <a:ea typeface="宋体" pitchFamily="2" charset="-122"/>
                          <a:cs typeface="+mn-cs"/>
                        </a:rPr>
                        <a:t>24</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b="1" kern="1200" smtClean="0">
                          <a:solidFill>
                            <a:schemeClr val="tx1"/>
                          </a:solidFill>
                          <a:latin typeface="+mn-lt"/>
                          <a:ea typeface="宋体" pitchFamily="2" charset="-122"/>
                          <a:cs typeface="+mn-cs"/>
                        </a:rPr>
                        <a:t>16</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altLang="zh-CN" sz="2400" b="1" kern="1200" smtClean="0">
                          <a:solidFill>
                            <a:schemeClr val="tx1"/>
                          </a:solidFill>
                          <a:latin typeface="+mn-lt"/>
                          <a:ea typeface="宋体" pitchFamily="2" charset="-122"/>
                          <a:cs typeface="+mn-cs"/>
                        </a:rPr>
                        <a:t>08H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r>
                        <a:rPr lang="en-US" altLang="zh-CN" sz="2400" b="1" kern="1200" smtClean="0">
                          <a:solidFill>
                            <a:schemeClr val="tx1"/>
                          </a:solidFill>
                          <a:latin typeface="+mn-lt"/>
                          <a:ea typeface="宋体" pitchFamily="2" charset="-122"/>
                          <a:cs typeface="+mn-cs"/>
                        </a:rPr>
                        <a:t>07H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r>
                        <a:rPr lang="en-US" altLang="zh-CN" sz="2400" b="1" kern="1200" smtClean="0">
                          <a:solidFill>
                            <a:schemeClr val="tx1"/>
                          </a:solidFill>
                          <a:latin typeface="+mn-lt"/>
                          <a:ea typeface="宋体" pitchFamily="2" charset="-122"/>
                          <a:cs typeface="+mn-cs"/>
                        </a:rPr>
                        <a:t>06H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kern="1200" smtClean="0">
                          <a:solidFill>
                            <a:schemeClr val="tx1"/>
                          </a:solidFill>
                          <a:latin typeface="+mn-lt"/>
                          <a:ea typeface="宋体" pitchFamily="2" charset="-122"/>
                          <a:cs typeface="+mn-cs"/>
                        </a:rPr>
                        <a:t>05H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kern="1200" smtClean="0">
                          <a:solidFill>
                            <a:schemeClr val="tx1"/>
                          </a:solidFill>
                          <a:latin typeface="+mn-lt"/>
                          <a:ea typeface="宋体" pitchFamily="2" charset="-122"/>
                          <a:cs typeface="+mn-cs"/>
                        </a:rPr>
                        <a:t>04H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kern="1200" smtClean="0">
                          <a:solidFill>
                            <a:schemeClr val="tx1"/>
                          </a:solidFill>
                          <a:latin typeface="+mn-lt"/>
                          <a:ea typeface="宋体" pitchFamily="2" charset="-122"/>
                          <a:cs typeface="+mn-cs"/>
                        </a:rPr>
                        <a:t>03H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kern="1200" smtClean="0">
                          <a:solidFill>
                            <a:schemeClr val="tx1"/>
                          </a:solidFill>
                          <a:latin typeface="+mn-lt"/>
                          <a:ea typeface="宋体" pitchFamily="2" charset="-122"/>
                          <a:cs typeface="+mn-cs"/>
                        </a:rPr>
                        <a:t>02H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kern="1200" smtClean="0">
                          <a:solidFill>
                            <a:schemeClr val="tx1"/>
                          </a:solidFill>
                          <a:latin typeface="+mn-lt"/>
                          <a:ea typeface="宋体" pitchFamily="2" charset="-122"/>
                          <a:cs typeface="+mn-cs"/>
                        </a:rPr>
                        <a:t>01H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kern="1200" smtClean="0">
                          <a:solidFill>
                            <a:schemeClr val="tx1"/>
                          </a:solidFill>
                          <a:latin typeface="+mn-lt"/>
                          <a:ea typeface="宋体" pitchFamily="2" charset="-122"/>
                          <a:cs typeface="+mn-cs"/>
                        </a:rPr>
                        <a:t>8</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kern="1200" smtClean="0">
                          <a:solidFill>
                            <a:schemeClr val="tx1"/>
                          </a:solidFill>
                          <a:latin typeface="+mn-lt"/>
                          <a:ea typeface="宋体" pitchFamily="2" charset="-122"/>
                          <a:cs typeface="+mn-cs"/>
                        </a:rPr>
                        <a:t>0</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gridSpan="9">
                  <a:txBody>
                    <a:bodyPr/>
                    <a:lstStyle/>
                    <a:p>
                      <a:pPr algn="ctr"/>
                      <a:r>
                        <a:rPr lang="en-US" altLang="zh-CN" sz="2400" b="1" smtClean="0">
                          <a:latin typeface="+mn-lt"/>
                          <a:ea typeface="宋体" pitchFamily="2" charset="-122"/>
                        </a:rPr>
                        <a:t>(a) </a:t>
                      </a:r>
                      <a:r>
                        <a:rPr lang="zh-CN" altLang="en-US" sz="2400" b="1" smtClean="0">
                          <a:latin typeface="+mn-lt"/>
                          <a:ea typeface="宋体" pitchFamily="2" charset="-122"/>
                        </a:rPr>
                        <a:t>边界对齐的字</a:t>
                      </a:r>
                      <a:endParaRPr lang="zh-CN" altLang="en-US" sz="24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extLst>
                  <a:ext uri="{0D108BD9-81ED-4DB2-BD59-A6C34878D82A}">
                    <a16:rowId xmlns:a16="http://schemas.microsoft.com/office/drawing/2014/main" val="10005"/>
                  </a:ext>
                </a:extLst>
              </a:tr>
            </a:tbl>
          </a:graphicData>
        </a:graphic>
      </p:graphicFrame>
      <p:cxnSp>
        <p:nvCxnSpPr>
          <p:cNvPr id="7" name="直接箭头连接符 6"/>
          <p:cNvCxnSpPr/>
          <p:nvPr/>
        </p:nvCxnSpPr>
        <p:spPr bwMode="auto">
          <a:xfrm>
            <a:off x="4572000" y="1268760"/>
            <a:ext cx="2520280"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9" name="直接箭头连接符 8"/>
          <p:cNvCxnSpPr/>
          <p:nvPr/>
        </p:nvCxnSpPr>
        <p:spPr bwMode="auto">
          <a:xfrm flipH="1">
            <a:off x="1115616" y="1268760"/>
            <a:ext cx="2520280"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graphicFrame>
        <p:nvGraphicFramePr>
          <p:cNvPr id="10" name="表格 9"/>
          <p:cNvGraphicFramePr>
            <a:graphicFrameLocks noGrp="1"/>
          </p:cNvGraphicFramePr>
          <p:nvPr/>
        </p:nvGraphicFramePr>
        <p:xfrm>
          <a:off x="1115616" y="3789040"/>
          <a:ext cx="6840764" cy="2815208"/>
        </p:xfrm>
        <a:graphic>
          <a:graphicData uri="http://schemas.openxmlformats.org/drawingml/2006/table">
            <a:tbl>
              <a:tblPr firstRow="1" bandRow="1">
                <a:tableStyleId>{5940675A-B579-460E-94D1-54222C63F5DA}</a:tableStyleId>
              </a:tblPr>
              <a:tblGrid>
                <a:gridCol w="752346">
                  <a:extLst>
                    <a:ext uri="{9D8B030D-6E8A-4147-A177-3AD203B41FA5}">
                      <a16:colId xmlns:a16="http://schemas.microsoft.com/office/drawing/2014/main" val="20000"/>
                    </a:ext>
                  </a:extLst>
                </a:gridCol>
                <a:gridCol w="752346">
                  <a:extLst>
                    <a:ext uri="{9D8B030D-6E8A-4147-A177-3AD203B41FA5}">
                      <a16:colId xmlns:a16="http://schemas.microsoft.com/office/drawing/2014/main" val="20001"/>
                    </a:ext>
                  </a:extLst>
                </a:gridCol>
                <a:gridCol w="752346">
                  <a:extLst>
                    <a:ext uri="{9D8B030D-6E8A-4147-A177-3AD203B41FA5}">
                      <a16:colId xmlns:a16="http://schemas.microsoft.com/office/drawing/2014/main" val="20002"/>
                    </a:ext>
                  </a:extLst>
                </a:gridCol>
                <a:gridCol w="752346">
                  <a:extLst>
                    <a:ext uri="{9D8B030D-6E8A-4147-A177-3AD203B41FA5}">
                      <a16:colId xmlns:a16="http://schemas.microsoft.com/office/drawing/2014/main" val="20003"/>
                    </a:ext>
                  </a:extLst>
                </a:gridCol>
                <a:gridCol w="752346">
                  <a:extLst>
                    <a:ext uri="{9D8B030D-6E8A-4147-A177-3AD203B41FA5}">
                      <a16:colId xmlns:a16="http://schemas.microsoft.com/office/drawing/2014/main" val="20004"/>
                    </a:ext>
                  </a:extLst>
                </a:gridCol>
                <a:gridCol w="752346">
                  <a:extLst>
                    <a:ext uri="{9D8B030D-6E8A-4147-A177-3AD203B41FA5}">
                      <a16:colId xmlns:a16="http://schemas.microsoft.com/office/drawing/2014/main" val="20005"/>
                    </a:ext>
                  </a:extLst>
                </a:gridCol>
                <a:gridCol w="752346">
                  <a:extLst>
                    <a:ext uri="{9D8B030D-6E8A-4147-A177-3AD203B41FA5}">
                      <a16:colId xmlns:a16="http://schemas.microsoft.com/office/drawing/2014/main" val="20006"/>
                    </a:ext>
                  </a:extLst>
                </a:gridCol>
                <a:gridCol w="752346">
                  <a:extLst>
                    <a:ext uri="{9D8B030D-6E8A-4147-A177-3AD203B41FA5}">
                      <a16:colId xmlns:a16="http://schemas.microsoft.com/office/drawing/2014/main" val="20007"/>
                    </a:ext>
                  </a:extLst>
                </a:gridCol>
                <a:gridCol w="821996">
                  <a:extLst>
                    <a:ext uri="{9D8B030D-6E8A-4147-A177-3AD203B41FA5}">
                      <a16:colId xmlns:a16="http://schemas.microsoft.com/office/drawing/2014/main" val="20008"/>
                    </a:ext>
                  </a:extLst>
                </a:gridCol>
              </a:tblGrid>
              <a:tr h="529208">
                <a:tc gridSpan="8">
                  <a:txBody>
                    <a:bodyPr/>
                    <a:lstStyle/>
                    <a:p>
                      <a:pPr algn="ctr"/>
                      <a:r>
                        <a:rPr lang="en-US" altLang="zh-CN" sz="2400" b="1" kern="1200" smtClean="0">
                          <a:solidFill>
                            <a:schemeClr val="tx1"/>
                          </a:solidFill>
                          <a:latin typeface="+mn-lt"/>
                          <a:ea typeface="宋体" pitchFamily="2" charset="-122"/>
                          <a:cs typeface="+mn-cs"/>
                        </a:rPr>
                        <a:t>8</a:t>
                      </a:r>
                      <a:r>
                        <a:rPr lang="zh-CN" altLang="en-US" sz="2400" b="1" kern="1200" smtClean="0">
                          <a:solidFill>
                            <a:schemeClr val="tx1"/>
                          </a:solidFill>
                          <a:latin typeface="+mn-lt"/>
                          <a:ea typeface="宋体" pitchFamily="2" charset="-122"/>
                          <a:cs typeface="+mn-cs"/>
                        </a:rPr>
                        <a:t>字节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a:txBody>
                    <a:bodyPr/>
                    <a:lstStyle/>
                    <a:p>
                      <a:pPr algn="ctr"/>
                      <a:r>
                        <a:rPr lang="zh-CN" altLang="en-US" sz="2400" b="1" kern="1200" smtClean="0">
                          <a:solidFill>
                            <a:schemeClr val="tx1"/>
                          </a:solidFill>
                          <a:latin typeface="+mn-lt"/>
                          <a:ea typeface="宋体" pitchFamily="2" charset="-122"/>
                          <a:cs typeface="+mn-cs"/>
                        </a:rPr>
                        <a:t>地址</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b="1" kern="1200" smtClean="0">
                          <a:solidFill>
                            <a:schemeClr val="tx1"/>
                          </a:solidFill>
                          <a:latin typeface="+mn-lt"/>
                          <a:ea typeface="宋体" pitchFamily="2" charset="-122"/>
                          <a:cs typeface="+mn-cs"/>
                        </a:rPr>
                        <a:t>24</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kern="1200" smtClean="0">
                          <a:solidFill>
                            <a:schemeClr val="tx1"/>
                          </a:solidFill>
                          <a:latin typeface="+mn-lt"/>
                          <a:ea typeface="宋体" pitchFamily="2" charset="-122"/>
                          <a:cs typeface="+mn-cs"/>
                        </a:rPr>
                        <a:t>08H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33"/>
                    </a:solidFill>
                  </a:tcPr>
                </a:tc>
                <a:tc>
                  <a:txBody>
                    <a:bodyPr/>
                    <a:lstStyle/>
                    <a:p>
                      <a:pPr algn="ctr"/>
                      <a:r>
                        <a:rPr lang="en-US" altLang="zh-CN" sz="2400" b="1" kern="1200" smtClean="0">
                          <a:solidFill>
                            <a:schemeClr val="tx1"/>
                          </a:solidFill>
                          <a:latin typeface="+mn-lt"/>
                          <a:ea typeface="宋体" pitchFamily="2" charset="-122"/>
                          <a:cs typeface="+mn-cs"/>
                        </a:rPr>
                        <a:t>07H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33"/>
                    </a:solidFill>
                  </a:tcPr>
                </a:tc>
                <a:tc>
                  <a:txBody>
                    <a:bodyPr/>
                    <a:lstStyle/>
                    <a:p>
                      <a:pPr algn="ctr"/>
                      <a:r>
                        <a:rPr lang="en-US" altLang="zh-CN" sz="2400" b="1" kern="1200" smtClean="0">
                          <a:solidFill>
                            <a:schemeClr val="tx1"/>
                          </a:solidFill>
                          <a:latin typeface="+mn-lt"/>
                          <a:ea typeface="宋体" pitchFamily="2" charset="-122"/>
                          <a:cs typeface="+mn-cs"/>
                        </a:rPr>
                        <a:t>06H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33"/>
                    </a:solidFill>
                  </a:tcPr>
                </a:tc>
                <a:tc>
                  <a:txBody>
                    <a:bodyPr/>
                    <a:lstStyle/>
                    <a:p>
                      <a:pPr algn="ctr"/>
                      <a:r>
                        <a:rPr lang="en-US" altLang="zh-CN" sz="2400" b="1" kern="1200" smtClean="0">
                          <a:solidFill>
                            <a:schemeClr val="tx1"/>
                          </a:solidFill>
                          <a:latin typeface="+mn-lt"/>
                          <a:ea typeface="宋体" pitchFamily="2" charset="-122"/>
                          <a:cs typeface="+mn-cs"/>
                        </a:rPr>
                        <a:t>05H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33"/>
                    </a:solidFill>
                  </a:tcPr>
                </a:tc>
                <a:tc>
                  <a:txBody>
                    <a:bodyPr/>
                    <a:lstStyle/>
                    <a:p>
                      <a:pPr algn="ctr"/>
                      <a:r>
                        <a:rPr lang="en-US" altLang="zh-CN" sz="2400" b="1" kern="1200" smtClean="0">
                          <a:solidFill>
                            <a:schemeClr val="tx1"/>
                          </a:solidFill>
                          <a:latin typeface="+mn-lt"/>
                          <a:ea typeface="宋体" pitchFamily="2" charset="-122"/>
                          <a:cs typeface="+mn-cs"/>
                        </a:rPr>
                        <a:t>16</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altLang="zh-CN" sz="2400" b="1" kern="1200" smtClean="0">
                          <a:solidFill>
                            <a:schemeClr val="tx1"/>
                          </a:solidFill>
                          <a:latin typeface="+mn-lt"/>
                          <a:ea typeface="宋体" pitchFamily="2" charset="-122"/>
                          <a:cs typeface="+mn-cs"/>
                        </a:rPr>
                        <a:t>04H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33"/>
                    </a:solidFill>
                  </a:tcPr>
                </a:tc>
                <a:tc>
                  <a:txBody>
                    <a:bodyPr/>
                    <a:lstStyle/>
                    <a:p>
                      <a:pPr algn="ctr"/>
                      <a:r>
                        <a:rPr lang="en-US" altLang="zh-CN" sz="2400" b="1" kern="1200" smtClean="0">
                          <a:solidFill>
                            <a:schemeClr val="tx1"/>
                          </a:solidFill>
                          <a:latin typeface="+mn-lt"/>
                          <a:ea typeface="宋体" pitchFamily="2" charset="-122"/>
                          <a:cs typeface="+mn-cs"/>
                        </a:rPr>
                        <a:t>03H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33"/>
                    </a:solidFill>
                  </a:tcPr>
                </a:tc>
                <a:tc>
                  <a:txBody>
                    <a:bodyPr/>
                    <a:lstStyle/>
                    <a:p>
                      <a:pPr algn="ctr"/>
                      <a:r>
                        <a:rPr lang="en-US" altLang="zh-CN" sz="2400" b="1" kern="1200" smtClean="0">
                          <a:solidFill>
                            <a:schemeClr val="tx1"/>
                          </a:solidFill>
                          <a:latin typeface="+mn-lt"/>
                          <a:ea typeface="宋体" pitchFamily="2" charset="-122"/>
                          <a:cs typeface="+mn-cs"/>
                        </a:rPr>
                        <a:t>02H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33"/>
                    </a:solidFill>
                  </a:tcPr>
                </a:tc>
                <a:tc>
                  <a:txBody>
                    <a:bodyPr/>
                    <a:lstStyle/>
                    <a:p>
                      <a:pPr algn="ctr"/>
                      <a:r>
                        <a:rPr lang="en-US" altLang="zh-CN" sz="2400" b="1" kern="1200" smtClean="0">
                          <a:solidFill>
                            <a:schemeClr val="tx1"/>
                          </a:solidFill>
                          <a:latin typeface="+mn-lt"/>
                          <a:ea typeface="宋体" pitchFamily="2" charset="-122"/>
                          <a:cs typeface="+mn-cs"/>
                        </a:rPr>
                        <a:t>01H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33"/>
                    </a:solidFill>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b="1" kern="1200" smtClean="0">
                          <a:solidFill>
                            <a:schemeClr val="tx1"/>
                          </a:solidFill>
                          <a:latin typeface="+mn-lt"/>
                          <a:ea typeface="宋体" pitchFamily="2" charset="-122"/>
                          <a:cs typeface="+mn-cs"/>
                        </a:rPr>
                        <a:t>8</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kern="1200" smtClean="0">
                          <a:solidFill>
                            <a:schemeClr val="tx1"/>
                          </a:solidFill>
                          <a:latin typeface="+mn-lt"/>
                          <a:ea typeface="宋体" pitchFamily="2" charset="-122"/>
                          <a:cs typeface="+mn-cs"/>
                        </a:rPr>
                        <a:t>0</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gridSpan="9">
                  <a:txBody>
                    <a:bodyPr/>
                    <a:lstStyle/>
                    <a:p>
                      <a:pPr algn="ctr"/>
                      <a:r>
                        <a:rPr lang="en-US" altLang="zh-CN" sz="2400" b="1" smtClean="0">
                          <a:latin typeface="+mn-lt"/>
                          <a:ea typeface="宋体" pitchFamily="2" charset="-122"/>
                        </a:rPr>
                        <a:t>(b) </a:t>
                      </a:r>
                      <a:r>
                        <a:rPr lang="zh-CN" altLang="en-US" sz="2400" b="1" smtClean="0">
                          <a:latin typeface="+mn-lt"/>
                          <a:ea typeface="宋体" pitchFamily="2" charset="-122"/>
                        </a:rPr>
                        <a:t>边界未对齐的字</a:t>
                      </a:r>
                      <a:endParaRPr lang="zh-CN" altLang="en-US" sz="24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extLst>
                  <a:ext uri="{0D108BD9-81ED-4DB2-BD59-A6C34878D82A}">
                    <a16:rowId xmlns:a16="http://schemas.microsoft.com/office/drawing/2014/main" val="10005"/>
                  </a:ext>
                </a:extLst>
              </a:tr>
            </a:tbl>
          </a:graphicData>
        </a:graphic>
      </p:graphicFrame>
      <p:cxnSp>
        <p:nvCxnSpPr>
          <p:cNvPr id="11" name="直接箭头连接符 10"/>
          <p:cNvCxnSpPr/>
          <p:nvPr/>
        </p:nvCxnSpPr>
        <p:spPr bwMode="auto">
          <a:xfrm>
            <a:off x="4572000" y="4077072"/>
            <a:ext cx="2520280"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2" name="直接箭头连接符 11"/>
          <p:cNvCxnSpPr/>
          <p:nvPr/>
        </p:nvCxnSpPr>
        <p:spPr bwMode="auto">
          <a:xfrm flipH="1">
            <a:off x="1115616" y="4077072"/>
            <a:ext cx="2520280"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5.2.1</a:t>
            </a:r>
            <a:r>
              <a:rPr lang="en-US" altLang="zh-CN" b="0" smtClean="0"/>
              <a:t> </a:t>
            </a:r>
            <a:r>
              <a:rPr lang="zh-CN" altLang="en-US" b="0" smtClean="0"/>
              <a:t>存储模式</a:t>
            </a:r>
            <a:r>
              <a:rPr lang="en-US" altLang="zh-CN" b="0" smtClean="0"/>
              <a:t>	</a:t>
            </a:r>
            <a:r>
              <a:rPr lang="en-US" altLang="zh-CN" sz="3200" smtClean="0">
                <a:solidFill>
                  <a:srgbClr val="D60093"/>
                </a:solidFill>
              </a:rPr>
              <a:t>2.</a:t>
            </a:r>
            <a:r>
              <a:rPr lang="en-US" altLang="zh-CN" b="0" smtClean="0">
                <a:solidFill>
                  <a:srgbClr val="D60093"/>
                </a:solidFill>
              </a:rPr>
              <a:t> </a:t>
            </a:r>
            <a:r>
              <a:rPr lang="zh-CN" altLang="en-US" b="0" smtClean="0">
                <a:solidFill>
                  <a:srgbClr val="D60093"/>
                </a:solidFill>
              </a:rPr>
              <a:t>边界对齐</a:t>
            </a:r>
            <a:endParaRPr lang="zh-CN" altLang="en-US"/>
          </a:p>
        </p:txBody>
      </p:sp>
      <p:sp>
        <p:nvSpPr>
          <p:cNvPr id="3" name="内容占位符 2"/>
          <p:cNvSpPr>
            <a:spLocks noGrp="1"/>
          </p:cNvSpPr>
          <p:nvPr>
            <p:ph idx="1"/>
          </p:nvPr>
        </p:nvSpPr>
        <p:spPr>
          <a:xfrm>
            <a:off x="457200" y="549275"/>
            <a:ext cx="8578850" cy="575469"/>
          </a:xfrm>
        </p:spPr>
        <p:txBody>
          <a:bodyPr/>
          <a:lstStyle/>
          <a:p>
            <a:pPr>
              <a:buNone/>
            </a:pPr>
            <a:r>
              <a:rPr lang="zh-CN" altLang="en-US" smtClean="0"/>
              <a:t>以小端模式存储数据 </a:t>
            </a:r>
            <a:r>
              <a:rPr lang="en-US" altLang="zh-CN" smtClean="0">
                <a:solidFill>
                  <a:srgbClr val="FF0000"/>
                </a:solidFill>
              </a:rPr>
              <a:t>0807060504030201H</a:t>
            </a:r>
            <a:r>
              <a:rPr lang="en-US" altLang="zh-CN" smtClean="0"/>
              <a:t> </a:t>
            </a:r>
            <a:r>
              <a:rPr lang="zh-CN" altLang="en-US" smtClean="0"/>
              <a:t>的情况：</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21</a:t>
            </a:fld>
            <a:endParaRPr lang="en-US" altLang="zh-CN"/>
          </a:p>
        </p:txBody>
      </p:sp>
      <p:graphicFrame>
        <p:nvGraphicFramePr>
          <p:cNvPr id="5" name="表格 4"/>
          <p:cNvGraphicFramePr>
            <a:graphicFrameLocks noGrp="1"/>
          </p:cNvGraphicFramePr>
          <p:nvPr/>
        </p:nvGraphicFramePr>
        <p:xfrm>
          <a:off x="1115616" y="1484784"/>
          <a:ext cx="6840764" cy="3729608"/>
        </p:xfrm>
        <a:graphic>
          <a:graphicData uri="http://schemas.openxmlformats.org/drawingml/2006/table">
            <a:tbl>
              <a:tblPr firstRow="1" bandRow="1">
                <a:tableStyleId>{5940675A-B579-460E-94D1-54222C63F5DA}</a:tableStyleId>
              </a:tblPr>
              <a:tblGrid>
                <a:gridCol w="752346">
                  <a:extLst>
                    <a:ext uri="{9D8B030D-6E8A-4147-A177-3AD203B41FA5}">
                      <a16:colId xmlns:a16="http://schemas.microsoft.com/office/drawing/2014/main" val="20000"/>
                    </a:ext>
                  </a:extLst>
                </a:gridCol>
                <a:gridCol w="752346">
                  <a:extLst>
                    <a:ext uri="{9D8B030D-6E8A-4147-A177-3AD203B41FA5}">
                      <a16:colId xmlns:a16="http://schemas.microsoft.com/office/drawing/2014/main" val="20001"/>
                    </a:ext>
                  </a:extLst>
                </a:gridCol>
                <a:gridCol w="752346">
                  <a:extLst>
                    <a:ext uri="{9D8B030D-6E8A-4147-A177-3AD203B41FA5}">
                      <a16:colId xmlns:a16="http://schemas.microsoft.com/office/drawing/2014/main" val="20002"/>
                    </a:ext>
                  </a:extLst>
                </a:gridCol>
                <a:gridCol w="752346">
                  <a:extLst>
                    <a:ext uri="{9D8B030D-6E8A-4147-A177-3AD203B41FA5}">
                      <a16:colId xmlns:a16="http://schemas.microsoft.com/office/drawing/2014/main" val="20003"/>
                    </a:ext>
                  </a:extLst>
                </a:gridCol>
                <a:gridCol w="752346">
                  <a:extLst>
                    <a:ext uri="{9D8B030D-6E8A-4147-A177-3AD203B41FA5}">
                      <a16:colId xmlns:a16="http://schemas.microsoft.com/office/drawing/2014/main" val="20004"/>
                    </a:ext>
                  </a:extLst>
                </a:gridCol>
                <a:gridCol w="752346">
                  <a:extLst>
                    <a:ext uri="{9D8B030D-6E8A-4147-A177-3AD203B41FA5}">
                      <a16:colId xmlns:a16="http://schemas.microsoft.com/office/drawing/2014/main" val="20005"/>
                    </a:ext>
                  </a:extLst>
                </a:gridCol>
                <a:gridCol w="752346">
                  <a:extLst>
                    <a:ext uri="{9D8B030D-6E8A-4147-A177-3AD203B41FA5}">
                      <a16:colId xmlns:a16="http://schemas.microsoft.com/office/drawing/2014/main" val="20006"/>
                    </a:ext>
                  </a:extLst>
                </a:gridCol>
                <a:gridCol w="752346">
                  <a:extLst>
                    <a:ext uri="{9D8B030D-6E8A-4147-A177-3AD203B41FA5}">
                      <a16:colId xmlns:a16="http://schemas.microsoft.com/office/drawing/2014/main" val="20007"/>
                    </a:ext>
                  </a:extLst>
                </a:gridCol>
                <a:gridCol w="821996">
                  <a:extLst>
                    <a:ext uri="{9D8B030D-6E8A-4147-A177-3AD203B41FA5}">
                      <a16:colId xmlns:a16="http://schemas.microsoft.com/office/drawing/2014/main" val="20008"/>
                    </a:ext>
                  </a:extLst>
                </a:gridCol>
              </a:tblGrid>
              <a:tr h="529208">
                <a:tc gridSpan="8">
                  <a:txBody>
                    <a:bodyPr/>
                    <a:lstStyle/>
                    <a:p>
                      <a:pPr algn="ctr"/>
                      <a:r>
                        <a:rPr lang="en-US" altLang="zh-CN" sz="2400" b="1" kern="1200" smtClean="0">
                          <a:solidFill>
                            <a:schemeClr val="tx1"/>
                          </a:solidFill>
                          <a:latin typeface="+mn-lt"/>
                          <a:ea typeface="宋体" pitchFamily="2" charset="-122"/>
                          <a:cs typeface="+mn-cs"/>
                        </a:rPr>
                        <a:t>8</a:t>
                      </a:r>
                      <a:r>
                        <a:rPr lang="zh-CN" altLang="en-US" sz="2400" b="1" kern="1200" smtClean="0">
                          <a:solidFill>
                            <a:schemeClr val="tx1"/>
                          </a:solidFill>
                          <a:latin typeface="+mn-lt"/>
                          <a:ea typeface="宋体" pitchFamily="2" charset="-122"/>
                          <a:cs typeface="+mn-cs"/>
                        </a:rPr>
                        <a:t>字节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hMerge="1">
                  <a:txBody>
                    <a:bodyPr/>
                    <a:lstStyle/>
                    <a:p>
                      <a:pPr algn="ctr"/>
                      <a:endParaRPr lang="zh-CN" altLang="en-US" sz="2000" b="1" kern="1200" smtClean="0">
                        <a:solidFill>
                          <a:schemeClr val="tx1"/>
                        </a:solidFill>
                        <a:latin typeface="+mn-lt"/>
                        <a:ea typeface="宋体" pitchFamily="2" charset="-122"/>
                        <a:cs typeface="+mn-cs"/>
                      </a:endParaRPr>
                    </a:p>
                  </a:txBody>
                  <a:tcPr anchor="ctr"/>
                </a:tc>
                <a:tc>
                  <a:txBody>
                    <a:bodyPr/>
                    <a:lstStyle/>
                    <a:p>
                      <a:pPr algn="ctr"/>
                      <a:r>
                        <a:rPr lang="zh-CN" altLang="en-US" sz="2400" b="1" kern="1200" smtClean="0">
                          <a:solidFill>
                            <a:schemeClr val="tx1"/>
                          </a:solidFill>
                          <a:latin typeface="+mn-lt"/>
                          <a:ea typeface="宋体" pitchFamily="2" charset="-122"/>
                          <a:cs typeface="+mn-cs"/>
                        </a:rPr>
                        <a:t>地址</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kern="1200" smtClean="0">
                          <a:solidFill>
                            <a:schemeClr val="tx1"/>
                          </a:solidFill>
                          <a:latin typeface="+mn-lt"/>
                          <a:ea typeface="宋体" pitchFamily="2" charset="-122"/>
                          <a:cs typeface="+mn-cs"/>
                        </a:rPr>
                        <a:t>40</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kern="1200" smtClean="0">
                          <a:solidFill>
                            <a:schemeClr val="tx1"/>
                          </a:solidFill>
                          <a:latin typeface="+mn-lt"/>
                          <a:ea typeface="宋体" pitchFamily="2" charset="-122"/>
                          <a:cs typeface="+mn-cs"/>
                        </a:rPr>
                        <a:t>01H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altLang="zh-CN" sz="2400" b="1" kern="1200" smtClean="0">
                          <a:solidFill>
                            <a:schemeClr val="tx1"/>
                          </a:solidFill>
                          <a:latin typeface="+mn-lt"/>
                          <a:ea typeface="宋体" pitchFamily="2" charset="-122"/>
                          <a:cs typeface="+mn-cs"/>
                        </a:rPr>
                        <a:t>32</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kern="1200" smtClean="0">
                          <a:solidFill>
                            <a:schemeClr val="tx1"/>
                          </a:solidFill>
                          <a:latin typeface="+mn-lt"/>
                          <a:ea typeface="宋体" pitchFamily="2" charset="-122"/>
                          <a:cs typeface="+mn-cs"/>
                        </a:rPr>
                        <a:t>02H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400" b="1" kern="1200" smtClean="0">
                          <a:solidFill>
                            <a:schemeClr val="tx1"/>
                          </a:solidFill>
                          <a:latin typeface="+mn-lt"/>
                          <a:ea typeface="宋体" pitchFamily="2" charset="-122"/>
                          <a:cs typeface="+mn-cs"/>
                        </a:rPr>
                        <a:t>01H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400" b="1" kern="1200" smtClean="0">
                          <a:solidFill>
                            <a:schemeClr val="tx1"/>
                          </a:solidFill>
                          <a:latin typeface="+mn-lt"/>
                          <a:ea typeface="宋体" pitchFamily="2" charset="-122"/>
                          <a:cs typeface="+mn-cs"/>
                        </a:rPr>
                        <a:t>24</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kern="1200" smtClean="0">
                          <a:solidFill>
                            <a:schemeClr val="tx1"/>
                          </a:solidFill>
                          <a:latin typeface="+mn-lt"/>
                          <a:ea typeface="宋体" pitchFamily="2" charset="-122"/>
                          <a:cs typeface="+mn-cs"/>
                        </a:rPr>
                        <a:t>04H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400" b="1" kern="1200" smtClean="0">
                          <a:solidFill>
                            <a:schemeClr val="tx1"/>
                          </a:solidFill>
                          <a:latin typeface="+mn-lt"/>
                          <a:ea typeface="宋体" pitchFamily="2" charset="-122"/>
                          <a:cs typeface="+mn-cs"/>
                        </a:rPr>
                        <a:t>03H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400" b="1" kern="1200" smtClean="0">
                          <a:solidFill>
                            <a:schemeClr val="tx1"/>
                          </a:solidFill>
                          <a:latin typeface="+mn-lt"/>
                          <a:ea typeface="宋体" pitchFamily="2" charset="-122"/>
                          <a:cs typeface="+mn-cs"/>
                        </a:rPr>
                        <a:t>02H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400" b="1" kern="1200" smtClean="0">
                          <a:solidFill>
                            <a:schemeClr val="tx1"/>
                          </a:solidFill>
                          <a:latin typeface="+mn-lt"/>
                          <a:ea typeface="宋体" pitchFamily="2" charset="-122"/>
                          <a:cs typeface="+mn-cs"/>
                        </a:rPr>
                        <a:t>01H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400" b="1" kern="1200" smtClean="0">
                          <a:solidFill>
                            <a:schemeClr val="tx1"/>
                          </a:solidFill>
                          <a:latin typeface="+mn-lt"/>
                          <a:ea typeface="宋体" pitchFamily="2" charset="-122"/>
                          <a:cs typeface="+mn-cs"/>
                        </a:rPr>
                        <a:t>16</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r>
                        <a:rPr lang="en-US" altLang="zh-CN" sz="2400" b="1" kern="1200" smtClean="0">
                          <a:solidFill>
                            <a:schemeClr val="tx1"/>
                          </a:solidFill>
                          <a:latin typeface="+mn-lt"/>
                          <a:ea typeface="宋体" pitchFamily="2" charset="-122"/>
                          <a:cs typeface="+mn-cs"/>
                        </a:rPr>
                        <a:t>08H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r>
                        <a:rPr lang="en-US" altLang="zh-CN" sz="2400" b="1" kern="1200" smtClean="0">
                          <a:solidFill>
                            <a:schemeClr val="tx1"/>
                          </a:solidFill>
                          <a:latin typeface="+mn-lt"/>
                          <a:ea typeface="宋体" pitchFamily="2" charset="-122"/>
                          <a:cs typeface="+mn-cs"/>
                        </a:rPr>
                        <a:t>07H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r>
                        <a:rPr lang="en-US" altLang="zh-CN" sz="2400" b="1" kern="1200" smtClean="0">
                          <a:solidFill>
                            <a:schemeClr val="tx1"/>
                          </a:solidFill>
                          <a:latin typeface="+mn-lt"/>
                          <a:ea typeface="宋体" pitchFamily="2" charset="-122"/>
                          <a:cs typeface="+mn-cs"/>
                        </a:rPr>
                        <a:t>06H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kern="1200" smtClean="0">
                          <a:solidFill>
                            <a:schemeClr val="tx1"/>
                          </a:solidFill>
                          <a:latin typeface="+mn-lt"/>
                          <a:ea typeface="宋体" pitchFamily="2" charset="-122"/>
                          <a:cs typeface="+mn-cs"/>
                        </a:rPr>
                        <a:t>05H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kern="1200" smtClean="0">
                          <a:solidFill>
                            <a:schemeClr val="tx1"/>
                          </a:solidFill>
                          <a:latin typeface="+mn-lt"/>
                          <a:ea typeface="宋体" pitchFamily="2" charset="-122"/>
                          <a:cs typeface="+mn-cs"/>
                        </a:rPr>
                        <a:t>04H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kern="1200" smtClean="0">
                          <a:solidFill>
                            <a:schemeClr val="tx1"/>
                          </a:solidFill>
                          <a:latin typeface="+mn-lt"/>
                          <a:ea typeface="宋体" pitchFamily="2" charset="-122"/>
                          <a:cs typeface="+mn-cs"/>
                        </a:rPr>
                        <a:t>03H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kern="1200" smtClean="0">
                          <a:solidFill>
                            <a:schemeClr val="tx1"/>
                          </a:solidFill>
                          <a:latin typeface="+mn-lt"/>
                          <a:ea typeface="宋体" pitchFamily="2" charset="-122"/>
                          <a:cs typeface="+mn-cs"/>
                        </a:rPr>
                        <a:t>02H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kern="1200" smtClean="0">
                          <a:solidFill>
                            <a:schemeClr val="tx1"/>
                          </a:solidFill>
                          <a:latin typeface="+mn-lt"/>
                          <a:ea typeface="宋体" pitchFamily="2" charset="-122"/>
                          <a:cs typeface="+mn-cs"/>
                        </a:rPr>
                        <a:t>01H</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kern="1200" smtClean="0">
                          <a:solidFill>
                            <a:schemeClr val="tx1"/>
                          </a:solidFill>
                          <a:latin typeface="+mn-lt"/>
                          <a:ea typeface="宋体" pitchFamily="2" charset="-122"/>
                          <a:cs typeface="+mn-cs"/>
                        </a:rPr>
                        <a:t>8</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kern="1200" smtClean="0">
                          <a:solidFill>
                            <a:schemeClr val="tx1"/>
                          </a:solidFill>
                          <a:latin typeface="+mn-lt"/>
                          <a:ea typeface="宋体" pitchFamily="2" charset="-122"/>
                          <a:cs typeface="+mn-cs"/>
                        </a:rPr>
                        <a:t>0</a:t>
                      </a:r>
                      <a:endParaRPr lang="zh-CN" altLang="en-US" sz="2400" b="1" kern="12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gridSpan="9">
                  <a:txBody>
                    <a:bodyPr/>
                    <a:lstStyle/>
                    <a:p>
                      <a:pPr algn="ctr"/>
                      <a:r>
                        <a:rPr lang="en-US" altLang="zh-CN" sz="2400" b="1" smtClean="0">
                          <a:latin typeface="+mn-lt"/>
                          <a:ea typeface="宋体" pitchFamily="2" charset="-122"/>
                        </a:rPr>
                        <a:t>(c) Pentium4</a:t>
                      </a:r>
                      <a:r>
                        <a:rPr lang="zh-CN" altLang="en-US" sz="2400" b="1" smtClean="0">
                          <a:latin typeface="+mn-lt"/>
                          <a:ea typeface="宋体" pitchFamily="2" charset="-122"/>
                        </a:rPr>
                        <a:t>中边界对齐的数据存储</a:t>
                      </a:r>
                      <a:endParaRPr lang="zh-CN" altLang="en-US" sz="24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pPr algn="ctr"/>
                      <a:endParaRPr lang="zh-CN" altLang="en-US"/>
                    </a:p>
                  </a:txBody>
                  <a:tcPr anchor="ctr"/>
                </a:tc>
                <a:extLst>
                  <a:ext uri="{0D108BD9-81ED-4DB2-BD59-A6C34878D82A}">
                    <a16:rowId xmlns:a16="http://schemas.microsoft.com/office/drawing/2014/main" val="10007"/>
                  </a:ext>
                </a:extLst>
              </a:tr>
            </a:tbl>
          </a:graphicData>
        </a:graphic>
      </p:graphicFrame>
      <p:cxnSp>
        <p:nvCxnSpPr>
          <p:cNvPr id="7" name="直接箭头连接符 6"/>
          <p:cNvCxnSpPr/>
          <p:nvPr/>
        </p:nvCxnSpPr>
        <p:spPr bwMode="auto">
          <a:xfrm>
            <a:off x="4572000" y="1772816"/>
            <a:ext cx="2520280"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9" name="直接箭头连接符 8"/>
          <p:cNvCxnSpPr/>
          <p:nvPr/>
        </p:nvCxnSpPr>
        <p:spPr bwMode="auto">
          <a:xfrm flipH="1">
            <a:off x="1115616" y="1772816"/>
            <a:ext cx="2520280"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5.2.1</a:t>
            </a:r>
            <a:r>
              <a:rPr lang="en-US" altLang="zh-CN" b="0" smtClean="0"/>
              <a:t> </a:t>
            </a:r>
            <a:r>
              <a:rPr lang="zh-CN" altLang="en-US" b="0" smtClean="0"/>
              <a:t>存储模式</a:t>
            </a:r>
            <a:r>
              <a:rPr lang="en-US" altLang="zh-CN" b="0" smtClean="0"/>
              <a:t>	</a:t>
            </a:r>
            <a:r>
              <a:rPr lang="en-US" altLang="zh-CN" sz="3200" smtClean="0">
                <a:solidFill>
                  <a:srgbClr val="D60093"/>
                </a:solidFill>
              </a:rPr>
              <a:t>3.</a:t>
            </a:r>
            <a:r>
              <a:rPr lang="en-US" altLang="zh-CN" b="0" smtClean="0">
                <a:solidFill>
                  <a:srgbClr val="D60093"/>
                </a:solidFill>
              </a:rPr>
              <a:t> </a:t>
            </a:r>
            <a:r>
              <a:rPr lang="zh-CN" altLang="en-US" b="0" smtClean="0">
                <a:solidFill>
                  <a:srgbClr val="D60093"/>
                </a:solidFill>
              </a:rPr>
              <a:t>堆栈</a:t>
            </a:r>
            <a:r>
              <a:rPr lang="zh-CN" altLang="en-US" sz="3200" b="0" smtClean="0">
                <a:solidFill>
                  <a:srgbClr val="D60093"/>
                </a:solidFill>
              </a:rPr>
              <a:t>（</a:t>
            </a:r>
            <a:r>
              <a:rPr lang="en-US" altLang="zh-CN" sz="3200" b="0" smtClean="0">
                <a:solidFill>
                  <a:srgbClr val="D60093"/>
                </a:solidFill>
              </a:rPr>
              <a:t>Stack</a:t>
            </a:r>
            <a:r>
              <a:rPr lang="zh-CN" altLang="en-US" sz="3200" b="0" smtClean="0">
                <a:solidFill>
                  <a:srgbClr val="D60093"/>
                </a:solidFill>
              </a:rPr>
              <a:t>）</a:t>
            </a:r>
            <a:endParaRPr lang="zh-CN" altLang="en-US" sz="3200"/>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22</a:t>
            </a:fld>
            <a:endParaRPr lang="en-US" altLang="zh-CN"/>
          </a:p>
        </p:txBody>
      </p:sp>
      <p:sp>
        <p:nvSpPr>
          <p:cNvPr id="5" name="Rectangle 3"/>
          <p:cNvSpPr txBox="1">
            <a:spLocks noChangeArrowheads="1"/>
          </p:cNvSpPr>
          <p:nvPr/>
        </p:nvSpPr>
        <p:spPr bwMode="auto">
          <a:xfrm>
            <a:off x="395288" y="622300"/>
            <a:ext cx="8569325" cy="6046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100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堆栈（</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Stack</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）：后入先出，</a:t>
            </a:r>
            <a:r>
              <a:rPr kumimoji="0" lang="en-US" altLang="zh-CN" sz="2800" b="1" i="0" u="none" strike="noStrike" kern="0" cap="none" spc="0" normalizeH="0" baseline="0" noProof="0" smtClean="0">
                <a:ln>
                  <a:noFill/>
                </a:ln>
                <a:solidFill>
                  <a:srgbClr val="FF0000"/>
                </a:solidFill>
                <a:effectLst/>
                <a:uLnTx/>
                <a:uFillTx/>
                <a:latin typeface="+mn-lt"/>
                <a:ea typeface="+mn-ea"/>
                <a:cs typeface="+mn-cs"/>
              </a:rPr>
              <a:t>L</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ast </a:t>
            </a:r>
            <a:r>
              <a:rPr kumimoji="0" lang="en-US" altLang="zh-CN" sz="2800" b="1" i="0" u="none" strike="noStrike" kern="0" cap="none" spc="0" normalizeH="0" baseline="0" noProof="0" smtClean="0">
                <a:ln>
                  <a:noFill/>
                </a:ln>
                <a:solidFill>
                  <a:srgbClr val="FF0000"/>
                </a:solidFill>
                <a:effectLst/>
                <a:uLnTx/>
                <a:uFillTx/>
                <a:latin typeface="+mn-lt"/>
                <a:ea typeface="+mn-ea"/>
                <a:cs typeface="+mn-cs"/>
              </a:rPr>
              <a:t>I</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n </a:t>
            </a:r>
            <a:r>
              <a:rPr kumimoji="0" lang="en-US" altLang="zh-CN" sz="2800" b="1" i="0" u="none" strike="noStrike" kern="0" cap="none" spc="0" normalizeH="0" baseline="0" noProof="0" smtClean="0">
                <a:ln>
                  <a:noFill/>
                </a:ln>
                <a:solidFill>
                  <a:srgbClr val="FF0000"/>
                </a:solidFill>
                <a:effectLst/>
                <a:uLnTx/>
                <a:uFillTx/>
                <a:latin typeface="+mn-lt"/>
                <a:ea typeface="+mn-ea"/>
                <a:cs typeface="+mn-cs"/>
              </a:rPr>
              <a:t>F</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irst </a:t>
            </a:r>
            <a:r>
              <a:rPr kumimoji="0" lang="en-US" altLang="zh-CN" sz="2800" b="1" i="0" u="none" strike="noStrike" kern="0" cap="none" spc="0" normalizeH="0" baseline="0" noProof="0" smtClean="0">
                <a:ln>
                  <a:noFill/>
                </a:ln>
                <a:solidFill>
                  <a:srgbClr val="FF0000"/>
                </a:solidFill>
                <a:effectLst/>
                <a:uLnTx/>
                <a:uFillTx/>
                <a:latin typeface="+mn-lt"/>
                <a:ea typeface="+mn-ea"/>
                <a:cs typeface="+mn-cs"/>
              </a:rPr>
              <a:t>O</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ut</a:t>
            </a:r>
          </a:p>
          <a:p>
            <a:pPr marL="801688" marR="0" lvl="1" indent="-279400" algn="l" defTabSz="914400" rtl="0" eaLnBrk="1" fontAlgn="base" latinLnBrk="0" hangingPunct="1">
              <a:lnSpc>
                <a:spcPct val="100000"/>
              </a:lnSpc>
              <a:spcBef>
                <a:spcPct val="50000"/>
              </a:spcBef>
              <a:spcAft>
                <a:spcPct val="0"/>
              </a:spcAft>
              <a:buClr>
                <a:srgbClr val="006600"/>
              </a:buClr>
              <a:buSzPct val="75000"/>
              <a:buFont typeface="Wingdings" pitchFamily="2" charset="2"/>
              <a:buChar char="l"/>
              <a:tabLst/>
              <a:defRPr/>
            </a:pPr>
            <a:r>
              <a:rPr kumimoji="0" lang="en-US" altLang="zh-CN" sz="2800" b="1" i="0" u="none" strike="noStrike" kern="0" cap="none" spc="0" normalizeH="0" baseline="0" noProof="0" smtClean="0">
                <a:ln>
                  <a:noFill/>
                </a:ln>
                <a:solidFill>
                  <a:schemeClr val="tx1"/>
                </a:solidFill>
                <a:effectLst/>
                <a:uLnTx/>
                <a:uFillTx/>
                <a:latin typeface="+mn-lt"/>
                <a:ea typeface="+mn-ea"/>
              </a:rPr>
              <a:t>PUSH</a:t>
            </a:r>
            <a:r>
              <a:rPr kumimoji="0" lang="zh-CN" altLang="en-US" sz="2800" b="1" i="0" u="none" strike="noStrike" kern="0" cap="none" spc="0" normalizeH="0" baseline="0" noProof="0" smtClean="0">
                <a:ln>
                  <a:noFill/>
                </a:ln>
                <a:solidFill>
                  <a:schemeClr val="tx1"/>
                </a:solidFill>
                <a:effectLst/>
                <a:uLnTx/>
                <a:uFillTx/>
                <a:latin typeface="+mn-lt"/>
                <a:ea typeface="+mn-ea"/>
              </a:rPr>
              <a:t>、</a:t>
            </a:r>
            <a:r>
              <a:rPr kumimoji="0" lang="en-US" altLang="zh-CN" sz="2800" b="1" i="0" u="none" strike="noStrike" kern="0" cap="none" spc="0" normalizeH="0" baseline="0" noProof="0" smtClean="0">
                <a:ln>
                  <a:noFill/>
                </a:ln>
                <a:solidFill>
                  <a:schemeClr val="tx1"/>
                </a:solidFill>
                <a:effectLst/>
                <a:uLnTx/>
                <a:uFillTx/>
                <a:latin typeface="+mn-lt"/>
                <a:ea typeface="+mn-ea"/>
              </a:rPr>
              <a:t>POP</a:t>
            </a:r>
            <a:r>
              <a:rPr kumimoji="0" lang="zh-CN" altLang="en-US" sz="2800" b="1" i="0" u="none" strike="noStrike" kern="0" cap="none" spc="0" normalizeH="0" baseline="0" noProof="0" smtClean="0">
                <a:ln>
                  <a:noFill/>
                </a:ln>
                <a:solidFill>
                  <a:schemeClr val="tx1"/>
                </a:solidFill>
                <a:effectLst/>
                <a:uLnTx/>
                <a:uFillTx/>
                <a:latin typeface="+mn-lt"/>
                <a:ea typeface="+mn-ea"/>
              </a:rPr>
              <a:t>指令</a:t>
            </a:r>
          </a:p>
          <a:p>
            <a:pPr marL="801688" marR="0" lvl="1" indent="-279400" algn="l" defTabSz="914400" rtl="0" eaLnBrk="1" fontAlgn="base" latinLnBrk="0" hangingPunct="1">
              <a:lnSpc>
                <a:spcPct val="100000"/>
              </a:lnSpc>
              <a:spcBef>
                <a:spcPct val="10000"/>
              </a:spcBef>
              <a:spcAft>
                <a:spcPct val="0"/>
              </a:spcAft>
              <a:buClr>
                <a:srgbClr val="006600"/>
              </a:buClr>
              <a:buSzPct val="75000"/>
              <a:buFont typeface="Wingdings" pitchFamily="2" charset="2"/>
              <a:buChar char="l"/>
              <a:tabLst/>
              <a:defRPr/>
            </a:pPr>
            <a:r>
              <a:rPr kumimoji="0" lang="zh-CN" altLang="en-US" sz="2800" b="1" i="0" u="none" strike="noStrike" kern="0" cap="none" spc="0" normalizeH="0" baseline="0" noProof="0" smtClean="0">
                <a:ln>
                  <a:noFill/>
                </a:ln>
                <a:solidFill>
                  <a:schemeClr val="tx1"/>
                </a:solidFill>
                <a:effectLst/>
                <a:uLnTx/>
                <a:uFillTx/>
                <a:latin typeface="+mn-lt"/>
                <a:ea typeface="+mn-ea"/>
              </a:rPr>
              <a:t>隐含寻址</a:t>
            </a:r>
          </a:p>
          <a:p>
            <a:pPr marL="801688" marR="0" lvl="1" indent="-279400" algn="l" defTabSz="914400" rtl="0" eaLnBrk="1" fontAlgn="base" latinLnBrk="0" hangingPunct="1">
              <a:lnSpc>
                <a:spcPct val="100000"/>
              </a:lnSpc>
              <a:spcBef>
                <a:spcPct val="10000"/>
              </a:spcBef>
              <a:spcAft>
                <a:spcPct val="0"/>
              </a:spcAft>
              <a:buClr>
                <a:srgbClr val="006600"/>
              </a:buClr>
              <a:buSzPct val="75000"/>
              <a:buFont typeface="Wingdings" pitchFamily="2" charset="2"/>
              <a:buChar char="l"/>
              <a:tabLst/>
              <a:defRPr/>
            </a:pPr>
            <a:r>
              <a:rPr kumimoji="0" lang="zh-CN" altLang="en-US" sz="2800" b="1" i="0" u="none" strike="noStrike" kern="0" cap="none" spc="0" normalizeH="0" baseline="0" noProof="0" smtClean="0">
                <a:ln>
                  <a:noFill/>
                </a:ln>
                <a:solidFill>
                  <a:schemeClr val="tx1"/>
                </a:solidFill>
                <a:effectLst/>
                <a:uLnTx/>
                <a:uFillTx/>
                <a:latin typeface="+mn-lt"/>
                <a:ea typeface="+mn-ea"/>
              </a:rPr>
              <a:t>管理堆栈：三个地址寄存器</a:t>
            </a:r>
          </a:p>
          <a:p>
            <a:pPr marL="1339850" marR="0" lvl="2" indent="-358775" algn="l" defTabSz="914400" rtl="0" eaLnBrk="1" fontAlgn="base" latinLnBrk="0" hangingPunct="1">
              <a:lnSpc>
                <a:spcPct val="100000"/>
              </a:lnSpc>
              <a:spcBef>
                <a:spcPct val="10000"/>
              </a:spcBef>
              <a:spcAft>
                <a:spcPct val="0"/>
              </a:spcAft>
              <a:buClr>
                <a:srgbClr val="FF6600"/>
              </a:buClr>
              <a:buSzPct val="65000"/>
              <a:buFont typeface="Wingdings" pitchFamily="2" charset="2"/>
              <a:buChar char="p"/>
              <a:tabLst/>
              <a:defRPr/>
            </a:pPr>
            <a:r>
              <a:rPr kumimoji="0" lang="zh-CN" altLang="en-US" sz="2800" b="1" i="0" u="none" strike="noStrike" kern="0" cap="none" spc="0" normalizeH="0" baseline="0" noProof="0" smtClean="0">
                <a:ln>
                  <a:noFill/>
                </a:ln>
                <a:solidFill>
                  <a:schemeClr val="tx1"/>
                </a:solidFill>
                <a:effectLst/>
                <a:uLnTx/>
                <a:uFillTx/>
                <a:latin typeface="+mn-lt"/>
                <a:ea typeface="+mn-ea"/>
              </a:rPr>
              <a:t>堆栈指针（</a:t>
            </a:r>
            <a:r>
              <a:rPr kumimoji="0" lang="en-US" altLang="zh-CN" sz="2800" b="1" i="0" u="none" strike="noStrike" kern="0" cap="none" spc="0" normalizeH="0" baseline="0" noProof="0" smtClean="0">
                <a:ln>
                  <a:noFill/>
                </a:ln>
                <a:solidFill>
                  <a:schemeClr val="tx1"/>
                </a:solidFill>
                <a:effectLst/>
                <a:uLnTx/>
                <a:uFillTx/>
                <a:latin typeface="+mn-lt"/>
                <a:ea typeface="+mn-ea"/>
              </a:rPr>
              <a:t>Stack Pointer</a:t>
            </a:r>
            <a:r>
              <a:rPr kumimoji="0" lang="zh-CN" altLang="en-US" sz="2800" b="1" i="0" u="none" strike="noStrike" kern="0" cap="none" spc="0" normalizeH="0" baseline="0" noProof="0" smtClean="0">
                <a:ln>
                  <a:noFill/>
                </a:ln>
                <a:solidFill>
                  <a:schemeClr val="tx1"/>
                </a:solidFill>
                <a:effectLst/>
                <a:uLnTx/>
                <a:uFillTx/>
                <a:latin typeface="+mn-lt"/>
                <a:ea typeface="+mn-ea"/>
              </a:rPr>
              <a:t>）</a:t>
            </a:r>
          </a:p>
          <a:p>
            <a:pPr marL="1339850" marR="0" lvl="2" indent="-358775" algn="l" defTabSz="914400" rtl="0" eaLnBrk="1" fontAlgn="base" latinLnBrk="0" hangingPunct="1">
              <a:lnSpc>
                <a:spcPct val="100000"/>
              </a:lnSpc>
              <a:spcBef>
                <a:spcPct val="10000"/>
              </a:spcBef>
              <a:spcAft>
                <a:spcPct val="0"/>
              </a:spcAft>
              <a:buClr>
                <a:srgbClr val="FF6600"/>
              </a:buClr>
              <a:buSzPct val="65000"/>
              <a:buFont typeface="Wingdings" pitchFamily="2" charset="2"/>
              <a:buChar char="p"/>
              <a:tabLst/>
              <a:defRPr/>
            </a:pPr>
            <a:r>
              <a:rPr kumimoji="0" lang="zh-CN" altLang="en-US" sz="2800" b="1" i="0" u="none" strike="noStrike" kern="0" cap="none" spc="0" normalizeH="0" baseline="0" noProof="0" smtClean="0">
                <a:ln>
                  <a:noFill/>
                </a:ln>
                <a:solidFill>
                  <a:schemeClr val="tx1"/>
                </a:solidFill>
                <a:effectLst/>
                <a:uLnTx/>
                <a:uFillTx/>
                <a:latin typeface="+mn-lt"/>
                <a:ea typeface="+mn-ea"/>
              </a:rPr>
              <a:t>堆栈基址（</a:t>
            </a:r>
            <a:r>
              <a:rPr kumimoji="0" lang="en-US" altLang="zh-CN" sz="2800" b="1" i="0" u="none" strike="noStrike" kern="0" cap="none" spc="0" normalizeH="0" baseline="0" noProof="0" smtClean="0">
                <a:ln>
                  <a:noFill/>
                </a:ln>
                <a:solidFill>
                  <a:schemeClr val="tx1"/>
                </a:solidFill>
                <a:effectLst/>
                <a:uLnTx/>
                <a:uFillTx/>
                <a:latin typeface="+mn-lt"/>
                <a:ea typeface="+mn-ea"/>
              </a:rPr>
              <a:t>Stack Base</a:t>
            </a:r>
            <a:r>
              <a:rPr kumimoji="0" lang="zh-CN" altLang="en-US" sz="2800" b="1" i="0" u="none" strike="noStrike" kern="0" cap="none" spc="0" normalizeH="0" baseline="0" noProof="0" smtClean="0">
                <a:ln>
                  <a:noFill/>
                </a:ln>
                <a:solidFill>
                  <a:schemeClr val="tx1"/>
                </a:solidFill>
                <a:effectLst/>
                <a:uLnTx/>
                <a:uFillTx/>
                <a:latin typeface="+mn-lt"/>
                <a:ea typeface="+mn-ea"/>
              </a:rPr>
              <a:t>）</a:t>
            </a:r>
          </a:p>
          <a:p>
            <a:pPr marL="1339850" marR="0" lvl="2" indent="-358775" algn="l" defTabSz="914400" rtl="0" eaLnBrk="1" fontAlgn="base" latinLnBrk="0" hangingPunct="1">
              <a:lnSpc>
                <a:spcPct val="100000"/>
              </a:lnSpc>
              <a:spcBef>
                <a:spcPct val="10000"/>
              </a:spcBef>
              <a:spcAft>
                <a:spcPct val="0"/>
              </a:spcAft>
              <a:buClr>
                <a:srgbClr val="FF6600"/>
              </a:buClr>
              <a:buSzPct val="65000"/>
              <a:buFont typeface="Wingdings" pitchFamily="2" charset="2"/>
              <a:buChar char="p"/>
              <a:tabLst/>
              <a:defRPr/>
            </a:pPr>
            <a:r>
              <a:rPr kumimoji="0" lang="zh-CN" altLang="en-US" sz="2800" b="1" i="0" u="none" strike="noStrike" kern="0" cap="none" spc="0" normalizeH="0" baseline="0" noProof="0" smtClean="0">
                <a:ln>
                  <a:noFill/>
                </a:ln>
                <a:solidFill>
                  <a:schemeClr val="tx1"/>
                </a:solidFill>
                <a:effectLst/>
                <a:uLnTx/>
                <a:uFillTx/>
                <a:latin typeface="+mn-lt"/>
                <a:ea typeface="+mn-ea"/>
              </a:rPr>
              <a:t>堆栈界限（</a:t>
            </a:r>
            <a:r>
              <a:rPr kumimoji="0" lang="en-US" altLang="zh-CN" sz="2800" b="1" i="0" u="none" strike="noStrike" kern="0" cap="none" spc="0" normalizeH="0" baseline="0" noProof="0" smtClean="0">
                <a:ln>
                  <a:noFill/>
                </a:ln>
                <a:solidFill>
                  <a:schemeClr val="tx1"/>
                </a:solidFill>
                <a:effectLst/>
                <a:uLnTx/>
                <a:uFillTx/>
                <a:latin typeface="+mn-lt"/>
                <a:ea typeface="+mn-ea"/>
              </a:rPr>
              <a:t>Stack Limit</a:t>
            </a:r>
            <a:r>
              <a:rPr kumimoji="0" lang="zh-CN" altLang="en-US" sz="2800" b="1" i="0" u="none" strike="noStrike" kern="0" cap="none" spc="0" normalizeH="0" baseline="0" noProof="0" smtClean="0">
                <a:ln>
                  <a:noFill/>
                </a:ln>
                <a:solidFill>
                  <a:schemeClr val="tx1"/>
                </a:solidFill>
                <a:effectLst/>
                <a:uLnTx/>
                <a:uFillTx/>
                <a:latin typeface="+mn-lt"/>
                <a:ea typeface="+mn-ea"/>
              </a:rPr>
              <a:t>）</a:t>
            </a:r>
          </a:p>
          <a:p>
            <a:pPr marL="801688" marR="0" lvl="1" indent="-279400" algn="l" defTabSz="914400" rtl="0" eaLnBrk="1" fontAlgn="base" latinLnBrk="0" hangingPunct="1">
              <a:lnSpc>
                <a:spcPct val="100000"/>
              </a:lnSpc>
              <a:spcBef>
                <a:spcPct val="10000"/>
              </a:spcBef>
              <a:spcAft>
                <a:spcPct val="0"/>
              </a:spcAft>
              <a:buClr>
                <a:srgbClr val="006600"/>
              </a:buClr>
              <a:buSzPct val="75000"/>
              <a:buFont typeface="Wingdings" pitchFamily="2" charset="2"/>
              <a:buChar char="l"/>
              <a:tabLst/>
              <a:defRPr/>
            </a:pPr>
            <a:r>
              <a:rPr kumimoji="0" lang="zh-CN" altLang="en-US" sz="2800" b="1" i="0" u="none" strike="noStrike" kern="0" cap="none" spc="0" normalizeH="0" baseline="0" noProof="0" smtClean="0">
                <a:ln>
                  <a:noFill/>
                </a:ln>
                <a:solidFill>
                  <a:schemeClr val="tx1"/>
                </a:solidFill>
                <a:effectLst/>
                <a:uLnTx/>
                <a:uFillTx/>
                <a:latin typeface="+mn-lt"/>
                <a:ea typeface="+mn-ea"/>
              </a:rPr>
              <a:t>堆栈的典型应用：</a:t>
            </a:r>
          </a:p>
          <a:p>
            <a:pPr marL="1339850" marR="0" lvl="2" indent="-358775" algn="l" defTabSz="914400" rtl="0" eaLnBrk="1" fontAlgn="base" latinLnBrk="0" hangingPunct="1">
              <a:lnSpc>
                <a:spcPct val="100000"/>
              </a:lnSpc>
              <a:spcBef>
                <a:spcPct val="10000"/>
              </a:spcBef>
              <a:spcAft>
                <a:spcPct val="0"/>
              </a:spcAft>
              <a:buClr>
                <a:srgbClr val="FF6600"/>
              </a:buClr>
              <a:buSzPct val="65000"/>
              <a:buFont typeface="Wingdings" pitchFamily="2" charset="2"/>
              <a:buChar char="p"/>
              <a:tabLst/>
              <a:defRPr/>
            </a:pPr>
            <a:r>
              <a:rPr kumimoji="0" lang="zh-CN" altLang="en-US" sz="2800" b="1" i="0" u="none" strike="noStrike" kern="0" cap="none" spc="0" normalizeH="0" baseline="0" noProof="0" smtClean="0">
                <a:ln>
                  <a:noFill/>
                </a:ln>
                <a:solidFill>
                  <a:schemeClr val="tx1"/>
                </a:solidFill>
                <a:effectLst/>
                <a:uLnTx/>
                <a:uFillTx/>
                <a:latin typeface="+mn-lt"/>
                <a:ea typeface="+mn-ea"/>
              </a:rPr>
              <a:t>表达式的解析</a:t>
            </a:r>
          </a:p>
          <a:p>
            <a:pPr marL="1339850" marR="0" lvl="2" indent="-358775" algn="l" defTabSz="914400" rtl="0" eaLnBrk="1" fontAlgn="base" latinLnBrk="0" hangingPunct="1">
              <a:lnSpc>
                <a:spcPct val="100000"/>
              </a:lnSpc>
              <a:spcBef>
                <a:spcPct val="10000"/>
              </a:spcBef>
              <a:spcAft>
                <a:spcPct val="0"/>
              </a:spcAft>
              <a:buClr>
                <a:srgbClr val="FF6600"/>
              </a:buClr>
              <a:buSzPct val="65000"/>
              <a:buFont typeface="Wingdings" pitchFamily="2" charset="2"/>
              <a:buChar char="p"/>
              <a:tabLst/>
              <a:defRPr/>
            </a:pPr>
            <a:r>
              <a:rPr kumimoji="0" lang="zh-CN" altLang="en-US" sz="2800" b="1" i="0" u="none" strike="noStrike" kern="0" cap="none" spc="0" normalizeH="0" baseline="0" noProof="0" smtClean="0">
                <a:ln>
                  <a:noFill/>
                </a:ln>
                <a:solidFill>
                  <a:schemeClr val="tx1"/>
                </a:solidFill>
                <a:effectLst/>
                <a:uLnTx/>
                <a:uFillTx/>
                <a:latin typeface="+mn-lt"/>
                <a:ea typeface="+mn-ea"/>
              </a:rPr>
              <a:t>程序的递归嵌套</a:t>
            </a:r>
          </a:p>
          <a:p>
            <a:pPr marL="1339850" marR="0" lvl="2" indent="-358775" algn="l" defTabSz="914400" rtl="0" eaLnBrk="1" fontAlgn="base" latinLnBrk="0" hangingPunct="1">
              <a:lnSpc>
                <a:spcPct val="100000"/>
              </a:lnSpc>
              <a:spcBef>
                <a:spcPct val="10000"/>
              </a:spcBef>
              <a:spcAft>
                <a:spcPct val="0"/>
              </a:spcAft>
              <a:buClr>
                <a:srgbClr val="FF6600"/>
              </a:buClr>
              <a:buSzPct val="65000"/>
              <a:buFont typeface="Wingdings" pitchFamily="2" charset="2"/>
              <a:buChar char="p"/>
              <a:tabLst/>
              <a:defRPr/>
            </a:pPr>
            <a:r>
              <a:rPr kumimoji="0" lang="en-US" altLang="zh-CN" sz="2800" b="1" i="0" u="none" strike="noStrike" kern="0" cap="none" spc="0" normalizeH="0" baseline="0" noProof="0" smtClean="0">
                <a:ln>
                  <a:noFill/>
                </a:ln>
                <a:solidFill>
                  <a:schemeClr val="tx1"/>
                </a:solidFill>
                <a:effectLst/>
                <a:uLnTx/>
                <a:uFillTx/>
                <a:latin typeface="宋体"/>
                <a:ea typeface="宋体" charset="-122"/>
              </a:rPr>
              <a:t>……</a:t>
            </a:r>
            <a:r>
              <a:rPr kumimoji="0" lang="en-US" altLang="zh-CN" sz="2800" b="1" i="0" u="none" strike="noStrike" kern="0" cap="none" spc="0" normalizeH="0" baseline="0" noProof="0" smtClean="0">
                <a:ln>
                  <a:noFill/>
                </a:ln>
                <a:solidFill>
                  <a:schemeClr val="tx1"/>
                </a:solidFill>
                <a:effectLst/>
                <a:uLnTx/>
                <a:uFillTx/>
                <a:latin typeface="+mn-lt"/>
                <a:ea typeface="+mn-ea"/>
              </a:rPr>
              <a:t> </a:t>
            </a:r>
            <a:endParaRPr kumimoji="0" lang="en-US" altLang="zh-CN" sz="2800" b="1" i="0" u="none" strike="noStrike" kern="0" cap="none" spc="0" normalizeH="0" baseline="0" noProof="0">
              <a:ln>
                <a:noFill/>
              </a:ln>
              <a:solidFill>
                <a:schemeClr val="tx1"/>
              </a:solidFill>
              <a:effectLst/>
              <a:uLnTx/>
              <a:uFillTx/>
              <a:latin typeface="+mn-lt"/>
              <a:ea typeface="+mn-ea"/>
            </a:endParaRPr>
          </a:p>
        </p:txBody>
      </p:sp>
      <p:sp>
        <p:nvSpPr>
          <p:cNvPr id="6" name="Text Box 7"/>
          <p:cNvSpPr txBox="1">
            <a:spLocks noChangeArrowheads="1"/>
          </p:cNvSpPr>
          <p:nvPr/>
        </p:nvSpPr>
        <p:spPr bwMode="auto">
          <a:xfrm>
            <a:off x="4718050" y="4581525"/>
            <a:ext cx="4175125" cy="1552575"/>
          </a:xfrm>
          <a:prstGeom prst="rect">
            <a:avLst/>
          </a:prstGeom>
          <a:noFill/>
          <a:ln w="28575" algn="ctr">
            <a:noFill/>
            <a:miter lim="800000"/>
            <a:headEnd/>
            <a:tailEnd type="none" w="med" len="lg"/>
          </a:ln>
          <a:effectLst/>
        </p:spPr>
        <p:txBody>
          <a:bodyPr>
            <a:spAutoFit/>
          </a:bodyPr>
          <a:lstStyle/>
          <a:p>
            <a:pPr marL="355600" indent="-355600" algn="l">
              <a:buClr>
                <a:srgbClr val="FF6600"/>
              </a:buClr>
              <a:buSzPct val="75000"/>
              <a:buFont typeface="Wingdings" pitchFamily="2" charset="2"/>
              <a:buChar char="u"/>
            </a:pPr>
            <a:r>
              <a:rPr lang="zh-CN" altLang="en-US"/>
              <a:t>作为</a:t>
            </a:r>
            <a:r>
              <a:rPr lang="zh-CN" altLang="en-US">
                <a:solidFill>
                  <a:srgbClr val="FF0000"/>
                </a:solidFill>
              </a:rPr>
              <a:t>临时存储区域</a:t>
            </a:r>
            <a:endParaRPr lang="zh-CN" altLang="en-US"/>
          </a:p>
          <a:p>
            <a:pPr marL="355600" indent="-355600" algn="l">
              <a:buClr>
                <a:srgbClr val="FF6600"/>
              </a:buClr>
              <a:buSzPct val="75000"/>
              <a:buFont typeface="Wingdings" pitchFamily="2" charset="2"/>
              <a:buChar char="u"/>
            </a:pPr>
            <a:r>
              <a:rPr lang="en-US" altLang="zh-CN"/>
              <a:t>CALL</a:t>
            </a:r>
            <a:r>
              <a:rPr lang="zh-CN" altLang="en-US"/>
              <a:t>指令，保存</a:t>
            </a:r>
            <a:r>
              <a:rPr lang="zh-CN" altLang="en-US">
                <a:solidFill>
                  <a:srgbClr val="FF0000"/>
                </a:solidFill>
              </a:rPr>
              <a:t>返回地址</a:t>
            </a:r>
            <a:endParaRPr lang="zh-CN" altLang="en-US"/>
          </a:p>
          <a:p>
            <a:pPr marL="355600" indent="-355600" algn="l">
              <a:buClr>
                <a:srgbClr val="FF6600"/>
              </a:buClr>
              <a:buSzPct val="75000"/>
              <a:buFont typeface="Wingdings" pitchFamily="2" charset="2"/>
              <a:buChar char="u"/>
            </a:pPr>
            <a:r>
              <a:rPr lang="zh-CN" altLang="en-US"/>
              <a:t>调用过程时，传递</a:t>
            </a:r>
            <a:r>
              <a:rPr lang="zh-CN" altLang="en-US">
                <a:solidFill>
                  <a:srgbClr val="FF0000"/>
                </a:solidFill>
              </a:rPr>
              <a:t>参数</a:t>
            </a:r>
            <a:endParaRPr lang="zh-CN" altLang="en-US"/>
          </a:p>
          <a:p>
            <a:pPr marL="355600" indent="-355600" algn="l">
              <a:buClr>
                <a:srgbClr val="FF6600"/>
              </a:buClr>
              <a:buSzPct val="75000"/>
              <a:buFont typeface="Wingdings" pitchFamily="2" charset="2"/>
              <a:buChar char="u"/>
            </a:pPr>
            <a:r>
              <a:rPr lang="zh-CN" altLang="en-US"/>
              <a:t>过程内的</a:t>
            </a:r>
            <a:r>
              <a:rPr lang="zh-CN" altLang="en-US">
                <a:solidFill>
                  <a:srgbClr val="FF0000"/>
                </a:solidFill>
              </a:rPr>
              <a:t>局部变量</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5.2.1</a:t>
            </a:r>
            <a:r>
              <a:rPr lang="en-US" altLang="zh-CN" b="0" smtClean="0"/>
              <a:t> </a:t>
            </a:r>
            <a:r>
              <a:rPr lang="zh-CN" altLang="en-US" b="0" smtClean="0"/>
              <a:t>存储模式</a:t>
            </a:r>
            <a:r>
              <a:rPr lang="en-US" altLang="zh-CN" b="0" smtClean="0"/>
              <a:t>	</a:t>
            </a:r>
            <a:r>
              <a:rPr lang="en-US" altLang="zh-CN" sz="3200" smtClean="0">
                <a:solidFill>
                  <a:srgbClr val="D60093"/>
                </a:solidFill>
              </a:rPr>
              <a:t>3.</a:t>
            </a:r>
            <a:r>
              <a:rPr lang="en-US" altLang="zh-CN" b="0" smtClean="0">
                <a:solidFill>
                  <a:srgbClr val="D60093"/>
                </a:solidFill>
              </a:rPr>
              <a:t> </a:t>
            </a:r>
            <a:r>
              <a:rPr lang="zh-CN" altLang="en-US" b="0" smtClean="0">
                <a:solidFill>
                  <a:srgbClr val="D60093"/>
                </a:solidFill>
              </a:rPr>
              <a:t>堆栈</a:t>
            </a:r>
            <a:r>
              <a:rPr lang="zh-CN" altLang="en-US" sz="3200" b="0" smtClean="0">
                <a:solidFill>
                  <a:srgbClr val="D60093"/>
                </a:solidFill>
              </a:rPr>
              <a:t>（</a:t>
            </a:r>
            <a:r>
              <a:rPr lang="en-US" altLang="zh-CN" sz="3200" b="0" smtClean="0">
                <a:solidFill>
                  <a:srgbClr val="D60093"/>
                </a:solidFill>
              </a:rPr>
              <a:t>Stack</a:t>
            </a:r>
            <a:r>
              <a:rPr lang="zh-CN" altLang="en-US" sz="3200" b="0" smtClean="0">
                <a:solidFill>
                  <a:srgbClr val="D60093"/>
                </a:solidFill>
              </a:rPr>
              <a:t>）</a:t>
            </a:r>
            <a:endParaRPr lang="zh-CN" altLang="en-US" sz="3200"/>
          </a:p>
        </p:txBody>
      </p:sp>
      <p:sp>
        <p:nvSpPr>
          <p:cNvPr id="3" name="内容占位符 2"/>
          <p:cNvSpPr>
            <a:spLocks noGrp="1"/>
          </p:cNvSpPr>
          <p:nvPr>
            <p:ph idx="1"/>
          </p:nvPr>
        </p:nvSpPr>
        <p:spPr>
          <a:xfrm>
            <a:off x="395536" y="549275"/>
            <a:ext cx="8578850" cy="575469"/>
          </a:xfrm>
        </p:spPr>
        <p:txBody>
          <a:bodyPr/>
          <a:lstStyle/>
          <a:p>
            <a:pPr marL="0" indent="0">
              <a:buNone/>
            </a:pPr>
            <a:r>
              <a:rPr lang="zh-CN" altLang="en-US" smtClean="0"/>
              <a:t>堆栈的基本操作</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23</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785026006"/>
              </p:ext>
            </p:extLst>
          </p:nvPr>
        </p:nvGraphicFramePr>
        <p:xfrm>
          <a:off x="539552" y="1462112"/>
          <a:ext cx="2687960" cy="4487168"/>
        </p:xfrm>
        <a:graphic>
          <a:graphicData uri="http://schemas.openxmlformats.org/drawingml/2006/table">
            <a:tbl>
              <a:tblPr firstRow="1" bandRow="1">
                <a:tableStyleId>{5940675A-B579-460E-94D1-54222C63F5DA}</a:tableStyleId>
              </a:tblPr>
              <a:tblGrid>
                <a:gridCol w="887760">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70840">
                <a:tc gridSpan="3">
                  <a:txBody>
                    <a:bodyPr/>
                    <a:lstStyle/>
                    <a:p>
                      <a:pPr algn="ctr"/>
                      <a:r>
                        <a:rPr lang="zh-CN" altLang="en-US" sz="2400" b="1" dirty="0" smtClean="0">
                          <a:latin typeface="+mn-lt"/>
                          <a:ea typeface="宋体" pitchFamily="2" charset="-122"/>
                        </a:rPr>
                        <a:t>相对地址</a:t>
                      </a:r>
                      <a:endParaRPr lang="zh-CN" altLang="en-US" sz="2400" b="1" dirty="0">
                        <a:latin typeface="+mn-lt"/>
                        <a:ea typeface="宋体" pitchFamily="2"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a:p>
                  </a:txBody>
                  <a:tcPr anchor="ctr"/>
                </a:tc>
                <a:tc hMerge="1">
                  <a:txBody>
                    <a:bodyPr/>
                    <a:lstStyle/>
                    <a:p>
                      <a:pPr algn="ctr"/>
                      <a:endParaRPr lang="zh-CN" altLang="en-US" sz="2400"/>
                    </a:p>
                  </a:txBody>
                  <a:tcPr anchor="ctr"/>
                </a:tc>
                <a:extLst>
                  <a:ext uri="{0D108BD9-81ED-4DB2-BD59-A6C34878D82A}">
                    <a16:rowId xmlns:a16="http://schemas.microsoft.com/office/drawing/2014/main" val="10000"/>
                  </a:ext>
                </a:extLst>
              </a:tr>
              <a:tr h="206648">
                <a:tc>
                  <a:txBody>
                    <a:bodyPr/>
                    <a:lstStyle/>
                    <a:p>
                      <a:pPr algn="l"/>
                      <a:r>
                        <a:rPr lang="en-US" altLang="zh-CN" sz="2400" b="1" smtClean="0">
                          <a:latin typeface="+mn-lt"/>
                          <a:ea typeface="宋体" pitchFamily="2" charset="-122"/>
                        </a:rPr>
                        <a:t>SL</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2400" b="1" smtClean="0">
                          <a:latin typeface="+mn-lt"/>
                          <a:ea typeface="宋体" pitchFamily="2" charset="-122"/>
                        </a:rPr>
                        <a:t>0</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29568">
                <a:tc>
                  <a:txBody>
                    <a:bodyPr/>
                    <a:lstStyle/>
                    <a:p>
                      <a:pPr algn="l"/>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宋体" pitchFamily="2" charset="-122"/>
                          <a:ea typeface="宋体" pitchFamily="2" charset="-122"/>
                        </a:rPr>
                        <a:t>…</a:t>
                      </a:r>
                      <a:endParaRPr lang="zh-CN" altLang="en-US" sz="2400" b="1">
                        <a:latin typeface="宋体" pitchFamily="2" charset="-122"/>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l"/>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l"/>
                      <a:r>
                        <a:rPr lang="en-US" altLang="zh-CN" sz="2400" b="1" smtClean="0">
                          <a:latin typeface="+mn-lt"/>
                          <a:ea typeface="宋体" pitchFamily="2" charset="-122"/>
                        </a:rPr>
                        <a:t>SP</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E</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33"/>
                    </a:solid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l"/>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D</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l"/>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C</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pPr algn="l"/>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B</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pPr algn="l"/>
                      <a:r>
                        <a:rPr lang="en-US" altLang="zh-CN" sz="2400" b="1" smtClean="0">
                          <a:latin typeface="+mn-lt"/>
                          <a:ea typeface="宋体" pitchFamily="2" charset="-122"/>
                        </a:rPr>
                        <a:t>SB</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A</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r>
                        <a:rPr lang="en-US" altLang="zh-CN" sz="2400" b="1" smtClean="0">
                          <a:latin typeface="+mn-lt"/>
                          <a:ea typeface="宋体" pitchFamily="2" charset="-122"/>
                        </a:rPr>
                        <a:t>2</a:t>
                      </a:r>
                      <a:r>
                        <a:rPr lang="en-US" altLang="zh-CN" sz="2400" b="1" baseline="30000" smtClean="0">
                          <a:latin typeface="+mn-lt"/>
                          <a:ea typeface="宋体" pitchFamily="2" charset="-122"/>
                        </a:rPr>
                        <a:t>m</a:t>
                      </a:r>
                      <a:r>
                        <a:rPr lang="en-US" altLang="zh-CN" sz="2400" b="1" smtClean="0">
                          <a:latin typeface="+mn-lt"/>
                          <a:ea typeface="宋体" pitchFamily="2" charset="-122"/>
                        </a:rPr>
                        <a:t>-1</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cxnSp>
        <p:nvCxnSpPr>
          <p:cNvPr id="7" name="直接箭头连接符 6"/>
          <p:cNvCxnSpPr/>
          <p:nvPr/>
        </p:nvCxnSpPr>
        <p:spPr bwMode="auto">
          <a:xfrm>
            <a:off x="1043608" y="2143366"/>
            <a:ext cx="360040" cy="0"/>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cxnSp>
        <p:nvCxnSpPr>
          <p:cNvPr id="10" name="直接箭头连接符 9"/>
          <p:cNvCxnSpPr/>
          <p:nvPr/>
        </p:nvCxnSpPr>
        <p:spPr bwMode="auto">
          <a:xfrm>
            <a:off x="1043608" y="3903088"/>
            <a:ext cx="360040" cy="0"/>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cxnSp>
        <p:nvCxnSpPr>
          <p:cNvPr id="11" name="直接箭头连接符 10"/>
          <p:cNvCxnSpPr/>
          <p:nvPr/>
        </p:nvCxnSpPr>
        <p:spPr bwMode="auto">
          <a:xfrm>
            <a:off x="1043608" y="5722746"/>
            <a:ext cx="360040" cy="0"/>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graphicFrame>
        <p:nvGraphicFramePr>
          <p:cNvPr id="13" name="表格 12"/>
          <p:cNvGraphicFramePr>
            <a:graphicFrameLocks noGrp="1"/>
          </p:cNvGraphicFramePr>
          <p:nvPr>
            <p:extLst>
              <p:ext uri="{D42A27DB-BD31-4B8C-83A1-F6EECF244321}">
                <p14:modId xmlns:p14="http://schemas.microsoft.com/office/powerpoint/2010/main" val="242774282"/>
              </p:ext>
            </p:extLst>
          </p:nvPr>
        </p:nvGraphicFramePr>
        <p:xfrm>
          <a:off x="3612232" y="526008"/>
          <a:ext cx="2687960" cy="4487168"/>
        </p:xfrm>
        <a:graphic>
          <a:graphicData uri="http://schemas.openxmlformats.org/drawingml/2006/table">
            <a:tbl>
              <a:tblPr firstRow="1" bandRow="1">
                <a:tableStyleId>{5940675A-B579-460E-94D1-54222C63F5DA}</a:tableStyleId>
              </a:tblPr>
              <a:tblGrid>
                <a:gridCol w="887760">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70840">
                <a:tc gridSpan="3">
                  <a:txBody>
                    <a:bodyPr/>
                    <a:lstStyle/>
                    <a:p>
                      <a:pPr algn="ctr"/>
                      <a:r>
                        <a:rPr lang="zh-CN" altLang="en-US" sz="2400" b="1" dirty="0" smtClean="0">
                          <a:latin typeface="+mn-lt"/>
                          <a:ea typeface="宋体" pitchFamily="2" charset="-122"/>
                        </a:rPr>
                        <a:t>相对地址</a:t>
                      </a:r>
                      <a:endParaRPr lang="zh-CN" altLang="en-US" sz="2400" b="1" dirty="0">
                        <a:latin typeface="+mn-lt"/>
                        <a:ea typeface="宋体" pitchFamily="2"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a:p>
                  </a:txBody>
                  <a:tcPr anchor="ctr"/>
                </a:tc>
                <a:tc hMerge="1">
                  <a:txBody>
                    <a:bodyPr/>
                    <a:lstStyle/>
                    <a:p>
                      <a:pPr algn="ctr"/>
                      <a:endParaRPr lang="zh-CN" altLang="en-US" sz="2400"/>
                    </a:p>
                  </a:txBody>
                  <a:tcPr anchor="ctr"/>
                </a:tc>
                <a:extLst>
                  <a:ext uri="{0D108BD9-81ED-4DB2-BD59-A6C34878D82A}">
                    <a16:rowId xmlns:a16="http://schemas.microsoft.com/office/drawing/2014/main" val="10000"/>
                  </a:ext>
                </a:extLst>
              </a:tr>
              <a:tr h="206648">
                <a:tc>
                  <a:txBody>
                    <a:bodyPr/>
                    <a:lstStyle/>
                    <a:p>
                      <a:pPr algn="l"/>
                      <a:r>
                        <a:rPr lang="en-US" altLang="zh-CN" sz="2400" b="1" smtClean="0">
                          <a:latin typeface="+mn-lt"/>
                          <a:ea typeface="宋体" pitchFamily="2" charset="-122"/>
                        </a:rPr>
                        <a:t>SL</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2400" b="1" smtClean="0">
                          <a:latin typeface="+mn-lt"/>
                          <a:ea typeface="宋体" pitchFamily="2" charset="-122"/>
                        </a:rPr>
                        <a:t>0</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29568">
                <a:tc>
                  <a:txBody>
                    <a:bodyPr/>
                    <a:lstStyle/>
                    <a:p>
                      <a:pPr algn="l"/>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宋体" pitchFamily="2" charset="-122"/>
                          <a:ea typeface="宋体" pitchFamily="2" charset="-122"/>
                        </a:rPr>
                        <a:t>…</a:t>
                      </a:r>
                      <a:endParaRPr lang="zh-CN" altLang="en-US" sz="2400" b="1">
                        <a:latin typeface="宋体" pitchFamily="2" charset="-122"/>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smtClean="0">
                          <a:latin typeface="+mn-lt"/>
                          <a:ea typeface="宋体" pitchFamily="2" charset="-122"/>
                        </a:rPr>
                        <a:t>SP</a:t>
                      </a:r>
                      <a:endParaRPr lang="zh-CN" altLang="en-US" sz="2400" b="1" smtClean="0">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F</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l"/>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E</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33"/>
                    </a:solid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l"/>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D</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l"/>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C</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pPr algn="l"/>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B</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pPr algn="l"/>
                      <a:r>
                        <a:rPr lang="en-US" altLang="zh-CN" sz="2400" b="1" smtClean="0">
                          <a:latin typeface="+mn-lt"/>
                          <a:ea typeface="宋体" pitchFamily="2" charset="-122"/>
                        </a:rPr>
                        <a:t>SB</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A</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r>
                        <a:rPr lang="en-US" altLang="zh-CN" sz="2400" b="1" smtClean="0">
                          <a:latin typeface="+mn-lt"/>
                          <a:ea typeface="宋体" pitchFamily="2" charset="-122"/>
                        </a:rPr>
                        <a:t>2</a:t>
                      </a:r>
                      <a:r>
                        <a:rPr lang="en-US" altLang="zh-CN" sz="2400" b="1" baseline="30000" smtClean="0">
                          <a:latin typeface="+mn-lt"/>
                          <a:ea typeface="宋体" pitchFamily="2" charset="-122"/>
                        </a:rPr>
                        <a:t>m</a:t>
                      </a:r>
                      <a:r>
                        <a:rPr lang="en-US" altLang="zh-CN" sz="2400" b="1" smtClean="0">
                          <a:latin typeface="+mn-lt"/>
                          <a:ea typeface="宋体" pitchFamily="2" charset="-122"/>
                        </a:rPr>
                        <a:t>-1</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cxnSp>
        <p:nvCxnSpPr>
          <p:cNvPr id="14" name="直接箭头连接符 13"/>
          <p:cNvCxnSpPr/>
          <p:nvPr/>
        </p:nvCxnSpPr>
        <p:spPr bwMode="auto">
          <a:xfrm>
            <a:off x="4116288" y="1207262"/>
            <a:ext cx="360040" cy="0"/>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cxnSp>
        <p:nvCxnSpPr>
          <p:cNvPr id="15" name="直接箭头连接符 14"/>
          <p:cNvCxnSpPr/>
          <p:nvPr/>
        </p:nvCxnSpPr>
        <p:spPr bwMode="auto">
          <a:xfrm>
            <a:off x="4116288" y="2501754"/>
            <a:ext cx="360040" cy="0"/>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cxnSp>
        <p:nvCxnSpPr>
          <p:cNvPr id="16" name="直接箭头连接符 15"/>
          <p:cNvCxnSpPr/>
          <p:nvPr/>
        </p:nvCxnSpPr>
        <p:spPr bwMode="auto">
          <a:xfrm>
            <a:off x="4116288" y="4786642"/>
            <a:ext cx="360040" cy="0"/>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graphicFrame>
        <p:nvGraphicFramePr>
          <p:cNvPr id="17" name="表格 16"/>
          <p:cNvGraphicFramePr>
            <a:graphicFrameLocks noGrp="1"/>
          </p:cNvGraphicFramePr>
          <p:nvPr>
            <p:extLst>
              <p:ext uri="{D42A27DB-BD31-4B8C-83A1-F6EECF244321}">
                <p14:modId xmlns:p14="http://schemas.microsoft.com/office/powerpoint/2010/main" val="64325155"/>
              </p:ext>
            </p:extLst>
          </p:nvPr>
        </p:nvGraphicFramePr>
        <p:xfrm>
          <a:off x="6276528" y="1772816"/>
          <a:ext cx="2687960" cy="4487168"/>
        </p:xfrm>
        <a:graphic>
          <a:graphicData uri="http://schemas.openxmlformats.org/drawingml/2006/table">
            <a:tbl>
              <a:tblPr firstRow="1" bandRow="1">
                <a:tableStyleId>{5940675A-B579-460E-94D1-54222C63F5DA}</a:tableStyleId>
              </a:tblPr>
              <a:tblGrid>
                <a:gridCol w="887760">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70840">
                <a:tc gridSpan="3">
                  <a:txBody>
                    <a:bodyPr/>
                    <a:lstStyle/>
                    <a:p>
                      <a:pPr algn="ctr"/>
                      <a:r>
                        <a:rPr lang="zh-CN" altLang="en-US" sz="2400" b="1" dirty="0" smtClean="0">
                          <a:latin typeface="+mn-lt"/>
                          <a:ea typeface="宋体" pitchFamily="2" charset="-122"/>
                        </a:rPr>
                        <a:t>相对地址</a:t>
                      </a:r>
                      <a:endParaRPr lang="zh-CN" altLang="en-US" sz="2400" b="1" dirty="0">
                        <a:latin typeface="+mn-lt"/>
                        <a:ea typeface="宋体" pitchFamily="2"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a:p>
                  </a:txBody>
                  <a:tcPr anchor="ctr"/>
                </a:tc>
                <a:tc hMerge="1">
                  <a:txBody>
                    <a:bodyPr/>
                    <a:lstStyle/>
                    <a:p>
                      <a:pPr algn="ctr"/>
                      <a:endParaRPr lang="zh-CN" altLang="en-US" sz="2400"/>
                    </a:p>
                  </a:txBody>
                  <a:tcPr anchor="ctr"/>
                </a:tc>
                <a:extLst>
                  <a:ext uri="{0D108BD9-81ED-4DB2-BD59-A6C34878D82A}">
                    <a16:rowId xmlns:a16="http://schemas.microsoft.com/office/drawing/2014/main" val="10000"/>
                  </a:ext>
                </a:extLst>
              </a:tr>
              <a:tr h="206648">
                <a:tc>
                  <a:txBody>
                    <a:bodyPr/>
                    <a:lstStyle/>
                    <a:p>
                      <a:pPr algn="l"/>
                      <a:r>
                        <a:rPr lang="en-US" altLang="zh-CN" sz="2400" b="1" smtClean="0">
                          <a:latin typeface="+mn-lt"/>
                          <a:ea typeface="宋体" pitchFamily="2" charset="-122"/>
                        </a:rPr>
                        <a:t>SL</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2400" b="1" smtClean="0">
                          <a:latin typeface="+mn-lt"/>
                          <a:ea typeface="宋体" pitchFamily="2" charset="-122"/>
                        </a:rPr>
                        <a:t>0</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29568">
                <a:tc>
                  <a:txBody>
                    <a:bodyPr/>
                    <a:lstStyle/>
                    <a:p>
                      <a:pPr algn="l"/>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宋体" pitchFamily="2" charset="-122"/>
                          <a:ea typeface="宋体" pitchFamily="2" charset="-122"/>
                        </a:rPr>
                        <a:t>…</a:t>
                      </a:r>
                      <a:endParaRPr lang="zh-CN" altLang="en-US" sz="2400" b="1">
                        <a:latin typeface="宋体" pitchFamily="2" charset="-122"/>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l"/>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l"/>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l"/>
                      <a:r>
                        <a:rPr lang="en-US" altLang="zh-CN" sz="2400" b="1" smtClean="0">
                          <a:latin typeface="+mn-lt"/>
                          <a:ea typeface="宋体" pitchFamily="2" charset="-122"/>
                        </a:rPr>
                        <a:t>SP</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D</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l"/>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C</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pPr algn="l"/>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B</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pPr algn="l"/>
                      <a:r>
                        <a:rPr lang="en-US" altLang="zh-CN" sz="2400" b="1" smtClean="0">
                          <a:latin typeface="+mn-lt"/>
                          <a:ea typeface="宋体" pitchFamily="2" charset="-122"/>
                        </a:rPr>
                        <a:t>SB</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400" b="1" smtClean="0">
                          <a:latin typeface="+mn-lt"/>
                          <a:ea typeface="宋体" pitchFamily="2" charset="-122"/>
                        </a:rPr>
                        <a:t>A</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r>
                        <a:rPr lang="en-US" altLang="zh-CN" sz="2400" b="1" smtClean="0">
                          <a:latin typeface="+mn-lt"/>
                          <a:ea typeface="宋体" pitchFamily="2" charset="-122"/>
                        </a:rPr>
                        <a:t>2</a:t>
                      </a:r>
                      <a:r>
                        <a:rPr lang="en-US" altLang="zh-CN" sz="2400" b="1" baseline="30000" smtClean="0">
                          <a:latin typeface="+mn-lt"/>
                          <a:ea typeface="宋体" pitchFamily="2" charset="-122"/>
                        </a:rPr>
                        <a:t>m</a:t>
                      </a:r>
                      <a:r>
                        <a:rPr lang="en-US" altLang="zh-CN" sz="2400" b="1" smtClean="0">
                          <a:latin typeface="+mn-lt"/>
                          <a:ea typeface="宋体" pitchFamily="2" charset="-122"/>
                        </a:rPr>
                        <a:t>-1</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cxnSp>
        <p:nvCxnSpPr>
          <p:cNvPr id="18" name="直接箭头连接符 17"/>
          <p:cNvCxnSpPr/>
          <p:nvPr/>
        </p:nvCxnSpPr>
        <p:spPr bwMode="auto">
          <a:xfrm>
            <a:off x="6780584" y="2454070"/>
            <a:ext cx="360040" cy="0"/>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cxnSp>
        <p:nvCxnSpPr>
          <p:cNvPr id="19" name="直接箭头连接符 18"/>
          <p:cNvCxnSpPr/>
          <p:nvPr/>
        </p:nvCxnSpPr>
        <p:spPr bwMode="auto">
          <a:xfrm>
            <a:off x="6780584" y="4653136"/>
            <a:ext cx="360040" cy="0"/>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cxnSp>
        <p:nvCxnSpPr>
          <p:cNvPr id="20" name="直接箭头连接符 19"/>
          <p:cNvCxnSpPr/>
          <p:nvPr/>
        </p:nvCxnSpPr>
        <p:spPr bwMode="auto">
          <a:xfrm>
            <a:off x="6780584" y="6033450"/>
            <a:ext cx="360040" cy="0"/>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cxnSp>
        <p:nvCxnSpPr>
          <p:cNvPr id="22" name="直接箭头连接符 21"/>
          <p:cNvCxnSpPr/>
          <p:nvPr/>
        </p:nvCxnSpPr>
        <p:spPr bwMode="auto">
          <a:xfrm>
            <a:off x="2555776" y="3645024"/>
            <a:ext cx="1584176" cy="0"/>
          </a:xfrm>
          <a:prstGeom prst="straightConnector1">
            <a:avLst/>
          </a:prstGeom>
          <a:solidFill>
            <a:schemeClr val="accent1"/>
          </a:solidFill>
          <a:ln w="76200" cap="flat" cmpd="sng" algn="ctr">
            <a:solidFill>
              <a:srgbClr val="0000FF"/>
            </a:solidFill>
            <a:prstDash val="solid"/>
            <a:round/>
            <a:headEnd type="none" w="med" len="med"/>
            <a:tailEnd type="triangle"/>
          </a:ln>
          <a:effectLst/>
        </p:spPr>
      </p:cxnSp>
      <p:cxnSp>
        <p:nvCxnSpPr>
          <p:cNvPr id="25" name="直接连接符 24"/>
          <p:cNvCxnSpPr/>
          <p:nvPr/>
        </p:nvCxnSpPr>
        <p:spPr bwMode="auto">
          <a:xfrm>
            <a:off x="2555776" y="4365104"/>
            <a:ext cx="1080120" cy="1152128"/>
          </a:xfrm>
          <a:prstGeom prst="line">
            <a:avLst/>
          </a:prstGeom>
          <a:solidFill>
            <a:schemeClr val="accent1"/>
          </a:solidFill>
          <a:ln w="76200" cap="flat" cmpd="sng" algn="ctr">
            <a:solidFill>
              <a:srgbClr val="0000FF"/>
            </a:solidFill>
            <a:prstDash val="solid"/>
            <a:round/>
            <a:headEnd type="none" w="med" len="med"/>
            <a:tailEnd type="none" w="med" len="med"/>
          </a:ln>
          <a:effectLst/>
        </p:spPr>
      </p:cxnSp>
      <p:cxnSp>
        <p:nvCxnSpPr>
          <p:cNvPr id="27" name="直接连接符 26"/>
          <p:cNvCxnSpPr/>
          <p:nvPr/>
        </p:nvCxnSpPr>
        <p:spPr bwMode="auto">
          <a:xfrm>
            <a:off x="3635896" y="5517232"/>
            <a:ext cx="3024336" cy="0"/>
          </a:xfrm>
          <a:prstGeom prst="line">
            <a:avLst/>
          </a:prstGeom>
          <a:solidFill>
            <a:schemeClr val="accent1"/>
          </a:solidFill>
          <a:ln w="76200" cap="rnd" cmpd="sng" algn="ctr">
            <a:solidFill>
              <a:srgbClr val="0000FF"/>
            </a:solidFill>
            <a:prstDash val="solid"/>
            <a:round/>
            <a:headEnd type="none" w="med" len="med"/>
            <a:tailEnd type="triangle"/>
          </a:ln>
          <a:effectLst/>
        </p:spPr>
      </p:cxnSp>
      <p:sp>
        <p:nvSpPr>
          <p:cNvPr id="23" name="内容占位符 2"/>
          <p:cNvSpPr txBox="1">
            <a:spLocks/>
          </p:cNvSpPr>
          <p:nvPr/>
        </p:nvSpPr>
        <p:spPr bwMode="auto">
          <a:xfrm>
            <a:off x="2339752" y="3068960"/>
            <a:ext cx="2448272" cy="57546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eaLnBrk="1" hangingPunct="1">
              <a:spcBef>
                <a:spcPct val="20000"/>
              </a:spcBef>
              <a:buClr>
                <a:srgbClr val="00007D"/>
              </a:buClr>
              <a:buSzPct val="75000"/>
              <a:buFont typeface="Wingdings" pitchFamily="2" charset="2"/>
              <a:buNone/>
              <a:defRPr/>
            </a:pPr>
            <a:r>
              <a:rPr lang="zh-CN" altLang="en-US" sz="2800" b="1" kern="0" dirty="0">
                <a:solidFill>
                  <a:srgbClr val="0000FF"/>
                </a:solidFill>
                <a:latin typeface="Times New Roman"/>
                <a:ea typeface="楷体_GB2312"/>
              </a:rPr>
              <a:t>压栈操作后</a:t>
            </a:r>
          </a:p>
        </p:txBody>
      </p:sp>
      <p:sp>
        <p:nvSpPr>
          <p:cNvPr id="24" name="内容占位符 2"/>
          <p:cNvSpPr txBox="1">
            <a:spLocks/>
          </p:cNvSpPr>
          <p:nvPr/>
        </p:nvSpPr>
        <p:spPr bwMode="auto">
          <a:xfrm>
            <a:off x="3279299" y="5517827"/>
            <a:ext cx="2448272" cy="57546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eaLnBrk="1" hangingPunct="1">
              <a:spcBef>
                <a:spcPct val="20000"/>
              </a:spcBef>
              <a:buClr>
                <a:srgbClr val="00007D"/>
              </a:buClr>
              <a:buSzPct val="75000"/>
              <a:buFont typeface="Wingdings" pitchFamily="2" charset="2"/>
              <a:buNone/>
              <a:defRPr/>
            </a:pPr>
            <a:r>
              <a:rPr lang="en-US" altLang="zh-CN" sz="2800" b="1" kern="0" dirty="0" smtClean="0">
                <a:solidFill>
                  <a:srgbClr val="0000FF"/>
                </a:solidFill>
                <a:latin typeface="Times New Roman"/>
                <a:ea typeface="楷体_GB2312"/>
              </a:rPr>
              <a:t>POP R1</a:t>
            </a:r>
            <a:endParaRPr lang="zh-CN" altLang="en-US" sz="2800" b="1" kern="0" dirty="0">
              <a:solidFill>
                <a:srgbClr val="0000FF"/>
              </a:solidFill>
              <a:latin typeface="Times New Roman"/>
              <a:ea typeface="楷体_GB2312"/>
            </a:endParaRPr>
          </a:p>
        </p:txBody>
      </p:sp>
      <p:sp>
        <p:nvSpPr>
          <p:cNvPr id="26" name="内容占位符 2"/>
          <p:cNvSpPr txBox="1">
            <a:spLocks/>
          </p:cNvSpPr>
          <p:nvPr/>
        </p:nvSpPr>
        <p:spPr bwMode="auto">
          <a:xfrm>
            <a:off x="2339752" y="2656875"/>
            <a:ext cx="2448272" cy="57546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eaLnBrk="1" hangingPunct="1">
              <a:spcBef>
                <a:spcPct val="20000"/>
              </a:spcBef>
              <a:buClr>
                <a:srgbClr val="00007D"/>
              </a:buClr>
              <a:buSzPct val="75000"/>
              <a:buFont typeface="Wingdings" pitchFamily="2" charset="2"/>
              <a:buNone/>
              <a:defRPr/>
            </a:pPr>
            <a:r>
              <a:rPr lang="en-US" altLang="zh-CN" sz="2800" b="1" kern="0" dirty="0" smtClean="0">
                <a:solidFill>
                  <a:srgbClr val="0000FF"/>
                </a:solidFill>
                <a:latin typeface="Times New Roman"/>
                <a:ea typeface="楷体_GB2312"/>
              </a:rPr>
              <a:t>PUSH R1</a:t>
            </a:r>
            <a:endParaRPr lang="zh-CN" altLang="en-US" sz="2800" b="1" kern="0" dirty="0">
              <a:solidFill>
                <a:srgbClr val="0000FF"/>
              </a:solidFill>
              <a:latin typeface="Times New Roman"/>
              <a:ea typeface="楷体_GB2312"/>
            </a:endParaRPr>
          </a:p>
        </p:txBody>
      </p:sp>
      <p:sp>
        <p:nvSpPr>
          <p:cNvPr id="28" name="内容占位符 2"/>
          <p:cNvSpPr txBox="1">
            <a:spLocks/>
          </p:cNvSpPr>
          <p:nvPr/>
        </p:nvSpPr>
        <p:spPr bwMode="auto">
          <a:xfrm>
            <a:off x="3276600" y="5901531"/>
            <a:ext cx="2448272" cy="57546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l" eaLnBrk="1" hangingPunct="1">
              <a:spcBef>
                <a:spcPct val="20000"/>
              </a:spcBef>
              <a:buClr>
                <a:srgbClr val="00007D"/>
              </a:buClr>
              <a:buSzPct val="75000"/>
              <a:buFont typeface="Wingdings" pitchFamily="2" charset="2"/>
              <a:buNone/>
              <a:defRPr/>
            </a:pPr>
            <a:r>
              <a:rPr lang="zh-CN" altLang="en-US" sz="2800" b="1" kern="0" dirty="0">
                <a:solidFill>
                  <a:srgbClr val="0000FF"/>
                </a:solidFill>
                <a:latin typeface="Times New Roman"/>
                <a:ea typeface="楷体_GB2312"/>
              </a:rPr>
              <a:t>弹出操作后</a:t>
            </a:r>
          </a:p>
        </p:txBody>
      </p:sp>
      <p:sp>
        <p:nvSpPr>
          <p:cNvPr id="31" name="矩形 30"/>
          <p:cNvSpPr/>
          <p:nvPr/>
        </p:nvSpPr>
        <p:spPr>
          <a:xfrm>
            <a:off x="2642091" y="1530096"/>
            <a:ext cx="1859805" cy="830997"/>
          </a:xfrm>
          <a:prstGeom prst="rect">
            <a:avLst/>
          </a:prstGeom>
        </p:spPr>
        <p:txBody>
          <a:bodyPr wrap="none">
            <a:spAutoFit/>
          </a:bodyPr>
          <a:lstStyle/>
          <a:p>
            <a:pPr algn="l"/>
            <a:r>
              <a:rPr lang="en-US" altLang="zh-CN" sz="2400" b="1" kern="100" dirty="0" smtClean="0">
                <a:solidFill>
                  <a:srgbClr val="FF0000"/>
                </a:solidFill>
                <a:effectLst/>
                <a:latin typeface="宋体" panose="02010600030101010101" pitchFamily="2" charset="-122"/>
                <a:cs typeface="Times New Roman" panose="02020603050405020304" pitchFamily="18" charset="0"/>
              </a:rPr>
              <a:t>(</a:t>
            </a:r>
            <a:r>
              <a:rPr lang="en-US" altLang="zh-CN" sz="2400" b="1" kern="100" dirty="0" smtClean="0">
                <a:solidFill>
                  <a:srgbClr val="FF0000"/>
                </a:solidFill>
                <a:effectLst/>
                <a:latin typeface="Times New Roman" panose="02020603050405020304" pitchFamily="18" charset="0"/>
              </a:rPr>
              <a:t>SP</a:t>
            </a:r>
            <a:r>
              <a:rPr lang="en-US" altLang="zh-CN" sz="2400" b="1" kern="100" dirty="0" smtClean="0">
                <a:solidFill>
                  <a:srgbClr val="FF0000"/>
                </a:solidFill>
                <a:effectLst/>
                <a:latin typeface="宋体" panose="02010600030101010101" pitchFamily="2" charset="-122"/>
                <a:cs typeface="Times New Roman" panose="02020603050405020304" pitchFamily="18" charset="0"/>
              </a:rPr>
              <a:t>)</a:t>
            </a:r>
            <a:r>
              <a:rPr lang="en-US" altLang="zh-CN" sz="2400" b="1" kern="100" dirty="0" smtClean="0">
                <a:solidFill>
                  <a:srgbClr val="FF0000"/>
                </a:solidFill>
                <a:effectLst/>
                <a:latin typeface="Courier New" panose="02070309020205020404" pitchFamily="49" charset="0"/>
              </a:rPr>
              <a:t>-</a:t>
            </a:r>
            <a:r>
              <a:rPr lang="en-US" altLang="zh-CN" sz="2400" b="1" kern="100" dirty="0" smtClean="0">
                <a:solidFill>
                  <a:srgbClr val="FF0000"/>
                </a:solidFill>
                <a:effectLst/>
                <a:latin typeface="Times New Roman" panose="02020603050405020304" pitchFamily="18" charset="0"/>
              </a:rPr>
              <a:t>1</a:t>
            </a:r>
            <a:r>
              <a:rPr lang="zh-CN" altLang="zh-CN" sz="2400" b="1" kern="100" dirty="0">
                <a:solidFill>
                  <a:srgbClr val="FF0000"/>
                </a:solidFill>
                <a:latin typeface="宋体" panose="02010600030101010101" pitchFamily="2" charset="-122"/>
                <a:cs typeface="Times New Roman" panose="02020603050405020304" pitchFamily="18" charset="0"/>
              </a:rPr>
              <a:t>→</a:t>
            </a:r>
            <a:r>
              <a:rPr lang="en-US" altLang="zh-CN" sz="2400" b="1" kern="100" dirty="0" smtClean="0">
                <a:solidFill>
                  <a:srgbClr val="FF0000"/>
                </a:solidFill>
                <a:effectLst/>
                <a:latin typeface="Times New Roman" panose="02020603050405020304" pitchFamily="18" charset="0"/>
              </a:rPr>
              <a:t>SP</a:t>
            </a:r>
          </a:p>
          <a:p>
            <a:pPr algn="l"/>
            <a:r>
              <a:rPr lang="en-US" altLang="zh-CN" sz="2400" b="1" kern="100" dirty="0" smtClean="0">
                <a:solidFill>
                  <a:srgbClr val="FF0000"/>
                </a:solidFill>
                <a:effectLst/>
                <a:latin typeface="宋体" panose="02010600030101010101" pitchFamily="2" charset="-122"/>
                <a:cs typeface="Times New Roman" panose="02020603050405020304" pitchFamily="18" charset="0"/>
              </a:rPr>
              <a:t>(</a:t>
            </a:r>
            <a:r>
              <a:rPr lang="en-US" altLang="zh-CN" sz="2400" b="1" kern="100" dirty="0" smtClean="0">
                <a:solidFill>
                  <a:srgbClr val="FF0000"/>
                </a:solidFill>
                <a:effectLst/>
                <a:latin typeface="+mn-lt"/>
                <a:cs typeface="Times New Roman" panose="02020603050405020304" pitchFamily="18" charset="0"/>
              </a:rPr>
              <a:t>R1</a:t>
            </a:r>
            <a:r>
              <a:rPr lang="en-US" altLang="zh-CN" sz="2400" b="1" kern="100" dirty="0" smtClean="0">
                <a:solidFill>
                  <a:srgbClr val="FF0000"/>
                </a:solidFill>
                <a:effectLst/>
                <a:latin typeface="宋体" panose="02010600030101010101" pitchFamily="2" charset="-122"/>
                <a:cs typeface="Times New Roman" panose="02020603050405020304" pitchFamily="18" charset="0"/>
              </a:rPr>
              <a:t>)</a:t>
            </a:r>
            <a:r>
              <a:rPr lang="zh-CN" altLang="zh-CN" sz="2400" b="1" kern="100" dirty="0" smtClean="0">
                <a:solidFill>
                  <a:srgbClr val="FF0000"/>
                </a:solidFill>
                <a:effectLst/>
                <a:latin typeface="宋体" panose="02010600030101010101" pitchFamily="2" charset="-122"/>
                <a:cs typeface="Times New Roman" panose="02020603050405020304" pitchFamily="18" charset="0"/>
              </a:rPr>
              <a:t>→</a:t>
            </a:r>
            <a:r>
              <a:rPr lang="en-US" altLang="zh-CN" sz="2400" b="1" kern="100" dirty="0" smtClean="0">
                <a:solidFill>
                  <a:srgbClr val="FF0000"/>
                </a:solidFill>
                <a:effectLst/>
                <a:latin typeface="Times New Roman" panose="02020603050405020304" pitchFamily="18" charset="0"/>
              </a:rPr>
              <a:t>M</a:t>
            </a:r>
            <a:r>
              <a:rPr lang="en-US" altLang="zh-CN" sz="2400" b="1" kern="100" baseline="-25000" dirty="0" smtClean="0">
                <a:solidFill>
                  <a:srgbClr val="FF0000"/>
                </a:solidFill>
                <a:effectLst/>
                <a:latin typeface="Times New Roman" panose="02020603050405020304" pitchFamily="18" charset="0"/>
              </a:rPr>
              <a:t>SP</a:t>
            </a:r>
            <a:endParaRPr lang="en-US" altLang="zh-CN" sz="2400" b="1" kern="100" dirty="0" smtClean="0">
              <a:solidFill>
                <a:srgbClr val="FF0000"/>
              </a:solidFill>
              <a:effectLst/>
              <a:latin typeface="Times New Roman" panose="02020603050405020304" pitchFamily="18" charset="0"/>
              <a:cs typeface="Times New Roman" panose="02020603050405020304" pitchFamily="18" charset="0"/>
            </a:endParaRPr>
          </a:p>
        </p:txBody>
      </p:sp>
      <p:sp>
        <p:nvSpPr>
          <p:cNvPr id="32" name="矩形 31"/>
          <p:cNvSpPr/>
          <p:nvPr/>
        </p:nvSpPr>
        <p:spPr>
          <a:xfrm>
            <a:off x="4578856" y="4997739"/>
            <a:ext cx="1861407" cy="955005"/>
          </a:xfrm>
          <a:prstGeom prst="rect">
            <a:avLst/>
          </a:prstGeom>
        </p:spPr>
        <p:txBody>
          <a:bodyPr wrap="none">
            <a:spAutoFit/>
          </a:bodyPr>
          <a:lstStyle/>
          <a:p>
            <a:pPr algn="l">
              <a:lnSpc>
                <a:spcPct val="120000"/>
              </a:lnSpc>
            </a:pPr>
            <a:r>
              <a:rPr lang="en-US" altLang="zh-CN" sz="2400" b="1" kern="100" dirty="0" smtClean="0">
                <a:solidFill>
                  <a:srgbClr val="FF0000"/>
                </a:solidFill>
                <a:effectLst/>
                <a:latin typeface="Times New Roman" panose="02020603050405020304" pitchFamily="18" charset="0"/>
              </a:rPr>
              <a:t>M</a:t>
            </a:r>
            <a:r>
              <a:rPr lang="en-US" altLang="zh-CN" sz="2400" b="1" kern="100" baseline="-25000" dirty="0" smtClean="0">
                <a:solidFill>
                  <a:srgbClr val="FF0000"/>
                </a:solidFill>
                <a:effectLst/>
                <a:latin typeface="Times New Roman" panose="02020603050405020304" pitchFamily="18" charset="0"/>
              </a:rPr>
              <a:t>SP</a:t>
            </a:r>
            <a:r>
              <a:rPr lang="zh-CN" altLang="zh-CN" sz="2400" b="1" kern="100" dirty="0" smtClean="0">
                <a:solidFill>
                  <a:srgbClr val="FF0000"/>
                </a:solidFill>
                <a:effectLst/>
                <a:latin typeface="宋体" panose="02010600030101010101" pitchFamily="2" charset="-122"/>
                <a:cs typeface="Times New Roman" panose="02020603050405020304" pitchFamily="18" charset="0"/>
              </a:rPr>
              <a:t>→</a:t>
            </a:r>
            <a:r>
              <a:rPr lang="en-US" altLang="zh-CN" sz="2400" b="1" kern="100" dirty="0" smtClean="0">
                <a:solidFill>
                  <a:srgbClr val="FF0000"/>
                </a:solidFill>
                <a:effectLst/>
                <a:latin typeface="宋体" panose="02010600030101010101" pitchFamily="2" charset="-122"/>
                <a:cs typeface="Times New Roman" panose="02020603050405020304" pitchFamily="18" charset="0"/>
              </a:rPr>
              <a:t>(</a:t>
            </a:r>
            <a:r>
              <a:rPr lang="en-US" altLang="zh-CN" sz="2400" b="1" kern="100" dirty="0" smtClean="0">
                <a:solidFill>
                  <a:srgbClr val="FF0000"/>
                </a:solidFill>
                <a:effectLst/>
                <a:latin typeface="+mn-lt"/>
                <a:cs typeface="Times New Roman" panose="02020603050405020304" pitchFamily="18" charset="0"/>
              </a:rPr>
              <a:t>R1</a:t>
            </a:r>
            <a:r>
              <a:rPr lang="en-US" altLang="zh-CN" sz="2400" b="1" kern="100" dirty="0" smtClean="0">
                <a:solidFill>
                  <a:srgbClr val="FF0000"/>
                </a:solidFill>
                <a:effectLst/>
                <a:latin typeface="宋体" panose="02010600030101010101" pitchFamily="2" charset="-122"/>
                <a:cs typeface="Times New Roman" panose="02020603050405020304" pitchFamily="18" charset="0"/>
              </a:rPr>
              <a:t>)</a:t>
            </a:r>
          </a:p>
          <a:p>
            <a:pPr algn="l">
              <a:lnSpc>
                <a:spcPct val="120000"/>
              </a:lnSpc>
            </a:pPr>
            <a:r>
              <a:rPr lang="en-US" altLang="zh-CN" sz="2400" b="1" kern="100" dirty="0" smtClean="0">
                <a:solidFill>
                  <a:srgbClr val="FF0000"/>
                </a:solidFill>
                <a:effectLst/>
                <a:latin typeface="宋体" panose="02010600030101010101" pitchFamily="2" charset="-122"/>
                <a:cs typeface="Times New Roman" panose="02020603050405020304" pitchFamily="18" charset="0"/>
              </a:rPr>
              <a:t>(</a:t>
            </a:r>
            <a:r>
              <a:rPr lang="en-US" altLang="zh-CN" sz="2400" b="1" kern="100" dirty="0" smtClean="0">
                <a:solidFill>
                  <a:srgbClr val="FF0000"/>
                </a:solidFill>
                <a:effectLst/>
                <a:latin typeface="Times New Roman" panose="02020603050405020304" pitchFamily="18" charset="0"/>
              </a:rPr>
              <a:t>SP</a:t>
            </a:r>
            <a:r>
              <a:rPr lang="en-US" altLang="zh-CN" sz="2400" b="1" kern="100" dirty="0" smtClean="0">
                <a:solidFill>
                  <a:srgbClr val="FF0000"/>
                </a:solidFill>
                <a:effectLst/>
                <a:latin typeface="宋体" panose="02010600030101010101" pitchFamily="2" charset="-122"/>
                <a:cs typeface="Times New Roman" panose="02020603050405020304" pitchFamily="18" charset="0"/>
              </a:rPr>
              <a:t>)</a:t>
            </a:r>
            <a:r>
              <a:rPr lang="en-US" altLang="zh-CN" sz="2400" b="1" kern="100" dirty="0" smtClean="0">
                <a:solidFill>
                  <a:srgbClr val="FF0000"/>
                </a:solidFill>
                <a:effectLst/>
                <a:latin typeface="Courier New" panose="02070309020205020404" pitchFamily="49" charset="0"/>
              </a:rPr>
              <a:t>+</a:t>
            </a:r>
            <a:r>
              <a:rPr lang="en-US" altLang="zh-CN" sz="2400" b="1" kern="100" dirty="0" smtClean="0">
                <a:solidFill>
                  <a:srgbClr val="FF0000"/>
                </a:solidFill>
                <a:effectLst/>
                <a:latin typeface="Times New Roman" panose="02020603050405020304" pitchFamily="18" charset="0"/>
              </a:rPr>
              <a:t>1</a:t>
            </a:r>
            <a:r>
              <a:rPr lang="zh-CN" altLang="zh-CN" sz="2400" b="1" kern="100" dirty="0" smtClean="0">
                <a:solidFill>
                  <a:srgbClr val="FF0000"/>
                </a:solidFill>
                <a:latin typeface="宋体" panose="02010600030101010101" pitchFamily="2" charset="-122"/>
                <a:cs typeface="Times New Roman" panose="02020603050405020304" pitchFamily="18" charset="0"/>
              </a:rPr>
              <a:t>→</a:t>
            </a:r>
            <a:r>
              <a:rPr lang="en-US" altLang="zh-CN" sz="2400" b="1" kern="100" dirty="0" smtClean="0">
                <a:solidFill>
                  <a:srgbClr val="FF0000"/>
                </a:solidFill>
                <a:effectLst/>
                <a:latin typeface="Times New Roman" panose="02020603050405020304" pitchFamily="18" charset="0"/>
              </a:rPr>
              <a:t>SP</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5.2.1</a:t>
            </a:r>
            <a:r>
              <a:rPr lang="en-US" altLang="zh-CN" b="0" smtClean="0"/>
              <a:t> </a:t>
            </a:r>
            <a:r>
              <a:rPr lang="zh-CN" altLang="en-US" b="0" smtClean="0"/>
              <a:t>存储模式</a:t>
            </a:r>
            <a:r>
              <a:rPr lang="en-US" altLang="zh-CN" b="0" smtClean="0"/>
              <a:t>	</a:t>
            </a:r>
            <a:r>
              <a:rPr lang="en-US" altLang="zh-CN" sz="3200" smtClean="0">
                <a:solidFill>
                  <a:srgbClr val="D60093"/>
                </a:solidFill>
              </a:rPr>
              <a:t>3.</a:t>
            </a:r>
            <a:r>
              <a:rPr lang="en-US" altLang="zh-CN" b="0" smtClean="0">
                <a:solidFill>
                  <a:srgbClr val="D60093"/>
                </a:solidFill>
              </a:rPr>
              <a:t> </a:t>
            </a:r>
            <a:r>
              <a:rPr lang="zh-CN" altLang="en-US" b="0" smtClean="0">
                <a:solidFill>
                  <a:srgbClr val="D60093"/>
                </a:solidFill>
              </a:rPr>
              <a:t>堆栈</a:t>
            </a:r>
            <a:r>
              <a:rPr lang="zh-CN" altLang="en-US" sz="3200" b="0" smtClean="0">
                <a:solidFill>
                  <a:srgbClr val="D60093"/>
                </a:solidFill>
              </a:rPr>
              <a:t>（</a:t>
            </a:r>
            <a:r>
              <a:rPr lang="en-US" altLang="zh-CN" sz="3200" b="0" smtClean="0">
                <a:solidFill>
                  <a:srgbClr val="D60093"/>
                </a:solidFill>
              </a:rPr>
              <a:t>Stack</a:t>
            </a:r>
            <a:r>
              <a:rPr lang="zh-CN" altLang="en-US" sz="3200" b="0" smtClean="0">
                <a:solidFill>
                  <a:srgbClr val="D60093"/>
                </a:solidFill>
              </a:rPr>
              <a:t>）</a:t>
            </a:r>
            <a:endParaRPr lang="zh-CN" altLang="en-US" sz="3200"/>
          </a:p>
        </p:txBody>
      </p:sp>
      <p:sp>
        <p:nvSpPr>
          <p:cNvPr id="3" name="内容占位符 2"/>
          <p:cNvSpPr>
            <a:spLocks noGrp="1"/>
          </p:cNvSpPr>
          <p:nvPr>
            <p:ph idx="1"/>
          </p:nvPr>
        </p:nvSpPr>
        <p:spPr>
          <a:xfrm>
            <a:off x="457200" y="1124743"/>
            <a:ext cx="8578850" cy="5617369"/>
          </a:xfrm>
        </p:spPr>
        <p:txBody>
          <a:bodyPr/>
          <a:lstStyle/>
          <a:p>
            <a:pPr>
              <a:buNone/>
            </a:pPr>
            <a:r>
              <a:rPr lang="zh-CN" altLang="en-US" smtClean="0"/>
              <a:t>防止堆栈操作错误：</a:t>
            </a:r>
            <a:endParaRPr lang="en-US" altLang="zh-CN" smtClean="0"/>
          </a:p>
          <a:p>
            <a:r>
              <a:rPr lang="zh-CN" altLang="en-US" smtClean="0"/>
              <a:t>堆栈</a:t>
            </a:r>
            <a:r>
              <a:rPr lang="zh-CN" altLang="en-US" smtClean="0">
                <a:solidFill>
                  <a:srgbClr val="D60093"/>
                </a:solidFill>
              </a:rPr>
              <a:t>大小</a:t>
            </a:r>
            <a:r>
              <a:rPr lang="zh-CN" altLang="en-US" smtClean="0"/>
              <a:t>要按需求设置得足够大。</a:t>
            </a:r>
            <a:endParaRPr lang="en-US" altLang="zh-CN" smtClean="0"/>
          </a:p>
          <a:p>
            <a:r>
              <a:rPr lang="zh-CN" altLang="en-US" smtClean="0"/>
              <a:t>用户对堆栈的</a:t>
            </a:r>
            <a:r>
              <a:rPr lang="zh-CN" altLang="en-US" smtClean="0">
                <a:solidFill>
                  <a:srgbClr val="FF0000"/>
                </a:solidFill>
              </a:rPr>
              <a:t>压栈</a:t>
            </a:r>
            <a:r>
              <a:rPr lang="zh-CN" altLang="en-US" smtClean="0"/>
              <a:t>和</a:t>
            </a:r>
            <a:r>
              <a:rPr lang="zh-CN" altLang="en-US" smtClean="0">
                <a:solidFill>
                  <a:srgbClr val="FF0000"/>
                </a:solidFill>
              </a:rPr>
              <a:t>弹出</a:t>
            </a:r>
            <a:r>
              <a:rPr lang="zh-CN" altLang="en-US" smtClean="0"/>
              <a:t>操作要</a:t>
            </a:r>
            <a:r>
              <a:rPr lang="zh-CN" altLang="en-US" smtClean="0">
                <a:solidFill>
                  <a:srgbClr val="0000FF"/>
                </a:solidFill>
              </a:rPr>
              <a:t>成对进行</a:t>
            </a:r>
            <a:r>
              <a:rPr lang="zh-CN" altLang="en-US" smtClean="0"/>
              <a:t>，以防止堆栈溢出。</a:t>
            </a:r>
            <a:endParaRPr lang="en-US" altLang="zh-CN" smtClean="0"/>
          </a:p>
          <a:p>
            <a:r>
              <a:rPr lang="zh-CN" altLang="en-US" smtClean="0"/>
              <a:t>最好将</a:t>
            </a:r>
            <a:r>
              <a:rPr lang="zh-CN" altLang="en-US" smtClean="0">
                <a:solidFill>
                  <a:srgbClr val="FF0066"/>
                </a:solidFill>
              </a:rPr>
              <a:t>系统堆栈</a:t>
            </a:r>
            <a:r>
              <a:rPr lang="zh-CN" altLang="en-US" smtClean="0"/>
              <a:t>和</a:t>
            </a:r>
            <a:r>
              <a:rPr lang="zh-CN" altLang="en-US" smtClean="0">
                <a:solidFill>
                  <a:srgbClr val="0000FF"/>
                </a:solidFill>
              </a:rPr>
              <a:t>用户堆栈</a:t>
            </a:r>
            <a:r>
              <a:rPr lang="zh-CN" altLang="en-US" smtClean="0"/>
              <a:t>分开，以免用户破坏系统对堆栈的正常使用。</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24</a:t>
            </a:fld>
            <a:endParaRPr lang="en-US" altLang="zh-CN"/>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5.2.1</a:t>
            </a:r>
            <a:r>
              <a:rPr lang="en-US" altLang="zh-CN" b="0" smtClean="0"/>
              <a:t> </a:t>
            </a:r>
            <a:r>
              <a:rPr lang="zh-CN" altLang="en-US" b="0" smtClean="0"/>
              <a:t>存储模式</a:t>
            </a:r>
            <a:r>
              <a:rPr lang="en-US" altLang="zh-CN" b="0" smtClean="0"/>
              <a:t>	</a:t>
            </a:r>
            <a:r>
              <a:rPr lang="en-US" altLang="zh-CN" sz="2800" smtClean="0">
                <a:solidFill>
                  <a:srgbClr val="D60093"/>
                </a:solidFill>
                <a:latin typeface="Arial" pitchFamily="34" charset="0"/>
                <a:ea typeface="黑体" pitchFamily="49" charset="-122"/>
                <a:cs typeface="Arial" pitchFamily="34" charset="0"/>
              </a:rPr>
              <a:t>4. </a:t>
            </a:r>
            <a:r>
              <a:rPr lang="zh-CN" altLang="en-US" sz="2800" smtClean="0">
                <a:solidFill>
                  <a:srgbClr val="008000"/>
                </a:solidFill>
                <a:latin typeface="Arial" pitchFamily="34" charset="0"/>
                <a:ea typeface="黑体" pitchFamily="49" charset="-122"/>
                <a:cs typeface="Arial" pitchFamily="34" charset="0"/>
              </a:rPr>
              <a:t>冯</a:t>
            </a:r>
            <a:r>
              <a:rPr lang="en-US" altLang="zh-CN" sz="2800" smtClean="0">
                <a:solidFill>
                  <a:srgbClr val="008000"/>
                </a:solidFill>
                <a:latin typeface="Arial" pitchFamily="34" charset="0"/>
                <a:ea typeface="黑体" pitchFamily="49" charset="-122"/>
                <a:cs typeface="Arial" pitchFamily="34" charset="0"/>
              </a:rPr>
              <a:t>·</a:t>
            </a:r>
            <a:r>
              <a:rPr lang="zh-CN" altLang="en-US" sz="2800" smtClean="0">
                <a:solidFill>
                  <a:srgbClr val="008000"/>
                </a:solidFill>
                <a:latin typeface="Arial" pitchFamily="34" charset="0"/>
                <a:ea typeface="黑体" pitchFamily="49" charset="-122"/>
                <a:cs typeface="Arial" pitchFamily="34" charset="0"/>
              </a:rPr>
              <a:t>诺依曼结构</a:t>
            </a:r>
            <a:r>
              <a:rPr lang="zh-CN" altLang="en-US" sz="2800" smtClean="0">
                <a:solidFill>
                  <a:srgbClr val="D60093"/>
                </a:solidFill>
                <a:latin typeface="Arial" pitchFamily="34" charset="0"/>
                <a:ea typeface="黑体" pitchFamily="49" charset="-122"/>
                <a:cs typeface="Arial" pitchFamily="34" charset="0"/>
              </a:rPr>
              <a:t>和</a:t>
            </a:r>
            <a:r>
              <a:rPr lang="zh-CN" altLang="en-US" sz="2800" smtClean="0">
                <a:solidFill>
                  <a:srgbClr val="0000FF"/>
                </a:solidFill>
                <a:latin typeface="Arial" pitchFamily="34" charset="0"/>
                <a:ea typeface="黑体" pitchFamily="49" charset="-122"/>
                <a:cs typeface="Arial" pitchFamily="34" charset="0"/>
              </a:rPr>
              <a:t>哈佛结构</a:t>
            </a:r>
            <a:endParaRPr lang="zh-CN" altLang="en-US" sz="2800">
              <a:solidFill>
                <a:srgbClr val="0000FF"/>
              </a:solidFill>
              <a:latin typeface="Arial" pitchFamily="34" charset="0"/>
              <a:ea typeface="黑体" pitchFamily="49" charset="-122"/>
              <a:cs typeface="Arial" pitchFamily="34" charset="0"/>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25</a:t>
            </a:fld>
            <a:endParaRPr lang="en-US" altLang="zh-CN"/>
          </a:p>
        </p:txBody>
      </p:sp>
      <p:graphicFrame>
        <p:nvGraphicFramePr>
          <p:cNvPr id="6" name="表格 5"/>
          <p:cNvGraphicFramePr>
            <a:graphicFrameLocks noGrp="1"/>
          </p:cNvGraphicFramePr>
          <p:nvPr/>
        </p:nvGraphicFramePr>
        <p:xfrm>
          <a:off x="899592" y="710952"/>
          <a:ext cx="2448272" cy="509776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924272">
                  <a:extLst>
                    <a:ext uri="{9D8B030D-6E8A-4147-A177-3AD203B41FA5}">
                      <a16:colId xmlns:a16="http://schemas.microsoft.com/office/drawing/2014/main" val="20001"/>
                    </a:ext>
                  </a:extLst>
                </a:gridCol>
              </a:tblGrid>
              <a:tr h="370840">
                <a:tc>
                  <a:txBody>
                    <a:bodyPr/>
                    <a:lstStyle/>
                    <a:p>
                      <a:pPr algn="ctr"/>
                      <a:endParaRPr lang="zh-CN" altLang="en-US" sz="2400" b="1">
                        <a:latin typeface="+mn-lt"/>
                        <a:ea typeface="宋体" pitchFamily="2"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2400" b="1" smtClean="0">
                          <a:latin typeface="+mn-lt"/>
                          <a:ea typeface="宋体" pitchFamily="2" charset="-122"/>
                        </a:rPr>
                        <a:t>地址</a:t>
                      </a:r>
                      <a:endParaRPr lang="zh-CN" altLang="en-US" sz="2400" b="1">
                        <a:latin typeface="+mn-lt"/>
                        <a:ea typeface="宋体" pitchFamily="2"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2400" b="1" smtClean="0">
                          <a:latin typeface="+mn-lt"/>
                          <a:ea typeface="宋体" pitchFamily="2" charset="-122"/>
                        </a:rPr>
                        <a:t>  0</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32656">
                <a:tc>
                  <a:txBody>
                    <a:bodyPr/>
                    <a:lstStyle/>
                    <a:p>
                      <a:pPr algn="ctr"/>
                      <a:r>
                        <a:rPr lang="zh-CN" altLang="en-US" sz="2400" b="1" smtClean="0">
                          <a:latin typeface="+mn-lt"/>
                          <a:ea typeface="宋体" pitchFamily="2" charset="-122"/>
                        </a:rPr>
                        <a:t>程序区</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964704">
                <a:tc>
                  <a:txBody>
                    <a:bodyPr/>
                    <a:lstStyle/>
                    <a:p>
                      <a:pPr algn="ctr"/>
                      <a:r>
                        <a:rPr lang="zh-CN" altLang="en-US" sz="2400" b="1" smtClean="0">
                          <a:latin typeface="+mn-lt"/>
                          <a:ea typeface="宋体" pitchFamily="2" charset="-122"/>
                        </a:rPr>
                        <a:t>数据区</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2400" b="1" smtClean="0">
                          <a:latin typeface="+mn-lt"/>
                          <a:ea typeface="宋体" pitchFamily="2" charset="-122"/>
                        </a:rPr>
                        <a:t>2</a:t>
                      </a:r>
                      <a:r>
                        <a:rPr lang="en-US" altLang="zh-CN" sz="2400" b="1" baseline="30000" smtClean="0">
                          <a:latin typeface="+mn-lt"/>
                          <a:ea typeface="宋体" pitchFamily="2" charset="-122"/>
                        </a:rPr>
                        <a:t>n</a:t>
                      </a:r>
                      <a:r>
                        <a:rPr lang="en-US" altLang="zh-CN" sz="2400" b="1" smtClean="0">
                          <a:latin typeface="+mn-lt"/>
                          <a:ea typeface="宋体" pitchFamily="2" charset="-122"/>
                        </a:rPr>
                        <a:t>-1</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gridSpan="2">
                  <a:txBody>
                    <a:bodyPr/>
                    <a:lstStyle/>
                    <a:p>
                      <a:pPr algn="ctr"/>
                      <a:endParaRPr lang="zh-CN" altLang="en-US" sz="24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zh-CN" altLang="en-US"/>
                    </a:p>
                  </a:txBody>
                  <a:tcPr anchor="ctr"/>
                </a:tc>
                <a:extLst>
                  <a:ext uri="{0D108BD9-81ED-4DB2-BD59-A6C34878D82A}">
                    <a16:rowId xmlns:a16="http://schemas.microsoft.com/office/drawing/2014/main" val="10008"/>
                  </a:ext>
                </a:extLst>
              </a:tr>
            </a:tbl>
          </a:graphicData>
        </a:graphic>
      </p:graphicFrame>
      <p:sp>
        <p:nvSpPr>
          <p:cNvPr id="9" name="TextBox 8"/>
          <p:cNvSpPr txBox="1"/>
          <p:nvPr/>
        </p:nvSpPr>
        <p:spPr>
          <a:xfrm>
            <a:off x="251520" y="5805264"/>
            <a:ext cx="3096344" cy="461665"/>
          </a:xfrm>
          <a:prstGeom prst="rect">
            <a:avLst/>
          </a:prstGeom>
          <a:noFill/>
        </p:spPr>
        <p:txBody>
          <a:bodyPr wrap="square" rtlCol="0">
            <a:spAutoFit/>
          </a:bodyPr>
          <a:lstStyle/>
          <a:p>
            <a:r>
              <a:rPr lang="en-US" altLang="zh-CN" smtClean="0">
                <a:ea typeface="宋体" pitchFamily="2" charset="-122"/>
              </a:rPr>
              <a:t>(a) </a:t>
            </a:r>
            <a:r>
              <a:rPr lang="zh-CN" altLang="en-US" smtClean="0">
                <a:ea typeface="宋体" pitchFamily="2" charset="-122"/>
              </a:rPr>
              <a:t>冯</a:t>
            </a:r>
            <a:r>
              <a:rPr lang="en-US" altLang="zh-CN" smtClean="0">
                <a:ea typeface="宋体" pitchFamily="2" charset="-122"/>
              </a:rPr>
              <a:t>·</a:t>
            </a:r>
            <a:r>
              <a:rPr lang="zh-CN" altLang="en-US" smtClean="0">
                <a:ea typeface="宋体" pitchFamily="2" charset="-122"/>
              </a:rPr>
              <a:t>诺依曼结构</a:t>
            </a:r>
            <a:endParaRPr lang="zh-CN" altLang="en-US">
              <a:ea typeface="宋体" pitchFamily="2" charset="-122"/>
            </a:endParaRPr>
          </a:p>
        </p:txBody>
      </p:sp>
      <p:graphicFrame>
        <p:nvGraphicFramePr>
          <p:cNvPr id="10" name="表格 9"/>
          <p:cNvGraphicFramePr>
            <a:graphicFrameLocks noGrp="1"/>
          </p:cNvGraphicFramePr>
          <p:nvPr/>
        </p:nvGraphicFramePr>
        <p:xfrm>
          <a:off x="3851920" y="707504"/>
          <a:ext cx="2448272" cy="509776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924272">
                  <a:extLst>
                    <a:ext uri="{9D8B030D-6E8A-4147-A177-3AD203B41FA5}">
                      <a16:colId xmlns:a16="http://schemas.microsoft.com/office/drawing/2014/main" val="20001"/>
                    </a:ext>
                  </a:extLst>
                </a:gridCol>
              </a:tblGrid>
              <a:tr h="370840">
                <a:tc>
                  <a:txBody>
                    <a:bodyPr/>
                    <a:lstStyle/>
                    <a:p>
                      <a:pPr algn="ctr"/>
                      <a:endParaRPr lang="zh-CN" altLang="en-US" sz="2400" b="1">
                        <a:latin typeface="+mn-lt"/>
                        <a:ea typeface="宋体" pitchFamily="2"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2400" b="1" smtClean="0">
                          <a:latin typeface="+mn-lt"/>
                          <a:ea typeface="宋体" pitchFamily="2" charset="-122"/>
                        </a:rPr>
                        <a:t>地址</a:t>
                      </a:r>
                      <a:endParaRPr lang="zh-CN" altLang="en-US" sz="2400" b="1">
                        <a:latin typeface="+mn-lt"/>
                        <a:ea typeface="宋体" pitchFamily="2"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2400" b="1" smtClean="0">
                          <a:latin typeface="+mn-lt"/>
                          <a:ea typeface="宋体" pitchFamily="2" charset="-122"/>
                        </a:rPr>
                        <a:t>  0</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32656">
                <a:tc rowSpan="3">
                  <a:txBody>
                    <a:bodyPr/>
                    <a:lstStyle/>
                    <a:p>
                      <a:pPr algn="ctr"/>
                      <a:r>
                        <a:rPr lang="zh-CN" altLang="en-US" sz="2400" b="1" smtClean="0">
                          <a:latin typeface="+mn-lt"/>
                          <a:ea typeface="宋体" pitchFamily="2" charset="-122"/>
                        </a:rPr>
                        <a:t>程序区</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pPr algn="ctr"/>
                      <a:endParaRPr lang="zh-CN" altLang="en-US" sz="2400" b="1">
                        <a:latin typeface="+mn-lt"/>
                        <a:ea typeface="宋体" pitchFamily="2" charset="-122"/>
                      </a:endParaRPr>
                    </a:p>
                  </a:txBody>
                  <a:tcPr anchor="ct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964704">
                <a:tc vMerge="1">
                  <a:txBody>
                    <a:bodyPr/>
                    <a:lstStyle/>
                    <a:p>
                      <a:pPr algn="ctr"/>
                      <a:endParaRPr lang="zh-CN" altLang="en-US" sz="2400" b="1">
                        <a:latin typeface="+mn-lt"/>
                        <a:ea typeface="宋体" pitchFamily="2" charset="-122"/>
                      </a:endParaRPr>
                    </a:p>
                  </a:txBody>
                  <a:tcPr anchor="ct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2400" b="1" smtClean="0">
                          <a:latin typeface="+mn-lt"/>
                          <a:ea typeface="宋体" pitchFamily="2" charset="-122"/>
                        </a:rPr>
                        <a:t>2</a:t>
                      </a:r>
                      <a:r>
                        <a:rPr lang="en-US" altLang="zh-CN" sz="2400" b="1" baseline="30000" smtClean="0">
                          <a:latin typeface="+mn-lt"/>
                          <a:ea typeface="宋体" pitchFamily="2" charset="-122"/>
                        </a:rPr>
                        <a:t>n</a:t>
                      </a:r>
                      <a:r>
                        <a:rPr lang="en-US" altLang="zh-CN" sz="2400" b="1" smtClean="0">
                          <a:latin typeface="+mn-lt"/>
                          <a:ea typeface="宋体" pitchFamily="2" charset="-122"/>
                        </a:rPr>
                        <a:t>-1</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gridSpan="2">
                  <a:txBody>
                    <a:bodyPr/>
                    <a:lstStyle/>
                    <a:p>
                      <a:pPr algn="l"/>
                      <a:r>
                        <a:rPr lang="zh-CN" altLang="en-US" sz="2400" b="1" smtClean="0">
                          <a:latin typeface="+mn-lt"/>
                          <a:ea typeface="宋体" pitchFamily="2" charset="-122"/>
                        </a:rPr>
                        <a:t>指令存储器</a:t>
                      </a:r>
                      <a:endParaRPr lang="zh-CN" altLang="en-US" sz="24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zh-CN" altLang="en-US"/>
                    </a:p>
                  </a:txBody>
                  <a:tcPr anchor="ctr"/>
                </a:tc>
                <a:extLst>
                  <a:ext uri="{0D108BD9-81ED-4DB2-BD59-A6C34878D82A}">
                    <a16:rowId xmlns:a16="http://schemas.microsoft.com/office/drawing/2014/main" val="10008"/>
                  </a:ext>
                </a:extLst>
              </a:tr>
            </a:tbl>
          </a:graphicData>
        </a:graphic>
      </p:graphicFrame>
      <p:graphicFrame>
        <p:nvGraphicFramePr>
          <p:cNvPr id="11" name="表格 10"/>
          <p:cNvGraphicFramePr>
            <a:graphicFrameLocks noGrp="1"/>
          </p:cNvGraphicFramePr>
          <p:nvPr/>
        </p:nvGraphicFramePr>
        <p:xfrm>
          <a:off x="6300192" y="692696"/>
          <a:ext cx="2448272" cy="509776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924272">
                  <a:extLst>
                    <a:ext uri="{9D8B030D-6E8A-4147-A177-3AD203B41FA5}">
                      <a16:colId xmlns:a16="http://schemas.microsoft.com/office/drawing/2014/main" val="20001"/>
                    </a:ext>
                  </a:extLst>
                </a:gridCol>
              </a:tblGrid>
              <a:tr h="370840">
                <a:tc>
                  <a:txBody>
                    <a:bodyPr/>
                    <a:lstStyle/>
                    <a:p>
                      <a:pPr algn="ctr"/>
                      <a:endParaRPr lang="zh-CN" altLang="en-US" sz="2400" b="1">
                        <a:latin typeface="+mn-lt"/>
                        <a:ea typeface="宋体" pitchFamily="2"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2400" b="1" smtClean="0">
                          <a:latin typeface="+mn-lt"/>
                          <a:ea typeface="宋体" pitchFamily="2" charset="-122"/>
                        </a:rPr>
                        <a:t>地址</a:t>
                      </a:r>
                      <a:endParaRPr lang="zh-CN" altLang="en-US" sz="2400" b="1">
                        <a:latin typeface="+mn-lt"/>
                        <a:ea typeface="宋体" pitchFamily="2"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2400" b="1" smtClean="0">
                          <a:latin typeface="+mn-lt"/>
                          <a:ea typeface="宋体" pitchFamily="2" charset="-122"/>
                        </a:rPr>
                        <a:t>  0</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32656">
                <a:tc rowSpan="3">
                  <a:txBody>
                    <a:bodyPr/>
                    <a:lstStyle/>
                    <a:p>
                      <a:pPr algn="ctr"/>
                      <a:r>
                        <a:rPr lang="zh-CN" altLang="en-US" sz="2400" b="1" smtClean="0">
                          <a:latin typeface="+mn-lt"/>
                          <a:ea typeface="宋体" pitchFamily="2" charset="-122"/>
                        </a:rPr>
                        <a:t>数据区</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pPr algn="ctr"/>
                      <a:endParaRPr lang="zh-CN" altLang="en-US" sz="2400" b="1">
                        <a:latin typeface="+mn-lt"/>
                        <a:ea typeface="宋体" pitchFamily="2" charset="-122"/>
                      </a:endParaRPr>
                    </a:p>
                  </a:txBody>
                  <a:tcPr anchor="ct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964704">
                <a:tc vMerge="1">
                  <a:txBody>
                    <a:bodyPr/>
                    <a:lstStyle/>
                    <a:p>
                      <a:pPr algn="ctr"/>
                      <a:endParaRPr lang="zh-CN" altLang="en-US" sz="2400" b="1">
                        <a:latin typeface="+mn-lt"/>
                        <a:ea typeface="宋体" pitchFamily="2" charset="-122"/>
                      </a:endParaRPr>
                    </a:p>
                  </a:txBody>
                  <a:tcPr anchor="ct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2400" b="1" smtClean="0">
                          <a:latin typeface="+mn-lt"/>
                          <a:ea typeface="宋体" pitchFamily="2" charset="-122"/>
                        </a:rPr>
                        <a:t>2</a:t>
                      </a:r>
                      <a:r>
                        <a:rPr lang="en-US" altLang="zh-CN" sz="2400" b="1" baseline="30000" smtClean="0">
                          <a:latin typeface="+mn-lt"/>
                          <a:ea typeface="宋体" pitchFamily="2" charset="-122"/>
                        </a:rPr>
                        <a:t>n</a:t>
                      </a:r>
                      <a:r>
                        <a:rPr lang="en-US" altLang="zh-CN" sz="2400" b="1" smtClean="0">
                          <a:latin typeface="+mn-lt"/>
                          <a:ea typeface="宋体" pitchFamily="2" charset="-122"/>
                        </a:rPr>
                        <a:t>-1</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gridSpan="2">
                  <a:txBody>
                    <a:bodyPr/>
                    <a:lstStyle/>
                    <a:p>
                      <a:pPr algn="l"/>
                      <a:r>
                        <a:rPr lang="zh-CN" altLang="en-US" sz="2400" b="1" smtClean="0">
                          <a:latin typeface="+mn-lt"/>
                          <a:ea typeface="宋体" pitchFamily="2" charset="-122"/>
                        </a:rPr>
                        <a:t>数据存储器</a:t>
                      </a:r>
                      <a:endParaRPr lang="zh-CN" altLang="en-US" sz="2400" b="1">
                        <a:latin typeface="+mn-lt"/>
                        <a:ea typeface="宋体" pitchFamily="2"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zh-CN" altLang="en-US"/>
                    </a:p>
                  </a:txBody>
                  <a:tcPr anchor="ctr"/>
                </a:tc>
                <a:extLst>
                  <a:ext uri="{0D108BD9-81ED-4DB2-BD59-A6C34878D82A}">
                    <a16:rowId xmlns:a16="http://schemas.microsoft.com/office/drawing/2014/main" val="10008"/>
                  </a:ext>
                </a:extLst>
              </a:tr>
            </a:tbl>
          </a:graphicData>
        </a:graphic>
      </p:graphicFrame>
      <p:sp>
        <p:nvSpPr>
          <p:cNvPr id="12" name="TextBox 11"/>
          <p:cNvSpPr txBox="1"/>
          <p:nvPr/>
        </p:nvSpPr>
        <p:spPr>
          <a:xfrm>
            <a:off x="4644008" y="5805264"/>
            <a:ext cx="3096344" cy="461665"/>
          </a:xfrm>
          <a:prstGeom prst="rect">
            <a:avLst/>
          </a:prstGeom>
          <a:noFill/>
        </p:spPr>
        <p:txBody>
          <a:bodyPr wrap="square" rtlCol="0">
            <a:spAutoFit/>
          </a:bodyPr>
          <a:lstStyle/>
          <a:p>
            <a:r>
              <a:rPr lang="en-US" altLang="zh-CN" smtClean="0">
                <a:ea typeface="宋体" pitchFamily="2" charset="-122"/>
              </a:rPr>
              <a:t>(b) </a:t>
            </a:r>
            <a:r>
              <a:rPr lang="zh-CN" altLang="en-US" smtClean="0">
                <a:ea typeface="宋体" pitchFamily="2" charset="-122"/>
              </a:rPr>
              <a:t>哈佛结构</a:t>
            </a:r>
            <a:endParaRPr lang="zh-CN" altLang="en-US">
              <a:ea typeface="宋体" pitchFamily="2" charset="-122"/>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5.2.1</a:t>
            </a:r>
            <a:r>
              <a:rPr lang="en-US" altLang="zh-CN" b="0" smtClean="0"/>
              <a:t> </a:t>
            </a:r>
            <a:r>
              <a:rPr lang="zh-CN" altLang="en-US" b="0" smtClean="0"/>
              <a:t>存储模式</a:t>
            </a:r>
            <a:r>
              <a:rPr lang="en-US" altLang="zh-CN" b="0" smtClean="0"/>
              <a:t>	</a:t>
            </a:r>
            <a:r>
              <a:rPr lang="en-US" altLang="zh-CN" sz="2800" smtClean="0">
                <a:solidFill>
                  <a:srgbClr val="D60093"/>
                </a:solidFill>
                <a:latin typeface="Arial" pitchFamily="34" charset="0"/>
                <a:ea typeface="黑体" pitchFamily="49" charset="-122"/>
                <a:cs typeface="Arial" pitchFamily="34" charset="0"/>
              </a:rPr>
              <a:t>4. </a:t>
            </a:r>
            <a:r>
              <a:rPr lang="zh-CN" altLang="en-US" sz="2800" smtClean="0">
                <a:solidFill>
                  <a:srgbClr val="008000"/>
                </a:solidFill>
                <a:latin typeface="Arial" pitchFamily="34" charset="0"/>
                <a:ea typeface="黑体" pitchFamily="49" charset="-122"/>
                <a:cs typeface="Arial" pitchFamily="34" charset="0"/>
              </a:rPr>
              <a:t>冯</a:t>
            </a:r>
            <a:r>
              <a:rPr lang="en-US" altLang="zh-CN" sz="2800" smtClean="0">
                <a:solidFill>
                  <a:srgbClr val="008000"/>
                </a:solidFill>
                <a:latin typeface="Arial" pitchFamily="34" charset="0"/>
                <a:ea typeface="黑体" pitchFamily="49" charset="-122"/>
                <a:cs typeface="Arial" pitchFamily="34" charset="0"/>
              </a:rPr>
              <a:t>·</a:t>
            </a:r>
            <a:r>
              <a:rPr lang="zh-CN" altLang="en-US" sz="2800" smtClean="0">
                <a:solidFill>
                  <a:srgbClr val="008000"/>
                </a:solidFill>
                <a:latin typeface="Arial" pitchFamily="34" charset="0"/>
                <a:ea typeface="黑体" pitchFamily="49" charset="-122"/>
                <a:cs typeface="Arial" pitchFamily="34" charset="0"/>
              </a:rPr>
              <a:t>诺依曼结构</a:t>
            </a:r>
            <a:r>
              <a:rPr lang="zh-CN" altLang="en-US" sz="2800" smtClean="0">
                <a:solidFill>
                  <a:srgbClr val="D60093"/>
                </a:solidFill>
                <a:latin typeface="Arial" pitchFamily="34" charset="0"/>
                <a:ea typeface="黑体" pitchFamily="49" charset="-122"/>
                <a:cs typeface="Arial" pitchFamily="34" charset="0"/>
              </a:rPr>
              <a:t>和</a:t>
            </a:r>
            <a:r>
              <a:rPr lang="zh-CN" altLang="en-US" sz="2800" smtClean="0">
                <a:solidFill>
                  <a:srgbClr val="0000FF"/>
                </a:solidFill>
                <a:latin typeface="Arial" pitchFamily="34" charset="0"/>
                <a:ea typeface="黑体" pitchFamily="49" charset="-122"/>
                <a:cs typeface="Arial" pitchFamily="34" charset="0"/>
              </a:rPr>
              <a:t>哈佛结构</a:t>
            </a:r>
            <a:endParaRPr lang="zh-CN" altLang="en-US" sz="2800">
              <a:solidFill>
                <a:srgbClr val="0000FF"/>
              </a:solidFill>
              <a:latin typeface="Arial" pitchFamily="34" charset="0"/>
              <a:ea typeface="黑体" pitchFamily="49" charset="-122"/>
              <a:cs typeface="Arial" pitchFamily="34" charset="0"/>
            </a:endParaRPr>
          </a:p>
        </p:txBody>
      </p:sp>
      <p:sp>
        <p:nvSpPr>
          <p:cNvPr id="3" name="内容占位符 2"/>
          <p:cNvSpPr>
            <a:spLocks noGrp="1"/>
          </p:cNvSpPr>
          <p:nvPr>
            <p:ph idx="1"/>
          </p:nvPr>
        </p:nvSpPr>
        <p:spPr>
          <a:xfrm>
            <a:off x="457200" y="980727"/>
            <a:ext cx="8578850" cy="2232249"/>
          </a:xfrm>
        </p:spPr>
        <p:txBody>
          <a:bodyPr/>
          <a:lstStyle/>
          <a:p>
            <a:pPr>
              <a:buNone/>
            </a:pPr>
            <a:r>
              <a:rPr lang="zh-CN" altLang="en-US" smtClean="0"/>
              <a:t>哈佛结构的优点：</a:t>
            </a:r>
            <a:endParaRPr lang="en-US" altLang="zh-CN" smtClean="0"/>
          </a:p>
          <a:p>
            <a:r>
              <a:rPr lang="zh-CN" altLang="en-US" smtClean="0"/>
              <a:t>指令存储器只读，设计、控制简单；</a:t>
            </a:r>
            <a:endParaRPr lang="en-US" altLang="zh-CN" smtClean="0"/>
          </a:p>
          <a:p>
            <a:r>
              <a:rPr lang="zh-CN" altLang="en-US" smtClean="0"/>
              <a:t>避免了数据对程序可能造成的破坏；</a:t>
            </a:r>
            <a:endParaRPr lang="en-US" altLang="zh-CN" smtClean="0"/>
          </a:p>
          <a:p>
            <a:r>
              <a:rPr lang="zh-CN" altLang="en-US" smtClean="0"/>
              <a:t>利用</a:t>
            </a:r>
            <a:r>
              <a:rPr lang="en-US" altLang="zh-CN" i="1" smtClean="0"/>
              <a:t>n</a:t>
            </a:r>
            <a:r>
              <a:rPr lang="zh-CN" altLang="en-US" smtClean="0"/>
              <a:t>位地址可以获得</a:t>
            </a:r>
            <a:r>
              <a:rPr lang="en-US" altLang="zh-CN" smtClean="0"/>
              <a:t>2</a:t>
            </a:r>
            <a:r>
              <a:rPr lang="zh-CN" altLang="en-US" smtClean="0"/>
              <a:t>个</a:t>
            </a:r>
            <a:r>
              <a:rPr lang="en-US" altLang="zh-CN" smtClean="0"/>
              <a:t>2</a:t>
            </a:r>
            <a:r>
              <a:rPr lang="en-US" altLang="zh-CN" i="1" baseline="30000" smtClean="0"/>
              <a:t>n</a:t>
            </a:r>
            <a:r>
              <a:rPr lang="zh-CN" altLang="en-US" smtClean="0"/>
              <a:t>大小的地址空间。</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26</a:t>
            </a:fld>
            <a:endParaRPr lang="en-US" altLang="zh-CN"/>
          </a:p>
        </p:txBody>
      </p:sp>
      <p:sp>
        <p:nvSpPr>
          <p:cNvPr id="5" name="内容占位符 2"/>
          <p:cNvSpPr txBox="1">
            <a:spLocks/>
          </p:cNvSpPr>
          <p:nvPr/>
        </p:nvSpPr>
        <p:spPr bwMode="auto">
          <a:xfrm>
            <a:off x="457646" y="3356991"/>
            <a:ext cx="8578850" cy="93610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目前大多数</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RISC</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系统采用哈佛结构。</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5.2.1</a:t>
            </a:r>
            <a:r>
              <a:rPr lang="en-US" altLang="zh-CN" b="0" smtClean="0"/>
              <a:t> </a:t>
            </a:r>
            <a:r>
              <a:rPr lang="zh-CN" altLang="en-US" b="0" smtClean="0"/>
              <a:t>存储模式</a:t>
            </a:r>
            <a:r>
              <a:rPr lang="en-US" altLang="zh-CN" b="0" smtClean="0"/>
              <a:t>	</a:t>
            </a:r>
            <a:r>
              <a:rPr lang="en-US" altLang="zh-CN" sz="2800" smtClean="0">
                <a:solidFill>
                  <a:srgbClr val="D60093"/>
                </a:solidFill>
                <a:latin typeface="Arial" pitchFamily="34" charset="0"/>
                <a:ea typeface="黑体" pitchFamily="49" charset="-122"/>
                <a:cs typeface="Arial" pitchFamily="34" charset="0"/>
              </a:rPr>
              <a:t>5. </a:t>
            </a:r>
            <a:r>
              <a:rPr lang="zh-CN" altLang="en-US" sz="2800" smtClean="0">
                <a:solidFill>
                  <a:srgbClr val="D60093"/>
                </a:solidFill>
                <a:latin typeface="Arial" pitchFamily="34" charset="0"/>
                <a:ea typeface="黑体" pitchFamily="49" charset="-122"/>
                <a:cs typeface="Arial" pitchFamily="34" charset="0"/>
              </a:rPr>
              <a:t>加载</a:t>
            </a:r>
            <a:r>
              <a:rPr lang="en-US" altLang="zh-CN" sz="2800" smtClean="0">
                <a:solidFill>
                  <a:srgbClr val="D60093"/>
                </a:solidFill>
                <a:latin typeface="Arial" pitchFamily="34" charset="0"/>
                <a:ea typeface="黑体" pitchFamily="49" charset="-122"/>
                <a:cs typeface="Arial" pitchFamily="34" charset="0"/>
              </a:rPr>
              <a:t>/</a:t>
            </a:r>
            <a:r>
              <a:rPr lang="zh-CN" altLang="en-US" sz="2800" smtClean="0">
                <a:solidFill>
                  <a:srgbClr val="D60093"/>
                </a:solidFill>
                <a:latin typeface="Arial" pitchFamily="34" charset="0"/>
                <a:ea typeface="黑体" pitchFamily="49" charset="-122"/>
                <a:cs typeface="Arial" pitchFamily="34" charset="0"/>
              </a:rPr>
              <a:t>存储体系结构</a:t>
            </a:r>
            <a:endParaRPr lang="zh-CN" altLang="en-US" sz="2800">
              <a:solidFill>
                <a:srgbClr val="0000FF"/>
              </a:solidFill>
              <a:latin typeface="Arial" pitchFamily="34" charset="0"/>
              <a:ea typeface="黑体" pitchFamily="49" charset="-122"/>
              <a:cs typeface="Arial" pitchFamily="34" charset="0"/>
            </a:endParaRPr>
          </a:p>
        </p:txBody>
      </p:sp>
      <p:sp>
        <p:nvSpPr>
          <p:cNvPr id="3" name="内容占位符 2"/>
          <p:cNvSpPr>
            <a:spLocks noGrp="1"/>
          </p:cNvSpPr>
          <p:nvPr>
            <p:ph idx="1"/>
          </p:nvPr>
        </p:nvSpPr>
        <p:spPr>
          <a:xfrm>
            <a:off x="457200" y="980727"/>
            <a:ext cx="8578850" cy="2232249"/>
          </a:xfrm>
        </p:spPr>
        <p:txBody>
          <a:bodyPr/>
          <a:lstStyle/>
          <a:p>
            <a:pPr>
              <a:buNone/>
            </a:pPr>
            <a:r>
              <a:rPr lang="en-US" altLang="zh-CN" smtClean="0"/>
              <a:t>RISC</a:t>
            </a:r>
            <a:r>
              <a:rPr lang="zh-CN" altLang="en-US" smtClean="0"/>
              <a:t>系统，</a:t>
            </a:r>
            <a:r>
              <a:rPr lang="en-US" altLang="zh-CN" smtClean="0"/>
              <a:t>LOAD/STORE</a:t>
            </a:r>
            <a:r>
              <a:rPr lang="zh-CN" altLang="en-US" smtClean="0"/>
              <a:t>结构。</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27</a:t>
            </a:fld>
            <a:endParaRPr lang="en-US" altLang="zh-CN"/>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5.2.2</a:t>
            </a:r>
            <a:r>
              <a:rPr lang="en-US" altLang="zh-CN" b="0" smtClean="0"/>
              <a:t> </a:t>
            </a:r>
            <a:r>
              <a:rPr lang="zh-CN" altLang="en-US" b="0" smtClean="0"/>
              <a:t>寄存器组织</a:t>
            </a:r>
            <a:endParaRPr lang="zh-CN" altLang="en-US"/>
          </a:p>
        </p:txBody>
      </p:sp>
      <p:sp>
        <p:nvSpPr>
          <p:cNvPr id="3" name="内容占位符 2"/>
          <p:cNvSpPr>
            <a:spLocks noGrp="1"/>
          </p:cNvSpPr>
          <p:nvPr>
            <p:ph idx="1"/>
          </p:nvPr>
        </p:nvSpPr>
        <p:spPr>
          <a:xfrm>
            <a:off x="539552" y="620688"/>
            <a:ext cx="8496498" cy="5977409"/>
          </a:xfrm>
        </p:spPr>
        <p:txBody>
          <a:bodyPr/>
          <a:lstStyle/>
          <a:p>
            <a:pPr>
              <a:lnSpc>
                <a:spcPct val="120000"/>
              </a:lnSpc>
              <a:spcBef>
                <a:spcPts val="0"/>
              </a:spcBef>
              <a:buNone/>
            </a:pPr>
            <a:r>
              <a:rPr lang="zh-CN" altLang="en-US" smtClean="0"/>
              <a:t>寄存器定义：</a:t>
            </a:r>
            <a:endParaRPr lang="en-US" altLang="zh-CN" smtClean="0"/>
          </a:p>
          <a:p>
            <a:pPr>
              <a:lnSpc>
                <a:spcPct val="120000"/>
              </a:lnSpc>
              <a:spcBef>
                <a:spcPts val="0"/>
              </a:spcBef>
            </a:pPr>
            <a:r>
              <a:rPr lang="zh-CN" altLang="en-US" smtClean="0"/>
              <a:t>寄存器功能</a:t>
            </a:r>
            <a:endParaRPr lang="en-US" altLang="zh-CN" smtClean="0"/>
          </a:p>
          <a:p>
            <a:pPr lvl="1">
              <a:lnSpc>
                <a:spcPct val="120000"/>
              </a:lnSpc>
              <a:spcBef>
                <a:spcPts val="0"/>
              </a:spcBef>
            </a:pPr>
            <a:r>
              <a:rPr lang="zh-CN" altLang="en-US" smtClean="0"/>
              <a:t>通用寄存器</a:t>
            </a:r>
            <a:endParaRPr lang="en-US" altLang="zh-CN" smtClean="0"/>
          </a:p>
          <a:p>
            <a:pPr lvl="1">
              <a:lnSpc>
                <a:spcPct val="120000"/>
              </a:lnSpc>
              <a:spcBef>
                <a:spcPts val="0"/>
              </a:spcBef>
            </a:pPr>
            <a:r>
              <a:rPr lang="zh-CN" altLang="en-US" smtClean="0"/>
              <a:t>专用寄存器：</a:t>
            </a:r>
            <a:r>
              <a:rPr lang="en-US" altLang="zh-CN" smtClean="0"/>
              <a:t/>
            </a:r>
            <a:br>
              <a:rPr lang="en-US" altLang="zh-CN" smtClean="0"/>
            </a:br>
            <a:r>
              <a:rPr lang="zh-CN" altLang="en-US" smtClean="0"/>
              <a:t>标志寄存器</a:t>
            </a:r>
            <a:r>
              <a:rPr lang="en-US" altLang="zh-CN" smtClean="0">
                <a:latin typeface="宋体" pitchFamily="2" charset="-122"/>
                <a:ea typeface="宋体" pitchFamily="2" charset="-122"/>
              </a:rPr>
              <a:t>(</a:t>
            </a:r>
            <a:r>
              <a:rPr lang="en-US" altLang="zh-CN" smtClean="0"/>
              <a:t>Z , S , C , V , P , A , I , T</a:t>
            </a:r>
            <a:r>
              <a:rPr lang="en-US" altLang="zh-CN" smtClean="0">
                <a:latin typeface="宋体" pitchFamily="2" charset="-122"/>
                <a:ea typeface="宋体" pitchFamily="2" charset="-122"/>
              </a:rPr>
              <a:t>)</a:t>
            </a:r>
            <a:r>
              <a:rPr lang="zh-CN" altLang="en-US" smtClean="0"/>
              <a:t>，</a:t>
            </a:r>
            <a:r>
              <a:rPr lang="en-US" altLang="zh-CN" smtClean="0">
                <a:latin typeface="宋体" pitchFamily="2" charset="-122"/>
                <a:ea typeface="宋体" pitchFamily="2" charset="-122"/>
              </a:rPr>
              <a:t>……</a:t>
            </a:r>
          </a:p>
          <a:p>
            <a:pPr>
              <a:lnSpc>
                <a:spcPct val="120000"/>
              </a:lnSpc>
              <a:spcBef>
                <a:spcPts val="0"/>
              </a:spcBef>
            </a:pPr>
            <a:r>
              <a:rPr lang="zh-CN" altLang="en-US" smtClean="0"/>
              <a:t>寄存器所属层次</a:t>
            </a:r>
            <a:endParaRPr lang="en-US" altLang="zh-CN" smtClean="0"/>
          </a:p>
          <a:p>
            <a:pPr>
              <a:lnSpc>
                <a:spcPct val="120000"/>
              </a:lnSpc>
              <a:spcBef>
                <a:spcPts val="0"/>
              </a:spcBef>
            </a:pPr>
            <a:r>
              <a:rPr lang="zh-CN" altLang="en-US" smtClean="0"/>
              <a:t>寄存器规模（数量）</a:t>
            </a:r>
            <a:endParaRPr lang="en-US" altLang="zh-CN" smtClean="0"/>
          </a:p>
          <a:p>
            <a:pPr>
              <a:lnSpc>
                <a:spcPct val="120000"/>
              </a:lnSpc>
              <a:spcBef>
                <a:spcPts val="0"/>
              </a:spcBef>
            </a:pPr>
            <a:r>
              <a:rPr lang="zh-CN" altLang="en-US" smtClean="0"/>
              <a:t>寄存器字长：字节的整数倍</a:t>
            </a:r>
            <a:r>
              <a:rPr lang="en-US" altLang="zh-CN" smtClean="0"/>
              <a:t/>
            </a:r>
            <a:br>
              <a:rPr lang="en-US" altLang="zh-CN" smtClean="0"/>
            </a:br>
            <a:r>
              <a:rPr lang="zh-CN" altLang="en-US" smtClean="0"/>
              <a:t>根据：</a:t>
            </a:r>
            <a:endParaRPr lang="en-US" altLang="zh-CN" smtClean="0"/>
          </a:p>
          <a:p>
            <a:pPr lvl="1">
              <a:lnSpc>
                <a:spcPct val="120000"/>
              </a:lnSpc>
              <a:spcBef>
                <a:spcPts val="0"/>
              </a:spcBef>
            </a:pPr>
            <a:r>
              <a:rPr lang="zh-CN" altLang="en-US" smtClean="0"/>
              <a:t>运算器处理数据的长度</a:t>
            </a:r>
            <a:endParaRPr lang="en-US" altLang="zh-CN" smtClean="0"/>
          </a:p>
          <a:p>
            <a:pPr lvl="1">
              <a:lnSpc>
                <a:spcPct val="120000"/>
              </a:lnSpc>
              <a:spcBef>
                <a:spcPts val="0"/>
              </a:spcBef>
            </a:pPr>
            <a:r>
              <a:rPr lang="zh-CN" altLang="en-US" smtClean="0"/>
              <a:t>计算机字长</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28</a:t>
            </a:fld>
            <a:endParaRPr lang="en-US" altLang="zh-CN"/>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5.2.3</a:t>
            </a:r>
            <a:r>
              <a:rPr lang="en-US" altLang="zh-CN" b="0" smtClean="0"/>
              <a:t> </a:t>
            </a:r>
            <a:r>
              <a:rPr lang="zh-CN" altLang="en-US" b="0" smtClean="0"/>
              <a:t>数据类型</a:t>
            </a:r>
            <a:endParaRPr lang="zh-CN" altLang="en-US"/>
          </a:p>
        </p:txBody>
      </p:sp>
      <p:sp>
        <p:nvSpPr>
          <p:cNvPr id="3" name="内容占位符 2"/>
          <p:cNvSpPr>
            <a:spLocks noGrp="1"/>
          </p:cNvSpPr>
          <p:nvPr>
            <p:ph idx="1"/>
          </p:nvPr>
        </p:nvSpPr>
        <p:spPr/>
        <p:txBody>
          <a:bodyPr/>
          <a:lstStyle/>
          <a:p>
            <a:r>
              <a:rPr lang="zh-CN" altLang="en-US" smtClean="0"/>
              <a:t>数值数据</a:t>
            </a:r>
            <a:endParaRPr lang="en-US" altLang="zh-CN" smtClean="0"/>
          </a:p>
          <a:p>
            <a:pPr lvl="1"/>
            <a:r>
              <a:rPr lang="zh-CN" altLang="en-US" smtClean="0"/>
              <a:t>带符号数、无符号数</a:t>
            </a:r>
            <a:endParaRPr lang="en-US" altLang="zh-CN" smtClean="0"/>
          </a:p>
          <a:p>
            <a:pPr lvl="1"/>
            <a:r>
              <a:rPr lang="zh-CN" altLang="en-US" smtClean="0"/>
              <a:t>定点整数、定点小数</a:t>
            </a:r>
            <a:endParaRPr lang="en-US" altLang="zh-CN" smtClean="0"/>
          </a:p>
          <a:p>
            <a:pPr lvl="1"/>
            <a:r>
              <a:rPr lang="zh-CN" altLang="en-US" smtClean="0"/>
              <a:t>浮点数</a:t>
            </a:r>
            <a:endParaRPr lang="en-US" altLang="zh-CN" smtClean="0"/>
          </a:p>
          <a:p>
            <a:pPr lvl="1"/>
            <a:r>
              <a:rPr lang="en-US" altLang="zh-CN" smtClean="0"/>
              <a:t>BCD</a:t>
            </a:r>
            <a:r>
              <a:rPr lang="zh-CN" altLang="en-US" smtClean="0"/>
              <a:t>数</a:t>
            </a:r>
            <a:endParaRPr lang="en-US" altLang="zh-CN" smtClean="0"/>
          </a:p>
          <a:p>
            <a:r>
              <a:rPr lang="zh-CN" altLang="en-US" smtClean="0"/>
              <a:t>非数值数据</a:t>
            </a:r>
            <a:endParaRPr lang="en-US" altLang="zh-CN" smtClean="0"/>
          </a:p>
          <a:p>
            <a:pPr lvl="1"/>
            <a:r>
              <a:rPr lang="zh-CN" altLang="en-US" smtClean="0"/>
              <a:t>逻辑数据（布尔值）</a:t>
            </a:r>
            <a:endParaRPr lang="en-US" altLang="zh-CN" smtClean="0"/>
          </a:p>
          <a:p>
            <a:pPr lvl="1"/>
            <a:r>
              <a:rPr lang="zh-CN" altLang="en-US" smtClean="0"/>
              <a:t>指针（地址）</a:t>
            </a:r>
            <a:endParaRPr lang="en-US" altLang="zh-CN" smtClean="0"/>
          </a:p>
          <a:p>
            <a:pPr lvl="1"/>
            <a:r>
              <a:rPr lang="zh-CN" altLang="en-US" smtClean="0"/>
              <a:t>文字：字符、字符串、汉字编码</a:t>
            </a:r>
            <a:endParaRPr lang="en-US" altLang="zh-CN" smtClean="0"/>
          </a:p>
          <a:p>
            <a:pPr lvl="1"/>
            <a:r>
              <a:rPr lang="zh-CN" altLang="en-US" smtClean="0"/>
              <a:t>图像</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29</a:t>
            </a:fld>
            <a:endParaRPr lang="en-US" altLang="zh-CN"/>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5BC6EBF6-231F-4A6B-97CC-B4EF771BCEF2}" type="slidenum">
              <a:rPr lang="zh-CN" altLang="en-US"/>
              <a:pPr/>
              <a:t>3</a:t>
            </a:fld>
            <a:endParaRPr lang="en-US" altLang="zh-CN"/>
          </a:p>
        </p:txBody>
      </p:sp>
      <p:sp>
        <p:nvSpPr>
          <p:cNvPr id="1096707" name="Rectangle 3"/>
          <p:cNvSpPr>
            <a:spLocks noGrp="1" noChangeArrowheads="1"/>
          </p:cNvSpPr>
          <p:nvPr>
            <p:ph type="body" idx="1"/>
          </p:nvPr>
        </p:nvSpPr>
        <p:spPr>
          <a:xfrm>
            <a:off x="457200" y="1054100"/>
            <a:ext cx="8578850" cy="5111750"/>
          </a:xfrm>
        </p:spPr>
        <p:txBody>
          <a:bodyPr/>
          <a:lstStyle/>
          <a:p>
            <a:pPr>
              <a:spcBef>
                <a:spcPct val="10000"/>
              </a:spcBef>
            </a:pPr>
            <a:r>
              <a:rPr lang="zh-CN" altLang="en-US">
                <a:solidFill>
                  <a:schemeClr val="bg2"/>
                </a:solidFill>
                <a:ea typeface="黑体" pitchFamily="2" charset="-122"/>
              </a:rPr>
              <a:t>指令系统</a:t>
            </a:r>
            <a:r>
              <a:rPr lang="zh-CN" altLang="en-US"/>
              <a:t>是从</a:t>
            </a:r>
            <a:r>
              <a:rPr lang="zh-CN" altLang="en-US">
                <a:solidFill>
                  <a:srgbClr val="FF0000"/>
                </a:solidFill>
              </a:rPr>
              <a:t>程序设计者</a:t>
            </a:r>
            <a:r>
              <a:rPr lang="zh-CN" altLang="en-US"/>
              <a:t>看到的机器的主要属性，是</a:t>
            </a:r>
            <a:r>
              <a:rPr lang="zh-CN" altLang="en-US">
                <a:solidFill>
                  <a:srgbClr val="FF0000"/>
                </a:solidFill>
              </a:rPr>
              <a:t>软、硬件</a:t>
            </a:r>
            <a:r>
              <a:rPr lang="zh-CN" altLang="en-US"/>
              <a:t>的主要</a:t>
            </a:r>
            <a:r>
              <a:rPr lang="zh-CN" altLang="en-US">
                <a:solidFill>
                  <a:srgbClr val="FF0000"/>
                </a:solidFill>
              </a:rPr>
              <a:t>界面</a:t>
            </a:r>
            <a:r>
              <a:rPr lang="zh-CN" altLang="en-US"/>
              <a:t>。</a:t>
            </a:r>
          </a:p>
          <a:p>
            <a:pPr lvl="1">
              <a:spcBef>
                <a:spcPct val="10000"/>
              </a:spcBef>
            </a:pPr>
            <a:r>
              <a:rPr lang="zh-CN" altLang="en-US"/>
              <a:t>指令系统是</a:t>
            </a:r>
            <a:r>
              <a:rPr lang="zh-CN" altLang="en-US">
                <a:solidFill>
                  <a:srgbClr val="0000FF"/>
                </a:solidFill>
              </a:rPr>
              <a:t>软件</a:t>
            </a:r>
            <a:r>
              <a:rPr lang="zh-CN" altLang="en-US"/>
              <a:t>与</a:t>
            </a:r>
            <a:r>
              <a:rPr lang="zh-CN" altLang="en-US">
                <a:solidFill>
                  <a:srgbClr val="0000FF"/>
                </a:solidFill>
              </a:rPr>
              <a:t>硬件</a:t>
            </a:r>
            <a:r>
              <a:rPr lang="zh-CN" altLang="en-US"/>
              <a:t>分界面的一个</a:t>
            </a:r>
            <a:r>
              <a:rPr lang="zh-CN" altLang="en-US">
                <a:solidFill>
                  <a:srgbClr val="CC0000"/>
                </a:solidFill>
              </a:rPr>
              <a:t>主要标志</a:t>
            </a:r>
            <a:r>
              <a:rPr lang="zh-CN" altLang="en-US"/>
              <a:t>；</a:t>
            </a:r>
          </a:p>
          <a:p>
            <a:pPr lvl="1">
              <a:spcBef>
                <a:spcPct val="10000"/>
              </a:spcBef>
            </a:pPr>
            <a:r>
              <a:rPr lang="zh-CN" altLang="en-US"/>
              <a:t>指令系统是</a:t>
            </a:r>
            <a:r>
              <a:rPr lang="zh-CN" altLang="en-US">
                <a:solidFill>
                  <a:srgbClr val="0000FF"/>
                </a:solidFill>
              </a:rPr>
              <a:t>软件</a:t>
            </a:r>
            <a:r>
              <a:rPr lang="zh-CN" altLang="en-US"/>
              <a:t>与</a:t>
            </a:r>
            <a:r>
              <a:rPr lang="zh-CN" altLang="en-US">
                <a:solidFill>
                  <a:srgbClr val="0000FF"/>
                </a:solidFill>
              </a:rPr>
              <a:t>硬件</a:t>
            </a:r>
            <a:r>
              <a:rPr lang="zh-CN" altLang="en-US"/>
              <a:t>之间互相沟通的</a:t>
            </a:r>
            <a:r>
              <a:rPr lang="zh-CN" altLang="en-US">
                <a:solidFill>
                  <a:srgbClr val="CC0000"/>
                </a:solidFill>
              </a:rPr>
              <a:t>桥梁</a:t>
            </a:r>
            <a:r>
              <a:rPr lang="zh-CN" altLang="en-US"/>
              <a:t>；</a:t>
            </a:r>
          </a:p>
          <a:p>
            <a:pPr lvl="1">
              <a:spcBef>
                <a:spcPct val="10000"/>
              </a:spcBef>
            </a:pPr>
            <a:r>
              <a:rPr lang="zh-CN" altLang="en-US">
                <a:solidFill>
                  <a:srgbClr val="0000FF"/>
                </a:solidFill>
              </a:rPr>
              <a:t>指令系统</a:t>
            </a:r>
            <a:r>
              <a:rPr lang="zh-CN" altLang="en-US"/>
              <a:t>与</a:t>
            </a:r>
            <a:r>
              <a:rPr lang="zh-CN" altLang="en-US">
                <a:solidFill>
                  <a:srgbClr val="0000FF"/>
                </a:solidFill>
              </a:rPr>
              <a:t>软件</a:t>
            </a:r>
            <a:r>
              <a:rPr lang="zh-CN" altLang="en-US"/>
              <a:t>之间的</a:t>
            </a:r>
            <a:r>
              <a:rPr lang="zh-CN" altLang="en-US">
                <a:solidFill>
                  <a:srgbClr val="0000FF"/>
                </a:solidFill>
              </a:rPr>
              <a:t>语义差距</a:t>
            </a:r>
            <a:r>
              <a:rPr lang="zh-CN" altLang="en-US"/>
              <a:t>越来越大；</a:t>
            </a:r>
          </a:p>
          <a:p>
            <a:pPr lvl="1">
              <a:spcBef>
                <a:spcPct val="10000"/>
              </a:spcBef>
            </a:pPr>
            <a:r>
              <a:rPr lang="zh-CN" altLang="en-US"/>
              <a:t>指令系统的</a:t>
            </a:r>
            <a:r>
              <a:rPr lang="zh-CN" altLang="en-US">
                <a:ea typeface="黑体" pitchFamily="2" charset="-122"/>
              </a:rPr>
              <a:t>设计</a:t>
            </a:r>
            <a:r>
              <a:rPr lang="zh-CN" altLang="en-US"/>
              <a:t>主要包括</a:t>
            </a:r>
            <a:r>
              <a:rPr lang="zh-CN" altLang="en-US">
                <a:solidFill>
                  <a:srgbClr val="CC0000"/>
                </a:solidFill>
              </a:rPr>
              <a:t>指令的</a:t>
            </a:r>
            <a:r>
              <a:rPr lang="zh-CN" altLang="en-US">
                <a:solidFill>
                  <a:srgbClr val="CC0000"/>
                </a:solidFill>
                <a:ea typeface="黑体" pitchFamily="2" charset="-122"/>
              </a:rPr>
              <a:t>功能</a:t>
            </a:r>
            <a:r>
              <a:rPr lang="zh-CN" altLang="en-US"/>
              <a:t>（操作类型、具体操作内容）和</a:t>
            </a:r>
            <a:r>
              <a:rPr lang="zh-CN" altLang="en-US">
                <a:solidFill>
                  <a:srgbClr val="CC0000"/>
                </a:solidFill>
              </a:rPr>
              <a:t>指令</a:t>
            </a:r>
            <a:r>
              <a:rPr lang="zh-CN" altLang="en-US">
                <a:solidFill>
                  <a:srgbClr val="CC0000"/>
                </a:solidFill>
                <a:ea typeface="黑体" pitchFamily="2" charset="-122"/>
              </a:rPr>
              <a:t>格式</a:t>
            </a:r>
            <a:r>
              <a:rPr lang="zh-CN" altLang="en-US"/>
              <a:t>的设计。</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5.2.4</a:t>
            </a:r>
            <a:r>
              <a:rPr lang="en-US" altLang="zh-CN" b="0" smtClean="0"/>
              <a:t> </a:t>
            </a:r>
            <a:r>
              <a:rPr lang="zh-CN" altLang="en-US" b="0" smtClean="0"/>
              <a:t>指令</a:t>
            </a:r>
            <a:endParaRPr lang="zh-CN" altLang="en-US"/>
          </a:p>
        </p:txBody>
      </p:sp>
      <p:sp>
        <p:nvSpPr>
          <p:cNvPr id="3" name="内容占位符 2"/>
          <p:cNvSpPr>
            <a:spLocks noGrp="1"/>
          </p:cNvSpPr>
          <p:nvPr>
            <p:ph idx="1"/>
          </p:nvPr>
        </p:nvSpPr>
        <p:spPr>
          <a:xfrm>
            <a:off x="827584" y="764703"/>
            <a:ext cx="8208466" cy="5400601"/>
          </a:xfrm>
        </p:spPr>
        <p:txBody>
          <a:bodyPr/>
          <a:lstStyle/>
          <a:p>
            <a:pPr>
              <a:spcBef>
                <a:spcPct val="10000"/>
              </a:spcBef>
              <a:buNone/>
            </a:pPr>
            <a:r>
              <a:rPr lang="zh-CN" altLang="en-US" dirty="0" smtClean="0">
                <a:solidFill>
                  <a:srgbClr val="FF0000"/>
                </a:solidFill>
                <a:latin typeface="Arial" charset="0"/>
                <a:ea typeface="黑体" pitchFamily="2" charset="-122"/>
              </a:rPr>
              <a:t>指令</a:t>
            </a:r>
            <a:r>
              <a:rPr lang="zh-CN" altLang="en-US" dirty="0" smtClean="0">
                <a:latin typeface="Arial" charset="0"/>
                <a:ea typeface="黑体" pitchFamily="2" charset="-122"/>
              </a:rPr>
              <a:t>的典型</a:t>
            </a:r>
            <a:r>
              <a:rPr lang="zh-CN" altLang="en-US" dirty="0" smtClean="0">
                <a:solidFill>
                  <a:srgbClr val="008000"/>
                </a:solidFill>
                <a:latin typeface="Arial" charset="0"/>
                <a:ea typeface="黑体" pitchFamily="2" charset="-122"/>
              </a:rPr>
              <a:t>分类</a:t>
            </a:r>
            <a:r>
              <a:rPr lang="zh-CN" altLang="en-US" dirty="0" smtClean="0">
                <a:latin typeface="Arial" charset="0"/>
                <a:ea typeface="黑体" pitchFamily="2" charset="-122"/>
              </a:rPr>
              <a:t>：</a:t>
            </a:r>
          </a:p>
          <a:p>
            <a:pPr>
              <a:spcBef>
                <a:spcPts val="1200"/>
              </a:spcBef>
            </a:pPr>
            <a:r>
              <a:rPr lang="zh-CN" altLang="en-US" dirty="0" smtClean="0">
                <a:hlinkClick r:id="rId2" action="ppaction://hlinksldjump"/>
              </a:rPr>
              <a:t>数据传送类</a:t>
            </a:r>
            <a:endParaRPr lang="zh-CN" altLang="en-US" dirty="0" smtClean="0"/>
          </a:p>
          <a:p>
            <a:pPr>
              <a:spcBef>
                <a:spcPts val="1200"/>
              </a:spcBef>
            </a:pPr>
            <a:r>
              <a:rPr lang="zh-CN" altLang="en-US" dirty="0" smtClean="0">
                <a:hlinkClick r:id="rId3" action="ppaction://hlinksldjump"/>
              </a:rPr>
              <a:t>算术运算类</a:t>
            </a:r>
            <a:endParaRPr lang="zh-CN" altLang="en-US" dirty="0" smtClean="0"/>
          </a:p>
          <a:p>
            <a:pPr>
              <a:spcBef>
                <a:spcPts val="1200"/>
              </a:spcBef>
            </a:pPr>
            <a:r>
              <a:rPr lang="zh-CN" altLang="en-US" dirty="0" smtClean="0">
                <a:hlinkClick r:id="rId4" action="ppaction://hlinksldjump"/>
              </a:rPr>
              <a:t>逻辑运算类</a:t>
            </a:r>
            <a:endParaRPr lang="zh-CN" altLang="en-US" dirty="0" smtClean="0"/>
          </a:p>
          <a:p>
            <a:pPr>
              <a:spcBef>
                <a:spcPts val="1200"/>
              </a:spcBef>
            </a:pPr>
            <a:r>
              <a:rPr lang="zh-CN" altLang="en-US" dirty="0" smtClean="0">
                <a:hlinkClick r:id="rId5" action="ppaction://hlinksldjump"/>
              </a:rPr>
              <a:t>数据转换类</a:t>
            </a:r>
            <a:endParaRPr lang="zh-CN" altLang="en-US" dirty="0" smtClean="0"/>
          </a:p>
          <a:p>
            <a:pPr>
              <a:spcBef>
                <a:spcPts val="1200"/>
              </a:spcBef>
            </a:pPr>
            <a:r>
              <a:rPr lang="zh-CN" altLang="en-US" dirty="0" smtClean="0">
                <a:hlinkClick r:id="rId6" action="ppaction://hlinksldjump"/>
              </a:rPr>
              <a:t>输入</a:t>
            </a:r>
            <a:r>
              <a:rPr lang="en-US" altLang="zh-CN" dirty="0" smtClean="0">
                <a:hlinkClick r:id="rId6" action="ppaction://hlinksldjump"/>
              </a:rPr>
              <a:t>/</a:t>
            </a:r>
            <a:r>
              <a:rPr lang="zh-CN" altLang="en-US" dirty="0" smtClean="0">
                <a:hlinkClick r:id="rId6" action="ppaction://hlinksldjump"/>
              </a:rPr>
              <a:t>输出类</a:t>
            </a:r>
            <a:endParaRPr lang="zh-CN" altLang="en-US" dirty="0" smtClean="0"/>
          </a:p>
          <a:p>
            <a:pPr>
              <a:spcBef>
                <a:spcPts val="1200"/>
              </a:spcBef>
            </a:pPr>
            <a:r>
              <a:rPr lang="zh-CN" altLang="en-US" dirty="0" smtClean="0">
                <a:hlinkClick r:id="rId7" action="ppaction://hlinksldjump"/>
              </a:rPr>
              <a:t>系统控制类</a:t>
            </a:r>
            <a:endParaRPr lang="zh-CN" altLang="en-US" dirty="0" smtClean="0"/>
          </a:p>
          <a:p>
            <a:pPr>
              <a:spcBef>
                <a:spcPts val="1200"/>
              </a:spcBef>
            </a:pPr>
            <a:r>
              <a:rPr lang="zh-CN" altLang="en-US" dirty="0" smtClean="0">
                <a:hlinkClick r:id="rId8" action="ppaction://hlinksldjump"/>
              </a:rPr>
              <a:t>程序控制类</a:t>
            </a:r>
            <a:endParaRPr lang="zh-CN" altLang="en-US" dirty="0" smtClean="0"/>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30</a:t>
            </a:fld>
            <a:endParaRPr lang="en-US" altLang="zh-CN"/>
          </a:p>
        </p:txBody>
      </p:sp>
      <p:sp>
        <p:nvSpPr>
          <p:cNvPr id="5" name="动作按钮: 自定义 4">
            <a:hlinkClick r:id="rId9" action="ppaction://hlinksldjump" highlightClick="1"/>
          </p:cNvPr>
          <p:cNvSpPr/>
          <p:nvPr/>
        </p:nvSpPr>
        <p:spPr bwMode="auto">
          <a:xfrm>
            <a:off x="7059431" y="5725180"/>
            <a:ext cx="1627369" cy="523220"/>
          </a:xfrm>
          <a:prstGeom prst="actionButtonBlank">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bg2"/>
                </a:solidFill>
                <a:effectLst/>
                <a:latin typeface="Times New Roman" pitchFamily="18" charset="0"/>
                <a:ea typeface="宋体" charset="-122"/>
              </a:rPr>
              <a:t>指令设计</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7FF8500-F984-461B-808F-A714B9ABC19D}" type="slidenum">
              <a:rPr lang="zh-CN" altLang="en-US"/>
              <a:pPr/>
              <a:t>31</a:t>
            </a:fld>
            <a:endParaRPr lang="en-US" altLang="zh-CN"/>
          </a:p>
        </p:txBody>
      </p:sp>
      <p:sp>
        <p:nvSpPr>
          <p:cNvPr id="1006594" name="Rectangle 2"/>
          <p:cNvSpPr>
            <a:spLocks noGrp="1" noChangeArrowheads="1"/>
          </p:cNvSpPr>
          <p:nvPr>
            <p:ph type="title"/>
          </p:nvPr>
        </p:nvSpPr>
        <p:spPr/>
        <p:txBody>
          <a:bodyPr/>
          <a:lstStyle/>
          <a:p>
            <a:r>
              <a:rPr lang="en-US" altLang="zh-CN" smtClean="0"/>
              <a:t>5.2.4</a:t>
            </a:r>
            <a:r>
              <a:rPr lang="en-US" altLang="zh-CN" b="0" smtClean="0"/>
              <a:t> </a:t>
            </a:r>
            <a:r>
              <a:rPr lang="zh-CN" altLang="en-US" b="0" smtClean="0"/>
              <a:t>指令</a:t>
            </a:r>
            <a:r>
              <a:rPr lang="en-US" altLang="zh-CN" b="0" smtClean="0"/>
              <a:t>	</a:t>
            </a:r>
            <a:r>
              <a:rPr lang="en-US" altLang="zh-CN" sz="2800" smtClean="0">
                <a:solidFill>
                  <a:srgbClr val="006600"/>
                </a:solidFill>
                <a:ea typeface="黑体" pitchFamily="2" charset="-122"/>
              </a:rPr>
              <a:t>1. </a:t>
            </a:r>
            <a:r>
              <a:rPr lang="zh-CN" altLang="en-US" sz="2800">
                <a:solidFill>
                  <a:srgbClr val="006600"/>
                </a:solidFill>
                <a:ea typeface="黑体" pitchFamily="2" charset="-122"/>
              </a:rPr>
              <a:t>数据传送类</a:t>
            </a:r>
          </a:p>
        </p:txBody>
      </p:sp>
      <p:sp>
        <p:nvSpPr>
          <p:cNvPr id="1006595" name="Rectangle 3"/>
          <p:cNvSpPr>
            <a:spLocks noGrp="1" noChangeArrowheads="1"/>
          </p:cNvSpPr>
          <p:nvPr>
            <p:ph type="body" idx="1"/>
          </p:nvPr>
        </p:nvSpPr>
        <p:spPr>
          <a:xfrm>
            <a:off x="395288" y="620713"/>
            <a:ext cx="8569325" cy="6048375"/>
          </a:xfrm>
        </p:spPr>
        <p:txBody>
          <a:bodyPr/>
          <a:lstStyle/>
          <a:p>
            <a:pPr>
              <a:spcBef>
                <a:spcPct val="10000"/>
              </a:spcBef>
            </a:pPr>
            <a:r>
              <a:rPr lang="zh-CN" altLang="en-US"/>
              <a:t>完成源操作数与目的操作数之间的复制。</a:t>
            </a:r>
          </a:p>
          <a:p>
            <a:pPr marL="719138" lvl="1" indent="-360363">
              <a:spcBef>
                <a:spcPct val="10000"/>
              </a:spcBef>
            </a:pPr>
            <a:r>
              <a:rPr lang="zh-CN" altLang="en-US"/>
              <a:t>指定源和目的操作数的</a:t>
            </a:r>
            <a:r>
              <a:rPr lang="zh-CN" altLang="en-US">
                <a:solidFill>
                  <a:srgbClr val="FF0000"/>
                </a:solidFill>
              </a:rPr>
              <a:t>位置</a:t>
            </a:r>
            <a:r>
              <a:rPr lang="zh-CN" altLang="en-US"/>
              <a:t>。</a:t>
            </a:r>
          </a:p>
          <a:p>
            <a:pPr marL="1077913" lvl="2">
              <a:spcBef>
                <a:spcPct val="10000"/>
              </a:spcBef>
            </a:pPr>
            <a:r>
              <a:rPr lang="zh-CN" altLang="en-US"/>
              <a:t>存储器</a:t>
            </a:r>
          </a:p>
          <a:p>
            <a:pPr marL="1436688" lvl="3" indent="-358775">
              <a:spcBef>
                <a:spcPct val="10000"/>
              </a:spcBef>
              <a:buFont typeface="Wingdings" pitchFamily="2" charset="2"/>
              <a:buNone/>
            </a:pPr>
            <a:r>
              <a:rPr lang="zh-CN" altLang="en-US" sz="2800">
                <a:solidFill>
                  <a:srgbClr val="0000FF"/>
                </a:solidFill>
              </a:rPr>
              <a:t>根据寻址方式，计算存储器地址：</a:t>
            </a:r>
          </a:p>
          <a:p>
            <a:pPr marL="1436688" lvl="3" indent="-358775">
              <a:spcBef>
                <a:spcPct val="10000"/>
              </a:spcBef>
            </a:pPr>
            <a:r>
              <a:rPr lang="zh-CN" altLang="en-US" sz="2800"/>
              <a:t>如果地址指的是虚拟存储器，则将虚地址转换实际存储器地址，确定所寻找的项是否在</a:t>
            </a:r>
            <a:r>
              <a:rPr lang="en-US" altLang="zh-CN" sz="2800"/>
              <a:t>Cache</a:t>
            </a:r>
            <a:r>
              <a:rPr lang="zh-CN" altLang="en-US" sz="2800"/>
              <a:t>中；</a:t>
            </a:r>
          </a:p>
          <a:p>
            <a:pPr marL="1436688" lvl="3" indent="-358775">
              <a:spcBef>
                <a:spcPct val="10000"/>
              </a:spcBef>
            </a:pPr>
            <a:r>
              <a:rPr lang="zh-CN" altLang="en-US" sz="2800"/>
              <a:t>如果不是，向存储器模块发存取命令。 </a:t>
            </a:r>
          </a:p>
          <a:p>
            <a:pPr marL="1077913" lvl="2">
              <a:spcBef>
                <a:spcPct val="10000"/>
              </a:spcBef>
            </a:pPr>
            <a:r>
              <a:rPr lang="zh-CN" altLang="en-US"/>
              <a:t>寄存器</a:t>
            </a:r>
          </a:p>
          <a:p>
            <a:pPr marL="1077913" lvl="2">
              <a:spcBef>
                <a:spcPct val="10000"/>
              </a:spcBef>
            </a:pPr>
            <a:r>
              <a:rPr lang="zh-CN" altLang="en-US"/>
              <a:t>堆栈</a:t>
            </a:r>
          </a:p>
          <a:p>
            <a:pPr marL="719138" lvl="1" indent="-360363">
              <a:spcBef>
                <a:spcPct val="10000"/>
              </a:spcBef>
            </a:pPr>
            <a:r>
              <a:rPr lang="zh-CN" altLang="en-US"/>
              <a:t>指明将要传送数据的</a:t>
            </a:r>
            <a:r>
              <a:rPr lang="zh-CN" altLang="en-US">
                <a:solidFill>
                  <a:srgbClr val="FF0000"/>
                </a:solidFill>
              </a:rPr>
              <a:t>长度</a:t>
            </a:r>
            <a:r>
              <a:rPr lang="zh-CN" altLang="en-US"/>
              <a:t>；</a:t>
            </a:r>
          </a:p>
          <a:p>
            <a:pPr marL="719138" lvl="1" indent="-360363">
              <a:spcBef>
                <a:spcPct val="10000"/>
              </a:spcBef>
            </a:pPr>
            <a:r>
              <a:rPr lang="zh-CN" altLang="en-US"/>
              <a:t>为每个操作数指定相应的</a:t>
            </a:r>
            <a:r>
              <a:rPr lang="zh-CN" altLang="en-US">
                <a:solidFill>
                  <a:srgbClr val="FF0000"/>
                </a:solidFill>
              </a:rPr>
              <a:t>寻址方式</a:t>
            </a:r>
            <a:r>
              <a:rPr lang="zh-CN" altLang="en-US"/>
              <a:t>。</a:t>
            </a:r>
          </a:p>
          <a:p>
            <a:pPr>
              <a:spcBef>
                <a:spcPct val="10000"/>
              </a:spcBef>
            </a:pPr>
            <a:endParaRPr lang="zh-CN" altLang="en-US"/>
          </a:p>
        </p:txBody>
      </p:sp>
      <p:sp>
        <p:nvSpPr>
          <p:cNvPr id="2" name="动作按钮: 上一张 1">
            <a:hlinkClick r:id="rId2" action="ppaction://hlinksldjump" highlightClick="1"/>
          </p:cNvPr>
          <p:cNvSpPr/>
          <p:nvPr/>
        </p:nvSpPr>
        <p:spPr bwMode="auto">
          <a:xfrm>
            <a:off x="8244408" y="404664"/>
            <a:ext cx="504056" cy="504056"/>
          </a:xfrm>
          <a:prstGeom prst="actionButtonRetur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2D03090-98F4-49CC-A435-CEA20DFE6B02}" type="slidenum">
              <a:rPr lang="zh-CN" altLang="en-US"/>
              <a:pPr/>
              <a:t>32</a:t>
            </a:fld>
            <a:endParaRPr lang="en-US" altLang="zh-CN"/>
          </a:p>
        </p:txBody>
      </p:sp>
      <p:sp>
        <p:nvSpPr>
          <p:cNvPr id="1008642" name="Rectangle 2"/>
          <p:cNvSpPr>
            <a:spLocks noGrp="1" noChangeArrowheads="1"/>
          </p:cNvSpPr>
          <p:nvPr>
            <p:ph type="title"/>
          </p:nvPr>
        </p:nvSpPr>
        <p:spPr/>
        <p:txBody>
          <a:bodyPr/>
          <a:lstStyle/>
          <a:p>
            <a:r>
              <a:rPr lang="en-US" altLang="zh-CN" smtClean="0"/>
              <a:t>5.2.4</a:t>
            </a:r>
            <a:r>
              <a:rPr lang="en-US" altLang="zh-CN" b="0" smtClean="0"/>
              <a:t> </a:t>
            </a:r>
            <a:r>
              <a:rPr lang="zh-CN" altLang="en-US" b="0" smtClean="0"/>
              <a:t>指令</a:t>
            </a:r>
            <a:r>
              <a:rPr lang="en-US" altLang="zh-CN" b="0" smtClean="0"/>
              <a:t>	</a:t>
            </a:r>
            <a:r>
              <a:rPr lang="en-US" altLang="zh-CN" sz="2800" smtClean="0">
                <a:solidFill>
                  <a:srgbClr val="006600"/>
                </a:solidFill>
                <a:ea typeface="黑体" pitchFamily="2" charset="-122"/>
              </a:rPr>
              <a:t>2. </a:t>
            </a:r>
            <a:r>
              <a:rPr lang="zh-CN" altLang="en-US" sz="2800">
                <a:solidFill>
                  <a:srgbClr val="006600"/>
                </a:solidFill>
                <a:ea typeface="黑体" pitchFamily="2" charset="-122"/>
              </a:rPr>
              <a:t>算术运算类</a:t>
            </a:r>
          </a:p>
        </p:txBody>
      </p:sp>
      <p:sp>
        <p:nvSpPr>
          <p:cNvPr id="1008643" name="Rectangle 3"/>
          <p:cNvSpPr>
            <a:spLocks noGrp="1" noChangeArrowheads="1"/>
          </p:cNvSpPr>
          <p:nvPr>
            <p:ph type="body" idx="1"/>
          </p:nvPr>
        </p:nvSpPr>
        <p:spPr>
          <a:xfrm>
            <a:off x="395288" y="620713"/>
            <a:ext cx="8569325" cy="6048375"/>
          </a:xfrm>
        </p:spPr>
        <p:txBody>
          <a:bodyPr/>
          <a:lstStyle/>
          <a:p>
            <a:pPr>
              <a:spcBef>
                <a:spcPct val="10000"/>
              </a:spcBef>
            </a:pPr>
            <a:r>
              <a:rPr lang="zh-CN" altLang="en-US"/>
              <a:t>加、减、乘、除</a:t>
            </a:r>
          </a:p>
          <a:p>
            <a:pPr>
              <a:spcBef>
                <a:spcPct val="10000"/>
              </a:spcBef>
            </a:pPr>
            <a:r>
              <a:rPr lang="zh-CN" altLang="en-US"/>
              <a:t>定点有符号整数、浮点数、压缩十进制数</a:t>
            </a:r>
          </a:p>
          <a:p>
            <a:pPr>
              <a:spcBef>
                <a:spcPct val="10000"/>
              </a:spcBef>
            </a:pPr>
            <a:r>
              <a:rPr lang="zh-CN" altLang="en-US"/>
              <a:t>单操作数指令</a:t>
            </a:r>
          </a:p>
          <a:p>
            <a:pPr lvl="1">
              <a:spcBef>
                <a:spcPct val="10000"/>
              </a:spcBef>
            </a:pPr>
            <a:r>
              <a:rPr lang="zh-CN" altLang="en-US"/>
              <a:t>有符号数的绝对值（</a:t>
            </a:r>
            <a:r>
              <a:rPr lang="en-US" altLang="zh-CN"/>
              <a:t>Absolute</a:t>
            </a:r>
            <a:r>
              <a:rPr lang="zh-CN" altLang="en-US"/>
              <a:t>）</a:t>
            </a:r>
          </a:p>
          <a:p>
            <a:pPr lvl="1">
              <a:spcBef>
                <a:spcPct val="10000"/>
              </a:spcBef>
            </a:pPr>
            <a:r>
              <a:rPr lang="zh-CN" altLang="en-US"/>
              <a:t>求操作数的相反数（</a:t>
            </a:r>
            <a:r>
              <a:rPr lang="en-US" altLang="zh-CN"/>
              <a:t>Negate</a:t>
            </a:r>
            <a:r>
              <a:rPr lang="zh-CN" altLang="en-US"/>
              <a:t>）</a:t>
            </a:r>
          </a:p>
          <a:p>
            <a:pPr lvl="1">
              <a:spcBef>
                <a:spcPct val="10000"/>
              </a:spcBef>
            </a:pPr>
            <a:r>
              <a:rPr lang="zh-CN" altLang="en-US"/>
              <a:t>递增操作数（</a:t>
            </a:r>
            <a:r>
              <a:rPr lang="en-US" altLang="zh-CN"/>
              <a:t>Increment</a:t>
            </a:r>
            <a:r>
              <a:rPr lang="zh-CN" altLang="en-US"/>
              <a:t>）</a:t>
            </a:r>
          </a:p>
          <a:p>
            <a:pPr lvl="1">
              <a:spcBef>
                <a:spcPct val="10000"/>
              </a:spcBef>
            </a:pPr>
            <a:r>
              <a:rPr lang="zh-CN" altLang="en-US"/>
              <a:t>递减操作数（</a:t>
            </a:r>
            <a:r>
              <a:rPr lang="en-US" altLang="zh-CN"/>
              <a:t>Decrement</a:t>
            </a:r>
            <a:r>
              <a:rPr lang="zh-CN" altLang="en-US"/>
              <a:t>）</a:t>
            </a:r>
          </a:p>
          <a:p>
            <a:pPr>
              <a:spcBef>
                <a:spcPct val="10000"/>
              </a:spcBef>
            </a:pPr>
            <a:r>
              <a:rPr lang="zh-CN" altLang="en-US"/>
              <a:t>由</a:t>
            </a:r>
            <a:r>
              <a:rPr lang="en-US" altLang="zh-CN"/>
              <a:t>ALU</a:t>
            </a:r>
            <a:r>
              <a:rPr lang="zh-CN" altLang="en-US"/>
              <a:t>完成</a:t>
            </a:r>
          </a:p>
        </p:txBody>
      </p:sp>
      <p:sp>
        <p:nvSpPr>
          <p:cNvPr id="6" name="动作按钮: 上一张 5">
            <a:hlinkClick r:id="rId2" action="ppaction://hlinksldjump" highlightClick="1"/>
          </p:cNvPr>
          <p:cNvSpPr/>
          <p:nvPr/>
        </p:nvSpPr>
        <p:spPr bwMode="auto">
          <a:xfrm>
            <a:off x="8244408" y="404664"/>
            <a:ext cx="504056" cy="504056"/>
          </a:xfrm>
          <a:prstGeom prst="actionButtonRetur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4"/>
          <p:cNvSpPr>
            <a:spLocks noGrp="1"/>
          </p:cNvSpPr>
          <p:nvPr>
            <p:ph type="sldNum" sz="quarter" idx="11"/>
          </p:nvPr>
        </p:nvSpPr>
        <p:spPr/>
        <p:txBody>
          <a:bodyPr/>
          <a:lstStyle/>
          <a:p>
            <a:fld id="{043203A6-B15C-4B5A-B8B4-A49EE423FFE7}" type="slidenum">
              <a:rPr lang="zh-CN" altLang="en-US"/>
              <a:pPr/>
              <a:t>33</a:t>
            </a:fld>
            <a:endParaRPr lang="en-US" altLang="zh-CN"/>
          </a:p>
        </p:txBody>
      </p:sp>
      <p:sp>
        <p:nvSpPr>
          <p:cNvPr id="1009666" name="Rectangle 2"/>
          <p:cNvSpPr>
            <a:spLocks noGrp="1" noChangeArrowheads="1"/>
          </p:cNvSpPr>
          <p:nvPr>
            <p:ph type="title"/>
          </p:nvPr>
        </p:nvSpPr>
        <p:spPr/>
        <p:txBody>
          <a:bodyPr/>
          <a:lstStyle/>
          <a:p>
            <a:r>
              <a:rPr lang="en-US" altLang="zh-CN" smtClean="0"/>
              <a:t>5.2.4</a:t>
            </a:r>
            <a:r>
              <a:rPr lang="en-US" altLang="zh-CN" b="0" smtClean="0"/>
              <a:t> </a:t>
            </a:r>
            <a:r>
              <a:rPr lang="zh-CN" altLang="en-US" b="0" smtClean="0"/>
              <a:t>指令</a:t>
            </a:r>
            <a:r>
              <a:rPr lang="en-US" altLang="zh-CN" b="0" smtClean="0"/>
              <a:t>	</a:t>
            </a:r>
            <a:r>
              <a:rPr lang="en-US" altLang="zh-CN" sz="2800" smtClean="0">
                <a:solidFill>
                  <a:srgbClr val="006600"/>
                </a:solidFill>
                <a:ea typeface="黑体" pitchFamily="2" charset="-122"/>
              </a:rPr>
              <a:t>3. </a:t>
            </a:r>
            <a:r>
              <a:rPr lang="zh-CN" altLang="en-US" sz="2800">
                <a:solidFill>
                  <a:srgbClr val="006600"/>
                </a:solidFill>
                <a:ea typeface="黑体" pitchFamily="2" charset="-122"/>
              </a:rPr>
              <a:t>逻辑运算类</a:t>
            </a:r>
          </a:p>
        </p:txBody>
      </p:sp>
      <p:sp>
        <p:nvSpPr>
          <p:cNvPr id="1009667" name="Rectangle 3"/>
          <p:cNvSpPr>
            <a:spLocks noGrp="1" noChangeArrowheads="1"/>
          </p:cNvSpPr>
          <p:nvPr>
            <p:ph type="body" idx="1"/>
          </p:nvPr>
        </p:nvSpPr>
        <p:spPr>
          <a:xfrm>
            <a:off x="250825" y="620713"/>
            <a:ext cx="8569325" cy="2952750"/>
          </a:xfrm>
        </p:spPr>
        <p:txBody>
          <a:bodyPr/>
          <a:lstStyle/>
          <a:p>
            <a:pPr>
              <a:spcBef>
                <a:spcPct val="10000"/>
              </a:spcBef>
            </a:pPr>
            <a:r>
              <a:rPr lang="zh-CN" altLang="en-US"/>
              <a:t>按位运算：</a:t>
            </a:r>
          </a:p>
        </p:txBody>
      </p:sp>
      <p:graphicFrame>
        <p:nvGraphicFramePr>
          <p:cNvPr id="1009747" name="Group 83"/>
          <p:cNvGraphicFramePr>
            <a:graphicFrameLocks noGrp="1"/>
          </p:cNvGraphicFramePr>
          <p:nvPr/>
        </p:nvGraphicFramePr>
        <p:xfrm>
          <a:off x="468313" y="3140075"/>
          <a:ext cx="8207375" cy="2520951"/>
        </p:xfrm>
        <a:graphic>
          <a:graphicData uri="http://schemas.openxmlformats.org/drawingml/2006/table">
            <a:tbl>
              <a:tblPr/>
              <a:tblGrid>
                <a:gridCol w="647303">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421966">
                  <a:extLst>
                    <a:ext uri="{9D8B030D-6E8A-4147-A177-3AD203B41FA5}">
                      <a16:colId xmlns:a16="http://schemas.microsoft.com/office/drawing/2014/main" val="20003"/>
                    </a:ext>
                  </a:extLst>
                </a:gridCol>
                <a:gridCol w="1421966">
                  <a:extLst>
                    <a:ext uri="{9D8B030D-6E8A-4147-A177-3AD203B41FA5}">
                      <a16:colId xmlns:a16="http://schemas.microsoft.com/office/drawing/2014/main" val="20004"/>
                    </a:ext>
                  </a:extLst>
                </a:gridCol>
                <a:gridCol w="1421966">
                  <a:extLst>
                    <a:ext uri="{9D8B030D-6E8A-4147-A177-3AD203B41FA5}">
                      <a16:colId xmlns:a16="http://schemas.microsoft.com/office/drawing/2014/main" val="20005"/>
                    </a:ext>
                  </a:extLst>
                </a:gridCol>
                <a:gridCol w="1421966">
                  <a:extLst>
                    <a:ext uri="{9D8B030D-6E8A-4147-A177-3AD203B41FA5}">
                      <a16:colId xmlns:a16="http://schemas.microsoft.com/office/drawing/2014/main" val="20006"/>
                    </a:ext>
                  </a:extLst>
                </a:gridCol>
              </a:tblGrid>
              <a:tr h="504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B</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宋体" charset="-122"/>
                          <a:cs typeface="Times New Roman" pitchFamily="18" charset="0"/>
                        </a:rPr>
                        <a:t>NOT </a:t>
                      </a: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 </a:t>
                      </a:r>
                      <a:r>
                        <a:rPr kumimoji="1" lang="en-US" altLang="zh-CN" sz="2400" b="1" i="0" u="none" strike="noStrike" kern="1200" cap="none" normalizeH="0" baseline="0" smtClean="0">
                          <a:ln>
                            <a:noFill/>
                          </a:ln>
                          <a:solidFill>
                            <a:srgbClr val="FF0000"/>
                          </a:solidFill>
                          <a:effectLst/>
                          <a:latin typeface="Times New Roman" pitchFamily="18" charset="0"/>
                          <a:ea typeface="宋体" charset="-122"/>
                          <a:cs typeface="Times New Roman" pitchFamily="18" charset="0"/>
                        </a:rPr>
                        <a:t>AND</a:t>
                      </a: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B</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 </a:t>
                      </a:r>
                      <a:r>
                        <a:rPr kumimoji="1" lang="en-US" altLang="zh-CN" sz="2400" b="1" i="0" u="none" strike="noStrike" kern="1200" cap="none" normalizeH="0" baseline="0" smtClean="0">
                          <a:ln>
                            <a:noFill/>
                          </a:ln>
                          <a:solidFill>
                            <a:srgbClr val="FF0000"/>
                          </a:solidFill>
                          <a:effectLst/>
                          <a:latin typeface="Times New Roman" pitchFamily="18" charset="0"/>
                          <a:ea typeface="宋体" charset="-122"/>
                          <a:cs typeface="Times New Roman" pitchFamily="18" charset="0"/>
                        </a:rPr>
                        <a:t>OR</a:t>
                      </a: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B</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 </a:t>
                      </a:r>
                      <a:r>
                        <a:rPr kumimoji="1" lang="en-US" altLang="zh-CN" sz="2400" b="1" i="0" u="none" strike="noStrike" kern="1200" cap="none" normalizeH="0" baseline="0" smtClean="0">
                          <a:ln>
                            <a:noFill/>
                          </a:ln>
                          <a:solidFill>
                            <a:srgbClr val="FF0000"/>
                          </a:solidFill>
                          <a:effectLst/>
                          <a:latin typeface="Times New Roman" pitchFamily="18" charset="0"/>
                          <a:ea typeface="宋体" charset="-122"/>
                          <a:cs typeface="Times New Roman" pitchFamily="18" charset="0"/>
                        </a:rPr>
                        <a:t>XOR</a:t>
                      </a: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B</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1" lang="en-US" altLang="zh-CN" sz="2400" b="1" i="0" u="none" strike="noStrike" kern="1200" cap="none" normalizeH="0" baseline="0" smtClean="0">
                          <a:ln>
                            <a:noFill/>
                          </a:ln>
                          <a:solidFill>
                            <a:srgbClr val="FF0000"/>
                          </a:solidFill>
                          <a:effectLst/>
                          <a:latin typeface="Times New Roman" pitchFamily="18" charset="0"/>
                          <a:ea typeface="宋体"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B</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ECFF"/>
                    </a:solidFill>
                  </a:tcPr>
                </a:tc>
                <a:extLst>
                  <a:ext uri="{0D108BD9-81ED-4DB2-BD59-A6C34878D82A}">
                    <a16:rowId xmlns:a16="http://schemas.microsoft.com/office/drawing/2014/main" val="10000"/>
                  </a:ext>
                </a:extLst>
              </a:tr>
              <a:tr h="503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0</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0</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1</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1"/>
                  </a:ext>
                </a:extLst>
              </a:tr>
              <a:tr h="504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0</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1</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0</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2"/>
                  </a:ext>
                </a:extLst>
              </a:tr>
              <a:tr h="503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0</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0</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0</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3"/>
                  </a:ext>
                </a:extLst>
              </a:tr>
              <a:tr h="504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1</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0</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宋体" charset="-122"/>
                          <a:cs typeface="Times New Roman" pitchFamily="18" charset="0"/>
                        </a:rPr>
                        <a:t>1</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sp>
        <p:nvSpPr>
          <p:cNvPr id="1009748" name="Rectangle 84"/>
          <p:cNvSpPr>
            <a:spLocks noChangeArrowheads="1"/>
          </p:cNvSpPr>
          <p:nvPr/>
        </p:nvSpPr>
        <p:spPr bwMode="auto">
          <a:xfrm>
            <a:off x="250825" y="2565400"/>
            <a:ext cx="8569325" cy="576263"/>
          </a:xfrm>
          <a:prstGeom prst="rect">
            <a:avLst/>
          </a:prstGeom>
          <a:noFill/>
          <a:ln w="9525">
            <a:noFill/>
            <a:miter lim="800000"/>
            <a:headEnd/>
            <a:tailEnd/>
          </a:ln>
          <a:effectLst/>
        </p:spPr>
        <p:txBody>
          <a:bodyPr/>
          <a:lstStyle/>
          <a:p>
            <a:pPr marL="342900" indent="-342900">
              <a:spcBef>
                <a:spcPct val="10000"/>
              </a:spcBef>
              <a:buClr>
                <a:schemeClr val="bg2"/>
              </a:buClr>
              <a:buSzPct val="75000"/>
              <a:buFont typeface="Wingdings" pitchFamily="2" charset="2"/>
              <a:buNone/>
            </a:pPr>
            <a:r>
              <a:rPr lang="zh-CN" altLang="en-US" sz="2800">
                <a:ea typeface="楷体_GB2312" pitchFamily="49" charset="-122"/>
              </a:rPr>
              <a:t>表</a:t>
            </a:r>
            <a:r>
              <a:rPr lang="en-US" altLang="zh-CN" sz="2800">
                <a:ea typeface="楷体_GB2312" pitchFamily="49" charset="-122"/>
              </a:rPr>
              <a:t>5.4  </a:t>
            </a:r>
            <a:r>
              <a:rPr lang="zh-CN" altLang="en-US" sz="2800">
                <a:ea typeface="楷体_GB2312" pitchFamily="49" charset="-122"/>
              </a:rPr>
              <a:t>基本逻辑操作</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4"/>
          <p:cNvSpPr>
            <a:spLocks noGrp="1"/>
          </p:cNvSpPr>
          <p:nvPr>
            <p:ph type="sldNum" sz="quarter" idx="11"/>
          </p:nvPr>
        </p:nvSpPr>
        <p:spPr/>
        <p:txBody>
          <a:bodyPr/>
          <a:lstStyle/>
          <a:p>
            <a:fld id="{69D3B0A9-5729-4A29-A2D9-E6A8576F771C}" type="slidenum">
              <a:rPr lang="zh-CN" altLang="en-US"/>
              <a:pPr/>
              <a:t>34</a:t>
            </a:fld>
            <a:endParaRPr lang="en-US" altLang="zh-CN"/>
          </a:p>
        </p:txBody>
      </p:sp>
      <p:sp>
        <p:nvSpPr>
          <p:cNvPr id="1101826" name="Rectangle 2"/>
          <p:cNvSpPr>
            <a:spLocks noGrp="1" noChangeArrowheads="1"/>
          </p:cNvSpPr>
          <p:nvPr>
            <p:ph type="title"/>
          </p:nvPr>
        </p:nvSpPr>
        <p:spPr/>
        <p:txBody>
          <a:bodyPr/>
          <a:lstStyle/>
          <a:p>
            <a:r>
              <a:rPr lang="en-US" altLang="zh-CN" smtClean="0"/>
              <a:t>5.2.4</a:t>
            </a:r>
            <a:r>
              <a:rPr lang="en-US" altLang="zh-CN" b="0" smtClean="0"/>
              <a:t> </a:t>
            </a:r>
            <a:r>
              <a:rPr lang="zh-CN" altLang="en-US" b="0" smtClean="0"/>
              <a:t>指令</a:t>
            </a:r>
            <a:r>
              <a:rPr lang="en-US" altLang="zh-CN" b="0" smtClean="0"/>
              <a:t>	</a:t>
            </a:r>
            <a:r>
              <a:rPr lang="en-US" altLang="zh-CN" sz="2800" smtClean="0">
                <a:solidFill>
                  <a:srgbClr val="006600"/>
                </a:solidFill>
                <a:ea typeface="黑体" pitchFamily="2" charset="-122"/>
              </a:rPr>
              <a:t>3. </a:t>
            </a:r>
            <a:r>
              <a:rPr lang="zh-CN" altLang="en-US" sz="2800" smtClean="0">
                <a:solidFill>
                  <a:srgbClr val="006600"/>
                </a:solidFill>
                <a:ea typeface="黑体" pitchFamily="2" charset="-122"/>
              </a:rPr>
              <a:t>逻辑运算类</a:t>
            </a:r>
            <a:endParaRPr lang="zh-CN" altLang="en-US" sz="2800">
              <a:solidFill>
                <a:srgbClr val="006600"/>
              </a:solidFill>
              <a:ea typeface="黑体" pitchFamily="2" charset="-122"/>
            </a:endParaRPr>
          </a:p>
        </p:txBody>
      </p:sp>
      <p:sp>
        <p:nvSpPr>
          <p:cNvPr id="1101827" name="Rectangle 3"/>
          <p:cNvSpPr>
            <a:spLocks noGrp="1" noChangeArrowheads="1"/>
          </p:cNvSpPr>
          <p:nvPr>
            <p:ph type="body" idx="1"/>
          </p:nvPr>
        </p:nvSpPr>
        <p:spPr>
          <a:xfrm>
            <a:off x="250825" y="620713"/>
            <a:ext cx="8569325" cy="576262"/>
          </a:xfrm>
        </p:spPr>
        <p:txBody>
          <a:bodyPr/>
          <a:lstStyle/>
          <a:p>
            <a:pPr>
              <a:spcBef>
                <a:spcPct val="10000"/>
              </a:spcBef>
            </a:pPr>
            <a:r>
              <a:rPr lang="zh-CN" altLang="en-US"/>
              <a:t>移位和循环运算：</a:t>
            </a:r>
          </a:p>
        </p:txBody>
      </p:sp>
      <p:sp>
        <p:nvSpPr>
          <p:cNvPr id="1101879" name="AutoShape 55"/>
          <p:cNvSpPr>
            <a:spLocks noChangeArrowheads="1"/>
          </p:cNvSpPr>
          <p:nvPr/>
        </p:nvSpPr>
        <p:spPr bwMode="auto">
          <a:xfrm>
            <a:off x="3562350" y="434022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880" name="AutoShape 56"/>
          <p:cNvSpPr>
            <a:spLocks noChangeArrowheads="1"/>
          </p:cNvSpPr>
          <p:nvPr/>
        </p:nvSpPr>
        <p:spPr bwMode="auto">
          <a:xfrm>
            <a:off x="7380288" y="434022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endParaRPr lang="zh-CN" altLang="en-US"/>
          </a:p>
        </p:txBody>
      </p:sp>
      <p:sp>
        <p:nvSpPr>
          <p:cNvPr id="1101881" name="AutoShape 57"/>
          <p:cNvSpPr>
            <a:spLocks noChangeArrowheads="1"/>
          </p:cNvSpPr>
          <p:nvPr/>
        </p:nvSpPr>
        <p:spPr bwMode="auto">
          <a:xfrm>
            <a:off x="3995738" y="434022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882" name="AutoShape 58"/>
          <p:cNvSpPr>
            <a:spLocks noChangeArrowheads="1"/>
          </p:cNvSpPr>
          <p:nvPr/>
        </p:nvSpPr>
        <p:spPr bwMode="auto">
          <a:xfrm>
            <a:off x="4427538" y="434022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883" name="AutoShape 59"/>
          <p:cNvSpPr>
            <a:spLocks noChangeArrowheads="1"/>
          </p:cNvSpPr>
          <p:nvPr/>
        </p:nvSpPr>
        <p:spPr bwMode="auto">
          <a:xfrm>
            <a:off x="4860925" y="434022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884" name="AutoShape 60"/>
          <p:cNvSpPr>
            <a:spLocks noChangeArrowheads="1"/>
          </p:cNvSpPr>
          <p:nvPr/>
        </p:nvSpPr>
        <p:spPr bwMode="auto">
          <a:xfrm>
            <a:off x="5291138" y="434022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885" name="AutoShape 61"/>
          <p:cNvSpPr>
            <a:spLocks noChangeArrowheads="1"/>
          </p:cNvSpPr>
          <p:nvPr/>
        </p:nvSpPr>
        <p:spPr bwMode="auto">
          <a:xfrm>
            <a:off x="5724525" y="434022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886" name="AutoShape 62"/>
          <p:cNvSpPr>
            <a:spLocks noChangeArrowheads="1"/>
          </p:cNvSpPr>
          <p:nvPr/>
        </p:nvSpPr>
        <p:spPr bwMode="auto">
          <a:xfrm>
            <a:off x="6156325" y="434022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887" name="AutoShape 63"/>
          <p:cNvSpPr>
            <a:spLocks noChangeArrowheads="1"/>
          </p:cNvSpPr>
          <p:nvPr/>
        </p:nvSpPr>
        <p:spPr bwMode="auto">
          <a:xfrm>
            <a:off x="6589713" y="434022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888" name="Line 64"/>
          <p:cNvSpPr>
            <a:spLocks noChangeShapeType="1"/>
          </p:cNvSpPr>
          <p:nvPr/>
        </p:nvSpPr>
        <p:spPr bwMode="auto">
          <a:xfrm>
            <a:off x="3779838" y="462915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889" name="Line 65"/>
          <p:cNvSpPr>
            <a:spLocks noChangeShapeType="1"/>
          </p:cNvSpPr>
          <p:nvPr/>
        </p:nvSpPr>
        <p:spPr bwMode="auto">
          <a:xfrm>
            <a:off x="4211638" y="462915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890" name="Line 66"/>
          <p:cNvSpPr>
            <a:spLocks noChangeShapeType="1"/>
          </p:cNvSpPr>
          <p:nvPr/>
        </p:nvSpPr>
        <p:spPr bwMode="auto">
          <a:xfrm>
            <a:off x="4643438" y="462915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891" name="Line 67"/>
          <p:cNvSpPr>
            <a:spLocks noChangeShapeType="1"/>
          </p:cNvSpPr>
          <p:nvPr/>
        </p:nvSpPr>
        <p:spPr bwMode="auto">
          <a:xfrm>
            <a:off x="5075238" y="462915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892" name="Line 68"/>
          <p:cNvSpPr>
            <a:spLocks noChangeShapeType="1"/>
          </p:cNvSpPr>
          <p:nvPr/>
        </p:nvSpPr>
        <p:spPr bwMode="auto">
          <a:xfrm>
            <a:off x="5507038" y="462915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893" name="Line 69"/>
          <p:cNvSpPr>
            <a:spLocks noChangeShapeType="1"/>
          </p:cNvSpPr>
          <p:nvPr/>
        </p:nvSpPr>
        <p:spPr bwMode="auto">
          <a:xfrm>
            <a:off x="5938838" y="462915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894" name="Line 70"/>
          <p:cNvSpPr>
            <a:spLocks noChangeShapeType="1"/>
          </p:cNvSpPr>
          <p:nvPr/>
        </p:nvSpPr>
        <p:spPr bwMode="auto">
          <a:xfrm>
            <a:off x="6370638" y="462915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895" name="Line 71"/>
          <p:cNvSpPr>
            <a:spLocks noChangeShapeType="1"/>
          </p:cNvSpPr>
          <p:nvPr/>
        </p:nvSpPr>
        <p:spPr bwMode="auto">
          <a:xfrm>
            <a:off x="6804025" y="4629150"/>
            <a:ext cx="576263" cy="0"/>
          </a:xfrm>
          <a:prstGeom prst="line">
            <a:avLst/>
          </a:prstGeom>
          <a:noFill/>
          <a:ln w="28575">
            <a:solidFill>
              <a:srgbClr val="FF0000"/>
            </a:solidFill>
            <a:round/>
            <a:headEnd/>
            <a:tailEnd type="triangle" w="med" len="lg"/>
          </a:ln>
          <a:effectLst/>
        </p:spPr>
        <p:txBody>
          <a:bodyPr anchor="ctr"/>
          <a:lstStyle/>
          <a:p>
            <a:endParaRPr lang="zh-CN" altLang="en-US"/>
          </a:p>
        </p:txBody>
      </p:sp>
      <p:sp>
        <p:nvSpPr>
          <p:cNvPr id="1101896" name="Line 72"/>
          <p:cNvSpPr>
            <a:spLocks noChangeShapeType="1"/>
          </p:cNvSpPr>
          <p:nvPr/>
        </p:nvSpPr>
        <p:spPr bwMode="auto">
          <a:xfrm>
            <a:off x="3346450" y="462915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897" name="Text Box 73"/>
          <p:cNvSpPr txBox="1">
            <a:spLocks noChangeArrowheads="1"/>
          </p:cNvSpPr>
          <p:nvPr/>
        </p:nvSpPr>
        <p:spPr bwMode="auto">
          <a:xfrm>
            <a:off x="2914650" y="4413250"/>
            <a:ext cx="503238"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0</a:t>
            </a:r>
          </a:p>
        </p:txBody>
      </p:sp>
      <p:sp>
        <p:nvSpPr>
          <p:cNvPr id="1101898" name="Text Box 74"/>
          <p:cNvSpPr txBox="1">
            <a:spLocks noChangeArrowheads="1"/>
          </p:cNvSpPr>
          <p:nvPr/>
        </p:nvSpPr>
        <p:spPr bwMode="auto">
          <a:xfrm>
            <a:off x="7237413" y="4772025"/>
            <a:ext cx="790575"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t>CF</a:t>
            </a:r>
          </a:p>
        </p:txBody>
      </p:sp>
      <p:sp>
        <p:nvSpPr>
          <p:cNvPr id="1101899" name="AutoShape 75"/>
          <p:cNvSpPr>
            <a:spLocks noChangeArrowheads="1"/>
          </p:cNvSpPr>
          <p:nvPr/>
        </p:nvSpPr>
        <p:spPr bwMode="auto">
          <a:xfrm>
            <a:off x="3562350" y="31400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900" name="AutoShape 76"/>
          <p:cNvSpPr>
            <a:spLocks noChangeArrowheads="1"/>
          </p:cNvSpPr>
          <p:nvPr/>
        </p:nvSpPr>
        <p:spPr bwMode="auto">
          <a:xfrm>
            <a:off x="7380288" y="31400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endParaRPr lang="zh-CN" altLang="en-US"/>
          </a:p>
        </p:txBody>
      </p:sp>
      <p:sp>
        <p:nvSpPr>
          <p:cNvPr id="1101901" name="AutoShape 77"/>
          <p:cNvSpPr>
            <a:spLocks noChangeArrowheads="1"/>
          </p:cNvSpPr>
          <p:nvPr/>
        </p:nvSpPr>
        <p:spPr bwMode="auto">
          <a:xfrm>
            <a:off x="3995738" y="31400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902" name="AutoShape 78"/>
          <p:cNvSpPr>
            <a:spLocks noChangeArrowheads="1"/>
          </p:cNvSpPr>
          <p:nvPr/>
        </p:nvSpPr>
        <p:spPr bwMode="auto">
          <a:xfrm>
            <a:off x="4427538" y="31400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903" name="AutoShape 79"/>
          <p:cNvSpPr>
            <a:spLocks noChangeArrowheads="1"/>
          </p:cNvSpPr>
          <p:nvPr/>
        </p:nvSpPr>
        <p:spPr bwMode="auto">
          <a:xfrm>
            <a:off x="4860925" y="31400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904" name="AutoShape 80"/>
          <p:cNvSpPr>
            <a:spLocks noChangeArrowheads="1"/>
          </p:cNvSpPr>
          <p:nvPr/>
        </p:nvSpPr>
        <p:spPr bwMode="auto">
          <a:xfrm>
            <a:off x="5291138" y="31400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905" name="AutoShape 81"/>
          <p:cNvSpPr>
            <a:spLocks noChangeArrowheads="1"/>
          </p:cNvSpPr>
          <p:nvPr/>
        </p:nvSpPr>
        <p:spPr bwMode="auto">
          <a:xfrm>
            <a:off x="5724525" y="31400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906" name="AutoShape 82"/>
          <p:cNvSpPr>
            <a:spLocks noChangeArrowheads="1"/>
          </p:cNvSpPr>
          <p:nvPr/>
        </p:nvSpPr>
        <p:spPr bwMode="auto">
          <a:xfrm>
            <a:off x="6156325" y="31400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907" name="AutoShape 83"/>
          <p:cNvSpPr>
            <a:spLocks noChangeArrowheads="1"/>
          </p:cNvSpPr>
          <p:nvPr/>
        </p:nvSpPr>
        <p:spPr bwMode="auto">
          <a:xfrm>
            <a:off x="6589713" y="31400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908" name="Line 84"/>
          <p:cNvSpPr>
            <a:spLocks noChangeShapeType="1"/>
          </p:cNvSpPr>
          <p:nvPr/>
        </p:nvSpPr>
        <p:spPr bwMode="auto">
          <a:xfrm>
            <a:off x="3779838" y="342900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909" name="Line 85"/>
          <p:cNvSpPr>
            <a:spLocks noChangeShapeType="1"/>
          </p:cNvSpPr>
          <p:nvPr/>
        </p:nvSpPr>
        <p:spPr bwMode="auto">
          <a:xfrm>
            <a:off x="4211638" y="342900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910" name="Line 86"/>
          <p:cNvSpPr>
            <a:spLocks noChangeShapeType="1"/>
          </p:cNvSpPr>
          <p:nvPr/>
        </p:nvSpPr>
        <p:spPr bwMode="auto">
          <a:xfrm>
            <a:off x="4643438" y="342900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911" name="Line 87"/>
          <p:cNvSpPr>
            <a:spLocks noChangeShapeType="1"/>
          </p:cNvSpPr>
          <p:nvPr/>
        </p:nvSpPr>
        <p:spPr bwMode="auto">
          <a:xfrm>
            <a:off x="5075238" y="342900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912" name="Line 88"/>
          <p:cNvSpPr>
            <a:spLocks noChangeShapeType="1"/>
          </p:cNvSpPr>
          <p:nvPr/>
        </p:nvSpPr>
        <p:spPr bwMode="auto">
          <a:xfrm>
            <a:off x="5507038" y="342900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913" name="Line 89"/>
          <p:cNvSpPr>
            <a:spLocks noChangeShapeType="1"/>
          </p:cNvSpPr>
          <p:nvPr/>
        </p:nvSpPr>
        <p:spPr bwMode="auto">
          <a:xfrm>
            <a:off x="5938838" y="342900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914" name="Line 90"/>
          <p:cNvSpPr>
            <a:spLocks noChangeShapeType="1"/>
          </p:cNvSpPr>
          <p:nvPr/>
        </p:nvSpPr>
        <p:spPr bwMode="auto">
          <a:xfrm>
            <a:off x="6370638" y="342900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915" name="Line 91"/>
          <p:cNvSpPr>
            <a:spLocks noChangeShapeType="1"/>
          </p:cNvSpPr>
          <p:nvPr/>
        </p:nvSpPr>
        <p:spPr bwMode="auto">
          <a:xfrm>
            <a:off x="6804025" y="3429000"/>
            <a:ext cx="576263" cy="0"/>
          </a:xfrm>
          <a:prstGeom prst="line">
            <a:avLst/>
          </a:prstGeom>
          <a:noFill/>
          <a:ln w="28575">
            <a:solidFill>
              <a:srgbClr val="FF0000"/>
            </a:solidFill>
            <a:round/>
            <a:headEnd/>
            <a:tailEnd type="triangle" w="med" len="lg"/>
          </a:ln>
          <a:effectLst/>
        </p:spPr>
        <p:txBody>
          <a:bodyPr anchor="ctr"/>
          <a:lstStyle/>
          <a:p>
            <a:endParaRPr lang="zh-CN" altLang="en-US"/>
          </a:p>
        </p:txBody>
      </p:sp>
      <p:sp>
        <p:nvSpPr>
          <p:cNvPr id="1101916" name="Line 92"/>
          <p:cNvSpPr>
            <a:spLocks noChangeShapeType="1"/>
          </p:cNvSpPr>
          <p:nvPr/>
        </p:nvSpPr>
        <p:spPr bwMode="auto">
          <a:xfrm>
            <a:off x="3346450" y="342900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917" name="Text Box 93"/>
          <p:cNvSpPr txBox="1">
            <a:spLocks noChangeArrowheads="1"/>
          </p:cNvSpPr>
          <p:nvPr/>
        </p:nvSpPr>
        <p:spPr bwMode="auto">
          <a:xfrm>
            <a:off x="7237413" y="3571875"/>
            <a:ext cx="790575"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t>CF</a:t>
            </a:r>
          </a:p>
        </p:txBody>
      </p:sp>
      <p:sp>
        <p:nvSpPr>
          <p:cNvPr id="1101918" name="Line 94"/>
          <p:cNvSpPr>
            <a:spLocks noChangeShapeType="1"/>
          </p:cNvSpPr>
          <p:nvPr/>
        </p:nvSpPr>
        <p:spPr bwMode="auto">
          <a:xfrm>
            <a:off x="3779838" y="3429000"/>
            <a:ext cx="0" cy="431800"/>
          </a:xfrm>
          <a:prstGeom prst="line">
            <a:avLst/>
          </a:prstGeom>
          <a:noFill/>
          <a:ln w="28575">
            <a:solidFill>
              <a:srgbClr val="FF0000"/>
            </a:solidFill>
            <a:round/>
            <a:headEnd/>
            <a:tailEnd type="none" w="med" len="lg"/>
          </a:ln>
          <a:effectLst/>
        </p:spPr>
        <p:txBody>
          <a:bodyPr anchor="ctr"/>
          <a:lstStyle/>
          <a:p>
            <a:endParaRPr lang="zh-CN" altLang="en-US"/>
          </a:p>
        </p:txBody>
      </p:sp>
      <p:sp>
        <p:nvSpPr>
          <p:cNvPr id="1101919" name="Line 95"/>
          <p:cNvSpPr>
            <a:spLocks noChangeShapeType="1"/>
          </p:cNvSpPr>
          <p:nvPr/>
        </p:nvSpPr>
        <p:spPr bwMode="auto">
          <a:xfrm flipH="1">
            <a:off x="3346450" y="3860800"/>
            <a:ext cx="433388" cy="0"/>
          </a:xfrm>
          <a:prstGeom prst="line">
            <a:avLst/>
          </a:prstGeom>
          <a:noFill/>
          <a:ln w="28575">
            <a:solidFill>
              <a:srgbClr val="FF0000"/>
            </a:solidFill>
            <a:round/>
            <a:headEnd/>
            <a:tailEnd type="none" w="med" len="lg"/>
          </a:ln>
          <a:effectLst/>
        </p:spPr>
        <p:txBody>
          <a:bodyPr anchor="ctr"/>
          <a:lstStyle/>
          <a:p>
            <a:endParaRPr lang="zh-CN" altLang="en-US"/>
          </a:p>
        </p:txBody>
      </p:sp>
      <p:sp>
        <p:nvSpPr>
          <p:cNvPr id="1101920" name="Line 96"/>
          <p:cNvSpPr>
            <a:spLocks noChangeShapeType="1"/>
          </p:cNvSpPr>
          <p:nvPr/>
        </p:nvSpPr>
        <p:spPr bwMode="auto">
          <a:xfrm flipV="1">
            <a:off x="3346450" y="3429000"/>
            <a:ext cx="0" cy="431800"/>
          </a:xfrm>
          <a:prstGeom prst="line">
            <a:avLst/>
          </a:prstGeom>
          <a:noFill/>
          <a:ln w="28575">
            <a:solidFill>
              <a:srgbClr val="FF0000"/>
            </a:solidFill>
            <a:round/>
            <a:headEnd/>
            <a:tailEnd type="none" w="med" len="lg"/>
          </a:ln>
          <a:effectLst/>
        </p:spPr>
        <p:txBody>
          <a:bodyPr anchor="ctr"/>
          <a:lstStyle/>
          <a:p>
            <a:endParaRPr lang="zh-CN" altLang="en-US"/>
          </a:p>
        </p:txBody>
      </p:sp>
      <p:sp>
        <p:nvSpPr>
          <p:cNvPr id="1101921" name="AutoShape 97"/>
          <p:cNvSpPr>
            <a:spLocks noChangeArrowheads="1"/>
          </p:cNvSpPr>
          <p:nvPr/>
        </p:nvSpPr>
        <p:spPr bwMode="auto">
          <a:xfrm>
            <a:off x="3560763" y="19637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922" name="AutoShape 98"/>
          <p:cNvSpPr>
            <a:spLocks noChangeArrowheads="1"/>
          </p:cNvSpPr>
          <p:nvPr/>
        </p:nvSpPr>
        <p:spPr bwMode="auto">
          <a:xfrm>
            <a:off x="2698750" y="19637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endParaRPr lang="zh-CN" altLang="en-US"/>
          </a:p>
        </p:txBody>
      </p:sp>
      <p:sp>
        <p:nvSpPr>
          <p:cNvPr id="1101923" name="AutoShape 99"/>
          <p:cNvSpPr>
            <a:spLocks noChangeArrowheads="1"/>
          </p:cNvSpPr>
          <p:nvPr/>
        </p:nvSpPr>
        <p:spPr bwMode="auto">
          <a:xfrm>
            <a:off x="3994150" y="19637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924" name="AutoShape 100"/>
          <p:cNvSpPr>
            <a:spLocks noChangeArrowheads="1"/>
          </p:cNvSpPr>
          <p:nvPr/>
        </p:nvSpPr>
        <p:spPr bwMode="auto">
          <a:xfrm>
            <a:off x="4425950" y="19637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925" name="AutoShape 101"/>
          <p:cNvSpPr>
            <a:spLocks noChangeArrowheads="1"/>
          </p:cNvSpPr>
          <p:nvPr/>
        </p:nvSpPr>
        <p:spPr bwMode="auto">
          <a:xfrm>
            <a:off x="4859338" y="19637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926" name="AutoShape 102"/>
          <p:cNvSpPr>
            <a:spLocks noChangeArrowheads="1"/>
          </p:cNvSpPr>
          <p:nvPr/>
        </p:nvSpPr>
        <p:spPr bwMode="auto">
          <a:xfrm>
            <a:off x="5289550" y="19637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927" name="AutoShape 103"/>
          <p:cNvSpPr>
            <a:spLocks noChangeArrowheads="1"/>
          </p:cNvSpPr>
          <p:nvPr/>
        </p:nvSpPr>
        <p:spPr bwMode="auto">
          <a:xfrm>
            <a:off x="5722938" y="19637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928" name="AutoShape 104"/>
          <p:cNvSpPr>
            <a:spLocks noChangeArrowheads="1"/>
          </p:cNvSpPr>
          <p:nvPr/>
        </p:nvSpPr>
        <p:spPr bwMode="auto">
          <a:xfrm>
            <a:off x="6154738" y="19637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929" name="AutoShape 105"/>
          <p:cNvSpPr>
            <a:spLocks noChangeArrowheads="1"/>
          </p:cNvSpPr>
          <p:nvPr/>
        </p:nvSpPr>
        <p:spPr bwMode="auto">
          <a:xfrm>
            <a:off x="6588125" y="19637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1930" name="Text Box 106"/>
          <p:cNvSpPr txBox="1">
            <a:spLocks noChangeArrowheads="1"/>
          </p:cNvSpPr>
          <p:nvPr/>
        </p:nvSpPr>
        <p:spPr bwMode="auto">
          <a:xfrm>
            <a:off x="7162800" y="2035175"/>
            <a:ext cx="503238"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0</a:t>
            </a:r>
          </a:p>
        </p:txBody>
      </p:sp>
      <p:sp>
        <p:nvSpPr>
          <p:cNvPr id="1101931" name="Text Box 107"/>
          <p:cNvSpPr txBox="1">
            <a:spLocks noChangeArrowheads="1"/>
          </p:cNvSpPr>
          <p:nvPr/>
        </p:nvSpPr>
        <p:spPr bwMode="auto">
          <a:xfrm>
            <a:off x="2554288" y="2395538"/>
            <a:ext cx="790575"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t>CF</a:t>
            </a:r>
          </a:p>
        </p:txBody>
      </p:sp>
      <p:sp>
        <p:nvSpPr>
          <p:cNvPr id="1101932" name="Line 108"/>
          <p:cNvSpPr>
            <a:spLocks noChangeShapeType="1"/>
          </p:cNvSpPr>
          <p:nvPr/>
        </p:nvSpPr>
        <p:spPr bwMode="auto">
          <a:xfrm flipH="1">
            <a:off x="6443663" y="225266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933" name="Line 109"/>
          <p:cNvSpPr>
            <a:spLocks noChangeShapeType="1"/>
          </p:cNvSpPr>
          <p:nvPr/>
        </p:nvSpPr>
        <p:spPr bwMode="auto">
          <a:xfrm flipH="1">
            <a:off x="6011863" y="225266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934" name="Line 110"/>
          <p:cNvSpPr>
            <a:spLocks noChangeShapeType="1"/>
          </p:cNvSpPr>
          <p:nvPr/>
        </p:nvSpPr>
        <p:spPr bwMode="auto">
          <a:xfrm flipH="1">
            <a:off x="5580063" y="225266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935" name="Line 111"/>
          <p:cNvSpPr>
            <a:spLocks noChangeShapeType="1"/>
          </p:cNvSpPr>
          <p:nvPr/>
        </p:nvSpPr>
        <p:spPr bwMode="auto">
          <a:xfrm flipH="1">
            <a:off x="5148263" y="225266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936" name="Line 112"/>
          <p:cNvSpPr>
            <a:spLocks noChangeShapeType="1"/>
          </p:cNvSpPr>
          <p:nvPr/>
        </p:nvSpPr>
        <p:spPr bwMode="auto">
          <a:xfrm flipH="1">
            <a:off x="4716463" y="225266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937" name="Line 113"/>
          <p:cNvSpPr>
            <a:spLocks noChangeShapeType="1"/>
          </p:cNvSpPr>
          <p:nvPr/>
        </p:nvSpPr>
        <p:spPr bwMode="auto">
          <a:xfrm flipH="1">
            <a:off x="4284663" y="225266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938" name="Line 114"/>
          <p:cNvSpPr>
            <a:spLocks noChangeShapeType="1"/>
          </p:cNvSpPr>
          <p:nvPr/>
        </p:nvSpPr>
        <p:spPr bwMode="auto">
          <a:xfrm flipH="1">
            <a:off x="3852863" y="225266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939" name="Line 115"/>
          <p:cNvSpPr>
            <a:spLocks noChangeShapeType="1"/>
          </p:cNvSpPr>
          <p:nvPr/>
        </p:nvSpPr>
        <p:spPr bwMode="auto">
          <a:xfrm flipH="1">
            <a:off x="3201988" y="2252663"/>
            <a:ext cx="576262" cy="0"/>
          </a:xfrm>
          <a:prstGeom prst="line">
            <a:avLst/>
          </a:prstGeom>
          <a:noFill/>
          <a:ln w="28575">
            <a:solidFill>
              <a:srgbClr val="FF0000"/>
            </a:solidFill>
            <a:round/>
            <a:headEnd/>
            <a:tailEnd type="triangle" w="med" len="lg"/>
          </a:ln>
          <a:effectLst/>
        </p:spPr>
        <p:txBody>
          <a:bodyPr anchor="ctr"/>
          <a:lstStyle/>
          <a:p>
            <a:endParaRPr lang="zh-CN" altLang="en-US"/>
          </a:p>
        </p:txBody>
      </p:sp>
      <p:sp>
        <p:nvSpPr>
          <p:cNvPr id="1101940" name="Line 116"/>
          <p:cNvSpPr>
            <a:spLocks noChangeShapeType="1"/>
          </p:cNvSpPr>
          <p:nvPr/>
        </p:nvSpPr>
        <p:spPr bwMode="auto">
          <a:xfrm flipH="1">
            <a:off x="6877050" y="225266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1941" name="Text Box 117"/>
          <p:cNvSpPr txBox="1">
            <a:spLocks noChangeArrowheads="1"/>
          </p:cNvSpPr>
          <p:nvPr/>
        </p:nvSpPr>
        <p:spPr bwMode="auto">
          <a:xfrm>
            <a:off x="611188" y="4292600"/>
            <a:ext cx="2160587" cy="519113"/>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800">
                <a:solidFill>
                  <a:srgbClr val="0000FF"/>
                </a:solidFill>
                <a:latin typeface="楷体_GB2312" pitchFamily="49" charset="-122"/>
                <a:ea typeface="楷体_GB2312" pitchFamily="49" charset="-122"/>
              </a:rPr>
              <a:t>逻辑右移：</a:t>
            </a:r>
            <a:endParaRPr lang="en-US" altLang="zh-CN" sz="2800">
              <a:solidFill>
                <a:srgbClr val="0000FF"/>
              </a:solidFill>
              <a:latin typeface="楷体_GB2312" pitchFamily="49" charset="-122"/>
              <a:ea typeface="楷体_GB2312" pitchFamily="49" charset="-122"/>
            </a:endParaRPr>
          </a:p>
        </p:txBody>
      </p:sp>
      <p:sp>
        <p:nvSpPr>
          <p:cNvPr id="1101942" name="Text Box 118"/>
          <p:cNvSpPr txBox="1">
            <a:spLocks noChangeArrowheads="1"/>
          </p:cNvSpPr>
          <p:nvPr/>
        </p:nvSpPr>
        <p:spPr bwMode="auto">
          <a:xfrm>
            <a:off x="611188" y="3163888"/>
            <a:ext cx="2160587" cy="519112"/>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800">
                <a:solidFill>
                  <a:srgbClr val="0000FF"/>
                </a:solidFill>
                <a:latin typeface="楷体_GB2312" pitchFamily="49" charset="-122"/>
                <a:ea typeface="楷体_GB2312" pitchFamily="49" charset="-122"/>
              </a:rPr>
              <a:t>算数右移：</a:t>
            </a:r>
            <a:endParaRPr lang="en-US" altLang="zh-CN" sz="2800">
              <a:solidFill>
                <a:srgbClr val="0000FF"/>
              </a:solidFill>
              <a:latin typeface="楷体_GB2312" pitchFamily="49" charset="-122"/>
              <a:ea typeface="楷体_GB2312" pitchFamily="49" charset="-122"/>
            </a:endParaRPr>
          </a:p>
        </p:txBody>
      </p:sp>
      <p:sp>
        <p:nvSpPr>
          <p:cNvPr id="1101943" name="Text Box 119"/>
          <p:cNvSpPr txBox="1">
            <a:spLocks noChangeArrowheads="1"/>
          </p:cNvSpPr>
          <p:nvPr/>
        </p:nvSpPr>
        <p:spPr bwMode="auto">
          <a:xfrm>
            <a:off x="611188" y="1771650"/>
            <a:ext cx="2160587" cy="946150"/>
          </a:xfrm>
          <a:prstGeom prst="rect">
            <a:avLst/>
          </a:prstGeom>
          <a:noFill/>
          <a:ln w="28575" algn="ctr">
            <a:noFill/>
            <a:miter lim="800000"/>
            <a:headEnd/>
            <a:tailEnd type="none" w="med" len="lg"/>
          </a:ln>
          <a:effectLst/>
        </p:spPr>
        <p:txBody>
          <a:bodyPr>
            <a:spAutoFit/>
          </a:bodyPr>
          <a:lstStyle/>
          <a:p>
            <a:pPr algn="l"/>
            <a:r>
              <a:rPr lang="zh-CN" altLang="en-US" sz="2800">
                <a:solidFill>
                  <a:srgbClr val="0000FF"/>
                </a:solidFill>
                <a:latin typeface="楷体_GB2312" pitchFamily="49" charset="-122"/>
                <a:ea typeface="楷体_GB2312" pitchFamily="49" charset="-122"/>
              </a:rPr>
              <a:t>逻辑左移</a:t>
            </a:r>
            <a:r>
              <a:rPr lang="en-US" altLang="zh-CN" sz="2800">
                <a:solidFill>
                  <a:srgbClr val="0000FF"/>
                </a:solidFill>
                <a:latin typeface="楷体_GB2312" pitchFamily="49" charset="-122"/>
                <a:ea typeface="楷体_GB2312" pitchFamily="49" charset="-122"/>
              </a:rPr>
              <a:t>/</a:t>
            </a:r>
          </a:p>
          <a:p>
            <a:pPr algn="l"/>
            <a:r>
              <a:rPr lang="zh-CN" altLang="en-US" sz="2800">
                <a:solidFill>
                  <a:srgbClr val="0000FF"/>
                </a:solidFill>
                <a:latin typeface="楷体_GB2312" pitchFamily="49" charset="-122"/>
                <a:ea typeface="楷体_GB2312" pitchFamily="49" charset="-122"/>
              </a:rPr>
              <a:t>算数左移：</a:t>
            </a:r>
            <a:endParaRPr lang="en-US" altLang="zh-CN" sz="2800">
              <a:solidFill>
                <a:srgbClr val="0000FF"/>
              </a:solidFill>
              <a:latin typeface="楷体_GB2312" pitchFamily="49" charset="-122"/>
              <a:ea typeface="楷体_GB2312" pitchFamily="49" charset="-122"/>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灯片编号占位符 4"/>
          <p:cNvSpPr>
            <a:spLocks noGrp="1"/>
          </p:cNvSpPr>
          <p:nvPr>
            <p:ph type="sldNum" sz="quarter" idx="11"/>
          </p:nvPr>
        </p:nvSpPr>
        <p:spPr/>
        <p:txBody>
          <a:bodyPr/>
          <a:lstStyle/>
          <a:p>
            <a:fld id="{7863030B-DA91-42C0-9731-628B2DC3B7C1}" type="slidenum">
              <a:rPr lang="zh-CN" altLang="en-US"/>
              <a:pPr/>
              <a:t>35</a:t>
            </a:fld>
            <a:endParaRPr lang="en-US" altLang="zh-CN"/>
          </a:p>
        </p:txBody>
      </p:sp>
      <p:sp>
        <p:nvSpPr>
          <p:cNvPr id="1102850" name="Rectangle 2"/>
          <p:cNvSpPr>
            <a:spLocks noGrp="1" noChangeArrowheads="1"/>
          </p:cNvSpPr>
          <p:nvPr>
            <p:ph type="title"/>
          </p:nvPr>
        </p:nvSpPr>
        <p:spPr/>
        <p:txBody>
          <a:bodyPr/>
          <a:lstStyle/>
          <a:p>
            <a:r>
              <a:rPr lang="en-US" altLang="zh-CN" smtClean="0"/>
              <a:t>5.2.4</a:t>
            </a:r>
            <a:r>
              <a:rPr lang="en-US" altLang="zh-CN" b="0" smtClean="0"/>
              <a:t> </a:t>
            </a:r>
            <a:r>
              <a:rPr lang="zh-CN" altLang="en-US" b="0" smtClean="0"/>
              <a:t>指令</a:t>
            </a:r>
            <a:r>
              <a:rPr lang="en-US" altLang="zh-CN" b="0" smtClean="0"/>
              <a:t>	</a:t>
            </a:r>
            <a:r>
              <a:rPr lang="en-US" altLang="zh-CN" sz="2800" smtClean="0">
                <a:solidFill>
                  <a:srgbClr val="006600"/>
                </a:solidFill>
                <a:ea typeface="黑体" pitchFamily="2" charset="-122"/>
              </a:rPr>
              <a:t>3. </a:t>
            </a:r>
            <a:r>
              <a:rPr lang="zh-CN" altLang="en-US" sz="2800" smtClean="0">
                <a:solidFill>
                  <a:srgbClr val="006600"/>
                </a:solidFill>
                <a:ea typeface="黑体" pitchFamily="2" charset="-122"/>
              </a:rPr>
              <a:t>逻辑运算类</a:t>
            </a:r>
            <a:endParaRPr lang="zh-CN" altLang="en-US" sz="2800">
              <a:solidFill>
                <a:srgbClr val="006600"/>
              </a:solidFill>
              <a:ea typeface="黑体" pitchFamily="2" charset="-122"/>
            </a:endParaRPr>
          </a:p>
        </p:txBody>
      </p:sp>
      <p:sp>
        <p:nvSpPr>
          <p:cNvPr id="1102851" name="Rectangle 3"/>
          <p:cNvSpPr>
            <a:spLocks noGrp="1" noChangeArrowheads="1"/>
          </p:cNvSpPr>
          <p:nvPr>
            <p:ph type="body" idx="1"/>
          </p:nvPr>
        </p:nvSpPr>
        <p:spPr>
          <a:xfrm>
            <a:off x="250825" y="620713"/>
            <a:ext cx="8569325" cy="576262"/>
          </a:xfrm>
        </p:spPr>
        <p:txBody>
          <a:bodyPr/>
          <a:lstStyle/>
          <a:p>
            <a:pPr>
              <a:spcBef>
                <a:spcPct val="10000"/>
              </a:spcBef>
            </a:pPr>
            <a:r>
              <a:rPr lang="zh-CN" altLang="en-US"/>
              <a:t>移位和循环运算：</a:t>
            </a:r>
          </a:p>
        </p:txBody>
      </p:sp>
      <p:sp>
        <p:nvSpPr>
          <p:cNvPr id="1102917" name="AutoShape 69"/>
          <p:cNvSpPr>
            <a:spLocks noChangeArrowheads="1"/>
          </p:cNvSpPr>
          <p:nvPr/>
        </p:nvSpPr>
        <p:spPr bwMode="auto">
          <a:xfrm>
            <a:off x="4281488" y="141128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18" name="AutoShape 70"/>
          <p:cNvSpPr>
            <a:spLocks noChangeArrowheads="1"/>
          </p:cNvSpPr>
          <p:nvPr/>
        </p:nvSpPr>
        <p:spPr bwMode="auto">
          <a:xfrm>
            <a:off x="3419475" y="141128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endParaRPr lang="zh-CN" altLang="en-US"/>
          </a:p>
        </p:txBody>
      </p:sp>
      <p:sp>
        <p:nvSpPr>
          <p:cNvPr id="1102919" name="AutoShape 71"/>
          <p:cNvSpPr>
            <a:spLocks noChangeArrowheads="1"/>
          </p:cNvSpPr>
          <p:nvPr/>
        </p:nvSpPr>
        <p:spPr bwMode="auto">
          <a:xfrm>
            <a:off x="4714875" y="141128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20" name="AutoShape 72"/>
          <p:cNvSpPr>
            <a:spLocks noChangeArrowheads="1"/>
          </p:cNvSpPr>
          <p:nvPr/>
        </p:nvSpPr>
        <p:spPr bwMode="auto">
          <a:xfrm>
            <a:off x="5146675" y="141128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21" name="AutoShape 73"/>
          <p:cNvSpPr>
            <a:spLocks noChangeArrowheads="1"/>
          </p:cNvSpPr>
          <p:nvPr/>
        </p:nvSpPr>
        <p:spPr bwMode="auto">
          <a:xfrm>
            <a:off x="5580063" y="141128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22" name="AutoShape 74"/>
          <p:cNvSpPr>
            <a:spLocks noChangeArrowheads="1"/>
          </p:cNvSpPr>
          <p:nvPr/>
        </p:nvSpPr>
        <p:spPr bwMode="auto">
          <a:xfrm>
            <a:off x="6010275" y="141128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23" name="AutoShape 75"/>
          <p:cNvSpPr>
            <a:spLocks noChangeArrowheads="1"/>
          </p:cNvSpPr>
          <p:nvPr/>
        </p:nvSpPr>
        <p:spPr bwMode="auto">
          <a:xfrm>
            <a:off x="6443663" y="141128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24" name="AutoShape 76"/>
          <p:cNvSpPr>
            <a:spLocks noChangeArrowheads="1"/>
          </p:cNvSpPr>
          <p:nvPr/>
        </p:nvSpPr>
        <p:spPr bwMode="auto">
          <a:xfrm>
            <a:off x="6875463" y="141128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25" name="AutoShape 77"/>
          <p:cNvSpPr>
            <a:spLocks noChangeArrowheads="1"/>
          </p:cNvSpPr>
          <p:nvPr/>
        </p:nvSpPr>
        <p:spPr bwMode="auto">
          <a:xfrm>
            <a:off x="7308850" y="141128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26" name="Text Box 78"/>
          <p:cNvSpPr txBox="1">
            <a:spLocks noChangeArrowheads="1"/>
          </p:cNvSpPr>
          <p:nvPr/>
        </p:nvSpPr>
        <p:spPr bwMode="auto">
          <a:xfrm>
            <a:off x="3275013" y="1843088"/>
            <a:ext cx="790575"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t>CF</a:t>
            </a:r>
          </a:p>
        </p:txBody>
      </p:sp>
      <p:sp>
        <p:nvSpPr>
          <p:cNvPr id="1102927" name="Line 79"/>
          <p:cNvSpPr>
            <a:spLocks noChangeShapeType="1"/>
          </p:cNvSpPr>
          <p:nvPr/>
        </p:nvSpPr>
        <p:spPr bwMode="auto">
          <a:xfrm flipH="1">
            <a:off x="7164388" y="170021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28" name="Line 80"/>
          <p:cNvSpPr>
            <a:spLocks noChangeShapeType="1"/>
          </p:cNvSpPr>
          <p:nvPr/>
        </p:nvSpPr>
        <p:spPr bwMode="auto">
          <a:xfrm flipH="1">
            <a:off x="6732588" y="170021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29" name="Line 81"/>
          <p:cNvSpPr>
            <a:spLocks noChangeShapeType="1"/>
          </p:cNvSpPr>
          <p:nvPr/>
        </p:nvSpPr>
        <p:spPr bwMode="auto">
          <a:xfrm flipH="1">
            <a:off x="6300788" y="170021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30" name="Line 82"/>
          <p:cNvSpPr>
            <a:spLocks noChangeShapeType="1"/>
          </p:cNvSpPr>
          <p:nvPr/>
        </p:nvSpPr>
        <p:spPr bwMode="auto">
          <a:xfrm flipH="1">
            <a:off x="5868988" y="170021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31" name="Line 83"/>
          <p:cNvSpPr>
            <a:spLocks noChangeShapeType="1"/>
          </p:cNvSpPr>
          <p:nvPr/>
        </p:nvSpPr>
        <p:spPr bwMode="auto">
          <a:xfrm flipH="1">
            <a:off x="5437188" y="170021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32" name="Line 84"/>
          <p:cNvSpPr>
            <a:spLocks noChangeShapeType="1"/>
          </p:cNvSpPr>
          <p:nvPr/>
        </p:nvSpPr>
        <p:spPr bwMode="auto">
          <a:xfrm flipH="1">
            <a:off x="5005388" y="170021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33" name="Line 85"/>
          <p:cNvSpPr>
            <a:spLocks noChangeShapeType="1"/>
          </p:cNvSpPr>
          <p:nvPr/>
        </p:nvSpPr>
        <p:spPr bwMode="auto">
          <a:xfrm flipH="1">
            <a:off x="4573588" y="170021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34" name="Line 86"/>
          <p:cNvSpPr>
            <a:spLocks noChangeShapeType="1"/>
          </p:cNvSpPr>
          <p:nvPr/>
        </p:nvSpPr>
        <p:spPr bwMode="auto">
          <a:xfrm flipH="1">
            <a:off x="3922713" y="1700213"/>
            <a:ext cx="576262" cy="0"/>
          </a:xfrm>
          <a:prstGeom prst="line">
            <a:avLst/>
          </a:prstGeom>
          <a:noFill/>
          <a:ln w="28575">
            <a:solidFill>
              <a:srgbClr val="FF0000"/>
            </a:solidFill>
            <a:round/>
            <a:headEnd/>
            <a:tailEnd type="triangle" w="med" len="lg"/>
          </a:ln>
          <a:effectLst/>
        </p:spPr>
        <p:txBody>
          <a:bodyPr anchor="ctr"/>
          <a:lstStyle/>
          <a:p>
            <a:endParaRPr lang="zh-CN" altLang="en-US"/>
          </a:p>
        </p:txBody>
      </p:sp>
      <p:sp>
        <p:nvSpPr>
          <p:cNvPr id="1102935" name="Line 87"/>
          <p:cNvSpPr>
            <a:spLocks noChangeShapeType="1"/>
          </p:cNvSpPr>
          <p:nvPr/>
        </p:nvSpPr>
        <p:spPr bwMode="auto">
          <a:xfrm flipH="1">
            <a:off x="7594600" y="1698625"/>
            <a:ext cx="363538"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36" name="Line 88"/>
          <p:cNvSpPr>
            <a:spLocks noChangeShapeType="1"/>
          </p:cNvSpPr>
          <p:nvPr/>
        </p:nvSpPr>
        <p:spPr bwMode="auto">
          <a:xfrm flipH="1">
            <a:off x="4498975" y="2084388"/>
            <a:ext cx="3459163" cy="0"/>
          </a:xfrm>
          <a:prstGeom prst="line">
            <a:avLst/>
          </a:prstGeom>
          <a:noFill/>
          <a:ln w="28575">
            <a:solidFill>
              <a:srgbClr val="FF0000"/>
            </a:solidFill>
            <a:round/>
            <a:headEnd/>
            <a:tailEnd type="none" w="med" len="lg"/>
          </a:ln>
          <a:effectLst/>
        </p:spPr>
        <p:txBody>
          <a:bodyPr anchor="ctr"/>
          <a:lstStyle/>
          <a:p>
            <a:endParaRPr lang="zh-CN" altLang="en-US"/>
          </a:p>
        </p:txBody>
      </p:sp>
      <p:sp>
        <p:nvSpPr>
          <p:cNvPr id="1102937" name="Line 89"/>
          <p:cNvSpPr>
            <a:spLocks noChangeShapeType="1"/>
          </p:cNvSpPr>
          <p:nvPr/>
        </p:nvSpPr>
        <p:spPr bwMode="auto">
          <a:xfrm>
            <a:off x="4498975" y="1724025"/>
            <a:ext cx="0" cy="360363"/>
          </a:xfrm>
          <a:prstGeom prst="line">
            <a:avLst/>
          </a:prstGeom>
          <a:noFill/>
          <a:ln w="28575">
            <a:solidFill>
              <a:srgbClr val="FF0000"/>
            </a:solidFill>
            <a:round/>
            <a:headEnd/>
            <a:tailEnd type="none" w="med" len="lg"/>
          </a:ln>
          <a:effectLst/>
        </p:spPr>
        <p:txBody>
          <a:bodyPr anchor="ctr"/>
          <a:lstStyle/>
          <a:p>
            <a:endParaRPr lang="zh-CN" altLang="en-US"/>
          </a:p>
        </p:txBody>
      </p:sp>
      <p:sp>
        <p:nvSpPr>
          <p:cNvPr id="1102938" name="Line 90"/>
          <p:cNvSpPr>
            <a:spLocks noChangeShapeType="1"/>
          </p:cNvSpPr>
          <p:nvPr/>
        </p:nvSpPr>
        <p:spPr bwMode="auto">
          <a:xfrm>
            <a:off x="7958138" y="1698625"/>
            <a:ext cx="0" cy="385763"/>
          </a:xfrm>
          <a:prstGeom prst="line">
            <a:avLst/>
          </a:prstGeom>
          <a:noFill/>
          <a:ln w="28575">
            <a:solidFill>
              <a:srgbClr val="FF0000"/>
            </a:solidFill>
            <a:round/>
            <a:headEnd/>
            <a:tailEnd type="none" w="med" len="lg"/>
          </a:ln>
          <a:effectLst/>
        </p:spPr>
        <p:txBody>
          <a:bodyPr anchor="ctr"/>
          <a:lstStyle/>
          <a:p>
            <a:endParaRPr lang="zh-CN" altLang="en-US"/>
          </a:p>
        </p:txBody>
      </p:sp>
      <p:sp>
        <p:nvSpPr>
          <p:cNvPr id="1102939" name="AutoShape 91"/>
          <p:cNvSpPr>
            <a:spLocks noChangeArrowheads="1"/>
          </p:cNvSpPr>
          <p:nvPr/>
        </p:nvSpPr>
        <p:spPr bwMode="auto">
          <a:xfrm>
            <a:off x="4283075" y="26114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40" name="AutoShape 92"/>
          <p:cNvSpPr>
            <a:spLocks noChangeArrowheads="1"/>
          </p:cNvSpPr>
          <p:nvPr/>
        </p:nvSpPr>
        <p:spPr bwMode="auto">
          <a:xfrm>
            <a:off x="8101013" y="26114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endParaRPr lang="zh-CN" altLang="en-US"/>
          </a:p>
        </p:txBody>
      </p:sp>
      <p:sp>
        <p:nvSpPr>
          <p:cNvPr id="1102941" name="AutoShape 93"/>
          <p:cNvSpPr>
            <a:spLocks noChangeArrowheads="1"/>
          </p:cNvSpPr>
          <p:nvPr/>
        </p:nvSpPr>
        <p:spPr bwMode="auto">
          <a:xfrm>
            <a:off x="4716463" y="26114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42" name="AutoShape 94"/>
          <p:cNvSpPr>
            <a:spLocks noChangeArrowheads="1"/>
          </p:cNvSpPr>
          <p:nvPr/>
        </p:nvSpPr>
        <p:spPr bwMode="auto">
          <a:xfrm>
            <a:off x="5148263" y="26114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43" name="AutoShape 95"/>
          <p:cNvSpPr>
            <a:spLocks noChangeArrowheads="1"/>
          </p:cNvSpPr>
          <p:nvPr/>
        </p:nvSpPr>
        <p:spPr bwMode="auto">
          <a:xfrm>
            <a:off x="5581650" y="26114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44" name="AutoShape 96"/>
          <p:cNvSpPr>
            <a:spLocks noChangeArrowheads="1"/>
          </p:cNvSpPr>
          <p:nvPr/>
        </p:nvSpPr>
        <p:spPr bwMode="auto">
          <a:xfrm>
            <a:off x="6011863" y="26114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45" name="AutoShape 97"/>
          <p:cNvSpPr>
            <a:spLocks noChangeArrowheads="1"/>
          </p:cNvSpPr>
          <p:nvPr/>
        </p:nvSpPr>
        <p:spPr bwMode="auto">
          <a:xfrm>
            <a:off x="6445250" y="26114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46" name="AutoShape 98"/>
          <p:cNvSpPr>
            <a:spLocks noChangeArrowheads="1"/>
          </p:cNvSpPr>
          <p:nvPr/>
        </p:nvSpPr>
        <p:spPr bwMode="auto">
          <a:xfrm>
            <a:off x="6877050" y="26114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47" name="AutoShape 99"/>
          <p:cNvSpPr>
            <a:spLocks noChangeArrowheads="1"/>
          </p:cNvSpPr>
          <p:nvPr/>
        </p:nvSpPr>
        <p:spPr bwMode="auto">
          <a:xfrm>
            <a:off x="7310438" y="2611438"/>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48" name="Line 100"/>
          <p:cNvSpPr>
            <a:spLocks noChangeShapeType="1"/>
          </p:cNvSpPr>
          <p:nvPr/>
        </p:nvSpPr>
        <p:spPr bwMode="auto">
          <a:xfrm>
            <a:off x="4500563" y="290036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49" name="Line 101"/>
          <p:cNvSpPr>
            <a:spLocks noChangeShapeType="1"/>
          </p:cNvSpPr>
          <p:nvPr/>
        </p:nvSpPr>
        <p:spPr bwMode="auto">
          <a:xfrm>
            <a:off x="4932363" y="290036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50" name="Line 102"/>
          <p:cNvSpPr>
            <a:spLocks noChangeShapeType="1"/>
          </p:cNvSpPr>
          <p:nvPr/>
        </p:nvSpPr>
        <p:spPr bwMode="auto">
          <a:xfrm>
            <a:off x="5364163" y="290036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51" name="Line 103"/>
          <p:cNvSpPr>
            <a:spLocks noChangeShapeType="1"/>
          </p:cNvSpPr>
          <p:nvPr/>
        </p:nvSpPr>
        <p:spPr bwMode="auto">
          <a:xfrm>
            <a:off x="5795963" y="290036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52" name="Line 104"/>
          <p:cNvSpPr>
            <a:spLocks noChangeShapeType="1"/>
          </p:cNvSpPr>
          <p:nvPr/>
        </p:nvSpPr>
        <p:spPr bwMode="auto">
          <a:xfrm>
            <a:off x="6227763" y="290036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53" name="Line 105"/>
          <p:cNvSpPr>
            <a:spLocks noChangeShapeType="1"/>
          </p:cNvSpPr>
          <p:nvPr/>
        </p:nvSpPr>
        <p:spPr bwMode="auto">
          <a:xfrm>
            <a:off x="6659563" y="290036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54" name="Line 106"/>
          <p:cNvSpPr>
            <a:spLocks noChangeShapeType="1"/>
          </p:cNvSpPr>
          <p:nvPr/>
        </p:nvSpPr>
        <p:spPr bwMode="auto">
          <a:xfrm>
            <a:off x="7091363" y="290036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55" name="Line 107"/>
          <p:cNvSpPr>
            <a:spLocks noChangeShapeType="1"/>
          </p:cNvSpPr>
          <p:nvPr/>
        </p:nvSpPr>
        <p:spPr bwMode="auto">
          <a:xfrm>
            <a:off x="7524750" y="2900363"/>
            <a:ext cx="576263" cy="0"/>
          </a:xfrm>
          <a:prstGeom prst="line">
            <a:avLst/>
          </a:prstGeom>
          <a:noFill/>
          <a:ln w="28575">
            <a:solidFill>
              <a:srgbClr val="FF0000"/>
            </a:solidFill>
            <a:round/>
            <a:headEnd/>
            <a:tailEnd type="triangle" w="med" len="lg"/>
          </a:ln>
          <a:effectLst/>
        </p:spPr>
        <p:txBody>
          <a:bodyPr anchor="ctr"/>
          <a:lstStyle/>
          <a:p>
            <a:endParaRPr lang="zh-CN" altLang="en-US"/>
          </a:p>
        </p:txBody>
      </p:sp>
      <p:sp>
        <p:nvSpPr>
          <p:cNvPr id="1102956" name="Line 108"/>
          <p:cNvSpPr>
            <a:spLocks noChangeShapeType="1"/>
          </p:cNvSpPr>
          <p:nvPr/>
        </p:nvSpPr>
        <p:spPr bwMode="auto">
          <a:xfrm>
            <a:off x="4067175" y="2900363"/>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57" name="Text Box 109"/>
          <p:cNvSpPr txBox="1">
            <a:spLocks noChangeArrowheads="1"/>
          </p:cNvSpPr>
          <p:nvPr/>
        </p:nvSpPr>
        <p:spPr bwMode="auto">
          <a:xfrm>
            <a:off x="7958138" y="3043238"/>
            <a:ext cx="790575"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t>CF</a:t>
            </a:r>
          </a:p>
        </p:txBody>
      </p:sp>
      <p:sp>
        <p:nvSpPr>
          <p:cNvPr id="1102958" name="Line 110"/>
          <p:cNvSpPr>
            <a:spLocks noChangeShapeType="1"/>
          </p:cNvSpPr>
          <p:nvPr/>
        </p:nvSpPr>
        <p:spPr bwMode="auto">
          <a:xfrm>
            <a:off x="7523163" y="2900363"/>
            <a:ext cx="0" cy="431800"/>
          </a:xfrm>
          <a:prstGeom prst="line">
            <a:avLst/>
          </a:prstGeom>
          <a:noFill/>
          <a:ln w="28575">
            <a:solidFill>
              <a:srgbClr val="FF0000"/>
            </a:solidFill>
            <a:round/>
            <a:headEnd/>
            <a:tailEnd type="none" w="med" len="lg"/>
          </a:ln>
          <a:effectLst/>
        </p:spPr>
        <p:txBody>
          <a:bodyPr anchor="ctr"/>
          <a:lstStyle/>
          <a:p>
            <a:endParaRPr lang="zh-CN" altLang="en-US"/>
          </a:p>
        </p:txBody>
      </p:sp>
      <p:sp>
        <p:nvSpPr>
          <p:cNvPr id="1102959" name="Line 111"/>
          <p:cNvSpPr>
            <a:spLocks noChangeShapeType="1"/>
          </p:cNvSpPr>
          <p:nvPr/>
        </p:nvSpPr>
        <p:spPr bwMode="auto">
          <a:xfrm flipH="1">
            <a:off x="4067175" y="3332163"/>
            <a:ext cx="3455988" cy="0"/>
          </a:xfrm>
          <a:prstGeom prst="line">
            <a:avLst/>
          </a:prstGeom>
          <a:noFill/>
          <a:ln w="28575">
            <a:solidFill>
              <a:srgbClr val="FF0000"/>
            </a:solidFill>
            <a:round/>
            <a:headEnd/>
            <a:tailEnd type="none" w="med" len="lg"/>
          </a:ln>
          <a:effectLst/>
        </p:spPr>
        <p:txBody>
          <a:bodyPr anchor="ctr"/>
          <a:lstStyle/>
          <a:p>
            <a:endParaRPr lang="zh-CN" altLang="en-US"/>
          </a:p>
        </p:txBody>
      </p:sp>
      <p:sp>
        <p:nvSpPr>
          <p:cNvPr id="1102960" name="Line 112"/>
          <p:cNvSpPr>
            <a:spLocks noChangeShapeType="1"/>
          </p:cNvSpPr>
          <p:nvPr/>
        </p:nvSpPr>
        <p:spPr bwMode="auto">
          <a:xfrm flipV="1">
            <a:off x="4067175" y="2900363"/>
            <a:ext cx="0" cy="431800"/>
          </a:xfrm>
          <a:prstGeom prst="line">
            <a:avLst/>
          </a:prstGeom>
          <a:noFill/>
          <a:ln w="28575">
            <a:solidFill>
              <a:srgbClr val="FF0000"/>
            </a:solidFill>
            <a:round/>
            <a:headEnd/>
            <a:tailEnd type="none" w="med" len="lg"/>
          </a:ln>
          <a:effectLst/>
        </p:spPr>
        <p:txBody>
          <a:bodyPr anchor="ctr"/>
          <a:lstStyle/>
          <a:p>
            <a:endParaRPr lang="zh-CN" altLang="en-US"/>
          </a:p>
        </p:txBody>
      </p:sp>
      <p:sp>
        <p:nvSpPr>
          <p:cNvPr id="1102961" name="AutoShape 113"/>
          <p:cNvSpPr>
            <a:spLocks noChangeArrowheads="1"/>
          </p:cNvSpPr>
          <p:nvPr/>
        </p:nvSpPr>
        <p:spPr bwMode="auto">
          <a:xfrm>
            <a:off x="4281488" y="40036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62" name="AutoShape 114"/>
          <p:cNvSpPr>
            <a:spLocks noChangeArrowheads="1"/>
          </p:cNvSpPr>
          <p:nvPr/>
        </p:nvSpPr>
        <p:spPr bwMode="auto">
          <a:xfrm>
            <a:off x="3419475" y="40036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63" name="AutoShape 115"/>
          <p:cNvSpPr>
            <a:spLocks noChangeArrowheads="1"/>
          </p:cNvSpPr>
          <p:nvPr/>
        </p:nvSpPr>
        <p:spPr bwMode="auto">
          <a:xfrm>
            <a:off x="4714875" y="40036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64" name="AutoShape 116"/>
          <p:cNvSpPr>
            <a:spLocks noChangeArrowheads="1"/>
          </p:cNvSpPr>
          <p:nvPr/>
        </p:nvSpPr>
        <p:spPr bwMode="auto">
          <a:xfrm>
            <a:off x="5146675" y="40036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65" name="AutoShape 117"/>
          <p:cNvSpPr>
            <a:spLocks noChangeArrowheads="1"/>
          </p:cNvSpPr>
          <p:nvPr/>
        </p:nvSpPr>
        <p:spPr bwMode="auto">
          <a:xfrm>
            <a:off x="5580063" y="40036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66" name="AutoShape 118"/>
          <p:cNvSpPr>
            <a:spLocks noChangeArrowheads="1"/>
          </p:cNvSpPr>
          <p:nvPr/>
        </p:nvSpPr>
        <p:spPr bwMode="auto">
          <a:xfrm>
            <a:off x="6010275" y="40036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67" name="AutoShape 119"/>
          <p:cNvSpPr>
            <a:spLocks noChangeArrowheads="1"/>
          </p:cNvSpPr>
          <p:nvPr/>
        </p:nvSpPr>
        <p:spPr bwMode="auto">
          <a:xfrm>
            <a:off x="6443663" y="40036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68" name="AutoShape 120"/>
          <p:cNvSpPr>
            <a:spLocks noChangeArrowheads="1"/>
          </p:cNvSpPr>
          <p:nvPr/>
        </p:nvSpPr>
        <p:spPr bwMode="auto">
          <a:xfrm>
            <a:off x="6875463" y="40036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69" name="AutoShape 121"/>
          <p:cNvSpPr>
            <a:spLocks noChangeArrowheads="1"/>
          </p:cNvSpPr>
          <p:nvPr/>
        </p:nvSpPr>
        <p:spPr bwMode="auto">
          <a:xfrm>
            <a:off x="7308850" y="4003675"/>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70" name="Text Box 122"/>
          <p:cNvSpPr txBox="1">
            <a:spLocks noChangeArrowheads="1"/>
          </p:cNvSpPr>
          <p:nvPr/>
        </p:nvSpPr>
        <p:spPr bwMode="auto">
          <a:xfrm>
            <a:off x="3275013" y="3571875"/>
            <a:ext cx="790575"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t>CF</a:t>
            </a:r>
          </a:p>
        </p:txBody>
      </p:sp>
      <p:sp>
        <p:nvSpPr>
          <p:cNvPr id="1102971" name="Line 123"/>
          <p:cNvSpPr>
            <a:spLocks noChangeShapeType="1"/>
          </p:cNvSpPr>
          <p:nvPr/>
        </p:nvSpPr>
        <p:spPr bwMode="auto">
          <a:xfrm flipH="1">
            <a:off x="7164388" y="429260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72" name="Line 124"/>
          <p:cNvSpPr>
            <a:spLocks noChangeShapeType="1"/>
          </p:cNvSpPr>
          <p:nvPr/>
        </p:nvSpPr>
        <p:spPr bwMode="auto">
          <a:xfrm flipH="1">
            <a:off x="6732588" y="429260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73" name="Line 125"/>
          <p:cNvSpPr>
            <a:spLocks noChangeShapeType="1"/>
          </p:cNvSpPr>
          <p:nvPr/>
        </p:nvSpPr>
        <p:spPr bwMode="auto">
          <a:xfrm flipH="1">
            <a:off x="6300788" y="429260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74" name="Line 126"/>
          <p:cNvSpPr>
            <a:spLocks noChangeShapeType="1"/>
          </p:cNvSpPr>
          <p:nvPr/>
        </p:nvSpPr>
        <p:spPr bwMode="auto">
          <a:xfrm flipH="1">
            <a:off x="5868988" y="429260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75" name="Line 127"/>
          <p:cNvSpPr>
            <a:spLocks noChangeShapeType="1"/>
          </p:cNvSpPr>
          <p:nvPr/>
        </p:nvSpPr>
        <p:spPr bwMode="auto">
          <a:xfrm flipH="1">
            <a:off x="5437188" y="429260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76" name="Line 128"/>
          <p:cNvSpPr>
            <a:spLocks noChangeShapeType="1"/>
          </p:cNvSpPr>
          <p:nvPr/>
        </p:nvSpPr>
        <p:spPr bwMode="auto">
          <a:xfrm flipH="1">
            <a:off x="5005388" y="429260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77" name="Line 129"/>
          <p:cNvSpPr>
            <a:spLocks noChangeShapeType="1"/>
          </p:cNvSpPr>
          <p:nvPr/>
        </p:nvSpPr>
        <p:spPr bwMode="auto">
          <a:xfrm flipH="1">
            <a:off x="4573588" y="4292600"/>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78" name="Line 130"/>
          <p:cNvSpPr>
            <a:spLocks noChangeShapeType="1"/>
          </p:cNvSpPr>
          <p:nvPr/>
        </p:nvSpPr>
        <p:spPr bwMode="auto">
          <a:xfrm flipH="1">
            <a:off x="3922713" y="4292600"/>
            <a:ext cx="576262" cy="0"/>
          </a:xfrm>
          <a:prstGeom prst="line">
            <a:avLst/>
          </a:prstGeom>
          <a:noFill/>
          <a:ln w="28575">
            <a:solidFill>
              <a:srgbClr val="FF0000"/>
            </a:solidFill>
            <a:round/>
            <a:headEnd/>
            <a:tailEnd type="triangle" w="med" len="lg"/>
          </a:ln>
          <a:effectLst/>
        </p:spPr>
        <p:txBody>
          <a:bodyPr anchor="ctr"/>
          <a:lstStyle/>
          <a:p>
            <a:endParaRPr lang="zh-CN" altLang="en-US"/>
          </a:p>
        </p:txBody>
      </p:sp>
      <p:sp>
        <p:nvSpPr>
          <p:cNvPr id="1102979" name="Line 131"/>
          <p:cNvSpPr>
            <a:spLocks noChangeShapeType="1"/>
          </p:cNvSpPr>
          <p:nvPr/>
        </p:nvSpPr>
        <p:spPr bwMode="auto">
          <a:xfrm flipH="1">
            <a:off x="7594600" y="4291013"/>
            <a:ext cx="363538"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80" name="Line 132"/>
          <p:cNvSpPr>
            <a:spLocks noChangeShapeType="1"/>
          </p:cNvSpPr>
          <p:nvPr/>
        </p:nvSpPr>
        <p:spPr bwMode="auto">
          <a:xfrm flipH="1">
            <a:off x="3654425" y="4676775"/>
            <a:ext cx="4303713" cy="0"/>
          </a:xfrm>
          <a:prstGeom prst="line">
            <a:avLst/>
          </a:prstGeom>
          <a:noFill/>
          <a:ln w="28575">
            <a:solidFill>
              <a:srgbClr val="FF0000"/>
            </a:solidFill>
            <a:round/>
            <a:headEnd/>
            <a:tailEnd type="none" w="med" len="lg"/>
          </a:ln>
          <a:effectLst/>
        </p:spPr>
        <p:txBody>
          <a:bodyPr anchor="ctr"/>
          <a:lstStyle/>
          <a:p>
            <a:endParaRPr lang="zh-CN" altLang="en-US"/>
          </a:p>
        </p:txBody>
      </p:sp>
      <p:sp>
        <p:nvSpPr>
          <p:cNvPr id="1102981" name="Line 133"/>
          <p:cNvSpPr>
            <a:spLocks noChangeShapeType="1"/>
          </p:cNvSpPr>
          <p:nvPr/>
        </p:nvSpPr>
        <p:spPr bwMode="auto">
          <a:xfrm>
            <a:off x="3649663" y="4316413"/>
            <a:ext cx="0" cy="360362"/>
          </a:xfrm>
          <a:prstGeom prst="line">
            <a:avLst/>
          </a:prstGeom>
          <a:noFill/>
          <a:ln w="28575">
            <a:solidFill>
              <a:srgbClr val="FF0000"/>
            </a:solidFill>
            <a:round/>
            <a:headEnd/>
            <a:tailEnd type="none" w="med" len="lg"/>
          </a:ln>
          <a:effectLst/>
        </p:spPr>
        <p:txBody>
          <a:bodyPr anchor="ctr"/>
          <a:lstStyle/>
          <a:p>
            <a:endParaRPr lang="zh-CN" altLang="en-US"/>
          </a:p>
        </p:txBody>
      </p:sp>
      <p:sp>
        <p:nvSpPr>
          <p:cNvPr id="1102982" name="Line 134"/>
          <p:cNvSpPr>
            <a:spLocks noChangeShapeType="1"/>
          </p:cNvSpPr>
          <p:nvPr/>
        </p:nvSpPr>
        <p:spPr bwMode="auto">
          <a:xfrm>
            <a:off x="7958138" y="4291013"/>
            <a:ext cx="0" cy="385762"/>
          </a:xfrm>
          <a:prstGeom prst="line">
            <a:avLst/>
          </a:prstGeom>
          <a:noFill/>
          <a:ln w="28575">
            <a:solidFill>
              <a:srgbClr val="FF0000"/>
            </a:solidFill>
            <a:round/>
            <a:headEnd/>
            <a:tailEnd type="none" w="med" len="lg"/>
          </a:ln>
          <a:effectLst/>
        </p:spPr>
        <p:txBody>
          <a:bodyPr anchor="ctr"/>
          <a:lstStyle/>
          <a:p>
            <a:endParaRPr lang="zh-CN" altLang="en-US"/>
          </a:p>
        </p:txBody>
      </p:sp>
      <p:sp>
        <p:nvSpPr>
          <p:cNvPr id="1102983" name="AutoShape 135"/>
          <p:cNvSpPr>
            <a:spLocks noChangeArrowheads="1"/>
          </p:cNvSpPr>
          <p:nvPr/>
        </p:nvSpPr>
        <p:spPr bwMode="auto">
          <a:xfrm>
            <a:off x="4281488" y="5372100"/>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84" name="AutoShape 136"/>
          <p:cNvSpPr>
            <a:spLocks noChangeArrowheads="1"/>
          </p:cNvSpPr>
          <p:nvPr/>
        </p:nvSpPr>
        <p:spPr bwMode="auto">
          <a:xfrm>
            <a:off x="8099425" y="5372100"/>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85" name="AutoShape 137"/>
          <p:cNvSpPr>
            <a:spLocks noChangeArrowheads="1"/>
          </p:cNvSpPr>
          <p:nvPr/>
        </p:nvSpPr>
        <p:spPr bwMode="auto">
          <a:xfrm>
            <a:off x="4714875" y="5372100"/>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86" name="AutoShape 138"/>
          <p:cNvSpPr>
            <a:spLocks noChangeArrowheads="1"/>
          </p:cNvSpPr>
          <p:nvPr/>
        </p:nvSpPr>
        <p:spPr bwMode="auto">
          <a:xfrm>
            <a:off x="5146675" y="5372100"/>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87" name="AutoShape 139"/>
          <p:cNvSpPr>
            <a:spLocks noChangeArrowheads="1"/>
          </p:cNvSpPr>
          <p:nvPr/>
        </p:nvSpPr>
        <p:spPr bwMode="auto">
          <a:xfrm>
            <a:off x="5580063" y="5372100"/>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88" name="AutoShape 140"/>
          <p:cNvSpPr>
            <a:spLocks noChangeArrowheads="1"/>
          </p:cNvSpPr>
          <p:nvPr/>
        </p:nvSpPr>
        <p:spPr bwMode="auto">
          <a:xfrm>
            <a:off x="6010275" y="5372100"/>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89" name="AutoShape 141"/>
          <p:cNvSpPr>
            <a:spLocks noChangeArrowheads="1"/>
          </p:cNvSpPr>
          <p:nvPr/>
        </p:nvSpPr>
        <p:spPr bwMode="auto">
          <a:xfrm>
            <a:off x="6443663" y="5372100"/>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90" name="AutoShape 142"/>
          <p:cNvSpPr>
            <a:spLocks noChangeArrowheads="1"/>
          </p:cNvSpPr>
          <p:nvPr/>
        </p:nvSpPr>
        <p:spPr bwMode="auto">
          <a:xfrm>
            <a:off x="6875463" y="5372100"/>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91" name="AutoShape 143"/>
          <p:cNvSpPr>
            <a:spLocks noChangeArrowheads="1"/>
          </p:cNvSpPr>
          <p:nvPr/>
        </p:nvSpPr>
        <p:spPr bwMode="auto">
          <a:xfrm>
            <a:off x="7308850" y="5372100"/>
            <a:ext cx="504825" cy="504825"/>
          </a:xfrm>
          <a:prstGeom prst="cube">
            <a:avLst>
              <a:gd name="adj" fmla="val 14468"/>
            </a:avLst>
          </a:prstGeom>
          <a:solidFill>
            <a:srgbClr val="FFFF99"/>
          </a:solidFill>
          <a:ln w="28575">
            <a:solidFill>
              <a:schemeClr val="tx1"/>
            </a:solidFill>
            <a:miter lim="800000"/>
            <a:headEnd/>
            <a:tailEnd type="none" w="med" len="lg"/>
          </a:ln>
          <a:effectLst/>
        </p:spPr>
        <p:txBody>
          <a:bodyPr wrap="none" anchor="ctr"/>
          <a:lstStyle/>
          <a:p>
            <a:r>
              <a:rPr lang="en-US" altLang="zh-CN">
                <a:latin typeface="宋体"/>
              </a:rPr>
              <a:t>·</a:t>
            </a:r>
            <a:endParaRPr lang="en-US" altLang="zh-CN">
              <a:latin typeface="Courier New" pitchFamily="49" charset="0"/>
            </a:endParaRPr>
          </a:p>
        </p:txBody>
      </p:sp>
      <p:sp>
        <p:nvSpPr>
          <p:cNvPr id="1102992" name="Line 144"/>
          <p:cNvSpPr>
            <a:spLocks noChangeShapeType="1"/>
          </p:cNvSpPr>
          <p:nvPr/>
        </p:nvSpPr>
        <p:spPr bwMode="auto">
          <a:xfrm>
            <a:off x="4498975" y="5661025"/>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93" name="Line 145"/>
          <p:cNvSpPr>
            <a:spLocks noChangeShapeType="1"/>
          </p:cNvSpPr>
          <p:nvPr/>
        </p:nvSpPr>
        <p:spPr bwMode="auto">
          <a:xfrm>
            <a:off x="4930775" y="5661025"/>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94" name="Line 146"/>
          <p:cNvSpPr>
            <a:spLocks noChangeShapeType="1"/>
          </p:cNvSpPr>
          <p:nvPr/>
        </p:nvSpPr>
        <p:spPr bwMode="auto">
          <a:xfrm>
            <a:off x="5362575" y="5661025"/>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95" name="Line 147"/>
          <p:cNvSpPr>
            <a:spLocks noChangeShapeType="1"/>
          </p:cNvSpPr>
          <p:nvPr/>
        </p:nvSpPr>
        <p:spPr bwMode="auto">
          <a:xfrm>
            <a:off x="5794375" y="5661025"/>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96" name="Line 148"/>
          <p:cNvSpPr>
            <a:spLocks noChangeShapeType="1"/>
          </p:cNvSpPr>
          <p:nvPr/>
        </p:nvSpPr>
        <p:spPr bwMode="auto">
          <a:xfrm>
            <a:off x="6226175" y="5661025"/>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97" name="Line 149"/>
          <p:cNvSpPr>
            <a:spLocks noChangeShapeType="1"/>
          </p:cNvSpPr>
          <p:nvPr/>
        </p:nvSpPr>
        <p:spPr bwMode="auto">
          <a:xfrm>
            <a:off x="6657975" y="5661025"/>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98" name="Line 150"/>
          <p:cNvSpPr>
            <a:spLocks noChangeShapeType="1"/>
          </p:cNvSpPr>
          <p:nvPr/>
        </p:nvSpPr>
        <p:spPr bwMode="auto">
          <a:xfrm>
            <a:off x="7089775" y="5661025"/>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2999" name="Line 151"/>
          <p:cNvSpPr>
            <a:spLocks noChangeShapeType="1"/>
          </p:cNvSpPr>
          <p:nvPr/>
        </p:nvSpPr>
        <p:spPr bwMode="auto">
          <a:xfrm>
            <a:off x="7523163" y="5661025"/>
            <a:ext cx="576262" cy="0"/>
          </a:xfrm>
          <a:prstGeom prst="line">
            <a:avLst/>
          </a:prstGeom>
          <a:noFill/>
          <a:ln w="28575">
            <a:solidFill>
              <a:srgbClr val="FF0000"/>
            </a:solidFill>
            <a:round/>
            <a:headEnd/>
            <a:tailEnd type="triangle" w="med" len="lg"/>
          </a:ln>
          <a:effectLst/>
        </p:spPr>
        <p:txBody>
          <a:bodyPr anchor="ctr"/>
          <a:lstStyle/>
          <a:p>
            <a:endParaRPr lang="zh-CN" altLang="en-US"/>
          </a:p>
        </p:txBody>
      </p:sp>
      <p:sp>
        <p:nvSpPr>
          <p:cNvPr id="1103000" name="Line 152"/>
          <p:cNvSpPr>
            <a:spLocks noChangeShapeType="1"/>
          </p:cNvSpPr>
          <p:nvPr/>
        </p:nvSpPr>
        <p:spPr bwMode="auto">
          <a:xfrm>
            <a:off x="4065588" y="5661025"/>
            <a:ext cx="358775" cy="0"/>
          </a:xfrm>
          <a:prstGeom prst="line">
            <a:avLst/>
          </a:prstGeom>
          <a:noFill/>
          <a:ln w="28575">
            <a:solidFill>
              <a:srgbClr val="FF0000"/>
            </a:solidFill>
            <a:round/>
            <a:headEnd/>
            <a:tailEnd type="triangle" w="med" len="med"/>
          </a:ln>
          <a:effectLst/>
        </p:spPr>
        <p:txBody>
          <a:bodyPr anchor="ctr"/>
          <a:lstStyle/>
          <a:p>
            <a:endParaRPr lang="zh-CN" altLang="en-US"/>
          </a:p>
        </p:txBody>
      </p:sp>
      <p:sp>
        <p:nvSpPr>
          <p:cNvPr id="1103001" name="Text Box 153"/>
          <p:cNvSpPr txBox="1">
            <a:spLocks noChangeArrowheads="1"/>
          </p:cNvSpPr>
          <p:nvPr/>
        </p:nvSpPr>
        <p:spPr bwMode="auto">
          <a:xfrm>
            <a:off x="7956550" y="4938713"/>
            <a:ext cx="790575"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t>CF</a:t>
            </a:r>
          </a:p>
        </p:txBody>
      </p:sp>
      <p:sp>
        <p:nvSpPr>
          <p:cNvPr id="1103002" name="Line 154"/>
          <p:cNvSpPr>
            <a:spLocks noChangeShapeType="1"/>
          </p:cNvSpPr>
          <p:nvPr/>
        </p:nvSpPr>
        <p:spPr bwMode="auto">
          <a:xfrm>
            <a:off x="8315325" y="5661025"/>
            <a:ext cx="0" cy="431800"/>
          </a:xfrm>
          <a:prstGeom prst="line">
            <a:avLst/>
          </a:prstGeom>
          <a:noFill/>
          <a:ln w="28575">
            <a:solidFill>
              <a:srgbClr val="FF0000"/>
            </a:solidFill>
            <a:round/>
            <a:headEnd/>
            <a:tailEnd type="none" w="med" len="lg"/>
          </a:ln>
          <a:effectLst/>
        </p:spPr>
        <p:txBody>
          <a:bodyPr anchor="ctr"/>
          <a:lstStyle/>
          <a:p>
            <a:endParaRPr lang="zh-CN" altLang="en-US"/>
          </a:p>
        </p:txBody>
      </p:sp>
      <p:sp>
        <p:nvSpPr>
          <p:cNvPr id="1103003" name="Line 155"/>
          <p:cNvSpPr>
            <a:spLocks noChangeShapeType="1"/>
          </p:cNvSpPr>
          <p:nvPr/>
        </p:nvSpPr>
        <p:spPr bwMode="auto">
          <a:xfrm flipH="1">
            <a:off x="4065588" y="6092825"/>
            <a:ext cx="4249737" cy="0"/>
          </a:xfrm>
          <a:prstGeom prst="line">
            <a:avLst/>
          </a:prstGeom>
          <a:noFill/>
          <a:ln w="28575">
            <a:solidFill>
              <a:srgbClr val="FF0000"/>
            </a:solidFill>
            <a:round/>
            <a:headEnd/>
            <a:tailEnd type="none" w="med" len="lg"/>
          </a:ln>
          <a:effectLst/>
        </p:spPr>
        <p:txBody>
          <a:bodyPr anchor="ctr"/>
          <a:lstStyle/>
          <a:p>
            <a:endParaRPr lang="zh-CN" altLang="en-US"/>
          </a:p>
        </p:txBody>
      </p:sp>
      <p:sp>
        <p:nvSpPr>
          <p:cNvPr id="1103004" name="Line 156"/>
          <p:cNvSpPr>
            <a:spLocks noChangeShapeType="1"/>
          </p:cNvSpPr>
          <p:nvPr/>
        </p:nvSpPr>
        <p:spPr bwMode="auto">
          <a:xfrm flipV="1">
            <a:off x="4065588" y="5661025"/>
            <a:ext cx="0" cy="431800"/>
          </a:xfrm>
          <a:prstGeom prst="line">
            <a:avLst/>
          </a:prstGeom>
          <a:noFill/>
          <a:ln w="28575">
            <a:solidFill>
              <a:srgbClr val="FF0000"/>
            </a:solidFill>
            <a:round/>
            <a:headEnd/>
            <a:tailEnd type="none" w="med" len="lg"/>
          </a:ln>
          <a:effectLst/>
        </p:spPr>
        <p:txBody>
          <a:bodyPr anchor="ctr"/>
          <a:lstStyle/>
          <a:p>
            <a:endParaRPr lang="zh-CN" altLang="en-US"/>
          </a:p>
        </p:txBody>
      </p:sp>
      <p:sp>
        <p:nvSpPr>
          <p:cNvPr id="1103005" name="Text Box 157"/>
          <p:cNvSpPr txBox="1">
            <a:spLocks noChangeArrowheads="1"/>
          </p:cNvSpPr>
          <p:nvPr/>
        </p:nvSpPr>
        <p:spPr bwMode="auto">
          <a:xfrm>
            <a:off x="179388" y="1412875"/>
            <a:ext cx="3887787" cy="519113"/>
          </a:xfrm>
          <a:prstGeom prst="rect">
            <a:avLst/>
          </a:prstGeom>
          <a:noFill/>
          <a:ln w="28575" algn="ctr">
            <a:noFill/>
            <a:miter lim="800000"/>
            <a:headEnd/>
            <a:tailEnd type="none" w="med" len="lg"/>
          </a:ln>
          <a:effectLst/>
        </p:spPr>
        <p:txBody>
          <a:bodyPr anchor="ctr">
            <a:spAutoFit/>
          </a:bodyPr>
          <a:lstStyle/>
          <a:p>
            <a:pPr algn="l">
              <a:spcBef>
                <a:spcPct val="50000"/>
              </a:spcBef>
            </a:pPr>
            <a:r>
              <a:rPr lang="zh-CN" altLang="en-US" sz="2800">
                <a:solidFill>
                  <a:srgbClr val="0000FF"/>
                </a:solidFill>
                <a:ea typeface="楷体_GB2312" pitchFamily="49" charset="-122"/>
              </a:rPr>
              <a:t>不带进位循环左移：</a:t>
            </a:r>
            <a:endParaRPr lang="en-US" altLang="zh-CN" sz="2800">
              <a:solidFill>
                <a:srgbClr val="0000FF"/>
              </a:solidFill>
              <a:latin typeface="宋体" charset="-122"/>
              <a:ea typeface="楷体_GB2312" pitchFamily="49" charset="-122"/>
            </a:endParaRPr>
          </a:p>
        </p:txBody>
      </p:sp>
      <p:sp>
        <p:nvSpPr>
          <p:cNvPr id="1103006" name="Text Box 158"/>
          <p:cNvSpPr txBox="1">
            <a:spLocks noChangeArrowheads="1"/>
          </p:cNvSpPr>
          <p:nvPr/>
        </p:nvSpPr>
        <p:spPr bwMode="auto">
          <a:xfrm>
            <a:off x="179388" y="2622550"/>
            <a:ext cx="3814762" cy="519113"/>
          </a:xfrm>
          <a:prstGeom prst="rect">
            <a:avLst/>
          </a:prstGeom>
          <a:noFill/>
          <a:ln w="28575" algn="ctr">
            <a:noFill/>
            <a:miter lim="800000"/>
            <a:headEnd/>
            <a:tailEnd type="none" w="med" len="lg"/>
          </a:ln>
          <a:effectLst/>
        </p:spPr>
        <p:txBody>
          <a:bodyPr anchor="ctr">
            <a:spAutoFit/>
          </a:bodyPr>
          <a:lstStyle/>
          <a:p>
            <a:pPr algn="l">
              <a:spcBef>
                <a:spcPct val="50000"/>
              </a:spcBef>
            </a:pPr>
            <a:r>
              <a:rPr lang="zh-CN" altLang="en-US" sz="2800">
                <a:solidFill>
                  <a:srgbClr val="0000FF"/>
                </a:solidFill>
                <a:ea typeface="楷体_GB2312" pitchFamily="49" charset="-122"/>
              </a:rPr>
              <a:t>不带进位循环右移：</a:t>
            </a:r>
            <a:endParaRPr lang="en-US" altLang="zh-CN" sz="2800">
              <a:solidFill>
                <a:srgbClr val="0000FF"/>
              </a:solidFill>
              <a:latin typeface="宋体" charset="-122"/>
              <a:ea typeface="楷体_GB2312" pitchFamily="49" charset="-122"/>
            </a:endParaRPr>
          </a:p>
        </p:txBody>
      </p:sp>
      <p:sp>
        <p:nvSpPr>
          <p:cNvPr id="1103007" name="Text Box 159"/>
          <p:cNvSpPr txBox="1">
            <a:spLocks noChangeArrowheads="1"/>
          </p:cNvSpPr>
          <p:nvPr/>
        </p:nvSpPr>
        <p:spPr bwMode="auto">
          <a:xfrm>
            <a:off x="179388" y="4005263"/>
            <a:ext cx="3384550" cy="519112"/>
          </a:xfrm>
          <a:prstGeom prst="rect">
            <a:avLst/>
          </a:prstGeom>
          <a:noFill/>
          <a:ln w="28575" algn="ctr">
            <a:noFill/>
            <a:miter lim="800000"/>
            <a:headEnd/>
            <a:tailEnd type="none" w="med" len="lg"/>
          </a:ln>
          <a:effectLst/>
        </p:spPr>
        <p:txBody>
          <a:bodyPr anchor="ctr">
            <a:spAutoFit/>
          </a:bodyPr>
          <a:lstStyle/>
          <a:p>
            <a:pPr algn="l">
              <a:spcBef>
                <a:spcPct val="50000"/>
              </a:spcBef>
            </a:pPr>
            <a:r>
              <a:rPr lang="zh-CN" altLang="en-US" sz="2800">
                <a:solidFill>
                  <a:srgbClr val="0000FF"/>
                </a:solidFill>
                <a:ea typeface="楷体_GB2312" pitchFamily="49" charset="-122"/>
              </a:rPr>
              <a:t>带进位循环左移：</a:t>
            </a:r>
            <a:endParaRPr lang="en-US" altLang="zh-CN" sz="2800">
              <a:solidFill>
                <a:srgbClr val="0000FF"/>
              </a:solidFill>
              <a:latin typeface="宋体" charset="-122"/>
              <a:ea typeface="楷体_GB2312" pitchFamily="49" charset="-122"/>
            </a:endParaRPr>
          </a:p>
        </p:txBody>
      </p:sp>
      <p:sp>
        <p:nvSpPr>
          <p:cNvPr id="1103008" name="Text Box 160"/>
          <p:cNvSpPr txBox="1">
            <a:spLocks noChangeArrowheads="1"/>
          </p:cNvSpPr>
          <p:nvPr/>
        </p:nvSpPr>
        <p:spPr bwMode="auto">
          <a:xfrm>
            <a:off x="179388" y="5430838"/>
            <a:ext cx="3384550" cy="519112"/>
          </a:xfrm>
          <a:prstGeom prst="rect">
            <a:avLst/>
          </a:prstGeom>
          <a:noFill/>
          <a:ln w="28575" algn="ctr">
            <a:noFill/>
            <a:miter lim="800000"/>
            <a:headEnd/>
            <a:tailEnd type="none" w="med" len="lg"/>
          </a:ln>
          <a:effectLst/>
        </p:spPr>
        <p:txBody>
          <a:bodyPr anchor="ctr">
            <a:spAutoFit/>
          </a:bodyPr>
          <a:lstStyle/>
          <a:p>
            <a:pPr algn="l">
              <a:spcBef>
                <a:spcPct val="50000"/>
              </a:spcBef>
            </a:pPr>
            <a:r>
              <a:rPr lang="zh-CN" altLang="en-US" sz="2800">
                <a:solidFill>
                  <a:srgbClr val="0000FF"/>
                </a:solidFill>
                <a:ea typeface="楷体_GB2312" pitchFamily="49" charset="-122"/>
              </a:rPr>
              <a:t>带进位循环右移：</a:t>
            </a:r>
            <a:endParaRPr lang="en-US" altLang="zh-CN" sz="2800">
              <a:solidFill>
                <a:srgbClr val="0000FF"/>
              </a:solidFill>
              <a:latin typeface="宋体" charset="-122"/>
              <a:ea typeface="楷体_GB2312" pitchFamily="49" charset="-122"/>
            </a:endParaRPr>
          </a:p>
        </p:txBody>
      </p:sp>
      <p:sp>
        <p:nvSpPr>
          <p:cNvPr id="98" name="动作按钮: 上一张 97">
            <a:hlinkClick r:id="rId2" action="ppaction://hlinksldjump" highlightClick="1"/>
          </p:cNvPr>
          <p:cNvSpPr/>
          <p:nvPr/>
        </p:nvSpPr>
        <p:spPr bwMode="auto">
          <a:xfrm>
            <a:off x="8244408" y="404664"/>
            <a:ext cx="504056" cy="504056"/>
          </a:xfrm>
          <a:prstGeom prst="actionButtonRetur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838147D-758F-4CCA-81D3-121C8E3AAE97}" type="slidenum">
              <a:rPr lang="zh-CN" altLang="en-US"/>
              <a:pPr/>
              <a:t>36</a:t>
            </a:fld>
            <a:endParaRPr lang="en-US" altLang="zh-CN"/>
          </a:p>
        </p:txBody>
      </p:sp>
      <p:sp>
        <p:nvSpPr>
          <p:cNvPr id="1012738" name="Rectangle 2"/>
          <p:cNvSpPr>
            <a:spLocks noGrp="1" noChangeArrowheads="1"/>
          </p:cNvSpPr>
          <p:nvPr>
            <p:ph type="title"/>
          </p:nvPr>
        </p:nvSpPr>
        <p:spPr/>
        <p:txBody>
          <a:bodyPr/>
          <a:lstStyle/>
          <a:p>
            <a:r>
              <a:rPr lang="en-US" altLang="zh-CN" smtClean="0"/>
              <a:t>5.2.4</a:t>
            </a:r>
            <a:r>
              <a:rPr lang="en-US" altLang="zh-CN" b="0" smtClean="0"/>
              <a:t> </a:t>
            </a:r>
            <a:r>
              <a:rPr lang="zh-CN" altLang="en-US" b="0" smtClean="0"/>
              <a:t>指令</a:t>
            </a:r>
            <a:r>
              <a:rPr lang="en-US" altLang="zh-CN" b="0" smtClean="0"/>
              <a:t>	</a:t>
            </a:r>
            <a:r>
              <a:rPr lang="en-US" altLang="zh-CN" sz="2800" smtClean="0">
                <a:solidFill>
                  <a:srgbClr val="006600"/>
                </a:solidFill>
                <a:ea typeface="黑体" pitchFamily="2" charset="-122"/>
              </a:rPr>
              <a:t>4. </a:t>
            </a:r>
            <a:r>
              <a:rPr lang="zh-CN" altLang="en-US" sz="2800">
                <a:solidFill>
                  <a:srgbClr val="006600"/>
                </a:solidFill>
                <a:ea typeface="黑体" pitchFamily="2" charset="-122"/>
              </a:rPr>
              <a:t>数据转换类</a:t>
            </a:r>
          </a:p>
        </p:txBody>
      </p:sp>
      <p:sp>
        <p:nvSpPr>
          <p:cNvPr id="1012739" name="Rectangle 3"/>
          <p:cNvSpPr>
            <a:spLocks noGrp="1" noChangeArrowheads="1"/>
          </p:cNvSpPr>
          <p:nvPr>
            <p:ph type="body" idx="1"/>
          </p:nvPr>
        </p:nvSpPr>
        <p:spPr>
          <a:xfrm>
            <a:off x="395288" y="1125538"/>
            <a:ext cx="8569325" cy="5543550"/>
          </a:xfrm>
        </p:spPr>
        <p:txBody>
          <a:bodyPr/>
          <a:lstStyle/>
          <a:p>
            <a:pPr>
              <a:spcBef>
                <a:spcPct val="10000"/>
              </a:spcBef>
            </a:pPr>
            <a:r>
              <a:rPr lang="zh-CN" altLang="en-US"/>
              <a:t>完成对数据格式进行转换操作</a:t>
            </a:r>
          </a:p>
          <a:p>
            <a:pPr>
              <a:spcBef>
                <a:spcPct val="10000"/>
              </a:spcBef>
            </a:pPr>
            <a:r>
              <a:rPr lang="zh-CN" altLang="en-US"/>
              <a:t>如：</a:t>
            </a:r>
            <a:r>
              <a:rPr lang="en-US" altLang="zh-CN"/>
              <a:t>Intel</a:t>
            </a:r>
            <a:r>
              <a:rPr lang="zh-CN" altLang="en-US"/>
              <a:t>处理器的十进制数据调整指令</a:t>
            </a:r>
            <a:br>
              <a:rPr lang="zh-CN" altLang="en-US"/>
            </a:br>
            <a:r>
              <a:rPr lang="en-US" altLang="zh-CN"/>
              <a:t>AAA</a:t>
            </a:r>
            <a:r>
              <a:rPr lang="zh-CN" altLang="en-US"/>
              <a:t>、</a:t>
            </a:r>
            <a:r>
              <a:rPr lang="en-US" altLang="zh-CN"/>
              <a:t>AAS</a:t>
            </a:r>
            <a:r>
              <a:rPr lang="zh-CN" altLang="en-US"/>
              <a:t>、</a:t>
            </a:r>
            <a:r>
              <a:rPr lang="en-US" altLang="zh-CN"/>
              <a:t>AAD</a:t>
            </a:r>
            <a:r>
              <a:rPr lang="zh-CN" altLang="en-US"/>
              <a:t>、</a:t>
            </a:r>
            <a:r>
              <a:rPr lang="en-US" altLang="zh-CN"/>
              <a:t>AAM</a:t>
            </a:r>
            <a:r>
              <a:rPr lang="zh-CN" altLang="en-US"/>
              <a:t>、</a:t>
            </a:r>
            <a:r>
              <a:rPr lang="en-US" altLang="zh-CN"/>
              <a:t>DAA</a:t>
            </a:r>
            <a:r>
              <a:rPr lang="zh-CN" altLang="en-US"/>
              <a:t>、</a:t>
            </a:r>
            <a:r>
              <a:rPr lang="en-US" altLang="zh-CN"/>
              <a:t>DAS</a:t>
            </a:r>
            <a:endParaRPr lang="zh-CN" altLang="en-US"/>
          </a:p>
        </p:txBody>
      </p:sp>
      <p:sp>
        <p:nvSpPr>
          <p:cNvPr id="6" name="动作按钮: 上一张 5">
            <a:hlinkClick r:id="rId2" action="ppaction://hlinksldjump" highlightClick="1"/>
          </p:cNvPr>
          <p:cNvSpPr/>
          <p:nvPr/>
        </p:nvSpPr>
        <p:spPr bwMode="auto">
          <a:xfrm>
            <a:off x="8244408" y="404664"/>
            <a:ext cx="504056" cy="504056"/>
          </a:xfrm>
          <a:prstGeom prst="actionButtonRetur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A847F90-9CD5-404C-BE4F-263E506B6EE7}" type="slidenum">
              <a:rPr lang="zh-CN" altLang="en-US"/>
              <a:pPr/>
              <a:t>37</a:t>
            </a:fld>
            <a:endParaRPr lang="en-US" altLang="zh-CN"/>
          </a:p>
        </p:txBody>
      </p:sp>
      <p:sp>
        <p:nvSpPr>
          <p:cNvPr id="1013762" name="Rectangle 2"/>
          <p:cNvSpPr>
            <a:spLocks noGrp="1" noChangeArrowheads="1"/>
          </p:cNvSpPr>
          <p:nvPr>
            <p:ph type="title"/>
          </p:nvPr>
        </p:nvSpPr>
        <p:spPr/>
        <p:txBody>
          <a:bodyPr/>
          <a:lstStyle/>
          <a:p>
            <a:r>
              <a:rPr lang="en-US" altLang="zh-CN" smtClean="0"/>
              <a:t>5.2.4</a:t>
            </a:r>
            <a:r>
              <a:rPr lang="en-US" altLang="zh-CN" b="0" smtClean="0"/>
              <a:t> </a:t>
            </a:r>
            <a:r>
              <a:rPr lang="zh-CN" altLang="en-US" b="0" smtClean="0"/>
              <a:t>指令</a:t>
            </a:r>
            <a:r>
              <a:rPr lang="en-US" altLang="zh-CN" b="0" smtClean="0"/>
              <a:t>	</a:t>
            </a:r>
            <a:r>
              <a:rPr lang="en-US" altLang="zh-CN" sz="2800" smtClean="0">
                <a:solidFill>
                  <a:srgbClr val="006600"/>
                </a:solidFill>
                <a:ea typeface="黑体" pitchFamily="2" charset="-122"/>
              </a:rPr>
              <a:t>5. </a:t>
            </a:r>
            <a:r>
              <a:rPr lang="zh-CN" altLang="en-US" sz="2800">
                <a:solidFill>
                  <a:srgbClr val="006600"/>
                </a:solidFill>
                <a:ea typeface="黑体" pitchFamily="2" charset="-122"/>
              </a:rPr>
              <a:t>输入输出类</a:t>
            </a:r>
          </a:p>
        </p:txBody>
      </p:sp>
      <p:sp>
        <p:nvSpPr>
          <p:cNvPr id="1013763" name="Rectangle 3"/>
          <p:cNvSpPr>
            <a:spLocks noGrp="1" noChangeArrowheads="1"/>
          </p:cNvSpPr>
          <p:nvPr>
            <p:ph type="body" idx="1"/>
          </p:nvPr>
        </p:nvSpPr>
        <p:spPr>
          <a:xfrm>
            <a:off x="395288" y="549275"/>
            <a:ext cx="8569325" cy="6165850"/>
          </a:xfrm>
        </p:spPr>
        <p:txBody>
          <a:bodyPr/>
          <a:lstStyle/>
          <a:p>
            <a:pPr>
              <a:spcBef>
                <a:spcPts val="300"/>
              </a:spcBef>
            </a:pPr>
            <a:r>
              <a:rPr lang="zh-CN" altLang="en-US"/>
              <a:t>完成主机与外围设备之间的信息交换</a:t>
            </a:r>
          </a:p>
          <a:p>
            <a:pPr lvl="1">
              <a:spcBef>
                <a:spcPts val="300"/>
              </a:spcBef>
            </a:pPr>
            <a:r>
              <a:rPr lang="zh-CN" altLang="en-US"/>
              <a:t>输入</a:t>
            </a:r>
            <a:r>
              <a:rPr lang="en-US" altLang="zh-CN"/>
              <a:t>/</a:t>
            </a:r>
            <a:r>
              <a:rPr lang="zh-CN" altLang="en-US"/>
              <a:t>输出数据</a:t>
            </a:r>
          </a:p>
          <a:p>
            <a:pPr lvl="1">
              <a:spcBef>
                <a:spcPts val="300"/>
              </a:spcBef>
            </a:pPr>
            <a:r>
              <a:rPr lang="zh-CN" altLang="en-US"/>
              <a:t>主机向外设发控制命令</a:t>
            </a:r>
          </a:p>
          <a:p>
            <a:pPr lvl="1">
              <a:spcBef>
                <a:spcPts val="300"/>
              </a:spcBef>
            </a:pPr>
            <a:r>
              <a:rPr lang="zh-CN" altLang="en-US"/>
              <a:t>主机了解外设的工作状态</a:t>
            </a:r>
          </a:p>
          <a:p>
            <a:pPr>
              <a:spcBef>
                <a:spcPts val="300"/>
              </a:spcBef>
            </a:pPr>
            <a:r>
              <a:rPr lang="zh-CN" altLang="en-US"/>
              <a:t>输入输出的方式</a:t>
            </a:r>
          </a:p>
          <a:p>
            <a:pPr lvl="1">
              <a:spcBef>
                <a:spcPts val="300"/>
              </a:spcBef>
            </a:pPr>
            <a:r>
              <a:rPr lang="zh-CN" altLang="en-US"/>
              <a:t>存储映射的编程控制</a:t>
            </a:r>
            <a:r>
              <a:rPr lang="en-US" altLang="zh-CN"/>
              <a:t>I/O</a:t>
            </a:r>
            <a:r>
              <a:rPr lang="zh-CN" altLang="en-US"/>
              <a:t>方式：</a:t>
            </a:r>
            <a:r>
              <a:rPr lang="zh-CN" altLang="en-US">
                <a:solidFill>
                  <a:srgbClr val="FF0000"/>
                </a:solidFill>
              </a:rPr>
              <a:t>统一编址</a:t>
            </a:r>
          </a:p>
          <a:p>
            <a:pPr lvl="2">
              <a:spcBef>
                <a:spcPts val="300"/>
              </a:spcBef>
            </a:pPr>
            <a:r>
              <a:rPr lang="en-US" altLang="zh-CN"/>
              <a:t>MOV </a:t>
            </a:r>
            <a:r>
              <a:rPr lang="zh-CN" altLang="en-US"/>
              <a:t>指令</a:t>
            </a:r>
          </a:p>
          <a:p>
            <a:pPr lvl="1">
              <a:spcBef>
                <a:spcPts val="300"/>
              </a:spcBef>
            </a:pPr>
            <a:r>
              <a:rPr lang="zh-CN" altLang="en-US"/>
              <a:t>分立的编程控制的</a:t>
            </a:r>
            <a:r>
              <a:rPr lang="en-US" altLang="zh-CN"/>
              <a:t>I/O</a:t>
            </a:r>
            <a:r>
              <a:rPr lang="zh-CN" altLang="en-US"/>
              <a:t>方式：</a:t>
            </a:r>
            <a:r>
              <a:rPr lang="zh-CN" altLang="en-US">
                <a:solidFill>
                  <a:srgbClr val="FF0000"/>
                </a:solidFill>
              </a:rPr>
              <a:t>独立编址</a:t>
            </a:r>
          </a:p>
          <a:p>
            <a:pPr lvl="2">
              <a:spcBef>
                <a:spcPts val="300"/>
              </a:spcBef>
            </a:pPr>
            <a:r>
              <a:rPr lang="en-US" altLang="zh-CN"/>
              <a:t>IN </a:t>
            </a:r>
            <a:r>
              <a:rPr lang="zh-CN" altLang="en-US"/>
              <a:t>指令</a:t>
            </a:r>
          </a:p>
          <a:p>
            <a:pPr lvl="2">
              <a:spcBef>
                <a:spcPts val="300"/>
              </a:spcBef>
            </a:pPr>
            <a:r>
              <a:rPr lang="en-US" altLang="zh-CN"/>
              <a:t>OUT </a:t>
            </a:r>
            <a:r>
              <a:rPr lang="zh-CN" altLang="en-US"/>
              <a:t>指令</a:t>
            </a:r>
          </a:p>
          <a:p>
            <a:pPr lvl="1">
              <a:spcBef>
                <a:spcPts val="300"/>
              </a:spcBef>
            </a:pPr>
            <a:r>
              <a:rPr lang="en-US" altLang="zh-CN"/>
              <a:t>DMA</a:t>
            </a:r>
            <a:r>
              <a:rPr lang="zh-CN" altLang="en-US"/>
              <a:t>方式</a:t>
            </a:r>
          </a:p>
          <a:p>
            <a:pPr lvl="1">
              <a:spcBef>
                <a:spcPts val="300"/>
              </a:spcBef>
            </a:pPr>
            <a:r>
              <a:rPr lang="en-US" altLang="zh-CN"/>
              <a:t>I/O</a:t>
            </a:r>
            <a:r>
              <a:rPr lang="zh-CN" altLang="en-US" smtClean="0"/>
              <a:t>处理机方式</a:t>
            </a:r>
            <a:endParaRPr lang="zh-CN" altLang="en-US"/>
          </a:p>
          <a:p>
            <a:pPr lvl="1">
              <a:spcBef>
                <a:spcPts val="300"/>
              </a:spcBef>
            </a:pPr>
            <a:r>
              <a:rPr lang="zh-CN" altLang="en-US"/>
              <a:t>通道处理机方式 </a:t>
            </a:r>
          </a:p>
        </p:txBody>
      </p:sp>
      <p:sp>
        <p:nvSpPr>
          <p:cNvPr id="6" name="动作按钮: 上一张 5">
            <a:hlinkClick r:id="rId2" action="ppaction://hlinksldjump" highlightClick="1"/>
          </p:cNvPr>
          <p:cNvSpPr/>
          <p:nvPr/>
        </p:nvSpPr>
        <p:spPr bwMode="auto">
          <a:xfrm>
            <a:off x="8244408" y="404664"/>
            <a:ext cx="504056" cy="504056"/>
          </a:xfrm>
          <a:prstGeom prst="actionButtonRetur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2F62061-9B38-41C8-8311-5908F26A5DAD}" type="slidenum">
              <a:rPr lang="zh-CN" altLang="en-US"/>
              <a:pPr/>
              <a:t>38</a:t>
            </a:fld>
            <a:endParaRPr lang="en-US" altLang="zh-CN"/>
          </a:p>
        </p:txBody>
      </p:sp>
      <p:sp>
        <p:nvSpPr>
          <p:cNvPr id="1014786" name="Rectangle 2"/>
          <p:cNvSpPr>
            <a:spLocks noGrp="1" noChangeArrowheads="1"/>
          </p:cNvSpPr>
          <p:nvPr>
            <p:ph type="title"/>
          </p:nvPr>
        </p:nvSpPr>
        <p:spPr/>
        <p:txBody>
          <a:bodyPr/>
          <a:lstStyle/>
          <a:p>
            <a:r>
              <a:rPr lang="en-US" altLang="zh-CN" smtClean="0"/>
              <a:t>5.2.4</a:t>
            </a:r>
            <a:r>
              <a:rPr lang="en-US" altLang="zh-CN" b="0" smtClean="0"/>
              <a:t> </a:t>
            </a:r>
            <a:r>
              <a:rPr lang="zh-CN" altLang="en-US" b="0" smtClean="0"/>
              <a:t>指令</a:t>
            </a:r>
            <a:r>
              <a:rPr lang="en-US" altLang="zh-CN" b="0" smtClean="0"/>
              <a:t>	</a:t>
            </a:r>
            <a:r>
              <a:rPr lang="en-US" altLang="zh-CN" sz="2800" smtClean="0">
                <a:solidFill>
                  <a:srgbClr val="006600"/>
                </a:solidFill>
                <a:ea typeface="黑体" pitchFamily="2" charset="-122"/>
              </a:rPr>
              <a:t>6. </a:t>
            </a:r>
            <a:r>
              <a:rPr lang="zh-CN" altLang="en-US" sz="2800">
                <a:solidFill>
                  <a:srgbClr val="006600"/>
                </a:solidFill>
                <a:ea typeface="黑体" pitchFamily="2" charset="-122"/>
              </a:rPr>
              <a:t>系统控制类</a:t>
            </a:r>
          </a:p>
        </p:txBody>
      </p:sp>
      <p:sp>
        <p:nvSpPr>
          <p:cNvPr id="1014787" name="Rectangle 3"/>
          <p:cNvSpPr>
            <a:spLocks noGrp="1" noChangeArrowheads="1"/>
          </p:cNvSpPr>
          <p:nvPr>
            <p:ph type="body" idx="1"/>
          </p:nvPr>
        </p:nvSpPr>
        <p:spPr>
          <a:xfrm>
            <a:off x="250825" y="692150"/>
            <a:ext cx="8893175" cy="6022975"/>
          </a:xfrm>
        </p:spPr>
        <p:txBody>
          <a:bodyPr/>
          <a:lstStyle/>
          <a:p>
            <a:pPr>
              <a:spcBef>
                <a:spcPct val="10000"/>
              </a:spcBef>
            </a:pPr>
            <a:r>
              <a:rPr lang="zh-CN" altLang="en-US"/>
              <a:t>通常是</a:t>
            </a:r>
            <a:r>
              <a:rPr lang="zh-CN" altLang="en-US">
                <a:solidFill>
                  <a:srgbClr val="FF0000"/>
                </a:solidFill>
              </a:rPr>
              <a:t>特权指令</a:t>
            </a:r>
          </a:p>
          <a:p>
            <a:pPr>
              <a:spcBef>
                <a:spcPct val="10000"/>
              </a:spcBef>
            </a:pPr>
            <a:r>
              <a:rPr lang="zh-CN" altLang="en-US"/>
              <a:t>由</a:t>
            </a:r>
            <a:r>
              <a:rPr lang="zh-CN" altLang="en-US">
                <a:solidFill>
                  <a:srgbClr val="0000FF"/>
                </a:solidFill>
              </a:rPr>
              <a:t>操作系统</a:t>
            </a:r>
            <a:r>
              <a:rPr lang="zh-CN" altLang="en-US"/>
              <a:t>或</a:t>
            </a:r>
            <a:r>
              <a:rPr lang="zh-CN" altLang="en-US">
                <a:solidFill>
                  <a:srgbClr val="0000FF"/>
                </a:solidFill>
              </a:rPr>
              <a:t>系统软件</a:t>
            </a:r>
            <a:r>
              <a:rPr lang="zh-CN" altLang="en-US"/>
              <a:t>使用</a:t>
            </a:r>
          </a:p>
          <a:p>
            <a:pPr>
              <a:spcBef>
                <a:spcPct val="10000"/>
              </a:spcBef>
            </a:pPr>
            <a:r>
              <a:rPr lang="zh-CN" altLang="en-US"/>
              <a:t>在</a:t>
            </a:r>
            <a:r>
              <a:rPr lang="zh-CN" altLang="en-US">
                <a:solidFill>
                  <a:srgbClr val="0000FF"/>
                </a:solidFill>
              </a:rPr>
              <a:t>多用户</a:t>
            </a:r>
            <a:r>
              <a:rPr lang="zh-CN" altLang="en-US"/>
              <a:t>、</a:t>
            </a:r>
            <a:r>
              <a:rPr lang="zh-CN" altLang="en-US">
                <a:solidFill>
                  <a:srgbClr val="0000FF"/>
                </a:solidFill>
              </a:rPr>
              <a:t>多任务</a:t>
            </a:r>
            <a:r>
              <a:rPr lang="zh-CN" altLang="en-US"/>
              <a:t>计算机系统中，必须设置特权指令</a:t>
            </a:r>
          </a:p>
          <a:p>
            <a:pPr>
              <a:spcBef>
                <a:spcPct val="10000"/>
              </a:spcBef>
            </a:pPr>
            <a:r>
              <a:rPr lang="zh-CN" altLang="en-US"/>
              <a:t>主要用于</a:t>
            </a:r>
            <a:r>
              <a:rPr lang="zh-CN" altLang="en-US">
                <a:solidFill>
                  <a:srgbClr val="0000FF"/>
                </a:solidFill>
              </a:rPr>
              <a:t>系统资源</a:t>
            </a:r>
            <a:r>
              <a:rPr lang="zh-CN" altLang="en-US"/>
              <a:t>的</a:t>
            </a:r>
            <a:r>
              <a:rPr lang="zh-CN" altLang="en-US">
                <a:solidFill>
                  <a:srgbClr val="0000FF"/>
                </a:solidFill>
              </a:rPr>
              <a:t>分配</a:t>
            </a:r>
            <a:r>
              <a:rPr lang="zh-CN" altLang="en-US"/>
              <a:t>和</a:t>
            </a:r>
            <a:r>
              <a:rPr lang="zh-CN" altLang="en-US">
                <a:solidFill>
                  <a:srgbClr val="0000FF"/>
                </a:solidFill>
              </a:rPr>
              <a:t>管理</a:t>
            </a:r>
          </a:p>
          <a:p>
            <a:pPr lvl="1">
              <a:spcBef>
                <a:spcPct val="10000"/>
              </a:spcBef>
            </a:pPr>
            <a:r>
              <a:rPr lang="zh-CN" altLang="en-US"/>
              <a:t>检测用户的</a:t>
            </a:r>
            <a:r>
              <a:rPr lang="zh-CN" altLang="en-US">
                <a:solidFill>
                  <a:srgbClr val="006600"/>
                </a:solidFill>
              </a:rPr>
              <a:t>访问权限</a:t>
            </a:r>
          </a:p>
          <a:p>
            <a:pPr lvl="1">
              <a:spcBef>
                <a:spcPct val="10000"/>
              </a:spcBef>
            </a:pPr>
            <a:r>
              <a:rPr lang="zh-CN" altLang="en-US"/>
              <a:t>修改虚拟存储器中的</a:t>
            </a:r>
            <a:r>
              <a:rPr lang="zh-CN" altLang="en-US">
                <a:solidFill>
                  <a:srgbClr val="006600"/>
                </a:solidFill>
              </a:rPr>
              <a:t>段表</a:t>
            </a:r>
            <a:r>
              <a:rPr lang="zh-CN" altLang="en-US"/>
              <a:t>、</a:t>
            </a:r>
            <a:r>
              <a:rPr lang="zh-CN" altLang="en-US">
                <a:solidFill>
                  <a:srgbClr val="006600"/>
                </a:solidFill>
              </a:rPr>
              <a:t>页表</a:t>
            </a:r>
          </a:p>
          <a:p>
            <a:pPr lvl="1">
              <a:spcBef>
                <a:spcPct val="10000"/>
              </a:spcBef>
            </a:pPr>
            <a:r>
              <a:rPr lang="zh-CN" altLang="en-US"/>
              <a:t>改变系统</a:t>
            </a:r>
            <a:r>
              <a:rPr lang="zh-CN" altLang="en-US">
                <a:solidFill>
                  <a:srgbClr val="006600"/>
                </a:solidFill>
              </a:rPr>
              <a:t>工作模式</a:t>
            </a:r>
          </a:p>
          <a:p>
            <a:pPr lvl="1">
              <a:spcBef>
                <a:spcPct val="10000"/>
              </a:spcBef>
            </a:pPr>
            <a:r>
              <a:rPr lang="zh-CN" altLang="en-US">
                <a:solidFill>
                  <a:srgbClr val="006600"/>
                </a:solidFill>
              </a:rPr>
              <a:t>任务</a:t>
            </a:r>
            <a:r>
              <a:rPr lang="zh-CN" altLang="en-US"/>
              <a:t>的创建与切换</a:t>
            </a:r>
          </a:p>
          <a:p>
            <a:pPr lvl="1">
              <a:spcBef>
                <a:spcPct val="10000"/>
              </a:spcBef>
            </a:pPr>
            <a:r>
              <a:rPr lang="en-US" altLang="zh-CN">
                <a:latin typeface="宋体"/>
                <a:ea typeface="宋体" charset="-122"/>
              </a:rPr>
              <a:t>……</a:t>
            </a:r>
            <a:endParaRPr lang="en-US" altLang="zh-CN">
              <a:ea typeface="宋体" charset="-122"/>
            </a:endParaRPr>
          </a:p>
          <a:p>
            <a:pPr>
              <a:spcBef>
                <a:spcPct val="10000"/>
              </a:spcBef>
            </a:pPr>
            <a:r>
              <a:rPr lang="zh-CN" altLang="en-US"/>
              <a:t>在某些多用户计算机系统中，为了统一管理各外围设备，</a:t>
            </a:r>
            <a:r>
              <a:rPr lang="zh-CN" altLang="en-US">
                <a:solidFill>
                  <a:srgbClr val="FF0000"/>
                </a:solidFill>
              </a:rPr>
              <a:t>输入</a:t>
            </a:r>
            <a:r>
              <a:rPr lang="en-US" altLang="zh-CN">
                <a:solidFill>
                  <a:srgbClr val="FF0000"/>
                </a:solidFill>
              </a:rPr>
              <a:t>/</a:t>
            </a:r>
            <a:r>
              <a:rPr lang="zh-CN" altLang="en-US">
                <a:solidFill>
                  <a:srgbClr val="FF0000"/>
                </a:solidFill>
              </a:rPr>
              <a:t>输出指令</a:t>
            </a:r>
            <a:r>
              <a:rPr lang="zh-CN" altLang="en-US"/>
              <a:t>也被列为特权指令</a:t>
            </a:r>
          </a:p>
        </p:txBody>
      </p:sp>
      <p:sp>
        <p:nvSpPr>
          <p:cNvPr id="6" name="动作按钮: 上一张 5">
            <a:hlinkClick r:id="rId2" action="ppaction://hlinksldjump" highlightClick="1"/>
          </p:cNvPr>
          <p:cNvSpPr/>
          <p:nvPr/>
        </p:nvSpPr>
        <p:spPr bwMode="auto">
          <a:xfrm>
            <a:off x="8244408" y="404664"/>
            <a:ext cx="504056" cy="504056"/>
          </a:xfrm>
          <a:prstGeom prst="actionButtonRetur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190C9BC-4A66-4D02-9EC6-AD83A0C19607}" type="slidenum">
              <a:rPr lang="zh-CN" altLang="en-US"/>
              <a:pPr/>
              <a:t>39</a:t>
            </a:fld>
            <a:endParaRPr lang="en-US" altLang="zh-CN"/>
          </a:p>
        </p:txBody>
      </p:sp>
      <p:sp>
        <p:nvSpPr>
          <p:cNvPr id="1015810" name="Rectangle 2"/>
          <p:cNvSpPr>
            <a:spLocks noGrp="1" noChangeArrowheads="1"/>
          </p:cNvSpPr>
          <p:nvPr>
            <p:ph type="title"/>
          </p:nvPr>
        </p:nvSpPr>
        <p:spPr/>
        <p:txBody>
          <a:bodyPr/>
          <a:lstStyle/>
          <a:p>
            <a:r>
              <a:rPr lang="en-US" altLang="zh-CN" smtClean="0"/>
              <a:t>5.2.4</a:t>
            </a:r>
            <a:r>
              <a:rPr lang="en-US" altLang="zh-CN" b="0" smtClean="0"/>
              <a:t> </a:t>
            </a:r>
            <a:r>
              <a:rPr lang="zh-CN" altLang="en-US" b="0" smtClean="0"/>
              <a:t>指令</a:t>
            </a:r>
            <a:r>
              <a:rPr lang="en-US" altLang="zh-CN" b="0" smtClean="0"/>
              <a:t>	</a:t>
            </a:r>
            <a:r>
              <a:rPr lang="en-US" altLang="zh-CN" sz="2800" smtClean="0">
                <a:solidFill>
                  <a:srgbClr val="006600"/>
                </a:solidFill>
                <a:ea typeface="黑体" pitchFamily="2" charset="-122"/>
              </a:rPr>
              <a:t>7. </a:t>
            </a:r>
            <a:r>
              <a:rPr lang="zh-CN" altLang="en-US" sz="2800" smtClean="0">
                <a:solidFill>
                  <a:srgbClr val="006600"/>
                </a:solidFill>
                <a:ea typeface="黑体" pitchFamily="2" charset="-122"/>
              </a:rPr>
              <a:t>程序控制类</a:t>
            </a:r>
            <a:endParaRPr lang="zh-CN" altLang="en-US" sz="2800">
              <a:solidFill>
                <a:srgbClr val="006600"/>
              </a:solidFill>
              <a:ea typeface="黑体" pitchFamily="2" charset="-122"/>
            </a:endParaRPr>
          </a:p>
        </p:txBody>
      </p:sp>
      <p:sp>
        <p:nvSpPr>
          <p:cNvPr id="1015811" name="Rectangle 3"/>
          <p:cNvSpPr>
            <a:spLocks noGrp="1" noChangeArrowheads="1"/>
          </p:cNvSpPr>
          <p:nvPr>
            <p:ph type="body" idx="1"/>
          </p:nvPr>
        </p:nvSpPr>
        <p:spPr>
          <a:xfrm>
            <a:off x="684213" y="1125538"/>
            <a:ext cx="8208962" cy="5589587"/>
          </a:xfrm>
        </p:spPr>
        <p:txBody>
          <a:bodyPr/>
          <a:lstStyle/>
          <a:p>
            <a:pPr>
              <a:spcBef>
                <a:spcPct val="10000"/>
              </a:spcBef>
            </a:pPr>
            <a:r>
              <a:rPr lang="zh-CN" altLang="en-US"/>
              <a:t>转移指令</a:t>
            </a:r>
          </a:p>
          <a:p>
            <a:pPr>
              <a:spcBef>
                <a:spcPct val="10000"/>
              </a:spcBef>
            </a:pPr>
            <a:r>
              <a:rPr lang="zh-CN" altLang="en-US"/>
              <a:t>循环控制指令</a:t>
            </a:r>
          </a:p>
          <a:p>
            <a:pPr>
              <a:spcBef>
                <a:spcPct val="10000"/>
              </a:spcBef>
            </a:pPr>
            <a:r>
              <a:rPr lang="zh-CN" altLang="en-US"/>
              <a:t>过程调用和返回指令</a:t>
            </a:r>
          </a:p>
          <a:p>
            <a:pPr>
              <a:spcBef>
                <a:spcPct val="10000"/>
              </a:spcBef>
            </a:pPr>
            <a:r>
              <a:rPr lang="zh-CN" altLang="en-US"/>
              <a:t>程序自中断指令</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E7793AD-B4D8-4C97-8187-F777E82B1895}" type="slidenum">
              <a:rPr lang="zh-CN" altLang="en-US"/>
              <a:pPr/>
              <a:t>4</a:t>
            </a:fld>
            <a:endParaRPr lang="en-US" altLang="zh-CN"/>
          </a:p>
        </p:txBody>
      </p:sp>
      <p:sp>
        <p:nvSpPr>
          <p:cNvPr id="968707" name="Rectangle 3"/>
          <p:cNvSpPr>
            <a:spLocks noGrp="1" noChangeArrowheads="1"/>
          </p:cNvSpPr>
          <p:nvPr>
            <p:ph type="body" idx="1"/>
          </p:nvPr>
        </p:nvSpPr>
        <p:spPr>
          <a:xfrm>
            <a:off x="601663" y="1196753"/>
            <a:ext cx="4042345" cy="5400452"/>
          </a:xfrm>
        </p:spPr>
        <p:txBody>
          <a:bodyPr/>
          <a:lstStyle/>
          <a:p>
            <a:pPr>
              <a:spcBef>
                <a:spcPts val="300"/>
              </a:spcBef>
            </a:pPr>
            <a:r>
              <a:rPr lang="zh-CN" altLang="en-US" smtClean="0"/>
              <a:t>指令系统结构层定义</a:t>
            </a:r>
            <a:endParaRPr lang="en-US" altLang="zh-CN" smtClean="0"/>
          </a:p>
          <a:p>
            <a:pPr lvl="1">
              <a:spcBef>
                <a:spcPts val="300"/>
              </a:spcBef>
            </a:pPr>
            <a:r>
              <a:rPr lang="zh-CN" altLang="en-US" smtClean="0">
                <a:solidFill>
                  <a:srgbClr val="9900CC"/>
                </a:solidFill>
              </a:rPr>
              <a:t>存储</a:t>
            </a:r>
            <a:r>
              <a:rPr lang="zh-CN" altLang="en-US" smtClean="0"/>
              <a:t>模式</a:t>
            </a:r>
            <a:endParaRPr lang="en-US" altLang="zh-CN" smtClean="0"/>
          </a:p>
          <a:p>
            <a:pPr lvl="1">
              <a:spcBef>
                <a:spcPts val="300"/>
              </a:spcBef>
            </a:pPr>
            <a:r>
              <a:rPr lang="zh-CN" altLang="en-US" smtClean="0">
                <a:solidFill>
                  <a:srgbClr val="9900CC"/>
                </a:solidFill>
              </a:rPr>
              <a:t>寄存器</a:t>
            </a:r>
            <a:r>
              <a:rPr lang="zh-CN" altLang="en-US" smtClean="0"/>
              <a:t>组织</a:t>
            </a:r>
            <a:endParaRPr lang="en-US" altLang="zh-CN" smtClean="0"/>
          </a:p>
          <a:p>
            <a:pPr lvl="1">
              <a:spcBef>
                <a:spcPts val="300"/>
              </a:spcBef>
            </a:pPr>
            <a:r>
              <a:rPr lang="zh-CN" altLang="en-US" smtClean="0">
                <a:solidFill>
                  <a:srgbClr val="9900CC"/>
                </a:solidFill>
              </a:rPr>
              <a:t>数据</a:t>
            </a:r>
            <a:r>
              <a:rPr lang="zh-CN" altLang="en-US" smtClean="0"/>
              <a:t>类型</a:t>
            </a:r>
            <a:endParaRPr lang="en-US" altLang="zh-CN" smtClean="0"/>
          </a:p>
          <a:p>
            <a:pPr lvl="1">
              <a:spcBef>
                <a:spcPts val="300"/>
              </a:spcBef>
            </a:pPr>
            <a:r>
              <a:rPr lang="zh-CN" altLang="en-US" smtClean="0">
                <a:solidFill>
                  <a:srgbClr val="9900CC"/>
                </a:solidFill>
              </a:rPr>
              <a:t>指令</a:t>
            </a:r>
            <a:endParaRPr lang="en-US" altLang="zh-CN" smtClean="0">
              <a:solidFill>
                <a:srgbClr val="9900CC"/>
              </a:solidFill>
            </a:endParaRPr>
          </a:p>
          <a:p>
            <a:pPr>
              <a:spcBef>
                <a:spcPts val="300"/>
              </a:spcBef>
            </a:pPr>
            <a:r>
              <a:rPr lang="zh-CN" altLang="en-US" smtClean="0"/>
              <a:t>指令设计</a:t>
            </a:r>
            <a:endParaRPr lang="en-US" altLang="zh-CN" smtClean="0"/>
          </a:p>
          <a:p>
            <a:pPr lvl="1">
              <a:spcBef>
                <a:spcPts val="300"/>
              </a:spcBef>
            </a:pPr>
            <a:r>
              <a:rPr lang="zh-CN" altLang="en-US" smtClean="0"/>
              <a:t>指令</a:t>
            </a:r>
            <a:r>
              <a:rPr lang="zh-CN" altLang="en-US" smtClean="0">
                <a:solidFill>
                  <a:srgbClr val="FF0000"/>
                </a:solidFill>
              </a:rPr>
              <a:t>格式</a:t>
            </a:r>
            <a:endParaRPr lang="en-US" altLang="zh-CN" smtClean="0">
              <a:solidFill>
                <a:srgbClr val="FF0000"/>
              </a:solidFill>
            </a:endParaRPr>
          </a:p>
          <a:p>
            <a:pPr lvl="1">
              <a:spcBef>
                <a:spcPts val="300"/>
              </a:spcBef>
            </a:pPr>
            <a:r>
              <a:rPr lang="zh-CN" altLang="en-US" smtClean="0">
                <a:solidFill>
                  <a:srgbClr val="FF0000"/>
                </a:solidFill>
              </a:rPr>
              <a:t>地址码</a:t>
            </a:r>
            <a:r>
              <a:rPr lang="zh-CN" altLang="en-US" smtClean="0"/>
              <a:t>设计</a:t>
            </a:r>
            <a:endParaRPr lang="en-US" altLang="zh-CN" smtClean="0"/>
          </a:p>
          <a:p>
            <a:pPr lvl="1">
              <a:spcBef>
                <a:spcPts val="300"/>
              </a:spcBef>
            </a:pPr>
            <a:r>
              <a:rPr lang="zh-CN" altLang="en-US" smtClean="0">
                <a:solidFill>
                  <a:srgbClr val="FF0000"/>
                </a:solidFill>
              </a:rPr>
              <a:t>操作码</a:t>
            </a:r>
            <a:r>
              <a:rPr lang="zh-CN" altLang="en-US" smtClean="0"/>
              <a:t>设计</a:t>
            </a:r>
            <a:endParaRPr lang="en-US" altLang="zh-CN" smtClean="0"/>
          </a:p>
          <a:p>
            <a:pPr lvl="1">
              <a:spcBef>
                <a:spcPts val="300"/>
              </a:spcBef>
            </a:pPr>
            <a:r>
              <a:rPr lang="zh-CN" altLang="en-US" smtClean="0"/>
              <a:t>指令</a:t>
            </a:r>
            <a:r>
              <a:rPr lang="zh-CN" altLang="en-US" smtClean="0">
                <a:solidFill>
                  <a:srgbClr val="FF0000"/>
                </a:solidFill>
              </a:rPr>
              <a:t>长度</a:t>
            </a:r>
            <a:r>
              <a:rPr lang="zh-CN" altLang="en-US" smtClean="0"/>
              <a:t>设计</a:t>
            </a:r>
            <a:endParaRPr lang="en-US" altLang="zh-CN" smtClean="0"/>
          </a:p>
        </p:txBody>
      </p:sp>
      <p:sp>
        <p:nvSpPr>
          <p:cNvPr id="968708" name="Rectangle 4"/>
          <p:cNvSpPr>
            <a:spLocks noChangeArrowheads="1"/>
          </p:cNvSpPr>
          <p:nvPr/>
        </p:nvSpPr>
        <p:spPr bwMode="auto">
          <a:xfrm>
            <a:off x="601663" y="548680"/>
            <a:ext cx="8362950" cy="576262"/>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zh-CN" altLang="en-US" sz="2800">
                <a:latin typeface="Arial" charset="0"/>
                <a:ea typeface="黑体" pitchFamily="2" charset="-122"/>
              </a:rPr>
              <a:t>本章内容：</a:t>
            </a:r>
          </a:p>
        </p:txBody>
      </p:sp>
      <p:sp>
        <p:nvSpPr>
          <p:cNvPr id="6" name="Rectangle 3"/>
          <p:cNvSpPr txBox="1">
            <a:spLocks noChangeArrowheads="1"/>
          </p:cNvSpPr>
          <p:nvPr/>
        </p:nvSpPr>
        <p:spPr bwMode="auto">
          <a:xfrm>
            <a:off x="4644008" y="1196752"/>
            <a:ext cx="4320480" cy="54004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3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基本</a:t>
            </a:r>
            <a:r>
              <a:rPr kumimoji="0" lang="zh-CN" altLang="en-US" sz="2800" b="1" i="0" u="none" strike="noStrike" kern="0" cap="none" spc="0" normalizeH="0" baseline="0" noProof="0" smtClean="0">
                <a:ln>
                  <a:noFill/>
                </a:ln>
                <a:solidFill>
                  <a:srgbClr val="FF0000"/>
                </a:solidFill>
                <a:effectLst/>
                <a:uLnTx/>
                <a:uFillTx/>
                <a:latin typeface="+mn-lt"/>
                <a:ea typeface="+mn-ea"/>
                <a:cs typeface="+mn-cs"/>
              </a:rPr>
              <a:t>寻址方式</a:t>
            </a:r>
            <a:endParaRPr kumimoji="0" lang="en-US" altLang="zh-CN" sz="2800" b="1" i="0" u="none" strike="noStrike" kern="0" cap="none" spc="0" normalizeH="0" baseline="0" noProof="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ts val="300"/>
              </a:spcBef>
              <a:spcAft>
                <a:spcPct val="0"/>
              </a:spcAft>
              <a:buClr>
                <a:schemeClr val="bg2"/>
              </a:buClr>
              <a:buSzPct val="75000"/>
              <a:buFont typeface="Wingdings" pitchFamily="2" charset="2"/>
              <a:buChar char="n"/>
              <a:tabLst/>
              <a:defRPr/>
            </a:pPr>
            <a:r>
              <a:rPr kumimoji="0" lang="en-US" altLang="zh-CN" sz="2800" b="1" i="0" u="none" strike="noStrike" kern="0" cap="none" spc="0" normalizeH="0" baseline="0" noProof="0" smtClean="0">
                <a:ln>
                  <a:noFill/>
                </a:ln>
                <a:solidFill>
                  <a:srgbClr val="FF0066"/>
                </a:solidFill>
                <a:effectLst/>
                <a:uLnTx/>
                <a:uFillTx/>
                <a:latin typeface="+mn-lt"/>
                <a:ea typeface="+mn-ea"/>
                <a:cs typeface="+mn-cs"/>
              </a:rPr>
              <a:t>CISC</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 与 </a:t>
            </a:r>
            <a:r>
              <a:rPr kumimoji="0" lang="en-US" altLang="zh-CN" sz="2800" b="1" i="0" u="none" strike="noStrike" kern="0" cap="none" spc="0" normalizeH="0" baseline="0" noProof="0" smtClean="0">
                <a:ln>
                  <a:noFill/>
                </a:ln>
                <a:solidFill>
                  <a:srgbClr val="FF0066"/>
                </a:solidFill>
                <a:effectLst/>
                <a:uLnTx/>
                <a:uFillTx/>
                <a:latin typeface="+mn-lt"/>
                <a:ea typeface="+mn-ea"/>
                <a:cs typeface="+mn-cs"/>
              </a:rPr>
              <a:t>RISC</a:t>
            </a:r>
          </a:p>
          <a:p>
            <a:pPr marL="342900" marR="0" lvl="0" indent="-342900" algn="l" defTabSz="914400" rtl="0" eaLnBrk="1" fontAlgn="base" latinLnBrk="0" hangingPunct="1">
              <a:lnSpc>
                <a:spcPct val="100000"/>
              </a:lnSpc>
              <a:spcBef>
                <a:spcPts val="3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典型指令系统</a:t>
            </a:r>
            <a:endParaRPr kumimoji="0" lang="en-US" altLang="zh-CN" sz="2800" b="1" i="0" u="none" strike="noStrike" kern="0" cap="none" spc="0" normalizeH="0" baseline="0" noProof="0" smtClean="0">
              <a:ln>
                <a:noFill/>
              </a:ln>
              <a:solidFill>
                <a:schemeClr val="tx1"/>
              </a:solidFill>
              <a:effectLst/>
              <a:uLnTx/>
              <a:uFillTx/>
              <a:latin typeface="+mn-lt"/>
              <a:ea typeface="+mn-ea"/>
              <a:cs typeface="+mn-cs"/>
            </a:endParaRPr>
          </a:p>
          <a:p>
            <a:pPr marL="800100" lvl="1" indent="-342900" algn="l">
              <a:spcBef>
                <a:spcPts val="300"/>
              </a:spcBef>
              <a:buClr>
                <a:srgbClr val="008000"/>
              </a:buClr>
              <a:buSzPct val="75000"/>
              <a:buFont typeface="Wingdings" pitchFamily="2" charset="2"/>
              <a:buChar char="l"/>
            </a:pPr>
            <a:r>
              <a:rPr lang="en-US" altLang="zh-CN" sz="2800" kern="0" smtClean="0">
                <a:solidFill>
                  <a:srgbClr val="0000FF"/>
                </a:solidFill>
                <a:latin typeface="+mn-lt"/>
                <a:ea typeface="+mn-ea"/>
              </a:rPr>
              <a:t>Intel</a:t>
            </a:r>
            <a:r>
              <a:rPr lang="en-US" altLang="zh-CN" sz="2800" kern="0" smtClean="0">
                <a:latin typeface="+mn-lt"/>
                <a:ea typeface="+mn-ea"/>
              </a:rPr>
              <a:t> CPU </a:t>
            </a:r>
            <a:r>
              <a:rPr lang="zh-CN" altLang="en-US" sz="2800" kern="0" smtClean="0">
                <a:latin typeface="+mn-lt"/>
                <a:ea typeface="+mn-ea"/>
              </a:rPr>
              <a:t>指令系统</a:t>
            </a:r>
            <a:endParaRPr lang="en-US" altLang="zh-CN" sz="2800" kern="0" smtClean="0">
              <a:latin typeface="+mn-lt"/>
              <a:ea typeface="+mn-ea"/>
            </a:endParaRPr>
          </a:p>
          <a:p>
            <a:pPr marL="800100" lvl="1" indent="-342900" algn="l">
              <a:spcBef>
                <a:spcPts val="300"/>
              </a:spcBef>
              <a:buClr>
                <a:srgbClr val="008000"/>
              </a:buClr>
              <a:buSzPct val="75000"/>
              <a:buFont typeface="Wingdings" pitchFamily="2" charset="2"/>
              <a:buChar char="l"/>
            </a:pPr>
            <a:r>
              <a:rPr kumimoji="0" lang="en-US" altLang="zh-CN" sz="2800" b="1" i="0" u="none" strike="noStrike" kern="0" cap="none" spc="0" normalizeH="0" baseline="0" noProof="0" smtClean="0">
                <a:ln>
                  <a:noFill/>
                </a:ln>
                <a:solidFill>
                  <a:srgbClr val="0000FF"/>
                </a:solidFill>
                <a:effectLst/>
                <a:uLnTx/>
                <a:uFillTx/>
                <a:latin typeface="+mn-lt"/>
                <a:ea typeface="+mn-ea"/>
                <a:cs typeface="+mn-cs"/>
              </a:rPr>
              <a:t>MIPS</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指令系统</a:t>
            </a:r>
            <a:endParaRPr kumimoji="0" lang="en-US" altLang="zh-CN" sz="2800" b="1" i="0" u="none" strike="noStrike" kern="0" cap="none" spc="0" normalizeH="0" baseline="0" noProof="0" smtClean="0">
              <a:ln>
                <a:noFill/>
              </a:ln>
              <a:solidFill>
                <a:schemeClr val="tx1"/>
              </a:solidFill>
              <a:effectLst/>
              <a:uLnTx/>
              <a:uFillTx/>
              <a:latin typeface="+mn-lt"/>
              <a:ea typeface="+mn-ea"/>
              <a:cs typeface="+mn-cs"/>
            </a:endParaRPr>
          </a:p>
        </p:txBody>
      </p:sp>
      <p:cxnSp>
        <p:nvCxnSpPr>
          <p:cNvPr id="8" name="直接连接符 7"/>
          <p:cNvCxnSpPr/>
          <p:nvPr/>
        </p:nvCxnSpPr>
        <p:spPr bwMode="auto">
          <a:xfrm>
            <a:off x="4499992" y="1124744"/>
            <a:ext cx="0" cy="4752528"/>
          </a:xfrm>
          <a:prstGeom prst="line">
            <a:avLst/>
          </a:prstGeom>
          <a:solidFill>
            <a:schemeClr val="accent1"/>
          </a:solidFill>
          <a:ln w="76200" cap="flat" cmpd="tri" algn="ctr">
            <a:solidFill>
              <a:srgbClr val="FF6600"/>
            </a:solidFill>
            <a:prstDash val="solid"/>
            <a:round/>
            <a:headEnd type="none" w="med" len="med"/>
            <a:tailEnd type="none" w="med" len="med"/>
          </a:ln>
          <a:effectLst/>
        </p:spPr>
      </p:cxnSp>
      <p:cxnSp>
        <p:nvCxnSpPr>
          <p:cNvPr id="10" name="直接连接符 9"/>
          <p:cNvCxnSpPr/>
          <p:nvPr/>
        </p:nvCxnSpPr>
        <p:spPr bwMode="auto">
          <a:xfrm flipH="1">
            <a:off x="683568" y="1124744"/>
            <a:ext cx="8136904" cy="0"/>
          </a:xfrm>
          <a:prstGeom prst="line">
            <a:avLst/>
          </a:prstGeom>
          <a:solidFill>
            <a:schemeClr val="accent1"/>
          </a:solidFill>
          <a:ln w="76200" cap="flat" cmpd="tri" algn="ctr">
            <a:solidFill>
              <a:srgbClr val="FF6600"/>
            </a:solidFill>
            <a:prstDash val="solid"/>
            <a:round/>
            <a:headEnd type="none" w="med" len="med"/>
            <a:tailEnd type="none" w="med" len="med"/>
          </a:ln>
          <a:effectLst/>
        </p:spPr>
      </p:cxn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821A91A6-07BA-42A1-AD11-AF92E25C18A5}" type="slidenum">
              <a:rPr lang="zh-CN" altLang="en-US"/>
              <a:pPr/>
              <a:t>40</a:t>
            </a:fld>
            <a:endParaRPr lang="en-US" altLang="zh-CN"/>
          </a:p>
        </p:txBody>
      </p:sp>
      <p:sp>
        <p:nvSpPr>
          <p:cNvPr id="1016834" name="Rectangle 2"/>
          <p:cNvSpPr>
            <a:spLocks noGrp="1" noChangeArrowheads="1"/>
          </p:cNvSpPr>
          <p:nvPr>
            <p:ph type="title"/>
          </p:nvPr>
        </p:nvSpPr>
        <p:spPr/>
        <p:txBody>
          <a:bodyPr/>
          <a:lstStyle/>
          <a:p>
            <a:r>
              <a:rPr lang="en-US" altLang="zh-CN" smtClean="0"/>
              <a:t>5.2.4</a:t>
            </a:r>
            <a:r>
              <a:rPr lang="en-US" altLang="zh-CN" b="0" smtClean="0"/>
              <a:t> </a:t>
            </a:r>
            <a:r>
              <a:rPr lang="zh-CN" altLang="en-US" b="0" smtClean="0"/>
              <a:t>指令</a:t>
            </a:r>
            <a:r>
              <a:rPr lang="en-US" altLang="zh-CN" b="0" smtClean="0"/>
              <a:t>	</a:t>
            </a:r>
            <a:r>
              <a:rPr lang="en-US" altLang="zh-CN" sz="2800" smtClean="0">
                <a:solidFill>
                  <a:srgbClr val="006600"/>
                </a:solidFill>
                <a:ea typeface="黑体" pitchFamily="2" charset="-122"/>
              </a:rPr>
              <a:t>7. </a:t>
            </a:r>
            <a:r>
              <a:rPr lang="zh-CN" altLang="en-US" sz="2800" smtClean="0">
                <a:solidFill>
                  <a:srgbClr val="006600"/>
                </a:solidFill>
                <a:ea typeface="黑体" pitchFamily="2" charset="-122"/>
              </a:rPr>
              <a:t>程序控制类</a:t>
            </a:r>
            <a:endParaRPr lang="zh-CN" altLang="en-US" sz="2800">
              <a:solidFill>
                <a:srgbClr val="006600"/>
              </a:solidFill>
              <a:ea typeface="黑体" pitchFamily="2" charset="-122"/>
            </a:endParaRPr>
          </a:p>
        </p:txBody>
      </p:sp>
      <p:sp>
        <p:nvSpPr>
          <p:cNvPr id="1016835" name="Rectangle 3"/>
          <p:cNvSpPr>
            <a:spLocks noGrp="1" noChangeArrowheads="1"/>
          </p:cNvSpPr>
          <p:nvPr>
            <p:ph type="body" idx="1"/>
          </p:nvPr>
        </p:nvSpPr>
        <p:spPr>
          <a:xfrm>
            <a:off x="684213" y="1125538"/>
            <a:ext cx="8208962" cy="5589587"/>
          </a:xfrm>
        </p:spPr>
        <p:txBody>
          <a:bodyPr/>
          <a:lstStyle/>
          <a:p>
            <a:pPr>
              <a:spcBef>
                <a:spcPct val="10000"/>
              </a:spcBef>
            </a:pPr>
            <a:r>
              <a:rPr lang="zh-CN" altLang="en-US">
                <a:solidFill>
                  <a:srgbClr val="FF0000"/>
                </a:solidFill>
              </a:rPr>
              <a:t>无条件</a:t>
            </a:r>
            <a:r>
              <a:rPr lang="zh-CN" altLang="en-US"/>
              <a:t>转移指令：</a:t>
            </a:r>
            <a:br>
              <a:rPr lang="zh-CN" altLang="en-US"/>
            </a:br>
            <a:r>
              <a:rPr lang="en-US" altLang="zh-CN"/>
              <a:t>【</a:t>
            </a:r>
            <a:r>
              <a:rPr lang="zh-CN" altLang="en-US"/>
              <a:t>例</a:t>
            </a:r>
            <a:r>
              <a:rPr lang="en-US" altLang="zh-CN"/>
              <a:t>】Intel</a:t>
            </a:r>
            <a:r>
              <a:rPr lang="zh-CN" altLang="en-US"/>
              <a:t>处理器的</a:t>
            </a:r>
            <a:r>
              <a:rPr lang="en-US" altLang="zh-CN"/>
              <a:t>JMP</a:t>
            </a:r>
            <a:r>
              <a:rPr lang="zh-CN" altLang="en-US"/>
              <a:t>指令</a:t>
            </a:r>
            <a:endParaRPr lang="en-US" altLang="zh-CN"/>
          </a:p>
          <a:p>
            <a:pPr>
              <a:spcBef>
                <a:spcPct val="10000"/>
              </a:spcBef>
            </a:pPr>
            <a:r>
              <a:rPr lang="zh-CN" altLang="en-US">
                <a:solidFill>
                  <a:srgbClr val="FF0000"/>
                </a:solidFill>
              </a:rPr>
              <a:t>条件</a:t>
            </a:r>
            <a:r>
              <a:rPr lang="zh-CN" altLang="en-US"/>
              <a:t>转移指令：对设定</a:t>
            </a:r>
            <a:r>
              <a:rPr lang="zh-CN" altLang="en-US">
                <a:solidFill>
                  <a:srgbClr val="CC0066"/>
                </a:solidFill>
              </a:rPr>
              <a:t>条件</a:t>
            </a:r>
            <a:r>
              <a:rPr lang="zh-CN" altLang="en-US"/>
              <a:t>进行测试，仅当</a:t>
            </a:r>
            <a:r>
              <a:rPr lang="zh-CN" altLang="en-US">
                <a:solidFill>
                  <a:srgbClr val="CC0066"/>
                </a:solidFill>
              </a:rPr>
              <a:t>条件</a:t>
            </a:r>
            <a:r>
              <a:rPr lang="zh-CN" altLang="en-US"/>
              <a:t>满足时，进行转移，否则程序继续顺序执行。</a:t>
            </a:r>
            <a:br>
              <a:rPr lang="zh-CN" altLang="en-US"/>
            </a:br>
            <a:r>
              <a:rPr lang="zh-CN" altLang="en-US"/>
              <a:t>转移</a:t>
            </a:r>
            <a:r>
              <a:rPr lang="zh-CN" altLang="en-US">
                <a:solidFill>
                  <a:srgbClr val="CC0066"/>
                </a:solidFill>
              </a:rPr>
              <a:t>条件：</a:t>
            </a:r>
          </a:p>
          <a:p>
            <a:pPr lvl="1">
              <a:spcBef>
                <a:spcPct val="10000"/>
              </a:spcBef>
            </a:pPr>
            <a:r>
              <a:rPr lang="zh-CN" altLang="en-US">
                <a:solidFill>
                  <a:srgbClr val="0000FF"/>
                </a:solidFill>
              </a:rPr>
              <a:t>进位标志</a:t>
            </a:r>
          </a:p>
          <a:p>
            <a:pPr lvl="1">
              <a:spcBef>
                <a:spcPct val="10000"/>
              </a:spcBef>
            </a:pPr>
            <a:r>
              <a:rPr lang="zh-CN" altLang="en-US">
                <a:solidFill>
                  <a:srgbClr val="0000FF"/>
                </a:solidFill>
              </a:rPr>
              <a:t>结果为零标志</a:t>
            </a:r>
          </a:p>
          <a:p>
            <a:pPr lvl="1">
              <a:spcBef>
                <a:spcPct val="10000"/>
              </a:spcBef>
            </a:pPr>
            <a:r>
              <a:rPr lang="zh-CN" altLang="en-US">
                <a:solidFill>
                  <a:srgbClr val="0000FF"/>
                </a:solidFill>
              </a:rPr>
              <a:t>正负标志</a:t>
            </a:r>
          </a:p>
          <a:p>
            <a:pPr lvl="1">
              <a:spcBef>
                <a:spcPct val="10000"/>
              </a:spcBef>
            </a:pPr>
            <a:r>
              <a:rPr lang="zh-CN" altLang="en-US">
                <a:solidFill>
                  <a:srgbClr val="0000FF"/>
                </a:solidFill>
              </a:rPr>
              <a:t>溢出标志</a:t>
            </a:r>
          </a:p>
          <a:p>
            <a:pPr lvl="1">
              <a:spcBef>
                <a:spcPct val="10000"/>
              </a:spcBef>
            </a:pPr>
            <a:r>
              <a:rPr lang="zh-CN" altLang="en-US">
                <a:solidFill>
                  <a:srgbClr val="0000FF"/>
                </a:solidFill>
              </a:rPr>
              <a:t>奇偶标志</a:t>
            </a:r>
          </a:p>
          <a:p>
            <a:pPr lvl="1">
              <a:spcBef>
                <a:spcPct val="10000"/>
              </a:spcBef>
            </a:pPr>
            <a:r>
              <a:rPr lang="en-US" altLang="zh-CN">
                <a:solidFill>
                  <a:srgbClr val="0000FF"/>
                </a:solidFill>
                <a:latin typeface="宋体"/>
                <a:ea typeface="宋体" charset="-122"/>
              </a:rPr>
              <a:t>……</a:t>
            </a:r>
            <a:endParaRPr lang="en-US" altLang="zh-CN">
              <a:solidFill>
                <a:srgbClr val="0000FF"/>
              </a:solidFill>
              <a:ea typeface="宋体" charset="-122"/>
            </a:endParaRPr>
          </a:p>
        </p:txBody>
      </p:sp>
      <p:sp>
        <p:nvSpPr>
          <p:cNvPr id="1016836" name="Text Box 4"/>
          <p:cNvSpPr txBox="1">
            <a:spLocks noChangeArrowheads="1"/>
          </p:cNvSpPr>
          <p:nvPr/>
        </p:nvSpPr>
        <p:spPr bwMode="auto">
          <a:xfrm>
            <a:off x="684213" y="549275"/>
            <a:ext cx="8208962" cy="519113"/>
          </a:xfrm>
          <a:prstGeom prst="rect">
            <a:avLst/>
          </a:prstGeom>
          <a:noFill/>
          <a:ln w="28575" algn="ctr">
            <a:noFill/>
            <a:miter lim="800000"/>
            <a:headEnd/>
            <a:tailEnd type="none" w="med" len="lg"/>
          </a:ln>
          <a:effectLst/>
        </p:spPr>
        <p:txBody>
          <a:bodyPr>
            <a:spAutoFit/>
          </a:bodyPr>
          <a:lstStyle/>
          <a:p>
            <a:pPr algn="l">
              <a:spcBef>
                <a:spcPct val="50000"/>
              </a:spcBef>
            </a:pPr>
            <a:r>
              <a:rPr lang="en-US" altLang="zh-CN" sz="2800" smtClean="0">
                <a:solidFill>
                  <a:srgbClr val="FF0066"/>
                </a:solidFill>
                <a:latin typeface="Arial" charset="0"/>
                <a:ea typeface="黑体" pitchFamily="2" charset="-122"/>
              </a:rPr>
              <a:t>1</a:t>
            </a:r>
            <a:r>
              <a:rPr lang="zh-CN" altLang="en-US" sz="2800" smtClean="0">
                <a:solidFill>
                  <a:srgbClr val="FF0066"/>
                </a:solidFill>
                <a:latin typeface="Arial" charset="0"/>
                <a:ea typeface="黑体" pitchFamily="2" charset="-122"/>
              </a:rPr>
              <a:t>）转移指令</a:t>
            </a:r>
            <a:endParaRPr lang="zh-CN" altLang="en-US" sz="2800">
              <a:solidFill>
                <a:srgbClr val="FF0066"/>
              </a:solidFill>
              <a:latin typeface="Arial" charset="0"/>
              <a:ea typeface="黑体" pitchFamily="2" charset="-122"/>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11"/>
          </p:nvPr>
        </p:nvSpPr>
        <p:spPr/>
        <p:txBody>
          <a:bodyPr/>
          <a:lstStyle/>
          <a:p>
            <a:fld id="{72F8C1BC-41DF-4B09-8E2C-C6967DB4A496}" type="slidenum">
              <a:rPr lang="zh-CN" altLang="en-US"/>
              <a:pPr/>
              <a:t>41</a:t>
            </a:fld>
            <a:endParaRPr lang="en-US" altLang="zh-CN"/>
          </a:p>
        </p:txBody>
      </p:sp>
      <p:sp>
        <p:nvSpPr>
          <p:cNvPr id="1017858" name="Rectangle 2"/>
          <p:cNvSpPr>
            <a:spLocks noGrp="1" noChangeArrowheads="1"/>
          </p:cNvSpPr>
          <p:nvPr>
            <p:ph type="title"/>
          </p:nvPr>
        </p:nvSpPr>
        <p:spPr/>
        <p:txBody>
          <a:bodyPr/>
          <a:lstStyle/>
          <a:p>
            <a:r>
              <a:rPr lang="en-US" altLang="zh-CN" smtClean="0"/>
              <a:t>5.2.4</a:t>
            </a:r>
            <a:r>
              <a:rPr lang="en-US" altLang="zh-CN" b="0" smtClean="0"/>
              <a:t> </a:t>
            </a:r>
            <a:r>
              <a:rPr lang="zh-CN" altLang="en-US" b="0" smtClean="0"/>
              <a:t>指令</a:t>
            </a:r>
            <a:r>
              <a:rPr lang="en-US" altLang="zh-CN" b="0" smtClean="0"/>
              <a:t>	</a:t>
            </a:r>
            <a:r>
              <a:rPr lang="en-US" altLang="zh-CN" sz="2800" smtClean="0">
                <a:solidFill>
                  <a:srgbClr val="006600"/>
                </a:solidFill>
                <a:ea typeface="黑体" pitchFamily="2" charset="-122"/>
              </a:rPr>
              <a:t>7. </a:t>
            </a:r>
            <a:r>
              <a:rPr lang="zh-CN" altLang="en-US" sz="2800" smtClean="0">
                <a:solidFill>
                  <a:srgbClr val="006600"/>
                </a:solidFill>
                <a:ea typeface="黑体" pitchFamily="2" charset="-122"/>
              </a:rPr>
              <a:t>程序控制类</a:t>
            </a:r>
            <a:endParaRPr lang="zh-CN" altLang="en-US" sz="2800">
              <a:solidFill>
                <a:srgbClr val="006600"/>
              </a:solidFill>
              <a:ea typeface="黑体" pitchFamily="2" charset="-122"/>
            </a:endParaRPr>
          </a:p>
        </p:txBody>
      </p:sp>
      <p:sp>
        <p:nvSpPr>
          <p:cNvPr id="1017859" name="Rectangle 3"/>
          <p:cNvSpPr>
            <a:spLocks noGrp="1" noChangeArrowheads="1"/>
          </p:cNvSpPr>
          <p:nvPr>
            <p:ph type="body" idx="1"/>
          </p:nvPr>
        </p:nvSpPr>
        <p:spPr>
          <a:xfrm>
            <a:off x="684213" y="1125538"/>
            <a:ext cx="8208962" cy="5589587"/>
          </a:xfrm>
        </p:spPr>
        <p:txBody>
          <a:bodyPr/>
          <a:lstStyle/>
          <a:p>
            <a:pPr>
              <a:spcBef>
                <a:spcPct val="10000"/>
              </a:spcBef>
            </a:pPr>
            <a:r>
              <a:rPr lang="zh-CN" altLang="en-US"/>
              <a:t>可以通过</a:t>
            </a:r>
            <a:r>
              <a:rPr lang="zh-CN" altLang="en-US">
                <a:solidFill>
                  <a:srgbClr val="CC0066"/>
                </a:solidFill>
              </a:rPr>
              <a:t>条件转移指令</a:t>
            </a:r>
            <a:r>
              <a:rPr lang="zh-CN" altLang="en-US"/>
              <a:t>实现循环程序设计</a:t>
            </a:r>
          </a:p>
          <a:p>
            <a:pPr>
              <a:spcBef>
                <a:spcPct val="10000"/>
              </a:spcBef>
            </a:pPr>
            <a:r>
              <a:rPr lang="zh-CN" altLang="en-US"/>
              <a:t>有些计算机为了提高指令系统的效率，专门设置了</a:t>
            </a:r>
            <a:r>
              <a:rPr lang="zh-CN" altLang="en-US">
                <a:solidFill>
                  <a:srgbClr val="FF0000"/>
                </a:solidFill>
              </a:rPr>
              <a:t>循环控制指令</a:t>
            </a:r>
            <a:r>
              <a:rPr lang="zh-CN" altLang="en-US"/>
              <a:t/>
            </a:r>
            <a:br>
              <a:rPr lang="zh-CN" altLang="en-US"/>
            </a:br>
            <a:r>
              <a:rPr lang="en-US" altLang="zh-CN"/>
              <a:t>【</a:t>
            </a:r>
            <a:r>
              <a:rPr lang="zh-CN" altLang="en-US"/>
              <a:t>例</a:t>
            </a:r>
            <a:r>
              <a:rPr lang="en-US" altLang="zh-CN"/>
              <a:t>】x86</a:t>
            </a:r>
            <a:r>
              <a:rPr lang="zh-CN" altLang="en-US"/>
              <a:t>中的</a:t>
            </a:r>
            <a:r>
              <a:rPr lang="en-US" altLang="zh-CN"/>
              <a:t>LOOP</a:t>
            </a:r>
            <a:r>
              <a:rPr lang="zh-CN" altLang="en-US"/>
              <a:t>指令</a:t>
            </a:r>
          </a:p>
          <a:p>
            <a:pPr>
              <a:spcBef>
                <a:spcPct val="10000"/>
              </a:spcBef>
            </a:pPr>
            <a:r>
              <a:rPr lang="zh-CN" altLang="en-US">
                <a:solidFill>
                  <a:srgbClr val="FF0000"/>
                </a:solidFill>
              </a:rPr>
              <a:t>循环控制指令</a:t>
            </a:r>
            <a:r>
              <a:rPr lang="zh-CN" altLang="en-US"/>
              <a:t>是具有</a:t>
            </a:r>
            <a:r>
              <a:rPr lang="zh-CN" altLang="en-US">
                <a:solidFill>
                  <a:srgbClr val="0000FF"/>
                </a:solidFill>
              </a:rPr>
              <a:t>复合功能</a:t>
            </a:r>
            <a:r>
              <a:rPr lang="zh-CN" altLang="en-US"/>
              <a:t>的指令</a:t>
            </a:r>
          </a:p>
          <a:p>
            <a:pPr>
              <a:spcBef>
                <a:spcPct val="10000"/>
              </a:spcBef>
              <a:buFont typeface="Wingdings" pitchFamily="2" charset="2"/>
              <a:buNone/>
            </a:pPr>
            <a:endParaRPr lang="en-US" altLang="zh-CN"/>
          </a:p>
          <a:p>
            <a:pPr>
              <a:spcBef>
                <a:spcPct val="10000"/>
              </a:spcBef>
              <a:buFont typeface="Wingdings" pitchFamily="2" charset="2"/>
              <a:buNone/>
            </a:pPr>
            <a:r>
              <a:rPr lang="zh-CN" altLang="en-US">
                <a:latin typeface="Courier New" pitchFamily="49" charset="0"/>
              </a:rPr>
              <a:t>格式：</a:t>
            </a:r>
            <a:br>
              <a:rPr lang="zh-CN" altLang="en-US">
                <a:latin typeface="Courier New" pitchFamily="49" charset="0"/>
              </a:rPr>
            </a:br>
            <a:r>
              <a:rPr lang="en-US" altLang="zh-CN">
                <a:latin typeface="Courier New" pitchFamily="49" charset="0"/>
              </a:rPr>
              <a:t>LOOP </a:t>
            </a:r>
            <a:r>
              <a:rPr lang="zh-CN" altLang="en-US">
                <a:latin typeface="Courier New" pitchFamily="49" charset="0"/>
              </a:rPr>
              <a:t>目的地址</a:t>
            </a:r>
            <a:endParaRPr lang="en-US" altLang="zh-CN">
              <a:latin typeface="Courier New" pitchFamily="49" charset="0"/>
            </a:endParaRPr>
          </a:p>
        </p:txBody>
      </p:sp>
      <p:sp>
        <p:nvSpPr>
          <p:cNvPr id="1017860" name="Text Box 4"/>
          <p:cNvSpPr txBox="1">
            <a:spLocks noChangeArrowheads="1"/>
          </p:cNvSpPr>
          <p:nvPr/>
        </p:nvSpPr>
        <p:spPr bwMode="auto">
          <a:xfrm>
            <a:off x="684213" y="549275"/>
            <a:ext cx="8208962" cy="519113"/>
          </a:xfrm>
          <a:prstGeom prst="rect">
            <a:avLst/>
          </a:prstGeom>
          <a:noFill/>
          <a:ln w="28575" algn="ctr">
            <a:noFill/>
            <a:miter lim="800000"/>
            <a:headEnd/>
            <a:tailEnd type="none" w="med" len="lg"/>
          </a:ln>
          <a:effectLst/>
        </p:spPr>
        <p:txBody>
          <a:bodyPr>
            <a:spAutoFit/>
          </a:bodyPr>
          <a:lstStyle/>
          <a:p>
            <a:pPr algn="l">
              <a:spcBef>
                <a:spcPct val="50000"/>
              </a:spcBef>
            </a:pPr>
            <a:r>
              <a:rPr lang="en-US" altLang="zh-CN" sz="2800" smtClean="0">
                <a:solidFill>
                  <a:srgbClr val="FF0066"/>
                </a:solidFill>
                <a:latin typeface="Arial" charset="0"/>
                <a:ea typeface="黑体" pitchFamily="2" charset="-122"/>
              </a:rPr>
              <a:t>2</a:t>
            </a:r>
            <a:r>
              <a:rPr lang="zh-CN" altLang="en-US" sz="2800" smtClean="0">
                <a:solidFill>
                  <a:srgbClr val="FF0066"/>
                </a:solidFill>
                <a:latin typeface="Arial" charset="0"/>
                <a:ea typeface="黑体" pitchFamily="2" charset="-122"/>
              </a:rPr>
              <a:t>）循环</a:t>
            </a:r>
            <a:r>
              <a:rPr lang="zh-CN" altLang="en-US" sz="2800">
                <a:solidFill>
                  <a:srgbClr val="FF0066"/>
                </a:solidFill>
                <a:latin typeface="Arial" charset="0"/>
                <a:ea typeface="黑体" pitchFamily="2" charset="-122"/>
              </a:rPr>
              <a:t>控制指令</a:t>
            </a:r>
          </a:p>
        </p:txBody>
      </p:sp>
      <p:sp>
        <p:nvSpPr>
          <p:cNvPr id="1017861" name="AutoShape 5"/>
          <p:cNvSpPr>
            <a:spLocks noChangeArrowheads="1"/>
          </p:cNvSpPr>
          <p:nvPr/>
        </p:nvSpPr>
        <p:spPr bwMode="auto">
          <a:xfrm>
            <a:off x="4498975" y="4148138"/>
            <a:ext cx="2736850" cy="504825"/>
          </a:xfrm>
          <a:prstGeom prst="flowChartProcess">
            <a:avLst/>
          </a:prstGeom>
          <a:solidFill>
            <a:srgbClr val="FFFF66"/>
          </a:solidFill>
          <a:ln w="38100" algn="ctr">
            <a:solidFill>
              <a:schemeClr val="tx1"/>
            </a:solidFill>
            <a:miter lim="800000"/>
            <a:headEnd/>
            <a:tailEnd/>
          </a:ln>
          <a:effectLst/>
        </p:spPr>
        <p:txBody>
          <a:bodyPr wrap="none" anchor="ctr"/>
          <a:lstStyle/>
          <a:p>
            <a:r>
              <a:rPr lang="en-US" altLang="zh-CN">
                <a:latin typeface="Courier New" pitchFamily="49" charset="0"/>
              </a:rPr>
              <a:t>ECX </a:t>
            </a:r>
            <a:r>
              <a:rPr lang="en-US" altLang="zh-CN">
                <a:latin typeface="宋体" pitchFamily="2" charset="-122"/>
                <a:ea typeface="宋体" pitchFamily="2" charset="-122"/>
              </a:rPr>
              <a:t>←</a:t>
            </a:r>
            <a:r>
              <a:rPr lang="en-US" altLang="zh-CN">
                <a:latin typeface="Courier New" pitchFamily="49" charset="0"/>
              </a:rPr>
              <a:t> ECX-1</a:t>
            </a:r>
          </a:p>
        </p:txBody>
      </p:sp>
      <p:sp>
        <p:nvSpPr>
          <p:cNvPr id="1017862" name="AutoShape 6"/>
          <p:cNvSpPr>
            <a:spLocks noChangeArrowheads="1"/>
          </p:cNvSpPr>
          <p:nvPr/>
        </p:nvSpPr>
        <p:spPr bwMode="auto">
          <a:xfrm>
            <a:off x="4930775" y="5013325"/>
            <a:ext cx="2016125" cy="719138"/>
          </a:xfrm>
          <a:prstGeom prst="flowChartDecision">
            <a:avLst/>
          </a:prstGeom>
          <a:solidFill>
            <a:srgbClr val="99FF99"/>
          </a:solidFill>
          <a:ln w="38100" algn="ctr">
            <a:solidFill>
              <a:schemeClr val="tx1"/>
            </a:solidFill>
            <a:miter lim="800000"/>
            <a:headEnd/>
            <a:tailEnd/>
          </a:ln>
          <a:effectLst/>
        </p:spPr>
        <p:txBody>
          <a:bodyPr wrap="none" anchor="ctr"/>
          <a:lstStyle/>
          <a:p>
            <a:r>
              <a:rPr lang="en-US" altLang="zh-CN">
                <a:latin typeface="Courier New" pitchFamily="49" charset="0"/>
              </a:rPr>
              <a:t>ECX=0?</a:t>
            </a:r>
          </a:p>
        </p:txBody>
      </p:sp>
      <p:sp>
        <p:nvSpPr>
          <p:cNvPr id="1017863" name="Line 7"/>
          <p:cNvSpPr>
            <a:spLocks noChangeShapeType="1"/>
          </p:cNvSpPr>
          <p:nvPr/>
        </p:nvSpPr>
        <p:spPr bwMode="auto">
          <a:xfrm>
            <a:off x="5938838" y="4652963"/>
            <a:ext cx="0" cy="360362"/>
          </a:xfrm>
          <a:prstGeom prst="line">
            <a:avLst/>
          </a:prstGeom>
          <a:noFill/>
          <a:ln w="38100">
            <a:solidFill>
              <a:schemeClr val="tx1"/>
            </a:solidFill>
            <a:round/>
            <a:headEnd/>
            <a:tailEnd type="triangle" w="med" len="lg"/>
          </a:ln>
          <a:effectLst/>
        </p:spPr>
        <p:txBody>
          <a:bodyPr anchor="ctr"/>
          <a:lstStyle/>
          <a:p>
            <a:endParaRPr lang="zh-CN" altLang="en-US"/>
          </a:p>
        </p:txBody>
      </p:sp>
      <p:sp>
        <p:nvSpPr>
          <p:cNvPr id="1017864" name="Line 8"/>
          <p:cNvSpPr>
            <a:spLocks noChangeShapeType="1"/>
          </p:cNvSpPr>
          <p:nvPr/>
        </p:nvSpPr>
        <p:spPr bwMode="auto">
          <a:xfrm>
            <a:off x="5940425" y="3789363"/>
            <a:ext cx="0" cy="360362"/>
          </a:xfrm>
          <a:prstGeom prst="line">
            <a:avLst/>
          </a:prstGeom>
          <a:noFill/>
          <a:ln w="38100">
            <a:solidFill>
              <a:schemeClr val="tx1"/>
            </a:solidFill>
            <a:round/>
            <a:headEnd/>
            <a:tailEnd type="triangle" w="med" len="lg"/>
          </a:ln>
          <a:effectLst/>
        </p:spPr>
        <p:txBody>
          <a:bodyPr anchor="ctr"/>
          <a:lstStyle/>
          <a:p>
            <a:endParaRPr lang="zh-CN" altLang="en-US"/>
          </a:p>
        </p:txBody>
      </p:sp>
      <p:sp>
        <p:nvSpPr>
          <p:cNvPr id="1017865" name="Text Box 9"/>
          <p:cNvSpPr txBox="1">
            <a:spLocks noChangeArrowheads="1"/>
          </p:cNvSpPr>
          <p:nvPr/>
        </p:nvSpPr>
        <p:spPr bwMode="auto">
          <a:xfrm>
            <a:off x="7021513" y="4940300"/>
            <a:ext cx="503237" cy="457200"/>
          </a:xfrm>
          <a:prstGeom prst="rect">
            <a:avLst/>
          </a:prstGeom>
          <a:noFill/>
          <a:ln w="38100" algn="ctr">
            <a:noFill/>
            <a:miter lim="800000"/>
            <a:headEnd/>
            <a:tailEnd/>
          </a:ln>
          <a:effectLst/>
        </p:spPr>
        <p:txBody>
          <a:bodyPr>
            <a:spAutoFit/>
          </a:bodyPr>
          <a:lstStyle/>
          <a:p>
            <a:pPr>
              <a:spcBef>
                <a:spcPct val="50000"/>
              </a:spcBef>
            </a:pPr>
            <a:r>
              <a:rPr lang="en-US" altLang="zh-CN"/>
              <a:t>N</a:t>
            </a:r>
          </a:p>
        </p:txBody>
      </p:sp>
      <p:sp>
        <p:nvSpPr>
          <p:cNvPr id="1017866" name="Line 10"/>
          <p:cNvSpPr>
            <a:spLocks noChangeShapeType="1"/>
          </p:cNvSpPr>
          <p:nvPr/>
        </p:nvSpPr>
        <p:spPr bwMode="auto">
          <a:xfrm>
            <a:off x="6948488" y="5372100"/>
            <a:ext cx="1152525" cy="0"/>
          </a:xfrm>
          <a:prstGeom prst="line">
            <a:avLst/>
          </a:prstGeom>
          <a:noFill/>
          <a:ln w="38100">
            <a:solidFill>
              <a:schemeClr val="tx1"/>
            </a:solidFill>
            <a:round/>
            <a:headEnd/>
            <a:tailEnd/>
          </a:ln>
          <a:effectLst/>
        </p:spPr>
        <p:txBody>
          <a:bodyPr anchor="ctr"/>
          <a:lstStyle/>
          <a:p>
            <a:endParaRPr lang="zh-CN" altLang="en-US"/>
          </a:p>
        </p:txBody>
      </p:sp>
      <p:sp>
        <p:nvSpPr>
          <p:cNvPr id="1017867" name="Line 11"/>
          <p:cNvSpPr>
            <a:spLocks noChangeShapeType="1"/>
          </p:cNvSpPr>
          <p:nvPr/>
        </p:nvSpPr>
        <p:spPr bwMode="auto">
          <a:xfrm flipV="1">
            <a:off x="8101013" y="4076700"/>
            <a:ext cx="0" cy="1295400"/>
          </a:xfrm>
          <a:prstGeom prst="line">
            <a:avLst/>
          </a:prstGeom>
          <a:noFill/>
          <a:ln w="38100">
            <a:solidFill>
              <a:schemeClr val="tx1"/>
            </a:solidFill>
            <a:round/>
            <a:headEnd/>
            <a:tailEnd type="triangle" w="med" len="lg"/>
          </a:ln>
          <a:effectLst/>
        </p:spPr>
        <p:txBody>
          <a:bodyPr anchor="ctr"/>
          <a:lstStyle/>
          <a:p>
            <a:endParaRPr lang="zh-CN" altLang="en-US"/>
          </a:p>
        </p:txBody>
      </p:sp>
      <p:sp>
        <p:nvSpPr>
          <p:cNvPr id="1017868" name="Text Box 12"/>
          <p:cNvSpPr txBox="1">
            <a:spLocks noChangeArrowheads="1"/>
          </p:cNvSpPr>
          <p:nvPr/>
        </p:nvSpPr>
        <p:spPr bwMode="auto">
          <a:xfrm>
            <a:off x="7308850" y="3619500"/>
            <a:ext cx="1439863" cy="457200"/>
          </a:xfrm>
          <a:prstGeom prst="rect">
            <a:avLst/>
          </a:prstGeom>
          <a:noFill/>
          <a:ln w="38100" algn="ctr">
            <a:noFill/>
            <a:miter lim="800000"/>
            <a:headEnd/>
            <a:tailEnd/>
          </a:ln>
          <a:effectLst/>
        </p:spPr>
        <p:txBody>
          <a:bodyPr>
            <a:spAutoFit/>
          </a:bodyPr>
          <a:lstStyle/>
          <a:p>
            <a:pPr>
              <a:spcBef>
                <a:spcPct val="50000"/>
              </a:spcBef>
            </a:pPr>
            <a:r>
              <a:rPr lang="zh-CN" altLang="en-US">
                <a:solidFill>
                  <a:schemeClr val="bg2"/>
                </a:solidFill>
              </a:rPr>
              <a:t>目的地址</a:t>
            </a:r>
          </a:p>
        </p:txBody>
      </p:sp>
      <p:sp>
        <p:nvSpPr>
          <p:cNvPr id="1017869" name="Line 13"/>
          <p:cNvSpPr>
            <a:spLocks noChangeShapeType="1"/>
          </p:cNvSpPr>
          <p:nvPr/>
        </p:nvSpPr>
        <p:spPr bwMode="auto">
          <a:xfrm>
            <a:off x="5940425" y="5732463"/>
            <a:ext cx="0" cy="576262"/>
          </a:xfrm>
          <a:prstGeom prst="line">
            <a:avLst/>
          </a:prstGeom>
          <a:noFill/>
          <a:ln w="38100">
            <a:solidFill>
              <a:schemeClr val="tx1"/>
            </a:solidFill>
            <a:round/>
            <a:headEnd/>
            <a:tailEnd type="triangle" w="med" len="lg"/>
          </a:ln>
          <a:effectLst/>
        </p:spPr>
        <p:txBody>
          <a:bodyPr anchor="ctr"/>
          <a:lstStyle/>
          <a:p>
            <a:endParaRPr lang="zh-CN" altLang="en-US"/>
          </a:p>
        </p:txBody>
      </p:sp>
      <p:sp>
        <p:nvSpPr>
          <p:cNvPr id="1017870" name="Text Box 14"/>
          <p:cNvSpPr txBox="1">
            <a:spLocks noChangeArrowheads="1"/>
          </p:cNvSpPr>
          <p:nvPr/>
        </p:nvSpPr>
        <p:spPr bwMode="auto">
          <a:xfrm>
            <a:off x="5867400" y="5707063"/>
            <a:ext cx="503238" cy="457200"/>
          </a:xfrm>
          <a:prstGeom prst="rect">
            <a:avLst/>
          </a:prstGeom>
          <a:noFill/>
          <a:ln w="38100" algn="ctr">
            <a:noFill/>
            <a:miter lim="800000"/>
            <a:headEnd/>
            <a:tailEnd/>
          </a:ln>
          <a:effectLst/>
        </p:spPr>
        <p:txBody>
          <a:bodyPr>
            <a:spAutoFit/>
          </a:bodyPr>
          <a:lstStyle/>
          <a:p>
            <a:pPr>
              <a:spcBef>
                <a:spcPct val="50000"/>
              </a:spcBef>
            </a:pPr>
            <a:r>
              <a:rPr lang="en-US" altLang="zh-CN"/>
              <a:t>Y</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F079FE4F-C0D1-4828-8366-C2C3FE5A1892}" type="slidenum">
              <a:rPr lang="zh-CN" altLang="en-US"/>
              <a:pPr/>
              <a:t>42</a:t>
            </a:fld>
            <a:endParaRPr lang="en-US" altLang="zh-CN"/>
          </a:p>
        </p:txBody>
      </p:sp>
      <p:sp>
        <p:nvSpPr>
          <p:cNvPr id="1018882" name="Rectangle 2"/>
          <p:cNvSpPr>
            <a:spLocks noGrp="1" noChangeArrowheads="1"/>
          </p:cNvSpPr>
          <p:nvPr>
            <p:ph type="title"/>
          </p:nvPr>
        </p:nvSpPr>
        <p:spPr/>
        <p:txBody>
          <a:bodyPr/>
          <a:lstStyle/>
          <a:p>
            <a:r>
              <a:rPr lang="en-US" altLang="zh-CN" smtClean="0"/>
              <a:t>5.2.4</a:t>
            </a:r>
            <a:r>
              <a:rPr lang="en-US" altLang="zh-CN" b="0" smtClean="0"/>
              <a:t> </a:t>
            </a:r>
            <a:r>
              <a:rPr lang="zh-CN" altLang="en-US" b="0" smtClean="0"/>
              <a:t>指令</a:t>
            </a:r>
            <a:r>
              <a:rPr lang="en-US" altLang="zh-CN" b="0" smtClean="0"/>
              <a:t>	</a:t>
            </a:r>
            <a:r>
              <a:rPr lang="en-US" altLang="zh-CN" sz="2800" smtClean="0">
                <a:solidFill>
                  <a:srgbClr val="006600"/>
                </a:solidFill>
                <a:ea typeface="黑体" pitchFamily="2" charset="-122"/>
              </a:rPr>
              <a:t>7. </a:t>
            </a:r>
            <a:r>
              <a:rPr lang="zh-CN" altLang="en-US" sz="2800" smtClean="0">
                <a:solidFill>
                  <a:srgbClr val="006600"/>
                </a:solidFill>
                <a:ea typeface="黑体" pitchFamily="2" charset="-122"/>
              </a:rPr>
              <a:t>程序控制类</a:t>
            </a:r>
            <a:endParaRPr lang="zh-CN" altLang="en-US" sz="2800">
              <a:solidFill>
                <a:srgbClr val="006600"/>
              </a:solidFill>
              <a:ea typeface="黑体" pitchFamily="2" charset="-122"/>
            </a:endParaRPr>
          </a:p>
        </p:txBody>
      </p:sp>
      <p:sp>
        <p:nvSpPr>
          <p:cNvPr id="1018883" name="Rectangle 3"/>
          <p:cNvSpPr>
            <a:spLocks noGrp="1" noChangeArrowheads="1"/>
          </p:cNvSpPr>
          <p:nvPr>
            <p:ph type="body" idx="1"/>
          </p:nvPr>
        </p:nvSpPr>
        <p:spPr>
          <a:xfrm>
            <a:off x="684213" y="1125538"/>
            <a:ext cx="8208962" cy="5589587"/>
          </a:xfrm>
        </p:spPr>
        <p:txBody>
          <a:bodyPr/>
          <a:lstStyle/>
          <a:p>
            <a:pPr>
              <a:spcBef>
                <a:spcPct val="10000"/>
              </a:spcBef>
            </a:pPr>
            <a:r>
              <a:rPr lang="zh-CN" altLang="en-US"/>
              <a:t>过程机制涉及的基本指令：</a:t>
            </a:r>
          </a:p>
          <a:p>
            <a:pPr lvl="1">
              <a:spcBef>
                <a:spcPct val="10000"/>
              </a:spcBef>
            </a:pPr>
            <a:r>
              <a:rPr lang="zh-CN" altLang="en-US"/>
              <a:t>由目前位置转移到过程的</a:t>
            </a:r>
            <a:r>
              <a:rPr lang="zh-CN" altLang="en-US">
                <a:solidFill>
                  <a:srgbClr val="FF0000"/>
                </a:solidFill>
              </a:rPr>
              <a:t>调用指令</a:t>
            </a:r>
          </a:p>
          <a:p>
            <a:pPr lvl="1">
              <a:spcBef>
                <a:spcPct val="10000"/>
              </a:spcBef>
            </a:pPr>
            <a:r>
              <a:rPr lang="zh-CN" altLang="en-US"/>
              <a:t>由过程返回到调用发生位置的</a:t>
            </a:r>
            <a:r>
              <a:rPr lang="zh-CN" altLang="en-US">
                <a:solidFill>
                  <a:srgbClr val="FF0000"/>
                </a:solidFill>
              </a:rPr>
              <a:t>返回指令</a:t>
            </a:r>
            <a:endParaRPr lang="en-US" altLang="zh-CN"/>
          </a:p>
        </p:txBody>
      </p:sp>
      <p:sp>
        <p:nvSpPr>
          <p:cNvPr id="1018884" name="Text Box 4"/>
          <p:cNvSpPr txBox="1">
            <a:spLocks noChangeArrowheads="1"/>
          </p:cNvSpPr>
          <p:nvPr/>
        </p:nvSpPr>
        <p:spPr bwMode="auto">
          <a:xfrm>
            <a:off x="684213" y="549275"/>
            <a:ext cx="8208962" cy="519113"/>
          </a:xfrm>
          <a:prstGeom prst="rect">
            <a:avLst/>
          </a:prstGeom>
          <a:noFill/>
          <a:ln w="28575" algn="ctr">
            <a:noFill/>
            <a:miter lim="800000"/>
            <a:headEnd/>
            <a:tailEnd type="none" w="med" len="lg"/>
          </a:ln>
          <a:effectLst/>
        </p:spPr>
        <p:txBody>
          <a:bodyPr>
            <a:spAutoFit/>
          </a:bodyPr>
          <a:lstStyle/>
          <a:p>
            <a:pPr algn="l">
              <a:spcBef>
                <a:spcPct val="50000"/>
              </a:spcBef>
            </a:pPr>
            <a:r>
              <a:rPr lang="en-US" altLang="zh-CN" sz="2800" smtClean="0">
                <a:solidFill>
                  <a:srgbClr val="FF0066"/>
                </a:solidFill>
                <a:latin typeface="Arial" charset="0"/>
                <a:ea typeface="黑体" pitchFamily="2" charset="-122"/>
              </a:rPr>
              <a:t>3</a:t>
            </a:r>
            <a:r>
              <a:rPr lang="zh-CN" altLang="en-US" sz="2800" smtClean="0">
                <a:solidFill>
                  <a:srgbClr val="FF0066"/>
                </a:solidFill>
                <a:latin typeface="Arial" charset="0"/>
                <a:ea typeface="黑体" pitchFamily="2" charset="-122"/>
              </a:rPr>
              <a:t>）过程调用</a:t>
            </a:r>
            <a:r>
              <a:rPr lang="zh-CN" altLang="en-US" sz="2800">
                <a:solidFill>
                  <a:srgbClr val="FF0066"/>
                </a:solidFill>
                <a:latin typeface="Arial" charset="0"/>
                <a:ea typeface="黑体" pitchFamily="2" charset="-122"/>
              </a:rPr>
              <a:t>和返回指令</a:t>
            </a:r>
          </a:p>
        </p:txBody>
      </p:sp>
      <p:graphicFrame>
        <p:nvGraphicFramePr>
          <p:cNvPr id="1018885" name="Object 5"/>
          <p:cNvGraphicFramePr>
            <a:graphicFrameLocks noChangeAspect="1"/>
          </p:cNvGraphicFramePr>
          <p:nvPr/>
        </p:nvGraphicFramePr>
        <p:xfrm>
          <a:off x="611188" y="2962275"/>
          <a:ext cx="7564437" cy="2554288"/>
        </p:xfrm>
        <a:graphic>
          <a:graphicData uri="http://schemas.openxmlformats.org/presentationml/2006/ole">
            <mc:AlternateContent xmlns:mc="http://schemas.openxmlformats.org/markup-compatibility/2006">
              <mc:Choice xmlns:v="urn:schemas-microsoft-com:vml" Requires="v">
                <p:oleObj spid="_x0000_s181270" name="Visio" r:id="rId3" imgW="8034528" imgH="2693822" progId="Visio.Drawing.11">
                  <p:embed/>
                </p:oleObj>
              </mc:Choice>
              <mc:Fallback>
                <p:oleObj name="Visio" r:id="rId3" imgW="8034528" imgH="269382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962275"/>
                        <a:ext cx="7564437"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8886" name="Rectangle 6"/>
          <p:cNvSpPr>
            <a:spLocks noChangeArrowheads="1"/>
          </p:cNvSpPr>
          <p:nvPr/>
        </p:nvSpPr>
        <p:spPr bwMode="auto">
          <a:xfrm>
            <a:off x="2482850" y="5805488"/>
            <a:ext cx="4105275" cy="457200"/>
          </a:xfrm>
          <a:prstGeom prst="rect">
            <a:avLst/>
          </a:prstGeom>
          <a:noFill/>
          <a:ln w="28575" algn="ctr">
            <a:noFill/>
            <a:miter lim="800000"/>
            <a:headEnd/>
            <a:tailEnd type="none" w="med" len="lg"/>
          </a:ln>
          <a:effectLst/>
        </p:spPr>
        <p:txBody>
          <a:bodyPr anchor="ctr">
            <a:spAutoFit/>
          </a:bodyPr>
          <a:lstStyle/>
          <a:p>
            <a:r>
              <a:rPr kumimoji="1" lang="zh-CN" altLang="en-US">
                <a:solidFill>
                  <a:schemeClr val="bg2"/>
                </a:solidFill>
              </a:rPr>
              <a:t>图</a:t>
            </a:r>
            <a:r>
              <a:rPr kumimoji="1" lang="en-US" altLang="zh-CN">
                <a:solidFill>
                  <a:schemeClr val="bg2"/>
                </a:solidFill>
              </a:rPr>
              <a:t>5.10  </a:t>
            </a:r>
            <a:r>
              <a:rPr kumimoji="1" lang="zh-CN" altLang="en-US">
                <a:solidFill>
                  <a:schemeClr val="bg2"/>
                </a:solidFill>
              </a:rPr>
              <a:t>过程调用示意 </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67A29435-5D04-41FB-8329-DB8458C9D3F6}" type="slidenum">
              <a:rPr lang="zh-CN" altLang="en-US"/>
              <a:pPr/>
              <a:t>43</a:t>
            </a:fld>
            <a:endParaRPr lang="en-US" altLang="zh-CN"/>
          </a:p>
        </p:txBody>
      </p:sp>
      <p:sp>
        <p:nvSpPr>
          <p:cNvPr id="1020930" name="Rectangle 2"/>
          <p:cNvSpPr>
            <a:spLocks noGrp="1" noChangeArrowheads="1"/>
          </p:cNvSpPr>
          <p:nvPr>
            <p:ph type="title"/>
          </p:nvPr>
        </p:nvSpPr>
        <p:spPr/>
        <p:txBody>
          <a:bodyPr/>
          <a:lstStyle/>
          <a:p>
            <a:r>
              <a:rPr lang="en-US" altLang="zh-CN" smtClean="0"/>
              <a:t>5.2.4</a:t>
            </a:r>
            <a:r>
              <a:rPr lang="en-US" altLang="zh-CN" b="0" smtClean="0"/>
              <a:t> </a:t>
            </a:r>
            <a:r>
              <a:rPr lang="zh-CN" altLang="en-US" b="0" smtClean="0"/>
              <a:t>指令</a:t>
            </a:r>
            <a:r>
              <a:rPr lang="en-US" altLang="zh-CN" b="0" smtClean="0"/>
              <a:t>	</a:t>
            </a:r>
            <a:r>
              <a:rPr lang="en-US" altLang="zh-CN" sz="2800" smtClean="0">
                <a:solidFill>
                  <a:srgbClr val="006600"/>
                </a:solidFill>
                <a:ea typeface="黑体" pitchFamily="2" charset="-122"/>
              </a:rPr>
              <a:t>7. </a:t>
            </a:r>
            <a:r>
              <a:rPr lang="zh-CN" altLang="en-US" sz="2800" smtClean="0">
                <a:solidFill>
                  <a:srgbClr val="006600"/>
                </a:solidFill>
                <a:ea typeface="黑体" pitchFamily="2" charset="-122"/>
              </a:rPr>
              <a:t>程序控制类</a:t>
            </a:r>
            <a:endParaRPr lang="zh-CN" altLang="en-US" sz="2800">
              <a:solidFill>
                <a:srgbClr val="006600"/>
              </a:solidFill>
              <a:ea typeface="黑体" pitchFamily="2" charset="-122"/>
            </a:endParaRPr>
          </a:p>
        </p:txBody>
      </p:sp>
      <p:sp>
        <p:nvSpPr>
          <p:cNvPr id="1020931" name="Rectangle 3"/>
          <p:cNvSpPr>
            <a:spLocks noGrp="1" noChangeArrowheads="1"/>
          </p:cNvSpPr>
          <p:nvPr>
            <p:ph type="body" idx="1"/>
          </p:nvPr>
        </p:nvSpPr>
        <p:spPr>
          <a:xfrm>
            <a:off x="684213" y="1125538"/>
            <a:ext cx="8208962" cy="5589587"/>
          </a:xfrm>
        </p:spPr>
        <p:txBody>
          <a:bodyPr/>
          <a:lstStyle/>
          <a:p>
            <a:pPr>
              <a:spcBef>
                <a:spcPct val="10000"/>
              </a:spcBef>
            </a:pPr>
            <a:r>
              <a:rPr lang="zh-CN" altLang="en-US"/>
              <a:t>过程机制涉及的基本指令：</a:t>
            </a:r>
          </a:p>
          <a:p>
            <a:pPr lvl="1">
              <a:spcBef>
                <a:spcPct val="10000"/>
              </a:spcBef>
            </a:pPr>
            <a:r>
              <a:rPr lang="zh-CN" altLang="en-US"/>
              <a:t>由目前位置转移到过程的</a:t>
            </a:r>
            <a:r>
              <a:rPr lang="zh-CN" altLang="en-US">
                <a:solidFill>
                  <a:srgbClr val="FF0000"/>
                </a:solidFill>
              </a:rPr>
              <a:t>调用指令</a:t>
            </a:r>
          </a:p>
          <a:p>
            <a:pPr lvl="1">
              <a:spcBef>
                <a:spcPct val="10000"/>
              </a:spcBef>
            </a:pPr>
            <a:r>
              <a:rPr lang="zh-CN" altLang="en-US"/>
              <a:t>由过程返回到调用发生位置的</a:t>
            </a:r>
            <a:r>
              <a:rPr lang="zh-CN" altLang="en-US">
                <a:solidFill>
                  <a:srgbClr val="FF0000"/>
                </a:solidFill>
              </a:rPr>
              <a:t>返回指令</a:t>
            </a:r>
          </a:p>
          <a:p>
            <a:r>
              <a:rPr lang="zh-CN" altLang="en-US"/>
              <a:t>过程可以由多个不同位置调用</a:t>
            </a:r>
          </a:p>
          <a:p>
            <a:r>
              <a:rPr lang="zh-CN" altLang="en-US"/>
              <a:t>过程中能再次调用过程，原则上允许过程嵌套到任意深度</a:t>
            </a:r>
          </a:p>
          <a:p>
            <a:r>
              <a:rPr lang="zh-CN" altLang="en-US"/>
              <a:t>每一过程</a:t>
            </a:r>
            <a:r>
              <a:rPr lang="zh-CN" altLang="en-US">
                <a:solidFill>
                  <a:srgbClr val="FF0066"/>
                </a:solidFill>
              </a:rPr>
              <a:t>调用</a:t>
            </a:r>
            <a:r>
              <a:rPr lang="zh-CN" altLang="en-US"/>
              <a:t>与被调用程序中的一次</a:t>
            </a:r>
            <a:r>
              <a:rPr lang="zh-CN" altLang="en-US">
                <a:solidFill>
                  <a:srgbClr val="FF0066"/>
                </a:solidFill>
              </a:rPr>
              <a:t>返回</a:t>
            </a:r>
            <a:r>
              <a:rPr lang="zh-CN" altLang="en-US"/>
              <a:t>相匹配</a:t>
            </a:r>
          </a:p>
          <a:p>
            <a:r>
              <a:rPr lang="zh-CN" altLang="en-US"/>
              <a:t>过程调用的</a:t>
            </a:r>
            <a:r>
              <a:rPr lang="zh-CN" altLang="en-US">
                <a:solidFill>
                  <a:schemeClr val="accent1">
                    <a:lumMod val="50000"/>
                  </a:schemeClr>
                </a:solidFill>
              </a:rPr>
              <a:t>参数传递</a:t>
            </a:r>
            <a:endParaRPr lang="en-US" altLang="zh-CN">
              <a:solidFill>
                <a:schemeClr val="accent1">
                  <a:lumMod val="50000"/>
                </a:schemeClr>
              </a:solidFill>
            </a:endParaRPr>
          </a:p>
        </p:txBody>
      </p:sp>
      <p:sp>
        <p:nvSpPr>
          <p:cNvPr id="1020932" name="Text Box 4"/>
          <p:cNvSpPr txBox="1">
            <a:spLocks noChangeArrowheads="1"/>
          </p:cNvSpPr>
          <p:nvPr/>
        </p:nvSpPr>
        <p:spPr bwMode="auto">
          <a:xfrm>
            <a:off x="684213" y="549275"/>
            <a:ext cx="8208962" cy="519113"/>
          </a:xfrm>
          <a:prstGeom prst="rect">
            <a:avLst/>
          </a:prstGeom>
          <a:noFill/>
          <a:ln w="28575" algn="ctr">
            <a:noFill/>
            <a:miter lim="800000"/>
            <a:headEnd/>
            <a:tailEnd type="none" w="med" len="lg"/>
          </a:ln>
          <a:effectLst/>
        </p:spPr>
        <p:txBody>
          <a:bodyPr>
            <a:spAutoFit/>
          </a:bodyPr>
          <a:lstStyle/>
          <a:p>
            <a:pPr algn="l">
              <a:spcBef>
                <a:spcPct val="50000"/>
              </a:spcBef>
            </a:pPr>
            <a:r>
              <a:rPr lang="en-US" altLang="zh-CN" sz="2800" smtClean="0">
                <a:solidFill>
                  <a:srgbClr val="FF0066"/>
                </a:solidFill>
                <a:latin typeface="Arial" charset="0"/>
                <a:ea typeface="黑体" pitchFamily="2" charset="-122"/>
              </a:rPr>
              <a:t>3</a:t>
            </a:r>
            <a:r>
              <a:rPr lang="zh-CN" altLang="en-US" sz="2800" smtClean="0">
                <a:solidFill>
                  <a:srgbClr val="FF0066"/>
                </a:solidFill>
                <a:latin typeface="Arial" charset="0"/>
                <a:ea typeface="黑体" pitchFamily="2" charset="-122"/>
              </a:rPr>
              <a:t>）过程调用</a:t>
            </a:r>
            <a:r>
              <a:rPr lang="zh-CN" altLang="en-US" sz="2800">
                <a:solidFill>
                  <a:srgbClr val="FF0066"/>
                </a:solidFill>
                <a:latin typeface="Arial" charset="0"/>
                <a:ea typeface="黑体" pitchFamily="2" charset="-122"/>
              </a:rPr>
              <a:t>和返回指令</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775B999F-D094-4481-880B-48FF4873FFF1}" type="slidenum">
              <a:rPr lang="zh-CN" altLang="en-US"/>
              <a:pPr/>
              <a:t>44</a:t>
            </a:fld>
            <a:endParaRPr lang="en-US" altLang="zh-CN"/>
          </a:p>
        </p:txBody>
      </p:sp>
      <p:sp>
        <p:nvSpPr>
          <p:cNvPr id="1021954" name="Rectangle 2"/>
          <p:cNvSpPr>
            <a:spLocks noGrp="1" noChangeArrowheads="1"/>
          </p:cNvSpPr>
          <p:nvPr>
            <p:ph type="title"/>
          </p:nvPr>
        </p:nvSpPr>
        <p:spPr/>
        <p:txBody>
          <a:bodyPr/>
          <a:lstStyle/>
          <a:p>
            <a:r>
              <a:rPr lang="en-US" altLang="zh-CN" smtClean="0"/>
              <a:t>5.2.4</a:t>
            </a:r>
            <a:r>
              <a:rPr lang="en-US" altLang="zh-CN" b="0" smtClean="0"/>
              <a:t> </a:t>
            </a:r>
            <a:r>
              <a:rPr lang="zh-CN" altLang="en-US" b="0" smtClean="0"/>
              <a:t>指令</a:t>
            </a:r>
            <a:r>
              <a:rPr lang="en-US" altLang="zh-CN" b="0" smtClean="0"/>
              <a:t>	</a:t>
            </a:r>
            <a:r>
              <a:rPr lang="en-US" altLang="zh-CN" sz="2800" smtClean="0">
                <a:solidFill>
                  <a:srgbClr val="006600"/>
                </a:solidFill>
                <a:ea typeface="黑体" pitchFamily="2" charset="-122"/>
              </a:rPr>
              <a:t>7. </a:t>
            </a:r>
            <a:r>
              <a:rPr lang="zh-CN" altLang="en-US" sz="2800" smtClean="0">
                <a:solidFill>
                  <a:srgbClr val="006600"/>
                </a:solidFill>
                <a:ea typeface="黑体" pitchFamily="2" charset="-122"/>
              </a:rPr>
              <a:t>程序控制类</a:t>
            </a:r>
            <a:endParaRPr lang="zh-CN" altLang="en-US" sz="2800">
              <a:solidFill>
                <a:srgbClr val="006600"/>
              </a:solidFill>
              <a:ea typeface="黑体" pitchFamily="2" charset="-122"/>
            </a:endParaRPr>
          </a:p>
        </p:txBody>
      </p:sp>
      <p:sp>
        <p:nvSpPr>
          <p:cNvPr id="1021955" name="Rectangle 3"/>
          <p:cNvSpPr>
            <a:spLocks noGrp="1" noChangeArrowheads="1"/>
          </p:cNvSpPr>
          <p:nvPr>
            <p:ph type="body" idx="1"/>
          </p:nvPr>
        </p:nvSpPr>
        <p:spPr>
          <a:xfrm>
            <a:off x="684213" y="1484313"/>
            <a:ext cx="8208962" cy="5230812"/>
          </a:xfrm>
        </p:spPr>
        <p:txBody>
          <a:bodyPr/>
          <a:lstStyle/>
          <a:p>
            <a:pPr>
              <a:spcBef>
                <a:spcPct val="10000"/>
              </a:spcBef>
            </a:pPr>
            <a:r>
              <a:rPr lang="zh-CN" altLang="en-US"/>
              <a:t>为了在程序调试中</a:t>
            </a:r>
            <a:r>
              <a:rPr lang="zh-CN" altLang="en-US">
                <a:solidFill>
                  <a:srgbClr val="0000FF"/>
                </a:solidFill>
              </a:rPr>
              <a:t>设置断点</a:t>
            </a:r>
            <a:r>
              <a:rPr lang="zh-CN" altLang="en-US"/>
              <a:t>或</a:t>
            </a:r>
            <a:r>
              <a:rPr lang="zh-CN" altLang="en-US">
                <a:solidFill>
                  <a:srgbClr val="0000FF"/>
                </a:solidFill>
              </a:rPr>
              <a:t>实现系统功能调用</a:t>
            </a:r>
          </a:p>
          <a:p>
            <a:pPr>
              <a:spcBef>
                <a:spcPct val="10000"/>
              </a:spcBef>
            </a:pPr>
            <a:r>
              <a:rPr lang="en-US" altLang="zh-CN"/>
              <a:t>【</a:t>
            </a:r>
            <a:r>
              <a:rPr lang="zh-CN" altLang="en-US"/>
              <a:t>例</a:t>
            </a:r>
            <a:r>
              <a:rPr lang="en-US" altLang="zh-CN"/>
              <a:t>】Intel x86</a:t>
            </a:r>
            <a:r>
              <a:rPr lang="zh-CN" altLang="en-US"/>
              <a:t>处理机中的软中断指令</a:t>
            </a:r>
            <a:r>
              <a:rPr lang="en-US" altLang="zh-CN"/>
              <a:t>INT n </a:t>
            </a:r>
          </a:p>
        </p:txBody>
      </p:sp>
      <p:sp>
        <p:nvSpPr>
          <p:cNvPr id="1021956" name="Text Box 4"/>
          <p:cNvSpPr txBox="1">
            <a:spLocks noChangeArrowheads="1"/>
          </p:cNvSpPr>
          <p:nvPr/>
        </p:nvSpPr>
        <p:spPr bwMode="auto">
          <a:xfrm>
            <a:off x="684213" y="549275"/>
            <a:ext cx="8208962" cy="519113"/>
          </a:xfrm>
          <a:prstGeom prst="rect">
            <a:avLst/>
          </a:prstGeom>
          <a:noFill/>
          <a:ln w="28575" algn="ctr">
            <a:noFill/>
            <a:miter lim="800000"/>
            <a:headEnd/>
            <a:tailEnd type="none" w="med" len="lg"/>
          </a:ln>
          <a:effectLst/>
        </p:spPr>
        <p:txBody>
          <a:bodyPr>
            <a:spAutoFit/>
          </a:bodyPr>
          <a:lstStyle/>
          <a:p>
            <a:pPr algn="l">
              <a:spcBef>
                <a:spcPct val="50000"/>
              </a:spcBef>
            </a:pPr>
            <a:r>
              <a:rPr lang="en-US" altLang="zh-CN" sz="2800" smtClean="0">
                <a:solidFill>
                  <a:srgbClr val="FF0066"/>
                </a:solidFill>
                <a:latin typeface="Arial" charset="0"/>
                <a:ea typeface="黑体" pitchFamily="2" charset="-122"/>
              </a:rPr>
              <a:t>4</a:t>
            </a:r>
            <a:r>
              <a:rPr lang="zh-CN" altLang="en-US" sz="2800" smtClean="0">
                <a:solidFill>
                  <a:srgbClr val="FF0066"/>
                </a:solidFill>
                <a:latin typeface="Arial" charset="0"/>
                <a:ea typeface="黑体" pitchFamily="2" charset="-122"/>
              </a:rPr>
              <a:t>）程序</a:t>
            </a:r>
            <a:r>
              <a:rPr lang="zh-CN" altLang="en-US" sz="2800">
                <a:solidFill>
                  <a:srgbClr val="FF0066"/>
                </a:solidFill>
                <a:latin typeface="Arial" charset="0"/>
                <a:ea typeface="黑体" pitchFamily="2" charset="-122"/>
              </a:rPr>
              <a:t>自中断指令</a:t>
            </a:r>
          </a:p>
        </p:txBody>
      </p:sp>
      <p:sp>
        <p:nvSpPr>
          <p:cNvPr id="7" name="动作按钮: 上一张 6">
            <a:hlinkClick r:id="rId2" action="ppaction://hlinksldjump" highlightClick="1"/>
          </p:cNvPr>
          <p:cNvSpPr/>
          <p:nvPr/>
        </p:nvSpPr>
        <p:spPr bwMode="auto">
          <a:xfrm>
            <a:off x="8244408" y="404664"/>
            <a:ext cx="504056" cy="504056"/>
          </a:xfrm>
          <a:prstGeom prst="actionButtonRetur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5</a:t>
            </a:r>
            <a:r>
              <a:rPr lang="zh-CN" altLang="en-US" sz="3900" b="0">
                <a:solidFill>
                  <a:srgbClr val="FFFFFF"/>
                </a:solidFill>
                <a:latin typeface="Arial" charset="0"/>
                <a:ea typeface="黑体" pitchFamily="2" charset="-122"/>
              </a:rPr>
              <a:t>章  指令系统</a:t>
            </a:r>
          </a:p>
        </p:txBody>
      </p:sp>
      <p:sp>
        <p:nvSpPr>
          <p:cNvPr id="970755"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smtClean="0">
                <a:ea typeface="楷体_GB2312" pitchFamily="49" charset="-122"/>
              </a:rPr>
              <a:t>5.3  </a:t>
            </a:r>
            <a:r>
              <a:rPr lang="zh-CN" altLang="en-US" sz="3800" smtClean="0">
                <a:ea typeface="楷体_GB2312" pitchFamily="49" charset="-122"/>
              </a:rPr>
              <a:t>指令设计</a:t>
            </a:r>
            <a:endParaRPr lang="zh-CN" altLang="en-US" sz="3800">
              <a:ea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970754">
                                            <p:txEl>
                                              <p:pRg st="0" end="0"/>
                                            </p:txEl>
                                          </p:spTgt>
                                        </p:tgtEl>
                                        <p:attrNameLst>
                                          <p:attrName>style.visibility</p:attrName>
                                        </p:attrNameLst>
                                      </p:cBhvr>
                                      <p:to>
                                        <p:strVal val="visible"/>
                                      </p:to>
                                    </p:set>
                                    <p:anim calcmode="lin" valueType="num">
                                      <p:cBhvr>
                                        <p:cTn id="7" dur="500" fill="hold"/>
                                        <p:tgtEl>
                                          <p:spTgt spid="97075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97075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97075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97075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970754">
                                            <p:txEl>
                                              <p:pRg st="1" end="1"/>
                                            </p:txEl>
                                          </p:spTgt>
                                        </p:tgtEl>
                                        <p:attrNameLst>
                                          <p:attrName>style.visibility</p:attrName>
                                        </p:attrNameLst>
                                      </p:cBhvr>
                                      <p:to>
                                        <p:strVal val="visible"/>
                                      </p:to>
                                    </p:set>
                                    <p:anim calcmode="lin" valueType="num">
                                      <p:cBhvr additive="base">
                                        <p:cTn id="14" dur="500" fill="hold"/>
                                        <p:tgtEl>
                                          <p:spTgt spid="97075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97075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970755">
                                            <p:txEl>
                                              <p:pRg st="0" end="0"/>
                                            </p:txEl>
                                          </p:spTgt>
                                        </p:tgtEl>
                                        <p:attrNameLst>
                                          <p:attrName>style.visibility</p:attrName>
                                        </p:attrNameLst>
                                      </p:cBhvr>
                                      <p:to>
                                        <p:strVal val="visible"/>
                                      </p:to>
                                    </p:set>
                                    <p:anim calcmode="lin" valueType="num">
                                      <p:cBhvr additive="base">
                                        <p:cTn id="19" dur="500" fill="hold"/>
                                        <p:tgtEl>
                                          <p:spTgt spid="97075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075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5.3.1</a:t>
            </a:r>
            <a:r>
              <a:rPr lang="en-US" altLang="zh-CN" b="0" smtClean="0"/>
              <a:t> </a:t>
            </a:r>
            <a:r>
              <a:rPr lang="zh-CN" altLang="en-US" b="0" smtClean="0"/>
              <a:t>指令格式</a:t>
            </a:r>
            <a:endParaRPr lang="zh-CN" altLang="en-US"/>
          </a:p>
        </p:txBody>
      </p:sp>
      <p:sp>
        <p:nvSpPr>
          <p:cNvPr id="3" name="内容占位符 2"/>
          <p:cNvSpPr>
            <a:spLocks noGrp="1"/>
          </p:cNvSpPr>
          <p:nvPr>
            <p:ph idx="1"/>
          </p:nvPr>
        </p:nvSpPr>
        <p:spPr>
          <a:xfrm>
            <a:off x="323528" y="1988839"/>
            <a:ext cx="4536504" cy="2736305"/>
          </a:xfrm>
        </p:spPr>
        <p:txBody>
          <a:bodyPr/>
          <a:lstStyle/>
          <a:p>
            <a:r>
              <a:rPr lang="zh-CN" altLang="en-US" smtClean="0"/>
              <a:t>定长操作码</a:t>
            </a:r>
            <a:endParaRPr lang="en-US" altLang="zh-CN" smtClean="0"/>
          </a:p>
          <a:p>
            <a:r>
              <a:rPr lang="zh-CN" altLang="en-US" smtClean="0"/>
              <a:t>变长操作码</a:t>
            </a:r>
            <a:r>
              <a:rPr lang="en-US" altLang="zh-CN" smtClean="0"/>
              <a:t>: </a:t>
            </a:r>
            <a:r>
              <a:rPr lang="zh-CN" altLang="en-US" smtClean="0"/>
              <a:t>扩展操作码</a:t>
            </a:r>
            <a:endParaRPr lang="en-US" altLang="zh-CN" smtClean="0"/>
          </a:p>
          <a:p>
            <a:pPr lvl="1"/>
            <a:r>
              <a:rPr lang="zh-CN" altLang="en-US" smtClean="0"/>
              <a:t>基于霍夫曼编码</a:t>
            </a:r>
            <a:endParaRPr lang="en-US" altLang="zh-CN" smtClean="0"/>
          </a:p>
          <a:p>
            <a:pPr lvl="1"/>
            <a:r>
              <a:rPr lang="zh-CN" altLang="en-US" smtClean="0"/>
              <a:t>基于特定规则</a:t>
            </a:r>
            <a:endParaRPr lang="en-US" altLang="zh-CN" smtClean="0"/>
          </a:p>
          <a:p>
            <a:pPr lvl="1"/>
            <a:r>
              <a:rPr lang="zh-CN" altLang="en-US" smtClean="0"/>
              <a:t>依据地址码数量</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46</a:t>
            </a:fld>
            <a:endParaRPr lang="en-US" altLang="zh-CN"/>
          </a:p>
        </p:txBody>
      </p:sp>
      <p:graphicFrame>
        <p:nvGraphicFramePr>
          <p:cNvPr id="5" name="内容占位符 4"/>
          <p:cNvGraphicFramePr>
            <a:graphicFrameLocks/>
          </p:cNvGraphicFramePr>
          <p:nvPr/>
        </p:nvGraphicFramePr>
        <p:xfrm>
          <a:off x="899592" y="1124744"/>
          <a:ext cx="7488832" cy="648072"/>
        </p:xfrm>
        <a:graphic>
          <a:graphicData uri="http://schemas.openxmlformats.org/drawingml/2006/table">
            <a:tbl>
              <a:tblPr firstRow="1" bandRow="1">
                <a:tableStyleId>{5940675A-B579-460E-94D1-54222C63F5DA}</a:tableStyleId>
              </a:tblPr>
              <a:tblGrid>
                <a:gridCol w="3960440">
                  <a:extLst>
                    <a:ext uri="{9D8B030D-6E8A-4147-A177-3AD203B41FA5}">
                      <a16:colId xmlns:a16="http://schemas.microsoft.com/office/drawing/2014/main" val="20000"/>
                    </a:ext>
                  </a:extLst>
                </a:gridCol>
                <a:gridCol w="3528392">
                  <a:extLst>
                    <a:ext uri="{9D8B030D-6E8A-4147-A177-3AD203B41FA5}">
                      <a16:colId xmlns:a16="http://schemas.microsoft.com/office/drawing/2014/main" val="20001"/>
                    </a:ext>
                  </a:extLst>
                </a:gridCol>
              </a:tblGrid>
              <a:tr h="648072">
                <a:tc>
                  <a:txBody>
                    <a:bodyPr/>
                    <a:lstStyle/>
                    <a:p>
                      <a:pPr algn="ctr"/>
                      <a:r>
                        <a:rPr lang="zh-CN" altLang="en-US" sz="2400" b="1" smtClean="0">
                          <a:latin typeface="+mn-lt"/>
                          <a:ea typeface="宋体" pitchFamily="2" charset="-122"/>
                        </a:rPr>
                        <a:t>操作码字段（</a:t>
                      </a:r>
                      <a:r>
                        <a:rPr lang="en-US" altLang="zh-CN" sz="2400" b="1" smtClean="0">
                          <a:latin typeface="+mn-lt"/>
                          <a:ea typeface="宋体" pitchFamily="2" charset="-122"/>
                        </a:rPr>
                        <a:t>Opcode</a:t>
                      </a:r>
                      <a:r>
                        <a:rPr lang="zh-CN" altLang="en-US" sz="2400" b="1" smtClean="0">
                          <a:latin typeface="+mn-lt"/>
                          <a:ea typeface="宋体" pitchFamily="2" charset="-122"/>
                        </a:rPr>
                        <a:t>）</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400" b="1" smtClean="0">
                          <a:latin typeface="+mn-lt"/>
                          <a:ea typeface="宋体" pitchFamily="2" charset="-122"/>
                        </a:rPr>
                        <a:t>地址码字段（</a:t>
                      </a:r>
                      <a:r>
                        <a:rPr lang="en-US" altLang="zh-CN" sz="2400" b="1" smtClean="0">
                          <a:latin typeface="+mn-lt"/>
                          <a:ea typeface="宋体" pitchFamily="2" charset="-122"/>
                        </a:rPr>
                        <a:t>Addr)</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内容占位符 2"/>
          <p:cNvSpPr txBox="1">
            <a:spLocks/>
          </p:cNvSpPr>
          <p:nvPr/>
        </p:nvSpPr>
        <p:spPr bwMode="auto">
          <a:xfrm>
            <a:off x="5148064" y="1988840"/>
            <a:ext cx="2304256" cy="273630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r>
              <a:rPr lang="zh-CN" altLang="en-US" sz="2800" kern="0" smtClean="0">
                <a:latin typeface="+mn-lt"/>
                <a:ea typeface="+mn-ea"/>
              </a:rPr>
              <a:t>四地址</a:t>
            </a:r>
            <a:endParaRPr lang="en-US" altLang="zh-CN" sz="2800" kern="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smtClean="0">
                <a:ln>
                  <a:noFill/>
                </a:ln>
                <a:solidFill>
                  <a:schemeClr val="tx1"/>
                </a:solidFill>
                <a:effectLst/>
                <a:uLnTx/>
                <a:uFillTx/>
                <a:latin typeface="+mn-lt"/>
                <a:ea typeface="+mn-ea"/>
              </a:rPr>
              <a:t>三地址</a:t>
            </a:r>
            <a:endParaRPr kumimoji="0" lang="en-US" altLang="zh-CN" sz="2800" b="1" i="0" u="none" strike="noStrike" kern="0" cap="none" spc="0" normalizeH="0" baseline="0" noProof="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smtClean="0">
                <a:ln>
                  <a:noFill/>
                </a:ln>
                <a:solidFill>
                  <a:schemeClr val="tx1"/>
                </a:solidFill>
                <a:effectLst/>
                <a:uLnTx/>
                <a:uFillTx/>
                <a:latin typeface="+mn-lt"/>
                <a:ea typeface="+mn-ea"/>
              </a:rPr>
              <a:t>两地址</a:t>
            </a:r>
            <a:endParaRPr kumimoji="0" lang="en-US" altLang="zh-CN" sz="2800" b="1" i="0" u="none" strike="noStrike" kern="0" cap="none" spc="0" normalizeH="0" baseline="0" noProof="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r>
              <a:rPr lang="zh-CN" altLang="en-US" sz="2800" kern="0" smtClean="0">
                <a:latin typeface="+mn-lt"/>
                <a:ea typeface="+mn-ea"/>
              </a:rPr>
              <a:t>一地址</a:t>
            </a:r>
            <a:endParaRPr lang="en-US" altLang="zh-CN" sz="2800" kern="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smtClean="0">
                <a:ln>
                  <a:noFill/>
                </a:ln>
                <a:solidFill>
                  <a:schemeClr val="tx1"/>
                </a:solidFill>
                <a:effectLst/>
                <a:uLnTx/>
                <a:uFillTx/>
                <a:latin typeface="+mn-lt"/>
                <a:ea typeface="+mn-ea"/>
              </a:rPr>
              <a:t>零地址</a:t>
            </a:r>
            <a:endParaRPr kumimoji="0" lang="zh-CN" altLang="en-US" sz="2800" b="1" i="0" u="none" strike="noStrike" kern="0" cap="none" spc="0" normalizeH="0" baseline="0" noProof="0">
              <a:ln>
                <a:noFill/>
              </a:ln>
              <a:solidFill>
                <a:schemeClr val="tx1"/>
              </a:solidFill>
              <a:effectLst/>
              <a:uLnTx/>
              <a:uFillTx/>
              <a:latin typeface="+mn-lt"/>
              <a:ea typeface="+mn-ea"/>
            </a:endParaRPr>
          </a:p>
        </p:txBody>
      </p:sp>
      <p:cxnSp>
        <p:nvCxnSpPr>
          <p:cNvPr id="7" name="直接连接符 6"/>
          <p:cNvCxnSpPr/>
          <p:nvPr/>
        </p:nvCxnSpPr>
        <p:spPr bwMode="auto">
          <a:xfrm>
            <a:off x="4860032" y="1988840"/>
            <a:ext cx="0" cy="2736304"/>
          </a:xfrm>
          <a:prstGeom prst="line">
            <a:avLst/>
          </a:prstGeom>
          <a:solidFill>
            <a:schemeClr val="accent1"/>
          </a:solidFill>
          <a:ln w="76200" cap="flat" cmpd="tri" algn="ctr">
            <a:solidFill>
              <a:srgbClr val="FF6600"/>
            </a:solidFill>
            <a:prstDash val="solid"/>
            <a:round/>
            <a:headEnd type="none" w="med" len="med"/>
            <a:tailEnd type="none" w="med" len="med"/>
          </a:ln>
          <a:effectLst/>
        </p:spPr>
      </p:cxnSp>
      <p:cxnSp>
        <p:nvCxnSpPr>
          <p:cNvPr id="8" name="直接连接符 7"/>
          <p:cNvCxnSpPr/>
          <p:nvPr/>
        </p:nvCxnSpPr>
        <p:spPr bwMode="auto">
          <a:xfrm flipH="1">
            <a:off x="395536" y="4725144"/>
            <a:ext cx="8136904" cy="0"/>
          </a:xfrm>
          <a:prstGeom prst="line">
            <a:avLst/>
          </a:prstGeom>
          <a:solidFill>
            <a:schemeClr val="accent1"/>
          </a:solidFill>
          <a:ln w="76200" cap="flat" cmpd="tri" algn="ctr">
            <a:solidFill>
              <a:srgbClr val="FF6600"/>
            </a:solidFill>
            <a:prstDash val="solid"/>
            <a:round/>
            <a:headEnd type="none" w="med" len="med"/>
            <a:tailEnd type="none" w="med" len="med"/>
          </a:ln>
          <a:effectLst/>
        </p:spPr>
      </p:cxnSp>
      <p:sp>
        <p:nvSpPr>
          <p:cNvPr id="12" name="内容占位符 2"/>
          <p:cNvSpPr txBox="1">
            <a:spLocks/>
          </p:cNvSpPr>
          <p:nvPr/>
        </p:nvSpPr>
        <p:spPr bwMode="auto">
          <a:xfrm>
            <a:off x="827584" y="4941169"/>
            <a:ext cx="7344816"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defTabSz="914400" rtl="0" eaLnBrk="1" fontAlgn="base" latinLnBrk="0" hangingPunct="1">
              <a:lnSpc>
                <a:spcPct val="100000"/>
              </a:lnSpc>
              <a:spcBef>
                <a:spcPct val="20000"/>
              </a:spcBef>
              <a:spcAft>
                <a:spcPct val="0"/>
              </a:spcAft>
              <a:buClr>
                <a:schemeClr val="bg2"/>
              </a:buClr>
              <a:buSzPct val="75000"/>
              <a:tabLst/>
              <a:defRPr/>
            </a:pPr>
            <a:r>
              <a:rPr lang="zh-CN" altLang="en-US" sz="2800" kern="0" smtClean="0">
                <a:latin typeface="+mn-lt"/>
                <a:ea typeface="+mn-ea"/>
              </a:rPr>
              <a:t>指令长度的设计</a:t>
            </a:r>
            <a:endParaRPr kumimoji="0" lang="zh-CN" altLang="en-US" sz="2800" b="1" i="0" u="none" strike="noStrike" kern="0" cap="none" spc="0" normalizeH="0" baseline="0" noProof="0">
              <a:ln>
                <a:noFill/>
              </a:ln>
              <a:solidFill>
                <a:schemeClr val="tx1"/>
              </a:solidFill>
              <a:effectLst/>
              <a:uLnTx/>
              <a:uFillTx/>
              <a:latin typeface="+mn-lt"/>
              <a:ea typeface="+mn-ea"/>
            </a:endParaRP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5.3.2</a:t>
            </a:r>
            <a:r>
              <a:rPr lang="en-US" altLang="zh-CN" b="0" smtClean="0"/>
              <a:t> </a:t>
            </a:r>
            <a:r>
              <a:rPr lang="zh-CN" altLang="en-US" b="0" smtClean="0"/>
              <a:t>地址码设计</a:t>
            </a:r>
            <a:endParaRPr lang="zh-CN" altLang="en-US"/>
          </a:p>
        </p:txBody>
      </p:sp>
      <p:sp>
        <p:nvSpPr>
          <p:cNvPr id="3" name="内容占位符 2"/>
          <p:cNvSpPr>
            <a:spLocks noGrp="1"/>
          </p:cNvSpPr>
          <p:nvPr>
            <p:ph idx="1"/>
          </p:nvPr>
        </p:nvSpPr>
        <p:spPr>
          <a:xfrm>
            <a:off x="457200" y="620688"/>
            <a:ext cx="8578850" cy="576065"/>
          </a:xfrm>
        </p:spPr>
        <p:txBody>
          <a:bodyPr/>
          <a:lstStyle/>
          <a:p>
            <a:pPr marL="0" indent="0">
              <a:buNone/>
            </a:pPr>
            <a:r>
              <a:rPr lang="zh-CN" altLang="en-US" smtClean="0"/>
              <a:t>地址码字段：</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47</a:t>
            </a:fld>
            <a:endParaRPr lang="en-US" altLang="zh-CN"/>
          </a:p>
        </p:txBody>
      </p:sp>
      <p:graphicFrame>
        <p:nvGraphicFramePr>
          <p:cNvPr id="5" name="内容占位符 4"/>
          <p:cNvGraphicFramePr>
            <a:graphicFrameLocks/>
          </p:cNvGraphicFramePr>
          <p:nvPr/>
        </p:nvGraphicFramePr>
        <p:xfrm>
          <a:off x="539552" y="1196752"/>
          <a:ext cx="7920880" cy="648072"/>
        </p:xfrm>
        <a:graphic>
          <a:graphicData uri="http://schemas.openxmlformats.org/drawingml/2006/table">
            <a:tbl>
              <a:tblPr firstRow="1" bandRow="1">
                <a:tableStyleId>{5940675A-B579-460E-94D1-54222C63F5DA}</a:tableStyleId>
              </a:tblPr>
              <a:tblGrid>
                <a:gridCol w="2665681">
                  <a:extLst>
                    <a:ext uri="{9D8B030D-6E8A-4147-A177-3AD203B41FA5}">
                      <a16:colId xmlns:a16="http://schemas.microsoft.com/office/drawing/2014/main" val="20000"/>
                    </a:ext>
                  </a:extLst>
                </a:gridCol>
                <a:gridCol w="2284869">
                  <a:extLst>
                    <a:ext uri="{9D8B030D-6E8A-4147-A177-3AD203B41FA5}">
                      <a16:colId xmlns:a16="http://schemas.microsoft.com/office/drawing/2014/main" val="20001"/>
                    </a:ext>
                  </a:extLst>
                </a:gridCol>
                <a:gridCol w="2970330">
                  <a:extLst>
                    <a:ext uri="{9D8B030D-6E8A-4147-A177-3AD203B41FA5}">
                      <a16:colId xmlns:a16="http://schemas.microsoft.com/office/drawing/2014/main" val="20002"/>
                    </a:ext>
                  </a:extLst>
                </a:gridCol>
              </a:tblGrid>
              <a:tr h="648072">
                <a:tc>
                  <a:txBody>
                    <a:bodyPr/>
                    <a:lstStyle/>
                    <a:p>
                      <a:pPr algn="ctr"/>
                      <a:r>
                        <a:rPr lang="zh-CN" altLang="en-US" sz="2800" b="1" smtClean="0">
                          <a:latin typeface="+mn-lt"/>
                          <a:ea typeface="宋体" pitchFamily="2" charset="-122"/>
                        </a:rPr>
                        <a:t>源操作数</a:t>
                      </a:r>
                      <a:endParaRPr lang="zh-CN" altLang="en-US" sz="28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800" b="1" smtClean="0">
                          <a:latin typeface="+mn-lt"/>
                          <a:ea typeface="宋体" pitchFamily="2" charset="-122"/>
                        </a:rPr>
                        <a:t>目的操作数</a:t>
                      </a:r>
                      <a:endParaRPr lang="zh-CN" altLang="en-US" sz="2800" b="1">
                        <a:latin typeface="+mn-lt"/>
                        <a:ea typeface="宋体" pitchFamily="2"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800" b="1" smtClean="0">
                          <a:latin typeface="+mn-lt"/>
                          <a:ea typeface="宋体" pitchFamily="2" charset="-122"/>
                        </a:rPr>
                        <a:t>下条指令地址</a:t>
                      </a:r>
                      <a:endParaRPr lang="zh-CN" altLang="en-US" sz="2800" b="1">
                        <a:latin typeface="+mn-lt"/>
                        <a:ea typeface="宋体" pitchFamily="2" charset="-122"/>
                      </a:endParaRPr>
                    </a:p>
                  </a:txBody>
                  <a:tcPr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内容占位符 2"/>
          <p:cNvSpPr txBox="1">
            <a:spLocks/>
          </p:cNvSpPr>
          <p:nvPr/>
        </p:nvSpPr>
        <p:spPr bwMode="auto">
          <a:xfrm>
            <a:off x="457646" y="1988840"/>
            <a:ext cx="8578850" cy="45365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四地址指令</a:t>
            </a:r>
            <a:r>
              <a:rPr lang="zh-CN" altLang="en-US" sz="2800" kern="0" smtClean="0">
                <a:latin typeface="+mn-lt"/>
                <a:ea typeface="+mn-ea"/>
              </a:rPr>
              <a:t>：</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op  rd, rs1, rs2, ni</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lang="zh-CN" altLang="en-US" sz="2800" kern="0" smtClean="0">
                <a:latin typeface="+mn-lt"/>
                <a:ea typeface="+mn-ea"/>
              </a:rPr>
              <a:t>三地址指令：</a:t>
            </a:r>
            <a:r>
              <a:rPr lang="en-US" altLang="zh-CN" sz="2800" kern="0" smtClean="0">
                <a:latin typeface="+mn-lt"/>
                <a:ea typeface="+mn-ea"/>
              </a:rPr>
              <a:t>op  rd, rs1, rs2</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二地址指令：</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op  rd, rs1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lang="zh-CN" altLang="en-US" sz="2800" kern="0" smtClean="0">
                <a:latin typeface="+mn-lt"/>
                <a:ea typeface="+mn-ea"/>
              </a:rPr>
              <a:t>一地址指令：</a:t>
            </a:r>
            <a:r>
              <a:rPr lang="en-US" altLang="zh-CN" sz="2800" kern="0" smtClean="0">
                <a:latin typeface="+mn-lt"/>
                <a:ea typeface="+mn-ea"/>
              </a:rPr>
              <a:t>op  rd</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零地址指令：</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op</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5.3.2</a:t>
            </a:r>
            <a:r>
              <a:rPr lang="en-US" altLang="zh-CN" b="0" smtClean="0"/>
              <a:t> </a:t>
            </a:r>
            <a:r>
              <a:rPr lang="zh-CN" altLang="en-US" b="0" smtClean="0"/>
              <a:t>地址码设计</a:t>
            </a:r>
            <a:endParaRPr lang="zh-CN" altLang="en-US"/>
          </a:p>
        </p:txBody>
      </p:sp>
      <p:sp>
        <p:nvSpPr>
          <p:cNvPr id="3" name="内容占位符 2"/>
          <p:cNvSpPr>
            <a:spLocks noGrp="1"/>
          </p:cNvSpPr>
          <p:nvPr>
            <p:ph idx="1"/>
          </p:nvPr>
        </p:nvSpPr>
        <p:spPr>
          <a:xfrm>
            <a:off x="457200" y="620688"/>
            <a:ext cx="8578850" cy="576065"/>
          </a:xfrm>
        </p:spPr>
        <p:txBody>
          <a:bodyPr/>
          <a:lstStyle/>
          <a:p>
            <a:pPr marL="0" indent="0">
              <a:buNone/>
            </a:pPr>
            <a:r>
              <a:rPr lang="zh-CN" altLang="en-US" smtClean="0"/>
              <a:t>地址码字段：</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48</a:t>
            </a:fld>
            <a:endParaRPr lang="en-US" altLang="zh-CN"/>
          </a:p>
        </p:txBody>
      </p:sp>
      <p:graphicFrame>
        <p:nvGraphicFramePr>
          <p:cNvPr id="5" name="内容占位符 4"/>
          <p:cNvGraphicFramePr>
            <a:graphicFrameLocks/>
          </p:cNvGraphicFramePr>
          <p:nvPr/>
        </p:nvGraphicFramePr>
        <p:xfrm>
          <a:off x="539552" y="1196752"/>
          <a:ext cx="7920880" cy="648072"/>
        </p:xfrm>
        <a:graphic>
          <a:graphicData uri="http://schemas.openxmlformats.org/drawingml/2006/table">
            <a:tbl>
              <a:tblPr firstRow="1" bandRow="1">
                <a:tableStyleId>{5940675A-B579-460E-94D1-54222C63F5DA}</a:tableStyleId>
              </a:tblPr>
              <a:tblGrid>
                <a:gridCol w="2665681">
                  <a:extLst>
                    <a:ext uri="{9D8B030D-6E8A-4147-A177-3AD203B41FA5}">
                      <a16:colId xmlns:a16="http://schemas.microsoft.com/office/drawing/2014/main" val="20000"/>
                    </a:ext>
                  </a:extLst>
                </a:gridCol>
                <a:gridCol w="2284869">
                  <a:extLst>
                    <a:ext uri="{9D8B030D-6E8A-4147-A177-3AD203B41FA5}">
                      <a16:colId xmlns:a16="http://schemas.microsoft.com/office/drawing/2014/main" val="20001"/>
                    </a:ext>
                  </a:extLst>
                </a:gridCol>
                <a:gridCol w="2970330">
                  <a:extLst>
                    <a:ext uri="{9D8B030D-6E8A-4147-A177-3AD203B41FA5}">
                      <a16:colId xmlns:a16="http://schemas.microsoft.com/office/drawing/2014/main" val="20002"/>
                    </a:ext>
                  </a:extLst>
                </a:gridCol>
              </a:tblGrid>
              <a:tr h="648072">
                <a:tc>
                  <a:txBody>
                    <a:bodyPr/>
                    <a:lstStyle/>
                    <a:p>
                      <a:pPr algn="ctr"/>
                      <a:r>
                        <a:rPr lang="zh-CN" altLang="en-US" sz="2800" b="1" smtClean="0">
                          <a:latin typeface="+mn-lt"/>
                          <a:ea typeface="宋体" pitchFamily="2" charset="-122"/>
                        </a:rPr>
                        <a:t>源操作数</a:t>
                      </a:r>
                      <a:endParaRPr lang="zh-CN" altLang="en-US" sz="28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800" b="1" smtClean="0">
                          <a:latin typeface="+mn-lt"/>
                          <a:ea typeface="宋体" pitchFamily="2" charset="-122"/>
                        </a:rPr>
                        <a:t>目的操作数</a:t>
                      </a:r>
                      <a:endParaRPr lang="zh-CN" altLang="en-US" sz="2800" b="1">
                        <a:latin typeface="+mn-lt"/>
                        <a:ea typeface="宋体" pitchFamily="2"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800" b="1" smtClean="0">
                          <a:latin typeface="+mn-lt"/>
                          <a:ea typeface="宋体" pitchFamily="2" charset="-122"/>
                        </a:rPr>
                        <a:t>下条指令地址</a:t>
                      </a:r>
                      <a:endParaRPr lang="zh-CN" altLang="en-US" sz="2800" b="1">
                        <a:latin typeface="+mn-lt"/>
                        <a:ea typeface="宋体" pitchFamily="2" charset="-122"/>
                      </a:endParaRPr>
                    </a:p>
                  </a:txBody>
                  <a:tcPr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内容占位符 2"/>
          <p:cNvSpPr txBox="1">
            <a:spLocks/>
          </p:cNvSpPr>
          <p:nvPr/>
        </p:nvSpPr>
        <p:spPr bwMode="auto">
          <a:xfrm>
            <a:off x="457646" y="1916832"/>
            <a:ext cx="8578850" cy="4680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3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四地址指令</a:t>
            </a:r>
            <a:r>
              <a:rPr lang="zh-CN" altLang="en-US" sz="2800" kern="0" smtClean="0">
                <a:latin typeface="+mn-lt"/>
                <a:ea typeface="+mn-ea"/>
              </a:rPr>
              <a:t>：</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op  rd, rs1, rs2, ni</a:t>
            </a:r>
          </a:p>
          <a:p>
            <a:pPr lvl="0" algn="l">
              <a:spcBef>
                <a:spcPts val="300"/>
              </a:spcBef>
              <a:buClr>
                <a:schemeClr val="bg2"/>
              </a:buClr>
              <a:buSzPct val="75000"/>
            </a:pPr>
            <a:r>
              <a:rPr lang="en-US" altLang="zh-CN" sz="2800" kern="0" smtClean="0">
                <a:latin typeface="+mn-lt"/>
                <a:ea typeface="+mn-ea"/>
              </a:rPr>
              <a:t>	</a:t>
            </a:r>
            <a:r>
              <a:rPr lang="en-US" altLang="zh-CN" sz="2800" kern="0" smtClean="0">
                <a:solidFill>
                  <a:srgbClr val="0000FF"/>
                </a:solidFill>
                <a:latin typeface="+mn-lt"/>
                <a:ea typeface="+mn-ea"/>
              </a:rPr>
              <a:t>; rs1 op rs2 </a:t>
            </a:r>
            <a:r>
              <a:rPr lang="en-US" altLang="zh-CN" sz="2800" kern="0" smtClean="0">
                <a:solidFill>
                  <a:srgbClr val="0000FF"/>
                </a:solidFill>
                <a:latin typeface="宋体" pitchFamily="2" charset="-122"/>
                <a:ea typeface="宋体" pitchFamily="2" charset="-122"/>
              </a:rPr>
              <a:t>→</a:t>
            </a:r>
            <a:r>
              <a:rPr lang="en-US" altLang="zh-CN" sz="2800" kern="0" smtClean="0">
                <a:solidFill>
                  <a:srgbClr val="0000FF"/>
                </a:solidFill>
                <a:latin typeface="+mn-lt"/>
                <a:ea typeface="+mn-ea"/>
              </a:rPr>
              <a:t> rd</a:t>
            </a:r>
            <a:r>
              <a:rPr lang="zh-CN" altLang="en-US" sz="2800" kern="0" smtClean="0">
                <a:solidFill>
                  <a:srgbClr val="0000FF"/>
                </a:solidFill>
                <a:latin typeface="+mn-lt"/>
                <a:ea typeface="+mn-ea"/>
              </a:rPr>
              <a:t>；</a:t>
            </a:r>
            <a:r>
              <a:rPr lang="en-US" altLang="zh-CN" sz="2800" kern="0" smtClean="0">
                <a:solidFill>
                  <a:srgbClr val="0000FF"/>
                </a:solidFill>
                <a:latin typeface="+mn-lt"/>
                <a:ea typeface="+mn-ea"/>
              </a:rPr>
              <a:t>ni </a:t>
            </a:r>
            <a:r>
              <a:rPr lang="zh-CN" altLang="en-US" sz="2800" kern="0" smtClean="0">
                <a:solidFill>
                  <a:srgbClr val="0000FF"/>
                </a:solidFill>
                <a:latin typeface="+mn-lt"/>
                <a:ea typeface="+mn-ea"/>
              </a:rPr>
              <a:t>提供顺序或转移地址</a:t>
            </a:r>
            <a:endParaRPr kumimoji="0" lang="en-US" altLang="zh-CN" sz="2800" b="1" i="0" u="none" strike="noStrike" kern="0" cap="none" spc="0" normalizeH="0" baseline="0" noProof="0" smtClean="0">
              <a:ln>
                <a:noFill/>
              </a:ln>
              <a:solidFill>
                <a:srgbClr val="0000FF"/>
              </a:solidFill>
              <a:effectLst/>
              <a:uLnTx/>
              <a:uFillTx/>
              <a:latin typeface="+mn-lt"/>
              <a:ea typeface="+mn-ea"/>
              <a:cs typeface="+mn-cs"/>
            </a:endParaRPr>
          </a:p>
          <a:p>
            <a:pPr marL="0" marR="0" lvl="0" indent="0" algn="l" defTabSz="914400" rtl="0" eaLnBrk="1" fontAlgn="base" latinLnBrk="0" hangingPunct="1">
              <a:lnSpc>
                <a:spcPct val="100000"/>
              </a:lnSpc>
              <a:spcBef>
                <a:spcPts val="300"/>
              </a:spcBef>
              <a:spcAft>
                <a:spcPct val="0"/>
              </a:spcAft>
              <a:buClr>
                <a:schemeClr val="bg2"/>
              </a:buClr>
              <a:buSzPct val="75000"/>
              <a:buFont typeface="Wingdings" pitchFamily="2" charset="2"/>
              <a:buNone/>
              <a:tabLst/>
              <a:defRPr/>
            </a:pPr>
            <a:r>
              <a:rPr lang="zh-CN" altLang="en-US" sz="2800" kern="0" smtClean="0">
                <a:latin typeface="+mn-lt"/>
                <a:ea typeface="+mn-ea"/>
              </a:rPr>
              <a:t>三地址指令：</a:t>
            </a:r>
            <a:r>
              <a:rPr lang="en-US" altLang="zh-CN" sz="2800" kern="0" smtClean="0">
                <a:latin typeface="+mn-lt"/>
                <a:ea typeface="+mn-ea"/>
              </a:rPr>
              <a:t>op  rd, rs1, rs2</a:t>
            </a:r>
          </a:p>
          <a:p>
            <a:pPr lvl="0" algn="l">
              <a:spcBef>
                <a:spcPts val="300"/>
              </a:spcBef>
              <a:buClr>
                <a:schemeClr val="bg2"/>
              </a:buClr>
              <a:buSzPct val="75000"/>
            </a:pPr>
            <a:r>
              <a:rPr lang="en-US" altLang="zh-CN" sz="2800" kern="0" smtClean="0">
                <a:latin typeface="+mn-lt"/>
                <a:ea typeface="+mn-ea"/>
              </a:rPr>
              <a:t>	</a:t>
            </a:r>
            <a:r>
              <a:rPr lang="en-US" altLang="zh-CN" sz="2800" kern="0" smtClean="0">
                <a:solidFill>
                  <a:srgbClr val="0000FF"/>
                </a:solidFill>
              </a:rPr>
              <a:t> ; rs1 op rs2 </a:t>
            </a:r>
            <a:r>
              <a:rPr lang="en-US" altLang="zh-CN" sz="2800" kern="0" smtClean="0">
                <a:solidFill>
                  <a:srgbClr val="0000FF"/>
                </a:solidFill>
                <a:latin typeface="宋体" pitchFamily="2" charset="-122"/>
                <a:ea typeface="宋体" pitchFamily="2" charset="-122"/>
              </a:rPr>
              <a:t>→</a:t>
            </a:r>
            <a:r>
              <a:rPr lang="en-US" altLang="zh-CN" sz="2800" kern="0" smtClean="0">
                <a:solidFill>
                  <a:srgbClr val="0000FF"/>
                </a:solidFill>
              </a:rPr>
              <a:t> rd</a:t>
            </a:r>
            <a:r>
              <a:rPr lang="zh-CN" altLang="en-US" sz="2800" kern="0" smtClean="0">
                <a:solidFill>
                  <a:srgbClr val="0000FF"/>
                </a:solidFill>
                <a:latin typeface="+mn-lt"/>
                <a:ea typeface="+mn-ea"/>
              </a:rPr>
              <a:t>；</a:t>
            </a:r>
            <a:r>
              <a:rPr lang="en-US" altLang="zh-CN" sz="2800" kern="0" smtClean="0">
                <a:solidFill>
                  <a:srgbClr val="0000FF"/>
                </a:solidFill>
                <a:latin typeface="+mn-lt"/>
                <a:ea typeface="+mn-ea"/>
              </a:rPr>
              <a:t>PC </a:t>
            </a:r>
            <a:r>
              <a:rPr lang="zh-CN" altLang="en-US" sz="2800" kern="0" smtClean="0">
                <a:solidFill>
                  <a:srgbClr val="0000FF"/>
                </a:solidFill>
                <a:latin typeface="+mn-lt"/>
                <a:ea typeface="+mn-ea"/>
              </a:rPr>
              <a:t>提供顺序地址</a:t>
            </a:r>
            <a:endParaRPr lang="en-US" altLang="zh-CN" sz="2800" kern="0" smtClean="0">
              <a:solidFill>
                <a:srgbClr val="0000FF"/>
              </a:solidFill>
              <a:latin typeface="+mn-lt"/>
              <a:ea typeface="+mn-ea"/>
            </a:endParaRPr>
          </a:p>
          <a:p>
            <a:pPr marL="0" marR="0" lvl="0" indent="0" algn="l" defTabSz="914400" rtl="0" eaLnBrk="1" fontAlgn="base" latinLnBrk="0" hangingPunct="1">
              <a:lnSpc>
                <a:spcPct val="100000"/>
              </a:lnSpc>
              <a:spcBef>
                <a:spcPts val="3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二地址指令：</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op  rd, rs1</a:t>
            </a:r>
          </a:p>
          <a:p>
            <a:pPr lvl="0" algn="l">
              <a:spcBef>
                <a:spcPts val="300"/>
              </a:spcBef>
              <a:buClr>
                <a:schemeClr val="bg2"/>
              </a:buClr>
              <a:buSzPct val="75000"/>
            </a:pPr>
            <a:r>
              <a:rPr lang="en-US" altLang="zh-CN" sz="2800" kern="0" smtClean="0">
                <a:latin typeface="+mn-lt"/>
                <a:ea typeface="+mn-ea"/>
              </a:rPr>
              <a:t>	</a:t>
            </a:r>
            <a:r>
              <a:rPr lang="en-US" altLang="zh-CN" sz="2800" kern="0" smtClean="0">
                <a:solidFill>
                  <a:srgbClr val="0000FF"/>
                </a:solidFill>
              </a:rPr>
              <a:t> ; rd op rs1 </a:t>
            </a:r>
            <a:r>
              <a:rPr lang="en-US" altLang="zh-CN" sz="2800" kern="0" smtClean="0">
                <a:solidFill>
                  <a:srgbClr val="0000FF"/>
                </a:solidFill>
                <a:latin typeface="宋体" pitchFamily="2" charset="-122"/>
                <a:ea typeface="宋体" pitchFamily="2" charset="-122"/>
              </a:rPr>
              <a:t>→</a:t>
            </a:r>
            <a:r>
              <a:rPr lang="en-US" altLang="zh-CN" sz="2800" kern="0" smtClean="0">
                <a:solidFill>
                  <a:srgbClr val="0000FF"/>
                </a:solidFill>
              </a:rPr>
              <a:t> rd</a:t>
            </a:r>
            <a:r>
              <a:rPr lang="zh-CN" altLang="en-US" sz="2800" kern="0" smtClean="0">
                <a:solidFill>
                  <a:srgbClr val="0000FF"/>
                </a:solidFill>
                <a:latin typeface="+mn-lt"/>
                <a:ea typeface="+mn-ea"/>
              </a:rPr>
              <a:t>；</a:t>
            </a:r>
            <a:r>
              <a:rPr lang="en-US" altLang="zh-CN" sz="2800" kern="0" smtClean="0">
                <a:solidFill>
                  <a:srgbClr val="0000FF"/>
                </a:solidFill>
                <a:latin typeface="+mn-lt"/>
                <a:ea typeface="+mn-ea"/>
              </a:rPr>
              <a:t>PC </a:t>
            </a:r>
            <a:r>
              <a:rPr lang="zh-CN" altLang="en-US" sz="2800" kern="0" smtClean="0">
                <a:solidFill>
                  <a:srgbClr val="0000FF"/>
                </a:solidFill>
                <a:latin typeface="+mn-lt"/>
                <a:ea typeface="+mn-ea"/>
              </a:rPr>
              <a:t>提供顺序地址  或</a:t>
            </a:r>
            <a:endParaRPr lang="en-US" altLang="zh-CN" sz="2800" kern="0" smtClean="0">
              <a:solidFill>
                <a:srgbClr val="0000FF"/>
              </a:solidFill>
              <a:latin typeface="+mn-lt"/>
              <a:ea typeface="+mn-ea"/>
            </a:endParaRPr>
          </a:p>
          <a:p>
            <a:pPr algn="l">
              <a:spcBef>
                <a:spcPts val="300"/>
              </a:spcBef>
              <a:buClr>
                <a:schemeClr val="bg2"/>
              </a:buClr>
              <a:buSzPct val="75000"/>
            </a:pPr>
            <a:r>
              <a:rPr lang="en-US" altLang="zh-CN" sz="2800" kern="0" smtClean="0"/>
              <a:t>	</a:t>
            </a:r>
            <a:r>
              <a:rPr lang="en-US" altLang="zh-CN" sz="2800" kern="0" smtClean="0">
                <a:solidFill>
                  <a:srgbClr val="0000FF"/>
                </a:solidFill>
              </a:rPr>
              <a:t> ; rs1 op ACC </a:t>
            </a:r>
            <a:r>
              <a:rPr lang="en-US" altLang="zh-CN" sz="2800" kern="0" smtClean="0">
                <a:solidFill>
                  <a:srgbClr val="0000FF"/>
                </a:solidFill>
                <a:latin typeface="宋体" pitchFamily="2" charset="-122"/>
                <a:ea typeface="宋体" pitchFamily="2" charset="-122"/>
              </a:rPr>
              <a:t>→</a:t>
            </a:r>
            <a:r>
              <a:rPr lang="en-US" altLang="zh-CN" sz="2800" kern="0" smtClean="0">
                <a:solidFill>
                  <a:srgbClr val="0000FF"/>
                </a:solidFill>
              </a:rPr>
              <a:t> rd</a:t>
            </a:r>
            <a:r>
              <a:rPr lang="zh-CN" altLang="en-US" sz="2800" kern="0" smtClean="0">
                <a:solidFill>
                  <a:srgbClr val="0000FF"/>
                </a:solidFill>
                <a:latin typeface="+mn-lt"/>
                <a:ea typeface="+mn-ea"/>
              </a:rPr>
              <a:t>；</a:t>
            </a:r>
            <a:r>
              <a:rPr lang="en-US" altLang="zh-CN" sz="2800" kern="0" smtClean="0">
                <a:solidFill>
                  <a:srgbClr val="0000FF"/>
                </a:solidFill>
                <a:latin typeface="+mn-lt"/>
                <a:ea typeface="+mn-ea"/>
              </a:rPr>
              <a:t>PC </a:t>
            </a:r>
            <a:r>
              <a:rPr lang="zh-CN" altLang="en-US" sz="2800" kern="0" smtClean="0">
                <a:solidFill>
                  <a:srgbClr val="0000FF"/>
                </a:solidFill>
                <a:latin typeface="+mn-lt"/>
                <a:ea typeface="+mn-ea"/>
              </a:rPr>
              <a:t>提供顺序地址</a:t>
            </a:r>
            <a:endParaRPr lang="en-US" altLang="zh-CN" sz="2800" kern="0" smtClean="0">
              <a:solidFill>
                <a:srgbClr val="0000FF"/>
              </a:solidFill>
              <a:latin typeface="+mn-lt"/>
              <a:ea typeface="+mn-ea"/>
            </a:endParaRPr>
          </a:p>
          <a:p>
            <a:pPr marL="0" marR="0" lvl="0" indent="0" algn="l" defTabSz="914400" rtl="0" eaLnBrk="1" fontAlgn="base" latinLnBrk="0" hangingPunct="1">
              <a:lnSpc>
                <a:spcPct val="100000"/>
              </a:lnSpc>
              <a:spcBef>
                <a:spcPts val="300"/>
              </a:spcBef>
              <a:spcAft>
                <a:spcPct val="0"/>
              </a:spcAft>
              <a:buClr>
                <a:schemeClr val="bg2"/>
              </a:buClr>
              <a:buSzPct val="75000"/>
              <a:buFont typeface="Wingdings" pitchFamily="2" charset="2"/>
              <a:buNone/>
              <a:tabLst/>
              <a:defRPr/>
            </a:pPr>
            <a:r>
              <a:rPr lang="zh-CN" altLang="en-US" sz="2800" kern="0" smtClean="0">
                <a:latin typeface="+mn-lt"/>
                <a:ea typeface="+mn-ea"/>
              </a:rPr>
              <a:t>一地址指令：</a:t>
            </a:r>
            <a:r>
              <a:rPr lang="en-US" altLang="zh-CN" sz="2800" kern="0" smtClean="0">
                <a:latin typeface="+mn-lt"/>
                <a:ea typeface="+mn-ea"/>
              </a:rPr>
              <a:t>op  rd</a:t>
            </a:r>
          </a:p>
          <a:p>
            <a:pPr marL="0" marR="0" lvl="0" indent="0" algn="l" defTabSz="914400" rtl="0" eaLnBrk="1" fontAlgn="base" latinLnBrk="0" hangingPunct="1">
              <a:lnSpc>
                <a:spcPct val="100000"/>
              </a:lnSpc>
              <a:spcBef>
                <a:spcPts val="3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零地址指令：</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op</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5.3.2</a:t>
            </a:r>
            <a:r>
              <a:rPr lang="en-US" altLang="zh-CN" b="0" smtClean="0"/>
              <a:t> </a:t>
            </a:r>
            <a:r>
              <a:rPr lang="zh-CN" altLang="en-US" b="0" smtClean="0"/>
              <a:t>地址码设计</a:t>
            </a:r>
            <a:endParaRPr lang="zh-CN" altLang="en-US"/>
          </a:p>
        </p:txBody>
      </p:sp>
      <p:sp>
        <p:nvSpPr>
          <p:cNvPr id="3" name="内容占位符 2"/>
          <p:cNvSpPr>
            <a:spLocks noGrp="1"/>
          </p:cNvSpPr>
          <p:nvPr>
            <p:ph idx="1"/>
          </p:nvPr>
        </p:nvSpPr>
        <p:spPr>
          <a:xfrm>
            <a:off x="457200" y="620688"/>
            <a:ext cx="8578850" cy="576065"/>
          </a:xfrm>
        </p:spPr>
        <p:txBody>
          <a:bodyPr/>
          <a:lstStyle/>
          <a:p>
            <a:pPr marL="0" indent="0">
              <a:buNone/>
            </a:pPr>
            <a:r>
              <a:rPr lang="zh-CN" altLang="en-US" smtClean="0"/>
              <a:t>地址码字段：</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49</a:t>
            </a:fld>
            <a:endParaRPr lang="en-US" altLang="zh-CN"/>
          </a:p>
        </p:txBody>
      </p:sp>
      <p:graphicFrame>
        <p:nvGraphicFramePr>
          <p:cNvPr id="5" name="内容占位符 4"/>
          <p:cNvGraphicFramePr>
            <a:graphicFrameLocks/>
          </p:cNvGraphicFramePr>
          <p:nvPr/>
        </p:nvGraphicFramePr>
        <p:xfrm>
          <a:off x="539552" y="1196752"/>
          <a:ext cx="7920880" cy="648072"/>
        </p:xfrm>
        <a:graphic>
          <a:graphicData uri="http://schemas.openxmlformats.org/drawingml/2006/table">
            <a:tbl>
              <a:tblPr firstRow="1" bandRow="1">
                <a:tableStyleId>{5940675A-B579-460E-94D1-54222C63F5DA}</a:tableStyleId>
              </a:tblPr>
              <a:tblGrid>
                <a:gridCol w="2665681">
                  <a:extLst>
                    <a:ext uri="{9D8B030D-6E8A-4147-A177-3AD203B41FA5}">
                      <a16:colId xmlns:a16="http://schemas.microsoft.com/office/drawing/2014/main" val="20000"/>
                    </a:ext>
                  </a:extLst>
                </a:gridCol>
                <a:gridCol w="2284869">
                  <a:extLst>
                    <a:ext uri="{9D8B030D-6E8A-4147-A177-3AD203B41FA5}">
                      <a16:colId xmlns:a16="http://schemas.microsoft.com/office/drawing/2014/main" val="20001"/>
                    </a:ext>
                  </a:extLst>
                </a:gridCol>
                <a:gridCol w="2970330">
                  <a:extLst>
                    <a:ext uri="{9D8B030D-6E8A-4147-A177-3AD203B41FA5}">
                      <a16:colId xmlns:a16="http://schemas.microsoft.com/office/drawing/2014/main" val="20002"/>
                    </a:ext>
                  </a:extLst>
                </a:gridCol>
              </a:tblGrid>
              <a:tr h="648072">
                <a:tc>
                  <a:txBody>
                    <a:bodyPr/>
                    <a:lstStyle/>
                    <a:p>
                      <a:pPr algn="ctr"/>
                      <a:r>
                        <a:rPr lang="zh-CN" altLang="en-US" sz="2800" b="1" smtClean="0">
                          <a:latin typeface="+mn-lt"/>
                          <a:ea typeface="宋体" pitchFamily="2" charset="-122"/>
                        </a:rPr>
                        <a:t>源操作数</a:t>
                      </a:r>
                      <a:endParaRPr lang="zh-CN" altLang="en-US" sz="28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800" b="1" smtClean="0">
                          <a:latin typeface="+mn-lt"/>
                          <a:ea typeface="宋体" pitchFamily="2" charset="-122"/>
                        </a:rPr>
                        <a:t>目的操作数</a:t>
                      </a:r>
                      <a:endParaRPr lang="zh-CN" altLang="en-US" sz="2800" b="1">
                        <a:latin typeface="+mn-lt"/>
                        <a:ea typeface="宋体" pitchFamily="2"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800" b="1" smtClean="0">
                          <a:latin typeface="+mn-lt"/>
                          <a:ea typeface="宋体" pitchFamily="2" charset="-122"/>
                        </a:rPr>
                        <a:t>下条指令地址</a:t>
                      </a:r>
                      <a:endParaRPr lang="zh-CN" altLang="en-US" sz="2800" b="1">
                        <a:latin typeface="+mn-lt"/>
                        <a:ea typeface="宋体" pitchFamily="2" charset="-122"/>
                      </a:endParaRPr>
                    </a:p>
                  </a:txBody>
                  <a:tcPr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内容占位符 2"/>
          <p:cNvSpPr txBox="1">
            <a:spLocks/>
          </p:cNvSpPr>
          <p:nvPr/>
        </p:nvSpPr>
        <p:spPr bwMode="auto">
          <a:xfrm>
            <a:off x="457646" y="1916832"/>
            <a:ext cx="8578850" cy="4680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3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四地址指令</a:t>
            </a:r>
            <a:r>
              <a:rPr lang="zh-CN" altLang="en-US" sz="2800" kern="0" smtClean="0">
                <a:latin typeface="+mn-lt"/>
                <a:ea typeface="+mn-ea"/>
              </a:rPr>
              <a:t>：</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op  rd, rs1, rs2, ni</a:t>
            </a:r>
          </a:p>
          <a:p>
            <a:pPr marL="0" marR="0" lvl="0" indent="0" algn="l" defTabSz="914400" rtl="0" eaLnBrk="1" fontAlgn="base" latinLnBrk="0" hangingPunct="1">
              <a:lnSpc>
                <a:spcPct val="100000"/>
              </a:lnSpc>
              <a:spcBef>
                <a:spcPts val="300"/>
              </a:spcBef>
              <a:spcAft>
                <a:spcPct val="0"/>
              </a:spcAft>
              <a:buClr>
                <a:schemeClr val="bg2"/>
              </a:buClr>
              <a:buSzPct val="75000"/>
              <a:buFont typeface="Wingdings" pitchFamily="2" charset="2"/>
              <a:buNone/>
              <a:tabLst/>
              <a:defRPr/>
            </a:pPr>
            <a:r>
              <a:rPr lang="zh-CN" altLang="en-US" sz="2800" kern="0" smtClean="0">
                <a:latin typeface="+mn-lt"/>
                <a:ea typeface="+mn-ea"/>
              </a:rPr>
              <a:t>三地址指令：</a:t>
            </a:r>
            <a:r>
              <a:rPr lang="en-US" altLang="zh-CN" sz="2800" kern="0" smtClean="0">
                <a:latin typeface="+mn-lt"/>
                <a:ea typeface="+mn-ea"/>
              </a:rPr>
              <a:t>op  rd, rs1, rs2</a:t>
            </a:r>
          </a:p>
          <a:p>
            <a:pPr marL="0" marR="0" lvl="0" indent="0" algn="l" defTabSz="914400" rtl="0" eaLnBrk="1" fontAlgn="base" latinLnBrk="0" hangingPunct="1">
              <a:lnSpc>
                <a:spcPct val="100000"/>
              </a:lnSpc>
              <a:spcBef>
                <a:spcPts val="3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二地址指令：</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op  rd, rs1</a:t>
            </a:r>
          </a:p>
          <a:p>
            <a:pPr marL="0" marR="0" lvl="0" indent="0" algn="l" defTabSz="914400" rtl="0" eaLnBrk="1" fontAlgn="base" latinLnBrk="0" hangingPunct="1">
              <a:lnSpc>
                <a:spcPct val="100000"/>
              </a:lnSpc>
              <a:spcBef>
                <a:spcPts val="300"/>
              </a:spcBef>
              <a:spcAft>
                <a:spcPct val="0"/>
              </a:spcAft>
              <a:buClr>
                <a:schemeClr val="bg2"/>
              </a:buClr>
              <a:buSzPct val="75000"/>
              <a:buFont typeface="Wingdings" pitchFamily="2" charset="2"/>
              <a:buNone/>
              <a:tabLst/>
              <a:defRPr/>
            </a:pPr>
            <a:r>
              <a:rPr lang="zh-CN" altLang="en-US" sz="2800" kern="0" smtClean="0">
                <a:latin typeface="+mn-lt"/>
                <a:ea typeface="+mn-ea"/>
              </a:rPr>
              <a:t>一地址指令：</a:t>
            </a:r>
            <a:r>
              <a:rPr lang="en-US" altLang="zh-CN" sz="2800" kern="0" smtClean="0">
                <a:latin typeface="+mn-lt"/>
                <a:ea typeface="+mn-ea"/>
              </a:rPr>
              <a:t>op  rd</a:t>
            </a:r>
          </a:p>
          <a:p>
            <a:pPr algn="l">
              <a:spcBef>
                <a:spcPts val="300"/>
              </a:spcBef>
              <a:buClr>
                <a:schemeClr val="bg2"/>
              </a:buClr>
              <a:buSzPct val="75000"/>
            </a:pPr>
            <a:r>
              <a:rPr lang="en-US" altLang="zh-CN" sz="2800" kern="0" smtClean="0">
                <a:latin typeface="+mn-lt"/>
                <a:ea typeface="+mn-ea"/>
              </a:rPr>
              <a:t>	</a:t>
            </a:r>
            <a:r>
              <a:rPr lang="en-US" altLang="zh-CN" sz="2800" kern="0" smtClean="0">
                <a:solidFill>
                  <a:srgbClr val="0000FF"/>
                </a:solidFill>
                <a:latin typeface="+mn-lt"/>
                <a:ea typeface="+mn-ea"/>
              </a:rPr>
              <a:t>; rd op ACC </a:t>
            </a:r>
            <a:r>
              <a:rPr lang="en-US" altLang="zh-CN" sz="2800" kern="0" smtClean="0">
                <a:solidFill>
                  <a:srgbClr val="0000FF"/>
                </a:solidFill>
                <a:latin typeface="宋体" pitchFamily="2" charset="-122"/>
                <a:ea typeface="宋体" pitchFamily="2" charset="-122"/>
              </a:rPr>
              <a:t>→</a:t>
            </a:r>
            <a:r>
              <a:rPr lang="en-US" altLang="zh-CN" sz="2800" kern="0" smtClean="0">
                <a:solidFill>
                  <a:srgbClr val="0000FF"/>
                </a:solidFill>
                <a:latin typeface="+mn-lt"/>
                <a:ea typeface="+mn-ea"/>
              </a:rPr>
              <a:t> ACC</a:t>
            </a:r>
            <a:r>
              <a:rPr lang="zh-CN" altLang="en-US" sz="2800" kern="0" smtClean="0">
                <a:solidFill>
                  <a:srgbClr val="0000FF"/>
                </a:solidFill>
                <a:latin typeface="+mn-lt"/>
                <a:ea typeface="+mn-ea"/>
              </a:rPr>
              <a:t>；</a:t>
            </a:r>
            <a:r>
              <a:rPr lang="en-US" altLang="zh-CN" sz="2800" kern="0" smtClean="0">
                <a:solidFill>
                  <a:srgbClr val="0000FF"/>
                </a:solidFill>
                <a:latin typeface="+mn-lt"/>
                <a:ea typeface="+mn-ea"/>
              </a:rPr>
              <a:t>PC </a:t>
            </a:r>
            <a:r>
              <a:rPr lang="zh-CN" altLang="en-US" sz="2800" kern="0" smtClean="0">
                <a:solidFill>
                  <a:srgbClr val="0000FF"/>
                </a:solidFill>
                <a:latin typeface="+mn-lt"/>
                <a:ea typeface="+mn-ea"/>
              </a:rPr>
              <a:t>提供顺序地址  或</a:t>
            </a:r>
            <a:endParaRPr lang="en-US" altLang="zh-CN" sz="2800" kern="0" smtClean="0">
              <a:solidFill>
                <a:srgbClr val="0000FF"/>
              </a:solidFill>
              <a:latin typeface="+mn-lt"/>
              <a:ea typeface="+mn-ea"/>
            </a:endParaRPr>
          </a:p>
          <a:p>
            <a:pPr algn="l">
              <a:spcBef>
                <a:spcPts val="300"/>
              </a:spcBef>
              <a:buClr>
                <a:schemeClr val="bg2"/>
              </a:buClr>
              <a:buSzPct val="75000"/>
            </a:pPr>
            <a:r>
              <a:rPr lang="en-US" altLang="zh-CN" sz="2800" kern="0" smtClean="0">
                <a:solidFill>
                  <a:srgbClr val="0000FF"/>
                </a:solidFill>
                <a:latin typeface="+mn-lt"/>
                <a:ea typeface="+mn-ea"/>
              </a:rPr>
              <a:t>	; rd </a:t>
            </a:r>
            <a:r>
              <a:rPr lang="zh-CN" altLang="en-US" sz="2800" kern="0" smtClean="0">
                <a:solidFill>
                  <a:srgbClr val="0000FF"/>
                </a:solidFill>
                <a:latin typeface="+mn-lt"/>
                <a:ea typeface="+mn-ea"/>
              </a:rPr>
              <a:t>自身操作 </a:t>
            </a:r>
            <a:r>
              <a:rPr lang="en-US" altLang="zh-CN" sz="2800" kern="0" smtClean="0">
                <a:solidFill>
                  <a:srgbClr val="0000FF"/>
                </a:solidFill>
                <a:latin typeface="宋体" pitchFamily="2" charset="-122"/>
                <a:ea typeface="宋体" pitchFamily="2" charset="-122"/>
              </a:rPr>
              <a:t>→ </a:t>
            </a:r>
            <a:r>
              <a:rPr lang="en-US" altLang="zh-CN" sz="2800" kern="0" smtClean="0">
                <a:solidFill>
                  <a:srgbClr val="0000FF"/>
                </a:solidFill>
                <a:latin typeface="+mn-lt"/>
                <a:ea typeface="+mn-ea"/>
              </a:rPr>
              <a:t>rd</a:t>
            </a:r>
            <a:r>
              <a:rPr lang="zh-CN" altLang="en-US" sz="2800" kern="0" smtClean="0">
                <a:solidFill>
                  <a:srgbClr val="0000FF"/>
                </a:solidFill>
                <a:latin typeface="+mn-lt"/>
                <a:ea typeface="+mn-ea"/>
              </a:rPr>
              <a:t>；</a:t>
            </a:r>
            <a:r>
              <a:rPr lang="en-US" altLang="zh-CN" sz="2800" kern="0" smtClean="0">
                <a:solidFill>
                  <a:srgbClr val="0000FF"/>
                </a:solidFill>
                <a:latin typeface="+mn-lt"/>
                <a:ea typeface="+mn-ea"/>
              </a:rPr>
              <a:t>PC </a:t>
            </a:r>
            <a:r>
              <a:rPr lang="zh-CN" altLang="en-US" sz="2800" kern="0" smtClean="0">
                <a:solidFill>
                  <a:srgbClr val="0000FF"/>
                </a:solidFill>
                <a:latin typeface="+mn-lt"/>
                <a:ea typeface="+mn-ea"/>
              </a:rPr>
              <a:t>提供顺序地址  或</a:t>
            </a:r>
            <a:endParaRPr lang="en-US" altLang="zh-CN" sz="2800" kern="0" smtClean="0">
              <a:solidFill>
                <a:srgbClr val="0000FF"/>
              </a:solidFill>
              <a:latin typeface="+mn-lt"/>
              <a:ea typeface="+mn-ea"/>
            </a:endParaRPr>
          </a:p>
          <a:p>
            <a:pPr algn="l">
              <a:spcBef>
                <a:spcPts val="300"/>
              </a:spcBef>
              <a:buClr>
                <a:schemeClr val="bg2"/>
              </a:buClr>
              <a:buSzPct val="75000"/>
            </a:pPr>
            <a:r>
              <a:rPr lang="en-US" altLang="zh-CN" sz="2800" kern="0" smtClean="0">
                <a:solidFill>
                  <a:srgbClr val="0000FF"/>
                </a:solidFill>
                <a:latin typeface="+mn-lt"/>
                <a:ea typeface="+mn-ea"/>
              </a:rPr>
              <a:t>	;</a:t>
            </a:r>
            <a:r>
              <a:rPr lang="en-US" altLang="zh-CN" sz="2800" kern="0" smtClean="0">
                <a:solidFill>
                  <a:srgbClr val="0000FF"/>
                </a:solidFill>
                <a:latin typeface="Times New Roman"/>
                <a:ea typeface="楷体_GB2312"/>
              </a:rPr>
              <a:t> </a:t>
            </a:r>
            <a:r>
              <a:rPr lang="zh-CN" altLang="en-US" sz="2800" kern="0" smtClean="0">
                <a:solidFill>
                  <a:srgbClr val="0000FF"/>
                </a:solidFill>
                <a:latin typeface="Times New Roman"/>
                <a:ea typeface="楷体_GB2312"/>
              </a:rPr>
              <a:t>由 </a:t>
            </a:r>
            <a:r>
              <a:rPr lang="en-US" altLang="zh-CN" sz="2800" kern="0" smtClean="0">
                <a:solidFill>
                  <a:srgbClr val="0000FF"/>
                </a:solidFill>
                <a:latin typeface="Times New Roman"/>
                <a:ea typeface="楷体_GB2312"/>
              </a:rPr>
              <a:t>rd </a:t>
            </a:r>
            <a:r>
              <a:rPr lang="zh-CN" altLang="en-US" sz="2800" kern="0" smtClean="0">
                <a:solidFill>
                  <a:srgbClr val="0000FF"/>
                </a:solidFill>
                <a:latin typeface="Times New Roman"/>
                <a:ea typeface="楷体_GB2312"/>
              </a:rPr>
              <a:t>提供转移地址</a:t>
            </a:r>
            <a:endParaRPr lang="en-US" altLang="zh-CN" sz="2800" kern="0" smtClean="0">
              <a:solidFill>
                <a:srgbClr val="0000FF"/>
              </a:solidFill>
              <a:latin typeface="+mn-lt"/>
              <a:ea typeface="+mn-ea"/>
            </a:endParaRPr>
          </a:p>
          <a:p>
            <a:pPr marL="0" marR="0" lvl="0" indent="0" algn="l" defTabSz="914400" rtl="0" eaLnBrk="1" fontAlgn="base" latinLnBrk="0" hangingPunct="1">
              <a:lnSpc>
                <a:spcPct val="100000"/>
              </a:lnSpc>
              <a:spcBef>
                <a:spcPts val="3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零地址指令：</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op</a:t>
            </a:r>
          </a:p>
          <a:p>
            <a:pPr lvl="0" algn="l">
              <a:spcBef>
                <a:spcPts val="300"/>
              </a:spcBef>
              <a:buClr>
                <a:schemeClr val="bg2"/>
              </a:buClr>
              <a:buSzPct val="75000"/>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	</a:t>
            </a:r>
            <a:r>
              <a:rPr lang="en-US" altLang="zh-CN" sz="2800" kern="0" smtClean="0">
                <a:solidFill>
                  <a:srgbClr val="0000FF"/>
                </a:solidFill>
              </a:rPr>
              <a:t>;</a:t>
            </a:r>
            <a:r>
              <a:rPr lang="en-US" altLang="zh-CN" sz="2800" kern="0" smtClean="0">
                <a:solidFill>
                  <a:srgbClr val="0000FF"/>
                </a:solidFill>
                <a:latin typeface="Times New Roman"/>
                <a:ea typeface="楷体_GB2312"/>
              </a:rPr>
              <a:t> </a:t>
            </a:r>
            <a:r>
              <a:rPr lang="zh-CN" altLang="en-US" sz="2800" kern="0" smtClean="0">
                <a:solidFill>
                  <a:srgbClr val="0000FF"/>
                </a:solidFill>
                <a:latin typeface="Times New Roman"/>
                <a:ea typeface="楷体_GB2312"/>
              </a:rPr>
              <a:t>由操作码指定操作数</a:t>
            </a:r>
            <a:r>
              <a:rPr lang="en-US" altLang="zh-CN" sz="2800" kern="0" smtClean="0">
                <a:solidFill>
                  <a:srgbClr val="0000FF"/>
                </a:solidFill>
                <a:latin typeface="宋体" pitchFamily="2" charset="-122"/>
                <a:ea typeface="宋体" pitchFamily="2" charset="-122"/>
              </a:rPr>
              <a:t>(</a:t>
            </a:r>
            <a:r>
              <a:rPr lang="zh-CN" altLang="en-US" sz="2800" kern="0" smtClean="0">
                <a:solidFill>
                  <a:srgbClr val="0000FF"/>
                </a:solidFill>
                <a:latin typeface="Times New Roman"/>
                <a:ea typeface="楷体_GB2312"/>
              </a:rPr>
              <a:t>隐含寻址</a:t>
            </a:r>
            <a:r>
              <a:rPr lang="en-US" altLang="zh-CN" sz="2800" kern="0" smtClean="0">
                <a:solidFill>
                  <a:srgbClr val="0000FF"/>
                </a:solidFill>
                <a:latin typeface="宋体" pitchFamily="2" charset="-122"/>
                <a:ea typeface="宋体" pitchFamily="2" charset="-122"/>
              </a:rPr>
              <a:t>) </a:t>
            </a:r>
            <a:r>
              <a:rPr lang="zh-CN" altLang="en-US" sz="2800" kern="0" smtClean="0">
                <a:solidFill>
                  <a:srgbClr val="0000FF"/>
                </a:solidFill>
                <a:latin typeface="Times New Roman"/>
                <a:ea typeface="楷体_GB2312"/>
              </a:rPr>
              <a:t>或</a:t>
            </a:r>
            <a:endParaRPr lang="en-US" altLang="zh-CN" sz="2800" kern="0" smtClean="0">
              <a:solidFill>
                <a:srgbClr val="0000FF"/>
              </a:solidFill>
              <a:latin typeface="Times New Roman"/>
              <a:ea typeface="楷体_GB2312"/>
            </a:endParaRPr>
          </a:p>
          <a:p>
            <a:pPr lvl="0" algn="l">
              <a:spcBef>
                <a:spcPts val="300"/>
              </a:spcBef>
              <a:buClr>
                <a:schemeClr val="bg2"/>
              </a:buClr>
              <a:buSzPct val="75000"/>
            </a:pPr>
            <a:r>
              <a:rPr lang="en-US" altLang="zh-CN" sz="2800" kern="0" smtClean="0">
                <a:solidFill>
                  <a:srgbClr val="0000FF"/>
                </a:solidFill>
                <a:latin typeface="Times New Roman"/>
                <a:ea typeface="楷体_GB2312"/>
              </a:rPr>
              <a:t>	; </a:t>
            </a:r>
            <a:r>
              <a:rPr lang="zh-CN" altLang="en-US" sz="2800" kern="0" smtClean="0">
                <a:solidFill>
                  <a:srgbClr val="0000FF"/>
                </a:solidFill>
                <a:latin typeface="Times New Roman"/>
                <a:ea typeface="楷体_GB2312"/>
              </a:rPr>
              <a:t>无需操作数</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5</a:t>
            </a:r>
            <a:r>
              <a:rPr lang="zh-CN" altLang="en-US" sz="3900" b="0">
                <a:solidFill>
                  <a:srgbClr val="FFFFFF"/>
                </a:solidFill>
                <a:latin typeface="Arial" charset="0"/>
                <a:ea typeface="黑体" pitchFamily="2" charset="-122"/>
              </a:rPr>
              <a:t>章  指令系统</a:t>
            </a:r>
          </a:p>
        </p:txBody>
      </p:sp>
      <p:sp>
        <p:nvSpPr>
          <p:cNvPr id="970755"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a:ea typeface="楷体_GB2312" pitchFamily="49" charset="-122"/>
              </a:rPr>
              <a:t>5.1  </a:t>
            </a:r>
            <a:r>
              <a:rPr lang="zh-CN" altLang="en-US" sz="3800" smtClean="0">
                <a:ea typeface="楷体_GB2312" pitchFamily="49" charset="-122"/>
              </a:rPr>
              <a:t>指令系统概述</a:t>
            </a:r>
            <a:endParaRPr lang="zh-CN" altLang="en-US" sz="3800">
              <a:ea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970754">
                                            <p:txEl>
                                              <p:pRg st="0" end="0"/>
                                            </p:txEl>
                                          </p:spTgt>
                                        </p:tgtEl>
                                        <p:attrNameLst>
                                          <p:attrName>style.visibility</p:attrName>
                                        </p:attrNameLst>
                                      </p:cBhvr>
                                      <p:to>
                                        <p:strVal val="visible"/>
                                      </p:to>
                                    </p:set>
                                    <p:anim calcmode="lin" valueType="num">
                                      <p:cBhvr>
                                        <p:cTn id="7" dur="500" fill="hold"/>
                                        <p:tgtEl>
                                          <p:spTgt spid="97075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97075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97075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97075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970754">
                                            <p:txEl>
                                              <p:pRg st="1" end="1"/>
                                            </p:txEl>
                                          </p:spTgt>
                                        </p:tgtEl>
                                        <p:attrNameLst>
                                          <p:attrName>style.visibility</p:attrName>
                                        </p:attrNameLst>
                                      </p:cBhvr>
                                      <p:to>
                                        <p:strVal val="visible"/>
                                      </p:to>
                                    </p:set>
                                    <p:anim calcmode="lin" valueType="num">
                                      <p:cBhvr additive="base">
                                        <p:cTn id="14" dur="500" fill="hold"/>
                                        <p:tgtEl>
                                          <p:spTgt spid="97075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97075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970755">
                                            <p:txEl>
                                              <p:pRg st="0" end="0"/>
                                            </p:txEl>
                                          </p:spTgt>
                                        </p:tgtEl>
                                        <p:attrNameLst>
                                          <p:attrName>style.visibility</p:attrName>
                                        </p:attrNameLst>
                                      </p:cBhvr>
                                      <p:to>
                                        <p:strVal val="visible"/>
                                      </p:to>
                                    </p:set>
                                    <p:anim calcmode="lin" valueType="num">
                                      <p:cBhvr additive="base">
                                        <p:cTn id="19" dur="500" fill="hold"/>
                                        <p:tgtEl>
                                          <p:spTgt spid="97075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075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5.3.3</a:t>
            </a:r>
            <a:r>
              <a:rPr lang="en-US" altLang="zh-CN" b="0" smtClean="0"/>
              <a:t> </a:t>
            </a:r>
            <a:r>
              <a:rPr lang="zh-CN" altLang="en-US" b="0" smtClean="0"/>
              <a:t>操作码设计</a:t>
            </a:r>
            <a:r>
              <a:rPr lang="en-US" altLang="zh-CN" b="0" smtClean="0"/>
              <a:t>		</a:t>
            </a:r>
            <a:r>
              <a:rPr lang="en-US" altLang="zh-CN" sz="2800" smtClean="0">
                <a:solidFill>
                  <a:srgbClr val="D60093"/>
                </a:solidFill>
                <a:latin typeface="Arial" pitchFamily="34" charset="0"/>
                <a:ea typeface="黑体" pitchFamily="49" charset="-122"/>
                <a:cs typeface="Arial" pitchFamily="34" charset="0"/>
              </a:rPr>
              <a:t>1. </a:t>
            </a:r>
            <a:r>
              <a:rPr lang="zh-CN" altLang="en-US" sz="2800" smtClean="0">
                <a:solidFill>
                  <a:srgbClr val="D60093"/>
                </a:solidFill>
                <a:latin typeface="Arial" pitchFamily="34" charset="0"/>
                <a:ea typeface="黑体" pitchFamily="49" charset="-122"/>
                <a:cs typeface="Arial" pitchFamily="34" charset="0"/>
              </a:rPr>
              <a:t>定长操作码</a:t>
            </a:r>
            <a:endParaRPr lang="zh-CN" altLang="en-US" sz="2800">
              <a:solidFill>
                <a:srgbClr val="D60093"/>
              </a:solidFill>
              <a:latin typeface="Arial" pitchFamily="34" charset="0"/>
              <a:ea typeface="黑体" pitchFamily="49" charset="-122"/>
              <a:cs typeface="Arial" pitchFamily="34" charset="0"/>
            </a:endParaRPr>
          </a:p>
        </p:txBody>
      </p:sp>
      <p:sp>
        <p:nvSpPr>
          <p:cNvPr id="3" name="内容占位符 2"/>
          <p:cNvSpPr>
            <a:spLocks noGrp="1"/>
          </p:cNvSpPr>
          <p:nvPr>
            <p:ph idx="1"/>
          </p:nvPr>
        </p:nvSpPr>
        <p:spPr>
          <a:xfrm>
            <a:off x="457200" y="693291"/>
            <a:ext cx="8578850" cy="2087637"/>
          </a:xfrm>
        </p:spPr>
        <p:txBody>
          <a:bodyPr/>
          <a:lstStyle/>
          <a:p>
            <a:pPr marL="0" indent="0">
              <a:buNone/>
            </a:pPr>
            <a:r>
              <a:rPr lang="zh-CN" altLang="en-US" smtClean="0"/>
              <a:t>指令系统共</a:t>
            </a:r>
            <a:r>
              <a:rPr lang="en-US" altLang="zh-CN" i="1" smtClean="0">
                <a:solidFill>
                  <a:srgbClr val="FF0000"/>
                </a:solidFill>
              </a:rPr>
              <a:t>N</a:t>
            </a:r>
            <a:r>
              <a:rPr lang="zh-CN" altLang="en-US" smtClean="0"/>
              <a:t>条指令，所有指令均用</a:t>
            </a:r>
            <a:r>
              <a:rPr lang="en-US" altLang="zh-CN" i="1" smtClean="0">
                <a:solidFill>
                  <a:srgbClr val="FF0000"/>
                </a:solidFill>
              </a:rPr>
              <a:t>n</a:t>
            </a:r>
            <a:r>
              <a:rPr lang="zh-CN" altLang="en-US" smtClean="0"/>
              <a:t>位编码，</a:t>
            </a:r>
            <a:endParaRPr lang="en-US" altLang="zh-CN" smtClean="0"/>
          </a:p>
          <a:p>
            <a:pPr marL="0" indent="0">
              <a:buNone/>
            </a:pPr>
            <a:r>
              <a:rPr lang="zh-CN" altLang="en-US" smtClean="0"/>
              <a:t>应满足：</a:t>
            </a:r>
            <a:r>
              <a:rPr lang="en-US" altLang="zh-CN" i="1" smtClean="0">
                <a:solidFill>
                  <a:srgbClr val="FF0000"/>
                </a:solidFill>
              </a:rPr>
              <a:t>N</a:t>
            </a:r>
            <a:r>
              <a:rPr lang="en-US" altLang="zh-CN" smtClean="0">
                <a:solidFill>
                  <a:srgbClr val="FF0000"/>
                </a:solidFill>
                <a:latin typeface="宋体" pitchFamily="2" charset="-122"/>
                <a:ea typeface="宋体" pitchFamily="2" charset="-122"/>
              </a:rPr>
              <a:t>≤</a:t>
            </a:r>
            <a:r>
              <a:rPr lang="en-US" altLang="zh-CN" smtClean="0">
                <a:solidFill>
                  <a:srgbClr val="FF0000"/>
                </a:solidFill>
              </a:rPr>
              <a:t>2</a:t>
            </a:r>
            <a:r>
              <a:rPr lang="en-US" altLang="zh-CN" i="1" baseline="30000" smtClean="0">
                <a:solidFill>
                  <a:srgbClr val="FF0000"/>
                </a:solidFill>
              </a:rPr>
              <a:t>n</a:t>
            </a:r>
          </a:p>
          <a:p>
            <a:pPr marL="0" indent="0">
              <a:buNone/>
            </a:pPr>
            <a:r>
              <a:rPr lang="zh-CN" altLang="en-US" smtClean="0"/>
              <a:t>从</a:t>
            </a:r>
            <a:r>
              <a:rPr lang="en-US" altLang="zh-CN" smtClean="0"/>
              <a:t>2</a:t>
            </a:r>
            <a:r>
              <a:rPr lang="en-US" altLang="zh-CN" i="1" baseline="30000" smtClean="0"/>
              <a:t>n</a:t>
            </a:r>
            <a:r>
              <a:rPr lang="zh-CN" altLang="en-US" smtClean="0"/>
              <a:t>个编码中选出</a:t>
            </a:r>
            <a:r>
              <a:rPr lang="en-US" altLang="zh-CN" i="1" smtClean="0"/>
              <a:t>N</a:t>
            </a:r>
            <a:r>
              <a:rPr lang="zh-CN" altLang="en-US" smtClean="0"/>
              <a:t>个编码，</a:t>
            </a:r>
            <a:endParaRPr lang="en-US" altLang="zh-CN" smtClean="0"/>
          </a:p>
          <a:p>
            <a:pPr marL="0" indent="0">
              <a:buNone/>
            </a:pPr>
            <a:r>
              <a:rPr lang="zh-CN" altLang="en-US" smtClean="0"/>
              <a:t>用来表示</a:t>
            </a:r>
            <a:r>
              <a:rPr lang="en-US" altLang="zh-CN" i="1" smtClean="0"/>
              <a:t>N</a:t>
            </a:r>
            <a:r>
              <a:rPr lang="zh-CN" altLang="en-US" smtClean="0"/>
              <a:t>条指令的操作码。</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50</a:t>
            </a:fld>
            <a:endParaRPr lang="en-US" altLang="zh-CN"/>
          </a:p>
        </p:txBody>
      </p:sp>
      <p:sp>
        <p:nvSpPr>
          <p:cNvPr id="5" name="内容占位符 2"/>
          <p:cNvSpPr txBox="1">
            <a:spLocks/>
          </p:cNvSpPr>
          <p:nvPr/>
        </p:nvSpPr>
        <p:spPr bwMode="auto">
          <a:xfrm>
            <a:off x="457646" y="2996952"/>
            <a:ext cx="8578850" cy="2592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tabLst/>
              <a:defRPr/>
            </a:pPr>
            <a:r>
              <a:rPr lang="zh-CN" altLang="en-US" sz="2800" kern="0" smtClean="0">
                <a:solidFill>
                  <a:srgbClr val="0000FF"/>
                </a:solidFill>
                <a:latin typeface="+mn-lt"/>
                <a:ea typeface="+mn-ea"/>
              </a:rPr>
              <a:t>优点</a:t>
            </a:r>
            <a:r>
              <a:rPr lang="zh-CN" altLang="en-US" sz="2800" kern="0" smtClean="0">
                <a:latin typeface="+mn-lt"/>
                <a:ea typeface="+mn-ea"/>
              </a:rPr>
              <a:t>：</a:t>
            </a:r>
            <a:endParaRPr lang="en-US" altLang="zh-CN" sz="2800" kern="0" smtClean="0">
              <a:latin typeface="+mn-lt"/>
              <a:ea typeface="+mn-ea"/>
            </a:endParaRPr>
          </a:p>
          <a:p>
            <a:pPr marL="0" marR="0" lvl="0" indent="0" algn="l" defTabSz="914400" rtl="0" eaLnBrk="1" fontAlgn="base" latinLnBrk="0" hangingPunct="1">
              <a:lnSpc>
                <a:spcPct val="100000"/>
              </a:lnSpc>
              <a:spcBef>
                <a:spcPct val="20000"/>
              </a:spcBef>
              <a:spcAft>
                <a:spcPct val="0"/>
              </a:spcAft>
              <a:buClr>
                <a:schemeClr val="bg2"/>
              </a:buClr>
              <a:buSzPct val="75000"/>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操作码构造简单，硬件设计简单，译码速度快。</a:t>
            </a:r>
            <a:endParaRPr kumimoji="0" lang="en-US" altLang="zh-CN" sz="2800" b="1" i="0" u="none" strike="noStrike" kern="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1800"/>
              </a:spcBef>
              <a:spcAft>
                <a:spcPct val="0"/>
              </a:spcAft>
              <a:buClr>
                <a:schemeClr val="bg2"/>
              </a:buClr>
              <a:buSzPct val="75000"/>
              <a:tabLst/>
              <a:defRPr/>
            </a:pPr>
            <a:r>
              <a:rPr lang="zh-CN" altLang="en-US" sz="2800" kern="0" smtClean="0">
                <a:solidFill>
                  <a:srgbClr val="0000FF"/>
                </a:solidFill>
                <a:latin typeface="+mn-lt"/>
                <a:ea typeface="+mn-ea"/>
              </a:rPr>
              <a:t>缺点</a:t>
            </a:r>
            <a:r>
              <a:rPr lang="zh-CN" altLang="en-US" sz="2800" kern="0" smtClean="0">
                <a:latin typeface="+mn-lt"/>
                <a:ea typeface="+mn-ea"/>
              </a:rPr>
              <a:t>：</a:t>
            </a:r>
            <a:endParaRPr lang="en-US" altLang="zh-CN" sz="2800" kern="0" smtClean="0">
              <a:latin typeface="+mn-lt"/>
              <a:ea typeface="+mn-ea"/>
            </a:endParaRPr>
          </a:p>
          <a:p>
            <a:pPr marL="0" marR="0" lvl="0" indent="0" algn="l" defTabSz="914400" rtl="0" eaLnBrk="1" fontAlgn="base" latinLnBrk="0" hangingPunct="1">
              <a:lnSpc>
                <a:spcPct val="100000"/>
              </a:lnSpc>
              <a:spcBef>
                <a:spcPct val="20000"/>
              </a:spcBef>
              <a:spcAft>
                <a:spcPct val="0"/>
              </a:spcAft>
              <a:buClr>
                <a:schemeClr val="bg2"/>
              </a:buClr>
              <a:buSzPct val="75000"/>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操作码占存储空间大；指令规模扩充受限。</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5.3.3</a:t>
            </a:r>
            <a:r>
              <a:rPr lang="en-US" altLang="zh-CN" b="0" smtClean="0"/>
              <a:t> </a:t>
            </a:r>
            <a:r>
              <a:rPr lang="zh-CN" altLang="en-US" b="0" smtClean="0"/>
              <a:t>操作码设计</a:t>
            </a:r>
            <a:r>
              <a:rPr lang="en-US" altLang="zh-CN" b="0" smtClean="0"/>
              <a:t>		</a:t>
            </a:r>
            <a:r>
              <a:rPr lang="en-US" altLang="zh-CN" sz="2800" smtClean="0">
                <a:solidFill>
                  <a:srgbClr val="D60093"/>
                </a:solidFill>
                <a:latin typeface="Arial" pitchFamily="34" charset="0"/>
                <a:ea typeface="黑体" pitchFamily="49" charset="-122"/>
                <a:cs typeface="Arial" pitchFamily="34" charset="0"/>
              </a:rPr>
              <a:t>2. </a:t>
            </a:r>
            <a:r>
              <a:rPr lang="zh-CN" altLang="en-US" sz="2800" smtClean="0">
                <a:solidFill>
                  <a:srgbClr val="D60093"/>
                </a:solidFill>
                <a:latin typeface="Arial" pitchFamily="34" charset="0"/>
                <a:ea typeface="黑体" pitchFamily="49" charset="-122"/>
                <a:cs typeface="Arial" pitchFamily="34" charset="0"/>
              </a:rPr>
              <a:t>变长操作码</a:t>
            </a:r>
            <a:endParaRPr lang="zh-CN" altLang="en-US"/>
          </a:p>
        </p:txBody>
      </p:sp>
      <p:sp>
        <p:nvSpPr>
          <p:cNvPr id="3" name="内容占位符 2"/>
          <p:cNvSpPr>
            <a:spLocks noGrp="1"/>
          </p:cNvSpPr>
          <p:nvPr>
            <p:ph idx="1"/>
          </p:nvPr>
        </p:nvSpPr>
        <p:spPr>
          <a:xfrm>
            <a:off x="457200" y="549275"/>
            <a:ext cx="8578850" cy="1511573"/>
          </a:xfrm>
        </p:spPr>
        <p:txBody>
          <a:bodyPr/>
          <a:lstStyle/>
          <a:p>
            <a:pPr marL="0" indent="0">
              <a:spcBef>
                <a:spcPts val="0"/>
              </a:spcBef>
              <a:buNone/>
            </a:pPr>
            <a:r>
              <a:rPr lang="zh-CN" altLang="en-US" smtClean="0">
                <a:solidFill>
                  <a:srgbClr val="0000FF"/>
                </a:solidFill>
              </a:rPr>
              <a:t>变长操作码</a:t>
            </a:r>
            <a:r>
              <a:rPr lang="zh-CN" altLang="en-US" smtClean="0"/>
              <a:t>、</a:t>
            </a:r>
            <a:r>
              <a:rPr lang="zh-CN" altLang="en-US" smtClean="0">
                <a:solidFill>
                  <a:srgbClr val="0000FF"/>
                </a:solidFill>
              </a:rPr>
              <a:t>扩展操作码</a:t>
            </a:r>
            <a:r>
              <a:rPr lang="zh-CN" altLang="en-US" smtClean="0"/>
              <a:t>  编码方式：</a:t>
            </a:r>
            <a:endParaRPr lang="en-US" altLang="zh-CN" smtClean="0"/>
          </a:p>
          <a:p>
            <a:pPr marL="0" indent="0">
              <a:spcBef>
                <a:spcPts val="0"/>
              </a:spcBef>
              <a:buNone/>
            </a:pPr>
            <a:r>
              <a:rPr lang="zh-CN" altLang="en-US" smtClean="0"/>
              <a:t>对不同类型的指令操作码用不固定长度的二进制数进行编码。</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51</a:t>
            </a:fld>
            <a:endParaRPr lang="en-US" altLang="zh-CN"/>
          </a:p>
        </p:txBody>
      </p:sp>
      <p:sp>
        <p:nvSpPr>
          <p:cNvPr id="5" name="内容占位符 2"/>
          <p:cNvSpPr txBox="1">
            <a:spLocks/>
          </p:cNvSpPr>
          <p:nvPr/>
        </p:nvSpPr>
        <p:spPr bwMode="auto">
          <a:xfrm>
            <a:off x="457646" y="1916832"/>
            <a:ext cx="8578850" cy="36724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3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rgbClr val="008000"/>
                </a:solidFill>
                <a:effectLst/>
                <a:uLnTx/>
                <a:uFillTx/>
                <a:latin typeface="黑体" pitchFamily="49" charset="-122"/>
                <a:ea typeface="黑体" pitchFamily="49" charset="-122"/>
              </a:rPr>
              <a:t>设计原则：</a:t>
            </a:r>
            <a:endParaRPr kumimoji="0" lang="en-US" altLang="zh-CN" sz="2800" b="1" i="0" u="none" strike="noStrike" kern="0" cap="none" spc="0" normalizeH="0" baseline="0" noProof="0" smtClean="0">
              <a:ln>
                <a:noFill/>
              </a:ln>
              <a:solidFill>
                <a:srgbClr val="008000"/>
              </a:solidFill>
              <a:effectLst/>
              <a:uLnTx/>
              <a:uFillTx/>
              <a:latin typeface="黑体" pitchFamily="49" charset="-122"/>
              <a:ea typeface="黑体" pitchFamily="49" charset="-122"/>
            </a:endParaRPr>
          </a:p>
          <a:p>
            <a:pPr marL="273050" marR="0" lvl="0" indent="-273050" algn="l" defTabSz="914400" rtl="0" eaLnBrk="1" fontAlgn="base" latinLnBrk="0" hangingPunct="1">
              <a:lnSpc>
                <a:spcPct val="100000"/>
              </a:lnSpc>
              <a:spcBef>
                <a:spcPts val="3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如果</a:t>
            </a:r>
            <a:r>
              <a:rPr kumimoji="0" lang="zh-CN" altLang="en-US" sz="2800" b="1" i="0" u="none" strike="noStrike" kern="0" cap="none" spc="0" normalizeH="0" baseline="0" noProof="0" smtClean="0">
                <a:ln>
                  <a:noFill/>
                </a:ln>
                <a:solidFill>
                  <a:srgbClr val="0000FF"/>
                </a:solidFill>
                <a:effectLst/>
                <a:uLnTx/>
                <a:uFillTx/>
                <a:latin typeface="+mn-lt"/>
                <a:ea typeface="+mn-ea"/>
                <a:cs typeface="+mn-cs"/>
              </a:rPr>
              <a:t>指令字长度固定</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，则</a:t>
            </a:r>
            <a:r>
              <a:rPr kumimoji="0" lang="zh-CN" altLang="en-US" sz="2800" b="1" i="0" u="none" strike="noStrike" kern="0" cap="none" spc="0" normalizeH="0" baseline="0" noProof="0" smtClean="0">
                <a:ln>
                  <a:noFill/>
                </a:ln>
                <a:solidFill>
                  <a:srgbClr val="FF0000"/>
                </a:solidFill>
                <a:effectLst/>
                <a:uLnTx/>
                <a:uFillTx/>
                <a:latin typeface="+mn-lt"/>
                <a:ea typeface="+mn-ea"/>
                <a:cs typeface="+mn-cs"/>
              </a:rPr>
              <a:t>长地址码对应短操作码</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，操作码长度随地址码长度缩短而增加。</a:t>
            </a:r>
            <a:endParaRPr kumimoji="0" lang="en-US" altLang="zh-CN" sz="2800" b="1" i="0" u="none" strike="noStrike" kern="0" cap="none" spc="0" normalizeH="0" baseline="0" noProof="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3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如果</a:t>
            </a:r>
            <a:r>
              <a:rPr kumimoji="0" lang="zh-CN" altLang="en-US" sz="2800" b="1" i="0" u="none" strike="noStrike" kern="0" cap="none" spc="0" normalizeH="0" baseline="0" noProof="0" smtClean="0">
                <a:ln>
                  <a:noFill/>
                </a:ln>
                <a:solidFill>
                  <a:srgbClr val="0000FF"/>
                </a:solidFill>
                <a:effectLst/>
                <a:uLnTx/>
                <a:uFillTx/>
                <a:latin typeface="+mn-lt"/>
                <a:ea typeface="+mn-ea"/>
                <a:cs typeface="+mn-cs"/>
              </a:rPr>
              <a:t>指令字长度可变</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，则以指令使用频度作为设计依据，</a:t>
            </a:r>
            <a:r>
              <a:rPr kumimoji="0" lang="zh-CN" altLang="en-US" sz="2800" b="1" i="0" u="none" strike="noStrike" kern="0" cap="none" spc="0" normalizeH="0" baseline="0" noProof="0" smtClean="0">
                <a:ln>
                  <a:noFill/>
                </a:ln>
                <a:solidFill>
                  <a:srgbClr val="FF0000"/>
                </a:solidFill>
                <a:effectLst/>
                <a:uLnTx/>
                <a:uFillTx/>
                <a:latin typeface="+mn-lt"/>
                <a:ea typeface="+mn-ea"/>
                <a:cs typeface="+mn-cs"/>
              </a:rPr>
              <a:t>使用频度高的指令用短码</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，使用频度低的指令用长码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霍夫曼</a:t>
            </a:r>
            <a:r>
              <a:rPr kumimoji="0" lang="en-US" altLang="zh-CN" sz="2800" b="1" i="0" u="none" strike="noStrike" kern="0" cap="none" spc="0" normalizeH="0" baseline="0" noProof="0" smtClean="0">
                <a:ln>
                  <a:noFill/>
                </a:ln>
                <a:solidFill>
                  <a:schemeClr val="tx1"/>
                </a:solidFill>
                <a:effectLst/>
                <a:uLnTx/>
                <a:uFillTx/>
                <a:latin typeface="宋体" pitchFamily="2" charset="-122"/>
                <a:ea typeface="宋体" pitchFamily="2" charset="-122"/>
              </a:rPr>
              <a:t>(</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Huffman</a:t>
            </a:r>
            <a:r>
              <a:rPr lang="en-US" altLang="zh-CN" sz="2800" kern="0" smtClean="0">
                <a:latin typeface="宋体" pitchFamily="2" charset="-122"/>
                <a:ea typeface="宋体" pitchFamily="2" charset="-122"/>
              </a:rPr>
              <a:t>)</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编码原理。</a:t>
            </a:r>
            <a:endParaRPr kumimoji="0" lang="en-US" altLang="zh-CN" sz="2800" b="1" i="0" u="none" strike="noStrike" kern="0" cap="none" spc="0" normalizeH="0" baseline="0" noProof="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300"/>
              </a:spcBef>
              <a:spcAft>
                <a:spcPct val="0"/>
              </a:spcAft>
              <a:buClr>
                <a:schemeClr val="bg2"/>
              </a:buClr>
              <a:buSzPct val="75000"/>
              <a:buFont typeface="Wingdings" pitchFamily="2" charset="2"/>
              <a:buChar char="n"/>
              <a:tabLst/>
              <a:defRPr/>
            </a:pPr>
            <a:r>
              <a:rPr lang="zh-CN" altLang="en-US" sz="2800" kern="0" noProof="0" smtClean="0">
                <a:latin typeface="+mn-lt"/>
                <a:ea typeface="+mn-ea"/>
              </a:rPr>
              <a:t>设计总是从短操作码开始，并要保证当前使用的操作码与未来要扩展的操作码能够有效区分。</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
        <p:nvSpPr>
          <p:cNvPr id="6" name="Text Box 23"/>
          <p:cNvSpPr txBox="1">
            <a:spLocks noChangeArrowheads="1"/>
          </p:cNvSpPr>
          <p:nvPr/>
        </p:nvSpPr>
        <p:spPr bwMode="auto">
          <a:xfrm>
            <a:off x="900981" y="5589240"/>
            <a:ext cx="5183187" cy="576263"/>
          </a:xfrm>
          <a:prstGeom prst="rect">
            <a:avLst/>
          </a:prstGeom>
          <a:solidFill>
            <a:srgbClr val="CCFF99"/>
          </a:solidFill>
          <a:ln w="28575" algn="ctr">
            <a:solidFill>
              <a:schemeClr val="bg2"/>
            </a:solidFill>
            <a:miter lim="800000"/>
            <a:headEnd/>
            <a:tailEnd type="none" w="med" len="lg"/>
          </a:ln>
          <a:effectLst>
            <a:outerShdw blurRad="50800" dist="38100" dir="2700000" algn="tl" rotWithShape="0">
              <a:prstClr val="black">
                <a:alpha val="40000"/>
              </a:prstClr>
            </a:outerShdw>
          </a:effectLst>
        </p:spPr>
        <p:txBody>
          <a:bodyPr wrap="none" anchor="ctr" anchorCtr="0"/>
          <a:lstStyle/>
          <a:p>
            <a:pPr algn="l">
              <a:spcBef>
                <a:spcPct val="50000"/>
              </a:spcBef>
            </a:pPr>
            <a:r>
              <a:rPr kumimoji="1" lang="zh-CN" altLang="en-US" sz="2800">
                <a:solidFill>
                  <a:srgbClr val="FF0000"/>
                </a:solidFill>
                <a:ea typeface="黑体" pitchFamily="2" charset="-122"/>
              </a:rPr>
              <a:t>原则：</a:t>
            </a:r>
            <a:r>
              <a:rPr kumimoji="1" lang="zh-CN" altLang="en-US" sz="2800">
                <a:solidFill>
                  <a:srgbClr val="FF0066"/>
                </a:solidFill>
                <a:ea typeface="黑体" pitchFamily="2" charset="-122"/>
              </a:rPr>
              <a:t>短码</a:t>
            </a:r>
            <a:r>
              <a:rPr kumimoji="1" lang="zh-CN" altLang="en-US" sz="2800">
                <a:solidFill>
                  <a:srgbClr val="FF0000"/>
                </a:solidFill>
                <a:ea typeface="黑体" pitchFamily="2" charset="-122"/>
              </a:rPr>
              <a:t>不能是</a:t>
            </a:r>
            <a:r>
              <a:rPr kumimoji="1" lang="zh-CN" altLang="en-US" sz="2800">
                <a:solidFill>
                  <a:srgbClr val="FF0066"/>
                </a:solidFill>
                <a:ea typeface="黑体" pitchFamily="2" charset="-122"/>
              </a:rPr>
              <a:t>长码</a:t>
            </a:r>
            <a:r>
              <a:rPr kumimoji="1" lang="zh-CN" altLang="en-US" sz="2800">
                <a:solidFill>
                  <a:srgbClr val="FF0000"/>
                </a:solidFill>
                <a:ea typeface="黑体" pitchFamily="2" charset="-122"/>
              </a:rPr>
              <a:t>的</a:t>
            </a:r>
            <a:r>
              <a:rPr kumimoji="1" lang="zh-CN" altLang="en-US" sz="2800">
                <a:solidFill>
                  <a:srgbClr val="FF0066"/>
                </a:solidFill>
                <a:ea typeface="黑体" pitchFamily="2" charset="-122"/>
              </a:rPr>
              <a:t>前缀</a:t>
            </a:r>
            <a:r>
              <a:rPr kumimoji="1" lang="zh-CN" altLang="en-US" sz="2800">
                <a:solidFill>
                  <a:srgbClr val="FF0000"/>
                </a:solidFill>
                <a:ea typeface="黑体" pitchFamily="2" charset="-122"/>
              </a:rPr>
              <a:t>。</a:t>
            </a: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5.3.3</a:t>
            </a:r>
            <a:r>
              <a:rPr lang="en-US" altLang="zh-CN" b="0" smtClean="0"/>
              <a:t> </a:t>
            </a:r>
            <a:r>
              <a:rPr lang="zh-CN" altLang="en-US" b="0" smtClean="0"/>
              <a:t>操作码设计</a:t>
            </a:r>
            <a:r>
              <a:rPr lang="en-US" altLang="zh-CN" b="0" smtClean="0"/>
              <a:t>		</a:t>
            </a:r>
            <a:r>
              <a:rPr lang="en-US" altLang="zh-CN" sz="2800" smtClean="0">
                <a:solidFill>
                  <a:srgbClr val="D60093"/>
                </a:solidFill>
                <a:latin typeface="Arial" pitchFamily="34" charset="0"/>
                <a:ea typeface="黑体" pitchFamily="49" charset="-122"/>
                <a:cs typeface="Arial" pitchFamily="34" charset="0"/>
              </a:rPr>
              <a:t>2. </a:t>
            </a:r>
            <a:r>
              <a:rPr lang="zh-CN" altLang="en-US" sz="2800" smtClean="0">
                <a:solidFill>
                  <a:srgbClr val="D60093"/>
                </a:solidFill>
                <a:latin typeface="Arial" pitchFamily="34" charset="0"/>
                <a:ea typeface="黑体" pitchFamily="49" charset="-122"/>
                <a:cs typeface="Arial" pitchFamily="34" charset="0"/>
              </a:rPr>
              <a:t>变长操作码</a:t>
            </a:r>
            <a:endParaRPr lang="zh-CN" altLang="en-US"/>
          </a:p>
        </p:txBody>
      </p:sp>
      <p:sp>
        <p:nvSpPr>
          <p:cNvPr id="3" name="内容占位符 2"/>
          <p:cNvSpPr>
            <a:spLocks noGrp="1"/>
          </p:cNvSpPr>
          <p:nvPr>
            <p:ph idx="1"/>
          </p:nvPr>
        </p:nvSpPr>
        <p:spPr>
          <a:xfrm>
            <a:off x="323528" y="980728"/>
            <a:ext cx="8712522" cy="504055"/>
          </a:xfrm>
        </p:spPr>
        <p:txBody>
          <a:bodyPr/>
          <a:lstStyle/>
          <a:p>
            <a:pPr marL="0" indent="0">
              <a:buNone/>
            </a:pPr>
            <a:r>
              <a:rPr lang="zh-CN" altLang="en-US" smtClean="0"/>
              <a:t>用</a:t>
            </a:r>
            <a:r>
              <a:rPr lang="en-US" altLang="zh-CN" smtClean="0"/>
              <a:t>SPECint92</a:t>
            </a:r>
            <a:r>
              <a:rPr lang="zh-CN" altLang="en-US" smtClean="0"/>
              <a:t>测试程序对</a:t>
            </a:r>
            <a:r>
              <a:rPr lang="en-US" altLang="zh-CN" smtClean="0"/>
              <a:t>80x86</a:t>
            </a:r>
            <a:r>
              <a:rPr lang="zh-CN" altLang="en-US" smtClean="0"/>
              <a:t>指令使用情况的统计：</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52</a:t>
            </a:fld>
            <a:endParaRPr lang="en-US" altLang="zh-CN"/>
          </a:p>
        </p:txBody>
      </p:sp>
      <p:sp>
        <p:nvSpPr>
          <p:cNvPr id="5" name="内容占位符 2"/>
          <p:cNvSpPr txBox="1">
            <a:spLocks/>
          </p:cNvSpPr>
          <p:nvPr/>
        </p:nvSpPr>
        <p:spPr bwMode="auto">
          <a:xfrm>
            <a:off x="467544" y="548680"/>
            <a:ext cx="8578850"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bg2"/>
              </a:buClr>
              <a:buSzPct val="75000"/>
              <a:tabLst/>
              <a:defRPr/>
            </a:pPr>
            <a:r>
              <a:rPr kumimoji="0" lang="en-US" altLang="zh-CN"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1</a:t>
            </a:r>
            <a:r>
              <a:rPr kumimoji="0" lang="zh-CN" altLang="en-US"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）基于</a:t>
            </a:r>
            <a:r>
              <a:rPr kumimoji="0" lang="zh-CN" altLang="en-US" sz="2800" b="1" i="0" u="none" strike="noStrike" kern="0" cap="none" spc="0" normalizeH="0" baseline="0" noProof="0" smtClean="0">
                <a:ln>
                  <a:noFill/>
                </a:ln>
                <a:solidFill>
                  <a:srgbClr val="FF6600"/>
                </a:solidFill>
                <a:effectLst/>
                <a:uLnTx/>
                <a:uFillTx/>
                <a:latin typeface="Arial" pitchFamily="34" charset="0"/>
                <a:ea typeface="黑体" pitchFamily="49" charset="-122"/>
                <a:cs typeface="Arial" pitchFamily="34" charset="0"/>
              </a:rPr>
              <a:t>霍夫曼编码</a:t>
            </a:r>
            <a:r>
              <a:rPr kumimoji="0" lang="zh-CN" altLang="en-US"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原理设计变长操作码</a:t>
            </a:r>
            <a:endParaRPr kumimoji="0" lang="zh-CN" altLang="en-US" sz="2800" b="1" i="0" u="none" strike="noStrike" kern="0" cap="none" spc="0" normalizeH="0" baseline="0" noProof="0">
              <a:ln>
                <a:noFill/>
              </a:ln>
              <a:solidFill>
                <a:srgbClr val="008000"/>
              </a:solidFill>
              <a:effectLst/>
              <a:uLnTx/>
              <a:uFillTx/>
              <a:latin typeface="Arial" pitchFamily="34" charset="0"/>
              <a:ea typeface="黑体" pitchFamily="49" charset="-122"/>
              <a:cs typeface="Arial" pitchFamily="34" charset="0"/>
            </a:endParaRPr>
          </a:p>
        </p:txBody>
      </p:sp>
      <p:graphicFrame>
        <p:nvGraphicFramePr>
          <p:cNvPr id="7" name="表格 6"/>
          <p:cNvGraphicFramePr>
            <a:graphicFrameLocks noGrp="1"/>
          </p:cNvGraphicFramePr>
          <p:nvPr/>
        </p:nvGraphicFramePr>
        <p:xfrm>
          <a:off x="611560" y="1484784"/>
          <a:ext cx="7200800" cy="5059680"/>
        </p:xfrm>
        <a:graphic>
          <a:graphicData uri="http://schemas.openxmlformats.org/drawingml/2006/table">
            <a:tbl>
              <a:tblPr firstRow="1" bandRow="1">
                <a:tableStyleId>{5940675A-B579-460E-94D1-54222C63F5DA}</a:tableStyleId>
              </a:tblPr>
              <a:tblGrid>
                <a:gridCol w="792088">
                  <a:extLst>
                    <a:ext uri="{9D8B030D-6E8A-4147-A177-3AD203B41FA5}">
                      <a16:colId xmlns:a16="http://schemas.microsoft.com/office/drawing/2014/main" val="20000"/>
                    </a:ext>
                  </a:extLst>
                </a:gridCol>
                <a:gridCol w="2952328">
                  <a:extLst>
                    <a:ext uri="{9D8B030D-6E8A-4147-A177-3AD203B41FA5}">
                      <a16:colId xmlns:a16="http://schemas.microsoft.com/office/drawing/2014/main" val="20001"/>
                    </a:ext>
                  </a:extLst>
                </a:gridCol>
                <a:gridCol w="3456384">
                  <a:extLst>
                    <a:ext uri="{9D8B030D-6E8A-4147-A177-3AD203B41FA5}">
                      <a16:colId xmlns:a16="http://schemas.microsoft.com/office/drawing/2014/main" val="20002"/>
                    </a:ext>
                  </a:extLst>
                </a:gridCol>
              </a:tblGrid>
              <a:tr h="370840">
                <a:tc>
                  <a:txBody>
                    <a:bodyPr/>
                    <a:lstStyle/>
                    <a:p>
                      <a:pPr algn="ctr"/>
                      <a:r>
                        <a:rPr lang="zh-CN" altLang="en-US" sz="2000" b="1" smtClean="0"/>
                        <a:t>序号</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sz="2000" b="1" smtClean="0"/>
                        <a:t>80x86</a:t>
                      </a:r>
                      <a:r>
                        <a:rPr lang="zh-CN" altLang="en-US" sz="2000" b="1" smtClean="0"/>
                        <a:t>指令</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zh-CN" altLang="en-US" sz="2000" b="1" smtClean="0"/>
                        <a:t>在整数运算测试程序中</a:t>
                      </a:r>
                      <a:endParaRPr lang="en-US" altLang="zh-CN" sz="2000" b="1" smtClean="0"/>
                    </a:p>
                    <a:p>
                      <a:pPr algn="ctr"/>
                      <a:r>
                        <a:rPr lang="zh-CN" altLang="en-US" sz="2000" b="1" smtClean="0"/>
                        <a:t>各类指令使用的频度（</a:t>
                      </a:r>
                      <a:r>
                        <a:rPr lang="en-US" altLang="zh-CN" sz="2000" b="1" smtClean="0"/>
                        <a:t>%</a:t>
                      </a:r>
                      <a:r>
                        <a:rPr lang="zh-CN" altLang="en-US" sz="2000" b="1" smtClean="0"/>
                        <a:t>）</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370840">
                <a:tc>
                  <a:txBody>
                    <a:bodyPr/>
                    <a:lstStyle/>
                    <a:p>
                      <a:pPr algn="ctr"/>
                      <a:r>
                        <a:rPr lang="en-US" altLang="zh-CN" sz="2000" b="1" smtClean="0"/>
                        <a:t>1</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FFFF99"/>
                    </a:solidFill>
                  </a:tcPr>
                </a:tc>
                <a:tc>
                  <a:txBody>
                    <a:bodyPr/>
                    <a:lstStyle/>
                    <a:p>
                      <a:pPr algn="ctr"/>
                      <a:r>
                        <a:rPr lang="zh-CN" altLang="en-US" sz="2000" b="1" smtClean="0"/>
                        <a:t>加载</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FFFF99"/>
                    </a:solidFill>
                  </a:tcPr>
                </a:tc>
                <a:tc>
                  <a:txBody>
                    <a:bodyPr/>
                    <a:lstStyle/>
                    <a:p>
                      <a:pPr algn="ctr"/>
                      <a:r>
                        <a:rPr lang="en-US" altLang="zh-CN" sz="2000" b="1" smtClean="0"/>
                        <a:t>22%</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FFFF99"/>
                    </a:solidFill>
                  </a:tcPr>
                </a:tc>
                <a:extLst>
                  <a:ext uri="{0D108BD9-81ED-4DB2-BD59-A6C34878D82A}">
                    <a16:rowId xmlns:a16="http://schemas.microsoft.com/office/drawing/2014/main" val="10001"/>
                  </a:ext>
                </a:extLst>
              </a:tr>
              <a:tr h="370840">
                <a:tc>
                  <a:txBody>
                    <a:bodyPr/>
                    <a:lstStyle/>
                    <a:p>
                      <a:pPr algn="ctr"/>
                      <a:r>
                        <a:rPr lang="en-US" altLang="zh-CN" sz="2000" b="1" smtClean="0"/>
                        <a:t>2</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zh-CN" altLang="en-US" sz="2000" b="1" smtClean="0"/>
                        <a:t>条件分支</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en-US" altLang="zh-CN" sz="2000" b="1" smtClean="0"/>
                        <a:t>20%</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10002"/>
                  </a:ext>
                </a:extLst>
              </a:tr>
              <a:tr h="370840">
                <a:tc>
                  <a:txBody>
                    <a:bodyPr/>
                    <a:lstStyle/>
                    <a:p>
                      <a:pPr algn="ctr"/>
                      <a:r>
                        <a:rPr lang="en-US" altLang="zh-CN" sz="2000" b="1" smtClean="0"/>
                        <a:t>3</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zh-CN" altLang="en-US" sz="2000" b="1" smtClean="0"/>
                        <a:t>比较</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en-US" altLang="zh-CN" sz="2000" b="1" smtClean="0"/>
                        <a:t>16%</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10003"/>
                  </a:ext>
                </a:extLst>
              </a:tr>
              <a:tr h="370840">
                <a:tc>
                  <a:txBody>
                    <a:bodyPr/>
                    <a:lstStyle/>
                    <a:p>
                      <a:pPr algn="ctr"/>
                      <a:r>
                        <a:rPr lang="en-US" altLang="zh-CN" sz="2000" b="1" smtClean="0"/>
                        <a:t>4</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zh-CN" altLang="en-US" sz="2000" b="1" smtClean="0"/>
                        <a:t>存储</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en-US" altLang="zh-CN" sz="2000" b="1" smtClean="0"/>
                        <a:t>12%</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10004"/>
                  </a:ext>
                </a:extLst>
              </a:tr>
              <a:tr h="370840">
                <a:tc>
                  <a:txBody>
                    <a:bodyPr/>
                    <a:lstStyle/>
                    <a:p>
                      <a:pPr algn="ctr"/>
                      <a:r>
                        <a:rPr lang="en-US" altLang="zh-CN" sz="2000" b="1" smtClean="0"/>
                        <a:t>5</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zh-CN" altLang="en-US" sz="2000" b="1" smtClean="0"/>
                        <a:t>加法</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en-US" altLang="zh-CN" sz="2000" b="1" smtClean="0"/>
                        <a:t>8%</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10005"/>
                  </a:ext>
                </a:extLst>
              </a:tr>
              <a:tr h="370840">
                <a:tc>
                  <a:txBody>
                    <a:bodyPr/>
                    <a:lstStyle/>
                    <a:p>
                      <a:pPr algn="ctr"/>
                      <a:r>
                        <a:rPr lang="en-US" altLang="zh-CN" sz="2000" b="1" smtClean="0"/>
                        <a:t>6</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zh-CN" altLang="en-US" sz="2000" b="1" smtClean="0"/>
                        <a:t>与运算</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en-US" altLang="zh-CN" sz="2000" b="1" smtClean="0"/>
                        <a:t>6%</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10006"/>
                  </a:ext>
                </a:extLst>
              </a:tr>
              <a:tr h="370840">
                <a:tc>
                  <a:txBody>
                    <a:bodyPr/>
                    <a:lstStyle/>
                    <a:p>
                      <a:pPr algn="ctr"/>
                      <a:r>
                        <a:rPr lang="en-US" altLang="zh-CN" sz="2000" b="1" smtClean="0"/>
                        <a:t>7</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zh-CN" altLang="en-US" sz="2000" b="1" smtClean="0"/>
                        <a:t>减法</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en-US" altLang="zh-CN" sz="2000" b="1" smtClean="0"/>
                        <a:t>5%</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10007"/>
                  </a:ext>
                </a:extLst>
              </a:tr>
              <a:tr h="370840">
                <a:tc>
                  <a:txBody>
                    <a:bodyPr/>
                    <a:lstStyle/>
                    <a:p>
                      <a:pPr algn="ctr"/>
                      <a:r>
                        <a:rPr lang="en-US" altLang="zh-CN" sz="2000" b="1" smtClean="0"/>
                        <a:t>8</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zh-CN" altLang="en-US" sz="2000" b="1" smtClean="0"/>
                        <a:t>寄存器</a:t>
                      </a:r>
                      <a:r>
                        <a:rPr lang="en-US" altLang="zh-CN" sz="2000" b="1" smtClean="0"/>
                        <a:t>-</a:t>
                      </a:r>
                      <a:r>
                        <a:rPr lang="zh-CN" altLang="en-US" sz="2000" b="1" smtClean="0"/>
                        <a:t>寄存器传送</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en-US" altLang="zh-CN" sz="2000" b="1" smtClean="0"/>
                        <a:t>4%</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10008"/>
                  </a:ext>
                </a:extLst>
              </a:tr>
              <a:tr h="370840">
                <a:tc>
                  <a:txBody>
                    <a:bodyPr/>
                    <a:lstStyle/>
                    <a:p>
                      <a:pPr algn="ctr"/>
                      <a:r>
                        <a:rPr lang="en-US" altLang="zh-CN" sz="2000" b="1" smtClean="0"/>
                        <a:t>9</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zh-CN" altLang="en-US" sz="2000" b="1" smtClean="0"/>
                        <a:t>调用</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en-US" altLang="zh-CN" sz="2000" b="1" smtClean="0"/>
                        <a:t>1%</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10009"/>
                  </a:ext>
                </a:extLst>
              </a:tr>
              <a:tr h="370840">
                <a:tc>
                  <a:txBody>
                    <a:bodyPr/>
                    <a:lstStyle/>
                    <a:p>
                      <a:pPr algn="ctr"/>
                      <a:r>
                        <a:rPr lang="en-US" altLang="zh-CN" sz="2000" b="1" smtClean="0"/>
                        <a:t>10</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FFFF99"/>
                    </a:solidFill>
                  </a:tcPr>
                </a:tc>
                <a:tc>
                  <a:txBody>
                    <a:bodyPr/>
                    <a:lstStyle/>
                    <a:p>
                      <a:pPr algn="ctr"/>
                      <a:r>
                        <a:rPr lang="zh-CN" altLang="en-US" sz="2000" b="1" smtClean="0"/>
                        <a:t>返回</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2000" b="1" smtClean="0"/>
                        <a:t>1%</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10010"/>
                  </a:ext>
                </a:extLst>
              </a:tr>
              <a:tr h="370840">
                <a:tc gridSpan="2">
                  <a:txBody>
                    <a:bodyPr/>
                    <a:lstStyle/>
                    <a:p>
                      <a:pPr algn="ctr"/>
                      <a:r>
                        <a:rPr lang="zh-CN" altLang="en-US" sz="2000" b="1" smtClean="0"/>
                        <a:t>合    计</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zh-CN" altLang="en-US" sz="2000" b="1"/>
                    </a:p>
                  </a:txBody>
                  <a:tcPr anchor="ctr"/>
                </a:tc>
                <a:tc>
                  <a:txBody>
                    <a:bodyPr/>
                    <a:lstStyle/>
                    <a:p>
                      <a:pPr algn="ctr"/>
                      <a:r>
                        <a:rPr lang="en-US" altLang="zh-CN" sz="2000" b="1" smtClean="0"/>
                        <a:t>95%</a:t>
                      </a:r>
                      <a:endParaRPr lang="zh-CN" altLang="en-US" sz="2000" b="1"/>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8" name="矩形 7"/>
          <p:cNvSpPr/>
          <p:nvPr/>
        </p:nvSpPr>
        <p:spPr>
          <a:xfrm>
            <a:off x="6588224" y="2492896"/>
            <a:ext cx="2376264" cy="954107"/>
          </a:xfrm>
          <a:prstGeom prst="rect">
            <a:avLst/>
          </a:prstGeom>
          <a:solidFill>
            <a:srgbClr val="CCFF99"/>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algn="l"/>
            <a:r>
              <a:rPr lang="zh-CN" altLang="en-US" sz="2800" kern="0" smtClean="0">
                <a:solidFill>
                  <a:srgbClr val="FF0000"/>
                </a:solidFill>
              </a:rPr>
              <a:t>使用频度高的指令用短码</a:t>
            </a:r>
            <a:endParaRPr lang="zh-CN" altLang="en-US" sz="28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5.3.3</a:t>
            </a:r>
            <a:r>
              <a:rPr lang="en-US" altLang="zh-CN" b="0" smtClean="0"/>
              <a:t> </a:t>
            </a:r>
            <a:r>
              <a:rPr lang="zh-CN" altLang="en-US" b="0" smtClean="0"/>
              <a:t>操作码设计</a:t>
            </a:r>
            <a:r>
              <a:rPr lang="en-US" altLang="zh-CN" b="0" smtClean="0"/>
              <a:t>		</a:t>
            </a:r>
            <a:r>
              <a:rPr lang="en-US" altLang="zh-CN" sz="2800" smtClean="0">
                <a:solidFill>
                  <a:srgbClr val="D60093"/>
                </a:solidFill>
                <a:latin typeface="Arial" pitchFamily="34" charset="0"/>
                <a:ea typeface="黑体" pitchFamily="49" charset="-122"/>
                <a:cs typeface="Arial" pitchFamily="34" charset="0"/>
              </a:rPr>
              <a:t>2. </a:t>
            </a:r>
            <a:r>
              <a:rPr lang="zh-CN" altLang="en-US" sz="2800" smtClean="0">
                <a:solidFill>
                  <a:srgbClr val="D60093"/>
                </a:solidFill>
                <a:latin typeface="Arial" pitchFamily="34" charset="0"/>
                <a:ea typeface="黑体" pitchFamily="49" charset="-122"/>
                <a:cs typeface="Arial" pitchFamily="34" charset="0"/>
              </a:rPr>
              <a:t>变长操作码</a:t>
            </a:r>
            <a:endParaRPr lang="zh-CN" altLang="en-US"/>
          </a:p>
        </p:txBody>
      </p:sp>
      <p:sp>
        <p:nvSpPr>
          <p:cNvPr id="3" name="内容占位符 2"/>
          <p:cNvSpPr>
            <a:spLocks noGrp="1"/>
          </p:cNvSpPr>
          <p:nvPr>
            <p:ph idx="1"/>
          </p:nvPr>
        </p:nvSpPr>
        <p:spPr>
          <a:xfrm>
            <a:off x="457200" y="1052737"/>
            <a:ext cx="8578850" cy="5689376"/>
          </a:xfrm>
        </p:spPr>
        <p:txBody>
          <a:bodyPr/>
          <a:lstStyle/>
          <a:p>
            <a:pPr marL="0" indent="0">
              <a:buNone/>
            </a:pPr>
            <a:r>
              <a:rPr lang="en-US" altLang="zh-CN" dirty="0" smtClean="0"/>
              <a:t>【</a:t>
            </a:r>
            <a:r>
              <a:rPr lang="zh-CN" altLang="en-US" dirty="0" smtClean="0"/>
              <a:t>例</a:t>
            </a:r>
            <a:r>
              <a:rPr lang="en-US" altLang="zh-CN" dirty="0" smtClean="0"/>
              <a:t>5.2】</a:t>
            </a:r>
            <a:r>
              <a:rPr lang="zh-CN" altLang="en-US" dirty="0" smtClean="0"/>
              <a:t>某计算机有</a:t>
            </a:r>
            <a:r>
              <a:rPr lang="en-US" altLang="zh-CN" dirty="0" smtClean="0"/>
              <a:t>10</a:t>
            </a:r>
            <a:r>
              <a:rPr lang="zh-CN" altLang="en-US" dirty="0" smtClean="0"/>
              <a:t>条指令，它们的使用频率分别为</a:t>
            </a:r>
            <a:r>
              <a:rPr lang="en-US" altLang="zh-CN" dirty="0" smtClean="0"/>
              <a:t>0.30</a:t>
            </a:r>
            <a:r>
              <a:rPr lang="zh-CN" altLang="en-US" dirty="0" smtClean="0"/>
              <a:t>、</a:t>
            </a:r>
            <a:r>
              <a:rPr lang="en-US" altLang="zh-CN" dirty="0" smtClean="0"/>
              <a:t>0.20</a:t>
            </a:r>
            <a:r>
              <a:rPr lang="zh-CN" altLang="en-US" dirty="0" smtClean="0"/>
              <a:t>、</a:t>
            </a:r>
            <a:r>
              <a:rPr lang="en-US" altLang="zh-CN" dirty="0" smtClean="0"/>
              <a:t>0.16</a:t>
            </a:r>
            <a:r>
              <a:rPr lang="zh-CN" altLang="en-US" dirty="0" smtClean="0"/>
              <a:t>、</a:t>
            </a:r>
            <a:r>
              <a:rPr lang="en-US" altLang="zh-CN" dirty="0" smtClean="0"/>
              <a:t>0.09</a:t>
            </a:r>
            <a:r>
              <a:rPr lang="zh-CN" altLang="en-US" dirty="0" smtClean="0"/>
              <a:t>、</a:t>
            </a:r>
            <a:r>
              <a:rPr lang="en-US" altLang="zh-CN" dirty="0" smtClean="0"/>
              <a:t>0.08</a:t>
            </a:r>
            <a:r>
              <a:rPr lang="zh-CN" altLang="en-US" dirty="0" smtClean="0"/>
              <a:t>、</a:t>
            </a:r>
            <a:r>
              <a:rPr lang="en-US" altLang="zh-CN" dirty="0" smtClean="0"/>
              <a:t>0.07</a:t>
            </a:r>
            <a:r>
              <a:rPr lang="zh-CN" altLang="en-US" dirty="0" smtClean="0"/>
              <a:t>、</a:t>
            </a:r>
            <a:r>
              <a:rPr lang="en-US" altLang="zh-CN" dirty="0" smtClean="0"/>
              <a:t>0.04</a:t>
            </a:r>
            <a:r>
              <a:rPr lang="zh-CN" altLang="en-US" dirty="0" smtClean="0"/>
              <a:t>、</a:t>
            </a:r>
            <a:r>
              <a:rPr lang="en-US" altLang="zh-CN" dirty="0" smtClean="0"/>
              <a:t>0.03</a:t>
            </a:r>
            <a:r>
              <a:rPr lang="zh-CN" altLang="en-US" dirty="0" smtClean="0"/>
              <a:t>、</a:t>
            </a:r>
            <a:r>
              <a:rPr lang="en-US" altLang="zh-CN" dirty="0" smtClean="0"/>
              <a:t>0.02</a:t>
            </a:r>
            <a:r>
              <a:rPr lang="zh-CN" altLang="en-US" dirty="0" smtClean="0"/>
              <a:t>、</a:t>
            </a:r>
            <a:r>
              <a:rPr lang="en-US" altLang="zh-CN" dirty="0" smtClean="0"/>
              <a:t>0.01</a:t>
            </a:r>
            <a:r>
              <a:rPr lang="zh-CN" altLang="en-US" dirty="0" smtClean="0"/>
              <a:t>。用</a:t>
            </a:r>
            <a:r>
              <a:rPr lang="en-US" altLang="zh-CN" i="1" dirty="0" smtClean="0"/>
              <a:t>Huffman</a:t>
            </a:r>
            <a:r>
              <a:rPr lang="zh-CN" altLang="en-US" dirty="0" smtClean="0"/>
              <a:t>树（最优二叉树）对它们的操作码进行编码，并计算平均代码长度。</a:t>
            </a:r>
            <a:endParaRPr lang="zh-CN" altLang="en-US" dirty="0"/>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53</a:t>
            </a:fld>
            <a:endParaRPr lang="en-US" altLang="zh-CN"/>
          </a:p>
        </p:txBody>
      </p:sp>
      <p:sp>
        <p:nvSpPr>
          <p:cNvPr id="5" name="内容占位符 2"/>
          <p:cNvSpPr txBox="1">
            <a:spLocks/>
          </p:cNvSpPr>
          <p:nvPr/>
        </p:nvSpPr>
        <p:spPr bwMode="auto">
          <a:xfrm>
            <a:off x="467544" y="548680"/>
            <a:ext cx="8578850"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bg2"/>
              </a:buClr>
              <a:buSzPct val="75000"/>
              <a:tabLst/>
              <a:defRPr/>
            </a:pPr>
            <a:r>
              <a:rPr kumimoji="0" lang="en-US" altLang="zh-CN" sz="2800" b="1" i="0" u="none" strike="noStrike" kern="0" cap="none" spc="0" normalizeH="0" baseline="0" noProof="0" dirty="0" smtClean="0">
                <a:ln>
                  <a:noFill/>
                </a:ln>
                <a:solidFill>
                  <a:srgbClr val="008000"/>
                </a:solidFill>
                <a:effectLst/>
                <a:uLnTx/>
                <a:uFillTx/>
                <a:latin typeface="Arial" pitchFamily="34" charset="0"/>
                <a:ea typeface="黑体" pitchFamily="49" charset="-122"/>
                <a:cs typeface="Arial" pitchFamily="34" charset="0"/>
              </a:rPr>
              <a:t>1</a:t>
            </a:r>
            <a:r>
              <a:rPr kumimoji="0" lang="zh-CN" altLang="en-US" sz="2800" b="1" i="0" u="none" strike="noStrike" kern="0" cap="none" spc="0" normalizeH="0" baseline="0" noProof="0" dirty="0" smtClean="0">
                <a:ln>
                  <a:noFill/>
                </a:ln>
                <a:solidFill>
                  <a:srgbClr val="008000"/>
                </a:solidFill>
                <a:effectLst/>
                <a:uLnTx/>
                <a:uFillTx/>
                <a:latin typeface="Arial" pitchFamily="34" charset="0"/>
                <a:ea typeface="黑体" pitchFamily="49" charset="-122"/>
                <a:cs typeface="Arial" pitchFamily="34" charset="0"/>
              </a:rPr>
              <a:t>）基于</a:t>
            </a:r>
            <a:r>
              <a:rPr kumimoji="0" lang="zh-CN" altLang="en-US" sz="2800" b="1" i="0" u="none" strike="noStrike" kern="0" cap="none" spc="0" normalizeH="0" baseline="0" noProof="0" dirty="0" smtClean="0">
                <a:ln>
                  <a:noFill/>
                </a:ln>
                <a:solidFill>
                  <a:srgbClr val="FF6600"/>
                </a:solidFill>
                <a:effectLst/>
                <a:uLnTx/>
                <a:uFillTx/>
                <a:latin typeface="Arial" pitchFamily="34" charset="0"/>
                <a:ea typeface="黑体" pitchFamily="49" charset="-122"/>
                <a:cs typeface="Arial" pitchFamily="34" charset="0"/>
              </a:rPr>
              <a:t>霍夫曼编码</a:t>
            </a:r>
            <a:r>
              <a:rPr kumimoji="0" lang="zh-CN" altLang="en-US" sz="2800" b="1" i="0" u="none" strike="noStrike" kern="0" cap="none" spc="0" normalizeH="0" baseline="0" noProof="0" dirty="0" smtClean="0">
                <a:ln>
                  <a:noFill/>
                </a:ln>
                <a:solidFill>
                  <a:srgbClr val="008000"/>
                </a:solidFill>
                <a:effectLst/>
                <a:uLnTx/>
                <a:uFillTx/>
                <a:latin typeface="Arial" pitchFamily="34" charset="0"/>
                <a:ea typeface="黑体" pitchFamily="49" charset="-122"/>
                <a:cs typeface="Arial" pitchFamily="34" charset="0"/>
              </a:rPr>
              <a:t>原理设计变长操作码</a:t>
            </a:r>
            <a:endParaRPr kumimoji="0" lang="zh-CN" altLang="en-US" sz="2800" b="1" i="0" u="none" strike="noStrike" kern="0" cap="none" spc="0" normalizeH="0" baseline="0" noProof="0" dirty="0">
              <a:ln>
                <a:noFill/>
              </a:ln>
              <a:solidFill>
                <a:srgbClr val="008000"/>
              </a:solidFill>
              <a:effectLst/>
              <a:uLnTx/>
              <a:uFillTx/>
              <a:latin typeface="Arial" pitchFamily="34" charset="0"/>
              <a:ea typeface="黑体" pitchFamily="49" charset="-122"/>
              <a:cs typeface="Arial" pitchFamily="34" charset="0"/>
            </a:endParaRP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958" y="116632"/>
            <a:ext cx="8784530" cy="6552728"/>
          </a:xfrm>
        </p:spPr>
        <p:txBody>
          <a:bodyPr/>
          <a:lstStyle/>
          <a:p>
            <a:pPr marL="358775" indent="-358775">
              <a:spcBef>
                <a:spcPts val="0"/>
              </a:spcBef>
              <a:buNone/>
            </a:pPr>
            <a:r>
              <a:rPr lang="zh-CN" altLang="en-US" smtClean="0">
                <a:latin typeface="Times New Roman" pitchFamily="18" charset="0"/>
              </a:rPr>
              <a:t>利用</a:t>
            </a:r>
            <a:r>
              <a:rPr lang="en-US" altLang="zh-CN" i="1" smtClean="0">
                <a:solidFill>
                  <a:srgbClr val="CC0000"/>
                </a:solidFill>
                <a:latin typeface="Times New Roman" pitchFamily="18" charset="0"/>
              </a:rPr>
              <a:t>Huffman</a:t>
            </a:r>
            <a:r>
              <a:rPr lang="zh-CN" altLang="en-US" smtClean="0">
                <a:solidFill>
                  <a:srgbClr val="CC0000"/>
                </a:solidFill>
                <a:latin typeface="Times New Roman" pitchFamily="18" charset="0"/>
              </a:rPr>
              <a:t>树</a:t>
            </a:r>
            <a:r>
              <a:rPr lang="zh-CN" altLang="en-US" smtClean="0">
                <a:latin typeface="Times New Roman" pitchFamily="18" charset="0"/>
              </a:rPr>
              <a:t>进行操作码编码</a:t>
            </a:r>
            <a:r>
              <a:rPr lang="en-US" altLang="zh-CN" smtClean="0">
                <a:latin typeface="宋体" charset="-122"/>
              </a:rPr>
              <a:t>(</a:t>
            </a:r>
            <a:r>
              <a:rPr lang="zh-CN" altLang="en-US" smtClean="0">
                <a:latin typeface="Times New Roman" pitchFamily="18" charset="0"/>
              </a:rPr>
              <a:t>又称</a:t>
            </a:r>
            <a:r>
              <a:rPr lang="zh-CN" altLang="en-US" smtClean="0">
                <a:solidFill>
                  <a:srgbClr val="CC0000"/>
                </a:solidFill>
                <a:latin typeface="Times New Roman" pitchFamily="18" charset="0"/>
              </a:rPr>
              <a:t>最小概率合并法</a:t>
            </a:r>
            <a:r>
              <a:rPr lang="en-US" altLang="zh-CN" smtClean="0">
                <a:latin typeface="宋体" charset="-122"/>
              </a:rPr>
              <a:t>)</a:t>
            </a:r>
          </a:p>
          <a:p>
            <a:pPr marL="358775" indent="-358775">
              <a:spcBef>
                <a:spcPts val="0"/>
              </a:spcBef>
              <a:buNone/>
            </a:pPr>
            <a:r>
              <a:rPr lang="zh-CN" altLang="zh-CN" smtClean="0">
                <a:solidFill>
                  <a:schemeClr val="bg2"/>
                </a:solidFill>
                <a:latin typeface="Times New Roman" pitchFamily="18" charset="0"/>
                <a:ea typeface="黑体" pitchFamily="2" charset="-122"/>
              </a:rPr>
              <a:t>哈夫曼树构造步骤</a:t>
            </a:r>
            <a:endParaRPr lang="en-US" altLang="zh-CN" smtClean="0">
              <a:solidFill>
                <a:schemeClr val="bg2"/>
              </a:solidFill>
              <a:latin typeface="Times New Roman" pitchFamily="18" charset="0"/>
              <a:ea typeface="黑体" pitchFamily="2" charset="-122"/>
            </a:endParaRPr>
          </a:p>
          <a:p>
            <a:pPr marL="358775" indent="-358775">
              <a:spcBef>
                <a:spcPts val="0"/>
              </a:spcBef>
              <a:buSzTx/>
              <a:buFont typeface="Wingdings" pitchFamily="2" charset="2"/>
              <a:buAutoNum type="arabicPeriod"/>
            </a:pPr>
            <a:r>
              <a:rPr lang="zh-CN" altLang="zh-CN" smtClean="0"/>
              <a:t>把所有指令按照操作码在程序中出现的概率大小，自左向右顺序排列。</a:t>
            </a:r>
          </a:p>
          <a:p>
            <a:pPr marL="358775" indent="-358775">
              <a:spcBef>
                <a:spcPts val="0"/>
              </a:spcBef>
              <a:buSzTx/>
              <a:buFont typeface="Wingdings" pitchFamily="2" charset="2"/>
              <a:buAutoNum type="arabicPeriod"/>
            </a:pPr>
            <a:r>
              <a:rPr lang="zh-CN" altLang="zh-CN" smtClean="0"/>
              <a:t>选取两个概率最小的结点合并成一个概率值是二者之和的新结点，并把这个新结点与其它还没有合并的结点一起形成一个新的结点集合。</a:t>
            </a:r>
            <a:endParaRPr lang="zh-CN" altLang="en-US" smtClean="0"/>
          </a:p>
          <a:p>
            <a:pPr marL="444500" indent="-444500">
              <a:spcBef>
                <a:spcPts val="0"/>
              </a:spcBef>
              <a:buSzTx/>
              <a:buFont typeface="Wingdings" pitchFamily="2" charset="2"/>
              <a:buAutoNum type="arabicPeriod" startAt="3"/>
            </a:pPr>
            <a:r>
              <a:rPr lang="zh-CN" altLang="en-US" smtClean="0"/>
              <a:t>在新结点集合中选取两个概率最小的结点进行合并，如此继续进行下去，直至全部结点合并完毕。</a:t>
            </a:r>
          </a:p>
          <a:p>
            <a:pPr marL="444500" indent="-444500">
              <a:spcBef>
                <a:spcPts val="0"/>
              </a:spcBef>
              <a:buSzTx/>
              <a:buFont typeface="Wingdings" pitchFamily="2" charset="2"/>
              <a:buAutoNum type="arabicPeriod" startAt="3"/>
            </a:pPr>
            <a:r>
              <a:rPr lang="zh-CN" altLang="en-US" smtClean="0"/>
              <a:t>最后得到的根结点的概率值为</a:t>
            </a:r>
            <a:r>
              <a:rPr lang="en-US" altLang="zh-CN" smtClean="0"/>
              <a:t>1</a:t>
            </a:r>
            <a:r>
              <a:rPr lang="zh-CN" altLang="en-US" smtClean="0"/>
              <a:t>。</a:t>
            </a:r>
          </a:p>
          <a:p>
            <a:pPr marL="444500" indent="-444500">
              <a:spcBef>
                <a:spcPts val="0"/>
              </a:spcBef>
              <a:buSzTx/>
              <a:buFont typeface="Wingdings" pitchFamily="2" charset="2"/>
              <a:buAutoNum type="arabicPeriod" startAt="3"/>
            </a:pPr>
            <a:r>
              <a:rPr lang="zh-CN" altLang="en-US" smtClean="0"/>
              <a:t>每个新结点都有两个分支，分别用带有箭头的线表示，并分别用一位代码“</a:t>
            </a:r>
            <a:r>
              <a:rPr lang="en-US" altLang="zh-CN" smtClean="0"/>
              <a:t>0</a:t>
            </a:r>
            <a:r>
              <a:rPr lang="zh-CN" altLang="en-US" smtClean="0"/>
              <a:t>”和“</a:t>
            </a:r>
            <a:r>
              <a:rPr lang="en-US" altLang="zh-CN" smtClean="0"/>
              <a:t>1</a:t>
            </a:r>
            <a:r>
              <a:rPr lang="zh-CN" altLang="en-US" smtClean="0"/>
              <a:t>”标注。</a:t>
            </a:r>
          </a:p>
          <a:p>
            <a:pPr marL="444500" indent="-444500">
              <a:spcBef>
                <a:spcPts val="0"/>
              </a:spcBef>
              <a:buSzTx/>
              <a:buFont typeface="Wingdings" pitchFamily="2" charset="2"/>
              <a:buAutoNum type="arabicPeriod" startAt="3"/>
            </a:pPr>
            <a:r>
              <a:rPr lang="zh-CN" altLang="en-US" smtClean="0"/>
              <a:t>从根结点开始，沿箭头所指方向寻找到达属于该指令概率结点的最短路径，把沿线所经过的代码排列起来就得到了这条指令的操作码编码。</a:t>
            </a:r>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54</a:t>
            </a:fld>
            <a:endParaRPr lang="en-US" altLang="zh-CN"/>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591B6738-5A60-468E-A237-4E46B15B9A6B}" type="slidenum">
              <a:rPr lang="zh-CN" altLang="en-US" smtClean="0"/>
              <a:pPr/>
              <a:t>55</a:t>
            </a:fld>
            <a:endParaRPr lang="en-US" altLang="zh-CN"/>
          </a:p>
        </p:txBody>
      </p:sp>
      <p:sp>
        <p:nvSpPr>
          <p:cNvPr id="6" name="内容占位符 2"/>
          <p:cNvSpPr>
            <a:spLocks noGrp="1"/>
          </p:cNvSpPr>
          <p:nvPr>
            <p:ph idx="1"/>
          </p:nvPr>
        </p:nvSpPr>
        <p:spPr>
          <a:xfrm>
            <a:off x="313630" y="116632"/>
            <a:ext cx="8578850" cy="1872207"/>
          </a:xfrm>
        </p:spPr>
        <p:txBody>
          <a:bodyPr/>
          <a:lstStyle/>
          <a:p>
            <a:pPr marL="0" indent="0">
              <a:buNone/>
            </a:pPr>
            <a:r>
              <a:rPr lang="en-US" altLang="zh-CN" smtClean="0">
                <a:solidFill>
                  <a:srgbClr val="C00000"/>
                </a:solidFill>
              </a:rPr>
              <a:t>【</a:t>
            </a:r>
            <a:r>
              <a:rPr lang="zh-CN" altLang="en-US" smtClean="0">
                <a:solidFill>
                  <a:srgbClr val="C00000"/>
                </a:solidFill>
              </a:rPr>
              <a:t>例</a:t>
            </a:r>
            <a:r>
              <a:rPr lang="en-US" altLang="zh-CN" smtClean="0">
                <a:solidFill>
                  <a:srgbClr val="C00000"/>
                </a:solidFill>
              </a:rPr>
              <a:t>5.2】</a:t>
            </a:r>
            <a:r>
              <a:rPr lang="zh-CN" altLang="en-US" smtClean="0"/>
              <a:t>某计算机有</a:t>
            </a:r>
            <a:r>
              <a:rPr lang="en-US" altLang="zh-CN" smtClean="0"/>
              <a:t>10</a:t>
            </a:r>
            <a:r>
              <a:rPr lang="zh-CN" altLang="en-US" smtClean="0"/>
              <a:t>条指令，它们的使用频率分别为</a:t>
            </a:r>
            <a:r>
              <a:rPr lang="en-US" altLang="zh-CN" smtClean="0"/>
              <a:t>0.30</a:t>
            </a:r>
            <a:r>
              <a:rPr lang="zh-CN" altLang="en-US" smtClean="0"/>
              <a:t>、</a:t>
            </a:r>
            <a:r>
              <a:rPr lang="en-US" altLang="zh-CN" smtClean="0"/>
              <a:t>0.20</a:t>
            </a:r>
            <a:r>
              <a:rPr lang="zh-CN" altLang="en-US" smtClean="0"/>
              <a:t>、</a:t>
            </a:r>
            <a:r>
              <a:rPr lang="en-US" altLang="zh-CN" smtClean="0"/>
              <a:t>0.16</a:t>
            </a:r>
            <a:r>
              <a:rPr lang="zh-CN" altLang="en-US" smtClean="0"/>
              <a:t>、</a:t>
            </a:r>
            <a:r>
              <a:rPr lang="en-US" altLang="zh-CN" smtClean="0"/>
              <a:t>0.09</a:t>
            </a:r>
            <a:r>
              <a:rPr lang="zh-CN" altLang="en-US" smtClean="0"/>
              <a:t>、</a:t>
            </a:r>
            <a:r>
              <a:rPr lang="en-US" altLang="zh-CN" smtClean="0"/>
              <a:t>0.08</a:t>
            </a:r>
            <a:r>
              <a:rPr lang="zh-CN" altLang="en-US" smtClean="0"/>
              <a:t>、</a:t>
            </a:r>
            <a:r>
              <a:rPr lang="en-US" altLang="zh-CN" smtClean="0"/>
              <a:t>0.07</a:t>
            </a:r>
            <a:r>
              <a:rPr lang="zh-CN" altLang="en-US" smtClean="0"/>
              <a:t>、</a:t>
            </a:r>
            <a:r>
              <a:rPr lang="en-US" altLang="zh-CN" smtClean="0"/>
              <a:t>0.04</a:t>
            </a:r>
            <a:r>
              <a:rPr lang="zh-CN" altLang="en-US" smtClean="0"/>
              <a:t>、</a:t>
            </a:r>
            <a:r>
              <a:rPr lang="en-US" altLang="zh-CN" smtClean="0"/>
              <a:t>0.03</a:t>
            </a:r>
            <a:r>
              <a:rPr lang="zh-CN" altLang="en-US" smtClean="0"/>
              <a:t>、</a:t>
            </a:r>
            <a:r>
              <a:rPr lang="en-US" altLang="zh-CN" smtClean="0"/>
              <a:t>0.02</a:t>
            </a:r>
            <a:r>
              <a:rPr lang="zh-CN" altLang="en-US" smtClean="0"/>
              <a:t>、</a:t>
            </a:r>
            <a:r>
              <a:rPr lang="en-US" altLang="zh-CN" smtClean="0"/>
              <a:t>0.01</a:t>
            </a:r>
            <a:r>
              <a:rPr lang="zh-CN" altLang="en-US" smtClean="0"/>
              <a:t>。用</a:t>
            </a:r>
            <a:r>
              <a:rPr lang="en-US" altLang="zh-CN" i="1" smtClean="0"/>
              <a:t>Huffman</a:t>
            </a:r>
            <a:r>
              <a:rPr lang="zh-CN" altLang="en-US" smtClean="0"/>
              <a:t>树（最优二叉树）对它们的操作码进行编码，并计算平均代码长度。</a:t>
            </a:r>
            <a:endParaRPr lang="zh-CN" altLang="en-US"/>
          </a:p>
        </p:txBody>
      </p:sp>
      <p:grpSp>
        <p:nvGrpSpPr>
          <p:cNvPr id="85" name="组合 84"/>
          <p:cNvGrpSpPr/>
          <p:nvPr/>
        </p:nvGrpSpPr>
        <p:grpSpPr>
          <a:xfrm>
            <a:off x="323528" y="5013175"/>
            <a:ext cx="8496944" cy="720080"/>
            <a:chOff x="323528" y="5013175"/>
            <a:chExt cx="8496944" cy="720080"/>
          </a:xfrm>
        </p:grpSpPr>
        <p:grpSp>
          <p:nvGrpSpPr>
            <p:cNvPr id="75" name="组合 74"/>
            <p:cNvGrpSpPr/>
            <p:nvPr/>
          </p:nvGrpSpPr>
          <p:grpSpPr>
            <a:xfrm>
              <a:off x="323528" y="5013177"/>
              <a:ext cx="720080" cy="720078"/>
              <a:chOff x="323528" y="5013177"/>
              <a:chExt cx="720080" cy="720078"/>
            </a:xfrm>
          </p:grpSpPr>
          <p:sp>
            <p:nvSpPr>
              <p:cNvPr id="7" name="矩形 6"/>
              <p:cNvSpPr/>
              <p:nvPr/>
            </p:nvSpPr>
            <p:spPr bwMode="auto">
              <a:xfrm>
                <a:off x="323528" y="5013177"/>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0.30</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8" name="矩形 7"/>
              <p:cNvSpPr/>
              <p:nvPr/>
            </p:nvSpPr>
            <p:spPr bwMode="auto">
              <a:xfrm>
                <a:off x="323528" y="5373216"/>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grpSp>
        <p:grpSp>
          <p:nvGrpSpPr>
            <p:cNvPr id="76" name="组合 75"/>
            <p:cNvGrpSpPr/>
            <p:nvPr/>
          </p:nvGrpSpPr>
          <p:grpSpPr>
            <a:xfrm>
              <a:off x="1187624" y="5013176"/>
              <a:ext cx="720080" cy="720078"/>
              <a:chOff x="1187624" y="5013176"/>
              <a:chExt cx="720080" cy="720078"/>
            </a:xfrm>
          </p:grpSpPr>
          <p:sp>
            <p:nvSpPr>
              <p:cNvPr id="23" name="矩形 22"/>
              <p:cNvSpPr/>
              <p:nvPr/>
            </p:nvSpPr>
            <p:spPr bwMode="auto">
              <a:xfrm>
                <a:off x="1187624"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0.20</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4" name="矩形 23"/>
              <p:cNvSpPr/>
              <p:nvPr/>
            </p:nvSpPr>
            <p:spPr bwMode="auto">
              <a:xfrm>
                <a:off x="1187624"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2</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grpSp>
        <p:grpSp>
          <p:nvGrpSpPr>
            <p:cNvPr id="77" name="组合 76"/>
            <p:cNvGrpSpPr/>
            <p:nvPr/>
          </p:nvGrpSpPr>
          <p:grpSpPr>
            <a:xfrm>
              <a:off x="2051720" y="5013176"/>
              <a:ext cx="720080" cy="720078"/>
              <a:chOff x="2051720" y="5013176"/>
              <a:chExt cx="720080" cy="720078"/>
            </a:xfrm>
          </p:grpSpPr>
          <p:sp>
            <p:nvSpPr>
              <p:cNvPr id="25" name="矩形 24"/>
              <p:cNvSpPr/>
              <p:nvPr/>
            </p:nvSpPr>
            <p:spPr bwMode="auto">
              <a:xfrm>
                <a:off x="2051720"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0.16</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6" name="矩形 25"/>
              <p:cNvSpPr/>
              <p:nvPr/>
            </p:nvSpPr>
            <p:spPr bwMode="auto">
              <a:xfrm>
                <a:off x="2051720"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3</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grpSp>
        <p:grpSp>
          <p:nvGrpSpPr>
            <p:cNvPr id="78" name="组合 77"/>
            <p:cNvGrpSpPr/>
            <p:nvPr/>
          </p:nvGrpSpPr>
          <p:grpSpPr>
            <a:xfrm>
              <a:off x="2915816" y="5013175"/>
              <a:ext cx="720080" cy="720078"/>
              <a:chOff x="2915816" y="5013175"/>
              <a:chExt cx="720080" cy="720078"/>
            </a:xfrm>
          </p:grpSpPr>
          <p:sp>
            <p:nvSpPr>
              <p:cNvPr id="27" name="矩形 26"/>
              <p:cNvSpPr/>
              <p:nvPr/>
            </p:nvSpPr>
            <p:spPr bwMode="auto">
              <a:xfrm>
                <a:off x="2915816" y="5013175"/>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0.09</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8" name="矩形 27"/>
              <p:cNvSpPr/>
              <p:nvPr/>
            </p:nvSpPr>
            <p:spPr bwMode="auto">
              <a:xfrm>
                <a:off x="2915816" y="5373214"/>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4</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grpSp>
        <p:grpSp>
          <p:nvGrpSpPr>
            <p:cNvPr id="79" name="组合 78"/>
            <p:cNvGrpSpPr/>
            <p:nvPr/>
          </p:nvGrpSpPr>
          <p:grpSpPr>
            <a:xfrm>
              <a:off x="3779912" y="5013177"/>
              <a:ext cx="720080" cy="720078"/>
              <a:chOff x="3779912" y="5013177"/>
              <a:chExt cx="720080" cy="720078"/>
            </a:xfrm>
          </p:grpSpPr>
          <p:sp>
            <p:nvSpPr>
              <p:cNvPr id="29" name="矩形 28"/>
              <p:cNvSpPr/>
              <p:nvPr/>
            </p:nvSpPr>
            <p:spPr bwMode="auto">
              <a:xfrm>
                <a:off x="3779912" y="5013177"/>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0.08</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0" name="矩形 29"/>
              <p:cNvSpPr/>
              <p:nvPr/>
            </p:nvSpPr>
            <p:spPr bwMode="auto">
              <a:xfrm>
                <a:off x="3779912" y="5373216"/>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5</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grpSp>
        <p:grpSp>
          <p:nvGrpSpPr>
            <p:cNvPr id="80" name="组合 79"/>
            <p:cNvGrpSpPr/>
            <p:nvPr/>
          </p:nvGrpSpPr>
          <p:grpSpPr>
            <a:xfrm>
              <a:off x="4644008" y="5013176"/>
              <a:ext cx="720080" cy="720078"/>
              <a:chOff x="4644008" y="5013176"/>
              <a:chExt cx="720080" cy="720078"/>
            </a:xfrm>
          </p:grpSpPr>
          <p:sp>
            <p:nvSpPr>
              <p:cNvPr id="31" name="矩形 30"/>
              <p:cNvSpPr/>
              <p:nvPr/>
            </p:nvSpPr>
            <p:spPr bwMode="auto">
              <a:xfrm>
                <a:off x="4644008"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0.07</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2" name="矩形 31"/>
              <p:cNvSpPr/>
              <p:nvPr/>
            </p:nvSpPr>
            <p:spPr bwMode="auto">
              <a:xfrm>
                <a:off x="4644008"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6</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grpSp>
        <p:grpSp>
          <p:nvGrpSpPr>
            <p:cNvPr id="81" name="组合 80"/>
            <p:cNvGrpSpPr/>
            <p:nvPr/>
          </p:nvGrpSpPr>
          <p:grpSpPr>
            <a:xfrm>
              <a:off x="5508104" y="5013176"/>
              <a:ext cx="720080" cy="720078"/>
              <a:chOff x="5508104" y="5013176"/>
              <a:chExt cx="720080" cy="720078"/>
            </a:xfrm>
          </p:grpSpPr>
          <p:sp>
            <p:nvSpPr>
              <p:cNvPr id="33" name="矩形 32"/>
              <p:cNvSpPr/>
              <p:nvPr/>
            </p:nvSpPr>
            <p:spPr bwMode="auto">
              <a:xfrm>
                <a:off x="5508104"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0.04</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4" name="矩形 33"/>
              <p:cNvSpPr/>
              <p:nvPr/>
            </p:nvSpPr>
            <p:spPr bwMode="auto">
              <a:xfrm>
                <a:off x="5508104"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7</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grpSp>
        <p:grpSp>
          <p:nvGrpSpPr>
            <p:cNvPr id="82" name="组合 81"/>
            <p:cNvGrpSpPr/>
            <p:nvPr/>
          </p:nvGrpSpPr>
          <p:grpSpPr>
            <a:xfrm>
              <a:off x="6372200" y="5013175"/>
              <a:ext cx="720080" cy="720078"/>
              <a:chOff x="6372200" y="5013175"/>
              <a:chExt cx="720080" cy="720078"/>
            </a:xfrm>
          </p:grpSpPr>
          <p:sp>
            <p:nvSpPr>
              <p:cNvPr id="35" name="矩形 34"/>
              <p:cNvSpPr/>
              <p:nvPr/>
            </p:nvSpPr>
            <p:spPr bwMode="auto">
              <a:xfrm>
                <a:off x="6372200" y="5013175"/>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0.03</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6" name="矩形 35"/>
              <p:cNvSpPr/>
              <p:nvPr/>
            </p:nvSpPr>
            <p:spPr bwMode="auto">
              <a:xfrm>
                <a:off x="6372200" y="5373214"/>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8</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grpSp>
        <p:grpSp>
          <p:nvGrpSpPr>
            <p:cNvPr id="83" name="组合 82"/>
            <p:cNvGrpSpPr/>
            <p:nvPr/>
          </p:nvGrpSpPr>
          <p:grpSpPr>
            <a:xfrm>
              <a:off x="7236296" y="5013176"/>
              <a:ext cx="720080" cy="720078"/>
              <a:chOff x="7236296" y="5013176"/>
              <a:chExt cx="720080" cy="720078"/>
            </a:xfrm>
          </p:grpSpPr>
          <p:sp>
            <p:nvSpPr>
              <p:cNvPr id="37" name="矩形 36"/>
              <p:cNvSpPr/>
              <p:nvPr/>
            </p:nvSpPr>
            <p:spPr bwMode="auto">
              <a:xfrm>
                <a:off x="7236296"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0.02</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8" name="矩形 37"/>
              <p:cNvSpPr/>
              <p:nvPr/>
            </p:nvSpPr>
            <p:spPr bwMode="auto">
              <a:xfrm>
                <a:off x="7236296"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9</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grpSp>
        <p:grpSp>
          <p:nvGrpSpPr>
            <p:cNvPr id="84" name="组合 83"/>
            <p:cNvGrpSpPr/>
            <p:nvPr/>
          </p:nvGrpSpPr>
          <p:grpSpPr>
            <a:xfrm>
              <a:off x="8100392" y="5013175"/>
              <a:ext cx="720080" cy="720078"/>
              <a:chOff x="8100392" y="5013175"/>
              <a:chExt cx="720080" cy="720078"/>
            </a:xfrm>
          </p:grpSpPr>
          <p:sp>
            <p:nvSpPr>
              <p:cNvPr id="39" name="矩形 38"/>
              <p:cNvSpPr/>
              <p:nvPr/>
            </p:nvSpPr>
            <p:spPr bwMode="auto">
              <a:xfrm>
                <a:off x="8100392" y="5013175"/>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0.01</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40" name="矩形 39"/>
              <p:cNvSpPr/>
              <p:nvPr/>
            </p:nvSpPr>
            <p:spPr bwMode="auto">
              <a:xfrm>
                <a:off x="8100392" y="5373214"/>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10</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591B6738-5A60-468E-A237-4E46B15B9A6B}" type="slidenum">
              <a:rPr lang="zh-CN" altLang="en-US" smtClean="0"/>
              <a:pPr/>
              <a:t>56</a:t>
            </a:fld>
            <a:endParaRPr lang="en-US" altLang="zh-CN"/>
          </a:p>
        </p:txBody>
      </p:sp>
      <p:sp>
        <p:nvSpPr>
          <p:cNvPr id="7" name="矩形 6"/>
          <p:cNvSpPr/>
          <p:nvPr/>
        </p:nvSpPr>
        <p:spPr bwMode="auto">
          <a:xfrm>
            <a:off x="323528" y="5013177"/>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0.30</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8" name="矩形 7"/>
          <p:cNvSpPr/>
          <p:nvPr/>
        </p:nvSpPr>
        <p:spPr bwMode="auto">
          <a:xfrm>
            <a:off x="323528" y="5373216"/>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23" name="矩形 22"/>
          <p:cNvSpPr/>
          <p:nvPr/>
        </p:nvSpPr>
        <p:spPr bwMode="auto">
          <a:xfrm>
            <a:off x="1187624"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0.20</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4" name="矩形 23"/>
          <p:cNvSpPr/>
          <p:nvPr/>
        </p:nvSpPr>
        <p:spPr bwMode="auto">
          <a:xfrm>
            <a:off x="1187624"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2</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25" name="矩形 24"/>
          <p:cNvSpPr/>
          <p:nvPr/>
        </p:nvSpPr>
        <p:spPr bwMode="auto">
          <a:xfrm>
            <a:off x="2051720"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0.16</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6" name="矩形 25"/>
          <p:cNvSpPr/>
          <p:nvPr/>
        </p:nvSpPr>
        <p:spPr bwMode="auto">
          <a:xfrm>
            <a:off x="2051720"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3</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27" name="矩形 26"/>
          <p:cNvSpPr/>
          <p:nvPr/>
        </p:nvSpPr>
        <p:spPr bwMode="auto">
          <a:xfrm>
            <a:off x="2915816" y="5013175"/>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0.09</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8" name="矩形 27"/>
          <p:cNvSpPr/>
          <p:nvPr/>
        </p:nvSpPr>
        <p:spPr bwMode="auto">
          <a:xfrm>
            <a:off x="2915816" y="5373214"/>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4</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29" name="矩形 28"/>
          <p:cNvSpPr/>
          <p:nvPr/>
        </p:nvSpPr>
        <p:spPr bwMode="auto">
          <a:xfrm>
            <a:off x="3779912" y="5013177"/>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0.08</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0" name="矩形 29"/>
          <p:cNvSpPr/>
          <p:nvPr/>
        </p:nvSpPr>
        <p:spPr bwMode="auto">
          <a:xfrm>
            <a:off x="3779912" y="5373216"/>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5</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31" name="矩形 30"/>
          <p:cNvSpPr/>
          <p:nvPr/>
        </p:nvSpPr>
        <p:spPr bwMode="auto">
          <a:xfrm>
            <a:off x="4644008"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0.07</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2" name="矩形 31"/>
          <p:cNvSpPr/>
          <p:nvPr/>
        </p:nvSpPr>
        <p:spPr bwMode="auto">
          <a:xfrm>
            <a:off x="4644008"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6</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33" name="矩形 32"/>
          <p:cNvSpPr/>
          <p:nvPr/>
        </p:nvSpPr>
        <p:spPr bwMode="auto">
          <a:xfrm>
            <a:off x="5508104"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0.04</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4" name="矩形 33"/>
          <p:cNvSpPr/>
          <p:nvPr/>
        </p:nvSpPr>
        <p:spPr bwMode="auto">
          <a:xfrm>
            <a:off x="5508104"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7</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35" name="矩形 34"/>
          <p:cNvSpPr/>
          <p:nvPr/>
        </p:nvSpPr>
        <p:spPr bwMode="auto">
          <a:xfrm>
            <a:off x="6372200" y="5013175"/>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0.03</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6" name="矩形 35"/>
          <p:cNvSpPr/>
          <p:nvPr/>
        </p:nvSpPr>
        <p:spPr bwMode="auto">
          <a:xfrm>
            <a:off x="6372200" y="5373214"/>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8</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37" name="矩形 36"/>
          <p:cNvSpPr/>
          <p:nvPr/>
        </p:nvSpPr>
        <p:spPr bwMode="auto">
          <a:xfrm>
            <a:off x="7236296"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0.02</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8" name="矩形 37"/>
          <p:cNvSpPr/>
          <p:nvPr/>
        </p:nvSpPr>
        <p:spPr bwMode="auto">
          <a:xfrm>
            <a:off x="7236296"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9</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39" name="矩形 38"/>
          <p:cNvSpPr/>
          <p:nvPr/>
        </p:nvSpPr>
        <p:spPr bwMode="auto">
          <a:xfrm>
            <a:off x="8100392" y="5013175"/>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0.01</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40" name="矩形 39"/>
          <p:cNvSpPr/>
          <p:nvPr/>
        </p:nvSpPr>
        <p:spPr bwMode="auto">
          <a:xfrm>
            <a:off x="8100392" y="5373214"/>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10</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cxnSp>
        <p:nvCxnSpPr>
          <p:cNvPr id="43" name="直接连接符 42"/>
          <p:cNvCxnSpPr>
            <a:endCxn id="37" idx="0"/>
          </p:cNvCxnSpPr>
          <p:nvPr/>
        </p:nvCxnSpPr>
        <p:spPr bwMode="auto">
          <a:xfrm flipH="1">
            <a:off x="7596336" y="4653136"/>
            <a:ext cx="288032" cy="36004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8172400" y="4653136"/>
            <a:ext cx="309894" cy="36004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3" name="直接连接符 52"/>
          <p:cNvCxnSpPr>
            <a:endCxn id="35" idx="0"/>
          </p:cNvCxnSpPr>
          <p:nvPr/>
        </p:nvCxnSpPr>
        <p:spPr bwMode="auto">
          <a:xfrm flipH="1">
            <a:off x="6732240" y="3933056"/>
            <a:ext cx="504056" cy="108011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6" name="直接连接符 55"/>
          <p:cNvCxnSpPr>
            <a:stCxn id="49" idx="5"/>
            <a:endCxn id="41" idx="1"/>
          </p:cNvCxnSpPr>
          <p:nvPr/>
        </p:nvCxnSpPr>
        <p:spPr bwMode="auto">
          <a:xfrm>
            <a:off x="7575690" y="3910211"/>
            <a:ext cx="259748" cy="26208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2" name="直接连接符 61"/>
          <p:cNvCxnSpPr>
            <a:endCxn id="49" idx="1"/>
          </p:cNvCxnSpPr>
          <p:nvPr/>
        </p:nvCxnSpPr>
        <p:spPr bwMode="auto">
          <a:xfrm>
            <a:off x="6805464" y="3140968"/>
            <a:ext cx="311110" cy="31124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7" name="直接连接符 66"/>
          <p:cNvCxnSpPr>
            <a:endCxn id="33" idx="0"/>
          </p:cNvCxnSpPr>
          <p:nvPr/>
        </p:nvCxnSpPr>
        <p:spPr bwMode="auto">
          <a:xfrm flipH="1">
            <a:off x="5868144" y="3284984"/>
            <a:ext cx="576064" cy="172819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2" name="直接连接符 71"/>
          <p:cNvCxnSpPr/>
          <p:nvPr/>
        </p:nvCxnSpPr>
        <p:spPr bwMode="auto">
          <a:xfrm flipH="1">
            <a:off x="4095012" y="4653136"/>
            <a:ext cx="239102" cy="36004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3" name="直接连接符 72"/>
          <p:cNvCxnSpPr/>
          <p:nvPr/>
        </p:nvCxnSpPr>
        <p:spPr bwMode="auto">
          <a:xfrm>
            <a:off x="4694154" y="4653136"/>
            <a:ext cx="309894" cy="36004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4" name="直接连接符 43"/>
          <p:cNvCxnSpPr>
            <a:endCxn id="61" idx="1"/>
          </p:cNvCxnSpPr>
          <p:nvPr/>
        </p:nvCxnSpPr>
        <p:spPr bwMode="auto">
          <a:xfrm>
            <a:off x="5940152" y="2420888"/>
            <a:ext cx="384334" cy="311249"/>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6" name="任意多边形 45"/>
          <p:cNvSpPr/>
          <p:nvPr/>
        </p:nvSpPr>
        <p:spPr bwMode="auto">
          <a:xfrm>
            <a:off x="3268717" y="2417379"/>
            <a:ext cx="2383403" cy="2585545"/>
          </a:xfrm>
          <a:custGeom>
            <a:avLst/>
            <a:gdLst>
              <a:gd name="connsiteX0" fmla="*/ 0 w 2280745"/>
              <a:gd name="connsiteY0" fmla="*/ 2585545 h 2585545"/>
              <a:gd name="connsiteX1" fmla="*/ 882869 w 2280745"/>
              <a:gd name="connsiteY1" fmla="*/ 1019504 h 2585545"/>
              <a:gd name="connsiteX2" fmla="*/ 2280745 w 2280745"/>
              <a:gd name="connsiteY2" fmla="*/ 0 h 2585545"/>
            </a:gdLst>
            <a:ahLst/>
            <a:cxnLst>
              <a:cxn ang="0">
                <a:pos x="connsiteX0" y="connsiteY0"/>
              </a:cxn>
              <a:cxn ang="0">
                <a:pos x="connsiteX1" y="connsiteY1"/>
              </a:cxn>
              <a:cxn ang="0">
                <a:pos x="connsiteX2" y="connsiteY2"/>
              </a:cxn>
            </a:cxnLst>
            <a:rect l="l" t="t" r="r" b="b"/>
            <a:pathLst>
              <a:path w="2280745" h="2585545">
                <a:moveTo>
                  <a:pt x="0" y="2585545"/>
                </a:moveTo>
                <a:cubicBezTo>
                  <a:pt x="251372" y="2017986"/>
                  <a:pt x="502745" y="1450428"/>
                  <a:pt x="882869" y="1019504"/>
                </a:cubicBezTo>
                <a:cubicBezTo>
                  <a:pt x="1262993" y="588580"/>
                  <a:pt x="1771869" y="294290"/>
                  <a:pt x="2280745" y="0"/>
                </a:cubicBezTo>
              </a:path>
            </a:pathLst>
          </a:cu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cxnSp>
        <p:nvCxnSpPr>
          <p:cNvPr id="48" name="直接连接符 47"/>
          <p:cNvCxnSpPr>
            <a:stCxn id="47" idx="3"/>
            <a:endCxn id="25" idx="0"/>
          </p:cNvCxnSpPr>
          <p:nvPr/>
        </p:nvCxnSpPr>
        <p:spPr bwMode="auto">
          <a:xfrm flipH="1">
            <a:off x="2411760" y="3477791"/>
            <a:ext cx="887174" cy="153538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1" name="直接连接符 50"/>
          <p:cNvCxnSpPr>
            <a:endCxn id="71" idx="1"/>
          </p:cNvCxnSpPr>
          <p:nvPr/>
        </p:nvCxnSpPr>
        <p:spPr bwMode="auto">
          <a:xfrm>
            <a:off x="3707904" y="3501008"/>
            <a:ext cx="576064" cy="67128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8" name="直接连接符 67"/>
          <p:cNvCxnSpPr>
            <a:stCxn id="66" idx="5"/>
          </p:cNvCxnSpPr>
          <p:nvPr/>
        </p:nvCxnSpPr>
        <p:spPr bwMode="auto">
          <a:xfrm>
            <a:off x="4911394" y="1605583"/>
            <a:ext cx="669934" cy="455265"/>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9" name="任意多边形 68"/>
          <p:cNvSpPr/>
          <p:nvPr/>
        </p:nvSpPr>
        <p:spPr bwMode="auto">
          <a:xfrm>
            <a:off x="1513490" y="1629103"/>
            <a:ext cx="2986502" cy="3384331"/>
          </a:xfrm>
          <a:custGeom>
            <a:avLst/>
            <a:gdLst>
              <a:gd name="connsiteX0" fmla="*/ 0 w 3247696"/>
              <a:gd name="connsiteY0" fmla="*/ 3384331 h 3384331"/>
              <a:gd name="connsiteX1" fmla="*/ 1418896 w 3247696"/>
              <a:gd name="connsiteY1" fmla="*/ 1008994 h 3384331"/>
              <a:gd name="connsiteX2" fmla="*/ 3247696 w 3247696"/>
              <a:gd name="connsiteY2" fmla="*/ 0 h 3384331"/>
            </a:gdLst>
            <a:ahLst/>
            <a:cxnLst>
              <a:cxn ang="0">
                <a:pos x="connsiteX0" y="connsiteY0"/>
              </a:cxn>
              <a:cxn ang="0">
                <a:pos x="connsiteX1" y="connsiteY1"/>
              </a:cxn>
              <a:cxn ang="0">
                <a:pos x="connsiteX2" y="connsiteY2"/>
              </a:cxn>
            </a:cxnLst>
            <a:rect l="l" t="t" r="r" b="b"/>
            <a:pathLst>
              <a:path w="3247696" h="3384331">
                <a:moveTo>
                  <a:pt x="0" y="3384331"/>
                </a:moveTo>
                <a:cubicBezTo>
                  <a:pt x="438806" y="2478690"/>
                  <a:pt x="877613" y="1573049"/>
                  <a:pt x="1418896" y="1008994"/>
                </a:cubicBezTo>
                <a:cubicBezTo>
                  <a:pt x="1960179" y="444939"/>
                  <a:pt x="2603937" y="222469"/>
                  <a:pt x="3247696" y="0"/>
                </a:cubicBezTo>
              </a:path>
            </a:pathLst>
          </a:cu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cxnSp>
        <p:nvCxnSpPr>
          <p:cNvPr id="75" name="直接连接符 74"/>
          <p:cNvCxnSpPr/>
          <p:nvPr/>
        </p:nvCxnSpPr>
        <p:spPr bwMode="auto">
          <a:xfrm>
            <a:off x="2627784" y="2397671"/>
            <a:ext cx="648072" cy="67128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6" name="直接连接符 75"/>
          <p:cNvCxnSpPr>
            <a:stCxn id="70" idx="3"/>
            <a:endCxn id="7" idx="0"/>
          </p:cNvCxnSpPr>
          <p:nvPr/>
        </p:nvCxnSpPr>
        <p:spPr bwMode="auto">
          <a:xfrm flipH="1">
            <a:off x="683568" y="2398043"/>
            <a:ext cx="1463238" cy="261513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1" name="直接连接符 80"/>
          <p:cNvCxnSpPr>
            <a:endCxn id="78" idx="3"/>
          </p:cNvCxnSpPr>
          <p:nvPr/>
        </p:nvCxnSpPr>
        <p:spPr bwMode="auto">
          <a:xfrm flipV="1">
            <a:off x="2556992" y="1101527"/>
            <a:ext cx="671150" cy="81530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5" name="直接连接符 84"/>
          <p:cNvCxnSpPr/>
          <p:nvPr/>
        </p:nvCxnSpPr>
        <p:spPr bwMode="auto">
          <a:xfrm>
            <a:off x="3707904" y="980728"/>
            <a:ext cx="649288" cy="32385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1" name="Oval 17"/>
          <p:cNvSpPr>
            <a:spLocks noChangeArrowheads="1"/>
          </p:cNvSpPr>
          <p:nvPr/>
        </p:nvSpPr>
        <p:spPr bwMode="auto">
          <a:xfrm>
            <a:off x="7740352" y="407744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0.03</a:t>
            </a:r>
            <a:endParaRPr lang="en-US" altLang="zh-CN" sz="2400" b="1"/>
          </a:p>
        </p:txBody>
      </p:sp>
      <p:sp>
        <p:nvSpPr>
          <p:cNvPr id="49" name="Oval 17"/>
          <p:cNvSpPr>
            <a:spLocks noChangeArrowheads="1"/>
          </p:cNvSpPr>
          <p:nvPr/>
        </p:nvSpPr>
        <p:spPr bwMode="auto">
          <a:xfrm>
            <a:off x="7021488" y="335736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0.06</a:t>
            </a:r>
            <a:endParaRPr lang="en-US" altLang="zh-CN" sz="2400" b="1"/>
          </a:p>
        </p:txBody>
      </p:sp>
      <p:sp>
        <p:nvSpPr>
          <p:cNvPr id="61" name="Oval 17"/>
          <p:cNvSpPr>
            <a:spLocks noChangeArrowheads="1"/>
          </p:cNvSpPr>
          <p:nvPr/>
        </p:nvSpPr>
        <p:spPr bwMode="auto">
          <a:xfrm>
            <a:off x="6229400" y="263728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0.10</a:t>
            </a:r>
            <a:endParaRPr lang="en-US" altLang="zh-CN" sz="2400" b="1"/>
          </a:p>
        </p:txBody>
      </p:sp>
      <p:sp>
        <p:nvSpPr>
          <p:cNvPr id="47" name="Oval 17"/>
          <p:cNvSpPr>
            <a:spLocks noChangeArrowheads="1"/>
          </p:cNvSpPr>
          <p:nvPr/>
        </p:nvSpPr>
        <p:spPr bwMode="auto">
          <a:xfrm>
            <a:off x="3203848" y="292494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0.31</a:t>
            </a:r>
            <a:endParaRPr lang="en-US" altLang="zh-CN" sz="2400" b="1"/>
          </a:p>
        </p:txBody>
      </p:sp>
      <p:sp>
        <p:nvSpPr>
          <p:cNvPr id="71" name="Oval 17"/>
          <p:cNvSpPr>
            <a:spLocks noChangeArrowheads="1"/>
          </p:cNvSpPr>
          <p:nvPr/>
        </p:nvSpPr>
        <p:spPr bwMode="auto">
          <a:xfrm>
            <a:off x="4188882" y="407744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0.15</a:t>
            </a:r>
            <a:endParaRPr lang="en-US" altLang="zh-CN" sz="2400" b="1"/>
          </a:p>
        </p:txBody>
      </p:sp>
      <p:sp>
        <p:nvSpPr>
          <p:cNvPr id="66" name="Oval 17"/>
          <p:cNvSpPr>
            <a:spLocks noChangeArrowheads="1"/>
          </p:cNvSpPr>
          <p:nvPr/>
        </p:nvSpPr>
        <p:spPr bwMode="auto">
          <a:xfrm>
            <a:off x="4357192" y="1052736"/>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0.39</a:t>
            </a:r>
            <a:endParaRPr lang="en-US" altLang="zh-CN" sz="2400" b="1"/>
          </a:p>
        </p:txBody>
      </p:sp>
      <p:sp>
        <p:nvSpPr>
          <p:cNvPr id="70" name="Oval 17"/>
          <p:cNvSpPr>
            <a:spLocks noChangeArrowheads="1"/>
          </p:cNvSpPr>
          <p:nvPr/>
        </p:nvSpPr>
        <p:spPr bwMode="auto">
          <a:xfrm>
            <a:off x="2051720" y="1845196"/>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0.61</a:t>
            </a:r>
            <a:endParaRPr lang="en-US" altLang="zh-CN" sz="2400" b="1"/>
          </a:p>
        </p:txBody>
      </p:sp>
      <p:sp>
        <p:nvSpPr>
          <p:cNvPr id="78" name="Oval 17"/>
          <p:cNvSpPr>
            <a:spLocks noChangeArrowheads="1"/>
          </p:cNvSpPr>
          <p:nvPr/>
        </p:nvSpPr>
        <p:spPr bwMode="auto">
          <a:xfrm>
            <a:off x="3133056" y="548680"/>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1.00</a:t>
            </a:r>
            <a:endParaRPr lang="en-US" altLang="zh-CN" sz="2400" b="1"/>
          </a:p>
        </p:txBody>
      </p:sp>
      <p:sp>
        <p:nvSpPr>
          <p:cNvPr id="74" name="Oval 17"/>
          <p:cNvSpPr>
            <a:spLocks noChangeArrowheads="1"/>
          </p:cNvSpPr>
          <p:nvPr/>
        </p:nvSpPr>
        <p:spPr bwMode="auto">
          <a:xfrm>
            <a:off x="5508104" y="184482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0.19</a:t>
            </a:r>
            <a:endParaRPr lang="en-US" altLang="zh-CN" sz="2400" b="1"/>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strips(upRight)">
                                      <p:cBhvr>
                                        <p:cTn id="7" dur="500"/>
                                        <p:tgtEl>
                                          <p:spTgt spid="43"/>
                                        </p:tgtEl>
                                      </p:cBhvr>
                                    </p:animEffect>
                                  </p:childTnLst>
                                </p:cTn>
                              </p:par>
                              <p:par>
                                <p:cTn id="8" presetID="18" presetClass="entr" presetSubtype="9"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strips(upLeft)">
                                      <p:cBhvr>
                                        <p:cTn id="10" dur="500"/>
                                        <p:tgtEl>
                                          <p:spTgt spid="45"/>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strips(upRight)">
                                      <p:cBhvr>
                                        <p:cTn id="18" dur="500"/>
                                        <p:tgtEl>
                                          <p:spTgt spid="53"/>
                                        </p:tgtEl>
                                      </p:cBhvr>
                                    </p:animEffect>
                                  </p:childTnLst>
                                </p:cTn>
                              </p:par>
                              <p:par>
                                <p:cTn id="19" presetID="18" presetClass="entr" presetSubtype="9"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strips(upLeft)">
                                      <p:cBhvr>
                                        <p:cTn id="21" dur="500"/>
                                        <p:tgtEl>
                                          <p:spTgt spid="5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3" fill="hold" nodeType="click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strips(upRight)">
                                      <p:cBhvr>
                                        <p:cTn id="29" dur="500"/>
                                        <p:tgtEl>
                                          <p:spTgt spid="67"/>
                                        </p:tgtEl>
                                      </p:cBhvr>
                                    </p:animEffect>
                                  </p:childTnLst>
                                </p:cTn>
                              </p:par>
                              <p:par>
                                <p:cTn id="30" presetID="18" presetClass="entr" presetSubtype="9" fill="hold"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strips(upLeft)">
                                      <p:cBhvr>
                                        <p:cTn id="32" dur="500"/>
                                        <p:tgtEl>
                                          <p:spTgt spid="62"/>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8" presetClass="entr" presetSubtype="3" fill="hold" nodeType="click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strips(upRight)">
                                      <p:cBhvr>
                                        <p:cTn id="40" dur="500"/>
                                        <p:tgtEl>
                                          <p:spTgt spid="72"/>
                                        </p:tgtEl>
                                      </p:cBhvr>
                                    </p:animEffect>
                                  </p:childTnLst>
                                </p:cTn>
                              </p:par>
                              <p:par>
                                <p:cTn id="41" presetID="18" presetClass="entr" presetSubtype="9" fill="hold" nodeType="with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strips(upLeft)">
                                      <p:cBhvr>
                                        <p:cTn id="43" dur="500"/>
                                        <p:tgtEl>
                                          <p:spTgt spid="73"/>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3"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strips(upRight)">
                                      <p:cBhvr>
                                        <p:cTn id="51" dur="500"/>
                                        <p:tgtEl>
                                          <p:spTgt spid="46"/>
                                        </p:tgtEl>
                                      </p:cBhvr>
                                    </p:animEffect>
                                  </p:childTnLst>
                                </p:cTn>
                              </p:par>
                              <p:par>
                                <p:cTn id="52" presetID="18" presetClass="entr" presetSubtype="9"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strips(upLeft)">
                                      <p:cBhvr>
                                        <p:cTn id="54" dur="500"/>
                                        <p:tgtEl>
                                          <p:spTgt spid="44"/>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7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8" presetClass="entr" presetSubtype="3"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strips(upRight)">
                                      <p:cBhvr>
                                        <p:cTn id="62" dur="500"/>
                                        <p:tgtEl>
                                          <p:spTgt spid="48"/>
                                        </p:tgtEl>
                                      </p:cBhvr>
                                    </p:animEffect>
                                  </p:childTnLst>
                                </p:cTn>
                              </p:par>
                              <p:par>
                                <p:cTn id="63" presetID="18" presetClass="entr" presetSubtype="9" fill="hold"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strips(upLeft)">
                                      <p:cBhvr>
                                        <p:cTn id="65" dur="500"/>
                                        <p:tgtEl>
                                          <p:spTgt spid="51"/>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8" presetClass="entr" presetSubtype="3"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strips(upRight)">
                                      <p:cBhvr>
                                        <p:cTn id="73" dur="500"/>
                                        <p:tgtEl>
                                          <p:spTgt spid="69"/>
                                        </p:tgtEl>
                                      </p:cBhvr>
                                    </p:animEffect>
                                  </p:childTnLst>
                                </p:cTn>
                              </p:par>
                              <p:par>
                                <p:cTn id="74" presetID="18" presetClass="entr" presetSubtype="9" fill="hold"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strips(upLeft)">
                                      <p:cBhvr>
                                        <p:cTn id="76" dur="500"/>
                                        <p:tgtEl>
                                          <p:spTgt spid="68"/>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6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8" presetClass="entr" presetSubtype="3" fill="hold" nodeType="click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strips(upRight)">
                                      <p:cBhvr>
                                        <p:cTn id="84" dur="500"/>
                                        <p:tgtEl>
                                          <p:spTgt spid="76"/>
                                        </p:tgtEl>
                                      </p:cBhvr>
                                    </p:animEffect>
                                  </p:childTnLst>
                                </p:cTn>
                              </p:par>
                              <p:par>
                                <p:cTn id="85" presetID="18" presetClass="entr" presetSubtype="9" fill="hold" nodeType="with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strips(upLeft)">
                                      <p:cBhvr>
                                        <p:cTn id="87" dur="500"/>
                                        <p:tgtEl>
                                          <p:spTgt spid="75"/>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7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8" presetClass="entr" presetSubtype="3" fill="hold" nodeType="clickEffect">
                                  <p:stCondLst>
                                    <p:cond delay="0"/>
                                  </p:stCondLst>
                                  <p:childTnLst>
                                    <p:set>
                                      <p:cBhvr>
                                        <p:cTn id="94" dur="1" fill="hold">
                                          <p:stCondLst>
                                            <p:cond delay="0"/>
                                          </p:stCondLst>
                                        </p:cTn>
                                        <p:tgtEl>
                                          <p:spTgt spid="81"/>
                                        </p:tgtEl>
                                        <p:attrNameLst>
                                          <p:attrName>style.visibility</p:attrName>
                                        </p:attrNameLst>
                                      </p:cBhvr>
                                      <p:to>
                                        <p:strVal val="visible"/>
                                      </p:to>
                                    </p:set>
                                    <p:animEffect transition="in" filter="strips(upRight)">
                                      <p:cBhvr>
                                        <p:cTn id="95" dur="500"/>
                                        <p:tgtEl>
                                          <p:spTgt spid="81"/>
                                        </p:tgtEl>
                                      </p:cBhvr>
                                    </p:animEffect>
                                  </p:childTnLst>
                                </p:cTn>
                              </p:par>
                              <p:par>
                                <p:cTn id="96" presetID="18" presetClass="entr" presetSubtype="9" fill="hold" nodeType="withEffect">
                                  <p:stCondLst>
                                    <p:cond delay="0"/>
                                  </p:stCondLst>
                                  <p:childTnLst>
                                    <p:set>
                                      <p:cBhvr>
                                        <p:cTn id="97" dur="1" fill="hold">
                                          <p:stCondLst>
                                            <p:cond delay="0"/>
                                          </p:stCondLst>
                                        </p:cTn>
                                        <p:tgtEl>
                                          <p:spTgt spid="85"/>
                                        </p:tgtEl>
                                        <p:attrNameLst>
                                          <p:attrName>style.visibility</p:attrName>
                                        </p:attrNameLst>
                                      </p:cBhvr>
                                      <p:to>
                                        <p:strVal val="visible"/>
                                      </p:to>
                                    </p:set>
                                    <p:animEffect transition="in" filter="strips(upLeft)">
                                      <p:cBhvr>
                                        <p:cTn id="98" dur="500"/>
                                        <p:tgtEl>
                                          <p:spTgt spid="85"/>
                                        </p:tgtEl>
                                      </p:cBhvr>
                                    </p:animEffect>
                                  </p:childTnLst>
                                </p:cTn>
                              </p:par>
                            </p:childTnLst>
                          </p:cTn>
                        </p:par>
                        <p:par>
                          <p:cTn id="99" fill="hold">
                            <p:stCondLst>
                              <p:cond delay="500"/>
                            </p:stCondLst>
                            <p:childTnLst>
                              <p:par>
                                <p:cTn id="100" presetID="1" presetClass="entr" presetSubtype="0" fill="hold" grpId="0" nodeType="afterEffect">
                                  <p:stCondLst>
                                    <p:cond delay="0"/>
                                  </p:stCondLst>
                                  <p:childTnLst>
                                    <p:set>
                                      <p:cBhvr>
                                        <p:cTn id="101"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9" grpId="0" animBg="1"/>
      <p:bldP spid="41" grpId="0" animBg="1"/>
      <p:bldP spid="49" grpId="0" animBg="1"/>
      <p:bldP spid="61" grpId="0" animBg="1"/>
      <p:bldP spid="47" grpId="0" animBg="1"/>
      <p:bldP spid="71" grpId="0" animBg="1"/>
      <p:bldP spid="66" grpId="0" animBg="1"/>
      <p:bldP spid="70" grpId="0" animBg="1"/>
      <p:bldP spid="78" grpId="0" animBg="1"/>
      <p:bldP spid="74"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591B6738-5A60-468E-A237-4E46B15B9A6B}" type="slidenum">
              <a:rPr lang="zh-CN" altLang="en-US" smtClean="0"/>
              <a:pPr/>
              <a:t>57</a:t>
            </a:fld>
            <a:endParaRPr lang="en-US" altLang="zh-CN"/>
          </a:p>
        </p:txBody>
      </p:sp>
      <p:sp>
        <p:nvSpPr>
          <p:cNvPr id="7" name="矩形 6"/>
          <p:cNvSpPr/>
          <p:nvPr/>
        </p:nvSpPr>
        <p:spPr bwMode="auto">
          <a:xfrm>
            <a:off x="323528" y="5013177"/>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0.30</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8" name="矩形 7"/>
          <p:cNvSpPr/>
          <p:nvPr/>
        </p:nvSpPr>
        <p:spPr bwMode="auto">
          <a:xfrm>
            <a:off x="323528" y="5373216"/>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23" name="矩形 22"/>
          <p:cNvSpPr/>
          <p:nvPr/>
        </p:nvSpPr>
        <p:spPr bwMode="auto">
          <a:xfrm>
            <a:off x="3635896" y="2060848"/>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0.20</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4" name="矩形 23"/>
          <p:cNvSpPr/>
          <p:nvPr/>
        </p:nvSpPr>
        <p:spPr bwMode="auto">
          <a:xfrm>
            <a:off x="3635896" y="2420887"/>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2</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25" name="矩形 24"/>
          <p:cNvSpPr/>
          <p:nvPr/>
        </p:nvSpPr>
        <p:spPr bwMode="auto">
          <a:xfrm>
            <a:off x="2051720"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0.16</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6" name="矩形 25"/>
          <p:cNvSpPr/>
          <p:nvPr/>
        </p:nvSpPr>
        <p:spPr bwMode="auto">
          <a:xfrm>
            <a:off x="2051720"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3</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27" name="矩形 26"/>
          <p:cNvSpPr/>
          <p:nvPr/>
        </p:nvSpPr>
        <p:spPr bwMode="auto">
          <a:xfrm>
            <a:off x="4788024" y="285293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0.09</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8" name="矩形 27"/>
          <p:cNvSpPr/>
          <p:nvPr/>
        </p:nvSpPr>
        <p:spPr bwMode="auto">
          <a:xfrm>
            <a:off x="4788024" y="3212976"/>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4</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29" name="矩形 28"/>
          <p:cNvSpPr/>
          <p:nvPr/>
        </p:nvSpPr>
        <p:spPr bwMode="auto">
          <a:xfrm>
            <a:off x="3779912" y="5013177"/>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0.08</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0" name="矩形 29"/>
          <p:cNvSpPr/>
          <p:nvPr/>
        </p:nvSpPr>
        <p:spPr bwMode="auto">
          <a:xfrm>
            <a:off x="3779912" y="5373216"/>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5</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31" name="矩形 30"/>
          <p:cNvSpPr/>
          <p:nvPr/>
        </p:nvSpPr>
        <p:spPr bwMode="auto">
          <a:xfrm>
            <a:off x="4644008"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0.07</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2" name="矩形 31"/>
          <p:cNvSpPr/>
          <p:nvPr/>
        </p:nvSpPr>
        <p:spPr bwMode="auto">
          <a:xfrm>
            <a:off x="4644008"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6</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33" name="矩形 32"/>
          <p:cNvSpPr/>
          <p:nvPr/>
        </p:nvSpPr>
        <p:spPr bwMode="auto">
          <a:xfrm>
            <a:off x="5508104"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0.04</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4" name="矩形 33"/>
          <p:cNvSpPr/>
          <p:nvPr/>
        </p:nvSpPr>
        <p:spPr bwMode="auto">
          <a:xfrm>
            <a:off x="5508104"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7</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35" name="矩形 34"/>
          <p:cNvSpPr/>
          <p:nvPr/>
        </p:nvSpPr>
        <p:spPr bwMode="auto">
          <a:xfrm>
            <a:off x="6372200" y="5013175"/>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0.03</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6" name="矩形 35"/>
          <p:cNvSpPr/>
          <p:nvPr/>
        </p:nvSpPr>
        <p:spPr bwMode="auto">
          <a:xfrm>
            <a:off x="6372200" y="5373214"/>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8</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37" name="矩形 36"/>
          <p:cNvSpPr/>
          <p:nvPr/>
        </p:nvSpPr>
        <p:spPr bwMode="auto">
          <a:xfrm>
            <a:off x="7236296"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0.02</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8" name="矩形 37"/>
          <p:cNvSpPr/>
          <p:nvPr/>
        </p:nvSpPr>
        <p:spPr bwMode="auto">
          <a:xfrm>
            <a:off x="7236296"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9</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sp>
        <p:nvSpPr>
          <p:cNvPr id="39" name="矩形 38"/>
          <p:cNvSpPr/>
          <p:nvPr/>
        </p:nvSpPr>
        <p:spPr bwMode="auto">
          <a:xfrm>
            <a:off x="8100392" y="5013175"/>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0.01</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40" name="矩形 39"/>
          <p:cNvSpPr/>
          <p:nvPr/>
        </p:nvSpPr>
        <p:spPr bwMode="auto">
          <a:xfrm>
            <a:off x="8100392" y="5373214"/>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10</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p:txBody>
      </p:sp>
      <p:cxnSp>
        <p:nvCxnSpPr>
          <p:cNvPr id="43" name="直接连接符 42"/>
          <p:cNvCxnSpPr>
            <a:endCxn id="37" idx="0"/>
          </p:cNvCxnSpPr>
          <p:nvPr/>
        </p:nvCxnSpPr>
        <p:spPr bwMode="auto">
          <a:xfrm flipH="1">
            <a:off x="7596336" y="4653136"/>
            <a:ext cx="288032" cy="36004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8172400" y="4653136"/>
            <a:ext cx="309894" cy="36004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3" name="直接连接符 52"/>
          <p:cNvCxnSpPr>
            <a:endCxn id="35" idx="0"/>
          </p:cNvCxnSpPr>
          <p:nvPr/>
        </p:nvCxnSpPr>
        <p:spPr bwMode="auto">
          <a:xfrm flipH="1">
            <a:off x="6732240" y="3933056"/>
            <a:ext cx="504056" cy="108011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6" name="直接连接符 55"/>
          <p:cNvCxnSpPr>
            <a:stCxn id="49" idx="5"/>
            <a:endCxn id="41" idx="1"/>
          </p:cNvCxnSpPr>
          <p:nvPr/>
        </p:nvCxnSpPr>
        <p:spPr bwMode="auto">
          <a:xfrm>
            <a:off x="7575690" y="3910211"/>
            <a:ext cx="259748" cy="26208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2" name="直接连接符 61"/>
          <p:cNvCxnSpPr>
            <a:endCxn id="49" idx="1"/>
          </p:cNvCxnSpPr>
          <p:nvPr/>
        </p:nvCxnSpPr>
        <p:spPr bwMode="auto">
          <a:xfrm>
            <a:off x="6805464" y="3140968"/>
            <a:ext cx="311110" cy="31124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7" name="直接连接符 66"/>
          <p:cNvCxnSpPr>
            <a:endCxn id="33" idx="0"/>
          </p:cNvCxnSpPr>
          <p:nvPr/>
        </p:nvCxnSpPr>
        <p:spPr bwMode="auto">
          <a:xfrm flipH="1">
            <a:off x="5868144" y="3284984"/>
            <a:ext cx="576064" cy="172819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2" name="直接连接符 71"/>
          <p:cNvCxnSpPr/>
          <p:nvPr/>
        </p:nvCxnSpPr>
        <p:spPr bwMode="auto">
          <a:xfrm flipH="1">
            <a:off x="4095012" y="4653136"/>
            <a:ext cx="239102" cy="36004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3" name="直接连接符 72"/>
          <p:cNvCxnSpPr/>
          <p:nvPr/>
        </p:nvCxnSpPr>
        <p:spPr bwMode="auto">
          <a:xfrm>
            <a:off x="4694154" y="4653136"/>
            <a:ext cx="309894" cy="36004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4" name="直接连接符 43"/>
          <p:cNvCxnSpPr>
            <a:endCxn id="61" idx="1"/>
          </p:cNvCxnSpPr>
          <p:nvPr/>
        </p:nvCxnSpPr>
        <p:spPr bwMode="auto">
          <a:xfrm>
            <a:off x="5940152" y="2420888"/>
            <a:ext cx="384334" cy="31124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8" name="直接连接符 47"/>
          <p:cNvCxnSpPr>
            <a:stCxn id="47" idx="3"/>
            <a:endCxn id="25" idx="0"/>
          </p:cNvCxnSpPr>
          <p:nvPr/>
        </p:nvCxnSpPr>
        <p:spPr bwMode="auto">
          <a:xfrm flipH="1">
            <a:off x="2411760" y="3477791"/>
            <a:ext cx="887174" cy="153538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1" name="直接连接符 50"/>
          <p:cNvCxnSpPr>
            <a:endCxn id="71" idx="1"/>
          </p:cNvCxnSpPr>
          <p:nvPr/>
        </p:nvCxnSpPr>
        <p:spPr bwMode="auto">
          <a:xfrm>
            <a:off x="3707904" y="3501008"/>
            <a:ext cx="576064" cy="67128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8" name="直接连接符 67"/>
          <p:cNvCxnSpPr>
            <a:stCxn id="66" idx="5"/>
          </p:cNvCxnSpPr>
          <p:nvPr/>
        </p:nvCxnSpPr>
        <p:spPr bwMode="auto">
          <a:xfrm>
            <a:off x="4911394" y="1605583"/>
            <a:ext cx="669934" cy="45526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5" name="直接连接符 74"/>
          <p:cNvCxnSpPr/>
          <p:nvPr/>
        </p:nvCxnSpPr>
        <p:spPr bwMode="auto">
          <a:xfrm>
            <a:off x="2627784" y="2397671"/>
            <a:ext cx="648072" cy="67128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6" name="直接连接符 75"/>
          <p:cNvCxnSpPr>
            <a:stCxn id="70" idx="3"/>
            <a:endCxn id="7" idx="0"/>
          </p:cNvCxnSpPr>
          <p:nvPr/>
        </p:nvCxnSpPr>
        <p:spPr bwMode="auto">
          <a:xfrm flipH="1">
            <a:off x="683568" y="2398043"/>
            <a:ext cx="1463238" cy="261513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1" name="直接连接符 80"/>
          <p:cNvCxnSpPr>
            <a:endCxn id="78" idx="3"/>
          </p:cNvCxnSpPr>
          <p:nvPr/>
        </p:nvCxnSpPr>
        <p:spPr bwMode="auto">
          <a:xfrm flipV="1">
            <a:off x="2556992" y="1101527"/>
            <a:ext cx="671150" cy="81530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5" name="直接连接符 84"/>
          <p:cNvCxnSpPr/>
          <p:nvPr/>
        </p:nvCxnSpPr>
        <p:spPr bwMode="auto">
          <a:xfrm>
            <a:off x="3707904" y="980728"/>
            <a:ext cx="649288" cy="32385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1" name="Oval 17"/>
          <p:cNvSpPr>
            <a:spLocks noChangeArrowheads="1"/>
          </p:cNvSpPr>
          <p:nvPr/>
        </p:nvSpPr>
        <p:spPr bwMode="auto">
          <a:xfrm>
            <a:off x="7740352" y="407744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0.03</a:t>
            </a:r>
            <a:endParaRPr lang="en-US" altLang="zh-CN" sz="2400" b="1"/>
          </a:p>
        </p:txBody>
      </p:sp>
      <p:sp>
        <p:nvSpPr>
          <p:cNvPr id="49" name="Oval 17"/>
          <p:cNvSpPr>
            <a:spLocks noChangeArrowheads="1"/>
          </p:cNvSpPr>
          <p:nvPr/>
        </p:nvSpPr>
        <p:spPr bwMode="auto">
          <a:xfrm>
            <a:off x="7021488" y="335736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0.06</a:t>
            </a:r>
            <a:endParaRPr lang="en-US" altLang="zh-CN" sz="2400" b="1"/>
          </a:p>
        </p:txBody>
      </p:sp>
      <p:sp>
        <p:nvSpPr>
          <p:cNvPr id="61" name="Oval 17"/>
          <p:cNvSpPr>
            <a:spLocks noChangeArrowheads="1"/>
          </p:cNvSpPr>
          <p:nvPr/>
        </p:nvSpPr>
        <p:spPr bwMode="auto">
          <a:xfrm>
            <a:off x="6229400" y="263728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0.10</a:t>
            </a:r>
            <a:endParaRPr lang="en-US" altLang="zh-CN" sz="2400" b="1"/>
          </a:p>
        </p:txBody>
      </p:sp>
      <p:sp>
        <p:nvSpPr>
          <p:cNvPr id="47" name="Oval 17"/>
          <p:cNvSpPr>
            <a:spLocks noChangeArrowheads="1"/>
          </p:cNvSpPr>
          <p:nvPr/>
        </p:nvSpPr>
        <p:spPr bwMode="auto">
          <a:xfrm>
            <a:off x="3203848" y="292494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0.31</a:t>
            </a:r>
            <a:endParaRPr lang="en-US" altLang="zh-CN" sz="2400" b="1"/>
          </a:p>
        </p:txBody>
      </p:sp>
      <p:sp>
        <p:nvSpPr>
          <p:cNvPr id="71" name="Oval 17"/>
          <p:cNvSpPr>
            <a:spLocks noChangeArrowheads="1"/>
          </p:cNvSpPr>
          <p:nvPr/>
        </p:nvSpPr>
        <p:spPr bwMode="auto">
          <a:xfrm>
            <a:off x="4188882" y="407744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0.15</a:t>
            </a:r>
            <a:endParaRPr lang="en-US" altLang="zh-CN" sz="2400" b="1"/>
          </a:p>
        </p:txBody>
      </p:sp>
      <p:sp>
        <p:nvSpPr>
          <p:cNvPr id="66" name="Oval 17"/>
          <p:cNvSpPr>
            <a:spLocks noChangeArrowheads="1"/>
          </p:cNvSpPr>
          <p:nvPr/>
        </p:nvSpPr>
        <p:spPr bwMode="auto">
          <a:xfrm>
            <a:off x="4357192" y="1052736"/>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0.39</a:t>
            </a:r>
            <a:endParaRPr lang="en-US" altLang="zh-CN" sz="2400" b="1"/>
          </a:p>
        </p:txBody>
      </p:sp>
      <p:sp>
        <p:nvSpPr>
          <p:cNvPr id="70" name="Oval 17"/>
          <p:cNvSpPr>
            <a:spLocks noChangeArrowheads="1"/>
          </p:cNvSpPr>
          <p:nvPr/>
        </p:nvSpPr>
        <p:spPr bwMode="auto">
          <a:xfrm>
            <a:off x="2051720" y="1845196"/>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0.61</a:t>
            </a:r>
            <a:endParaRPr lang="en-US" altLang="zh-CN" sz="2400" b="1"/>
          </a:p>
        </p:txBody>
      </p:sp>
      <p:sp>
        <p:nvSpPr>
          <p:cNvPr id="78" name="Oval 17"/>
          <p:cNvSpPr>
            <a:spLocks noChangeArrowheads="1"/>
          </p:cNvSpPr>
          <p:nvPr/>
        </p:nvSpPr>
        <p:spPr bwMode="auto">
          <a:xfrm>
            <a:off x="3133056" y="548680"/>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1.00</a:t>
            </a:r>
            <a:endParaRPr lang="en-US" altLang="zh-CN" sz="2400" b="1"/>
          </a:p>
        </p:txBody>
      </p:sp>
      <p:sp>
        <p:nvSpPr>
          <p:cNvPr id="74" name="Oval 17"/>
          <p:cNvSpPr>
            <a:spLocks noChangeArrowheads="1"/>
          </p:cNvSpPr>
          <p:nvPr/>
        </p:nvSpPr>
        <p:spPr bwMode="auto">
          <a:xfrm>
            <a:off x="5508104" y="184482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400" b="1" smtClean="0"/>
              <a:t>0.19</a:t>
            </a:r>
            <a:endParaRPr lang="en-US" altLang="zh-CN" sz="2400" b="1"/>
          </a:p>
        </p:txBody>
      </p:sp>
      <p:cxnSp>
        <p:nvCxnSpPr>
          <p:cNvPr id="52" name="直接连接符 51"/>
          <p:cNvCxnSpPr>
            <a:stCxn id="74" idx="3"/>
          </p:cNvCxnSpPr>
          <p:nvPr/>
        </p:nvCxnSpPr>
        <p:spPr bwMode="auto">
          <a:xfrm flipH="1">
            <a:off x="5148064" y="2397671"/>
            <a:ext cx="455126" cy="45526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5" name="直接连接符 54"/>
          <p:cNvCxnSpPr>
            <a:stCxn id="66" idx="3"/>
            <a:endCxn id="23" idx="0"/>
          </p:cNvCxnSpPr>
          <p:nvPr/>
        </p:nvCxnSpPr>
        <p:spPr bwMode="auto">
          <a:xfrm flipH="1">
            <a:off x="3995936" y="1605583"/>
            <a:ext cx="456342" cy="455265"/>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59" name="TextBox 58"/>
          <p:cNvSpPr txBox="1"/>
          <p:nvPr/>
        </p:nvSpPr>
        <p:spPr>
          <a:xfrm>
            <a:off x="3790422" y="734736"/>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0</a:t>
            </a:r>
            <a:endParaRPr lang="zh-CN" altLang="en-US" sz="2800">
              <a:solidFill>
                <a:srgbClr val="FF0000"/>
              </a:solidFill>
              <a:latin typeface="Arial" pitchFamily="34" charset="0"/>
              <a:cs typeface="Arial" pitchFamily="34" charset="0"/>
            </a:endParaRPr>
          </a:p>
        </p:txBody>
      </p:sp>
      <p:sp>
        <p:nvSpPr>
          <p:cNvPr id="60" name="TextBox 59"/>
          <p:cNvSpPr txBox="1"/>
          <p:nvPr/>
        </p:nvSpPr>
        <p:spPr>
          <a:xfrm>
            <a:off x="5004048" y="1412776"/>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0</a:t>
            </a:r>
            <a:endParaRPr lang="zh-CN" altLang="en-US" sz="2800">
              <a:solidFill>
                <a:srgbClr val="FF0000"/>
              </a:solidFill>
              <a:latin typeface="Arial" pitchFamily="34" charset="0"/>
              <a:cs typeface="Arial" pitchFamily="34" charset="0"/>
            </a:endParaRPr>
          </a:p>
        </p:txBody>
      </p:sp>
      <p:sp>
        <p:nvSpPr>
          <p:cNvPr id="63" name="TextBox 62"/>
          <p:cNvSpPr txBox="1"/>
          <p:nvPr/>
        </p:nvSpPr>
        <p:spPr>
          <a:xfrm>
            <a:off x="5940152" y="2204864"/>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0</a:t>
            </a:r>
            <a:endParaRPr lang="zh-CN" altLang="en-US" sz="2800">
              <a:solidFill>
                <a:srgbClr val="FF0000"/>
              </a:solidFill>
              <a:latin typeface="Arial" pitchFamily="34" charset="0"/>
              <a:cs typeface="Arial" pitchFamily="34" charset="0"/>
            </a:endParaRPr>
          </a:p>
        </p:txBody>
      </p:sp>
      <p:sp>
        <p:nvSpPr>
          <p:cNvPr id="64" name="TextBox 63"/>
          <p:cNvSpPr txBox="1"/>
          <p:nvPr/>
        </p:nvSpPr>
        <p:spPr>
          <a:xfrm>
            <a:off x="6772718" y="2926800"/>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0</a:t>
            </a:r>
            <a:endParaRPr lang="zh-CN" altLang="en-US" sz="2800">
              <a:solidFill>
                <a:srgbClr val="FF0000"/>
              </a:solidFill>
              <a:latin typeface="Arial" pitchFamily="34" charset="0"/>
              <a:cs typeface="Arial" pitchFamily="34" charset="0"/>
            </a:endParaRPr>
          </a:p>
        </p:txBody>
      </p:sp>
      <p:sp>
        <p:nvSpPr>
          <p:cNvPr id="65" name="TextBox 64"/>
          <p:cNvSpPr txBox="1"/>
          <p:nvPr/>
        </p:nvSpPr>
        <p:spPr>
          <a:xfrm>
            <a:off x="7492798" y="3676554"/>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0</a:t>
            </a:r>
            <a:endParaRPr lang="zh-CN" altLang="en-US" sz="2800">
              <a:solidFill>
                <a:srgbClr val="FF0000"/>
              </a:solidFill>
              <a:latin typeface="Arial" pitchFamily="34" charset="0"/>
              <a:cs typeface="Arial" pitchFamily="34" charset="0"/>
            </a:endParaRPr>
          </a:p>
        </p:txBody>
      </p:sp>
      <p:sp>
        <p:nvSpPr>
          <p:cNvPr id="77" name="TextBox 76"/>
          <p:cNvSpPr txBox="1"/>
          <p:nvPr/>
        </p:nvSpPr>
        <p:spPr>
          <a:xfrm>
            <a:off x="8172400" y="4510976"/>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0</a:t>
            </a:r>
            <a:endParaRPr lang="zh-CN" altLang="en-US" sz="2800">
              <a:solidFill>
                <a:srgbClr val="FF0000"/>
              </a:solidFill>
              <a:latin typeface="Arial" pitchFamily="34" charset="0"/>
              <a:cs typeface="Arial" pitchFamily="34" charset="0"/>
            </a:endParaRPr>
          </a:p>
        </p:txBody>
      </p:sp>
      <p:sp>
        <p:nvSpPr>
          <p:cNvPr id="79" name="TextBox 78"/>
          <p:cNvSpPr txBox="1"/>
          <p:nvPr/>
        </p:nvSpPr>
        <p:spPr>
          <a:xfrm>
            <a:off x="4694996" y="4489956"/>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0</a:t>
            </a:r>
            <a:endParaRPr lang="zh-CN" altLang="en-US" sz="2800">
              <a:solidFill>
                <a:srgbClr val="FF0000"/>
              </a:solidFill>
              <a:latin typeface="Arial" pitchFamily="34" charset="0"/>
              <a:cs typeface="Arial" pitchFamily="34" charset="0"/>
            </a:endParaRPr>
          </a:p>
        </p:txBody>
      </p:sp>
      <p:sp>
        <p:nvSpPr>
          <p:cNvPr id="80" name="TextBox 79"/>
          <p:cNvSpPr txBox="1"/>
          <p:nvPr/>
        </p:nvSpPr>
        <p:spPr>
          <a:xfrm>
            <a:off x="3779912" y="3441366"/>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0</a:t>
            </a:r>
            <a:endParaRPr lang="zh-CN" altLang="en-US" sz="2800">
              <a:solidFill>
                <a:srgbClr val="FF0000"/>
              </a:solidFill>
              <a:latin typeface="Arial" pitchFamily="34" charset="0"/>
              <a:cs typeface="Arial" pitchFamily="34" charset="0"/>
            </a:endParaRPr>
          </a:p>
        </p:txBody>
      </p:sp>
      <p:sp>
        <p:nvSpPr>
          <p:cNvPr id="82" name="TextBox 81"/>
          <p:cNvSpPr txBox="1"/>
          <p:nvPr/>
        </p:nvSpPr>
        <p:spPr>
          <a:xfrm>
            <a:off x="2689282" y="2297892"/>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0</a:t>
            </a:r>
            <a:endParaRPr lang="zh-CN" altLang="en-US" sz="2800">
              <a:solidFill>
                <a:srgbClr val="FF0000"/>
              </a:solidFill>
              <a:latin typeface="Arial" pitchFamily="34" charset="0"/>
              <a:cs typeface="Arial" pitchFamily="34" charset="0"/>
            </a:endParaRPr>
          </a:p>
        </p:txBody>
      </p:sp>
      <p:sp>
        <p:nvSpPr>
          <p:cNvPr id="83" name="TextBox 82"/>
          <p:cNvSpPr txBox="1"/>
          <p:nvPr/>
        </p:nvSpPr>
        <p:spPr>
          <a:xfrm>
            <a:off x="2483768" y="1105580"/>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1</a:t>
            </a:r>
            <a:endParaRPr lang="zh-CN" altLang="en-US" sz="2800">
              <a:solidFill>
                <a:srgbClr val="FF0000"/>
              </a:solidFill>
              <a:latin typeface="Arial" pitchFamily="34" charset="0"/>
              <a:cs typeface="Arial" pitchFamily="34" charset="0"/>
            </a:endParaRPr>
          </a:p>
        </p:txBody>
      </p:sp>
      <p:sp>
        <p:nvSpPr>
          <p:cNvPr id="84" name="TextBox 83"/>
          <p:cNvSpPr txBox="1"/>
          <p:nvPr/>
        </p:nvSpPr>
        <p:spPr>
          <a:xfrm>
            <a:off x="1003130" y="3337828"/>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1</a:t>
            </a:r>
            <a:endParaRPr lang="zh-CN" altLang="en-US" sz="2800">
              <a:solidFill>
                <a:srgbClr val="FF0000"/>
              </a:solidFill>
              <a:latin typeface="Arial" pitchFamily="34" charset="0"/>
              <a:cs typeface="Arial" pitchFamily="34" charset="0"/>
            </a:endParaRPr>
          </a:p>
        </p:txBody>
      </p:sp>
      <p:sp>
        <p:nvSpPr>
          <p:cNvPr id="86" name="TextBox 85"/>
          <p:cNvSpPr txBox="1"/>
          <p:nvPr/>
        </p:nvSpPr>
        <p:spPr>
          <a:xfrm>
            <a:off x="2411760" y="3913892"/>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1</a:t>
            </a:r>
            <a:endParaRPr lang="zh-CN" altLang="en-US" sz="2800">
              <a:solidFill>
                <a:srgbClr val="FF0000"/>
              </a:solidFill>
              <a:latin typeface="Arial" pitchFamily="34" charset="0"/>
              <a:cs typeface="Arial" pitchFamily="34" charset="0"/>
            </a:endParaRPr>
          </a:p>
        </p:txBody>
      </p:sp>
      <p:sp>
        <p:nvSpPr>
          <p:cNvPr id="87" name="TextBox 86"/>
          <p:cNvSpPr txBox="1"/>
          <p:nvPr/>
        </p:nvSpPr>
        <p:spPr>
          <a:xfrm>
            <a:off x="3779912" y="4509120"/>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1</a:t>
            </a:r>
            <a:endParaRPr lang="zh-CN" altLang="en-US" sz="2800">
              <a:solidFill>
                <a:srgbClr val="FF0000"/>
              </a:solidFill>
              <a:latin typeface="Arial" pitchFamily="34" charset="0"/>
              <a:cs typeface="Arial" pitchFamily="34" charset="0"/>
            </a:endParaRPr>
          </a:p>
        </p:txBody>
      </p:sp>
      <p:sp>
        <p:nvSpPr>
          <p:cNvPr id="88" name="TextBox 87"/>
          <p:cNvSpPr txBox="1"/>
          <p:nvPr/>
        </p:nvSpPr>
        <p:spPr>
          <a:xfrm>
            <a:off x="3779912" y="1465620"/>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1</a:t>
            </a:r>
            <a:endParaRPr lang="zh-CN" altLang="en-US" sz="2800">
              <a:solidFill>
                <a:srgbClr val="FF0000"/>
              </a:solidFill>
              <a:latin typeface="Arial" pitchFamily="34" charset="0"/>
              <a:cs typeface="Arial" pitchFamily="34" charset="0"/>
            </a:endParaRPr>
          </a:p>
        </p:txBody>
      </p:sp>
      <p:sp>
        <p:nvSpPr>
          <p:cNvPr id="89" name="TextBox 88"/>
          <p:cNvSpPr txBox="1"/>
          <p:nvPr/>
        </p:nvSpPr>
        <p:spPr>
          <a:xfrm>
            <a:off x="4932040" y="2257708"/>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1</a:t>
            </a:r>
            <a:endParaRPr lang="zh-CN" altLang="en-US" sz="2800">
              <a:solidFill>
                <a:srgbClr val="FF0000"/>
              </a:solidFill>
              <a:latin typeface="Arial" pitchFamily="34" charset="0"/>
              <a:cs typeface="Arial" pitchFamily="34" charset="0"/>
            </a:endParaRPr>
          </a:p>
        </p:txBody>
      </p:sp>
      <p:sp>
        <p:nvSpPr>
          <p:cNvPr id="90" name="TextBox 89"/>
          <p:cNvSpPr txBox="1"/>
          <p:nvPr/>
        </p:nvSpPr>
        <p:spPr>
          <a:xfrm>
            <a:off x="5724128" y="3789040"/>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1</a:t>
            </a:r>
            <a:endParaRPr lang="zh-CN" altLang="en-US" sz="2800">
              <a:solidFill>
                <a:srgbClr val="FF0000"/>
              </a:solidFill>
              <a:latin typeface="Arial" pitchFamily="34" charset="0"/>
              <a:cs typeface="Arial" pitchFamily="34" charset="0"/>
            </a:endParaRPr>
          </a:p>
        </p:txBody>
      </p:sp>
      <p:sp>
        <p:nvSpPr>
          <p:cNvPr id="91" name="TextBox 90"/>
          <p:cNvSpPr txBox="1"/>
          <p:nvPr/>
        </p:nvSpPr>
        <p:spPr>
          <a:xfrm>
            <a:off x="6547746" y="4149080"/>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1</a:t>
            </a:r>
            <a:endParaRPr lang="zh-CN" altLang="en-US" sz="2800">
              <a:solidFill>
                <a:srgbClr val="FF0000"/>
              </a:solidFill>
              <a:latin typeface="Arial" pitchFamily="34" charset="0"/>
              <a:cs typeface="Arial" pitchFamily="34" charset="0"/>
            </a:endParaRPr>
          </a:p>
        </p:txBody>
      </p:sp>
      <p:sp>
        <p:nvSpPr>
          <p:cNvPr id="92" name="TextBox 91"/>
          <p:cNvSpPr txBox="1"/>
          <p:nvPr/>
        </p:nvSpPr>
        <p:spPr>
          <a:xfrm>
            <a:off x="7297794" y="4509120"/>
            <a:ext cx="648072" cy="523220"/>
          </a:xfrm>
          <a:prstGeom prst="rect">
            <a:avLst/>
          </a:prstGeom>
          <a:noFill/>
        </p:spPr>
        <p:txBody>
          <a:bodyPr wrap="square" rtlCol="0">
            <a:spAutoFit/>
          </a:bodyPr>
          <a:lstStyle/>
          <a:p>
            <a:r>
              <a:rPr lang="en-US" altLang="zh-CN" sz="2800" smtClean="0">
                <a:solidFill>
                  <a:srgbClr val="FF0000"/>
                </a:solidFill>
                <a:latin typeface="Arial" pitchFamily="34" charset="0"/>
                <a:cs typeface="Arial" pitchFamily="34" charset="0"/>
              </a:rPr>
              <a:t>1</a:t>
            </a:r>
            <a:endParaRPr lang="zh-CN" altLang="en-US" sz="2800">
              <a:solidFill>
                <a:srgbClr val="FF0000"/>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200"/>
                            </p:stCondLst>
                            <p:childTnLst>
                              <p:par>
                                <p:cTn id="8" presetID="1" presetClass="entr" presetSubtype="0" fill="hold" grpId="0" nodeType="afterEffect">
                                  <p:stCondLst>
                                    <p:cond delay="200"/>
                                  </p:stCondLst>
                                  <p:childTnLst>
                                    <p:set>
                                      <p:cBhvr>
                                        <p:cTn id="9" dur="1" fill="hold">
                                          <p:stCondLst>
                                            <p:cond delay="0"/>
                                          </p:stCondLst>
                                        </p:cTn>
                                        <p:tgtEl>
                                          <p:spTgt spid="60"/>
                                        </p:tgtEl>
                                        <p:attrNameLst>
                                          <p:attrName>style.visibility</p:attrName>
                                        </p:attrNameLst>
                                      </p:cBhvr>
                                      <p:to>
                                        <p:strVal val="visible"/>
                                      </p:to>
                                    </p:set>
                                  </p:childTnLst>
                                </p:cTn>
                              </p:par>
                            </p:childTnLst>
                          </p:cTn>
                        </p:par>
                        <p:par>
                          <p:cTn id="10" fill="hold">
                            <p:stCondLst>
                              <p:cond delay="400"/>
                            </p:stCondLst>
                            <p:childTnLst>
                              <p:par>
                                <p:cTn id="11" presetID="1" presetClass="entr" presetSubtype="0" fill="hold" grpId="0" nodeType="afterEffect">
                                  <p:stCondLst>
                                    <p:cond delay="200"/>
                                  </p:stCondLst>
                                  <p:childTnLst>
                                    <p:set>
                                      <p:cBhvr>
                                        <p:cTn id="12" dur="1" fill="hold">
                                          <p:stCondLst>
                                            <p:cond delay="0"/>
                                          </p:stCondLst>
                                        </p:cTn>
                                        <p:tgtEl>
                                          <p:spTgt spid="6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200"/>
                                  </p:stCondLst>
                                  <p:childTnLst>
                                    <p:set>
                                      <p:cBhvr>
                                        <p:cTn id="15" dur="1" fill="hold">
                                          <p:stCondLst>
                                            <p:cond delay="0"/>
                                          </p:stCondLst>
                                        </p:cTn>
                                        <p:tgtEl>
                                          <p:spTgt spid="64"/>
                                        </p:tgtEl>
                                        <p:attrNameLst>
                                          <p:attrName>style.visibility</p:attrName>
                                        </p:attrNameLst>
                                      </p:cBhvr>
                                      <p:to>
                                        <p:strVal val="visible"/>
                                      </p:to>
                                    </p:set>
                                  </p:childTnLst>
                                </p:cTn>
                              </p:par>
                            </p:childTnLst>
                          </p:cTn>
                        </p:par>
                        <p:par>
                          <p:cTn id="16" fill="hold">
                            <p:stCondLst>
                              <p:cond delay="800"/>
                            </p:stCondLst>
                            <p:childTnLst>
                              <p:par>
                                <p:cTn id="17" presetID="1" presetClass="entr" presetSubtype="0" fill="hold" grpId="0" nodeType="afterEffect">
                                  <p:stCondLst>
                                    <p:cond delay="200"/>
                                  </p:stCondLst>
                                  <p:childTnLst>
                                    <p:set>
                                      <p:cBhvr>
                                        <p:cTn id="18" dur="1" fill="hold">
                                          <p:stCondLst>
                                            <p:cond delay="0"/>
                                          </p:stCondLst>
                                        </p:cTn>
                                        <p:tgtEl>
                                          <p:spTgt spid="65"/>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200"/>
                                  </p:stCondLst>
                                  <p:childTnLst>
                                    <p:set>
                                      <p:cBhvr>
                                        <p:cTn id="21" dur="1" fill="hold">
                                          <p:stCondLst>
                                            <p:cond delay="0"/>
                                          </p:stCondLst>
                                        </p:cTn>
                                        <p:tgtEl>
                                          <p:spTgt spid="77"/>
                                        </p:tgtEl>
                                        <p:attrNameLst>
                                          <p:attrName>style.visibility</p:attrName>
                                        </p:attrNameLst>
                                      </p:cBhvr>
                                      <p:to>
                                        <p:strVal val="visible"/>
                                      </p:to>
                                    </p:set>
                                  </p:childTnLst>
                                </p:cTn>
                              </p:par>
                            </p:childTnLst>
                          </p:cTn>
                        </p:par>
                        <p:par>
                          <p:cTn id="22" fill="hold">
                            <p:stCondLst>
                              <p:cond delay="1200"/>
                            </p:stCondLst>
                            <p:childTnLst>
                              <p:par>
                                <p:cTn id="23" presetID="1" presetClass="entr" presetSubtype="0" fill="hold" grpId="0" nodeType="afterEffect">
                                  <p:stCondLst>
                                    <p:cond delay="200"/>
                                  </p:stCondLst>
                                  <p:childTnLst>
                                    <p:set>
                                      <p:cBhvr>
                                        <p:cTn id="24" dur="1" fill="hold">
                                          <p:stCondLst>
                                            <p:cond delay="0"/>
                                          </p:stCondLst>
                                        </p:cTn>
                                        <p:tgtEl>
                                          <p:spTgt spid="82"/>
                                        </p:tgtEl>
                                        <p:attrNameLst>
                                          <p:attrName>style.visibility</p:attrName>
                                        </p:attrNameLst>
                                      </p:cBhvr>
                                      <p:to>
                                        <p:strVal val="visible"/>
                                      </p:to>
                                    </p:set>
                                  </p:childTnLst>
                                </p:cTn>
                              </p:par>
                            </p:childTnLst>
                          </p:cTn>
                        </p:par>
                        <p:par>
                          <p:cTn id="25" fill="hold">
                            <p:stCondLst>
                              <p:cond delay="1400"/>
                            </p:stCondLst>
                            <p:childTnLst>
                              <p:par>
                                <p:cTn id="26" presetID="1" presetClass="entr" presetSubtype="0" fill="hold" grpId="0" nodeType="afterEffect">
                                  <p:stCondLst>
                                    <p:cond delay="200"/>
                                  </p:stCondLst>
                                  <p:childTnLst>
                                    <p:set>
                                      <p:cBhvr>
                                        <p:cTn id="27" dur="1" fill="hold">
                                          <p:stCondLst>
                                            <p:cond delay="0"/>
                                          </p:stCondLst>
                                        </p:cTn>
                                        <p:tgtEl>
                                          <p:spTgt spid="80"/>
                                        </p:tgtEl>
                                        <p:attrNameLst>
                                          <p:attrName>style.visibility</p:attrName>
                                        </p:attrNameLst>
                                      </p:cBhvr>
                                      <p:to>
                                        <p:strVal val="visible"/>
                                      </p:to>
                                    </p:set>
                                  </p:childTnLst>
                                </p:cTn>
                              </p:par>
                            </p:childTnLst>
                          </p:cTn>
                        </p:par>
                        <p:par>
                          <p:cTn id="28" fill="hold">
                            <p:stCondLst>
                              <p:cond delay="1600"/>
                            </p:stCondLst>
                            <p:childTnLst>
                              <p:par>
                                <p:cTn id="29" presetID="1" presetClass="entr" presetSubtype="0" fill="hold" grpId="0" nodeType="afterEffect">
                                  <p:stCondLst>
                                    <p:cond delay="20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200"/>
                                  </p:stCondLst>
                                  <p:childTnLst>
                                    <p:set>
                                      <p:cBhvr>
                                        <p:cTn id="34" dur="1" fill="hold">
                                          <p:stCondLst>
                                            <p:cond delay="0"/>
                                          </p:stCondLst>
                                        </p:cTn>
                                        <p:tgtEl>
                                          <p:spTgt spid="83"/>
                                        </p:tgtEl>
                                        <p:attrNameLst>
                                          <p:attrName>style.visibility</p:attrName>
                                        </p:attrNameLst>
                                      </p:cBhvr>
                                      <p:to>
                                        <p:strVal val="visible"/>
                                      </p:to>
                                    </p:set>
                                  </p:childTnLst>
                                </p:cTn>
                              </p:par>
                            </p:childTnLst>
                          </p:cTn>
                        </p:par>
                        <p:par>
                          <p:cTn id="35" fill="hold">
                            <p:stCondLst>
                              <p:cond delay="200"/>
                            </p:stCondLst>
                            <p:childTnLst>
                              <p:par>
                                <p:cTn id="36" presetID="1" presetClass="entr" presetSubtype="0" fill="hold" grpId="0" nodeType="afterEffect">
                                  <p:stCondLst>
                                    <p:cond delay="200"/>
                                  </p:stCondLst>
                                  <p:childTnLst>
                                    <p:set>
                                      <p:cBhvr>
                                        <p:cTn id="37" dur="1" fill="hold">
                                          <p:stCondLst>
                                            <p:cond delay="0"/>
                                          </p:stCondLst>
                                        </p:cTn>
                                        <p:tgtEl>
                                          <p:spTgt spid="88"/>
                                        </p:tgtEl>
                                        <p:attrNameLst>
                                          <p:attrName>style.visibility</p:attrName>
                                        </p:attrNameLst>
                                      </p:cBhvr>
                                      <p:to>
                                        <p:strVal val="visible"/>
                                      </p:to>
                                    </p:set>
                                  </p:childTnLst>
                                </p:cTn>
                              </p:par>
                            </p:childTnLst>
                          </p:cTn>
                        </p:par>
                        <p:par>
                          <p:cTn id="38" fill="hold">
                            <p:stCondLst>
                              <p:cond delay="400"/>
                            </p:stCondLst>
                            <p:childTnLst>
                              <p:par>
                                <p:cTn id="39" presetID="1" presetClass="entr" presetSubtype="0" fill="hold" grpId="0" nodeType="afterEffect">
                                  <p:stCondLst>
                                    <p:cond delay="200"/>
                                  </p:stCondLst>
                                  <p:childTnLst>
                                    <p:set>
                                      <p:cBhvr>
                                        <p:cTn id="40" dur="1" fill="hold">
                                          <p:stCondLst>
                                            <p:cond delay="0"/>
                                          </p:stCondLst>
                                        </p:cTn>
                                        <p:tgtEl>
                                          <p:spTgt spid="89"/>
                                        </p:tgtEl>
                                        <p:attrNameLst>
                                          <p:attrName>style.visibility</p:attrName>
                                        </p:attrNameLst>
                                      </p:cBhvr>
                                      <p:to>
                                        <p:strVal val="visible"/>
                                      </p:to>
                                    </p:set>
                                  </p:childTnLst>
                                </p:cTn>
                              </p:par>
                            </p:childTnLst>
                          </p:cTn>
                        </p:par>
                        <p:par>
                          <p:cTn id="41" fill="hold">
                            <p:stCondLst>
                              <p:cond delay="600"/>
                            </p:stCondLst>
                            <p:childTnLst>
                              <p:par>
                                <p:cTn id="42" presetID="1" presetClass="entr" presetSubtype="0" fill="hold" grpId="0" nodeType="afterEffect">
                                  <p:stCondLst>
                                    <p:cond delay="200"/>
                                  </p:stCondLst>
                                  <p:childTnLst>
                                    <p:set>
                                      <p:cBhvr>
                                        <p:cTn id="43" dur="1" fill="hold">
                                          <p:stCondLst>
                                            <p:cond delay="0"/>
                                          </p:stCondLst>
                                        </p:cTn>
                                        <p:tgtEl>
                                          <p:spTgt spid="90"/>
                                        </p:tgtEl>
                                        <p:attrNameLst>
                                          <p:attrName>style.visibility</p:attrName>
                                        </p:attrNameLst>
                                      </p:cBhvr>
                                      <p:to>
                                        <p:strVal val="visible"/>
                                      </p:to>
                                    </p:set>
                                  </p:childTnLst>
                                </p:cTn>
                              </p:par>
                            </p:childTnLst>
                          </p:cTn>
                        </p:par>
                        <p:par>
                          <p:cTn id="44" fill="hold">
                            <p:stCondLst>
                              <p:cond delay="800"/>
                            </p:stCondLst>
                            <p:childTnLst>
                              <p:par>
                                <p:cTn id="45" presetID="1" presetClass="entr" presetSubtype="0" fill="hold" grpId="0" nodeType="afterEffect">
                                  <p:stCondLst>
                                    <p:cond delay="200"/>
                                  </p:stCondLst>
                                  <p:childTnLst>
                                    <p:set>
                                      <p:cBhvr>
                                        <p:cTn id="46" dur="1" fill="hold">
                                          <p:stCondLst>
                                            <p:cond delay="0"/>
                                          </p:stCondLst>
                                        </p:cTn>
                                        <p:tgtEl>
                                          <p:spTgt spid="91"/>
                                        </p:tgtEl>
                                        <p:attrNameLst>
                                          <p:attrName>style.visibility</p:attrName>
                                        </p:attrNameLst>
                                      </p:cBhvr>
                                      <p:to>
                                        <p:strVal val="visible"/>
                                      </p:to>
                                    </p:se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92"/>
                                        </p:tgtEl>
                                        <p:attrNameLst>
                                          <p:attrName>style.visibility</p:attrName>
                                        </p:attrNameLst>
                                      </p:cBhvr>
                                      <p:to>
                                        <p:strVal val="visible"/>
                                      </p:to>
                                    </p:set>
                                  </p:childTnLst>
                                </p:cTn>
                              </p:par>
                            </p:childTnLst>
                          </p:cTn>
                        </p:par>
                        <p:par>
                          <p:cTn id="50" fill="hold">
                            <p:stCondLst>
                              <p:cond delay="1200"/>
                            </p:stCondLst>
                            <p:childTnLst>
                              <p:par>
                                <p:cTn id="51" presetID="1" presetClass="entr" presetSubtype="0" fill="hold" grpId="0" nodeType="afterEffect">
                                  <p:stCondLst>
                                    <p:cond delay="200"/>
                                  </p:stCondLst>
                                  <p:childTnLst>
                                    <p:set>
                                      <p:cBhvr>
                                        <p:cTn id="52" dur="1" fill="hold">
                                          <p:stCondLst>
                                            <p:cond delay="0"/>
                                          </p:stCondLst>
                                        </p:cTn>
                                        <p:tgtEl>
                                          <p:spTgt spid="84"/>
                                        </p:tgtEl>
                                        <p:attrNameLst>
                                          <p:attrName>style.visibility</p:attrName>
                                        </p:attrNameLst>
                                      </p:cBhvr>
                                      <p:to>
                                        <p:strVal val="visible"/>
                                      </p:to>
                                    </p:set>
                                  </p:childTnLst>
                                </p:cTn>
                              </p:par>
                            </p:childTnLst>
                          </p:cTn>
                        </p:par>
                        <p:par>
                          <p:cTn id="53" fill="hold">
                            <p:stCondLst>
                              <p:cond delay="1400"/>
                            </p:stCondLst>
                            <p:childTnLst>
                              <p:par>
                                <p:cTn id="54" presetID="1" presetClass="entr" presetSubtype="0" fill="hold" grpId="0" nodeType="afterEffect">
                                  <p:stCondLst>
                                    <p:cond delay="200"/>
                                  </p:stCondLst>
                                  <p:childTnLst>
                                    <p:set>
                                      <p:cBhvr>
                                        <p:cTn id="55" dur="1" fill="hold">
                                          <p:stCondLst>
                                            <p:cond delay="0"/>
                                          </p:stCondLst>
                                        </p:cTn>
                                        <p:tgtEl>
                                          <p:spTgt spid="86"/>
                                        </p:tgtEl>
                                        <p:attrNameLst>
                                          <p:attrName>style.visibility</p:attrName>
                                        </p:attrNameLst>
                                      </p:cBhvr>
                                      <p:to>
                                        <p:strVal val="visible"/>
                                      </p:to>
                                    </p:set>
                                  </p:childTnLst>
                                </p:cTn>
                              </p:par>
                            </p:childTnLst>
                          </p:cTn>
                        </p:par>
                        <p:par>
                          <p:cTn id="56" fill="hold">
                            <p:stCondLst>
                              <p:cond delay="1600"/>
                            </p:stCondLst>
                            <p:childTnLst>
                              <p:par>
                                <p:cTn id="57" presetID="1" presetClass="entr" presetSubtype="0" fill="hold" grpId="0" nodeType="afterEffect">
                                  <p:stCondLst>
                                    <p:cond delay="200"/>
                                  </p:stCondLst>
                                  <p:childTnLst>
                                    <p:set>
                                      <p:cBhvr>
                                        <p:cTn id="58"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3" grpId="0"/>
      <p:bldP spid="64" grpId="0"/>
      <p:bldP spid="65" grpId="0"/>
      <p:bldP spid="77" grpId="0"/>
      <p:bldP spid="79" grpId="0"/>
      <p:bldP spid="80" grpId="0"/>
      <p:bldP spid="82" grpId="0"/>
      <p:bldP spid="83" grpId="0"/>
      <p:bldP spid="84" grpId="0"/>
      <p:bldP spid="86" grpId="0"/>
      <p:bldP spid="87" grpId="0"/>
      <p:bldP spid="88" grpId="0"/>
      <p:bldP spid="89" grpId="0"/>
      <p:bldP spid="90" grpId="0"/>
      <p:bldP spid="91" grpId="0"/>
      <p:bldP spid="92"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4" name="内容占位符 73"/>
          <p:cNvGraphicFramePr>
            <a:graphicFrameLocks noGrp="1"/>
          </p:cNvGraphicFramePr>
          <p:nvPr>
            <p:ph idx="1"/>
          </p:nvPr>
        </p:nvGraphicFramePr>
        <p:xfrm>
          <a:off x="395536" y="4365104"/>
          <a:ext cx="8352928" cy="1188720"/>
        </p:xfrm>
        <a:graphic>
          <a:graphicData uri="http://schemas.openxmlformats.org/drawingml/2006/table">
            <a:tbl>
              <a:tblPr firstRow="1" bandRow="1">
                <a:tableStyleId>{5940675A-B579-460E-94D1-54222C63F5DA}</a:tableStyleId>
              </a:tblPr>
              <a:tblGrid>
                <a:gridCol w="779895">
                  <a:extLst>
                    <a:ext uri="{9D8B030D-6E8A-4147-A177-3AD203B41FA5}">
                      <a16:colId xmlns:a16="http://schemas.microsoft.com/office/drawing/2014/main" val="20000"/>
                    </a:ext>
                  </a:extLst>
                </a:gridCol>
                <a:gridCol w="588257">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57606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gridCol w="720080">
                  <a:extLst>
                    <a:ext uri="{9D8B030D-6E8A-4147-A177-3AD203B41FA5}">
                      <a16:colId xmlns:a16="http://schemas.microsoft.com/office/drawing/2014/main" val="20006"/>
                    </a:ext>
                  </a:extLst>
                </a:gridCol>
                <a:gridCol w="720080">
                  <a:extLst>
                    <a:ext uri="{9D8B030D-6E8A-4147-A177-3AD203B41FA5}">
                      <a16:colId xmlns:a16="http://schemas.microsoft.com/office/drawing/2014/main" val="20007"/>
                    </a:ext>
                  </a:extLst>
                </a:gridCol>
                <a:gridCol w="1008112">
                  <a:extLst>
                    <a:ext uri="{9D8B030D-6E8A-4147-A177-3AD203B41FA5}">
                      <a16:colId xmlns:a16="http://schemas.microsoft.com/office/drawing/2014/main" val="20008"/>
                    </a:ext>
                  </a:extLst>
                </a:gridCol>
                <a:gridCol w="1008112">
                  <a:extLst>
                    <a:ext uri="{9D8B030D-6E8A-4147-A177-3AD203B41FA5}">
                      <a16:colId xmlns:a16="http://schemas.microsoft.com/office/drawing/2014/main" val="20009"/>
                    </a:ext>
                  </a:extLst>
                </a:gridCol>
                <a:gridCol w="1080120">
                  <a:extLst>
                    <a:ext uri="{9D8B030D-6E8A-4147-A177-3AD203B41FA5}">
                      <a16:colId xmlns:a16="http://schemas.microsoft.com/office/drawing/2014/main" val="20010"/>
                    </a:ext>
                  </a:extLst>
                </a:gridCol>
              </a:tblGrid>
              <a:tr h="370840">
                <a:tc>
                  <a:txBody>
                    <a:bodyPr/>
                    <a:lstStyle/>
                    <a:p>
                      <a:pPr algn="ctr"/>
                      <a:r>
                        <a:rPr lang="zh-CN" altLang="en-US" sz="2000" b="1" smtClean="0">
                          <a:latin typeface="+mn-lt"/>
                          <a:ea typeface="宋体" pitchFamily="2" charset="-122"/>
                        </a:rPr>
                        <a:t>指令</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1</a:t>
                      </a:r>
                      <a:endParaRPr lang="zh-CN" altLang="en-US" sz="2000" b="1" kern="1200" baseline="-250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2</a:t>
                      </a:r>
                      <a:endParaRPr lang="zh-CN" altLang="en-US" sz="2000" b="1" kern="1200" baseline="-25000" smtClean="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3</a:t>
                      </a:r>
                      <a:endParaRPr lang="zh-CN" altLang="en-US" sz="2000" b="1" kern="1200" baseline="-25000" smtClean="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4</a:t>
                      </a:r>
                      <a:endParaRPr lang="zh-CN" altLang="en-US" sz="2000" b="1" kern="1200" baseline="-25000" smtClean="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5</a:t>
                      </a:r>
                      <a:endParaRPr lang="zh-CN" altLang="en-US" sz="2000" b="1" kern="1200" baseline="-25000" smtClean="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6</a:t>
                      </a:r>
                      <a:endParaRPr lang="zh-CN" altLang="en-US" sz="2000" b="1" kern="1200" baseline="-25000" smtClean="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7</a:t>
                      </a:r>
                      <a:endParaRPr lang="zh-CN" altLang="en-US" sz="2000" b="1" kern="1200" baseline="-25000" smtClean="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8</a:t>
                      </a:r>
                      <a:endParaRPr lang="zh-CN" altLang="en-US" sz="2000" b="1" kern="1200" baseline="-25000" smtClean="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9</a:t>
                      </a:r>
                      <a:endParaRPr lang="zh-CN" altLang="en-US" sz="2000" b="1" kern="1200" baseline="-25000" smtClean="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baseline="-25000" smtClean="0">
                          <a:latin typeface="+mn-lt"/>
                          <a:ea typeface="宋体" pitchFamily="2" charset="-122"/>
                        </a:rPr>
                        <a:t>10</a:t>
                      </a:r>
                      <a:endParaRPr lang="zh-CN" altLang="en-US" sz="2000" b="1" baseline="-25000">
                        <a:latin typeface="+mn-lt"/>
                        <a:ea typeface="宋体" pitchFamily="2" charset="-122"/>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algn="ctr"/>
                      <a:r>
                        <a:rPr lang="zh-CN" altLang="en-US" sz="2000" b="1" smtClean="0">
                          <a:latin typeface="+mn-lt"/>
                          <a:ea typeface="宋体" pitchFamily="2" charset="-122"/>
                        </a:rPr>
                        <a:t>编码</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sz="2000" b="1" smtClean="0">
                          <a:latin typeface="+mn-lt"/>
                          <a:ea typeface="宋体" pitchFamily="2" charset="-122"/>
                        </a:rPr>
                        <a:t>11</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2000" b="1" smtClean="0">
                          <a:latin typeface="+mn-lt"/>
                          <a:ea typeface="宋体" pitchFamily="2" charset="-122"/>
                        </a:rPr>
                        <a:t>01</a:t>
                      </a:r>
                      <a:endParaRPr lang="zh-CN" altLang="en-US" sz="2000" b="1">
                        <a:latin typeface="+mn-lt"/>
                        <a:ea typeface="宋体" pitchFamily="2" charset="-122"/>
                      </a:endParaRPr>
                    </a:p>
                  </a:txBody>
                  <a:tcPr anchor="ctr"/>
                </a:tc>
                <a:tc>
                  <a:txBody>
                    <a:bodyPr/>
                    <a:lstStyle/>
                    <a:p>
                      <a:pPr algn="ctr"/>
                      <a:r>
                        <a:rPr lang="en-US" altLang="zh-CN" sz="2000" b="1" smtClean="0">
                          <a:latin typeface="+mn-lt"/>
                          <a:ea typeface="宋体" pitchFamily="2" charset="-122"/>
                        </a:rPr>
                        <a:t>101</a:t>
                      </a:r>
                      <a:endParaRPr lang="zh-CN" altLang="en-US" sz="2000" b="1">
                        <a:latin typeface="+mn-lt"/>
                        <a:ea typeface="宋体" pitchFamily="2" charset="-122"/>
                      </a:endParaRPr>
                    </a:p>
                  </a:txBody>
                  <a:tcPr anchor="ctr"/>
                </a:tc>
                <a:tc>
                  <a:txBody>
                    <a:bodyPr/>
                    <a:lstStyle/>
                    <a:p>
                      <a:pPr algn="ctr"/>
                      <a:r>
                        <a:rPr lang="en-US" altLang="zh-CN" sz="2000" b="1" smtClean="0">
                          <a:latin typeface="+mn-lt"/>
                          <a:ea typeface="宋体" pitchFamily="2" charset="-122"/>
                        </a:rPr>
                        <a:t>001</a:t>
                      </a:r>
                      <a:endParaRPr lang="zh-CN" altLang="en-US" sz="2000" b="1">
                        <a:latin typeface="+mn-lt"/>
                        <a:ea typeface="宋体" pitchFamily="2" charset="-122"/>
                      </a:endParaRPr>
                    </a:p>
                  </a:txBody>
                  <a:tcPr anchor="ctr"/>
                </a:tc>
                <a:tc>
                  <a:txBody>
                    <a:bodyPr/>
                    <a:lstStyle/>
                    <a:p>
                      <a:pPr algn="ctr"/>
                      <a:r>
                        <a:rPr lang="en-US" altLang="zh-CN" sz="2000" b="1" smtClean="0">
                          <a:latin typeface="+mn-lt"/>
                          <a:ea typeface="宋体" pitchFamily="2" charset="-122"/>
                        </a:rPr>
                        <a:t>1001</a:t>
                      </a:r>
                      <a:endParaRPr lang="zh-CN" altLang="en-US" sz="2000" b="1">
                        <a:latin typeface="+mn-lt"/>
                        <a:ea typeface="宋体" pitchFamily="2" charset="-122"/>
                      </a:endParaRPr>
                    </a:p>
                  </a:txBody>
                  <a:tcPr anchor="ctr"/>
                </a:tc>
                <a:tc>
                  <a:txBody>
                    <a:bodyPr/>
                    <a:lstStyle/>
                    <a:p>
                      <a:pPr algn="ctr"/>
                      <a:r>
                        <a:rPr lang="en-US" altLang="zh-CN" sz="2000" b="1" smtClean="0">
                          <a:latin typeface="+mn-lt"/>
                          <a:ea typeface="宋体" pitchFamily="2" charset="-122"/>
                        </a:rPr>
                        <a:t>1000</a:t>
                      </a:r>
                      <a:endParaRPr lang="zh-CN" altLang="en-US" sz="2000" b="1">
                        <a:latin typeface="+mn-lt"/>
                        <a:ea typeface="宋体" pitchFamily="2" charset="-122"/>
                      </a:endParaRPr>
                    </a:p>
                  </a:txBody>
                  <a:tcPr anchor="ctr"/>
                </a:tc>
                <a:tc>
                  <a:txBody>
                    <a:bodyPr/>
                    <a:lstStyle/>
                    <a:p>
                      <a:pPr algn="ctr"/>
                      <a:r>
                        <a:rPr lang="en-US" altLang="zh-CN" sz="2000" b="1" smtClean="0">
                          <a:latin typeface="+mn-lt"/>
                          <a:ea typeface="宋体" pitchFamily="2" charset="-122"/>
                        </a:rPr>
                        <a:t>0001</a:t>
                      </a:r>
                      <a:endParaRPr lang="zh-CN" altLang="en-US" sz="2000" b="1">
                        <a:latin typeface="+mn-lt"/>
                        <a:ea typeface="宋体" pitchFamily="2" charset="-122"/>
                      </a:endParaRPr>
                    </a:p>
                  </a:txBody>
                  <a:tcPr anchor="ctr"/>
                </a:tc>
                <a:tc>
                  <a:txBody>
                    <a:bodyPr/>
                    <a:lstStyle/>
                    <a:p>
                      <a:pPr algn="ctr"/>
                      <a:r>
                        <a:rPr lang="en-US" altLang="zh-CN" sz="2000" b="1" smtClean="0">
                          <a:latin typeface="+mn-lt"/>
                          <a:ea typeface="宋体" pitchFamily="2" charset="-122"/>
                        </a:rPr>
                        <a:t>00001</a:t>
                      </a:r>
                      <a:endParaRPr lang="zh-CN" altLang="en-US" sz="2000" b="1">
                        <a:latin typeface="+mn-lt"/>
                        <a:ea typeface="宋体" pitchFamily="2" charset="-122"/>
                      </a:endParaRPr>
                    </a:p>
                  </a:txBody>
                  <a:tcPr anchor="ctr"/>
                </a:tc>
                <a:tc>
                  <a:txBody>
                    <a:bodyPr/>
                    <a:lstStyle/>
                    <a:p>
                      <a:pPr algn="ctr"/>
                      <a:r>
                        <a:rPr lang="en-US" altLang="zh-CN" sz="2000" b="1" smtClean="0">
                          <a:latin typeface="+mn-lt"/>
                          <a:ea typeface="宋体" pitchFamily="2" charset="-122"/>
                        </a:rPr>
                        <a:t>000001</a:t>
                      </a:r>
                      <a:endParaRPr lang="zh-CN" altLang="en-US" sz="2000" b="1">
                        <a:latin typeface="+mn-lt"/>
                        <a:ea typeface="宋体" pitchFamily="2" charset="-122"/>
                      </a:endParaRPr>
                    </a:p>
                  </a:txBody>
                  <a:tcPr anchor="ctr"/>
                </a:tc>
                <a:tc>
                  <a:txBody>
                    <a:bodyPr/>
                    <a:lstStyle/>
                    <a:p>
                      <a:pPr algn="ctr"/>
                      <a:r>
                        <a:rPr lang="en-US" altLang="zh-CN" sz="2000" b="1" smtClean="0">
                          <a:latin typeface="+mn-lt"/>
                          <a:ea typeface="宋体" pitchFamily="2" charset="-122"/>
                        </a:rPr>
                        <a:t>000000</a:t>
                      </a:r>
                      <a:endParaRPr lang="zh-CN" altLang="en-US" sz="2000" b="1">
                        <a:latin typeface="+mn-lt"/>
                        <a:ea typeface="宋体" pitchFamily="2" charset="-122"/>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algn="ctr"/>
                      <a:r>
                        <a:rPr lang="zh-CN" altLang="en-US" sz="2000" b="1" smtClean="0">
                          <a:latin typeface="+mn-lt"/>
                          <a:ea typeface="宋体" pitchFamily="2" charset="-122"/>
                        </a:rPr>
                        <a:t>码长</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altLang="zh-CN" sz="2000" b="1" smtClean="0">
                          <a:latin typeface="+mn-lt"/>
                          <a:ea typeface="宋体" pitchFamily="2" charset="-122"/>
                        </a:rPr>
                        <a:t>2</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2000" b="1" smtClean="0">
                          <a:latin typeface="+mn-lt"/>
                          <a:ea typeface="宋体" pitchFamily="2" charset="-122"/>
                        </a:rPr>
                        <a:t>2</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2000" b="1" smtClean="0">
                          <a:latin typeface="+mn-lt"/>
                          <a:ea typeface="宋体" pitchFamily="2" charset="-122"/>
                        </a:rPr>
                        <a:t>3</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2000" b="1" smtClean="0">
                          <a:latin typeface="+mn-lt"/>
                          <a:ea typeface="宋体" pitchFamily="2" charset="-122"/>
                        </a:rPr>
                        <a:t>3</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2000" b="1" smtClean="0">
                          <a:latin typeface="+mn-lt"/>
                          <a:ea typeface="宋体" pitchFamily="2" charset="-122"/>
                        </a:rPr>
                        <a:t>4</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2000" b="1" smtClean="0">
                          <a:latin typeface="+mn-lt"/>
                          <a:ea typeface="宋体" pitchFamily="2" charset="-122"/>
                        </a:rPr>
                        <a:t>4</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2000" b="1" smtClean="0">
                          <a:latin typeface="+mn-lt"/>
                          <a:ea typeface="宋体" pitchFamily="2" charset="-122"/>
                        </a:rPr>
                        <a:t>4</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2000" b="1" smtClean="0">
                          <a:latin typeface="+mn-lt"/>
                          <a:ea typeface="宋体" pitchFamily="2" charset="-122"/>
                        </a:rPr>
                        <a:t>5</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2000" b="1" smtClean="0">
                          <a:latin typeface="+mn-lt"/>
                          <a:ea typeface="宋体" pitchFamily="2" charset="-122"/>
                        </a:rPr>
                        <a:t>6</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2000" b="1" smtClean="0">
                          <a:latin typeface="+mn-lt"/>
                          <a:ea typeface="宋体" pitchFamily="2" charset="-122"/>
                        </a:rPr>
                        <a:t>6</a:t>
                      </a:r>
                      <a:endParaRPr lang="zh-CN" altLang="en-US" sz="2000" b="1">
                        <a:latin typeface="+mn-lt"/>
                        <a:ea typeface="宋体" pitchFamily="2" charset="-122"/>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灯片编号占位符 3"/>
          <p:cNvSpPr>
            <a:spLocks noGrp="1"/>
          </p:cNvSpPr>
          <p:nvPr>
            <p:ph type="sldNum" sz="quarter" idx="11"/>
          </p:nvPr>
        </p:nvSpPr>
        <p:spPr/>
        <p:txBody>
          <a:bodyPr/>
          <a:lstStyle/>
          <a:p>
            <a:fld id="{591B6738-5A60-468E-A237-4E46B15B9A6B}" type="slidenum">
              <a:rPr lang="zh-CN" altLang="en-US" smtClean="0"/>
              <a:pPr/>
              <a:t>58</a:t>
            </a:fld>
            <a:endParaRPr lang="en-US" altLang="zh-CN"/>
          </a:p>
        </p:txBody>
      </p:sp>
      <p:grpSp>
        <p:nvGrpSpPr>
          <p:cNvPr id="71" name="组合 70"/>
          <p:cNvGrpSpPr>
            <a:grpSpLocks noChangeAspect="1"/>
          </p:cNvGrpSpPr>
          <p:nvPr/>
        </p:nvGrpSpPr>
        <p:grpSpPr>
          <a:xfrm>
            <a:off x="251520" y="310688"/>
            <a:ext cx="6408712" cy="3910400"/>
            <a:chOff x="323528" y="548680"/>
            <a:chExt cx="8496944" cy="5184575"/>
          </a:xfrm>
        </p:grpSpPr>
        <p:sp>
          <p:nvSpPr>
            <p:cNvPr id="6" name="矩形 5"/>
            <p:cNvSpPr/>
            <p:nvPr/>
          </p:nvSpPr>
          <p:spPr bwMode="auto">
            <a:xfrm>
              <a:off x="323528" y="5013177"/>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0.30</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p:txBody>
        </p:sp>
        <p:sp>
          <p:nvSpPr>
            <p:cNvPr id="7" name="矩形 6"/>
            <p:cNvSpPr/>
            <p:nvPr/>
          </p:nvSpPr>
          <p:spPr bwMode="auto">
            <a:xfrm>
              <a:off x="323528" y="5373216"/>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1</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p:txBody>
        </p:sp>
        <p:sp>
          <p:nvSpPr>
            <p:cNvPr id="8" name="矩形 7"/>
            <p:cNvSpPr/>
            <p:nvPr/>
          </p:nvSpPr>
          <p:spPr bwMode="auto">
            <a:xfrm>
              <a:off x="3635896" y="2060848"/>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0.20</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p:txBody>
        </p:sp>
        <p:sp>
          <p:nvSpPr>
            <p:cNvPr id="9" name="矩形 8"/>
            <p:cNvSpPr/>
            <p:nvPr/>
          </p:nvSpPr>
          <p:spPr bwMode="auto">
            <a:xfrm>
              <a:off x="3635896" y="2420887"/>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2</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p:txBody>
        </p:sp>
        <p:sp>
          <p:nvSpPr>
            <p:cNvPr id="10" name="矩形 9"/>
            <p:cNvSpPr/>
            <p:nvPr/>
          </p:nvSpPr>
          <p:spPr bwMode="auto">
            <a:xfrm>
              <a:off x="2051720"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0.16</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p:txBody>
        </p:sp>
        <p:sp>
          <p:nvSpPr>
            <p:cNvPr id="11" name="矩形 10"/>
            <p:cNvSpPr/>
            <p:nvPr/>
          </p:nvSpPr>
          <p:spPr bwMode="auto">
            <a:xfrm>
              <a:off x="2051720"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3</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p:txBody>
        </p:sp>
        <p:sp>
          <p:nvSpPr>
            <p:cNvPr id="12" name="矩形 11"/>
            <p:cNvSpPr/>
            <p:nvPr/>
          </p:nvSpPr>
          <p:spPr bwMode="auto">
            <a:xfrm>
              <a:off x="4788024" y="285293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0.09</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p:txBody>
        </p:sp>
        <p:sp>
          <p:nvSpPr>
            <p:cNvPr id="13" name="矩形 12"/>
            <p:cNvSpPr/>
            <p:nvPr/>
          </p:nvSpPr>
          <p:spPr bwMode="auto">
            <a:xfrm>
              <a:off x="4788024" y="3212976"/>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4</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p:txBody>
        </p:sp>
        <p:sp>
          <p:nvSpPr>
            <p:cNvPr id="14" name="矩形 13"/>
            <p:cNvSpPr/>
            <p:nvPr/>
          </p:nvSpPr>
          <p:spPr bwMode="auto">
            <a:xfrm>
              <a:off x="3779912" y="5013177"/>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0.08</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p:txBody>
        </p:sp>
        <p:sp>
          <p:nvSpPr>
            <p:cNvPr id="15" name="矩形 14"/>
            <p:cNvSpPr/>
            <p:nvPr/>
          </p:nvSpPr>
          <p:spPr bwMode="auto">
            <a:xfrm>
              <a:off x="3779912" y="5373216"/>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5</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p:txBody>
        </p:sp>
        <p:sp>
          <p:nvSpPr>
            <p:cNvPr id="16" name="矩形 15"/>
            <p:cNvSpPr/>
            <p:nvPr/>
          </p:nvSpPr>
          <p:spPr bwMode="auto">
            <a:xfrm>
              <a:off x="4644008"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0.07</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p:txBody>
        </p:sp>
        <p:sp>
          <p:nvSpPr>
            <p:cNvPr id="17" name="矩形 16"/>
            <p:cNvSpPr/>
            <p:nvPr/>
          </p:nvSpPr>
          <p:spPr bwMode="auto">
            <a:xfrm>
              <a:off x="4644008"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6</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p:txBody>
        </p:sp>
        <p:sp>
          <p:nvSpPr>
            <p:cNvPr id="18" name="矩形 17"/>
            <p:cNvSpPr/>
            <p:nvPr/>
          </p:nvSpPr>
          <p:spPr bwMode="auto">
            <a:xfrm>
              <a:off x="5508104"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0.04</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p:txBody>
        </p:sp>
        <p:sp>
          <p:nvSpPr>
            <p:cNvPr id="19" name="矩形 18"/>
            <p:cNvSpPr/>
            <p:nvPr/>
          </p:nvSpPr>
          <p:spPr bwMode="auto">
            <a:xfrm>
              <a:off x="5508104"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7</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p:txBody>
        </p:sp>
        <p:sp>
          <p:nvSpPr>
            <p:cNvPr id="20" name="矩形 19"/>
            <p:cNvSpPr/>
            <p:nvPr/>
          </p:nvSpPr>
          <p:spPr bwMode="auto">
            <a:xfrm>
              <a:off x="6372200" y="5013175"/>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0.03</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p:txBody>
        </p:sp>
        <p:sp>
          <p:nvSpPr>
            <p:cNvPr id="21" name="矩形 20"/>
            <p:cNvSpPr/>
            <p:nvPr/>
          </p:nvSpPr>
          <p:spPr bwMode="auto">
            <a:xfrm>
              <a:off x="6372200" y="5373214"/>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8</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p:txBody>
        </p:sp>
        <p:sp>
          <p:nvSpPr>
            <p:cNvPr id="22" name="矩形 21"/>
            <p:cNvSpPr/>
            <p:nvPr/>
          </p:nvSpPr>
          <p:spPr bwMode="auto">
            <a:xfrm>
              <a:off x="7236296" y="5013176"/>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0.02</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p:txBody>
        </p:sp>
        <p:sp>
          <p:nvSpPr>
            <p:cNvPr id="23" name="矩形 22"/>
            <p:cNvSpPr/>
            <p:nvPr/>
          </p:nvSpPr>
          <p:spPr bwMode="auto">
            <a:xfrm>
              <a:off x="7236296" y="5373215"/>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9</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p:txBody>
        </p:sp>
        <p:sp>
          <p:nvSpPr>
            <p:cNvPr id="24" name="矩形 23"/>
            <p:cNvSpPr/>
            <p:nvPr/>
          </p:nvSpPr>
          <p:spPr bwMode="auto">
            <a:xfrm>
              <a:off x="8100392" y="5013175"/>
              <a:ext cx="720080" cy="360039"/>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0.01</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p:txBody>
        </p:sp>
        <p:sp>
          <p:nvSpPr>
            <p:cNvPr id="25" name="矩形 24"/>
            <p:cNvSpPr/>
            <p:nvPr/>
          </p:nvSpPr>
          <p:spPr bwMode="auto">
            <a:xfrm>
              <a:off x="8100392" y="5373214"/>
              <a:ext cx="720080" cy="360039"/>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10</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p:txBody>
        </p:sp>
        <p:cxnSp>
          <p:nvCxnSpPr>
            <p:cNvPr id="26" name="直接连接符 25"/>
            <p:cNvCxnSpPr>
              <a:endCxn id="22" idx="0"/>
            </p:cNvCxnSpPr>
            <p:nvPr/>
          </p:nvCxnSpPr>
          <p:spPr bwMode="auto">
            <a:xfrm flipH="1">
              <a:off x="7596336" y="4653136"/>
              <a:ext cx="288032" cy="36004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a:off x="8172400" y="4653136"/>
              <a:ext cx="309894" cy="36004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直接连接符 27"/>
            <p:cNvCxnSpPr>
              <a:endCxn id="20" idx="0"/>
            </p:cNvCxnSpPr>
            <p:nvPr/>
          </p:nvCxnSpPr>
          <p:spPr bwMode="auto">
            <a:xfrm flipH="1">
              <a:off x="6732240" y="3933056"/>
              <a:ext cx="504056" cy="108011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9" name="直接连接符 28"/>
            <p:cNvCxnSpPr>
              <a:stCxn id="43" idx="5"/>
              <a:endCxn id="42" idx="1"/>
            </p:cNvCxnSpPr>
            <p:nvPr/>
          </p:nvCxnSpPr>
          <p:spPr bwMode="auto">
            <a:xfrm>
              <a:off x="7575690" y="3910211"/>
              <a:ext cx="259748" cy="26208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0" name="直接连接符 29"/>
            <p:cNvCxnSpPr>
              <a:endCxn id="43" idx="1"/>
            </p:cNvCxnSpPr>
            <p:nvPr/>
          </p:nvCxnSpPr>
          <p:spPr bwMode="auto">
            <a:xfrm>
              <a:off x="6805464" y="3140968"/>
              <a:ext cx="311110" cy="31124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 name="直接连接符 30"/>
            <p:cNvCxnSpPr>
              <a:endCxn id="18" idx="0"/>
            </p:cNvCxnSpPr>
            <p:nvPr/>
          </p:nvCxnSpPr>
          <p:spPr bwMode="auto">
            <a:xfrm flipH="1">
              <a:off x="5868144" y="3284984"/>
              <a:ext cx="576064" cy="172819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flipH="1">
              <a:off x="4095012" y="4653136"/>
              <a:ext cx="239102" cy="36004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a:off x="4694154" y="4653136"/>
              <a:ext cx="309894" cy="36004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4" name="直接连接符 33"/>
            <p:cNvCxnSpPr>
              <a:endCxn id="44" idx="1"/>
            </p:cNvCxnSpPr>
            <p:nvPr/>
          </p:nvCxnSpPr>
          <p:spPr bwMode="auto">
            <a:xfrm>
              <a:off x="5940152" y="2420888"/>
              <a:ext cx="384334" cy="31124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5" name="直接连接符 34"/>
            <p:cNvCxnSpPr>
              <a:stCxn id="45" idx="3"/>
              <a:endCxn id="10" idx="0"/>
            </p:cNvCxnSpPr>
            <p:nvPr/>
          </p:nvCxnSpPr>
          <p:spPr bwMode="auto">
            <a:xfrm flipH="1">
              <a:off x="2411760" y="3477791"/>
              <a:ext cx="887174" cy="153538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6" name="直接连接符 35"/>
            <p:cNvCxnSpPr>
              <a:endCxn id="46" idx="1"/>
            </p:cNvCxnSpPr>
            <p:nvPr/>
          </p:nvCxnSpPr>
          <p:spPr bwMode="auto">
            <a:xfrm>
              <a:off x="3707904" y="3501008"/>
              <a:ext cx="576064" cy="67128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7" name="直接连接符 36"/>
            <p:cNvCxnSpPr>
              <a:stCxn id="47" idx="5"/>
            </p:cNvCxnSpPr>
            <p:nvPr/>
          </p:nvCxnSpPr>
          <p:spPr bwMode="auto">
            <a:xfrm>
              <a:off x="4911394" y="1605583"/>
              <a:ext cx="669934" cy="45526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2627784" y="2397671"/>
              <a:ext cx="648072" cy="67128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9" name="直接连接符 38"/>
            <p:cNvCxnSpPr>
              <a:stCxn id="48" idx="3"/>
              <a:endCxn id="6" idx="0"/>
            </p:cNvCxnSpPr>
            <p:nvPr/>
          </p:nvCxnSpPr>
          <p:spPr bwMode="auto">
            <a:xfrm flipH="1">
              <a:off x="683568" y="2398043"/>
              <a:ext cx="1463238" cy="261513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0" name="直接连接符 39"/>
            <p:cNvCxnSpPr>
              <a:endCxn id="49" idx="3"/>
            </p:cNvCxnSpPr>
            <p:nvPr/>
          </p:nvCxnSpPr>
          <p:spPr bwMode="auto">
            <a:xfrm flipV="1">
              <a:off x="2556992" y="1101527"/>
              <a:ext cx="671150" cy="81530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1" name="直接连接符 40"/>
            <p:cNvCxnSpPr/>
            <p:nvPr/>
          </p:nvCxnSpPr>
          <p:spPr bwMode="auto">
            <a:xfrm>
              <a:off x="3707904" y="980728"/>
              <a:ext cx="649288" cy="32385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2" name="Oval 17"/>
            <p:cNvSpPr>
              <a:spLocks noChangeArrowheads="1"/>
            </p:cNvSpPr>
            <p:nvPr/>
          </p:nvSpPr>
          <p:spPr bwMode="auto">
            <a:xfrm>
              <a:off x="7740352" y="407744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800" b="1" smtClean="0"/>
                <a:t>0.03</a:t>
              </a:r>
              <a:endParaRPr lang="en-US" altLang="zh-CN" sz="1800" b="1"/>
            </a:p>
          </p:txBody>
        </p:sp>
        <p:sp>
          <p:nvSpPr>
            <p:cNvPr id="43" name="Oval 17"/>
            <p:cNvSpPr>
              <a:spLocks noChangeArrowheads="1"/>
            </p:cNvSpPr>
            <p:nvPr/>
          </p:nvSpPr>
          <p:spPr bwMode="auto">
            <a:xfrm>
              <a:off x="7021488" y="335736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800" b="1" smtClean="0"/>
                <a:t>0.06</a:t>
              </a:r>
              <a:endParaRPr lang="en-US" altLang="zh-CN" sz="1800" b="1"/>
            </a:p>
          </p:txBody>
        </p:sp>
        <p:sp>
          <p:nvSpPr>
            <p:cNvPr id="44" name="Oval 17"/>
            <p:cNvSpPr>
              <a:spLocks noChangeArrowheads="1"/>
            </p:cNvSpPr>
            <p:nvPr/>
          </p:nvSpPr>
          <p:spPr bwMode="auto">
            <a:xfrm>
              <a:off x="6229400" y="263728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800" b="1" smtClean="0"/>
                <a:t>0.10</a:t>
              </a:r>
              <a:endParaRPr lang="en-US" altLang="zh-CN" sz="1800" b="1"/>
            </a:p>
          </p:txBody>
        </p:sp>
        <p:sp>
          <p:nvSpPr>
            <p:cNvPr id="45" name="Oval 17"/>
            <p:cNvSpPr>
              <a:spLocks noChangeArrowheads="1"/>
            </p:cNvSpPr>
            <p:nvPr/>
          </p:nvSpPr>
          <p:spPr bwMode="auto">
            <a:xfrm>
              <a:off x="3203848" y="292494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800" b="1" smtClean="0"/>
                <a:t>0.31</a:t>
              </a:r>
              <a:endParaRPr lang="en-US" altLang="zh-CN" sz="1800" b="1"/>
            </a:p>
          </p:txBody>
        </p:sp>
        <p:sp>
          <p:nvSpPr>
            <p:cNvPr id="46" name="Oval 17"/>
            <p:cNvSpPr>
              <a:spLocks noChangeArrowheads="1"/>
            </p:cNvSpPr>
            <p:nvPr/>
          </p:nvSpPr>
          <p:spPr bwMode="auto">
            <a:xfrm>
              <a:off x="4188882" y="407744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800" b="1" smtClean="0"/>
                <a:t>0.15</a:t>
              </a:r>
              <a:endParaRPr lang="en-US" altLang="zh-CN" sz="1800" b="1"/>
            </a:p>
          </p:txBody>
        </p:sp>
        <p:sp>
          <p:nvSpPr>
            <p:cNvPr id="47" name="Oval 17"/>
            <p:cNvSpPr>
              <a:spLocks noChangeArrowheads="1"/>
            </p:cNvSpPr>
            <p:nvPr/>
          </p:nvSpPr>
          <p:spPr bwMode="auto">
            <a:xfrm>
              <a:off x="4357192" y="1052736"/>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800" b="1" smtClean="0"/>
                <a:t>0.39</a:t>
              </a:r>
              <a:endParaRPr lang="en-US" altLang="zh-CN" sz="1800" b="1"/>
            </a:p>
          </p:txBody>
        </p:sp>
        <p:sp>
          <p:nvSpPr>
            <p:cNvPr id="48" name="Oval 17"/>
            <p:cNvSpPr>
              <a:spLocks noChangeArrowheads="1"/>
            </p:cNvSpPr>
            <p:nvPr/>
          </p:nvSpPr>
          <p:spPr bwMode="auto">
            <a:xfrm>
              <a:off x="2051720" y="1845196"/>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800" b="1" smtClean="0"/>
                <a:t>0.61</a:t>
              </a:r>
              <a:endParaRPr lang="en-US" altLang="zh-CN" sz="1800" b="1"/>
            </a:p>
          </p:txBody>
        </p:sp>
        <p:sp>
          <p:nvSpPr>
            <p:cNvPr id="49" name="Oval 17"/>
            <p:cNvSpPr>
              <a:spLocks noChangeArrowheads="1"/>
            </p:cNvSpPr>
            <p:nvPr/>
          </p:nvSpPr>
          <p:spPr bwMode="auto">
            <a:xfrm>
              <a:off x="3133056" y="548680"/>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800" b="1" smtClean="0"/>
                <a:t>1.00</a:t>
              </a:r>
              <a:endParaRPr lang="en-US" altLang="zh-CN" sz="1800" b="1"/>
            </a:p>
          </p:txBody>
        </p:sp>
        <p:sp>
          <p:nvSpPr>
            <p:cNvPr id="50" name="Oval 17"/>
            <p:cNvSpPr>
              <a:spLocks noChangeArrowheads="1"/>
            </p:cNvSpPr>
            <p:nvPr/>
          </p:nvSpPr>
          <p:spPr bwMode="auto">
            <a:xfrm>
              <a:off x="5508104" y="1844824"/>
              <a:ext cx="649288" cy="64770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800" b="1" smtClean="0"/>
                <a:t>0.19</a:t>
              </a:r>
              <a:endParaRPr lang="en-US" altLang="zh-CN" sz="1800" b="1"/>
            </a:p>
          </p:txBody>
        </p:sp>
        <p:cxnSp>
          <p:nvCxnSpPr>
            <p:cNvPr id="51" name="直接连接符 50"/>
            <p:cNvCxnSpPr>
              <a:stCxn id="50" idx="3"/>
            </p:cNvCxnSpPr>
            <p:nvPr/>
          </p:nvCxnSpPr>
          <p:spPr bwMode="auto">
            <a:xfrm flipH="1">
              <a:off x="5148064" y="2397671"/>
              <a:ext cx="455126" cy="45526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2" name="直接连接符 51"/>
            <p:cNvCxnSpPr>
              <a:stCxn id="47" idx="3"/>
              <a:endCxn id="8" idx="0"/>
            </p:cNvCxnSpPr>
            <p:nvPr/>
          </p:nvCxnSpPr>
          <p:spPr bwMode="auto">
            <a:xfrm flipH="1">
              <a:off x="3995936" y="1605583"/>
              <a:ext cx="456342" cy="455265"/>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53" name="TextBox 52"/>
            <p:cNvSpPr txBox="1"/>
            <p:nvPr/>
          </p:nvSpPr>
          <p:spPr>
            <a:xfrm>
              <a:off x="3790422" y="734736"/>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54" name="TextBox 53"/>
            <p:cNvSpPr txBox="1"/>
            <p:nvPr/>
          </p:nvSpPr>
          <p:spPr>
            <a:xfrm>
              <a:off x="5004049" y="1412776"/>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55" name="TextBox 54"/>
            <p:cNvSpPr txBox="1"/>
            <p:nvPr/>
          </p:nvSpPr>
          <p:spPr>
            <a:xfrm>
              <a:off x="5940152" y="2204864"/>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56" name="TextBox 55"/>
            <p:cNvSpPr txBox="1"/>
            <p:nvPr/>
          </p:nvSpPr>
          <p:spPr>
            <a:xfrm>
              <a:off x="6772718" y="2926800"/>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57" name="TextBox 56"/>
            <p:cNvSpPr txBox="1"/>
            <p:nvPr/>
          </p:nvSpPr>
          <p:spPr>
            <a:xfrm>
              <a:off x="7492798" y="3676554"/>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58" name="TextBox 57"/>
            <p:cNvSpPr txBox="1"/>
            <p:nvPr/>
          </p:nvSpPr>
          <p:spPr>
            <a:xfrm>
              <a:off x="8172400" y="4510976"/>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59" name="TextBox 58"/>
            <p:cNvSpPr txBox="1"/>
            <p:nvPr/>
          </p:nvSpPr>
          <p:spPr>
            <a:xfrm>
              <a:off x="4694996" y="4489956"/>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60" name="TextBox 59"/>
            <p:cNvSpPr txBox="1"/>
            <p:nvPr/>
          </p:nvSpPr>
          <p:spPr>
            <a:xfrm>
              <a:off x="3779911" y="3441366"/>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61" name="TextBox 60"/>
            <p:cNvSpPr txBox="1"/>
            <p:nvPr/>
          </p:nvSpPr>
          <p:spPr>
            <a:xfrm>
              <a:off x="2689281" y="2297893"/>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62" name="TextBox 61"/>
            <p:cNvSpPr txBox="1"/>
            <p:nvPr/>
          </p:nvSpPr>
          <p:spPr>
            <a:xfrm>
              <a:off x="2483768" y="1105580"/>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1</a:t>
              </a:r>
              <a:endParaRPr lang="zh-CN" altLang="en-US" sz="2000">
                <a:solidFill>
                  <a:srgbClr val="FF0000"/>
                </a:solidFill>
                <a:latin typeface="Arial" pitchFamily="34" charset="0"/>
                <a:cs typeface="Arial" pitchFamily="34" charset="0"/>
              </a:endParaRPr>
            </a:p>
          </p:txBody>
        </p:sp>
        <p:sp>
          <p:nvSpPr>
            <p:cNvPr id="63" name="TextBox 62"/>
            <p:cNvSpPr txBox="1"/>
            <p:nvPr/>
          </p:nvSpPr>
          <p:spPr>
            <a:xfrm>
              <a:off x="1003130" y="3337828"/>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1</a:t>
              </a:r>
              <a:endParaRPr lang="zh-CN" altLang="en-US" sz="2000">
                <a:solidFill>
                  <a:srgbClr val="FF0000"/>
                </a:solidFill>
                <a:latin typeface="Arial" pitchFamily="34" charset="0"/>
                <a:cs typeface="Arial" pitchFamily="34" charset="0"/>
              </a:endParaRPr>
            </a:p>
          </p:txBody>
        </p:sp>
        <p:sp>
          <p:nvSpPr>
            <p:cNvPr id="64" name="TextBox 63"/>
            <p:cNvSpPr txBox="1"/>
            <p:nvPr/>
          </p:nvSpPr>
          <p:spPr>
            <a:xfrm>
              <a:off x="2411760" y="3913892"/>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1</a:t>
              </a:r>
              <a:endParaRPr lang="zh-CN" altLang="en-US" sz="2000">
                <a:solidFill>
                  <a:srgbClr val="FF0000"/>
                </a:solidFill>
                <a:latin typeface="Arial" pitchFamily="34" charset="0"/>
                <a:cs typeface="Arial" pitchFamily="34" charset="0"/>
              </a:endParaRPr>
            </a:p>
          </p:txBody>
        </p:sp>
        <p:sp>
          <p:nvSpPr>
            <p:cNvPr id="65" name="TextBox 64"/>
            <p:cNvSpPr txBox="1"/>
            <p:nvPr/>
          </p:nvSpPr>
          <p:spPr>
            <a:xfrm>
              <a:off x="3779911" y="4509120"/>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1</a:t>
              </a:r>
              <a:endParaRPr lang="zh-CN" altLang="en-US" sz="2000">
                <a:solidFill>
                  <a:srgbClr val="FF0000"/>
                </a:solidFill>
                <a:latin typeface="Arial" pitchFamily="34" charset="0"/>
                <a:cs typeface="Arial" pitchFamily="34" charset="0"/>
              </a:endParaRPr>
            </a:p>
          </p:txBody>
        </p:sp>
        <p:sp>
          <p:nvSpPr>
            <p:cNvPr id="66" name="TextBox 65"/>
            <p:cNvSpPr txBox="1"/>
            <p:nvPr/>
          </p:nvSpPr>
          <p:spPr>
            <a:xfrm>
              <a:off x="3779911" y="1465620"/>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1</a:t>
              </a:r>
              <a:endParaRPr lang="zh-CN" altLang="en-US" sz="2000">
                <a:solidFill>
                  <a:srgbClr val="FF0000"/>
                </a:solidFill>
                <a:latin typeface="Arial" pitchFamily="34" charset="0"/>
                <a:cs typeface="Arial" pitchFamily="34" charset="0"/>
              </a:endParaRPr>
            </a:p>
          </p:txBody>
        </p:sp>
        <p:sp>
          <p:nvSpPr>
            <p:cNvPr id="67" name="TextBox 66"/>
            <p:cNvSpPr txBox="1"/>
            <p:nvPr/>
          </p:nvSpPr>
          <p:spPr>
            <a:xfrm>
              <a:off x="4932040" y="2257708"/>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1</a:t>
              </a:r>
              <a:endParaRPr lang="zh-CN" altLang="en-US" sz="2000">
                <a:solidFill>
                  <a:srgbClr val="FF0000"/>
                </a:solidFill>
                <a:latin typeface="Arial" pitchFamily="34" charset="0"/>
                <a:cs typeface="Arial" pitchFamily="34" charset="0"/>
              </a:endParaRPr>
            </a:p>
          </p:txBody>
        </p:sp>
        <p:sp>
          <p:nvSpPr>
            <p:cNvPr id="68" name="TextBox 67"/>
            <p:cNvSpPr txBox="1"/>
            <p:nvPr/>
          </p:nvSpPr>
          <p:spPr>
            <a:xfrm>
              <a:off x="5724127" y="3789040"/>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1</a:t>
              </a:r>
              <a:endParaRPr lang="zh-CN" altLang="en-US" sz="2000">
                <a:solidFill>
                  <a:srgbClr val="FF0000"/>
                </a:solidFill>
                <a:latin typeface="Arial" pitchFamily="34" charset="0"/>
                <a:cs typeface="Arial" pitchFamily="34" charset="0"/>
              </a:endParaRPr>
            </a:p>
          </p:txBody>
        </p:sp>
        <p:sp>
          <p:nvSpPr>
            <p:cNvPr id="69" name="TextBox 68"/>
            <p:cNvSpPr txBox="1"/>
            <p:nvPr/>
          </p:nvSpPr>
          <p:spPr>
            <a:xfrm>
              <a:off x="6547747" y="4149080"/>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1</a:t>
              </a:r>
              <a:endParaRPr lang="zh-CN" altLang="en-US" sz="2000">
                <a:solidFill>
                  <a:srgbClr val="FF0000"/>
                </a:solidFill>
                <a:latin typeface="Arial" pitchFamily="34" charset="0"/>
                <a:cs typeface="Arial" pitchFamily="34" charset="0"/>
              </a:endParaRPr>
            </a:p>
          </p:txBody>
        </p:sp>
        <p:sp>
          <p:nvSpPr>
            <p:cNvPr id="70" name="TextBox 69"/>
            <p:cNvSpPr txBox="1"/>
            <p:nvPr/>
          </p:nvSpPr>
          <p:spPr>
            <a:xfrm>
              <a:off x="7297794" y="4509120"/>
              <a:ext cx="648072" cy="518824"/>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1</a:t>
              </a:r>
              <a:endParaRPr lang="zh-CN" altLang="en-US" sz="2000">
                <a:solidFill>
                  <a:srgbClr val="FF0000"/>
                </a:solidFill>
                <a:latin typeface="Arial" pitchFamily="34" charset="0"/>
                <a:cs typeface="Arial" pitchFamily="34" charset="0"/>
              </a:endParaRPr>
            </a:p>
          </p:txBody>
        </p:sp>
      </p:grpSp>
      <p:sp>
        <p:nvSpPr>
          <p:cNvPr id="73" name="内容占位符 2"/>
          <p:cNvSpPr txBox="1">
            <a:spLocks/>
          </p:cNvSpPr>
          <p:nvPr/>
        </p:nvSpPr>
        <p:spPr bwMode="auto">
          <a:xfrm>
            <a:off x="3923928" y="188640"/>
            <a:ext cx="5040560" cy="27363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b="1" i="0" u="none" strike="noStrike" kern="0" cap="none" spc="0" normalizeH="0" baseline="0" noProof="0" smtClean="0">
                <a:ln>
                  <a:noFill/>
                </a:ln>
                <a:solidFill>
                  <a:srgbClr val="C00000"/>
                </a:solidFill>
                <a:effectLst/>
                <a:uLnTx/>
                <a:uFillTx/>
                <a:latin typeface="+mn-lt"/>
                <a:ea typeface="+mn-ea"/>
                <a:cs typeface="+mn-cs"/>
              </a:rPr>
              <a:t>【</a:t>
            </a:r>
            <a:r>
              <a:rPr kumimoji="0" lang="zh-CN" altLang="en-US" b="1" i="0" u="none" strike="noStrike" kern="0" cap="none" spc="0" normalizeH="0" baseline="0" noProof="0" smtClean="0">
                <a:ln>
                  <a:noFill/>
                </a:ln>
                <a:solidFill>
                  <a:srgbClr val="C00000"/>
                </a:solidFill>
                <a:effectLst/>
                <a:uLnTx/>
                <a:uFillTx/>
                <a:latin typeface="+mn-lt"/>
                <a:ea typeface="+mn-ea"/>
                <a:cs typeface="+mn-cs"/>
              </a:rPr>
              <a:t>例</a:t>
            </a:r>
            <a:r>
              <a:rPr kumimoji="0" lang="en-US" altLang="zh-CN" b="1" i="0" u="none" strike="noStrike" kern="0" cap="none" spc="0" normalizeH="0" baseline="0" noProof="0" smtClean="0">
                <a:ln>
                  <a:noFill/>
                </a:ln>
                <a:solidFill>
                  <a:srgbClr val="C00000"/>
                </a:solidFill>
                <a:effectLst/>
                <a:uLnTx/>
                <a:uFillTx/>
                <a:latin typeface="+mn-lt"/>
                <a:ea typeface="+mn-ea"/>
                <a:cs typeface="+mn-cs"/>
              </a:rPr>
              <a:t>5.2】</a:t>
            </a:r>
            <a:r>
              <a:rPr kumimoji="0" lang="zh-CN" altLang="en-US" b="1" i="0" u="none" strike="noStrike" kern="0" cap="none" spc="0" normalizeH="0" baseline="0" noProof="0" smtClean="0">
                <a:ln>
                  <a:noFill/>
                </a:ln>
                <a:solidFill>
                  <a:schemeClr val="tx1"/>
                </a:solidFill>
                <a:effectLst/>
                <a:uLnTx/>
                <a:uFillTx/>
                <a:latin typeface="+mn-lt"/>
                <a:ea typeface="+mn-ea"/>
                <a:cs typeface="+mn-cs"/>
              </a:rPr>
              <a:t>某计算机有</a:t>
            </a:r>
            <a:r>
              <a:rPr kumimoji="0" lang="en-US" altLang="zh-CN" b="1" i="0" u="none" strike="noStrike" kern="0" cap="none" spc="0" normalizeH="0" baseline="0" noProof="0" smtClean="0">
                <a:ln>
                  <a:noFill/>
                </a:ln>
                <a:solidFill>
                  <a:schemeClr val="tx1"/>
                </a:solidFill>
                <a:effectLst/>
                <a:uLnTx/>
                <a:uFillTx/>
                <a:latin typeface="+mn-lt"/>
                <a:ea typeface="+mn-ea"/>
                <a:cs typeface="+mn-cs"/>
              </a:rPr>
              <a:t>10</a:t>
            </a:r>
            <a:r>
              <a:rPr kumimoji="0" lang="zh-CN" altLang="en-US" b="1" i="0" u="none" strike="noStrike" kern="0" cap="none" spc="0" normalizeH="0" baseline="0" noProof="0" smtClean="0">
                <a:ln>
                  <a:noFill/>
                </a:ln>
                <a:solidFill>
                  <a:schemeClr val="tx1"/>
                </a:solidFill>
                <a:effectLst/>
                <a:uLnTx/>
                <a:uFillTx/>
                <a:latin typeface="+mn-lt"/>
                <a:ea typeface="+mn-ea"/>
                <a:cs typeface="+mn-cs"/>
              </a:rPr>
              <a:t>条指令，它们的使用频率分别为</a:t>
            </a:r>
            <a:r>
              <a:rPr kumimoji="0" lang="en-US" altLang="zh-CN" b="1" i="0" u="none" strike="noStrike" kern="0" cap="none" spc="0" normalizeH="0" baseline="0" noProof="0" smtClean="0">
                <a:ln>
                  <a:noFill/>
                </a:ln>
                <a:solidFill>
                  <a:schemeClr val="tx1"/>
                </a:solidFill>
                <a:effectLst/>
                <a:uLnTx/>
                <a:uFillTx/>
                <a:latin typeface="+mn-lt"/>
                <a:ea typeface="+mn-ea"/>
                <a:cs typeface="+mn-cs"/>
              </a:rPr>
              <a:t>0.30</a:t>
            </a:r>
            <a:r>
              <a:rPr kumimoji="0" lang="zh-CN" altLang="en-US" b="1" i="0" u="none" strike="noStrike" kern="0" cap="none" spc="0" normalizeH="0" baseline="0" noProof="0" smtClean="0">
                <a:ln>
                  <a:noFill/>
                </a:ln>
                <a:solidFill>
                  <a:schemeClr val="tx1"/>
                </a:solidFill>
                <a:effectLst/>
                <a:uLnTx/>
                <a:uFillTx/>
                <a:latin typeface="+mn-lt"/>
                <a:ea typeface="+mn-ea"/>
                <a:cs typeface="+mn-cs"/>
              </a:rPr>
              <a:t>、</a:t>
            </a:r>
            <a:r>
              <a:rPr kumimoji="0" lang="en-US" altLang="zh-CN" b="1" i="0" u="none" strike="noStrike" kern="0" cap="none" spc="0" normalizeH="0" baseline="0" noProof="0" smtClean="0">
                <a:ln>
                  <a:noFill/>
                </a:ln>
                <a:solidFill>
                  <a:schemeClr val="tx1"/>
                </a:solidFill>
                <a:effectLst/>
                <a:uLnTx/>
                <a:uFillTx/>
                <a:latin typeface="+mn-lt"/>
                <a:ea typeface="+mn-ea"/>
                <a:cs typeface="+mn-cs"/>
              </a:rPr>
              <a:t>0.20</a:t>
            </a:r>
            <a:r>
              <a:rPr kumimoji="0" lang="zh-CN" altLang="en-US" b="1" i="0" u="none" strike="noStrike" kern="0" cap="none" spc="0" normalizeH="0" baseline="0" noProof="0" smtClean="0">
                <a:ln>
                  <a:noFill/>
                </a:ln>
                <a:solidFill>
                  <a:schemeClr val="tx1"/>
                </a:solidFill>
                <a:effectLst/>
                <a:uLnTx/>
                <a:uFillTx/>
                <a:latin typeface="+mn-lt"/>
                <a:ea typeface="+mn-ea"/>
                <a:cs typeface="+mn-cs"/>
              </a:rPr>
              <a:t>、</a:t>
            </a:r>
            <a:r>
              <a:rPr kumimoji="0" lang="en-US" altLang="zh-CN" b="1" i="0" u="none" strike="noStrike" kern="0" cap="none" spc="0" normalizeH="0" baseline="0" noProof="0" smtClean="0">
                <a:ln>
                  <a:noFill/>
                </a:ln>
                <a:solidFill>
                  <a:schemeClr val="tx1"/>
                </a:solidFill>
                <a:effectLst/>
                <a:uLnTx/>
                <a:uFillTx/>
                <a:latin typeface="+mn-lt"/>
                <a:ea typeface="+mn-ea"/>
                <a:cs typeface="+mn-cs"/>
              </a:rPr>
              <a:t/>
            </a:r>
            <a:br>
              <a:rPr kumimoji="0" lang="en-US" altLang="zh-CN" b="1" i="0" u="none" strike="noStrike" kern="0" cap="none" spc="0" normalizeH="0" baseline="0" noProof="0" smtClean="0">
                <a:ln>
                  <a:noFill/>
                </a:ln>
                <a:solidFill>
                  <a:schemeClr val="tx1"/>
                </a:solidFill>
                <a:effectLst/>
                <a:uLnTx/>
                <a:uFillTx/>
                <a:latin typeface="+mn-lt"/>
                <a:ea typeface="+mn-ea"/>
                <a:cs typeface="+mn-cs"/>
              </a:rPr>
            </a:br>
            <a:r>
              <a:rPr kumimoji="0" lang="en-US" altLang="zh-CN" b="1" i="0" u="none" strike="noStrike" kern="0" cap="none" spc="0" normalizeH="0" baseline="0" noProof="0" smtClean="0">
                <a:ln>
                  <a:noFill/>
                </a:ln>
                <a:solidFill>
                  <a:schemeClr val="tx1"/>
                </a:solidFill>
                <a:effectLst/>
                <a:uLnTx/>
                <a:uFillTx/>
                <a:latin typeface="+mn-lt"/>
                <a:ea typeface="+mn-ea"/>
                <a:cs typeface="+mn-cs"/>
              </a:rPr>
              <a:t>	0.16</a:t>
            </a:r>
            <a:r>
              <a:rPr kumimoji="0" lang="zh-CN" altLang="en-US" b="1" i="0" u="none" strike="noStrike" kern="0" cap="none" spc="0" normalizeH="0" baseline="0" noProof="0" smtClean="0">
                <a:ln>
                  <a:noFill/>
                </a:ln>
                <a:solidFill>
                  <a:schemeClr val="tx1"/>
                </a:solidFill>
                <a:effectLst/>
                <a:uLnTx/>
                <a:uFillTx/>
                <a:latin typeface="+mn-lt"/>
                <a:ea typeface="+mn-ea"/>
                <a:cs typeface="+mn-cs"/>
              </a:rPr>
              <a:t>、</a:t>
            </a:r>
            <a:r>
              <a:rPr kumimoji="0" lang="en-US" altLang="zh-CN" b="1" i="0" u="none" strike="noStrike" kern="0" cap="none" spc="0" normalizeH="0" baseline="0" noProof="0" smtClean="0">
                <a:ln>
                  <a:noFill/>
                </a:ln>
                <a:solidFill>
                  <a:schemeClr val="tx1"/>
                </a:solidFill>
                <a:effectLst/>
                <a:uLnTx/>
                <a:uFillTx/>
                <a:latin typeface="+mn-lt"/>
                <a:ea typeface="+mn-ea"/>
                <a:cs typeface="+mn-cs"/>
              </a:rPr>
              <a:t>0.09</a:t>
            </a:r>
            <a:r>
              <a:rPr kumimoji="0" lang="zh-CN" altLang="en-US" b="1" i="0" u="none" strike="noStrike" kern="0" cap="none" spc="0" normalizeH="0" baseline="0" noProof="0" smtClean="0">
                <a:ln>
                  <a:noFill/>
                </a:ln>
                <a:solidFill>
                  <a:schemeClr val="tx1"/>
                </a:solidFill>
                <a:effectLst/>
                <a:uLnTx/>
                <a:uFillTx/>
                <a:latin typeface="+mn-lt"/>
                <a:ea typeface="+mn-ea"/>
                <a:cs typeface="+mn-cs"/>
              </a:rPr>
              <a:t>、</a:t>
            </a:r>
            <a:r>
              <a:rPr kumimoji="0" lang="en-US" altLang="zh-CN" b="1" i="0" u="none" strike="noStrike" kern="0" cap="none" spc="0" normalizeH="0" baseline="0" noProof="0" smtClean="0">
                <a:ln>
                  <a:noFill/>
                </a:ln>
                <a:solidFill>
                  <a:schemeClr val="tx1"/>
                </a:solidFill>
                <a:effectLst/>
                <a:uLnTx/>
                <a:uFillTx/>
                <a:latin typeface="+mn-lt"/>
                <a:ea typeface="+mn-ea"/>
                <a:cs typeface="+mn-cs"/>
              </a:rPr>
              <a:t>0.08</a:t>
            </a:r>
            <a:r>
              <a:rPr kumimoji="0" lang="zh-CN" altLang="en-US" b="1" i="0" u="none" strike="noStrike" kern="0" cap="none" spc="0" normalizeH="0" baseline="0" noProof="0" smtClean="0">
                <a:ln>
                  <a:noFill/>
                </a:ln>
                <a:solidFill>
                  <a:schemeClr val="tx1"/>
                </a:solidFill>
                <a:effectLst/>
                <a:uLnTx/>
                <a:uFillTx/>
                <a:latin typeface="+mn-lt"/>
                <a:ea typeface="+mn-ea"/>
                <a:cs typeface="+mn-cs"/>
              </a:rPr>
              <a:t>、</a:t>
            </a:r>
            <a:r>
              <a:rPr kumimoji="0" lang="en-US" altLang="zh-CN" b="1" i="0" u="none" strike="noStrike" kern="0" cap="none" spc="0" normalizeH="0" baseline="0" noProof="0" smtClean="0">
                <a:ln>
                  <a:noFill/>
                </a:ln>
                <a:solidFill>
                  <a:schemeClr val="tx1"/>
                </a:solidFill>
                <a:effectLst/>
                <a:uLnTx/>
                <a:uFillTx/>
                <a:latin typeface="+mn-lt"/>
                <a:ea typeface="+mn-ea"/>
                <a:cs typeface="+mn-cs"/>
              </a:rPr>
              <a:t>0.07</a:t>
            </a:r>
            <a:r>
              <a:rPr kumimoji="0" lang="zh-CN" altLang="en-US" b="1" i="0" u="none" strike="noStrike" kern="0" cap="none" spc="0" normalizeH="0" baseline="0" noProof="0" smtClean="0">
                <a:ln>
                  <a:noFill/>
                </a:ln>
                <a:solidFill>
                  <a:schemeClr val="tx1"/>
                </a:solidFill>
                <a:effectLst/>
                <a:uLnTx/>
                <a:uFillTx/>
                <a:latin typeface="+mn-lt"/>
                <a:ea typeface="+mn-ea"/>
                <a:cs typeface="+mn-cs"/>
              </a:rPr>
              <a:t>、</a:t>
            </a:r>
            <a:r>
              <a:rPr kumimoji="0" lang="en-US" altLang="zh-CN" b="1" i="0" u="none" strike="noStrike" kern="0" cap="none" spc="0" normalizeH="0" baseline="0" noProof="0" smtClean="0">
                <a:ln>
                  <a:noFill/>
                </a:ln>
                <a:solidFill>
                  <a:schemeClr val="tx1"/>
                </a:solidFill>
                <a:effectLst/>
                <a:uLnTx/>
                <a:uFillTx/>
                <a:latin typeface="+mn-lt"/>
                <a:ea typeface="+mn-ea"/>
                <a:cs typeface="+mn-cs"/>
              </a:rPr>
              <a:t>0.04</a:t>
            </a:r>
            <a:r>
              <a:rPr kumimoji="0" lang="zh-CN" altLang="en-US" b="1" i="0" u="none" strike="noStrike" kern="0" cap="none" spc="0" normalizeH="0" baseline="0" noProof="0" smtClean="0">
                <a:ln>
                  <a:noFill/>
                </a:ln>
                <a:solidFill>
                  <a:schemeClr val="tx1"/>
                </a:solidFill>
                <a:effectLst/>
                <a:uLnTx/>
                <a:uFillTx/>
                <a:latin typeface="+mn-lt"/>
                <a:ea typeface="+mn-ea"/>
                <a:cs typeface="+mn-cs"/>
              </a:rPr>
              <a:t>、</a:t>
            </a:r>
            <a:r>
              <a:rPr kumimoji="0" lang="en-US" altLang="zh-CN" b="1" i="0" u="none" strike="noStrike" kern="0" cap="none" spc="0" normalizeH="0" baseline="0" noProof="0" smtClean="0">
                <a:ln>
                  <a:noFill/>
                </a:ln>
                <a:solidFill>
                  <a:schemeClr val="tx1"/>
                </a:solidFill>
                <a:effectLst/>
                <a:uLnTx/>
                <a:uFillTx/>
                <a:latin typeface="+mn-lt"/>
                <a:ea typeface="+mn-ea"/>
                <a:cs typeface="+mn-cs"/>
              </a:rPr>
              <a:t/>
            </a:r>
            <a:br>
              <a:rPr kumimoji="0" lang="en-US" altLang="zh-CN" b="1" i="0" u="none" strike="noStrike" kern="0" cap="none" spc="0" normalizeH="0" baseline="0" noProof="0" smtClean="0">
                <a:ln>
                  <a:noFill/>
                </a:ln>
                <a:solidFill>
                  <a:schemeClr val="tx1"/>
                </a:solidFill>
                <a:effectLst/>
                <a:uLnTx/>
                <a:uFillTx/>
                <a:latin typeface="+mn-lt"/>
                <a:ea typeface="+mn-ea"/>
                <a:cs typeface="+mn-cs"/>
              </a:rPr>
            </a:br>
            <a:r>
              <a:rPr kumimoji="0" lang="en-US" altLang="zh-CN" b="1" i="0" u="none" strike="noStrike" kern="0" cap="none" spc="0" normalizeH="0" baseline="0" noProof="0" smtClean="0">
                <a:ln>
                  <a:noFill/>
                </a:ln>
                <a:solidFill>
                  <a:schemeClr val="tx1"/>
                </a:solidFill>
                <a:effectLst/>
                <a:uLnTx/>
                <a:uFillTx/>
                <a:latin typeface="+mn-lt"/>
                <a:ea typeface="+mn-ea"/>
                <a:cs typeface="+mn-cs"/>
              </a:rPr>
              <a:t>	</a:t>
            </a:r>
            <a:r>
              <a:rPr kumimoji="0" lang="en-US" altLang="zh-CN" b="1" i="0" u="none" strike="noStrike" kern="0" cap="none" spc="0" normalizeH="0" noProof="0" smtClean="0">
                <a:ln>
                  <a:noFill/>
                </a:ln>
                <a:solidFill>
                  <a:schemeClr val="tx1"/>
                </a:solidFill>
                <a:effectLst/>
                <a:uLnTx/>
                <a:uFillTx/>
                <a:latin typeface="+mn-lt"/>
                <a:ea typeface="+mn-ea"/>
                <a:cs typeface="+mn-cs"/>
              </a:rPr>
              <a:t>        </a:t>
            </a:r>
            <a:r>
              <a:rPr kumimoji="0" lang="en-US" altLang="zh-CN" b="1" i="0" u="none" strike="noStrike" kern="0" cap="none" spc="0" normalizeH="0" baseline="0" noProof="0" smtClean="0">
                <a:ln>
                  <a:noFill/>
                </a:ln>
                <a:solidFill>
                  <a:schemeClr val="tx1"/>
                </a:solidFill>
                <a:effectLst/>
                <a:uLnTx/>
                <a:uFillTx/>
                <a:latin typeface="+mn-lt"/>
                <a:ea typeface="+mn-ea"/>
                <a:cs typeface="+mn-cs"/>
              </a:rPr>
              <a:t>0.03</a:t>
            </a:r>
            <a:r>
              <a:rPr kumimoji="0" lang="zh-CN" altLang="en-US" b="1" i="0" u="none" strike="noStrike" kern="0" cap="none" spc="0" normalizeH="0" baseline="0" noProof="0" smtClean="0">
                <a:ln>
                  <a:noFill/>
                </a:ln>
                <a:solidFill>
                  <a:schemeClr val="tx1"/>
                </a:solidFill>
                <a:effectLst/>
                <a:uLnTx/>
                <a:uFillTx/>
                <a:latin typeface="+mn-lt"/>
                <a:ea typeface="+mn-ea"/>
                <a:cs typeface="+mn-cs"/>
              </a:rPr>
              <a:t>、</a:t>
            </a:r>
            <a:r>
              <a:rPr kumimoji="0" lang="en-US" altLang="zh-CN" b="1" i="0" u="none" strike="noStrike" kern="0" cap="none" spc="0" normalizeH="0" baseline="0" noProof="0" smtClean="0">
                <a:ln>
                  <a:noFill/>
                </a:ln>
                <a:solidFill>
                  <a:schemeClr val="tx1"/>
                </a:solidFill>
                <a:effectLst/>
                <a:uLnTx/>
                <a:uFillTx/>
                <a:latin typeface="+mn-lt"/>
                <a:ea typeface="+mn-ea"/>
                <a:cs typeface="+mn-cs"/>
              </a:rPr>
              <a:t>0.02</a:t>
            </a:r>
            <a:r>
              <a:rPr kumimoji="0" lang="zh-CN" altLang="en-US" b="1" i="0" u="none" strike="noStrike" kern="0" cap="none" spc="0" normalizeH="0" baseline="0" noProof="0" smtClean="0">
                <a:ln>
                  <a:noFill/>
                </a:ln>
                <a:solidFill>
                  <a:schemeClr val="tx1"/>
                </a:solidFill>
                <a:effectLst/>
                <a:uLnTx/>
                <a:uFillTx/>
                <a:latin typeface="+mn-lt"/>
                <a:ea typeface="+mn-ea"/>
                <a:cs typeface="+mn-cs"/>
              </a:rPr>
              <a:t>、</a:t>
            </a:r>
            <a:r>
              <a:rPr kumimoji="0" lang="en-US" altLang="zh-CN" b="1" i="0" u="none" strike="noStrike" kern="0" cap="none" spc="0" normalizeH="0" baseline="0" noProof="0" smtClean="0">
                <a:ln>
                  <a:noFill/>
                </a:ln>
                <a:solidFill>
                  <a:schemeClr val="tx1"/>
                </a:solidFill>
                <a:effectLst/>
                <a:uLnTx/>
                <a:uFillTx/>
                <a:latin typeface="+mn-lt"/>
                <a:ea typeface="+mn-ea"/>
                <a:cs typeface="+mn-cs"/>
              </a:rPr>
              <a:t>0.01</a:t>
            </a:r>
            <a:r>
              <a:rPr kumimoji="0" lang="zh-CN" altLang="en-US" b="1" i="0" u="none" strike="noStrike" kern="0" cap="none" spc="0" normalizeH="0" baseline="0" noProof="0" smtClean="0">
                <a:ln>
                  <a:noFill/>
                </a:ln>
                <a:solidFill>
                  <a:schemeClr val="tx1"/>
                </a:solidFill>
                <a:effectLst/>
                <a:uLnTx/>
                <a:uFillTx/>
                <a:latin typeface="+mn-lt"/>
                <a:ea typeface="+mn-ea"/>
                <a:cs typeface="+mn-cs"/>
              </a:rPr>
              <a:t>。用</a:t>
            </a:r>
            <a:r>
              <a:rPr kumimoji="0" lang="en-US" altLang="zh-CN" b="1" i="0" u="none" strike="noStrike" kern="0" cap="none" spc="0" normalizeH="0" baseline="0" noProof="0" smtClean="0">
                <a:ln>
                  <a:noFill/>
                </a:ln>
                <a:solidFill>
                  <a:schemeClr val="tx1"/>
                </a:solidFill>
                <a:effectLst/>
                <a:uLnTx/>
                <a:uFillTx/>
                <a:latin typeface="+mn-lt"/>
                <a:ea typeface="+mn-ea"/>
                <a:cs typeface="+mn-cs"/>
              </a:rPr>
              <a:t/>
            </a:r>
            <a:br>
              <a:rPr kumimoji="0" lang="en-US" altLang="zh-CN" b="1" i="0" u="none" strike="noStrike" kern="0" cap="none" spc="0" normalizeH="0" baseline="0" noProof="0" smtClean="0">
                <a:ln>
                  <a:noFill/>
                </a:ln>
                <a:solidFill>
                  <a:schemeClr val="tx1"/>
                </a:solidFill>
                <a:effectLst/>
                <a:uLnTx/>
                <a:uFillTx/>
                <a:latin typeface="+mn-lt"/>
                <a:ea typeface="+mn-ea"/>
                <a:cs typeface="+mn-cs"/>
              </a:rPr>
            </a:br>
            <a:r>
              <a:rPr kumimoji="0" lang="en-US" altLang="zh-CN" b="1" i="0" u="none" strike="noStrike" kern="0" cap="none" spc="0" normalizeH="0" baseline="0" noProof="0" smtClean="0">
                <a:ln>
                  <a:noFill/>
                </a:ln>
                <a:solidFill>
                  <a:schemeClr val="tx1"/>
                </a:solidFill>
                <a:effectLst/>
                <a:uLnTx/>
                <a:uFillTx/>
                <a:latin typeface="+mn-lt"/>
                <a:ea typeface="+mn-ea"/>
                <a:cs typeface="+mn-cs"/>
              </a:rPr>
              <a:t>		</a:t>
            </a:r>
            <a:r>
              <a:rPr kumimoji="0" lang="en-US" altLang="zh-CN" b="1" i="1" u="none" strike="noStrike" kern="0" cap="none" spc="0" normalizeH="0" baseline="0" noProof="0" smtClean="0">
                <a:ln>
                  <a:noFill/>
                </a:ln>
                <a:solidFill>
                  <a:schemeClr val="tx1"/>
                </a:solidFill>
                <a:effectLst/>
                <a:uLnTx/>
                <a:uFillTx/>
                <a:latin typeface="+mn-lt"/>
                <a:ea typeface="+mn-ea"/>
                <a:cs typeface="+mn-cs"/>
              </a:rPr>
              <a:t>Huffman</a:t>
            </a:r>
            <a:r>
              <a:rPr kumimoji="0" lang="zh-CN" altLang="en-US" b="1" i="0" u="none" strike="noStrike" kern="0" cap="none" spc="0" normalizeH="0" baseline="0" noProof="0" smtClean="0">
                <a:ln>
                  <a:noFill/>
                </a:ln>
                <a:solidFill>
                  <a:schemeClr val="tx1"/>
                </a:solidFill>
                <a:effectLst/>
                <a:uLnTx/>
                <a:uFillTx/>
                <a:latin typeface="+mn-lt"/>
                <a:ea typeface="+mn-ea"/>
                <a:cs typeface="+mn-cs"/>
              </a:rPr>
              <a:t>树对它们的</a:t>
            </a:r>
            <a:r>
              <a:rPr kumimoji="0" lang="en-US" altLang="zh-CN" b="1" i="0" u="none" strike="noStrike" kern="0" cap="none" spc="0" normalizeH="0" baseline="0" noProof="0" smtClean="0">
                <a:ln>
                  <a:noFill/>
                </a:ln>
                <a:solidFill>
                  <a:schemeClr val="tx1"/>
                </a:solidFill>
                <a:effectLst/>
                <a:uLnTx/>
                <a:uFillTx/>
                <a:latin typeface="+mn-lt"/>
                <a:ea typeface="+mn-ea"/>
                <a:cs typeface="+mn-cs"/>
              </a:rPr>
              <a:t/>
            </a:r>
            <a:br>
              <a:rPr kumimoji="0" lang="en-US" altLang="zh-CN" b="1" i="0" u="none" strike="noStrike" kern="0" cap="none" spc="0" normalizeH="0" baseline="0" noProof="0" smtClean="0">
                <a:ln>
                  <a:noFill/>
                </a:ln>
                <a:solidFill>
                  <a:schemeClr val="tx1"/>
                </a:solidFill>
                <a:effectLst/>
                <a:uLnTx/>
                <a:uFillTx/>
                <a:latin typeface="+mn-lt"/>
                <a:ea typeface="+mn-ea"/>
                <a:cs typeface="+mn-cs"/>
              </a:rPr>
            </a:br>
            <a:r>
              <a:rPr kumimoji="0" lang="en-US" altLang="zh-CN" b="1" i="0" u="none" strike="noStrike" kern="0" cap="none" spc="0" normalizeH="0" baseline="0" noProof="0" smtClean="0">
                <a:ln>
                  <a:noFill/>
                </a:ln>
                <a:solidFill>
                  <a:schemeClr val="tx1"/>
                </a:solidFill>
                <a:effectLst/>
                <a:uLnTx/>
                <a:uFillTx/>
                <a:latin typeface="+mn-lt"/>
                <a:ea typeface="+mn-ea"/>
                <a:cs typeface="+mn-cs"/>
              </a:rPr>
              <a:t>		</a:t>
            </a:r>
            <a:r>
              <a:rPr kumimoji="0" lang="zh-CN" altLang="en-US" b="1" i="0" u="none" strike="noStrike" kern="0" cap="none" spc="0" normalizeH="0" baseline="0" noProof="0" smtClean="0">
                <a:ln>
                  <a:noFill/>
                </a:ln>
                <a:solidFill>
                  <a:schemeClr val="tx1"/>
                </a:solidFill>
                <a:effectLst/>
                <a:uLnTx/>
                <a:uFillTx/>
                <a:latin typeface="+mn-lt"/>
                <a:ea typeface="+mn-ea"/>
                <a:cs typeface="+mn-cs"/>
              </a:rPr>
              <a:t>操作码进行编码，并</a:t>
            </a:r>
            <a:r>
              <a:rPr kumimoji="0" lang="en-US" altLang="zh-CN" b="1" i="0" u="none" strike="noStrike" kern="0" cap="none" spc="0" normalizeH="0" baseline="0" noProof="0" smtClean="0">
                <a:ln>
                  <a:noFill/>
                </a:ln>
                <a:solidFill>
                  <a:schemeClr val="tx1"/>
                </a:solidFill>
                <a:effectLst/>
                <a:uLnTx/>
                <a:uFillTx/>
                <a:latin typeface="+mn-lt"/>
                <a:ea typeface="+mn-ea"/>
                <a:cs typeface="+mn-cs"/>
              </a:rPr>
              <a:t/>
            </a:r>
            <a:br>
              <a:rPr kumimoji="0" lang="en-US" altLang="zh-CN" b="1" i="0" u="none" strike="noStrike" kern="0" cap="none" spc="0" normalizeH="0" baseline="0" noProof="0" smtClean="0">
                <a:ln>
                  <a:noFill/>
                </a:ln>
                <a:solidFill>
                  <a:schemeClr val="tx1"/>
                </a:solidFill>
                <a:effectLst/>
                <a:uLnTx/>
                <a:uFillTx/>
                <a:latin typeface="+mn-lt"/>
                <a:ea typeface="+mn-ea"/>
                <a:cs typeface="+mn-cs"/>
              </a:rPr>
            </a:br>
            <a:r>
              <a:rPr kumimoji="0" lang="en-US" altLang="zh-CN" b="1" i="0" u="none" strike="noStrike" kern="0" cap="none" spc="0" normalizeH="0" baseline="0" noProof="0" smtClean="0">
                <a:ln>
                  <a:noFill/>
                </a:ln>
                <a:solidFill>
                  <a:schemeClr val="tx1"/>
                </a:solidFill>
                <a:effectLst/>
                <a:uLnTx/>
                <a:uFillTx/>
                <a:latin typeface="+mn-lt"/>
                <a:ea typeface="+mn-ea"/>
                <a:cs typeface="+mn-cs"/>
              </a:rPr>
              <a:t>		  </a:t>
            </a:r>
            <a:r>
              <a:rPr kumimoji="0" lang="en-US" altLang="zh-CN" b="1" i="0" u="none" strike="noStrike" kern="0" cap="none" spc="0" normalizeH="0" noProof="0" smtClean="0">
                <a:ln>
                  <a:noFill/>
                </a:ln>
                <a:solidFill>
                  <a:schemeClr val="tx1"/>
                </a:solidFill>
                <a:effectLst/>
                <a:uLnTx/>
                <a:uFillTx/>
                <a:latin typeface="+mn-lt"/>
                <a:ea typeface="+mn-ea"/>
                <a:cs typeface="+mn-cs"/>
              </a:rPr>
              <a:t> </a:t>
            </a:r>
            <a:r>
              <a:rPr kumimoji="0" lang="zh-CN" altLang="en-US" b="1" i="0" u="none" strike="noStrike" kern="0" cap="none" spc="0" normalizeH="0" baseline="0" noProof="0" smtClean="0">
                <a:ln>
                  <a:noFill/>
                </a:ln>
                <a:solidFill>
                  <a:schemeClr val="tx1"/>
                </a:solidFill>
                <a:effectLst/>
                <a:uLnTx/>
                <a:uFillTx/>
                <a:latin typeface="+mn-lt"/>
                <a:ea typeface="+mn-ea"/>
                <a:cs typeface="+mn-cs"/>
              </a:rPr>
              <a:t>计算平均代码长度。</a:t>
            </a:r>
            <a:endParaRPr kumimoji="0" lang="zh-CN" altLang="en-US" b="1" i="0" u="none" strike="noStrike" kern="0" cap="none" spc="0" normalizeH="0" baseline="0" noProof="0">
              <a:ln>
                <a:noFill/>
              </a:ln>
              <a:solidFill>
                <a:schemeClr val="tx1"/>
              </a:solidFill>
              <a:effectLst/>
              <a:uLnTx/>
              <a:uFillTx/>
              <a:latin typeface="+mn-lt"/>
              <a:ea typeface="+mn-ea"/>
              <a:cs typeface="+mn-cs"/>
            </a:endParaRPr>
          </a:p>
        </p:txBody>
      </p:sp>
      <p:sp>
        <p:nvSpPr>
          <p:cNvPr id="75" name="任意多边形 74"/>
          <p:cNvSpPr/>
          <p:nvPr/>
        </p:nvSpPr>
        <p:spPr bwMode="auto">
          <a:xfrm>
            <a:off x="1897119" y="704193"/>
            <a:ext cx="1494220" cy="2995448"/>
          </a:xfrm>
          <a:custGeom>
            <a:avLst/>
            <a:gdLst>
              <a:gd name="connsiteX0" fmla="*/ 698937 w 1494220"/>
              <a:gd name="connsiteY0" fmla="*/ 0 h 2995448"/>
              <a:gd name="connsiteX1" fmla="*/ 99848 w 1494220"/>
              <a:gd name="connsiteY1" fmla="*/ 924910 h 2995448"/>
              <a:gd name="connsiteX2" fmla="*/ 1298027 w 1494220"/>
              <a:gd name="connsiteY2" fmla="*/ 2396358 h 2995448"/>
              <a:gd name="connsiteX3" fmla="*/ 1277006 w 1494220"/>
              <a:gd name="connsiteY3" fmla="*/ 2995448 h 2995448"/>
            </a:gdLst>
            <a:ahLst/>
            <a:cxnLst>
              <a:cxn ang="0">
                <a:pos x="connsiteX0" y="connsiteY0"/>
              </a:cxn>
              <a:cxn ang="0">
                <a:pos x="connsiteX1" y="connsiteY1"/>
              </a:cxn>
              <a:cxn ang="0">
                <a:pos x="connsiteX2" y="connsiteY2"/>
              </a:cxn>
              <a:cxn ang="0">
                <a:pos x="connsiteX3" y="connsiteY3"/>
              </a:cxn>
            </a:cxnLst>
            <a:rect l="l" t="t" r="r" b="b"/>
            <a:pathLst>
              <a:path w="1494220" h="2995448">
                <a:moveTo>
                  <a:pt x="698937" y="0"/>
                </a:moveTo>
                <a:cubicBezTo>
                  <a:pt x="349468" y="262758"/>
                  <a:pt x="0" y="525517"/>
                  <a:pt x="99848" y="924910"/>
                </a:cubicBezTo>
                <a:cubicBezTo>
                  <a:pt x="199696" y="1324303"/>
                  <a:pt x="1101834" y="2051268"/>
                  <a:pt x="1298027" y="2396358"/>
                </a:cubicBezTo>
                <a:cubicBezTo>
                  <a:pt x="1494220" y="2741448"/>
                  <a:pt x="1385613" y="2868448"/>
                  <a:pt x="1277006" y="2995448"/>
                </a:cubicBezTo>
              </a:path>
            </a:pathLst>
          </a:custGeom>
          <a:no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76" name="TextBox 75"/>
          <p:cNvSpPr txBox="1"/>
          <p:nvPr/>
        </p:nvSpPr>
        <p:spPr>
          <a:xfrm>
            <a:off x="3348348" y="4762356"/>
            <a:ext cx="1008112" cy="400110"/>
          </a:xfrm>
          <a:prstGeom prst="rect">
            <a:avLst/>
          </a:prstGeom>
          <a:noFill/>
        </p:spPr>
        <p:txBody>
          <a:bodyPr wrap="square" rtlCol="0">
            <a:spAutoFit/>
          </a:bodyPr>
          <a:lstStyle/>
          <a:p>
            <a:r>
              <a:rPr lang="en-US" altLang="zh-CN" sz="2000" smtClean="0">
                <a:solidFill>
                  <a:srgbClr val="FF0000"/>
                </a:solidFill>
              </a:rPr>
              <a:t>1001</a:t>
            </a:r>
            <a:endParaRPr lang="zh-CN" altLang="en-US" sz="200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strips(downRight)">
                                      <p:cBhvr>
                                        <p:cTn id="12" dur="500"/>
                                        <p:tgtEl>
                                          <p:spTgt spid="7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wipe(left)">
                                      <p:cBhvr>
                                        <p:cTn id="1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591B6738-5A60-468E-A237-4E46B15B9A6B}" type="slidenum">
              <a:rPr lang="zh-CN" altLang="en-US" smtClean="0"/>
              <a:pPr/>
              <a:t>59</a:t>
            </a:fld>
            <a:endParaRPr lang="en-US" altLang="zh-CN"/>
          </a:p>
        </p:txBody>
      </p:sp>
      <p:sp>
        <p:nvSpPr>
          <p:cNvPr id="6" name="内容占位符 2"/>
          <p:cNvSpPr>
            <a:spLocks noGrp="1"/>
          </p:cNvSpPr>
          <p:nvPr>
            <p:ph idx="1"/>
          </p:nvPr>
        </p:nvSpPr>
        <p:spPr>
          <a:xfrm>
            <a:off x="313630" y="116632"/>
            <a:ext cx="8578850" cy="1872207"/>
          </a:xfrm>
        </p:spPr>
        <p:txBody>
          <a:bodyPr/>
          <a:lstStyle/>
          <a:p>
            <a:pPr marL="0" indent="0">
              <a:buNone/>
            </a:pP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a:t>
            </a:r>
            <a:r>
              <a:rPr lang="zh-CN" altLang="en-US" dirty="0" smtClean="0"/>
              <a:t>某计算机有</a:t>
            </a:r>
            <a:r>
              <a:rPr lang="en-US" altLang="zh-CN" dirty="0" smtClean="0"/>
              <a:t>10</a:t>
            </a:r>
            <a:r>
              <a:rPr lang="zh-CN" altLang="en-US" dirty="0" smtClean="0"/>
              <a:t>条指令，它们的使用频率分别为</a:t>
            </a:r>
            <a:r>
              <a:rPr lang="en-US" altLang="zh-CN" dirty="0" smtClean="0"/>
              <a:t>0.30</a:t>
            </a:r>
            <a:r>
              <a:rPr lang="zh-CN" altLang="en-US" dirty="0" smtClean="0"/>
              <a:t>、</a:t>
            </a:r>
            <a:r>
              <a:rPr lang="en-US" altLang="zh-CN" dirty="0" smtClean="0"/>
              <a:t>0.20</a:t>
            </a:r>
            <a:r>
              <a:rPr lang="zh-CN" altLang="en-US" dirty="0" smtClean="0"/>
              <a:t>、</a:t>
            </a:r>
            <a:r>
              <a:rPr lang="en-US" altLang="zh-CN" dirty="0" smtClean="0"/>
              <a:t>0.16</a:t>
            </a:r>
            <a:r>
              <a:rPr lang="zh-CN" altLang="en-US" dirty="0" smtClean="0"/>
              <a:t>、</a:t>
            </a:r>
            <a:r>
              <a:rPr lang="en-US" altLang="zh-CN" dirty="0" smtClean="0"/>
              <a:t>0.09</a:t>
            </a:r>
            <a:r>
              <a:rPr lang="zh-CN" altLang="en-US" dirty="0" smtClean="0"/>
              <a:t>、</a:t>
            </a:r>
            <a:r>
              <a:rPr lang="en-US" altLang="zh-CN" dirty="0" smtClean="0"/>
              <a:t>0.08</a:t>
            </a:r>
            <a:r>
              <a:rPr lang="zh-CN" altLang="en-US" dirty="0" smtClean="0"/>
              <a:t>、</a:t>
            </a:r>
            <a:r>
              <a:rPr lang="en-US" altLang="zh-CN" dirty="0" smtClean="0"/>
              <a:t>0.07</a:t>
            </a:r>
            <a:r>
              <a:rPr lang="zh-CN" altLang="en-US" dirty="0" smtClean="0"/>
              <a:t>、</a:t>
            </a:r>
            <a:r>
              <a:rPr lang="en-US" altLang="zh-CN" dirty="0" smtClean="0"/>
              <a:t>0.04</a:t>
            </a:r>
            <a:r>
              <a:rPr lang="zh-CN" altLang="en-US" dirty="0" smtClean="0"/>
              <a:t>、</a:t>
            </a:r>
            <a:r>
              <a:rPr lang="en-US" altLang="zh-CN" dirty="0" smtClean="0"/>
              <a:t>0.03</a:t>
            </a:r>
            <a:r>
              <a:rPr lang="zh-CN" altLang="en-US" dirty="0" smtClean="0"/>
              <a:t>、</a:t>
            </a:r>
            <a:r>
              <a:rPr lang="en-US" altLang="zh-CN" dirty="0" smtClean="0"/>
              <a:t>0.02</a:t>
            </a:r>
            <a:r>
              <a:rPr lang="zh-CN" altLang="en-US" dirty="0" smtClean="0"/>
              <a:t>、</a:t>
            </a:r>
            <a:r>
              <a:rPr lang="en-US" altLang="zh-CN" dirty="0" smtClean="0"/>
              <a:t>0.01</a:t>
            </a:r>
            <a:r>
              <a:rPr lang="zh-CN" altLang="en-US" dirty="0" smtClean="0"/>
              <a:t>。用</a:t>
            </a:r>
            <a:r>
              <a:rPr lang="en-US" altLang="zh-CN" i="1" dirty="0" smtClean="0"/>
              <a:t>Huffman</a:t>
            </a:r>
            <a:r>
              <a:rPr lang="zh-CN" altLang="en-US" dirty="0" smtClean="0"/>
              <a:t>树（最优二叉树）对它们的操作码进行编码，并计算平均代码长度。</a:t>
            </a:r>
            <a:endParaRPr lang="zh-CN" altLang="en-US" dirty="0"/>
          </a:p>
        </p:txBody>
      </p:sp>
      <p:graphicFrame>
        <p:nvGraphicFramePr>
          <p:cNvPr id="41" name="内容占位符 73"/>
          <p:cNvGraphicFramePr>
            <a:graphicFrameLocks/>
          </p:cNvGraphicFramePr>
          <p:nvPr/>
        </p:nvGraphicFramePr>
        <p:xfrm>
          <a:off x="323528" y="1988840"/>
          <a:ext cx="8568952" cy="1584960"/>
        </p:xfrm>
        <a:graphic>
          <a:graphicData uri="http://schemas.openxmlformats.org/drawingml/2006/table">
            <a:tbl>
              <a:tblPr firstRow="1" bandRow="1">
                <a:tableStyleId>{5940675A-B579-460E-94D1-54222C63F5DA}</a:tableStyleId>
              </a:tblPr>
              <a:tblGrid>
                <a:gridCol w="995919">
                  <a:extLst>
                    <a:ext uri="{9D8B030D-6E8A-4147-A177-3AD203B41FA5}">
                      <a16:colId xmlns:a16="http://schemas.microsoft.com/office/drawing/2014/main" val="20000"/>
                    </a:ext>
                  </a:extLst>
                </a:gridCol>
                <a:gridCol w="588257">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gridCol w="720080">
                  <a:extLst>
                    <a:ext uri="{9D8B030D-6E8A-4147-A177-3AD203B41FA5}">
                      <a16:colId xmlns:a16="http://schemas.microsoft.com/office/drawing/2014/main" val="20006"/>
                    </a:ext>
                  </a:extLst>
                </a:gridCol>
                <a:gridCol w="720080">
                  <a:extLst>
                    <a:ext uri="{9D8B030D-6E8A-4147-A177-3AD203B41FA5}">
                      <a16:colId xmlns:a16="http://schemas.microsoft.com/office/drawing/2014/main" val="20007"/>
                    </a:ext>
                  </a:extLst>
                </a:gridCol>
                <a:gridCol w="864096">
                  <a:extLst>
                    <a:ext uri="{9D8B030D-6E8A-4147-A177-3AD203B41FA5}">
                      <a16:colId xmlns:a16="http://schemas.microsoft.com/office/drawing/2014/main" val="20008"/>
                    </a:ext>
                  </a:extLst>
                </a:gridCol>
                <a:gridCol w="1008112">
                  <a:extLst>
                    <a:ext uri="{9D8B030D-6E8A-4147-A177-3AD203B41FA5}">
                      <a16:colId xmlns:a16="http://schemas.microsoft.com/office/drawing/2014/main" val="20009"/>
                    </a:ext>
                  </a:extLst>
                </a:gridCol>
                <a:gridCol w="1080120">
                  <a:extLst>
                    <a:ext uri="{9D8B030D-6E8A-4147-A177-3AD203B41FA5}">
                      <a16:colId xmlns:a16="http://schemas.microsoft.com/office/drawing/2014/main" val="20010"/>
                    </a:ext>
                  </a:extLst>
                </a:gridCol>
              </a:tblGrid>
              <a:tr h="370840">
                <a:tc>
                  <a:txBody>
                    <a:bodyPr/>
                    <a:lstStyle/>
                    <a:p>
                      <a:pPr algn="ctr"/>
                      <a:r>
                        <a:rPr lang="zh-CN" altLang="en-US" sz="2000" b="1" smtClean="0">
                          <a:latin typeface="+mn-lt"/>
                          <a:ea typeface="宋体" pitchFamily="2" charset="-122"/>
                        </a:rPr>
                        <a:t>指令</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1</a:t>
                      </a:r>
                      <a:endParaRPr lang="zh-CN" altLang="en-US" sz="2000" b="1" kern="1200" baseline="-25000" smtClean="0">
                        <a:solidFill>
                          <a:schemeClr val="tx1"/>
                        </a:solidFill>
                        <a:latin typeface="+mn-lt"/>
                        <a:ea typeface="宋体" pitchFamily="2" charset="-122"/>
                        <a:cs typeface="+mn-cs"/>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2</a:t>
                      </a:r>
                      <a:endParaRPr lang="zh-CN" altLang="en-US" sz="2000" b="1" kern="1200" baseline="-25000" smtClean="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3</a:t>
                      </a:r>
                      <a:endParaRPr lang="zh-CN" altLang="en-US" sz="2000" b="1" kern="1200" baseline="-25000" smtClean="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4</a:t>
                      </a:r>
                      <a:endParaRPr lang="zh-CN" altLang="en-US" sz="2000" b="1" kern="1200" baseline="-25000" smtClean="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5</a:t>
                      </a:r>
                      <a:endParaRPr lang="zh-CN" altLang="en-US" sz="2000" b="1" kern="1200" baseline="-25000" smtClean="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6</a:t>
                      </a:r>
                      <a:endParaRPr lang="zh-CN" altLang="en-US" sz="2000" b="1" kern="1200" baseline="-25000" smtClean="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7</a:t>
                      </a:r>
                      <a:endParaRPr lang="zh-CN" altLang="en-US" sz="2000" b="1" kern="1200" baseline="-25000" smtClean="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8</a:t>
                      </a:r>
                      <a:endParaRPr lang="zh-CN" altLang="en-US" sz="2000" b="1" kern="1200" baseline="-25000" smtClean="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kern="1200" baseline="-25000" smtClean="0">
                          <a:solidFill>
                            <a:schemeClr val="tx1"/>
                          </a:solidFill>
                          <a:latin typeface="+mn-lt"/>
                          <a:ea typeface="宋体" pitchFamily="2" charset="-122"/>
                          <a:cs typeface="+mn-cs"/>
                        </a:rPr>
                        <a:t>9</a:t>
                      </a:r>
                      <a:endParaRPr lang="zh-CN" altLang="en-US" sz="2000" b="1" kern="1200" baseline="-25000" smtClean="0">
                        <a:solidFill>
                          <a:schemeClr val="tx1"/>
                        </a:solidFill>
                        <a:latin typeface="+mn-lt"/>
                        <a:ea typeface="宋体"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smtClean="0">
                          <a:latin typeface="+mn-lt"/>
                          <a:ea typeface="宋体" pitchFamily="2" charset="-122"/>
                        </a:rPr>
                        <a:t>I</a:t>
                      </a:r>
                      <a:r>
                        <a:rPr lang="en-US" altLang="zh-CN" sz="2000" b="1" baseline="-25000" smtClean="0">
                          <a:latin typeface="+mn-lt"/>
                          <a:ea typeface="宋体" pitchFamily="2" charset="-122"/>
                        </a:rPr>
                        <a:t>10</a:t>
                      </a:r>
                      <a:endParaRPr lang="zh-CN" altLang="en-US" sz="2000" b="1" baseline="-25000">
                        <a:latin typeface="+mn-lt"/>
                        <a:ea typeface="宋体" pitchFamily="2" charset="-122"/>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algn="ctr"/>
                      <a:r>
                        <a:rPr lang="zh-CN" altLang="en-US" sz="2000" b="1" smtClean="0">
                          <a:latin typeface="+mn-lt"/>
                          <a:ea typeface="宋体" pitchFamily="2" charset="-122"/>
                        </a:rPr>
                        <a:t>概率 </a:t>
                      </a:r>
                      <a:r>
                        <a:rPr lang="en-US" altLang="zh-CN" sz="2000" b="1" i="1" smtClean="0">
                          <a:latin typeface="+mn-lt"/>
                          <a:ea typeface="宋体" pitchFamily="2" charset="-122"/>
                        </a:rPr>
                        <a:t>p</a:t>
                      </a:r>
                      <a:r>
                        <a:rPr lang="en-US" altLang="zh-CN" sz="2000" b="1" i="1" baseline="-25000" smtClean="0">
                          <a:latin typeface="+mn-lt"/>
                          <a:ea typeface="宋体" pitchFamily="2" charset="-122"/>
                        </a:rPr>
                        <a:t>i</a:t>
                      </a:r>
                      <a:endParaRPr lang="zh-CN" altLang="en-US" sz="2000" b="1" i="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en-US" altLang="zh-CN" sz="2000" b="1" smtClean="0">
                          <a:latin typeface="+mn-lt"/>
                          <a:ea typeface="宋体" pitchFamily="2" charset="-122"/>
                        </a:rPr>
                        <a:t>0.3</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solidFill>
                      <a:srgbClr val="FFFF99"/>
                    </a:solidFill>
                  </a:tcPr>
                </a:tc>
                <a:tc>
                  <a:txBody>
                    <a:bodyPr/>
                    <a:lstStyle/>
                    <a:p>
                      <a:pPr algn="ctr"/>
                      <a:r>
                        <a:rPr lang="en-US" altLang="zh-CN" sz="2000" b="1" smtClean="0">
                          <a:latin typeface="+mn-lt"/>
                          <a:ea typeface="宋体" pitchFamily="2" charset="-122"/>
                        </a:rPr>
                        <a:t>0.2</a:t>
                      </a:r>
                      <a:endParaRPr lang="zh-CN" altLang="en-US" sz="2000" b="1">
                        <a:latin typeface="+mn-lt"/>
                        <a:ea typeface="宋体" pitchFamily="2" charset="-122"/>
                      </a:endParaRPr>
                    </a:p>
                  </a:txBody>
                  <a:tcPr anchor="ctr">
                    <a:solidFill>
                      <a:srgbClr val="FFFF99"/>
                    </a:solidFill>
                  </a:tcPr>
                </a:tc>
                <a:tc>
                  <a:txBody>
                    <a:bodyPr/>
                    <a:lstStyle/>
                    <a:p>
                      <a:pPr algn="ctr"/>
                      <a:r>
                        <a:rPr lang="en-US" altLang="zh-CN" sz="2000" b="1" smtClean="0">
                          <a:latin typeface="+mn-lt"/>
                          <a:ea typeface="宋体" pitchFamily="2" charset="-122"/>
                        </a:rPr>
                        <a:t>0.16</a:t>
                      </a:r>
                      <a:endParaRPr lang="zh-CN" altLang="en-US" sz="2000" b="1">
                        <a:latin typeface="+mn-lt"/>
                        <a:ea typeface="宋体" pitchFamily="2" charset="-122"/>
                      </a:endParaRPr>
                    </a:p>
                  </a:txBody>
                  <a:tcPr anchor="ctr">
                    <a:solidFill>
                      <a:srgbClr val="FFFF99"/>
                    </a:solidFill>
                  </a:tcPr>
                </a:tc>
                <a:tc>
                  <a:txBody>
                    <a:bodyPr/>
                    <a:lstStyle/>
                    <a:p>
                      <a:pPr algn="ctr"/>
                      <a:r>
                        <a:rPr lang="en-US" altLang="zh-CN" sz="2000" b="1" smtClean="0">
                          <a:latin typeface="+mn-lt"/>
                          <a:ea typeface="宋体" pitchFamily="2" charset="-122"/>
                        </a:rPr>
                        <a:t>0.09</a:t>
                      </a:r>
                      <a:endParaRPr lang="zh-CN" altLang="en-US" sz="2000" b="1">
                        <a:latin typeface="+mn-lt"/>
                        <a:ea typeface="宋体" pitchFamily="2" charset="-122"/>
                      </a:endParaRPr>
                    </a:p>
                  </a:txBody>
                  <a:tcPr anchor="ctr">
                    <a:solidFill>
                      <a:srgbClr val="FFFF99"/>
                    </a:solidFill>
                  </a:tcPr>
                </a:tc>
                <a:tc>
                  <a:txBody>
                    <a:bodyPr/>
                    <a:lstStyle/>
                    <a:p>
                      <a:pPr algn="ctr"/>
                      <a:r>
                        <a:rPr lang="en-US" altLang="zh-CN" sz="2000" b="1" smtClean="0">
                          <a:latin typeface="+mn-lt"/>
                          <a:ea typeface="宋体" pitchFamily="2" charset="-122"/>
                        </a:rPr>
                        <a:t>0.08</a:t>
                      </a:r>
                      <a:endParaRPr lang="zh-CN" altLang="en-US" sz="2000" b="1">
                        <a:latin typeface="+mn-lt"/>
                        <a:ea typeface="宋体" pitchFamily="2" charset="-122"/>
                      </a:endParaRPr>
                    </a:p>
                  </a:txBody>
                  <a:tcPr anchor="ctr">
                    <a:solidFill>
                      <a:srgbClr val="FFFF99"/>
                    </a:solidFill>
                  </a:tcPr>
                </a:tc>
                <a:tc>
                  <a:txBody>
                    <a:bodyPr/>
                    <a:lstStyle/>
                    <a:p>
                      <a:pPr algn="ctr"/>
                      <a:r>
                        <a:rPr lang="en-US" altLang="zh-CN" sz="2000" b="1" smtClean="0">
                          <a:latin typeface="+mn-lt"/>
                          <a:ea typeface="宋体" pitchFamily="2" charset="-122"/>
                        </a:rPr>
                        <a:t>0.07</a:t>
                      </a:r>
                      <a:endParaRPr lang="zh-CN" altLang="en-US" sz="2000" b="1">
                        <a:latin typeface="+mn-lt"/>
                        <a:ea typeface="宋体" pitchFamily="2" charset="-122"/>
                      </a:endParaRPr>
                    </a:p>
                  </a:txBody>
                  <a:tcPr anchor="ctr">
                    <a:solidFill>
                      <a:srgbClr val="FFFF99"/>
                    </a:solidFill>
                  </a:tcPr>
                </a:tc>
                <a:tc>
                  <a:txBody>
                    <a:bodyPr/>
                    <a:lstStyle/>
                    <a:p>
                      <a:pPr algn="ctr"/>
                      <a:r>
                        <a:rPr lang="en-US" altLang="zh-CN" sz="2000" b="1" smtClean="0">
                          <a:latin typeface="+mn-lt"/>
                          <a:ea typeface="宋体" pitchFamily="2" charset="-122"/>
                        </a:rPr>
                        <a:t>0.04</a:t>
                      </a:r>
                      <a:endParaRPr lang="zh-CN" altLang="en-US" sz="2000" b="1">
                        <a:latin typeface="+mn-lt"/>
                        <a:ea typeface="宋体" pitchFamily="2" charset="-122"/>
                      </a:endParaRPr>
                    </a:p>
                  </a:txBody>
                  <a:tcPr anchor="ctr">
                    <a:solidFill>
                      <a:srgbClr val="FFFF99"/>
                    </a:solidFill>
                  </a:tcPr>
                </a:tc>
                <a:tc>
                  <a:txBody>
                    <a:bodyPr/>
                    <a:lstStyle/>
                    <a:p>
                      <a:pPr algn="ctr"/>
                      <a:r>
                        <a:rPr lang="en-US" altLang="zh-CN" sz="2000" b="1" smtClean="0">
                          <a:latin typeface="+mn-lt"/>
                          <a:ea typeface="宋体" pitchFamily="2" charset="-122"/>
                        </a:rPr>
                        <a:t>0.03</a:t>
                      </a:r>
                      <a:endParaRPr lang="zh-CN" altLang="en-US" sz="2000" b="1">
                        <a:latin typeface="+mn-lt"/>
                        <a:ea typeface="宋体" pitchFamily="2" charset="-122"/>
                      </a:endParaRPr>
                    </a:p>
                  </a:txBody>
                  <a:tcPr anchor="ctr">
                    <a:solidFill>
                      <a:srgbClr val="FFFF99"/>
                    </a:solidFill>
                  </a:tcPr>
                </a:tc>
                <a:tc>
                  <a:txBody>
                    <a:bodyPr/>
                    <a:lstStyle/>
                    <a:p>
                      <a:pPr algn="ctr"/>
                      <a:r>
                        <a:rPr lang="en-US" altLang="zh-CN" sz="2000" b="1" smtClean="0">
                          <a:latin typeface="+mn-lt"/>
                          <a:ea typeface="宋体" pitchFamily="2" charset="-122"/>
                        </a:rPr>
                        <a:t>0.02</a:t>
                      </a:r>
                      <a:endParaRPr lang="zh-CN" altLang="en-US" sz="2000" b="1">
                        <a:latin typeface="+mn-lt"/>
                        <a:ea typeface="宋体" pitchFamily="2" charset="-122"/>
                      </a:endParaRPr>
                    </a:p>
                  </a:txBody>
                  <a:tcPr anchor="ctr">
                    <a:solidFill>
                      <a:srgbClr val="FFFF99"/>
                    </a:solidFill>
                  </a:tcPr>
                </a:tc>
                <a:tc>
                  <a:txBody>
                    <a:bodyPr/>
                    <a:lstStyle/>
                    <a:p>
                      <a:pPr algn="ctr"/>
                      <a:r>
                        <a:rPr lang="en-US" altLang="zh-CN" sz="2000" b="1" smtClean="0">
                          <a:latin typeface="+mn-lt"/>
                          <a:ea typeface="宋体" pitchFamily="2" charset="-122"/>
                        </a:rPr>
                        <a:t>0.01</a:t>
                      </a:r>
                      <a:endParaRPr lang="zh-CN" altLang="en-US" sz="2000" b="1">
                        <a:latin typeface="+mn-lt"/>
                        <a:ea typeface="宋体" pitchFamily="2" charset="-122"/>
                      </a:endParaRPr>
                    </a:p>
                  </a:txBody>
                  <a:tcPr anchor="ctr">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10001"/>
                  </a:ext>
                </a:extLst>
              </a:tr>
              <a:tr h="370840">
                <a:tc>
                  <a:txBody>
                    <a:bodyPr/>
                    <a:lstStyle/>
                    <a:p>
                      <a:pPr algn="ctr"/>
                      <a:r>
                        <a:rPr lang="zh-CN" altLang="en-US" sz="2000" b="1" smtClean="0">
                          <a:latin typeface="+mn-lt"/>
                          <a:ea typeface="宋体" pitchFamily="2" charset="-122"/>
                        </a:rPr>
                        <a:t>编码</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sz="2000" b="1" smtClean="0">
                          <a:latin typeface="+mn-lt"/>
                          <a:ea typeface="宋体" pitchFamily="2" charset="-122"/>
                        </a:rPr>
                        <a:t>11</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2000" b="1" smtClean="0">
                          <a:latin typeface="+mn-lt"/>
                          <a:ea typeface="宋体" pitchFamily="2" charset="-122"/>
                        </a:rPr>
                        <a:t>01</a:t>
                      </a:r>
                      <a:endParaRPr lang="zh-CN" altLang="en-US" sz="2000" b="1">
                        <a:latin typeface="+mn-lt"/>
                        <a:ea typeface="宋体" pitchFamily="2" charset="-122"/>
                      </a:endParaRPr>
                    </a:p>
                  </a:txBody>
                  <a:tcPr anchor="ctr"/>
                </a:tc>
                <a:tc>
                  <a:txBody>
                    <a:bodyPr/>
                    <a:lstStyle/>
                    <a:p>
                      <a:pPr algn="ctr"/>
                      <a:r>
                        <a:rPr lang="en-US" altLang="zh-CN" sz="2000" b="1" smtClean="0">
                          <a:latin typeface="+mn-lt"/>
                          <a:ea typeface="宋体" pitchFamily="2" charset="-122"/>
                        </a:rPr>
                        <a:t>101</a:t>
                      </a:r>
                      <a:endParaRPr lang="zh-CN" altLang="en-US" sz="2000" b="1">
                        <a:latin typeface="+mn-lt"/>
                        <a:ea typeface="宋体" pitchFamily="2" charset="-122"/>
                      </a:endParaRPr>
                    </a:p>
                  </a:txBody>
                  <a:tcPr anchor="ctr"/>
                </a:tc>
                <a:tc>
                  <a:txBody>
                    <a:bodyPr/>
                    <a:lstStyle/>
                    <a:p>
                      <a:pPr algn="ctr"/>
                      <a:r>
                        <a:rPr lang="en-US" altLang="zh-CN" sz="2000" b="1" smtClean="0">
                          <a:latin typeface="+mn-lt"/>
                          <a:ea typeface="宋体" pitchFamily="2" charset="-122"/>
                        </a:rPr>
                        <a:t>001</a:t>
                      </a:r>
                      <a:endParaRPr lang="zh-CN" altLang="en-US" sz="2000" b="1">
                        <a:latin typeface="+mn-lt"/>
                        <a:ea typeface="宋体" pitchFamily="2" charset="-122"/>
                      </a:endParaRPr>
                    </a:p>
                  </a:txBody>
                  <a:tcPr anchor="ctr"/>
                </a:tc>
                <a:tc>
                  <a:txBody>
                    <a:bodyPr/>
                    <a:lstStyle/>
                    <a:p>
                      <a:pPr algn="ctr"/>
                      <a:r>
                        <a:rPr lang="en-US" altLang="zh-CN" sz="2000" b="1" smtClean="0">
                          <a:latin typeface="+mn-lt"/>
                          <a:ea typeface="宋体" pitchFamily="2" charset="-122"/>
                        </a:rPr>
                        <a:t>1001</a:t>
                      </a:r>
                      <a:endParaRPr lang="zh-CN" altLang="en-US" sz="2000" b="1">
                        <a:latin typeface="+mn-lt"/>
                        <a:ea typeface="宋体" pitchFamily="2" charset="-122"/>
                      </a:endParaRPr>
                    </a:p>
                  </a:txBody>
                  <a:tcPr anchor="ctr"/>
                </a:tc>
                <a:tc>
                  <a:txBody>
                    <a:bodyPr/>
                    <a:lstStyle/>
                    <a:p>
                      <a:pPr algn="ctr"/>
                      <a:r>
                        <a:rPr lang="en-US" altLang="zh-CN" sz="2000" b="1" smtClean="0">
                          <a:latin typeface="+mn-lt"/>
                          <a:ea typeface="宋体" pitchFamily="2" charset="-122"/>
                        </a:rPr>
                        <a:t>1000</a:t>
                      </a:r>
                      <a:endParaRPr lang="zh-CN" altLang="en-US" sz="2000" b="1">
                        <a:latin typeface="+mn-lt"/>
                        <a:ea typeface="宋体" pitchFamily="2" charset="-122"/>
                      </a:endParaRPr>
                    </a:p>
                  </a:txBody>
                  <a:tcPr anchor="ctr"/>
                </a:tc>
                <a:tc>
                  <a:txBody>
                    <a:bodyPr/>
                    <a:lstStyle/>
                    <a:p>
                      <a:pPr algn="ctr"/>
                      <a:r>
                        <a:rPr lang="en-US" altLang="zh-CN" sz="2000" b="1" smtClean="0">
                          <a:latin typeface="+mn-lt"/>
                          <a:ea typeface="宋体" pitchFamily="2" charset="-122"/>
                        </a:rPr>
                        <a:t>0001</a:t>
                      </a:r>
                      <a:endParaRPr lang="zh-CN" altLang="en-US" sz="2000" b="1">
                        <a:latin typeface="+mn-lt"/>
                        <a:ea typeface="宋体" pitchFamily="2" charset="-122"/>
                      </a:endParaRPr>
                    </a:p>
                  </a:txBody>
                  <a:tcPr anchor="ctr"/>
                </a:tc>
                <a:tc>
                  <a:txBody>
                    <a:bodyPr/>
                    <a:lstStyle/>
                    <a:p>
                      <a:pPr algn="ctr"/>
                      <a:r>
                        <a:rPr lang="en-US" altLang="zh-CN" sz="2000" b="1" smtClean="0">
                          <a:latin typeface="+mn-lt"/>
                          <a:ea typeface="宋体" pitchFamily="2" charset="-122"/>
                        </a:rPr>
                        <a:t>00001</a:t>
                      </a:r>
                      <a:endParaRPr lang="zh-CN" altLang="en-US" sz="2000" b="1">
                        <a:latin typeface="+mn-lt"/>
                        <a:ea typeface="宋体" pitchFamily="2" charset="-122"/>
                      </a:endParaRPr>
                    </a:p>
                  </a:txBody>
                  <a:tcPr anchor="ctr"/>
                </a:tc>
                <a:tc>
                  <a:txBody>
                    <a:bodyPr/>
                    <a:lstStyle/>
                    <a:p>
                      <a:pPr algn="ctr"/>
                      <a:r>
                        <a:rPr lang="en-US" altLang="zh-CN" sz="2000" b="1" smtClean="0">
                          <a:latin typeface="+mn-lt"/>
                          <a:ea typeface="宋体" pitchFamily="2" charset="-122"/>
                        </a:rPr>
                        <a:t>000001</a:t>
                      </a:r>
                      <a:endParaRPr lang="zh-CN" altLang="en-US" sz="2000" b="1">
                        <a:latin typeface="+mn-lt"/>
                        <a:ea typeface="宋体" pitchFamily="2" charset="-122"/>
                      </a:endParaRPr>
                    </a:p>
                  </a:txBody>
                  <a:tcPr anchor="ctr"/>
                </a:tc>
                <a:tc>
                  <a:txBody>
                    <a:bodyPr/>
                    <a:lstStyle/>
                    <a:p>
                      <a:pPr algn="ctr"/>
                      <a:r>
                        <a:rPr lang="en-US" altLang="zh-CN" sz="2000" b="1" smtClean="0">
                          <a:latin typeface="+mn-lt"/>
                          <a:ea typeface="宋体" pitchFamily="2" charset="-122"/>
                        </a:rPr>
                        <a:t>000000</a:t>
                      </a:r>
                      <a:endParaRPr lang="zh-CN" altLang="en-US" sz="2000" b="1">
                        <a:latin typeface="+mn-lt"/>
                        <a:ea typeface="宋体" pitchFamily="2" charset="-122"/>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algn="ctr"/>
                      <a:r>
                        <a:rPr lang="zh-CN" altLang="en-US" sz="2000" b="1" smtClean="0">
                          <a:latin typeface="+mn-lt"/>
                          <a:ea typeface="宋体" pitchFamily="2" charset="-122"/>
                        </a:rPr>
                        <a:t>码长 </a:t>
                      </a:r>
                      <a:r>
                        <a:rPr lang="en-US" altLang="zh-CN" sz="2000" b="1" i="1" smtClean="0">
                          <a:latin typeface="+mn-lt"/>
                          <a:ea typeface="宋体" pitchFamily="2" charset="-122"/>
                        </a:rPr>
                        <a:t>l</a:t>
                      </a:r>
                      <a:r>
                        <a:rPr lang="en-US" altLang="zh-CN" sz="2000" b="1" i="1" baseline="-25000" smtClean="0">
                          <a:latin typeface="+mn-lt"/>
                          <a:ea typeface="宋体" pitchFamily="2" charset="-122"/>
                        </a:rPr>
                        <a:t>i</a:t>
                      </a:r>
                      <a:endParaRPr lang="zh-CN" altLang="en-US" sz="2000" b="1" i="1" baseline="-25000">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smtClean="0">
                          <a:latin typeface="+mn-lt"/>
                          <a:ea typeface="宋体" pitchFamily="2" charset="-122"/>
                        </a:rPr>
                        <a:t>2</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smtClean="0">
                          <a:latin typeface="+mn-lt"/>
                          <a:ea typeface="宋体" pitchFamily="2" charset="-122"/>
                        </a:rPr>
                        <a:t>2</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smtClean="0">
                          <a:latin typeface="+mn-lt"/>
                          <a:ea typeface="宋体" pitchFamily="2" charset="-122"/>
                        </a:rPr>
                        <a:t>3</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smtClean="0">
                          <a:latin typeface="+mn-lt"/>
                          <a:ea typeface="宋体" pitchFamily="2" charset="-122"/>
                        </a:rPr>
                        <a:t>3</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smtClean="0">
                          <a:latin typeface="+mn-lt"/>
                          <a:ea typeface="宋体" pitchFamily="2" charset="-122"/>
                        </a:rPr>
                        <a:t>4</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smtClean="0">
                          <a:latin typeface="+mn-lt"/>
                          <a:ea typeface="宋体" pitchFamily="2" charset="-122"/>
                        </a:rPr>
                        <a:t>4</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smtClean="0">
                          <a:latin typeface="+mn-lt"/>
                          <a:ea typeface="宋体" pitchFamily="2" charset="-122"/>
                        </a:rPr>
                        <a:t>4</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smtClean="0">
                          <a:latin typeface="+mn-lt"/>
                          <a:ea typeface="宋体" pitchFamily="2" charset="-122"/>
                        </a:rPr>
                        <a:t>5</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smtClean="0">
                          <a:latin typeface="+mn-lt"/>
                          <a:ea typeface="宋体" pitchFamily="2" charset="-122"/>
                        </a:rPr>
                        <a:t>6</a:t>
                      </a:r>
                      <a:endParaRPr lang="zh-CN" altLang="en-US" sz="2000" b="1">
                        <a:latin typeface="+mn-lt"/>
                        <a:ea typeface="宋体"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smtClean="0">
                          <a:latin typeface="+mn-lt"/>
                          <a:ea typeface="宋体" pitchFamily="2" charset="-122"/>
                        </a:rPr>
                        <a:t>6</a:t>
                      </a:r>
                      <a:endParaRPr lang="zh-CN" altLang="en-US" sz="2000" b="1">
                        <a:latin typeface="+mn-lt"/>
                        <a:ea typeface="宋体" pitchFamily="2" charset="-122"/>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3"/>
                  </a:ext>
                </a:extLst>
              </a:tr>
            </a:tbl>
          </a:graphicData>
        </a:graphic>
      </p:graphicFrame>
      <p:sp>
        <p:nvSpPr>
          <p:cNvPr id="42" name="Rectangle 50"/>
          <p:cNvSpPr txBox="1">
            <a:spLocks noChangeArrowheads="1"/>
          </p:cNvSpPr>
          <p:nvPr/>
        </p:nvSpPr>
        <p:spPr bwMode="auto">
          <a:xfrm>
            <a:off x="323528" y="3645916"/>
            <a:ext cx="8641085" cy="29514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a:spcBef>
                <a:spcPct val="20000"/>
              </a:spcBef>
              <a:buClr>
                <a:schemeClr val="bg2"/>
              </a:buClr>
              <a:buSzPct val="75000"/>
            </a:pPr>
            <a:r>
              <a:rPr kumimoji="0" lang="zh-CN" altLang="en-US" sz="2800" b="1" i="0" u="none" strike="noStrike" kern="0" cap="none" spc="0" normalizeH="0" baseline="0" noProof="0" smtClean="0">
                <a:ln>
                  <a:noFill/>
                </a:ln>
                <a:solidFill>
                  <a:schemeClr val="tx1"/>
                </a:solidFill>
                <a:effectLst/>
                <a:uLnTx/>
                <a:uFillTx/>
                <a:latin typeface="Times New Roman" pitchFamily="18" charset="0"/>
                <a:ea typeface="+mn-ea"/>
                <a:cs typeface="+mn-cs"/>
              </a:rPr>
              <a:t>采用</a:t>
            </a:r>
            <a:r>
              <a:rPr kumimoji="0" lang="en-US" altLang="zh-CN" sz="2800" b="1" i="1" u="none" strike="noStrike" kern="0" cap="none" spc="0" normalizeH="0" baseline="0" noProof="0" smtClean="0">
                <a:ln>
                  <a:noFill/>
                </a:ln>
                <a:solidFill>
                  <a:schemeClr val="tx1"/>
                </a:solidFill>
                <a:effectLst/>
                <a:uLnTx/>
                <a:uFillTx/>
                <a:latin typeface="Times New Roman" pitchFamily="18" charset="0"/>
                <a:ea typeface="+mn-ea"/>
                <a:cs typeface="+mn-cs"/>
              </a:rPr>
              <a:t>Huffman</a:t>
            </a:r>
            <a:r>
              <a:rPr kumimoji="0" lang="zh-CN" altLang="en-US" sz="2800" b="1" i="0" u="none" strike="noStrike" kern="0" cap="none" spc="0" normalizeH="0" baseline="0" noProof="0" smtClean="0">
                <a:ln>
                  <a:noFill/>
                </a:ln>
                <a:solidFill>
                  <a:schemeClr val="tx1"/>
                </a:solidFill>
                <a:effectLst/>
                <a:uLnTx/>
                <a:uFillTx/>
                <a:latin typeface="Times New Roman" pitchFamily="18" charset="0"/>
                <a:ea typeface="+mn-ea"/>
                <a:cs typeface="+mn-cs"/>
              </a:rPr>
              <a:t>编码法所得到的操作码的平均长度</a:t>
            </a:r>
            <a:endParaRPr kumimoji="0" lang="en-US" altLang="zh-CN" sz="2800" b="1" i="0" u="none" strike="noStrike" kern="0" cap="none" spc="0" normalizeH="0" baseline="0" noProof="0" smtClean="0">
              <a:ln>
                <a:noFill/>
              </a:ln>
              <a:solidFill>
                <a:schemeClr val="tx1"/>
              </a:solidFill>
              <a:effectLst/>
              <a:uLnTx/>
              <a:uFillTx/>
              <a:latin typeface="Times New Roman" pitchFamily="18" charset="0"/>
              <a:ea typeface="+mn-ea"/>
              <a:cs typeface="+mn-cs"/>
            </a:endParaRPr>
          </a:p>
          <a:p>
            <a:pPr lvl="0" algn="l">
              <a:spcBef>
                <a:spcPct val="20000"/>
              </a:spcBef>
              <a:buClr>
                <a:schemeClr val="bg2"/>
              </a:buClr>
              <a:buSzPct val="75000"/>
            </a:pPr>
            <a:r>
              <a:rPr kumimoji="0" lang="zh-CN" altLang="en-US" sz="1400" b="1" i="0" u="none" strike="noStrike" kern="0" cap="none" spc="0" normalizeH="0" baseline="0" noProof="0" smtClean="0">
                <a:ln>
                  <a:noFill/>
                </a:ln>
                <a:solidFill>
                  <a:schemeClr val="tx1"/>
                </a:solidFill>
                <a:effectLst/>
                <a:uLnTx/>
                <a:uFillTx/>
                <a:latin typeface="Times New Roman" pitchFamily="18" charset="0"/>
                <a:ea typeface="+mn-ea"/>
                <a:cs typeface="+mn-cs"/>
              </a:rPr>
              <a:t/>
            </a:r>
            <a:br>
              <a:rPr kumimoji="0" lang="zh-CN" altLang="en-US" sz="1400" b="1" i="0" u="none" strike="noStrike" kern="0" cap="none" spc="0" normalizeH="0" baseline="0" noProof="0" smtClean="0">
                <a:ln>
                  <a:noFill/>
                </a:ln>
                <a:solidFill>
                  <a:schemeClr val="tx1"/>
                </a:solidFill>
                <a:effectLst/>
                <a:uLnTx/>
                <a:uFillTx/>
                <a:latin typeface="Times New Roman" pitchFamily="18" charset="0"/>
                <a:ea typeface="+mn-ea"/>
                <a:cs typeface="+mn-cs"/>
              </a:rPr>
            </a:br>
            <a:r>
              <a:rPr kumimoji="0" lang="zh-CN" altLang="en-US" sz="2800" b="1" i="0" u="none" strike="noStrike" kern="0" cap="none" spc="0" normalizeH="0" baseline="0" noProof="0" smtClean="0">
                <a:ln>
                  <a:noFill/>
                </a:ln>
                <a:solidFill>
                  <a:schemeClr val="tx1"/>
                </a:solidFill>
                <a:effectLst/>
                <a:uLnTx/>
                <a:uFillTx/>
                <a:latin typeface="宋体" pitchFamily="2" charset="-122"/>
                <a:ea typeface="宋体" pitchFamily="2" charset="-122"/>
              </a:rPr>
              <a:t>＝</a:t>
            </a:r>
            <a:r>
              <a:rPr kumimoji="0" lang="zh-CN" altLang="en-US" sz="2800" b="1" i="0" u="none" strike="noStrike" kern="0" cap="none" spc="0" normalizeH="0" baseline="0" noProof="0" smtClean="0">
                <a:ln>
                  <a:noFill/>
                </a:ln>
                <a:solidFill>
                  <a:schemeClr val="tx1"/>
                </a:solidFill>
                <a:effectLst/>
                <a:uLnTx/>
                <a:uFillTx/>
                <a:latin typeface="Times New Roman" pitchFamily="18" charset="0"/>
                <a:ea typeface="+mn-ea"/>
                <a:cs typeface="+mn-cs"/>
              </a:rPr>
              <a:t>                 </a:t>
            </a:r>
            <a:r>
              <a:rPr kumimoji="0" lang="zh-CN" altLang="en-US" sz="2800" b="1" i="0" u="none" strike="noStrike" kern="0" cap="none" spc="0" normalizeH="0" baseline="0" noProof="0" smtClean="0">
                <a:ln>
                  <a:noFill/>
                </a:ln>
                <a:solidFill>
                  <a:schemeClr val="tx1"/>
                </a:solidFill>
                <a:effectLst/>
                <a:uLnTx/>
                <a:uFillTx/>
                <a:latin typeface="+mn-lt"/>
                <a:ea typeface="宋体" pitchFamily="2" charset="-122"/>
              </a:rPr>
              <a:t>＝</a:t>
            </a:r>
            <a:r>
              <a:rPr kumimoji="0" lang="en-US" altLang="zh-CN" sz="2800" b="1" i="0" u="none" strike="noStrike" kern="0" cap="none" spc="0" normalizeH="0" baseline="0" noProof="0" smtClean="0">
                <a:ln>
                  <a:noFill/>
                </a:ln>
                <a:solidFill>
                  <a:schemeClr val="tx1"/>
                </a:solidFill>
                <a:effectLst/>
                <a:uLnTx/>
                <a:uFillTx/>
                <a:latin typeface="+mn-lt"/>
                <a:ea typeface="宋体" pitchFamily="2" charset="-122"/>
              </a:rPr>
              <a:t>0.30×2</a:t>
            </a:r>
            <a:r>
              <a:rPr kumimoji="0" lang="zh-CN" altLang="en-US" sz="2800" b="1" i="0" u="none" strike="noStrike" kern="0" cap="none" spc="0" normalizeH="0" baseline="0" noProof="0" smtClean="0">
                <a:ln>
                  <a:noFill/>
                </a:ln>
                <a:solidFill>
                  <a:schemeClr val="tx1"/>
                </a:solidFill>
                <a:effectLst/>
                <a:uLnTx/>
                <a:uFillTx/>
                <a:latin typeface="+mn-lt"/>
                <a:ea typeface="宋体" pitchFamily="2" charset="-122"/>
              </a:rPr>
              <a:t>＋</a:t>
            </a:r>
            <a:r>
              <a:rPr kumimoji="0" lang="en-US" altLang="zh-CN" sz="2800" b="1" i="0" u="none" strike="noStrike" kern="0" cap="none" spc="0" normalizeH="0" baseline="0" noProof="0" smtClean="0">
                <a:ln>
                  <a:noFill/>
                </a:ln>
                <a:solidFill>
                  <a:schemeClr val="tx1"/>
                </a:solidFill>
                <a:effectLst/>
                <a:uLnTx/>
                <a:uFillTx/>
                <a:latin typeface="+mn-lt"/>
                <a:ea typeface="宋体" pitchFamily="2" charset="-122"/>
              </a:rPr>
              <a:t>0.20×2</a:t>
            </a:r>
            <a:r>
              <a:rPr kumimoji="0" lang="zh-CN" altLang="en-US" sz="2800" b="1" i="0" u="none" strike="noStrike" kern="0" cap="none" spc="0" normalizeH="0" baseline="0" noProof="0" smtClean="0">
                <a:ln>
                  <a:noFill/>
                </a:ln>
                <a:solidFill>
                  <a:schemeClr val="tx1"/>
                </a:solidFill>
                <a:effectLst/>
                <a:uLnTx/>
                <a:uFillTx/>
                <a:latin typeface="+mn-lt"/>
                <a:ea typeface="宋体" pitchFamily="2" charset="-122"/>
              </a:rPr>
              <a:t>＋</a:t>
            </a:r>
            <a:r>
              <a:rPr kumimoji="0" lang="en-US" altLang="zh-CN" sz="2800" b="1" i="0" u="none" strike="noStrike" kern="0" cap="none" spc="0" normalizeH="0" baseline="0" noProof="0" smtClean="0">
                <a:ln>
                  <a:noFill/>
                </a:ln>
                <a:solidFill>
                  <a:schemeClr val="tx1"/>
                </a:solidFill>
                <a:effectLst/>
                <a:uLnTx/>
                <a:uFillTx/>
                <a:latin typeface="+mn-lt"/>
                <a:ea typeface="宋体" pitchFamily="2" charset="-122"/>
              </a:rPr>
              <a:t>0.16×3</a:t>
            </a:r>
            <a:r>
              <a:rPr kumimoji="0" lang="zh-CN" altLang="en-US" sz="2800" b="1" i="0" u="none" strike="noStrike" kern="0" cap="none" spc="0" normalizeH="0" baseline="0" noProof="0" smtClean="0">
                <a:ln>
                  <a:noFill/>
                </a:ln>
                <a:solidFill>
                  <a:schemeClr val="tx1"/>
                </a:solidFill>
                <a:effectLst/>
                <a:uLnTx/>
                <a:uFillTx/>
                <a:latin typeface="+mn-lt"/>
                <a:ea typeface="宋体" pitchFamily="2" charset="-122"/>
              </a:rPr>
              <a:t>＋</a:t>
            </a:r>
            <a:r>
              <a:rPr kumimoji="0" lang="en-US" altLang="zh-CN" sz="2800" b="1" i="0" u="none" strike="noStrike" kern="0" cap="none" spc="0" normalizeH="0" baseline="0" noProof="0" smtClean="0">
                <a:ln>
                  <a:noFill/>
                </a:ln>
                <a:solidFill>
                  <a:schemeClr val="tx1"/>
                </a:solidFill>
                <a:effectLst/>
                <a:uLnTx/>
                <a:uFillTx/>
                <a:latin typeface="+mn-lt"/>
                <a:ea typeface="宋体" pitchFamily="2" charset="-122"/>
              </a:rPr>
              <a:t>0.09×3</a:t>
            </a:r>
            <a:br>
              <a:rPr kumimoji="0" lang="en-US" altLang="zh-CN" sz="2800" b="1" i="0" u="none" strike="noStrike" kern="0" cap="none" spc="0" normalizeH="0" baseline="0" noProof="0" smtClean="0">
                <a:ln>
                  <a:noFill/>
                </a:ln>
                <a:solidFill>
                  <a:schemeClr val="tx1"/>
                </a:solidFill>
                <a:effectLst/>
                <a:uLnTx/>
                <a:uFillTx/>
                <a:latin typeface="+mn-lt"/>
                <a:ea typeface="宋体" pitchFamily="2" charset="-122"/>
              </a:rPr>
            </a:br>
            <a:r>
              <a:rPr kumimoji="0" lang="en-US" altLang="zh-CN" sz="2800" b="1" i="0" u="none" strike="noStrike" kern="0" cap="none" spc="0" normalizeH="0" baseline="0" noProof="0" smtClean="0">
                <a:ln>
                  <a:noFill/>
                </a:ln>
                <a:solidFill>
                  <a:schemeClr val="tx1"/>
                </a:solidFill>
                <a:effectLst/>
                <a:uLnTx/>
                <a:uFillTx/>
                <a:latin typeface="+mn-lt"/>
                <a:ea typeface="宋体" pitchFamily="2" charset="-122"/>
              </a:rPr>
              <a:t>                        </a:t>
            </a:r>
            <a:r>
              <a:rPr kumimoji="0" lang="zh-CN" altLang="en-US" sz="2800" b="1" i="0" u="none" strike="noStrike" kern="0" cap="none" spc="0" normalizeH="0" baseline="0" noProof="0" smtClean="0">
                <a:ln>
                  <a:noFill/>
                </a:ln>
                <a:solidFill>
                  <a:schemeClr val="tx1"/>
                </a:solidFill>
                <a:effectLst/>
                <a:uLnTx/>
                <a:uFillTx/>
                <a:latin typeface="+mn-lt"/>
                <a:ea typeface="宋体" pitchFamily="2" charset="-122"/>
              </a:rPr>
              <a:t>＋</a:t>
            </a:r>
            <a:r>
              <a:rPr kumimoji="0" lang="en-US" altLang="zh-CN" sz="2800" b="1" i="0" u="none" strike="noStrike" kern="0" cap="none" spc="0" normalizeH="0" baseline="0" noProof="0" smtClean="0">
                <a:ln>
                  <a:noFill/>
                </a:ln>
                <a:solidFill>
                  <a:schemeClr val="tx1"/>
                </a:solidFill>
                <a:effectLst/>
                <a:uLnTx/>
                <a:uFillTx/>
                <a:latin typeface="+mn-lt"/>
                <a:ea typeface="宋体" pitchFamily="2" charset="-122"/>
              </a:rPr>
              <a:t>0.08×4</a:t>
            </a:r>
            <a:r>
              <a:rPr kumimoji="0" lang="zh-CN" altLang="en-US" sz="2800" b="1" i="0" u="none" strike="noStrike" kern="0" cap="none" spc="0" normalizeH="0" baseline="0" noProof="0" smtClean="0">
                <a:ln>
                  <a:noFill/>
                </a:ln>
                <a:solidFill>
                  <a:schemeClr val="tx1"/>
                </a:solidFill>
                <a:effectLst/>
                <a:uLnTx/>
                <a:uFillTx/>
                <a:latin typeface="+mn-lt"/>
                <a:ea typeface="宋体" pitchFamily="2" charset="-122"/>
              </a:rPr>
              <a:t>＋</a:t>
            </a:r>
            <a:r>
              <a:rPr kumimoji="0" lang="en-US" altLang="zh-CN" sz="2800" b="1" i="0" u="none" strike="noStrike" kern="0" cap="none" spc="0" normalizeH="0" baseline="0" noProof="0" smtClean="0">
                <a:ln>
                  <a:noFill/>
                </a:ln>
                <a:solidFill>
                  <a:schemeClr val="tx1"/>
                </a:solidFill>
                <a:effectLst/>
                <a:uLnTx/>
                <a:uFillTx/>
                <a:latin typeface="+mn-lt"/>
                <a:ea typeface="宋体" pitchFamily="2" charset="-122"/>
              </a:rPr>
              <a:t>0.07×4</a:t>
            </a:r>
            <a:r>
              <a:rPr kumimoji="0" lang="zh-CN" altLang="en-US" sz="2800" b="1" i="0" u="none" strike="noStrike" kern="0" cap="none" spc="0" normalizeH="0" baseline="0" noProof="0" smtClean="0">
                <a:ln>
                  <a:noFill/>
                </a:ln>
                <a:solidFill>
                  <a:schemeClr val="tx1"/>
                </a:solidFill>
                <a:effectLst/>
                <a:uLnTx/>
                <a:uFillTx/>
                <a:latin typeface="+mn-lt"/>
                <a:ea typeface="宋体" pitchFamily="2" charset="-122"/>
              </a:rPr>
              <a:t>＋</a:t>
            </a:r>
            <a:r>
              <a:rPr kumimoji="0" lang="en-US" altLang="zh-CN" sz="2800" b="1" i="0" u="none" strike="noStrike" kern="0" cap="none" spc="0" normalizeH="0" baseline="0" noProof="0" smtClean="0">
                <a:ln>
                  <a:noFill/>
                </a:ln>
                <a:solidFill>
                  <a:schemeClr val="tx1"/>
                </a:solidFill>
                <a:effectLst/>
                <a:uLnTx/>
                <a:uFillTx/>
                <a:latin typeface="+mn-lt"/>
                <a:ea typeface="宋体" pitchFamily="2" charset="-122"/>
              </a:rPr>
              <a:t>0.04×4</a:t>
            </a:r>
            <a:r>
              <a:rPr lang="zh-CN" altLang="en-US" sz="2800" kern="0" smtClean="0">
                <a:ea typeface="宋体" pitchFamily="2" charset="-122"/>
              </a:rPr>
              <a:t>＋</a:t>
            </a:r>
            <a:r>
              <a:rPr lang="en-US" altLang="zh-CN" sz="2800" kern="0" smtClean="0">
                <a:ea typeface="宋体" pitchFamily="2" charset="-122"/>
              </a:rPr>
              <a:t>0.03×5</a:t>
            </a:r>
            <a:br>
              <a:rPr lang="en-US" altLang="zh-CN" sz="2800" kern="0" smtClean="0">
                <a:ea typeface="宋体" pitchFamily="2" charset="-122"/>
              </a:rPr>
            </a:br>
            <a:r>
              <a:rPr lang="en-US" altLang="zh-CN" sz="2800" kern="0" smtClean="0">
                <a:ea typeface="宋体" pitchFamily="2" charset="-122"/>
              </a:rPr>
              <a:t>                        </a:t>
            </a:r>
            <a:r>
              <a:rPr lang="zh-CN" altLang="en-US" sz="2800" kern="0" smtClean="0">
                <a:ea typeface="宋体" pitchFamily="2" charset="-122"/>
              </a:rPr>
              <a:t>＋</a:t>
            </a:r>
            <a:r>
              <a:rPr lang="en-US" altLang="zh-CN" sz="2800" kern="0" smtClean="0">
                <a:ea typeface="宋体" pitchFamily="2" charset="-122"/>
              </a:rPr>
              <a:t>0.02×6</a:t>
            </a:r>
            <a:r>
              <a:rPr lang="zh-CN" altLang="en-US" sz="2800" kern="0" smtClean="0">
                <a:ea typeface="宋体" pitchFamily="2" charset="-122"/>
              </a:rPr>
              <a:t>＋</a:t>
            </a:r>
            <a:r>
              <a:rPr lang="en-US" altLang="zh-CN" sz="2800" kern="0" smtClean="0">
                <a:ea typeface="宋体" pitchFamily="2" charset="-122"/>
              </a:rPr>
              <a:t>0.01×6 </a:t>
            </a:r>
            <a:endParaRPr kumimoji="0" lang="en-US" altLang="zh-CN" sz="2800" b="1" i="0" u="none" strike="noStrike" kern="0" cap="none" spc="0" normalizeH="0" baseline="0" noProof="0" smtClean="0">
              <a:ln>
                <a:noFill/>
              </a:ln>
              <a:solidFill>
                <a:schemeClr val="tx1"/>
              </a:solidFill>
              <a:effectLst/>
              <a:uLnTx/>
              <a:uFillTx/>
              <a:latin typeface="+mn-lt"/>
              <a:ea typeface="宋体" pitchFamily="2" charset="-122"/>
            </a:endParaRPr>
          </a:p>
          <a:p>
            <a:pPr lvl="0" algn="l">
              <a:spcBef>
                <a:spcPct val="20000"/>
              </a:spcBef>
              <a:buClr>
                <a:schemeClr val="bg2"/>
              </a:buClr>
              <a:buSzPct val="75000"/>
            </a:pPr>
            <a:r>
              <a:rPr kumimoji="0" lang="en-US" altLang="zh-CN" sz="2800" b="1" i="0" u="none" strike="noStrike" kern="0" cap="none" spc="0" normalizeH="0" baseline="0" noProof="0" smtClean="0">
                <a:ln>
                  <a:noFill/>
                </a:ln>
                <a:solidFill>
                  <a:schemeClr val="tx1"/>
                </a:solidFill>
                <a:effectLst/>
                <a:uLnTx/>
                <a:uFillTx/>
                <a:latin typeface="+mn-lt"/>
                <a:ea typeface="宋体" pitchFamily="2" charset="-122"/>
              </a:rPr>
              <a:t>                     </a:t>
            </a:r>
            <a:r>
              <a:rPr kumimoji="0" lang="zh-CN" altLang="en-US" sz="2800" b="1" i="0" u="none" strike="noStrike" kern="0" cap="none" spc="0" normalizeH="0" baseline="0" noProof="0" smtClean="0">
                <a:ln>
                  <a:noFill/>
                </a:ln>
                <a:solidFill>
                  <a:schemeClr val="tx1"/>
                </a:solidFill>
                <a:effectLst/>
                <a:uLnTx/>
                <a:uFillTx/>
                <a:latin typeface="+mn-lt"/>
                <a:ea typeface="宋体" pitchFamily="2" charset="-122"/>
              </a:rPr>
              <a:t>＝</a:t>
            </a:r>
            <a:r>
              <a:rPr kumimoji="0" lang="en-US" altLang="zh-CN" sz="2800" b="1" i="0" u="none" strike="noStrike" kern="0" cap="none" spc="0" normalizeH="0" baseline="0" noProof="0" smtClean="0">
                <a:ln>
                  <a:noFill/>
                </a:ln>
                <a:solidFill>
                  <a:schemeClr val="tx1"/>
                </a:solidFill>
                <a:effectLst/>
                <a:uLnTx/>
                <a:uFillTx/>
                <a:latin typeface="+mn-lt"/>
                <a:ea typeface="宋体" pitchFamily="2" charset="-122"/>
              </a:rPr>
              <a:t>2.84</a:t>
            </a:r>
            <a:r>
              <a:rPr kumimoji="0" lang="zh-CN" altLang="en-US" sz="2800" b="1" i="0" u="none" strike="noStrike" kern="0" cap="none" spc="0" normalizeH="0" baseline="0" noProof="0" smtClean="0">
                <a:ln>
                  <a:noFill/>
                </a:ln>
                <a:solidFill>
                  <a:schemeClr val="tx1"/>
                </a:solidFill>
                <a:effectLst/>
                <a:uLnTx/>
                <a:uFillTx/>
                <a:latin typeface="+mn-lt"/>
                <a:ea typeface="宋体" pitchFamily="2" charset="-122"/>
              </a:rPr>
              <a:t>（位）</a:t>
            </a:r>
            <a:endParaRPr kumimoji="0" lang="zh-CN" altLang="en-US" sz="2800" b="1" i="0" u="none" strike="noStrike" kern="0" cap="none" spc="0" normalizeH="0" baseline="0" noProof="0">
              <a:ln>
                <a:noFill/>
              </a:ln>
              <a:solidFill>
                <a:schemeClr val="tx1"/>
              </a:solidFill>
              <a:effectLst/>
              <a:uLnTx/>
              <a:uFillTx/>
              <a:latin typeface="+mn-lt"/>
              <a:ea typeface="宋体" pitchFamily="2" charset="-122"/>
            </a:endParaRPr>
          </a:p>
        </p:txBody>
      </p:sp>
      <p:graphicFrame>
        <p:nvGraphicFramePr>
          <p:cNvPr id="43" name="Object 51"/>
          <p:cNvGraphicFramePr>
            <a:graphicFrameLocks noChangeAspect="1"/>
          </p:cNvGraphicFramePr>
          <p:nvPr/>
        </p:nvGraphicFramePr>
        <p:xfrm>
          <a:off x="755576" y="4077072"/>
          <a:ext cx="1511300" cy="1093788"/>
        </p:xfrm>
        <a:graphic>
          <a:graphicData uri="http://schemas.openxmlformats.org/presentationml/2006/ole">
            <mc:AlternateContent xmlns:mc="http://schemas.openxmlformats.org/markup-compatibility/2006">
              <mc:Choice xmlns:v="urn:schemas-microsoft-com:vml" Requires="v">
                <p:oleObj spid="_x0000_s237590" name="公式" r:id="rId3" imgW="596880" imgH="431640" progId="Equation.3">
                  <p:embed/>
                </p:oleObj>
              </mc:Choice>
              <mc:Fallback>
                <p:oleObj name="公式" r:id="rId3" imgW="59688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077072"/>
                        <a:ext cx="15113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xEl>
                                              <p:pRg st="0" end="0"/>
                                            </p:txEl>
                                          </p:spTgt>
                                        </p:tgtEl>
                                        <p:attrNameLst>
                                          <p:attrName>style.visibility</p:attrName>
                                        </p:attrNameLst>
                                      </p:cBhvr>
                                      <p:to>
                                        <p:strVal val="visible"/>
                                      </p:to>
                                    </p:set>
                                    <p:animEffect transition="in" filter="wipe(left)">
                                      <p:cBhvr>
                                        <p:cTn id="12" dur="500"/>
                                        <p:tgtEl>
                                          <p:spTgt spid="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2">
                                            <p:txEl>
                                              <p:pRg st="1" end="1"/>
                                            </p:txEl>
                                          </p:spTgt>
                                        </p:tgtEl>
                                        <p:attrNameLst>
                                          <p:attrName>style.visibility</p:attrName>
                                        </p:attrNameLst>
                                      </p:cBhvr>
                                      <p:to>
                                        <p:strVal val="visible"/>
                                      </p:to>
                                    </p:set>
                                    <p:animEffect transition="in" filter="wipe(left)">
                                      <p:cBhvr>
                                        <p:cTn id="17" dur="500"/>
                                        <p:tgtEl>
                                          <p:spTgt spid="42">
                                            <p:txEl>
                                              <p:pRg st="1" end="1"/>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2">
                                            <p:txEl>
                                              <p:pRg st="2" end="2"/>
                                            </p:txEl>
                                          </p:spTgt>
                                        </p:tgtEl>
                                        <p:attrNameLst>
                                          <p:attrName>style.visibility</p:attrName>
                                        </p:attrNameLst>
                                      </p:cBhvr>
                                      <p:to>
                                        <p:strVal val="visible"/>
                                      </p:to>
                                    </p:set>
                                    <p:animEffect transition="in" filter="wipe(left)">
                                      <p:cBhvr>
                                        <p:cTn id="25" dur="500"/>
                                        <p:tgtEl>
                                          <p:spTgt spid="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5.1</a:t>
            </a:r>
            <a:r>
              <a:rPr lang="en-US" altLang="zh-CN" b="0" smtClean="0"/>
              <a:t> </a:t>
            </a:r>
            <a:r>
              <a:rPr lang="zh-CN" altLang="en-US" b="0" smtClean="0"/>
              <a:t>指令系统概述</a:t>
            </a:r>
            <a:endParaRPr lang="zh-CN" altLang="en-US" b="0"/>
          </a:p>
        </p:txBody>
      </p:sp>
      <p:sp>
        <p:nvSpPr>
          <p:cNvPr id="3" name="内容占位符 2"/>
          <p:cNvSpPr>
            <a:spLocks noGrp="1"/>
          </p:cNvSpPr>
          <p:nvPr>
            <p:ph idx="1"/>
          </p:nvPr>
        </p:nvSpPr>
        <p:spPr>
          <a:xfrm>
            <a:off x="457200" y="836711"/>
            <a:ext cx="8578850" cy="5905401"/>
          </a:xfrm>
        </p:spPr>
        <p:txBody>
          <a:bodyPr/>
          <a:lstStyle/>
          <a:p>
            <a:r>
              <a:rPr lang="zh-CN" altLang="en-US" smtClean="0">
                <a:solidFill>
                  <a:srgbClr val="FF0000"/>
                </a:solidFill>
              </a:rPr>
              <a:t>程序</a:t>
            </a:r>
            <a:r>
              <a:rPr lang="zh-CN" altLang="en-US" smtClean="0"/>
              <a:t>：</a:t>
            </a:r>
            <a:r>
              <a:rPr lang="en-US" altLang="zh-CN" smtClean="0"/>
              <a:t/>
            </a:r>
            <a:br>
              <a:rPr lang="en-US" altLang="zh-CN" smtClean="0"/>
            </a:br>
            <a:r>
              <a:rPr lang="zh-CN" altLang="en-US" smtClean="0"/>
              <a:t>由一系列有</a:t>
            </a:r>
            <a:r>
              <a:rPr lang="zh-CN" altLang="en-US" smtClean="0">
                <a:solidFill>
                  <a:srgbClr val="0000FF"/>
                </a:solidFill>
              </a:rPr>
              <a:t>时间顺序</a:t>
            </a:r>
            <a:r>
              <a:rPr lang="zh-CN" altLang="en-US" smtClean="0"/>
              <a:t>、有</a:t>
            </a:r>
            <a:r>
              <a:rPr lang="zh-CN" altLang="en-US" smtClean="0">
                <a:solidFill>
                  <a:srgbClr val="0000FF"/>
                </a:solidFill>
              </a:rPr>
              <a:t>逻辑关系</a:t>
            </a:r>
            <a:r>
              <a:rPr lang="zh-CN" altLang="en-US" smtClean="0"/>
              <a:t>的</a:t>
            </a:r>
            <a:r>
              <a:rPr lang="zh-CN" altLang="en-US" smtClean="0">
                <a:solidFill>
                  <a:srgbClr val="FF0000"/>
                </a:solidFill>
              </a:rPr>
              <a:t>指令</a:t>
            </a:r>
            <a:r>
              <a:rPr lang="zh-CN" altLang="en-US" smtClean="0"/>
              <a:t>构成。</a:t>
            </a:r>
            <a:endParaRPr lang="en-US" altLang="zh-CN" smtClean="0"/>
          </a:p>
          <a:p>
            <a:r>
              <a:rPr lang="zh-CN" altLang="en-US" smtClean="0">
                <a:solidFill>
                  <a:srgbClr val="FF0000"/>
                </a:solidFill>
              </a:rPr>
              <a:t>指令</a:t>
            </a:r>
            <a:r>
              <a:rPr lang="zh-CN" altLang="en-US" smtClean="0"/>
              <a:t>：控制计算机硬件完成指定基本操作的命令，是用户使用计算机、计算机本身运行的最小单位。</a:t>
            </a:r>
            <a:endParaRPr lang="en-US" altLang="zh-CN" smtClean="0"/>
          </a:p>
          <a:p>
            <a:r>
              <a:rPr lang="zh-CN" altLang="en-US" smtClean="0">
                <a:solidFill>
                  <a:srgbClr val="FF0000"/>
                </a:solidFill>
              </a:rPr>
              <a:t>指令系统</a:t>
            </a:r>
            <a:r>
              <a:rPr lang="zh-CN" altLang="en-US" smtClean="0"/>
              <a:t>、</a:t>
            </a:r>
            <a:r>
              <a:rPr lang="zh-CN" altLang="en-US" smtClean="0">
                <a:solidFill>
                  <a:srgbClr val="FF0000"/>
                </a:solidFill>
              </a:rPr>
              <a:t>指令集</a:t>
            </a:r>
            <a:r>
              <a:rPr lang="en-US" altLang="zh-CN" smtClean="0">
                <a:latin typeface="宋体" pitchFamily="2" charset="-122"/>
                <a:ea typeface="宋体" pitchFamily="2" charset="-122"/>
              </a:rPr>
              <a:t>(</a:t>
            </a:r>
            <a:r>
              <a:rPr lang="en-US" altLang="zh-CN" smtClean="0"/>
              <a:t>Instruction Set</a:t>
            </a:r>
            <a:r>
              <a:rPr lang="en-US" altLang="zh-CN" smtClean="0">
                <a:latin typeface="宋体" pitchFamily="2" charset="-122"/>
                <a:ea typeface="宋体" pitchFamily="2" charset="-122"/>
              </a:rPr>
              <a:t>)</a:t>
            </a:r>
            <a:r>
              <a:rPr lang="zh-CN" altLang="en-US" smtClean="0"/>
              <a:t>：</a:t>
            </a:r>
            <a:r>
              <a:rPr lang="en-US" altLang="zh-CN" smtClean="0"/>
              <a:t/>
            </a:r>
            <a:br>
              <a:rPr lang="en-US" altLang="zh-CN" smtClean="0"/>
            </a:br>
            <a:r>
              <a:rPr lang="zh-CN" altLang="en-US" smtClean="0"/>
              <a:t>能被一台计算机执行的全部指令的集合。</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6</a:t>
            </a:fld>
            <a:endParaRPr lang="en-US" altLang="zh-CN"/>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5.3.3</a:t>
            </a:r>
            <a:r>
              <a:rPr lang="en-US" altLang="zh-CN" b="0" smtClean="0"/>
              <a:t> </a:t>
            </a:r>
            <a:r>
              <a:rPr lang="zh-CN" altLang="en-US" b="0" smtClean="0"/>
              <a:t>操作码设计</a:t>
            </a:r>
            <a:r>
              <a:rPr lang="en-US" altLang="zh-CN" b="0" smtClean="0"/>
              <a:t>		</a:t>
            </a:r>
            <a:r>
              <a:rPr lang="en-US" altLang="zh-CN" sz="2800" smtClean="0">
                <a:solidFill>
                  <a:srgbClr val="D60093"/>
                </a:solidFill>
                <a:latin typeface="Arial" pitchFamily="34" charset="0"/>
                <a:ea typeface="黑体" pitchFamily="49" charset="-122"/>
                <a:cs typeface="Arial" pitchFamily="34" charset="0"/>
              </a:rPr>
              <a:t>2. </a:t>
            </a:r>
            <a:r>
              <a:rPr lang="zh-CN" altLang="en-US" sz="2800" smtClean="0">
                <a:solidFill>
                  <a:srgbClr val="D60093"/>
                </a:solidFill>
                <a:latin typeface="Arial" pitchFamily="34" charset="0"/>
                <a:ea typeface="黑体" pitchFamily="49" charset="-122"/>
                <a:cs typeface="Arial" pitchFamily="34" charset="0"/>
              </a:rPr>
              <a:t>变长操作码</a:t>
            </a:r>
            <a:endParaRPr lang="zh-CN" altLang="en-US"/>
          </a:p>
        </p:txBody>
      </p:sp>
      <p:sp>
        <p:nvSpPr>
          <p:cNvPr id="3" name="内容占位符 2"/>
          <p:cNvSpPr>
            <a:spLocks noGrp="1"/>
          </p:cNvSpPr>
          <p:nvPr>
            <p:ph idx="1"/>
          </p:nvPr>
        </p:nvSpPr>
        <p:spPr>
          <a:xfrm>
            <a:off x="611560" y="1268760"/>
            <a:ext cx="8424490" cy="5184576"/>
          </a:xfrm>
        </p:spPr>
        <p:txBody>
          <a:bodyPr/>
          <a:lstStyle/>
          <a:p>
            <a:pPr marL="355600" indent="-355600"/>
            <a:r>
              <a:rPr lang="en-US" altLang="zh-CN" smtClean="0">
                <a:solidFill>
                  <a:srgbClr val="0000FF"/>
                </a:solidFill>
                <a:latin typeface="Times New Roman" pitchFamily="18" charset="0"/>
              </a:rPr>
              <a:t>Huffman</a:t>
            </a:r>
            <a:r>
              <a:rPr lang="zh-CN" altLang="en-US" smtClean="0">
                <a:solidFill>
                  <a:srgbClr val="0000FF"/>
                </a:solidFill>
                <a:latin typeface="Times New Roman" pitchFamily="18" charset="0"/>
                <a:ea typeface="黑体" pitchFamily="2" charset="-122"/>
              </a:rPr>
              <a:t>编码</a:t>
            </a:r>
            <a:r>
              <a:rPr lang="zh-CN" altLang="en-US" smtClean="0">
                <a:solidFill>
                  <a:srgbClr val="FF0000"/>
                </a:solidFill>
                <a:latin typeface="Times New Roman" pitchFamily="18" charset="0"/>
                <a:ea typeface="黑体" pitchFamily="2" charset="-122"/>
              </a:rPr>
              <a:t>不</a:t>
            </a:r>
            <a:r>
              <a:rPr lang="zh-CN" altLang="en-US" smtClean="0">
                <a:solidFill>
                  <a:srgbClr val="FF3399"/>
                </a:solidFill>
                <a:latin typeface="Times New Roman" pitchFamily="18" charset="0"/>
                <a:ea typeface="黑体" pitchFamily="2" charset="-122"/>
              </a:rPr>
              <a:t>惟一</a:t>
            </a:r>
            <a:r>
              <a:rPr lang="zh-CN" altLang="en-US" smtClean="0">
                <a:latin typeface="Times New Roman" pitchFamily="18" charset="0"/>
              </a:rPr>
              <a:t>：</a:t>
            </a:r>
          </a:p>
          <a:p>
            <a:pPr marL="714375" lvl="1" indent="-357188" defTabSz="809625">
              <a:buClr>
                <a:srgbClr val="008000"/>
              </a:buClr>
            </a:pPr>
            <a:r>
              <a:rPr lang="en-US" altLang="zh-CN" smtClean="0">
                <a:latin typeface="Times New Roman" pitchFamily="18" charset="0"/>
              </a:rPr>
              <a:t>0</a:t>
            </a:r>
            <a:r>
              <a:rPr lang="zh-CN" altLang="en-US" smtClean="0">
                <a:latin typeface="Times New Roman" pitchFamily="18" charset="0"/>
              </a:rPr>
              <a:t>、</a:t>
            </a:r>
            <a:r>
              <a:rPr lang="en-US" altLang="zh-CN" smtClean="0">
                <a:latin typeface="Times New Roman" pitchFamily="18" charset="0"/>
              </a:rPr>
              <a:t>1</a:t>
            </a:r>
            <a:r>
              <a:rPr lang="zh-CN" altLang="en-US" smtClean="0">
                <a:latin typeface="Times New Roman" pitchFamily="18" charset="0"/>
              </a:rPr>
              <a:t>对换</a:t>
            </a:r>
          </a:p>
          <a:p>
            <a:pPr marL="714375" lvl="1" indent="-357188" defTabSz="809625">
              <a:buClr>
                <a:srgbClr val="008000"/>
              </a:buClr>
            </a:pPr>
            <a:r>
              <a:rPr lang="zh-CN" altLang="en-US" smtClean="0">
                <a:latin typeface="Times New Roman" pitchFamily="18" charset="0"/>
              </a:rPr>
              <a:t>合并次序</a:t>
            </a:r>
          </a:p>
          <a:p>
            <a:pPr marL="355600" indent="-355600"/>
            <a:r>
              <a:rPr lang="zh-CN" altLang="en-US" smtClean="0">
                <a:latin typeface="Times New Roman" pitchFamily="18" charset="0"/>
              </a:rPr>
              <a:t>只要采用全</a:t>
            </a:r>
            <a:r>
              <a:rPr lang="en-US" altLang="zh-CN" smtClean="0">
                <a:solidFill>
                  <a:srgbClr val="0000FF"/>
                </a:solidFill>
                <a:latin typeface="Times New Roman" pitchFamily="18" charset="0"/>
              </a:rPr>
              <a:t>Huffman</a:t>
            </a:r>
            <a:r>
              <a:rPr lang="zh-CN" altLang="en-US" smtClean="0">
                <a:solidFill>
                  <a:srgbClr val="0000FF"/>
                </a:solidFill>
                <a:latin typeface="Times New Roman" pitchFamily="18" charset="0"/>
              </a:rPr>
              <a:t>编码</a:t>
            </a:r>
            <a:r>
              <a:rPr lang="zh-CN" altLang="en-US" smtClean="0">
                <a:latin typeface="Times New Roman" pitchFamily="18" charset="0"/>
              </a:rPr>
              <a:t>，</a:t>
            </a:r>
            <a:r>
              <a:rPr lang="en-US" altLang="zh-CN" smtClean="0">
                <a:latin typeface="Times New Roman" pitchFamily="18" charset="0"/>
              </a:rPr>
              <a:t/>
            </a:r>
            <a:br>
              <a:rPr lang="en-US" altLang="zh-CN" smtClean="0">
                <a:latin typeface="Times New Roman" pitchFamily="18" charset="0"/>
              </a:rPr>
            </a:br>
            <a:r>
              <a:rPr lang="zh-CN" altLang="en-US" smtClean="0">
                <a:latin typeface="Times New Roman" pitchFamily="18" charset="0"/>
              </a:rPr>
              <a:t>操作码的</a:t>
            </a:r>
            <a:r>
              <a:rPr lang="zh-CN" altLang="en-US" smtClean="0">
                <a:solidFill>
                  <a:srgbClr val="0000FF"/>
                </a:solidFill>
                <a:latin typeface="Times New Roman" pitchFamily="18" charset="0"/>
                <a:ea typeface="黑体" pitchFamily="2" charset="-122"/>
              </a:rPr>
              <a:t>平均码长</a:t>
            </a:r>
            <a:r>
              <a:rPr lang="zh-CN" altLang="en-US" smtClean="0">
                <a:latin typeface="Times New Roman" pitchFamily="18" charset="0"/>
              </a:rPr>
              <a:t>肯定是</a:t>
            </a:r>
            <a:r>
              <a:rPr lang="zh-CN" altLang="en-US" smtClean="0">
                <a:solidFill>
                  <a:srgbClr val="FF3399"/>
                </a:solidFill>
                <a:latin typeface="Times New Roman" pitchFamily="18" charset="0"/>
                <a:ea typeface="黑体" pitchFamily="2" charset="-122"/>
              </a:rPr>
              <a:t>唯一</a:t>
            </a:r>
            <a:r>
              <a:rPr lang="zh-CN" altLang="en-US" smtClean="0">
                <a:latin typeface="Times New Roman" pitchFamily="18" charset="0"/>
              </a:rPr>
              <a:t>的。</a:t>
            </a:r>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60</a:t>
            </a:fld>
            <a:endParaRPr lang="en-US" altLang="zh-CN"/>
          </a:p>
        </p:txBody>
      </p:sp>
      <p:sp>
        <p:nvSpPr>
          <p:cNvPr id="5" name="内容占位符 2"/>
          <p:cNvSpPr txBox="1">
            <a:spLocks/>
          </p:cNvSpPr>
          <p:nvPr/>
        </p:nvSpPr>
        <p:spPr bwMode="auto">
          <a:xfrm>
            <a:off x="467544" y="548680"/>
            <a:ext cx="8578850"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bg2"/>
              </a:buClr>
              <a:buSzPct val="75000"/>
              <a:tabLst/>
              <a:defRPr/>
            </a:pPr>
            <a:r>
              <a:rPr kumimoji="0" lang="en-US" altLang="zh-CN"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1</a:t>
            </a:r>
            <a:r>
              <a:rPr kumimoji="0" lang="zh-CN" altLang="en-US"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）基于</a:t>
            </a:r>
            <a:r>
              <a:rPr kumimoji="0" lang="zh-CN" altLang="en-US" sz="2800" b="1" i="0" u="none" strike="noStrike" kern="0" cap="none" spc="0" normalizeH="0" baseline="0" noProof="0" smtClean="0">
                <a:ln>
                  <a:noFill/>
                </a:ln>
                <a:solidFill>
                  <a:srgbClr val="FF6600"/>
                </a:solidFill>
                <a:effectLst/>
                <a:uLnTx/>
                <a:uFillTx/>
                <a:latin typeface="Arial" pitchFamily="34" charset="0"/>
                <a:ea typeface="黑体" pitchFamily="49" charset="-122"/>
                <a:cs typeface="Arial" pitchFamily="34" charset="0"/>
              </a:rPr>
              <a:t>霍夫曼编码</a:t>
            </a:r>
            <a:r>
              <a:rPr kumimoji="0" lang="zh-CN" altLang="en-US"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原理设计变长操作码</a:t>
            </a:r>
            <a:endParaRPr kumimoji="0" lang="zh-CN" altLang="en-US" sz="2800" b="1" i="0" u="none" strike="noStrike" kern="0" cap="none" spc="0" normalizeH="0" baseline="0" noProof="0">
              <a:ln>
                <a:noFill/>
              </a:ln>
              <a:solidFill>
                <a:srgbClr val="008000"/>
              </a:solidFill>
              <a:effectLst/>
              <a:uLnTx/>
              <a:uFillTx/>
              <a:latin typeface="Arial" pitchFamily="34" charset="0"/>
              <a:ea typeface="黑体" pitchFamily="49" charset="-122"/>
              <a:cs typeface="Arial" pitchFamily="34" charset="0"/>
            </a:endParaRP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5.3.3</a:t>
            </a:r>
            <a:r>
              <a:rPr lang="en-US" altLang="zh-CN" b="0" smtClean="0"/>
              <a:t> </a:t>
            </a:r>
            <a:r>
              <a:rPr lang="zh-CN" altLang="en-US" b="0" smtClean="0"/>
              <a:t>操作码设计</a:t>
            </a:r>
            <a:r>
              <a:rPr lang="en-US" altLang="zh-CN" b="0" smtClean="0"/>
              <a:t>		</a:t>
            </a:r>
            <a:r>
              <a:rPr lang="en-US" altLang="zh-CN" sz="2800" smtClean="0">
                <a:solidFill>
                  <a:srgbClr val="D60093"/>
                </a:solidFill>
                <a:latin typeface="Arial" pitchFamily="34" charset="0"/>
                <a:ea typeface="黑体" pitchFamily="49" charset="-122"/>
                <a:cs typeface="Arial" pitchFamily="34" charset="0"/>
              </a:rPr>
              <a:t>2. </a:t>
            </a:r>
            <a:r>
              <a:rPr lang="zh-CN" altLang="en-US" sz="2800" smtClean="0">
                <a:solidFill>
                  <a:srgbClr val="D60093"/>
                </a:solidFill>
                <a:latin typeface="Arial" pitchFamily="34" charset="0"/>
                <a:ea typeface="黑体" pitchFamily="49" charset="-122"/>
                <a:cs typeface="Arial" pitchFamily="34" charset="0"/>
              </a:rPr>
              <a:t>变长操作码</a:t>
            </a:r>
            <a:endParaRPr lang="zh-CN" altLang="en-US"/>
          </a:p>
        </p:txBody>
      </p:sp>
      <p:sp>
        <p:nvSpPr>
          <p:cNvPr id="3" name="内容占位符 2"/>
          <p:cNvSpPr>
            <a:spLocks noGrp="1"/>
          </p:cNvSpPr>
          <p:nvPr>
            <p:ph idx="1"/>
          </p:nvPr>
        </p:nvSpPr>
        <p:spPr>
          <a:xfrm>
            <a:off x="457200" y="980728"/>
            <a:ext cx="8578850" cy="1440159"/>
          </a:xfrm>
        </p:spPr>
        <p:txBody>
          <a:bodyPr/>
          <a:lstStyle/>
          <a:p>
            <a:pPr marL="0" indent="0">
              <a:buNone/>
            </a:pPr>
            <a:r>
              <a:rPr lang="en-US" altLang="zh-CN" dirty="0" smtClean="0"/>
              <a:t>【</a:t>
            </a:r>
            <a:r>
              <a:rPr lang="zh-CN" altLang="en-US" dirty="0" smtClean="0"/>
              <a:t>例</a:t>
            </a:r>
            <a:r>
              <a:rPr lang="en-US" altLang="zh-CN" dirty="0" smtClean="0"/>
              <a:t>5.3】</a:t>
            </a:r>
            <a:r>
              <a:rPr lang="zh-CN" altLang="en-US" dirty="0" smtClean="0"/>
              <a:t>某计算机中有</a:t>
            </a:r>
            <a:r>
              <a:rPr lang="en-US" altLang="zh-CN" dirty="0" smtClean="0"/>
              <a:t>20</a:t>
            </a:r>
            <a:r>
              <a:rPr lang="zh-CN" altLang="en-US" dirty="0" smtClean="0"/>
              <a:t>条指令的使用频度是</a:t>
            </a:r>
            <a:r>
              <a:rPr lang="en-US" altLang="zh-CN" dirty="0" smtClean="0"/>
              <a:t>80%</a:t>
            </a:r>
            <a:r>
              <a:rPr lang="zh-CN" altLang="en-US" dirty="0" smtClean="0"/>
              <a:t>，</a:t>
            </a:r>
            <a:r>
              <a:rPr lang="en-US" altLang="zh-CN" dirty="0" smtClean="0"/>
              <a:t>80</a:t>
            </a:r>
            <a:r>
              <a:rPr lang="zh-CN" altLang="en-US" dirty="0" smtClean="0"/>
              <a:t>条指令的使用频度是</a:t>
            </a:r>
            <a:r>
              <a:rPr lang="en-US" altLang="zh-CN" dirty="0" smtClean="0"/>
              <a:t>15%</a:t>
            </a:r>
            <a:r>
              <a:rPr lang="zh-CN" altLang="en-US" dirty="0" smtClean="0"/>
              <a:t>，</a:t>
            </a:r>
            <a:r>
              <a:rPr lang="en-US" altLang="zh-CN" dirty="0" smtClean="0"/>
              <a:t>40</a:t>
            </a:r>
            <a:r>
              <a:rPr lang="zh-CN" altLang="en-US" dirty="0" smtClean="0"/>
              <a:t>条指令的使用频度是</a:t>
            </a:r>
            <a:r>
              <a:rPr lang="en-US" altLang="zh-CN" dirty="0" smtClean="0"/>
              <a:t>5%</a:t>
            </a:r>
            <a:r>
              <a:rPr lang="zh-CN" altLang="en-US" dirty="0" smtClean="0"/>
              <a:t>，试设计固定长度和可变长度的编码。</a:t>
            </a:r>
            <a:endParaRPr lang="zh-CN" altLang="en-US" dirty="0"/>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61</a:t>
            </a:fld>
            <a:endParaRPr lang="en-US" altLang="zh-CN"/>
          </a:p>
        </p:txBody>
      </p:sp>
      <p:sp>
        <p:nvSpPr>
          <p:cNvPr id="5" name="内容占位符 2"/>
          <p:cNvSpPr txBox="1">
            <a:spLocks/>
          </p:cNvSpPr>
          <p:nvPr/>
        </p:nvSpPr>
        <p:spPr bwMode="auto">
          <a:xfrm>
            <a:off x="467544" y="548680"/>
            <a:ext cx="8578850"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bg2"/>
              </a:buClr>
              <a:buSzPct val="75000"/>
              <a:tabLst/>
              <a:defRPr/>
            </a:pPr>
            <a:r>
              <a:rPr kumimoji="0" lang="en-US" altLang="zh-CN"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1</a:t>
            </a:r>
            <a:r>
              <a:rPr kumimoji="0" lang="zh-CN" altLang="en-US"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）基于</a:t>
            </a:r>
            <a:r>
              <a:rPr kumimoji="0" lang="zh-CN" altLang="en-US" sz="2800" b="1" i="0" u="none" strike="noStrike" kern="0" cap="none" spc="0" normalizeH="0" baseline="0" noProof="0" smtClean="0">
                <a:ln>
                  <a:noFill/>
                </a:ln>
                <a:solidFill>
                  <a:srgbClr val="FF6600"/>
                </a:solidFill>
                <a:effectLst/>
                <a:uLnTx/>
                <a:uFillTx/>
                <a:latin typeface="Arial" pitchFamily="34" charset="0"/>
                <a:ea typeface="黑体" pitchFamily="49" charset="-122"/>
                <a:cs typeface="Arial" pitchFamily="34" charset="0"/>
              </a:rPr>
              <a:t>霍夫曼编码</a:t>
            </a:r>
            <a:r>
              <a:rPr kumimoji="0" lang="zh-CN" altLang="en-US"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原理设计变长操作码</a:t>
            </a:r>
            <a:endParaRPr kumimoji="0" lang="zh-CN" altLang="en-US" sz="2800" b="1" i="0" u="none" strike="noStrike" kern="0" cap="none" spc="0" normalizeH="0" baseline="0" noProof="0">
              <a:ln>
                <a:noFill/>
              </a:ln>
              <a:solidFill>
                <a:srgbClr val="008000"/>
              </a:solidFill>
              <a:effectLst/>
              <a:uLnTx/>
              <a:uFillTx/>
              <a:latin typeface="Arial" pitchFamily="34" charset="0"/>
              <a:ea typeface="黑体" pitchFamily="49" charset="-122"/>
              <a:cs typeface="Arial" pitchFamily="34" charset="0"/>
            </a:endParaRPr>
          </a:p>
        </p:txBody>
      </p:sp>
      <p:sp>
        <p:nvSpPr>
          <p:cNvPr id="6" name="内容占位符 2"/>
          <p:cNvSpPr txBox="1">
            <a:spLocks/>
          </p:cNvSpPr>
          <p:nvPr/>
        </p:nvSpPr>
        <p:spPr bwMode="auto">
          <a:xfrm>
            <a:off x="457646" y="2348880"/>
            <a:ext cx="8578850" cy="30243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解</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1</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）定长操作码：</a:t>
            </a:r>
            <a:endParaRPr kumimoji="0" lang="en-US" altLang="zh-CN" sz="2800" b="1" i="0" u="none" strike="noStrike" kern="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lang="en-US" altLang="zh-CN" sz="2800" kern="0" smtClean="0">
                <a:latin typeface="+mn-lt"/>
                <a:ea typeface="+mn-ea"/>
              </a:rPr>
              <a:t>20</a:t>
            </a:r>
            <a:r>
              <a:rPr lang="zh-CN" altLang="en-US" sz="2800" kern="0" smtClean="0">
                <a:latin typeface="宋体" pitchFamily="2" charset="-122"/>
                <a:ea typeface="宋体" pitchFamily="2" charset="-122"/>
              </a:rPr>
              <a:t>＋</a:t>
            </a:r>
            <a:r>
              <a:rPr lang="en-US" altLang="zh-CN" sz="2800" kern="0" smtClean="0">
                <a:latin typeface="+mn-lt"/>
                <a:ea typeface="+mn-ea"/>
              </a:rPr>
              <a:t>80</a:t>
            </a:r>
            <a:r>
              <a:rPr lang="zh-CN" altLang="en-US" sz="2800" kern="0" smtClean="0">
                <a:latin typeface="宋体" pitchFamily="2" charset="-122"/>
                <a:ea typeface="宋体" pitchFamily="2" charset="-122"/>
              </a:rPr>
              <a:t>＋</a:t>
            </a:r>
            <a:r>
              <a:rPr lang="en-US" altLang="zh-CN" sz="2800" kern="0" smtClean="0">
                <a:latin typeface="+mn-lt"/>
                <a:ea typeface="+mn-ea"/>
              </a:rPr>
              <a:t>40</a:t>
            </a:r>
            <a:r>
              <a:rPr lang="zh-CN" altLang="en-US" sz="2800" kern="0" smtClean="0">
                <a:latin typeface="宋体" pitchFamily="2" charset="-122"/>
                <a:ea typeface="宋体" pitchFamily="2" charset="-122"/>
              </a:rPr>
              <a:t>＝</a:t>
            </a:r>
            <a:r>
              <a:rPr lang="en-US" altLang="zh-CN" sz="2800" kern="0" smtClean="0">
                <a:latin typeface="+mn-lt"/>
                <a:ea typeface="+mn-ea"/>
              </a:rPr>
              <a:t>140 </a:t>
            </a:r>
            <a:r>
              <a:rPr lang="zh-CN" altLang="en-US" sz="2800" kern="0" smtClean="0">
                <a:latin typeface="+mn-lt"/>
                <a:ea typeface="+mn-ea"/>
              </a:rPr>
              <a:t>条指令，</a:t>
            </a:r>
            <a:r>
              <a:rPr lang="en-US" altLang="zh-CN" sz="2800" kern="0" smtClean="0">
                <a:latin typeface="+mn-lt"/>
                <a:ea typeface="+mn-ea"/>
              </a:rPr>
              <a:t>8</a:t>
            </a:r>
            <a:r>
              <a:rPr lang="zh-CN" altLang="en-US" sz="2800" kern="0" smtClean="0">
                <a:latin typeface="+mn-lt"/>
                <a:ea typeface="+mn-ea"/>
              </a:rPr>
              <a:t>位操作码长度。</a:t>
            </a:r>
            <a:endParaRPr lang="en-US" altLang="zh-CN" sz="2800" kern="0" smtClean="0">
              <a:latin typeface="+mn-lt"/>
              <a:ea typeface="+mn-ea"/>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从</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256</a:t>
            </a:r>
            <a:r>
              <a:rPr lang="zh-CN" altLang="en-US" sz="2800" kern="0" smtClean="0">
                <a:latin typeface="+mn-lt"/>
                <a:ea typeface="+mn-ea"/>
              </a:rPr>
              <a:t>种编码中选出</a:t>
            </a:r>
            <a:r>
              <a:rPr lang="en-US" altLang="zh-CN" sz="2800" kern="0" smtClean="0">
                <a:latin typeface="+mn-lt"/>
                <a:ea typeface="+mn-ea"/>
              </a:rPr>
              <a:t>140</a:t>
            </a:r>
            <a:r>
              <a:rPr lang="zh-CN" altLang="en-US" sz="2800" kern="0" smtClean="0">
                <a:latin typeface="+mn-lt"/>
                <a:ea typeface="+mn-ea"/>
              </a:rPr>
              <a:t>种即可。</a:t>
            </a:r>
            <a:endParaRPr lang="en-US" altLang="zh-CN" sz="2800" kern="0" smtClean="0">
              <a:latin typeface="+mn-lt"/>
              <a:ea typeface="+mn-ea"/>
            </a:endParaRPr>
          </a:p>
          <a:p>
            <a:pPr algn="l">
              <a:spcBef>
                <a:spcPts val="1800"/>
              </a:spcBef>
              <a:buClr>
                <a:schemeClr val="bg2"/>
              </a:buClr>
              <a:buSzPct val="75000"/>
            </a:pPr>
            <a:r>
              <a:rPr lang="zh-CN" altLang="en-US" sz="2800" kern="0" smtClean="0">
                <a:solidFill>
                  <a:srgbClr val="000000"/>
                </a:solidFill>
                <a:latin typeface="Times New Roman"/>
                <a:ea typeface="楷体_GB2312"/>
              </a:rPr>
              <a:t>（</a:t>
            </a:r>
            <a:r>
              <a:rPr lang="en-US" altLang="zh-CN" sz="2800" kern="0" smtClean="0">
                <a:solidFill>
                  <a:srgbClr val="000000"/>
                </a:solidFill>
                <a:latin typeface="Times New Roman"/>
                <a:ea typeface="楷体_GB2312"/>
              </a:rPr>
              <a:t>2</a:t>
            </a:r>
            <a:r>
              <a:rPr lang="zh-CN" altLang="en-US" sz="2800" kern="0" smtClean="0">
                <a:solidFill>
                  <a:srgbClr val="000000"/>
                </a:solidFill>
                <a:latin typeface="Times New Roman"/>
                <a:ea typeface="楷体_GB2312"/>
              </a:rPr>
              <a:t>）扩展操作码：</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lide(fromBottom)">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lide(fromBottom)">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lide(fromBottom)">
                                      <p:cBhvr>
                                        <p:cTn id="17" dur="500"/>
                                        <p:tgtEl>
                                          <p:spTgt spid="6">
                                            <p:txEl>
                                              <p:pRg st="2" end="2"/>
                                            </p:txEl>
                                          </p:spTgt>
                                        </p:tgtEl>
                                      </p:cBhvr>
                                    </p:animEffect>
                                  </p:childTnLst>
                                </p:cTn>
                              </p:par>
                            </p:childTnLst>
                          </p:cTn>
                        </p:par>
                        <p:par>
                          <p:cTn id="18" fill="hold">
                            <p:stCondLst>
                              <p:cond delay="500"/>
                            </p:stCondLst>
                            <p:childTnLst>
                              <p:par>
                                <p:cTn id="19" presetID="12" presetClass="entr" presetSubtype="4" fill="hold" nodeType="after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slide(fromBottom)">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slide(fromBottom)">
                                      <p:cBhvr>
                                        <p:cTn id="26"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591B6738-5A60-468E-A237-4E46B15B9A6B}" type="slidenum">
              <a:rPr lang="zh-CN" altLang="en-US" smtClean="0"/>
              <a:pPr/>
              <a:t>62</a:t>
            </a:fld>
            <a:endParaRPr lang="en-US" altLang="zh-CN"/>
          </a:p>
        </p:txBody>
      </p:sp>
      <p:graphicFrame>
        <p:nvGraphicFramePr>
          <p:cNvPr id="9" name="表格 8"/>
          <p:cNvGraphicFramePr>
            <a:graphicFrameLocks noGrp="1"/>
          </p:cNvGraphicFramePr>
          <p:nvPr/>
        </p:nvGraphicFramePr>
        <p:xfrm>
          <a:off x="611560" y="332656"/>
          <a:ext cx="7848872" cy="6126480"/>
        </p:xfrm>
        <a:graphic>
          <a:graphicData uri="http://schemas.openxmlformats.org/drawingml/2006/table">
            <a:tbl>
              <a:tblPr firstRow="1" bandRow="1">
                <a:tableStyleId>{5940675A-B579-460E-94D1-54222C63F5DA}</a:tableStyleId>
              </a:tblPr>
              <a:tblGrid>
                <a:gridCol w="864096">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792088">
                  <a:extLst>
                    <a:ext uri="{9D8B030D-6E8A-4147-A177-3AD203B41FA5}">
                      <a16:colId xmlns:a16="http://schemas.microsoft.com/office/drawing/2014/main" val="20004"/>
                    </a:ext>
                  </a:extLst>
                </a:gridCol>
                <a:gridCol w="3528392">
                  <a:extLst>
                    <a:ext uri="{9D8B030D-6E8A-4147-A177-3AD203B41FA5}">
                      <a16:colId xmlns:a16="http://schemas.microsoft.com/office/drawing/2014/main" val="20005"/>
                    </a:ext>
                  </a:extLst>
                </a:gridCol>
              </a:tblGrid>
              <a:tr h="78554">
                <a:tc>
                  <a:txBody>
                    <a:bodyPr/>
                    <a:lstStyle/>
                    <a:p>
                      <a:pPr algn="ctr"/>
                      <a:r>
                        <a:rPr lang="zh-CN" altLang="en-US" sz="1800" b="1" smtClean="0">
                          <a:latin typeface="+mn-lt"/>
                          <a:ea typeface="宋体" pitchFamily="2" charset="-122"/>
                        </a:rPr>
                        <a:t>频度</a:t>
                      </a:r>
                      <a:endParaRPr lang="zh-CN" altLang="en-US" sz="1800" b="1">
                        <a:latin typeface="+mn-lt"/>
                        <a:ea typeface="宋体" pitchFamily="2" charset="-122"/>
                      </a:endParaRPr>
                    </a:p>
                  </a:txBody>
                  <a:tcPr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1800" b="1" smtClean="0">
                          <a:latin typeface="+mn-lt"/>
                          <a:ea typeface="宋体" pitchFamily="2" charset="-122"/>
                        </a:rPr>
                        <a:t>条数</a:t>
                      </a:r>
                      <a:endParaRPr lang="zh-CN" altLang="en-US" sz="1800" b="1">
                        <a:latin typeface="+mn-lt"/>
                        <a:ea typeface="宋体" pitchFamily="2" charset="-122"/>
                      </a:endParaRPr>
                    </a:p>
                  </a:txBody>
                  <a:tcPr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3">
                  <a:txBody>
                    <a:bodyPr/>
                    <a:lstStyle/>
                    <a:p>
                      <a:pPr algn="ctr"/>
                      <a:r>
                        <a:rPr lang="zh-CN" altLang="en-US" sz="1800" b="1" smtClean="0">
                          <a:latin typeface="+mn-lt"/>
                          <a:ea typeface="宋体" pitchFamily="2" charset="-122"/>
                        </a:rPr>
                        <a:t>操作码编码</a:t>
                      </a:r>
                      <a:endParaRPr lang="zh-CN" altLang="en-US" sz="1800" b="1">
                        <a:latin typeface="+mn-lt"/>
                        <a:ea typeface="宋体" pitchFamily="2" charset="-122"/>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zh-CN" altLang="en-US" sz="1200" b="1">
                        <a:latin typeface="+mn-lt"/>
                        <a:ea typeface="宋体" pitchFamily="2" charset="-122"/>
                      </a:endParaRPr>
                    </a:p>
                  </a:txBody>
                  <a:tcPr marT="0" marB="0" anchor="ctr"/>
                </a:tc>
                <a:tc hMerge="1">
                  <a:txBody>
                    <a:bodyPr/>
                    <a:lstStyle/>
                    <a:p>
                      <a:pPr algn="ctr"/>
                      <a:endParaRPr lang="zh-CN" altLang="en-US" sz="1200" b="1">
                        <a:latin typeface="+mn-lt"/>
                        <a:ea typeface="宋体" pitchFamily="2" charset="-122"/>
                      </a:endParaRPr>
                    </a:p>
                  </a:txBody>
                  <a:tcPr marT="0" marB="0" anchor="ctr"/>
                </a:tc>
                <a:tc>
                  <a:txBody>
                    <a:bodyPr/>
                    <a:lstStyle/>
                    <a:p>
                      <a:pPr algn="ctr"/>
                      <a:r>
                        <a:rPr lang="zh-CN" altLang="en-US" sz="1800" b="1" smtClean="0">
                          <a:latin typeface="+mn-lt"/>
                          <a:ea typeface="宋体" pitchFamily="2" charset="-122"/>
                        </a:rPr>
                        <a:t>扩展位数应满足的关系</a:t>
                      </a:r>
                      <a:endParaRPr lang="zh-CN" altLang="en-US" sz="1800" b="1">
                        <a:latin typeface="+mn-lt"/>
                        <a:ea typeface="宋体" pitchFamily="2" charset="-122"/>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8554">
                <a:tc rowSpan="20">
                  <a:txBody>
                    <a:bodyPr/>
                    <a:lstStyle/>
                    <a:p>
                      <a:pPr algn="ctr"/>
                      <a:r>
                        <a:rPr lang="en-US" altLang="zh-CN" sz="2000" b="1" smtClean="0">
                          <a:latin typeface="+mn-lt"/>
                          <a:ea typeface="宋体" pitchFamily="2" charset="-122"/>
                        </a:rPr>
                        <a:t>80%</a:t>
                      </a:r>
                      <a:endParaRPr lang="zh-CN" altLang="en-US" sz="2000" b="1">
                        <a:latin typeface="+mn-lt"/>
                        <a:ea typeface="宋体" pitchFamily="2" charset="-122"/>
                      </a:endParaRPr>
                    </a:p>
                  </a:txBody>
                  <a:tcPr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0">
                  <a:txBody>
                    <a:bodyPr/>
                    <a:lstStyle/>
                    <a:p>
                      <a:pPr algn="ctr"/>
                      <a:r>
                        <a:rPr lang="en-US" altLang="zh-CN" sz="2000" b="1" smtClean="0">
                          <a:latin typeface="+mn-lt"/>
                          <a:ea typeface="宋体" pitchFamily="2" charset="-122"/>
                        </a:rPr>
                        <a:t>20</a:t>
                      </a:r>
                      <a:endParaRPr lang="zh-CN" altLang="en-US" sz="2000" b="1">
                        <a:latin typeface="+mn-lt"/>
                        <a:ea typeface="宋体" pitchFamily="2" charset="-122"/>
                      </a:endParaRPr>
                    </a:p>
                  </a:txBody>
                  <a:tcPr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200" b="1" smtClean="0">
                          <a:latin typeface="Arial" pitchFamily="34" charset="0"/>
                          <a:ea typeface="宋体" pitchFamily="2" charset="-122"/>
                          <a:cs typeface="Arial" pitchFamily="34" charset="0"/>
                        </a:rPr>
                        <a:t>00000</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rowSpan="20">
                  <a:txBody>
                    <a:bodyPr/>
                    <a:lstStyle/>
                    <a:p>
                      <a:pPr algn="ctr"/>
                      <a:r>
                        <a:rPr lang="en-US" altLang="zh-CN" sz="2000" b="1" smtClean="0">
                          <a:latin typeface="+mn-lt"/>
                          <a:ea typeface="宋体" pitchFamily="2" charset="-122"/>
                        </a:rPr>
                        <a:t>2</a:t>
                      </a:r>
                      <a:r>
                        <a:rPr lang="en-US" altLang="zh-CN" sz="2000" b="1" baseline="30000" smtClean="0">
                          <a:latin typeface="+mn-lt"/>
                          <a:ea typeface="宋体" pitchFamily="2" charset="-122"/>
                        </a:rPr>
                        <a:t>5</a:t>
                      </a:r>
                      <a:r>
                        <a:rPr lang="zh-CN" altLang="en-US" sz="2000" b="1" baseline="0" smtClean="0">
                          <a:latin typeface="+mn-lt"/>
                          <a:ea typeface="宋体" pitchFamily="2" charset="-122"/>
                        </a:rPr>
                        <a:t>＝</a:t>
                      </a:r>
                      <a:r>
                        <a:rPr lang="en-US" altLang="zh-CN" sz="2000" b="1" baseline="0" smtClean="0">
                          <a:latin typeface="+mn-lt"/>
                          <a:ea typeface="宋体" pitchFamily="2" charset="-122"/>
                        </a:rPr>
                        <a:t>32</a:t>
                      </a:r>
                      <a:r>
                        <a:rPr lang="en-US" altLang="zh-CN" sz="2000" b="1" smtClean="0">
                          <a:latin typeface="+mn-lt"/>
                          <a:ea typeface="宋体" pitchFamily="2" charset="-122"/>
                        </a:rPr>
                        <a:t>＞20</a:t>
                      </a:r>
                      <a:endParaRPr lang="zh-CN" altLang="en-US" sz="2000" b="1">
                        <a:latin typeface="+mn-lt"/>
                        <a:ea typeface="宋体" pitchFamily="2" charset="-122"/>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00001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02"/>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00010</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03"/>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00011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04"/>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00100</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05"/>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00101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06"/>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00110</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07"/>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00111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08"/>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01000</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09"/>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01001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10"/>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01010</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11"/>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01011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12"/>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01100</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13"/>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01101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14"/>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01110</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15"/>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01111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16"/>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10000</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17"/>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10001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18"/>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10010</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19"/>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10011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20"/>
                  </a:ext>
                </a:extLst>
              </a:tr>
              <a:tr h="78554">
                <a:tc rowSpan="10">
                  <a:txBody>
                    <a:bodyPr/>
                    <a:lstStyle/>
                    <a:p>
                      <a:pPr algn="ctr"/>
                      <a:r>
                        <a:rPr lang="en-US" altLang="zh-CN" sz="2000" b="1" smtClean="0">
                          <a:latin typeface="+mn-lt"/>
                          <a:ea typeface="宋体" pitchFamily="2" charset="-122"/>
                        </a:rPr>
                        <a:t>15%</a:t>
                      </a:r>
                      <a:endParaRPr lang="zh-CN" altLang="en-US" sz="2000" b="1">
                        <a:latin typeface="+mn-lt"/>
                        <a:ea typeface="宋体" pitchFamily="2" charset="-122"/>
                      </a:endParaRPr>
                    </a:p>
                  </a:txBody>
                  <a:tcPr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10">
                  <a:txBody>
                    <a:bodyPr/>
                    <a:lstStyle/>
                    <a:p>
                      <a:pPr algn="ctr"/>
                      <a:r>
                        <a:rPr lang="en-US" altLang="zh-CN" sz="2000" b="1" smtClean="0">
                          <a:latin typeface="+mn-lt"/>
                          <a:ea typeface="宋体" pitchFamily="2" charset="-122"/>
                        </a:rPr>
                        <a:t>80</a:t>
                      </a:r>
                      <a:endParaRPr lang="zh-CN" altLang="en-US" sz="2000" b="1">
                        <a:latin typeface="+mn-lt"/>
                        <a:ea typeface="宋体" pitchFamily="2" charset="-122"/>
                      </a:endParaRPr>
                    </a:p>
                  </a:txBody>
                  <a:tcPr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200" b="1" smtClean="0">
                          <a:latin typeface="Arial" pitchFamily="34" charset="0"/>
                          <a:ea typeface="宋体" pitchFamily="2" charset="-122"/>
                          <a:cs typeface="Arial" pitchFamily="34" charset="0"/>
                        </a:rPr>
                        <a:t>10100</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r>
                        <a:rPr lang="en-US" altLang="zh-CN" sz="1200" b="1" smtClean="0">
                          <a:latin typeface="Arial" pitchFamily="34" charset="0"/>
                          <a:ea typeface="宋体" pitchFamily="2" charset="-122"/>
                          <a:cs typeface="Arial" pitchFamily="34" charset="0"/>
                        </a:rPr>
                        <a:t>000</a:t>
                      </a:r>
                      <a:r>
                        <a:rPr lang="zh-CN" altLang="en-US" sz="1200" b="1" smtClean="0">
                          <a:latin typeface="Arial" pitchFamily="34" charset="0"/>
                          <a:ea typeface="宋体" pitchFamily="2" charset="-122"/>
                          <a:cs typeface="Arial" pitchFamily="34" charset="0"/>
                        </a:rPr>
                        <a:t>～</a:t>
                      </a:r>
                      <a:r>
                        <a:rPr lang="en-US" altLang="zh-CN" sz="1200" b="1" smtClean="0">
                          <a:latin typeface="Arial" pitchFamily="34" charset="0"/>
                          <a:ea typeface="宋体" pitchFamily="2" charset="-122"/>
                          <a:cs typeface="Arial" pitchFamily="34" charset="0"/>
                        </a:rPr>
                        <a:t>111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rowSpan="10">
                  <a:txBody>
                    <a:bodyPr/>
                    <a:lstStyle/>
                    <a:p>
                      <a:pPr algn="ctr"/>
                      <a:r>
                        <a:rPr lang="en-US" altLang="zh-CN" sz="2000" b="1" smtClean="0">
                          <a:latin typeface="+mn-lt"/>
                          <a:ea typeface="宋体" pitchFamily="2" charset="-122"/>
                        </a:rPr>
                        <a:t>(2</a:t>
                      </a:r>
                      <a:r>
                        <a:rPr lang="en-US" altLang="zh-CN" sz="2000" b="1" baseline="30000" smtClean="0">
                          <a:latin typeface="+mn-lt"/>
                          <a:ea typeface="宋体" pitchFamily="2" charset="-122"/>
                        </a:rPr>
                        <a:t>5</a:t>
                      </a:r>
                      <a:r>
                        <a:rPr lang="en-US" altLang="zh-CN" sz="2000" b="1" smtClean="0">
                          <a:latin typeface="+mn-lt"/>
                          <a:ea typeface="宋体" pitchFamily="2" charset="-122"/>
                        </a:rPr>
                        <a:t>-20)×2</a:t>
                      </a:r>
                      <a:r>
                        <a:rPr lang="en-US" altLang="zh-CN" sz="2000" b="1" baseline="30000" smtClean="0">
                          <a:latin typeface="+mn-lt"/>
                          <a:ea typeface="宋体" pitchFamily="2" charset="-122"/>
                        </a:rPr>
                        <a:t>3</a:t>
                      </a:r>
                      <a:r>
                        <a:rPr lang="zh-CN" altLang="en-US" sz="2000" b="1" baseline="0" smtClean="0">
                          <a:latin typeface="+mn-lt"/>
                          <a:ea typeface="宋体" pitchFamily="2" charset="-122"/>
                        </a:rPr>
                        <a:t>＝</a:t>
                      </a:r>
                      <a:r>
                        <a:rPr lang="en-US" altLang="zh-CN" sz="2000" b="1" baseline="0" smtClean="0">
                          <a:latin typeface="+mn-lt"/>
                          <a:ea typeface="宋体" pitchFamily="2" charset="-122"/>
                        </a:rPr>
                        <a:t>96</a:t>
                      </a:r>
                      <a:r>
                        <a:rPr lang="en-US" altLang="zh-CN" sz="2000" b="1" smtClean="0">
                          <a:latin typeface="+mn-lt"/>
                          <a:ea typeface="宋体" pitchFamily="2" charset="-122"/>
                        </a:rPr>
                        <a:t>＞80</a:t>
                      </a:r>
                      <a:endParaRPr lang="zh-CN" altLang="en-US" sz="2000" b="1">
                        <a:latin typeface="+mn-lt"/>
                        <a:ea typeface="宋体" pitchFamily="2" charset="-122"/>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1"/>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10101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r>
                        <a:rPr lang="en-US" altLang="zh-CN" sz="1200" b="1" smtClean="0">
                          <a:latin typeface="Arial" pitchFamily="34" charset="0"/>
                          <a:ea typeface="宋体" pitchFamily="2" charset="-122"/>
                          <a:cs typeface="Arial" pitchFamily="34" charset="0"/>
                        </a:rPr>
                        <a:t>000</a:t>
                      </a:r>
                      <a:r>
                        <a:rPr lang="zh-CN" altLang="en-US" sz="1200" b="1" smtClean="0">
                          <a:latin typeface="Arial" pitchFamily="34" charset="0"/>
                          <a:ea typeface="宋体" pitchFamily="2" charset="-122"/>
                          <a:cs typeface="Arial" pitchFamily="34" charset="0"/>
                        </a:rPr>
                        <a:t>～</a:t>
                      </a:r>
                      <a:r>
                        <a:rPr lang="en-US" altLang="zh-CN" sz="1200" b="1" smtClean="0">
                          <a:latin typeface="Arial" pitchFamily="34" charset="0"/>
                          <a:ea typeface="宋体" pitchFamily="2" charset="-122"/>
                          <a:cs typeface="Arial" pitchFamily="34" charset="0"/>
                        </a:rPr>
                        <a:t>111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22"/>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10110</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r>
                        <a:rPr lang="en-US" altLang="zh-CN" sz="1200" b="1" smtClean="0">
                          <a:latin typeface="Arial" pitchFamily="34" charset="0"/>
                          <a:ea typeface="宋体" pitchFamily="2" charset="-122"/>
                          <a:cs typeface="Arial" pitchFamily="34" charset="0"/>
                        </a:rPr>
                        <a:t>000</a:t>
                      </a:r>
                      <a:r>
                        <a:rPr lang="zh-CN" altLang="en-US" sz="1200" b="1" smtClean="0">
                          <a:latin typeface="Arial" pitchFamily="34" charset="0"/>
                          <a:ea typeface="宋体" pitchFamily="2" charset="-122"/>
                          <a:cs typeface="Arial" pitchFamily="34" charset="0"/>
                        </a:rPr>
                        <a:t>～</a:t>
                      </a:r>
                      <a:r>
                        <a:rPr lang="en-US" altLang="zh-CN" sz="1200" b="1" smtClean="0">
                          <a:latin typeface="Arial" pitchFamily="34" charset="0"/>
                          <a:ea typeface="宋体" pitchFamily="2" charset="-122"/>
                          <a:cs typeface="Arial" pitchFamily="34" charset="0"/>
                        </a:rPr>
                        <a:t>111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23"/>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10111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r>
                        <a:rPr lang="en-US" altLang="zh-CN" sz="1200" b="1" smtClean="0">
                          <a:latin typeface="Arial" pitchFamily="34" charset="0"/>
                          <a:ea typeface="宋体" pitchFamily="2" charset="-122"/>
                          <a:cs typeface="Arial" pitchFamily="34" charset="0"/>
                        </a:rPr>
                        <a:t>000</a:t>
                      </a:r>
                      <a:r>
                        <a:rPr lang="zh-CN" altLang="en-US" sz="1200" b="1" smtClean="0">
                          <a:latin typeface="Arial" pitchFamily="34" charset="0"/>
                          <a:ea typeface="宋体" pitchFamily="2" charset="-122"/>
                          <a:cs typeface="Arial" pitchFamily="34" charset="0"/>
                        </a:rPr>
                        <a:t>～</a:t>
                      </a:r>
                      <a:r>
                        <a:rPr lang="en-US" altLang="zh-CN" sz="1200" b="1" smtClean="0">
                          <a:latin typeface="Arial" pitchFamily="34" charset="0"/>
                          <a:ea typeface="宋体" pitchFamily="2" charset="-122"/>
                          <a:cs typeface="Arial" pitchFamily="34" charset="0"/>
                        </a:rPr>
                        <a:t>111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24"/>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11000</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r>
                        <a:rPr lang="en-US" altLang="zh-CN" sz="1200" b="1" smtClean="0">
                          <a:latin typeface="Arial" pitchFamily="34" charset="0"/>
                          <a:ea typeface="宋体" pitchFamily="2" charset="-122"/>
                          <a:cs typeface="Arial" pitchFamily="34" charset="0"/>
                        </a:rPr>
                        <a:t>000</a:t>
                      </a:r>
                      <a:r>
                        <a:rPr lang="zh-CN" altLang="en-US" sz="1200" b="1" smtClean="0">
                          <a:latin typeface="Arial" pitchFamily="34" charset="0"/>
                          <a:ea typeface="宋体" pitchFamily="2" charset="-122"/>
                          <a:cs typeface="Arial" pitchFamily="34" charset="0"/>
                        </a:rPr>
                        <a:t>～</a:t>
                      </a:r>
                      <a:r>
                        <a:rPr lang="en-US" altLang="zh-CN" sz="1200" b="1" smtClean="0">
                          <a:latin typeface="Arial" pitchFamily="34" charset="0"/>
                          <a:ea typeface="宋体" pitchFamily="2" charset="-122"/>
                          <a:cs typeface="Arial" pitchFamily="34" charset="0"/>
                        </a:rPr>
                        <a:t>111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25"/>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11001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r>
                        <a:rPr lang="en-US" altLang="zh-CN" sz="1200" b="1" smtClean="0">
                          <a:latin typeface="Arial" pitchFamily="34" charset="0"/>
                          <a:ea typeface="宋体" pitchFamily="2" charset="-122"/>
                          <a:cs typeface="Arial" pitchFamily="34" charset="0"/>
                        </a:rPr>
                        <a:t>000</a:t>
                      </a:r>
                      <a:r>
                        <a:rPr lang="zh-CN" altLang="en-US" sz="1200" b="1" smtClean="0">
                          <a:latin typeface="Arial" pitchFamily="34" charset="0"/>
                          <a:ea typeface="宋体" pitchFamily="2" charset="-122"/>
                          <a:cs typeface="Arial" pitchFamily="34" charset="0"/>
                        </a:rPr>
                        <a:t>～</a:t>
                      </a:r>
                      <a:r>
                        <a:rPr lang="en-US" altLang="zh-CN" sz="1200" b="1" smtClean="0">
                          <a:latin typeface="Arial" pitchFamily="34" charset="0"/>
                          <a:ea typeface="宋体" pitchFamily="2" charset="-122"/>
                          <a:cs typeface="Arial" pitchFamily="34" charset="0"/>
                        </a:rPr>
                        <a:t>111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26"/>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11010</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r>
                        <a:rPr lang="en-US" altLang="zh-CN" sz="1200" b="1" smtClean="0">
                          <a:latin typeface="Arial" pitchFamily="34" charset="0"/>
                          <a:ea typeface="宋体" pitchFamily="2" charset="-122"/>
                          <a:cs typeface="Arial" pitchFamily="34" charset="0"/>
                        </a:rPr>
                        <a:t>000</a:t>
                      </a:r>
                      <a:r>
                        <a:rPr lang="zh-CN" altLang="en-US" sz="1200" b="1" smtClean="0">
                          <a:latin typeface="Arial" pitchFamily="34" charset="0"/>
                          <a:ea typeface="宋体" pitchFamily="2" charset="-122"/>
                          <a:cs typeface="Arial" pitchFamily="34" charset="0"/>
                        </a:rPr>
                        <a:t>～</a:t>
                      </a:r>
                      <a:r>
                        <a:rPr lang="en-US" altLang="zh-CN" sz="1200" b="1" smtClean="0">
                          <a:latin typeface="Arial" pitchFamily="34" charset="0"/>
                          <a:ea typeface="宋体" pitchFamily="2" charset="-122"/>
                          <a:cs typeface="Arial" pitchFamily="34" charset="0"/>
                        </a:rPr>
                        <a:t>111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27"/>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11011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r>
                        <a:rPr lang="en-US" altLang="zh-CN" sz="1200" b="1" smtClean="0">
                          <a:latin typeface="Arial" pitchFamily="34" charset="0"/>
                          <a:ea typeface="宋体" pitchFamily="2" charset="-122"/>
                          <a:cs typeface="Arial" pitchFamily="34" charset="0"/>
                        </a:rPr>
                        <a:t>000</a:t>
                      </a:r>
                      <a:r>
                        <a:rPr lang="zh-CN" altLang="en-US" sz="1200" b="1" smtClean="0">
                          <a:latin typeface="Arial" pitchFamily="34" charset="0"/>
                          <a:ea typeface="宋体" pitchFamily="2" charset="-122"/>
                          <a:cs typeface="Arial" pitchFamily="34" charset="0"/>
                        </a:rPr>
                        <a:t>～</a:t>
                      </a:r>
                      <a:r>
                        <a:rPr lang="en-US" altLang="zh-CN" sz="1200" b="1" smtClean="0">
                          <a:latin typeface="Arial" pitchFamily="34" charset="0"/>
                          <a:ea typeface="宋体" pitchFamily="2" charset="-122"/>
                          <a:cs typeface="Arial" pitchFamily="34" charset="0"/>
                        </a:rPr>
                        <a:t>111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28"/>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11100</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r>
                        <a:rPr lang="en-US" altLang="zh-CN" sz="1200" b="1" smtClean="0">
                          <a:latin typeface="Arial" pitchFamily="34" charset="0"/>
                          <a:ea typeface="宋体" pitchFamily="2" charset="-122"/>
                          <a:cs typeface="Arial" pitchFamily="34" charset="0"/>
                        </a:rPr>
                        <a:t>000</a:t>
                      </a:r>
                      <a:r>
                        <a:rPr lang="zh-CN" altLang="en-US" sz="1200" b="1" smtClean="0">
                          <a:latin typeface="Arial" pitchFamily="34" charset="0"/>
                          <a:ea typeface="宋体" pitchFamily="2" charset="-122"/>
                          <a:cs typeface="Arial" pitchFamily="34" charset="0"/>
                        </a:rPr>
                        <a:t>～</a:t>
                      </a:r>
                      <a:r>
                        <a:rPr lang="en-US" altLang="zh-CN" sz="1200" b="1" smtClean="0">
                          <a:latin typeface="Arial" pitchFamily="34" charset="0"/>
                          <a:ea typeface="宋体" pitchFamily="2" charset="-122"/>
                          <a:cs typeface="Arial" pitchFamily="34" charset="0"/>
                        </a:rPr>
                        <a:t>111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29"/>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11101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r>
                        <a:rPr lang="en-US" altLang="zh-CN" sz="1200" b="1" smtClean="0">
                          <a:latin typeface="Arial" pitchFamily="34" charset="0"/>
                          <a:ea typeface="宋体" pitchFamily="2" charset="-122"/>
                          <a:cs typeface="Arial" pitchFamily="34" charset="0"/>
                        </a:rPr>
                        <a:t>000</a:t>
                      </a:r>
                      <a:r>
                        <a:rPr lang="zh-CN" altLang="en-US" sz="1200" b="1" smtClean="0">
                          <a:latin typeface="Arial" pitchFamily="34" charset="0"/>
                          <a:ea typeface="宋体" pitchFamily="2" charset="-122"/>
                          <a:cs typeface="Arial" pitchFamily="34" charset="0"/>
                        </a:rPr>
                        <a:t>～</a:t>
                      </a:r>
                      <a:r>
                        <a:rPr lang="en-US" altLang="zh-CN" sz="1200" b="1" smtClean="0">
                          <a:latin typeface="Arial" pitchFamily="34" charset="0"/>
                          <a:ea typeface="宋体" pitchFamily="2" charset="-122"/>
                          <a:cs typeface="Arial" pitchFamily="34" charset="0"/>
                        </a:rPr>
                        <a:t>111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66"/>
                    </a:solidFill>
                  </a:tcPr>
                </a:tc>
                <a:tc>
                  <a:txBody>
                    <a:bodyPr/>
                    <a:lstStyle/>
                    <a:p>
                      <a:pPr algn="ct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vMerge="1">
                  <a:txBody>
                    <a:bodyPr/>
                    <a:lstStyle/>
                    <a:p>
                      <a:pPr algn="ctr"/>
                      <a:endParaRPr lang="zh-CN" altLang="en-US" sz="1200" b="1">
                        <a:latin typeface="+mn-lt"/>
                        <a:ea typeface="宋体" pitchFamily="2" charset="-122"/>
                      </a:endParaRPr>
                    </a:p>
                  </a:txBody>
                  <a:tcPr marT="0" marB="0" anchor="ctr"/>
                </a:tc>
                <a:extLst>
                  <a:ext uri="{0D108BD9-81ED-4DB2-BD59-A6C34878D82A}">
                    <a16:rowId xmlns:a16="http://schemas.microsoft.com/office/drawing/2014/main" val="10030"/>
                  </a:ext>
                </a:extLst>
              </a:tr>
              <a:tr h="78554">
                <a:tc rowSpan="2">
                  <a:txBody>
                    <a:bodyPr/>
                    <a:lstStyle/>
                    <a:p>
                      <a:pPr algn="ctr"/>
                      <a:r>
                        <a:rPr lang="en-US" altLang="zh-CN" sz="2000" b="1" smtClean="0">
                          <a:latin typeface="+mn-lt"/>
                          <a:ea typeface="宋体" pitchFamily="2" charset="-122"/>
                        </a:rPr>
                        <a:t>5%</a:t>
                      </a:r>
                      <a:endParaRPr lang="zh-CN" altLang="en-US" sz="2000" b="1">
                        <a:latin typeface="+mn-lt"/>
                        <a:ea typeface="宋体" pitchFamily="2" charset="-122"/>
                      </a:endParaRPr>
                    </a:p>
                  </a:txBody>
                  <a:tcPr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en-US" altLang="zh-CN" sz="2000" b="1" smtClean="0">
                          <a:latin typeface="+mn-lt"/>
                          <a:ea typeface="宋体" pitchFamily="2" charset="-122"/>
                        </a:rPr>
                        <a:t>40</a:t>
                      </a:r>
                      <a:endParaRPr lang="zh-CN" altLang="en-US" sz="2000" b="1">
                        <a:latin typeface="+mn-lt"/>
                        <a:ea typeface="宋体" pitchFamily="2" charset="-122"/>
                      </a:endParaRPr>
                    </a:p>
                  </a:txBody>
                  <a:tcPr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200" b="1" smtClean="0">
                          <a:latin typeface="Arial" pitchFamily="34" charset="0"/>
                          <a:ea typeface="宋体" pitchFamily="2" charset="-122"/>
                          <a:cs typeface="Arial" pitchFamily="34" charset="0"/>
                        </a:rPr>
                        <a:t>11110</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99FF"/>
                    </a:solidFill>
                  </a:tcPr>
                </a:tc>
                <a:tc>
                  <a:txBody>
                    <a:bodyPr/>
                    <a:lstStyle/>
                    <a:p>
                      <a:pPr algn="ctr"/>
                      <a:r>
                        <a:rPr lang="en-US" altLang="zh-CN" sz="1200" b="1" smtClean="0">
                          <a:latin typeface="Arial" pitchFamily="34" charset="0"/>
                          <a:ea typeface="宋体" pitchFamily="2" charset="-122"/>
                          <a:cs typeface="Arial" pitchFamily="34" charset="0"/>
                        </a:rPr>
                        <a:t>000</a:t>
                      </a:r>
                      <a:r>
                        <a:rPr lang="zh-CN" altLang="en-US" sz="1200" b="1" smtClean="0">
                          <a:latin typeface="Arial" pitchFamily="34" charset="0"/>
                          <a:ea typeface="宋体" pitchFamily="2" charset="-122"/>
                          <a:cs typeface="Arial" pitchFamily="34" charset="0"/>
                        </a:rPr>
                        <a:t>～</a:t>
                      </a:r>
                      <a:r>
                        <a:rPr lang="en-US" altLang="zh-CN" sz="1200" b="1" smtClean="0">
                          <a:latin typeface="Arial" pitchFamily="34" charset="0"/>
                          <a:ea typeface="宋体" pitchFamily="2" charset="-122"/>
                          <a:cs typeface="Arial" pitchFamily="34" charset="0"/>
                        </a:rPr>
                        <a:t>111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99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1" smtClean="0">
                          <a:latin typeface="Arial" pitchFamily="34" charset="0"/>
                          <a:ea typeface="宋体" pitchFamily="2" charset="-122"/>
                          <a:cs typeface="Arial" pitchFamily="34" charset="0"/>
                        </a:rPr>
                        <a:t>00</a:t>
                      </a:r>
                      <a:r>
                        <a:rPr lang="zh-CN" altLang="en-US" sz="1200" b="1" smtClean="0">
                          <a:latin typeface="Arial" pitchFamily="34" charset="0"/>
                          <a:ea typeface="宋体" pitchFamily="2" charset="-122"/>
                          <a:cs typeface="Arial" pitchFamily="34" charset="0"/>
                        </a:rPr>
                        <a:t>～</a:t>
                      </a:r>
                      <a:r>
                        <a:rPr lang="en-US" altLang="zh-CN" sz="1200" b="1" smtClean="0">
                          <a:latin typeface="Arial" pitchFamily="34" charset="0"/>
                          <a:ea typeface="宋体" pitchFamily="2" charset="-122"/>
                          <a:cs typeface="Arial" pitchFamily="34" charset="0"/>
                        </a:rPr>
                        <a:t>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99FF"/>
                    </a:solidFill>
                  </a:tcPr>
                </a:tc>
                <a:tc rowSpan="2">
                  <a:txBody>
                    <a:bodyPr/>
                    <a:lstStyle/>
                    <a:p>
                      <a:pPr algn="ctr"/>
                      <a:r>
                        <a:rPr kumimoji="0" lang="en-US" altLang="zh-CN" sz="2000" b="1" i="0" u="none" strike="noStrike" kern="1200" cap="none" spc="0" normalizeH="0" baseline="0" noProof="0" dirty="0" smtClean="0">
                          <a:ln>
                            <a:noFill/>
                          </a:ln>
                          <a:solidFill>
                            <a:srgbClr val="000000"/>
                          </a:solidFill>
                          <a:effectLst/>
                          <a:uLnTx/>
                          <a:uFillTx/>
                          <a:latin typeface="+mn-lt"/>
                          <a:ea typeface="宋体" pitchFamily="2" charset="-122"/>
                          <a:cs typeface="+mn-cs"/>
                        </a:rPr>
                        <a:t>((2</a:t>
                      </a:r>
                      <a:r>
                        <a:rPr kumimoji="0" lang="en-US" altLang="zh-CN" sz="2000" b="1" i="0" u="none" strike="noStrike" kern="1200" cap="none" spc="0" normalizeH="0" baseline="30000" noProof="0" dirty="0" smtClean="0">
                          <a:ln>
                            <a:noFill/>
                          </a:ln>
                          <a:solidFill>
                            <a:srgbClr val="000000"/>
                          </a:solidFill>
                          <a:effectLst/>
                          <a:uLnTx/>
                          <a:uFillTx/>
                          <a:latin typeface="+mn-lt"/>
                          <a:ea typeface="宋体" pitchFamily="2" charset="-122"/>
                          <a:cs typeface="+mn-cs"/>
                        </a:rPr>
                        <a:t>5</a:t>
                      </a:r>
                      <a:r>
                        <a:rPr kumimoji="0" lang="en-US" altLang="zh-CN" sz="2000" b="1" i="0" u="none" strike="noStrike" kern="1200" cap="none" spc="0" normalizeH="0" baseline="0" noProof="0" dirty="0" smtClean="0">
                          <a:ln>
                            <a:noFill/>
                          </a:ln>
                          <a:solidFill>
                            <a:srgbClr val="000000"/>
                          </a:solidFill>
                          <a:effectLst/>
                          <a:uLnTx/>
                          <a:uFillTx/>
                          <a:latin typeface="+mn-lt"/>
                          <a:ea typeface="宋体" pitchFamily="2" charset="-122"/>
                          <a:cs typeface="+mn-cs"/>
                        </a:rPr>
                        <a:t>-20)×2</a:t>
                      </a:r>
                      <a:r>
                        <a:rPr kumimoji="0" lang="en-US" altLang="zh-CN" sz="2000" b="1" i="0" u="none" strike="noStrike" kern="1200" cap="none" spc="0" normalizeH="0" baseline="30000" noProof="0" dirty="0" smtClean="0">
                          <a:ln>
                            <a:noFill/>
                          </a:ln>
                          <a:solidFill>
                            <a:srgbClr val="000000"/>
                          </a:solidFill>
                          <a:effectLst/>
                          <a:uLnTx/>
                          <a:uFillTx/>
                          <a:latin typeface="+mn-lt"/>
                          <a:ea typeface="宋体" pitchFamily="2" charset="-122"/>
                          <a:cs typeface="+mn-cs"/>
                        </a:rPr>
                        <a:t>3</a:t>
                      </a:r>
                      <a:r>
                        <a:rPr kumimoji="0" lang="en-US" altLang="zh-CN" sz="2000" b="1" i="0" u="none" strike="noStrike" kern="1200" cap="none" spc="0" normalizeH="0" baseline="0" noProof="0" dirty="0" smtClean="0">
                          <a:ln>
                            <a:noFill/>
                          </a:ln>
                          <a:solidFill>
                            <a:srgbClr val="000000"/>
                          </a:solidFill>
                          <a:effectLst/>
                          <a:uLnTx/>
                          <a:uFillTx/>
                          <a:latin typeface="+mn-lt"/>
                          <a:ea typeface="宋体" pitchFamily="2" charset="-122"/>
                          <a:cs typeface="+mn-cs"/>
                        </a:rPr>
                        <a:t>-80)×2</a:t>
                      </a:r>
                      <a:r>
                        <a:rPr kumimoji="0" lang="en-US" altLang="zh-CN" sz="2000" b="1" i="0" u="none" strike="noStrike" kern="1200" cap="none" spc="0" normalizeH="0" baseline="30000" noProof="0" dirty="0" smtClean="0">
                          <a:ln>
                            <a:noFill/>
                          </a:ln>
                          <a:solidFill>
                            <a:srgbClr val="000000"/>
                          </a:solidFill>
                          <a:effectLst/>
                          <a:uLnTx/>
                          <a:uFillTx/>
                          <a:latin typeface="+mn-lt"/>
                          <a:ea typeface="宋体" pitchFamily="2" charset="-122"/>
                          <a:cs typeface="+mn-cs"/>
                        </a:rPr>
                        <a:t>2</a:t>
                      </a:r>
                      <a:r>
                        <a:rPr kumimoji="0" lang="zh-CN" altLang="en-US" sz="2000" b="1" i="0" u="none" strike="noStrike" kern="1200" cap="none" spc="0" normalizeH="0" baseline="0" noProof="0" dirty="0" smtClean="0">
                          <a:ln>
                            <a:noFill/>
                          </a:ln>
                          <a:solidFill>
                            <a:srgbClr val="000000"/>
                          </a:solidFill>
                          <a:effectLst/>
                          <a:uLnTx/>
                          <a:uFillTx/>
                          <a:latin typeface="+mn-lt"/>
                          <a:ea typeface="宋体" pitchFamily="2" charset="-122"/>
                          <a:cs typeface="+mn-cs"/>
                        </a:rPr>
                        <a:t>＝</a:t>
                      </a:r>
                      <a:r>
                        <a:rPr kumimoji="0" lang="en-US" altLang="zh-CN" sz="2000" b="1" i="0" u="none" strike="noStrike" kern="1200" cap="none" spc="0" normalizeH="0" baseline="0" noProof="0" dirty="0" smtClean="0">
                          <a:ln>
                            <a:noFill/>
                          </a:ln>
                          <a:solidFill>
                            <a:srgbClr val="000000"/>
                          </a:solidFill>
                          <a:effectLst/>
                          <a:uLnTx/>
                          <a:uFillTx/>
                          <a:latin typeface="+mn-lt"/>
                          <a:ea typeface="宋体" pitchFamily="2" charset="-122"/>
                          <a:cs typeface="+mn-cs"/>
                        </a:rPr>
                        <a:t>64＞40</a:t>
                      </a:r>
                      <a:endParaRPr lang="zh-CN" altLang="en-US" sz="2000" b="1" dirty="0">
                        <a:latin typeface="+mn-lt"/>
                        <a:ea typeface="宋体" pitchFamily="2" charset="-122"/>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1"/>
                  </a:ext>
                </a:extLst>
              </a:tr>
              <a:tr h="78554">
                <a:tc vMerge="1">
                  <a:txBody>
                    <a:bodyPr/>
                    <a:lstStyle/>
                    <a:p>
                      <a:pPr algn="ctr"/>
                      <a:endParaRPr lang="zh-CN" altLang="en-US" sz="1200" b="1">
                        <a:latin typeface="+mn-lt"/>
                        <a:ea typeface="宋体" pitchFamily="2" charset="-122"/>
                      </a:endParaRPr>
                    </a:p>
                  </a:txBody>
                  <a:tcPr marT="0" marB="0" anchor="ctr"/>
                </a:tc>
                <a:tc vMerge="1">
                  <a:txBody>
                    <a:bodyPr/>
                    <a:lstStyle/>
                    <a:p>
                      <a:pPr algn="ctr"/>
                      <a:endParaRPr lang="zh-CN" altLang="en-US" sz="1200" b="1">
                        <a:latin typeface="+mn-lt"/>
                        <a:ea typeface="宋体" pitchFamily="2" charset="-122"/>
                      </a:endParaRPr>
                    </a:p>
                  </a:txBody>
                  <a:tcPr marT="0" marB="0" anchor="ctr"/>
                </a:tc>
                <a:tc>
                  <a:txBody>
                    <a:bodyPr/>
                    <a:lstStyle/>
                    <a:p>
                      <a:pPr algn="ctr"/>
                      <a:r>
                        <a:rPr lang="en-US" altLang="zh-CN" sz="1200" b="1" smtClean="0">
                          <a:latin typeface="Arial" pitchFamily="34" charset="0"/>
                          <a:ea typeface="宋体" pitchFamily="2" charset="-122"/>
                          <a:cs typeface="Arial" pitchFamily="34" charset="0"/>
                        </a:rPr>
                        <a:t>11111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99FF"/>
                    </a:solidFill>
                  </a:tcPr>
                </a:tc>
                <a:tc>
                  <a:txBody>
                    <a:bodyPr/>
                    <a:lstStyle/>
                    <a:p>
                      <a:pPr algn="ctr"/>
                      <a:r>
                        <a:rPr lang="en-US" altLang="zh-CN" sz="1200" b="1" smtClean="0">
                          <a:latin typeface="Arial" pitchFamily="34" charset="0"/>
                          <a:ea typeface="宋体" pitchFamily="2" charset="-122"/>
                          <a:cs typeface="Arial" pitchFamily="34" charset="0"/>
                        </a:rPr>
                        <a:t>000</a:t>
                      </a:r>
                      <a:r>
                        <a:rPr lang="zh-CN" altLang="en-US" sz="1200" b="1" smtClean="0">
                          <a:latin typeface="Arial" pitchFamily="34" charset="0"/>
                          <a:ea typeface="宋体" pitchFamily="2" charset="-122"/>
                          <a:cs typeface="Arial" pitchFamily="34" charset="0"/>
                        </a:rPr>
                        <a:t>～</a:t>
                      </a:r>
                      <a:r>
                        <a:rPr lang="en-US" altLang="zh-CN" sz="1200" b="1" smtClean="0">
                          <a:latin typeface="Arial" pitchFamily="34" charset="0"/>
                          <a:ea typeface="宋体" pitchFamily="2" charset="-122"/>
                          <a:cs typeface="Arial" pitchFamily="34" charset="0"/>
                        </a:rPr>
                        <a:t>111</a:t>
                      </a:r>
                      <a:endParaRPr lang="zh-CN" altLang="en-US" sz="1200" b="1">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99FF"/>
                    </a:solidFill>
                  </a:tcPr>
                </a:tc>
                <a:tc>
                  <a:txBody>
                    <a:bodyPr/>
                    <a:lstStyle/>
                    <a:p>
                      <a:pPr algn="ctr"/>
                      <a:r>
                        <a:rPr lang="en-US" altLang="zh-CN" sz="1200" b="1" dirty="0" smtClean="0">
                          <a:latin typeface="Arial" pitchFamily="34" charset="0"/>
                          <a:ea typeface="宋体" pitchFamily="2" charset="-122"/>
                          <a:cs typeface="Arial" pitchFamily="34" charset="0"/>
                        </a:rPr>
                        <a:t>00</a:t>
                      </a:r>
                      <a:r>
                        <a:rPr lang="zh-CN" altLang="en-US" sz="1200" b="1" dirty="0" smtClean="0">
                          <a:latin typeface="Arial" pitchFamily="34" charset="0"/>
                          <a:ea typeface="宋体" pitchFamily="2" charset="-122"/>
                          <a:cs typeface="Arial" pitchFamily="34" charset="0"/>
                        </a:rPr>
                        <a:t>～</a:t>
                      </a:r>
                      <a:r>
                        <a:rPr lang="en-US" altLang="zh-CN" sz="1200" b="1" dirty="0" smtClean="0">
                          <a:latin typeface="Arial" pitchFamily="34" charset="0"/>
                          <a:ea typeface="宋体" pitchFamily="2" charset="-122"/>
                          <a:cs typeface="Arial" pitchFamily="34" charset="0"/>
                        </a:rPr>
                        <a:t>11</a:t>
                      </a:r>
                      <a:endParaRPr lang="zh-CN" altLang="en-US" sz="1200" b="1" dirty="0">
                        <a:latin typeface="Arial" pitchFamily="34" charset="0"/>
                        <a:ea typeface="宋体" pitchFamily="2" charset="-122"/>
                        <a:cs typeface="Arial" pitchFamily="34" charset="0"/>
                      </a:endParaRPr>
                    </a:p>
                  </a:txBody>
                  <a:tcPr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99FF"/>
                    </a:solidFill>
                  </a:tcPr>
                </a:tc>
                <a:tc vMerge="1">
                  <a:txBody>
                    <a:bodyPr/>
                    <a:lstStyle/>
                    <a:p>
                      <a:pPr algn="ctr"/>
                      <a:endParaRPr lang="zh-CN" altLang="en-US" sz="2000" b="1">
                        <a:latin typeface="+mn-lt"/>
                        <a:ea typeface="宋体" pitchFamily="2" charset="-122"/>
                      </a:endParaRPr>
                    </a:p>
                  </a:txBody>
                  <a:tcPr marT="0" marB="0" anchor="ctr"/>
                </a:tc>
                <a:extLst>
                  <a:ext uri="{0D108BD9-81ED-4DB2-BD59-A6C34878D82A}">
                    <a16:rowId xmlns:a16="http://schemas.microsoft.com/office/drawing/2014/main" val="10032"/>
                  </a:ext>
                </a:extLst>
              </a:tr>
            </a:tbl>
          </a:graphicData>
        </a:graphic>
      </p:graphicFrame>
      <p:sp>
        <p:nvSpPr>
          <p:cNvPr id="10" name="矩形 9"/>
          <p:cNvSpPr/>
          <p:nvPr/>
        </p:nvSpPr>
        <p:spPr bwMode="auto">
          <a:xfrm>
            <a:off x="3635896" y="764704"/>
            <a:ext cx="4608512" cy="1224136"/>
          </a:xfrm>
          <a:prstGeom prst="rect">
            <a:avLst/>
          </a:prstGeom>
          <a:solidFill>
            <a:srgbClr val="CCFFFF"/>
          </a:solidFill>
          <a:ln w="28575" cap="flat" cmpd="sng" algn="ctr">
            <a:solidFill>
              <a:srgbClr val="3366FF"/>
            </a:solidFill>
            <a:prstDash val="solid"/>
            <a:round/>
            <a:headEnd type="none" w="med" len="med"/>
            <a:tailEnd type="triangle" w="med" len="lg"/>
          </a:ln>
          <a:effectLst>
            <a:glow rad="228600">
              <a:schemeClr val="accent4">
                <a:satMod val="175000"/>
                <a:alpha val="40000"/>
              </a:schemeClr>
            </a:glow>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smtClean="0">
                <a:ln>
                  <a:noFill/>
                </a:ln>
                <a:solidFill>
                  <a:schemeClr val="tx1"/>
                </a:solidFill>
                <a:effectLst/>
                <a:latin typeface="Times New Roman" pitchFamily="18" charset="0"/>
                <a:ea typeface="宋体" charset="-122"/>
              </a:rPr>
              <a:t>平均操作码长度</a:t>
            </a:r>
            <a:endParaRPr kumimoji="0" lang="en-US" altLang="zh-CN" b="1" i="0" u="none" strike="noStrike" cap="none" normalizeH="0" baseline="0" smtClean="0">
              <a:ln>
                <a:noFill/>
              </a:ln>
              <a:solidFill>
                <a:schemeClr val="tx1"/>
              </a:solidFill>
              <a:effectLst/>
              <a:latin typeface="Times New Roman" pitchFamily="18" charset="0"/>
              <a:ea typeface="宋体" charset="-122"/>
            </a:endParaRPr>
          </a:p>
          <a:p>
            <a:pPr algn="l"/>
            <a:r>
              <a:rPr lang="zh-CN" altLang="en-US" smtClean="0"/>
              <a:t>＝ </a:t>
            </a:r>
            <a:r>
              <a:rPr lang="en-US" altLang="zh-CN" smtClean="0"/>
              <a:t>5×80%</a:t>
            </a:r>
            <a:r>
              <a:rPr lang="zh-CN" altLang="en-US" smtClean="0"/>
              <a:t>＋</a:t>
            </a:r>
            <a:r>
              <a:rPr lang="en-US" altLang="zh-CN" smtClean="0"/>
              <a:t>8×15%</a:t>
            </a:r>
            <a:r>
              <a:rPr lang="zh-CN" altLang="en-US" smtClean="0"/>
              <a:t>＋</a:t>
            </a:r>
            <a:r>
              <a:rPr lang="en-US" altLang="zh-CN" smtClean="0"/>
              <a:t>10×5%</a:t>
            </a:r>
          </a:p>
          <a:p>
            <a:pPr algn="l"/>
            <a:r>
              <a:rPr lang="zh-CN" altLang="en-US" smtClean="0"/>
              <a:t>＝ </a:t>
            </a:r>
            <a:r>
              <a:rPr lang="en-US" altLang="zh-CN" smtClean="0"/>
              <a:t>5.7</a:t>
            </a:r>
            <a:r>
              <a:rPr lang="zh-CN" altLang="en-US" smtClean="0"/>
              <a:t>（位）</a:t>
            </a:r>
            <a:endParaRPr kumimoji="0" lang="zh-CN" altLang="en-US"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5.3.3</a:t>
            </a:r>
            <a:r>
              <a:rPr lang="en-US" altLang="zh-CN" b="0" smtClean="0"/>
              <a:t> </a:t>
            </a:r>
            <a:r>
              <a:rPr lang="zh-CN" altLang="en-US" b="0" smtClean="0"/>
              <a:t>操作码设计</a:t>
            </a:r>
            <a:r>
              <a:rPr lang="en-US" altLang="zh-CN" b="0" smtClean="0"/>
              <a:t>		</a:t>
            </a:r>
            <a:r>
              <a:rPr lang="en-US" altLang="zh-CN" sz="2800" smtClean="0">
                <a:solidFill>
                  <a:srgbClr val="D60093"/>
                </a:solidFill>
                <a:latin typeface="Arial" pitchFamily="34" charset="0"/>
                <a:ea typeface="黑体" pitchFamily="49" charset="-122"/>
                <a:cs typeface="Arial" pitchFamily="34" charset="0"/>
              </a:rPr>
              <a:t>2. </a:t>
            </a:r>
            <a:r>
              <a:rPr lang="zh-CN" altLang="en-US" sz="2800" smtClean="0">
                <a:solidFill>
                  <a:srgbClr val="D60093"/>
                </a:solidFill>
                <a:latin typeface="Arial" pitchFamily="34" charset="0"/>
                <a:ea typeface="黑体" pitchFamily="49" charset="-122"/>
                <a:cs typeface="Arial" pitchFamily="34" charset="0"/>
              </a:rPr>
              <a:t>变长操作码</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63</a:t>
            </a:fld>
            <a:endParaRPr lang="en-US" altLang="zh-CN"/>
          </a:p>
        </p:txBody>
      </p:sp>
      <p:sp>
        <p:nvSpPr>
          <p:cNvPr id="5" name="内容占位符 2"/>
          <p:cNvSpPr txBox="1">
            <a:spLocks/>
          </p:cNvSpPr>
          <p:nvPr/>
        </p:nvSpPr>
        <p:spPr bwMode="auto">
          <a:xfrm>
            <a:off x="467544" y="548680"/>
            <a:ext cx="8578850"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bg2"/>
              </a:buClr>
              <a:buSzPct val="75000"/>
              <a:tabLst/>
              <a:defRPr/>
            </a:pPr>
            <a:r>
              <a:rPr kumimoji="0" lang="en-US" altLang="zh-CN"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2</a:t>
            </a:r>
            <a:r>
              <a:rPr kumimoji="0" lang="zh-CN" altLang="en-US"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）基于</a:t>
            </a:r>
            <a:r>
              <a:rPr kumimoji="0" lang="zh-CN" altLang="en-US" sz="2800" b="1" i="0" u="none" strike="noStrike" kern="0" cap="none" spc="0" normalizeH="0" baseline="0" noProof="0" smtClean="0">
                <a:ln>
                  <a:noFill/>
                </a:ln>
                <a:solidFill>
                  <a:srgbClr val="FF6600"/>
                </a:solidFill>
                <a:effectLst/>
                <a:uLnTx/>
                <a:uFillTx/>
                <a:latin typeface="Arial" pitchFamily="34" charset="0"/>
                <a:ea typeface="黑体" pitchFamily="49" charset="-122"/>
                <a:cs typeface="Arial" pitchFamily="34" charset="0"/>
              </a:rPr>
              <a:t>特定规则</a:t>
            </a:r>
            <a:r>
              <a:rPr kumimoji="0" lang="zh-CN" altLang="en-US"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扩展操作码</a:t>
            </a:r>
            <a:endParaRPr kumimoji="0" lang="zh-CN" altLang="en-US" sz="2800" b="1" i="0" u="none" strike="noStrike" kern="0" cap="none" spc="0" normalizeH="0" baseline="0" noProof="0">
              <a:ln>
                <a:noFill/>
              </a:ln>
              <a:solidFill>
                <a:srgbClr val="008000"/>
              </a:solidFill>
              <a:effectLst/>
              <a:uLnTx/>
              <a:uFillTx/>
              <a:latin typeface="Arial" pitchFamily="34" charset="0"/>
              <a:ea typeface="黑体" pitchFamily="49" charset="-122"/>
              <a:cs typeface="Arial" pitchFamily="34" charset="0"/>
            </a:endParaRPr>
          </a:p>
        </p:txBody>
      </p:sp>
      <p:sp>
        <p:nvSpPr>
          <p:cNvPr id="6" name="Rectangle 5"/>
          <p:cNvSpPr txBox="1">
            <a:spLocks noChangeArrowheads="1"/>
          </p:cNvSpPr>
          <p:nvPr/>
        </p:nvSpPr>
        <p:spPr bwMode="auto">
          <a:xfrm>
            <a:off x="1104900" y="1123950"/>
            <a:ext cx="3252786" cy="554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5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Courier New" pitchFamily="49" charset="0"/>
                <a:ea typeface="+mn-ea"/>
                <a:cs typeface="Courier New" pitchFamily="49" charset="0"/>
              </a:rPr>
              <a:t>0000</a:t>
            </a:r>
          </a:p>
          <a:p>
            <a:pPr marL="342900" marR="0" lvl="0" indent="-342900" algn="l" defTabSz="914400" rtl="0" eaLnBrk="1" fontAlgn="base" latinLnBrk="0" hangingPunct="1">
              <a:lnSpc>
                <a:spcPct val="100000"/>
              </a:lnSpc>
              <a:spcBef>
                <a:spcPct val="5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Courier New" pitchFamily="49" charset="0"/>
                <a:ea typeface="+mn-ea"/>
                <a:cs typeface="Courier New" pitchFamily="49" charset="0"/>
              </a:rPr>
              <a:t>0001</a:t>
            </a:r>
          </a:p>
          <a:p>
            <a:pPr marL="342900" marR="0" lvl="0" indent="-342900" algn="l" defTabSz="914400" rtl="0" eaLnBrk="1" fontAlgn="base" latinLnBrk="0" hangingPunct="1">
              <a:lnSpc>
                <a:spcPct val="100000"/>
              </a:lnSpc>
              <a:spcBef>
                <a:spcPct val="5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宋体" pitchFamily="2" charset="-122"/>
                <a:ea typeface="宋体" pitchFamily="2" charset="-122"/>
                <a:cs typeface="Courier New" pitchFamily="49" charset="0"/>
              </a:rPr>
              <a:t>……</a:t>
            </a:r>
          </a:p>
          <a:p>
            <a:pPr marL="342900" marR="0" lvl="0" indent="-342900" algn="l" defTabSz="914400" rtl="0" eaLnBrk="1" fontAlgn="base" latinLnBrk="0" hangingPunct="1">
              <a:lnSpc>
                <a:spcPct val="100000"/>
              </a:lnSpc>
              <a:spcBef>
                <a:spcPct val="5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Courier New" pitchFamily="49" charset="0"/>
                <a:ea typeface="+mn-ea"/>
                <a:cs typeface="Courier New" pitchFamily="49" charset="0"/>
              </a:rPr>
              <a:t>1110</a:t>
            </a:r>
          </a:p>
          <a:p>
            <a:pPr marL="342900" marR="0" lvl="0" indent="-342900" algn="l" defTabSz="914400" rtl="0" eaLnBrk="1" fontAlgn="base" latinLnBrk="0" hangingPunct="1">
              <a:lnSpc>
                <a:spcPct val="100000"/>
              </a:lnSpc>
              <a:spcBef>
                <a:spcPct val="5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rgbClr val="FF0066"/>
                </a:solidFill>
                <a:effectLst/>
                <a:uLnTx/>
                <a:uFillTx/>
                <a:latin typeface="Courier New" pitchFamily="49" charset="0"/>
                <a:ea typeface="+mn-ea"/>
                <a:cs typeface="Courier New" pitchFamily="49" charset="0"/>
              </a:rPr>
              <a:t>1111</a:t>
            </a:r>
            <a:r>
              <a:rPr kumimoji="0" lang="en-US" altLang="zh-CN" sz="2800" b="1" i="0" u="none" strike="noStrike" kern="0" cap="none" spc="0" normalizeH="0" baseline="0" noProof="0" smtClean="0">
                <a:ln>
                  <a:noFill/>
                </a:ln>
                <a:solidFill>
                  <a:schemeClr val="tx1"/>
                </a:solidFill>
                <a:effectLst/>
                <a:uLnTx/>
                <a:uFillTx/>
                <a:latin typeface="+mn-lt"/>
                <a:ea typeface="+mn-ea"/>
                <a:cs typeface="Courier New" pitchFamily="49" charset="0"/>
              </a:rPr>
              <a:t> </a:t>
            </a:r>
            <a:r>
              <a:rPr kumimoji="0" lang="en-US" altLang="zh-CN" sz="2800" b="1" i="0" u="none" strike="noStrike" kern="0" cap="none" spc="0" normalizeH="0" baseline="0" noProof="0" smtClean="0">
                <a:ln>
                  <a:noFill/>
                </a:ln>
                <a:solidFill>
                  <a:schemeClr val="tx1"/>
                </a:solidFill>
                <a:effectLst/>
                <a:uLnTx/>
                <a:uFillTx/>
                <a:latin typeface="Courier New" pitchFamily="49" charset="0"/>
                <a:ea typeface="+mn-ea"/>
                <a:cs typeface="Courier New" pitchFamily="49" charset="0"/>
              </a:rPr>
              <a:t>0000</a:t>
            </a:r>
          </a:p>
          <a:p>
            <a:pPr marL="342900" marR="0" lvl="0" indent="-342900" algn="l" defTabSz="914400" rtl="0" eaLnBrk="1" fontAlgn="base" latinLnBrk="0" hangingPunct="1">
              <a:lnSpc>
                <a:spcPct val="100000"/>
              </a:lnSpc>
              <a:spcBef>
                <a:spcPct val="5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rgbClr val="FF0066"/>
                </a:solidFill>
                <a:effectLst/>
                <a:uLnTx/>
                <a:uFillTx/>
                <a:latin typeface="Courier New" pitchFamily="49" charset="0"/>
                <a:ea typeface="+mn-ea"/>
                <a:cs typeface="Courier New" pitchFamily="49" charset="0"/>
              </a:rPr>
              <a:t>1111</a:t>
            </a:r>
            <a:r>
              <a:rPr kumimoji="0" lang="en-US" altLang="zh-CN" sz="2800" b="1" i="0" u="none" strike="noStrike" kern="0" cap="none" spc="0" normalizeH="0" baseline="0" noProof="0" smtClean="0">
                <a:ln>
                  <a:noFill/>
                </a:ln>
                <a:solidFill>
                  <a:schemeClr val="tx1"/>
                </a:solidFill>
                <a:effectLst/>
                <a:uLnTx/>
                <a:uFillTx/>
                <a:latin typeface="+mn-lt"/>
                <a:ea typeface="+mn-ea"/>
                <a:cs typeface="Courier New" pitchFamily="49" charset="0"/>
              </a:rPr>
              <a:t> </a:t>
            </a:r>
            <a:r>
              <a:rPr kumimoji="0" lang="en-US" altLang="zh-CN" sz="2800" b="1" i="0" u="none" strike="noStrike" kern="0" cap="none" spc="0" normalizeH="0" baseline="0" noProof="0" smtClean="0">
                <a:ln>
                  <a:noFill/>
                </a:ln>
                <a:solidFill>
                  <a:schemeClr val="tx1"/>
                </a:solidFill>
                <a:effectLst/>
                <a:uLnTx/>
                <a:uFillTx/>
                <a:latin typeface="Courier New" pitchFamily="49" charset="0"/>
                <a:ea typeface="+mn-ea"/>
                <a:cs typeface="Courier New" pitchFamily="49" charset="0"/>
              </a:rPr>
              <a:t>0001</a:t>
            </a:r>
          </a:p>
          <a:p>
            <a:pPr marL="342900" marR="0" lvl="0" indent="-342900" algn="l" defTabSz="914400" rtl="0" eaLnBrk="1" fontAlgn="base" latinLnBrk="0" hangingPunct="1">
              <a:lnSpc>
                <a:spcPct val="100000"/>
              </a:lnSpc>
              <a:spcBef>
                <a:spcPct val="5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宋体" pitchFamily="2" charset="-122"/>
                <a:ea typeface="宋体" pitchFamily="2" charset="-122"/>
                <a:cs typeface="Courier New" pitchFamily="49" charset="0"/>
              </a:rPr>
              <a:t>…………</a:t>
            </a:r>
          </a:p>
          <a:p>
            <a:pPr marL="342900" marR="0" lvl="0" indent="-342900" algn="l" defTabSz="914400" rtl="0" eaLnBrk="1" fontAlgn="base" latinLnBrk="0" hangingPunct="1">
              <a:lnSpc>
                <a:spcPct val="100000"/>
              </a:lnSpc>
              <a:spcBef>
                <a:spcPct val="5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rgbClr val="FF0066"/>
                </a:solidFill>
                <a:effectLst/>
                <a:uLnTx/>
                <a:uFillTx/>
                <a:latin typeface="Courier New" pitchFamily="49" charset="0"/>
                <a:ea typeface="+mn-ea"/>
                <a:cs typeface="Courier New" pitchFamily="49" charset="0"/>
              </a:rPr>
              <a:t>1111</a:t>
            </a:r>
            <a:r>
              <a:rPr kumimoji="0" lang="en-US" altLang="zh-CN" sz="2800" b="1" i="0" u="none" strike="noStrike" kern="0" cap="none" spc="0" normalizeH="0" baseline="0" noProof="0" smtClean="0">
                <a:ln>
                  <a:noFill/>
                </a:ln>
                <a:solidFill>
                  <a:schemeClr val="tx1"/>
                </a:solidFill>
                <a:effectLst/>
                <a:uLnTx/>
                <a:uFillTx/>
                <a:latin typeface="+mn-lt"/>
                <a:ea typeface="+mn-ea"/>
                <a:cs typeface="Courier New" pitchFamily="49" charset="0"/>
              </a:rPr>
              <a:t> </a:t>
            </a:r>
            <a:r>
              <a:rPr kumimoji="0" lang="en-US" altLang="zh-CN" sz="2800" b="1" i="0" u="none" strike="noStrike" kern="0" cap="none" spc="0" normalizeH="0" baseline="0" noProof="0" smtClean="0">
                <a:ln>
                  <a:noFill/>
                </a:ln>
                <a:solidFill>
                  <a:schemeClr val="tx1"/>
                </a:solidFill>
                <a:effectLst/>
                <a:uLnTx/>
                <a:uFillTx/>
                <a:latin typeface="Courier New" pitchFamily="49" charset="0"/>
                <a:ea typeface="+mn-ea"/>
                <a:cs typeface="Courier New" pitchFamily="49" charset="0"/>
              </a:rPr>
              <a:t>1110</a:t>
            </a:r>
          </a:p>
          <a:p>
            <a:pPr marL="342900" marR="0" lvl="0" indent="-342900" algn="l" defTabSz="914400" rtl="0" eaLnBrk="1" fontAlgn="base" latinLnBrk="0" hangingPunct="1">
              <a:lnSpc>
                <a:spcPct val="100000"/>
              </a:lnSpc>
              <a:spcBef>
                <a:spcPct val="5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rgbClr val="FF0066"/>
                </a:solidFill>
                <a:effectLst/>
                <a:uLnTx/>
                <a:uFillTx/>
                <a:latin typeface="Courier New" pitchFamily="49" charset="0"/>
                <a:ea typeface="+mn-ea"/>
                <a:cs typeface="Courier New" pitchFamily="49" charset="0"/>
              </a:rPr>
              <a:t>1111</a:t>
            </a:r>
            <a:r>
              <a:rPr kumimoji="0" lang="en-US" altLang="zh-CN" sz="2800" b="1" i="0" u="none" strike="noStrike" kern="0" cap="none" spc="0" normalizeH="0" baseline="0" noProof="0" smtClean="0">
                <a:ln>
                  <a:noFill/>
                </a:ln>
                <a:solidFill>
                  <a:schemeClr val="tx1"/>
                </a:solidFill>
                <a:effectLst/>
                <a:uLnTx/>
                <a:uFillTx/>
                <a:latin typeface="+mn-lt"/>
                <a:ea typeface="+mn-ea"/>
                <a:cs typeface="Courier New" pitchFamily="49" charset="0"/>
              </a:rPr>
              <a:t> </a:t>
            </a:r>
            <a:r>
              <a:rPr kumimoji="0" lang="en-US" altLang="zh-CN" sz="2800" b="1" i="0" u="none" strike="noStrike" kern="0" cap="none" spc="0" normalizeH="0" baseline="0" noProof="0" smtClean="0">
                <a:ln>
                  <a:noFill/>
                </a:ln>
                <a:solidFill>
                  <a:srgbClr val="FF0000"/>
                </a:solidFill>
                <a:effectLst/>
                <a:uLnTx/>
                <a:uFillTx/>
                <a:latin typeface="Courier New" pitchFamily="49" charset="0"/>
                <a:ea typeface="+mn-ea"/>
                <a:cs typeface="Courier New" pitchFamily="49" charset="0"/>
              </a:rPr>
              <a:t>1111</a:t>
            </a:r>
            <a:r>
              <a:rPr kumimoji="0" lang="en-US" altLang="zh-CN" sz="2800" b="1" i="0" u="none" strike="noStrike" kern="0" cap="none" spc="0" normalizeH="0" baseline="0" noProof="0" smtClean="0">
                <a:ln>
                  <a:noFill/>
                </a:ln>
                <a:solidFill>
                  <a:schemeClr val="tx1"/>
                </a:solidFill>
                <a:effectLst/>
                <a:uLnTx/>
                <a:uFillTx/>
                <a:latin typeface="+mn-lt"/>
                <a:ea typeface="+mn-ea"/>
                <a:cs typeface="Courier New" pitchFamily="49" charset="0"/>
              </a:rPr>
              <a:t> </a:t>
            </a:r>
            <a:r>
              <a:rPr kumimoji="0" lang="en-US" altLang="zh-CN" sz="2800" b="1" i="0" u="none" strike="noStrike" kern="0" cap="none" spc="0" normalizeH="0" baseline="0" noProof="0" smtClean="0">
                <a:ln>
                  <a:noFill/>
                </a:ln>
                <a:solidFill>
                  <a:schemeClr val="tx1"/>
                </a:solidFill>
                <a:effectLst/>
                <a:uLnTx/>
                <a:uFillTx/>
                <a:latin typeface="Courier New" pitchFamily="49" charset="0"/>
                <a:ea typeface="+mn-ea"/>
                <a:cs typeface="Courier New" pitchFamily="49" charset="0"/>
              </a:rPr>
              <a:t>0000</a:t>
            </a:r>
          </a:p>
          <a:p>
            <a:pPr marL="342900" marR="0" lvl="0" indent="-342900" algn="l" defTabSz="914400" rtl="0" eaLnBrk="1" fontAlgn="base" latinLnBrk="0" hangingPunct="1">
              <a:lnSpc>
                <a:spcPct val="100000"/>
              </a:lnSpc>
              <a:spcBef>
                <a:spcPct val="5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rgbClr val="FF0066"/>
                </a:solidFill>
                <a:effectLst/>
                <a:uLnTx/>
                <a:uFillTx/>
                <a:latin typeface="Courier New" pitchFamily="49" charset="0"/>
                <a:ea typeface="+mn-ea"/>
                <a:cs typeface="Courier New" pitchFamily="49" charset="0"/>
              </a:rPr>
              <a:t>1111</a:t>
            </a:r>
            <a:r>
              <a:rPr kumimoji="0" lang="en-US" altLang="zh-CN" sz="2800" b="1" i="0" u="none" strike="noStrike" kern="0" cap="none" spc="0" normalizeH="0" baseline="0" noProof="0" smtClean="0">
                <a:ln>
                  <a:noFill/>
                </a:ln>
                <a:solidFill>
                  <a:schemeClr val="tx1"/>
                </a:solidFill>
                <a:effectLst/>
                <a:uLnTx/>
                <a:uFillTx/>
                <a:latin typeface="+mn-lt"/>
                <a:ea typeface="+mn-ea"/>
                <a:cs typeface="Courier New" pitchFamily="49" charset="0"/>
              </a:rPr>
              <a:t> </a:t>
            </a:r>
            <a:r>
              <a:rPr kumimoji="0" lang="en-US" altLang="zh-CN" sz="2800" b="1" i="0" u="none" strike="noStrike" kern="0" cap="none" spc="0" normalizeH="0" baseline="0" noProof="0" smtClean="0">
                <a:ln>
                  <a:noFill/>
                </a:ln>
                <a:solidFill>
                  <a:srgbClr val="FF0000"/>
                </a:solidFill>
                <a:effectLst/>
                <a:uLnTx/>
                <a:uFillTx/>
                <a:latin typeface="Courier New" pitchFamily="49" charset="0"/>
                <a:ea typeface="+mn-ea"/>
                <a:cs typeface="Courier New" pitchFamily="49" charset="0"/>
              </a:rPr>
              <a:t>1111</a:t>
            </a:r>
            <a:r>
              <a:rPr kumimoji="0" lang="en-US" altLang="zh-CN" sz="2800" b="1" i="0" u="none" strike="noStrike" kern="0" cap="none" spc="0" normalizeH="0" baseline="0" noProof="0" smtClean="0">
                <a:ln>
                  <a:noFill/>
                </a:ln>
                <a:solidFill>
                  <a:schemeClr val="tx1"/>
                </a:solidFill>
                <a:effectLst/>
                <a:uLnTx/>
                <a:uFillTx/>
                <a:latin typeface="+mn-lt"/>
                <a:ea typeface="+mn-ea"/>
                <a:cs typeface="Courier New" pitchFamily="49" charset="0"/>
              </a:rPr>
              <a:t> </a:t>
            </a:r>
            <a:r>
              <a:rPr kumimoji="0" lang="en-US" altLang="zh-CN" sz="2800" b="1" i="0" u="none" strike="noStrike" kern="0" cap="none" spc="0" normalizeH="0" baseline="0" noProof="0" smtClean="0">
                <a:ln>
                  <a:noFill/>
                </a:ln>
                <a:solidFill>
                  <a:schemeClr val="tx1"/>
                </a:solidFill>
                <a:effectLst/>
                <a:uLnTx/>
                <a:uFillTx/>
                <a:latin typeface="Courier New" pitchFamily="49" charset="0"/>
                <a:ea typeface="+mn-ea"/>
                <a:cs typeface="Courier New" pitchFamily="49" charset="0"/>
              </a:rPr>
              <a:t>0001</a:t>
            </a:r>
          </a:p>
          <a:p>
            <a:pPr marL="342900" marR="0" lvl="0" indent="-342900" algn="l" defTabSz="914400" rtl="0" eaLnBrk="1" fontAlgn="base" latinLnBrk="0" hangingPunct="1">
              <a:lnSpc>
                <a:spcPct val="100000"/>
              </a:lnSpc>
              <a:spcBef>
                <a:spcPct val="5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宋体" pitchFamily="2" charset="-122"/>
                <a:ea typeface="宋体" pitchFamily="2" charset="-122"/>
                <a:cs typeface="Courier New" pitchFamily="49" charset="0"/>
              </a:rPr>
              <a:t>………………</a:t>
            </a:r>
          </a:p>
          <a:p>
            <a:pPr marL="342900" marR="0" lvl="0" indent="-342900" algn="l" defTabSz="914400" rtl="0" eaLnBrk="1" fontAlgn="base" latinLnBrk="0" hangingPunct="1">
              <a:lnSpc>
                <a:spcPct val="100000"/>
              </a:lnSpc>
              <a:spcBef>
                <a:spcPct val="5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rgbClr val="FF0066"/>
                </a:solidFill>
                <a:effectLst/>
                <a:uLnTx/>
                <a:uFillTx/>
                <a:latin typeface="Courier New" pitchFamily="49" charset="0"/>
                <a:ea typeface="+mn-ea"/>
                <a:cs typeface="Courier New" pitchFamily="49" charset="0"/>
              </a:rPr>
              <a:t>1111</a:t>
            </a:r>
            <a:r>
              <a:rPr kumimoji="0" lang="en-US" altLang="zh-CN" sz="2800" b="1" i="0" u="none" strike="noStrike" kern="0" cap="none" spc="0" normalizeH="0" baseline="0" noProof="0" smtClean="0">
                <a:ln>
                  <a:noFill/>
                </a:ln>
                <a:solidFill>
                  <a:schemeClr val="tx1"/>
                </a:solidFill>
                <a:effectLst/>
                <a:uLnTx/>
                <a:uFillTx/>
                <a:latin typeface="+mn-lt"/>
                <a:ea typeface="+mn-ea"/>
                <a:cs typeface="Courier New" pitchFamily="49" charset="0"/>
              </a:rPr>
              <a:t> </a:t>
            </a:r>
            <a:r>
              <a:rPr kumimoji="0" lang="en-US" altLang="zh-CN" sz="2800" b="1" i="0" u="none" strike="noStrike" kern="0" cap="none" spc="0" normalizeH="0" baseline="0" noProof="0" smtClean="0">
                <a:ln>
                  <a:noFill/>
                </a:ln>
                <a:solidFill>
                  <a:srgbClr val="FF0000"/>
                </a:solidFill>
                <a:effectLst/>
                <a:uLnTx/>
                <a:uFillTx/>
                <a:latin typeface="Courier New" pitchFamily="49" charset="0"/>
                <a:ea typeface="+mn-ea"/>
                <a:cs typeface="Courier New" pitchFamily="49" charset="0"/>
              </a:rPr>
              <a:t>1111</a:t>
            </a:r>
            <a:r>
              <a:rPr kumimoji="0" lang="en-US" altLang="zh-CN" sz="2800" b="1" i="0" u="none" strike="noStrike" kern="0" cap="none" spc="0" normalizeH="0" baseline="0" noProof="0" smtClean="0">
                <a:ln>
                  <a:noFill/>
                </a:ln>
                <a:solidFill>
                  <a:schemeClr val="tx1"/>
                </a:solidFill>
                <a:effectLst/>
                <a:uLnTx/>
                <a:uFillTx/>
                <a:latin typeface="+mn-lt"/>
                <a:ea typeface="+mn-ea"/>
                <a:cs typeface="Courier New" pitchFamily="49" charset="0"/>
              </a:rPr>
              <a:t> </a:t>
            </a:r>
            <a:r>
              <a:rPr kumimoji="0" lang="en-US" altLang="zh-CN" sz="2800" b="1" i="0" u="none" strike="noStrike" kern="0" cap="none" spc="0" normalizeH="0" baseline="0" noProof="0" smtClean="0">
                <a:ln>
                  <a:noFill/>
                </a:ln>
                <a:solidFill>
                  <a:schemeClr val="tx1"/>
                </a:solidFill>
                <a:effectLst/>
                <a:uLnTx/>
                <a:uFillTx/>
                <a:latin typeface="Courier New" pitchFamily="49" charset="0"/>
                <a:ea typeface="+mn-ea"/>
                <a:cs typeface="Courier New" pitchFamily="49" charset="0"/>
              </a:rPr>
              <a:t>1110</a:t>
            </a:r>
            <a:endParaRPr kumimoji="0" lang="en-US" altLang="zh-CN" sz="2800" b="1" i="0" u="none" strike="noStrike" kern="0" cap="none" spc="0" normalizeH="0" baseline="0" noProof="0">
              <a:ln>
                <a:noFill/>
              </a:ln>
              <a:solidFill>
                <a:schemeClr val="tx1"/>
              </a:solidFill>
              <a:effectLst/>
              <a:uLnTx/>
              <a:uFillTx/>
              <a:latin typeface="Courier New" pitchFamily="49" charset="0"/>
              <a:ea typeface="+mn-ea"/>
              <a:cs typeface="Courier New" pitchFamily="49" charset="0"/>
            </a:endParaRPr>
          </a:p>
        </p:txBody>
      </p:sp>
      <p:sp>
        <p:nvSpPr>
          <p:cNvPr id="7" name="AutoShape 6"/>
          <p:cNvSpPr>
            <a:spLocks/>
          </p:cNvSpPr>
          <p:nvPr/>
        </p:nvSpPr>
        <p:spPr bwMode="auto">
          <a:xfrm>
            <a:off x="898525" y="1196975"/>
            <a:ext cx="215900" cy="1655763"/>
          </a:xfrm>
          <a:prstGeom prst="leftBrace">
            <a:avLst>
              <a:gd name="adj1" fmla="val 46334"/>
              <a:gd name="adj2" fmla="val 50000"/>
            </a:avLst>
          </a:prstGeom>
          <a:noFill/>
          <a:ln w="28575">
            <a:solidFill>
              <a:srgbClr val="FF6600"/>
            </a:solidFill>
            <a:round/>
            <a:headEnd/>
            <a:tailEnd type="none" w="med" len="lg"/>
          </a:ln>
          <a:effectLst/>
        </p:spPr>
        <p:txBody>
          <a:bodyPr wrap="none" anchor="ctr">
            <a:spAutoFit/>
          </a:bodyPr>
          <a:lstStyle/>
          <a:p>
            <a:endParaRPr lang="zh-CN" altLang="en-US"/>
          </a:p>
        </p:txBody>
      </p:sp>
      <p:sp>
        <p:nvSpPr>
          <p:cNvPr id="8" name="AutoShape 7"/>
          <p:cNvSpPr>
            <a:spLocks/>
          </p:cNvSpPr>
          <p:nvPr/>
        </p:nvSpPr>
        <p:spPr bwMode="auto">
          <a:xfrm>
            <a:off x="898525" y="2997200"/>
            <a:ext cx="215900" cy="1655763"/>
          </a:xfrm>
          <a:prstGeom prst="leftBrace">
            <a:avLst>
              <a:gd name="adj1" fmla="val 46334"/>
              <a:gd name="adj2" fmla="val 50000"/>
            </a:avLst>
          </a:prstGeom>
          <a:noFill/>
          <a:ln w="28575">
            <a:solidFill>
              <a:srgbClr val="FF6600"/>
            </a:solidFill>
            <a:round/>
            <a:headEnd/>
            <a:tailEnd type="none" w="med" len="lg"/>
          </a:ln>
          <a:effectLst/>
        </p:spPr>
        <p:txBody>
          <a:bodyPr wrap="none" anchor="ctr">
            <a:spAutoFit/>
          </a:bodyPr>
          <a:lstStyle/>
          <a:p>
            <a:endParaRPr lang="zh-CN" altLang="en-US"/>
          </a:p>
        </p:txBody>
      </p:sp>
      <p:sp>
        <p:nvSpPr>
          <p:cNvPr id="9" name="AutoShape 8"/>
          <p:cNvSpPr>
            <a:spLocks/>
          </p:cNvSpPr>
          <p:nvPr/>
        </p:nvSpPr>
        <p:spPr bwMode="auto">
          <a:xfrm>
            <a:off x="898525" y="4797425"/>
            <a:ext cx="215900" cy="1655763"/>
          </a:xfrm>
          <a:prstGeom prst="leftBrace">
            <a:avLst>
              <a:gd name="adj1" fmla="val 46334"/>
              <a:gd name="adj2" fmla="val 50000"/>
            </a:avLst>
          </a:prstGeom>
          <a:noFill/>
          <a:ln w="28575">
            <a:solidFill>
              <a:srgbClr val="FF6600"/>
            </a:solidFill>
            <a:round/>
            <a:headEnd/>
            <a:tailEnd type="none" w="med" len="lg"/>
          </a:ln>
          <a:effectLst/>
        </p:spPr>
        <p:txBody>
          <a:bodyPr wrap="none" anchor="ctr">
            <a:spAutoFit/>
          </a:bodyPr>
          <a:lstStyle/>
          <a:p>
            <a:endParaRPr lang="zh-CN" altLang="en-US"/>
          </a:p>
        </p:txBody>
      </p:sp>
      <p:sp>
        <p:nvSpPr>
          <p:cNvPr id="10" name="Text Box 9"/>
          <p:cNvSpPr txBox="1">
            <a:spLocks noChangeArrowheads="1"/>
          </p:cNvSpPr>
          <p:nvPr/>
        </p:nvSpPr>
        <p:spPr bwMode="auto">
          <a:xfrm>
            <a:off x="323850" y="1819275"/>
            <a:ext cx="6477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solidFill>
                  <a:srgbClr val="CC0099"/>
                </a:solidFill>
                <a:latin typeface="Arial" charset="0"/>
              </a:rPr>
              <a:t>15</a:t>
            </a:r>
          </a:p>
        </p:txBody>
      </p:sp>
      <p:sp>
        <p:nvSpPr>
          <p:cNvPr id="11" name="Text Box 10"/>
          <p:cNvSpPr txBox="1">
            <a:spLocks noChangeArrowheads="1"/>
          </p:cNvSpPr>
          <p:nvPr/>
        </p:nvSpPr>
        <p:spPr bwMode="auto">
          <a:xfrm>
            <a:off x="323850" y="3573463"/>
            <a:ext cx="6477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solidFill>
                  <a:srgbClr val="CC0099"/>
                </a:solidFill>
                <a:latin typeface="Arial" charset="0"/>
              </a:rPr>
              <a:t>15</a:t>
            </a:r>
          </a:p>
        </p:txBody>
      </p:sp>
      <p:sp>
        <p:nvSpPr>
          <p:cNvPr id="12" name="Text Box 11"/>
          <p:cNvSpPr txBox="1">
            <a:spLocks noChangeArrowheads="1"/>
          </p:cNvSpPr>
          <p:nvPr/>
        </p:nvSpPr>
        <p:spPr bwMode="auto">
          <a:xfrm>
            <a:off x="323850" y="5373688"/>
            <a:ext cx="6477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solidFill>
                  <a:srgbClr val="CC0099"/>
                </a:solidFill>
                <a:latin typeface="Arial" charset="0"/>
              </a:rPr>
              <a:t>15</a:t>
            </a:r>
          </a:p>
        </p:txBody>
      </p:sp>
      <p:sp>
        <p:nvSpPr>
          <p:cNvPr id="13" name="Rectangle 12"/>
          <p:cNvSpPr>
            <a:spLocks noChangeArrowheads="1"/>
          </p:cNvSpPr>
          <p:nvPr/>
        </p:nvSpPr>
        <p:spPr bwMode="auto">
          <a:xfrm>
            <a:off x="5786438" y="1125538"/>
            <a:ext cx="3286156" cy="5545137"/>
          </a:xfrm>
          <a:prstGeom prst="rect">
            <a:avLst/>
          </a:prstGeom>
          <a:noFill/>
          <a:ln w="9525">
            <a:noFill/>
            <a:miter lim="800000"/>
            <a:headEnd/>
            <a:tailEnd/>
          </a:ln>
          <a:effectLst/>
        </p:spPr>
        <p:txBody>
          <a:bodyPr/>
          <a:lstStyle/>
          <a:p>
            <a:pPr marL="342900" indent="-342900" algn="l">
              <a:spcBef>
                <a:spcPct val="5000"/>
              </a:spcBef>
              <a:buClr>
                <a:schemeClr val="bg2"/>
              </a:buClr>
              <a:buSzPct val="75000"/>
              <a:buFont typeface="Wingdings" pitchFamily="2" charset="2"/>
              <a:buNone/>
            </a:pPr>
            <a:r>
              <a:rPr lang="en-US" altLang="zh-CN" sz="2800">
                <a:solidFill>
                  <a:srgbClr val="FF0000"/>
                </a:solidFill>
                <a:latin typeface="Courier New" pitchFamily="49" charset="0"/>
                <a:ea typeface="楷体_GB2312" pitchFamily="49" charset="-122"/>
                <a:cs typeface="Courier New" pitchFamily="49" charset="0"/>
              </a:rPr>
              <a:t>0</a:t>
            </a:r>
            <a:r>
              <a:rPr lang="en-US" altLang="zh-CN" sz="2800">
                <a:latin typeface="Courier New" pitchFamily="49" charset="0"/>
                <a:ea typeface="楷体_GB2312" pitchFamily="49" charset="-122"/>
                <a:cs typeface="Courier New" pitchFamily="49" charset="0"/>
              </a:rPr>
              <a:t>000</a:t>
            </a:r>
          </a:p>
          <a:p>
            <a:pPr marL="342900" indent="-342900" algn="l">
              <a:spcBef>
                <a:spcPct val="5000"/>
              </a:spcBef>
              <a:buClr>
                <a:schemeClr val="bg2"/>
              </a:buClr>
              <a:buSzPct val="75000"/>
              <a:buFont typeface="Wingdings" pitchFamily="2" charset="2"/>
              <a:buNone/>
            </a:pPr>
            <a:r>
              <a:rPr lang="en-US" altLang="zh-CN" sz="2800">
                <a:solidFill>
                  <a:srgbClr val="FF0000"/>
                </a:solidFill>
                <a:latin typeface="Courier New" pitchFamily="49" charset="0"/>
                <a:ea typeface="楷体_GB2312" pitchFamily="49" charset="-122"/>
                <a:cs typeface="Courier New" pitchFamily="49" charset="0"/>
              </a:rPr>
              <a:t>0</a:t>
            </a:r>
            <a:r>
              <a:rPr lang="en-US" altLang="zh-CN" sz="2800">
                <a:latin typeface="Courier New" pitchFamily="49" charset="0"/>
                <a:ea typeface="楷体_GB2312" pitchFamily="49" charset="-122"/>
                <a:cs typeface="Courier New" pitchFamily="49" charset="0"/>
              </a:rPr>
              <a:t>001</a:t>
            </a:r>
          </a:p>
          <a:p>
            <a:pPr marL="342900" indent="-342900" algn="l">
              <a:spcBef>
                <a:spcPct val="5000"/>
              </a:spcBef>
              <a:buClr>
                <a:schemeClr val="bg2"/>
              </a:buClr>
              <a:buSzPct val="75000"/>
              <a:buFont typeface="Wingdings" pitchFamily="2" charset="2"/>
              <a:buNone/>
            </a:pPr>
            <a:r>
              <a:rPr lang="en-US" altLang="zh-CN" sz="2800">
                <a:latin typeface="宋体" pitchFamily="2" charset="-122"/>
                <a:ea typeface="宋体" pitchFamily="2" charset="-122"/>
                <a:cs typeface="Courier New" pitchFamily="49" charset="0"/>
              </a:rPr>
              <a:t>……</a:t>
            </a:r>
          </a:p>
          <a:p>
            <a:pPr marL="342900" indent="-342900" algn="l">
              <a:spcBef>
                <a:spcPct val="5000"/>
              </a:spcBef>
              <a:buClr>
                <a:schemeClr val="bg2"/>
              </a:buClr>
              <a:buSzPct val="75000"/>
              <a:buFont typeface="Wingdings" pitchFamily="2" charset="2"/>
              <a:buNone/>
            </a:pPr>
            <a:r>
              <a:rPr lang="en-US" altLang="zh-CN" sz="2800">
                <a:solidFill>
                  <a:srgbClr val="FF0000"/>
                </a:solidFill>
                <a:latin typeface="Courier New" pitchFamily="49" charset="0"/>
                <a:ea typeface="楷体_GB2312" pitchFamily="49" charset="-122"/>
                <a:cs typeface="Courier New" pitchFamily="49" charset="0"/>
              </a:rPr>
              <a:t>0</a:t>
            </a:r>
            <a:r>
              <a:rPr lang="en-US" altLang="zh-CN" sz="2800">
                <a:latin typeface="Courier New" pitchFamily="49" charset="0"/>
                <a:ea typeface="楷体_GB2312" pitchFamily="49" charset="-122"/>
                <a:cs typeface="Courier New" pitchFamily="49" charset="0"/>
              </a:rPr>
              <a:t>111</a:t>
            </a:r>
          </a:p>
          <a:p>
            <a:pPr marL="342900" indent="-342900" algn="l">
              <a:spcBef>
                <a:spcPct val="5000"/>
              </a:spcBef>
              <a:buClr>
                <a:schemeClr val="bg2"/>
              </a:buClr>
              <a:buSzPct val="75000"/>
              <a:buFont typeface="Wingdings" pitchFamily="2" charset="2"/>
              <a:buNone/>
            </a:pPr>
            <a:r>
              <a:rPr lang="en-US" altLang="zh-CN" sz="2800">
                <a:solidFill>
                  <a:srgbClr val="FF0000"/>
                </a:solidFill>
                <a:latin typeface="Courier New" pitchFamily="49" charset="0"/>
                <a:ea typeface="楷体_GB2312" pitchFamily="49" charset="-122"/>
                <a:cs typeface="Courier New" pitchFamily="49" charset="0"/>
              </a:rPr>
              <a:t>1</a:t>
            </a:r>
            <a:r>
              <a:rPr lang="en-US" altLang="zh-CN" sz="2800">
                <a:solidFill>
                  <a:srgbClr val="0000FF"/>
                </a:solidFill>
                <a:latin typeface="Courier New" pitchFamily="49" charset="0"/>
                <a:ea typeface="楷体_GB2312" pitchFamily="49" charset="-122"/>
                <a:cs typeface="Courier New" pitchFamily="49" charset="0"/>
              </a:rPr>
              <a:t>000</a:t>
            </a:r>
            <a:r>
              <a:rPr lang="en-US" altLang="zh-CN" sz="2800">
                <a:latin typeface="+mn-lt"/>
                <a:ea typeface="楷体_GB2312" pitchFamily="49" charset="-122"/>
                <a:cs typeface="Courier New" pitchFamily="49" charset="0"/>
              </a:rPr>
              <a:t> </a:t>
            </a:r>
            <a:r>
              <a:rPr lang="en-US" altLang="zh-CN" sz="2800">
                <a:solidFill>
                  <a:srgbClr val="FF0000"/>
                </a:solidFill>
                <a:latin typeface="Courier New" pitchFamily="49" charset="0"/>
                <a:ea typeface="楷体_GB2312" pitchFamily="49" charset="-122"/>
                <a:cs typeface="Courier New" pitchFamily="49" charset="0"/>
              </a:rPr>
              <a:t>0</a:t>
            </a:r>
            <a:r>
              <a:rPr lang="en-US" altLang="zh-CN" sz="2800">
                <a:solidFill>
                  <a:srgbClr val="0000FF"/>
                </a:solidFill>
                <a:latin typeface="Courier New" pitchFamily="49" charset="0"/>
                <a:ea typeface="楷体_GB2312" pitchFamily="49" charset="-122"/>
                <a:cs typeface="Courier New" pitchFamily="49" charset="0"/>
              </a:rPr>
              <a:t>000</a:t>
            </a:r>
          </a:p>
          <a:p>
            <a:pPr marL="342900" indent="-342900" algn="l">
              <a:spcBef>
                <a:spcPct val="5000"/>
              </a:spcBef>
              <a:buClr>
                <a:schemeClr val="bg2"/>
              </a:buClr>
              <a:buSzPct val="75000"/>
              <a:buFont typeface="Wingdings" pitchFamily="2" charset="2"/>
              <a:buNone/>
            </a:pPr>
            <a:r>
              <a:rPr lang="en-US" altLang="zh-CN" sz="2800">
                <a:solidFill>
                  <a:srgbClr val="FF0000"/>
                </a:solidFill>
                <a:latin typeface="Courier New" pitchFamily="49" charset="0"/>
                <a:ea typeface="楷体_GB2312" pitchFamily="49" charset="-122"/>
                <a:cs typeface="Courier New" pitchFamily="49" charset="0"/>
              </a:rPr>
              <a:t>1</a:t>
            </a:r>
            <a:r>
              <a:rPr lang="en-US" altLang="zh-CN" sz="2800">
                <a:solidFill>
                  <a:srgbClr val="0000FF"/>
                </a:solidFill>
                <a:latin typeface="Courier New" pitchFamily="49" charset="0"/>
                <a:ea typeface="楷体_GB2312" pitchFamily="49" charset="-122"/>
                <a:cs typeface="Courier New" pitchFamily="49" charset="0"/>
              </a:rPr>
              <a:t>000</a:t>
            </a:r>
            <a:r>
              <a:rPr lang="en-US" altLang="zh-CN" sz="2800">
                <a:latin typeface="+mn-lt"/>
                <a:ea typeface="楷体_GB2312" pitchFamily="49" charset="-122"/>
                <a:cs typeface="Courier New" pitchFamily="49" charset="0"/>
              </a:rPr>
              <a:t> </a:t>
            </a:r>
            <a:r>
              <a:rPr lang="en-US" altLang="zh-CN" sz="2800">
                <a:solidFill>
                  <a:srgbClr val="FF0000"/>
                </a:solidFill>
                <a:latin typeface="Courier New" pitchFamily="49" charset="0"/>
                <a:ea typeface="楷体_GB2312" pitchFamily="49" charset="-122"/>
                <a:cs typeface="Courier New" pitchFamily="49" charset="0"/>
              </a:rPr>
              <a:t>0</a:t>
            </a:r>
            <a:r>
              <a:rPr lang="en-US" altLang="zh-CN" sz="2800">
                <a:solidFill>
                  <a:srgbClr val="0000FF"/>
                </a:solidFill>
                <a:latin typeface="Courier New" pitchFamily="49" charset="0"/>
                <a:ea typeface="楷体_GB2312" pitchFamily="49" charset="-122"/>
                <a:cs typeface="Courier New" pitchFamily="49" charset="0"/>
              </a:rPr>
              <a:t>001</a:t>
            </a:r>
          </a:p>
          <a:p>
            <a:pPr marL="342900" indent="-342900" algn="l">
              <a:spcBef>
                <a:spcPct val="5000"/>
              </a:spcBef>
              <a:buClr>
                <a:schemeClr val="bg2"/>
              </a:buClr>
              <a:buSzPct val="75000"/>
            </a:pPr>
            <a:r>
              <a:rPr lang="en-US" altLang="zh-CN" sz="2800">
                <a:latin typeface="宋体" pitchFamily="2" charset="-122"/>
                <a:ea typeface="宋体" pitchFamily="2" charset="-122"/>
                <a:cs typeface="Courier New" pitchFamily="49" charset="0"/>
              </a:rPr>
              <a:t>…………</a:t>
            </a:r>
          </a:p>
          <a:p>
            <a:pPr marL="342900" indent="-342900" algn="l">
              <a:spcBef>
                <a:spcPct val="5000"/>
              </a:spcBef>
              <a:buClr>
                <a:schemeClr val="bg2"/>
              </a:buClr>
              <a:buSzPct val="75000"/>
              <a:buFont typeface="Wingdings" pitchFamily="2" charset="2"/>
              <a:buNone/>
            </a:pPr>
            <a:r>
              <a:rPr lang="en-US" altLang="zh-CN" sz="2800">
                <a:solidFill>
                  <a:srgbClr val="FF0000"/>
                </a:solidFill>
                <a:latin typeface="Courier New" pitchFamily="49" charset="0"/>
                <a:ea typeface="楷体_GB2312" pitchFamily="49" charset="-122"/>
                <a:cs typeface="Courier New" pitchFamily="49" charset="0"/>
              </a:rPr>
              <a:t>1</a:t>
            </a:r>
            <a:r>
              <a:rPr lang="en-US" altLang="zh-CN" sz="2800">
                <a:solidFill>
                  <a:srgbClr val="0000FF"/>
                </a:solidFill>
                <a:latin typeface="Courier New" pitchFamily="49" charset="0"/>
                <a:ea typeface="楷体_GB2312" pitchFamily="49" charset="-122"/>
                <a:cs typeface="Courier New" pitchFamily="49" charset="0"/>
              </a:rPr>
              <a:t>111</a:t>
            </a:r>
            <a:r>
              <a:rPr lang="en-US" altLang="zh-CN" sz="2800">
                <a:latin typeface="+mn-lt"/>
                <a:ea typeface="楷体_GB2312" pitchFamily="49" charset="-122"/>
                <a:cs typeface="Courier New" pitchFamily="49" charset="0"/>
              </a:rPr>
              <a:t> </a:t>
            </a:r>
            <a:r>
              <a:rPr lang="en-US" altLang="zh-CN" sz="2800">
                <a:solidFill>
                  <a:srgbClr val="FF0000"/>
                </a:solidFill>
                <a:latin typeface="Courier New" pitchFamily="49" charset="0"/>
                <a:ea typeface="楷体_GB2312" pitchFamily="49" charset="-122"/>
                <a:cs typeface="Courier New" pitchFamily="49" charset="0"/>
              </a:rPr>
              <a:t>0</a:t>
            </a:r>
            <a:r>
              <a:rPr lang="en-US" altLang="zh-CN" sz="2800">
                <a:solidFill>
                  <a:srgbClr val="0000FF"/>
                </a:solidFill>
                <a:latin typeface="Courier New" pitchFamily="49" charset="0"/>
                <a:ea typeface="楷体_GB2312" pitchFamily="49" charset="-122"/>
                <a:cs typeface="Courier New" pitchFamily="49" charset="0"/>
              </a:rPr>
              <a:t>111</a:t>
            </a:r>
          </a:p>
          <a:p>
            <a:pPr marL="342900" indent="-342900" algn="l">
              <a:spcBef>
                <a:spcPct val="5000"/>
              </a:spcBef>
              <a:buClr>
                <a:schemeClr val="bg2"/>
              </a:buClr>
              <a:buSzPct val="75000"/>
              <a:buFont typeface="Wingdings" pitchFamily="2" charset="2"/>
              <a:buNone/>
            </a:pPr>
            <a:r>
              <a:rPr lang="en-US" altLang="zh-CN" sz="2800">
                <a:solidFill>
                  <a:srgbClr val="FF0000"/>
                </a:solidFill>
                <a:latin typeface="Courier New" pitchFamily="49" charset="0"/>
                <a:ea typeface="楷体_GB2312" pitchFamily="49" charset="-122"/>
                <a:cs typeface="Courier New" pitchFamily="49" charset="0"/>
              </a:rPr>
              <a:t>1</a:t>
            </a:r>
            <a:r>
              <a:rPr lang="en-US" altLang="zh-CN" sz="2800">
                <a:solidFill>
                  <a:srgbClr val="006600"/>
                </a:solidFill>
                <a:latin typeface="Courier New" pitchFamily="49" charset="0"/>
                <a:ea typeface="楷体_GB2312" pitchFamily="49" charset="-122"/>
                <a:cs typeface="Courier New" pitchFamily="49" charset="0"/>
              </a:rPr>
              <a:t>000</a:t>
            </a:r>
            <a:r>
              <a:rPr lang="en-US" altLang="zh-CN" sz="2800">
                <a:latin typeface="+mn-lt"/>
                <a:ea typeface="楷体_GB2312" pitchFamily="49" charset="-122"/>
                <a:cs typeface="Courier New" pitchFamily="49" charset="0"/>
              </a:rPr>
              <a:t> </a:t>
            </a:r>
            <a:r>
              <a:rPr lang="en-US" altLang="zh-CN" sz="2800">
                <a:solidFill>
                  <a:srgbClr val="FF0000"/>
                </a:solidFill>
                <a:latin typeface="Courier New" pitchFamily="49" charset="0"/>
                <a:ea typeface="楷体_GB2312" pitchFamily="49" charset="-122"/>
                <a:cs typeface="Courier New" pitchFamily="49" charset="0"/>
              </a:rPr>
              <a:t>1</a:t>
            </a:r>
            <a:r>
              <a:rPr lang="en-US" altLang="zh-CN" sz="2800">
                <a:solidFill>
                  <a:srgbClr val="006600"/>
                </a:solidFill>
                <a:latin typeface="Courier New" pitchFamily="49" charset="0"/>
                <a:ea typeface="楷体_GB2312" pitchFamily="49" charset="-122"/>
                <a:cs typeface="Courier New" pitchFamily="49" charset="0"/>
              </a:rPr>
              <a:t>000</a:t>
            </a:r>
            <a:r>
              <a:rPr lang="en-US" altLang="zh-CN" sz="2800">
                <a:latin typeface="+mn-lt"/>
                <a:ea typeface="楷体_GB2312" pitchFamily="49" charset="-122"/>
                <a:cs typeface="Courier New" pitchFamily="49" charset="0"/>
              </a:rPr>
              <a:t> </a:t>
            </a:r>
            <a:r>
              <a:rPr lang="en-US" altLang="zh-CN" sz="2800">
                <a:solidFill>
                  <a:srgbClr val="FF0000"/>
                </a:solidFill>
                <a:latin typeface="Courier New" pitchFamily="49" charset="0"/>
                <a:ea typeface="楷体_GB2312" pitchFamily="49" charset="-122"/>
                <a:cs typeface="Courier New" pitchFamily="49" charset="0"/>
              </a:rPr>
              <a:t>0</a:t>
            </a:r>
            <a:r>
              <a:rPr lang="en-US" altLang="zh-CN" sz="2800">
                <a:solidFill>
                  <a:srgbClr val="006600"/>
                </a:solidFill>
                <a:latin typeface="Courier New" pitchFamily="49" charset="0"/>
                <a:ea typeface="楷体_GB2312" pitchFamily="49" charset="-122"/>
                <a:cs typeface="Courier New" pitchFamily="49" charset="0"/>
              </a:rPr>
              <a:t>000</a:t>
            </a:r>
          </a:p>
          <a:p>
            <a:pPr marL="342900" indent="-342900" algn="l">
              <a:spcBef>
                <a:spcPct val="5000"/>
              </a:spcBef>
              <a:buClr>
                <a:schemeClr val="bg2"/>
              </a:buClr>
              <a:buSzPct val="75000"/>
              <a:buFont typeface="Wingdings" pitchFamily="2" charset="2"/>
              <a:buNone/>
            </a:pPr>
            <a:r>
              <a:rPr lang="en-US" altLang="zh-CN" sz="2800">
                <a:solidFill>
                  <a:srgbClr val="FF0000"/>
                </a:solidFill>
                <a:latin typeface="Courier New" pitchFamily="49" charset="0"/>
                <a:ea typeface="楷体_GB2312" pitchFamily="49" charset="-122"/>
                <a:cs typeface="Courier New" pitchFamily="49" charset="0"/>
              </a:rPr>
              <a:t>1</a:t>
            </a:r>
            <a:r>
              <a:rPr lang="en-US" altLang="zh-CN" sz="2800">
                <a:solidFill>
                  <a:srgbClr val="006600"/>
                </a:solidFill>
                <a:latin typeface="Courier New" pitchFamily="49" charset="0"/>
                <a:ea typeface="楷体_GB2312" pitchFamily="49" charset="-122"/>
                <a:cs typeface="Courier New" pitchFamily="49" charset="0"/>
              </a:rPr>
              <a:t>000</a:t>
            </a:r>
            <a:r>
              <a:rPr lang="en-US" altLang="zh-CN" sz="2800">
                <a:latin typeface="+mn-lt"/>
                <a:ea typeface="楷体_GB2312" pitchFamily="49" charset="-122"/>
                <a:cs typeface="Courier New" pitchFamily="49" charset="0"/>
              </a:rPr>
              <a:t> </a:t>
            </a:r>
            <a:r>
              <a:rPr lang="en-US" altLang="zh-CN" sz="2800">
                <a:solidFill>
                  <a:srgbClr val="FF0000"/>
                </a:solidFill>
                <a:latin typeface="Courier New" pitchFamily="49" charset="0"/>
                <a:ea typeface="楷体_GB2312" pitchFamily="49" charset="-122"/>
                <a:cs typeface="Courier New" pitchFamily="49" charset="0"/>
              </a:rPr>
              <a:t>1</a:t>
            </a:r>
            <a:r>
              <a:rPr lang="en-US" altLang="zh-CN" sz="2800">
                <a:solidFill>
                  <a:srgbClr val="006600"/>
                </a:solidFill>
                <a:latin typeface="Courier New" pitchFamily="49" charset="0"/>
                <a:ea typeface="楷体_GB2312" pitchFamily="49" charset="-122"/>
                <a:cs typeface="Courier New" pitchFamily="49" charset="0"/>
              </a:rPr>
              <a:t>000</a:t>
            </a:r>
            <a:r>
              <a:rPr lang="en-US" altLang="zh-CN" sz="2800">
                <a:latin typeface="+mn-lt"/>
                <a:ea typeface="楷体_GB2312" pitchFamily="49" charset="-122"/>
                <a:cs typeface="Courier New" pitchFamily="49" charset="0"/>
              </a:rPr>
              <a:t> </a:t>
            </a:r>
            <a:r>
              <a:rPr lang="en-US" altLang="zh-CN" sz="2800">
                <a:solidFill>
                  <a:srgbClr val="FF0000"/>
                </a:solidFill>
                <a:latin typeface="Courier New" pitchFamily="49" charset="0"/>
                <a:ea typeface="楷体_GB2312" pitchFamily="49" charset="-122"/>
                <a:cs typeface="Courier New" pitchFamily="49" charset="0"/>
              </a:rPr>
              <a:t>0</a:t>
            </a:r>
            <a:r>
              <a:rPr lang="en-US" altLang="zh-CN" sz="2800">
                <a:solidFill>
                  <a:srgbClr val="006600"/>
                </a:solidFill>
                <a:latin typeface="Courier New" pitchFamily="49" charset="0"/>
                <a:ea typeface="楷体_GB2312" pitchFamily="49" charset="-122"/>
                <a:cs typeface="Courier New" pitchFamily="49" charset="0"/>
              </a:rPr>
              <a:t>001</a:t>
            </a:r>
          </a:p>
          <a:p>
            <a:pPr marL="342900" indent="-342900" algn="l">
              <a:spcBef>
                <a:spcPct val="5000"/>
              </a:spcBef>
              <a:buClr>
                <a:schemeClr val="bg2"/>
              </a:buClr>
              <a:buSzPct val="75000"/>
            </a:pPr>
            <a:r>
              <a:rPr lang="en-US" altLang="zh-CN" sz="2800">
                <a:latin typeface="宋体" pitchFamily="2" charset="-122"/>
                <a:ea typeface="宋体" pitchFamily="2" charset="-122"/>
                <a:cs typeface="Courier New" pitchFamily="49" charset="0"/>
              </a:rPr>
              <a:t>………………</a:t>
            </a:r>
          </a:p>
          <a:p>
            <a:pPr marL="342900" indent="-342900" algn="l">
              <a:spcBef>
                <a:spcPct val="5000"/>
              </a:spcBef>
              <a:buClr>
                <a:schemeClr val="bg2"/>
              </a:buClr>
              <a:buSzPct val="75000"/>
              <a:buFont typeface="Wingdings" pitchFamily="2" charset="2"/>
              <a:buNone/>
            </a:pPr>
            <a:r>
              <a:rPr lang="en-US" altLang="zh-CN" sz="2800">
                <a:solidFill>
                  <a:srgbClr val="FF0000"/>
                </a:solidFill>
                <a:latin typeface="Courier New" pitchFamily="49" charset="0"/>
                <a:ea typeface="楷体_GB2312" pitchFamily="49" charset="-122"/>
                <a:cs typeface="Courier New" pitchFamily="49" charset="0"/>
              </a:rPr>
              <a:t>1</a:t>
            </a:r>
            <a:r>
              <a:rPr lang="en-US" altLang="zh-CN" sz="2800">
                <a:solidFill>
                  <a:srgbClr val="006600"/>
                </a:solidFill>
                <a:latin typeface="Courier New" pitchFamily="49" charset="0"/>
                <a:ea typeface="楷体_GB2312" pitchFamily="49" charset="-122"/>
                <a:cs typeface="Courier New" pitchFamily="49" charset="0"/>
              </a:rPr>
              <a:t>111</a:t>
            </a:r>
            <a:r>
              <a:rPr lang="en-US" altLang="zh-CN" sz="2800">
                <a:latin typeface="+mn-lt"/>
                <a:ea typeface="楷体_GB2312" pitchFamily="49" charset="-122"/>
                <a:cs typeface="Courier New" pitchFamily="49" charset="0"/>
              </a:rPr>
              <a:t> </a:t>
            </a:r>
            <a:r>
              <a:rPr lang="en-US" altLang="zh-CN" sz="2800">
                <a:solidFill>
                  <a:srgbClr val="FF0000"/>
                </a:solidFill>
                <a:latin typeface="Courier New" pitchFamily="49" charset="0"/>
                <a:ea typeface="楷体_GB2312" pitchFamily="49" charset="-122"/>
                <a:cs typeface="Courier New" pitchFamily="49" charset="0"/>
              </a:rPr>
              <a:t>1</a:t>
            </a:r>
            <a:r>
              <a:rPr lang="en-US" altLang="zh-CN" sz="2800">
                <a:solidFill>
                  <a:srgbClr val="006600"/>
                </a:solidFill>
                <a:latin typeface="Courier New" pitchFamily="49" charset="0"/>
                <a:ea typeface="楷体_GB2312" pitchFamily="49" charset="-122"/>
                <a:cs typeface="Courier New" pitchFamily="49" charset="0"/>
              </a:rPr>
              <a:t>111</a:t>
            </a:r>
            <a:r>
              <a:rPr lang="en-US" altLang="zh-CN" sz="2800">
                <a:latin typeface="+mn-lt"/>
                <a:ea typeface="楷体_GB2312" pitchFamily="49" charset="-122"/>
                <a:cs typeface="Courier New" pitchFamily="49" charset="0"/>
              </a:rPr>
              <a:t> </a:t>
            </a:r>
            <a:r>
              <a:rPr lang="en-US" altLang="zh-CN" sz="2800">
                <a:solidFill>
                  <a:srgbClr val="FF0000"/>
                </a:solidFill>
                <a:latin typeface="Courier New" pitchFamily="49" charset="0"/>
                <a:ea typeface="楷体_GB2312" pitchFamily="49" charset="-122"/>
                <a:cs typeface="Courier New" pitchFamily="49" charset="0"/>
              </a:rPr>
              <a:t>0</a:t>
            </a:r>
            <a:r>
              <a:rPr lang="en-US" altLang="zh-CN" sz="2800">
                <a:solidFill>
                  <a:srgbClr val="006600"/>
                </a:solidFill>
                <a:latin typeface="Courier New" pitchFamily="49" charset="0"/>
                <a:ea typeface="楷体_GB2312" pitchFamily="49" charset="-122"/>
                <a:cs typeface="Courier New" pitchFamily="49" charset="0"/>
              </a:rPr>
              <a:t>111</a:t>
            </a:r>
          </a:p>
        </p:txBody>
      </p:sp>
      <p:sp>
        <p:nvSpPr>
          <p:cNvPr id="14" name="AutoShape 13"/>
          <p:cNvSpPr>
            <a:spLocks/>
          </p:cNvSpPr>
          <p:nvPr/>
        </p:nvSpPr>
        <p:spPr bwMode="auto">
          <a:xfrm>
            <a:off x="5580063" y="1198563"/>
            <a:ext cx="215900" cy="1655762"/>
          </a:xfrm>
          <a:prstGeom prst="leftBrace">
            <a:avLst>
              <a:gd name="adj1" fmla="val 46334"/>
              <a:gd name="adj2" fmla="val 50000"/>
            </a:avLst>
          </a:prstGeom>
          <a:noFill/>
          <a:ln w="28575">
            <a:solidFill>
              <a:srgbClr val="FF6600"/>
            </a:solidFill>
            <a:round/>
            <a:headEnd/>
            <a:tailEnd type="none" w="med" len="lg"/>
          </a:ln>
          <a:effectLst/>
        </p:spPr>
        <p:txBody>
          <a:bodyPr wrap="none" anchor="ctr">
            <a:spAutoFit/>
          </a:bodyPr>
          <a:lstStyle/>
          <a:p>
            <a:endParaRPr lang="zh-CN" altLang="en-US"/>
          </a:p>
        </p:txBody>
      </p:sp>
      <p:sp>
        <p:nvSpPr>
          <p:cNvPr id="15" name="AutoShape 14"/>
          <p:cNvSpPr>
            <a:spLocks/>
          </p:cNvSpPr>
          <p:nvPr/>
        </p:nvSpPr>
        <p:spPr bwMode="auto">
          <a:xfrm>
            <a:off x="5580063" y="2998788"/>
            <a:ext cx="215900" cy="1655762"/>
          </a:xfrm>
          <a:prstGeom prst="leftBrace">
            <a:avLst>
              <a:gd name="adj1" fmla="val 46334"/>
              <a:gd name="adj2" fmla="val 50000"/>
            </a:avLst>
          </a:prstGeom>
          <a:noFill/>
          <a:ln w="28575">
            <a:solidFill>
              <a:srgbClr val="FF6600"/>
            </a:solidFill>
            <a:round/>
            <a:headEnd/>
            <a:tailEnd type="none" w="med" len="lg"/>
          </a:ln>
          <a:effectLst/>
        </p:spPr>
        <p:txBody>
          <a:bodyPr wrap="none" anchor="ctr">
            <a:spAutoFit/>
          </a:bodyPr>
          <a:lstStyle/>
          <a:p>
            <a:endParaRPr lang="zh-CN" altLang="en-US"/>
          </a:p>
        </p:txBody>
      </p:sp>
      <p:sp>
        <p:nvSpPr>
          <p:cNvPr id="16" name="AutoShape 15"/>
          <p:cNvSpPr>
            <a:spLocks/>
          </p:cNvSpPr>
          <p:nvPr/>
        </p:nvSpPr>
        <p:spPr bwMode="auto">
          <a:xfrm>
            <a:off x="5580063" y="4799013"/>
            <a:ext cx="215900" cy="1655762"/>
          </a:xfrm>
          <a:prstGeom prst="leftBrace">
            <a:avLst>
              <a:gd name="adj1" fmla="val 46334"/>
              <a:gd name="adj2" fmla="val 50000"/>
            </a:avLst>
          </a:prstGeom>
          <a:noFill/>
          <a:ln w="28575">
            <a:solidFill>
              <a:srgbClr val="FF6600"/>
            </a:solidFill>
            <a:round/>
            <a:headEnd/>
            <a:tailEnd type="none" w="med" len="lg"/>
          </a:ln>
          <a:effectLst/>
        </p:spPr>
        <p:txBody>
          <a:bodyPr wrap="none" anchor="ctr">
            <a:spAutoFit/>
          </a:bodyPr>
          <a:lstStyle/>
          <a:p>
            <a:endParaRPr lang="zh-CN" altLang="en-US"/>
          </a:p>
        </p:txBody>
      </p:sp>
      <p:sp>
        <p:nvSpPr>
          <p:cNvPr id="17" name="Text Box 16"/>
          <p:cNvSpPr txBox="1">
            <a:spLocks noChangeArrowheads="1"/>
          </p:cNvSpPr>
          <p:nvPr/>
        </p:nvSpPr>
        <p:spPr bwMode="auto">
          <a:xfrm>
            <a:off x="5076825" y="1820863"/>
            <a:ext cx="6477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solidFill>
                  <a:srgbClr val="CC0099"/>
                </a:solidFill>
                <a:latin typeface="Arial" charset="0"/>
              </a:rPr>
              <a:t>8</a:t>
            </a:r>
          </a:p>
        </p:txBody>
      </p:sp>
      <p:sp>
        <p:nvSpPr>
          <p:cNvPr id="18" name="Text Box 17"/>
          <p:cNvSpPr txBox="1">
            <a:spLocks noChangeArrowheads="1"/>
          </p:cNvSpPr>
          <p:nvPr/>
        </p:nvSpPr>
        <p:spPr bwMode="auto">
          <a:xfrm>
            <a:off x="5005388" y="3575050"/>
            <a:ext cx="6477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solidFill>
                  <a:srgbClr val="CC0099"/>
                </a:solidFill>
                <a:latin typeface="Arial" charset="0"/>
              </a:rPr>
              <a:t>64</a:t>
            </a:r>
          </a:p>
        </p:txBody>
      </p:sp>
      <p:sp>
        <p:nvSpPr>
          <p:cNvPr id="19" name="Text Box 18"/>
          <p:cNvSpPr txBox="1">
            <a:spLocks noChangeArrowheads="1"/>
          </p:cNvSpPr>
          <p:nvPr/>
        </p:nvSpPr>
        <p:spPr bwMode="auto">
          <a:xfrm>
            <a:off x="4860925" y="5375275"/>
            <a:ext cx="792163"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solidFill>
                  <a:srgbClr val="CC0099"/>
                </a:solidFill>
                <a:latin typeface="Arial" charset="0"/>
              </a:rPr>
              <a:t>512</a:t>
            </a:r>
          </a:p>
        </p:txBody>
      </p:sp>
      <p:sp>
        <p:nvSpPr>
          <p:cNvPr id="20" name="Text Box 19"/>
          <p:cNvSpPr txBox="1">
            <a:spLocks noChangeArrowheads="1"/>
          </p:cNvSpPr>
          <p:nvPr/>
        </p:nvSpPr>
        <p:spPr bwMode="auto">
          <a:xfrm>
            <a:off x="4137843" y="1908115"/>
            <a:ext cx="576263" cy="4401205"/>
          </a:xfrm>
          <a:prstGeom prst="rect">
            <a:avLst/>
          </a:prstGeom>
          <a:solidFill>
            <a:srgbClr val="FFFF66"/>
          </a:solidFill>
          <a:ln w="28575" algn="ctr">
            <a:noFill/>
            <a:miter lim="800000"/>
            <a:headEnd/>
            <a:tailEnd type="none" w="med" len="lg"/>
          </a:ln>
          <a:effectLst>
            <a:outerShdw dist="107763" dir="2700000" algn="ctr" rotWithShape="0">
              <a:schemeClr val="bg2">
                <a:alpha val="50000"/>
              </a:schemeClr>
            </a:outerShdw>
          </a:effectLst>
        </p:spPr>
        <p:txBody>
          <a:bodyPr>
            <a:spAutoFit/>
          </a:bodyPr>
          <a:lstStyle/>
          <a:p>
            <a:pPr>
              <a:spcBef>
                <a:spcPct val="50000"/>
              </a:spcBef>
            </a:pPr>
            <a:r>
              <a:rPr lang="zh-CN" altLang="en-US" sz="2800" smtClean="0">
                <a:solidFill>
                  <a:schemeClr val="bg2"/>
                </a:solidFill>
              </a:rPr>
              <a:t>特定规则的扩展</a:t>
            </a:r>
            <a:r>
              <a:rPr lang="zh-CN" altLang="en-US" sz="2800">
                <a:solidFill>
                  <a:schemeClr val="bg2"/>
                </a:solidFill>
              </a:rPr>
              <a:t>操作码 </a:t>
            </a:r>
          </a:p>
        </p:txBody>
      </p:sp>
      <p:sp>
        <p:nvSpPr>
          <p:cNvPr id="21" name="Text Box 20"/>
          <p:cNvSpPr txBox="1">
            <a:spLocks noChangeArrowheads="1"/>
          </p:cNvSpPr>
          <p:nvPr/>
        </p:nvSpPr>
        <p:spPr bwMode="auto">
          <a:xfrm>
            <a:off x="3850506" y="1255653"/>
            <a:ext cx="1225550" cy="519112"/>
          </a:xfrm>
          <a:prstGeom prst="rect">
            <a:avLst/>
          </a:prstGeom>
          <a:noFill/>
          <a:ln w="28575" algn="ctr">
            <a:noFill/>
            <a:miter lim="800000"/>
            <a:headEnd/>
            <a:tailEnd type="none" w="med" len="lg"/>
          </a:ln>
          <a:effectLst/>
        </p:spPr>
        <p:txBody>
          <a:bodyPr>
            <a:spAutoFit/>
          </a:bodyPr>
          <a:lstStyle/>
          <a:p>
            <a:pPr>
              <a:spcBef>
                <a:spcPct val="50000"/>
              </a:spcBef>
            </a:pPr>
            <a:r>
              <a:rPr lang="zh-CN" altLang="en-US" sz="2800">
                <a:solidFill>
                  <a:schemeClr val="bg2"/>
                </a:solidFill>
              </a:rPr>
              <a:t>图</a:t>
            </a:r>
            <a:r>
              <a:rPr lang="en-US" altLang="zh-CN" sz="2800" smtClean="0">
                <a:solidFill>
                  <a:schemeClr val="bg2"/>
                </a:solidFill>
              </a:rPr>
              <a:t>5.7 </a:t>
            </a:r>
            <a:endParaRPr lang="en-US" altLang="zh-CN" sz="2800">
              <a:solidFill>
                <a:schemeClr val="bg2"/>
              </a:solidFill>
            </a:endParaRPr>
          </a:p>
        </p:txBody>
      </p:sp>
      <p:sp>
        <p:nvSpPr>
          <p:cNvPr id="22" name="Rectangle 21"/>
          <p:cNvSpPr>
            <a:spLocks noChangeArrowheads="1"/>
          </p:cNvSpPr>
          <p:nvPr/>
        </p:nvSpPr>
        <p:spPr bwMode="auto">
          <a:xfrm>
            <a:off x="2268538" y="1270000"/>
            <a:ext cx="1439862" cy="935038"/>
          </a:xfrm>
          <a:prstGeom prst="rect">
            <a:avLst/>
          </a:prstGeom>
          <a:solidFill>
            <a:srgbClr val="CCFF99"/>
          </a:solidFill>
          <a:ln w="28575" algn="ctr">
            <a:solidFill>
              <a:srgbClr val="006600"/>
            </a:solidFill>
            <a:miter lim="800000"/>
            <a:headEnd/>
            <a:tailEnd type="none" w="med" len="lg"/>
          </a:ln>
          <a:effectLst>
            <a:outerShdw dist="107763" dir="2700000" algn="ctr" rotWithShape="0">
              <a:schemeClr val="bg2">
                <a:alpha val="50000"/>
              </a:schemeClr>
            </a:outerShdw>
          </a:effectLst>
        </p:spPr>
        <p:txBody>
          <a:bodyPr wrap="none"/>
          <a:lstStyle/>
          <a:p>
            <a:r>
              <a:rPr lang="en-US" altLang="zh-CN">
                <a:solidFill>
                  <a:srgbClr val="006600"/>
                </a:solidFill>
              </a:rPr>
              <a:t>15-15-15</a:t>
            </a:r>
            <a:br>
              <a:rPr lang="en-US" altLang="zh-CN">
                <a:solidFill>
                  <a:srgbClr val="006600"/>
                </a:solidFill>
              </a:rPr>
            </a:br>
            <a:r>
              <a:rPr lang="zh-CN" altLang="en-US">
                <a:solidFill>
                  <a:srgbClr val="006600"/>
                </a:solidFill>
              </a:rPr>
              <a:t>编码方法</a:t>
            </a:r>
          </a:p>
        </p:txBody>
      </p:sp>
      <p:sp>
        <p:nvSpPr>
          <p:cNvPr id="23" name="Rectangle 22"/>
          <p:cNvSpPr>
            <a:spLocks noChangeArrowheads="1"/>
          </p:cNvSpPr>
          <p:nvPr/>
        </p:nvSpPr>
        <p:spPr bwMode="auto">
          <a:xfrm>
            <a:off x="7235825" y="1238250"/>
            <a:ext cx="1550988" cy="966788"/>
          </a:xfrm>
          <a:prstGeom prst="rect">
            <a:avLst/>
          </a:prstGeom>
          <a:solidFill>
            <a:srgbClr val="CCFF99"/>
          </a:solidFill>
          <a:ln w="28575" algn="ctr">
            <a:solidFill>
              <a:srgbClr val="006600"/>
            </a:solidFill>
            <a:miter lim="800000"/>
            <a:headEnd/>
            <a:tailEnd type="none" w="med" len="lg"/>
          </a:ln>
          <a:effectLst>
            <a:outerShdw dist="107763" dir="2700000" algn="ctr" rotWithShape="0">
              <a:schemeClr val="bg2">
                <a:alpha val="50000"/>
              </a:schemeClr>
            </a:outerShdw>
          </a:effectLst>
        </p:spPr>
        <p:txBody>
          <a:bodyPr wrap="none"/>
          <a:lstStyle/>
          <a:p>
            <a:r>
              <a:rPr lang="en-US" altLang="zh-CN">
                <a:solidFill>
                  <a:srgbClr val="006600"/>
                </a:solidFill>
              </a:rPr>
              <a:t>8-64-512</a:t>
            </a:r>
            <a:br>
              <a:rPr lang="en-US" altLang="zh-CN">
                <a:solidFill>
                  <a:srgbClr val="006600"/>
                </a:solidFill>
              </a:rPr>
            </a:br>
            <a:r>
              <a:rPr lang="zh-CN" altLang="en-US">
                <a:solidFill>
                  <a:srgbClr val="006600"/>
                </a:solidFill>
              </a:rPr>
              <a:t>编码方法</a:t>
            </a:r>
          </a:p>
        </p:txBody>
      </p:sp>
      <p:sp>
        <p:nvSpPr>
          <p:cNvPr id="24" name="Text Box 23"/>
          <p:cNvSpPr txBox="1">
            <a:spLocks noChangeArrowheads="1"/>
          </p:cNvSpPr>
          <p:nvPr/>
        </p:nvSpPr>
        <p:spPr bwMode="auto">
          <a:xfrm>
            <a:off x="5365155" y="580954"/>
            <a:ext cx="3527325" cy="503461"/>
          </a:xfrm>
          <a:prstGeom prst="rect">
            <a:avLst/>
          </a:prstGeom>
          <a:solidFill>
            <a:srgbClr val="CCECFF"/>
          </a:solidFill>
          <a:ln w="28575" algn="ctr">
            <a:solidFill>
              <a:schemeClr val="bg2"/>
            </a:solidFill>
            <a:miter lim="800000"/>
            <a:headEnd/>
            <a:tailEnd type="none" w="med" len="lg"/>
          </a:ln>
          <a:effectLst>
            <a:outerShdw blurRad="50800" dist="38100" dir="2700000" algn="tl" rotWithShape="0">
              <a:prstClr val="black">
                <a:alpha val="40000"/>
              </a:prstClr>
            </a:outerShdw>
          </a:effectLst>
        </p:spPr>
        <p:txBody>
          <a:bodyPr wrap="none" anchor="ctr" anchorCtr="0"/>
          <a:lstStyle/>
          <a:p>
            <a:pPr algn="l">
              <a:spcBef>
                <a:spcPct val="50000"/>
              </a:spcBef>
            </a:pPr>
            <a:r>
              <a:rPr kumimoji="1" lang="zh-CN" altLang="en-US" smtClean="0">
                <a:solidFill>
                  <a:srgbClr val="FF0066"/>
                </a:solidFill>
                <a:ea typeface="黑体" pitchFamily="2" charset="-122"/>
              </a:rPr>
              <a:t>短</a:t>
            </a:r>
            <a:r>
              <a:rPr kumimoji="1" lang="zh-CN" altLang="en-US">
                <a:solidFill>
                  <a:srgbClr val="FF0066"/>
                </a:solidFill>
                <a:ea typeface="黑体" pitchFamily="2" charset="-122"/>
              </a:rPr>
              <a:t>码</a:t>
            </a:r>
            <a:r>
              <a:rPr kumimoji="1" lang="zh-CN" altLang="en-US">
                <a:solidFill>
                  <a:srgbClr val="FF0000"/>
                </a:solidFill>
                <a:ea typeface="黑体" pitchFamily="2" charset="-122"/>
              </a:rPr>
              <a:t>不能是</a:t>
            </a:r>
            <a:r>
              <a:rPr kumimoji="1" lang="zh-CN" altLang="en-US">
                <a:solidFill>
                  <a:srgbClr val="FF0066"/>
                </a:solidFill>
                <a:ea typeface="黑体" pitchFamily="2" charset="-122"/>
              </a:rPr>
              <a:t>长码</a:t>
            </a:r>
            <a:r>
              <a:rPr kumimoji="1" lang="zh-CN" altLang="en-US">
                <a:solidFill>
                  <a:srgbClr val="FF0000"/>
                </a:solidFill>
                <a:ea typeface="黑体" pitchFamily="2" charset="-122"/>
              </a:rPr>
              <a:t>的</a:t>
            </a:r>
            <a:r>
              <a:rPr kumimoji="1" lang="zh-CN" altLang="en-US">
                <a:solidFill>
                  <a:srgbClr val="FF0066"/>
                </a:solidFill>
                <a:ea typeface="黑体" pitchFamily="2" charset="-122"/>
              </a:rPr>
              <a:t>前缀</a:t>
            </a:r>
            <a:r>
              <a:rPr kumimoji="1" lang="zh-CN" altLang="en-US">
                <a:solidFill>
                  <a:srgbClr val="FF0000"/>
                </a:solidFill>
                <a:ea typeface="黑体" pitchFamily="2" charset="-122"/>
              </a:rPr>
              <a:t>。</a:t>
            </a:r>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5.3.3</a:t>
            </a:r>
            <a:r>
              <a:rPr lang="en-US" altLang="zh-CN" b="0" smtClean="0"/>
              <a:t> </a:t>
            </a:r>
            <a:r>
              <a:rPr lang="zh-CN" altLang="en-US" b="0" smtClean="0"/>
              <a:t>操作码设计</a:t>
            </a:r>
            <a:r>
              <a:rPr lang="en-US" altLang="zh-CN" b="0" smtClean="0"/>
              <a:t>		</a:t>
            </a:r>
            <a:r>
              <a:rPr lang="en-US" altLang="zh-CN" sz="2800" smtClean="0">
                <a:solidFill>
                  <a:srgbClr val="D60093"/>
                </a:solidFill>
                <a:latin typeface="Arial" pitchFamily="34" charset="0"/>
                <a:ea typeface="黑体" pitchFamily="49" charset="-122"/>
                <a:cs typeface="Arial" pitchFamily="34" charset="0"/>
              </a:rPr>
              <a:t>2. </a:t>
            </a:r>
            <a:r>
              <a:rPr lang="zh-CN" altLang="en-US" sz="2800" smtClean="0">
                <a:solidFill>
                  <a:srgbClr val="D60093"/>
                </a:solidFill>
                <a:latin typeface="Arial" pitchFamily="34" charset="0"/>
                <a:ea typeface="黑体" pitchFamily="49" charset="-122"/>
                <a:cs typeface="Arial" pitchFamily="34" charset="0"/>
              </a:rPr>
              <a:t>变长操作码</a:t>
            </a:r>
            <a:endParaRPr lang="zh-CN" altLang="en-US"/>
          </a:p>
        </p:txBody>
      </p:sp>
      <p:sp>
        <p:nvSpPr>
          <p:cNvPr id="3" name="内容占位符 2"/>
          <p:cNvSpPr>
            <a:spLocks noGrp="1"/>
          </p:cNvSpPr>
          <p:nvPr>
            <p:ph idx="1"/>
          </p:nvPr>
        </p:nvSpPr>
        <p:spPr>
          <a:xfrm>
            <a:off x="457200" y="1412777"/>
            <a:ext cx="8435280" cy="1800199"/>
          </a:xfrm>
        </p:spPr>
        <p:txBody>
          <a:bodyPr/>
          <a:lstStyle/>
          <a:p>
            <a:pPr marL="0" indent="0">
              <a:buNone/>
            </a:pPr>
            <a:r>
              <a:rPr lang="en-US" altLang="zh-CN" smtClean="0"/>
              <a:t>【</a:t>
            </a:r>
            <a:r>
              <a:rPr lang="zh-CN" altLang="en-US" smtClean="0"/>
              <a:t>例</a:t>
            </a:r>
            <a:r>
              <a:rPr lang="en-US" altLang="zh-CN" smtClean="0"/>
              <a:t>5.4】</a:t>
            </a:r>
            <a:r>
              <a:rPr lang="zh-CN" altLang="en-US" smtClean="0"/>
              <a:t>某指令系统的指令长度确定为</a:t>
            </a:r>
            <a:r>
              <a:rPr lang="en-US" altLang="zh-CN" smtClean="0"/>
              <a:t>32</a:t>
            </a:r>
            <a:r>
              <a:rPr lang="zh-CN" altLang="en-US" smtClean="0"/>
              <a:t>位，由三地址、二地址、一地址、零地址指令组成，其中各类指令中地址字段位数如下表，则各类指令的操作码可以设计为几位？各类指令数最多可以是多少？</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64</a:t>
            </a:fld>
            <a:endParaRPr lang="en-US" altLang="zh-CN"/>
          </a:p>
        </p:txBody>
      </p:sp>
      <p:sp>
        <p:nvSpPr>
          <p:cNvPr id="5" name="内容占位符 2"/>
          <p:cNvSpPr txBox="1">
            <a:spLocks/>
          </p:cNvSpPr>
          <p:nvPr/>
        </p:nvSpPr>
        <p:spPr bwMode="auto">
          <a:xfrm>
            <a:off x="467544" y="548680"/>
            <a:ext cx="8578850"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bg2"/>
              </a:buClr>
              <a:buSzPct val="75000"/>
              <a:tabLst/>
              <a:defRPr/>
            </a:pPr>
            <a:r>
              <a:rPr kumimoji="0" lang="en-US" altLang="zh-CN"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3</a:t>
            </a:r>
            <a:r>
              <a:rPr kumimoji="0" lang="zh-CN" altLang="en-US"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a:t>
            </a:r>
            <a:r>
              <a:rPr lang="zh-CN" altLang="en-US" sz="2800" kern="0" smtClean="0">
                <a:solidFill>
                  <a:srgbClr val="008000"/>
                </a:solidFill>
                <a:latin typeface="Arial" pitchFamily="34" charset="0"/>
                <a:ea typeface="黑体" pitchFamily="49" charset="-122"/>
                <a:cs typeface="Arial" pitchFamily="34" charset="0"/>
              </a:rPr>
              <a:t>根据</a:t>
            </a:r>
            <a:r>
              <a:rPr kumimoji="0" lang="zh-CN" altLang="en-US" sz="2800" b="1" i="0" u="none" strike="noStrike" kern="0" cap="none" spc="0" normalizeH="0" baseline="0" noProof="0" smtClean="0">
                <a:ln>
                  <a:noFill/>
                </a:ln>
                <a:solidFill>
                  <a:srgbClr val="FF6600"/>
                </a:solidFill>
                <a:effectLst/>
                <a:uLnTx/>
                <a:uFillTx/>
                <a:latin typeface="Arial" pitchFamily="34" charset="0"/>
                <a:ea typeface="黑体" pitchFamily="49" charset="-122"/>
                <a:cs typeface="Arial" pitchFamily="34" charset="0"/>
              </a:rPr>
              <a:t>地址码数量</a:t>
            </a:r>
            <a:r>
              <a:rPr kumimoji="0" lang="zh-CN" altLang="en-US"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扩展操作码</a:t>
            </a:r>
            <a:endParaRPr kumimoji="0" lang="zh-CN" altLang="en-US" sz="2800" b="1" i="0" u="none" strike="noStrike" kern="0" cap="none" spc="0" normalizeH="0" baseline="0" noProof="0">
              <a:ln>
                <a:noFill/>
              </a:ln>
              <a:solidFill>
                <a:srgbClr val="008000"/>
              </a:solidFill>
              <a:effectLst/>
              <a:uLnTx/>
              <a:uFillTx/>
              <a:latin typeface="Arial" pitchFamily="34" charset="0"/>
              <a:ea typeface="黑体" pitchFamily="49" charset="-122"/>
              <a:cs typeface="Arial" pitchFamily="34" charset="0"/>
            </a:endParaRPr>
          </a:p>
        </p:txBody>
      </p:sp>
      <p:sp>
        <p:nvSpPr>
          <p:cNvPr id="6" name="内容占位符 2"/>
          <p:cNvSpPr txBox="1">
            <a:spLocks/>
          </p:cNvSpPr>
          <p:nvPr/>
        </p:nvSpPr>
        <p:spPr bwMode="auto">
          <a:xfrm>
            <a:off x="457646" y="979983"/>
            <a:ext cx="8578850" cy="5768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指令字长度固定</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graphicFrame>
        <p:nvGraphicFramePr>
          <p:cNvPr id="7" name="表格 6"/>
          <p:cNvGraphicFramePr>
            <a:graphicFrameLocks noGrp="1"/>
          </p:cNvGraphicFramePr>
          <p:nvPr/>
        </p:nvGraphicFramePr>
        <p:xfrm>
          <a:off x="323528" y="3591272"/>
          <a:ext cx="8352928" cy="2286000"/>
        </p:xfrm>
        <a:graphic>
          <a:graphicData uri="http://schemas.openxmlformats.org/drawingml/2006/table">
            <a:tbl>
              <a:tblPr firstRow="1" bandRow="1">
                <a:tableStyleId>{5940675A-B579-460E-94D1-54222C63F5DA}</a:tableStyleId>
              </a:tblPr>
              <a:tblGrid>
                <a:gridCol w="1944215">
                  <a:extLst>
                    <a:ext uri="{9D8B030D-6E8A-4147-A177-3AD203B41FA5}">
                      <a16:colId xmlns:a16="http://schemas.microsoft.com/office/drawing/2014/main" val="20000"/>
                    </a:ext>
                  </a:extLst>
                </a:gridCol>
                <a:gridCol w="1166531">
                  <a:extLst>
                    <a:ext uri="{9D8B030D-6E8A-4147-A177-3AD203B41FA5}">
                      <a16:colId xmlns:a16="http://schemas.microsoft.com/office/drawing/2014/main" val="20001"/>
                    </a:ext>
                  </a:extLst>
                </a:gridCol>
                <a:gridCol w="1425757">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2376265">
                  <a:extLst>
                    <a:ext uri="{9D8B030D-6E8A-4147-A177-3AD203B41FA5}">
                      <a16:colId xmlns:a16="http://schemas.microsoft.com/office/drawing/2014/main" val="20004"/>
                    </a:ext>
                  </a:extLst>
                </a:gridCol>
              </a:tblGrid>
              <a:tr h="370840">
                <a:tc>
                  <a:txBody>
                    <a:bodyPr/>
                    <a:lstStyle/>
                    <a:p>
                      <a:pPr algn="r"/>
                      <a:endParaRPr lang="zh-CN" altLang="en-US" sz="2400" b="1">
                        <a:latin typeface="+mn-lt"/>
                        <a:ea typeface="宋体" pitchFamily="2"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2400" b="1" smtClean="0">
                          <a:solidFill>
                            <a:srgbClr val="0000FF"/>
                          </a:solidFill>
                          <a:latin typeface="+mn-lt"/>
                          <a:ea typeface="宋体" pitchFamily="2" charset="-122"/>
                        </a:rPr>
                        <a:t>操作码</a:t>
                      </a:r>
                      <a:endParaRPr lang="zh-CN" altLang="en-US" sz="2400" b="1">
                        <a:solidFill>
                          <a:srgbClr val="0000FF"/>
                        </a:solidFill>
                        <a:latin typeface="+mn-lt"/>
                        <a:ea typeface="宋体" pitchFamily="2"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smtClean="0">
                          <a:solidFill>
                            <a:srgbClr val="0000FF"/>
                          </a:solidFill>
                          <a:latin typeface="+mn-lt"/>
                          <a:ea typeface="宋体" pitchFamily="2" charset="-122"/>
                        </a:rPr>
                        <a:t>地址</a:t>
                      </a:r>
                      <a:r>
                        <a:rPr lang="en-US" altLang="zh-CN" sz="2400" b="1" smtClean="0">
                          <a:solidFill>
                            <a:srgbClr val="0000FF"/>
                          </a:solidFill>
                          <a:latin typeface="+mn-lt"/>
                          <a:ea typeface="宋体" pitchFamily="2" charset="-122"/>
                        </a:rPr>
                        <a:t>1</a:t>
                      </a:r>
                      <a:r>
                        <a:rPr lang="en-US" altLang="zh-CN" sz="2400" b="1" smtClean="0">
                          <a:solidFill>
                            <a:srgbClr val="0000FF"/>
                          </a:solidFill>
                          <a:latin typeface="宋体" pitchFamily="2" charset="-122"/>
                          <a:ea typeface="宋体" pitchFamily="2" charset="-122"/>
                        </a:rPr>
                        <a:t>(</a:t>
                      </a:r>
                      <a:r>
                        <a:rPr lang="en-US" altLang="zh-CN" sz="2400" b="1" smtClean="0">
                          <a:solidFill>
                            <a:srgbClr val="0000FF"/>
                          </a:solidFill>
                          <a:latin typeface="+mn-lt"/>
                          <a:ea typeface="宋体" pitchFamily="2" charset="-122"/>
                        </a:rPr>
                        <a:t>5</a:t>
                      </a:r>
                      <a:r>
                        <a:rPr lang="en-US" altLang="zh-CN" sz="2400" b="1" kern="1200" smtClean="0">
                          <a:solidFill>
                            <a:srgbClr val="0000FF"/>
                          </a:solidFill>
                          <a:latin typeface="宋体" pitchFamily="2" charset="-122"/>
                          <a:ea typeface="宋体" pitchFamily="2" charset="-122"/>
                          <a:cs typeface="+mn-cs"/>
                        </a:rPr>
                        <a:t>)</a:t>
                      </a:r>
                      <a:endParaRPr lang="zh-CN" altLang="en-US" sz="2400" b="1" kern="1200" smtClean="0">
                        <a:solidFill>
                          <a:srgbClr val="0000FF"/>
                        </a:solidFill>
                        <a:latin typeface="宋体" pitchFamily="2" charset="-122"/>
                        <a:ea typeface="宋体" pitchFamily="2" charset="-122"/>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smtClean="0">
                          <a:solidFill>
                            <a:srgbClr val="0000FF"/>
                          </a:solidFill>
                          <a:latin typeface="+mn-lt"/>
                          <a:ea typeface="宋体" pitchFamily="2" charset="-122"/>
                        </a:rPr>
                        <a:t>地址</a:t>
                      </a:r>
                      <a:r>
                        <a:rPr lang="en-US" altLang="zh-CN" sz="2400" b="1" smtClean="0">
                          <a:solidFill>
                            <a:srgbClr val="0000FF"/>
                          </a:solidFill>
                          <a:latin typeface="+mn-lt"/>
                          <a:ea typeface="宋体" pitchFamily="2" charset="-122"/>
                        </a:rPr>
                        <a:t>2</a:t>
                      </a:r>
                      <a:r>
                        <a:rPr lang="en-US" altLang="zh-CN" sz="2400" b="1" smtClean="0">
                          <a:solidFill>
                            <a:srgbClr val="0000FF"/>
                          </a:solidFill>
                          <a:latin typeface="宋体" pitchFamily="2" charset="-122"/>
                          <a:ea typeface="宋体" pitchFamily="2" charset="-122"/>
                        </a:rPr>
                        <a:t>(</a:t>
                      </a:r>
                      <a:r>
                        <a:rPr lang="en-US" altLang="zh-CN" sz="2400" b="1" smtClean="0">
                          <a:solidFill>
                            <a:srgbClr val="0000FF"/>
                          </a:solidFill>
                          <a:latin typeface="+mn-lt"/>
                          <a:ea typeface="宋体" pitchFamily="2" charset="-122"/>
                        </a:rPr>
                        <a:t>5</a:t>
                      </a:r>
                      <a:r>
                        <a:rPr lang="en-US" altLang="zh-CN" sz="2400" b="1" kern="1200" smtClean="0">
                          <a:solidFill>
                            <a:srgbClr val="0000FF"/>
                          </a:solidFill>
                          <a:latin typeface="宋体" pitchFamily="2" charset="-122"/>
                          <a:ea typeface="宋体" pitchFamily="2" charset="-122"/>
                          <a:cs typeface="+mn-cs"/>
                        </a:rPr>
                        <a:t>)</a:t>
                      </a:r>
                      <a:endParaRPr lang="zh-CN" altLang="en-US" sz="2400" b="1">
                        <a:solidFill>
                          <a:srgbClr val="0000FF"/>
                        </a:solidFill>
                        <a:latin typeface="+mn-lt"/>
                        <a:ea typeface="宋体" pitchFamily="2"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smtClean="0">
                          <a:solidFill>
                            <a:srgbClr val="0000FF"/>
                          </a:solidFill>
                          <a:latin typeface="+mn-lt"/>
                          <a:ea typeface="宋体" pitchFamily="2" charset="-122"/>
                        </a:rPr>
                        <a:t>地址</a:t>
                      </a:r>
                      <a:r>
                        <a:rPr lang="en-US" altLang="zh-CN" sz="2400" b="1" smtClean="0">
                          <a:solidFill>
                            <a:srgbClr val="0000FF"/>
                          </a:solidFill>
                          <a:latin typeface="+mn-lt"/>
                          <a:ea typeface="宋体" pitchFamily="2" charset="-122"/>
                        </a:rPr>
                        <a:t>3</a:t>
                      </a:r>
                      <a:r>
                        <a:rPr lang="en-US" altLang="zh-CN" sz="2400" b="1" smtClean="0">
                          <a:solidFill>
                            <a:srgbClr val="0000FF"/>
                          </a:solidFill>
                          <a:latin typeface="宋体" pitchFamily="2" charset="-122"/>
                          <a:ea typeface="宋体" pitchFamily="2" charset="-122"/>
                        </a:rPr>
                        <a:t>(</a:t>
                      </a:r>
                      <a:r>
                        <a:rPr lang="en-US" altLang="zh-CN" sz="2400" b="1" smtClean="0">
                          <a:solidFill>
                            <a:srgbClr val="0000FF"/>
                          </a:solidFill>
                          <a:latin typeface="+mn-lt"/>
                          <a:ea typeface="宋体" pitchFamily="2" charset="-122"/>
                        </a:rPr>
                        <a:t>16</a:t>
                      </a:r>
                      <a:r>
                        <a:rPr lang="en-US" altLang="zh-CN" sz="2400" b="1" kern="1200" smtClean="0">
                          <a:solidFill>
                            <a:srgbClr val="0000FF"/>
                          </a:solidFill>
                          <a:latin typeface="宋体" pitchFamily="2" charset="-122"/>
                          <a:ea typeface="宋体" pitchFamily="2" charset="-122"/>
                          <a:cs typeface="+mn-cs"/>
                        </a:rPr>
                        <a:t>)</a:t>
                      </a:r>
                      <a:endParaRPr lang="zh-CN" altLang="en-US" sz="2400" b="1">
                        <a:solidFill>
                          <a:srgbClr val="0000FF"/>
                        </a:solidFill>
                        <a:latin typeface="+mn-lt"/>
                        <a:ea typeface="宋体" pitchFamily="2"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zh-CN" altLang="en-US" sz="2400" b="1" smtClean="0">
                          <a:latin typeface="+mn-lt"/>
                          <a:ea typeface="宋体" pitchFamily="2" charset="-122"/>
                        </a:rPr>
                        <a:t>三地址指令</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2400" b="1" smtClean="0">
                          <a:latin typeface="+mn-lt"/>
                          <a:ea typeface="宋体" pitchFamily="2" charset="-122"/>
                        </a:rPr>
                        <a:t>操作码</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66"/>
                    </a:solidFill>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FF"/>
                    </a:solidFill>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FF"/>
                    </a:solidFill>
                  </a:tcPr>
                </a:tc>
                <a:extLst>
                  <a:ext uri="{0D108BD9-81ED-4DB2-BD59-A6C34878D82A}">
                    <a16:rowId xmlns:a16="http://schemas.microsoft.com/office/drawing/2014/main" val="10001"/>
                  </a:ext>
                </a:extLst>
              </a:tr>
              <a:tr h="370840">
                <a:tc>
                  <a:txBody>
                    <a:bodyPr/>
                    <a:lstStyle/>
                    <a:p>
                      <a:pPr algn="r"/>
                      <a:r>
                        <a:rPr lang="zh-CN" altLang="en-US" sz="2400" b="1" smtClean="0">
                          <a:latin typeface="+mn-lt"/>
                          <a:ea typeface="宋体" pitchFamily="2" charset="-122"/>
                        </a:rPr>
                        <a:t>二地址指令</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b="1" smtClean="0">
                          <a:latin typeface="+mn-lt"/>
                          <a:ea typeface="宋体" pitchFamily="2" charset="-122"/>
                        </a:rPr>
                        <a:t>操作码</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hMerge="1">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FF"/>
                    </a:solidFill>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FF"/>
                    </a:solidFill>
                  </a:tcPr>
                </a:tc>
                <a:extLst>
                  <a:ext uri="{0D108BD9-81ED-4DB2-BD59-A6C34878D82A}">
                    <a16:rowId xmlns:a16="http://schemas.microsoft.com/office/drawing/2014/main" val="10002"/>
                  </a:ext>
                </a:extLst>
              </a:tr>
              <a:tr h="370840">
                <a:tc>
                  <a:txBody>
                    <a:bodyPr/>
                    <a:lstStyle/>
                    <a:p>
                      <a:pPr algn="r"/>
                      <a:r>
                        <a:rPr lang="zh-CN" altLang="en-US" sz="2400" b="1" smtClean="0">
                          <a:latin typeface="+mn-lt"/>
                          <a:ea typeface="宋体" pitchFamily="2" charset="-122"/>
                        </a:rPr>
                        <a:t>一地址指令</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3">
                  <a:txBody>
                    <a:bodyPr/>
                    <a:lstStyle/>
                    <a:p>
                      <a:pPr algn="ctr"/>
                      <a:r>
                        <a:rPr lang="zh-CN" altLang="en-US" sz="2400" b="1" smtClean="0">
                          <a:latin typeface="+mn-lt"/>
                          <a:ea typeface="宋体" pitchFamily="2" charset="-122"/>
                        </a:rPr>
                        <a:t>操作码</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hMerge="1">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FF"/>
                    </a:solidFill>
                  </a:tcPr>
                </a:tc>
                <a:extLst>
                  <a:ext uri="{0D108BD9-81ED-4DB2-BD59-A6C34878D82A}">
                    <a16:rowId xmlns:a16="http://schemas.microsoft.com/office/drawing/2014/main" val="10003"/>
                  </a:ext>
                </a:extLst>
              </a:tr>
              <a:tr h="370840">
                <a:tc>
                  <a:txBody>
                    <a:bodyPr/>
                    <a:lstStyle/>
                    <a:p>
                      <a:pPr algn="r"/>
                      <a:r>
                        <a:rPr lang="zh-CN" altLang="en-US" sz="2400" b="1" smtClean="0">
                          <a:latin typeface="+mn-lt"/>
                          <a:ea typeface="宋体" pitchFamily="2" charset="-122"/>
                        </a:rPr>
                        <a:t>零地址指令</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algn="ctr"/>
                      <a:r>
                        <a:rPr lang="zh-CN" altLang="en-US" sz="2400" b="1" smtClean="0">
                          <a:latin typeface="+mn-lt"/>
                          <a:ea typeface="宋体" pitchFamily="2" charset="-122"/>
                        </a:rPr>
                        <a:t>操作码</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hMerge="1">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cxnSp>
        <p:nvCxnSpPr>
          <p:cNvPr id="9" name="直接连接符 8"/>
          <p:cNvCxnSpPr/>
          <p:nvPr/>
        </p:nvCxnSpPr>
        <p:spPr bwMode="auto">
          <a:xfrm>
            <a:off x="2267744" y="3284984"/>
            <a:ext cx="0" cy="576064"/>
          </a:xfrm>
          <a:prstGeom prst="line">
            <a:avLst/>
          </a:prstGeom>
          <a:solidFill>
            <a:schemeClr val="accent1"/>
          </a:solidFill>
          <a:ln w="19050" cap="flat" cmpd="sng" algn="ctr">
            <a:solidFill>
              <a:srgbClr val="FF6600"/>
            </a:solidFill>
            <a:prstDash val="solid"/>
            <a:round/>
            <a:headEnd type="none" w="med" len="med"/>
            <a:tailEnd type="none" w="med" len="med"/>
          </a:ln>
          <a:effectLst/>
        </p:spPr>
      </p:cxnSp>
      <p:cxnSp>
        <p:nvCxnSpPr>
          <p:cNvPr id="12" name="直接连接符 11"/>
          <p:cNvCxnSpPr/>
          <p:nvPr/>
        </p:nvCxnSpPr>
        <p:spPr bwMode="auto">
          <a:xfrm>
            <a:off x="8676456" y="3284984"/>
            <a:ext cx="0" cy="576064"/>
          </a:xfrm>
          <a:prstGeom prst="line">
            <a:avLst/>
          </a:prstGeom>
          <a:solidFill>
            <a:schemeClr val="accent1"/>
          </a:solidFill>
          <a:ln w="19050" cap="flat" cmpd="sng" algn="ctr">
            <a:solidFill>
              <a:srgbClr val="FF6600"/>
            </a:solidFill>
            <a:prstDash val="solid"/>
            <a:round/>
            <a:headEnd type="none" w="med" len="med"/>
            <a:tailEnd type="none" w="med" len="med"/>
          </a:ln>
          <a:effectLst/>
        </p:spPr>
      </p:cxnSp>
      <p:sp>
        <p:nvSpPr>
          <p:cNvPr id="13" name="TextBox 12"/>
          <p:cNvSpPr txBox="1"/>
          <p:nvPr/>
        </p:nvSpPr>
        <p:spPr>
          <a:xfrm>
            <a:off x="2267744" y="3212976"/>
            <a:ext cx="6408712" cy="461665"/>
          </a:xfrm>
          <a:prstGeom prst="rect">
            <a:avLst/>
          </a:prstGeom>
          <a:noFill/>
        </p:spPr>
        <p:txBody>
          <a:bodyPr wrap="square" rtlCol="0">
            <a:spAutoFit/>
          </a:bodyPr>
          <a:lstStyle/>
          <a:p>
            <a:r>
              <a:rPr lang="en-US" altLang="zh-CN" smtClean="0">
                <a:solidFill>
                  <a:srgbClr val="FF6600"/>
                </a:solidFill>
              </a:rPr>
              <a:t>32bit</a:t>
            </a:r>
            <a:endParaRPr lang="zh-CN" altLang="en-US">
              <a:solidFill>
                <a:srgbClr val="FF6600"/>
              </a:solidFill>
            </a:endParaRPr>
          </a:p>
        </p:txBody>
      </p:sp>
      <p:cxnSp>
        <p:nvCxnSpPr>
          <p:cNvPr id="15" name="直接箭头连接符 14"/>
          <p:cNvCxnSpPr/>
          <p:nvPr/>
        </p:nvCxnSpPr>
        <p:spPr bwMode="auto">
          <a:xfrm flipH="1">
            <a:off x="2267744" y="3471040"/>
            <a:ext cx="2808312" cy="0"/>
          </a:xfrm>
          <a:prstGeom prst="straightConnector1">
            <a:avLst/>
          </a:prstGeom>
          <a:solidFill>
            <a:schemeClr val="accent1"/>
          </a:solidFill>
          <a:ln w="19050" cap="flat" cmpd="sng" algn="ctr">
            <a:solidFill>
              <a:srgbClr val="FF6600"/>
            </a:solidFill>
            <a:prstDash val="solid"/>
            <a:round/>
            <a:headEnd type="none" w="med" len="med"/>
            <a:tailEnd type="triangle" w="med" len="lg"/>
          </a:ln>
          <a:effectLst/>
        </p:spPr>
      </p:cxnSp>
      <p:cxnSp>
        <p:nvCxnSpPr>
          <p:cNvPr id="17" name="直接箭头连接符 16"/>
          <p:cNvCxnSpPr/>
          <p:nvPr/>
        </p:nvCxnSpPr>
        <p:spPr bwMode="auto">
          <a:xfrm>
            <a:off x="5868144" y="3471040"/>
            <a:ext cx="2808312" cy="0"/>
          </a:xfrm>
          <a:prstGeom prst="straightConnector1">
            <a:avLst/>
          </a:prstGeom>
          <a:solidFill>
            <a:schemeClr val="accent1"/>
          </a:solidFill>
          <a:ln w="19050" cap="flat" cmpd="sng" algn="ctr">
            <a:solidFill>
              <a:srgbClr val="FF6600"/>
            </a:solidFill>
            <a:prstDash val="solid"/>
            <a:round/>
            <a:headEnd type="none" w="med" len="med"/>
            <a:tailEnd type="triangle" w="med" len="lg"/>
          </a:ln>
          <a:effectLst/>
        </p:spPr>
      </p:cxn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5.3.3</a:t>
            </a:r>
            <a:r>
              <a:rPr lang="en-US" altLang="zh-CN" b="0" smtClean="0"/>
              <a:t> </a:t>
            </a:r>
            <a:r>
              <a:rPr lang="zh-CN" altLang="en-US" b="0" smtClean="0"/>
              <a:t>操作码设计</a:t>
            </a:r>
            <a:r>
              <a:rPr lang="en-US" altLang="zh-CN" b="0" smtClean="0"/>
              <a:t>		</a:t>
            </a:r>
            <a:r>
              <a:rPr lang="en-US" altLang="zh-CN" sz="2800" smtClean="0">
                <a:solidFill>
                  <a:srgbClr val="D60093"/>
                </a:solidFill>
                <a:latin typeface="Arial" pitchFamily="34" charset="0"/>
                <a:ea typeface="黑体" pitchFamily="49" charset="-122"/>
                <a:cs typeface="Arial" pitchFamily="34" charset="0"/>
              </a:rPr>
              <a:t>2. </a:t>
            </a:r>
            <a:r>
              <a:rPr lang="zh-CN" altLang="en-US" sz="2800" smtClean="0">
                <a:solidFill>
                  <a:srgbClr val="D60093"/>
                </a:solidFill>
                <a:latin typeface="Arial" pitchFamily="34" charset="0"/>
                <a:ea typeface="黑体" pitchFamily="49" charset="-122"/>
                <a:cs typeface="Arial" pitchFamily="34" charset="0"/>
              </a:rPr>
              <a:t>变长操作码</a:t>
            </a:r>
            <a:endParaRPr lang="zh-CN" altLang="en-US"/>
          </a:p>
        </p:txBody>
      </p:sp>
      <p:sp>
        <p:nvSpPr>
          <p:cNvPr id="3" name="内容占位符 2"/>
          <p:cNvSpPr>
            <a:spLocks noGrp="1"/>
          </p:cNvSpPr>
          <p:nvPr>
            <p:ph idx="1"/>
          </p:nvPr>
        </p:nvSpPr>
        <p:spPr>
          <a:xfrm>
            <a:off x="457200" y="980728"/>
            <a:ext cx="8435280" cy="576063"/>
          </a:xfrm>
        </p:spPr>
        <p:txBody>
          <a:bodyPr/>
          <a:lstStyle/>
          <a:p>
            <a:pPr marL="0" indent="0">
              <a:buNone/>
            </a:pPr>
            <a:r>
              <a:rPr lang="en-US" altLang="zh-CN" smtClean="0"/>
              <a:t>【</a:t>
            </a:r>
            <a:r>
              <a:rPr lang="zh-CN" altLang="en-US" smtClean="0"/>
              <a:t>例</a:t>
            </a:r>
            <a:r>
              <a:rPr lang="en-US" altLang="zh-CN" smtClean="0"/>
              <a:t>5.4】</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65</a:t>
            </a:fld>
            <a:endParaRPr lang="en-US" altLang="zh-CN"/>
          </a:p>
        </p:txBody>
      </p:sp>
      <p:sp>
        <p:nvSpPr>
          <p:cNvPr id="5" name="内容占位符 2"/>
          <p:cNvSpPr txBox="1">
            <a:spLocks/>
          </p:cNvSpPr>
          <p:nvPr/>
        </p:nvSpPr>
        <p:spPr bwMode="auto">
          <a:xfrm>
            <a:off x="467544" y="548680"/>
            <a:ext cx="8578850"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bg2"/>
              </a:buClr>
              <a:buSzPct val="75000"/>
              <a:tabLst/>
              <a:defRPr/>
            </a:pPr>
            <a:r>
              <a:rPr kumimoji="0" lang="en-US" altLang="zh-CN"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3</a:t>
            </a:r>
            <a:r>
              <a:rPr kumimoji="0" lang="zh-CN" altLang="en-US"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a:t>
            </a:r>
            <a:r>
              <a:rPr lang="zh-CN" altLang="en-US" sz="2800" kern="0" smtClean="0">
                <a:solidFill>
                  <a:srgbClr val="008000"/>
                </a:solidFill>
                <a:latin typeface="Arial" pitchFamily="34" charset="0"/>
                <a:ea typeface="黑体" pitchFamily="49" charset="-122"/>
                <a:cs typeface="Arial" pitchFamily="34" charset="0"/>
              </a:rPr>
              <a:t>根据</a:t>
            </a:r>
            <a:r>
              <a:rPr kumimoji="0" lang="zh-CN" altLang="en-US" sz="2800" b="1" i="0" u="none" strike="noStrike" kern="0" cap="none" spc="0" normalizeH="0" baseline="0" noProof="0" smtClean="0">
                <a:ln>
                  <a:noFill/>
                </a:ln>
                <a:solidFill>
                  <a:srgbClr val="FF6600"/>
                </a:solidFill>
                <a:effectLst/>
                <a:uLnTx/>
                <a:uFillTx/>
                <a:latin typeface="Arial" pitchFamily="34" charset="0"/>
                <a:ea typeface="黑体" pitchFamily="49" charset="-122"/>
                <a:cs typeface="Arial" pitchFamily="34" charset="0"/>
              </a:rPr>
              <a:t>地址码数量</a:t>
            </a:r>
            <a:r>
              <a:rPr kumimoji="0" lang="zh-CN" altLang="en-US" sz="2800" b="1" i="0" u="none" strike="noStrike" kern="0" cap="none" spc="0" normalizeH="0" baseline="0" noProof="0" smtClean="0">
                <a:ln>
                  <a:noFill/>
                </a:ln>
                <a:solidFill>
                  <a:srgbClr val="008000"/>
                </a:solidFill>
                <a:effectLst/>
                <a:uLnTx/>
                <a:uFillTx/>
                <a:latin typeface="Arial" pitchFamily="34" charset="0"/>
                <a:ea typeface="黑体" pitchFamily="49" charset="-122"/>
                <a:cs typeface="Arial" pitchFamily="34" charset="0"/>
              </a:rPr>
              <a:t>扩展操作码</a:t>
            </a:r>
            <a:endParaRPr kumimoji="0" lang="zh-CN" altLang="en-US" sz="2800" b="1" i="0" u="none" strike="noStrike" kern="0" cap="none" spc="0" normalizeH="0" baseline="0" noProof="0">
              <a:ln>
                <a:noFill/>
              </a:ln>
              <a:solidFill>
                <a:srgbClr val="008000"/>
              </a:solidFill>
              <a:effectLst/>
              <a:uLnTx/>
              <a:uFillTx/>
              <a:latin typeface="Arial" pitchFamily="34" charset="0"/>
              <a:ea typeface="黑体" pitchFamily="49" charset="-122"/>
              <a:cs typeface="Arial" pitchFamily="34" charset="0"/>
            </a:endParaRPr>
          </a:p>
        </p:txBody>
      </p:sp>
      <p:graphicFrame>
        <p:nvGraphicFramePr>
          <p:cNvPr id="7" name="表格 6"/>
          <p:cNvGraphicFramePr>
            <a:graphicFrameLocks noGrp="1"/>
          </p:cNvGraphicFramePr>
          <p:nvPr/>
        </p:nvGraphicFramePr>
        <p:xfrm>
          <a:off x="323528" y="1359024"/>
          <a:ext cx="8352928" cy="2286000"/>
        </p:xfrm>
        <a:graphic>
          <a:graphicData uri="http://schemas.openxmlformats.org/drawingml/2006/table">
            <a:tbl>
              <a:tblPr firstRow="1" bandRow="1">
                <a:tableStyleId>{5940675A-B579-460E-94D1-54222C63F5DA}</a:tableStyleId>
              </a:tblPr>
              <a:tblGrid>
                <a:gridCol w="1944215">
                  <a:extLst>
                    <a:ext uri="{9D8B030D-6E8A-4147-A177-3AD203B41FA5}">
                      <a16:colId xmlns:a16="http://schemas.microsoft.com/office/drawing/2014/main" val="20000"/>
                    </a:ext>
                  </a:extLst>
                </a:gridCol>
                <a:gridCol w="1166531">
                  <a:extLst>
                    <a:ext uri="{9D8B030D-6E8A-4147-A177-3AD203B41FA5}">
                      <a16:colId xmlns:a16="http://schemas.microsoft.com/office/drawing/2014/main" val="20001"/>
                    </a:ext>
                  </a:extLst>
                </a:gridCol>
                <a:gridCol w="1425757">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2376265">
                  <a:extLst>
                    <a:ext uri="{9D8B030D-6E8A-4147-A177-3AD203B41FA5}">
                      <a16:colId xmlns:a16="http://schemas.microsoft.com/office/drawing/2014/main" val="20004"/>
                    </a:ext>
                  </a:extLst>
                </a:gridCol>
              </a:tblGrid>
              <a:tr h="370840">
                <a:tc>
                  <a:txBody>
                    <a:bodyPr/>
                    <a:lstStyle/>
                    <a:p>
                      <a:pPr algn="r"/>
                      <a:endParaRPr lang="zh-CN" altLang="en-US" sz="2400" b="1">
                        <a:latin typeface="+mn-lt"/>
                        <a:ea typeface="宋体" pitchFamily="2"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2400" b="1" smtClean="0">
                          <a:solidFill>
                            <a:srgbClr val="0000FF"/>
                          </a:solidFill>
                          <a:latin typeface="+mn-lt"/>
                          <a:ea typeface="宋体" pitchFamily="2" charset="-122"/>
                        </a:rPr>
                        <a:t>操作码</a:t>
                      </a:r>
                      <a:endParaRPr lang="zh-CN" altLang="en-US" sz="2400" b="1">
                        <a:solidFill>
                          <a:srgbClr val="0000FF"/>
                        </a:solidFill>
                        <a:latin typeface="+mn-lt"/>
                        <a:ea typeface="宋体" pitchFamily="2"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smtClean="0">
                          <a:solidFill>
                            <a:srgbClr val="0000FF"/>
                          </a:solidFill>
                          <a:latin typeface="+mn-lt"/>
                          <a:ea typeface="宋体" pitchFamily="2" charset="-122"/>
                        </a:rPr>
                        <a:t>地址</a:t>
                      </a:r>
                      <a:r>
                        <a:rPr lang="en-US" altLang="zh-CN" sz="2400" b="1" smtClean="0">
                          <a:solidFill>
                            <a:srgbClr val="0000FF"/>
                          </a:solidFill>
                          <a:latin typeface="+mn-lt"/>
                          <a:ea typeface="宋体" pitchFamily="2" charset="-122"/>
                        </a:rPr>
                        <a:t>1</a:t>
                      </a:r>
                      <a:r>
                        <a:rPr lang="en-US" altLang="zh-CN" sz="2400" b="1" smtClean="0">
                          <a:solidFill>
                            <a:srgbClr val="0000FF"/>
                          </a:solidFill>
                          <a:latin typeface="宋体" pitchFamily="2" charset="-122"/>
                          <a:ea typeface="宋体" pitchFamily="2" charset="-122"/>
                        </a:rPr>
                        <a:t>(</a:t>
                      </a:r>
                      <a:r>
                        <a:rPr lang="en-US" altLang="zh-CN" sz="2400" b="1" smtClean="0">
                          <a:solidFill>
                            <a:srgbClr val="0000FF"/>
                          </a:solidFill>
                          <a:latin typeface="+mn-lt"/>
                          <a:ea typeface="宋体" pitchFamily="2" charset="-122"/>
                        </a:rPr>
                        <a:t>5</a:t>
                      </a:r>
                      <a:r>
                        <a:rPr lang="en-US" altLang="zh-CN" sz="2400" b="1" kern="1200" smtClean="0">
                          <a:solidFill>
                            <a:srgbClr val="0000FF"/>
                          </a:solidFill>
                          <a:latin typeface="宋体" pitchFamily="2" charset="-122"/>
                          <a:ea typeface="宋体" pitchFamily="2" charset="-122"/>
                          <a:cs typeface="+mn-cs"/>
                        </a:rPr>
                        <a:t>)</a:t>
                      </a:r>
                      <a:endParaRPr lang="zh-CN" altLang="en-US" sz="2400" b="1" kern="1200" smtClean="0">
                        <a:solidFill>
                          <a:srgbClr val="0000FF"/>
                        </a:solidFill>
                        <a:latin typeface="宋体" pitchFamily="2" charset="-122"/>
                        <a:ea typeface="宋体" pitchFamily="2" charset="-122"/>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smtClean="0">
                          <a:solidFill>
                            <a:srgbClr val="0000FF"/>
                          </a:solidFill>
                          <a:latin typeface="+mn-lt"/>
                          <a:ea typeface="宋体" pitchFamily="2" charset="-122"/>
                        </a:rPr>
                        <a:t>地址</a:t>
                      </a:r>
                      <a:r>
                        <a:rPr lang="en-US" altLang="zh-CN" sz="2400" b="1" smtClean="0">
                          <a:solidFill>
                            <a:srgbClr val="0000FF"/>
                          </a:solidFill>
                          <a:latin typeface="+mn-lt"/>
                          <a:ea typeface="宋体" pitchFamily="2" charset="-122"/>
                        </a:rPr>
                        <a:t>2</a:t>
                      </a:r>
                      <a:r>
                        <a:rPr lang="en-US" altLang="zh-CN" sz="2400" b="1" smtClean="0">
                          <a:solidFill>
                            <a:srgbClr val="0000FF"/>
                          </a:solidFill>
                          <a:latin typeface="宋体" pitchFamily="2" charset="-122"/>
                          <a:ea typeface="宋体" pitchFamily="2" charset="-122"/>
                        </a:rPr>
                        <a:t>(</a:t>
                      </a:r>
                      <a:r>
                        <a:rPr lang="en-US" altLang="zh-CN" sz="2400" b="1" smtClean="0">
                          <a:solidFill>
                            <a:srgbClr val="0000FF"/>
                          </a:solidFill>
                          <a:latin typeface="+mn-lt"/>
                          <a:ea typeface="宋体" pitchFamily="2" charset="-122"/>
                        </a:rPr>
                        <a:t>5</a:t>
                      </a:r>
                      <a:r>
                        <a:rPr lang="en-US" altLang="zh-CN" sz="2400" b="1" kern="1200" smtClean="0">
                          <a:solidFill>
                            <a:srgbClr val="0000FF"/>
                          </a:solidFill>
                          <a:latin typeface="宋体" pitchFamily="2" charset="-122"/>
                          <a:ea typeface="宋体" pitchFamily="2" charset="-122"/>
                          <a:cs typeface="+mn-cs"/>
                        </a:rPr>
                        <a:t>)</a:t>
                      </a:r>
                      <a:endParaRPr lang="zh-CN" altLang="en-US" sz="2400" b="1">
                        <a:solidFill>
                          <a:srgbClr val="0000FF"/>
                        </a:solidFill>
                        <a:latin typeface="+mn-lt"/>
                        <a:ea typeface="宋体" pitchFamily="2"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smtClean="0">
                          <a:solidFill>
                            <a:srgbClr val="0000FF"/>
                          </a:solidFill>
                          <a:latin typeface="+mn-lt"/>
                          <a:ea typeface="宋体" pitchFamily="2" charset="-122"/>
                        </a:rPr>
                        <a:t>地址</a:t>
                      </a:r>
                      <a:r>
                        <a:rPr lang="en-US" altLang="zh-CN" sz="2400" b="1" smtClean="0">
                          <a:solidFill>
                            <a:srgbClr val="0000FF"/>
                          </a:solidFill>
                          <a:latin typeface="+mn-lt"/>
                          <a:ea typeface="宋体" pitchFamily="2" charset="-122"/>
                        </a:rPr>
                        <a:t>3</a:t>
                      </a:r>
                      <a:r>
                        <a:rPr lang="en-US" altLang="zh-CN" sz="2400" b="1" smtClean="0">
                          <a:solidFill>
                            <a:srgbClr val="0000FF"/>
                          </a:solidFill>
                          <a:latin typeface="宋体" pitchFamily="2" charset="-122"/>
                          <a:ea typeface="宋体" pitchFamily="2" charset="-122"/>
                        </a:rPr>
                        <a:t>(</a:t>
                      </a:r>
                      <a:r>
                        <a:rPr lang="en-US" altLang="zh-CN" sz="2400" b="1" smtClean="0">
                          <a:solidFill>
                            <a:srgbClr val="0000FF"/>
                          </a:solidFill>
                          <a:latin typeface="+mn-lt"/>
                          <a:ea typeface="宋体" pitchFamily="2" charset="-122"/>
                        </a:rPr>
                        <a:t>16</a:t>
                      </a:r>
                      <a:r>
                        <a:rPr lang="en-US" altLang="zh-CN" sz="2400" b="1" kern="1200" smtClean="0">
                          <a:solidFill>
                            <a:srgbClr val="0000FF"/>
                          </a:solidFill>
                          <a:latin typeface="宋体" pitchFamily="2" charset="-122"/>
                          <a:ea typeface="宋体" pitchFamily="2" charset="-122"/>
                          <a:cs typeface="+mn-cs"/>
                        </a:rPr>
                        <a:t>)</a:t>
                      </a:r>
                      <a:endParaRPr lang="zh-CN" altLang="en-US" sz="2400" b="1">
                        <a:solidFill>
                          <a:srgbClr val="0000FF"/>
                        </a:solidFill>
                        <a:latin typeface="+mn-lt"/>
                        <a:ea typeface="宋体" pitchFamily="2"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zh-CN" altLang="en-US" sz="2400" b="1" smtClean="0">
                          <a:latin typeface="+mn-lt"/>
                          <a:ea typeface="宋体" pitchFamily="2" charset="-122"/>
                        </a:rPr>
                        <a:t>三地址指令</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2400" b="1" smtClean="0">
                          <a:latin typeface="+mn-lt"/>
                          <a:ea typeface="宋体" pitchFamily="2" charset="-122"/>
                        </a:rPr>
                        <a:t>操作码</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66"/>
                    </a:solidFill>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FF"/>
                    </a:solidFill>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FF"/>
                    </a:solidFill>
                  </a:tcPr>
                </a:tc>
                <a:extLst>
                  <a:ext uri="{0D108BD9-81ED-4DB2-BD59-A6C34878D82A}">
                    <a16:rowId xmlns:a16="http://schemas.microsoft.com/office/drawing/2014/main" val="10001"/>
                  </a:ext>
                </a:extLst>
              </a:tr>
              <a:tr h="370840">
                <a:tc>
                  <a:txBody>
                    <a:bodyPr/>
                    <a:lstStyle/>
                    <a:p>
                      <a:pPr algn="r"/>
                      <a:r>
                        <a:rPr lang="zh-CN" altLang="en-US" sz="2400" b="1" smtClean="0">
                          <a:latin typeface="+mn-lt"/>
                          <a:ea typeface="宋体" pitchFamily="2" charset="-122"/>
                        </a:rPr>
                        <a:t>二地址指令</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b="1" smtClean="0">
                          <a:latin typeface="+mn-lt"/>
                          <a:ea typeface="宋体" pitchFamily="2" charset="-122"/>
                        </a:rPr>
                        <a:t>操作码</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hMerge="1">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FF"/>
                    </a:solidFill>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FF"/>
                    </a:solidFill>
                  </a:tcPr>
                </a:tc>
                <a:extLst>
                  <a:ext uri="{0D108BD9-81ED-4DB2-BD59-A6C34878D82A}">
                    <a16:rowId xmlns:a16="http://schemas.microsoft.com/office/drawing/2014/main" val="10002"/>
                  </a:ext>
                </a:extLst>
              </a:tr>
              <a:tr h="370840">
                <a:tc>
                  <a:txBody>
                    <a:bodyPr/>
                    <a:lstStyle/>
                    <a:p>
                      <a:pPr algn="r"/>
                      <a:r>
                        <a:rPr lang="zh-CN" altLang="en-US" sz="2400" b="1" smtClean="0">
                          <a:latin typeface="+mn-lt"/>
                          <a:ea typeface="宋体" pitchFamily="2" charset="-122"/>
                        </a:rPr>
                        <a:t>一地址指令</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3">
                  <a:txBody>
                    <a:bodyPr/>
                    <a:lstStyle/>
                    <a:p>
                      <a:pPr algn="ctr"/>
                      <a:r>
                        <a:rPr lang="zh-CN" altLang="en-US" sz="2400" b="1" smtClean="0">
                          <a:latin typeface="+mn-lt"/>
                          <a:ea typeface="宋体" pitchFamily="2" charset="-122"/>
                        </a:rPr>
                        <a:t>操作码</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hMerge="1">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FF"/>
                    </a:solidFill>
                  </a:tcPr>
                </a:tc>
                <a:extLst>
                  <a:ext uri="{0D108BD9-81ED-4DB2-BD59-A6C34878D82A}">
                    <a16:rowId xmlns:a16="http://schemas.microsoft.com/office/drawing/2014/main" val="10003"/>
                  </a:ext>
                </a:extLst>
              </a:tr>
              <a:tr h="370840">
                <a:tc>
                  <a:txBody>
                    <a:bodyPr/>
                    <a:lstStyle/>
                    <a:p>
                      <a:pPr algn="r"/>
                      <a:r>
                        <a:rPr lang="zh-CN" altLang="en-US" sz="2400" b="1" smtClean="0">
                          <a:latin typeface="+mn-lt"/>
                          <a:ea typeface="宋体" pitchFamily="2" charset="-122"/>
                        </a:rPr>
                        <a:t>零地址指令</a:t>
                      </a:r>
                      <a:endParaRPr lang="zh-CN" altLang="en-US" sz="24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algn="ctr"/>
                      <a:r>
                        <a:rPr lang="zh-CN" altLang="en-US" sz="2400" b="1" smtClean="0">
                          <a:latin typeface="+mn-lt"/>
                          <a:ea typeface="宋体" pitchFamily="2" charset="-122"/>
                        </a:rPr>
                        <a:t>操作码</a:t>
                      </a: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hMerge="1">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24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cxnSp>
        <p:nvCxnSpPr>
          <p:cNvPr id="9" name="直接连接符 8"/>
          <p:cNvCxnSpPr/>
          <p:nvPr/>
        </p:nvCxnSpPr>
        <p:spPr bwMode="auto">
          <a:xfrm>
            <a:off x="2267744" y="1052736"/>
            <a:ext cx="0" cy="576064"/>
          </a:xfrm>
          <a:prstGeom prst="line">
            <a:avLst/>
          </a:prstGeom>
          <a:solidFill>
            <a:schemeClr val="accent1"/>
          </a:solidFill>
          <a:ln w="19050" cap="flat" cmpd="sng" algn="ctr">
            <a:solidFill>
              <a:srgbClr val="FF6600"/>
            </a:solidFill>
            <a:prstDash val="solid"/>
            <a:round/>
            <a:headEnd type="none" w="med" len="med"/>
            <a:tailEnd type="none" w="med" len="med"/>
          </a:ln>
          <a:effectLst/>
        </p:spPr>
      </p:cxnSp>
      <p:cxnSp>
        <p:nvCxnSpPr>
          <p:cNvPr id="12" name="直接连接符 11"/>
          <p:cNvCxnSpPr/>
          <p:nvPr/>
        </p:nvCxnSpPr>
        <p:spPr bwMode="auto">
          <a:xfrm>
            <a:off x="8676456" y="1052736"/>
            <a:ext cx="0" cy="576064"/>
          </a:xfrm>
          <a:prstGeom prst="line">
            <a:avLst/>
          </a:prstGeom>
          <a:solidFill>
            <a:schemeClr val="accent1"/>
          </a:solidFill>
          <a:ln w="19050" cap="flat" cmpd="sng" algn="ctr">
            <a:solidFill>
              <a:srgbClr val="FF6600"/>
            </a:solidFill>
            <a:prstDash val="solid"/>
            <a:round/>
            <a:headEnd type="none" w="med" len="med"/>
            <a:tailEnd type="none" w="med" len="med"/>
          </a:ln>
          <a:effectLst/>
        </p:spPr>
      </p:cxnSp>
      <p:sp>
        <p:nvSpPr>
          <p:cNvPr id="13" name="TextBox 12"/>
          <p:cNvSpPr txBox="1"/>
          <p:nvPr/>
        </p:nvSpPr>
        <p:spPr>
          <a:xfrm>
            <a:off x="2267744" y="980728"/>
            <a:ext cx="6408712" cy="461665"/>
          </a:xfrm>
          <a:prstGeom prst="rect">
            <a:avLst/>
          </a:prstGeom>
          <a:noFill/>
        </p:spPr>
        <p:txBody>
          <a:bodyPr wrap="square" rtlCol="0">
            <a:spAutoFit/>
          </a:bodyPr>
          <a:lstStyle/>
          <a:p>
            <a:r>
              <a:rPr lang="en-US" altLang="zh-CN" smtClean="0">
                <a:solidFill>
                  <a:srgbClr val="FF6600"/>
                </a:solidFill>
              </a:rPr>
              <a:t>32bit</a:t>
            </a:r>
            <a:endParaRPr lang="zh-CN" altLang="en-US">
              <a:solidFill>
                <a:srgbClr val="FF6600"/>
              </a:solidFill>
            </a:endParaRPr>
          </a:p>
        </p:txBody>
      </p:sp>
      <p:cxnSp>
        <p:nvCxnSpPr>
          <p:cNvPr id="15" name="直接箭头连接符 14"/>
          <p:cNvCxnSpPr/>
          <p:nvPr/>
        </p:nvCxnSpPr>
        <p:spPr bwMode="auto">
          <a:xfrm flipH="1">
            <a:off x="2267744" y="1238792"/>
            <a:ext cx="2808312" cy="0"/>
          </a:xfrm>
          <a:prstGeom prst="straightConnector1">
            <a:avLst/>
          </a:prstGeom>
          <a:solidFill>
            <a:schemeClr val="accent1"/>
          </a:solidFill>
          <a:ln w="19050" cap="flat" cmpd="sng" algn="ctr">
            <a:solidFill>
              <a:srgbClr val="FF6600"/>
            </a:solidFill>
            <a:prstDash val="solid"/>
            <a:round/>
            <a:headEnd type="none" w="med" len="med"/>
            <a:tailEnd type="triangle" w="med" len="lg"/>
          </a:ln>
          <a:effectLst/>
        </p:spPr>
      </p:cxnSp>
      <p:cxnSp>
        <p:nvCxnSpPr>
          <p:cNvPr id="17" name="直接箭头连接符 16"/>
          <p:cNvCxnSpPr/>
          <p:nvPr/>
        </p:nvCxnSpPr>
        <p:spPr bwMode="auto">
          <a:xfrm>
            <a:off x="5868144" y="1238792"/>
            <a:ext cx="2808312" cy="0"/>
          </a:xfrm>
          <a:prstGeom prst="straightConnector1">
            <a:avLst/>
          </a:prstGeom>
          <a:solidFill>
            <a:schemeClr val="accent1"/>
          </a:solidFill>
          <a:ln w="19050" cap="flat" cmpd="sng" algn="ctr">
            <a:solidFill>
              <a:srgbClr val="FF6600"/>
            </a:solidFill>
            <a:prstDash val="solid"/>
            <a:round/>
            <a:headEnd type="none" w="med" len="med"/>
            <a:tailEnd type="triangle" w="med" len="lg"/>
          </a:ln>
          <a:effectLst/>
        </p:spPr>
      </p:cxnSp>
      <p:sp>
        <p:nvSpPr>
          <p:cNvPr id="14" name="内容占位符 2"/>
          <p:cNvSpPr txBox="1">
            <a:spLocks/>
          </p:cNvSpPr>
          <p:nvPr/>
        </p:nvSpPr>
        <p:spPr bwMode="auto">
          <a:xfrm>
            <a:off x="457200" y="3717032"/>
            <a:ext cx="8579296" cy="24482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0"/>
              </a:spcBef>
              <a:spcAft>
                <a:spcPct val="0"/>
              </a:spcAft>
              <a:buClr>
                <a:schemeClr val="bg2"/>
              </a:buClr>
              <a:buSzPct val="75000"/>
              <a:buFont typeface="Wingdings" pitchFamily="2" charset="2"/>
              <a:buNone/>
              <a:tabLst/>
              <a:defRPr/>
            </a:pPr>
            <a:r>
              <a:rPr kumimoji="0" lang="en-US" altLang="zh-CN" b="1" i="0" u="none" strike="noStrike" kern="0" cap="none" spc="0" normalizeH="0" baseline="0" noProof="0" smtClean="0">
                <a:ln>
                  <a:noFill/>
                </a:ln>
                <a:solidFill>
                  <a:srgbClr val="C00000"/>
                </a:solidFill>
                <a:effectLst/>
                <a:uLnTx/>
                <a:uFillTx/>
                <a:latin typeface="+mn-lt"/>
                <a:ea typeface="宋体" pitchFamily="2" charset="-122"/>
              </a:rPr>
              <a:t>【</a:t>
            </a:r>
            <a:r>
              <a:rPr kumimoji="0" lang="zh-CN" altLang="en-US" b="1" i="0" u="none" strike="noStrike" kern="0" cap="none" spc="0" normalizeH="0" baseline="0" noProof="0" smtClean="0">
                <a:ln>
                  <a:noFill/>
                </a:ln>
                <a:solidFill>
                  <a:srgbClr val="C00000"/>
                </a:solidFill>
                <a:effectLst/>
                <a:uLnTx/>
                <a:uFillTx/>
                <a:latin typeface="+mn-lt"/>
                <a:ea typeface="宋体" pitchFamily="2" charset="-122"/>
              </a:rPr>
              <a:t>解</a:t>
            </a:r>
            <a:r>
              <a:rPr kumimoji="0" lang="en-US" altLang="zh-CN" b="1" i="0" u="none" strike="noStrike" kern="0" cap="none" spc="0" normalizeH="0" baseline="0" noProof="0" smtClean="0">
                <a:ln>
                  <a:noFill/>
                </a:ln>
                <a:solidFill>
                  <a:srgbClr val="C00000"/>
                </a:solidFill>
                <a:effectLst/>
                <a:uLnTx/>
                <a:uFillTx/>
                <a:latin typeface="+mn-lt"/>
                <a:ea typeface="宋体" pitchFamily="2" charset="-122"/>
              </a:rPr>
              <a:t>】</a:t>
            </a:r>
            <a:endParaRPr lang="en-US" altLang="zh-CN" kern="0" smtClean="0">
              <a:solidFill>
                <a:srgbClr val="C00000"/>
              </a:solidFill>
              <a:latin typeface="+mn-lt"/>
              <a:ea typeface="宋体" pitchFamily="2" charset="-122"/>
            </a:endParaRPr>
          </a:p>
          <a:p>
            <a:pPr marL="0" marR="0" lvl="0" indent="0" algn="l" defTabSz="914400" rtl="0" eaLnBrk="1" fontAlgn="base" latinLnBrk="0" hangingPunct="1">
              <a:lnSpc>
                <a:spcPct val="100000"/>
              </a:lnSpc>
              <a:spcBef>
                <a:spcPts val="0"/>
              </a:spcBef>
              <a:spcAft>
                <a:spcPct val="0"/>
              </a:spcAft>
              <a:buClr>
                <a:schemeClr val="bg2"/>
              </a:buClr>
              <a:buSzPct val="75000"/>
              <a:buFont typeface="Wingdings" pitchFamily="2" charset="2"/>
              <a:buNone/>
              <a:tabLst/>
              <a:defRPr/>
            </a:pPr>
            <a:r>
              <a:rPr kumimoji="0" lang="zh-CN" altLang="en-US" b="1" i="0" u="none" strike="noStrike" kern="0" cap="none" spc="0" normalizeH="0" baseline="0" noProof="0" smtClean="0">
                <a:ln>
                  <a:noFill/>
                </a:ln>
                <a:solidFill>
                  <a:schemeClr val="tx1"/>
                </a:solidFill>
                <a:effectLst/>
                <a:uLnTx/>
                <a:uFillTx/>
                <a:latin typeface="+mn-lt"/>
                <a:ea typeface="宋体" pitchFamily="2" charset="-122"/>
              </a:rPr>
              <a:t>三地址指令</a:t>
            </a:r>
            <a:r>
              <a:rPr kumimoji="0" lang="en-US" altLang="zh-CN" b="1" i="0" u="none" strike="noStrike" kern="0" cap="none" spc="0" normalizeH="0" baseline="0" noProof="0" smtClean="0">
                <a:ln>
                  <a:noFill/>
                </a:ln>
                <a:solidFill>
                  <a:schemeClr val="tx1"/>
                </a:solidFill>
                <a:effectLst/>
                <a:uLnTx/>
                <a:uFillTx/>
                <a:latin typeface="+mn-lt"/>
                <a:ea typeface="宋体" pitchFamily="2" charset="-122"/>
              </a:rPr>
              <a:t>:	</a:t>
            </a:r>
            <a:r>
              <a:rPr kumimoji="0" lang="zh-CN" altLang="en-US" b="1" i="0" u="none" strike="noStrike" kern="0" cap="none" spc="0" normalizeH="0" baseline="0" noProof="0" smtClean="0">
                <a:ln>
                  <a:noFill/>
                </a:ln>
                <a:solidFill>
                  <a:schemeClr val="tx1"/>
                </a:solidFill>
                <a:effectLst/>
                <a:uLnTx/>
                <a:uFillTx/>
                <a:latin typeface="+mn-lt"/>
                <a:ea typeface="宋体" pitchFamily="2" charset="-122"/>
              </a:rPr>
              <a:t>操作码</a:t>
            </a:r>
            <a:r>
              <a:rPr kumimoji="0" lang="en-US" altLang="zh-CN" b="1" i="0" u="none" strike="noStrike" kern="0" cap="none" spc="0" normalizeH="0" baseline="0" noProof="0" smtClean="0">
                <a:ln>
                  <a:noFill/>
                </a:ln>
                <a:solidFill>
                  <a:schemeClr val="tx1"/>
                </a:solidFill>
                <a:effectLst/>
                <a:uLnTx/>
                <a:uFillTx/>
                <a:latin typeface="+mn-lt"/>
                <a:ea typeface="宋体" pitchFamily="2" charset="-122"/>
              </a:rPr>
              <a:t>6</a:t>
            </a:r>
            <a:r>
              <a:rPr kumimoji="0" lang="zh-CN" altLang="en-US" b="1" i="0" u="none" strike="noStrike" kern="0" cap="none" spc="0" normalizeH="0" baseline="0" noProof="0" smtClean="0">
                <a:ln>
                  <a:noFill/>
                </a:ln>
                <a:solidFill>
                  <a:schemeClr val="tx1"/>
                </a:solidFill>
                <a:effectLst/>
                <a:uLnTx/>
                <a:uFillTx/>
                <a:latin typeface="+mn-lt"/>
                <a:ea typeface="宋体" pitchFamily="2" charset="-122"/>
              </a:rPr>
              <a:t>位，  指令数 </a:t>
            </a:r>
            <a:r>
              <a:rPr kumimoji="0" lang="en-US" altLang="zh-CN" b="1" i="1" u="none" strike="noStrike" kern="0" cap="none" spc="0" normalizeH="0" baseline="0" noProof="0" smtClean="0">
                <a:ln>
                  <a:noFill/>
                </a:ln>
                <a:solidFill>
                  <a:schemeClr val="tx1"/>
                </a:solidFill>
                <a:effectLst/>
                <a:uLnTx/>
                <a:uFillTx/>
                <a:latin typeface="+mn-lt"/>
                <a:ea typeface="宋体" pitchFamily="2" charset="-122"/>
              </a:rPr>
              <a:t>n</a:t>
            </a:r>
            <a:r>
              <a:rPr kumimoji="0" lang="en-US" altLang="zh-CN" b="1" u="none" strike="noStrike" kern="0" cap="none" spc="0" normalizeH="0" baseline="-25000" noProof="0" smtClean="0">
                <a:ln>
                  <a:noFill/>
                </a:ln>
                <a:solidFill>
                  <a:schemeClr val="tx1"/>
                </a:solidFill>
                <a:effectLst/>
                <a:uLnTx/>
                <a:uFillTx/>
                <a:latin typeface="+mn-lt"/>
                <a:ea typeface="宋体" pitchFamily="2" charset="-122"/>
              </a:rPr>
              <a:t>3</a:t>
            </a:r>
            <a:r>
              <a:rPr kumimoji="0" lang="en-US" altLang="zh-CN" b="1" i="0" u="none" strike="noStrike" kern="0" cap="none" spc="0" normalizeH="0" baseline="30000" noProof="0" smtClean="0">
                <a:ln>
                  <a:noFill/>
                </a:ln>
                <a:solidFill>
                  <a:schemeClr val="tx1"/>
                </a:solidFill>
                <a:effectLst/>
                <a:uLnTx/>
                <a:uFillTx/>
                <a:latin typeface="+mn-lt"/>
                <a:ea typeface="宋体" pitchFamily="2" charset="-122"/>
              </a:rPr>
              <a:t> </a:t>
            </a:r>
            <a:r>
              <a:rPr kumimoji="0" lang="en-US" altLang="zh-CN" b="1" i="0" u="none" strike="noStrike" kern="0" cap="none" spc="0" normalizeH="0" baseline="0" noProof="0" smtClean="0">
                <a:ln>
                  <a:noFill/>
                </a:ln>
                <a:solidFill>
                  <a:schemeClr val="tx1"/>
                </a:solidFill>
                <a:effectLst/>
                <a:uLnTx/>
                <a:uFillTx/>
                <a:latin typeface="宋体" pitchFamily="2" charset="-122"/>
                <a:ea typeface="宋体" pitchFamily="2" charset="-122"/>
              </a:rPr>
              <a:t>≤</a:t>
            </a:r>
            <a:r>
              <a:rPr kumimoji="0" lang="en-US" altLang="zh-CN" b="1" i="0" u="none" strike="noStrike" kern="0" cap="none" spc="0" normalizeH="0" baseline="0" noProof="0" smtClean="0">
                <a:ln>
                  <a:noFill/>
                </a:ln>
                <a:solidFill>
                  <a:schemeClr val="tx1"/>
                </a:solidFill>
                <a:effectLst/>
                <a:uLnTx/>
                <a:uFillTx/>
                <a:latin typeface="+mn-lt"/>
                <a:ea typeface="宋体" pitchFamily="2" charset="-122"/>
              </a:rPr>
              <a:t> 2</a:t>
            </a:r>
            <a:r>
              <a:rPr kumimoji="0" lang="en-US" altLang="zh-CN" b="1" i="0" u="none" strike="noStrike" kern="0" cap="none" spc="0" normalizeH="0" baseline="30000" noProof="0" smtClean="0">
                <a:ln>
                  <a:noFill/>
                </a:ln>
                <a:solidFill>
                  <a:schemeClr val="tx1"/>
                </a:solidFill>
                <a:effectLst/>
                <a:uLnTx/>
                <a:uFillTx/>
                <a:latin typeface="+mn-lt"/>
                <a:ea typeface="宋体" pitchFamily="2" charset="-122"/>
              </a:rPr>
              <a:t>6</a:t>
            </a:r>
            <a:r>
              <a:rPr kumimoji="0" lang="en-US" altLang="zh-CN" b="1" i="0" u="none" strike="noStrike" kern="0" cap="none" spc="0" normalizeH="0" baseline="0" noProof="0" smtClean="0">
                <a:ln>
                  <a:noFill/>
                </a:ln>
                <a:solidFill>
                  <a:schemeClr val="tx1"/>
                </a:solidFill>
                <a:effectLst/>
                <a:uLnTx/>
                <a:uFillTx/>
                <a:latin typeface="+mn-lt"/>
                <a:ea typeface="宋体" pitchFamily="2" charset="-122"/>
              </a:rPr>
              <a:t>-1</a:t>
            </a:r>
          </a:p>
          <a:p>
            <a:pPr lvl="0" algn="l">
              <a:spcBef>
                <a:spcPts val="0"/>
              </a:spcBef>
              <a:buClr>
                <a:schemeClr val="bg2"/>
              </a:buClr>
              <a:buSzPct val="75000"/>
            </a:pPr>
            <a:r>
              <a:rPr lang="zh-CN" altLang="en-US" kern="0" smtClean="0">
                <a:latin typeface="+mn-lt"/>
                <a:ea typeface="宋体" pitchFamily="2" charset="-122"/>
              </a:rPr>
              <a:t>双地址指令</a:t>
            </a:r>
            <a:r>
              <a:rPr lang="en-US" altLang="zh-CN" kern="0" smtClean="0">
                <a:latin typeface="+mn-lt"/>
                <a:ea typeface="宋体" pitchFamily="2" charset="-122"/>
              </a:rPr>
              <a:t>:	</a:t>
            </a:r>
            <a:r>
              <a:rPr lang="zh-CN" altLang="en-US" kern="0" smtClean="0">
                <a:latin typeface="+mn-lt"/>
                <a:ea typeface="宋体" pitchFamily="2" charset="-122"/>
              </a:rPr>
              <a:t>操作码</a:t>
            </a:r>
            <a:r>
              <a:rPr lang="en-US" altLang="zh-CN" kern="0" smtClean="0">
                <a:latin typeface="+mn-lt"/>
                <a:ea typeface="宋体" pitchFamily="2" charset="-122"/>
              </a:rPr>
              <a:t>11</a:t>
            </a:r>
            <a:r>
              <a:rPr lang="zh-CN" altLang="en-US" kern="0" smtClean="0">
                <a:latin typeface="+mn-lt"/>
                <a:ea typeface="宋体" pitchFamily="2" charset="-122"/>
              </a:rPr>
              <a:t>位，指令</a:t>
            </a:r>
            <a:r>
              <a:rPr lang="zh-CN" altLang="en-US" kern="0" smtClean="0">
                <a:ea typeface="宋体" pitchFamily="2" charset="-122"/>
              </a:rPr>
              <a:t>数 </a:t>
            </a:r>
            <a:r>
              <a:rPr lang="en-US" altLang="zh-CN" i="1" kern="0" smtClean="0">
                <a:ea typeface="宋体" pitchFamily="2" charset="-122"/>
              </a:rPr>
              <a:t>n</a:t>
            </a:r>
            <a:r>
              <a:rPr lang="en-US" altLang="zh-CN" kern="0" baseline="-25000" smtClean="0">
                <a:ea typeface="宋体" pitchFamily="2" charset="-122"/>
              </a:rPr>
              <a:t>2</a:t>
            </a:r>
            <a:r>
              <a:rPr lang="en-US" altLang="zh-CN" kern="0" baseline="30000" smtClean="0">
                <a:ea typeface="宋体" pitchFamily="2" charset="-122"/>
              </a:rPr>
              <a:t> </a:t>
            </a:r>
            <a:r>
              <a:rPr lang="en-US" altLang="zh-CN" kern="0" smtClean="0">
                <a:latin typeface="宋体" pitchFamily="2" charset="-122"/>
                <a:ea typeface="宋体" pitchFamily="2" charset="-122"/>
              </a:rPr>
              <a:t>≤</a:t>
            </a:r>
            <a:r>
              <a:rPr lang="en-US" altLang="zh-CN" kern="0" smtClean="0">
                <a:ea typeface="宋体" pitchFamily="2" charset="-122"/>
              </a:rPr>
              <a:t> (2</a:t>
            </a:r>
            <a:r>
              <a:rPr lang="en-US" altLang="zh-CN" kern="0" baseline="30000" smtClean="0">
                <a:ea typeface="宋体" pitchFamily="2" charset="-122"/>
              </a:rPr>
              <a:t>6</a:t>
            </a:r>
            <a:r>
              <a:rPr lang="en-US" altLang="zh-CN" kern="0" smtClean="0">
                <a:ea typeface="宋体" pitchFamily="2" charset="-122"/>
              </a:rPr>
              <a:t>-</a:t>
            </a:r>
            <a:r>
              <a:rPr lang="en-US" altLang="zh-CN" i="1" kern="0" smtClean="0">
                <a:ea typeface="宋体" pitchFamily="2" charset="-122"/>
              </a:rPr>
              <a:t>n</a:t>
            </a:r>
            <a:r>
              <a:rPr lang="en-US" altLang="zh-CN" kern="0" baseline="-25000" smtClean="0">
                <a:ea typeface="宋体" pitchFamily="2" charset="-122"/>
              </a:rPr>
              <a:t>3</a:t>
            </a:r>
            <a:r>
              <a:rPr lang="en-US" altLang="zh-CN" kern="0" smtClean="0">
                <a:ea typeface="宋体" pitchFamily="2" charset="-122"/>
              </a:rPr>
              <a:t>)·2</a:t>
            </a:r>
            <a:r>
              <a:rPr lang="en-US" altLang="zh-CN" kern="0" baseline="30000" smtClean="0">
                <a:ea typeface="宋体" pitchFamily="2" charset="-122"/>
              </a:rPr>
              <a:t>5</a:t>
            </a:r>
            <a:r>
              <a:rPr lang="en-US" altLang="zh-CN" kern="0" smtClean="0">
                <a:ea typeface="宋体" pitchFamily="2" charset="-122"/>
              </a:rPr>
              <a:t>-1</a:t>
            </a:r>
          </a:p>
          <a:p>
            <a:pPr algn="l">
              <a:spcBef>
                <a:spcPts val="0"/>
              </a:spcBef>
              <a:buClr>
                <a:schemeClr val="bg2"/>
              </a:buClr>
              <a:buSzPct val="75000"/>
            </a:pPr>
            <a:r>
              <a:rPr lang="zh-CN" altLang="en-US" kern="0" smtClean="0">
                <a:ea typeface="宋体" pitchFamily="2" charset="-122"/>
              </a:rPr>
              <a:t>单地址指令</a:t>
            </a:r>
            <a:r>
              <a:rPr lang="en-US" altLang="zh-CN" kern="0" smtClean="0">
                <a:ea typeface="宋体" pitchFamily="2" charset="-122"/>
              </a:rPr>
              <a:t>:	</a:t>
            </a:r>
            <a:r>
              <a:rPr lang="zh-CN" altLang="en-US" kern="0" smtClean="0">
                <a:ea typeface="宋体" pitchFamily="2" charset="-122"/>
              </a:rPr>
              <a:t>操作码</a:t>
            </a:r>
            <a:r>
              <a:rPr lang="en-US" altLang="zh-CN" kern="0" smtClean="0">
                <a:ea typeface="宋体" pitchFamily="2" charset="-122"/>
              </a:rPr>
              <a:t>16</a:t>
            </a:r>
            <a:r>
              <a:rPr lang="zh-CN" altLang="en-US" kern="0" smtClean="0">
                <a:ea typeface="宋体" pitchFamily="2" charset="-122"/>
              </a:rPr>
              <a:t>位，指令数 </a:t>
            </a:r>
            <a:r>
              <a:rPr lang="en-US" altLang="zh-CN" i="1" kern="0" smtClean="0">
                <a:ea typeface="宋体" pitchFamily="2" charset="-122"/>
              </a:rPr>
              <a:t>n</a:t>
            </a:r>
            <a:r>
              <a:rPr lang="en-US" altLang="zh-CN" kern="0" baseline="-25000" smtClean="0">
                <a:ea typeface="宋体" pitchFamily="2" charset="-122"/>
              </a:rPr>
              <a:t>1</a:t>
            </a:r>
            <a:r>
              <a:rPr lang="en-US" altLang="zh-CN" kern="0" baseline="30000" smtClean="0">
                <a:ea typeface="宋体" pitchFamily="2" charset="-122"/>
              </a:rPr>
              <a:t> </a:t>
            </a:r>
            <a:r>
              <a:rPr lang="en-US" altLang="zh-CN" kern="0" smtClean="0">
                <a:latin typeface="宋体" pitchFamily="2" charset="-122"/>
                <a:ea typeface="宋体" pitchFamily="2" charset="-122"/>
              </a:rPr>
              <a:t>≤</a:t>
            </a:r>
            <a:r>
              <a:rPr lang="en-US" altLang="zh-CN" kern="0" smtClean="0">
                <a:ea typeface="宋体" pitchFamily="2" charset="-122"/>
              </a:rPr>
              <a:t> ((2</a:t>
            </a:r>
            <a:r>
              <a:rPr lang="en-US" altLang="zh-CN" kern="0" baseline="30000" smtClean="0">
                <a:ea typeface="宋体" pitchFamily="2" charset="-122"/>
              </a:rPr>
              <a:t>6</a:t>
            </a:r>
            <a:r>
              <a:rPr lang="en-US" altLang="zh-CN" kern="0" smtClean="0">
                <a:ea typeface="宋体" pitchFamily="2" charset="-122"/>
              </a:rPr>
              <a:t>-</a:t>
            </a:r>
            <a:r>
              <a:rPr lang="en-US" altLang="zh-CN" i="1" kern="0" smtClean="0">
                <a:ea typeface="宋体" pitchFamily="2" charset="-122"/>
              </a:rPr>
              <a:t>n</a:t>
            </a:r>
            <a:r>
              <a:rPr lang="en-US" altLang="zh-CN" kern="0" baseline="-25000" smtClean="0">
                <a:ea typeface="宋体" pitchFamily="2" charset="-122"/>
              </a:rPr>
              <a:t>3</a:t>
            </a:r>
            <a:r>
              <a:rPr lang="en-US" altLang="zh-CN" kern="0" smtClean="0">
                <a:ea typeface="宋体" pitchFamily="2" charset="-122"/>
              </a:rPr>
              <a:t>)·2</a:t>
            </a:r>
            <a:r>
              <a:rPr lang="en-US" altLang="zh-CN" kern="0" baseline="30000" smtClean="0">
                <a:ea typeface="宋体" pitchFamily="2" charset="-122"/>
              </a:rPr>
              <a:t>5</a:t>
            </a:r>
            <a:r>
              <a:rPr lang="en-US" altLang="zh-CN" kern="0" smtClean="0">
                <a:ea typeface="宋体" pitchFamily="2" charset="-122"/>
              </a:rPr>
              <a:t>-</a:t>
            </a:r>
            <a:r>
              <a:rPr lang="en-US" altLang="zh-CN" i="1" kern="0" smtClean="0">
                <a:ea typeface="宋体" pitchFamily="2" charset="-122"/>
              </a:rPr>
              <a:t>n</a:t>
            </a:r>
            <a:r>
              <a:rPr lang="en-US" altLang="zh-CN" kern="0" baseline="-25000" smtClean="0">
                <a:ea typeface="宋体" pitchFamily="2" charset="-122"/>
              </a:rPr>
              <a:t>2</a:t>
            </a:r>
            <a:r>
              <a:rPr lang="en-US" altLang="zh-CN" kern="0" smtClean="0">
                <a:ea typeface="宋体" pitchFamily="2" charset="-122"/>
              </a:rPr>
              <a:t>)·2</a:t>
            </a:r>
            <a:r>
              <a:rPr lang="en-US" altLang="zh-CN" kern="0" baseline="30000" smtClean="0">
                <a:ea typeface="宋体" pitchFamily="2" charset="-122"/>
              </a:rPr>
              <a:t>5</a:t>
            </a:r>
            <a:r>
              <a:rPr lang="en-US" altLang="zh-CN" kern="0" smtClean="0">
                <a:ea typeface="宋体" pitchFamily="2" charset="-122"/>
              </a:rPr>
              <a:t>-1</a:t>
            </a:r>
            <a:endParaRPr lang="zh-CN" altLang="en-US" kern="0" smtClean="0">
              <a:ea typeface="宋体" pitchFamily="2" charset="-122"/>
            </a:endParaRPr>
          </a:p>
          <a:p>
            <a:pPr algn="l">
              <a:spcBef>
                <a:spcPts val="0"/>
              </a:spcBef>
              <a:buClr>
                <a:schemeClr val="bg2"/>
              </a:buClr>
              <a:buSzPct val="75000"/>
            </a:pPr>
            <a:r>
              <a:rPr lang="zh-CN" altLang="en-US" kern="0" smtClean="0">
                <a:ea typeface="宋体" pitchFamily="2" charset="-122"/>
              </a:rPr>
              <a:t>零地址指令</a:t>
            </a:r>
            <a:r>
              <a:rPr lang="en-US" altLang="zh-CN" kern="0" smtClean="0">
                <a:ea typeface="宋体" pitchFamily="2" charset="-122"/>
              </a:rPr>
              <a:t>:	</a:t>
            </a:r>
            <a:r>
              <a:rPr lang="zh-CN" altLang="en-US" kern="0" smtClean="0">
                <a:ea typeface="宋体" pitchFamily="2" charset="-122"/>
              </a:rPr>
              <a:t>操作码</a:t>
            </a:r>
            <a:r>
              <a:rPr lang="en-US" altLang="zh-CN" kern="0" smtClean="0">
                <a:ea typeface="宋体" pitchFamily="2" charset="-122"/>
              </a:rPr>
              <a:t>32</a:t>
            </a:r>
            <a:r>
              <a:rPr lang="zh-CN" altLang="en-US" kern="0" smtClean="0">
                <a:ea typeface="宋体" pitchFamily="2" charset="-122"/>
              </a:rPr>
              <a:t>位，</a:t>
            </a:r>
            <a:r>
              <a:rPr lang="en-US" altLang="zh-CN" kern="0" smtClean="0">
                <a:ea typeface="宋体" pitchFamily="2" charset="-122"/>
              </a:rPr>
              <a:t/>
            </a:r>
            <a:br>
              <a:rPr lang="en-US" altLang="zh-CN" kern="0" smtClean="0">
                <a:ea typeface="宋体" pitchFamily="2" charset="-122"/>
              </a:rPr>
            </a:br>
            <a:r>
              <a:rPr lang="en-US" altLang="zh-CN" kern="0" smtClean="0">
                <a:ea typeface="宋体" pitchFamily="2" charset="-122"/>
              </a:rPr>
              <a:t>		</a:t>
            </a:r>
            <a:r>
              <a:rPr lang="zh-CN" altLang="en-US" kern="0" smtClean="0">
                <a:ea typeface="宋体" pitchFamily="2" charset="-122"/>
              </a:rPr>
              <a:t>指令数 </a:t>
            </a:r>
            <a:r>
              <a:rPr lang="en-US" altLang="zh-CN" i="1" kern="0" smtClean="0">
                <a:ea typeface="宋体" pitchFamily="2" charset="-122"/>
              </a:rPr>
              <a:t>n</a:t>
            </a:r>
            <a:r>
              <a:rPr lang="en-US" altLang="zh-CN" kern="0" baseline="-25000" smtClean="0">
                <a:ea typeface="宋体" pitchFamily="2" charset="-122"/>
              </a:rPr>
              <a:t>0</a:t>
            </a:r>
            <a:r>
              <a:rPr lang="en-US" altLang="zh-CN" kern="0" baseline="30000" smtClean="0">
                <a:ea typeface="宋体" pitchFamily="2" charset="-122"/>
              </a:rPr>
              <a:t> </a:t>
            </a:r>
            <a:r>
              <a:rPr lang="en-US" altLang="zh-CN" kern="0" smtClean="0">
                <a:latin typeface="宋体" pitchFamily="2" charset="-122"/>
                <a:ea typeface="宋体" pitchFamily="2" charset="-122"/>
              </a:rPr>
              <a:t>≤</a:t>
            </a:r>
            <a:r>
              <a:rPr lang="en-US" altLang="zh-CN" kern="0" smtClean="0">
                <a:ea typeface="宋体" pitchFamily="2" charset="-122"/>
              </a:rPr>
              <a:t> (((2</a:t>
            </a:r>
            <a:r>
              <a:rPr lang="en-US" altLang="zh-CN" kern="0" baseline="30000" smtClean="0">
                <a:ea typeface="宋体" pitchFamily="2" charset="-122"/>
              </a:rPr>
              <a:t>6</a:t>
            </a:r>
            <a:r>
              <a:rPr lang="en-US" altLang="zh-CN" kern="0" smtClean="0">
                <a:ea typeface="宋体" pitchFamily="2" charset="-122"/>
              </a:rPr>
              <a:t>-</a:t>
            </a:r>
            <a:r>
              <a:rPr lang="en-US" altLang="zh-CN" i="1" kern="0" smtClean="0">
                <a:ea typeface="宋体" pitchFamily="2" charset="-122"/>
              </a:rPr>
              <a:t>n</a:t>
            </a:r>
            <a:r>
              <a:rPr lang="en-US" altLang="zh-CN" kern="0" baseline="-25000" smtClean="0">
                <a:ea typeface="宋体" pitchFamily="2" charset="-122"/>
              </a:rPr>
              <a:t>3</a:t>
            </a:r>
            <a:r>
              <a:rPr lang="en-US" altLang="zh-CN" kern="0" smtClean="0">
                <a:ea typeface="宋体" pitchFamily="2" charset="-122"/>
              </a:rPr>
              <a:t>)·2</a:t>
            </a:r>
            <a:r>
              <a:rPr lang="en-US" altLang="zh-CN" kern="0" baseline="30000" smtClean="0">
                <a:ea typeface="宋体" pitchFamily="2" charset="-122"/>
              </a:rPr>
              <a:t>5</a:t>
            </a:r>
            <a:r>
              <a:rPr lang="en-US" altLang="zh-CN" kern="0" smtClean="0">
                <a:ea typeface="宋体" pitchFamily="2" charset="-122"/>
              </a:rPr>
              <a:t>-</a:t>
            </a:r>
            <a:r>
              <a:rPr lang="en-US" altLang="zh-CN" i="1" kern="0" smtClean="0">
                <a:ea typeface="宋体" pitchFamily="2" charset="-122"/>
              </a:rPr>
              <a:t>n</a:t>
            </a:r>
            <a:r>
              <a:rPr lang="en-US" altLang="zh-CN" kern="0" baseline="-25000" smtClean="0">
                <a:ea typeface="宋体" pitchFamily="2" charset="-122"/>
              </a:rPr>
              <a:t>2</a:t>
            </a:r>
            <a:r>
              <a:rPr lang="en-US" altLang="zh-CN" kern="0" smtClean="0">
                <a:ea typeface="宋体" pitchFamily="2" charset="-122"/>
              </a:rPr>
              <a:t>)·2</a:t>
            </a:r>
            <a:r>
              <a:rPr lang="en-US" altLang="zh-CN" kern="0" baseline="30000" smtClean="0">
                <a:ea typeface="宋体" pitchFamily="2" charset="-122"/>
              </a:rPr>
              <a:t>5</a:t>
            </a:r>
            <a:r>
              <a:rPr lang="en-US" altLang="zh-CN" kern="0" smtClean="0">
                <a:ea typeface="宋体" pitchFamily="2" charset="-122"/>
              </a:rPr>
              <a:t>-</a:t>
            </a:r>
            <a:r>
              <a:rPr lang="en-US" altLang="zh-CN" i="1" kern="0" smtClean="0">
                <a:ea typeface="宋体" pitchFamily="2" charset="-122"/>
              </a:rPr>
              <a:t>n</a:t>
            </a:r>
            <a:r>
              <a:rPr lang="en-US" altLang="zh-CN" kern="0" baseline="-25000" smtClean="0">
                <a:ea typeface="宋体" pitchFamily="2" charset="-122"/>
              </a:rPr>
              <a:t>1</a:t>
            </a:r>
            <a:r>
              <a:rPr lang="en-US" altLang="zh-CN" kern="0" smtClean="0">
                <a:ea typeface="宋体" pitchFamily="2" charset="-122"/>
              </a:rPr>
              <a:t>)×2</a:t>
            </a:r>
            <a:r>
              <a:rPr lang="en-US" altLang="zh-CN" kern="0" baseline="30000" smtClean="0">
                <a:ea typeface="宋体" pitchFamily="2" charset="-122"/>
              </a:rPr>
              <a:t>16</a:t>
            </a:r>
            <a:endParaRPr lang="zh-CN" altLang="en-US" kern="0" baseline="30000" smtClean="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slide(fromBottom)">
                                      <p:cBhvr>
                                        <p:cTn id="15" dur="500"/>
                                        <p:tgtEl>
                                          <p:spTgt spid="1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animEffect transition="in" filter="slide(fromBottom)">
                                      <p:cBhvr>
                                        <p:cTn id="20" dur="500"/>
                                        <p:tgtEl>
                                          <p:spTgt spid="1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Effect transition="in" filter="slide(fromBottom)">
                                      <p:cBhvr>
                                        <p:cTn id="25" dur="500"/>
                                        <p:tgtEl>
                                          <p:spTgt spid="1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4">
                                            <p:txEl>
                                              <p:pRg st="4" end="4"/>
                                            </p:txEl>
                                          </p:spTgt>
                                        </p:tgtEl>
                                        <p:attrNameLst>
                                          <p:attrName>style.visibility</p:attrName>
                                        </p:attrNameLst>
                                      </p:cBhvr>
                                      <p:to>
                                        <p:strVal val="visible"/>
                                      </p:to>
                                    </p:set>
                                    <p:animEffect transition="in" filter="slide(fromBottom)">
                                      <p:cBhvr>
                                        <p:cTn id="30"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5.3.4</a:t>
            </a:r>
            <a:r>
              <a:rPr lang="en-US" altLang="zh-CN" b="0" smtClean="0"/>
              <a:t> </a:t>
            </a:r>
            <a:r>
              <a:rPr lang="zh-CN" altLang="en-US" b="0" smtClean="0"/>
              <a:t>指令长度设计</a:t>
            </a:r>
            <a:endParaRPr lang="zh-CN" altLang="en-US"/>
          </a:p>
        </p:txBody>
      </p:sp>
      <p:sp>
        <p:nvSpPr>
          <p:cNvPr id="3" name="内容占位符 2"/>
          <p:cNvSpPr>
            <a:spLocks noGrp="1"/>
          </p:cNvSpPr>
          <p:nvPr>
            <p:ph idx="1"/>
          </p:nvPr>
        </p:nvSpPr>
        <p:spPr>
          <a:xfrm>
            <a:off x="467544" y="549275"/>
            <a:ext cx="8496944" cy="6192838"/>
          </a:xfrm>
        </p:spPr>
        <p:txBody>
          <a:bodyPr/>
          <a:lstStyle/>
          <a:p>
            <a:r>
              <a:rPr lang="zh-CN" altLang="en-US" smtClean="0"/>
              <a:t>一般原则</a:t>
            </a:r>
            <a:endParaRPr lang="en-US" altLang="zh-CN" smtClean="0"/>
          </a:p>
          <a:p>
            <a:pPr marL="714375" lvl="1" indent="-357188"/>
            <a:r>
              <a:rPr lang="zh-CN" altLang="en-US" smtClean="0"/>
              <a:t>短操作码与多地址码字段配合；</a:t>
            </a:r>
            <a:r>
              <a:rPr lang="en-US" altLang="zh-CN" smtClean="0"/>
              <a:t/>
            </a:r>
            <a:br>
              <a:rPr lang="en-US" altLang="zh-CN" smtClean="0"/>
            </a:br>
            <a:r>
              <a:rPr lang="zh-CN" altLang="en-US" smtClean="0"/>
              <a:t>长操作码与简单地址码配合。</a:t>
            </a:r>
            <a:endParaRPr lang="en-US" altLang="zh-CN" smtClean="0"/>
          </a:p>
          <a:p>
            <a:pPr marL="714375" lvl="1" indent="-357188"/>
            <a:r>
              <a:rPr lang="zh-CN" altLang="en-US" smtClean="0"/>
              <a:t>指令长度一般设计为</a:t>
            </a:r>
            <a:r>
              <a:rPr lang="zh-CN" altLang="en-US" smtClean="0">
                <a:solidFill>
                  <a:srgbClr val="FF0000"/>
                </a:solidFill>
              </a:rPr>
              <a:t>总线宽度</a:t>
            </a:r>
            <a:r>
              <a:rPr lang="zh-CN" altLang="en-US" smtClean="0"/>
              <a:t>的整数倍。</a:t>
            </a:r>
            <a:endParaRPr lang="en-US" altLang="zh-CN" smtClean="0"/>
          </a:p>
          <a:p>
            <a:pPr marL="714375" lvl="1" indent="-357188"/>
            <a:r>
              <a:rPr lang="zh-CN" altLang="en-US" smtClean="0"/>
              <a:t>指令长度为</a:t>
            </a:r>
            <a:r>
              <a:rPr lang="zh-CN" altLang="en-US" smtClean="0">
                <a:solidFill>
                  <a:srgbClr val="0000FF"/>
                </a:solidFill>
              </a:rPr>
              <a:t>存储器</a:t>
            </a:r>
            <a:r>
              <a:rPr lang="zh-CN" altLang="en-US" smtClean="0">
                <a:solidFill>
                  <a:srgbClr val="FF0000"/>
                </a:solidFill>
              </a:rPr>
              <a:t>最小可寻址单位</a:t>
            </a:r>
            <a:r>
              <a:rPr lang="zh-CN" altLang="en-US" smtClean="0"/>
              <a:t>的整数倍。</a:t>
            </a:r>
            <a:endParaRPr lang="en-US" altLang="zh-CN" smtClean="0"/>
          </a:p>
          <a:p>
            <a:r>
              <a:rPr lang="zh-CN" altLang="en-US" smtClean="0">
                <a:solidFill>
                  <a:srgbClr val="D60093"/>
                </a:solidFill>
              </a:rPr>
              <a:t>指令长度</a:t>
            </a:r>
            <a:r>
              <a:rPr lang="zh-CN" altLang="en-US" smtClean="0"/>
              <a:t>与</a:t>
            </a:r>
            <a:r>
              <a:rPr lang="zh-CN" altLang="en-US" smtClean="0">
                <a:solidFill>
                  <a:srgbClr val="D60093"/>
                </a:solidFill>
              </a:rPr>
              <a:t>机器字长</a:t>
            </a:r>
            <a:r>
              <a:rPr lang="zh-CN" altLang="en-US" smtClean="0"/>
              <a:t>无固定关系。</a:t>
            </a:r>
            <a:endParaRPr lang="en-US" altLang="zh-CN" smtClean="0"/>
          </a:p>
          <a:p>
            <a:r>
              <a:rPr lang="zh-CN" altLang="en-US" smtClean="0"/>
              <a:t>常用设计方案</a:t>
            </a:r>
            <a:endParaRPr lang="en-US" altLang="zh-CN" smtClean="0"/>
          </a:p>
          <a:p>
            <a:pPr marL="714375" lvl="1" indent="-357188"/>
            <a:r>
              <a:rPr lang="zh-CN" altLang="en-US" smtClean="0"/>
              <a:t>定长操作码，变长指令码。</a:t>
            </a:r>
            <a:r>
              <a:rPr lang="en-US" altLang="zh-CN" smtClean="0"/>
              <a:t/>
            </a:r>
            <a:br>
              <a:rPr lang="en-US" altLang="zh-CN" smtClean="0"/>
            </a:br>
            <a:r>
              <a:rPr lang="en-US" altLang="zh-CN" smtClean="0"/>
              <a:t>8086</a:t>
            </a:r>
            <a:r>
              <a:rPr lang="zh-CN" altLang="en-US" smtClean="0"/>
              <a:t>，</a:t>
            </a:r>
            <a:r>
              <a:rPr lang="en-US" altLang="zh-CN" smtClean="0"/>
              <a:t>8</a:t>
            </a:r>
            <a:r>
              <a:rPr lang="zh-CN" altLang="en-US" smtClean="0"/>
              <a:t>位定长操作码，</a:t>
            </a:r>
            <a:r>
              <a:rPr lang="en-US" altLang="zh-CN" smtClean="0"/>
              <a:t>1</a:t>
            </a:r>
            <a:r>
              <a:rPr lang="zh-CN" altLang="en-US" smtClean="0">
                <a:latin typeface="宋体" pitchFamily="2" charset="-122"/>
                <a:ea typeface="宋体" pitchFamily="2" charset="-122"/>
              </a:rPr>
              <a:t>～</a:t>
            </a:r>
            <a:r>
              <a:rPr lang="en-US" altLang="zh-CN" smtClean="0"/>
              <a:t>5</a:t>
            </a:r>
            <a:r>
              <a:rPr lang="zh-CN" altLang="en-US" smtClean="0"/>
              <a:t>字节变长指令码。</a:t>
            </a:r>
            <a:endParaRPr lang="en-US" altLang="zh-CN" smtClean="0"/>
          </a:p>
          <a:p>
            <a:pPr marL="714375" lvl="1" indent="-357188"/>
            <a:r>
              <a:rPr lang="zh-CN" altLang="en-US" smtClean="0"/>
              <a:t>变长操作码，定长指令码。</a:t>
            </a:r>
            <a:endParaRPr lang="en-US" altLang="zh-CN" smtClean="0"/>
          </a:p>
          <a:p>
            <a:pPr marL="714375" lvl="1" indent="-357188"/>
            <a:r>
              <a:rPr lang="zh-CN" altLang="en-US" smtClean="0"/>
              <a:t>定长操作码，定长指令码。</a:t>
            </a:r>
            <a:r>
              <a:rPr lang="en-US" altLang="zh-CN" smtClean="0"/>
              <a:t/>
            </a:r>
            <a:br>
              <a:rPr lang="en-US" altLang="zh-CN" smtClean="0"/>
            </a:br>
            <a:r>
              <a:rPr lang="en-US" altLang="zh-CN" smtClean="0"/>
              <a:t>MIPS</a:t>
            </a:r>
            <a:r>
              <a:rPr lang="zh-CN" altLang="en-US" smtClean="0"/>
              <a:t>，</a:t>
            </a:r>
            <a:r>
              <a:rPr lang="en-US" altLang="zh-CN" smtClean="0"/>
              <a:t>6</a:t>
            </a:r>
            <a:r>
              <a:rPr lang="zh-CN" altLang="en-US" smtClean="0"/>
              <a:t>位定长操作码，</a:t>
            </a:r>
            <a:r>
              <a:rPr lang="en-US" altLang="zh-CN" smtClean="0"/>
              <a:t>32</a:t>
            </a:r>
            <a:r>
              <a:rPr lang="zh-CN" altLang="en-US" smtClean="0"/>
              <a:t>位定长指令码。</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66</a:t>
            </a:fld>
            <a:endParaRPr lang="en-US" altLang="zh-CN"/>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4"/>
          <p:cNvSpPr>
            <a:spLocks noGrp="1"/>
          </p:cNvSpPr>
          <p:nvPr>
            <p:ph type="sldNum" sz="quarter" idx="11"/>
          </p:nvPr>
        </p:nvSpPr>
        <p:spPr/>
        <p:txBody>
          <a:bodyPr/>
          <a:lstStyle/>
          <a:p>
            <a:fld id="{0A1849CE-DF74-4E57-895D-51EA4CF2FBD8}" type="slidenum">
              <a:rPr lang="zh-CN" altLang="en-US"/>
              <a:pPr/>
              <a:t>67</a:t>
            </a:fld>
            <a:endParaRPr lang="en-US" altLang="zh-CN"/>
          </a:p>
        </p:txBody>
      </p:sp>
      <p:sp>
        <p:nvSpPr>
          <p:cNvPr id="1112066" name="Rectangle 2"/>
          <p:cNvSpPr>
            <a:spLocks noGrp="1" noChangeArrowheads="1"/>
          </p:cNvSpPr>
          <p:nvPr>
            <p:ph type="title"/>
          </p:nvPr>
        </p:nvSpPr>
        <p:spPr>
          <a:xfrm>
            <a:off x="611188" y="44450"/>
            <a:ext cx="8353425" cy="576263"/>
          </a:xfrm>
        </p:spPr>
        <p:txBody>
          <a:bodyPr/>
          <a:lstStyle/>
          <a:p>
            <a:r>
              <a:rPr lang="zh-CN" altLang="en-US" sz="2800" smtClean="0">
                <a:ea typeface="黑体" pitchFamily="2" charset="-122"/>
              </a:rPr>
              <a:t>西电版</a:t>
            </a:r>
            <a:r>
              <a:rPr lang="en-US" altLang="zh-CN" sz="2800" smtClean="0">
                <a:ea typeface="黑体" pitchFamily="2" charset="-122"/>
              </a:rPr>
              <a:t>P176, </a:t>
            </a:r>
            <a:r>
              <a:rPr lang="zh-CN" altLang="en-US" sz="2800" smtClean="0">
                <a:ea typeface="黑体" pitchFamily="2" charset="-122"/>
              </a:rPr>
              <a:t>习题</a:t>
            </a:r>
            <a:r>
              <a:rPr lang="en-US" altLang="zh-CN" sz="2800" smtClean="0">
                <a:ea typeface="黑体" pitchFamily="2" charset="-122"/>
              </a:rPr>
              <a:t>5.8 / </a:t>
            </a:r>
            <a:r>
              <a:rPr lang="zh-CN" altLang="en-US" sz="2800" smtClean="0">
                <a:ea typeface="黑体" pitchFamily="2" charset="-122"/>
              </a:rPr>
              <a:t>高教版</a:t>
            </a:r>
            <a:r>
              <a:rPr lang="en-US" altLang="zh-CN" sz="2800" smtClean="0">
                <a:ea typeface="黑体" pitchFamily="2" charset="-122"/>
              </a:rPr>
              <a:t>P220, </a:t>
            </a:r>
            <a:r>
              <a:rPr lang="zh-CN" altLang="en-US" sz="2800" smtClean="0">
                <a:ea typeface="黑体" pitchFamily="2" charset="-122"/>
              </a:rPr>
              <a:t>习题</a:t>
            </a:r>
            <a:r>
              <a:rPr lang="en-US" altLang="zh-CN" sz="2800">
                <a:ea typeface="黑体" pitchFamily="2" charset="-122"/>
              </a:rPr>
              <a:t>5.2</a:t>
            </a:r>
            <a:endParaRPr lang="en-US" altLang="zh-CN" sz="2800">
              <a:solidFill>
                <a:srgbClr val="006600"/>
              </a:solidFill>
              <a:ea typeface="黑体" pitchFamily="2" charset="-122"/>
            </a:endParaRPr>
          </a:p>
        </p:txBody>
      </p:sp>
      <p:sp>
        <p:nvSpPr>
          <p:cNvPr id="1112067" name="Rectangle 3"/>
          <p:cNvSpPr>
            <a:spLocks noGrp="1" noChangeArrowheads="1"/>
          </p:cNvSpPr>
          <p:nvPr>
            <p:ph type="body" idx="1"/>
          </p:nvPr>
        </p:nvSpPr>
        <p:spPr>
          <a:xfrm>
            <a:off x="395288" y="620713"/>
            <a:ext cx="8497887" cy="3095625"/>
          </a:xfrm>
        </p:spPr>
        <p:txBody>
          <a:bodyPr/>
          <a:lstStyle/>
          <a:p>
            <a:pPr marL="0" indent="0">
              <a:spcBef>
                <a:spcPct val="10000"/>
              </a:spcBef>
              <a:buFont typeface="Wingdings" pitchFamily="2" charset="2"/>
              <a:buNone/>
            </a:pPr>
            <a:r>
              <a:rPr lang="zh-CN" altLang="en-US"/>
              <a:t>假设某型号的计算机共有</a:t>
            </a:r>
            <a:r>
              <a:rPr lang="en-US" altLang="zh-CN">
                <a:solidFill>
                  <a:srgbClr val="D60093"/>
                </a:solidFill>
              </a:rPr>
              <a:t>14</a:t>
            </a:r>
            <a:r>
              <a:rPr lang="zh-CN" altLang="en-US">
                <a:solidFill>
                  <a:srgbClr val="D60093"/>
                </a:solidFill>
              </a:rPr>
              <a:t>条</a:t>
            </a:r>
            <a:r>
              <a:rPr lang="zh-CN" altLang="en-US"/>
              <a:t>指令，各条指令的</a:t>
            </a:r>
            <a:r>
              <a:rPr lang="zh-CN" altLang="en-US">
                <a:solidFill>
                  <a:srgbClr val="D60093"/>
                </a:solidFill>
              </a:rPr>
              <a:t>使用频率</a:t>
            </a:r>
            <a:r>
              <a:rPr lang="zh-CN" altLang="en-US"/>
              <a:t>分别为：</a:t>
            </a:r>
            <a:r>
              <a:rPr lang="en-US" altLang="zh-CN"/>
              <a:t>0.01</a:t>
            </a:r>
            <a:r>
              <a:rPr lang="zh-CN" altLang="en-US"/>
              <a:t>、</a:t>
            </a:r>
            <a:r>
              <a:rPr lang="en-US" altLang="zh-CN"/>
              <a:t>0.15</a:t>
            </a:r>
            <a:r>
              <a:rPr lang="zh-CN" altLang="en-US"/>
              <a:t>、</a:t>
            </a:r>
            <a:r>
              <a:rPr lang="en-US" altLang="zh-CN"/>
              <a:t>0.12</a:t>
            </a:r>
            <a:r>
              <a:rPr lang="zh-CN" altLang="en-US"/>
              <a:t>、</a:t>
            </a:r>
            <a:r>
              <a:rPr lang="en-US" altLang="zh-CN"/>
              <a:t>0.03</a:t>
            </a:r>
            <a:r>
              <a:rPr lang="zh-CN" altLang="en-US"/>
              <a:t>、</a:t>
            </a:r>
            <a:r>
              <a:rPr lang="en-US" altLang="zh-CN"/>
              <a:t>0.02</a:t>
            </a:r>
            <a:r>
              <a:rPr lang="zh-CN" altLang="en-US"/>
              <a:t>、</a:t>
            </a:r>
            <a:r>
              <a:rPr lang="en-US" altLang="zh-CN"/>
              <a:t>0.04</a:t>
            </a:r>
            <a:r>
              <a:rPr lang="zh-CN" altLang="en-US"/>
              <a:t>、</a:t>
            </a:r>
            <a:r>
              <a:rPr lang="en-US" altLang="zh-CN"/>
              <a:t>0.02</a:t>
            </a:r>
            <a:r>
              <a:rPr lang="zh-CN" altLang="en-US"/>
              <a:t>、</a:t>
            </a:r>
            <a:r>
              <a:rPr lang="en-US" altLang="zh-CN"/>
              <a:t>0.04</a:t>
            </a:r>
            <a:r>
              <a:rPr lang="zh-CN" altLang="en-US"/>
              <a:t>、</a:t>
            </a:r>
            <a:r>
              <a:rPr lang="en-US" altLang="zh-CN"/>
              <a:t>0.01</a:t>
            </a:r>
            <a:r>
              <a:rPr lang="zh-CN" altLang="en-US"/>
              <a:t>、</a:t>
            </a:r>
            <a:r>
              <a:rPr lang="en-US" altLang="zh-CN"/>
              <a:t>0.13</a:t>
            </a:r>
            <a:r>
              <a:rPr lang="zh-CN" altLang="en-US"/>
              <a:t>、</a:t>
            </a:r>
            <a:r>
              <a:rPr lang="en-US" altLang="zh-CN"/>
              <a:t>0.15</a:t>
            </a:r>
            <a:r>
              <a:rPr lang="zh-CN" altLang="en-US"/>
              <a:t>、</a:t>
            </a:r>
            <a:r>
              <a:rPr lang="en-US" altLang="zh-CN"/>
              <a:t>0.14</a:t>
            </a:r>
            <a:r>
              <a:rPr lang="zh-CN" altLang="en-US"/>
              <a:t>、</a:t>
            </a:r>
            <a:r>
              <a:rPr lang="en-US" altLang="zh-CN"/>
              <a:t>0.11</a:t>
            </a:r>
            <a:r>
              <a:rPr lang="zh-CN" altLang="en-US"/>
              <a:t>、</a:t>
            </a:r>
            <a:r>
              <a:rPr lang="en-US" altLang="zh-CN"/>
              <a:t>0.03</a:t>
            </a:r>
            <a:r>
              <a:rPr lang="zh-CN" altLang="en-US"/>
              <a:t>。</a:t>
            </a:r>
          </a:p>
          <a:p>
            <a:pPr marL="0" indent="0">
              <a:spcBef>
                <a:spcPct val="10000"/>
              </a:spcBef>
              <a:buFont typeface="Wingdings" pitchFamily="2" charset="2"/>
              <a:buNone/>
            </a:pPr>
            <a:r>
              <a:rPr lang="zh-CN" altLang="en-US"/>
              <a:t>试给出</a:t>
            </a:r>
            <a:r>
              <a:rPr lang="zh-CN" altLang="en-US">
                <a:solidFill>
                  <a:srgbClr val="FF0000"/>
                </a:solidFill>
              </a:rPr>
              <a:t>定长</a:t>
            </a:r>
            <a:r>
              <a:rPr lang="zh-CN" altLang="en-US"/>
              <a:t>、只能有</a:t>
            </a:r>
            <a:r>
              <a:rPr lang="zh-CN" altLang="en-US">
                <a:solidFill>
                  <a:srgbClr val="0000FF"/>
                </a:solidFill>
              </a:rPr>
              <a:t>两种码长</a:t>
            </a:r>
            <a:r>
              <a:rPr lang="zh-CN" altLang="en-US"/>
              <a:t>的</a:t>
            </a:r>
            <a:r>
              <a:rPr lang="zh-CN" altLang="en-US">
                <a:solidFill>
                  <a:srgbClr val="FF0000"/>
                </a:solidFill>
              </a:rPr>
              <a:t>扩展</a:t>
            </a:r>
            <a:r>
              <a:rPr lang="zh-CN" altLang="en-US" smtClean="0">
                <a:solidFill>
                  <a:srgbClr val="FF0000"/>
                </a:solidFill>
              </a:rPr>
              <a:t>操作码</a:t>
            </a:r>
            <a:r>
              <a:rPr lang="zh-CN" altLang="en-US" smtClean="0"/>
              <a:t>、</a:t>
            </a:r>
            <a:r>
              <a:rPr lang="zh-CN" altLang="en-US" smtClean="0">
                <a:solidFill>
                  <a:srgbClr val="FF0000"/>
                </a:solidFill>
              </a:rPr>
              <a:t>霍夫曼编码</a:t>
            </a:r>
            <a:r>
              <a:rPr lang="zh-CN" altLang="en-US" smtClean="0"/>
              <a:t> 三种</a:t>
            </a:r>
            <a:r>
              <a:rPr lang="zh-CN" altLang="en-US"/>
              <a:t>编码方案，并计算各种方案的</a:t>
            </a:r>
            <a:r>
              <a:rPr lang="zh-CN" altLang="en-US">
                <a:solidFill>
                  <a:srgbClr val="008000"/>
                </a:solidFill>
              </a:rPr>
              <a:t>平均码长</a:t>
            </a:r>
            <a:r>
              <a:rPr lang="zh-CN" altLang="en-US"/>
              <a:t>。</a:t>
            </a:r>
          </a:p>
          <a:p>
            <a:pPr marL="0" indent="0">
              <a:spcBef>
                <a:spcPct val="10000"/>
              </a:spcBef>
              <a:buFont typeface="Wingdings" pitchFamily="2" charset="2"/>
              <a:buNone/>
            </a:pPr>
            <a:r>
              <a:rPr lang="en-US" altLang="zh-CN"/>
              <a:t>【</a:t>
            </a:r>
            <a:r>
              <a:rPr lang="zh-CN" altLang="en-US"/>
              <a:t>解</a:t>
            </a:r>
            <a:r>
              <a:rPr lang="en-US" altLang="zh-CN"/>
              <a:t>】</a:t>
            </a:r>
          </a:p>
        </p:txBody>
      </p:sp>
      <p:graphicFrame>
        <p:nvGraphicFramePr>
          <p:cNvPr id="1112136" name="Group 72"/>
          <p:cNvGraphicFramePr>
            <a:graphicFrameLocks noGrp="1"/>
          </p:cNvGraphicFramePr>
          <p:nvPr/>
        </p:nvGraphicFramePr>
        <p:xfrm>
          <a:off x="539750" y="3767138"/>
          <a:ext cx="8208963" cy="1828800"/>
        </p:xfrm>
        <a:graphic>
          <a:graphicData uri="http://schemas.openxmlformats.org/drawingml/2006/table">
            <a:tbl>
              <a:tblPr/>
              <a:tblGrid>
                <a:gridCol w="1025525">
                  <a:extLst>
                    <a:ext uri="{9D8B030D-6E8A-4147-A177-3AD203B41FA5}">
                      <a16:colId xmlns:a16="http://schemas.microsoft.com/office/drawing/2014/main" val="20000"/>
                    </a:ext>
                  </a:extLst>
                </a:gridCol>
                <a:gridCol w="1027113">
                  <a:extLst>
                    <a:ext uri="{9D8B030D-6E8A-4147-A177-3AD203B41FA5}">
                      <a16:colId xmlns:a16="http://schemas.microsoft.com/office/drawing/2014/main" val="20001"/>
                    </a:ext>
                  </a:extLst>
                </a:gridCol>
                <a:gridCol w="1025525">
                  <a:extLst>
                    <a:ext uri="{9D8B030D-6E8A-4147-A177-3AD203B41FA5}">
                      <a16:colId xmlns:a16="http://schemas.microsoft.com/office/drawing/2014/main" val="20002"/>
                    </a:ext>
                  </a:extLst>
                </a:gridCol>
                <a:gridCol w="1027112">
                  <a:extLst>
                    <a:ext uri="{9D8B030D-6E8A-4147-A177-3AD203B41FA5}">
                      <a16:colId xmlns:a16="http://schemas.microsoft.com/office/drawing/2014/main" val="20003"/>
                    </a:ext>
                  </a:extLst>
                </a:gridCol>
                <a:gridCol w="1025525">
                  <a:extLst>
                    <a:ext uri="{9D8B030D-6E8A-4147-A177-3AD203B41FA5}">
                      <a16:colId xmlns:a16="http://schemas.microsoft.com/office/drawing/2014/main" val="20004"/>
                    </a:ext>
                  </a:extLst>
                </a:gridCol>
                <a:gridCol w="1025525">
                  <a:extLst>
                    <a:ext uri="{9D8B030D-6E8A-4147-A177-3AD203B41FA5}">
                      <a16:colId xmlns:a16="http://schemas.microsoft.com/office/drawing/2014/main" val="20005"/>
                    </a:ext>
                  </a:extLst>
                </a:gridCol>
                <a:gridCol w="1027113">
                  <a:extLst>
                    <a:ext uri="{9D8B030D-6E8A-4147-A177-3AD203B41FA5}">
                      <a16:colId xmlns:a16="http://schemas.microsoft.com/office/drawing/2014/main" val="20006"/>
                    </a:ext>
                  </a:extLst>
                </a:gridCol>
                <a:gridCol w="1025525">
                  <a:extLst>
                    <a:ext uri="{9D8B030D-6E8A-4147-A177-3AD203B41FA5}">
                      <a16:colId xmlns:a16="http://schemas.microsoft.com/office/drawing/2014/main" val="20007"/>
                    </a:ext>
                  </a:extLst>
                </a:gridCol>
              </a:tblGrid>
              <a:tr h="2921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charset="-122"/>
                        </a:rPr>
                        <a:t>指令</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2</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3</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4</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5</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6</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7</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0"/>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charset="-122"/>
                        </a:rPr>
                        <a:t>概率</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0.15</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0.11</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0.04</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1"/>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charset="-122"/>
                        </a:rPr>
                        <a:t>指令</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8</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9</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10</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11</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12</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13</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14</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2"/>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charset="-122"/>
                        </a:rPr>
                        <a:t>概率</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0.04</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0.01</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1112067">
                                            <p:txEl>
                                              <p:pRg st="2" end="2"/>
                                            </p:txEl>
                                          </p:spTgt>
                                        </p:tgtEl>
                                        <p:attrNameLst>
                                          <p:attrName>style.visibility</p:attrName>
                                        </p:attrNameLst>
                                      </p:cBhvr>
                                      <p:to>
                                        <p:strVal val="visible"/>
                                      </p:to>
                                    </p:set>
                                    <p:anim calcmode="lin" valueType="num">
                                      <p:cBhvr>
                                        <p:cTn id="7" dur="500" fill="hold"/>
                                        <p:tgtEl>
                                          <p:spTgt spid="1112067">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112067">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112067">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112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1112136"/>
                                        </p:tgtEl>
                                        <p:attrNameLst>
                                          <p:attrName>style.visibility</p:attrName>
                                        </p:attrNameLst>
                                      </p:cBhvr>
                                      <p:to>
                                        <p:strVal val="visible"/>
                                      </p:to>
                                    </p:set>
                                    <p:animEffect transition="in" filter="strips(downRight)">
                                      <p:cBhvr>
                                        <p:cTn id="15" dur="500"/>
                                        <p:tgtEl>
                                          <p:spTgt spid="1112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灯片编号占位符 4"/>
          <p:cNvSpPr>
            <a:spLocks noGrp="1"/>
          </p:cNvSpPr>
          <p:nvPr>
            <p:ph type="sldNum" sz="quarter" idx="11"/>
          </p:nvPr>
        </p:nvSpPr>
        <p:spPr/>
        <p:txBody>
          <a:bodyPr/>
          <a:lstStyle/>
          <a:p>
            <a:fld id="{F6A7089D-677D-4406-B7E2-E4F8613CC014}" type="slidenum">
              <a:rPr lang="zh-CN" altLang="en-US"/>
              <a:pPr/>
              <a:t>68</a:t>
            </a:fld>
            <a:endParaRPr lang="en-US" altLang="zh-CN"/>
          </a:p>
        </p:txBody>
      </p:sp>
      <p:sp>
        <p:nvSpPr>
          <p:cNvPr id="1114114" name="Rectangle 2"/>
          <p:cNvSpPr>
            <a:spLocks noGrp="1" noChangeArrowheads="1"/>
          </p:cNvSpPr>
          <p:nvPr>
            <p:ph type="body" idx="1"/>
          </p:nvPr>
        </p:nvSpPr>
        <p:spPr>
          <a:xfrm>
            <a:off x="395288" y="44450"/>
            <a:ext cx="8497887" cy="576263"/>
          </a:xfrm>
        </p:spPr>
        <p:txBody>
          <a:bodyPr/>
          <a:lstStyle/>
          <a:p>
            <a:pPr marL="0" indent="0">
              <a:spcBef>
                <a:spcPct val="10000"/>
              </a:spcBef>
              <a:buFont typeface="Wingdings" pitchFamily="2" charset="2"/>
              <a:buNone/>
            </a:pPr>
            <a:r>
              <a:rPr lang="zh-CN" altLang="en-US">
                <a:solidFill>
                  <a:srgbClr val="FF0000"/>
                </a:solidFill>
              </a:rPr>
              <a:t>定长</a:t>
            </a:r>
            <a:r>
              <a:rPr lang="zh-CN" altLang="en-US"/>
              <a:t>编码：</a:t>
            </a:r>
            <a:endParaRPr lang="en-US" altLang="zh-CN"/>
          </a:p>
        </p:txBody>
      </p:sp>
      <p:graphicFrame>
        <p:nvGraphicFramePr>
          <p:cNvPr id="1114115" name="Group 3"/>
          <p:cNvGraphicFramePr>
            <a:graphicFrameLocks noGrp="1"/>
          </p:cNvGraphicFramePr>
          <p:nvPr/>
        </p:nvGraphicFramePr>
        <p:xfrm>
          <a:off x="323850" y="647700"/>
          <a:ext cx="8496300" cy="3657600"/>
        </p:xfrm>
        <a:graphic>
          <a:graphicData uri="http://schemas.openxmlformats.org/drawingml/2006/table">
            <a:tbl>
              <a:tblPr/>
              <a:tblGrid>
                <a:gridCol w="1439863">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1008063">
                  <a:extLst>
                    <a:ext uri="{9D8B030D-6E8A-4147-A177-3AD203B41FA5}">
                      <a16:colId xmlns:a16="http://schemas.microsoft.com/office/drawing/2014/main" val="20004"/>
                    </a:ext>
                  </a:extLst>
                </a:gridCol>
                <a:gridCol w="1008062">
                  <a:extLst>
                    <a:ext uri="{9D8B030D-6E8A-4147-A177-3AD203B41FA5}">
                      <a16:colId xmlns:a16="http://schemas.microsoft.com/office/drawing/2014/main" val="20005"/>
                    </a:ext>
                  </a:extLst>
                </a:gridCol>
                <a:gridCol w="1008063">
                  <a:extLst>
                    <a:ext uri="{9D8B030D-6E8A-4147-A177-3AD203B41FA5}">
                      <a16:colId xmlns:a16="http://schemas.microsoft.com/office/drawing/2014/main" val="20006"/>
                    </a:ext>
                  </a:extLst>
                </a:gridCol>
                <a:gridCol w="1008062">
                  <a:extLst>
                    <a:ext uri="{9D8B030D-6E8A-4147-A177-3AD203B41FA5}">
                      <a16:colId xmlns:a16="http://schemas.microsoft.com/office/drawing/2014/main" val="20007"/>
                    </a:ext>
                  </a:extLst>
                </a:gridCol>
              </a:tblGrid>
              <a:tr h="2921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charset="-122"/>
                        </a:rPr>
                        <a:t>指令</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2</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3</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4</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5</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6</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7</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0"/>
                  </a:ext>
                </a:extLst>
              </a:tr>
              <a:tr h="1920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charset="-122"/>
                        </a:rPr>
                        <a:t>概率</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0.15</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0.11</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0.04</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1"/>
                  </a:ext>
                </a:extLst>
              </a:tr>
              <a:tr h="263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扩展编码</a:t>
                      </a:r>
                      <a:endParaRPr kumimoji="0" lang="en-US" altLang="zh-CN" sz="2400" b="1" i="0" u="none" strike="noStrike" cap="none" normalizeH="0" baseline="0" smtClean="0">
                        <a:ln>
                          <a:noFill/>
                        </a:ln>
                        <a:solidFill>
                          <a:srgbClr val="006600"/>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rPr>
                        <a:t>0000</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rPr>
                        <a:t>0001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rPr>
                        <a:t>0010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rPr>
                        <a:t>0011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rPr>
                        <a:t>0100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rPr>
                        <a:t>0101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rPr>
                        <a:t>0110</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261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码长</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4</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4</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charset="-122"/>
                        </a:rPr>
                        <a:t>指令</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8</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9</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10</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11</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12</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13</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14</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4"/>
                  </a:ext>
                </a:extLst>
              </a:tr>
              <a:tr h="242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charset="-122"/>
                        </a:rPr>
                        <a:t>概率</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0.04</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0.01</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5"/>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扩展编码</a:t>
                      </a:r>
                      <a:endParaRPr kumimoji="0" lang="en-US" altLang="zh-CN" sz="2400" b="1" i="0" u="none" strike="noStrike" cap="none" normalizeH="0" baseline="0" smtClean="0">
                        <a:ln>
                          <a:noFill/>
                        </a:ln>
                        <a:solidFill>
                          <a:srgbClr val="006600"/>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rPr>
                        <a:t>0111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rPr>
                        <a:t>1000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rPr>
                        <a:t>1001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rPr>
                        <a:t>1010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rPr>
                        <a:t>1011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rPr>
                        <a:t>1100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rPr>
                        <a:t>1101</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码长</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4</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4</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bl>
          </a:graphicData>
        </a:graphic>
      </p:graphicFrame>
      <p:sp>
        <p:nvSpPr>
          <p:cNvPr id="1114261" name="Rectangle 149"/>
          <p:cNvSpPr>
            <a:spLocks noChangeArrowheads="1"/>
          </p:cNvSpPr>
          <p:nvPr/>
        </p:nvSpPr>
        <p:spPr bwMode="auto">
          <a:xfrm>
            <a:off x="395288" y="4652963"/>
            <a:ext cx="8064500" cy="1008062"/>
          </a:xfrm>
          <a:prstGeom prst="rect">
            <a:avLst/>
          </a:prstGeom>
          <a:noFill/>
          <a:ln w="9525">
            <a:noFill/>
            <a:miter lim="800000"/>
            <a:headEnd/>
            <a:tailEnd/>
          </a:ln>
          <a:effectLst/>
        </p:spPr>
        <p:txBody>
          <a:bodyPr/>
          <a:lstStyle/>
          <a:p>
            <a:pPr algn="l">
              <a:spcBef>
                <a:spcPct val="50000"/>
              </a:spcBef>
              <a:buClr>
                <a:schemeClr val="bg2"/>
              </a:buClr>
              <a:buSzPct val="75000"/>
              <a:buFont typeface="Wingdings" pitchFamily="2" charset="2"/>
              <a:buNone/>
            </a:pPr>
            <a:r>
              <a:rPr lang="zh-CN" altLang="en-US" sz="2800"/>
              <a:t>其操作码的平均码长：</a:t>
            </a:r>
            <a:r>
              <a:rPr lang="en-US" altLang="zh-CN" sz="2800"/>
              <a:t>H</a:t>
            </a:r>
            <a:r>
              <a:rPr lang="zh-CN" altLang="en-US" sz="2800"/>
              <a:t>＝</a:t>
            </a:r>
            <a:r>
              <a:rPr lang="en-US" altLang="zh-CN" sz="2800"/>
              <a:t>4</a:t>
            </a:r>
            <a:r>
              <a:rPr lang="zh-CN" altLang="en-US" sz="2800"/>
              <a:t>（位）。</a:t>
            </a:r>
            <a:endParaRPr lang="zh-CN" altLang="en-US">
              <a:solidFill>
                <a:srgbClr val="0000FF"/>
              </a:solidFill>
            </a:endParaRPr>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灯片编号占位符 4"/>
          <p:cNvSpPr>
            <a:spLocks noGrp="1"/>
          </p:cNvSpPr>
          <p:nvPr>
            <p:ph type="sldNum" sz="quarter" idx="11"/>
          </p:nvPr>
        </p:nvSpPr>
        <p:spPr/>
        <p:txBody>
          <a:bodyPr/>
          <a:lstStyle/>
          <a:p>
            <a:fld id="{E7EEF139-2389-4727-8E5B-E6FCB56A59A5}" type="slidenum">
              <a:rPr lang="zh-CN" altLang="en-US"/>
              <a:pPr/>
              <a:t>69</a:t>
            </a:fld>
            <a:endParaRPr lang="en-US" altLang="zh-CN"/>
          </a:p>
        </p:txBody>
      </p:sp>
      <p:sp>
        <p:nvSpPr>
          <p:cNvPr id="1113091" name="Rectangle 3"/>
          <p:cNvSpPr>
            <a:spLocks noGrp="1" noChangeArrowheads="1"/>
          </p:cNvSpPr>
          <p:nvPr>
            <p:ph type="body" idx="1"/>
          </p:nvPr>
        </p:nvSpPr>
        <p:spPr>
          <a:xfrm>
            <a:off x="395288" y="44450"/>
            <a:ext cx="8497887" cy="576263"/>
          </a:xfrm>
        </p:spPr>
        <p:txBody>
          <a:bodyPr/>
          <a:lstStyle/>
          <a:p>
            <a:pPr marL="0" indent="0">
              <a:spcBef>
                <a:spcPct val="10000"/>
              </a:spcBef>
              <a:buFont typeface="Wingdings" pitchFamily="2" charset="2"/>
              <a:buNone/>
            </a:pPr>
            <a:r>
              <a:rPr lang="zh-CN" altLang="en-US">
                <a:solidFill>
                  <a:srgbClr val="0000FF"/>
                </a:solidFill>
              </a:rPr>
              <a:t>两种码长</a:t>
            </a:r>
            <a:r>
              <a:rPr lang="zh-CN" altLang="en-US"/>
              <a:t>的</a:t>
            </a:r>
            <a:r>
              <a:rPr lang="zh-CN" altLang="en-US">
                <a:solidFill>
                  <a:srgbClr val="FF0000"/>
                </a:solidFill>
              </a:rPr>
              <a:t>扩展操作码</a:t>
            </a:r>
            <a:r>
              <a:rPr lang="zh-CN" altLang="en-US" smtClean="0"/>
              <a:t>：</a:t>
            </a:r>
            <a:endParaRPr lang="en-US" altLang="zh-CN"/>
          </a:p>
        </p:txBody>
      </p:sp>
      <p:graphicFrame>
        <p:nvGraphicFramePr>
          <p:cNvPr id="1113501" name="Group 413"/>
          <p:cNvGraphicFramePr>
            <a:graphicFrameLocks noGrp="1"/>
          </p:cNvGraphicFramePr>
          <p:nvPr/>
        </p:nvGraphicFramePr>
        <p:xfrm>
          <a:off x="323850" y="647700"/>
          <a:ext cx="8496300" cy="3657600"/>
        </p:xfrm>
        <a:graphic>
          <a:graphicData uri="http://schemas.openxmlformats.org/drawingml/2006/table">
            <a:tbl>
              <a:tblPr/>
              <a:tblGrid>
                <a:gridCol w="1439863">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1008063">
                  <a:extLst>
                    <a:ext uri="{9D8B030D-6E8A-4147-A177-3AD203B41FA5}">
                      <a16:colId xmlns:a16="http://schemas.microsoft.com/office/drawing/2014/main" val="20004"/>
                    </a:ext>
                  </a:extLst>
                </a:gridCol>
                <a:gridCol w="1008062">
                  <a:extLst>
                    <a:ext uri="{9D8B030D-6E8A-4147-A177-3AD203B41FA5}">
                      <a16:colId xmlns:a16="http://schemas.microsoft.com/office/drawing/2014/main" val="20005"/>
                    </a:ext>
                  </a:extLst>
                </a:gridCol>
                <a:gridCol w="1008063">
                  <a:extLst>
                    <a:ext uri="{9D8B030D-6E8A-4147-A177-3AD203B41FA5}">
                      <a16:colId xmlns:a16="http://schemas.microsoft.com/office/drawing/2014/main" val="20006"/>
                    </a:ext>
                  </a:extLst>
                </a:gridCol>
                <a:gridCol w="1008062">
                  <a:extLst>
                    <a:ext uri="{9D8B030D-6E8A-4147-A177-3AD203B41FA5}">
                      <a16:colId xmlns:a16="http://schemas.microsoft.com/office/drawing/2014/main" val="20007"/>
                    </a:ext>
                  </a:extLst>
                </a:gridCol>
              </a:tblGrid>
              <a:tr h="2921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charset="-122"/>
                        </a:rPr>
                        <a:t>指令</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2</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3</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4</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5</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6</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7</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0"/>
                  </a:ext>
                </a:extLst>
              </a:tr>
              <a:tr h="1920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charset="-122"/>
                        </a:rPr>
                        <a:t>概率</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0.15</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0.11</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0.04</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1"/>
                  </a:ext>
                </a:extLst>
              </a:tr>
              <a:tr h="263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扩展编码</a:t>
                      </a:r>
                      <a:endParaRPr kumimoji="0" lang="en-US" altLang="zh-CN" sz="2400" b="1" i="0" u="none" strike="noStrike" cap="none" normalizeH="0" baseline="0" smtClean="0">
                        <a:ln>
                          <a:noFill/>
                        </a:ln>
                        <a:solidFill>
                          <a:srgbClr val="006600"/>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smtClean="0">
                        <a:ln>
                          <a:noFill/>
                        </a:ln>
                        <a:solidFill>
                          <a:srgbClr val="0000FF"/>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261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码长</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smtClean="0">
                        <a:ln>
                          <a:noFill/>
                        </a:ln>
                        <a:solidFill>
                          <a:srgbClr val="FF0066"/>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smtClean="0">
                        <a:ln>
                          <a:noFill/>
                        </a:ln>
                        <a:solidFill>
                          <a:srgbClr val="FF0066"/>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smtClean="0">
                        <a:ln>
                          <a:noFill/>
                        </a:ln>
                        <a:solidFill>
                          <a:srgbClr val="FF0066"/>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smtClean="0">
                        <a:ln>
                          <a:noFill/>
                        </a:ln>
                        <a:solidFill>
                          <a:srgbClr val="FF0066"/>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smtClean="0">
                        <a:ln>
                          <a:noFill/>
                        </a:ln>
                        <a:solidFill>
                          <a:srgbClr val="FF0066"/>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smtClean="0">
                        <a:ln>
                          <a:noFill/>
                        </a:ln>
                        <a:solidFill>
                          <a:srgbClr val="FF0066"/>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smtClean="0">
                        <a:ln>
                          <a:noFill/>
                        </a:ln>
                        <a:solidFill>
                          <a:srgbClr val="FF0066"/>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charset="-122"/>
                        </a:rPr>
                        <a:t>指令</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8</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9</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10</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11</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12</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13</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14</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4"/>
                  </a:ext>
                </a:extLst>
              </a:tr>
              <a:tr h="242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charset="-122"/>
                        </a:rPr>
                        <a:t>概率</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0.04</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0.01</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5"/>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扩展编码</a:t>
                      </a:r>
                      <a:endParaRPr kumimoji="0" lang="en-US" altLang="zh-CN" sz="2400" b="1" i="0" u="none" strike="noStrike" cap="none" normalizeH="0" baseline="0" smtClean="0">
                        <a:ln>
                          <a:noFill/>
                        </a:ln>
                        <a:solidFill>
                          <a:srgbClr val="006600"/>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码长</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smtClean="0">
                        <a:ln>
                          <a:noFill/>
                        </a:ln>
                        <a:solidFill>
                          <a:srgbClr val="FF0066"/>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smtClean="0">
                        <a:ln>
                          <a:noFill/>
                        </a:ln>
                        <a:solidFill>
                          <a:srgbClr val="FF0066"/>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smtClean="0">
                        <a:ln>
                          <a:noFill/>
                        </a:ln>
                        <a:solidFill>
                          <a:srgbClr val="FF0066"/>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smtClean="0">
                        <a:ln>
                          <a:noFill/>
                        </a:ln>
                        <a:solidFill>
                          <a:srgbClr val="FF0066"/>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smtClean="0">
                        <a:ln>
                          <a:noFill/>
                        </a:ln>
                        <a:solidFill>
                          <a:srgbClr val="FF0066"/>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smtClean="0">
                        <a:ln>
                          <a:noFill/>
                        </a:ln>
                        <a:solidFill>
                          <a:srgbClr val="FF0066"/>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smtClean="0">
                        <a:ln>
                          <a:noFill/>
                        </a:ln>
                        <a:solidFill>
                          <a:srgbClr val="FF0066"/>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bl>
          </a:graphicData>
        </a:graphic>
      </p:graphicFrame>
      <p:sp>
        <p:nvSpPr>
          <p:cNvPr id="7" name="任意多边形 6"/>
          <p:cNvSpPr/>
          <p:nvPr/>
        </p:nvSpPr>
        <p:spPr bwMode="auto">
          <a:xfrm>
            <a:off x="1835697" y="680314"/>
            <a:ext cx="6905968" cy="3540774"/>
          </a:xfrm>
          <a:custGeom>
            <a:avLst/>
            <a:gdLst>
              <a:gd name="connsiteX0" fmla="*/ 5991149 w 6883603"/>
              <a:gd name="connsiteY0" fmla="*/ 0 h 3540556"/>
              <a:gd name="connsiteX1" fmla="*/ 6876288 w 6883603"/>
              <a:gd name="connsiteY1" fmla="*/ 0 h 3540556"/>
              <a:gd name="connsiteX2" fmla="*/ 6883603 w 6883603"/>
              <a:gd name="connsiteY2" fmla="*/ 3540556 h 3540556"/>
              <a:gd name="connsiteX3" fmla="*/ 0 w 6883603"/>
              <a:gd name="connsiteY3" fmla="*/ 3540556 h 3540556"/>
              <a:gd name="connsiteX4" fmla="*/ 0 w 6883603"/>
              <a:gd name="connsiteY4" fmla="*/ 1858060 h 3540556"/>
              <a:gd name="connsiteX5" fmla="*/ 5991149 w 6883603"/>
              <a:gd name="connsiteY5" fmla="*/ 1858060 h 3540556"/>
              <a:gd name="connsiteX6" fmla="*/ 5991149 w 6883603"/>
              <a:gd name="connsiteY6" fmla="*/ 0 h 354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3603" h="3540556">
                <a:moveTo>
                  <a:pt x="5991149" y="0"/>
                </a:moveTo>
                <a:lnTo>
                  <a:pt x="6876288" y="0"/>
                </a:lnTo>
                <a:cubicBezTo>
                  <a:pt x="6878726" y="1180185"/>
                  <a:pt x="6881165" y="2360371"/>
                  <a:pt x="6883603" y="3540556"/>
                </a:cubicBezTo>
                <a:lnTo>
                  <a:pt x="0" y="3540556"/>
                </a:lnTo>
                <a:lnTo>
                  <a:pt x="0" y="1858060"/>
                </a:lnTo>
                <a:lnTo>
                  <a:pt x="5991149" y="1858060"/>
                </a:lnTo>
                <a:lnTo>
                  <a:pt x="5991149" y="0"/>
                </a:lnTo>
                <a:close/>
              </a:path>
            </a:pathLst>
          </a:custGeom>
          <a:solidFill>
            <a:srgbClr val="0000FF">
              <a:alpha val="30196"/>
            </a:srgbClr>
          </a:solidFill>
          <a:ln w="28575" cap="flat" cmpd="sng" algn="ctr">
            <a:solidFill>
              <a:srgbClr val="FF6600"/>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8" name="矩形 7"/>
          <p:cNvSpPr/>
          <p:nvPr/>
        </p:nvSpPr>
        <p:spPr bwMode="auto">
          <a:xfrm>
            <a:off x="1835696" y="692696"/>
            <a:ext cx="5904656" cy="1728192"/>
          </a:xfrm>
          <a:prstGeom prst="rect">
            <a:avLst/>
          </a:prstGeom>
          <a:solidFill>
            <a:srgbClr val="FF3399">
              <a:alpha val="29804"/>
            </a:srgbClr>
          </a:solid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endParaRPr lang="zh-CN" altLang="en-US" smtClean="0"/>
          </a:p>
        </p:txBody>
      </p:sp>
      <p:sp>
        <p:nvSpPr>
          <p:cNvPr id="9" name="TextBox 8"/>
          <p:cNvSpPr txBox="1"/>
          <p:nvPr/>
        </p:nvSpPr>
        <p:spPr>
          <a:xfrm>
            <a:off x="6156176" y="231031"/>
            <a:ext cx="1512168" cy="461665"/>
          </a:xfrm>
          <a:prstGeom prst="rect">
            <a:avLst/>
          </a:prstGeom>
          <a:noFill/>
        </p:spPr>
        <p:txBody>
          <a:bodyPr wrap="square" rtlCol="0">
            <a:spAutoFit/>
          </a:bodyPr>
          <a:lstStyle/>
          <a:p>
            <a:pPr algn="r"/>
            <a:r>
              <a:rPr lang="zh-CN" altLang="en-US" smtClean="0">
                <a:solidFill>
                  <a:srgbClr val="FF0000"/>
                </a:solidFill>
              </a:rPr>
              <a:t>大概率</a:t>
            </a:r>
            <a:endParaRPr lang="zh-CN" altLang="en-US">
              <a:solidFill>
                <a:srgbClr val="FF0000"/>
              </a:solidFill>
            </a:endParaRPr>
          </a:p>
        </p:txBody>
      </p:sp>
      <p:sp>
        <p:nvSpPr>
          <p:cNvPr id="10" name="TextBox 9"/>
          <p:cNvSpPr txBox="1"/>
          <p:nvPr/>
        </p:nvSpPr>
        <p:spPr>
          <a:xfrm>
            <a:off x="7308304" y="4293096"/>
            <a:ext cx="1512168" cy="461665"/>
          </a:xfrm>
          <a:prstGeom prst="rect">
            <a:avLst/>
          </a:prstGeom>
          <a:noFill/>
        </p:spPr>
        <p:txBody>
          <a:bodyPr wrap="square" rtlCol="0">
            <a:spAutoFit/>
          </a:bodyPr>
          <a:lstStyle/>
          <a:p>
            <a:pPr algn="r"/>
            <a:r>
              <a:rPr lang="zh-CN" altLang="en-US" smtClean="0">
                <a:solidFill>
                  <a:srgbClr val="FF0000"/>
                </a:solidFill>
              </a:rPr>
              <a:t>小概率</a:t>
            </a:r>
            <a:endParaRPr lang="zh-CN" altLang="en-US">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39" presetClass="entr" presetSubtype="0" ac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ppt_h</p:attrName>
                                        </p:attrNameLst>
                                      </p:cBhvr>
                                      <p:tavLst>
                                        <p:tav tm="0">
                                          <p:val>
                                            <p:strVal val="#ppt_h/20"/>
                                          </p:val>
                                        </p:tav>
                                        <p:tav tm="50000">
                                          <p:val>
                                            <p:strVal val="#ppt_h/20"/>
                                          </p:val>
                                        </p:tav>
                                        <p:tav tm="100000">
                                          <p:val>
                                            <p:strVal val="#ppt_h"/>
                                          </p:val>
                                        </p:tav>
                                      </p:tavLst>
                                    </p:anim>
                                    <p:anim calcmode="lin" valueType="num">
                                      <p:cBhvr>
                                        <p:cTn id="12" dur="500" fill="hold"/>
                                        <p:tgtEl>
                                          <p:spTgt spid="9"/>
                                        </p:tgtEl>
                                        <p:attrNameLst>
                                          <p:attrName>ppt_w</p:attrName>
                                        </p:attrNameLst>
                                      </p:cBhvr>
                                      <p:tavLst>
                                        <p:tav tm="0">
                                          <p:val>
                                            <p:strVal val="#ppt_w+.3"/>
                                          </p:val>
                                        </p:tav>
                                        <p:tav tm="50000">
                                          <p:val>
                                            <p:strVal val="#ppt_w+.3"/>
                                          </p:val>
                                        </p:tav>
                                        <p:tav tm="100000">
                                          <p:val>
                                            <p:strVal val="#ppt_w"/>
                                          </p:val>
                                        </p:tav>
                                      </p:tavLst>
                                    </p:anim>
                                    <p:anim calcmode="lin" valueType="num">
                                      <p:cBhvr>
                                        <p:cTn id="13" dur="500" fill="hold"/>
                                        <p:tgtEl>
                                          <p:spTgt spid="9"/>
                                        </p:tgtEl>
                                        <p:attrNameLst>
                                          <p:attrName>ppt_x</p:attrName>
                                        </p:attrNameLst>
                                      </p:cBhvr>
                                      <p:tavLst>
                                        <p:tav tm="0">
                                          <p:val>
                                            <p:strVal val="#ppt_x-.3"/>
                                          </p:val>
                                        </p:tav>
                                        <p:tav tm="5000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par>
                          <p:cTn id="20" fill="hold">
                            <p:stCondLst>
                              <p:cond delay="500"/>
                            </p:stCondLst>
                            <p:childTnLst>
                              <p:par>
                                <p:cTn id="21" presetID="39" presetClass="entr" presetSubtype="0" ac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10"/>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10"/>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5.1</a:t>
            </a:r>
            <a:r>
              <a:rPr lang="en-US" altLang="zh-CN" b="0" smtClean="0"/>
              <a:t> </a:t>
            </a:r>
            <a:r>
              <a:rPr lang="zh-CN" altLang="en-US" b="0" smtClean="0"/>
              <a:t>指令系统概述</a:t>
            </a:r>
            <a:endParaRPr lang="zh-CN" altLang="en-US" b="0"/>
          </a:p>
        </p:txBody>
      </p:sp>
      <p:sp>
        <p:nvSpPr>
          <p:cNvPr id="3" name="内容占位符 2"/>
          <p:cNvSpPr>
            <a:spLocks noGrp="1"/>
          </p:cNvSpPr>
          <p:nvPr>
            <p:ph idx="1"/>
          </p:nvPr>
        </p:nvSpPr>
        <p:spPr>
          <a:xfrm>
            <a:off x="457200" y="836711"/>
            <a:ext cx="8578850" cy="1584177"/>
          </a:xfrm>
        </p:spPr>
        <p:txBody>
          <a:bodyPr/>
          <a:lstStyle/>
          <a:p>
            <a:pPr marL="0" indent="0">
              <a:buNone/>
            </a:pPr>
            <a:r>
              <a:rPr lang="zh-CN" altLang="en-US" smtClean="0">
                <a:solidFill>
                  <a:srgbClr val="FF0000"/>
                </a:solidFill>
              </a:rPr>
              <a:t>机器指令</a:t>
            </a:r>
            <a:r>
              <a:rPr lang="zh-CN" altLang="en-US" smtClean="0"/>
              <a:t>、</a:t>
            </a:r>
            <a:r>
              <a:rPr lang="zh-CN" altLang="en-US" smtClean="0">
                <a:solidFill>
                  <a:srgbClr val="C00000"/>
                </a:solidFill>
              </a:rPr>
              <a:t>助记符指令</a:t>
            </a:r>
            <a:endParaRPr lang="en-US" altLang="zh-CN" smtClean="0">
              <a:solidFill>
                <a:srgbClr val="C00000"/>
              </a:solidFill>
            </a:endParaRPr>
          </a:p>
          <a:p>
            <a:pPr marL="0" indent="0">
              <a:buNone/>
            </a:pPr>
            <a:r>
              <a:rPr lang="zh-CN" altLang="en-US" smtClean="0"/>
              <a:t>例：</a:t>
            </a:r>
            <a:r>
              <a:rPr lang="en-US" altLang="zh-CN" smtClean="0"/>
              <a:t>Intel </a:t>
            </a:r>
            <a:r>
              <a:rPr lang="zh-CN" altLang="en-US" smtClean="0"/>
              <a:t>系统指令</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7</a:t>
            </a:fld>
            <a:endParaRPr lang="en-US" altLang="zh-CN"/>
          </a:p>
        </p:txBody>
      </p:sp>
      <p:graphicFrame>
        <p:nvGraphicFramePr>
          <p:cNvPr id="5" name="表格 4"/>
          <p:cNvGraphicFramePr>
            <a:graphicFrameLocks noGrp="1"/>
          </p:cNvGraphicFramePr>
          <p:nvPr/>
        </p:nvGraphicFramePr>
        <p:xfrm>
          <a:off x="323528" y="2564904"/>
          <a:ext cx="8424936" cy="1584177"/>
        </p:xfrm>
        <a:graphic>
          <a:graphicData uri="http://schemas.openxmlformats.org/drawingml/2006/table">
            <a:tbl>
              <a:tblPr firstRow="1" bandRow="1">
                <a:tableStyleId>{5940675A-B579-460E-94D1-54222C63F5DA}</a:tableStyleId>
              </a:tblPr>
              <a:tblGrid>
                <a:gridCol w="2952328">
                  <a:extLst>
                    <a:ext uri="{9D8B030D-6E8A-4147-A177-3AD203B41FA5}">
                      <a16:colId xmlns:a16="http://schemas.microsoft.com/office/drawing/2014/main" val="20000"/>
                    </a:ext>
                  </a:extLst>
                </a:gridCol>
                <a:gridCol w="1344149">
                  <a:extLst>
                    <a:ext uri="{9D8B030D-6E8A-4147-A177-3AD203B41FA5}">
                      <a16:colId xmlns:a16="http://schemas.microsoft.com/office/drawing/2014/main" val="20001"/>
                    </a:ext>
                  </a:extLst>
                </a:gridCol>
                <a:gridCol w="1344149">
                  <a:extLst>
                    <a:ext uri="{9D8B030D-6E8A-4147-A177-3AD203B41FA5}">
                      <a16:colId xmlns:a16="http://schemas.microsoft.com/office/drawing/2014/main" val="20002"/>
                    </a:ext>
                  </a:extLst>
                </a:gridCol>
                <a:gridCol w="1344149">
                  <a:extLst>
                    <a:ext uri="{9D8B030D-6E8A-4147-A177-3AD203B41FA5}">
                      <a16:colId xmlns:a16="http://schemas.microsoft.com/office/drawing/2014/main" val="20003"/>
                    </a:ext>
                  </a:extLst>
                </a:gridCol>
                <a:gridCol w="1440161">
                  <a:extLst>
                    <a:ext uri="{9D8B030D-6E8A-4147-A177-3AD203B41FA5}">
                      <a16:colId xmlns:a16="http://schemas.microsoft.com/office/drawing/2014/main" val="20004"/>
                    </a:ext>
                  </a:extLst>
                </a:gridCol>
              </a:tblGrid>
              <a:tr h="528059">
                <a:tc>
                  <a:txBody>
                    <a:bodyPr/>
                    <a:lstStyle/>
                    <a:p>
                      <a:pPr algn="ctr"/>
                      <a:r>
                        <a:rPr lang="zh-CN" altLang="en-US" sz="2400" b="1" smtClean="0">
                          <a:solidFill>
                            <a:srgbClr val="0000FF"/>
                          </a:solidFill>
                          <a:latin typeface="+mn-lt"/>
                          <a:ea typeface="宋体" pitchFamily="2" charset="-122"/>
                        </a:rPr>
                        <a:t>助记符指令</a:t>
                      </a:r>
                      <a:endParaRPr lang="zh-CN" altLang="en-US" sz="2400" b="1">
                        <a:solidFill>
                          <a:srgbClr val="0000FF"/>
                        </a:solidFill>
                        <a:latin typeface="+mn-lt"/>
                        <a:ea typeface="宋体" pitchFamily="2"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3">
                  <a:txBody>
                    <a:bodyPr/>
                    <a:lstStyle/>
                    <a:p>
                      <a:pPr algn="ctr"/>
                      <a:r>
                        <a:rPr lang="zh-CN" altLang="en-US" sz="2400" b="1" smtClean="0">
                          <a:solidFill>
                            <a:srgbClr val="0000FF"/>
                          </a:solidFill>
                          <a:latin typeface="+mn-lt"/>
                          <a:ea typeface="宋体" pitchFamily="2" charset="-122"/>
                        </a:rPr>
                        <a:t>机器指令</a:t>
                      </a:r>
                      <a:endParaRPr lang="zh-CN" altLang="en-US" sz="2400" b="1">
                        <a:solidFill>
                          <a:srgbClr val="0000FF"/>
                        </a:solidFill>
                        <a:latin typeface="+mn-lt"/>
                        <a:ea typeface="宋体" pitchFamily="2"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a:txBody>
                    <a:bodyPr/>
                    <a:lstStyle/>
                    <a:p>
                      <a:pPr algn="ctr"/>
                      <a:r>
                        <a:rPr lang="zh-CN" altLang="en-US" sz="2400" b="1" smtClean="0">
                          <a:solidFill>
                            <a:srgbClr val="0000FF"/>
                          </a:solidFill>
                          <a:latin typeface="+mn-lt"/>
                          <a:ea typeface="宋体" pitchFamily="2" charset="-122"/>
                        </a:rPr>
                        <a:t>指令长度</a:t>
                      </a:r>
                      <a:endParaRPr lang="zh-CN" altLang="en-US" sz="2400" b="1">
                        <a:solidFill>
                          <a:srgbClr val="0000FF"/>
                        </a:solidFill>
                        <a:latin typeface="+mn-lt"/>
                        <a:ea typeface="宋体" pitchFamily="2"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28059">
                <a:tc>
                  <a:txBody>
                    <a:bodyPr/>
                    <a:lstStyle/>
                    <a:p>
                      <a:pPr algn="r"/>
                      <a:r>
                        <a:rPr lang="en-US" altLang="zh-CN" sz="2000" b="1" smtClean="0">
                          <a:latin typeface="+mn-lt"/>
                          <a:ea typeface="宋体" pitchFamily="2" charset="-122"/>
                        </a:rPr>
                        <a:t>ADD AX, 1234H</a:t>
                      </a:r>
                      <a:endParaRPr lang="zh-CN" altLang="en-US" sz="20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b="1" smtClean="0">
                          <a:latin typeface="+mn-lt"/>
                          <a:ea typeface="宋体" pitchFamily="2" charset="-122"/>
                        </a:rPr>
                        <a:t>0000 0101</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000" b="1" smtClean="0">
                          <a:latin typeface="+mn-lt"/>
                          <a:ea typeface="宋体" pitchFamily="2" charset="-122"/>
                        </a:rPr>
                        <a:t>0011 0100</a:t>
                      </a:r>
                      <a:endParaRPr lang="zh-CN" altLang="en-US" sz="2000" b="1">
                        <a:latin typeface="+mn-lt"/>
                        <a:ea typeface="宋体" pitchFamily="2" charset="-122"/>
                      </a:endParaRPr>
                    </a:p>
                  </a:txBody>
                  <a:tcPr anchor="ct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000" b="1" smtClean="0">
                          <a:latin typeface="+mn-lt"/>
                          <a:ea typeface="宋体" pitchFamily="2" charset="-122"/>
                        </a:rPr>
                        <a:t>0001 0010</a:t>
                      </a:r>
                      <a:endParaRPr lang="zh-CN" altLang="en-US" sz="2000" b="1">
                        <a:latin typeface="+mn-lt"/>
                        <a:ea typeface="宋体" pitchFamily="2" charset="-122"/>
                      </a:endParaRPr>
                    </a:p>
                  </a:txBody>
                  <a:tcPr anchor="ctr">
                    <a:lnL w="1905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r>
                        <a:rPr lang="en-US" altLang="zh-CN" sz="2400" b="1" i="0" smtClean="0">
                          <a:latin typeface="+mn-lt"/>
                          <a:ea typeface="宋体" pitchFamily="2" charset="-122"/>
                        </a:rPr>
                        <a:t>3</a:t>
                      </a:r>
                      <a:r>
                        <a:rPr lang="zh-CN" altLang="en-US" sz="2400" b="1" i="0" smtClean="0">
                          <a:latin typeface="+mn-lt"/>
                          <a:ea typeface="宋体" pitchFamily="2" charset="-122"/>
                        </a:rPr>
                        <a:t>字节</a:t>
                      </a:r>
                      <a:endParaRPr lang="zh-CN" altLang="en-US" sz="2400" b="1" i="0">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28059">
                <a:tc>
                  <a:txBody>
                    <a:bodyPr/>
                    <a:lstStyle/>
                    <a:p>
                      <a:pPr algn="r"/>
                      <a:r>
                        <a:rPr lang="en-US" altLang="zh-CN" sz="2000" b="1" smtClean="0">
                          <a:latin typeface="+mn-lt"/>
                          <a:ea typeface="宋体" pitchFamily="2" charset="-122"/>
                        </a:rPr>
                        <a:t>CALL WORD PTR</a:t>
                      </a:r>
                      <a:r>
                        <a:rPr lang="en-US" altLang="zh-CN" sz="2000" b="1" baseline="0" smtClean="0">
                          <a:latin typeface="+mn-lt"/>
                          <a:ea typeface="宋体" pitchFamily="2" charset="-122"/>
                        </a:rPr>
                        <a:t> [BX]</a:t>
                      </a:r>
                      <a:endParaRPr lang="zh-CN" altLang="en-US" sz="2000" b="1">
                        <a:latin typeface="+mn-lt"/>
                        <a:ea typeface="宋体" pitchFamily="2" charset="-122"/>
                      </a:endParaRPr>
                    </a:p>
                  </a:txBody>
                  <a:tcPr anchor="ct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b="1" smtClean="0">
                          <a:latin typeface="+mn-lt"/>
                          <a:ea typeface="宋体" pitchFamily="2" charset="-122"/>
                        </a:rPr>
                        <a:t>1111 1111</a:t>
                      </a: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smtClean="0">
                          <a:latin typeface="+mn-lt"/>
                          <a:ea typeface="宋体" pitchFamily="2" charset="-122"/>
                        </a:rPr>
                        <a:t>0001 0111</a:t>
                      </a:r>
                      <a:endParaRPr lang="zh-CN" altLang="en-US" sz="2000" b="1">
                        <a:latin typeface="+mn-lt"/>
                        <a:ea typeface="宋体" pitchFamily="2" charset="-122"/>
                      </a:endParaRPr>
                    </a:p>
                  </a:txBody>
                  <a:tcPr anchor="ctr">
                    <a:lnL w="1905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endParaRPr lang="zh-CN" altLang="en-US" sz="2000" b="1">
                        <a:latin typeface="+mn-lt"/>
                        <a:ea typeface="宋体" pitchFamily="2" charset="-122"/>
                      </a:endParaRPr>
                    </a:p>
                  </a:txBody>
                  <a:tcPr anchor="ctr">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i="0" smtClean="0">
                          <a:latin typeface="+mn-lt"/>
                          <a:ea typeface="宋体" pitchFamily="2" charset="-122"/>
                        </a:rPr>
                        <a:t>2</a:t>
                      </a:r>
                      <a:r>
                        <a:rPr lang="zh-CN" altLang="en-US" sz="2400" b="1" i="0" smtClean="0">
                          <a:latin typeface="+mn-lt"/>
                          <a:ea typeface="宋体" pitchFamily="2" charset="-122"/>
                        </a:rPr>
                        <a:t>字节</a:t>
                      </a:r>
                      <a:endParaRPr lang="zh-CN" altLang="en-US" sz="2400" b="1" i="0">
                        <a:latin typeface="+mn-lt"/>
                        <a:ea typeface="宋体" pitchFamily="2"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灯片编号占位符 4"/>
          <p:cNvSpPr>
            <a:spLocks noGrp="1"/>
          </p:cNvSpPr>
          <p:nvPr>
            <p:ph type="sldNum" sz="quarter" idx="11"/>
          </p:nvPr>
        </p:nvSpPr>
        <p:spPr/>
        <p:txBody>
          <a:bodyPr/>
          <a:lstStyle/>
          <a:p>
            <a:fld id="{E7EEF139-2389-4727-8E5B-E6FCB56A59A5}" type="slidenum">
              <a:rPr lang="zh-CN" altLang="en-US"/>
              <a:pPr/>
              <a:t>70</a:t>
            </a:fld>
            <a:endParaRPr lang="en-US" altLang="zh-CN"/>
          </a:p>
        </p:txBody>
      </p:sp>
      <p:sp>
        <p:nvSpPr>
          <p:cNvPr id="1113091" name="Rectangle 3"/>
          <p:cNvSpPr>
            <a:spLocks noGrp="1" noChangeArrowheads="1"/>
          </p:cNvSpPr>
          <p:nvPr>
            <p:ph type="body" idx="1"/>
          </p:nvPr>
        </p:nvSpPr>
        <p:spPr>
          <a:xfrm>
            <a:off x="395288" y="44450"/>
            <a:ext cx="8497887" cy="576263"/>
          </a:xfrm>
        </p:spPr>
        <p:txBody>
          <a:bodyPr/>
          <a:lstStyle/>
          <a:p>
            <a:pPr marL="0" indent="0">
              <a:spcBef>
                <a:spcPct val="10000"/>
              </a:spcBef>
              <a:buFont typeface="Wingdings" pitchFamily="2" charset="2"/>
              <a:buNone/>
            </a:pPr>
            <a:r>
              <a:rPr lang="zh-CN" altLang="en-US">
                <a:solidFill>
                  <a:srgbClr val="0000FF"/>
                </a:solidFill>
              </a:rPr>
              <a:t>两种码长</a:t>
            </a:r>
            <a:r>
              <a:rPr lang="zh-CN" altLang="en-US"/>
              <a:t>的</a:t>
            </a:r>
            <a:r>
              <a:rPr lang="zh-CN" altLang="en-US">
                <a:solidFill>
                  <a:srgbClr val="FF0000"/>
                </a:solidFill>
              </a:rPr>
              <a:t>扩展操作码</a:t>
            </a:r>
            <a:r>
              <a:rPr lang="zh-CN" altLang="en-US" smtClean="0"/>
              <a:t>：</a:t>
            </a:r>
            <a:endParaRPr lang="en-US" altLang="zh-CN"/>
          </a:p>
        </p:txBody>
      </p:sp>
      <p:graphicFrame>
        <p:nvGraphicFramePr>
          <p:cNvPr id="1113501" name="Group 413"/>
          <p:cNvGraphicFramePr>
            <a:graphicFrameLocks noGrp="1"/>
          </p:cNvGraphicFramePr>
          <p:nvPr/>
        </p:nvGraphicFramePr>
        <p:xfrm>
          <a:off x="323850" y="647700"/>
          <a:ext cx="8496300" cy="3657600"/>
        </p:xfrm>
        <a:graphic>
          <a:graphicData uri="http://schemas.openxmlformats.org/drawingml/2006/table">
            <a:tbl>
              <a:tblPr/>
              <a:tblGrid>
                <a:gridCol w="1439863">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1008063">
                  <a:extLst>
                    <a:ext uri="{9D8B030D-6E8A-4147-A177-3AD203B41FA5}">
                      <a16:colId xmlns:a16="http://schemas.microsoft.com/office/drawing/2014/main" val="20004"/>
                    </a:ext>
                  </a:extLst>
                </a:gridCol>
                <a:gridCol w="1008062">
                  <a:extLst>
                    <a:ext uri="{9D8B030D-6E8A-4147-A177-3AD203B41FA5}">
                      <a16:colId xmlns:a16="http://schemas.microsoft.com/office/drawing/2014/main" val="20005"/>
                    </a:ext>
                  </a:extLst>
                </a:gridCol>
                <a:gridCol w="1008063">
                  <a:extLst>
                    <a:ext uri="{9D8B030D-6E8A-4147-A177-3AD203B41FA5}">
                      <a16:colId xmlns:a16="http://schemas.microsoft.com/office/drawing/2014/main" val="20006"/>
                    </a:ext>
                  </a:extLst>
                </a:gridCol>
                <a:gridCol w="1008062">
                  <a:extLst>
                    <a:ext uri="{9D8B030D-6E8A-4147-A177-3AD203B41FA5}">
                      <a16:colId xmlns:a16="http://schemas.microsoft.com/office/drawing/2014/main" val="20007"/>
                    </a:ext>
                  </a:extLst>
                </a:gridCol>
              </a:tblGrid>
              <a:tr h="2921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charset="-122"/>
                        </a:rPr>
                        <a:t>指令</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2</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3</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4</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5</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6</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7</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0"/>
                  </a:ext>
                </a:extLst>
              </a:tr>
              <a:tr h="1920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charset="-122"/>
                        </a:rPr>
                        <a:t>概率</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0.15</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0.11</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0.04</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1"/>
                  </a:ext>
                </a:extLst>
              </a:tr>
              <a:tr h="263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扩展编码</a:t>
                      </a:r>
                      <a:endParaRPr kumimoji="0" lang="en-US" altLang="zh-CN" sz="2400" b="1" i="0" u="none" strike="noStrike" cap="none" normalizeH="0" baseline="0" smtClean="0">
                        <a:ln>
                          <a:noFill/>
                        </a:ln>
                        <a:solidFill>
                          <a:srgbClr val="006600"/>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charset="-122"/>
                        </a:rPr>
                        <a:t>000</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charset="-122"/>
                        </a:rPr>
                        <a:t>001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charset="-122"/>
                        </a:rPr>
                        <a:t>010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charset="-122"/>
                        </a:rPr>
                        <a:t>011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charset="-122"/>
                        </a:rPr>
                        <a:t>100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charset="-122"/>
                        </a:rPr>
                        <a:t>101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charset="-122"/>
                        </a:rPr>
                        <a:t>110</a:t>
                      </a:r>
                      <a:r>
                        <a:rPr kumimoji="0" lang="en-US" altLang="zh-CN" sz="2000" b="1" i="0" u="none" strike="noStrike" cap="none" normalizeH="0" baseline="0" smtClean="0">
                          <a:ln>
                            <a:noFill/>
                          </a:ln>
                          <a:solidFill>
                            <a:srgbClr val="0000FF"/>
                          </a:solidFill>
                          <a:effectLst/>
                          <a:latin typeface="Times New Roman" pitchFamily="18" charset="0"/>
                          <a:ea typeface="宋体" charset="-122"/>
                        </a:rPr>
                        <a:t>00</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261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码长</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3</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5</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charset="-122"/>
                        </a:rPr>
                        <a:t>指令</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8</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9</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10</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11</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12</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13</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I</a:t>
                      </a:r>
                      <a:r>
                        <a:rPr kumimoji="0" lang="en-US" altLang="zh-CN" sz="2400" b="1" i="0" u="none" strike="noStrike" cap="none" normalizeH="0" baseline="-25000" smtClean="0">
                          <a:ln>
                            <a:noFill/>
                          </a:ln>
                          <a:solidFill>
                            <a:schemeClr val="tx1"/>
                          </a:solidFill>
                          <a:effectLst/>
                          <a:latin typeface="Times New Roman" pitchFamily="18" charset="0"/>
                          <a:ea typeface="宋体" charset="-122"/>
                        </a:rPr>
                        <a:t>14</a:t>
                      </a:r>
                      <a:endParaRPr kumimoji="0" lang="zh-CN" altLang="en-US" sz="2400" b="1" i="0"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4"/>
                  </a:ext>
                </a:extLst>
              </a:tr>
              <a:tr h="242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FF"/>
                          </a:solidFill>
                          <a:effectLst/>
                          <a:latin typeface="Times New Roman" pitchFamily="18" charset="0"/>
                          <a:ea typeface="宋体" charset="-122"/>
                        </a:rPr>
                        <a:t>概率</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0.04</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0.01</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5"/>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扩展编码</a:t>
                      </a:r>
                      <a:endParaRPr kumimoji="0" lang="en-US" altLang="zh-CN" sz="2400" b="1" i="0" u="none" strike="noStrike" cap="none" normalizeH="0" baseline="0" smtClean="0">
                        <a:ln>
                          <a:noFill/>
                        </a:ln>
                        <a:solidFill>
                          <a:srgbClr val="006600"/>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charset="-122"/>
                        </a:rPr>
                        <a:t>110</a:t>
                      </a:r>
                      <a:r>
                        <a:rPr kumimoji="0" lang="en-US" altLang="zh-CN" sz="2000" b="1" i="0" u="none" strike="noStrike" cap="none" normalizeH="0" baseline="0" smtClean="0">
                          <a:ln>
                            <a:noFill/>
                          </a:ln>
                          <a:solidFill>
                            <a:srgbClr val="0000FF"/>
                          </a:solidFill>
                          <a:effectLst/>
                          <a:latin typeface="Times New Roman" pitchFamily="18" charset="0"/>
                          <a:ea typeface="宋体" charset="-122"/>
                        </a:rPr>
                        <a:t>01</a:t>
                      </a: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charset="-122"/>
                        </a:rPr>
                        <a:t>110</a:t>
                      </a:r>
                      <a:r>
                        <a:rPr kumimoji="0" lang="en-US" altLang="zh-CN" sz="2000" b="1" i="0" u="none" strike="noStrike" cap="none" normalizeH="0" baseline="0" smtClean="0">
                          <a:ln>
                            <a:noFill/>
                          </a:ln>
                          <a:solidFill>
                            <a:srgbClr val="0000FF"/>
                          </a:solidFill>
                          <a:effectLst/>
                          <a:latin typeface="Times New Roman" pitchFamily="18" charset="0"/>
                          <a:ea typeface="宋体" charset="-122"/>
                        </a:rPr>
                        <a:t>10</a:t>
                      </a: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charset="-122"/>
                        </a:rPr>
                        <a:t>110</a:t>
                      </a:r>
                      <a:r>
                        <a:rPr kumimoji="0" lang="en-US" altLang="zh-CN" sz="2000" b="1" i="0" u="none" strike="noStrike" cap="none" normalizeH="0" baseline="0" smtClean="0">
                          <a:ln>
                            <a:noFill/>
                          </a:ln>
                          <a:solidFill>
                            <a:srgbClr val="0000FF"/>
                          </a:solidFill>
                          <a:effectLst/>
                          <a:latin typeface="Times New Roman" pitchFamily="18" charset="0"/>
                          <a:ea typeface="宋体" charset="-122"/>
                        </a:rPr>
                        <a:t>11</a:t>
                      </a: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charset="-122"/>
                        </a:rPr>
                        <a:t>111</a:t>
                      </a:r>
                      <a:r>
                        <a:rPr kumimoji="0" lang="en-US" altLang="zh-CN" sz="2000" b="1" i="0" u="none" strike="noStrike" cap="none" normalizeH="0" baseline="0" smtClean="0">
                          <a:ln>
                            <a:noFill/>
                          </a:ln>
                          <a:solidFill>
                            <a:srgbClr val="0000FF"/>
                          </a:solidFill>
                          <a:effectLst/>
                          <a:latin typeface="Times New Roman" pitchFamily="18" charset="0"/>
                          <a:ea typeface="宋体" charset="-122"/>
                        </a:rPr>
                        <a:t>00</a:t>
                      </a: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charset="-122"/>
                        </a:rPr>
                        <a:t>111</a:t>
                      </a:r>
                      <a:r>
                        <a:rPr kumimoji="0" lang="en-US" altLang="zh-CN" sz="2000" b="1" i="0" u="none" strike="noStrike" cap="none" normalizeH="0" baseline="0" smtClean="0">
                          <a:ln>
                            <a:noFill/>
                          </a:ln>
                          <a:solidFill>
                            <a:srgbClr val="0000FF"/>
                          </a:solidFill>
                          <a:effectLst/>
                          <a:latin typeface="Times New Roman" pitchFamily="18" charset="0"/>
                          <a:ea typeface="宋体" charset="-122"/>
                        </a:rPr>
                        <a:t>01</a:t>
                      </a: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charset="-122"/>
                        </a:rPr>
                        <a:t>111</a:t>
                      </a:r>
                      <a:r>
                        <a:rPr kumimoji="0" lang="en-US" altLang="zh-CN" sz="2000" b="1" i="0" u="none" strike="noStrike" cap="none" normalizeH="0" baseline="0" smtClean="0">
                          <a:ln>
                            <a:noFill/>
                          </a:ln>
                          <a:solidFill>
                            <a:srgbClr val="0000FF"/>
                          </a:solidFill>
                          <a:effectLst/>
                          <a:latin typeface="Times New Roman" pitchFamily="18" charset="0"/>
                          <a:ea typeface="宋体" charset="-122"/>
                        </a:rPr>
                        <a:t>10</a:t>
                      </a: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00"/>
                          </a:solidFill>
                          <a:effectLst/>
                          <a:latin typeface="Times New Roman" pitchFamily="18" charset="0"/>
                          <a:ea typeface="宋体" charset="-122"/>
                        </a:rPr>
                        <a:t>111</a:t>
                      </a:r>
                      <a:r>
                        <a:rPr kumimoji="0" lang="en-US" altLang="zh-CN" sz="2000" b="1" i="0" u="none" strike="noStrike" cap="none" normalizeH="0" baseline="0" smtClean="0">
                          <a:ln>
                            <a:noFill/>
                          </a:ln>
                          <a:solidFill>
                            <a:srgbClr val="0000FF"/>
                          </a:solidFill>
                          <a:effectLst/>
                          <a:latin typeface="Times New Roman" pitchFamily="18" charset="0"/>
                          <a:ea typeface="宋体" charset="-122"/>
                        </a:rPr>
                        <a:t>11</a:t>
                      </a:r>
                      <a:endParaRPr kumimoji="0" lang="en-US" altLang="zh-CN" sz="2000" b="1" i="0" u="none" strike="noStrike" cap="none" normalizeH="0" baseline="0" smtClean="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码长</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5</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FF0066"/>
                          </a:solidFill>
                          <a:effectLst/>
                          <a:latin typeface="Arial" charset="0"/>
                          <a:ea typeface="宋体" charset="-122"/>
                        </a:rPr>
                        <a:t>5</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bl>
          </a:graphicData>
        </a:graphic>
      </p:graphicFrame>
      <p:sp>
        <p:nvSpPr>
          <p:cNvPr id="1113499" name="Rectangle 411"/>
          <p:cNvSpPr>
            <a:spLocks noChangeArrowheads="1"/>
          </p:cNvSpPr>
          <p:nvPr/>
        </p:nvSpPr>
        <p:spPr bwMode="auto">
          <a:xfrm>
            <a:off x="395288" y="4652963"/>
            <a:ext cx="8353176" cy="2016125"/>
          </a:xfrm>
          <a:prstGeom prst="rect">
            <a:avLst/>
          </a:prstGeom>
          <a:noFill/>
          <a:ln w="9525">
            <a:noFill/>
            <a:miter lim="800000"/>
            <a:headEnd/>
            <a:tailEnd/>
          </a:ln>
          <a:effectLst/>
        </p:spPr>
        <p:txBody>
          <a:bodyPr/>
          <a:lstStyle/>
          <a:p>
            <a:pPr algn="l">
              <a:spcBef>
                <a:spcPct val="50000"/>
              </a:spcBef>
              <a:buClr>
                <a:schemeClr val="bg2"/>
              </a:buClr>
              <a:buSzPct val="75000"/>
              <a:buFont typeface="Wingdings" pitchFamily="2" charset="2"/>
              <a:buNone/>
            </a:pPr>
            <a:r>
              <a:rPr lang="zh-CN" altLang="en-US" sz="2800"/>
              <a:t>其操作码平均码长为：</a:t>
            </a:r>
            <a:r>
              <a:rPr lang="en-US" altLang="zh-CN" sz="2800"/>
              <a:t>H</a:t>
            </a:r>
            <a:r>
              <a:rPr lang="zh-CN" altLang="en-US" sz="2800"/>
              <a:t>＝</a:t>
            </a:r>
          </a:p>
          <a:p>
            <a:pPr algn="l">
              <a:spcBef>
                <a:spcPct val="90000"/>
              </a:spcBef>
              <a:buClr>
                <a:schemeClr val="bg2"/>
              </a:buClr>
              <a:buSzPct val="75000"/>
              <a:buFont typeface="Wingdings" pitchFamily="2" charset="2"/>
              <a:buNone/>
            </a:pPr>
            <a:r>
              <a:rPr lang="en-US" altLang="zh-CN">
                <a:solidFill>
                  <a:srgbClr val="0000FF"/>
                </a:solidFill>
              </a:rPr>
              <a:t>H</a:t>
            </a:r>
            <a:r>
              <a:rPr lang="zh-CN" altLang="en-US">
                <a:solidFill>
                  <a:srgbClr val="0000FF"/>
                </a:solidFill>
              </a:rPr>
              <a:t>＝</a:t>
            </a:r>
            <a:r>
              <a:rPr lang="en-US" altLang="zh-CN">
                <a:solidFill>
                  <a:srgbClr val="0000FF"/>
                </a:solidFill>
                <a:latin typeface="宋体" charset="-122"/>
              </a:rPr>
              <a:t>(</a:t>
            </a:r>
            <a:r>
              <a:rPr lang="en-US" altLang="zh-CN">
                <a:solidFill>
                  <a:srgbClr val="0000FF"/>
                </a:solidFill>
              </a:rPr>
              <a:t>0.15</a:t>
            </a:r>
            <a:r>
              <a:rPr lang="zh-CN" altLang="en-US">
                <a:solidFill>
                  <a:srgbClr val="0000FF"/>
                </a:solidFill>
              </a:rPr>
              <a:t>＋</a:t>
            </a:r>
            <a:r>
              <a:rPr lang="en-US" altLang="zh-CN">
                <a:solidFill>
                  <a:srgbClr val="0000FF"/>
                </a:solidFill>
              </a:rPr>
              <a:t>0.15</a:t>
            </a:r>
            <a:r>
              <a:rPr lang="zh-CN" altLang="en-US">
                <a:solidFill>
                  <a:srgbClr val="0000FF"/>
                </a:solidFill>
              </a:rPr>
              <a:t>＋</a:t>
            </a:r>
            <a:r>
              <a:rPr lang="en-US" altLang="zh-CN">
                <a:solidFill>
                  <a:srgbClr val="0000FF"/>
                </a:solidFill>
              </a:rPr>
              <a:t>0.14</a:t>
            </a:r>
            <a:r>
              <a:rPr lang="zh-CN" altLang="en-US">
                <a:solidFill>
                  <a:srgbClr val="0000FF"/>
                </a:solidFill>
              </a:rPr>
              <a:t>＋</a:t>
            </a:r>
            <a:r>
              <a:rPr lang="en-US" altLang="zh-CN">
                <a:solidFill>
                  <a:srgbClr val="0000FF"/>
                </a:solidFill>
              </a:rPr>
              <a:t>0.13</a:t>
            </a:r>
            <a:r>
              <a:rPr lang="zh-CN" altLang="en-US">
                <a:solidFill>
                  <a:srgbClr val="0000FF"/>
                </a:solidFill>
              </a:rPr>
              <a:t>＋</a:t>
            </a:r>
            <a:r>
              <a:rPr lang="en-US" altLang="zh-CN">
                <a:solidFill>
                  <a:srgbClr val="0000FF"/>
                </a:solidFill>
              </a:rPr>
              <a:t>0.12</a:t>
            </a:r>
            <a:r>
              <a:rPr lang="zh-CN" altLang="en-US">
                <a:solidFill>
                  <a:srgbClr val="0000FF"/>
                </a:solidFill>
              </a:rPr>
              <a:t>＋</a:t>
            </a:r>
            <a:r>
              <a:rPr lang="en-US" altLang="zh-CN" smtClean="0">
                <a:solidFill>
                  <a:srgbClr val="0000FF"/>
                </a:solidFill>
              </a:rPr>
              <a:t>0.11</a:t>
            </a:r>
            <a:r>
              <a:rPr lang="en-US" altLang="zh-CN" smtClean="0">
                <a:solidFill>
                  <a:srgbClr val="0000FF"/>
                </a:solidFill>
                <a:latin typeface="宋体" charset="-122"/>
              </a:rPr>
              <a:t>)</a:t>
            </a:r>
            <a:r>
              <a:rPr lang="en-US" altLang="zh-CN" smtClean="0">
                <a:solidFill>
                  <a:srgbClr val="0000FF"/>
                </a:solidFill>
              </a:rPr>
              <a:t>×</a:t>
            </a:r>
            <a:r>
              <a:rPr lang="en-US" altLang="zh-CN">
                <a:solidFill>
                  <a:srgbClr val="0000FF"/>
                </a:solidFill>
              </a:rPr>
              <a:t>3</a:t>
            </a:r>
            <a:r>
              <a:rPr lang="zh-CN" altLang="en-US">
                <a:solidFill>
                  <a:srgbClr val="0000FF"/>
                </a:solidFill>
              </a:rPr>
              <a:t>＋</a:t>
            </a:r>
            <a:br>
              <a:rPr lang="zh-CN" altLang="en-US">
                <a:solidFill>
                  <a:srgbClr val="0000FF"/>
                </a:solidFill>
              </a:rPr>
            </a:br>
            <a:r>
              <a:rPr lang="zh-CN" altLang="en-US">
                <a:solidFill>
                  <a:srgbClr val="0000FF"/>
                </a:solidFill>
              </a:rPr>
              <a:t>       </a:t>
            </a:r>
            <a:r>
              <a:rPr lang="en-US" altLang="zh-CN" smtClean="0">
                <a:solidFill>
                  <a:srgbClr val="0000FF"/>
                </a:solidFill>
                <a:latin typeface="宋体" charset="-122"/>
              </a:rPr>
              <a:t>(</a:t>
            </a:r>
            <a:r>
              <a:rPr lang="en-US" altLang="zh-CN" smtClean="0">
                <a:solidFill>
                  <a:srgbClr val="0000FF"/>
                </a:solidFill>
              </a:rPr>
              <a:t>0.04</a:t>
            </a:r>
            <a:r>
              <a:rPr lang="zh-CN" altLang="en-US" smtClean="0">
                <a:solidFill>
                  <a:srgbClr val="0000FF"/>
                </a:solidFill>
              </a:rPr>
              <a:t>＋</a:t>
            </a:r>
            <a:r>
              <a:rPr lang="en-US" altLang="zh-CN" smtClean="0">
                <a:solidFill>
                  <a:srgbClr val="0000FF"/>
                </a:solidFill>
              </a:rPr>
              <a:t>0.04</a:t>
            </a:r>
            <a:r>
              <a:rPr lang="zh-CN" altLang="en-US">
                <a:solidFill>
                  <a:srgbClr val="0000FF"/>
                </a:solidFill>
              </a:rPr>
              <a:t>＋</a:t>
            </a:r>
            <a:r>
              <a:rPr lang="en-US" altLang="zh-CN">
                <a:solidFill>
                  <a:srgbClr val="0000FF"/>
                </a:solidFill>
              </a:rPr>
              <a:t>0.03</a:t>
            </a:r>
            <a:r>
              <a:rPr lang="zh-CN" altLang="en-US">
                <a:solidFill>
                  <a:srgbClr val="0000FF"/>
                </a:solidFill>
              </a:rPr>
              <a:t>＋</a:t>
            </a:r>
            <a:r>
              <a:rPr lang="en-US" altLang="zh-CN">
                <a:solidFill>
                  <a:srgbClr val="0000FF"/>
                </a:solidFill>
              </a:rPr>
              <a:t>0.03</a:t>
            </a:r>
            <a:r>
              <a:rPr lang="zh-CN" altLang="en-US">
                <a:solidFill>
                  <a:srgbClr val="0000FF"/>
                </a:solidFill>
              </a:rPr>
              <a:t>＋</a:t>
            </a:r>
            <a:r>
              <a:rPr lang="en-US" altLang="zh-CN">
                <a:solidFill>
                  <a:srgbClr val="0000FF"/>
                </a:solidFill>
              </a:rPr>
              <a:t>0.02</a:t>
            </a:r>
            <a:r>
              <a:rPr lang="zh-CN" altLang="en-US">
                <a:solidFill>
                  <a:srgbClr val="0000FF"/>
                </a:solidFill>
              </a:rPr>
              <a:t>＋</a:t>
            </a:r>
            <a:r>
              <a:rPr lang="en-US" altLang="zh-CN">
                <a:solidFill>
                  <a:srgbClr val="0000FF"/>
                </a:solidFill>
              </a:rPr>
              <a:t>0.02</a:t>
            </a:r>
            <a:r>
              <a:rPr lang="zh-CN" altLang="en-US">
                <a:solidFill>
                  <a:srgbClr val="0000FF"/>
                </a:solidFill>
              </a:rPr>
              <a:t>＋</a:t>
            </a:r>
            <a:r>
              <a:rPr lang="en-US" altLang="zh-CN">
                <a:solidFill>
                  <a:srgbClr val="0000FF"/>
                </a:solidFill>
              </a:rPr>
              <a:t>0.01</a:t>
            </a:r>
            <a:r>
              <a:rPr lang="zh-CN" altLang="en-US">
                <a:solidFill>
                  <a:srgbClr val="0000FF"/>
                </a:solidFill>
              </a:rPr>
              <a:t>＋</a:t>
            </a:r>
            <a:r>
              <a:rPr lang="en-US" altLang="zh-CN">
                <a:solidFill>
                  <a:srgbClr val="0000FF"/>
                </a:solidFill>
              </a:rPr>
              <a:t>0.01</a:t>
            </a:r>
            <a:r>
              <a:rPr lang="en-US" altLang="zh-CN" smtClean="0">
                <a:solidFill>
                  <a:srgbClr val="0000FF"/>
                </a:solidFill>
                <a:latin typeface="宋体" charset="-122"/>
              </a:rPr>
              <a:t>)</a:t>
            </a:r>
            <a:r>
              <a:rPr lang="en-US" altLang="zh-CN" smtClean="0">
                <a:solidFill>
                  <a:srgbClr val="0000FF"/>
                </a:solidFill>
              </a:rPr>
              <a:t>×5</a:t>
            </a:r>
            <a:endParaRPr lang="en-US" altLang="zh-CN">
              <a:solidFill>
                <a:srgbClr val="0000FF"/>
              </a:solidFill>
            </a:endParaRPr>
          </a:p>
          <a:p>
            <a:pPr algn="l">
              <a:spcBef>
                <a:spcPct val="10000"/>
              </a:spcBef>
              <a:buClr>
                <a:schemeClr val="bg2"/>
              </a:buClr>
              <a:buSzPct val="75000"/>
              <a:buFont typeface="Wingdings" pitchFamily="2" charset="2"/>
              <a:buNone/>
            </a:pPr>
            <a:r>
              <a:rPr lang="zh-CN" altLang="en-US">
                <a:solidFill>
                  <a:srgbClr val="0000FF"/>
                </a:solidFill>
              </a:rPr>
              <a:t>   ＝</a:t>
            </a:r>
            <a:r>
              <a:rPr lang="en-US" altLang="zh-CN" smtClean="0">
                <a:solidFill>
                  <a:srgbClr val="0000FF"/>
                </a:solidFill>
              </a:rPr>
              <a:t>0.8×3</a:t>
            </a:r>
            <a:r>
              <a:rPr lang="zh-CN" altLang="en-US">
                <a:solidFill>
                  <a:srgbClr val="0000FF"/>
                </a:solidFill>
              </a:rPr>
              <a:t>＋</a:t>
            </a:r>
            <a:r>
              <a:rPr lang="en-US" altLang="zh-CN" smtClean="0">
                <a:solidFill>
                  <a:srgbClr val="0000FF"/>
                </a:solidFill>
              </a:rPr>
              <a:t>0.2×5</a:t>
            </a:r>
            <a:r>
              <a:rPr lang="zh-CN" altLang="en-US" smtClean="0">
                <a:solidFill>
                  <a:srgbClr val="0000FF"/>
                </a:solidFill>
              </a:rPr>
              <a:t>＝</a:t>
            </a:r>
            <a:r>
              <a:rPr lang="en-US" altLang="zh-CN" smtClean="0">
                <a:solidFill>
                  <a:srgbClr val="0000FF"/>
                </a:solidFill>
              </a:rPr>
              <a:t>3.4</a:t>
            </a:r>
            <a:r>
              <a:rPr lang="zh-CN" altLang="en-US" smtClean="0">
                <a:solidFill>
                  <a:srgbClr val="0000FF"/>
                </a:solidFill>
              </a:rPr>
              <a:t>（</a:t>
            </a:r>
            <a:r>
              <a:rPr lang="zh-CN" altLang="en-US">
                <a:solidFill>
                  <a:srgbClr val="0000FF"/>
                </a:solidFill>
              </a:rPr>
              <a:t>位）</a:t>
            </a:r>
            <a:endParaRPr lang="en-US" altLang="zh-CN">
              <a:solidFill>
                <a:srgbClr val="0000FF"/>
              </a:solidFill>
            </a:endParaRPr>
          </a:p>
        </p:txBody>
      </p:sp>
      <p:graphicFrame>
        <p:nvGraphicFramePr>
          <p:cNvPr id="1113500" name="Object 412"/>
          <p:cNvGraphicFramePr>
            <a:graphicFrameLocks noChangeAspect="1"/>
          </p:cNvGraphicFramePr>
          <p:nvPr/>
        </p:nvGraphicFramePr>
        <p:xfrm>
          <a:off x="4643438" y="4292600"/>
          <a:ext cx="1295400" cy="1189038"/>
        </p:xfrm>
        <a:graphic>
          <a:graphicData uri="http://schemas.openxmlformats.org/presentationml/2006/ole">
            <mc:AlternateContent xmlns:mc="http://schemas.openxmlformats.org/markup-compatibility/2006">
              <mc:Choice xmlns:v="urn:schemas-microsoft-com:vml" Requires="v">
                <p:oleObj spid="_x0000_s239638" name="公式" r:id="rId3" imgW="469800" imgH="431640" progId="Equation.3">
                  <p:embed/>
                </p:oleObj>
              </mc:Choice>
              <mc:Fallback>
                <p:oleObj name="公式" r:id="rId3" imgW="469800" imgH="431640" progId="Equation.3">
                  <p:embed/>
                  <p:pic>
                    <p:nvPicPr>
                      <p:cNvPr id="0" name="Object 4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4292600"/>
                        <a:ext cx="1295400" cy="1189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任意多边形 6"/>
          <p:cNvSpPr/>
          <p:nvPr/>
        </p:nvSpPr>
        <p:spPr bwMode="auto">
          <a:xfrm>
            <a:off x="1835697" y="680314"/>
            <a:ext cx="6905968" cy="3540774"/>
          </a:xfrm>
          <a:custGeom>
            <a:avLst/>
            <a:gdLst>
              <a:gd name="connsiteX0" fmla="*/ 5991149 w 6883603"/>
              <a:gd name="connsiteY0" fmla="*/ 0 h 3540556"/>
              <a:gd name="connsiteX1" fmla="*/ 6876288 w 6883603"/>
              <a:gd name="connsiteY1" fmla="*/ 0 h 3540556"/>
              <a:gd name="connsiteX2" fmla="*/ 6883603 w 6883603"/>
              <a:gd name="connsiteY2" fmla="*/ 3540556 h 3540556"/>
              <a:gd name="connsiteX3" fmla="*/ 0 w 6883603"/>
              <a:gd name="connsiteY3" fmla="*/ 3540556 h 3540556"/>
              <a:gd name="connsiteX4" fmla="*/ 0 w 6883603"/>
              <a:gd name="connsiteY4" fmla="*/ 1858060 h 3540556"/>
              <a:gd name="connsiteX5" fmla="*/ 5991149 w 6883603"/>
              <a:gd name="connsiteY5" fmla="*/ 1858060 h 3540556"/>
              <a:gd name="connsiteX6" fmla="*/ 5991149 w 6883603"/>
              <a:gd name="connsiteY6" fmla="*/ 0 h 354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3603" h="3540556">
                <a:moveTo>
                  <a:pt x="5991149" y="0"/>
                </a:moveTo>
                <a:lnTo>
                  <a:pt x="6876288" y="0"/>
                </a:lnTo>
                <a:cubicBezTo>
                  <a:pt x="6878726" y="1180185"/>
                  <a:pt x="6881165" y="2360371"/>
                  <a:pt x="6883603" y="3540556"/>
                </a:cubicBezTo>
                <a:lnTo>
                  <a:pt x="0" y="3540556"/>
                </a:lnTo>
                <a:lnTo>
                  <a:pt x="0" y="1858060"/>
                </a:lnTo>
                <a:lnTo>
                  <a:pt x="5991149" y="1858060"/>
                </a:lnTo>
                <a:lnTo>
                  <a:pt x="5991149" y="0"/>
                </a:lnTo>
                <a:close/>
              </a:path>
            </a:pathLst>
          </a:custGeom>
          <a:solidFill>
            <a:srgbClr val="0000FF">
              <a:alpha val="30196"/>
            </a:srgbClr>
          </a:solidFill>
          <a:ln w="28575" cap="flat" cmpd="sng" algn="ctr">
            <a:solidFill>
              <a:srgbClr val="FF6600"/>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8" name="矩形 7"/>
          <p:cNvSpPr/>
          <p:nvPr/>
        </p:nvSpPr>
        <p:spPr bwMode="auto">
          <a:xfrm>
            <a:off x="1835696" y="692696"/>
            <a:ext cx="5904656" cy="1728192"/>
          </a:xfrm>
          <a:prstGeom prst="rect">
            <a:avLst/>
          </a:prstGeom>
          <a:solidFill>
            <a:srgbClr val="FF3399">
              <a:alpha val="29804"/>
            </a:srgbClr>
          </a:solid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endParaRPr lang="zh-CN" altLang="en-US" smtClean="0"/>
          </a:p>
        </p:txBody>
      </p:sp>
      <p:sp>
        <p:nvSpPr>
          <p:cNvPr id="9" name="TextBox 8"/>
          <p:cNvSpPr txBox="1"/>
          <p:nvPr/>
        </p:nvSpPr>
        <p:spPr>
          <a:xfrm>
            <a:off x="6156176" y="231031"/>
            <a:ext cx="1512168" cy="461665"/>
          </a:xfrm>
          <a:prstGeom prst="rect">
            <a:avLst/>
          </a:prstGeom>
          <a:noFill/>
        </p:spPr>
        <p:txBody>
          <a:bodyPr wrap="square" rtlCol="0">
            <a:spAutoFit/>
          </a:bodyPr>
          <a:lstStyle/>
          <a:p>
            <a:pPr algn="r"/>
            <a:r>
              <a:rPr lang="zh-CN" altLang="en-US" smtClean="0">
                <a:solidFill>
                  <a:srgbClr val="FF0000"/>
                </a:solidFill>
              </a:rPr>
              <a:t>大概率</a:t>
            </a:r>
            <a:endParaRPr lang="zh-CN" altLang="en-US">
              <a:solidFill>
                <a:srgbClr val="FF0000"/>
              </a:solidFill>
            </a:endParaRPr>
          </a:p>
        </p:txBody>
      </p:sp>
      <p:sp>
        <p:nvSpPr>
          <p:cNvPr id="10" name="TextBox 9"/>
          <p:cNvSpPr txBox="1"/>
          <p:nvPr/>
        </p:nvSpPr>
        <p:spPr>
          <a:xfrm>
            <a:off x="7308304" y="4293096"/>
            <a:ext cx="1512168" cy="461665"/>
          </a:xfrm>
          <a:prstGeom prst="rect">
            <a:avLst/>
          </a:prstGeom>
          <a:noFill/>
        </p:spPr>
        <p:txBody>
          <a:bodyPr wrap="square" rtlCol="0">
            <a:spAutoFit/>
          </a:bodyPr>
          <a:lstStyle/>
          <a:p>
            <a:pPr algn="r"/>
            <a:r>
              <a:rPr lang="zh-CN" altLang="en-US" smtClean="0">
                <a:solidFill>
                  <a:srgbClr val="FF0000"/>
                </a:solidFill>
              </a:rPr>
              <a:t>小概率</a:t>
            </a:r>
            <a:endParaRPr lang="zh-CN" altLang="en-US">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13499">
                                            <p:txEl>
                                              <p:pRg st="0" end="0"/>
                                            </p:txEl>
                                          </p:spTgt>
                                        </p:tgtEl>
                                        <p:attrNameLst>
                                          <p:attrName>style.visibility</p:attrName>
                                        </p:attrNameLst>
                                      </p:cBhvr>
                                      <p:to>
                                        <p:strVal val="visible"/>
                                      </p:to>
                                    </p:set>
                                    <p:animEffect transition="in" filter="wipe(left)">
                                      <p:cBhvr>
                                        <p:cTn id="7" dur="500"/>
                                        <p:tgtEl>
                                          <p:spTgt spid="111349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13500"/>
                                        </p:tgtEl>
                                        <p:attrNameLst>
                                          <p:attrName>style.visibility</p:attrName>
                                        </p:attrNameLst>
                                      </p:cBhvr>
                                      <p:to>
                                        <p:strVal val="visible"/>
                                      </p:to>
                                    </p:set>
                                    <p:animEffect transition="in" filter="wipe(left)">
                                      <p:cBhvr>
                                        <p:cTn id="11" dur="500"/>
                                        <p:tgtEl>
                                          <p:spTgt spid="11135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13499">
                                            <p:txEl>
                                              <p:pRg st="1" end="1"/>
                                            </p:txEl>
                                          </p:spTgt>
                                        </p:tgtEl>
                                        <p:attrNameLst>
                                          <p:attrName>style.visibility</p:attrName>
                                        </p:attrNameLst>
                                      </p:cBhvr>
                                      <p:to>
                                        <p:strVal val="visible"/>
                                      </p:to>
                                    </p:set>
                                    <p:animEffect transition="in" filter="wipe(left)">
                                      <p:cBhvr>
                                        <p:cTn id="16" dur="500"/>
                                        <p:tgtEl>
                                          <p:spTgt spid="1113499">
                                            <p:txEl>
                                              <p:pRg st="1" end="1"/>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113499">
                                            <p:txEl>
                                              <p:pRg st="2" end="2"/>
                                            </p:txEl>
                                          </p:spTgt>
                                        </p:tgtEl>
                                        <p:attrNameLst>
                                          <p:attrName>style.visibility</p:attrName>
                                        </p:attrNameLst>
                                      </p:cBhvr>
                                      <p:to>
                                        <p:strVal val="visible"/>
                                      </p:to>
                                    </p:set>
                                    <p:animEffect transition="in" filter="wipe(left)">
                                      <p:cBhvr>
                                        <p:cTn id="20" dur="500"/>
                                        <p:tgtEl>
                                          <p:spTgt spid="1113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灯片编号占位符 4"/>
          <p:cNvSpPr>
            <a:spLocks noGrp="1"/>
          </p:cNvSpPr>
          <p:nvPr>
            <p:ph type="sldNum" sz="quarter" idx="11"/>
          </p:nvPr>
        </p:nvSpPr>
        <p:spPr/>
        <p:txBody>
          <a:bodyPr/>
          <a:lstStyle/>
          <a:p>
            <a:fld id="{E7EEF139-2389-4727-8E5B-E6FCB56A59A5}" type="slidenum">
              <a:rPr lang="zh-CN" altLang="en-US"/>
              <a:pPr/>
              <a:t>71</a:t>
            </a:fld>
            <a:endParaRPr lang="en-US" altLang="zh-CN"/>
          </a:p>
        </p:txBody>
      </p:sp>
      <p:sp>
        <p:nvSpPr>
          <p:cNvPr id="1113091" name="Rectangle 3"/>
          <p:cNvSpPr>
            <a:spLocks noGrp="1" noChangeArrowheads="1"/>
          </p:cNvSpPr>
          <p:nvPr>
            <p:ph type="body" idx="1"/>
          </p:nvPr>
        </p:nvSpPr>
        <p:spPr>
          <a:xfrm>
            <a:off x="179512" y="116433"/>
            <a:ext cx="3312368" cy="576263"/>
          </a:xfrm>
        </p:spPr>
        <p:txBody>
          <a:bodyPr/>
          <a:lstStyle/>
          <a:p>
            <a:pPr marL="0" indent="0">
              <a:spcBef>
                <a:spcPct val="10000"/>
              </a:spcBef>
              <a:buNone/>
            </a:pPr>
            <a:r>
              <a:rPr lang="en-US" altLang="zh-CN" i="1" smtClean="0">
                <a:latin typeface="Times New Roman" pitchFamily="18" charset="0"/>
              </a:rPr>
              <a:t>Huffman </a:t>
            </a:r>
            <a:r>
              <a:rPr lang="zh-CN" altLang="en-US" smtClean="0">
                <a:latin typeface="Times New Roman" pitchFamily="18" charset="0"/>
              </a:rPr>
              <a:t>编码：</a:t>
            </a:r>
            <a:endParaRPr lang="en-US" altLang="zh-CN"/>
          </a:p>
        </p:txBody>
      </p:sp>
      <p:sp>
        <p:nvSpPr>
          <p:cNvPr id="11" name="矩形 10"/>
          <p:cNvSpPr/>
          <p:nvPr/>
        </p:nvSpPr>
        <p:spPr bwMode="auto">
          <a:xfrm>
            <a:off x="539552"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0.15</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12" name="矩形 11"/>
          <p:cNvSpPr/>
          <p:nvPr/>
        </p:nvSpPr>
        <p:spPr bwMode="auto">
          <a:xfrm>
            <a:off x="539552"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13" name="Oval 17"/>
          <p:cNvSpPr>
            <a:spLocks noChangeArrowheads="1"/>
          </p:cNvSpPr>
          <p:nvPr/>
        </p:nvSpPr>
        <p:spPr bwMode="auto">
          <a:xfrm>
            <a:off x="7668344" y="5157192"/>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0.02</a:t>
            </a:r>
            <a:endParaRPr lang="en-US" altLang="zh-CN" sz="2000" b="1"/>
          </a:p>
        </p:txBody>
      </p:sp>
      <p:sp>
        <p:nvSpPr>
          <p:cNvPr id="56" name="矩形 55"/>
          <p:cNvSpPr/>
          <p:nvPr/>
        </p:nvSpPr>
        <p:spPr bwMode="auto">
          <a:xfrm>
            <a:off x="1115616"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0.15</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57" name="矩形 56"/>
          <p:cNvSpPr/>
          <p:nvPr/>
        </p:nvSpPr>
        <p:spPr bwMode="auto">
          <a:xfrm>
            <a:off x="1115616"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2</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58" name="矩形 57"/>
          <p:cNvSpPr/>
          <p:nvPr/>
        </p:nvSpPr>
        <p:spPr bwMode="auto">
          <a:xfrm>
            <a:off x="1691680"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0.14</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59" name="矩形 58"/>
          <p:cNvSpPr/>
          <p:nvPr/>
        </p:nvSpPr>
        <p:spPr bwMode="auto">
          <a:xfrm>
            <a:off x="1691680"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3</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60" name="矩形 59"/>
          <p:cNvSpPr/>
          <p:nvPr/>
        </p:nvSpPr>
        <p:spPr bwMode="auto">
          <a:xfrm>
            <a:off x="2267744"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0.13</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61" name="矩形 60"/>
          <p:cNvSpPr/>
          <p:nvPr/>
        </p:nvSpPr>
        <p:spPr bwMode="auto">
          <a:xfrm>
            <a:off x="2267744"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4</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62" name="矩形 61"/>
          <p:cNvSpPr/>
          <p:nvPr/>
        </p:nvSpPr>
        <p:spPr bwMode="auto">
          <a:xfrm>
            <a:off x="2843808"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0.12</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63" name="矩形 62"/>
          <p:cNvSpPr/>
          <p:nvPr/>
        </p:nvSpPr>
        <p:spPr bwMode="auto">
          <a:xfrm>
            <a:off x="2843808"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5</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64" name="矩形 63"/>
          <p:cNvSpPr/>
          <p:nvPr/>
        </p:nvSpPr>
        <p:spPr bwMode="auto">
          <a:xfrm>
            <a:off x="3419872"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0.11</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65" name="矩形 64"/>
          <p:cNvSpPr/>
          <p:nvPr/>
        </p:nvSpPr>
        <p:spPr bwMode="auto">
          <a:xfrm>
            <a:off x="3419872"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6</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66" name="矩形 65"/>
          <p:cNvSpPr/>
          <p:nvPr/>
        </p:nvSpPr>
        <p:spPr bwMode="auto">
          <a:xfrm>
            <a:off x="3995936"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0.04</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67" name="矩形 66"/>
          <p:cNvSpPr/>
          <p:nvPr/>
        </p:nvSpPr>
        <p:spPr bwMode="auto">
          <a:xfrm>
            <a:off x="3995936"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7</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68" name="矩形 67"/>
          <p:cNvSpPr/>
          <p:nvPr/>
        </p:nvSpPr>
        <p:spPr bwMode="auto">
          <a:xfrm>
            <a:off x="4572000"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0.04</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69" name="矩形 68"/>
          <p:cNvSpPr/>
          <p:nvPr/>
        </p:nvSpPr>
        <p:spPr bwMode="auto">
          <a:xfrm>
            <a:off x="4572000"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8</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70" name="矩形 69"/>
          <p:cNvSpPr/>
          <p:nvPr/>
        </p:nvSpPr>
        <p:spPr bwMode="auto">
          <a:xfrm>
            <a:off x="5148064"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0.03</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71" name="矩形 70"/>
          <p:cNvSpPr/>
          <p:nvPr/>
        </p:nvSpPr>
        <p:spPr bwMode="auto">
          <a:xfrm>
            <a:off x="5148064"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9</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72" name="矩形 71"/>
          <p:cNvSpPr/>
          <p:nvPr/>
        </p:nvSpPr>
        <p:spPr bwMode="auto">
          <a:xfrm>
            <a:off x="5724128"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0.03</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73" name="矩形 72"/>
          <p:cNvSpPr/>
          <p:nvPr/>
        </p:nvSpPr>
        <p:spPr bwMode="auto">
          <a:xfrm>
            <a:off x="5724128"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10</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74" name="矩形 73"/>
          <p:cNvSpPr/>
          <p:nvPr/>
        </p:nvSpPr>
        <p:spPr bwMode="auto">
          <a:xfrm>
            <a:off x="6300192"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0.02</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75" name="矩形 74"/>
          <p:cNvSpPr/>
          <p:nvPr/>
        </p:nvSpPr>
        <p:spPr bwMode="auto">
          <a:xfrm>
            <a:off x="6300192"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11</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76" name="矩形 75"/>
          <p:cNvSpPr/>
          <p:nvPr/>
        </p:nvSpPr>
        <p:spPr bwMode="auto">
          <a:xfrm>
            <a:off x="6876256"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0.02</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77" name="矩形 76"/>
          <p:cNvSpPr/>
          <p:nvPr/>
        </p:nvSpPr>
        <p:spPr bwMode="auto">
          <a:xfrm>
            <a:off x="6876256"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12</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78" name="矩形 77"/>
          <p:cNvSpPr/>
          <p:nvPr/>
        </p:nvSpPr>
        <p:spPr bwMode="auto">
          <a:xfrm>
            <a:off x="7452320"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0.01</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79" name="矩形 78"/>
          <p:cNvSpPr/>
          <p:nvPr/>
        </p:nvSpPr>
        <p:spPr bwMode="auto">
          <a:xfrm>
            <a:off x="7452320"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13</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80" name="矩形 79"/>
          <p:cNvSpPr/>
          <p:nvPr/>
        </p:nvSpPr>
        <p:spPr bwMode="auto">
          <a:xfrm>
            <a:off x="8028384"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0.01</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81" name="矩形 80"/>
          <p:cNvSpPr/>
          <p:nvPr/>
        </p:nvSpPr>
        <p:spPr bwMode="auto">
          <a:xfrm>
            <a:off x="8028384"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14</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cxnSp>
        <p:nvCxnSpPr>
          <p:cNvPr id="85" name="直接连接符 84"/>
          <p:cNvCxnSpPr>
            <a:endCxn id="78" idx="0"/>
          </p:cNvCxnSpPr>
          <p:nvPr/>
        </p:nvCxnSpPr>
        <p:spPr bwMode="auto">
          <a:xfrm flipH="1">
            <a:off x="7704348" y="5517233"/>
            <a:ext cx="180020" cy="21602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8" name="直接连接符 87"/>
          <p:cNvCxnSpPr>
            <a:endCxn id="80" idx="0"/>
          </p:cNvCxnSpPr>
          <p:nvPr/>
        </p:nvCxnSpPr>
        <p:spPr bwMode="auto">
          <a:xfrm>
            <a:off x="8100392" y="5517234"/>
            <a:ext cx="180020" cy="21602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99" name="Oval 17"/>
          <p:cNvSpPr>
            <a:spLocks noChangeArrowheads="1"/>
          </p:cNvSpPr>
          <p:nvPr/>
        </p:nvSpPr>
        <p:spPr bwMode="auto">
          <a:xfrm>
            <a:off x="7236296" y="4581128"/>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0.04</a:t>
            </a:r>
            <a:endParaRPr lang="en-US" altLang="zh-CN" sz="2000" b="1"/>
          </a:p>
        </p:txBody>
      </p:sp>
      <p:cxnSp>
        <p:nvCxnSpPr>
          <p:cNvPr id="100" name="直接连接符 99"/>
          <p:cNvCxnSpPr/>
          <p:nvPr/>
        </p:nvCxnSpPr>
        <p:spPr bwMode="auto">
          <a:xfrm>
            <a:off x="7668344" y="4941170"/>
            <a:ext cx="180020" cy="21602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1" name="直接连接符 100"/>
          <p:cNvCxnSpPr>
            <a:endCxn id="76" idx="0"/>
          </p:cNvCxnSpPr>
          <p:nvPr/>
        </p:nvCxnSpPr>
        <p:spPr bwMode="auto">
          <a:xfrm flipH="1">
            <a:off x="7128284" y="4941168"/>
            <a:ext cx="324036" cy="792087"/>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04" name="Oval 17"/>
          <p:cNvSpPr>
            <a:spLocks noChangeArrowheads="1"/>
          </p:cNvSpPr>
          <p:nvPr/>
        </p:nvSpPr>
        <p:spPr bwMode="auto">
          <a:xfrm>
            <a:off x="5940152" y="5157192"/>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0.05</a:t>
            </a:r>
            <a:endParaRPr lang="en-US" altLang="zh-CN" sz="2000" b="1"/>
          </a:p>
        </p:txBody>
      </p:sp>
      <p:cxnSp>
        <p:nvCxnSpPr>
          <p:cNvPr id="105" name="直接连接符 104"/>
          <p:cNvCxnSpPr/>
          <p:nvPr/>
        </p:nvCxnSpPr>
        <p:spPr bwMode="auto">
          <a:xfrm flipH="1">
            <a:off x="5976156" y="5517233"/>
            <a:ext cx="180020" cy="21602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6" name="直接连接符 105"/>
          <p:cNvCxnSpPr/>
          <p:nvPr/>
        </p:nvCxnSpPr>
        <p:spPr bwMode="auto">
          <a:xfrm>
            <a:off x="6372200" y="5517234"/>
            <a:ext cx="180020" cy="21602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07" name="Oval 17"/>
          <p:cNvSpPr>
            <a:spLocks noChangeArrowheads="1"/>
          </p:cNvSpPr>
          <p:nvPr/>
        </p:nvSpPr>
        <p:spPr bwMode="auto">
          <a:xfrm>
            <a:off x="4788024" y="5157192"/>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0.07</a:t>
            </a:r>
            <a:endParaRPr lang="en-US" altLang="zh-CN" sz="2000" b="1"/>
          </a:p>
        </p:txBody>
      </p:sp>
      <p:cxnSp>
        <p:nvCxnSpPr>
          <p:cNvPr id="108" name="直接连接符 107"/>
          <p:cNvCxnSpPr/>
          <p:nvPr/>
        </p:nvCxnSpPr>
        <p:spPr bwMode="auto">
          <a:xfrm flipH="1">
            <a:off x="4824028" y="5517233"/>
            <a:ext cx="180020" cy="21602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9" name="直接连接符 108"/>
          <p:cNvCxnSpPr/>
          <p:nvPr/>
        </p:nvCxnSpPr>
        <p:spPr bwMode="auto">
          <a:xfrm>
            <a:off x="5220072" y="5517234"/>
            <a:ext cx="180020" cy="21602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10" name="Oval 17"/>
          <p:cNvSpPr>
            <a:spLocks noChangeArrowheads="1"/>
          </p:cNvSpPr>
          <p:nvPr/>
        </p:nvSpPr>
        <p:spPr bwMode="auto">
          <a:xfrm>
            <a:off x="6804248" y="4005064"/>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0.08</a:t>
            </a:r>
            <a:endParaRPr lang="en-US" altLang="zh-CN" sz="2000" b="1"/>
          </a:p>
        </p:txBody>
      </p:sp>
      <p:cxnSp>
        <p:nvCxnSpPr>
          <p:cNvPr id="111" name="直接连接符 110"/>
          <p:cNvCxnSpPr/>
          <p:nvPr/>
        </p:nvCxnSpPr>
        <p:spPr bwMode="auto">
          <a:xfrm>
            <a:off x="7236296" y="4365106"/>
            <a:ext cx="180020" cy="21602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14" name="任意多边形 113"/>
          <p:cNvSpPr/>
          <p:nvPr/>
        </p:nvSpPr>
        <p:spPr bwMode="auto">
          <a:xfrm>
            <a:off x="4245429" y="4367673"/>
            <a:ext cx="2775857" cy="1349829"/>
          </a:xfrm>
          <a:custGeom>
            <a:avLst/>
            <a:gdLst>
              <a:gd name="connsiteX0" fmla="*/ 0 w 2775857"/>
              <a:gd name="connsiteY0" fmla="*/ 1349829 h 1349829"/>
              <a:gd name="connsiteX1" fmla="*/ 805542 w 2775857"/>
              <a:gd name="connsiteY1" fmla="*/ 533400 h 1349829"/>
              <a:gd name="connsiteX2" fmla="*/ 2318657 w 2775857"/>
              <a:gd name="connsiteY2" fmla="*/ 370114 h 1349829"/>
              <a:gd name="connsiteX3" fmla="*/ 2775857 w 2775857"/>
              <a:gd name="connsiteY3" fmla="*/ 0 h 1349829"/>
            </a:gdLst>
            <a:ahLst/>
            <a:cxnLst>
              <a:cxn ang="0">
                <a:pos x="connsiteX0" y="connsiteY0"/>
              </a:cxn>
              <a:cxn ang="0">
                <a:pos x="connsiteX1" y="connsiteY1"/>
              </a:cxn>
              <a:cxn ang="0">
                <a:pos x="connsiteX2" y="connsiteY2"/>
              </a:cxn>
              <a:cxn ang="0">
                <a:pos x="connsiteX3" y="connsiteY3"/>
              </a:cxn>
            </a:cxnLst>
            <a:rect l="l" t="t" r="r" b="b"/>
            <a:pathLst>
              <a:path w="2775857" h="1349829">
                <a:moveTo>
                  <a:pt x="0" y="1349829"/>
                </a:moveTo>
                <a:cubicBezTo>
                  <a:pt x="209549" y="1023257"/>
                  <a:pt x="419099" y="696686"/>
                  <a:pt x="805542" y="533400"/>
                </a:cubicBezTo>
                <a:cubicBezTo>
                  <a:pt x="1191985" y="370114"/>
                  <a:pt x="1990271" y="459014"/>
                  <a:pt x="2318657" y="370114"/>
                </a:cubicBezTo>
                <a:cubicBezTo>
                  <a:pt x="2647043" y="281214"/>
                  <a:pt x="2715986" y="34471"/>
                  <a:pt x="2775857" y="0"/>
                </a:cubicBezTo>
              </a:path>
            </a:pathLst>
          </a:cu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115" name="Oval 17"/>
          <p:cNvSpPr>
            <a:spLocks noChangeArrowheads="1"/>
          </p:cNvSpPr>
          <p:nvPr/>
        </p:nvSpPr>
        <p:spPr bwMode="auto">
          <a:xfrm>
            <a:off x="5328084" y="4005064"/>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0.12</a:t>
            </a:r>
            <a:endParaRPr lang="en-US" altLang="zh-CN" sz="2000" b="1"/>
          </a:p>
        </p:txBody>
      </p:sp>
      <p:cxnSp>
        <p:nvCxnSpPr>
          <p:cNvPr id="116" name="直接连接符 115"/>
          <p:cNvCxnSpPr>
            <a:endCxn id="107" idx="0"/>
          </p:cNvCxnSpPr>
          <p:nvPr/>
        </p:nvCxnSpPr>
        <p:spPr bwMode="auto">
          <a:xfrm flipH="1">
            <a:off x="5076056" y="4365105"/>
            <a:ext cx="468052" cy="79208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7" name="直接连接符 116"/>
          <p:cNvCxnSpPr>
            <a:endCxn id="104" idx="0"/>
          </p:cNvCxnSpPr>
          <p:nvPr/>
        </p:nvCxnSpPr>
        <p:spPr bwMode="auto">
          <a:xfrm>
            <a:off x="5760132" y="4365106"/>
            <a:ext cx="468052" cy="79208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20" name="Oval 17"/>
          <p:cNvSpPr>
            <a:spLocks noChangeArrowheads="1"/>
          </p:cNvSpPr>
          <p:nvPr/>
        </p:nvSpPr>
        <p:spPr bwMode="auto">
          <a:xfrm>
            <a:off x="6156176" y="3140968"/>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0.19</a:t>
            </a:r>
            <a:endParaRPr lang="en-US" altLang="zh-CN" sz="2000" b="1"/>
          </a:p>
        </p:txBody>
      </p:sp>
      <p:cxnSp>
        <p:nvCxnSpPr>
          <p:cNvPr id="121" name="直接连接符 120"/>
          <p:cNvCxnSpPr/>
          <p:nvPr/>
        </p:nvCxnSpPr>
        <p:spPr bwMode="auto">
          <a:xfrm>
            <a:off x="6588224" y="3501008"/>
            <a:ext cx="432048" cy="50405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23" name="任意多边形 122"/>
          <p:cNvSpPr/>
          <p:nvPr/>
        </p:nvSpPr>
        <p:spPr bwMode="auto">
          <a:xfrm>
            <a:off x="3646714" y="3485930"/>
            <a:ext cx="2699657" cy="2247326"/>
          </a:xfrm>
          <a:custGeom>
            <a:avLst/>
            <a:gdLst>
              <a:gd name="connsiteX0" fmla="*/ 0 w 2699657"/>
              <a:gd name="connsiteY0" fmla="*/ 2242457 h 2242457"/>
              <a:gd name="connsiteX1" fmla="*/ 1295400 w 2699657"/>
              <a:gd name="connsiteY1" fmla="*/ 544286 h 2242457"/>
              <a:gd name="connsiteX2" fmla="*/ 2286000 w 2699657"/>
              <a:gd name="connsiteY2" fmla="*/ 326572 h 2242457"/>
              <a:gd name="connsiteX3" fmla="*/ 2699657 w 2699657"/>
              <a:gd name="connsiteY3" fmla="*/ 0 h 2242457"/>
            </a:gdLst>
            <a:ahLst/>
            <a:cxnLst>
              <a:cxn ang="0">
                <a:pos x="connsiteX0" y="connsiteY0"/>
              </a:cxn>
              <a:cxn ang="0">
                <a:pos x="connsiteX1" y="connsiteY1"/>
              </a:cxn>
              <a:cxn ang="0">
                <a:pos x="connsiteX2" y="connsiteY2"/>
              </a:cxn>
              <a:cxn ang="0">
                <a:pos x="connsiteX3" y="connsiteY3"/>
              </a:cxn>
            </a:cxnLst>
            <a:rect l="l" t="t" r="r" b="b"/>
            <a:pathLst>
              <a:path w="2699657" h="2242457">
                <a:moveTo>
                  <a:pt x="0" y="2242457"/>
                </a:moveTo>
                <a:cubicBezTo>
                  <a:pt x="457200" y="1553028"/>
                  <a:pt x="914400" y="863600"/>
                  <a:pt x="1295400" y="544286"/>
                </a:cubicBezTo>
                <a:cubicBezTo>
                  <a:pt x="1676400" y="224972"/>
                  <a:pt x="2051957" y="417286"/>
                  <a:pt x="2286000" y="326572"/>
                </a:cubicBezTo>
                <a:cubicBezTo>
                  <a:pt x="2520043" y="235858"/>
                  <a:pt x="2609850" y="117929"/>
                  <a:pt x="2699657" y="0"/>
                </a:cubicBezTo>
              </a:path>
            </a:pathLst>
          </a:cu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endParaRPr lang="zh-CN" altLang="en-US" smtClean="0"/>
          </a:p>
        </p:txBody>
      </p:sp>
      <p:sp>
        <p:nvSpPr>
          <p:cNvPr id="127" name="Oval 17"/>
          <p:cNvSpPr>
            <a:spLocks noChangeArrowheads="1"/>
          </p:cNvSpPr>
          <p:nvPr/>
        </p:nvSpPr>
        <p:spPr bwMode="auto">
          <a:xfrm>
            <a:off x="4824028" y="3140968"/>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0.24</a:t>
            </a:r>
            <a:endParaRPr lang="en-US" altLang="zh-CN" sz="2000" b="1"/>
          </a:p>
        </p:txBody>
      </p:sp>
      <p:cxnSp>
        <p:nvCxnSpPr>
          <p:cNvPr id="128" name="直接连接符 127"/>
          <p:cNvCxnSpPr/>
          <p:nvPr/>
        </p:nvCxnSpPr>
        <p:spPr bwMode="auto">
          <a:xfrm flipH="1">
            <a:off x="3131840" y="3501008"/>
            <a:ext cx="1872208" cy="223224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9" name="直接连接符 128"/>
          <p:cNvCxnSpPr/>
          <p:nvPr/>
        </p:nvCxnSpPr>
        <p:spPr bwMode="auto">
          <a:xfrm>
            <a:off x="5220072" y="3501008"/>
            <a:ext cx="324036" cy="50405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37" name="Oval 17"/>
          <p:cNvSpPr>
            <a:spLocks noChangeArrowheads="1"/>
          </p:cNvSpPr>
          <p:nvPr/>
        </p:nvSpPr>
        <p:spPr bwMode="auto">
          <a:xfrm>
            <a:off x="1907704" y="4581128"/>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0.27</a:t>
            </a:r>
            <a:endParaRPr lang="en-US" altLang="zh-CN" sz="2000" b="1"/>
          </a:p>
        </p:txBody>
      </p:sp>
      <p:cxnSp>
        <p:nvCxnSpPr>
          <p:cNvPr id="138" name="直接连接符 137"/>
          <p:cNvCxnSpPr>
            <a:endCxn id="58" idx="0"/>
          </p:cNvCxnSpPr>
          <p:nvPr/>
        </p:nvCxnSpPr>
        <p:spPr bwMode="auto">
          <a:xfrm flipH="1">
            <a:off x="1943708" y="4941168"/>
            <a:ext cx="144016" cy="79208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9" name="直接连接符 138"/>
          <p:cNvCxnSpPr>
            <a:endCxn id="60" idx="0"/>
          </p:cNvCxnSpPr>
          <p:nvPr/>
        </p:nvCxnSpPr>
        <p:spPr bwMode="auto">
          <a:xfrm>
            <a:off x="2339752" y="4941169"/>
            <a:ext cx="180020" cy="79208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40" name="Oval 17"/>
          <p:cNvSpPr>
            <a:spLocks noChangeArrowheads="1"/>
          </p:cNvSpPr>
          <p:nvPr/>
        </p:nvSpPr>
        <p:spPr bwMode="auto">
          <a:xfrm>
            <a:off x="755576" y="4581128"/>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0.30</a:t>
            </a:r>
            <a:endParaRPr lang="en-US" altLang="zh-CN" sz="2000" b="1"/>
          </a:p>
        </p:txBody>
      </p:sp>
      <p:cxnSp>
        <p:nvCxnSpPr>
          <p:cNvPr id="141" name="直接连接符 140"/>
          <p:cNvCxnSpPr>
            <a:endCxn id="11" idx="0"/>
          </p:cNvCxnSpPr>
          <p:nvPr/>
        </p:nvCxnSpPr>
        <p:spPr bwMode="auto">
          <a:xfrm flipH="1">
            <a:off x="791580" y="4941168"/>
            <a:ext cx="180020" cy="79208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42" name="直接连接符 141"/>
          <p:cNvCxnSpPr>
            <a:endCxn id="56" idx="0"/>
          </p:cNvCxnSpPr>
          <p:nvPr/>
        </p:nvCxnSpPr>
        <p:spPr bwMode="auto">
          <a:xfrm>
            <a:off x="1187624" y="4941168"/>
            <a:ext cx="180020" cy="79208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44" name="直接连接符 143"/>
          <p:cNvCxnSpPr/>
          <p:nvPr/>
        </p:nvCxnSpPr>
        <p:spPr bwMode="auto">
          <a:xfrm flipH="1">
            <a:off x="5220072" y="2708921"/>
            <a:ext cx="360040" cy="43204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45" name="直接连接符 144"/>
          <p:cNvCxnSpPr/>
          <p:nvPr/>
        </p:nvCxnSpPr>
        <p:spPr bwMode="auto">
          <a:xfrm>
            <a:off x="5868144" y="2636912"/>
            <a:ext cx="504056" cy="50405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43" name="Oval 17"/>
          <p:cNvSpPr>
            <a:spLocks noChangeArrowheads="1"/>
          </p:cNvSpPr>
          <p:nvPr/>
        </p:nvSpPr>
        <p:spPr bwMode="auto">
          <a:xfrm>
            <a:off x="5436096" y="2348880"/>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0.43</a:t>
            </a:r>
            <a:endParaRPr lang="en-US" altLang="zh-CN" sz="2000" b="1"/>
          </a:p>
        </p:txBody>
      </p:sp>
      <p:cxnSp>
        <p:nvCxnSpPr>
          <p:cNvPr id="169" name="直接连接符 168"/>
          <p:cNvCxnSpPr/>
          <p:nvPr/>
        </p:nvCxnSpPr>
        <p:spPr bwMode="auto">
          <a:xfrm flipH="1">
            <a:off x="1043608" y="4149081"/>
            <a:ext cx="360040" cy="43204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70" name="直接连接符 169"/>
          <p:cNvCxnSpPr/>
          <p:nvPr/>
        </p:nvCxnSpPr>
        <p:spPr bwMode="auto">
          <a:xfrm>
            <a:off x="1691680" y="4077072"/>
            <a:ext cx="504056" cy="50405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71" name="Oval 17"/>
          <p:cNvSpPr>
            <a:spLocks noChangeArrowheads="1"/>
          </p:cNvSpPr>
          <p:nvPr/>
        </p:nvSpPr>
        <p:spPr bwMode="auto">
          <a:xfrm>
            <a:off x="1259632" y="3789040"/>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0.57</a:t>
            </a:r>
            <a:endParaRPr lang="en-US" altLang="zh-CN" sz="2000" b="1"/>
          </a:p>
        </p:txBody>
      </p:sp>
      <p:cxnSp>
        <p:nvCxnSpPr>
          <p:cNvPr id="172" name="直接连接符 171"/>
          <p:cNvCxnSpPr/>
          <p:nvPr/>
        </p:nvCxnSpPr>
        <p:spPr bwMode="auto">
          <a:xfrm>
            <a:off x="5148064" y="1844824"/>
            <a:ext cx="504056" cy="50405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73" name="Oval 17"/>
          <p:cNvSpPr>
            <a:spLocks noChangeArrowheads="1"/>
          </p:cNvSpPr>
          <p:nvPr/>
        </p:nvSpPr>
        <p:spPr bwMode="auto">
          <a:xfrm>
            <a:off x="4716016" y="1556792"/>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1.00</a:t>
            </a:r>
            <a:endParaRPr lang="en-US" altLang="zh-CN" sz="2000" b="1"/>
          </a:p>
        </p:txBody>
      </p:sp>
      <p:cxnSp>
        <p:nvCxnSpPr>
          <p:cNvPr id="174" name="直接连接符 173"/>
          <p:cNvCxnSpPr>
            <a:stCxn id="173" idx="3"/>
            <a:endCxn id="171" idx="7"/>
          </p:cNvCxnSpPr>
          <p:nvPr/>
        </p:nvCxnSpPr>
        <p:spPr bwMode="auto">
          <a:xfrm flipH="1">
            <a:off x="1751333" y="1864105"/>
            <a:ext cx="3049046" cy="1977662"/>
          </a:xfrm>
          <a:prstGeom prst="line">
            <a:avLst/>
          </a:prstGeom>
          <a:solidFill>
            <a:schemeClr val="accent1"/>
          </a:solidFill>
          <a:ln w="28575" cap="flat" cmpd="sng" algn="ctr">
            <a:solidFill>
              <a:schemeClr val="tx1"/>
            </a:solidFill>
            <a:prstDash val="solid"/>
            <a:round/>
            <a:headEnd type="none" w="med" len="med"/>
            <a:tailEnd type="none" w="med" len="med"/>
          </a:ln>
          <a:effectLst/>
        </p:spPr>
      </p:cxnSp>
      <p:graphicFrame>
        <p:nvGraphicFramePr>
          <p:cNvPr id="177" name="Group 72"/>
          <p:cNvGraphicFramePr>
            <a:graphicFrameLocks noGrp="1"/>
          </p:cNvGraphicFramePr>
          <p:nvPr/>
        </p:nvGraphicFramePr>
        <p:xfrm>
          <a:off x="2771800" y="315496"/>
          <a:ext cx="5976464" cy="1097280"/>
        </p:xfrm>
        <a:graphic>
          <a:graphicData uri="http://schemas.openxmlformats.org/drawingml/2006/table">
            <a:tbl>
              <a:tblPr/>
              <a:tblGrid>
                <a:gridCol w="746625">
                  <a:extLst>
                    <a:ext uri="{9D8B030D-6E8A-4147-A177-3AD203B41FA5}">
                      <a16:colId xmlns:a16="http://schemas.microsoft.com/office/drawing/2014/main" val="20000"/>
                    </a:ext>
                  </a:extLst>
                </a:gridCol>
                <a:gridCol w="747780">
                  <a:extLst>
                    <a:ext uri="{9D8B030D-6E8A-4147-A177-3AD203B41FA5}">
                      <a16:colId xmlns:a16="http://schemas.microsoft.com/office/drawing/2014/main" val="20001"/>
                    </a:ext>
                  </a:extLst>
                </a:gridCol>
                <a:gridCol w="746625">
                  <a:extLst>
                    <a:ext uri="{9D8B030D-6E8A-4147-A177-3AD203B41FA5}">
                      <a16:colId xmlns:a16="http://schemas.microsoft.com/office/drawing/2014/main" val="20002"/>
                    </a:ext>
                  </a:extLst>
                </a:gridCol>
                <a:gridCol w="747779">
                  <a:extLst>
                    <a:ext uri="{9D8B030D-6E8A-4147-A177-3AD203B41FA5}">
                      <a16:colId xmlns:a16="http://schemas.microsoft.com/office/drawing/2014/main" val="20003"/>
                    </a:ext>
                  </a:extLst>
                </a:gridCol>
                <a:gridCol w="746625">
                  <a:extLst>
                    <a:ext uri="{9D8B030D-6E8A-4147-A177-3AD203B41FA5}">
                      <a16:colId xmlns:a16="http://schemas.microsoft.com/office/drawing/2014/main" val="20004"/>
                    </a:ext>
                  </a:extLst>
                </a:gridCol>
                <a:gridCol w="746625">
                  <a:extLst>
                    <a:ext uri="{9D8B030D-6E8A-4147-A177-3AD203B41FA5}">
                      <a16:colId xmlns:a16="http://schemas.microsoft.com/office/drawing/2014/main" val="20005"/>
                    </a:ext>
                  </a:extLst>
                </a:gridCol>
                <a:gridCol w="747780">
                  <a:extLst>
                    <a:ext uri="{9D8B030D-6E8A-4147-A177-3AD203B41FA5}">
                      <a16:colId xmlns:a16="http://schemas.microsoft.com/office/drawing/2014/main" val="20006"/>
                    </a:ext>
                  </a:extLst>
                </a:gridCol>
                <a:gridCol w="746625">
                  <a:extLst>
                    <a:ext uri="{9D8B030D-6E8A-4147-A177-3AD203B41FA5}">
                      <a16:colId xmlns:a16="http://schemas.microsoft.com/office/drawing/2014/main" val="20007"/>
                    </a:ext>
                  </a:extLst>
                </a:gridCol>
              </a:tblGrid>
              <a:tr h="18002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rgbClr val="0000FF"/>
                          </a:solidFill>
                          <a:effectLst/>
                          <a:latin typeface="Times New Roman" pitchFamily="18" charset="0"/>
                          <a:ea typeface="宋体" charset="-122"/>
                        </a:rPr>
                        <a:t>指令</a:t>
                      </a:r>
                    </a:p>
                  </a:txBody>
                  <a:tcPr marL="0" marR="0" marT="0" marB="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2</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3</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4</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5</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6</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7</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0"/>
                  </a:ext>
                </a:extLst>
              </a:tr>
              <a:tr h="18002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rgbClr val="0000FF"/>
                          </a:solidFill>
                          <a:effectLst/>
                          <a:latin typeface="Times New Roman" pitchFamily="18" charset="0"/>
                          <a:ea typeface="宋体" charset="-122"/>
                        </a:rPr>
                        <a:t>概率</a:t>
                      </a:r>
                    </a:p>
                  </a:txBody>
                  <a:tcPr marL="0" marR="0" marT="0" marB="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0.15</a:t>
                      </a:r>
                    </a:p>
                  </a:txBody>
                  <a:tcPr marL="0" marR="0" marT="0" marB="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0.15</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0.14</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0.13</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0.12</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0.11</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0.04</a:t>
                      </a:r>
                    </a:p>
                  </a:txBody>
                  <a:tcPr marL="0" marR="0" marT="0" marB="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1"/>
                  </a:ext>
                </a:extLst>
              </a:tr>
              <a:tr h="18002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rgbClr val="0000FF"/>
                          </a:solidFill>
                          <a:effectLst/>
                          <a:latin typeface="Times New Roman" pitchFamily="18" charset="0"/>
                          <a:ea typeface="宋体" charset="-122"/>
                        </a:rPr>
                        <a:t>指令</a:t>
                      </a:r>
                    </a:p>
                  </a:txBody>
                  <a:tcPr marL="0" marR="0" marT="0" marB="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8</a:t>
                      </a:r>
                    </a:p>
                  </a:txBody>
                  <a:tcPr marL="0" marR="0" marT="0" marB="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9</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10</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11</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12</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13</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14</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2"/>
                  </a:ext>
                </a:extLst>
              </a:tr>
              <a:tr h="18002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rgbClr val="0000FF"/>
                          </a:solidFill>
                          <a:effectLst/>
                          <a:latin typeface="Times New Roman" pitchFamily="18" charset="0"/>
                          <a:ea typeface="宋体" charset="-122"/>
                        </a:rPr>
                        <a:t>概率</a:t>
                      </a:r>
                    </a:p>
                  </a:txBody>
                  <a:tcPr marL="0" marR="0" marT="0" marB="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0.04</a:t>
                      </a:r>
                    </a:p>
                  </a:txBody>
                  <a:tcPr marL="0" marR="0" marT="0" marB="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0.03</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0.03</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0.02</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0.02</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0.01</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0.01</a:t>
                      </a:r>
                    </a:p>
                  </a:txBody>
                  <a:tcPr marL="0" marR="0" marT="0" marB="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
                                  </p:stCondLst>
                                  <p:childTnLst>
                                    <p:set>
                                      <p:cBhvr>
                                        <p:cTn id="9" dur="1" fill="hold">
                                          <p:stCondLst>
                                            <p:cond delay="0"/>
                                          </p:stCondLst>
                                        </p:cTn>
                                        <p:tgtEl>
                                          <p:spTgt spid="56"/>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grpId="0" nodeType="afterEffect">
                                  <p:stCondLst>
                                    <p:cond delay="200"/>
                                  </p:stCondLst>
                                  <p:childTnLst>
                                    <p:set>
                                      <p:cBhvr>
                                        <p:cTn id="12" dur="1" fill="hold">
                                          <p:stCondLst>
                                            <p:cond delay="0"/>
                                          </p:stCondLst>
                                        </p:cTn>
                                        <p:tgtEl>
                                          <p:spTgt spid="58"/>
                                        </p:tgtEl>
                                        <p:attrNameLst>
                                          <p:attrName>style.visibility</p:attrName>
                                        </p:attrNameLst>
                                      </p:cBhvr>
                                      <p:to>
                                        <p:strVal val="visible"/>
                                      </p:to>
                                    </p:set>
                                  </p:childTnLst>
                                </p:cTn>
                              </p:par>
                            </p:childTnLst>
                          </p:cTn>
                        </p:par>
                        <p:par>
                          <p:cTn id="13" fill="hold">
                            <p:stCondLst>
                              <p:cond delay="400"/>
                            </p:stCondLst>
                            <p:childTnLst>
                              <p:par>
                                <p:cTn id="14" presetID="1" presetClass="entr" presetSubtype="0" fill="hold" grpId="0" nodeType="afterEffect">
                                  <p:stCondLst>
                                    <p:cond delay="200"/>
                                  </p:stCondLst>
                                  <p:childTnLst>
                                    <p:set>
                                      <p:cBhvr>
                                        <p:cTn id="15" dur="1" fill="hold">
                                          <p:stCondLst>
                                            <p:cond delay="0"/>
                                          </p:stCondLst>
                                        </p:cTn>
                                        <p:tgtEl>
                                          <p:spTgt spid="60"/>
                                        </p:tgtEl>
                                        <p:attrNameLst>
                                          <p:attrName>style.visibility</p:attrName>
                                        </p:attrNameLst>
                                      </p:cBhvr>
                                      <p:to>
                                        <p:strVal val="visible"/>
                                      </p:to>
                                    </p:set>
                                  </p:childTnLst>
                                </p:cTn>
                              </p:par>
                            </p:childTnLst>
                          </p:cTn>
                        </p:par>
                        <p:par>
                          <p:cTn id="16" fill="hold">
                            <p:stCondLst>
                              <p:cond delay="600"/>
                            </p:stCondLst>
                            <p:childTnLst>
                              <p:par>
                                <p:cTn id="17" presetID="1" presetClass="entr" presetSubtype="0" fill="hold" grpId="0" nodeType="afterEffect">
                                  <p:stCondLst>
                                    <p:cond delay="200"/>
                                  </p:stCondLst>
                                  <p:childTnLst>
                                    <p:set>
                                      <p:cBhvr>
                                        <p:cTn id="18" dur="1" fill="hold">
                                          <p:stCondLst>
                                            <p:cond delay="0"/>
                                          </p:stCondLst>
                                        </p:cTn>
                                        <p:tgtEl>
                                          <p:spTgt spid="62"/>
                                        </p:tgtEl>
                                        <p:attrNameLst>
                                          <p:attrName>style.visibility</p:attrName>
                                        </p:attrNameLst>
                                      </p:cBhvr>
                                      <p:to>
                                        <p:strVal val="visible"/>
                                      </p:to>
                                    </p:set>
                                  </p:childTnLst>
                                </p:cTn>
                              </p:par>
                            </p:childTnLst>
                          </p:cTn>
                        </p:par>
                        <p:par>
                          <p:cTn id="19" fill="hold">
                            <p:stCondLst>
                              <p:cond delay="800"/>
                            </p:stCondLst>
                            <p:childTnLst>
                              <p:par>
                                <p:cTn id="20" presetID="1" presetClass="entr" presetSubtype="0" fill="hold" grpId="0" nodeType="afterEffect">
                                  <p:stCondLst>
                                    <p:cond delay="200"/>
                                  </p:stCondLst>
                                  <p:childTnLst>
                                    <p:set>
                                      <p:cBhvr>
                                        <p:cTn id="21" dur="1" fill="hold">
                                          <p:stCondLst>
                                            <p:cond delay="0"/>
                                          </p:stCondLst>
                                        </p:cTn>
                                        <p:tgtEl>
                                          <p:spTgt spid="64"/>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200"/>
                                  </p:stCondLst>
                                  <p:childTnLst>
                                    <p:set>
                                      <p:cBhvr>
                                        <p:cTn id="24" dur="1" fill="hold">
                                          <p:stCondLst>
                                            <p:cond delay="0"/>
                                          </p:stCondLst>
                                        </p:cTn>
                                        <p:tgtEl>
                                          <p:spTgt spid="66"/>
                                        </p:tgtEl>
                                        <p:attrNameLst>
                                          <p:attrName>style.visibility</p:attrName>
                                        </p:attrNameLst>
                                      </p:cBhvr>
                                      <p:to>
                                        <p:strVal val="visible"/>
                                      </p:to>
                                    </p:set>
                                  </p:childTnLst>
                                </p:cTn>
                              </p:par>
                            </p:childTnLst>
                          </p:cTn>
                        </p:par>
                        <p:par>
                          <p:cTn id="25" fill="hold">
                            <p:stCondLst>
                              <p:cond delay="1200"/>
                            </p:stCondLst>
                            <p:childTnLst>
                              <p:par>
                                <p:cTn id="26" presetID="1" presetClass="entr" presetSubtype="0" fill="hold" grpId="0" nodeType="afterEffect">
                                  <p:stCondLst>
                                    <p:cond delay="200"/>
                                  </p:stCondLst>
                                  <p:childTnLst>
                                    <p:set>
                                      <p:cBhvr>
                                        <p:cTn id="27" dur="1" fill="hold">
                                          <p:stCondLst>
                                            <p:cond delay="0"/>
                                          </p:stCondLst>
                                        </p:cTn>
                                        <p:tgtEl>
                                          <p:spTgt spid="68"/>
                                        </p:tgtEl>
                                        <p:attrNameLst>
                                          <p:attrName>style.visibility</p:attrName>
                                        </p:attrNameLst>
                                      </p:cBhvr>
                                      <p:to>
                                        <p:strVal val="visible"/>
                                      </p:to>
                                    </p:set>
                                  </p:childTnLst>
                                </p:cTn>
                              </p:par>
                            </p:childTnLst>
                          </p:cTn>
                        </p:par>
                        <p:par>
                          <p:cTn id="28" fill="hold">
                            <p:stCondLst>
                              <p:cond delay="1400"/>
                            </p:stCondLst>
                            <p:childTnLst>
                              <p:par>
                                <p:cTn id="29" presetID="1" presetClass="entr" presetSubtype="0" fill="hold" grpId="0" nodeType="afterEffect">
                                  <p:stCondLst>
                                    <p:cond delay="200"/>
                                  </p:stCondLst>
                                  <p:childTnLst>
                                    <p:set>
                                      <p:cBhvr>
                                        <p:cTn id="30" dur="1" fill="hold">
                                          <p:stCondLst>
                                            <p:cond delay="0"/>
                                          </p:stCondLst>
                                        </p:cTn>
                                        <p:tgtEl>
                                          <p:spTgt spid="70"/>
                                        </p:tgtEl>
                                        <p:attrNameLst>
                                          <p:attrName>style.visibility</p:attrName>
                                        </p:attrNameLst>
                                      </p:cBhvr>
                                      <p:to>
                                        <p:strVal val="visible"/>
                                      </p:to>
                                    </p:set>
                                  </p:childTnLst>
                                </p:cTn>
                              </p:par>
                            </p:childTnLst>
                          </p:cTn>
                        </p:par>
                        <p:par>
                          <p:cTn id="31" fill="hold">
                            <p:stCondLst>
                              <p:cond delay="1600"/>
                            </p:stCondLst>
                            <p:childTnLst>
                              <p:par>
                                <p:cTn id="32" presetID="1" presetClass="entr" presetSubtype="0" fill="hold" grpId="0" nodeType="afterEffect">
                                  <p:stCondLst>
                                    <p:cond delay="200"/>
                                  </p:stCondLst>
                                  <p:childTnLst>
                                    <p:set>
                                      <p:cBhvr>
                                        <p:cTn id="33" dur="1" fill="hold">
                                          <p:stCondLst>
                                            <p:cond delay="0"/>
                                          </p:stCondLst>
                                        </p:cTn>
                                        <p:tgtEl>
                                          <p:spTgt spid="72"/>
                                        </p:tgtEl>
                                        <p:attrNameLst>
                                          <p:attrName>style.visibility</p:attrName>
                                        </p:attrNameLst>
                                      </p:cBhvr>
                                      <p:to>
                                        <p:strVal val="visible"/>
                                      </p:to>
                                    </p:set>
                                  </p:childTnLst>
                                </p:cTn>
                              </p:par>
                            </p:childTnLst>
                          </p:cTn>
                        </p:par>
                        <p:par>
                          <p:cTn id="34" fill="hold">
                            <p:stCondLst>
                              <p:cond delay="1800"/>
                            </p:stCondLst>
                            <p:childTnLst>
                              <p:par>
                                <p:cTn id="35" presetID="1" presetClass="entr" presetSubtype="0" fill="hold" grpId="0" nodeType="afterEffect">
                                  <p:stCondLst>
                                    <p:cond delay="200"/>
                                  </p:stCondLst>
                                  <p:childTnLst>
                                    <p:set>
                                      <p:cBhvr>
                                        <p:cTn id="36" dur="1" fill="hold">
                                          <p:stCondLst>
                                            <p:cond delay="0"/>
                                          </p:stCondLst>
                                        </p:cTn>
                                        <p:tgtEl>
                                          <p:spTgt spid="74"/>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grpId="0" nodeType="afterEffect">
                                  <p:stCondLst>
                                    <p:cond delay="200"/>
                                  </p:stCondLst>
                                  <p:childTnLst>
                                    <p:set>
                                      <p:cBhvr>
                                        <p:cTn id="39" dur="1" fill="hold">
                                          <p:stCondLst>
                                            <p:cond delay="0"/>
                                          </p:stCondLst>
                                        </p:cTn>
                                        <p:tgtEl>
                                          <p:spTgt spid="76"/>
                                        </p:tgtEl>
                                        <p:attrNameLst>
                                          <p:attrName>style.visibility</p:attrName>
                                        </p:attrNameLst>
                                      </p:cBhvr>
                                      <p:to>
                                        <p:strVal val="visible"/>
                                      </p:to>
                                    </p:set>
                                  </p:childTnLst>
                                </p:cTn>
                              </p:par>
                            </p:childTnLst>
                          </p:cTn>
                        </p:par>
                        <p:par>
                          <p:cTn id="40" fill="hold">
                            <p:stCondLst>
                              <p:cond delay="2200"/>
                            </p:stCondLst>
                            <p:childTnLst>
                              <p:par>
                                <p:cTn id="41" presetID="1" presetClass="entr" presetSubtype="0" fill="hold" grpId="0" nodeType="afterEffect">
                                  <p:stCondLst>
                                    <p:cond delay="200"/>
                                  </p:stCondLst>
                                  <p:childTnLst>
                                    <p:set>
                                      <p:cBhvr>
                                        <p:cTn id="42" dur="1" fill="hold">
                                          <p:stCondLst>
                                            <p:cond delay="0"/>
                                          </p:stCondLst>
                                        </p:cTn>
                                        <p:tgtEl>
                                          <p:spTgt spid="78"/>
                                        </p:tgtEl>
                                        <p:attrNameLst>
                                          <p:attrName>style.visibility</p:attrName>
                                        </p:attrNameLst>
                                      </p:cBhvr>
                                      <p:to>
                                        <p:strVal val="visible"/>
                                      </p:to>
                                    </p:set>
                                  </p:childTnLst>
                                </p:cTn>
                              </p:par>
                            </p:childTnLst>
                          </p:cTn>
                        </p:par>
                        <p:par>
                          <p:cTn id="43" fill="hold">
                            <p:stCondLst>
                              <p:cond delay="2400"/>
                            </p:stCondLst>
                            <p:childTnLst>
                              <p:par>
                                <p:cTn id="44" presetID="1" presetClass="entr" presetSubtype="0" fill="hold" grpId="0" nodeType="afterEffect">
                                  <p:stCondLst>
                                    <p:cond delay="200"/>
                                  </p:stCondLst>
                                  <p:childTnLst>
                                    <p:set>
                                      <p:cBhvr>
                                        <p:cTn id="45" dur="1" fill="hold">
                                          <p:stCondLst>
                                            <p:cond delay="0"/>
                                          </p:stCondLst>
                                        </p:cTn>
                                        <p:tgtEl>
                                          <p:spTgt spid="80"/>
                                        </p:tgtEl>
                                        <p:attrNameLst>
                                          <p:attrName>style.visibility</p:attrName>
                                        </p:attrNameLst>
                                      </p:cBhvr>
                                      <p:to>
                                        <p:strVal val="visible"/>
                                      </p:to>
                                    </p:set>
                                  </p:childTnLst>
                                </p:cTn>
                              </p:par>
                            </p:childTnLst>
                          </p:cTn>
                        </p:par>
                        <p:par>
                          <p:cTn id="46" fill="hold">
                            <p:stCondLst>
                              <p:cond delay="2600"/>
                            </p:stCondLst>
                            <p:childTnLst>
                              <p:par>
                                <p:cTn id="47" presetID="23" presetClass="entr" presetSubtype="16"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 calcmode="lin" valueType="num">
                                      <p:cBhvr>
                                        <p:cTn id="53" dur="500" fill="hold"/>
                                        <p:tgtEl>
                                          <p:spTgt spid="57"/>
                                        </p:tgtEl>
                                        <p:attrNameLst>
                                          <p:attrName>ppt_w</p:attrName>
                                        </p:attrNameLst>
                                      </p:cBhvr>
                                      <p:tavLst>
                                        <p:tav tm="0">
                                          <p:val>
                                            <p:fltVal val="0"/>
                                          </p:val>
                                        </p:tav>
                                        <p:tav tm="100000">
                                          <p:val>
                                            <p:strVal val="#ppt_w"/>
                                          </p:val>
                                        </p:tav>
                                      </p:tavLst>
                                    </p:anim>
                                    <p:anim calcmode="lin" valueType="num">
                                      <p:cBhvr>
                                        <p:cTn id="54" dur="500" fill="hold"/>
                                        <p:tgtEl>
                                          <p:spTgt spid="57"/>
                                        </p:tgtEl>
                                        <p:attrNameLst>
                                          <p:attrName>ppt_h</p:attrName>
                                        </p:attrNameLst>
                                      </p:cBhvr>
                                      <p:tavLst>
                                        <p:tav tm="0">
                                          <p:val>
                                            <p:fltVal val="0"/>
                                          </p:val>
                                        </p:tav>
                                        <p:tav tm="100000">
                                          <p:val>
                                            <p:strVal val="#ppt_h"/>
                                          </p:val>
                                        </p:tav>
                                      </p:tavLst>
                                    </p:anim>
                                  </p:childTnLst>
                                </p:cTn>
                              </p:par>
                              <p:par>
                                <p:cTn id="55" presetID="23" presetClass="entr" presetSubtype="16"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p:cTn id="57" dur="500" fill="hold"/>
                                        <p:tgtEl>
                                          <p:spTgt spid="59"/>
                                        </p:tgtEl>
                                        <p:attrNameLst>
                                          <p:attrName>ppt_w</p:attrName>
                                        </p:attrNameLst>
                                      </p:cBhvr>
                                      <p:tavLst>
                                        <p:tav tm="0">
                                          <p:val>
                                            <p:fltVal val="0"/>
                                          </p:val>
                                        </p:tav>
                                        <p:tav tm="100000">
                                          <p:val>
                                            <p:strVal val="#ppt_w"/>
                                          </p:val>
                                        </p:tav>
                                      </p:tavLst>
                                    </p:anim>
                                    <p:anim calcmode="lin" valueType="num">
                                      <p:cBhvr>
                                        <p:cTn id="58" dur="500" fill="hold"/>
                                        <p:tgtEl>
                                          <p:spTgt spid="59"/>
                                        </p:tgtEl>
                                        <p:attrNameLst>
                                          <p:attrName>ppt_h</p:attrName>
                                        </p:attrNameLst>
                                      </p:cBhvr>
                                      <p:tavLst>
                                        <p:tav tm="0">
                                          <p:val>
                                            <p:fltVal val="0"/>
                                          </p:val>
                                        </p:tav>
                                        <p:tav tm="100000">
                                          <p:val>
                                            <p:strVal val="#ppt_h"/>
                                          </p:val>
                                        </p:tav>
                                      </p:tavLst>
                                    </p:anim>
                                  </p:childTnLst>
                                </p:cTn>
                              </p:par>
                              <p:par>
                                <p:cTn id="59" presetID="23" presetClass="entr" presetSubtype="16"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 calcmode="lin" valueType="num">
                                      <p:cBhvr>
                                        <p:cTn id="61" dur="500" fill="hold"/>
                                        <p:tgtEl>
                                          <p:spTgt spid="61"/>
                                        </p:tgtEl>
                                        <p:attrNameLst>
                                          <p:attrName>ppt_w</p:attrName>
                                        </p:attrNameLst>
                                      </p:cBhvr>
                                      <p:tavLst>
                                        <p:tav tm="0">
                                          <p:val>
                                            <p:fltVal val="0"/>
                                          </p:val>
                                        </p:tav>
                                        <p:tav tm="100000">
                                          <p:val>
                                            <p:strVal val="#ppt_w"/>
                                          </p:val>
                                        </p:tav>
                                      </p:tavLst>
                                    </p:anim>
                                    <p:anim calcmode="lin" valueType="num">
                                      <p:cBhvr>
                                        <p:cTn id="62" dur="500" fill="hold"/>
                                        <p:tgtEl>
                                          <p:spTgt spid="61"/>
                                        </p:tgtEl>
                                        <p:attrNameLst>
                                          <p:attrName>ppt_h</p:attrName>
                                        </p:attrNameLst>
                                      </p:cBhvr>
                                      <p:tavLst>
                                        <p:tav tm="0">
                                          <p:val>
                                            <p:fltVal val="0"/>
                                          </p:val>
                                        </p:tav>
                                        <p:tav tm="100000">
                                          <p:val>
                                            <p:strVal val="#ppt_h"/>
                                          </p:val>
                                        </p:tav>
                                      </p:tavLst>
                                    </p:anim>
                                  </p:childTnLst>
                                </p:cTn>
                              </p:par>
                              <p:par>
                                <p:cTn id="63" presetID="23" presetClass="entr" presetSubtype="16"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anim calcmode="lin" valueType="num">
                                      <p:cBhvr>
                                        <p:cTn id="65" dur="500" fill="hold"/>
                                        <p:tgtEl>
                                          <p:spTgt spid="63"/>
                                        </p:tgtEl>
                                        <p:attrNameLst>
                                          <p:attrName>ppt_w</p:attrName>
                                        </p:attrNameLst>
                                      </p:cBhvr>
                                      <p:tavLst>
                                        <p:tav tm="0">
                                          <p:val>
                                            <p:fltVal val="0"/>
                                          </p:val>
                                        </p:tav>
                                        <p:tav tm="100000">
                                          <p:val>
                                            <p:strVal val="#ppt_w"/>
                                          </p:val>
                                        </p:tav>
                                      </p:tavLst>
                                    </p:anim>
                                    <p:anim calcmode="lin" valueType="num">
                                      <p:cBhvr>
                                        <p:cTn id="66" dur="500" fill="hold"/>
                                        <p:tgtEl>
                                          <p:spTgt spid="63"/>
                                        </p:tgtEl>
                                        <p:attrNameLst>
                                          <p:attrName>ppt_h</p:attrName>
                                        </p:attrNameLst>
                                      </p:cBhvr>
                                      <p:tavLst>
                                        <p:tav tm="0">
                                          <p:val>
                                            <p:fltVal val="0"/>
                                          </p:val>
                                        </p:tav>
                                        <p:tav tm="100000">
                                          <p:val>
                                            <p:strVal val="#ppt_h"/>
                                          </p:val>
                                        </p:tav>
                                      </p:tavLst>
                                    </p:anim>
                                  </p:childTnLst>
                                </p:cTn>
                              </p:par>
                              <p:par>
                                <p:cTn id="67" presetID="23" presetClass="entr" presetSubtype="16"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anim calcmode="lin" valueType="num">
                                      <p:cBhvr>
                                        <p:cTn id="69" dur="500" fill="hold"/>
                                        <p:tgtEl>
                                          <p:spTgt spid="65"/>
                                        </p:tgtEl>
                                        <p:attrNameLst>
                                          <p:attrName>ppt_w</p:attrName>
                                        </p:attrNameLst>
                                      </p:cBhvr>
                                      <p:tavLst>
                                        <p:tav tm="0">
                                          <p:val>
                                            <p:fltVal val="0"/>
                                          </p:val>
                                        </p:tav>
                                        <p:tav tm="100000">
                                          <p:val>
                                            <p:strVal val="#ppt_w"/>
                                          </p:val>
                                        </p:tav>
                                      </p:tavLst>
                                    </p:anim>
                                    <p:anim calcmode="lin" valueType="num">
                                      <p:cBhvr>
                                        <p:cTn id="70" dur="500" fill="hold"/>
                                        <p:tgtEl>
                                          <p:spTgt spid="65"/>
                                        </p:tgtEl>
                                        <p:attrNameLst>
                                          <p:attrName>ppt_h</p:attrName>
                                        </p:attrNameLst>
                                      </p:cBhvr>
                                      <p:tavLst>
                                        <p:tav tm="0">
                                          <p:val>
                                            <p:fltVal val="0"/>
                                          </p:val>
                                        </p:tav>
                                        <p:tav tm="100000">
                                          <p:val>
                                            <p:strVal val="#ppt_h"/>
                                          </p:val>
                                        </p:tav>
                                      </p:tavLst>
                                    </p:anim>
                                  </p:childTnLst>
                                </p:cTn>
                              </p:par>
                              <p:par>
                                <p:cTn id="71" presetID="23" presetClass="entr" presetSubtype="16"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anim calcmode="lin" valueType="num">
                                      <p:cBhvr>
                                        <p:cTn id="73" dur="500" fill="hold"/>
                                        <p:tgtEl>
                                          <p:spTgt spid="67"/>
                                        </p:tgtEl>
                                        <p:attrNameLst>
                                          <p:attrName>ppt_w</p:attrName>
                                        </p:attrNameLst>
                                      </p:cBhvr>
                                      <p:tavLst>
                                        <p:tav tm="0">
                                          <p:val>
                                            <p:fltVal val="0"/>
                                          </p:val>
                                        </p:tav>
                                        <p:tav tm="100000">
                                          <p:val>
                                            <p:strVal val="#ppt_w"/>
                                          </p:val>
                                        </p:tav>
                                      </p:tavLst>
                                    </p:anim>
                                    <p:anim calcmode="lin" valueType="num">
                                      <p:cBhvr>
                                        <p:cTn id="74" dur="500" fill="hold"/>
                                        <p:tgtEl>
                                          <p:spTgt spid="67"/>
                                        </p:tgtEl>
                                        <p:attrNameLst>
                                          <p:attrName>ppt_h</p:attrName>
                                        </p:attrNameLst>
                                      </p:cBhvr>
                                      <p:tavLst>
                                        <p:tav tm="0">
                                          <p:val>
                                            <p:fltVal val="0"/>
                                          </p:val>
                                        </p:tav>
                                        <p:tav tm="100000">
                                          <p:val>
                                            <p:strVal val="#ppt_h"/>
                                          </p:val>
                                        </p:tav>
                                      </p:tavLst>
                                    </p:anim>
                                  </p:childTnLst>
                                </p:cTn>
                              </p:par>
                              <p:par>
                                <p:cTn id="75" presetID="23" presetClass="entr" presetSubtype="16" fill="hold" grpId="0" nodeType="withEffect">
                                  <p:stCondLst>
                                    <p:cond delay="0"/>
                                  </p:stCondLst>
                                  <p:childTnLst>
                                    <p:set>
                                      <p:cBhvr>
                                        <p:cTn id="76" dur="1" fill="hold">
                                          <p:stCondLst>
                                            <p:cond delay="0"/>
                                          </p:stCondLst>
                                        </p:cTn>
                                        <p:tgtEl>
                                          <p:spTgt spid="69"/>
                                        </p:tgtEl>
                                        <p:attrNameLst>
                                          <p:attrName>style.visibility</p:attrName>
                                        </p:attrNameLst>
                                      </p:cBhvr>
                                      <p:to>
                                        <p:strVal val="visible"/>
                                      </p:to>
                                    </p:set>
                                    <p:anim calcmode="lin" valueType="num">
                                      <p:cBhvr>
                                        <p:cTn id="77" dur="500" fill="hold"/>
                                        <p:tgtEl>
                                          <p:spTgt spid="69"/>
                                        </p:tgtEl>
                                        <p:attrNameLst>
                                          <p:attrName>ppt_w</p:attrName>
                                        </p:attrNameLst>
                                      </p:cBhvr>
                                      <p:tavLst>
                                        <p:tav tm="0">
                                          <p:val>
                                            <p:fltVal val="0"/>
                                          </p:val>
                                        </p:tav>
                                        <p:tav tm="100000">
                                          <p:val>
                                            <p:strVal val="#ppt_w"/>
                                          </p:val>
                                        </p:tav>
                                      </p:tavLst>
                                    </p:anim>
                                    <p:anim calcmode="lin" valueType="num">
                                      <p:cBhvr>
                                        <p:cTn id="78" dur="500" fill="hold"/>
                                        <p:tgtEl>
                                          <p:spTgt spid="69"/>
                                        </p:tgtEl>
                                        <p:attrNameLst>
                                          <p:attrName>ppt_h</p:attrName>
                                        </p:attrNameLst>
                                      </p:cBhvr>
                                      <p:tavLst>
                                        <p:tav tm="0">
                                          <p:val>
                                            <p:fltVal val="0"/>
                                          </p:val>
                                        </p:tav>
                                        <p:tav tm="100000">
                                          <p:val>
                                            <p:strVal val="#ppt_h"/>
                                          </p:val>
                                        </p:tav>
                                      </p:tavLst>
                                    </p:anim>
                                  </p:childTnLst>
                                </p:cTn>
                              </p:par>
                              <p:par>
                                <p:cTn id="79" presetID="23" presetClass="entr" presetSubtype="16"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anim calcmode="lin" valueType="num">
                                      <p:cBhvr>
                                        <p:cTn id="81" dur="500" fill="hold"/>
                                        <p:tgtEl>
                                          <p:spTgt spid="71"/>
                                        </p:tgtEl>
                                        <p:attrNameLst>
                                          <p:attrName>ppt_w</p:attrName>
                                        </p:attrNameLst>
                                      </p:cBhvr>
                                      <p:tavLst>
                                        <p:tav tm="0">
                                          <p:val>
                                            <p:fltVal val="0"/>
                                          </p:val>
                                        </p:tav>
                                        <p:tav tm="100000">
                                          <p:val>
                                            <p:strVal val="#ppt_w"/>
                                          </p:val>
                                        </p:tav>
                                      </p:tavLst>
                                    </p:anim>
                                    <p:anim calcmode="lin" valueType="num">
                                      <p:cBhvr>
                                        <p:cTn id="82" dur="500" fill="hold"/>
                                        <p:tgtEl>
                                          <p:spTgt spid="71"/>
                                        </p:tgtEl>
                                        <p:attrNameLst>
                                          <p:attrName>ppt_h</p:attrName>
                                        </p:attrNameLst>
                                      </p:cBhvr>
                                      <p:tavLst>
                                        <p:tav tm="0">
                                          <p:val>
                                            <p:fltVal val="0"/>
                                          </p:val>
                                        </p:tav>
                                        <p:tav tm="100000">
                                          <p:val>
                                            <p:strVal val="#ppt_h"/>
                                          </p:val>
                                        </p:tav>
                                      </p:tavLst>
                                    </p:anim>
                                  </p:childTnLst>
                                </p:cTn>
                              </p:par>
                              <p:par>
                                <p:cTn id="83" presetID="23" presetClass="entr" presetSubtype="16" fill="hold" grpId="0" nodeType="with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p:cTn id="85" dur="500" fill="hold"/>
                                        <p:tgtEl>
                                          <p:spTgt spid="73"/>
                                        </p:tgtEl>
                                        <p:attrNameLst>
                                          <p:attrName>ppt_w</p:attrName>
                                        </p:attrNameLst>
                                      </p:cBhvr>
                                      <p:tavLst>
                                        <p:tav tm="0">
                                          <p:val>
                                            <p:fltVal val="0"/>
                                          </p:val>
                                        </p:tav>
                                        <p:tav tm="100000">
                                          <p:val>
                                            <p:strVal val="#ppt_w"/>
                                          </p:val>
                                        </p:tav>
                                      </p:tavLst>
                                    </p:anim>
                                    <p:anim calcmode="lin" valueType="num">
                                      <p:cBhvr>
                                        <p:cTn id="86" dur="500" fill="hold"/>
                                        <p:tgtEl>
                                          <p:spTgt spid="73"/>
                                        </p:tgtEl>
                                        <p:attrNameLst>
                                          <p:attrName>ppt_h</p:attrName>
                                        </p:attrNameLst>
                                      </p:cBhvr>
                                      <p:tavLst>
                                        <p:tav tm="0">
                                          <p:val>
                                            <p:fltVal val="0"/>
                                          </p:val>
                                        </p:tav>
                                        <p:tav tm="100000">
                                          <p:val>
                                            <p:strVal val="#ppt_h"/>
                                          </p:val>
                                        </p:tav>
                                      </p:tavLst>
                                    </p:anim>
                                  </p:childTnLst>
                                </p:cTn>
                              </p:par>
                              <p:par>
                                <p:cTn id="87" presetID="23" presetClass="entr" presetSubtype="16"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anim calcmode="lin" valueType="num">
                                      <p:cBhvr>
                                        <p:cTn id="89" dur="500" fill="hold"/>
                                        <p:tgtEl>
                                          <p:spTgt spid="75"/>
                                        </p:tgtEl>
                                        <p:attrNameLst>
                                          <p:attrName>ppt_w</p:attrName>
                                        </p:attrNameLst>
                                      </p:cBhvr>
                                      <p:tavLst>
                                        <p:tav tm="0">
                                          <p:val>
                                            <p:fltVal val="0"/>
                                          </p:val>
                                        </p:tav>
                                        <p:tav tm="100000">
                                          <p:val>
                                            <p:strVal val="#ppt_w"/>
                                          </p:val>
                                        </p:tav>
                                      </p:tavLst>
                                    </p:anim>
                                    <p:anim calcmode="lin" valueType="num">
                                      <p:cBhvr>
                                        <p:cTn id="90" dur="500" fill="hold"/>
                                        <p:tgtEl>
                                          <p:spTgt spid="75"/>
                                        </p:tgtEl>
                                        <p:attrNameLst>
                                          <p:attrName>ppt_h</p:attrName>
                                        </p:attrNameLst>
                                      </p:cBhvr>
                                      <p:tavLst>
                                        <p:tav tm="0">
                                          <p:val>
                                            <p:fltVal val="0"/>
                                          </p:val>
                                        </p:tav>
                                        <p:tav tm="100000">
                                          <p:val>
                                            <p:strVal val="#ppt_h"/>
                                          </p:val>
                                        </p:tav>
                                      </p:tavLst>
                                    </p:anim>
                                  </p:childTnLst>
                                </p:cTn>
                              </p:par>
                              <p:par>
                                <p:cTn id="91" presetID="23" presetClass="entr" presetSubtype="16" fill="hold" grpId="0" nodeType="withEffect">
                                  <p:stCondLst>
                                    <p:cond delay="0"/>
                                  </p:stCondLst>
                                  <p:childTnLst>
                                    <p:set>
                                      <p:cBhvr>
                                        <p:cTn id="92" dur="1" fill="hold">
                                          <p:stCondLst>
                                            <p:cond delay="0"/>
                                          </p:stCondLst>
                                        </p:cTn>
                                        <p:tgtEl>
                                          <p:spTgt spid="77"/>
                                        </p:tgtEl>
                                        <p:attrNameLst>
                                          <p:attrName>style.visibility</p:attrName>
                                        </p:attrNameLst>
                                      </p:cBhvr>
                                      <p:to>
                                        <p:strVal val="visible"/>
                                      </p:to>
                                    </p:set>
                                    <p:anim calcmode="lin" valueType="num">
                                      <p:cBhvr>
                                        <p:cTn id="93" dur="500" fill="hold"/>
                                        <p:tgtEl>
                                          <p:spTgt spid="77"/>
                                        </p:tgtEl>
                                        <p:attrNameLst>
                                          <p:attrName>ppt_w</p:attrName>
                                        </p:attrNameLst>
                                      </p:cBhvr>
                                      <p:tavLst>
                                        <p:tav tm="0">
                                          <p:val>
                                            <p:fltVal val="0"/>
                                          </p:val>
                                        </p:tav>
                                        <p:tav tm="100000">
                                          <p:val>
                                            <p:strVal val="#ppt_w"/>
                                          </p:val>
                                        </p:tav>
                                      </p:tavLst>
                                    </p:anim>
                                    <p:anim calcmode="lin" valueType="num">
                                      <p:cBhvr>
                                        <p:cTn id="94" dur="500" fill="hold"/>
                                        <p:tgtEl>
                                          <p:spTgt spid="77"/>
                                        </p:tgtEl>
                                        <p:attrNameLst>
                                          <p:attrName>ppt_h</p:attrName>
                                        </p:attrNameLst>
                                      </p:cBhvr>
                                      <p:tavLst>
                                        <p:tav tm="0">
                                          <p:val>
                                            <p:fltVal val="0"/>
                                          </p:val>
                                        </p:tav>
                                        <p:tav tm="100000">
                                          <p:val>
                                            <p:strVal val="#ppt_h"/>
                                          </p:val>
                                        </p:tav>
                                      </p:tavLst>
                                    </p:anim>
                                  </p:childTnLst>
                                </p:cTn>
                              </p:par>
                              <p:par>
                                <p:cTn id="95" presetID="23" presetClass="entr" presetSubtype="16" fill="hold" grpId="0" nodeType="withEffect">
                                  <p:stCondLst>
                                    <p:cond delay="0"/>
                                  </p:stCondLst>
                                  <p:childTnLst>
                                    <p:set>
                                      <p:cBhvr>
                                        <p:cTn id="96" dur="1" fill="hold">
                                          <p:stCondLst>
                                            <p:cond delay="0"/>
                                          </p:stCondLst>
                                        </p:cTn>
                                        <p:tgtEl>
                                          <p:spTgt spid="79"/>
                                        </p:tgtEl>
                                        <p:attrNameLst>
                                          <p:attrName>style.visibility</p:attrName>
                                        </p:attrNameLst>
                                      </p:cBhvr>
                                      <p:to>
                                        <p:strVal val="visible"/>
                                      </p:to>
                                    </p:set>
                                    <p:anim calcmode="lin" valueType="num">
                                      <p:cBhvr>
                                        <p:cTn id="97" dur="500" fill="hold"/>
                                        <p:tgtEl>
                                          <p:spTgt spid="79"/>
                                        </p:tgtEl>
                                        <p:attrNameLst>
                                          <p:attrName>ppt_w</p:attrName>
                                        </p:attrNameLst>
                                      </p:cBhvr>
                                      <p:tavLst>
                                        <p:tav tm="0">
                                          <p:val>
                                            <p:fltVal val="0"/>
                                          </p:val>
                                        </p:tav>
                                        <p:tav tm="100000">
                                          <p:val>
                                            <p:strVal val="#ppt_w"/>
                                          </p:val>
                                        </p:tav>
                                      </p:tavLst>
                                    </p:anim>
                                    <p:anim calcmode="lin" valueType="num">
                                      <p:cBhvr>
                                        <p:cTn id="98" dur="500" fill="hold"/>
                                        <p:tgtEl>
                                          <p:spTgt spid="79"/>
                                        </p:tgtEl>
                                        <p:attrNameLst>
                                          <p:attrName>ppt_h</p:attrName>
                                        </p:attrNameLst>
                                      </p:cBhvr>
                                      <p:tavLst>
                                        <p:tav tm="0">
                                          <p:val>
                                            <p:fltVal val="0"/>
                                          </p:val>
                                        </p:tav>
                                        <p:tav tm="100000">
                                          <p:val>
                                            <p:strVal val="#ppt_h"/>
                                          </p:val>
                                        </p:tav>
                                      </p:tavLst>
                                    </p:anim>
                                  </p:childTnLst>
                                </p:cTn>
                              </p:par>
                              <p:par>
                                <p:cTn id="99" presetID="23" presetClass="entr" presetSubtype="16" fill="hold" grpId="0" nodeType="withEffect">
                                  <p:stCondLst>
                                    <p:cond delay="0"/>
                                  </p:stCondLst>
                                  <p:childTnLst>
                                    <p:set>
                                      <p:cBhvr>
                                        <p:cTn id="100" dur="1" fill="hold">
                                          <p:stCondLst>
                                            <p:cond delay="0"/>
                                          </p:stCondLst>
                                        </p:cTn>
                                        <p:tgtEl>
                                          <p:spTgt spid="81"/>
                                        </p:tgtEl>
                                        <p:attrNameLst>
                                          <p:attrName>style.visibility</p:attrName>
                                        </p:attrNameLst>
                                      </p:cBhvr>
                                      <p:to>
                                        <p:strVal val="visible"/>
                                      </p:to>
                                    </p:set>
                                    <p:anim calcmode="lin" valueType="num">
                                      <p:cBhvr>
                                        <p:cTn id="101" dur="500" fill="hold"/>
                                        <p:tgtEl>
                                          <p:spTgt spid="81"/>
                                        </p:tgtEl>
                                        <p:attrNameLst>
                                          <p:attrName>ppt_w</p:attrName>
                                        </p:attrNameLst>
                                      </p:cBhvr>
                                      <p:tavLst>
                                        <p:tav tm="0">
                                          <p:val>
                                            <p:fltVal val="0"/>
                                          </p:val>
                                        </p:tav>
                                        <p:tav tm="100000">
                                          <p:val>
                                            <p:strVal val="#ppt_w"/>
                                          </p:val>
                                        </p:tav>
                                      </p:tavLst>
                                    </p:anim>
                                    <p:anim calcmode="lin" valueType="num">
                                      <p:cBhvr>
                                        <p:cTn id="102" dur="500" fill="hold"/>
                                        <p:tgtEl>
                                          <p:spTgt spid="81"/>
                                        </p:tgtEl>
                                        <p:attrNameLst>
                                          <p:attrName>ppt_h</p:attrName>
                                        </p:attrNameLst>
                                      </p:cBhvr>
                                      <p:tavLst>
                                        <p:tav tm="0">
                                          <p:val>
                                            <p:fltVal val="0"/>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18" presetClass="entr" presetSubtype="9" fill="hold" nodeType="clickEffect">
                                  <p:stCondLst>
                                    <p:cond delay="0"/>
                                  </p:stCondLst>
                                  <p:childTnLst>
                                    <p:set>
                                      <p:cBhvr>
                                        <p:cTn id="106" dur="1" fill="hold">
                                          <p:stCondLst>
                                            <p:cond delay="0"/>
                                          </p:stCondLst>
                                        </p:cTn>
                                        <p:tgtEl>
                                          <p:spTgt spid="88"/>
                                        </p:tgtEl>
                                        <p:attrNameLst>
                                          <p:attrName>style.visibility</p:attrName>
                                        </p:attrNameLst>
                                      </p:cBhvr>
                                      <p:to>
                                        <p:strVal val="visible"/>
                                      </p:to>
                                    </p:set>
                                    <p:animEffect transition="in" filter="strips(upLeft)">
                                      <p:cBhvr>
                                        <p:cTn id="107" dur="500"/>
                                        <p:tgtEl>
                                          <p:spTgt spid="88"/>
                                        </p:tgtEl>
                                      </p:cBhvr>
                                    </p:animEffect>
                                  </p:childTnLst>
                                </p:cTn>
                              </p:par>
                              <p:par>
                                <p:cTn id="108" presetID="18" presetClass="entr" presetSubtype="3" fill="hold" nodeType="withEffect">
                                  <p:stCondLst>
                                    <p:cond delay="0"/>
                                  </p:stCondLst>
                                  <p:childTnLst>
                                    <p:set>
                                      <p:cBhvr>
                                        <p:cTn id="109" dur="1" fill="hold">
                                          <p:stCondLst>
                                            <p:cond delay="0"/>
                                          </p:stCondLst>
                                        </p:cTn>
                                        <p:tgtEl>
                                          <p:spTgt spid="85"/>
                                        </p:tgtEl>
                                        <p:attrNameLst>
                                          <p:attrName>style.visibility</p:attrName>
                                        </p:attrNameLst>
                                      </p:cBhvr>
                                      <p:to>
                                        <p:strVal val="visible"/>
                                      </p:to>
                                    </p:set>
                                    <p:animEffect transition="in" filter="strips(upRight)">
                                      <p:cBhvr>
                                        <p:cTn id="110" dur="500"/>
                                        <p:tgtEl>
                                          <p:spTgt spid="85"/>
                                        </p:tgtEl>
                                      </p:cBhvr>
                                    </p:animEffect>
                                  </p:childTnLst>
                                </p:cTn>
                              </p:par>
                            </p:childTnLst>
                          </p:cTn>
                        </p:par>
                        <p:par>
                          <p:cTn id="111" fill="hold">
                            <p:stCondLst>
                              <p:cond delay="500"/>
                            </p:stCondLst>
                            <p:childTnLst>
                              <p:par>
                                <p:cTn id="112" presetID="1" presetClass="entr" presetSubtype="0" fill="hold" grpId="0" nodeType="after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8" presetClass="entr" presetSubtype="9" fill="hold" nodeType="clickEffect">
                                  <p:stCondLst>
                                    <p:cond delay="0"/>
                                  </p:stCondLst>
                                  <p:childTnLst>
                                    <p:set>
                                      <p:cBhvr>
                                        <p:cTn id="117" dur="1" fill="hold">
                                          <p:stCondLst>
                                            <p:cond delay="0"/>
                                          </p:stCondLst>
                                        </p:cTn>
                                        <p:tgtEl>
                                          <p:spTgt spid="100"/>
                                        </p:tgtEl>
                                        <p:attrNameLst>
                                          <p:attrName>style.visibility</p:attrName>
                                        </p:attrNameLst>
                                      </p:cBhvr>
                                      <p:to>
                                        <p:strVal val="visible"/>
                                      </p:to>
                                    </p:set>
                                    <p:animEffect transition="in" filter="strips(upLeft)">
                                      <p:cBhvr>
                                        <p:cTn id="118" dur="500"/>
                                        <p:tgtEl>
                                          <p:spTgt spid="100"/>
                                        </p:tgtEl>
                                      </p:cBhvr>
                                    </p:animEffect>
                                  </p:childTnLst>
                                </p:cTn>
                              </p:par>
                              <p:par>
                                <p:cTn id="119" presetID="18" presetClass="entr" presetSubtype="3" fill="hold" nodeType="withEffect">
                                  <p:stCondLst>
                                    <p:cond delay="0"/>
                                  </p:stCondLst>
                                  <p:childTnLst>
                                    <p:set>
                                      <p:cBhvr>
                                        <p:cTn id="120" dur="1" fill="hold">
                                          <p:stCondLst>
                                            <p:cond delay="0"/>
                                          </p:stCondLst>
                                        </p:cTn>
                                        <p:tgtEl>
                                          <p:spTgt spid="101"/>
                                        </p:tgtEl>
                                        <p:attrNameLst>
                                          <p:attrName>style.visibility</p:attrName>
                                        </p:attrNameLst>
                                      </p:cBhvr>
                                      <p:to>
                                        <p:strVal val="visible"/>
                                      </p:to>
                                    </p:set>
                                    <p:animEffect transition="in" filter="strips(upRight)">
                                      <p:cBhvr>
                                        <p:cTn id="121" dur="500"/>
                                        <p:tgtEl>
                                          <p:spTgt spid="101"/>
                                        </p:tgtEl>
                                      </p:cBhvr>
                                    </p:animEffect>
                                  </p:childTnLst>
                                </p:cTn>
                              </p:par>
                            </p:childTnLst>
                          </p:cTn>
                        </p:par>
                        <p:par>
                          <p:cTn id="122" fill="hold">
                            <p:stCondLst>
                              <p:cond delay="500"/>
                            </p:stCondLst>
                            <p:childTnLst>
                              <p:par>
                                <p:cTn id="123" presetID="1" presetClass="entr" presetSubtype="0" fill="hold" grpId="0" nodeType="afterEffect">
                                  <p:stCondLst>
                                    <p:cond delay="0"/>
                                  </p:stCondLst>
                                  <p:childTnLst>
                                    <p:set>
                                      <p:cBhvr>
                                        <p:cTn id="124" dur="1" fill="hold">
                                          <p:stCondLst>
                                            <p:cond delay="0"/>
                                          </p:stCondLst>
                                        </p:cTn>
                                        <p:tgtEl>
                                          <p:spTgt spid="9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8" presetClass="entr" presetSubtype="9" fill="hold" nodeType="clickEffect">
                                  <p:stCondLst>
                                    <p:cond delay="0"/>
                                  </p:stCondLst>
                                  <p:childTnLst>
                                    <p:set>
                                      <p:cBhvr>
                                        <p:cTn id="128" dur="1" fill="hold">
                                          <p:stCondLst>
                                            <p:cond delay="0"/>
                                          </p:stCondLst>
                                        </p:cTn>
                                        <p:tgtEl>
                                          <p:spTgt spid="106"/>
                                        </p:tgtEl>
                                        <p:attrNameLst>
                                          <p:attrName>style.visibility</p:attrName>
                                        </p:attrNameLst>
                                      </p:cBhvr>
                                      <p:to>
                                        <p:strVal val="visible"/>
                                      </p:to>
                                    </p:set>
                                    <p:animEffect transition="in" filter="strips(upLeft)">
                                      <p:cBhvr>
                                        <p:cTn id="129" dur="500"/>
                                        <p:tgtEl>
                                          <p:spTgt spid="106"/>
                                        </p:tgtEl>
                                      </p:cBhvr>
                                    </p:animEffect>
                                  </p:childTnLst>
                                </p:cTn>
                              </p:par>
                              <p:par>
                                <p:cTn id="130" presetID="18" presetClass="entr" presetSubtype="3" fill="hold" nodeType="withEffect">
                                  <p:stCondLst>
                                    <p:cond delay="0"/>
                                  </p:stCondLst>
                                  <p:childTnLst>
                                    <p:set>
                                      <p:cBhvr>
                                        <p:cTn id="131" dur="1" fill="hold">
                                          <p:stCondLst>
                                            <p:cond delay="0"/>
                                          </p:stCondLst>
                                        </p:cTn>
                                        <p:tgtEl>
                                          <p:spTgt spid="105"/>
                                        </p:tgtEl>
                                        <p:attrNameLst>
                                          <p:attrName>style.visibility</p:attrName>
                                        </p:attrNameLst>
                                      </p:cBhvr>
                                      <p:to>
                                        <p:strVal val="visible"/>
                                      </p:to>
                                    </p:set>
                                    <p:animEffect transition="in" filter="strips(upRight)">
                                      <p:cBhvr>
                                        <p:cTn id="132" dur="500"/>
                                        <p:tgtEl>
                                          <p:spTgt spid="105"/>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10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8" presetClass="entr" presetSubtype="9" fill="hold" nodeType="click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strips(upLeft)">
                                      <p:cBhvr>
                                        <p:cTn id="140" dur="500"/>
                                        <p:tgtEl>
                                          <p:spTgt spid="109"/>
                                        </p:tgtEl>
                                      </p:cBhvr>
                                    </p:animEffect>
                                  </p:childTnLst>
                                </p:cTn>
                              </p:par>
                              <p:par>
                                <p:cTn id="141" presetID="18" presetClass="entr" presetSubtype="3" fill="hold" nodeType="withEffect">
                                  <p:stCondLst>
                                    <p:cond delay="0"/>
                                  </p:stCondLst>
                                  <p:childTnLst>
                                    <p:set>
                                      <p:cBhvr>
                                        <p:cTn id="142" dur="1" fill="hold">
                                          <p:stCondLst>
                                            <p:cond delay="0"/>
                                          </p:stCondLst>
                                        </p:cTn>
                                        <p:tgtEl>
                                          <p:spTgt spid="108"/>
                                        </p:tgtEl>
                                        <p:attrNameLst>
                                          <p:attrName>style.visibility</p:attrName>
                                        </p:attrNameLst>
                                      </p:cBhvr>
                                      <p:to>
                                        <p:strVal val="visible"/>
                                      </p:to>
                                    </p:set>
                                    <p:animEffect transition="in" filter="strips(upRight)">
                                      <p:cBhvr>
                                        <p:cTn id="143" dur="500"/>
                                        <p:tgtEl>
                                          <p:spTgt spid="108"/>
                                        </p:tgtEl>
                                      </p:cBhvr>
                                    </p:animEffect>
                                  </p:childTnLst>
                                </p:cTn>
                              </p:par>
                            </p:childTnLst>
                          </p:cTn>
                        </p:par>
                        <p:par>
                          <p:cTn id="144" fill="hold">
                            <p:stCondLst>
                              <p:cond delay="500"/>
                            </p:stCondLst>
                            <p:childTnLst>
                              <p:par>
                                <p:cTn id="145" presetID="1" presetClass="entr" presetSubtype="0" fill="hold" grpId="0" nodeType="afterEffect">
                                  <p:stCondLst>
                                    <p:cond delay="0"/>
                                  </p:stCondLst>
                                  <p:childTnLst>
                                    <p:set>
                                      <p:cBhvr>
                                        <p:cTn id="146" dur="1" fill="hold">
                                          <p:stCondLst>
                                            <p:cond delay="0"/>
                                          </p:stCondLst>
                                        </p:cTn>
                                        <p:tgtEl>
                                          <p:spTgt spid="10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8" presetClass="entr" presetSubtype="9" fill="hold" nodeType="clickEffect">
                                  <p:stCondLst>
                                    <p:cond delay="0"/>
                                  </p:stCondLst>
                                  <p:childTnLst>
                                    <p:set>
                                      <p:cBhvr>
                                        <p:cTn id="150" dur="1" fill="hold">
                                          <p:stCondLst>
                                            <p:cond delay="0"/>
                                          </p:stCondLst>
                                        </p:cTn>
                                        <p:tgtEl>
                                          <p:spTgt spid="111"/>
                                        </p:tgtEl>
                                        <p:attrNameLst>
                                          <p:attrName>style.visibility</p:attrName>
                                        </p:attrNameLst>
                                      </p:cBhvr>
                                      <p:to>
                                        <p:strVal val="visible"/>
                                      </p:to>
                                    </p:set>
                                    <p:animEffect transition="in" filter="strips(upLeft)">
                                      <p:cBhvr>
                                        <p:cTn id="151" dur="500"/>
                                        <p:tgtEl>
                                          <p:spTgt spid="111"/>
                                        </p:tgtEl>
                                      </p:cBhvr>
                                    </p:animEffect>
                                  </p:childTnLst>
                                </p:cTn>
                              </p:par>
                              <p:par>
                                <p:cTn id="152" presetID="18" presetClass="entr" presetSubtype="3" fill="hold" grpId="0" nodeType="withEffect">
                                  <p:stCondLst>
                                    <p:cond delay="0"/>
                                  </p:stCondLst>
                                  <p:childTnLst>
                                    <p:set>
                                      <p:cBhvr>
                                        <p:cTn id="153" dur="1" fill="hold">
                                          <p:stCondLst>
                                            <p:cond delay="0"/>
                                          </p:stCondLst>
                                        </p:cTn>
                                        <p:tgtEl>
                                          <p:spTgt spid="114"/>
                                        </p:tgtEl>
                                        <p:attrNameLst>
                                          <p:attrName>style.visibility</p:attrName>
                                        </p:attrNameLst>
                                      </p:cBhvr>
                                      <p:to>
                                        <p:strVal val="visible"/>
                                      </p:to>
                                    </p:set>
                                    <p:animEffect transition="in" filter="strips(upRight)">
                                      <p:cBhvr>
                                        <p:cTn id="154" dur="500"/>
                                        <p:tgtEl>
                                          <p:spTgt spid="114"/>
                                        </p:tgtEl>
                                      </p:cBhvr>
                                    </p:animEffect>
                                  </p:childTnLst>
                                </p:cTn>
                              </p:par>
                            </p:childTnLst>
                          </p:cTn>
                        </p:par>
                        <p:par>
                          <p:cTn id="155" fill="hold">
                            <p:stCondLst>
                              <p:cond delay="500"/>
                            </p:stCondLst>
                            <p:childTnLst>
                              <p:par>
                                <p:cTn id="156" presetID="1" presetClass="entr" presetSubtype="0" fill="hold" grpId="0" nodeType="afterEffect">
                                  <p:stCondLst>
                                    <p:cond delay="0"/>
                                  </p:stCondLst>
                                  <p:childTnLst>
                                    <p:set>
                                      <p:cBhvr>
                                        <p:cTn id="157" dur="1" fill="hold">
                                          <p:stCondLst>
                                            <p:cond delay="0"/>
                                          </p:stCondLst>
                                        </p:cTn>
                                        <p:tgtEl>
                                          <p:spTgt spid="11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8" presetClass="entr" presetSubtype="9" fill="hold" nodeType="clickEffect">
                                  <p:stCondLst>
                                    <p:cond delay="0"/>
                                  </p:stCondLst>
                                  <p:childTnLst>
                                    <p:set>
                                      <p:cBhvr>
                                        <p:cTn id="161" dur="1" fill="hold">
                                          <p:stCondLst>
                                            <p:cond delay="0"/>
                                          </p:stCondLst>
                                        </p:cTn>
                                        <p:tgtEl>
                                          <p:spTgt spid="117"/>
                                        </p:tgtEl>
                                        <p:attrNameLst>
                                          <p:attrName>style.visibility</p:attrName>
                                        </p:attrNameLst>
                                      </p:cBhvr>
                                      <p:to>
                                        <p:strVal val="visible"/>
                                      </p:to>
                                    </p:set>
                                    <p:animEffect transition="in" filter="strips(upLeft)">
                                      <p:cBhvr>
                                        <p:cTn id="162" dur="500"/>
                                        <p:tgtEl>
                                          <p:spTgt spid="117"/>
                                        </p:tgtEl>
                                      </p:cBhvr>
                                    </p:animEffect>
                                  </p:childTnLst>
                                </p:cTn>
                              </p:par>
                              <p:par>
                                <p:cTn id="163" presetID="18" presetClass="entr" presetSubtype="3" fill="hold" nodeType="withEffect">
                                  <p:stCondLst>
                                    <p:cond delay="0"/>
                                  </p:stCondLst>
                                  <p:childTnLst>
                                    <p:set>
                                      <p:cBhvr>
                                        <p:cTn id="164" dur="1" fill="hold">
                                          <p:stCondLst>
                                            <p:cond delay="0"/>
                                          </p:stCondLst>
                                        </p:cTn>
                                        <p:tgtEl>
                                          <p:spTgt spid="116"/>
                                        </p:tgtEl>
                                        <p:attrNameLst>
                                          <p:attrName>style.visibility</p:attrName>
                                        </p:attrNameLst>
                                      </p:cBhvr>
                                      <p:to>
                                        <p:strVal val="visible"/>
                                      </p:to>
                                    </p:set>
                                    <p:animEffect transition="in" filter="strips(upRight)">
                                      <p:cBhvr>
                                        <p:cTn id="165" dur="500"/>
                                        <p:tgtEl>
                                          <p:spTgt spid="116"/>
                                        </p:tgtEl>
                                      </p:cBhvr>
                                    </p:animEffect>
                                  </p:childTnLst>
                                </p:cTn>
                              </p:par>
                            </p:childTnLst>
                          </p:cTn>
                        </p:par>
                        <p:par>
                          <p:cTn id="166" fill="hold">
                            <p:stCondLst>
                              <p:cond delay="500"/>
                            </p:stCondLst>
                            <p:childTnLst>
                              <p:par>
                                <p:cTn id="167" presetID="1" presetClass="entr" presetSubtype="0" fill="hold" grpId="0" nodeType="afterEffect">
                                  <p:stCondLst>
                                    <p:cond delay="0"/>
                                  </p:stCondLst>
                                  <p:childTnLst>
                                    <p:set>
                                      <p:cBhvr>
                                        <p:cTn id="168" dur="1" fill="hold">
                                          <p:stCondLst>
                                            <p:cond delay="0"/>
                                          </p:stCondLst>
                                        </p:cTn>
                                        <p:tgtEl>
                                          <p:spTgt spid="115"/>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8" presetClass="entr" presetSubtype="9" fill="hold" nodeType="clickEffect">
                                  <p:stCondLst>
                                    <p:cond delay="0"/>
                                  </p:stCondLst>
                                  <p:childTnLst>
                                    <p:set>
                                      <p:cBhvr>
                                        <p:cTn id="172" dur="1" fill="hold">
                                          <p:stCondLst>
                                            <p:cond delay="0"/>
                                          </p:stCondLst>
                                        </p:cTn>
                                        <p:tgtEl>
                                          <p:spTgt spid="121"/>
                                        </p:tgtEl>
                                        <p:attrNameLst>
                                          <p:attrName>style.visibility</p:attrName>
                                        </p:attrNameLst>
                                      </p:cBhvr>
                                      <p:to>
                                        <p:strVal val="visible"/>
                                      </p:to>
                                    </p:set>
                                    <p:animEffect transition="in" filter="strips(upLeft)">
                                      <p:cBhvr>
                                        <p:cTn id="173" dur="500"/>
                                        <p:tgtEl>
                                          <p:spTgt spid="121"/>
                                        </p:tgtEl>
                                      </p:cBhvr>
                                    </p:animEffect>
                                  </p:childTnLst>
                                </p:cTn>
                              </p:par>
                              <p:par>
                                <p:cTn id="174" presetID="18" presetClass="entr" presetSubtype="3" fill="hold" grpId="0" nodeType="withEffect">
                                  <p:stCondLst>
                                    <p:cond delay="0"/>
                                  </p:stCondLst>
                                  <p:childTnLst>
                                    <p:set>
                                      <p:cBhvr>
                                        <p:cTn id="175" dur="1" fill="hold">
                                          <p:stCondLst>
                                            <p:cond delay="0"/>
                                          </p:stCondLst>
                                        </p:cTn>
                                        <p:tgtEl>
                                          <p:spTgt spid="123"/>
                                        </p:tgtEl>
                                        <p:attrNameLst>
                                          <p:attrName>style.visibility</p:attrName>
                                        </p:attrNameLst>
                                      </p:cBhvr>
                                      <p:to>
                                        <p:strVal val="visible"/>
                                      </p:to>
                                    </p:set>
                                    <p:animEffect transition="in" filter="strips(upRight)">
                                      <p:cBhvr>
                                        <p:cTn id="176" dur="500"/>
                                        <p:tgtEl>
                                          <p:spTgt spid="123"/>
                                        </p:tgtEl>
                                      </p:cBhvr>
                                    </p:animEffect>
                                  </p:childTnLst>
                                </p:cTn>
                              </p:par>
                            </p:childTnLst>
                          </p:cTn>
                        </p:par>
                        <p:par>
                          <p:cTn id="177" fill="hold">
                            <p:stCondLst>
                              <p:cond delay="500"/>
                            </p:stCondLst>
                            <p:childTnLst>
                              <p:par>
                                <p:cTn id="178" presetID="1" presetClass="entr" presetSubtype="0" fill="hold" grpId="0" nodeType="afterEffect">
                                  <p:stCondLst>
                                    <p:cond delay="0"/>
                                  </p:stCondLst>
                                  <p:childTnLst>
                                    <p:set>
                                      <p:cBhvr>
                                        <p:cTn id="179" dur="1" fill="hold">
                                          <p:stCondLst>
                                            <p:cond delay="0"/>
                                          </p:stCondLst>
                                        </p:cTn>
                                        <p:tgtEl>
                                          <p:spTgt spid="120"/>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8" presetClass="entr" presetSubtype="9" fill="hold" nodeType="clickEffect">
                                  <p:stCondLst>
                                    <p:cond delay="0"/>
                                  </p:stCondLst>
                                  <p:childTnLst>
                                    <p:set>
                                      <p:cBhvr>
                                        <p:cTn id="183" dur="1" fill="hold">
                                          <p:stCondLst>
                                            <p:cond delay="0"/>
                                          </p:stCondLst>
                                        </p:cTn>
                                        <p:tgtEl>
                                          <p:spTgt spid="129"/>
                                        </p:tgtEl>
                                        <p:attrNameLst>
                                          <p:attrName>style.visibility</p:attrName>
                                        </p:attrNameLst>
                                      </p:cBhvr>
                                      <p:to>
                                        <p:strVal val="visible"/>
                                      </p:to>
                                    </p:set>
                                    <p:animEffect transition="in" filter="strips(upLeft)">
                                      <p:cBhvr>
                                        <p:cTn id="184" dur="500"/>
                                        <p:tgtEl>
                                          <p:spTgt spid="129"/>
                                        </p:tgtEl>
                                      </p:cBhvr>
                                    </p:animEffect>
                                  </p:childTnLst>
                                </p:cTn>
                              </p:par>
                              <p:par>
                                <p:cTn id="185" presetID="18" presetClass="entr" presetSubtype="3" fill="hold" nodeType="withEffect">
                                  <p:stCondLst>
                                    <p:cond delay="0"/>
                                  </p:stCondLst>
                                  <p:childTnLst>
                                    <p:set>
                                      <p:cBhvr>
                                        <p:cTn id="186" dur="1" fill="hold">
                                          <p:stCondLst>
                                            <p:cond delay="0"/>
                                          </p:stCondLst>
                                        </p:cTn>
                                        <p:tgtEl>
                                          <p:spTgt spid="128"/>
                                        </p:tgtEl>
                                        <p:attrNameLst>
                                          <p:attrName>style.visibility</p:attrName>
                                        </p:attrNameLst>
                                      </p:cBhvr>
                                      <p:to>
                                        <p:strVal val="visible"/>
                                      </p:to>
                                    </p:set>
                                    <p:animEffect transition="in" filter="strips(upRight)">
                                      <p:cBhvr>
                                        <p:cTn id="187" dur="500"/>
                                        <p:tgtEl>
                                          <p:spTgt spid="128"/>
                                        </p:tgtEl>
                                      </p:cBhvr>
                                    </p:animEffect>
                                  </p:childTnLst>
                                </p:cTn>
                              </p:par>
                            </p:childTnLst>
                          </p:cTn>
                        </p:par>
                        <p:par>
                          <p:cTn id="188" fill="hold">
                            <p:stCondLst>
                              <p:cond delay="500"/>
                            </p:stCondLst>
                            <p:childTnLst>
                              <p:par>
                                <p:cTn id="189" presetID="1" presetClass="entr" presetSubtype="0" fill="hold" grpId="0" nodeType="afterEffect">
                                  <p:stCondLst>
                                    <p:cond delay="0"/>
                                  </p:stCondLst>
                                  <p:childTnLst>
                                    <p:set>
                                      <p:cBhvr>
                                        <p:cTn id="190" dur="1" fill="hold">
                                          <p:stCondLst>
                                            <p:cond delay="0"/>
                                          </p:stCondLst>
                                        </p:cTn>
                                        <p:tgtEl>
                                          <p:spTgt spid="12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8" presetClass="entr" presetSubtype="9" fill="hold" nodeType="clickEffect">
                                  <p:stCondLst>
                                    <p:cond delay="0"/>
                                  </p:stCondLst>
                                  <p:childTnLst>
                                    <p:set>
                                      <p:cBhvr>
                                        <p:cTn id="194" dur="1" fill="hold">
                                          <p:stCondLst>
                                            <p:cond delay="0"/>
                                          </p:stCondLst>
                                        </p:cTn>
                                        <p:tgtEl>
                                          <p:spTgt spid="139"/>
                                        </p:tgtEl>
                                        <p:attrNameLst>
                                          <p:attrName>style.visibility</p:attrName>
                                        </p:attrNameLst>
                                      </p:cBhvr>
                                      <p:to>
                                        <p:strVal val="visible"/>
                                      </p:to>
                                    </p:set>
                                    <p:animEffect transition="in" filter="strips(upLeft)">
                                      <p:cBhvr>
                                        <p:cTn id="195" dur="500"/>
                                        <p:tgtEl>
                                          <p:spTgt spid="139"/>
                                        </p:tgtEl>
                                      </p:cBhvr>
                                    </p:animEffect>
                                  </p:childTnLst>
                                </p:cTn>
                              </p:par>
                              <p:par>
                                <p:cTn id="196" presetID="18" presetClass="entr" presetSubtype="3" fill="hold" nodeType="withEffect">
                                  <p:stCondLst>
                                    <p:cond delay="0"/>
                                  </p:stCondLst>
                                  <p:childTnLst>
                                    <p:set>
                                      <p:cBhvr>
                                        <p:cTn id="197" dur="1" fill="hold">
                                          <p:stCondLst>
                                            <p:cond delay="0"/>
                                          </p:stCondLst>
                                        </p:cTn>
                                        <p:tgtEl>
                                          <p:spTgt spid="138"/>
                                        </p:tgtEl>
                                        <p:attrNameLst>
                                          <p:attrName>style.visibility</p:attrName>
                                        </p:attrNameLst>
                                      </p:cBhvr>
                                      <p:to>
                                        <p:strVal val="visible"/>
                                      </p:to>
                                    </p:set>
                                    <p:animEffect transition="in" filter="strips(upRight)">
                                      <p:cBhvr>
                                        <p:cTn id="198" dur="500"/>
                                        <p:tgtEl>
                                          <p:spTgt spid="138"/>
                                        </p:tgtEl>
                                      </p:cBhvr>
                                    </p:animEffect>
                                  </p:childTnLst>
                                </p:cTn>
                              </p:par>
                            </p:childTnLst>
                          </p:cTn>
                        </p:par>
                        <p:par>
                          <p:cTn id="199" fill="hold">
                            <p:stCondLst>
                              <p:cond delay="500"/>
                            </p:stCondLst>
                            <p:childTnLst>
                              <p:par>
                                <p:cTn id="200" presetID="1" presetClass="entr" presetSubtype="0" fill="hold" grpId="0" nodeType="afterEffect">
                                  <p:stCondLst>
                                    <p:cond delay="0"/>
                                  </p:stCondLst>
                                  <p:childTnLst>
                                    <p:set>
                                      <p:cBhvr>
                                        <p:cTn id="201" dur="1" fill="hold">
                                          <p:stCondLst>
                                            <p:cond delay="0"/>
                                          </p:stCondLst>
                                        </p:cTn>
                                        <p:tgtEl>
                                          <p:spTgt spid="137"/>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8" presetClass="entr" presetSubtype="9" fill="hold" nodeType="clickEffect">
                                  <p:stCondLst>
                                    <p:cond delay="0"/>
                                  </p:stCondLst>
                                  <p:childTnLst>
                                    <p:set>
                                      <p:cBhvr>
                                        <p:cTn id="205" dur="1" fill="hold">
                                          <p:stCondLst>
                                            <p:cond delay="0"/>
                                          </p:stCondLst>
                                        </p:cTn>
                                        <p:tgtEl>
                                          <p:spTgt spid="142"/>
                                        </p:tgtEl>
                                        <p:attrNameLst>
                                          <p:attrName>style.visibility</p:attrName>
                                        </p:attrNameLst>
                                      </p:cBhvr>
                                      <p:to>
                                        <p:strVal val="visible"/>
                                      </p:to>
                                    </p:set>
                                    <p:animEffect transition="in" filter="strips(upLeft)">
                                      <p:cBhvr>
                                        <p:cTn id="206" dur="500"/>
                                        <p:tgtEl>
                                          <p:spTgt spid="142"/>
                                        </p:tgtEl>
                                      </p:cBhvr>
                                    </p:animEffect>
                                  </p:childTnLst>
                                </p:cTn>
                              </p:par>
                              <p:par>
                                <p:cTn id="207" presetID="18" presetClass="entr" presetSubtype="3" fill="hold" nodeType="withEffect">
                                  <p:stCondLst>
                                    <p:cond delay="0"/>
                                  </p:stCondLst>
                                  <p:childTnLst>
                                    <p:set>
                                      <p:cBhvr>
                                        <p:cTn id="208" dur="1" fill="hold">
                                          <p:stCondLst>
                                            <p:cond delay="0"/>
                                          </p:stCondLst>
                                        </p:cTn>
                                        <p:tgtEl>
                                          <p:spTgt spid="141"/>
                                        </p:tgtEl>
                                        <p:attrNameLst>
                                          <p:attrName>style.visibility</p:attrName>
                                        </p:attrNameLst>
                                      </p:cBhvr>
                                      <p:to>
                                        <p:strVal val="visible"/>
                                      </p:to>
                                    </p:set>
                                    <p:animEffect transition="in" filter="strips(upRight)">
                                      <p:cBhvr>
                                        <p:cTn id="209" dur="500"/>
                                        <p:tgtEl>
                                          <p:spTgt spid="141"/>
                                        </p:tgtEl>
                                      </p:cBhvr>
                                    </p:animEffect>
                                  </p:childTnLst>
                                </p:cTn>
                              </p:par>
                            </p:childTnLst>
                          </p:cTn>
                        </p:par>
                        <p:par>
                          <p:cTn id="210" fill="hold">
                            <p:stCondLst>
                              <p:cond delay="500"/>
                            </p:stCondLst>
                            <p:childTnLst>
                              <p:par>
                                <p:cTn id="211" presetID="1" presetClass="entr" presetSubtype="0" fill="hold" grpId="0" nodeType="afterEffect">
                                  <p:stCondLst>
                                    <p:cond delay="0"/>
                                  </p:stCondLst>
                                  <p:childTnLst>
                                    <p:set>
                                      <p:cBhvr>
                                        <p:cTn id="212" dur="1" fill="hold">
                                          <p:stCondLst>
                                            <p:cond delay="0"/>
                                          </p:stCondLst>
                                        </p:cTn>
                                        <p:tgtEl>
                                          <p:spTgt spid="140"/>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8" presetClass="entr" presetSubtype="9" fill="hold" nodeType="clickEffect">
                                  <p:stCondLst>
                                    <p:cond delay="0"/>
                                  </p:stCondLst>
                                  <p:childTnLst>
                                    <p:set>
                                      <p:cBhvr>
                                        <p:cTn id="216" dur="1" fill="hold">
                                          <p:stCondLst>
                                            <p:cond delay="0"/>
                                          </p:stCondLst>
                                        </p:cTn>
                                        <p:tgtEl>
                                          <p:spTgt spid="145"/>
                                        </p:tgtEl>
                                        <p:attrNameLst>
                                          <p:attrName>style.visibility</p:attrName>
                                        </p:attrNameLst>
                                      </p:cBhvr>
                                      <p:to>
                                        <p:strVal val="visible"/>
                                      </p:to>
                                    </p:set>
                                    <p:animEffect transition="in" filter="strips(upLeft)">
                                      <p:cBhvr>
                                        <p:cTn id="217" dur="500"/>
                                        <p:tgtEl>
                                          <p:spTgt spid="145"/>
                                        </p:tgtEl>
                                      </p:cBhvr>
                                    </p:animEffect>
                                  </p:childTnLst>
                                </p:cTn>
                              </p:par>
                              <p:par>
                                <p:cTn id="218" presetID="18" presetClass="entr" presetSubtype="3" fill="hold" nodeType="withEffect">
                                  <p:stCondLst>
                                    <p:cond delay="0"/>
                                  </p:stCondLst>
                                  <p:childTnLst>
                                    <p:set>
                                      <p:cBhvr>
                                        <p:cTn id="219" dur="1" fill="hold">
                                          <p:stCondLst>
                                            <p:cond delay="0"/>
                                          </p:stCondLst>
                                        </p:cTn>
                                        <p:tgtEl>
                                          <p:spTgt spid="144"/>
                                        </p:tgtEl>
                                        <p:attrNameLst>
                                          <p:attrName>style.visibility</p:attrName>
                                        </p:attrNameLst>
                                      </p:cBhvr>
                                      <p:to>
                                        <p:strVal val="visible"/>
                                      </p:to>
                                    </p:set>
                                    <p:animEffect transition="in" filter="strips(upRight)">
                                      <p:cBhvr>
                                        <p:cTn id="220" dur="500"/>
                                        <p:tgtEl>
                                          <p:spTgt spid="144"/>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143"/>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8" presetClass="entr" presetSubtype="9" fill="hold" nodeType="clickEffect">
                                  <p:stCondLst>
                                    <p:cond delay="0"/>
                                  </p:stCondLst>
                                  <p:childTnLst>
                                    <p:set>
                                      <p:cBhvr>
                                        <p:cTn id="227" dur="1" fill="hold">
                                          <p:stCondLst>
                                            <p:cond delay="0"/>
                                          </p:stCondLst>
                                        </p:cTn>
                                        <p:tgtEl>
                                          <p:spTgt spid="170"/>
                                        </p:tgtEl>
                                        <p:attrNameLst>
                                          <p:attrName>style.visibility</p:attrName>
                                        </p:attrNameLst>
                                      </p:cBhvr>
                                      <p:to>
                                        <p:strVal val="visible"/>
                                      </p:to>
                                    </p:set>
                                    <p:animEffect transition="in" filter="strips(upLeft)">
                                      <p:cBhvr>
                                        <p:cTn id="228" dur="500"/>
                                        <p:tgtEl>
                                          <p:spTgt spid="170"/>
                                        </p:tgtEl>
                                      </p:cBhvr>
                                    </p:animEffect>
                                  </p:childTnLst>
                                </p:cTn>
                              </p:par>
                              <p:par>
                                <p:cTn id="229" presetID="18" presetClass="entr" presetSubtype="3" fill="hold" nodeType="withEffect">
                                  <p:stCondLst>
                                    <p:cond delay="0"/>
                                  </p:stCondLst>
                                  <p:childTnLst>
                                    <p:set>
                                      <p:cBhvr>
                                        <p:cTn id="230" dur="1" fill="hold">
                                          <p:stCondLst>
                                            <p:cond delay="0"/>
                                          </p:stCondLst>
                                        </p:cTn>
                                        <p:tgtEl>
                                          <p:spTgt spid="169"/>
                                        </p:tgtEl>
                                        <p:attrNameLst>
                                          <p:attrName>style.visibility</p:attrName>
                                        </p:attrNameLst>
                                      </p:cBhvr>
                                      <p:to>
                                        <p:strVal val="visible"/>
                                      </p:to>
                                    </p:set>
                                    <p:animEffect transition="in" filter="strips(upRight)">
                                      <p:cBhvr>
                                        <p:cTn id="231" dur="500"/>
                                        <p:tgtEl>
                                          <p:spTgt spid="169"/>
                                        </p:tgtEl>
                                      </p:cBhvr>
                                    </p:animEffect>
                                  </p:childTnLst>
                                </p:cTn>
                              </p:par>
                            </p:childTnLst>
                          </p:cTn>
                        </p:par>
                        <p:par>
                          <p:cTn id="232" fill="hold">
                            <p:stCondLst>
                              <p:cond delay="500"/>
                            </p:stCondLst>
                            <p:childTnLst>
                              <p:par>
                                <p:cTn id="233" presetID="1" presetClass="entr" presetSubtype="0" fill="hold" grpId="0" nodeType="afterEffect">
                                  <p:stCondLst>
                                    <p:cond delay="0"/>
                                  </p:stCondLst>
                                  <p:childTnLst>
                                    <p:set>
                                      <p:cBhvr>
                                        <p:cTn id="234" dur="1" fill="hold">
                                          <p:stCondLst>
                                            <p:cond delay="0"/>
                                          </p:stCondLst>
                                        </p:cTn>
                                        <p:tgtEl>
                                          <p:spTgt spid="171"/>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8" presetClass="entr" presetSubtype="9" fill="hold" nodeType="clickEffect">
                                  <p:stCondLst>
                                    <p:cond delay="0"/>
                                  </p:stCondLst>
                                  <p:childTnLst>
                                    <p:set>
                                      <p:cBhvr>
                                        <p:cTn id="238" dur="1" fill="hold">
                                          <p:stCondLst>
                                            <p:cond delay="0"/>
                                          </p:stCondLst>
                                        </p:cTn>
                                        <p:tgtEl>
                                          <p:spTgt spid="172"/>
                                        </p:tgtEl>
                                        <p:attrNameLst>
                                          <p:attrName>style.visibility</p:attrName>
                                        </p:attrNameLst>
                                      </p:cBhvr>
                                      <p:to>
                                        <p:strVal val="visible"/>
                                      </p:to>
                                    </p:set>
                                    <p:animEffect transition="in" filter="strips(upLeft)">
                                      <p:cBhvr>
                                        <p:cTn id="239" dur="500"/>
                                        <p:tgtEl>
                                          <p:spTgt spid="172"/>
                                        </p:tgtEl>
                                      </p:cBhvr>
                                    </p:animEffect>
                                  </p:childTnLst>
                                </p:cTn>
                              </p:par>
                              <p:par>
                                <p:cTn id="240" presetID="18" presetClass="entr" presetSubtype="3" fill="hold" nodeType="withEffect">
                                  <p:stCondLst>
                                    <p:cond delay="0"/>
                                  </p:stCondLst>
                                  <p:childTnLst>
                                    <p:set>
                                      <p:cBhvr>
                                        <p:cTn id="241" dur="1" fill="hold">
                                          <p:stCondLst>
                                            <p:cond delay="0"/>
                                          </p:stCondLst>
                                        </p:cTn>
                                        <p:tgtEl>
                                          <p:spTgt spid="174"/>
                                        </p:tgtEl>
                                        <p:attrNameLst>
                                          <p:attrName>style.visibility</p:attrName>
                                        </p:attrNameLst>
                                      </p:cBhvr>
                                      <p:to>
                                        <p:strVal val="visible"/>
                                      </p:to>
                                    </p:set>
                                    <p:animEffect transition="in" filter="strips(upRight)">
                                      <p:cBhvr>
                                        <p:cTn id="242" dur="500"/>
                                        <p:tgtEl>
                                          <p:spTgt spid="174"/>
                                        </p:tgtEl>
                                      </p:cBhvr>
                                    </p:animEffect>
                                  </p:childTnLst>
                                </p:cTn>
                              </p:par>
                            </p:childTnLst>
                          </p:cTn>
                        </p:par>
                        <p:par>
                          <p:cTn id="243" fill="hold">
                            <p:stCondLst>
                              <p:cond delay="500"/>
                            </p:stCondLst>
                            <p:childTnLst>
                              <p:par>
                                <p:cTn id="244" presetID="1" presetClass="entr" presetSubtype="0" fill="hold" grpId="0" nodeType="afterEffect">
                                  <p:stCondLst>
                                    <p:cond delay="0"/>
                                  </p:stCondLst>
                                  <p:childTnLst>
                                    <p:set>
                                      <p:cBhvr>
                                        <p:cTn id="245"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56" grpId="0" animBg="1"/>
      <p:bldP spid="57" grpId="0"/>
      <p:bldP spid="58" grpId="0" animBg="1"/>
      <p:bldP spid="59" grpId="0"/>
      <p:bldP spid="60" grpId="0" animBg="1"/>
      <p:bldP spid="61" grpId="0"/>
      <p:bldP spid="62" grpId="0" animBg="1"/>
      <p:bldP spid="63" grpId="0"/>
      <p:bldP spid="64" grpId="0" animBg="1"/>
      <p:bldP spid="65" grpId="0"/>
      <p:bldP spid="66" grpId="0" animBg="1"/>
      <p:bldP spid="67" grpId="0"/>
      <p:bldP spid="68" grpId="0" animBg="1"/>
      <p:bldP spid="69" grpId="0"/>
      <p:bldP spid="70" grpId="0" animBg="1"/>
      <p:bldP spid="71" grpId="0"/>
      <p:bldP spid="72" grpId="0" animBg="1"/>
      <p:bldP spid="73" grpId="0"/>
      <p:bldP spid="74" grpId="0" animBg="1"/>
      <p:bldP spid="75" grpId="0"/>
      <p:bldP spid="76" grpId="0" animBg="1"/>
      <p:bldP spid="77" grpId="0"/>
      <p:bldP spid="78" grpId="0" animBg="1"/>
      <p:bldP spid="79" grpId="0"/>
      <p:bldP spid="80" grpId="0" animBg="1"/>
      <p:bldP spid="81" grpId="0"/>
      <p:bldP spid="99" grpId="0" animBg="1"/>
      <p:bldP spid="104" grpId="0" animBg="1"/>
      <p:bldP spid="107" grpId="0" animBg="1"/>
      <p:bldP spid="110" grpId="0" animBg="1"/>
      <p:bldP spid="114" grpId="0" animBg="1"/>
      <p:bldP spid="115" grpId="0" animBg="1"/>
      <p:bldP spid="120" grpId="0" animBg="1"/>
      <p:bldP spid="123" grpId="0" animBg="1"/>
      <p:bldP spid="127" grpId="0" animBg="1"/>
      <p:bldP spid="137" grpId="0" animBg="1"/>
      <p:bldP spid="140" grpId="0" animBg="1"/>
      <p:bldP spid="143" grpId="0" animBg="1"/>
      <p:bldP spid="171" grpId="0" animBg="1"/>
      <p:bldP spid="17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灯片编号占位符 4"/>
          <p:cNvSpPr>
            <a:spLocks noGrp="1"/>
          </p:cNvSpPr>
          <p:nvPr>
            <p:ph type="sldNum" sz="quarter" idx="11"/>
          </p:nvPr>
        </p:nvSpPr>
        <p:spPr/>
        <p:txBody>
          <a:bodyPr/>
          <a:lstStyle/>
          <a:p>
            <a:fld id="{E7EEF139-2389-4727-8E5B-E6FCB56A59A5}" type="slidenum">
              <a:rPr lang="zh-CN" altLang="en-US"/>
              <a:pPr/>
              <a:t>72</a:t>
            </a:fld>
            <a:endParaRPr lang="en-US" altLang="zh-CN"/>
          </a:p>
        </p:txBody>
      </p:sp>
      <p:sp>
        <p:nvSpPr>
          <p:cNvPr id="11" name="矩形 10"/>
          <p:cNvSpPr/>
          <p:nvPr/>
        </p:nvSpPr>
        <p:spPr bwMode="auto">
          <a:xfrm>
            <a:off x="539552"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0.15</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12" name="矩形 11"/>
          <p:cNvSpPr/>
          <p:nvPr/>
        </p:nvSpPr>
        <p:spPr bwMode="auto">
          <a:xfrm>
            <a:off x="539552"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13" name="Oval 17"/>
          <p:cNvSpPr>
            <a:spLocks noChangeArrowheads="1"/>
          </p:cNvSpPr>
          <p:nvPr/>
        </p:nvSpPr>
        <p:spPr bwMode="auto">
          <a:xfrm>
            <a:off x="7668344" y="5157192"/>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0.02</a:t>
            </a:r>
            <a:endParaRPr lang="en-US" altLang="zh-CN" sz="2000" b="1"/>
          </a:p>
        </p:txBody>
      </p:sp>
      <p:sp>
        <p:nvSpPr>
          <p:cNvPr id="56" name="矩形 55"/>
          <p:cNvSpPr/>
          <p:nvPr/>
        </p:nvSpPr>
        <p:spPr bwMode="auto">
          <a:xfrm>
            <a:off x="1115616"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0.15</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57" name="矩形 56"/>
          <p:cNvSpPr/>
          <p:nvPr/>
        </p:nvSpPr>
        <p:spPr bwMode="auto">
          <a:xfrm>
            <a:off x="1115616"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2</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58" name="矩形 57"/>
          <p:cNvSpPr/>
          <p:nvPr/>
        </p:nvSpPr>
        <p:spPr bwMode="auto">
          <a:xfrm>
            <a:off x="1691680"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0.14</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59" name="矩形 58"/>
          <p:cNvSpPr/>
          <p:nvPr/>
        </p:nvSpPr>
        <p:spPr bwMode="auto">
          <a:xfrm>
            <a:off x="1691680"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3</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60" name="矩形 59"/>
          <p:cNvSpPr/>
          <p:nvPr/>
        </p:nvSpPr>
        <p:spPr bwMode="auto">
          <a:xfrm>
            <a:off x="2267744"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0.13</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61" name="矩形 60"/>
          <p:cNvSpPr/>
          <p:nvPr/>
        </p:nvSpPr>
        <p:spPr bwMode="auto">
          <a:xfrm>
            <a:off x="2267744"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4</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62" name="矩形 61"/>
          <p:cNvSpPr/>
          <p:nvPr/>
        </p:nvSpPr>
        <p:spPr bwMode="auto">
          <a:xfrm>
            <a:off x="2843808"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0.12</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63" name="矩形 62"/>
          <p:cNvSpPr/>
          <p:nvPr/>
        </p:nvSpPr>
        <p:spPr bwMode="auto">
          <a:xfrm>
            <a:off x="2843808"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5</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64" name="矩形 63"/>
          <p:cNvSpPr/>
          <p:nvPr/>
        </p:nvSpPr>
        <p:spPr bwMode="auto">
          <a:xfrm>
            <a:off x="5868144" y="39330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0.11</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65" name="矩形 64"/>
          <p:cNvSpPr/>
          <p:nvPr/>
        </p:nvSpPr>
        <p:spPr bwMode="auto">
          <a:xfrm>
            <a:off x="5868144" y="42210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6</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66" name="矩形 65"/>
          <p:cNvSpPr/>
          <p:nvPr/>
        </p:nvSpPr>
        <p:spPr bwMode="auto">
          <a:xfrm>
            <a:off x="6516216" y="465313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0.04</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67" name="矩形 66"/>
          <p:cNvSpPr/>
          <p:nvPr/>
        </p:nvSpPr>
        <p:spPr bwMode="auto">
          <a:xfrm>
            <a:off x="6516216" y="494116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7</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68" name="矩形 67"/>
          <p:cNvSpPr/>
          <p:nvPr/>
        </p:nvSpPr>
        <p:spPr bwMode="auto">
          <a:xfrm>
            <a:off x="4572000"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0.04</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69" name="矩形 68"/>
          <p:cNvSpPr/>
          <p:nvPr/>
        </p:nvSpPr>
        <p:spPr bwMode="auto">
          <a:xfrm>
            <a:off x="4572000"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8</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70" name="矩形 69"/>
          <p:cNvSpPr/>
          <p:nvPr/>
        </p:nvSpPr>
        <p:spPr bwMode="auto">
          <a:xfrm>
            <a:off x="5148064"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0.03</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71" name="矩形 70"/>
          <p:cNvSpPr/>
          <p:nvPr/>
        </p:nvSpPr>
        <p:spPr bwMode="auto">
          <a:xfrm>
            <a:off x="5148064"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9</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72" name="矩形 71"/>
          <p:cNvSpPr/>
          <p:nvPr/>
        </p:nvSpPr>
        <p:spPr bwMode="auto">
          <a:xfrm>
            <a:off x="5724128"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0.03</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73" name="矩形 72"/>
          <p:cNvSpPr/>
          <p:nvPr/>
        </p:nvSpPr>
        <p:spPr bwMode="auto">
          <a:xfrm>
            <a:off x="5724128"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10</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74" name="矩形 73"/>
          <p:cNvSpPr/>
          <p:nvPr/>
        </p:nvSpPr>
        <p:spPr bwMode="auto">
          <a:xfrm>
            <a:off x="6300192"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0.02</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75" name="矩形 74"/>
          <p:cNvSpPr/>
          <p:nvPr/>
        </p:nvSpPr>
        <p:spPr bwMode="auto">
          <a:xfrm>
            <a:off x="6300192"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11</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76" name="矩形 75"/>
          <p:cNvSpPr/>
          <p:nvPr/>
        </p:nvSpPr>
        <p:spPr bwMode="auto">
          <a:xfrm>
            <a:off x="6876256"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0.02</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77" name="矩形 76"/>
          <p:cNvSpPr/>
          <p:nvPr/>
        </p:nvSpPr>
        <p:spPr bwMode="auto">
          <a:xfrm>
            <a:off x="6876256"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12</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78" name="矩形 77"/>
          <p:cNvSpPr/>
          <p:nvPr/>
        </p:nvSpPr>
        <p:spPr bwMode="auto">
          <a:xfrm>
            <a:off x="7452320"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0.01</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79" name="矩形 78"/>
          <p:cNvSpPr/>
          <p:nvPr/>
        </p:nvSpPr>
        <p:spPr bwMode="auto">
          <a:xfrm>
            <a:off x="7452320"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13</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sp>
        <p:nvSpPr>
          <p:cNvPr id="80" name="矩形 79"/>
          <p:cNvSpPr/>
          <p:nvPr/>
        </p:nvSpPr>
        <p:spPr bwMode="auto">
          <a:xfrm>
            <a:off x="8028384" y="5733255"/>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0.01</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p:txBody>
      </p:sp>
      <p:sp>
        <p:nvSpPr>
          <p:cNvPr id="81" name="矩形 80"/>
          <p:cNvSpPr/>
          <p:nvPr/>
        </p:nvSpPr>
        <p:spPr bwMode="auto">
          <a:xfrm>
            <a:off x="8028384" y="6021288"/>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14</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p:txBody>
      </p:sp>
      <p:cxnSp>
        <p:nvCxnSpPr>
          <p:cNvPr id="85" name="直接连接符 84"/>
          <p:cNvCxnSpPr>
            <a:endCxn id="78" idx="0"/>
          </p:cNvCxnSpPr>
          <p:nvPr/>
        </p:nvCxnSpPr>
        <p:spPr bwMode="auto">
          <a:xfrm flipH="1">
            <a:off x="7704348" y="5517233"/>
            <a:ext cx="180020" cy="21602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8" name="直接连接符 87"/>
          <p:cNvCxnSpPr>
            <a:endCxn id="80" idx="0"/>
          </p:cNvCxnSpPr>
          <p:nvPr/>
        </p:nvCxnSpPr>
        <p:spPr bwMode="auto">
          <a:xfrm>
            <a:off x="8100392" y="5517234"/>
            <a:ext cx="180020" cy="21602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99" name="Oval 17"/>
          <p:cNvSpPr>
            <a:spLocks noChangeArrowheads="1"/>
          </p:cNvSpPr>
          <p:nvPr/>
        </p:nvSpPr>
        <p:spPr bwMode="auto">
          <a:xfrm>
            <a:off x="7236296" y="4581128"/>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0.04</a:t>
            </a:r>
            <a:endParaRPr lang="en-US" altLang="zh-CN" sz="2000" b="1"/>
          </a:p>
        </p:txBody>
      </p:sp>
      <p:cxnSp>
        <p:nvCxnSpPr>
          <p:cNvPr id="100" name="直接连接符 99"/>
          <p:cNvCxnSpPr/>
          <p:nvPr/>
        </p:nvCxnSpPr>
        <p:spPr bwMode="auto">
          <a:xfrm>
            <a:off x="7668344" y="4941170"/>
            <a:ext cx="180020" cy="21602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1" name="直接连接符 100"/>
          <p:cNvCxnSpPr>
            <a:endCxn id="76" idx="0"/>
          </p:cNvCxnSpPr>
          <p:nvPr/>
        </p:nvCxnSpPr>
        <p:spPr bwMode="auto">
          <a:xfrm flipH="1">
            <a:off x="7128284" y="4941168"/>
            <a:ext cx="324036" cy="792087"/>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04" name="Oval 17"/>
          <p:cNvSpPr>
            <a:spLocks noChangeArrowheads="1"/>
          </p:cNvSpPr>
          <p:nvPr/>
        </p:nvSpPr>
        <p:spPr bwMode="auto">
          <a:xfrm>
            <a:off x="5940152" y="5157192"/>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0.05</a:t>
            </a:r>
            <a:endParaRPr lang="en-US" altLang="zh-CN" sz="2000" b="1"/>
          </a:p>
        </p:txBody>
      </p:sp>
      <p:cxnSp>
        <p:nvCxnSpPr>
          <p:cNvPr id="105" name="直接连接符 104"/>
          <p:cNvCxnSpPr/>
          <p:nvPr/>
        </p:nvCxnSpPr>
        <p:spPr bwMode="auto">
          <a:xfrm flipH="1">
            <a:off x="5976156" y="5517233"/>
            <a:ext cx="180020" cy="21602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6" name="直接连接符 105"/>
          <p:cNvCxnSpPr/>
          <p:nvPr/>
        </p:nvCxnSpPr>
        <p:spPr bwMode="auto">
          <a:xfrm>
            <a:off x="6372200" y="5517234"/>
            <a:ext cx="180020" cy="21602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07" name="Oval 17"/>
          <p:cNvSpPr>
            <a:spLocks noChangeArrowheads="1"/>
          </p:cNvSpPr>
          <p:nvPr/>
        </p:nvSpPr>
        <p:spPr bwMode="auto">
          <a:xfrm>
            <a:off x="4788024" y="5157192"/>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0.07</a:t>
            </a:r>
            <a:endParaRPr lang="en-US" altLang="zh-CN" sz="2000" b="1"/>
          </a:p>
        </p:txBody>
      </p:sp>
      <p:cxnSp>
        <p:nvCxnSpPr>
          <p:cNvPr id="108" name="直接连接符 107"/>
          <p:cNvCxnSpPr/>
          <p:nvPr/>
        </p:nvCxnSpPr>
        <p:spPr bwMode="auto">
          <a:xfrm flipH="1">
            <a:off x="4824028" y="5517233"/>
            <a:ext cx="180020" cy="21602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9" name="直接连接符 108"/>
          <p:cNvCxnSpPr/>
          <p:nvPr/>
        </p:nvCxnSpPr>
        <p:spPr bwMode="auto">
          <a:xfrm>
            <a:off x="5220072" y="5517234"/>
            <a:ext cx="180020" cy="21602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10" name="Oval 17"/>
          <p:cNvSpPr>
            <a:spLocks noChangeArrowheads="1"/>
          </p:cNvSpPr>
          <p:nvPr/>
        </p:nvSpPr>
        <p:spPr bwMode="auto">
          <a:xfrm>
            <a:off x="6804248" y="4005064"/>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0.08</a:t>
            </a:r>
            <a:endParaRPr lang="en-US" altLang="zh-CN" sz="2000" b="1"/>
          </a:p>
        </p:txBody>
      </p:sp>
      <p:cxnSp>
        <p:nvCxnSpPr>
          <p:cNvPr id="111" name="直接连接符 110"/>
          <p:cNvCxnSpPr/>
          <p:nvPr/>
        </p:nvCxnSpPr>
        <p:spPr bwMode="auto">
          <a:xfrm>
            <a:off x="7236296" y="4365106"/>
            <a:ext cx="180020" cy="21602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15" name="Oval 17"/>
          <p:cNvSpPr>
            <a:spLocks noChangeArrowheads="1"/>
          </p:cNvSpPr>
          <p:nvPr/>
        </p:nvSpPr>
        <p:spPr bwMode="auto">
          <a:xfrm>
            <a:off x="5328084" y="4437112"/>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0.12</a:t>
            </a:r>
            <a:endParaRPr lang="en-US" altLang="zh-CN" sz="2000" b="1"/>
          </a:p>
        </p:txBody>
      </p:sp>
      <p:cxnSp>
        <p:nvCxnSpPr>
          <p:cNvPr id="116" name="直接连接符 115"/>
          <p:cNvCxnSpPr>
            <a:endCxn id="107" idx="0"/>
          </p:cNvCxnSpPr>
          <p:nvPr/>
        </p:nvCxnSpPr>
        <p:spPr bwMode="auto">
          <a:xfrm flipH="1">
            <a:off x="5076056" y="4725144"/>
            <a:ext cx="360040" cy="43204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7" name="直接连接符 116"/>
          <p:cNvCxnSpPr>
            <a:endCxn id="104" idx="0"/>
          </p:cNvCxnSpPr>
          <p:nvPr/>
        </p:nvCxnSpPr>
        <p:spPr bwMode="auto">
          <a:xfrm>
            <a:off x="5796136" y="4725144"/>
            <a:ext cx="432048" cy="432048"/>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20" name="Oval 17"/>
          <p:cNvSpPr>
            <a:spLocks noChangeArrowheads="1"/>
          </p:cNvSpPr>
          <p:nvPr/>
        </p:nvSpPr>
        <p:spPr bwMode="auto">
          <a:xfrm>
            <a:off x="6156176" y="3140968"/>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0.19</a:t>
            </a:r>
            <a:endParaRPr lang="en-US" altLang="zh-CN" sz="2000" b="1"/>
          </a:p>
        </p:txBody>
      </p:sp>
      <p:cxnSp>
        <p:nvCxnSpPr>
          <p:cNvPr id="121" name="直接连接符 120"/>
          <p:cNvCxnSpPr/>
          <p:nvPr/>
        </p:nvCxnSpPr>
        <p:spPr bwMode="auto">
          <a:xfrm>
            <a:off x="6588224" y="3501008"/>
            <a:ext cx="432048" cy="50405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27" name="Oval 17"/>
          <p:cNvSpPr>
            <a:spLocks noChangeArrowheads="1"/>
          </p:cNvSpPr>
          <p:nvPr/>
        </p:nvSpPr>
        <p:spPr bwMode="auto">
          <a:xfrm>
            <a:off x="4824028" y="3140968"/>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0.24</a:t>
            </a:r>
            <a:endParaRPr lang="en-US" altLang="zh-CN" sz="2000" b="1"/>
          </a:p>
        </p:txBody>
      </p:sp>
      <p:cxnSp>
        <p:nvCxnSpPr>
          <p:cNvPr id="128" name="直接连接符 127"/>
          <p:cNvCxnSpPr/>
          <p:nvPr/>
        </p:nvCxnSpPr>
        <p:spPr bwMode="auto">
          <a:xfrm flipH="1">
            <a:off x="3131840" y="3501008"/>
            <a:ext cx="1872208" cy="223224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9" name="直接连接符 128"/>
          <p:cNvCxnSpPr>
            <a:endCxn id="115" idx="0"/>
          </p:cNvCxnSpPr>
          <p:nvPr/>
        </p:nvCxnSpPr>
        <p:spPr bwMode="auto">
          <a:xfrm>
            <a:off x="5220072" y="3501008"/>
            <a:ext cx="396044" cy="936104"/>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37" name="Oval 17"/>
          <p:cNvSpPr>
            <a:spLocks noChangeArrowheads="1"/>
          </p:cNvSpPr>
          <p:nvPr/>
        </p:nvSpPr>
        <p:spPr bwMode="auto">
          <a:xfrm>
            <a:off x="1907704" y="4581128"/>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0.27</a:t>
            </a:r>
            <a:endParaRPr lang="en-US" altLang="zh-CN" sz="2000" b="1"/>
          </a:p>
        </p:txBody>
      </p:sp>
      <p:cxnSp>
        <p:nvCxnSpPr>
          <p:cNvPr id="138" name="直接连接符 137"/>
          <p:cNvCxnSpPr>
            <a:endCxn id="58" idx="0"/>
          </p:cNvCxnSpPr>
          <p:nvPr/>
        </p:nvCxnSpPr>
        <p:spPr bwMode="auto">
          <a:xfrm flipH="1">
            <a:off x="1943708" y="4941168"/>
            <a:ext cx="144016" cy="79208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9" name="直接连接符 138"/>
          <p:cNvCxnSpPr>
            <a:endCxn id="60" idx="0"/>
          </p:cNvCxnSpPr>
          <p:nvPr/>
        </p:nvCxnSpPr>
        <p:spPr bwMode="auto">
          <a:xfrm>
            <a:off x="2339752" y="4941169"/>
            <a:ext cx="180020" cy="79208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40" name="Oval 17"/>
          <p:cNvSpPr>
            <a:spLocks noChangeArrowheads="1"/>
          </p:cNvSpPr>
          <p:nvPr/>
        </p:nvSpPr>
        <p:spPr bwMode="auto">
          <a:xfrm>
            <a:off x="755576" y="4581128"/>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0.30</a:t>
            </a:r>
            <a:endParaRPr lang="en-US" altLang="zh-CN" sz="2000" b="1"/>
          </a:p>
        </p:txBody>
      </p:sp>
      <p:cxnSp>
        <p:nvCxnSpPr>
          <p:cNvPr id="141" name="直接连接符 140"/>
          <p:cNvCxnSpPr>
            <a:endCxn id="11" idx="0"/>
          </p:cNvCxnSpPr>
          <p:nvPr/>
        </p:nvCxnSpPr>
        <p:spPr bwMode="auto">
          <a:xfrm flipH="1">
            <a:off x="791580" y="4941168"/>
            <a:ext cx="180020" cy="79208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42" name="直接连接符 141"/>
          <p:cNvCxnSpPr>
            <a:endCxn id="56" idx="0"/>
          </p:cNvCxnSpPr>
          <p:nvPr/>
        </p:nvCxnSpPr>
        <p:spPr bwMode="auto">
          <a:xfrm>
            <a:off x="1187624" y="4941168"/>
            <a:ext cx="180020" cy="79208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44" name="直接连接符 143"/>
          <p:cNvCxnSpPr/>
          <p:nvPr/>
        </p:nvCxnSpPr>
        <p:spPr bwMode="auto">
          <a:xfrm flipH="1">
            <a:off x="5220072" y="2708921"/>
            <a:ext cx="360040" cy="43204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45" name="直接连接符 144"/>
          <p:cNvCxnSpPr/>
          <p:nvPr/>
        </p:nvCxnSpPr>
        <p:spPr bwMode="auto">
          <a:xfrm>
            <a:off x="5868144" y="2636912"/>
            <a:ext cx="504056" cy="50405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43" name="Oval 17"/>
          <p:cNvSpPr>
            <a:spLocks noChangeArrowheads="1"/>
          </p:cNvSpPr>
          <p:nvPr/>
        </p:nvSpPr>
        <p:spPr bwMode="auto">
          <a:xfrm>
            <a:off x="5436096" y="2348880"/>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0.43</a:t>
            </a:r>
            <a:endParaRPr lang="en-US" altLang="zh-CN" sz="2000" b="1"/>
          </a:p>
        </p:txBody>
      </p:sp>
      <p:cxnSp>
        <p:nvCxnSpPr>
          <p:cNvPr id="169" name="直接连接符 168"/>
          <p:cNvCxnSpPr/>
          <p:nvPr/>
        </p:nvCxnSpPr>
        <p:spPr bwMode="auto">
          <a:xfrm flipH="1">
            <a:off x="1043608" y="4149081"/>
            <a:ext cx="360040" cy="43204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70" name="直接连接符 169"/>
          <p:cNvCxnSpPr/>
          <p:nvPr/>
        </p:nvCxnSpPr>
        <p:spPr bwMode="auto">
          <a:xfrm>
            <a:off x="1691680" y="4077072"/>
            <a:ext cx="504056" cy="50405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71" name="Oval 17"/>
          <p:cNvSpPr>
            <a:spLocks noChangeArrowheads="1"/>
          </p:cNvSpPr>
          <p:nvPr/>
        </p:nvSpPr>
        <p:spPr bwMode="auto">
          <a:xfrm>
            <a:off x="1259632" y="3789040"/>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0.57</a:t>
            </a:r>
            <a:endParaRPr lang="en-US" altLang="zh-CN" sz="2000" b="1"/>
          </a:p>
        </p:txBody>
      </p:sp>
      <p:cxnSp>
        <p:nvCxnSpPr>
          <p:cNvPr id="172" name="直接连接符 171"/>
          <p:cNvCxnSpPr/>
          <p:nvPr/>
        </p:nvCxnSpPr>
        <p:spPr bwMode="auto">
          <a:xfrm>
            <a:off x="5148064" y="1844824"/>
            <a:ext cx="504056" cy="50405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73" name="Oval 17"/>
          <p:cNvSpPr>
            <a:spLocks noChangeArrowheads="1"/>
          </p:cNvSpPr>
          <p:nvPr/>
        </p:nvSpPr>
        <p:spPr bwMode="auto">
          <a:xfrm>
            <a:off x="4716016" y="1556792"/>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2000" b="1" smtClean="0"/>
              <a:t>1.00</a:t>
            </a:r>
            <a:endParaRPr lang="en-US" altLang="zh-CN" sz="2000" b="1"/>
          </a:p>
        </p:txBody>
      </p:sp>
      <p:cxnSp>
        <p:nvCxnSpPr>
          <p:cNvPr id="174" name="直接连接符 173"/>
          <p:cNvCxnSpPr>
            <a:stCxn id="173" idx="3"/>
            <a:endCxn id="171" idx="7"/>
          </p:cNvCxnSpPr>
          <p:nvPr/>
        </p:nvCxnSpPr>
        <p:spPr bwMode="auto">
          <a:xfrm flipH="1">
            <a:off x="1751333" y="1864105"/>
            <a:ext cx="3049046" cy="197766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2" name="直接连接符 81"/>
          <p:cNvCxnSpPr>
            <a:endCxn id="66" idx="0"/>
          </p:cNvCxnSpPr>
          <p:nvPr/>
        </p:nvCxnSpPr>
        <p:spPr bwMode="auto">
          <a:xfrm flipH="1">
            <a:off x="6768244" y="4365106"/>
            <a:ext cx="216024" cy="28802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0" name="直接连接符 89"/>
          <p:cNvCxnSpPr>
            <a:endCxn id="64" idx="0"/>
          </p:cNvCxnSpPr>
          <p:nvPr/>
        </p:nvCxnSpPr>
        <p:spPr bwMode="auto">
          <a:xfrm flipH="1">
            <a:off x="6120172" y="3501008"/>
            <a:ext cx="252028" cy="432047"/>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92" name="TextBox 91"/>
          <p:cNvSpPr txBox="1"/>
          <p:nvPr/>
        </p:nvSpPr>
        <p:spPr>
          <a:xfrm>
            <a:off x="5364088" y="1844824"/>
            <a:ext cx="288032" cy="400110"/>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93" name="TextBox 92"/>
          <p:cNvSpPr txBox="1"/>
          <p:nvPr/>
        </p:nvSpPr>
        <p:spPr>
          <a:xfrm>
            <a:off x="6156176" y="2668850"/>
            <a:ext cx="288032" cy="400110"/>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94" name="TextBox 93"/>
          <p:cNvSpPr txBox="1"/>
          <p:nvPr/>
        </p:nvSpPr>
        <p:spPr>
          <a:xfrm>
            <a:off x="6804248" y="3501008"/>
            <a:ext cx="288032" cy="400110"/>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95" name="TextBox 94"/>
          <p:cNvSpPr txBox="1"/>
          <p:nvPr/>
        </p:nvSpPr>
        <p:spPr>
          <a:xfrm>
            <a:off x="7308304" y="4221088"/>
            <a:ext cx="288032" cy="400110"/>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96" name="TextBox 95"/>
          <p:cNvSpPr txBox="1"/>
          <p:nvPr/>
        </p:nvSpPr>
        <p:spPr>
          <a:xfrm>
            <a:off x="7740352" y="4797152"/>
            <a:ext cx="288032" cy="400110"/>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97" name="TextBox 96"/>
          <p:cNvSpPr txBox="1"/>
          <p:nvPr/>
        </p:nvSpPr>
        <p:spPr>
          <a:xfrm>
            <a:off x="8172400" y="5373216"/>
            <a:ext cx="288032" cy="400110"/>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98" name="TextBox 97"/>
          <p:cNvSpPr txBox="1"/>
          <p:nvPr/>
        </p:nvSpPr>
        <p:spPr>
          <a:xfrm>
            <a:off x="5364088" y="3645024"/>
            <a:ext cx="288032" cy="400110"/>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102" name="TextBox 101"/>
          <p:cNvSpPr txBox="1"/>
          <p:nvPr/>
        </p:nvSpPr>
        <p:spPr>
          <a:xfrm>
            <a:off x="6012160" y="4725144"/>
            <a:ext cx="288032" cy="400110"/>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103" name="TextBox 102"/>
          <p:cNvSpPr txBox="1"/>
          <p:nvPr/>
        </p:nvSpPr>
        <p:spPr>
          <a:xfrm>
            <a:off x="6444208" y="5373216"/>
            <a:ext cx="288032" cy="400110"/>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112" name="TextBox 111"/>
          <p:cNvSpPr txBox="1"/>
          <p:nvPr/>
        </p:nvSpPr>
        <p:spPr>
          <a:xfrm>
            <a:off x="5292080" y="5373216"/>
            <a:ext cx="288032" cy="400110"/>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113" name="TextBox 112"/>
          <p:cNvSpPr txBox="1"/>
          <p:nvPr/>
        </p:nvSpPr>
        <p:spPr>
          <a:xfrm>
            <a:off x="1907704" y="4037002"/>
            <a:ext cx="288032" cy="400110"/>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118" name="TextBox 117"/>
          <p:cNvSpPr txBox="1"/>
          <p:nvPr/>
        </p:nvSpPr>
        <p:spPr>
          <a:xfrm>
            <a:off x="2411760" y="5085184"/>
            <a:ext cx="288032" cy="400110"/>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119" name="TextBox 118"/>
          <p:cNvSpPr txBox="1"/>
          <p:nvPr/>
        </p:nvSpPr>
        <p:spPr>
          <a:xfrm>
            <a:off x="1259632" y="5085184"/>
            <a:ext cx="288032" cy="400110"/>
          </a:xfrm>
          <a:prstGeom prst="rect">
            <a:avLst/>
          </a:prstGeom>
          <a:noFill/>
        </p:spPr>
        <p:txBody>
          <a:bodyPr wrap="square" rtlCol="0">
            <a:spAutoFit/>
          </a:bodyPr>
          <a:lstStyle/>
          <a:p>
            <a:r>
              <a:rPr lang="en-US" altLang="zh-CN" sz="2000" smtClean="0">
                <a:solidFill>
                  <a:srgbClr val="FF0000"/>
                </a:solidFill>
                <a:latin typeface="Arial" pitchFamily="34" charset="0"/>
                <a:cs typeface="Arial" pitchFamily="34" charset="0"/>
              </a:rPr>
              <a:t>0</a:t>
            </a:r>
            <a:endParaRPr lang="zh-CN" altLang="en-US" sz="2000">
              <a:solidFill>
                <a:srgbClr val="FF0000"/>
              </a:solidFill>
              <a:latin typeface="Arial" pitchFamily="34" charset="0"/>
              <a:cs typeface="Arial" pitchFamily="34" charset="0"/>
            </a:endParaRPr>
          </a:p>
        </p:txBody>
      </p:sp>
      <p:sp>
        <p:nvSpPr>
          <p:cNvPr id="122" name="TextBox 121"/>
          <p:cNvSpPr txBox="1"/>
          <p:nvPr/>
        </p:nvSpPr>
        <p:spPr>
          <a:xfrm>
            <a:off x="3275856" y="2380818"/>
            <a:ext cx="288032" cy="400110"/>
          </a:xfrm>
          <a:prstGeom prst="rect">
            <a:avLst/>
          </a:prstGeom>
          <a:noFill/>
        </p:spPr>
        <p:txBody>
          <a:bodyPr wrap="square" rtlCol="0">
            <a:spAutoFit/>
          </a:bodyPr>
          <a:lstStyle/>
          <a:p>
            <a:r>
              <a:rPr lang="en-US" altLang="zh-CN" sz="2000" smtClean="0">
                <a:solidFill>
                  <a:srgbClr val="0000FF"/>
                </a:solidFill>
                <a:latin typeface="Arial" pitchFamily="34" charset="0"/>
                <a:cs typeface="Arial" pitchFamily="34" charset="0"/>
              </a:rPr>
              <a:t>1</a:t>
            </a:r>
            <a:endParaRPr lang="zh-CN" altLang="en-US" sz="2000">
              <a:solidFill>
                <a:srgbClr val="0000FF"/>
              </a:solidFill>
              <a:latin typeface="Arial" pitchFamily="34" charset="0"/>
              <a:cs typeface="Arial" pitchFamily="34" charset="0"/>
            </a:endParaRPr>
          </a:p>
        </p:txBody>
      </p:sp>
      <p:sp>
        <p:nvSpPr>
          <p:cNvPr id="124" name="TextBox 123"/>
          <p:cNvSpPr txBox="1"/>
          <p:nvPr/>
        </p:nvSpPr>
        <p:spPr>
          <a:xfrm>
            <a:off x="971600" y="4077072"/>
            <a:ext cx="288032" cy="400110"/>
          </a:xfrm>
          <a:prstGeom prst="rect">
            <a:avLst/>
          </a:prstGeom>
          <a:noFill/>
        </p:spPr>
        <p:txBody>
          <a:bodyPr wrap="square" rtlCol="0">
            <a:spAutoFit/>
          </a:bodyPr>
          <a:lstStyle/>
          <a:p>
            <a:r>
              <a:rPr lang="en-US" altLang="zh-CN" sz="2000" smtClean="0">
                <a:solidFill>
                  <a:srgbClr val="0000FF"/>
                </a:solidFill>
                <a:latin typeface="Arial" pitchFamily="34" charset="0"/>
                <a:cs typeface="Arial" pitchFamily="34" charset="0"/>
              </a:rPr>
              <a:t>1</a:t>
            </a:r>
            <a:endParaRPr lang="zh-CN" altLang="en-US" sz="2000">
              <a:solidFill>
                <a:srgbClr val="0000FF"/>
              </a:solidFill>
              <a:latin typeface="Arial" pitchFamily="34" charset="0"/>
              <a:cs typeface="Arial" pitchFamily="34" charset="0"/>
            </a:endParaRPr>
          </a:p>
        </p:txBody>
      </p:sp>
      <p:sp>
        <p:nvSpPr>
          <p:cNvPr id="125" name="TextBox 124"/>
          <p:cNvSpPr txBox="1"/>
          <p:nvPr/>
        </p:nvSpPr>
        <p:spPr>
          <a:xfrm>
            <a:off x="611560" y="5085184"/>
            <a:ext cx="288032" cy="400110"/>
          </a:xfrm>
          <a:prstGeom prst="rect">
            <a:avLst/>
          </a:prstGeom>
          <a:noFill/>
        </p:spPr>
        <p:txBody>
          <a:bodyPr wrap="square" rtlCol="0">
            <a:spAutoFit/>
          </a:bodyPr>
          <a:lstStyle/>
          <a:p>
            <a:r>
              <a:rPr lang="en-US" altLang="zh-CN" sz="2000" smtClean="0">
                <a:solidFill>
                  <a:srgbClr val="0000FF"/>
                </a:solidFill>
                <a:latin typeface="Arial" pitchFamily="34" charset="0"/>
                <a:cs typeface="Arial" pitchFamily="34" charset="0"/>
              </a:rPr>
              <a:t>1</a:t>
            </a:r>
            <a:endParaRPr lang="zh-CN" altLang="en-US" sz="2000">
              <a:solidFill>
                <a:srgbClr val="0000FF"/>
              </a:solidFill>
              <a:latin typeface="Arial" pitchFamily="34" charset="0"/>
              <a:cs typeface="Arial" pitchFamily="34" charset="0"/>
            </a:endParaRPr>
          </a:p>
        </p:txBody>
      </p:sp>
      <p:sp>
        <p:nvSpPr>
          <p:cNvPr id="126" name="TextBox 125"/>
          <p:cNvSpPr txBox="1"/>
          <p:nvPr/>
        </p:nvSpPr>
        <p:spPr>
          <a:xfrm>
            <a:off x="1763688" y="5085184"/>
            <a:ext cx="288032" cy="400110"/>
          </a:xfrm>
          <a:prstGeom prst="rect">
            <a:avLst/>
          </a:prstGeom>
          <a:noFill/>
        </p:spPr>
        <p:txBody>
          <a:bodyPr wrap="square" rtlCol="0">
            <a:spAutoFit/>
          </a:bodyPr>
          <a:lstStyle/>
          <a:p>
            <a:r>
              <a:rPr lang="en-US" altLang="zh-CN" sz="2000" smtClean="0">
                <a:solidFill>
                  <a:srgbClr val="0000FF"/>
                </a:solidFill>
                <a:latin typeface="Arial" pitchFamily="34" charset="0"/>
                <a:cs typeface="Arial" pitchFamily="34" charset="0"/>
              </a:rPr>
              <a:t>1</a:t>
            </a:r>
            <a:endParaRPr lang="zh-CN" altLang="en-US" sz="2000">
              <a:solidFill>
                <a:srgbClr val="0000FF"/>
              </a:solidFill>
              <a:latin typeface="Arial" pitchFamily="34" charset="0"/>
              <a:cs typeface="Arial" pitchFamily="34" charset="0"/>
            </a:endParaRPr>
          </a:p>
        </p:txBody>
      </p:sp>
      <p:sp>
        <p:nvSpPr>
          <p:cNvPr id="130" name="TextBox 129"/>
          <p:cNvSpPr txBox="1"/>
          <p:nvPr/>
        </p:nvSpPr>
        <p:spPr>
          <a:xfrm>
            <a:off x="5148064" y="2636912"/>
            <a:ext cx="288032" cy="400110"/>
          </a:xfrm>
          <a:prstGeom prst="rect">
            <a:avLst/>
          </a:prstGeom>
          <a:noFill/>
        </p:spPr>
        <p:txBody>
          <a:bodyPr wrap="square" rtlCol="0">
            <a:spAutoFit/>
          </a:bodyPr>
          <a:lstStyle/>
          <a:p>
            <a:r>
              <a:rPr lang="en-US" altLang="zh-CN" sz="2000" smtClean="0">
                <a:solidFill>
                  <a:srgbClr val="0000FF"/>
                </a:solidFill>
                <a:latin typeface="Arial" pitchFamily="34" charset="0"/>
                <a:cs typeface="Arial" pitchFamily="34" charset="0"/>
              </a:rPr>
              <a:t>1</a:t>
            </a:r>
            <a:endParaRPr lang="zh-CN" altLang="en-US" sz="2000">
              <a:solidFill>
                <a:srgbClr val="0000FF"/>
              </a:solidFill>
              <a:latin typeface="Arial" pitchFamily="34" charset="0"/>
              <a:cs typeface="Arial" pitchFamily="34" charset="0"/>
            </a:endParaRPr>
          </a:p>
        </p:txBody>
      </p:sp>
      <p:sp>
        <p:nvSpPr>
          <p:cNvPr id="131" name="TextBox 130"/>
          <p:cNvSpPr txBox="1"/>
          <p:nvPr/>
        </p:nvSpPr>
        <p:spPr>
          <a:xfrm>
            <a:off x="3923928" y="4221088"/>
            <a:ext cx="288032" cy="400110"/>
          </a:xfrm>
          <a:prstGeom prst="rect">
            <a:avLst/>
          </a:prstGeom>
          <a:noFill/>
        </p:spPr>
        <p:txBody>
          <a:bodyPr wrap="square" rtlCol="0">
            <a:spAutoFit/>
          </a:bodyPr>
          <a:lstStyle/>
          <a:p>
            <a:r>
              <a:rPr lang="en-US" altLang="zh-CN" sz="2000" smtClean="0">
                <a:solidFill>
                  <a:srgbClr val="0000FF"/>
                </a:solidFill>
                <a:latin typeface="Arial" pitchFamily="34" charset="0"/>
                <a:cs typeface="Arial" pitchFamily="34" charset="0"/>
              </a:rPr>
              <a:t>1</a:t>
            </a:r>
            <a:endParaRPr lang="zh-CN" altLang="en-US" sz="2000">
              <a:solidFill>
                <a:srgbClr val="0000FF"/>
              </a:solidFill>
              <a:latin typeface="Arial" pitchFamily="34" charset="0"/>
              <a:cs typeface="Arial" pitchFamily="34" charset="0"/>
            </a:endParaRPr>
          </a:p>
        </p:txBody>
      </p:sp>
      <p:sp>
        <p:nvSpPr>
          <p:cNvPr id="132" name="TextBox 131"/>
          <p:cNvSpPr txBox="1"/>
          <p:nvPr/>
        </p:nvSpPr>
        <p:spPr>
          <a:xfrm>
            <a:off x="6012160" y="3460938"/>
            <a:ext cx="288032" cy="400110"/>
          </a:xfrm>
          <a:prstGeom prst="rect">
            <a:avLst/>
          </a:prstGeom>
          <a:noFill/>
        </p:spPr>
        <p:txBody>
          <a:bodyPr wrap="square" rtlCol="0">
            <a:spAutoFit/>
          </a:bodyPr>
          <a:lstStyle/>
          <a:p>
            <a:r>
              <a:rPr lang="en-US" altLang="zh-CN" sz="2000" smtClean="0">
                <a:solidFill>
                  <a:srgbClr val="0000FF"/>
                </a:solidFill>
                <a:latin typeface="Arial" pitchFamily="34" charset="0"/>
                <a:cs typeface="Arial" pitchFamily="34" charset="0"/>
              </a:rPr>
              <a:t>1</a:t>
            </a:r>
            <a:endParaRPr lang="zh-CN" altLang="en-US" sz="2000">
              <a:solidFill>
                <a:srgbClr val="0000FF"/>
              </a:solidFill>
              <a:latin typeface="Arial" pitchFamily="34" charset="0"/>
              <a:cs typeface="Arial" pitchFamily="34" charset="0"/>
            </a:endParaRPr>
          </a:p>
        </p:txBody>
      </p:sp>
      <p:sp>
        <p:nvSpPr>
          <p:cNvPr id="133" name="TextBox 132"/>
          <p:cNvSpPr txBox="1"/>
          <p:nvPr/>
        </p:nvSpPr>
        <p:spPr>
          <a:xfrm>
            <a:off x="6660232" y="4253026"/>
            <a:ext cx="288032" cy="400110"/>
          </a:xfrm>
          <a:prstGeom prst="rect">
            <a:avLst/>
          </a:prstGeom>
          <a:noFill/>
        </p:spPr>
        <p:txBody>
          <a:bodyPr wrap="square" rtlCol="0">
            <a:spAutoFit/>
          </a:bodyPr>
          <a:lstStyle/>
          <a:p>
            <a:r>
              <a:rPr lang="en-US" altLang="zh-CN" sz="2000" smtClean="0">
                <a:solidFill>
                  <a:srgbClr val="0000FF"/>
                </a:solidFill>
                <a:latin typeface="Arial" pitchFamily="34" charset="0"/>
                <a:cs typeface="Arial" pitchFamily="34" charset="0"/>
              </a:rPr>
              <a:t>1</a:t>
            </a:r>
            <a:endParaRPr lang="zh-CN" altLang="en-US" sz="2000">
              <a:solidFill>
                <a:srgbClr val="0000FF"/>
              </a:solidFill>
              <a:latin typeface="Arial" pitchFamily="34" charset="0"/>
              <a:cs typeface="Arial" pitchFamily="34" charset="0"/>
            </a:endParaRPr>
          </a:p>
        </p:txBody>
      </p:sp>
      <p:sp>
        <p:nvSpPr>
          <p:cNvPr id="134" name="TextBox 133"/>
          <p:cNvSpPr txBox="1"/>
          <p:nvPr/>
        </p:nvSpPr>
        <p:spPr>
          <a:xfrm>
            <a:off x="7092280" y="5085184"/>
            <a:ext cx="288032" cy="400110"/>
          </a:xfrm>
          <a:prstGeom prst="rect">
            <a:avLst/>
          </a:prstGeom>
          <a:noFill/>
        </p:spPr>
        <p:txBody>
          <a:bodyPr wrap="square" rtlCol="0">
            <a:spAutoFit/>
          </a:bodyPr>
          <a:lstStyle/>
          <a:p>
            <a:r>
              <a:rPr lang="en-US" altLang="zh-CN" sz="2000" smtClean="0">
                <a:solidFill>
                  <a:srgbClr val="0000FF"/>
                </a:solidFill>
                <a:latin typeface="Arial" pitchFamily="34" charset="0"/>
                <a:cs typeface="Arial" pitchFamily="34" charset="0"/>
              </a:rPr>
              <a:t>1</a:t>
            </a:r>
            <a:endParaRPr lang="zh-CN" altLang="en-US" sz="2000">
              <a:solidFill>
                <a:srgbClr val="0000FF"/>
              </a:solidFill>
              <a:latin typeface="Arial" pitchFamily="34" charset="0"/>
              <a:cs typeface="Arial" pitchFamily="34" charset="0"/>
            </a:endParaRPr>
          </a:p>
        </p:txBody>
      </p:sp>
      <p:sp>
        <p:nvSpPr>
          <p:cNvPr id="135" name="TextBox 134"/>
          <p:cNvSpPr txBox="1"/>
          <p:nvPr/>
        </p:nvSpPr>
        <p:spPr>
          <a:xfrm>
            <a:off x="7524328" y="5373216"/>
            <a:ext cx="288032" cy="400110"/>
          </a:xfrm>
          <a:prstGeom prst="rect">
            <a:avLst/>
          </a:prstGeom>
          <a:noFill/>
        </p:spPr>
        <p:txBody>
          <a:bodyPr wrap="square" rtlCol="0">
            <a:spAutoFit/>
          </a:bodyPr>
          <a:lstStyle/>
          <a:p>
            <a:r>
              <a:rPr lang="en-US" altLang="zh-CN" sz="2000" smtClean="0">
                <a:solidFill>
                  <a:srgbClr val="0000FF"/>
                </a:solidFill>
                <a:latin typeface="Arial" pitchFamily="34" charset="0"/>
                <a:cs typeface="Arial" pitchFamily="34" charset="0"/>
              </a:rPr>
              <a:t>1</a:t>
            </a:r>
            <a:endParaRPr lang="zh-CN" altLang="en-US" sz="2000">
              <a:solidFill>
                <a:srgbClr val="0000FF"/>
              </a:solidFill>
              <a:latin typeface="Arial" pitchFamily="34" charset="0"/>
              <a:cs typeface="Arial" pitchFamily="34" charset="0"/>
            </a:endParaRPr>
          </a:p>
        </p:txBody>
      </p:sp>
      <p:sp>
        <p:nvSpPr>
          <p:cNvPr id="136" name="TextBox 135"/>
          <p:cNvSpPr txBox="1"/>
          <p:nvPr/>
        </p:nvSpPr>
        <p:spPr>
          <a:xfrm>
            <a:off x="5004048" y="4653136"/>
            <a:ext cx="288032" cy="400110"/>
          </a:xfrm>
          <a:prstGeom prst="rect">
            <a:avLst/>
          </a:prstGeom>
          <a:noFill/>
        </p:spPr>
        <p:txBody>
          <a:bodyPr wrap="square" rtlCol="0">
            <a:spAutoFit/>
          </a:bodyPr>
          <a:lstStyle/>
          <a:p>
            <a:r>
              <a:rPr lang="en-US" altLang="zh-CN" sz="2000" smtClean="0">
                <a:solidFill>
                  <a:srgbClr val="0000FF"/>
                </a:solidFill>
                <a:latin typeface="Arial" pitchFamily="34" charset="0"/>
                <a:cs typeface="Arial" pitchFamily="34" charset="0"/>
              </a:rPr>
              <a:t>1</a:t>
            </a:r>
            <a:endParaRPr lang="zh-CN" altLang="en-US" sz="2000">
              <a:solidFill>
                <a:srgbClr val="0000FF"/>
              </a:solidFill>
              <a:latin typeface="Arial" pitchFamily="34" charset="0"/>
              <a:cs typeface="Arial" pitchFamily="34" charset="0"/>
            </a:endParaRPr>
          </a:p>
        </p:txBody>
      </p:sp>
      <p:sp>
        <p:nvSpPr>
          <p:cNvPr id="146" name="TextBox 145"/>
          <p:cNvSpPr txBox="1"/>
          <p:nvPr/>
        </p:nvSpPr>
        <p:spPr>
          <a:xfrm>
            <a:off x="4644008" y="5373216"/>
            <a:ext cx="288032" cy="400110"/>
          </a:xfrm>
          <a:prstGeom prst="rect">
            <a:avLst/>
          </a:prstGeom>
          <a:noFill/>
        </p:spPr>
        <p:txBody>
          <a:bodyPr wrap="square" rtlCol="0">
            <a:spAutoFit/>
          </a:bodyPr>
          <a:lstStyle/>
          <a:p>
            <a:r>
              <a:rPr lang="en-US" altLang="zh-CN" sz="2000" smtClean="0">
                <a:solidFill>
                  <a:srgbClr val="0000FF"/>
                </a:solidFill>
                <a:latin typeface="Arial" pitchFamily="34" charset="0"/>
                <a:cs typeface="Arial" pitchFamily="34" charset="0"/>
              </a:rPr>
              <a:t>1</a:t>
            </a:r>
            <a:endParaRPr lang="zh-CN" altLang="en-US" sz="2000">
              <a:solidFill>
                <a:srgbClr val="0000FF"/>
              </a:solidFill>
              <a:latin typeface="Arial" pitchFamily="34" charset="0"/>
              <a:cs typeface="Arial" pitchFamily="34" charset="0"/>
            </a:endParaRPr>
          </a:p>
        </p:txBody>
      </p:sp>
      <p:sp>
        <p:nvSpPr>
          <p:cNvPr id="147" name="TextBox 146"/>
          <p:cNvSpPr txBox="1"/>
          <p:nvPr/>
        </p:nvSpPr>
        <p:spPr>
          <a:xfrm>
            <a:off x="5796136" y="5373216"/>
            <a:ext cx="288032" cy="400110"/>
          </a:xfrm>
          <a:prstGeom prst="rect">
            <a:avLst/>
          </a:prstGeom>
          <a:noFill/>
        </p:spPr>
        <p:txBody>
          <a:bodyPr wrap="square" rtlCol="0">
            <a:spAutoFit/>
          </a:bodyPr>
          <a:lstStyle/>
          <a:p>
            <a:r>
              <a:rPr lang="en-US" altLang="zh-CN" sz="2000" smtClean="0">
                <a:solidFill>
                  <a:srgbClr val="0000FF"/>
                </a:solidFill>
                <a:latin typeface="Arial" pitchFamily="34" charset="0"/>
                <a:cs typeface="Arial" pitchFamily="34" charset="0"/>
              </a:rPr>
              <a:t>1</a:t>
            </a:r>
            <a:endParaRPr lang="zh-CN" altLang="en-US" sz="2000">
              <a:solidFill>
                <a:srgbClr val="0000FF"/>
              </a:solidFill>
              <a:latin typeface="Arial" pitchFamily="34" charset="0"/>
              <a:cs typeface="Arial" pitchFamily="34" charset="0"/>
            </a:endParaRPr>
          </a:p>
        </p:txBody>
      </p:sp>
      <p:sp>
        <p:nvSpPr>
          <p:cNvPr id="149" name="Rectangle 3"/>
          <p:cNvSpPr txBox="1">
            <a:spLocks noChangeArrowheads="1"/>
          </p:cNvSpPr>
          <p:nvPr/>
        </p:nvSpPr>
        <p:spPr bwMode="auto">
          <a:xfrm>
            <a:off x="179512" y="116433"/>
            <a:ext cx="3312368" cy="576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10000"/>
              </a:spcBef>
              <a:spcAft>
                <a:spcPct val="0"/>
              </a:spcAft>
              <a:buClr>
                <a:schemeClr val="bg2"/>
              </a:buClr>
              <a:buSzPct val="75000"/>
              <a:buFont typeface="Wingdings" pitchFamily="2" charset="2"/>
              <a:buNone/>
              <a:tabLst/>
              <a:defRPr/>
            </a:pPr>
            <a:r>
              <a:rPr kumimoji="0" lang="en-US" altLang="zh-CN" sz="2800" b="1" i="1" u="none" strike="noStrike" kern="0" cap="none" spc="0" normalizeH="0" baseline="0" noProof="0" smtClean="0">
                <a:ln>
                  <a:noFill/>
                </a:ln>
                <a:solidFill>
                  <a:schemeClr val="tx1"/>
                </a:solidFill>
                <a:effectLst/>
                <a:uLnTx/>
                <a:uFillTx/>
                <a:latin typeface="Times New Roman" pitchFamily="18" charset="0"/>
                <a:ea typeface="+mn-ea"/>
                <a:cs typeface="+mn-cs"/>
              </a:rPr>
              <a:t>Huffman </a:t>
            </a:r>
            <a:r>
              <a:rPr kumimoji="0" lang="zh-CN" altLang="en-US" sz="2800" b="1" i="0" u="none" strike="noStrike" kern="0" cap="none" spc="0" normalizeH="0" baseline="0" noProof="0" smtClean="0">
                <a:ln>
                  <a:noFill/>
                </a:ln>
                <a:solidFill>
                  <a:schemeClr val="tx1"/>
                </a:solidFill>
                <a:effectLst/>
                <a:uLnTx/>
                <a:uFillTx/>
                <a:latin typeface="Times New Roman" pitchFamily="18" charset="0"/>
                <a:ea typeface="+mn-ea"/>
                <a:cs typeface="+mn-cs"/>
              </a:rPr>
              <a:t>编码：</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p:txBody>
      </p:sp>
      <p:graphicFrame>
        <p:nvGraphicFramePr>
          <p:cNvPr id="150" name="Group 72"/>
          <p:cNvGraphicFramePr>
            <a:graphicFrameLocks noGrp="1"/>
          </p:cNvGraphicFramePr>
          <p:nvPr/>
        </p:nvGraphicFramePr>
        <p:xfrm>
          <a:off x="2771800" y="315496"/>
          <a:ext cx="5976464" cy="1097280"/>
        </p:xfrm>
        <a:graphic>
          <a:graphicData uri="http://schemas.openxmlformats.org/drawingml/2006/table">
            <a:tbl>
              <a:tblPr/>
              <a:tblGrid>
                <a:gridCol w="746625">
                  <a:extLst>
                    <a:ext uri="{9D8B030D-6E8A-4147-A177-3AD203B41FA5}">
                      <a16:colId xmlns:a16="http://schemas.microsoft.com/office/drawing/2014/main" val="20000"/>
                    </a:ext>
                  </a:extLst>
                </a:gridCol>
                <a:gridCol w="747780">
                  <a:extLst>
                    <a:ext uri="{9D8B030D-6E8A-4147-A177-3AD203B41FA5}">
                      <a16:colId xmlns:a16="http://schemas.microsoft.com/office/drawing/2014/main" val="20001"/>
                    </a:ext>
                  </a:extLst>
                </a:gridCol>
                <a:gridCol w="746625">
                  <a:extLst>
                    <a:ext uri="{9D8B030D-6E8A-4147-A177-3AD203B41FA5}">
                      <a16:colId xmlns:a16="http://schemas.microsoft.com/office/drawing/2014/main" val="20002"/>
                    </a:ext>
                  </a:extLst>
                </a:gridCol>
                <a:gridCol w="747779">
                  <a:extLst>
                    <a:ext uri="{9D8B030D-6E8A-4147-A177-3AD203B41FA5}">
                      <a16:colId xmlns:a16="http://schemas.microsoft.com/office/drawing/2014/main" val="20003"/>
                    </a:ext>
                  </a:extLst>
                </a:gridCol>
                <a:gridCol w="746625">
                  <a:extLst>
                    <a:ext uri="{9D8B030D-6E8A-4147-A177-3AD203B41FA5}">
                      <a16:colId xmlns:a16="http://schemas.microsoft.com/office/drawing/2014/main" val="20004"/>
                    </a:ext>
                  </a:extLst>
                </a:gridCol>
                <a:gridCol w="746625">
                  <a:extLst>
                    <a:ext uri="{9D8B030D-6E8A-4147-A177-3AD203B41FA5}">
                      <a16:colId xmlns:a16="http://schemas.microsoft.com/office/drawing/2014/main" val="20005"/>
                    </a:ext>
                  </a:extLst>
                </a:gridCol>
                <a:gridCol w="747780">
                  <a:extLst>
                    <a:ext uri="{9D8B030D-6E8A-4147-A177-3AD203B41FA5}">
                      <a16:colId xmlns:a16="http://schemas.microsoft.com/office/drawing/2014/main" val="20006"/>
                    </a:ext>
                  </a:extLst>
                </a:gridCol>
                <a:gridCol w="746625">
                  <a:extLst>
                    <a:ext uri="{9D8B030D-6E8A-4147-A177-3AD203B41FA5}">
                      <a16:colId xmlns:a16="http://schemas.microsoft.com/office/drawing/2014/main" val="20007"/>
                    </a:ext>
                  </a:extLst>
                </a:gridCol>
              </a:tblGrid>
              <a:tr h="18002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rgbClr val="0000FF"/>
                          </a:solidFill>
                          <a:effectLst/>
                          <a:latin typeface="Times New Roman" pitchFamily="18" charset="0"/>
                          <a:ea typeface="宋体" charset="-122"/>
                        </a:rPr>
                        <a:t>指令</a:t>
                      </a:r>
                    </a:p>
                  </a:txBody>
                  <a:tcPr marL="0" marR="0" marT="0" marB="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1</a:t>
                      </a:r>
                    </a:p>
                  </a:txBody>
                  <a:tcPr marL="0" marR="0" marT="0" marB="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2</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3</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4</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5</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6</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7</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0"/>
                  </a:ext>
                </a:extLst>
              </a:tr>
              <a:tr h="18002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rgbClr val="0000FF"/>
                          </a:solidFill>
                          <a:effectLst/>
                          <a:latin typeface="Times New Roman" pitchFamily="18" charset="0"/>
                          <a:ea typeface="宋体" charset="-122"/>
                        </a:rPr>
                        <a:t>概率</a:t>
                      </a:r>
                    </a:p>
                  </a:txBody>
                  <a:tcPr marL="0" marR="0" marT="0" marB="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0.15</a:t>
                      </a:r>
                    </a:p>
                  </a:txBody>
                  <a:tcPr marL="0" marR="0" marT="0" marB="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0.15</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0.14</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0.13</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0.12</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0.11</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0.04</a:t>
                      </a:r>
                    </a:p>
                  </a:txBody>
                  <a:tcPr marL="0" marR="0" marT="0" marB="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1"/>
                  </a:ext>
                </a:extLst>
              </a:tr>
              <a:tr h="18002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rgbClr val="0000FF"/>
                          </a:solidFill>
                          <a:effectLst/>
                          <a:latin typeface="Times New Roman" pitchFamily="18" charset="0"/>
                          <a:ea typeface="宋体" charset="-122"/>
                        </a:rPr>
                        <a:t>指令</a:t>
                      </a:r>
                    </a:p>
                  </a:txBody>
                  <a:tcPr marL="0" marR="0" marT="0" marB="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8</a:t>
                      </a:r>
                    </a:p>
                  </a:txBody>
                  <a:tcPr marL="0" marR="0" marT="0" marB="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9</a:t>
                      </a:r>
                      <a:endParaRPr kumimoji="0" lang="zh-CN" altLang="en-US" sz="1800" b="1" i="0" u="none" strike="noStrike" cap="none" normalizeH="0" baseline="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10</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11</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12</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13</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r>
                        <a:rPr kumimoji="0" lang="en-US" altLang="zh-CN" sz="1800" b="1" i="0" u="none" strike="noStrike" cap="none" normalizeH="0" baseline="-25000" smtClean="0">
                          <a:ln>
                            <a:noFill/>
                          </a:ln>
                          <a:solidFill>
                            <a:schemeClr val="tx1"/>
                          </a:solidFill>
                          <a:effectLst/>
                          <a:latin typeface="Times New Roman" pitchFamily="18" charset="0"/>
                          <a:ea typeface="宋体" charset="-122"/>
                        </a:rPr>
                        <a:t>14</a:t>
                      </a:r>
                      <a:endParaRPr kumimoji="0" lang="zh-CN" altLang="en-US" sz="1800" b="1" i="0" u="none" strike="noStrike" cap="none" normalizeH="0" baseline="-25000" smtClean="0">
                        <a:ln>
                          <a:noFill/>
                        </a:ln>
                        <a:solidFill>
                          <a:schemeClr val="tx1"/>
                        </a:solidFill>
                        <a:effectLst/>
                        <a:latin typeface="Times New Roman" pitchFamily="18"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2"/>
                  </a:ext>
                </a:extLst>
              </a:tr>
              <a:tr h="18002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rgbClr val="0000FF"/>
                          </a:solidFill>
                          <a:effectLst/>
                          <a:latin typeface="Times New Roman" pitchFamily="18" charset="0"/>
                          <a:ea typeface="宋体" charset="-122"/>
                        </a:rPr>
                        <a:t>概率</a:t>
                      </a:r>
                    </a:p>
                  </a:txBody>
                  <a:tcPr marL="0" marR="0" marT="0" marB="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0.04</a:t>
                      </a:r>
                    </a:p>
                  </a:txBody>
                  <a:tcPr marL="0" marR="0" marT="0" marB="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0.03</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0.03</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0.02</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0.02</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0.01</a:t>
                      </a:r>
                    </a:p>
                  </a:txBody>
                  <a:tcPr marL="0" marR="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0.01</a:t>
                      </a:r>
                    </a:p>
                  </a:txBody>
                  <a:tcPr marL="0" marR="0" marT="0" marB="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
                                  </p:stCondLst>
                                  <p:childTnLst>
                                    <p:set>
                                      <p:cBhvr>
                                        <p:cTn id="9" dur="1" fill="hold">
                                          <p:stCondLst>
                                            <p:cond delay="0"/>
                                          </p:stCondLst>
                                        </p:cTn>
                                        <p:tgtEl>
                                          <p:spTgt spid="93"/>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grpId="0" nodeType="afterEffect">
                                  <p:stCondLst>
                                    <p:cond delay="200"/>
                                  </p:stCondLst>
                                  <p:childTnLst>
                                    <p:set>
                                      <p:cBhvr>
                                        <p:cTn id="12" dur="1" fill="hold">
                                          <p:stCondLst>
                                            <p:cond delay="0"/>
                                          </p:stCondLst>
                                        </p:cTn>
                                        <p:tgtEl>
                                          <p:spTgt spid="94"/>
                                        </p:tgtEl>
                                        <p:attrNameLst>
                                          <p:attrName>style.visibility</p:attrName>
                                        </p:attrNameLst>
                                      </p:cBhvr>
                                      <p:to>
                                        <p:strVal val="visible"/>
                                      </p:to>
                                    </p:set>
                                  </p:childTnLst>
                                </p:cTn>
                              </p:par>
                            </p:childTnLst>
                          </p:cTn>
                        </p:par>
                        <p:par>
                          <p:cTn id="13" fill="hold">
                            <p:stCondLst>
                              <p:cond delay="400"/>
                            </p:stCondLst>
                            <p:childTnLst>
                              <p:par>
                                <p:cTn id="14" presetID="1" presetClass="entr" presetSubtype="0" fill="hold" grpId="0" nodeType="afterEffect">
                                  <p:stCondLst>
                                    <p:cond delay="200"/>
                                  </p:stCondLst>
                                  <p:childTnLst>
                                    <p:set>
                                      <p:cBhvr>
                                        <p:cTn id="15" dur="1" fill="hold">
                                          <p:stCondLst>
                                            <p:cond delay="0"/>
                                          </p:stCondLst>
                                        </p:cTn>
                                        <p:tgtEl>
                                          <p:spTgt spid="95"/>
                                        </p:tgtEl>
                                        <p:attrNameLst>
                                          <p:attrName>style.visibility</p:attrName>
                                        </p:attrNameLst>
                                      </p:cBhvr>
                                      <p:to>
                                        <p:strVal val="visible"/>
                                      </p:to>
                                    </p:set>
                                  </p:childTnLst>
                                </p:cTn>
                              </p:par>
                            </p:childTnLst>
                          </p:cTn>
                        </p:par>
                        <p:par>
                          <p:cTn id="16" fill="hold">
                            <p:stCondLst>
                              <p:cond delay="600"/>
                            </p:stCondLst>
                            <p:childTnLst>
                              <p:par>
                                <p:cTn id="17" presetID="1" presetClass="entr" presetSubtype="0" fill="hold" grpId="0" nodeType="afterEffect">
                                  <p:stCondLst>
                                    <p:cond delay="200"/>
                                  </p:stCondLst>
                                  <p:childTnLst>
                                    <p:set>
                                      <p:cBhvr>
                                        <p:cTn id="18" dur="1" fill="hold">
                                          <p:stCondLst>
                                            <p:cond delay="0"/>
                                          </p:stCondLst>
                                        </p:cTn>
                                        <p:tgtEl>
                                          <p:spTgt spid="96"/>
                                        </p:tgtEl>
                                        <p:attrNameLst>
                                          <p:attrName>style.visibility</p:attrName>
                                        </p:attrNameLst>
                                      </p:cBhvr>
                                      <p:to>
                                        <p:strVal val="visible"/>
                                      </p:to>
                                    </p:set>
                                  </p:childTnLst>
                                </p:cTn>
                              </p:par>
                            </p:childTnLst>
                          </p:cTn>
                        </p:par>
                        <p:par>
                          <p:cTn id="19" fill="hold">
                            <p:stCondLst>
                              <p:cond delay="800"/>
                            </p:stCondLst>
                            <p:childTnLst>
                              <p:par>
                                <p:cTn id="20" presetID="1" presetClass="entr" presetSubtype="0" fill="hold" grpId="0" nodeType="afterEffect">
                                  <p:stCondLst>
                                    <p:cond delay="200"/>
                                  </p:stCondLst>
                                  <p:childTnLst>
                                    <p:set>
                                      <p:cBhvr>
                                        <p:cTn id="21" dur="1" fill="hold">
                                          <p:stCondLst>
                                            <p:cond delay="0"/>
                                          </p:stCondLst>
                                        </p:cTn>
                                        <p:tgtEl>
                                          <p:spTgt spid="97"/>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200"/>
                                  </p:stCondLst>
                                  <p:childTnLst>
                                    <p:set>
                                      <p:cBhvr>
                                        <p:cTn id="24" dur="1" fill="hold">
                                          <p:stCondLst>
                                            <p:cond delay="0"/>
                                          </p:stCondLst>
                                        </p:cTn>
                                        <p:tgtEl>
                                          <p:spTgt spid="98"/>
                                        </p:tgtEl>
                                        <p:attrNameLst>
                                          <p:attrName>style.visibility</p:attrName>
                                        </p:attrNameLst>
                                      </p:cBhvr>
                                      <p:to>
                                        <p:strVal val="visible"/>
                                      </p:to>
                                    </p:set>
                                  </p:childTnLst>
                                </p:cTn>
                              </p:par>
                            </p:childTnLst>
                          </p:cTn>
                        </p:par>
                        <p:par>
                          <p:cTn id="25" fill="hold">
                            <p:stCondLst>
                              <p:cond delay="1200"/>
                            </p:stCondLst>
                            <p:childTnLst>
                              <p:par>
                                <p:cTn id="26" presetID="1" presetClass="entr" presetSubtype="0" fill="hold" grpId="0" nodeType="afterEffect">
                                  <p:stCondLst>
                                    <p:cond delay="200"/>
                                  </p:stCondLst>
                                  <p:childTnLst>
                                    <p:set>
                                      <p:cBhvr>
                                        <p:cTn id="27" dur="1" fill="hold">
                                          <p:stCondLst>
                                            <p:cond delay="0"/>
                                          </p:stCondLst>
                                        </p:cTn>
                                        <p:tgtEl>
                                          <p:spTgt spid="102"/>
                                        </p:tgtEl>
                                        <p:attrNameLst>
                                          <p:attrName>style.visibility</p:attrName>
                                        </p:attrNameLst>
                                      </p:cBhvr>
                                      <p:to>
                                        <p:strVal val="visible"/>
                                      </p:to>
                                    </p:set>
                                  </p:childTnLst>
                                </p:cTn>
                              </p:par>
                            </p:childTnLst>
                          </p:cTn>
                        </p:par>
                        <p:par>
                          <p:cTn id="28" fill="hold">
                            <p:stCondLst>
                              <p:cond delay="1400"/>
                            </p:stCondLst>
                            <p:childTnLst>
                              <p:par>
                                <p:cTn id="29" presetID="1" presetClass="entr" presetSubtype="0" fill="hold" grpId="0" nodeType="afterEffect">
                                  <p:stCondLst>
                                    <p:cond delay="200"/>
                                  </p:stCondLst>
                                  <p:childTnLst>
                                    <p:set>
                                      <p:cBhvr>
                                        <p:cTn id="30" dur="1" fill="hold">
                                          <p:stCondLst>
                                            <p:cond delay="0"/>
                                          </p:stCondLst>
                                        </p:cTn>
                                        <p:tgtEl>
                                          <p:spTgt spid="103"/>
                                        </p:tgtEl>
                                        <p:attrNameLst>
                                          <p:attrName>style.visibility</p:attrName>
                                        </p:attrNameLst>
                                      </p:cBhvr>
                                      <p:to>
                                        <p:strVal val="visible"/>
                                      </p:to>
                                    </p:set>
                                  </p:childTnLst>
                                </p:cTn>
                              </p:par>
                            </p:childTnLst>
                          </p:cTn>
                        </p:par>
                        <p:par>
                          <p:cTn id="31" fill="hold">
                            <p:stCondLst>
                              <p:cond delay="1600"/>
                            </p:stCondLst>
                            <p:childTnLst>
                              <p:par>
                                <p:cTn id="32" presetID="1" presetClass="entr" presetSubtype="0" fill="hold" grpId="0" nodeType="afterEffect">
                                  <p:stCondLst>
                                    <p:cond delay="200"/>
                                  </p:stCondLst>
                                  <p:childTnLst>
                                    <p:set>
                                      <p:cBhvr>
                                        <p:cTn id="33" dur="1" fill="hold">
                                          <p:stCondLst>
                                            <p:cond delay="0"/>
                                          </p:stCondLst>
                                        </p:cTn>
                                        <p:tgtEl>
                                          <p:spTgt spid="112"/>
                                        </p:tgtEl>
                                        <p:attrNameLst>
                                          <p:attrName>style.visibility</p:attrName>
                                        </p:attrNameLst>
                                      </p:cBhvr>
                                      <p:to>
                                        <p:strVal val="visible"/>
                                      </p:to>
                                    </p:set>
                                  </p:childTnLst>
                                </p:cTn>
                              </p:par>
                            </p:childTnLst>
                          </p:cTn>
                        </p:par>
                        <p:par>
                          <p:cTn id="34" fill="hold">
                            <p:stCondLst>
                              <p:cond delay="1800"/>
                            </p:stCondLst>
                            <p:childTnLst>
                              <p:par>
                                <p:cTn id="35" presetID="1" presetClass="entr" presetSubtype="0" fill="hold" grpId="0" nodeType="afterEffect">
                                  <p:stCondLst>
                                    <p:cond delay="200"/>
                                  </p:stCondLst>
                                  <p:childTnLst>
                                    <p:set>
                                      <p:cBhvr>
                                        <p:cTn id="36" dur="1" fill="hold">
                                          <p:stCondLst>
                                            <p:cond delay="0"/>
                                          </p:stCondLst>
                                        </p:cTn>
                                        <p:tgtEl>
                                          <p:spTgt spid="113"/>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grpId="0" nodeType="afterEffect">
                                  <p:stCondLst>
                                    <p:cond delay="200"/>
                                  </p:stCondLst>
                                  <p:childTnLst>
                                    <p:set>
                                      <p:cBhvr>
                                        <p:cTn id="39" dur="1" fill="hold">
                                          <p:stCondLst>
                                            <p:cond delay="0"/>
                                          </p:stCondLst>
                                        </p:cTn>
                                        <p:tgtEl>
                                          <p:spTgt spid="118"/>
                                        </p:tgtEl>
                                        <p:attrNameLst>
                                          <p:attrName>style.visibility</p:attrName>
                                        </p:attrNameLst>
                                      </p:cBhvr>
                                      <p:to>
                                        <p:strVal val="visible"/>
                                      </p:to>
                                    </p:set>
                                  </p:childTnLst>
                                </p:cTn>
                              </p:par>
                            </p:childTnLst>
                          </p:cTn>
                        </p:par>
                        <p:par>
                          <p:cTn id="40" fill="hold">
                            <p:stCondLst>
                              <p:cond delay="2200"/>
                            </p:stCondLst>
                            <p:childTnLst>
                              <p:par>
                                <p:cTn id="41" presetID="1" presetClass="entr" presetSubtype="0" fill="hold" grpId="0" nodeType="afterEffect">
                                  <p:stCondLst>
                                    <p:cond delay="200"/>
                                  </p:stCondLst>
                                  <p:childTnLst>
                                    <p:set>
                                      <p:cBhvr>
                                        <p:cTn id="42" dur="1" fill="hold">
                                          <p:stCondLst>
                                            <p:cond delay="0"/>
                                          </p:stCondLst>
                                        </p:cTn>
                                        <p:tgtEl>
                                          <p:spTgt spid="1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2"/>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200"/>
                                  </p:stCondLst>
                                  <p:childTnLst>
                                    <p:set>
                                      <p:cBhvr>
                                        <p:cTn id="49" dur="1" fill="hold">
                                          <p:stCondLst>
                                            <p:cond delay="0"/>
                                          </p:stCondLst>
                                        </p:cTn>
                                        <p:tgtEl>
                                          <p:spTgt spid="124"/>
                                        </p:tgtEl>
                                        <p:attrNameLst>
                                          <p:attrName>style.visibility</p:attrName>
                                        </p:attrNameLst>
                                      </p:cBhvr>
                                      <p:to>
                                        <p:strVal val="visible"/>
                                      </p:to>
                                    </p:set>
                                  </p:childTnLst>
                                </p:cTn>
                              </p:par>
                            </p:childTnLst>
                          </p:cTn>
                        </p:par>
                        <p:par>
                          <p:cTn id="50" fill="hold">
                            <p:stCondLst>
                              <p:cond delay="200"/>
                            </p:stCondLst>
                            <p:childTnLst>
                              <p:par>
                                <p:cTn id="51" presetID="1" presetClass="entr" presetSubtype="0" fill="hold" grpId="0" nodeType="afterEffect">
                                  <p:stCondLst>
                                    <p:cond delay="200"/>
                                  </p:stCondLst>
                                  <p:childTnLst>
                                    <p:set>
                                      <p:cBhvr>
                                        <p:cTn id="52" dur="1" fill="hold">
                                          <p:stCondLst>
                                            <p:cond delay="0"/>
                                          </p:stCondLst>
                                        </p:cTn>
                                        <p:tgtEl>
                                          <p:spTgt spid="125"/>
                                        </p:tgtEl>
                                        <p:attrNameLst>
                                          <p:attrName>style.visibility</p:attrName>
                                        </p:attrNameLst>
                                      </p:cBhvr>
                                      <p:to>
                                        <p:strVal val="visible"/>
                                      </p:to>
                                    </p:set>
                                  </p:childTnLst>
                                </p:cTn>
                              </p:par>
                            </p:childTnLst>
                          </p:cTn>
                        </p:par>
                        <p:par>
                          <p:cTn id="53" fill="hold">
                            <p:stCondLst>
                              <p:cond delay="400"/>
                            </p:stCondLst>
                            <p:childTnLst>
                              <p:par>
                                <p:cTn id="54" presetID="1" presetClass="entr" presetSubtype="0" fill="hold" grpId="0" nodeType="afterEffect">
                                  <p:stCondLst>
                                    <p:cond delay="200"/>
                                  </p:stCondLst>
                                  <p:childTnLst>
                                    <p:set>
                                      <p:cBhvr>
                                        <p:cTn id="55" dur="1" fill="hold">
                                          <p:stCondLst>
                                            <p:cond delay="0"/>
                                          </p:stCondLst>
                                        </p:cTn>
                                        <p:tgtEl>
                                          <p:spTgt spid="126"/>
                                        </p:tgtEl>
                                        <p:attrNameLst>
                                          <p:attrName>style.visibility</p:attrName>
                                        </p:attrNameLst>
                                      </p:cBhvr>
                                      <p:to>
                                        <p:strVal val="visible"/>
                                      </p:to>
                                    </p:set>
                                  </p:childTnLst>
                                </p:cTn>
                              </p:par>
                            </p:childTnLst>
                          </p:cTn>
                        </p:par>
                        <p:par>
                          <p:cTn id="56" fill="hold">
                            <p:stCondLst>
                              <p:cond delay="600"/>
                            </p:stCondLst>
                            <p:childTnLst>
                              <p:par>
                                <p:cTn id="57" presetID="1" presetClass="entr" presetSubtype="0" fill="hold" grpId="0" nodeType="afterEffect">
                                  <p:stCondLst>
                                    <p:cond delay="200"/>
                                  </p:stCondLst>
                                  <p:childTnLst>
                                    <p:set>
                                      <p:cBhvr>
                                        <p:cTn id="58" dur="1" fill="hold">
                                          <p:stCondLst>
                                            <p:cond delay="0"/>
                                          </p:stCondLst>
                                        </p:cTn>
                                        <p:tgtEl>
                                          <p:spTgt spid="130"/>
                                        </p:tgtEl>
                                        <p:attrNameLst>
                                          <p:attrName>style.visibility</p:attrName>
                                        </p:attrNameLst>
                                      </p:cBhvr>
                                      <p:to>
                                        <p:strVal val="visible"/>
                                      </p:to>
                                    </p:set>
                                  </p:childTnLst>
                                </p:cTn>
                              </p:par>
                            </p:childTnLst>
                          </p:cTn>
                        </p:par>
                        <p:par>
                          <p:cTn id="59" fill="hold">
                            <p:stCondLst>
                              <p:cond delay="800"/>
                            </p:stCondLst>
                            <p:childTnLst>
                              <p:par>
                                <p:cTn id="60" presetID="1" presetClass="entr" presetSubtype="0" fill="hold" grpId="0" nodeType="afterEffect">
                                  <p:stCondLst>
                                    <p:cond delay="200"/>
                                  </p:stCondLst>
                                  <p:childTnLst>
                                    <p:set>
                                      <p:cBhvr>
                                        <p:cTn id="61" dur="1" fill="hold">
                                          <p:stCondLst>
                                            <p:cond delay="0"/>
                                          </p:stCondLst>
                                        </p:cTn>
                                        <p:tgtEl>
                                          <p:spTgt spid="131"/>
                                        </p:tgtEl>
                                        <p:attrNameLst>
                                          <p:attrName>style.visibility</p:attrName>
                                        </p:attrNameLst>
                                      </p:cBhvr>
                                      <p:to>
                                        <p:strVal val="visible"/>
                                      </p:to>
                                    </p:set>
                                  </p:childTnLst>
                                </p:cTn>
                              </p:par>
                            </p:childTnLst>
                          </p:cTn>
                        </p:par>
                        <p:par>
                          <p:cTn id="62" fill="hold">
                            <p:stCondLst>
                              <p:cond delay="1000"/>
                            </p:stCondLst>
                            <p:childTnLst>
                              <p:par>
                                <p:cTn id="63" presetID="1" presetClass="entr" presetSubtype="0" fill="hold" grpId="0" nodeType="afterEffect">
                                  <p:stCondLst>
                                    <p:cond delay="200"/>
                                  </p:stCondLst>
                                  <p:childTnLst>
                                    <p:set>
                                      <p:cBhvr>
                                        <p:cTn id="64" dur="1" fill="hold">
                                          <p:stCondLst>
                                            <p:cond delay="0"/>
                                          </p:stCondLst>
                                        </p:cTn>
                                        <p:tgtEl>
                                          <p:spTgt spid="132"/>
                                        </p:tgtEl>
                                        <p:attrNameLst>
                                          <p:attrName>style.visibility</p:attrName>
                                        </p:attrNameLst>
                                      </p:cBhvr>
                                      <p:to>
                                        <p:strVal val="visible"/>
                                      </p:to>
                                    </p:set>
                                  </p:childTnLst>
                                </p:cTn>
                              </p:par>
                            </p:childTnLst>
                          </p:cTn>
                        </p:par>
                        <p:par>
                          <p:cTn id="65" fill="hold">
                            <p:stCondLst>
                              <p:cond delay="1200"/>
                            </p:stCondLst>
                            <p:childTnLst>
                              <p:par>
                                <p:cTn id="66" presetID="1" presetClass="entr" presetSubtype="0" fill="hold" grpId="0" nodeType="afterEffect">
                                  <p:stCondLst>
                                    <p:cond delay="200"/>
                                  </p:stCondLst>
                                  <p:childTnLst>
                                    <p:set>
                                      <p:cBhvr>
                                        <p:cTn id="67" dur="1" fill="hold">
                                          <p:stCondLst>
                                            <p:cond delay="0"/>
                                          </p:stCondLst>
                                        </p:cTn>
                                        <p:tgtEl>
                                          <p:spTgt spid="133"/>
                                        </p:tgtEl>
                                        <p:attrNameLst>
                                          <p:attrName>style.visibility</p:attrName>
                                        </p:attrNameLst>
                                      </p:cBhvr>
                                      <p:to>
                                        <p:strVal val="visible"/>
                                      </p:to>
                                    </p:set>
                                  </p:childTnLst>
                                </p:cTn>
                              </p:par>
                            </p:childTnLst>
                          </p:cTn>
                        </p:par>
                        <p:par>
                          <p:cTn id="68" fill="hold">
                            <p:stCondLst>
                              <p:cond delay="1400"/>
                            </p:stCondLst>
                            <p:childTnLst>
                              <p:par>
                                <p:cTn id="69" presetID="1" presetClass="entr" presetSubtype="0" fill="hold" grpId="0" nodeType="afterEffect">
                                  <p:stCondLst>
                                    <p:cond delay="200"/>
                                  </p:stCondLst>
                                  <p:childTnLst>
                                    <p:set>
                                      <p:cBhvr>
                                        <p:cTn id="70" dur="1" fill="hold">
                                          <p:stCondLst>
                                            <p:cond delay="0"/>
                                          </p:stCondLst>
                                        </p:cTn>
                                        <p:tgtEl>
                                          <p:spTgt spid="134"/>
                                        </p:tgtEl>
                                        <p:attrNameLst>
                                          <p:attrName>style.visibility</p:attrName>
                                        </p:attrNameLst>
                                      </p:cBhvr>
                                      <p:to>
                                        <p:strVal val="visible"/>
                                      </p:to>
                                    </p:set>
                                  </p:childTnLst>
                                </p:cTn>
                              </p:par>
                            </p:childTnLst>
                          </p:cTn>
                        </p:par>
                        <p:par>
                          <p:cTn id="71" fill="hold">
                            <p:stCondLst>
                              <p:cond delay="1600"/>
                            </p:stCondLst>
                            <p:childTnLst>
                              <p:par>
                                <p:cTn id="72" presetID="1" presetClass="entr" presetSubtype="0" fill="hold" grpId="0" nodeType="afterEffect">
                                  <p:stCondLst>
                                    <p:cond delay="200"/>
                                  </p:stCondLst>
                                  <p:childTnLst>
                                    <p:set>
                                      <p:cBhvr>
                                        <p:cTn id="73" dur="1" fill="hold">
                                          <p:stCondLst>
                                            <p:cond delay="0"/>
                                          </p:stCondLst>
                                        </p:cTn>
                                        <p:tgtEl>
                                          <p:spTgt spid="135"/>
                                        </p:tgtEl>
                                        <p:attrNameLst>
                                          <p:attrName>style.visibility</p:attrName>
                                        </p:attrNameLst>
                                      </p:cBhvr>
                                      <p:to>
                                        <p:strVal val="visible"/>
                                      </p:to>
                                    </p:set>
                                  </p:childTnLst>
                                </p:cTn>
                              </p:par>
                            </p:childTnLst>
                          </p:cTn>
                        </p:par>
                        <p:par>
                          <p:cTn id="74" fill="hold">
                            <p:stCondLst>
                              <p:cond delay="1800"/>
                            </p:stCondLst>
                            <p:childTnLst>
                              <p:par>
                                <p:cTn id="75" presetID="1" presetClass="entr" presetSubtype="0" fill="hold" grpId="0" nodeType="afterEffect">
                                  <p:stCondLst>
                                    <p:cond delay="200"/>
                                  </p:stCondLst>
                                  <p:childTnLst>
                                    <p:set>
                                      <p:cBhvr>
                                        <p:cTn id="76" dur="1" fill="hold">
                                          <p:stCondLst>
                                            <p:cond delay="0"/>
                                          </p:stCondLst>
                                        </p:cTn>
                                        <p:tgtEl>
                                          <p:spTgt spid="136"/>
                                        </p:tgtEl>
                                        <p:attrNameLst>
                                          <p:attrName>style.visibility</p:attrName>
                                        </p:attrNameLst>
                                      </p:cBhvr>
                                      <p:to>
                                        <p:strVal val="visible"/>
                                      </p:to>
                                    </p:set>
                                  </p:childTnLst>
                                </p:cTn>
                              </p:par>
                            </p:childTnLst>
                          </p:cTn>
                        </p:par>
                        <p:par>
                          <p:cTn id="77" fill="hold">
                            <p:stCondLst>
                              <p:cond delay="2000"/>
                            </p:stCondLst>
                            <p:childTnLst>
                              <p:par>
                                <p:cTn id="78" presetID="1" presetClass="entr" presetSubtype="0" fill="hold" grpId="0" nodeType="afterEffect">
                                  <p:stCondLst>
                                    <p:cond delay="200"/>
                                  </p:stCondLst>
                                  <p:childTnLst>
                                    <p:set>
                                      <p:cBhvr>
                                        <p:cTn id="79" dur="1" fill="hold">
                                          <p:stCondLst>
                                            <p:cond delay="0"/>
                                          </p:stCondLst>
                                        </p:cTn>
                                        <p:tgtEl>
                                          <p:spTgt spid="146"/>
                                        </p:tgtEl>
                                        <p:attrNameLst>
                                          <p:attrName>style.visibility</p:attrName>
                                        </p:attrNameLst>
                                      </p:cBhvr>
                                      <p:to>
                                        <p:strVal val="visible"/>
                                      </p:to>
                                    </p:set>
                                  </p:childTnLst>
                                </p:cTn>
                              </p:par>
                            </p:childTnLst>
                          </p:cTn>
                        </p:par>
                        <p:par>
                          <p:cTn id="80" fill="hold">
                            <p:stCondLst>
                              <p:cond delay="2200"/>
                            </p:stCondLst>
                            <p:childTnLst>
                              <p:par>
                                <p:cTn id="81" presetID="1" presetClass="entr" presetSubtype="0" fill="hold" grpId="0" nodeType="afterEffect">
                                  <p:stCondLst>
                                    <p:cond delay="200"/>
                                  </p:stCondLst>
                                  <p:childTnLst>
                                    <p:set>
                                      <p:cBhvr>
                                        <p:cTn id="82"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94" grpId="0"/>
      <p:bldP spid="95" grpId="0"/>
      <p:bldP spid="96" grpId="0"/>
      <p:bldP spid="97" grpId="0"/>
      <p:bldP spid="98" grpId="0"/>
      <p:bldP spid="102" grpId="0"/>
      <p:bldP spid="103" grpId="0"/>
      <p:bldP spid="112" grpId="0"/>
      <p:bldP spid="113" grpId="0"/>
      <p:bldP spid="118" grpId="0"/>
      <p:bldP spid="119" grpId="0"/>
      <p:bldP spid="122" grpId="0"/>
      <p:bldP spid="124" grpId="0"/>
      <p:bldP spid="125" grpId="0"/>
      <p:bldP spid="126" grpId="0"/>
      <p:bldP spid="130" grpId="0"/>
      <p:bldP spid="131" grpId="0"/>
      <p:bldP spid="132" grpId="0"/>
      <p:bldP spid="133" grpId="0"/>
      <p:bldP spid="134" grpId="0"/>
      <p:bldP spid="135" grpId="0"/>
      <p:bldP spid="136" grpId="0"/>
      <p:bldP spid="146" grpId="0"/>
      <p:bldP spid="14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灯片编号占位符 4"/>
          <p:cNvSpPr>
            <a:spLocks noGrp="1"/>
          </p:cNvSpPr>
          <p:nvPr>
            <p:ph type="sldNum" sz="quarter" idx="11"/>
          </p:nvPr>
        </p:nvSpPr>
        <p:spPr/>
        <p:txBody>
          <a:bodyPr/>
          <a:lstStyle/>
          <a:p>
            <a:fld id="{E7EEF139-2389-4727-8E5B-E6FCB56A59A5}" type="slidenum">
              <a:rPr lang="zh-CN" altLang="en-US"/>
              <a:pPr/>
              <a:t>73</a:t>
            </a:fld>
            <a:endParaRPr lang="en-US" altLang="zh-CN"/>
          </a:p>
        </p:txBody>
      </p:sp>
      <p:sp>
        <p:nvSpPr>
          <p:cNvPr id="1113091" name="Rectangle 3"/>
          <p:cNvSpPr>
            <a:spLocks noGrp="1" noChangeArrowheads="1"/>
          </p:cNvSpPr>
          <p:nvPr>
            <p:ph type="body" idx="1"/>
          </p:nvPr>
        </p:nvSpPr>
        <p:spPr>
          <a:xfrm>
            <a:off x="611560" y="44450"/>
            <a:ext cx="8281615" cy="576263"/>
          </a:xfrm>
        </p:spPr>
        <p:txBody>
          <a:bodyPr/>
          <a:lstStyle/>
          <a:p>
            <a:pPr marL="0" indent="0">
              <a:spcBef>
                <a:spcPct val="10000"/>
              </a:spcBef>
              <a:buNone/>
            </a:pPr>
            <a:r>
              <a:rPr lang="en-US" altLang="zh-CN" i="1" smtClean="0">
                <a:latin typeface="Times New Roman" pitchFamily="18" charset="0"/>
              </a:rPr>
              <a:t>Huffman </a:t>
            </a:r>
            <a:r>
              <a:rPr lang="zh-CN" altLang="en-US" smtClean="0">
                <a:latin typeface="Times New Roman" pitchFamily="18" charset="0"/>
              </a:rPr>
              <a:t>编码：</a:t>
            </a:r>
            <a:endParaRPr lang="en-US" altLang="zh-CN"/>
          </a:p>
        </p:txBody>
      </p:sp>
      <p:graphicFrame>
        <p:nvGraphicFramePr>
          <p:cNvPr id="114" name="Group 413"/>
          <p:cNvGraphicFramePr>
            <a:graphicFrameLocks noGrp="1"/>
          </p:cNvGraphicFramePr>
          <p:nvPr/>
        </p:nvGraphicFramePr>
        <p:xfrm>
          <a:off x="323850" y="4014936"/>
          <a:ext cx="8496300" cy="2438400"/>
        </p:xfrm>
        <a:graphic>
          <a:graphicData uri="http://schemas.openxmlformats.org/drawingml/2006/table">
            <a:tbl>
              <a:tblPr/>
              <a:tblGrid>
                <a:gridCol w="1439863">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1008063">
                  <a:extLst>
                    <a:ext uri="{9D8B030D-6E8A-4147-A177-3AD203B41FA5}">
                      <a16:colId xmlns:a16="http://schemas.microsoft.com/office/drawing/2014/main" val="20004"/>
                    </a:ext>
                  </a:extLst>
                </a:gridCol>
                <a:gridCol w="1008062">
                  <a:extLst>
                    <a:ext uri="{9D8B030D-6E8A-4147-A177-3AD203B41FA5}">
                      <a16:colId xmlns:a16="http://schemas.microsoft.com/office/drawing/2014/main" val="20005"/>
                    </a:ext>
                  </a:extLst>
                </a:gridCol>
                <a:gridCol w="1008063">
                  <a:extLst>
                    <a:ext uri="{9D8B030D-6E8A-4147-A177-3AD203B41FA5}">
                      <a16:colId xmlns:a16="http://schemas.microsoft.com/office/drawing/2014/main" val="20006"/>
                    </a:ext>
                  </a:extLst>
                </a:gridCol>
                <a:gridCol w="1008062">
                  <a:extLst>
                    <a:ext uri="{9D8B030D-6E8A-4147-A177-3AD203B41FA5}">
                      <a16:colId xmlns:a16="http://schemas.microsoft.com/office/drawing/2014/main" val="20007"/>
                    </a:ext>
                  </a:extLst>
                </a:gridCol>
              </a:tblGrid>
              <a:tr h="176644">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00FF"/>
                          </a:solidFill>
                          <a:effectLst/>
                          <a:latin typeface="Times New Roman" pitchFamily="18" charset="0"/>
                          <a:ea typeface="宋体" charset="-122"/>
                        </a:rPr>
                        <a:t>指令</a:t>
                      </a:r>
                    </a:p>
                  </a:txBody>
                  <a:tcPr marL="36000" marR="36000" marT="0" marB="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a:t>
                      </a:r>
                    </a:p>
                  </a:txBody>
                  <a:tcPr marL="36000" marR="36000" marT="0" marB="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2</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3</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4</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5</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6</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7</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0" marB="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0"/>
                  </a:ext>
                </a:extLst>
              </a:tr>
              <a:tr h="176644">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00FF"/>
                          </a:solidFill>
                          <a:effectLst/>
                          <a:latin typeface="Times New Roman" pitchFamily="18" charset="0"/>
                          <a:ea typeface="宋体" charset="-122"/>
                        </a:rPr>
                        <a:t>概率</a:t>
                      </a:r>
                    </a:p>
                  </a:txBody>
                  <a:tcPr marL="36000" marR="36000" marT="0" marB="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0.15</a:t>
                      </a:r>
                    </a:p>
                  </a:txBody>
                  <a:tcPr marL="36000" marR="36000" marT="0" marB="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0.15</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0.14</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0.13</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0.12</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0.11</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0.04</a:t>
                      </a:r>
                    </a:p>
                  </a:txBody>
                  <a:tcPr marL="36000" marR="36000" marT="0" marB="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1"/>
                  </a:ext>
                </a:extLst>
              </a:tr>
              <a:tr h="176644">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6600"/>
                          </a:solidFill>
                          <a:effectLst/>
                          <a:latin typeface="Times New Roman" pitchFamily="18" charset="0"/>
                          <a:ea typeface="宋体" charset="-122"/>
                        </a:rPr>
                        <a:t>扩展编码</a:t>
                      </a:r>
                      <a:endParaRPr kumimoji="0" lang="en-US" altLang="zh-CN" sz="2000" b="1" i="0" u="none" strike="noStrike" cap="none" normalizeH="0" baseline="0" smtClean="0">
                        <a:ln>
                          <a:noFill/>
                        </a:ln>
                        <a:solidFill>
                          <a:srgbClr val="006600"/>
                        </a:solidFill>
                        <a:effectLst/>
                        <a:latin typeface="Times New Roman" pitchFamily="18" charset="0"/>
                        <a:ea typeface="宋体" charset="-122"/>
                      </a:endParaRPr>
                    </a:p>
                  </a:txBody>
                  <a:tcPr marL="36000" marR="36000" marT="0" marB="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Times New Roman" pitchFamily="18" charset="0"/>
                          <a:ea typeface="宋体" charset="-122"/>
                        </a:rPr>
                        <a:t>111</a:t>
                      </a:r>
                    </a:p>
                  </a:txBody>
                  <a:tcPr marL="36000" marR="36000" marT="0" marB="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Times New Roman" pitchFamily="18" charset="0"/>
                          <a:ea typeface="宋体" charset="-122"/>
                        </a:rPr>
                        <a:t>110</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Times New Roman" pitchFamily="18" charset="0"/>
                          <a:ea typeface="宋体" charset="-122"/>
                        </a:rPr>
                        <a:t>101</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Times New Roman" pitchFamily="18" charset="0"/>
                          <a:ea typeface="宋体" charset="-122"/>
                        </a:rPr>
                        <a:t>100</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Times New Roman" pitchFamily="18" charset="0"/>
                          <a:ea typeface="宋体" charset="-122"/>
                        </a:rPr>
                        <a:t>011</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Times New Roman" pitchFamily="18" charset="0"/>
                          <a:ea typeface="宋体" charset="-122"/>
                        </a:rPr>
                        <a:t>001</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0000FF"/>
                          </a:solidFill>
                          <a:effectLst/>
                          <a:latin typeface="Times New Roman" pitchFamily="18" charset="0"/>
                          <a:ea typeface="宋体" charset="-122"/>
                        </a:rPr>
                        <a:t>0001</a:t>
                      </a:r>
                    </a:p>
                  </a:txBody>
                  <a:tcPr marL="36000" marR="36000" marT="0" marB="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176644">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6600"/>
                          </a:solidFill>
                          <a:effectLst/>
                          <a:latin typeface="Times New Roman" pitchFamily="18" charset="0"/>
                          <a:ea typeface="宋体" charset="-122"/>
                        </a:rPr>
                        <a:t>码长</a:t>
                      </a:r>
                    </a:p>
                  </a:txBody>
                  <a:tcPr marL="36000" marR="36000" marT="0" marB="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3</a:t>
                      </a:r>
                    </a:p>
                  </a:txBody>
                  <a:tcPr marL="36000" marR="36000" marT="0" marB="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3</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3</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3</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3</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3</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4</a:t>
                      </a:r>
                    </a:p>
                  </a:txBody>
                  <a:tcPr marL="36000" marR="36000" marT="0" marB="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176644">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00FF"/>
                          </a:solidFill>
                          <a:effectLst/>
                          <a:latin typeface="Times New Roman" pitchFamily="18" charset="0"/>
                          <a:ea typeface="宋体" charset="-122"/>
                        </a:rPr>
                        <a:t>指令</a:t>
                      </a:r>
                    </a:p>
                  </a:txBody>
                  <a:tcPr marL="36000" marR="36000" marT="0" marB="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8</a:t>
                      </a:r>
                    </a:p>
                  </a:txBody>
                  <a:tcPr marL="36000" marR="36000" marT="0" marB="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9</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10</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11</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12</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13</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14</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0" marB="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4"/>
                  </a:ext>
                </a:extLst>
              </a:tr>
              <a:tr h="176644">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00FF"/>
                          </a:solidFill>
                          <a:effectLst/>
                          <a:latin typeface="Times New Roman" pitchFamily="18" charset="0"/>
                          <a:ea typeface="宋体" charset="-122"/>
                        </a:rPr>
                        <a:t>概率</a:t>
                      </a:r>
                    </a:p>
                  </a:txBody>
                  <a:tcPr marL="36000" marR="36000" marT="0" marB="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0.04</a:t>
                      </a:r>
                    </a:p>
                  </a:txBody>
                  <a:tcPr marL="36000" marR="36000" marT="0" marB="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0.03</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0.03</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0.02</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0.02</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0.01</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0.01</a:t>
                      </a:r>
                    </a:p>
                  </a:txBody>
                  <a:tcPr marL="36000" marR="36000" marT="0" marB="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5"/>
                  </a:ext>
                </a:extLst>
              </a:tr>
              <a:tr h="176644">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6600"/>
                          </a:solidFill>
                          <a:effectLst/>
                          <a:latin typeface="Times New Roman" pitchFamily="18" charset="0"/>
                          <a:ea typeface="宋体" charset="-122"/>
                        </a:rPr>
                        <a:t>扩展编码</a:t>
                      </a:r>
                      <a:endParaRPr kumimoji="0" lang="en-US" altLang="zh-CN" sz="2000" b="1" i="0" u="none" strike="noStrike" cap="none" normalizeH="0" baseline="0" smtClean="0">
                        <a:ln>
                          <a:noFill/>
                        </a:ln>
                        <a:solidFill>
                          <a:srgbClr val="006600"/>
                        </a:solidFill>
                        <a:effectLst/>
                        <a:latin typeface="Times New Roman" pitchFamily="18" charset="0"/>
                        <a:ea typeface="宋体" charset="-122"/>
                      </a:endParaRPr>
                    </a:p>
                  </a:txBody>
                  <a:tcPr marL="36000" marR="36000" marT="0" marB="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800080"/>
                          </a:solidFill>
                          <a:effectLst/>
                          <a:latin typeface="Times New Roman" pitchFamily="18" charset="0"/>
                          <a:ea typeface="宋体" charset="-122"/>
                        </a:rPr>
                        <a:t>01011</a:t>
                      </a:r>
                    </a:p>
                  </a:txBody>
                  <a:tcPr marL="36000" marR="36000" marT="0" marB="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800080"/>
                          </a:solidFill>
                          <a:effectLst/>
                          <a:latin typeface="Times New Roman" pitchFamily="18" charset="0"/>
                          <a:ea typeface="宋体" charset="-122"/>
                        </a:rPr>
                        <a:t>01010</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800080"/>
                          </a:solidFill>
                          <a:effectLst/>
                          <a:latin typeface="Times New Roman" pitchFamily="18" charset="0"/>
                          <a:ea typeface="宋体" charset="-122"/>
                        </a:rPr>
                        <a:t>01001</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800080"/>
                          </a:solidFill>
                          <a:effectLst/>
                          <a:latin typeface="Times New Roman" pitchFamily="18" charset="0"/>
                          <a:ea typeface="宋体" charset="-122"/>
                        </a:rPr>
                        <a:t>01000</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800080"/>
                          </a:solidFill>
                          <a:effectLst/>
                          <a:latin typeface="Times New Roman" pitchFamily="18" charset="0"/>
                          <a:ea typeface="宋体" charset="-122"/>
                        </a:rPr>
                        <a:t>00001</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006600"/>
                          </a:solidFill>
                          <a:effectLst/>
                          <a:latin typeface="Times New Roman" pitchFamily="18" charset="0"/>
                          <a:ea typeface="宋体" charset="-122"/>
                        </a:rPr>
                        <a:t>000001</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006600"/>
                          </a:solidFill>
                          <a:effectLst/>
                          <a:latin typeface="Times New Roman" pitchFamily="18" charset="0"/>
                          <a:ea typeface="宋体" charset="-122"/>
                        </a:rPr>
                        <a:t>000000</a:t>
                      </a:r>
                    </a:p>
                  </a:txBody>
                  <a:tcPr marL="36000" marR="36000" marT="0" marB="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176644">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6600"/>
                          </a:solidFill>
                          <a:effectLst/>
                          <a:latin typeface="Times New Roman" pitchFamily="18" charset="0"/>
                          <a:ea typeface="宋体" charset="-122"/>
                        </a:rPr>
                        <a:t>码长</a:t>
                      </a:r>
                    </a:p>
                  </a:txBody>
                  <a:tcPr marL="36000" marR="36000" marT="0" marB="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5</a:t>
                      </a:r>
                    </a:p>
                  </a:txBody>
                  <a:tcPr marL="36000" marR="36000" marT="0" marB="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5</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5</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5</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5</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6</a:t>
                      </a:r>
                    </a:p>
                  </a:txBody>
                  <a:tcPr marL="36000" marR="36000" marT="0" marB="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6</a:t>
                      </a:r>
                    </a:p>
                  </a:txBody>
                  <a:tcPr marL="36000" marR="36000" marT="0" marB="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bl>
          </a:graphicData>
        </a:graphic>
      </p:graphicFrame>
      <p:grpSp>
        <p:nvGrpSpPr>
          <p:cNvPr id="123" name="组合 122"/>
          <p:cNvGrpSpPr>
            <a:grpSpLocks noChangeAspect="1"/>
          </p:cNvGrpSpPr>
          <p:nvPr/>
        </p:nvGrpSpPr>
        <p:grpSpPr>
          <a:xfrm>
            <a:off x="323528" y="196881"/>
            <a:ext cx="6912768" cy="3768923"/>
            <a:chOff x="539552" y="1412776"/>
            <a:chExt cx="7992888" cy="4752528"/>
          </a:xfrm>
        </p:grpSpPr>
        <p:sp>
          <p:nvSpPr>
            <p:cNvPr id="148" name="矩形 147"/>
            <p:cNvSpPr/>
            <p:nvPr/>
          </p:nvSpPr>
          <p:spPr bwMode="auto">
            <a:xfrm>
              <a:off x="539552" y="5589239"/>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0.15</a:t>
              </a: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p:txBody>
        </p:sp>
        <p:sp>
          <p:nvSpPr>
            <p:cNvPr id="149" name="矩形 148"/>
            <p:cNvSpPr/>
            <p:nvPr/>
          </p:nvSpPr>
          <p:spPr bwMode="auto">
            <a:xfrm>
              <a:off x="539552" y="5877272"/>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I</a:t>
              </a:r>
              <a:r>
                <a:rPr kumimoji="0" lang="en-US" altLang="zh-CN" sz="1400" b="1" i="0" u="none" strike="noStrike" cap="none" normalizeH="0" baseline="-25000" smtClean="0">
                  <a:ln>
                    <a:noFill/>
                  </a:ln>
                  <a:solidFill>
                    <a:schemeClr val="tx1"/>
                  </a:solidFill>
                  <a:effectLst/>
                  <a:latin typeface="Times New Roman" pitchFamily="18" charset="0"/>
                  <a:ea typeface="宋体" charset="-122"/>
                </a:rPr>
                <a:t>1</a:t>
              </a:r>
              <a:endParaRPr kumimoji="0" lang="zh-CN" altLang="en-US" sz="1400" b="1" i="0" u="none" strike="noStrike" cap="none" normalizeH="0" baseline="-25000" smtClean="0">
                <a:ln>
                  <a:noFill/>
                </a:ln>
                <a:solidFill>
                  <a:schemeClr val="tx1"/>
                </a:solidFill>
                <a:effectLst/>
                <a:latin typeface="Times New Roman" pitchFamily="18" charset="0"/>
                <a:ea typeface="宋体" charset="-122"/>
              </a:endParaRPr>
            </a:p>
          </p:txBody>
        </p:sp>
        <p:sp>
          <p:nvSpPr>
            <p:cNvPr id="150" name="Oval 17"/>
            <p:cNvSpPr>
              <a:spLocks noChangeArrowheads="1"/>
            </p:cNvSpPr>
            <p:nvPr/>
          </p:nvSpPr>
          <p:spPr bwMode="auto">
            <a:xfrm>
              <a:off x="7668344" y="5013176"/>
              <a:ext cx="576065" cy="360039"/>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400" b="1" smtClean="0"/>
                <a:t>0.02</a:t>
              </a:r>
              <a:endParaRPr lang="en-US" altLang="zh-CN" sz="1400" b="1"/>
            </a:p>
          </p:txBody>
        </p:sp>
        <p:sp>
          <p:nvSpPr>
            <p:cNvPr id="151" name="矩形 150"/>
            <p:cNvSpPr/>
            <p:nvPr/>
          </p:nvSpPr>
          <p:spPr bwMode="auto">
            <a:xfrm>
              <a:off x="1115616" y="5589239"/>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0.15</a:t>
              </a: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p:txBody>
        </p:sp>
        <p:sp>
          <p:nvSpPr>
            <p:cNvPr id="153" name="矩形 152"/>
            <p:cNvSpPr/>
            <p:nvPr/>
          </p:nvSpPr>
          <p:spPr bwMode="auto">
            <a:xfrm>
              <a:off x="1115616" y="5877272"/>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I</a:t>
              </a:r>
              <a:r>
                <a:rPr kumimoji="0" lang="en-US" altLang="zh-CN" sz="1400" b="1" i="0" u="none" strike="noStrike" cap="none" normalizeH="0" baseline="-25000" smtClean="0">
                  <a:ln>
                    <a:noFill/>
                  </a:ln>
                  <a:solidFill>
                    <a:schemeClr val="tx1"/>
                  </a:solidFill>
                  <a:effectLst/>
                  <a:latin typeface="Times New Roman" pitchFamily="18" charset="0"/>
                  <a:ea typeface="宋体" charset="-122"/>
                </a:rPr>
                <a:t>2</a:t>
              </a:r>
              <a:endParaRPr kumimoji="0" lang="zh-CN" altLang="en-US" sz="1400" b="1" i="0" u="none" strike="noStrike" cap="none" normalizeH="0" baseline="-25000" smtClean="0">
                <a:ln>
                  <a:noFill/>
                </a:ln>
                <a:solidFill>
                  <a:schemeClr val="tx1"/>
                </a:solidFill>
                <a:effectLst/>
                <a:latin typeface="Times New Roman" pitchFamily="18" charset="0"/>
                <a:ea typeface="宋体" charset="-122"/>
              </a:endParaRPr>
            </a:p>
          </p:txBody>
        </p:sp>
        <p:sp>
          <p:nvSpPr>
            <p:cNvPr id="154" name="矩形 153"/>
            <p:cNvSpPr/>
            <p:nvPr/>
          </p:nvSpPr>
          <p:spPr bwMode="auto">
            <a:xfrm>
              <a:off x="1691680" y="5589239"/>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0.14</a:t>
              </a: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p:txBody>
        </p:sp>
        <p:sp>
          <p:nvSpPr>
            <p:cNvPr id="155" name="矩形 154"/>
            <p:cNvSpPr/>
            <p:nvPr/>
          </p:nvSpPr>
          <p:spPr bwMode="auto">
            <a:xfrm>
              <a:off x="1691680" y="5877272"/>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I</a:t>
              </a:r>
              <a:r>
                <a:rPr kumimoji="0" lang="en-US" altLang="zh-CN" sz="1400" b="1" i="0" u="none" strike="noStrike" cap="none" normalizeH="0" baseline="-25000" smtClean="0">
                  <a:ln>
                    <a:noFill/>
                  </a:ln>
                  <a:solidFill>
                    <a:schemeClr val="tx1"/>
                  </a:solidFill>
                  <a:effectLst/>
                  <a:latin typeface="Times New Roman" pitchFamily="18" charset="0"/>
                  <a:ea typeface="宋体" charset="-122"/>
                </a:rPr>
                <a:t>3</a:t>
              </a:r>
              <a:endParaRPr kumimoji="0" lang="zh-CN" altLang="en-US" sz="1400" b="1" i="0" u="none" strike="noStrike" cap="none" normalizeH="0" baseline="-25000" smtClean="0">
                <a:ln>
                  <a:noFill/>
                </a:ln>
                <a:solidFill>
                  <a:schemeClr val="tx1"/>
                </a:solidFill>
                <a:effectLst/>
                <a:latin typeface="Times New Roman" pitchFamily="18" charset="0"/>
                <a:ea typeface="宋体" charset="-122"/>
              </a:endParaRPr>
            </a:p>
          </p:txBody>
        </p:sp>
        <p:sp>
          <p:nvSpPr>
            <p:cNvPr id="156" name="矩形 155"/>
            <p:cNvSpPr/>
            <p:nvPr/>
          </p:nvSpPr>
          <p:spPr bwMode="auto">
            <a:xfrm>
              <a:off x="2267744" y="5589239"/>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0.13</a:t>
              </a: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p:txBody>
        </p:sp>
        <p:sp>
          <p:nvSpPr>
            <p:cNvPr id="157" name="矩形 156"/>
            <p:cNvSpPr/>
            <p:nvPr/>
          </p:nvSpPr>
          <p:spPr bwMode="auto">
            <a:xfrm>
              <a:off x="2267744" y="5877272"/>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I</a:t>
              </a:r>
              <a:r>
                <a:rPr kumimoji="0" lang="en-US" altLang="zh-CN" sz="1400" b="1" i="0" u="none" strike="noStrike" cap="none" normalizeH="0" baseline="-25000" smtClean="0">
                  <a:ln>
                    <a:noFill/>
                  </a:ln>
                  <a:solidFill>
                    <a:schemeClr val="tx1"/>
                  </a:solidFill>
                  <a:effectLst/>
                  <a:latin typeface="Times New Roman" pitchFamily="18" charset="0"/>
                  <a:ea typeface="宋体" charset="-122"/>
                </a:rPr>
                <a:t>4</a:t>
              </a:r>
              <a:endParaRPr kumimoji="0" lang="zh-CN" altLang="en-US" sz="1400" b="1" i="0" u="none" strike="noStrike" cap="none" normalizeH="0" baseline="-25000" smtClean="0">
                <a:ln>
                  <a:noFill/>
                </a:ln>
                <a:solidFill>
                  <a:schemeClr val="tx1"/>
                </a:solidFill>
                <a:effectLst/>
                <a:latin typeface="Times New Roman" pitchFamily="18" charset="0"/>
                <a:ea typeface="宋体" charset="-122"/>
              </a:endParaRPr>
            </a:p>
          </p:txBody>
        </p:sp>
        <p:sp>
          <p:nvSpPr>
            <p:cNvPr id="158" name="矩形 157"/>
            <p:cNvSpPr/>
            <p:nvPr/>
          </p:nvSpPr>
          <p:spPr bwMode="auto">
            <a:xfrm>
              <a:off x="2843808" y="5589239"/>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0.12</a:t>
              </a: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p:txBody>
        </p:sp>
        <p:sp>
          <p:nvSpPr>
            <p:cNvPr id="159" name="矩形 158"/>
            <p:cNvSpPr/>
            <p:nvPr/>
          </p:nvSpPr>
          <p:spPr bwMode="auto">
            <a:xfrm>
              <a:off x="2843808" y="5877272"/>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I</a:t>
              </a:r>
              <a:r>
                <a:rPr kumimoji="0" lang="en-US" altLang="zh-CN" sz="1400" b="1" i="0" u="none" strike="noStrike" cap="none" normalizeH="0" baseline="-25000" smtClean="0">
                  <a:ln>
                    <a:noFill/>
                  </a:ln>
                  <a:solidFill>
                    <a:schemeClr val="tx1"/>
                  </a:solidFill>
                  <a:effectLst/>
                  <a:latin typeface="Times New Roman" pitchFamily="18" charset="0"/>
                  <a:ea typeface="宋体" charset="-122"/>
                </a:rPr>
                <a:t>5</a:t>
              </a:r>
              <a:endParaRPr kumimoji="0" lang="zh-CN" altLang="en-US" sz="1400" b="1" i="0" u="none" strike="noStrike" cap="none" normalizeH="0" baseline="-25000" smtClean="0">
                <a:ln>
                  <a:noFill/>
                </a:ln>
                <a:solidFill>
                  <a:schemeClr val="tx1"/>
                </a:solidFill>
                <a:effectLst/>
                <a:latin typeface="Times New Roman" pitchFamily="18" charset="0"/>
                <a:ea typeface="宋体" charset="-122"/>
              </a:endParaRPr>
            </a:p>
          </p:txBody>
        </p:sp>
        <p:sp>
          <p:nvSpPr>
            <p:cNvPr id="160" name="矩形 159"/>
            <p:cNvSpPr/>
            <p:nvPr/>
          </p:nvSpPr>
          <p:spPr bwMode="auto">
            <a:xfrm>
              <a:off x="5868144" y="3789039"/>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0.11</a:t>
              </a: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p:txBody>
        </p:sp>
        <p:sp>
          <p:nvSpPr>
            <p:cNvPr id="161" name="矩形 160"/>
            <p:cNvSpPr/>
            <p:nvPr/>
          </p:nvSpPr>
          <p:spPr bwMode="auto">
            <a:xfrm>
              <a:off x="5868144" y="4077072"/>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I</a:t>
              </a:r>
              <a:r>
                <a:rPr kumimoji="0" lang="en-US" altLang="zh-CN" sz="1400" b="1" i="0" u="none" strike="noStrike" cap="none" normalizeH="0" baseline="-25000" smtClean="0">
                  <a:ln>
                    <a:noFill/>
                  </a:ln>
                  <a:solidFill>
                    <a:schemeClr val="tx1"/>
                  </a:solidFill>
                  <a:effectLst/>
                  <a:latin typeface="Times New Roman" pitchFamily="18" charset="0"/>
                  <a:ea typeface="宋体" charset="-122"/>
                </a:rPr>
                <a:t>6</a:t>
              </a:r>
              <a:endParaRPr kumimoji="0" lang="zh-CN" altLang="en-US" sz="1400" b="1" i="0" u="none" strike="noStrike" cap="none" normalizeH="0" baseline="-25000" smtClean="0">
                <a:ln>
                  <a:noFill/>
                </a:ln>
                <a:solidFill>
                  <a:schemeClr val="tx1"/>
                </a:solidFill>
                <a:effectLst/>
                <a:latin typeface="Times New Roman" pitchFamily="18" charset="0"/>
                <a:ea typeface="宋体" charset="-122"/>
              </a:endParaRPr>
            </a:p>
          </p:txBody>
        </p:sp>
        <p:sp>
          <p:nvSpPr>
            <p:cNvPr id="162" name="矩形 161"/>
            <p:cNvSpPr/>
            <p:nvPr/>
          </p:nvSpPr>
          <p:spPr bwMode="auto">
            <a:xfrm>
              <a:off x="6516216" y="4509119"/>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0.04</a:t>
              </a: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p:txBody>
        </p:sp>
        <p:sp>
          <p:nvSpPr>
            <p:cNvPr id="163" name="矩形 162"/>
            <p:cNvSpPr/>
            <p:nvPr/>
          </p:nvSpPr>
          <p:spPr bwMode="auto">
            <a:xfrm>
              <a:off x="6516216" y="4797152"/>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I</a:t>
              </a:r>
              <a:r>
                <a:rPr kumimoji="0" lang="en-US" altLang="zh-CN" sz="1400" b="1" i="0" u="none" strike="noStrike" cap="none" normalizeH="0" baseline="-25000" smtClean="0">
                  <a:ln>
                    <a:noFill/>
                  </a:ln>
                  <a:solidFill>
                    <a:schemeClr val="tx1"/>
                  </a:solidFill>
                  <a:effectLst/>
                  <a:latin typeface="Times New Roman" pitchFamily="18" charset="0"/>
                  <a:ea typeface="宋体" charset="-122"/>
                </a:rPr>
                <a:t>7</a:t>
              </a:r>
              <a:endParaRPr kumimoji="0" lang="zh-CN" altLang="en-US" sz="1400" b="1" i="0" u="none" strike="noStrike" cap="none" normalizeH="0" baseline="-25000" smtClean="0">
                <a:ln>
                  <a:noFill/>
                </a:ln>
                <a:solidFill>
                  <a:schemeClr val="tx1"/>
                </a:solidFill>
                <a:effectLst/>
                <a:latin typeface="Times New Roman" pitchFamily="18" charset="0"/>
                <a:ea typeface="宋体" charset="-122"/>
              </a:endParaRPr>
            </a:p>
          </p:txBody>
        </p:sp>
        <p:sp>
          <p:nvSpPr>
            <p:cNvPr id="164" name="矩形 163"/>
            <p:cNvSpPr/>
            <p:nvPr/>
          </p:nvSpPr>
          <p:spPr bwMode="auto">
            <a:xfrm>
              <a:off x="4572000" y="5589239"/>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0.04</a:t>
              </a: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p:txBody>
        </p:sp>
        <p:sp>
          <p:nvSpPr>
            <p:cNvPr id="165" name="矩形 164"/>
            <p:cNvSpPr/>
            <p:nvPr/>
          </p:nvSpPr>
          <p:spPr bwMode="auto">
            <a:xfrm>
              <a:off x="4572000" y="5877272"/>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I</a:t>
              </a:r>
              <a:r>
                <a:rPr kumimoji="0" lang="en-US" altLang="zh-CN" sz="1400" b="1" i="0" u="none" strike="noStrike" cap="none" normalizeH="0" baseline="-25000" smtClean="0">
                  <a:ln>
                    <a:noFill/>
                  </a:ln>
                  <a:solidFill>
                    <a:schemeClr val="tx1"/>
                  </a:solidFill>
                  <a:effectLst/>
                  <a:latin typeface="Times New Roman" pitchFamily="18" charset="0"/>
                  <a:ea typeface="宋体" charset="-122"/>
                </a:rPr>
                <a:t>8</a:t>
              </a:r>
              <a:endParaRPr kumimoji="0" lang="zh-CN" altLang="en-US" sz="1400" b="1" i="0" u="none" strike="noStrike" cap="none" normalizeH="0" baseline="-25000" smtClean="0">
                <a:ln>
                  <a:noFill/>
                </a:ln>
                <a:solidFill>
                  <a:schemeClr val="tx1"/>
                </a:solidFill>
                <a:effectLst/>
                <a:latin typeface="Times New Roman" pitchFamily="18" charset="0"/>
                <a:ea typeface="宋体" charset="-122"/>
              </a:endParaRPr>
            </a:p>
          </p:txBody>
        </p:sp>
        <p:sp>
          <p:nvSpPr>
            <p:cNvPr id="166" name="矩形 165"/>
            <p:cNvSpPr/>
            <p:nvPr/>
          </p:nvSpPr>
          <p:spPr bwMode="auto">
            <a:xfrm>
              <a:off x="5148064" y="5589239"/>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0.03</a:t>
              </a: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p:txBody>
        </p:sp>
        <p:sp>
          <p:nvSpPr>
            <p:cNvPr id="167" name="矩形 166"/>
            <p:cNvSpPr/>
            <p:nvPr/>
          </p:nvSpPr>
          <p:spPr bwMode="auto">
            <a:xfrm>
              <a:off x="5148064" y="5877272"/>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I</a:t>
              </a:r>
              <a:r>
                <a:rPr kumimoji="0" lang="en-US" altLang="zh-CN" sz="1400" b="1" i="0" u="none" strike="noStrike" cap="none" normalizeH="0" baseline="-25000" smtClean="0">
                  <a:ln>
                    <a:noFill/>
                  </a:ln>
                  <a:solidFill>
                    <a:schemeClr val="tx1"/>
                  </a:solidFill>
                  <a:effectLst/>
                  <a:latin typeface="Times New Roman" pitchFamily="18" charset="0"/>
                  <a:ea typeface="宋体" charset="-122"/>
                </a:rPr>
                <a:t>9</a:t>
              </a:r>
              <a:endParaRPr kumimoji="0" lang="zh-CN" altLang="en-US" sz="1400" b="1" i="0" u="none" strike="noStrike" cap="none" normalizeH="0" baseline="-25000" smtClean="0">
                <a:ln>
                  <a:noFill/>
                </a:ln>
                <a:solidFill>
                  <a:schemeClr val="tx1"/>
                </a:solidFill>
                <a:effectLst/>
                <a:latin typeface="Times New Roman" pitchFamily="18" charset="0"/>
                <a:ea typeface="宋体" charset="-122"/>
              </a:endParaRPr>
            </a:p>
          </p:txBody>
        </p:sp>
        <p:sp>
          <p:nvSpPr>
            <p:cNvPr id="168" name="矩形 167"/>
            <p:cNvSpPr/>
            <p:nvPr/>
          </p:nvSpPr>
          <p:spPr bwMode="auto">
            <a:xfrm>
              <a:off x="5724128" y="5589239"/>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0.03</a:t>
              </a: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p:txBody>
        </p:sp>
        <p:sp>
          <p:nvSpPr>
            <p:cNvPr id="175" name="矩形 174"/>
            <p:cNvSpPr/>
            <p:nvPr/>
          </p:nvSpPr>
          <p:spPr bwMode="auto">
            <a:xfrm>
              <a:off x="5724128" y="5877272"/>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I</a:t>
              </a:r>
              <a:r>
                <a:rPr kumimoji="0" lang="en-US" altLang="zh-CN" sz="1400" b="1" i="0" u="none" strike="noStrike" cap="none" normalizeH="0" baseline="-25000" smtClean="0">
                  <a:ln>
                    <a:noFill/>
                  </a:ln>
                  <a:solidFill>
                    <a:schemeClr val="tx1"/>
                  </a:solidFill>
                  <a:effectLst/>
                  <a:latin typeface="Times New Roman" pitchFamily="18" charset="0"/>
                  <a:ea typeface="宋体" charset="-122"/>
                </a:rPr>
                <a:t>10</a:t>
              </a:r>
              <a:endParaRPr kumimoji="0" lang="zh-CN" altLang="en-US" sz="1400" b="1" i="0" u="none" strike="noStrike" cap="none" normalizeH="0" baseline="-25000" smtClean="0">
                <a:ln>
                  <a:noFill/>
                </a:ln>
                <a:solidFill>
                  <a:schemeClr val="tx1"/>
                </a:solidFill>
                <a:effectLst/>
                <a:latin typeface="Times New Roman" pitchFamily="18" charset="0"/>
                <a:ea typeface="宋体" charset="-122"/>
              </a:endParaRPr>
            </a:p>
          </p:txBody>
        </p:sp>
        <p:sp>
          <p:nvSpPr>
            <p:cNvPr id="176" name="矩形 175"/>
            <p:cNvSpPr/>
            <p:nvPr/>
          </p:nvSpPr>
          <p:spPr bwMode="auto">
            <a:xfrm>
              <a:off x="6300192" y="5589239"/>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0.02</a:t>
              </a: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p:txBody>
        </p:sp>
        <p:sp>
          <p:nvSpPr>
            <p:cNvPr id="177" name="矩形 176"/>
            <p:cNvSpPr/>
            <p:nvPr/>
          </p:nvSpPr>
          <p:spPr bwMode="auto">
            <a:xfrm>
              <a:off x="6300192" y="5877272"/>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I</a:t>
              </a:r>
              <a:r>
                <a:rPr kumimoji="0" lang="en-US" altLang="zh-CN" sz="1400" b="1" i="0" u="none" strike="noStrike" cap="none" normalizeH="0" baseline="-25000" smtClean="0">
                  <a:ln>
                    <a:noFill/>
                  </a:ln>
                  <a:solidFill>
                    <a:schemeClr val="tx1"/>
                  </a:solidFill>
                  <a:effectLst/>
                  <a:latin typeface="Times New Roman" pitchFamily="18" charset="0"/>
                  <a:ea typeface="宋体" charset="-122"/>
                </a:rPr>
                <a:t>11</a:t>
              </a:r>
              <a:endParaRPr kumimoji="0" lang="zh-CN" altLang="en-US" sz="1400" b="1" i="0" u="none" strike="noStrike" cap="none" normalizeH="0" baseline="-25000" smtClean="0">
                <a:ln>
                  <a:noFill/>
                </a:ln>
                <a:solidFill>
                  <a:schemeClr val="tx1"/>
                </a:solidFill>
                <a:effectLst/>
                <a:latin typeface="Times New Roman" pitchFamily="18" charset="0"/>
                <a:ea typeface="宋体" charset="-122"/>
              </a:endParaRPr>
            </a:p>
          </p:txBody>
        </p:sp>
        <p:sp>
          <p:nvSpPr>
            <p:cNvPr id="178" name="矩形 177"/>
            <p:cNvSpPr/>
            <p:nvPr/>
          </p:nvSpPr>
          <p:spPr bwMode="auto">
            <a:xfrm>
              <a:off x="6876256" y="5589239"/>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0.02</a:t>
              </a: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p:txBody>
        </p:sp>
        <p:sp>
          <p:nvSpPr>
            <p:cNvPr id="179" name="矩形 178"/>
            <p:cNvSpPr/>
            <p:nvPr/>
          </p:nvSpPr>
          <p:spPr bwMode="auto">
            <a:xfrm>
              <a:off x="6876256" y="5877272"/>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I</a:t>
              </a:r>
              <a:r>
                <a:rPr kumimoji="0" lang="en-US" altLang="zh-CN" sz="1400" b="1" i="0" u="none" strike="noStrike" cap="none" normalizeH="0" baseline="-25000" smtClean="0">
                  <a:ln>
                    <a:noFill/>
                  </a:ln>
                  <a:solidFill>
                    <a:schemeClr val="tx1"/>
                  </a:solidFill>
                  <a:effectLst/>
                  <a:latin typeface="Times New Roman" pitchFamily="18" charset="0"/>
                  <a:ea typeface="宋体" charset="-122"/>
                </a:rPr>
                <a:t>12</a:t>
              </a:r>
              <a:endParaRPr kumimoji="0" lang="zh-CN" altLang="en-US" sz="1400" b="1" i="0" u="none" strike="noStrike" cap="none" normalizeH="0" baseline="-25000" smtClean="0">
                <a:ln>
                  <a:noFill/>
                </a:ln>
                <a:solidFill>
                  <a:schemeClr val="tx1"/>
                </a:solidFill>
                <a:effectLst/>
                <a:latin typeface="Times New Roman" pitchFamily="18" charset="0"/>
                <a:ea typeface="宋体" charset="-122"/>
              </a:endParaRPr>
            </a:p>
          </p:txBody>
        </p:sp>
        <p:sp>
          <p:nvSpPr>
            <p:cNvPr id="180" name="矩形 179"/>
            <p:cNvSpPr/>
            <p:nvPr/>
          </p:nvSpPr>
          <p:spPr bwMode="auto">
            <a:xfrm>
              <a:off x="7452320" y="5589239"/>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0.01</a:t>
              </a: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p:txBody>
        </p:sp>
        <p:sp>
          <p:nvSpPr>
            <p:cNvPr id="181" name="矩形 180"/>
            <p:cNvSpPr/>
            <p:nvPr/>
          </p:nvSpPr>
          <p:spPr bwMode="auto">
            <a:xfrm>
              <a:off x="7452320" y="5877272"/>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I</a:t>
              </a:r>
              <a:r>
                <a:rPr kumimoji="0" lang="en-US" altLang="zh-CN" sz="1400" b="1" i="0" u="none" strike="noStrike" cap="none" normalizeH="0" baseline="-25000" smtClean="0">
                  <a:ln>
                    <a:noFill/>
                  </a:ln>
                  <a:solidFill>
                    <a:schemeClr val="tx1"/>
                  </a:solidFill>
                  <a:effectLst/>
                  <a:latin typeface="Times New Roman" pitchFamily="18" charset="0"/>
                  <a:ea typeface="宋体" charset="-122"/>
                </a:rPr>
                <a:t>13</a:t>
              </a:r>
              <a:endParaRPr kumimoji="0" lang="zh-CN" altLang="en-US" sz="1400" b="1" i="0" u="none" strike="noStrike" cap="none" normalizeH="0" baseline="-25000" smtClean="0">
                <a:ln>
                  <a:noFill/>
                </a:ln>
                <a:solidFill>
                  <a:schemeClr val="tx1"/>
                </a:solidFill>
                <a:effectLst/>
                <a:latin typeface="Times New Roman" pitchFamily="18" charset="0"/>
                <a:ea typeface="宋体" charset="-122"/>
              </a:endParaRPr>
            </a:p>
          </p:txBody>
        </p:sp>
        <p:sp>
          <p:nvSpPr>
            <p:cNvPr id="182" name="矩形 181"/>
            <p:cNvSpPr/>
            <p:nvPr/>
          </p:nvSpPr>
          <p:spPr bwMode="auto">
            <a:xfrm>
              <a:off x="8028384" y="5589239"/>
              <a:ext cx="504056" cy="288032"/>
            </a:xfrm>
            <a:prstGeom prst="rect">
              <a:avLst/>
            </a:prstGeom>
            <a:solidFill>
              <a:srgbClr val="FFFF66"/>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0.01</a:t>
              </a:r>
              <a:endParaRPr kumimoji="0" lang="zh-CN" altLang="en-US" sz="1400" b="1" i="0" u="none" strike="noStrike" cap="none" normalizeH="0" baseline="0" smtClean="0">
                <a:ln>
                  <a:noFill/>
                </a:ln>
                <a:solidFill>
                  <a:schemeClr val="tx1"/>
                </a:solidFill>
                <a:effectLst/>
                <a:latin typeface="Times New Roman" pitchFamily="18" charset="0"/>
                <a:ea typeface="宋体" charset="-122"/>
              </a:endParaRPr>
            </a:p>
          </p:txBody>
        </p:sp>
        <p:sp>
          <p:nvSpPr>
            <p:cNvPr id="183" name="矩形 182"/>
            <p:cNvSpPr/>
            <p:nvPr/>
          </p:nvSpPr>
          <p:spPr bwMode="auto">
            <a:xfrm>
              <a:off x="8028384" y="5877272"/>
              <a:ext cx="504056" cy="288032"/>
            </a:xfrm>
            <a:prstGeom prst="rect">
              <a:avLst/>
            </a:prstGeom>
            <a:noFill/>
            <a:ln w="28575" cap="flat" cmpd="sng" algn="ctr">
              <a:no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rPr>
                <a:t>I</a:t>
              </a:r>
              <a:r>
                <a:rPr kumimoji="0" lang="en-US" altLang="zh-CN" sz="1400" b="1" i="0" u="none" strike="noStrike" cap="none" normalizeH="0" baseline="-25000" smtClean="0">
                  <a:ln>
                    <a:noFill/>
                  </a:ln>
                  <a:solidFill>
                    <a:schemeClr val="tx1"/>
                  </a:solidFill>
                  <a:effectLst/>
                  <a:latin typeface="Times New Roman" pitchFamily="18" charset="0"/>
                  <a:ea typeface="宋体" charset="-122"/>
                </a:rPr>
                <a:t>14</a:t>
              </a:r>
              <a:endParaRPr kumimoji="0" lang="zh-CN" altLang="en-US" sz="1400" b="1" i="0" u="none" strike="noStrike" cap="none" normalizeH="0" baseline="-25000" smtClean="0">
                <a:ln>
                  <a:noFill/>
                </a:ln>
                <a:solidFill>
                  <a:schemeClr val="tx1"/>
                </a:solidFill>
                <a:effectLst/>
                <a:latin typeface="Times New Roman" pitchFamily="18" charset="0"/>
                <a:ea typeface="宋体" charset="-122"/>
              </a:endParaRPr>
            </a:p>
          </p:txBody>
        </p:sp>
        <p:cxnSp>
          <p:nvCxnSpPr>
            <p:cNvPr id="184" name="直接连接符 183"/>
            <p:cNvCxnSpPr>
              <a:endCxn id="180" idx="0"/>
            </p:cNvCxnSpPr>
            <p:nvPr/>
          </p:nvCxnSpPr>
          <p:spPr bwMode="auto">
            <a:xfrm flipH="1">
              <a:off x="7704348" y="5373217"/>
              <a:ext cx="180020" cy="21602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85" name="直接连接符 184"/>
            <p:cNvCxnSpPr>
              <a:endCxn id="182" idx="0"/>
            </p:cNvCxnSpPr>
            <p:nvPr/>
          </p:nvCxnSpPr>
          <p:spPr bwMode="auto">
            <a:xfrm>
              <a:off x="8100392" y="5373218"/>
              <a:ext cx="180020" cy="21602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86" name="Oval 17"/>
            <p:cNvSpPr>
              <a:spLocks noChangeArrowheads="1"/>
            </p:cNvSpPr>
            <p:nvPr/>
          </p:nvSpPr>
          <p:spPr bwMode="auto">
            <a:xfrm>
              <a:off x="7236296" y="4437112"/>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400" b="1" smtClean="0"/>
                <a:t>0.04</a:t>
              </a:r>
              <a:endParaRPr lang="en-US" altLang="zh-CN" sz="1400" b="1"/>
            </a:p>
          </p:txBody>
        </p:sp>
        <p:cxnSp>
          <p:nvCxnSpPr>
            <p:cNvPr id="187" name="直接连接符 186"/>
            <p:cNvCxnSpPr/>
            <p:nvPr/>
          </p:nvCxnSpPr>
          <p:spPr bwMode="auto">
            <a:xfrm>
              <a:off x="7668344" y="4797154"/>
              <a:ext cx="180020" cy="21602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88" name="直接连接符 187"/>
            <p:cNvCxnSpPr>
              <a:endCxn id="178" idx="0"/>
            </p:cNvCxnSpPr>
            <p:nvPr/>
          </p:nvCxnSpPr>
          <p:spPr bwMode="auto">
            <a:xfrm flipH="1">
              <a:off x="7128284" y="4797152"/>
              <a:ext cx="324036" cy="792087"/>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89" name="Oval 17"/>
            <p:cNvSpPr>
              <a:spLocks noChangeArrowheads="1"/>
            </p:cNvSpPr>
            <p:nvPr/>
          </p:nvSpPr>
          <p:spPr bwMode="auto">
            <a:xfrm>
              <a:off x="5940152" y="5013176"/>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400" b="1" smtClean="0"/>
                <a:t>0.05</a:t>
              </a:r>
              <a:endParaRPr lang="en-US" altLang="zh-CN" sz="1400" b="1"/>
            </a:p>
          </p:txBody>
        </p:sp>
        <p:cxnSp>
          <p:nvCxnSpPr>
            <p:cNvPr id="190" name="直接连接符 189"/>
            <p:cNvCxnSpPr/>
            <p:nvPr/>
          </p:nvCxnSpPr>
          <p:spPr bwMode="auto">
            <a:xfrm flipH="1">
              <a:off x="5976156" y="5373217"/>
              <a:ext cx="180020" cy="21602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91" name="直接连接符 190"/>
            <p:cNvCxnSpPr/>
            <p:nvPr/>
          </p:nvCxnSpPr>
          <p:spPr bwMode="auto">
            <a:xfrm>
              <a:off x="6372200" y="5373218"/>
              <a:ext cx="180020" cy="21602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92" name="Oval 17"/>
            <p:cNvSpPr>
              <a:spLocks noChangeArrowheads="1"/>
            </p:cNvSpPr>
            <p:nvPr/>
          </p:nvSpPr>
          <p:spPr bwMode="auto">
            <a:xfrm>
              <a:off x="4788024" y="5013176"/>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400" b="1" smtClean="0"/>
                <a:t>0.07</a:t>
              </a:r>
              <a:endParaRPr lang="en-US" altLang="zh-CN" sz="1400" b="1"/>
            </a:p>
          </p:txBody>
        </p:sp>
        <p:cxnSp>
          <p:nvCxnSpPr>
            <p:cNvPr id="193" name="直接连接符 192"/>
            <p:cNvCxnSpPr/>
            <p:nvPr/>
          </p:nvCxnSpPr>
          <p:spPr bwMode="auto">
            <a:xfrm flipH="1">
              <a:off x="4824028" y="5373217"/>
              <a:ext cx="180020" cy="21602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94" name="直接连接符 193"/>
            <p:cNvCxnSpPr/>
            <p:nvPr/>
          </p:nvCxnSpPr>
          <p:spPr bwMode="auto">
            <a:xfrm>
              <a:off x="5220072" y="5373218"/>
              <a:ext cx="180020" cy="21602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95" name="Oval 17"/>
            <p:cNvSpPr>
              <a:spLocks noChangeArrowheads="1"/>
            </p:cNvSpPr>
            <p:nvPr/>
          </p:nvSpPr>
          <p:spPr bwMode="auto">
            <a:xfrm>
              <a:off x="6804248" y="3861048"/>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400" b="1" smtClean="0"/>
                <a:t>0.08</a:t>
              </a:r>
              <a:endParaRPr lang="en-US" altLang="zh-CN" sz="1400" b="1"/>
            </a:p>
          </p:txBody>
        </p:sp>
        <p:cxnSp>
          <p:nvCxnSpPr>
            <p:cNvPr id="196" name="直接连接符 195"/>
            <p:cNvCxnSpPr/>
            <p:nvPr/>
          </p:nvCxnSpPr>
          <p:spPr bwMode="auto">
            <a:xfrm>
              <a:off x="7236296" y="4221090"/>
              <a:ext cx="180020" cy="21602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97" name="Oval 17"/>
            <p:cNvSpPr>
              <a:spLocks noChangeArrowheads="1"/>
            </p:cNvSpPr>
            <p:nvPr/>
          </p:nvSpPr>
          <p:spPr bwMode="auto">
            <a:xfrm>
              <a:off x="5328084" y="4293096"/>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400" b="1" smtClean="0"/>
                <a:t>0.12</a:t>
              </a:r>
              <a:endParaRPr lang="en-US" altLang="zh-CN" sz="1400" b="1"/>
            </a:p>
          </p:txBody>
        </p:sp>
        <p:cxnSp>
          <p:nvCxnSpPr>
            <p:cNvPr id="198" name="直接连接符 197"/>
            <p:cNvCxnSpPr>
              <a:endCxn id="192" idx="0"/>
            </p:cNvCxnSpPr>
            <p:nvPr/>
          </p:nvCxnSpPr>
          <p:spPr bwMode="auto">
            <a:xfrm flipH="1">
              <a:off x="5076056" y="4581128"/>
              <a:ext cx="360040" cy="43204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99" name="直接连接符 198"/>
            <p:cNvCxnSpPr>
              <a:endCxn id="189" idx="0"/>
            </p:cNvCxnSpPr>
            <p:nvPr/>
          </p:nvCxnSpPr>
          <p:spPr bwMode="auto">
            <a:xfrm>
              <a:off x="5796136" y="4581128"/>
              <a:ext cx="432048" cy="432048"/>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00" name="Oval 17"/>
            <p:cNvSpPr>
              <a:spLocks noChangeArrowheads="1"/>
            </p:cNvSpPr>
            <p:nvPr/>
          </p:nvSpPr>
          <p:spPr bwMode="auto">
            <a:xfrm>
              <a:off x="6156176" y="2996952"/>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400" b="1" smtClean="0"/>
                <a:t>0.19</a:t>
              </a:r>
              <a:endParaRPr lang="en-US" altLang="zh-CN" sz="1400" b="1"/>
            </a:p>
          </p:txBody>
        </p:sp>
        <p:cxnSp>
          <p:nvCxnSpPr>
            <p:cNvPr id="201" name="直接连接符 200"/>
            <p:cNvCxnSpPr/>
            <p:nvPr/>
          </p:nvCxnSpPr>
          <p:spPr bwMode="auto">
            <a:xfrm>
              <a:off x="6588224" y="3356992"/>
              <a:ext cx="432048" cy="50405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02" name="Oval 17"/>
            <p:cNvSpPr>
              <a:spLocks noChangeArrowheads="1"/>
            </p:cNvSpPr>
            <p:nvPr/>
          </p:nvSpPr>
          <p:spPr bwMode="auto">
            <a:xfrm>
              <a:off x="4824028" y="2996952"/>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400" b="1" smtClean="0"/>
                <a:t>0.24</a:t>
              </a:r>
              <a:endParaRPr lang="en-US" altLang="zh-CN" sz="1400" b="1"/>
            </a:p>
          </p:txBody>
        </p:sp>
        <p:cxnSp>
          <p:nvCxnSpPr>
            <p:cNvPr id="203" name="直接连接符 202"/>
            <p:cNvCxnSpPr/>
            <p:nvPr/>
          </p:nvCxnSpPr>
          <p:spPr bwMode="auto">
            <a:xfrm flipH="1">
              <a:off x="3131840" y="3356992"/>
              <a:ext cx="1872208" cy="223224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04" name="直接连接符 203"/>
            <p:cNvCxnSpPr>
              <a:endCxn id="197" idx="0"/>
            </p:cNvCxnSpPr>
            <p:nvPr/>
          </p:nvCxnSpPr>
          <p:spPr bwMode="auto">
            <a:xfrm>
              <a:off x="5220072" y="3356992"/>
              <a:ext cx="396044" cy="936104"/>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05" name="Oval 17"/>
            <p:cNvSpPr>
              <a:spLocks noChangeArrowheads="1"/>
            </p:cNvSpPr>
            <p:nvPr/>
          </p:nvSpPr>
          <p:spPr bwMode="auto">
            <a:xfrm>
              <a:off x="1907704" y="4437112"/>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400" b="1" smtClean="0"/>
                <a:t>0.27</a:t>
              </a:r>
              <a:endParaRPr lang="en-US" altLang="zh-CN" sz="1400" b="1"/>
            </a:p>
          </p:txBody>
        </p:sp>
        <p:cxnSp>
          <p:nvCxnSpPr>
            <p:cNvPr id="206" name="直接连接符 205"/>
            <p:cNvCxnSpPr>
              <a:endCxn id="154" idx="0"/>
            </p:cNvCxnSpPr>
            <p:nvPr/>
          </p:nvCxnSpPr>
          <p:spPr bwMode="auto">
            <a:xfrm flipH="1">
              <a:off x="1943708" y="4797152"/>
              <a:ext cx="144016" cy="79208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07" name="直接连接符 206"/>
            <p:cNvCxnSpPr>
              <a:endCxn id="156" idx="0"/>
            </p:cNvCxnSpPr>
            <p:nvPr/>
          </p:nvCxnSpPr>
          <p:spPr bwMode="auto">
            <a:xfrm>
              <a:off x="2339752" y="4797153"/>
              <a:ext cx="180020" cy="79208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08" name="Oval 17"/>
            <p:cNvSpPr>
              <a:spLocks noChangeArrowheads="1"/>
            </p:cNvSpPr>
            <p:nvPr/>
          </p:nvSpPr>
          <p:spPr bwMode="auto">
            <a:xfrm>
              <a:off x="755576" y="4437112"/>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400" b="1" smtClean="0"/>
                <a:t>0.30</a:t>
              </a:r>
              <a:endParaRPr lang="en-US" altLang="zh-CN" sz="1400" b="1"/>
            </a:p>
          </p:txBody>
        </p:sp>
        <p:cxnSp>
          <p:nvCxnSpPr>
            <p:cNvPr id="209" name="直接连接符 208"/>
            <p:cNvCxnSpPr>
              <a:endCxn id="148" idx="0"/>
            </p:cNvCxnSpPr>
            <p:nvPr/>
          </p:nvCxnSpPr>
          <p:spPr bwMode="auto">
            <a:xfrm flipH="1">
              <a:off x="791580" y="4797152"/>
              <a:ext cx="180020" cy="79208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10" name="直接连接符 209"/>
            <p:cNvCxnSpPr>
              <a:endCxn id="151" idx="0"/>
            </p:cNvCxnSpPr>
            <p:nvPr/>
          </p:nvCxnSpPr>
          <p:spPr bwMode="auto">
            <a:xfrm>
              <a:off x="1187624" y="4797152"/>
              <a:ext cx="180020" cy="79208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11" name="直接连接符 210"/>
            <p:cNvCxnSpPr/>
            <p:nvPr/>
          </p:nvCxnSpPr>
          <p:spPr bwMode="auto">
            <a:xfrm flipH="1">
              <a:off x="5220072" y="2564905"/>
              <a:ext cx="360040" cy="43204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12" name="直接连接符 211"/>
            <p:cNvCxnSpPr/>
            <p:nvPr/>
          </p:nvCxnSpPr>
          <p:spPr bwMode="auto">
            <a:xfrm>
              <a:off x="5868144" y="2492896"/>
              <a:ext cx="504056" cy="50405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13" name="Oval 17"/>
            <p:cNvSpPr>
              <a:spLocks noChangeArrowheads="1"/>
            </p:cNvSpPr>
            <p:nvPr/>
          </p:nvSpPr>
          <p:spPr bwMode="auto">
            <a:xfrm>
              <a:off x="5436096" y="2204864"/>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400" b="1" smtClean="0"/>
                <a:t>0.43</a:t>
              </a:r>
              <a:endParaRPr lang="en-US" altLang="zh-CN" sz="1400" b="1"/>
            </a:p>
          </p:txBody>
        </p:sp>
        <p:cxnSp>
          <p:nvCxnSpPr>
            <p:cNvPr id="214" name="直接连接符 213"/>
            <p:cNvCxnSpPr/>
            <p:nvPr/>
          </p:nvCxnSpPr>
          <p:spPr bwMode="auto">
            <a:xfrm flipH="1">
              <a:off x="1043608" y="4005065"/>
              <a:ext cx="360040" cy="43204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15" name="直接连接符 214"/>
            <p:cNvCxnSpPr/>
            <p:nvPr/>
          </p:nvCxnSpPr>
          <p:spPr bwMode="auto">
            <a:xfrm>
              <a:off x="1691680" y="3933056"/>
              <a:ext cx="504056" cy="50405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16" name="Oval 17"/>
            <p:cNvSpPr>
              <a:spLocks noChangeArrowheads="1"/>
            </p:cNvSpPr>
            <p:nvPr/>
          </p:nvSpPr>
          <p:spPr bwMode="auto">
            <a:xfrm>
              <a:off x="1259632" y="3645024"/>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400" b="1" smtClean="0"/>
                <a:t>0.57</a:t>
              </a:r>
              <a:endParaRPr lang="en-US" altLang="zh-CN" sz="1400" b="1"/>
            </a:p>
          </p:txBody>
        </p:sp>
        <p:cxnSp>
          <p:nvCxnSpPr>
            <p:cNvPr id="217" name="直接连接符 216"/>
            <p:cNvCxnSpPr/>
            <p:nvPr/>
          </p:nvCxnSpPr>
          <p:spPr bwMode="auto">
            <a:xfrm>
              <a:off x="5148064" y="1700808"/>
              <a:ext cx="504056" cy="50405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18" name="Oval 17"/>
            <p:cNvSpPr>
              <a:spLocks noChangeArrowheads="1"/>
            </p:cNvSpPr>
            <p:nvPr/>
          </p:nvSpPr>
          <p:spPr bwMode="auto">
            <a:xfrm>
              <a:off x="4716016" y="1412776"/>
              <a:ext cx="576064" cy="360040"/>
            </a:xfrm>
            <a:prstGeom prst="ellipse">
              <a:avLst/>
            </a:prstGeom>
            <a:solidFill>
              <a:srgbClr val="CCFF99"/>
            </a:solidFill>
            <a:ln w="28575" algn="ctr">
              <a:solidFill>
                <a:schemeClr val="tx1"/>
              </a:solidFill>
              <a:round/>
              <a:headEnd/>
              <a:tailEnd type="none" w="med" len="lg"/>
            </a:ln>
            <a:effectLst/>
          </p:spPr>
          <p:txBody>
            <a:bodyPr wrap="none" anchor="ctr"/>
            <a:lstStyle/>
            <a:p>
              <a:r>
                <a:rPr lang="en-US" altLang="zh-CN" sz="1400" b="1" smtClean="0"/>
                <a:t>1.00</a:t>
              </a:r>
              <a:endParaRPr lang="en-US" altLang="zh-CN" sz="1400" b="1"/>
            </a:p>
          </p:txBody>
        </p:sp>
        <p:cxnSp>
          <p:nvCxnSpPr>
            <p:cNvPr id="219" name="直接连接符 218"/>
            <p:cNvCxnSpPr>
              <a:stCxn id="218" idx="3"/>
              <a:endCxn id="216" idx="7"/>
            </p:cNvCxnSpPr>
            <p:nvPr/>
          </p:nvCxnSpPr>
          <p:spPr bwMode="auto">
            <a:xfrm flipH="1">
              <a:off x="1751333" y="1720089"/>
              <a:ext cx="3049046" cy="197766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20" name="直接连接符 219"/>
            <p:cNvCxnSpPr>
              <a:endCxn id="162" idx="0"/>
            </p:cNvCxnSpPr>
            <p:nvPr/>
          </p:nvCxnSpPr>
          <p:spPr bwMode="auto">
            <a:xfrm flipH="1">
              <a:off x="6768244" y="4221090"/>
              <a:ext cx="216024" cy="28802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21" name="直接连接符 220"/>
            <p:cNvCxnSpPr>
              <a:endCxn id="160" idx="0"/>
            </p:cNvCxnSpPr>
            <p:nvPr/>
          </p:nvCxnSpPr>
          <p:spPr bwMode="auto">
            <a:xfrm flipH="1">
              <a:off x="6120172" y="3356992"/>
              <a:ext cx="252028" cy="432047"/>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22" name="TextBox 221"/>
            <p:cNvSpPr txBox="1"/>
            <p:nvPr/>
          </p:nvSpPr>
          <p:spPr>
            <a:xfrm>
              <a:off x="5364088" y="1700809"/>
              <a:ext cx="288033" cy="421768"/>
            </a:xfrm>
            <a:prstGeom prst="rect">
              <a:avLst/>
            </a:prstGeom>
            <a:noFill/>
          </p:spPr>
          <p:txBody>
            <a:bodyPr wrap="square" rtlCol="0">
              <a:spAutoFit/>
            </a:bodyPr>
            <a:lstStyle/>
            <a:p>
              <a:r>
                <a:rPr lang="en-US" altLang="zh-CN" sz="1400" smtClean="0">
                  <a:solidFill>
                    <a:srgbClr val="FF0000"/>
                  </a:solidFill>
                  <a:latin typeface="Arial" pitchFamily="34" charset="0"/>
                  <a:cs typeface="Arial" pitchFamily="34" charset="0"/>
                </a:rPr>
                <a:t>0</a:t>
              </a:r>
              <a:endParaRPr lang="zh-CN" altLang="en-US" sz="1400">
                <a:solidFill>
                  <a:srgbClr val="FF0000"/>
                </a:solidFill>
                <a:latin typeface="Arial" pitchFamily="34" charset="0"/>
                <a:cs typeface="Arial" pitchFamily="34" charset="0"/>
              </a:endParaRPr>
            </a:p>
          </p:txBody>
        </p:sp>
        <p:sp>
          <p:nvSpPr>
            <p:cNvPr id="223" name="TextBox 222"/>
            <p:cNvSpPr txBox="1"/>
            <p:nvPr/>
          </p:nvSpPr>
          <p:spPr>
            <a:xfrm>
              <a:off x="6156177" y="2524834"/>
              <a:ext cx="288033" cy="421768"/>
            </a:xfrm>
            <a:prstGeom prst="rect">
              <a:avLst/>
            </a:prstGeom>
            <a:noFill/>
          </p:spPr>
          <p:txBody>
            <a:bodyPr wrap="square" rtlCol="0">
              <a:spAutoFit/>
            </a:bodyPr>
            <a:lstStyle/>
            <a:p>
              <a:r>
                <a:rPr lang="en-US" altLang="zh-CN" sz="1400" smtClean="0">
                  <a:solidFill>
                    <a:srgbClr val="FF0000"/>
                  </a:solidFill>
                  <a:latin typeface="Arial" pitchFamily="34" charset="0"/>
                  <a:cs typeface="Arial" pitchFamily="34" charset="0"/>
                </a:rPr>
                <a:t>0</a:t>
              </a:r>
              <a:endParaRPr lang="zh-CN" altLang="en-US" sz="1400">
                <a:solidFill>
                  <a:srgbClr val="FF0000"/>
                </a:solidFill>
                <a:latin typeface="Arial" pitchFamily="34" charset="0"/>
                <a:cs typeface="Arial" pitchFamily="34" charset="0"/>
              </a:endParaRPr>
            </a:p>
          </p:txBody>
        </p:sp>
        <p:sp>
          <p:nvSpPr>
            <p:cNvPr id="224" name="TextBox 223"/>
            <p:cNvSpPr txBox="1"/>
            <p:nvPr/>
          </p:nvSpPr>
          <p:spPr>
            <a:xfrm>
              <a:off x="6804248" y="3356992"/>
              <a:ext cx="288033" cy="421768"/>
            </a:xfrm>
            <a:prstGeom prst="rect">
              <a:avLst/>
            </a:prstGeom>
            <a:noFill/>
          </p:spPr>
          <p:txBody>
            <a:bodyPr wrap="square" rtlCol="0">
              <a:spAutoFit/>
            </a:bodyPr>
            <a:lstStyle/>
            <a:p>
              <a:r>
                <a:rPr lang="en-US" altLang="zh-CN" sz="1400" smtClean="0">
                  <a:solidFill>
                    <a:srgbClr val="FF0000"/>
                  </a:solidFill>
                  <a:latin typeface="Arial" pitchFamily="34" charset="0"/>
                  <a:cs typeface="Arial" pitchFamily="34" charset="0"/>
                </a:rPr>
                <a:t>0</a:t>
              </a:r>
              <a:endParaRPr lang="zh-CN" altLang="en-US" sz="1400">
                <a:solidFill>
                  <a:srgbClr val="FF0000"/>
                </a:solidFill>
                <a:latin typeface="Arial" pitchFamily="34" charset="0"/>
                <a:cs typeface="Arial" pitchFamily="34" charset="0"/>
              </a:endParaRPr>
            </a:p>
          </p:txBody>
        </p:sp>
        <p:sp>
          <p:nvSpPr>
            <p:cNvPr id="225" name="TextBox 224"/>
            <p:cNvSpPr txBox="1"/>
            <p:nvPr/>
          </p:nvSpPr>
          <p:spPr>
            <a:xfrm>
              <a:off x="7308305" y="4077072"/>
              <a:ext cx="288033" cy="421768"/>
            </a:xfrm>
            <a:prstGeom prst="rect">
              <a:avLst/>
            </a:prstGeom>
            <a:noFill/>
          </p:spPr>
          <p:txBody>
            <a:bodyPr wrap="square" rtlCol="0">
              <a:spAutoFit/>
            </a:bodyPr>
            <a:lstStyle/>
            <a:p>
              <a:r>
                <a:rPr lang="en-US" altLang="zh-CN" sz="1400" smtClean="0">
                  <a:solidFill>
                    <a:srgbClr val="FF0000"/>
                  </a:solidFill>
                  <a:latin typeface="Arial" pitchFamily="34" charset="0"/>
                  <a:cs typeface="Arial" pitchFamily="34" charset="0"/>
                </a:rPr>
                <a:t>0</a:t>
              </a:r>
              <a:endParaRPr lang="zh-CN" altLang="en-US" sz="1400">
                <a:solidFill>
                  <a:srgbClr val="FF0000"/>
                </a:solidFill>
                <a:latin typeface="Arial" pitchFamily="34" charset="0"/>
                <a:cs typeface="Arial" pitchFamily="34" charset="0"/>
              </a:endParaRPr>
            </a:p>
          </p:txBody>
        </p:sp>
        <p:sp>
          <p:nvSpPr>
            <p:cNvPr id="226" name="TextBox 225"/>
            <p:cNvSpPr txBox="1"/>
            <p:nvPr/>
          </p:nvSpPr>
          <p:spPr>
            <a:xfrm>
              <a:off x="7740352" y="4653136"/>
              <a:ext cx="288033" cy="421768"/>
            </a:xfrm>
            <a:prstGeom prst="rect">
              <a:avLst/>
            </a:prstGeom>
            <a:noFill/>
          </p:spPr>
          <p:txBody>
            <a:bodyPr wrap="square" rtlCol="0">
              <a:spAutoFit/>
            </a:bodyPr>
            <a:lstStyle/>
            <a:p>
              <a:r>
                <a:rPr lang="en-US" altLang="zh-CN" sz="1400" smtClean="0">
                  <a:solidFill>
                    <a:srgbClr val="FF0000"/>
                  </a:solidFill>
                  <a:latin typeface="Arial" pitchFamily="34" charset="0"/>
                  <a:cs typeface="Arial" pitchFamily="34" charset="0"/>
                </a:rPr>
                <a:t>0</a:t>
              </a:r>
              <a:endParaRPr lang="zh-CN" altLang="en-US" sz="1400">
                <a:solidFill>
                  <a:srgbClr val="FF0000"/>
                </a:solidFill>
                <a:latin typeface="Arial" pitchFamily="34" charset="0"/>
                <a:cs typeface="Arial" pitchFamily="34" charset="0"/>
              </a:endParaRPr>
            </a:p>
          </p:txBody>
        </p:sp>
        <p:sp>
          <p:nvSpPr>
            <p:cNvPr id="227" name="TextBox 226"/>
            <p:cNvSpPr txBox="1"/>
            <p:nvPr/>
          </p:nvSpPr>
          <p:spPr>
            <a:xfrm>
              <a:off x="8172400" y="5229200"/>
              <a:ext cx="288033" cy="421768"/>
            </a:xfrm>
            <a:prstGeom prst="rect">
              <a:avLst/>
            </a:prstGeom>
            <a:noFill/>
          </p:spPr>
          <p:txBody>
            <a:bodyPr wrap="square" rtlCol="0">
              <a:spAutoFit/>
            </a:bodyPr>
            <a:lstStyle/>
            <a:p>
              <a:r>
                <a:rPr lang="en-US" altLang="zh-CN" sz="1400" smtClean="0">
                  <a:solidFill>
                    <a:srgbClr val="FF0000"/>
                  </a:solidFill>
                  <a:latin typeface="Arial" pitchFamily="34" charset="0"/>
                  <a:cs typeface="Arial" pitchFamily="34" charset="0"/>
                </a:rPr>
                <a:t>0</a:t>
              </a:r>
              <a:endParaRPr lang="zh-CN" altLang="en-US" sz="1400">
                <a:solidFill>
                  <a:srgbClr val="FF0000"/>
                </a:solidFill>
                <a:latin typeface="Arial" pitchFamily="34" charset="0"/>
                <a:cs typeface="Arial" pitchFamily="34" charset="0"/>
              </a:endParaRPr>
            </a:p>
          </p:txBody>
        </p:sp>
        <p:sp>
          <p:nvSpPr>
            <p:cNvPr id="228" name="TextBox 227"/>
            <p:cNvSpPr txBox="1"/>
            <p:nvPr/>
          </p:nvSpPr>
          <p:spPr>
            <a:xfrm>
              <a:off x="5364088" y="3501008"/>
              <a:ext cx="288033" cy="421768"/>
            </a:xfrm>
            <a:prstGeom prst="rect">
              <a:avLst/>
            </a:prstGeom>
            <a:noFill/>
          </p:spPr>
          <p:txBody>
            <a:bodyPr wrap="square" rtlCol="0">
              <a:spAutoFit/>
            </a:bodyPr>
            <a:lstStyle/>
            <a:p>
              <a:r>
                <a:rPr lang="en-US" altLang="zh-CN" sz="1400" smtClean="0">
                  <a:solidFill>
                    <a:srgbClr val="FF0000"/>
                  </a:solidFill>
                  <a:latin typeface="Arial" pitchFamily="34" charset="0"/>
                  <a:cs typeface="Arial" pitchFamily="34" charset="0"/>
                </a:rPr>
                <a:t>0</a:t>
              </a:r>
              <a:endParaRPr lang="zh-CN" altLang="en-US" sz="1400">
                <a:solidFill>
                  <a:srgbClr val="FF0000"/>
                </a:solidFill>
                <a:latin typeface="Arial" pitchFamily="34" charset="0"/>
                <a:cs typeface="Arial" pitchFamily="34" charset="0"/>
              </a:endParaRPr>
            </a:p>
          </p:txBody>
        </p:sp>
        <p:sp>
          <p:nvSpPr>
            <p:cNvPr id="229" name="TextBox 228"/>
            <p:cNvSpPr txBox="1"/>
            <p:nvPr/>
          </p:nvSpPr>
          <p:spPr>
            <a:xfrm>
              <a:off x="6012160" y="4581128"/>
              <a:ext cx="288033" cy="421768"/>
            </a:xfrm>
            <a:prstGeom prst="rect">
              <a:avLst/>
            </a:prstGeom>
            <a:noFill/>
          </p:spPr>
          <p:txBody>
            <a:bodyPr wrap="square" rtlCol="0">
              <a:spAutoFit/>
            </a:bodyPr>
            <a:lstStyle/>
            <a:p>
              <a:r>
                <a:rPr lang="en-US" altLang="zh-CN" sz="1400" smtClean="0">
                  <a:solidFill>
                    <a:srgbClr val="FF0000"/>
                  </a:solidFill>
                  <a:latin typeface="Arial" pitchFamily="34" charset="0"/>
                  <a:cs typeface="Arial" pitchFamily="34" charset="0"/>
                </a:rPr>
                <a:t>0</a:t>
              </a:r>
              <a:endParaRPr lang="zh-CN" altLang="en-US" sz="1400">
                <a:solidFill>
                  <a:srgbClr val="FF0000"/>
                </a:solidFill>
                <a:latin typeface="Arial" pitchFamily="34" charset="0"/>
                <a:cs typeface="Arial" pitchFamily="34" charset="0"/>
              </a:endParaRPr>
            </a:p>
          </p:txBody>
        </p:sp>
        <p:sp>
          <p:nvSpPr>
            <p:cNvPr id="230" name="TextBox 229"/>
            <p:cNvSpPr txBox="1"/>
            <p:nvPr/>
          </p:nvSpPr>
          <p:spPr>
            <a:xfrm>
              <a:off x="6444208" y="5229200"/>
              <a:ext cx="288033" cy="421768"/>
            </a:xfrm>
            <a:prstGeom prst="rect">
              <a:avLst/>
            </a:prstGeom>
            <a:noFill/>
          </p:spPr>
          <p:txBody>
            <a:bodyPr wrap="square" rtlCol="0">
              <a:spAutoFit/>
            </a:bodyPr>
            <a:lstStyle/>
            <a:p>
              <a:r>
                <a:rPr lang="en-US" altLang="zh-CN" sz="1400" smtClean="0">
                  <a:solidFill>
                    <a:srgbClr val="FF0000"/>
                  </a:solidFill>
                  <a:latin typeface="Arial" pitchFamily="34" charset="0"/>
                  <a:cs typeface="Arial" pitchFamily="34" charset="0"/>
                </a:rPr>
                <a:t>0</a:t>
              </a:r>
              <a:endParaRPr lang="zh-CN" altLang="en-US" sz="1400">
                <a:solidFill>
                  <a:srgbClr val="FF0000"/>
                </a:solidFill>
                <a:latin typeface="Arial" pitchFamily="34" charset="0"/>
                <a:cs typeface="Arial" pitchFamily="34" charset="0"/>
              </a:endParaRPr>
            </a:p>
          </p:txBody>
        </p:sp>
        <p:sp>
          <p:nvSpPr>
            <p:cNvPr id="231" name="TextBox 230"/>
            <p:cNvSpPr txBox="1"/>
            <p:nvPr/>
          </p:nvSpPr>
          <p:spPr>
            <a:xfrm>
              <a:off x="5292080" y="5229200"/>
              <a:ext cx="288033" cy="421768"/>
            </a:xfrm>
            <a:prstGeom prst="rect">
              <a:avLst/>
            </a:prstGeom>
            <a:noFill/>
          </p:spPr>
          <p:txBody>
            <a:bodyPr wrap="square" rtlCol="0">
              <a:spAutoFit/>
            </a:bodyPr>
            <a:lstStyle/>
            <a:p>
              <a:r>
                <a:rPr lang="en-US" altLang="zh-CN" sz="1400" smtClean="0">
                  <a:solidFill>
                    <a:srgbClr val="FF0000"/>
                  </a:solidFill>
                  <a:latin typeface="Arial" pitchFamily="34" charset="0"/>
                  <a:cs typeface="Arial" pitchFamily="34" charset="0"/>
                </a:rPr>
                <a:t>0</a:t>
              </a:r>
              <a:endParaRPr lang="zh-CN" altLang="en-US" sz="1400">
                <a:solidFill>
                  <a:srgbClr val="FF0000"/>
                </a:solidFill>
                <a:latin typeface="Arial" pitchFamily="34" charset="0"/>
                <a:cs typeface="Arial" pitchFamily="34" charset="0"/>
              </a:endParaRPr>
            </a:p>
          </p:txBody>
        </p:sp>
        <p:sp>
          <p:nvSpPr>
            <p:cNvPr id="232" name="TextBox 231"/>
            <p:cNvSpPr txBox="1"/>
            <p:nvPr/>
          </p:nvSpPr>
          <p:spPr>
            <a:xfrm>
              <a:off x="1907704" y="3892986"/>
              <a:ext cx="288033" cy="421768"/>
            </a:xfrm>
            <a:prstGeom prst="rect">
              <a:avLst/>
            </a:prstGeom>
            <a:noFill/>
          </p:spPr>
          <p:txBody>
            <a:bodyPr wrap="square" rtlCol="0">
              <a:spAutoFit/>
            </a:bodyPr>
            <a:lstStyle/>
            <a:p>
              <a:r>
                <a:rPr lang="en-US" altLang="zh-CN" sz="1400" smtClean="0">
                  <a:solidFill>
                    <a:srgbClr val="FF0000"/>
                  </a:solidFill>
                  <a:latin typeface="Arial" pitchFamily="34" charset="0"/>
                  <a:cs typeface="Arial" pitchFamily="34" charset="0"/>
                </a:rPr>
                <a:t>0</a:t>
              </a:r>
              <a:endParaRPr lang="zh-CN" altLang="en-US" sz="1400">
                <a:solidFill>
                  <a:srgbClr val="FF0000"/>
                </a:solidFill>
                <a:latin typeface="Arial" pitchFamily="34" charset="0"/>
                <a:cs typeface="Arial" pitchFamily="34" charset="0"/>
              </a:endParaRPr>
            </a:p>
          </p:txBody>
        </p:sp>
        <p:sp>
          <p:nvSpPr>
            <p:cNvPr id="233" name="TextBox 232"/>
            <p:cNvSpPr txBox="1"/>
            <p:nvPr/>
          </p:nvSpPr>
          <p:spPr>
            <a:xfrm>
              <a:off x="2411760" y="4941169"/>
              <a:ext cx="288033" cy="421768"/>
            </a:xfrm>
            <a:prstGeom prst="rect">
              <a:avLst/>
            </a:prstGeom>
            <a:noFill/>
          </p:spPr>
          <p:txBody>
            <a:bodyPr wrap="square" rtlCol="0">
              <a:spAutoFit/>
            </a:bodyPr>
            <a:lstStyle/>
            <a:p>
              <a:r>
                <a:rPr lang="en-US" altLang="zh-CN" sz="1400" smtClean="0">
                  <a:solidFill>
                    <a:srgbClr val="FF0000"/>
                  </a:solidFill>
                  <a:latin typeface="Arial" pitchFamily="34" charset="0"/>
                  <a:cs typeface="Arial" pitchFamily="34" charset="0"/>
                </a:rPr>
                <a:t>0</a:t>
              </a:r>
              <a:endParaRPr lang="zh-CN" altLang="en-US" sz="1400">
                <a:solidFill>
                  <a:srgbClr val="FF0000"/>
                </a:solidFill>
                <a:latin typeface="Arial" pitchFamily="34" charset="0"/>
                <a:cs typeface="Arial" pitchFamily="34" charset="0"/>
              </a:endParaRPr>
            </a:p>
          </p:txBody>
        </p:sp>
        <p:sp>
          <p:nvSpPr>
            <p:cNvPr id="234" name="TextBox 233"/>
            <p:cNvSpPr txBox="1"/>
            <p:nvPr/>
          </p:nvSpPr>
          <p:spPr>
            <a:xfrm>
              <a:off x="1259632" y="4941169"/>
              <a:ext cx="288033" cy="421768"/>
            </a:xfrm>
            <a:prstGeom prst="rect">
              <a:avLst/>
            </a:prstGeom>
            <a:noFill/>
          </p:spPr>
          <p:txBody>
            <a:bodyPr wrap="square" rtlCol="0">
              <a:spAutoFit/>
            </a:bodyPr>
            <a:lstStyle/>
            <a:p>
              <a:r>
                <a:rPr lang="en-US" altLang="zh-CN" sz="1400" smtClean="0">
                  <a:solidFill>
                    <a:srgbClr val="FF0000"/>
                  </a:solidFill>
                  <a:latin typeface="Arial" pitchFamily="34" charset="0"/>
                  <a:cs typeface="Arial" pitchFamily="34" charset="0"/>
                </a:rPr>
                <a:t>0</a:t>
              </a:r>
              <a:endParaRPr lang="zh-CN" altLang="en-US" sz="1400">
                <a:solidFill>
                  <a:srgbClr val="FF0000"/>
                </a:solidFill>
                <a:latin typeface="Arial" pitchFamily="34" charset="0"/>
                <a:cs typeface="Arial" pitchFamily="34" charset="0"/>
              </a:endParaRPr>
            </a:p>
          </p:txBody>
        </p:sp>
        <p:sp>
          <p:nvSpPr>
            <p:cNvPr id="235" name="TextBox 234"/>
            <p:cNvSpPr txBox="1"/>
            <p:nvPr/>
          </p:nvSpPr>
          <p:spPr>
            <a:xfrm>
              <a:off x="3275855" y="2236802"/>
              <a:ext cx="288033" cy="421768"/>
            </a:xfrm>
            <a:prstGeom prst="rect">
              <a:avLst/>
            </a:prstGeom>
            <a:noFill/>
          </p:spPr>
          <p:txBody>
            <a:bodyPr wrap="square" rtlCol="0">
              <a:spAutoFit/>
            </a:bodyPr>
            <a:lstStyle/>
            <a:p>
              <a:r>
                <a:rPr lang="en-US" altLang="zh-CN" sz="1400" smtClean="0">
                  <a:solidFill>
                    <a:srgbClr val="0000FF"/>
                  </a:solidFill>
                  <a:latin typeface="Arial" pitchFamily="34" charset="0"/>
                  <a:cs typeface="Arial" pitchFamily="34" charset="0"/>
                </a:rPr>
                <a:t>1</a:t>
              </a:r>
              <a:endParaRPr lang="zh-CN" altLang="en-US" sz="1400">
                <a:solidFill>
                  <a:srgbClr val="0000FF"/>
                </a:solidFill>
                <a:latin typeface="Arial" pitchFamily="34" charset="0"/>
                <a:cs typeface="Arial" pitchFamily="34" charset="0"/>
              </a:endParaRPr>
            </a:p>
          </p:txBody>
        </p:sp>
        <p:sp>
          <p:nvSpPr>
            <p:cNvPr id="236" name="TextBox 235"/>
            <p:cNvSpPr txBox="1"/>
            <p:nvPr/>
          </p:nvSpPr>
          <p:spPr>
            <a:xfrm>
              <a:off x="971600" y="3933056"/>
              <a:ext cx="288033" cy="421768"/>
            </a:xfrm>
            <a:prstGeom prst="rect">
              <a:avLst/>
            </a:prstGeom>
            <a:noFill/>
          </p:spPr>
          <p:txBody>
            <a:bodyPr wrap="square" rtlCol="0">
              <a:spAutoFit/>
            </a:bodyPr>
            <a:lstStyle/>
            <a:p>
              <a:r>
                <a:rPr lang="en-US" altLang="zh-CN" sz="1400" smtClean="0">
                  <a:solidFill>
                    <a:srgbClr val="0000FF"/>
                  </a:solidFill>
                  <a:latin typeface="Arial" pitchFamily="34" charset="0"/>
                  <a:cs typeface="Arial" pitchFamily="34" charset="0"/>
                </a:rPr>
                <a:t>1</a:t>
              </a:r>
              <a:endParaRPr lang="zh-CN" altLang="en-US" sz="1400">
                <a:solidFill>
                  <a:srgbClr val="0000FF"/>
                </a:solidFill>
                <a:latin typeface="Arial" pitchFamily="34" charset="0"/>
                <a:cs typeface="Arial" pitchFamily="34" charset="0"/>
              </a:endParaRPr>
            </a:p>
          </p:txBody>
        </p:sp>
        <p:sp>
          <p:nvSpPr>
            <p:cNvPr id="237" name="TextBox 236"/>
            <p:cNvSpPr txBox="1"/>
            <p:nvPr/>
          </p:nvSpPr>
          <p:spPr>
            <a:xfrm>
              <a:off x="611559" y="4941169"/>
              <a:ext cx="288033" cy="421768"/>
            </a:xfrm>
            <a:prstGeom prst="rect">
              <a:avLst/>
            </a:prstGeom>
            <a:noFill/>
          </p:spPr>
          <p:txBody>
            <a:bodyPr wrap="square" rtlCol="0">
              <a:spAutoFit/>
            </a:bodyPr>
            <a:lstStyle/>
            <a:p>
              <a:r>
                <a:rPr lang="en-US" altLang="zh-CN" sz="1400" smtClean="0">
                  <a:solidFill>
                    <a:srgbClr val="0000FF"/>
                  </a:solidFill>
                  <a:latin typeface="Arial" pitchFamily="34" charset="0"/>
                  <a:cs typeface="Arial" pitchFamily="34" charset="0"/>
                </a:rPr>
                <a:t>1</a:t>
              </a:r>
              <a:endParaRPr lang="zh-CN" altLang="en-US" sz="1400">
                <a:solidFill>
                  <a:srgbClr val="0000FF"/>
                </a:solidFill>
                <a:latin typeface="Arial" pitchFamily="34" charset="0"/>
                <a:cs typeface="Arial" pitchFamily="34" charset="0"/>
              </a:endParaRPr>
            </a:p>
          </p:txBody>
        </p:sp>
        <p:sp>
          <p:nvSpPr>
            <p:cNvPr id="238" name="TextBox 237"/>
            <p:cNvSpPr txBox="1"/>
            <p:nvPr/>
          </p:nvSpPr>
          <p:spPr>
            <a:xfrm>
              <a:off x="1763687" y="4941169"/>
              <a:ext cx="288033" cy="421768"/>
            </a:xfrm>
            <a:prstGeom prst="rect">
              <a:avLst/>
            </a:prstGeom>
            <a:noFill/>
          </p:spPr>
          <p:txBody>
            <a:bodyPr wrap="square" rtlCol="0">
              <a:spAutoFit/>
            </a:bodyPr>
            <a:lstStyle/>
            <a:p>
              <a:r>
                <a:rPr lang="en-US" altLang="zh-CN" sz="1400" smtClean="0">
                  <a:solidFill>
                    <a:srgbClr val="0000FF"/>
                  </a:solidFill>
                  <a:latin typeface="Arial" pitchFamily="34" charset="0"/>
                  <a:cs typeface="Arial" pitchFamily="34" charset="0"/>
                </a:rPr>
                <a:t>1</a:t>
              </a:r>
              <a:endParaRPr lang="zh-CN" altLang="en-US" sz="1400">
                <a:solidFill>
                  <a:srgbClr val="0000FF"/>
                </a:solidFill>
                <a:latin typeface="Arial" pitchFamily="34" charset="0"/>
                <a:cs typeface="Arial" pitchFamily="34" charset="0"/>
              </a:endParaRPr>
            </a:p>
          </p:txBody>
        </p:sp>
        <p:sp>
          <p:nvSpPr>
            <p:cNvPr id="239" name="TextBox 238"/>
            <p:cNvSpPr txBox="1"/>
            <p:nvPr/>
          </p:nvSpPr>
          <p:spPr>
            <a:xfrm>
              <a:off x="5148064" y="2492896"/>
              <a:ext cx="288033" cy="421768"/>
            </a:xfrm>
            <a:prstGeom prst="rect">
              <a:avLst/>
            </a:prstGeom>
            <a:noFill/>
          </p:spPr>
          <p:txBody>
            <a:bodyPr wrap="square" rtlCol="0">
              <a:spAutoFit/>
            </a:bodyPr>
            <a:lstStyle/>
            <a:p>
              <a:r>
                <a:rPr lang="en-US" altLang="zh-CN" sz="1400" smtClean="0">
                  <a:solidFill>
                    <a:srgbClr val="0000FF"/>
                  </a:solidFill>
                  <a:latin typeface="Arial" pitchFamily="34" charset="0"/>
                  <a:cs typeface="Arial" pitchFamily="34" charset="0"/>
                </a:rPr>
                <a:t>1</a:t>
              </a:r>
              <a:endParaRPr lang="zh-CN" altLang="en-US" sz="1400">
                <a:solidFill>
                  <a:srgbClr val="0000FF"/>
                </a:solidFill>
                <a:latin typeface="Arial" pitchFamily="34" charset="0"/>
                <a:cs typeface="Arial" pitchFamily="34" charset="0"/>
              </a:endParaRPr>
            </a:p>
          </p:txBody>
        </p:sp>
        <p:sp>
          <p:nvSpPr>
            <p:cNvPr id="240" name="TextBox 239"/>
            <p:cNvSpPr txBox="1"/>
            <p:nvPr/>
          </p:nvSpPr>
          <p:spPr>
            <a:xfrm>
              <a:off x="3923928" y="4077072"/>
              <a:ext cx="288033" cy="421768"/>
            </a:xfrm>
            <a:prstGeom prst="rect">
              <a:avLst/>
            </a:prstGeom>
            <a:noFill/>
          </p:spPr>
          <p:txBody>
            <a:bodyPr wrap="square" rtlCol="0">
              <a:spAutoFit/>
            </a:bodyPr>
            <a:lstStyle/>
            <a:p>
              <a:r>
                <a:rPr lang="en-US" altLang="zh-CN" sz="1400" smtClean="0">
                  <a:solidFill>
                    <a:srgbClr val="0000FF"/>
                  </a:solidFill>
                  <a:latin typeface="Arial" pitchFamily="34" charset="0"/>
                  <a:cs typeface="Arial" pitchFamily="34" charset="0"/>
                </a:rPr>
                <a:t>1</a:t>
              </a:r>
              <a:endParaRPr lang="zh-CN" altLang="en-US" sz="1400">
                <a:solidFill>
                  <a:srgbClr val="0000FF"/>
                </a:solidFill>
                <a:latin typeface="Arial" pitchFamily="34" charset="0"/>
                <a:cs typeface="Arial" pitchFamily="34" charset="0"/>
              </a:endParaRPr>
            </a:p>
          </p:txBody>
        </p:sp>
        <p:sp>
          <p:nvSpPr>
            <p:cNvPr id="241" name="TextBox 240"/>
            <p:cNvSpPr txBox="1"/>
            <p:nvPr/>
          </p:nvSpPr>
          <p:spPr>
            <a:xfrm>
              <a:off x="6012160" y="3316922"/>
              <a:ext cx="288033" cy="421768"/>
            </a:xfrm>
            <a:prstGeom prst="rect">
              <a:avLst/>
            </a:prstGeom>
            <a:noFill/>
          </p:spPr>
          <p:txBody>
            <a:bodyPr wrap="square" rtlCol="0">
              <a:spAutoFit/>
            </a:bodyPr>
            <a:lstStyle/>
            <a:p>
              <a:r>
                <a:rPr lang="en-US" altLang="zh-CN" sz="1400" smtClean="0">
                  <a:solidFill>
                    <a:srgbClr val="0000FF"/>
                  </a:solidFill>
                  <a:latin typeface="Arial" pitchFamily="34" charset="0"/>
                  <a:cs typeface="Arial" pitchFamily="34" charset="0"/>
                </a:rPr>
                <a:t>1</a:t>
              </a:r>
              <a:endParaRPr lang="zh-CN" altLang="en-US" sz="1400">
                <a:solidFill>
                  <a:srgbClr val="0000FF"/>
                </a:solidFill>
                <a:latin typeface="Arial" pitchFamily="34" charset="0"/>
                <a:cs typeface="Arial" pitchFamily="34" charset="0"/>
              </a:endParaRPr>
            </a:p>
          </p:txBody>
        </p:sp>
        <p:sp>
          <p:nvSpPr>
            <p:cNvPr id="242" name="TextBox 241"/>
            <p:cNvSpPr txBox="1"/>
            <p:nvPr/>
          </p:nvSpPr>
          <p:spPr>
            <a:xfrm>
              <a:off x="6660232" y="4109010"/>
              <a:ext cx="288033" cy="421768"/>
            </a:xfrm>
            <a:prstGeom prst="rect">
              <a:avLst/>
            </a:prstGeom>
            <a:noFill/>
          </p:spPr>
          <p:txBody>
            <a:bodyPr wrap="square" rtlCol="0">
              <a:spAutoFit/>
            </a:bodyPr>
            <a:lstStyle/>
            <a:p>
              <a:r>
                <a:rPr lang="en-US" altLang="zh-CN" sz="1400" smtClean="0">
                  <a:solidFill>
                    <a:srgbClr val="0000FF"/>
                  </a:solidFill>
                  <a:latin typeface="Arial" pitchFamily="34" charset="0"/>
                  <a:cs typeface="Arial" pitchFamily="34" charset="0"/>
                </a:rPr>
                <a:t>1</a:t>
              </a:r>
              <a:endParaRPr lang="zh-CN" altLang="en-US" sz="1400">
                <a:solidFill>
                  <a:srgbClr val="0000FF"/>
                </a:solidFill>
                <a:latin typeface="Arial" pitchFamily="34" charset="0"/>
                <a:cs typeface="Arial" pitchFamily="34" charset="0"/>
              </a:endParaRPr>
            </a:p>
          </p:txBody>
        </p:sp>
        <p:sp>
          <p:nvSpPr>
            <p:cNvPr id="243" name="TextBox 242"/>
            <p:cNvSpPr txBox="1"/>
            <p:nvPr/>
          </p:nvSpPr>
          <p:spPr>
            <a:xfrm>
              <a:off x="7092279" y="4941169"/>
              <a:ext cx="288033" cy="421768"/>
            </a:xfrm>
            <a:prstGeom prst="rect">
              <a:avLst/>
            </a:prstGeom>
            <a:noFill/>
          </p:spPr>
          <p:txBody>
            <a:bodyPr wrap="square" rtlCol="0">
              <a:spAutoFit/>
            </a:bodyPr>
            <a:lstStyle/>
            <a:p>
              <a:r>
                <a:rPr lang="en-US" altLang="zh-CN" sz="1400" smtClean="0">
                  <a:solidFill>
                    <a:srgbClr val="0000FF"/>
                  </a:solidFill>
                  <a:latin typeface="Arial" pitchFamily="34" charset="0"/>
                  <a:cs typeface="Arial" pitchFamily="34" charset="0"/>
                </a:rPr>
                <a:t>1</a:t>
              </a:r>
              <a:endParaRPr lang="zh-CN" altLang="en-US" sz="1400">
                <a:solidFill>
                  <a:srgbClr val="0000FF"/>
                </a:solidFill>
                <a:latin typeface="Arial" pitchFamily="34" charset="0"/>
                <a:cs typeface="Arial" pitchFamily="34" charset="0"/>
              </a:endParaRPr>
            </a:p>
          </p:txBody>
        </p:sp>
        <p:sp>
          <p:nvSpPr>
            <p:cNvPr id="244" name="TextBox 243"/>
            <p:cNvSpPr txBox="1"/>
            <p:nvPr/>
          </p:nvSpPr>
          <p:spPr>
            <a:xfrm>
              <a:off x="7524328" y="5229200"/>
              <a:ext cx="288033" cy="421768"/>
            </a:xfrm>
            <a:prstGeom prst="rect">
              <a:avLst/>
            </a:prstGeom>
            <a:noFill/>
          </p:spPr>
          <p:txBody>
            <a:bodyPr wrap="square" rtlCol="0">
              <a:spAutoFit/>
            </a:bodyPr>
            <a:lstStyle/>
            <a:p>
              <a:r>
                <a:rPr lang="en-US" altLang="zh-CN" sz="1400" smtClean="0">
                  <a:solidFill>
                    <a:srgbClr val="0000FF"/>
                  </a:solidFill>
                  <a:latin typeface="Arial" pitchFamily="34" charset="0"/>
                  <a:cs typeface="Arial" pitchFamily="34" charset="0"/>
                </a:rPr>
                <a:t>1</a:t>
              </a:r>
              <a:endParaRPr lang="zh-CN" altLang="en-US" sz="1400">
                <a:solidFill>
                  <a:srgbClr val="0000FF"/>
                </a:solidFill>
                <a:latin typeface="Arial" pitchFamily="34" charset="0"/>
                <a:cs typeface="Arial" pitchFamily="34" charset="0"/>
              </a:endParaRPr>
            </a:p>
          </p:txBody>
        </p:sp>
        <p:sp>
          <p:nvSpPr>
            <p:cNvPr id="245" name="TextBox 244"/>
            <p:cNvSpPr txBox="1"/>
            <p:nvPr/>
          </p:nvSpPr>
          <p:spPr>
            <a:xfrm>
              <a:off x="5004047" y="4509120"/>
              <a:ext cx="288033" cy="421768"/>
            </a:xfrm>
            <a:prstGeom prst="rect">
              <a:avLst/>
            </a:prstGeom>
            <a:noFill/>
          </p:spPr>
          <p:txBody>
            <a:bodyPr wrap="square" rtlCol="0">
              <a:spAutoFit/>
            </a:bodyPr>
            <a:lstStyle/>
            <a:p>
              <a:r>
                <a:rPr lang="en-US" altLang="zh-CN" sz="1400" smtClean="0">
                  <a:solidFill>
                    <a:srgbClr val="0000FF"/>
                  </a:solidFill>
                  <a:latin typeface="Arial" pitchFamily="34" charset="0"/>
                  <a:cs typeface="Arial" pitchFamily="34" charset="0"/>
                </a:rPr>
                <a:t>1</a:t>
              </a:r>
              <a:endParaRPr lang="zh-CN" altLang="en-US" sz="1400">
                <a:solidFill>
                  <a:srgbClr val="0000FF"/>
                </a:solidFill>
                <a:latin typeface="Arial" pitchFamily="34" charset="0"/>
                <a:cs typeface="Arial" pitchFamily="34" charset="0"/>
              </a:endParaRPr>
            </a:p>
          </p:txBody>
        </p:sp>
        <p:sp>
          <p:nvSpPr>
            <p:cNvPr id="246" name="TextBox 245"/>
            <p:cNvSpPr txBox="1"/>
            <p:nvPr/>
          </p:nvSpPr>
          <p:spPr>
            <a:xfrm>
              <a:off x="4644009" y="5229200"/>
              <a:ext cx="288033" cy="421768"/>
            </a:xfrm>
            <a:prstGeom prst="rect">
              <a:avLst/>
            </a:prstGeom>
            <a:noFill/>
          </p:spPr>
          <p:txBody>
            <a:bodyPr wrap="square" rtlCol="0">
              <a:spAutoFit/>
            </a:bodyPr>
            <a:lstStyle/>
            <a:p>
              <a:r>
                <a:rPr lang="en-US" altLang="zh-CN" sz="1400" smtClean="0">
                  <a:solidFill>
                    <a:srgbClr val="0000FF"/>
                  </a:solidFill>
                  <a:latin typeface="Arial" pitchFamily="34" charset="0"/>
                  <a:cs typeface="Arial" pitchFamily="34" charset="0"/>
                </a:rPr>
                <a:t>1</a:t>
              </a:r>
              <a:endParaRPr lang="zh-CN" altLang="en-US" sz="1400">
                <a:solidFill>
                  <a:srgbClr val="0000FF"/>
                </a:solidFill>
                <a:latin typeface="Arial" pitchFamily="34" charset="0"/>
                <a:cs typeface="Arial" pitchFamily="34" charset="0"/>
              </a:endParaRPr>
            </a:p>
          </p:txBody>
        </p:sp>
        <p:sp>
          <p:nvSpPr>
            <p:cNvPr id="247" name="TextBox 246"/>
            <p:cNvSpPr txBox="1"/>
            <p:nvPr/>
          </p:nvSpPr>
          <p:spPr>
            <a:xfrm>
              <a:off x="5796137" y="5229200"/>
              <a:ext cx="288033" cy="421768"/>
            </a:xfrm>
            <a:prstGeom prst="rect">
              <a:avLst/>
            </a:prstGeom>
            <a:noFill/>
          </p:spPr>
          <p:txBody>
            <a:bodyPr wrap="square" rtlCol="0">
              <a:spAutoFit/>
            </a:bodyPr>
            <a:lstStyle/>
            <a:p>
              <a:r>
                <a:rPr lang="en-US" altLang="zh-CN" sz="1400" smtClean="0">
                  <a:solidFill>
                    <a:srgbClr val="0000FF"/>
                  </a:solidFill>
                  <a:latin typeface="Arial" pitchFamily="34" charset="0"/>
                  <a:cs typeface="Arial" pitchFamily="34" charset="0"/>
                </a:rPr>
                <a:t>1</a:t>
              </a:r>
              <a:endParaRPr lang="zh-CN" altLang="en-US" sz="1400">
                <a:solidFill>
                  <a:srgbClr val="0000FF"/>
                </a:solidFill>
                <a:latin typeface="Arial" pitchFamily="34" charset="0"/>
                <a:cs typeface="Arial" pitchFamily="34" charset="0"/>
              </a:endParaRPr>
            </a:p>
          </p:txBody>
        </p:sp>
      </p:grpSp>
      <p:sp>
        <p:nvSpPr>
          <p:cNvPr id="248" name="任意多边形 247"/>
          <p:cNvSpPr/>
          <p:nvPr/>
        </p:nvSpPr>
        <p:spPr bwMode="auto">
          <a:xfrm>
            <a:off x="4201886" y="435429"/>
            <a:ext cx="1103086" cy="3102428"/>
          </a:xfrm>
          <a:custGeom>
            <a:avLst/>
            <a:gdLst>
              <a:gd name="connsiteX0" fmla="*/ 0 w 1103086"/>
              <a:gd name="connsiteY0" fmla="*/ 0 h 3102428"/>
              <a:gd name="connsiteX1" fmla="*/ 544285 w 1103086"/>
              <a:gd name="connsiteY1" fmla="*/ 620485 h 3102428"/>
              <a:gd name="connsiteX2" fmla="*/ 130628 w 1103086"/>
              <a:gd name="connsiteY2" fmla="*/ 1295400 h 3102428"/>
              <a:gd name="connsiteX3" fmla="*/ 489857 w 1103086"/>
              <a:gd name="connsiteY3" fmla="*/ 2177142 h 3102428"/>
              <a:gd name="connsiteX4" fmla="*/ 1034143 w 1103086"/>
              <a:gd name="connsiteY4" fmla="*/ 2699657 h 3102428"/>
              <a:gd name="connsiteX5" fmla="*/ 903514 w 1103086"/>
              <a:gd name="connsiteY5" fmla="*/ 3102428 h 310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086" h="3102428">
                <a:moveTo>
                  <a:pt x="0" y="0"/>
                </a:moveTo>
                <a:cubicBezTo>
                  <a:pt x="261257" y="202292"/>
                  <a:pt x="522514" y="404585"/>
                  <a:pt x="544285" y="620485"/>
                </a:cubicBezTo>
                <a:cubicBezTo>
                  <a:pt x="566056" y="836385"/>
                  <a:pt x="139699" y="1035957"/>
                  <a:pt x="130628" y="1295400"/>
                </a:cubicBezTo>
                <a:cubicBezTo>
                  <a:pt x="121557" y="1554843"/>
                  <a:pt x="339271" y="1943099"/>
                  <a:pt x="489857" y="2177142"/>
                </a:cubicBezTo>
                <a:cubicBezTo>
                  <a:pt x="640443" y="2411185"/>
                  <a:pt x="965200" y="2545443"/>
                  <a:pt x="1034143" y="2699657"/>
                </a:cubicBezTo>
                <a:cubicBezTo>
                  <a:pt x="1103086" y="2853871"/>
                  <a:pt x="1003300" y="2978149"/>
                  <a:pt x="903514" y="3102428"/>
                </a:cubicBezTo>
              </a:path>
            </a:pathLst>
          </a:custGeom>
          <a:noFill/>
          <a:ln w="19050"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49" name="圆角矩形 248"/>
          <p:cNvSpPr/>
          <p:nvPr/>
        </p:nvSpPr>
        <p:spPr bwMode="auto">
          <a:xfrm>
            <a:off x="3995936" y="5264632"/>
            <a:ext cx="576064" cy="288032"/>
          </a:xfrm>
          <a:prstGeom prst="roundRect">
            <a:avLst>
              <a:gd name="adj" fmla="val 34304"/>
            </a:avLst>
          </a:prstGeom>
          <a:noFill/>
          <a:ln w="19050"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50" name="圆角矩形 249"/>
          <p:cNvSpPr/>
          <p:nvPr/>
        </p:nvSpPr>
        <p:spPr bwMode="auto">
          <a:xfrm>
            <a:off x="3851920" y="5868128"/>
            <a:ext cx="864096" cy="288032"/>
          </a:xfrm>
          <a:prstGeom prst="roundRect">
            <a:avLst>
              <a:gd name="adj" fmla="val 34304"/>
            </a:avLst>
          </a:prstGeom>
          <a:noFill/>
          <a:ln w="19050"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9"/>
                                        </p:tgtEl>
                                        <p:attrNameLst>
                                          <p:attrName>style.visibility</p:attrName>
                                        </p:attrNameLst>
                                      </p:cBhvr>
                                      <p:to>
                                        <p:strVal val="visible"/>
                                      </p:to>
                                    </p:set>
                                    <p:anim calcmode="lin" valueType="num">
                                      <p:cBhvr>
                                        <p:cTn id="7" dur="500" fill="hold"/>
                                        <p:tgtEl>
                                          <p:spTgt spid="249"/>
                                        </p:tgtEl>
                                        <p:attrNameLst>
                                          <p:attrName>ppt_w</p:attrName>
                                        </p:attrNameLst>
                                      </p:cBhvr>
                                      <p:tavLst>
                                        <p:tav tm="0">
                                          <p:val>
                                            <p:fltVal val="0"/>
                                          </p:val>
                                        </p:tav>
                                        <p:tav tm="100000">
                                          <p:val>
                                            <p:strVal val="#ppt_w"/>
                                          </p:val>
                                        </p:tav>
                                      </p:tavLst>
                                    </p:anim>
                                    <p:anim calcmode="lin" valueType="num">
                                      <p:cBhvr>
                                        <p:cTn id="8" dur="500" fill="hold"/>
                                        <p:tgtEl>
                                          <p:spTgt spid="24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48"/>
                                        </p:tgtEl>
                                        <p:attrNameLst>
                                          <p:attrName>style.visibility</p:attrName>
                                        </p:attrNameLst>
                                      </p:cBhvr>
                                      <p:to>
                                        <p:strVal val="visible"/>
                                      </p:to>
                                    </p:set>
                                    <p:animEffect transition="in" filter="wipe(up)">
                                      <p:cBhvr>
                                        <p:cTn id="13" dur="500"/>
                                        <p:tgtEl>
                                          <p:spTgt spid="248"/>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50"/>
                                        </p:tgtEl>
                                        <p:attrNameLst>
                                          <p:attrName>style.visibility</p:attrName>
                                        </p:attrNameLst>
                                      </p:cBhvr>
                                      <p:to>
                                        <p:strVal val="visible"/>
                                      </p:to>
                                    </p:set>
                                    <p:anim calcmode="lin" valueType="num">
                                      <p:cBhvr>
                                        <p:cTn id="18" dur="500" fill="hold"/>
                                        <p:tgtEl>
                                          <p:spTgt spid="250"/>
                                        </p:tgtEl>
                                        <p:attrNameLst>
                                          <p:attrName>ppt_w</p:attrName>
                                        </p:attrNameLst>
                                      </p:cBhvr>
                                      <p:tavLst>
                                        <p:tav tm="0">
                                          <p:val>
                                            <p:fltVal val="0"/>
                                          </p:val>
                                        </p:tav>
                                        <p:tav tm="100000">
                                          <p:val>
                                            <p:strVal val="#ppt_w"/>
                                          </p:val>
                                        </p:tav>
                                      </p:tavLst>
                                    </p:anim>
                                    <p:anim calcmode="lin" valueType="num">
                                      <p:cBhvr>
                                        <p:cTn id="19" dur="500" fill="hold"/>
                                        <p:tgtEl>
                                          <p:spTgt spid="2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nimBg="1"/>
      <p:bldP spid="249" grpId="0" animBg="1"/>
      <p:bldP spid="25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灯片编号占位符 4"/>
          <p:cNvSpPr>
            <a:spLocks noGrp="1"/>
          </p:cNvSpPr>
          <p:nvPr>
            <p:ph type="sldNum" sz="quarter" idx="11"/>
          </p:nvPr>
        </p:nvSpPr>
        <p:spPr/>
        <p:txBody>
          <a:bodyPr/>
          <a:lstStyle/>
          <a:p>
            <a:fld id="{E7EEF139-2389-4727-8E5B-E6FCB56A59A5}" type="slidenum">
              <a:rPr lang="zh-CN" altLang="en-US"/>
              <a:pPr/>
              <a:t>74</a:t>
            </a:fld>
            <a:endParaRPr lang="en-US" altLang="zh-CN"/>
          </a:p>
        </p:txBody>
      </p:sp>
      <p:sp>
        <p:nvSpPr>
          <p:cNvPr id="1113091" name="Rectangle 3"/>
          <p:cNvSpPr>
            <a:spLocks noGrp="1" noChangeArrowheads="1"/>
          </p:cNvSpPr>
          <p:nvPr>
            <p:ph type="body" idx="1"/>
          </p:nvPr>
        </p:nvSpPr>
        <p:spPr>
          <a:xfrm>
            <a:off x="611560" y="44450"/>
            <a:ext cx="8281615" cy="576263"/>
          </a:xfrm>
        </p:spPr>
        <p:txBody>
          <a:bodyPr/>
          <a:lstStyle/>
          <a:p>
            <a:pPr marL="0" indent="0">
              <a:spcBef>
                <a:spcPct val="10000"/>
              </a:spcBef>
              <a:buNone/>
            </a:pPr>
            <a:r>
              <a:rPr lang="en-US" altLang="zh-CN" i="1" smtClean="0">
                <a:latin typeface="Times New Roman" pitchFamily="18" charset="0"/>
              </a:rPr>
              <a:t>Huffman </a:t>
            </a:r>
            <a:r>
              <a:rPr lang="zh-CN" altLang="en-US" smtClean="0">
                <a:latin typeface="Times New Roman" pitchFamily="18" charset="0"/>
              </a:rPr>
              <a:t>编码：</a:t>
            </a:r>
            <a:endParaRPr lang="en-US" altLang="zh-CN"/>
          </a:p>
        </p:txBody>
      </p:sp>
      <p:graphicFrame>
        <p:nvGraphicFramePr>
          <p:cNvPr id="114" name="Group 413"/>
          <p:cNvGraphicFramePr>
            <a:graphicFrameLocks noGrp="1"/>
          </p:cNvGraphicFramePr>
          <p:nvPr/>
        </p:nvGraphicFramePr>
        <p:xfrm>
          <a:off x="323850" y="3356992"/>
          <a:ext cx="8496300" cy="3014400"/>
        </p:xfrm>
        <a:graphic>
          <a:graphicData uri="http://schemas.openxmlformats.org/drawingml/2006/table">
            <a:tbl>
              <a:tblPr/>
              <a:tblGrid>
                <a:gridCol w="1439863">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1008063">
                  <a:extLst>
                    <a:ext uri="{9D8B030D-6E8A-4147-A177-3AD203B41FA5}">
                      <a16:colId xmlns:a16="http://schemas.microsoft.com/office/drawing/2014/main" val="20004"/>
                    </a:ext>
                  </a:extLst>
                </a:gridCol>
                <a:gridCol w="1008062">
                  <a:extLst>
                    <a:ext uri="{9D8B030D-6E8A-4147-A177-3AD203B41FA5}">
                      <a16:colId xmlns:a16="http://schemas.microsoft.com/office/drawing/2014/main" val="20005"/>
                    </a:ext>
                  </a:extLst>
                </a:gridCol>
                <a:gridCol w="1008063">
                  <a:extLst>
                    <a:ext uri="{9D8B030D-6E8A-4147-A177-3AD203B41FA5}">
                      <a16:colId xmlns:a16="http://schemas.microsoft.com/office/drawing/2014/main" val="20006"/>
                    </a:ext>
                  </a:extLst>
                </a:gridCol>
                <a:gridCol w="1008062">
                  <a:extLst>
                    <a:ext uri="{9D8B030D-6E8A-4147-A177-3AD203B41FA5}">
                      <a16:colId xmlns:a16="http://schemas.microsoft.com/office/drawing/2014/main" val="20007"/>
                    </a:ext>
                  </a:extLst>
                </a:gridCol>
              </a:tblGrid>
              <a:tr h="176644">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00FF"/>
                          </a:solidFill>
                          <a:effectLst/>
                          <a:latin typeface="Times New Roman" pitchFamily="18" charset="0"/>
                          <a:ea typeface="宋体" charset="-122"/>
                        </a:rPr>
                        <a:t>指令</a:t>
                      </a:r>
                    </a:p>
                  </a:txBody>
                  <a:tcPr marL="36000" marR="36000" marT="36000" marB="3600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a:t>
                      </a:r>
                    </a:p>
                  </a:txBody>
                  <a:tcPr marL="36000" marR="36000" marT="36000" marB="360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2</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3</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4</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5</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6</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7</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36000" marB="3600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0"/>
                  </a:ext>
                </a:extLst>
              </a:tr>
              <a:tr h="176644">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00FF"/>
                          </a:solidFill>
                          <a:effectLst/>
                          <a:latin typeface="Times New Roman" pitchFamily="18" charset="0"/>
                          <a:ea typeface="宋体" charset="-122"/>
                        </a:rPr>
                        <a:t>概率</a:t>
                      </a:r>
                    </a:p>
                  </a:txBody>
                  <a:tcPr marL="36000" marR="36000" marT="36000" marB="3600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0.15</a:t>
                      </a:r>
                    </a:p>
                  </a:txBody>
                  <a:tcPr marL="36000" marR="36000" marT="36000" marB="360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0.15</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0.14</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0.13</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0.12</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0.11</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0.04</a:t>
                      </a:r>
                    </a:p>
                  </a:txBody>
                  <a:tcPr marL="36000" marR="36000" marT="36000" marB="3600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1"/>
                  </a:ext>
                </a:extLst>
              </a:tr>
              <a:tr h="176644">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6600"/>
                          </a:solidFill>
                          <a:effectLst/>
                          <a:latin typeface="Times New Roman" pitchFamily="18" charset="0"/>
                          <a:ea typeface="宋体" charset="-122"/>
                        </a:rPr>
                        <a:t>扩展编码</a:t>
                      </a:r>
                      <a:endParaRPr kumimoji="0" lang="en-US" altLang="zh-CN" sz="2000" b="1" i="0" u="none" strike="noStrike" cap="none" normalizeH="0" baseline="0" smtClean="0">
                        <a:ln>
                          <a:noFill/>
                        </a:ln>
                        <a:solidFill>
                          <a:srgbClr val="006600"/>
                        </a:solidFill>
                        <a:effectLst/>
                        <a:latin typeface="Times New Roman" pitchFamily="18" charset="0"/>
                        <a:ea typeface="宋体" charset="-122"/>
                      </a:endParaRPr>
                    </a:p>
                  </a:txBody>
                  <a:tcPr marL="36000" marR="36000" marT="36000" marB="3600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Times New Roman" pitchFamily="18" charset="0"/>
                          <a:ea typeface="宋体" charset="-122"/>
                        </a:rPr>
                        <a:t>111</a:t>
                      </a:r>
                    </a:p>
                  </a:txBody>
                  <a:tcPr marL="36000" marR="36000" marT="36000" marB="360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Times New Roman" pitchFamily="18" charset="0"/>
                          <a:ea typeface="宋体" charset="-122"/>
                        </a:rPr>
                        <a:t>110</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Times New Roman" pitchFamily="18" charset="0"/>
                          <a:ea typeface="宋体" charset="-122"/>
                        </a:rPr>
                        <a:t>101</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Times New Roman" pitchFamily="18" charset="0"/>
                          <a:ea typeface="宋体" charset="-122"/>
                        </a:rPr>
                        <a:t>100</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Times New Roman" pitchFamily="18" charset="0"/>
                          <a:ea typeface="宋体" charset="-122"/>
                        </a:rPr>
                        <a:t>011</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Times New Roman" pitchFamily="18" charset="0"/>
                          <a:ea typeface="宋体" charset="-122"/>
                        </a:rPr>
                        <a:t>001</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0000FF"/>
                          </a:solidFill>
                          <a:effectLst/>
                          <a:latin typeface="Times New Roman" pitchFamily="18" charset="0"/>
                          <a:ea typeface="宋体" charset="-122"/>
                        </a:rPr>
                        <a:t>0001</a:t>
                      </a:r>
                    </a:p>
                  </a:txBody>
                  <a:tcPr marL="36000" marR="36000" marT="36000" marB="3600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2"/>
                  </a:ext>
                </a:extLst>
              </a:tr>
              <a:tr h="176644">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6600"/>
                          </a:solidFill>
                          <a:effectLst/>
                          <a:latin typeface="Times New Roman" pitchFamily="18" charset="0"/>
                          <a:ea typeface="宋体" charset="-122"/>
                        </a:rPr>
                        <a:t>码长</a:t>
                      </a:r>
                    </a:p>
                  </a:txBody>
                  <a:tcPr marL="36000" marR="36000" marT="36000" marB="3600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3</a:t>
                      </a:r>
                    </a:p>
                  </a:txBody>
                  <a:tcPr marL="36000" marR="36000" marT="36000" marB="360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3</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3</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3</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3</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3</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4</a:t>
                      </a:r>
                    </a:p>
                  </a:txBody>
                  <a:tcPr marL="36000" marR="36000" marT="36000" marB="3600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3"/>
                  </a:ext>
                </a:extLst>
              </a:tr>
              <a:tr h="176644">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00FF"/>
                          </a:solidFill>
                          <a:effectLst/>
                          <a:latin typeface="Times New Roman" pitchFamily="18" charset="0"/>
                          <a:ea typeface="宋体" charset="-122"/>
                        </a:rPr>
                        <a:t>指令</a:t>
                      </a:r>
                    </a:p>
                  </a:txBody>
                  <a:tcPr marL="36000" marR="36000" marT="36000" marB="3600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8</a:t>
                      </a:r>
                    </a:p>
                  </a:txBody>
                  <a:tcPr marL="36000" marR="36000" marT="36000" marB="360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9</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10</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11</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12</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13</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I</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14</a:t>
                      </a:r>
                      <a:endParaRPr kumimoji="0" lang="zh-CN" altLang="en-US" sz="2000" b="1" i="0" u="none" strike="noStrike" cap="none" normalizeH="0" baseline="-25000" smtClean="0">
                        <a:ln>
                          <a:noFill/>
                        </a:ln>
                        <a:solidFill>
                          <a:schemeClr val="tx1"/>
                        </a:solidFill>
                        <a:effectLst/>
                        <a:latin typeface="Times New Roman" pitchFamily="18" charset="0"/>
                        <a:ea typeface="宋体" charset="-122"/>
                      </a:endParaRPr>
                    </a:p>
                  </a:txBody>
                  <a:tcPr marL="36000" marR="36000" marT="36000" marB="3600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99FF66"/>
                    </a:solidFill>
                  </a:tcPr>
                </a:tc>
                <a:extLst>
                  <a:ext uri="{0D108BD9-81ED-4DB2-BD59-A6C34878D82A}">
                    <a16:rowId xmlns:a16="http://schemas.microsoft.com/office/drawing/2014/main" val="10004"/>
                  </a:ext>
                </a:extLst>
              </a:tr>
              <a:tr h="176644">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00FF"/>
                          </a:solidFill>
                          <a:effectLst/>
                          <a:latin typeface="Times New Roman" pitchFamily="18" charset="0"/>
                          <a:ea typeface="宋体" charset="-122"/>
                        </a:rPr>
                        <a:t>概率</a:t>
                      </a:r>
                    </a:p>
                  </a:txBody>
                  <a:tcPr marL="36000" marR="36000" marT="36000" marB="3600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0.04</a:t>
                      </a:r>
                    </a:p>
                  </a:txBody>
                  <a:tcPr marL="36000" marR="36000" marT="36000" marB="360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0.03</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0.03</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0.02</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0.02</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0.01</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0.01</a:t>
                      </a:r>
                    </a:p>
                  </a:txBody>
                  <a:tcPr marL="36000" marR="36000" marT="36000" marB="3600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5"/>
                  </a:ext>
                </a:extLst>
              </a:tr>
              <a:tr h="176644">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6600"/>
                          </a:solidFill>
                          <a:effectLst/>
                          <a:latin typeface="Times New Roman" pitchFamily="18" charset="0"/>
                          <a:ea typeface="宋体" charset="-122"/>
                        </a:rPr>
                        <a:t>扩展编码</a:t>
                      </a:r>
                      <a:endParaRPr kumimoji="0" lang="en-US" altLang="zh-CN" sz="2000" b="1" i="0" u="none" strike="noStrike" cap="none" normalizeH="0" baseline="0" smtClean="0">
                        <a:ln>
                          <a:noFill/>
                        </a:ln>
                        <a:solidFill>
                          <a:srgbClr val="006600"/>
                        </a:solidFill>
                        <a:effectLst/>
                        <a:latin typeface="Times New Roman" pitchFamily="18" charset="0"/>
                        <a:ea typeface="宋体" charset="-122"/>
                      </a:endParaRPr>
                    </a:p>
                  </a:txBody>
                  <a:tcPr marL="36000" marR="36000" marT="36000" marB="3600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800080"/>
                          </a:solidFill>
                          <a:effectLst/>
                          <a:latin typeface="Times New Roman" pitchFamily="18" charset="0"/>
                          <a:ea typeface="宋体" charset="-122"/>
                        </a:rPr>
                        <a:t>01011</a:t>
                      </a:r>
                    </a:p>
                  </a:txBody>
                  <a:tcPr marL="36000" marR="36000" marT="36000" marB="360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800080"/>
                          </a:solidFill>
                          <a:effectLst/>
                          <a:latin typeface="Times New Roman" pitchFamily="18" charset="0"/>
                          <a:ea typeface="宋体" charset="-122"/>
                        </a:rPr>
                        <a:t>01010</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800080"/>
                          </a:solidFill>
                          <a:effectLst/>
                          <a:latin typeface="Times New Roman" pitchFamily="18" charset="0"/>
                          <a:ea typeface="宋体" charset="-122"/>
                        </a:rPr>
                        <a:t>01001</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800080"/>
                          </a:solidFill>
                          <a:effectLst/>
                          <a:latin typeface="Times New Roman" pitchFamily="18" charset="0"/>
                          <a:ea typeface="宋体" charset="-122"/>
                        </a:rPr>
                        <a:t>01000</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800080"/>
                          </a:solidFill>
                          <a:effectLst/>
                          <a:latin typeface="Times New Roman" pitchFamily="18" charset="0"/>
                          <a:ea typeface="宋体" charset="-122"/>
                        </a:rPr>
                        <a:t>00001</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006600"/>
                          </a:solidFill>
                          <a:effectLst/>
                          <a:latin typeface="Times New Roman" pitchFamily="18" charset="0"/>
                          <a:ea typeface="宋体" charset="-122"/>
                        </a:rPr>
                        <a:t>000001</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006600"/>
                          </a:solidFill>
                          <a:effectLst/>
                          <a:latin typeface="Times New Roman" pitchFamily="18" charset="0"/>
                          <a:ea typeface="宋体" charset="-122"/>
                        </a:rPr>
                        <a:t>000000</a:t>
                      </a:r>
                    </a:p>
                  </a:txBody>
                  <a:tcPr marL="36000" marR="36000" marT="36000" marB="3600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6"/>
                  </a:ext>
                </a:extLst>
              </a:tr>
              <a:tr h="176644">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6600"/>
                          </a:solidFill>
                          <a:effectLst/>
                          <a:latin typeface="Times New Roman" pitchFamily="18" charset="0"/>
                          <a:ea typeface="宋体" charset="-122"/>
                        </a:rPr>
                        <a:t>码长</a:t>
                      </a:r>
                    </a:p>
                  </a:txBody>
                  <a:tcPr marL="36000" marR="36000" marT="36000" marB="36000"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5</a:t>
                      </a:r>
                    </a:p>
                  </a:txBody>
                  <a:tcPr marL="36000" marR="36000" marT="36000" marB="360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5</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5</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5</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5</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6</a:t>
                      </a:r>
                    </a:p>
                  </a:txBody>
                  <a:tcPr marL="36000" marR="36000" marT="36000" marB="360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FF0066"/>
                          </a:solidFill>
                          <a:effectLst/>
                          <a:latin typeface="Arial" charset="0"/>
                          <a:ea typeface="宋体" charset="-122"/>
                        </a:rPr>
                        <a:t>6</a:t>
                      </a:r>
                    </a:p>
                  </a:txBody>
                  <a:tcPr marL="36000" marR="36000" marT="36000" marB="36000"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extLst>
                  <a:ext uri="{0D108BD9-81ED-4DB2-BD59-A6C34878D82A}">
                    <a16:rowId xmlns:a16="http://schemas.microsoft.com/office/drawing/2014/main" val="10007"/>
                  </a:ext>
                </a:extLst>
              </a:tr>
            </a:tbl>
          </a:graphicData>
        </a:graphic>
      </p:graphicFrame>
      <p:sp>
        <p:nvSpPr>
          <p:cNvPr id="99" name="Rectangle 411"/>
          <p:cNvSpPr>
            <a:spLocks noChangeArrowheads="1"/>
          </p:cNvSpPr>
          <p:nvPr/>
        </p:nvSpPr>
        <p:spPr bwMode="auto">
          <a:xfrm>
            <a:off x="395288" y="837035"/>
            <a:ext cx="8353176" cy="2447949"/>
          </a:xfrm>
          <a:prstGeom prst="rect">
            <a:avLst/>
          </a:prstGeom>
          <a:noFill/>
          <a:ln w="9525">
            <a:noFill/>
            <a:miter lim="800000"/>
            <a:headEnd/>
            <a:tailEnd/>
          </a:ln>
          <a:effectLst/>
        </p:spPr>
        <p:txBody>
          <a:bodyPr/>
          <a:lstStyle/>
          <a:p>
            <a:pPr algn="l">
              <a:spcBef>
                <a:spcPct val="50000"/>
              </a:spcBef>
              <a:buClr>
                <a:schemeClr val="bg2"/>
              </a:buClr>
              <a:buSzPct val="75000"/>
              <a:buFont typeface="Wingdings" pitchFamily="2" charset="2"/>
              <a:buNone/>
            </a:pPr>
            <a:r>
              <a:rPr lang="zh-CN" altLang="en-US" sz="2800"/>
              <a:t>其操作码平均码长为：</a:t>
            </a:r>
            <a:r>
              <a:rPr lang="en-US" altLang="zh-CN" sz="2800"/>
              <a:t>H</a:t>
            </a:r>
            <a:r>
              <a:rPr lang="zh-CN" altLang="en-US" sz="2800"/>
              <a:t>＝</a:t>
            </a:r>
          </a:p>
          <a:p>
            <a:pPr algn="l">
              <a:spcBef>
                <a:spcPct val="90000"/>
              </a:spcBef>
              <a:buClr>
                <a:schemeClr val="bg2"/>
              </a:buClr>
              <a:buSzPct val="75000"/>
              <a:buFont typeface="Wingdings" pitchFamily="2" charset="2"/>
              <a:buNone/>
            </a:pPr>
            <a:r>
              <a:rPr lang="en-US" altLang="zh-CN"/>
              <a:t>H</a:t>
            </a:r>
            <a:r>
              <a:rPr lang="zh-CN" altLang="en-US"/>
              <a:t>＝</a:t>
            </a:r>
            <a:r>
              <a:rPr lang="en-US" altLang="zh-CN">
                <a:latin typeface="宋体" charset="-122"/>
              </a:rPr>
              <a:t>(</a:t>
            </a:r>
            <a:r>
              <a:rPr lang="en-US" altLang="zh-CN" u="sng">
                <a:solidFill>
                  <a:srgbClr val="FF0000"/>
                </a:solidFill>
              </a:rPr>
              <a:t>0.15</a:t>
            </a:r>
            <a:r>
              <a:rPr lang="zh-CN" altLang="en-US" u="sng"/>
              <a:t>＋</a:t>
            </a:r>
            <a:r>
              <a:rPr lang="en-US" altLang="zh-CN" u="sng">
                <a:solidFill>
                  <a:srgbClr val="FF0000"/>
                </a:solidFill>
              </a:rPr>
              <a:t>0.15</a:t>
            </a:r>
            <a:r>
              <a:rPr lang="zh-CN" altLang="en-US" u="sng"/>
              <a:t>＋</a:t>
            </a:r>
            <a:r>
              <a:rPr lang="en-US" altLang="zh-CN" u="sng">
                <a:solidFill>
                  <a:srgbClr val="FF0000"/>
                </a:solidFill>
              </a:rPr>
              <a:t>0.14</a:t>
            </a:r>
            <a:r>
              <a:rPr lang="zh-CN" altLang="en-US" u="sng"/>
              <a:t>＋</a:t>
            </a:r>
            <a:r>
              <a:rPr lang="en-US" altLang="zh-CN" u="sng">
                <a:solidFill>
                  <a:srgbClr val="FF0000"/>
                </a:solidFill>
              </a:rPr>
              <a:t>0.13</a:t>
            </a:r>
            <a:r>
              <a:rPr lang="zh-CN" altLang="en-US" u="sng"/>
              <a:t>＋</a:t>
            </a:r>
            <a:r>
              <a:rPr lang="en-US" altLang="zh-CN" u="sng">
                <a:solidFill>
                  <a:srgbClr val="FF0000"/>
                </a:solidFill>
              </a:rPr>
              <a:t>0.12</a:t>
            </a:r>
            <a:r>
              <a:rPr lang="zh-CN" altLang="en-US" u="sng"/>
              <a:t>＋</a:t>
            </a:r>
            <a:r>
              <a:rPr lang="en-US" altLang="zh-CN" u="sng" smtClean="0">
                <a:solidFill>
                  <a:srgbClr val="FF0000"/>
                </a:solidFill>
              </a:rPr>
              <a:t>0.11</a:t>
            </a:r>
            <a:r>
              <a:rPr lang="en-US" altLang="zh-CN" smtClean="0">
                <a:latin typeface="宋体" charset="-122"/>
              </a:rPr>
              <a:t>)</a:t>
            </a:r>
            <a:r>
              <a:rPr lang="en-US" altLang="zh-CN" smtClean="0"/>
              <a:t>×</a:t>
            </a:r>
            <a:r>
              <a:rPr lang="en-US" altLang="zh-CN"/>
              <a:t>3</a:t>
            </a:r>
            <a:r>
              <a:rPr lang="zh-CN" altLang="en-US" smtClean="0"/>
              <a:t>＋</a:t>
            </a:r>
            <a:r>
              <a:rPr lang="en-US" altLang="zh-CN" u="sng" smtClean="0">
                <a:solidFill>
                  <a:srgbClr val="0000FF"/>
                </a:solidFill>
              </a:rPr>
              <a:t>0.04</a:t>
            </a:r>
            <a:r>
              <a:rPr lang="en-US" altLang="zh-CN" smtClean="0"/>
              <a:t>×4</a:t>
            </a:r>
            <a:r>
              <a:rPr lang="zh-CN" altLang="en-US" smtClean="0"/>
              <a:t>＋</a:t>
            </a:r>
            <a:r>
              <a:rPr lang="zh-CN" altLang="en-US"/>
              <a:t/>
            </a:r>
            <a:br>
              <a:rPr lang="zh-CN" altLang="en-US"/>
            </a:br>
            <a:r>
              <a:rPr lang="zh-CN" altLang="en-US"/>
              <a:t>       </a:t>
            </a:r>
            <a:r>
              <a:rPr lang="en-US" altLang="zh-CN" smtClean="0">
                <a:latin typeface="宋体" charset="-122"/>
              </a:rPr>
              <a:t>(</a:t>
            </a:r>
            <a:r>
              <a:rPr lang="en-US" altLang="zh-CN" u="sng" smtClean="0">
                <a:solidFill>
                  <a:srgbClr val="800080"/>
                </a:solidFill>
              </a:rPr>
              <a:t>0.04</a:t>
            </a:r>
            <a:r>
              <a:rPr lang="zh-CN" altLang="en-US" u="sng"/>
              <a:t>＋</a:t>
            </a:r>
            <a:r>
              <a:rPr lang="en-US" altLang="zh-CN" u="sng">
                <a:solidFill>
                  <a:srgbClr val="800080"/>
                </a:solidFill>
              </a:rPr>
              <a:t>0.03</a:t>
            </a:r>
            <a:r>
              <a:rPr lang="zh-CN" altLang="en-US" u="sng"/>
              <a:t>＋</a:t>
            </a:r>
            <a:r>
              <a:rPr lang="en-US" altLang="zh-CN" u="sng">
                <a:solidFill>
                  <a:srgbClr val="800080"/>
                </a:solidFill>
              </a:rPr>
              <a:t>0.03</a:t>
            </a:r>
            <a:r>
              <a:rPr lang="zh-CN" altLang="en-US" u="sng"/>
              <a:t>＋</a:t>
            </a:r>
            <a:r>
              <a:rPr lang="en-US" altLang="zh-CN" u="sng">
                <a:solidFill>
                  <a:srgbClr val="800080"/>
                </a:solidFill>
              </a:rPr>
              <a:t>0.02</a:t>
            </a:r>
            <a:r>
              <a:rPr lang="zh-CN" altLang="en-US" u="sng"/>
              <a:t>＋</a:t>
            </a:r>
            <a:r>
              <a:rPr lang="en-US" altLang="zh-CN" u="sng" smtClean="0">
                <a:solidFill>
                  <a:srgbClr val="800080"/>
                </a:solidFill>
              </a:rPr>
              <a:t>0.02</a:t>
            </a:r>
            <a:r>
              <a:rPr lang="en-US" altLang="zh-CN" smtClean="0">
                <a:latin typeface="宋体" charset="-122"/>
              </a:rPr>
              <a:t>)</a:t>
            </a:r>
            <a:r>
              <a:rPr lang="en-US" altLang="zh-CN" smtClean="0"/>
              <a:t>×5</a:t>
            </a:r>
            <a:r>
              <a:rPr lang="zh-CN" altLang="en-US" smtClean="0"/>
              <a:t>＋</a:t>
            </a:r>
            <a:r>
              <a:rPr lang="en-US" altLang="zh-CN" smtClean="0">
                <a:latin typeface="宋体" charset="-122"/>
              </a:rPr>
              <a:t>(</a:t>
            </a:r>
            <a:r>
              <a:rPr lang="en-US" altLang="zh-CN" u="sng" smtClean="0">
                <a:solidFill>
                  <a:srgbClr val="008000"/>
                </a:solidFill>
              </a:rPr>
              <a:t>0.01</a:t>
            </a:r>
            <a:r>
              <a:rPr lang="zh-CN" altLang="en-US" u="sng" smtClean="0"/>
              <a:t>＋</a:t>
            </a:r>
            <a:r>
              <a:rPr lang="en-US" altLang="zh-CN" u="sng" smtClean="0">
                <a:solidFill>
                  <a:srgbClr val="008000"/>
                </a:solidFill>
              </a:rPr>
              <a:t>0.01</a:t>
            </a:r>
            <a:r>
              <a:rPr lang="en-US" altLang="zh-CN" smtClean="0">
                <a:latin typeface="宋体" charset="-122"/>
              </a:rPr>
              <a:t>)</a:t>
            </a:r>
            <a:r>
              <a:rPr lang="en-US" altLang="zh-CN" smtClean="0"/>
              <a:t>×6</a:t>
            </a:r>
            <a:endParaRPr lang="en-US" altLang="zh-CN"/>
          </a:p>
          <a:p>
            <a:pPr algn="l">
              <a:spcBef>
                <a:spcPct val="10000"/>
              </a:spcBef>
              <a:buClr>
                <a:schemeClr val="bg2"/>
              </a:buClr>
              <a:buSzPct val="75000"/>
              <a:buFont typeface="Wingdings" pitchFamily="2" charset="2"/>
              <a:buNone/>
            </a:pPr>
            <a:r>
              <a:rPr lang="zh-CN" altLang="en-US"/>
              <a:t>   ＝</a:t>
            </a:r>
            <a:r>
              <a:rPr lang="en-US" altLang="zh-CN" smtClean="0"/>
              <a:t>0.8×3</a:t>
            </a:r>
            <a:r>
              <a:rPr lang="zh-CN" altLang="en-US" smtClean="0"/>
              <a:t>＋</a:t>
            </a:r>
            <a:r>
              <a:rPr lang="en-US" altLang="zh-CN" smtClean="0"/>
              <a:t>0.16</a:t>
            </a:r>
            <a:r>
              <a:rPr lang="zh-CN" altLang="en-US" smtClean="0"/>
              <a:t>＋</a:t>
            </a:r>
            <a:r>
              <a:rPr lang="en-US" altLang="zh-CN" smtClean="0"/>
              <a:t>0.14×5</a:t>
            </a:r>
            <a:r>
              <a:rPr lang="zh-CN" altLang="en-US" smtClean="0"/>
              <a:t>＋</a:t>
            </a:r>
            <a:r>
              <a:rPr lang="en-US" altLang="zh-CN" smtClean="0"/>
              <a:t>0.02×6</a:t>
            </a:r>
          </a:p>
          <a:p>
            <a:pPr algn="l">
              <a:spcBef>
                <a:spcPct val="10000"/>
              </a:spcBef>
              <a:buClr>
                <a:schemeClr val="bg2"/>
              </a:buClr>
              <a:buSzPct val="75000"/>
              <a:buFont typeface="Wingdings" pitchFamily="2" charset="2"/>
              <a:buNone/>
            </a:pPr>
            <a:r>
              <a:rPr lang="en-US" altLang="zh-CN" smtClean="0"/>
              <a:t>   </a:t>
            </a:r>
            <a:r>
              <a:rPr lang="zh-CN" altLang="en-US" smtClean="0"/>
              <a:t>＝</a:t>
            </a:r>
            <a:r>
              <a:rPr lang="en-US" altLang="zh-CN" smtClean="0"/>
              <a:t>3.38</a:t>
            </a:r>
            <a:r>
              <a:rPr lang="zh-CN" altLang="en-US" smtClean="0"/>
              <a:t>（</a:t>
            </a:r>
            <a:r>
              <a:rPr lang="zh-CN" altLang="en-US"/>
              <a:t>位）</a:t>
            </a:r>
            <a:endParaRPr lang="en-US" altLang="zh-CN"/>
          </a:p>
        </p:txBody>
      </p:sp>
      <p:graphicFrame>
        <p:nvGraphicFramePr>
          <p:cNvPr id="100" name="Object 412"/>
          <p:cNvGraphicFramePr>
            <a:graphicFrameLocks noChangeAspect="1"/>
          </p:cNvGraphicFramePr>
          <p:nvPr/>
        </p:nvGraphicFramePr>
        <p:xfrm>
          <a:off x="4643438" y="476672"/>
          <a:ext cx="1295400" cy="1189038"/>
        </p:xfrm>
        <a:graphic>
          <a:graphicData uri="http://schemas.openxmlformats.org/presentationml/2006/ole">
            <mc:AlternateContent xmlns:mc="http://schemas.openxmlformats.org/markup-compatibility/2006">
              <mc:Choice xmlns:v="urn:schemas-microsoft-com:vml" Requires="v">
                <p:oleObj spid="_x0000_s337942" name="公式" r:id="rId3" imgW="469800" imgH="431640" progId="Equation.3">
                  <p:embed/>
                </p:oleObj>
              </mc:Choice>
              <mc:Fallback>
                <p:oleObj name="公式" r:id="rId3" imgW="469800" imgH="431640" progId="Equation.3">
                  <p:embed/>
                  <p:pic>
                    <p:nvPicPr>
                      <p:cNvPr id="0" name="Object 4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476672"/>
                        <a:ext cx="1295400" cy="1189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wipe(left)">
                                      <p:cBhvr>
                                        <p:cTn id="7" dur="500"/>
                                        <p:tgtEl>
                                          <p:spTgt spid="9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wipe(left)">
                                      <p:cBhvr>
                                        <p:cTn id="11" dur="500"/>
                                        <p:tgtEl>
                                          <p:spTgt spid="1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9">
                                            <p:txEl>
                                              <p:pRg st="1" end="1"/>
                                            </p:txEl>
                                          </p:spTgt>
                                        </p:tgtEl>
                                        <p:attrNameLst>
                                          <p:attrName>style.visibility</p:attrName>
                                        </p:attrNameLst>
                                      </p:cBhvr>
                                      <p:to>
                                        <p:strVal val="visible"/>
                                      </p:to>
                                    </p:set>
                                    <p:animEffect transition="in" filter="wipe(left)">
                                      <p:cBhvr>
                                        <p:cTn id="16" dur="500"/>
                                        <p:tgtEl>
                                          <p:spTgt spid="99">
                                            <p:txEl>
                                              <p:pRg st="1" end="1"/>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9">
                                            <p:txEl>
                                              <p:pRg st="2" end="2"/>
                                            </p:txEl>
                                          </p:spTgt>
                                        </p:tgtEl>
                                        <p:attrNameLst>
                                          <p:attrName>style.visibility</p:attrName>
                                        </p:attrNameLst>
                                      </p:cBhvr>
                                      <p:to>
                                        <p:strVal val="visible"/>
                                      </p:to>
                                    </p:set>
                                    <p:animEffect transition="in" filter="wipe(left)">
                                      <p:cBhvr>
                                        <p:cTn id="20" dur="500"/>
                                        <p:tgtEl>
                                          <p:spTgt spid="99">
                                            <p:txEl>
                                              <p:pRg st="2" end="2"/>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99">
                                            <p:txEl>
                                              <p:pRg st="3" end="3"/>
                                            </p:txEl>
                                          </p:spTgt>
                                        </p:tgtEl>
                                        <p:attrNameLst>
                                          <p:attrName>style.visibility</p:attrName>
                                        </p:attrNameLst>
                                      </p:cBhvr>
                                      <p:to>
                                        <p:strVal val="visible"/>
                                      </p:to>
                                    </p:set>
                                    <p:animEffect transition="in" filter="wipe(left)">
                                      <p:cBhvr>
                                        <p:cTn id="24" dur="500"/>
                                        <p:tgtEl>
                                          <p:spTgt spid="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p:cNvSpPr>
            <a:spLocks noGrp="1"/>
          </p:cNvSpPr>
          <p:nvPr>
            <p:ph type="sldNum" sz="quarter" idx="11"/>
          </p:nvPr>
        </p:nvSpPr>
        <p:spPr/>
        <p:txBody>
          <a:bodyPr/>
          <a:lstStyle/>
          <a:p>
            <a:fld id="{8676BB19-94DD-40FC-8022-D5817D8766E8}" type="slidenum">
              <a:rPr lang="zh-CN" altLang="en-US"/>
              <a:pPr/>
              <a:t>75</a:t>
            </a:fld>
            <a:endParaRPr lang="en-US" altLang="zh-CN"/>
          </a:p>
        </p:txBody>
      </p:sp>
      <p:sp>
        <p:nvSpPr>
          <p:cNvPr id="1116162" name="Rectangle 2"/>
          <p:cNvSpPr>
            <a:spLocks noGrp="1" noChangeArrowheads="1"/>
          </p:cNvSpPr>
          <p:nvPr>
            <p:ph type="title"/>
          </p:nvPr>
        </p:nvSpPr>
        <p:spPr>
          <a:xfrm>
            <a:off x="612775" y="44450"/>
            <a:ext cx="8351838" cy="549275"/>
          </a:xfrm>
        </p:spPr>
        <p:txBody>
          <a:bodyPr/>
          <a:lstStyle/>
          <a:p>
            <a:r>
              <a:rPr lang="zh-CN" altLang="en-US" sz="2800" smtClean="0">
                <a:ea typeface="黑体" pitchFamily="2" charset="-122"/>
              </a:rPr>
              <a:t>西电版</a:t>
            </a:r>
            <a:r>
              <a:rPr lang="en-US" altLang="zh-CN" sz="2800" smtClean="0">
                <a:ea typeface="黑体" pitchFamily="2" charset="-122"/>
              </a:rPr>
              <a:t>P176, </a:t>
            </a:r>
            <a:r>
              <a:rPr lang="zh-CN" altLang="en-US" sz="2800" smtClean="0">
                <a:ea typeface="黑体" pitchFamily="2" charset="-122"/>
              </a:rPr>
              <a:t>习题</a:t>
            </a:r>
            <a:r>
              <a:rPr lang="en-US" altLang="zh-CN" sz="2800" smtClean="0">
                <a:ea typeface="黑体" pitchFamily="2" charset="-122"/>
              </a:rPr>
              <a:t>5.10 / </a:t>
            </a:r>
            <a:r>
              <a:rPr lang="zh-CN" altLang="en-US" sz="2800" smtClean="0">
                <a:ea typeface="黑体" pitchFamily="2" charset="-122"/>
              </a:rPr>
              <a:t>高教版</a:t>
            </a:r>
            <a:r>
              <a:rPr lang="en-US" altLang="zh-CN" sz="2800" smtClean="0">
                <a:ea typeface="黑体" pitchFamily="2" charset="-122"/>
              </a:rPr>
              <a:t>P220, </a:t>
            </a:r>
            <a:r>
              <a:rPr lang="zh-CN" altLang="en-US" sz="2800" smtClean="0">
                <a:ea typeface="黑体" pitchFamily="2" charset="-122"/>
              </a:rPr>
              <a:t>习题</a:t>
            </a:r>
            <a:r>
              <a:rPr lang="en-US" altLang="zh-CN" sz="2800">
                <a:ea typeface="黑体" pitchFamily="2" charset="-122"/>
              </a:rPr>
              <a:t>5.3</a:t>
            </a:r>
            <a:endParaRPr lang="zh-CN" altLang="en-US" sz="2800">
              <a:ea typeface="黑体" pitchFamily="2" charset="-122"/>
            </a:endParaRPr>
          </a:p>
        </p:txBody>
      </p:sp>
      <p:sp>
        <p:nvSpPr>
          <p:cNvPr id="1116163" name="Rectangle 3"/>
          <p:cNvSpPr>
            <a:spLocks noGrp="1" noChangeArrowheads="1"/>
          </p:cNvSpPr>
          <p:nvPr>
            <p:ph type="body" idx="1"/>
          </p:nvPr>
        </p:nvSpPr>
        <p:spPr>
          <a:xfrm>
            <a:off x="250825" y="549275"/>
            <a:ext cx="8785225" cy="3024188"/>
          </a:xfrm>
        </p:spPr>
        <p:txBody>
          <a:bodyPr/>
          <a:lstStyle/>
          <a:p>
            <a:pPr marL="0" indent="0">
              <a:buFont typeface="Wingdings" pitchFamily="2" charset="2"/>
              <a:buNone/>
            </a:pPr>
            <a:r>
              <a:rPr lang="zh-CN" altLang="en-US"/>
              <a:t>若某机器要求有如下形式的指令：</a:t>
            </a:r>
          </a:p>
          <a:p>
            <a:pPr marL="0" indent="0">
              <a:buFont typeface="Wingdings" pitchFamily="2" charset="2"/>
              <a:buNone/>
            </a:pPr>
            <a:r>
              <a:rPr lang="zh-CN" altLang="en-US">
                <a:solidFill>
                  <a:srgbClr val="FF0000"/>
                </a:solidFill>
              </a:rPr>
              <a:t>三地址</a:t>
            </a:r>
            <a:r>
              <a:rPr lang="zh-CN" altLang="en-US"/>
              <a:t>指令</a:t>
            </a:r>
            <a:r>
              <a:rPr lang="en-US" altLang="zh-CN">
                <a:solidFill>
                  <a:srgbClr val="006600"/>
                </a:solidFill>
              </a:rPr>
              <a:t>4</a:t>
            </a:r>
            <a:r>
              <a:rPr lang="zh-CN" altLang="en-US">
                <a:solidFill>
                  <a:srgbClr val="006600"/>
                </a:solidFill>
              </a:rPr>
              <a:t>条</a:t>
            </a:r>
            <a:r>
              <a:rPr lang="zh-CN" altLang="en-US"/>
              <a:t>，</a:t>
            </a:r>
            <a:r>
              <a:rPr lang="zh-CN" altLang="en-US">
                <a:solidFill>
                  <a:srgbClr val="FF0000"/>
                </a:solidFill>
              </a:rPr>
              <a:t>单地址</a:t>
            </a:r>
            <a:r>
              <a:rPr lang="zh-CN" altLang="en-US"/>
              <a:t>指令</a:t>
            </a:r>
            <a:r>
              <a:rPr lang="en-US" altLang="zh-CN">
                <a:solidFill>
                  <a:srgbClr val="006600"/>
                </a:solidFill>
              </a:rPr>
              <a:t>255</a:t>
            </a:r>
            <a:r>
              <a:rPr lang="zh-CN" altLang="en-US">
                <a:solidFill>
                  <a:srgbClr val="006600"/>
                </a:solidFill>
              </a:rPr>
              <a:t>条</a:t>
            </a:r>
            <a:r>
              <a:rPr lang="zh-CN" altLang="en-US"/>
              <a:t>，</a:t>
            </a:r>
            <a:r>
              <a:rPr lang="zh-CN" altLang="en-US">
                <a:solidFill>
                  <a:srgbClr val="FF0000"/>
                </a:solidFill>
              </a:rPr>
              <a:t>零地址</a:t>
            </a:r>
            <a:r>
              <a:rPr lang="zh-CN" altLang="en-US"/>
              <a:t>指令</a:t>
            </a:r>
            <a:r>
              <a:rPr lang="en-US" altLang="zh-CN">
                <a:solidFill>
                  <a:srgbClr val="006600"/>
                </a:solidFill>
              </a:rPr>
              <a:t>16</a:t>
            </a:r>
            <a:r>
              <a:rPr lang="zh-CN" altLang="en-US">
                <a:solidFill>
                  <a:srgbClr val="006600"/>
                </a:solidFill>
              </a:rPr>
              <a:t>条</a:t>
            </a:r>
            <a:r>
              <a:rPr lang="zh-CN" altLang="en-US"/>
              <a:t>。</a:t>
            </a:r>
          </a:p>
          <a:p>
            <a:pPr marL="0" indent="0">
              <a:buFont typeface="Wingdings" pitchFamily="2" charset="2"/>
              <a:buNone/>
            </a:pPr>
            <a:r>
              <a:rPr lang="zh-CN" altLang="en-US"/>
              <a:t>设</a:t>
            </a:r>
            <a:r>
              <a:rPr lang="zh-CN" altLang="en-US">
                <a:solidFill>
                  <a:srgbClr val="0000FF"/>
                </a:solidFill>
              </a:rPr>
              <a:t>指令字长为</a:t>
            </a:r>
            <a:r>
              <a:rPr lang="en-US" altLang="zh-CN">
                <a:solidFill>
                  <a:srgbClr val="0000FF"/>
                </a:solidFill>
              </a:rPr>
              <a:t>12</a:t>
            </a:r>
            <a:r>
              <a:rPr lang="zh-CN" altLang="en-US">
                <a:solidFill>
                  <a:srgbClr val="0000FF"/>
                </a:solidFill>
              </a:rPr>
              <a:t>位</a:t>
            </a:r>
            <a:r>
              <a:rPr lang="zh-CN" altLang="en-US"/>
              <a:t>，每个</a:t>
            </a:r>
            <a:r>
              <a:rPr lang="zh-CN" altLang="en-US">
                <a:solidFill>
                  <a:srgbClr val="0000FF"/>
                </a:solidFill>
              </a:rPr>
              <a:t>地址码长</a:t>
            </a:r>
            <a:r>
              <a:rPr lang="en-US" altLang="zh-CN">
                <a:solidFill>
                  <a:srgbClr val="0000FF"/>
                </a:solidFill>
              </a:rPr>
              <a:t>3</a:t>
            </a:r>
            <a:r>
              <a:rPr lang="zh-CN" altLang="en-US">
                <a:solidFill>
                  <a:srgbClr val="0000FF"/>
                </a:solidFill>
              </a:rPr>
              <a:t>位</a:t>
            </a:r>
            <a:r>
              <a:rPr lang="zh-CN" altLang="en-US"/>
              <a:t>，那么能否以扩展操作码进行编码？</a:t>
            </a:r>
          </a:p>
          <a:p>
            <a:pPr marL="0" indent="0">
              <a:buFont typeface="Wingdings" pitchFamily="2" charset="2"/>
              <a:buNone/>
            </a:pPr>
            <a:r>
              <a:rPr lang="zh-CN" altLang="en-US"/>
              <a:t>如果单地址指令为</a:t>
            </a:r>
            <a:r>
              <a:rPr lang="en-US" altLang="zh-CN">
                <a:solidFill>
                  <a:srgbClr val="006600"/>
                </a:solidFill>
              </a:rPr>
              <a:t>254</a:t>
            </a:r>
            <a:r>
              <a:rPr lang="zh-CN" altLang="en-US">
                <a:solidFill>
                  <a:srgbClr val="006600"/>
                </a:solidFill>
              </a:rPr>
              <a:t>条</a:t>
            </a:r>
            <a:r>
              <a:rPr lang="zh-CN" altLang="en-US"/>
              <a:t>，其他不变，是否可以进行扩展操作码编码？</a:t>
            </a:r>
          </a:p>
        </p:txBody>
      </p:sp>
      <p:graphicFrame>
        <p:nvGraphicFramePr>
          <p:cNvPr id="1116164" name="Group 4"/>
          <p:cNvGraphicFramePr>
            <a:graphicFrameLocks noGrp="1"/>
          </p:cNvGraphicFramePr>
          <p:nvPr/>
        </p:nvGraphicFramePr>
        <p:xfrm>
          <a:off x="684213" y="3789363"/>
          <a:ext cx="7704137" cy="592138"/>
        </p:xfrm>
        <a:graphic>
          <a:graphicData uri="http://schemas.openxmlformats.org/drawingml/2006/table">
            <a:tbl>
              <a:tblPr/>
              <a:tblGrid>
                <a:gridCol w="1925637">
                  <a:extLst>
                    <a:ext uri="{9D8B030D-6E8A-4147-A177-3AD203B41FA5}">
                      <a16:colId xmlns:a16="http://schemas.microsoft.com/office/drawing/2014/main" val="20000"/>
                    </a:ext>
                  </a:extLst>
                </a:gridCol>
                <a:gridCol w="192722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1925637">
                  <a:extLst>
                    <a:ext uri="{9D8B030D-6E8A-4147-A177-3AD203B41FA5}">
                      <a16:colId xmlns:a16="http://schemas.microsoft.com/office/drawing/2014/main" val="20003"/>
                    </a:ext>
                  </a:extLst>
                </a:gridCol>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操作码：</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graphicFrame>
        <p:nvGraphicFramePr>
          <p:cNvPr id="1116176" name="Group 16"/>
          <p:cNvGraphicFramePr>
            <a:graphicFrameLocks noGrp="1"/>
          </p:cNvGraphicFramePr>
          <p:nvPr/>
        </p:nvGraphicFramePr>
        <p:xfrm>
          <a:off x="684213" y="4652963"/>
          <a:ext cx="7704137" cy="592138"/>
        </p:xfrm>
        <a:graphic>
          <a:graphicData uri="http://schemas.openxmlformats.org/drawingml/2006/table">
            <a:tbl>
              <a:tblPr/>
              <a:tblGrid>
                <a:gridCol w="5778500">
                  <a:extLst>
                    <a:ext uri="{9D8B030D-6E8A-4147-A177-3AD203B41FA5}">
                      <a16:colId xmlns:a16="http://schemas.microsoft.com/office/drawing/2014/main" val="20000"/>
                    </a:ext>
                  </a:extLst>
                </a:gridCol>
                <a:gridCol w="1925637">
                  <a:extLst>
                    <a:ext uri="{9D8B030D-6E8A-4147-A177-3AD203B41FA5}">
                      <a16:colId xmlns:a16="http://schemas.microsoft.com/office/drawing/2014/main" val="20001"/>
                    </a:ext>
                  </a:extLst>
                </a:gridCol>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操作码：</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9bit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graphicFrame>
        <p:nvGraphicFramePr>
          <p:cNvPr id="1116184" name="Group 24"/>
          <p:cNvGraphicFramePr>
            <a:graphicFrameLocks noGrp="1"/>
          </p:cNvGraphicFramePr>
          <p:nvPr/>
        </p:nvGraphicFramePr>
        <p:xfrm>
          <a:off x="684213" y="5516563"/>
          <a:ext cx="7704137" cy="592138"/>
        </p:xfrm>
        <a:graphic>
          <a:graphicData uri="http://schemas.openxmlformats.org/drawingml/2006/table">
            <a:tbl>
              <a:tblPr/>
              <a:tblGrid>
                <a:gridCol w="7704137">
                  <a:extLst>
                    <a:ext uri="{9D8B030D-6E8A-4147-A177-3AD203B41FA5}">
                      <a16:colId xmlns:a16="http://schemas.microsoft.com/office/drawing/2014/main" val="20000"/>
                    </a:ext>
                  </a:extLst>
                </a:gridCol>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操作码：</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extLst>
                  <a:ext uri="{0D108BD9-81ED-4DB2-BD59-A6C34878D82A}">
                    <a16:rowId xmlns:a16="http://schemas.microsoft.com/office/drawing/2014/main" val="10000"/>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16164"/>
                                        </p:tgtEl>
                                        <p:attrNameLst>
                                          <p:attrName>style.visibility</p:attrName>
                                        </p:attrNameLst>
                                      </p:cBhvr>
                                      <p:to>
                                        <p:strVal val="visible"/>
                                      </p:to>
                                    </p:set>
                                    <p:animEffect transition="in" filter="wipe(left)">
                                      <p:cBhvr>
                                        <p:cTn id="7" dur="500"/>
                                        <p:tgtEl>
                                          <p:spTgt spid="111616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16176"/>
                                        </p:tgtEl>
                                        <p:attrNameLst>
                                          <p:attrName>style.visibility</p:attrName>
                                        </p:attrNameLst>
                                      </p:cBhvr>
                                      <p:to>
                                        <p:strVal val="visible"/>
                                      </p:to>
                                    </p:set>
                                    <p:animEffect transition="in" filter="wipe(left)">
                                      <p:cBhvr>
                                        <p:cTn id="11" dur="500"/>
                                        <p:tgtEl>
                                          <p:spTgt spid="111617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16184"/>
                                        </p:tgtEl>
                                        <p:attrNameLst>
                                          <p:attrName>style.visibility</p:attrName>
                                        </p:attrNameLst>
                                      </p:cBhvr>
                                      <p:to>
                                        <p:strVal val="visible"/>
                                      </p:to>
                                    </p:set>
                                    <p:animEffect transition="in" filter="wipe(left)">
                                      <p:cBhvr>
                                        <p:cTn id="15" dur="500"/>
                                        <p:tgtEl>
                                          <p:spTgt spid="1116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p:cNvSpPr>
            <a:spLocks noGrp="1"/>
          </p:cNvSpPr>
          <p:nvPr>
            <p:ph type="sldNum" sz="quarter" idx="11"/>
          </p:nvPr>
        </p:nvSpPr>
        <p:spPr/>
        <p:txBody>
          <a:bodyPr/>
          <a:lstStyle/>
          <a:p>
            <a:fld id="{4AA9189F-98C3-44F6-9A53-DD3104E36738}" type="slidenum">
              <a:rPr lang="zh-CN" altLang="en-US"/>
              <a:pPr/>
              <a:t>76</a:t>
            </a:fld>
            <a:endParaRPr lang="en-US" altLang="zh-CN"/>
          </a:p>
        </p:txBody>
      </p:sp>
      <p:sp>
        <p:nvSpPr>
          <p:cNvPr id="1115138" name="Rectangle 2"/>
          <p:cNvSpPr>
            <a:spLocks noGrp="1" noChangeArrowheads="1"/>
          </p:cNvSpPr>
          <p:nvPr>
            <p:ph type="title"/>
          </p:nvPr>
        </p:nvSpPr>
        <p:spPr>
          <a:xfrm>
            <a:off x="612775" y="44450"/>
            <a:ext cx="8351838" cy="549275"/>
          </a:xfrm>
        </p:spPr>
        <p:txBody>
          <a:bodyPr/>
          <a:lstStyle/>
          <a:p>
            <a:r>
              <a:rPr lang="zh-CN" altLang="en-US" sz="2800" smtClean="0">
                <a:ea typeface="黑体" pitchFamily="2" charset="-122"/>
              </a:rPr>
              <a:t>西电版</a:t>
            </a:r>
            <a:r>
              <a:rPr lang="en-US" altLang="zh-CN" sz="2800" smtClean="0">
                <a:ea typeface="黑体" pitchFamily="2" charset="-122"/>
              </a:rPr>
              <a:t>P176, </a:t>
            </a:r>
            <a:r>
              <a:rPr lang="zh-CN" altLang="en-US" sz="2800" smtClean="0">
                <a:ea typeface="黑体" pitchFamily="2" charset="-122"/>
              </a:rPr>
              <a:t>习题</a:t>
            </a:r>
            <a:r>
              <a:rPr lang="en-US" altLang="zh-CN" sz="2800" smtClean="0">
                <a:ea typeface="黑体" pitchFamily="2" charset="-122"/>
              </a:rPr>
              <a:t>5.10 / </a:t>
            </a:r>
            <a:r>
              <a:rPr lang="zh-CN" altLang="en-US" sz="2800" smtClean="0">
                <a:ea typeface="黑体" pitchFamily="2" charset="-122"/>
              </a:rPr>
              <a:t>高教版</a:t>
            </a:r>
            <a:r>
              <a:rPr lang="en-US" altLang="zh-CN" sz="2800" smtClean="0">
                <a:ea typeface="黑体" pitchFamily="2" charset="-122"/>
              </a:rPr>
              <a:t>P220, </a:t>
            </a:r>
            <a:r>
              <a:rPr lang="zh-CN" altLang="en-US" sz="2800" smtClean="0">
                <a:ea typeface="黑体" pitchFamily="2" charset="-122"/>
              </a:rPr>
              <a:t>习题</a:t>
            </a:r>
            <a:r>
              <a:rPr lang="en-US" altLang="zh-CN" sz="2800" smtClean="0">
                <a:ea typeface="黑体" pitchFamily="2" charset="-122"/>
              </a:rPr>
              <a:t>5.3</a:t>
            </a:r>
            <a:endParaRPr lang="zh-CN" altLang="en-US" sz="2800">
              <a:ea typeface="黑体" pitchFamily="2" charset="-122"/>
            </a:endParaRPr>
          </a:p>
        </p:txBody>
      </p:sp>
      <p:sp>
        <p:nvSpPr>
          <p:cNvPr id="1115139" name="Rectangle 3"/>
          <p:cNvSpPr>
            <a:spLocks noGrp="1" noChangeArrowheads="1"/>
          </p:cNvSpPr>
          <p:nvPr>
            <p:ph type="body" idx="1"/>
          </p:nvPr>
        </p:nvSpPr>
        <p:spPr>
          <a:xfrm>
            <a:off x="250825" y="549275"/>
            <a:ext cx="8785225" cy="1871663"/>
          </a:xfrm>
        </p:spPr>
        <p:txBody>
          <a:bodyPr/>
          <a:lstStyle/>
          <a:p>
            <a:pPr marL="0" indent="0">
              <a:spcBef>
                <a:spcPct val="0"/>
              </a:spcBef>
              <a:buFont typeface="Wingdings" pitchFamily="2" charset="2"/>
              <a:buNone/>
            </a:pPr>
            <a:r>
              <a:rPr lang="zh-CN" altLang="en-US">
                <a:solidFill>
                  <a:srgbClr val="FF0000"/>
                </a:solidFill>
              </a:rPr>
              <a:t>三地址</a:t>
            </a:r>
            <a:r>
              <a:rPr lang="zh-CN" altLang="en-US"/>
              <a:t>指令</a:t>
            </a:r>
            <a:r>
              <a:rPr lang="en-US" altLang="zh-CN">
                <a:solidFill>
                  <a:srgbClr val="0000FF"/>
                </a:solidFill>
              </a:rPr>
              <a:t>4</a:t>
            </a:r>
            <a:r>
              <a:rPr lang="zh-CN" altLang="en-US">
                <a:solidFill>
                  <a:srgbClr val="0000FF"/>
                </a:solidFill>
              </a:rPr>
              <a:t>条</a:t>
            </a:r>
            <a:r>
              <a:rPr lang="zh-CN" altLang="en-US"/>
              <a:t>，</a:t>
            </a:r>
            <a:r>
              <a:rPr lang="zh-CN" altLang="en-US">
                <a:solidFill>
                  <a:srgbClr val="FF0000"/>
                </a:solidFill>
              </a:rPr>
              <a:t>单地址</a:t>
            </a:r>
            <a:r>
              <a:rPr lang="zh-CN" altLang="en-US"/>
              <a:t>指令</a:t>
            </a:r>
            <a:r>
              <a:rPr lang="en-US" altLang="zh-CN">
                <a:solidFill>
                  <a:srgbClr val="0000FF"/>
                </a:solidFill>
              </a:rPr>
              <a:t>255</a:t>
            </a:r>
            <a:r>
              <a:rPr lang="zh-CN" altLang="en-US">
                <a:solidFill>
                  <a:srgbClr val="0000FF"/>
                </a:solidFill>
              </a:rPr>
              <a:t>条</a:t>
            </a:r>
            <a:r>
              <a:rPr lang="zh-CN" altLang="en-US"/>
              <a:t>，</a:t>
            </a:r>
            <a:r>
              <a:rPr lang="zh-CN" altLang="en-US">
                <a:solidFill>
                  <a:srgbClr val="FF0000"/>
                </a:solidFill>
              </a:rPr>
              <a:t>零地址</a:t>
            </a:r>
            <a:r>
              <a:rPr lang="zh-CN" altLang="en-US"/>
              <a:t>指令</a:t>
            </a:r>
            <a:r>
              <a:rPr lang="en-US" altLang="zh-CN">
                <a:solidFill>
                  <a:srgbClr val="0000FF"/>
                </a:solidFill>
              </a:rPr>
              <a:t>16</a:t>
            </a:r>
            <a:r>
              <a:rPr lang="zh-CN" altLang="en-US">
                <a:solidFill>
                  <a:srgbClr val="0000FF"/>
                </a:solidFill>
              </a:rPr>
              <a:t>条</a:t>
            </a:r>
            <a:r>
              <a:rPr lang="zh-CN" altLang="en-US"/>
              <a:t>。</a:t>
            </a:r>
          </a:p>
          <a:p>
            <a:pPr marL="0" indent="0">
              <a:spcBef>
                <a:spcPct val="0"/>
              </a:spcBef>
              <a:buFont typeface="Wingdings" pitchFamily="2" charset="2"/>
              <a:buNone/>
            </a:pPr>
            <a:r>
              <a:rPr lang="en-US" altLang="zh-CN"/>
              <a:t>1. </a:t>
            </a:r>
            <a:r>
              <a:rPr lang="zh-CN" altLang="en-US"/>
              <a:t>能否以扩展操作码进行编码？</a:t>
            </a:r>
          </a:p>
          <a:p>
            <a:pPr marL="0" indent="0">
              <a:spcBef>
                <a:spcPct val="0"/>
              </a:spcBef>
              <a:buFont typeface="Wingdings" pitchFamily="2" charset="2"/>
              <a:buNone/>
            </a:pPr>
            <a:r>
              <a:rPr lang="en-US" altLang="zh-CN"/>
              <a:t>2. </a:t>
            </a:r>
            <a:r>
              <a:rPr lang="zh-CN" altLang="en-US"/>
              <a:t>如果单地址指令为</a:t>
            </a:r>
            <a:r>
              <a:rPr lang="en-US" altLang="zh-CN">
                <a:solidFill>
                  <a:srgbClr val="0000FF"/>
                </a:solidFill>
              </a:rPr>
              <a:t>254</a:t>
            </a:r>
            <a:r>
              <a:rPr lang="zh-CN" altLang="en-US">
                <a:solidFill>
                  <a:srgbClr val="0000FF"/>
                </a:solidFill>
              </a:rPr>
              <a:t>条</a:t>
            </a:r>
            <a:r>
              <a:rPr lang="zh-CN" altLang="en-US"/>
              <a:t>，其他不变，是否可以进行扩展操作码编码？</a:t>
            </a:r>
          </a:p>
        </p:txBody>
      </p:sp>
      <p:graphicFrame>
        <p:nvGraphicFramePr>
          <p:cNvPr id="1115167" name="Group 31"/>
          <p:cNvGraphicFramePr>
            <a:graphicFrameLocks noGrp="1"/>
          </p:cNvGraphicFramePr>
          <p:nvPr/>
        </p:nvGraphicFramePr>
        <p:xfrm>
          <a:off x="684213" y="2420938"/>
          <a:ext cx="7704137" cy="592138"/>
        </p:xfrm>
        <a:graphic>
          <a:graphicData uri="http://schemas.openxmlformats.org/drawingml/2006/table">
            <a:tbl>
              <a:tblPr/>
              <a:tblGrid>
                <a:gridCol w="1925637">
                  <a:extLst>
                    <a:ext uri="{9D8B030D-6E8A-4147-A177-3AD203B41FA5}">
                      <a16:colId xmlns:a16="http://schemas.microsoft.com/office/drawing/2014/main" val="20000"/>
                    </a:ext>
                  </a:extLst>
                </a:gridCol>
                <a:gridCol w="192722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1925637">
                  <a:extLst>
                    <a:ext uri="{9D8B030D-6E8A-4147-A177-3AD203B41FA5}">
                      <a16:colId xmlns:a16="http://schemas.microsoft.com/office/drawing/2014/main" val="20003"/>
                    </a:ext>
                  </a:extLst>
                </a:gridCol>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操作码：</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graphicFrame>
        <p:nvGraphicFramePr>
          <p:cNvPr id="1115182" name="Group 46"/>
          <p:cNvGraphicFramePr>
            <a:graphicFrameLocks noGrp="1"/>
          </p:cNvGraphicFramePr>
          <p:nvPr/>
        </p:nvGraphicFramePr>
        <p:xfrm>
          <a:off x="684213" y="3213100"/>
          <a:ext cx="7704137" cy="592138"/>
        </p:xfrm>
        <a:graphic>
          <a:graphicData uri="http://schemas.openxmlformats.org/drawingml/2006/table">
            <a:tbl>
              <a:tblPr/>
              <a:tblGrid>
                <a:gridCol w="5778500">
                  <a:extLst>
                    <a:ext uri="{9D8B030D-6E8A-4147-A177-3AD203B41FA5}">
                      <a16:colId xmlns:a16="http://schemas.microsoft.com/office/drawing/2014/main" val="20000"/>
                    </a:ext>
                  </a:extLst>
                </a:gridCol>
                <a:gridCol w="1925637">
                  <a:extLst>
                    <a:ext uri="{9D8B030D-6E8A-4147-A177-3AD203B41FA5}">
                      <a16:colId xmlns:a16="http://schemas.microsoft.com/office/drawing/2014/main" val="20001"/>
                    </a:ext>
                  </a:extLst>
                </a:gridCol>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操作码：</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9bit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graphicFrame>
        <p:nvGraphicFramePr>
          <p:cNvPr id="1115191" name="Group 55"/>
          <p:cNvGraphicFramePr>
            <a:graphicFrameLocks noGrp="1"/>
          </p:cNvGraphicFramePr>
          <p:nvPr/>
        </p:nvGraphicFramePr>
        <p:xfrm>
          <a:off x="684213" y="4005263"/>
          <a:ext cx="7704137" cy="592138"/>
        </p:xfrm>
        <a:graphic>
          <a:graphicData uri="http://schemas.openxmlformats.org/drawingml/2006/table">
            <a:tbl>
              <a:tblPr/>
              <a:tblGrid>
                <a:gridCol w="7704137">
                  <a:extLst>
                    <a:ext uri="{9D8B030D-6E8A-4147-A177-3AD203B41FA5}">
                      <a16:colId xmlns:a16="http://schemas.microsoft.com/office/drawing/2014/main" val="20000"/>
                    </a:ext>
                  </a:extLst>
                </a:gridCol>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操作码：</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extLst>
                  <a:ext uri="{0D108BD9-81ED-4DB2-BD59-A6C34878D82A}">
                    <a16:rowId xmlns:a16="http://schemas.microsoft.com/office/drawing/2014/main" val="10000"/>
                  </a:ext>
                </a:extLst>
              </a:tr>
            </a:tbl>
          </a:graphicData>
        </a:graphic>
      </p:graphicFrame>
      <p:sp>
        <p:nvSpPr>
          <p:cNvPr id="1115193" name="Rectangle 57"/>
          <p:cNvSpPr>
            <a:spLocks noChangeArrowheads="1"/>
          </p:cNvSpPr>
          <p:nvPr/>
        </p:nvSpPr>
        <p:spPr bwMode="auto">
          <a:xfrm>
            <a:off x="250825" y="4725988"/>
            <a:ext cx="8785225" cy="1871662"/>
          </a:xfrm>
          <a:prstGeom prst="rect">
            <a:avLst/>
          </a:prstGeom>
          <a:noFill/>
          <a:ln w="9525">
            <a:noFill/>
            <a:miter lim="800000"/>
            <a:headEnd/>
            <a:tailEnd/>
          </a:ln>
          <a:effectLst/>
        </p:spPr>
        <p:txBody>
          <a:bodyPr/>
          <a:lstStyle/>
          <a:p>
            <a:pPr algn="l">
              <a:buClr>
                <a:schemeClr val="bg2"/>
              </a:buClr>
              <a:buSzPct val="75000"/>
              <a:buFont typeface="Wingdings" pitchFamily="2" charset="2"/>
              <a:buNone/>
            </a:pPr>
            <a:r>
              <a:rPr lang="zh-CN" altLang="en-US" sz="2800">
                <a:ea typeface="楷体_GB2312" pitchFamily="49" charset="-122"/>
              </a:rPr>
              <a:t>三地址指令：</a:t>
            </a:r>
            <a:r>
              <a:rPr lang="en-US" altLang="zh-CN" sz="2800">
                <a:ea typeface="楷体_GB2312" pitchFamily="49" charset="-122"/>
              </a:rPr>
              <a:t>0xx</a:t>
            </a:r>
            <a:r>
              <a:rPr lang="zh-CN" altLang="en-US" sz="2800">
                <a:ea typeface="楷体_GB2312" pitchFamily="49" charset="-122"/>
              </a:rPr>
              <a:t>，共</a:t>
            </a:r>
            <a:r>
              <a:rPr lang="en-US" altLang="zh-CN" sz="2800">
                <a:ea typeface="楷体_GB2312" pitchFamily="49" charset="-122"/>
              </a:rPr>
              <a:t>4</a:t>
            </a:r>
            <a:r>
              <a:rPr lang="zh-CN" altLang="en-US" sz="2800">
                <a:ea typeface="楷体_GB2312" pitchFamily="49" charset="-122"/>
              </a:rPr>
              <a:t>条；</a:t>
            </a:r>
          </a:p>
          <a:p>
            <a:pPr algn="l">
              <a:buClr>
                <a:schemeClr val="bg2"/>
              </a:buClr>
              <a:buSzPct val="75000"/>
              <a:buFont typeface="Wingdings" pitchFamily="2" charset="2"/>
              <a:buNone/>
            </a:pPr>
            <a:r>
              <a:rPr lang="zh-CN" altLang="en-US" sz="2800">
                <a:ea typeface="楷体_GB2312" pitchFamily="49" charset="-122"/>
              </a:rPr>
              <a:t>单地址指令：</a:t>
            </a:r>
            <a:r>
              <a:rPr lang="en-US" altLang="zh-CN" sz="2800">
                <a:ea typeface="楷体_GB2312" pitchFamily="49" charset="-122"/>
              </a:rPr>
              <a:t>1xx xxx xxx</a:t>
            </a:r>
            <a:r>
              <a:rPr lang="zh-CN" altLang="en-US" sz="2800">
                <a:ea typeface="楷体_GB2312" pitchFamily="49" charset="-122"/>
              </a:rPr>
              <a:t>，</a:t>
            </a:r>
            <a:r>
              <a:rPr lang="en-US" altLang="zh-CN" sz="2800">
                <a:ea typeface="楷体_GB2312" pitchFamily="49" charset="-122"/>
              </a:rPr>
              <a:t>2</a:t>
            </a:r>
            <a:r>
              <a:rPr lang="en-US" altLang="zh-CN" sz="2800" baseline="30000">
                <a:ea typeface="楷体_GB2312" pitchFamily="49" charset="-122"/>
              </a:rPr>
              <a:t>8</a:t>
            </a:r>
            <a:r>
              <a:rPr lang="zh-CN" altLang="en-US" sz="2800">
                <a:ea typeface="楷体_GB2312" pitchFamily="49" charset="-122"/>
              </a:rPr>
              <a:t>共</a:t>
            </a:r>
            <a:r>
              <a:rPr lang="en-US" altLang="zh-CN" sz="2800">
                <a:ea typeface="楷体_GB2312" pitchFamily="49" charset="-122"/>
              </a:rPr>
              <a:t>256</a:t>
            </a:r>
            <a:r>
              <a:rPr lang="zh-CN" altLang="en-US" sz="2800">
                <a:ea typeface="楷体_GB2312" pitchFamily="49" charset="-122"/>
              </a:rPr>
              <a:t>种组合，减去零地址指令的</a:t>
            </a:r>
            <a:r>
              <a:rPr lang="en-US" altLang="zh-CN" sz="2800">
                <a:ea typeface="楷体_GB2312" pitchFamily="49" charset="-122"/>
              </a:rPr>
              <a:t>2</a:t>
            </a:r>
            <a:r>
              <a:rPr lang="zh-CN" altLang="en-US" sz="2800">
                <a:ea typeface="楷体_GB2312" pitchFamily="49" charset="-122"/>
              </a:rPr>
              <a:t>个前缀，共</a:t>
            </a:r>
            <a:r>
              <a:rPr lang="en-US" altLang="zh-CN" sz="2800">
                <a:ea typeface="楷体_GB2312" pitchFamily="49" charset="-122"/>
              </a:rPr>
              <a:t>254</a:t>
            </a:r>
            <a:r>
              <a:rPr lang="zh-CN" altLang="en-US" sz="2800">
                <a:ea typeface="楷体_GB2312" pitchFamily="49" charset="-122"/>
              </a:rPr>
              <a:t>种组合。因此，单地址指令最多</a:t>
            </a:r>
            <a:r>
              <a:rPr lang="en-US" altLang="zh-CN" sz="2800">
                <a:ea typeface="楷体_GB2312" pitchFamily="49" charset="-122"/>
              </a:rPr>
              <a:t>254</a:t>
            </a:r>
            <a:r>
              <a:rPr lang="zh-CN" altLang="en-US" sz="2800">
                <a:ea typeface="楷体_GB2312" pitchFamily="49" charset="-122"/>
              </a:rPr>
              <a:t>条。</a:t>
            </a:r>
          </a:p>
        </p:txBody>
      </p:sp>
      <p:sp>
        <p:nvSpPr>
          <p:cNvPr id="9" name="圆角矩形 8"/>
          <p:cNvSpPr/>
          <p:nvPr/>
        </p:nvSpPr>
        <p:spPr bwMode="auto">
          <a:xfrm>
            <a:off x="683568" y="3212976"/>
            <a:ext cx="1944216" cy="576064"/>
          </a:xfrm>
          <a:prstGeom prst="roundRect">
            <a:avLst/>
          </a:prstGeom>
          <a:solidFill>
            <a:srgbClr val="FFCCFF">
              <a:alpha val="80000"/>
            </a:srgbClr>
          </a:solid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00000"/>
                </a:solidFill>
                <a:effectLst/>
                <a:latin typeface="Times New Roman" pitchFamily="18" charset="0"/>
                <a:ea typeface="宋体" charset="-122"/>
              </a:rPr>
              <a:t>3bit</a:t>
            </a:r>
            <a:endParaRPr kumimoji="0" lang="zh-CN" altLang="en-US" sz="2400" b="1" i="0" u="none" strike="noStrike" cap="none" normalizeH="0" baseline="0" smtClean="0">
              <a:ln>
                <a:noFill/>
              </a:ln>
              <a:solidFill>
                <a:srgbClr val="C00000"/>
              </a:solidFill>
              <a:effectLst/>
              <a:latin typeface="Times New Roman" pitchFamily="18" charset="0"/>
              <a:ea typeface="宋体" charset="-122"/>
            </a:endParaRPr>
          </a:p>
        </p:txBody>
      </p:sp>
      <p:sp>
        <p:nvSpPr>
          <p:cNvPr id="10" name="圆角矩形 9"/>
          <p:cNvSpPr/>
          <p:nvPr/>
        </p:nvSpPr>
        <p:spPr bwMode="auto">
          <a:xfrm>
            <a:off x="2627784" y="3212976"/>
            <a:ext cx="3888432" cy="576064"/>
          </a:xfrm>
          <a:prstGeom prst="roundRect">
            <a:avLst/>
          </a:prstGeom>
          <a:solidFill>
            <a:srgbClr val="66FF66">
              <a:alpha val="80000"/>
            </a:srgbClr>
          </a:solidFill>
          <a:ln w="28575" cap="flat" cmpd="sng" algn="ctr">
            <a:solidFill>
              <a:srgbClr val="009900"/>
            </a:solidFill>
            <a:prstDash val="solid"/>
            <a:round/>
            <a:headEnd type="none" w="med" len="med"/>
            <a:tailEnd type="triangle" w="med" len="lg"/>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00000"/>
                </a:solidFill>
                <a:effectLst/>
                <a:latin typeface="Times New Roman" pitchFamily="18" charset="0"/>
                <a:ea typeface="宋体" charset="-122"/>
              </a:rPr>
              <a:t>6bit</a:t>
            </a:r>
            <a:endParaRPr kumimoji="0" lang="zh-CN" altLang="en-US" sz="2400" b="1" i="0" u="none" strike="noStrike" cap="none" normalizeH="0" baseline="0" smtClean="0">
              <a:ln>
                <a:noFill/>
              </a:ln>
              <a:solidFill>
                <a:srgbClr val="C00000"/>
              </a:solidFill>
              <a:effectLst/>
              <a:latin typeface="Times New Roman" pitchFamily="18" charset="0"/>
              <a:ea typeface="宋体" charset="-122"/>
            </a:endParaRPr>
          </a:p>
        </p:txBody>
      </p:sp>
      <p:sp>
        <p:nvSpPr>
          <p:cNvPr id="11" name="圆角矩形 10"/>
          <p:cNvSpPr/>
          <p:nvPr/>
        </p:nvSpPr>
        <p:spPr bwMode="auto">
          <a:xfrm>
            <a:off x="683568" y="4005064"/>
            <a:ext cx="5832648" cy="576064"/>
          </a:xfrm>
          <a:prstGeom prst="roundRect">
            <a:avLst/>
          </a:prstGeom>
          <a:solidFill>
            <a:srgbClr val="66FF66">
              <a:alpha val="80000"/>
            </a:srgbClr>
          </a:solidFill>
          <a:ln w="28575" cap="flat" cmpd="sng" algn="ctr">
            <a:solidFill>
              <a:srgbClr val="009900"/>
            </a:solidFill>
            <a:prstDash val="solid"/>
            <a:round/>
            <a:headEnd type="none" w="med" len="med"/>
            <a:tailEnd type="triangle" w="med" len="lg"/>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00000"/>
                </a:solidFill>
                <a:effectLst/>
                <a:latin typeface="Times New Roman" pitchFamily="18" charset="0"/>
                <a:ea typeface="宋体" charset="-122"/>
              </a:rPr>
              <a:t>9bit</a:t>
            </a:r>
            <a:endParaRPr kumimoji="0" lang="zh-CN" altLang="en-US" sz="2400" b="1" i="0" u="none" strike="noStrike" cap="none" normalizeH="0" baseline="0" smtClean="0">
              <a:ln>
                <a:noFill/>
              </a:ln>
              <a:solidFill>
                <a:srgbClr val="C00000"/>
              </a:solidFill>
              <a:effectLst/>
              <a:latin typeface="Times New Roman" pitchFamily="18" charset="0"/>
              <a:ea typeface="宋体" charset="-122"/>
            </a:endParaRPr>
          </a:p>
        </p:txBody>
      </p:sp>
      <p:sp>
        <p:nvSpPr>
          <p:cNvPr id="12" name="圆角矩形 11"/>
          <p:cNvSpPr/>
          <p:nvPr/>
        </p:nvSpPr>
        <p:spPr bwMode="auto">
          <a:xfrm>
            <a:off x="6516216" y="4005064"/>
            <a:ext cx="1872208" cy="576064"/>
          </a:xfrm>
          <a:prstGeom prst="roundRect">
            <a:avLst/>
          </a:prstGeom>
          <a:solidFill>
            <a:srgbClr val="99CCFF">
              <a:alpha val="80000"/>
            </a:srgbClr>
          </a:solidFill>
          <a:ln w="28575" cap="flat" cmpd="sng" algn="ctr">
            <a:solidFill>
              <a:srgbClr val="0070C0"/>
            </a:solidFill>
            <a:prstDash val="solid"/>
            <a:round/>
            <a:headEnd type="none" w="med" len="med"/>
            <a:tailEnd type="triangle" w="med" len="lg"/>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00000"/>
                </a:solidFill>
                <a:effectLst/>
                <a:latin typeface="Times New Roman" pitchFamily="18" charset="0"/>
                <a:ea typeface="宋体" charset="-122"/>
              </a:rPr>
              <a:t>3bit</a:t>
            </a:r>
            <a:endParaRPr kumimoji="0" lang="zh-CN" altLang="en-US" sz="2400" b="1" i="0" u="none" strike="noStrike" cap="none" normalizeH="0" baseline="0" smtClean="0">
              <a:ln>
                <a:noFill/>
              </a:ln>
              <a:solidFill>
                <a:srgbClr val="C00000"/>
              </a:solidFill>
              <a:effectLst/>
              <a:latin typeface="Times New Roman" pitchFamily="18"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3" presetClass="entr" presetSubtype="16"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1115193">
                                            <p:txEl>
                                              <p:pRg st="0" end="0"/>
                                            </p:txEl>
                                          </p:spTgt>
                                        </p:tgtEl>
                                        <p:attrNameLst>
                                          <p:attrName>style.visibility</p:attrName>
                                        </p:attrNameLst>
                                      </p:cBhvr>
                                      <p:to>
                                        <p:strVal val="visible"/>
                                      </p:to>
                                    </p:set>
                                    <p:animEffect transition="in" filter="slide(fromBottom)">
                                      <p:cBhvr>
                                        <p:cTn id="29" dur="500"/>
                                        <p:tgtEl>
                                          <p:spTgt spid="111519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1115193">
                                            <p:txEl>
                                              <p:pRg st="1" end="1"/>
                                            </p:txEl>
                                          </p:spTgt>
                                        </p:tgtEl>
                                        <p:attrNameLst>
                                          <p:attrName>style.visibility</p:attrName>
                                        </p:attrNameLst>
                                      </p:cBhvr>
                                      <p:to>
                                        <p:strVal val="visible"/>
                                      </p:to>
                                    </p:set>
                                    <p:animEffect transition="in" filter="slide(fromBottom)">
                                      <p:cBhvr>
                                        <p:cTn id="34" dur="500"/>
                                        <p:tgtEl>
                                          <p:spTgt spid="11151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1"/>
          </p:nvPr>
        </p:nvSpPr>
        <p:spPr/>
        <p:txBody>
          <a:bodyPr/>
          <a:lstStyle/>
          <a:p>
            <a:fld id="{0CCBF942-56A7-4991-8545-51DFFB11E463}" type="slidenum">
              <a:rPr lang="zh-CN" altLang="en-US"/>
              <a:pPr/>
              <a:t>77</a:t>
            </a:fld>
            <a:endParaRPr lang="en-US" altLang="zh-CN"/>
          </a:p>
        </p:txBody>
      </p:sp>
      <p:sp>
        <p:nvSpPr>
          <p:cNvPr id="1117186" name="Rectangle 2"/>
          <p:cNvSpPr>
            <a:spLocks noGrp="1" noChangeArrowheads="1"/>
          </p:cNvSpPr>
          <p:nvPr>
            <p:ph type="title"/>
          </p:nvPr>
        </p:nvSpPr>
        <p:spPr>
          <a:xfrm>
            <a:off x="612775" y="44450"/>
            <a:ext cx="8351838" cy="549275"/>
          </a:xfrm>
        </p:spPr>
        <p:txBody>
          <a:bodyPr/>
          <a:lstStyle/>
          <a:p>
            <a:r>
              <a:rPr lang="zh-CN" altLang="en-US" sz="2800" smtClean="0">
                <a:ea typeface="黑体" pitchFamily="2" charset="-122"/>
              </a:rPr>
              <a:t>西电版</a:t>
            </a:r>
            <a:r>
              <a:rPr lang="en-US" altLang="zh-CN" sz="2800" smtClean="0">
                <a:ea typeface="黑体" pitchFamily="2" charset="-122"/>
              </a:rPr>
              <a:t>P176, </a:t>
            </a:r>
            <a:r>
              <a:rPr lang="zh-CN" altLang="en-US" sz="2800" smtClean="0">
                <a:ea typeface="黑体" pitchFamily="2" charset="-122"/>
              </a:rPr>
              <a:t>习题</a:t>
            </a:r>
            <a:r>
              <a:rPr lang="en-US" altLang="zh-CN" sz="2800" smtClean="0">
                <a:ea typeface="黑体" pitchFamily="2" charset="-122"/>
              </a:rPr>
              <a:t>5.11 / </a:t>
            </a:r>
            <a:r>
              <a:rPr lang="zh-CN" altLang="en-US" sz="2800" smtClean="0">
                <a:ea typeface="黑体" pitchFamily="2" charset="-122"/>
              </a:rPr>
              <a:t>高教版</a:t>
            </a:r>
            <a:r>
              <a:rPr lang="en-US" altLang="zh-CN" sz="2800" smtClean="0">
                <a:ea typeface="黑体" pitchFamily="2" charset="-122"/>
              </a:rPr>
              <a:t>P220, </a:t>
            </a:r>
            <a:r>
              <a:rPr lang="zh-CN" altLang="en-US" sz="2800" smtClean="0">
                <a:ea typeface="黑体" pitchFamily="2" charset="-122"/>
              </a:rPr>
              <a:t>习题</a:t>
            </a:r>
            <a:r>
              <a:rPr lang="en-US" altLang="zh-CN" sz="2800">
                <a:ea typeface="黑体" pitchFamily="2" charset="-122"/>
              </a:rPr>
              <a:t>5.4</a:t>
            </a:r>
            <a:endParaRPr lang="zh-CN" altLang="en-US" sz="2800">
              <a:ea typeface="黑体" pitchFamily="2" charset="-122"/>
            </a:endParaRPr>
          </a:p>
        </p:txBody>
      </p:sp>
      <p:sp>
        <p:nvSpPr>
          <p:cNvPr id="1117187" name="Rectangle 3"/>
          <p:cNvSpPr>
            <a:spLocks noGrp="1" noChangeArrowheads="1"/>
          </p:cNvSpPr>
          <p:nvPr>
            <p:ph type="body" idx="1"/>
          </p:nvPr>
        </p:nvSpPr>
        <p:spPr>
          <a:xfrm>
            <a:off x="250825" y="549275"/>
            <a:ext cx="8785225" cy="5759450"/>
          </a:xfrm>
        </p:spPr>
        <p:txBody>
          <a:bodyPr/>
          <a:lstStyle/>
          <a:p>
            <a:pPr marL="0" indent="0">
              <a:buFont typeface="Wingdings" pitchFamily="2" charset="2"/>
              <a:buNone/>
            </a:pPr>
            <a:r>
              <a:rPr lang="zh-CN" altLang="en-US"/>
              <a:t>某计算机</a:t>
            </a:r>
            <a:r>
              <a:rPr lang="zh-CN" altLang="en-US">
                <a:solidFill>
                  <a:srgbClr val="0000FF"/>
                </a:solidFill>
              </a:rPr>
              <a:t>指令字长</a:t>
            </a:r>
            <a:r>
              <a:rPr lang="en-US" altLang="zh-CN">
                <a:solidFill>
                  <a:srgbClr val="0000FF"/>
                </a:solidFill>
              </a:rPr>
              <a:t>16</a:t>
            </a:r>
            <a:r>
              <a:rPr lang="zh-CN" altLang="en-US">
                <a:solidFill>
                  <a:srgbClr val="0000FF"/>
                </a:solidFill>
              </a:rPr>
              <a:t>位</a:t>
            </a:r>
            <a:r>
              <a:rPr lang="zh-CN" altLang="en-US"/>
              <a:t>，有</a:t>
            </a:r>
            <a:r>
              <a:rPr lang="zh-CN" altLang="en-US">
                <a:solidFill>
                  <a:srgbClr val="FF0000"/>
                </a:solidFill>
              </a:rPr>
              <a:t>单地址</a:t>
            </a:r>
            <a:r>
              <a:rPr lang="zh-CN" altLang="en-US"/>
              <a:t>指令和</a:t>
            </a:r>
            <a:r>
              <a:rPr lang="zh-CN" altLang="en-US">
                <a:solidFill>
                  <a:srgbClr val="FF0000"/>
                </a:solidFill>
              </a:rPr>
              <a:t>双地址</a:t>
            </a:r>
            <a:r>
              <a:rPr lang="zh-CN" altLang="en-US"/>
              <a:t>指令两类。若每个</a:t>
            </a:r>
            <a:r>
              <a:rPr lang="zh-CN" altLang="en-US">
                <a:solidFill>
                  <a:srgbClr val="FF0066"/>
                </a:solidFill>
              </a:rPr>
              <a:t>地址</a:t>
            </a:r>
            <a:r>
              <a:rPr lang="zh-CN" altLang="en-US"/>
              <a:t>字段均为</a:t>
            </a:r>
            <a:r>
              <a:rPr lang="en-US" altLang="zh-CN">
                <a:solidFill>
                  <a:srgbClr val="FF0066"/>
                </a:solidFill>
              </a:rPr>
              <a:t>6</a:t>
            </a:r>
            <a:r>
              <a:rPr lang="zh-CN" altLang="en-US">
                <a:solidFill>
                  <a:srgbClr val="FF0066"/>
                </a:solidFill>
              </a:rPr>
              <a:t>位</a:t>
            </a:r>
            <a:r>
              <a:rPr lang="zh-CN" altLang="en-US"/>
              <a:t>，且</a:t>
            </a:r>
            <a:r>
              <a:rPr lang="zh-CN" altLang="en-US">
                <a:solidFill>
                  <a:srgbClr val="FF0066"/>
                </a:solidFill>
              </a:rPr>
              <a:t>双地址</a:t>
            </a:r>
            <a:r>
              <a:rPr lang="zh-CN" altLang="en-US"/>
              <a:t>指令有</a:t>
            </a:r>
            <a:r>
              <a:rPr lang="en-US" altLang="zh-CN">
                <a:solidFill>
                  <a:srgbClr val="FF0066"/>
                </a:solidFill>
              </a:rPr>
              <a:t>m</a:t>
            </a:r>
            <a:r>
              <a:rPr lang="zh-CN" altLang="en-US">
                <a:solidFill>
                  <a:srgbClr val="FF0066"/>
                </a:solidFill>
              </a:rPr>
              <a:t>条</a:t>
            </a:r>
            <a:r>
              <a:rPr lang="zh-CN" altLang="en-US"/>
              <a:t>，那么</a:t>
            </a:r>
            <a:r>
              <a:rPr lang="zh-CN" altLang="en-US">
                <a:solidFill>
                  <a:srgbClr val="FF0066"/>
                </a:solidFill>
              </a:rPr>
              <a:t>单地址</a:t>
            </a:r>
            <a:r>
              <a:rPr lang="zh-CN" altLang="en-US"/>
              <a:t>指令最多可以有多少？</a:t>
            </a:r>
          </a:p>
          <a:p>
            <a:pPr marL="0" indent="0">
              <a:buFont typeface="Wingdings" pitchFamily="2" charset="2"/>
              <a:buNone/>
            </a:pPr>
            <a:endParaRPr lang="zh-CN" altLang="en-US"/>
          </a:p>
          <a:p>
            <a:pPr marL="0" indent="0">
              <a:buFont typeface="Wingdings" pitchFamily="2" charset="2"/>
              <a:buNone/>
            </a:pPr>
            <a:endParaRPr lang="zh-CN" altLang="en-US"/>
          </a:p>
          <a:p>
            <a:pPr marL="0" indent="0">
              <a:buFont typeface="Wingdings" pitchFamily="2" charset="2"/>
              <a:buNone/>
            </a:pPr>
            <a:endParaRPr lang="zh-CN" altLang="en-US"/>
          </a:p>
          <a:p>
            <a:pPr marL="0" indent="0">
              <a:buFont typeface="Wingdings" pitchFamily="2" charset="2"/>
              <a:buNone/>
            </a:pPr>
            <a:endParaRPr lang="zh-CN" altLang="en-US"/>
          </a:p>
          <a:p>
            <a:pPr marL="0" indent="0">
              <a:buFont typeface="Wingdings" pitchFamily="2" charset="2"/>
              <a:buNone/>
            </a:pPr>
            <a:r>
              <a:rPr lang="en-US" altLang="zh-CN">
                <a:ea typeface="宋体" charset="-122"/>
              </a:rPr>
              <a:t>【</a:t>
            </a:r>
            <a:r>
              <a:rPr lang="zh-CN" altLang="en-US">
                <a:ea typeface="宋体" charset="-122"/>
              </a:rPr>
              <a:t>解</a:t>
            </a:r>
            <a:r>
              <a:rPr lang="en-US" altLang="zh-CN">
                <a:ea typeface="宋体" charset="-122"/>
              </a:rPr>
              <a:t>】</a:t>
            </a:r>
          </a:p>
          <a:p>
            <a:pPr marL="0" indent="0">
              <a:buFont typeface="Wingdings" pitchFamily="2" charset="2"/>
              <a:buNone/>
            </a:pPr>
            <a:r>
              <a:rPr lang="en-US" altLang="zh-CN">
                <a:ea typeface="宋体" charset="-122"/>
              </a:rPr>
              <a:t>	</a:t>
            </a:r>
            <a:r>
              <a:rPr lang="zh-CN" altLang="en-US">
                <a:ea typeface="宋体" charset="-122"/>
              </a:rPr>
              <a:t>单地址指令最多 </a:t>
            </a:r>
            <a:r>
              <a:rPr lang="en-US" altLang="zh-CN">
                <a:ea typeface="宋体" charset="-122"/>
              </a:rPr>
              <a:t>(2</a:t>
            </a:r>
            <a:r>
              <a:rPr lang="en-US" altLang="zh-CN" baseline="30000">
                <a:ea typeface="宋体" charset="-122"/>
              </a:rPr>
              <a:t>4</a:t>
            </a:r>
            <a:r>
              <a:rPr lang="zh-CN" altLang="en-US">
                <a:ea typeface="宋体" charset="-122"/>
              </a:rPr>
              <a:t>－</a:t>
            </a:r>
            <a:r>
              <a:rPr lang="en-US" altLang="zh-CN">
                <a:ea typeface="宋体" charset="-122"/>
              </a:rPr>
              <a:t>m)×2</a:t>
            </a:r>
            <a:r>
              <a:rPr lang="en-US" altLang="zh-CN" baseline="30000">
                <a:ea typeface="宋体" charset="-122"/>
              </a:rPr>
              <a:t>6</a:t>
            </a:r>
            <a:r>
              <a:rPr lang="en-US" altLang="zh-CN">
                <a:ea typeface="宋体" charset="-122"/>
              </a:rPr>
              <a:t> </a:t>
            </a:r>
            <a:r>
              <a:rPr lang="zh-CN" altLang="en-US">
                <a:ea typeface="宋体" charset="-122"/>
              </a:rPr>
              <a:t>条。</a:t>
            </a:r>
          </a:p>
        </p:txBody>
      </p:sp>
      <p:graphicFrame>
        <p:nvGraphicFramePr>
          <p:cNvPr id="1117214" name="Group 30"/>
          <p:cNvGraphicFramePr>
            <a:graphicFrameLocks noGrp="1"/>
          </p:cNvGraphicFramePr>
          <p:nvPr/>
        </p:nvGraphicFramePr>
        <p:xfrm>
          <a:off x="2484438" y="2997200"/>
          <a:ext cx="5616575" cy="592138"/>
        </p:xfrm>
        <a:graphic>
          <a:graphicData uri="http://schemas.openxmlformats.org/drawingml/2006/table">
            <a:tbl>
              <a:tblPr/>
              <a:tblGrid>
                <a:gridCol w="3690937">
                  <a:extLst>
                    <a:ext uri="{9D8B030D-6E8A-4147-A177-3AD203B41FA5}">
                      <a16:colId xmlns:a16="http://schemas.microsoft.com/office/drawing/2014/main" val="20000"/>
                    </a:ext>
                  </a:extLst>
                </a:gridCol>
                <a:gridCol w="1925638">
                  <a:extLst>
                    <a:ext uri="{9D8B030D-6E8A-4147-A177-3AD203B41FA5}">
                      <a16:colId xmlns:a16="http://schemas.microsoft.com/office/drawing/2014/main" val="20001"/>
                    </a:ext>
                  </a:extLst>
                </a:gridCol>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操作码：</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10bit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6bit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graphicFrame>
        <p:nvGraphicFramePr>
          <p:cNvPr id="1117231" name="Group 47"/>
          <p:cNvGraphicFramePr>
            <a:graphicFrameLocks noGrp="1"/>
          </p:cNvGraphicFramePr>
          <p:nvPr/>
        </p:nvGraphicFramePr>
        <p:xfrm>
          <a:off x="2484438" y="2133600"/>
          <a:ext cx="5616575" cy="592138"/>
        </p:xfrm>
        <a:graphic>
          <a:graphicData uri="http://schemas.openxmlformats.org/drawingml/2006/table">
            <a:tbl>
              <a:tblPr/>
              <a:tblGrid>
                <a:gridCol w="1728787">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操作码</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:4bit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6bit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地址：</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6bit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1117232" name="Text Box 48"/>
          <p:cNvSpPr txBox="1">
            <a:spLocks noChangeArrowheads="1"/>
          </p:cNvSpPr>
          <p:nvPr/>
        </p:nvSpPr>
        <p:spPr bwMode="auto">
          <a:xfrm>
            <a:off x="1187450" y="2133600"/>
            <a:ext cx="1223963" cy="519113"/>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sz="2800"/>
              <a:t>m</a:t>
            </a:r>
            <a:r>
              <a:rPr lang="zh-CN" altLang="en-US" sz="2800"/>
              <a:t>条</a:t>
            </a:r>
          </a:p>
        </p:txBody>
      </p:sp>
      <p:sp>
        <p:nvSpPr>
          <p:cNvPr id="1117233" name="Text Box 49"/>
          <p:cNvSpPr txBox="1">
            <a:spLocks noChangeArrowheads="1"/>
          </p:cNvSpPr>
          <p:nvPr/>
        </p:nvSpPr>
        <p:spPr bwMode="auto">
          <a:xfrm>
            <a:off x="1187450" y="3070225"/>
            <a:ext cx="1223963" cy="519113"/>
          </a:xfrm>
          <a:prstGeom prst="rect">
            <a:avLst/>
          </a:prstGeom>
          <a:noFill/>
          <a:ln w="28575" algn="ctr">
            <a:noFill/>
            <a:miter lim="800000"/>
            <a:headEnd/>
            <a:tailEnd type="none" w="med" len="lg"/>
          </a:ln>
          <a:effectLst/>
        </p:spPr>
        <p:txBody>
          <a:bodyPr>
            <a:spAutoFit/>
          </a:bodyPr>
          <a:lstStyle/>
          <a:p>
            <a:pPr algn="r">
              <a:spcBef>
                <a:spcPct val="50000"/>
              </a:spcBef>
            </a:pPr>
            <a:r>
              <a:rPr lang="en-US" altLang="zh-CN" sz="2800"/>
              <a:t>?</a:t>
            </a:r>
            <a:r>
              <a:rPr lang="zh-CN" altLang="en-US" sz="2800"/>
              <a:t>条</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17231"/>
                                        </p:tgtEl>
                                        <p:attrNameLst>
                                          <p:attrName>style.visibility</p:attrName>
                                        </p:attrNameLst>
                                      </p:cBhvr>
                                      <p:to>
                                        <p:strVal val="visible"/>
                                      </p:to>
                                    </p:set>
                                    <p:animEffect transition="in" filter="wipe(left)">
                                      <p:cBhvr>
                                        <p:cTn id="7" dur="500"/>
                                        <p:tgtEl>
                                          <p:spTgt spid="111723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17232"/>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117214"/>
                                        </p:tgtEl>
                                        <p:attrNameLst>
                                          <p:attrName>style.visibility</p:attrName>
                                        </p:attrNameLst>
                                      </p:cBhvr>
                                      <p:to>
                                        <p:strVal val="visible"/>
                                      </p:to>
                                    </p:set>
                                    <p:animEffect transition="in" filter="wipe(left)">
                                      <p:cBhvr>
                                        <p:cTn id="14" dur="500"/>
                                        <p:tgtEl>
                                          <p:spTgt spid="1117214"/>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11723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9" presetClass="entr" presetSubtype="0" accel="100000" fill="hold" nodeType="clickEffect">
                                  <p:stCondLst>
                                    <p:cond delay="0"/>
                                  </p:stCondLst>
                                  <p:childTnLst>
                                    <p:set>
                                      <p:cBhvr>
                                        <p:cTn id="21" dur="1" fill="hold">
                                          <p:stCondLst>
                                            <p:cond delay="0"/>
                                          </p:stCondLst>
                                        </p:cTn>
                                        <p:tgtEl>
                                          <p:spTgt spid="1117187">
                                            <p:txEl>
                                              <p:pRg st="5" end="5"/>
                                            </p:txEl>
                                          </p:spTgt>
                                        </p:tgtEl>
                                        <p:attrNameLst>
                                          <p:attrName>style.visibility</p:attrName>
                                        </p:attrNameLst>
                                      </p:cBhvr>
                                      <p:to>
                                        <p:strVal val="visible"/>
                                      </p:to>
                                    </p:set>
                                    <p:anim calcmode="lin" valueType="num">
                                      <p:cBhvr>
                                        <p:cTn id="22" dur="500" fill="hold"/>
                                        <p:tgtEl>
                                          <p:spTgt spid="1117187">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3" dur="500" fill="hold"/>
                                        <p:tgtEl>
                                          <p:spTgt spid="1117187">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4" dur="500" fill="hold"/>
                                        <p:tgtEl>
                                          <p:spTgt spid="1117187">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25" dur="500" fill="hold"/>
                                        <p:tgtEl>
                                          <p:spTgt spid="11171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117187">
                                            <p:txEl>
                                              <p:pRg st="6" end="6"/>
                                            </p:txEl>
                                          </p:spTgt>
                                        </p:tgtEl>
                                        <p:attrNameLst>
                                          <p:attrName>style.visibility</p:attrName>
                                        </p:attrNameLst>
                                      </p:cBhvr>
                                      <p:to>
                                        <p:strVal val="visible"/>
                                      </p:to>
                                    </p:set>
                                    <p:animEffect transition="in" filter="slide(fromBottom)">
                                      <p:cBhvr>
                                        <p:cTn id="30" dur="500"/>
                                        <p:tgtEl>
                                          <p:spTgt spid="1117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232" grpId="0"/>
      <p:bldP spid="111723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5</a:t>
            </a:r>
            <a:r>
              <a:rPr lang="zh-CN" altLang="en-US" sz="3900" b="0">
                <a:solidFill>
                  <a:srgbClr val="FFFFFF"/>
                </a:solidFill>
                <a:latin typeface="Arial" charset="0"/>
                <a:ea typeface="黑体" pitchFamily="2" charset="-122"/>
              </a:rPr>
              <a:t>章  指令系统</a:t>
            </a:r>
          </a:p>
        </p:txBody>
      </p:sp>
      <p:sp>
        <p:nvSpPr>
          <p:cNvPr id="970755"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smtClean="0">
                <a:ea typeface="楷体_GB2312" pitchFamily="49" charset="-122"/>
              </a:rPr>
              <a:t>5.4  </a:t>
            </a:r>
            <a:r>
              <a:rPr lang="zh-CN" altLang="en-US" sz="3800" smtClean="0">
                <a:ea typeface="楷体_GB2312" pitchFamily="49" charset="-122"/>
              </a:rPr>
              <a:t>基本寻址方式</a:t>
            </a:r>
            <a:endParaRPr lang="zh-CN" altLang="en-US" sz="3800">
              <a:ea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970754">
                                            <p:txEl>
                                              <p:pRg st="0" end="0"/>
                                            </p:txEl>
                                          </p:spTgt>
                                        </p:tgtEl>
                                        <p:attrNameLst>
                                          <p:attrName>style.visibility</p:attrName>
                                        </p:attrNameLst>
                                      </p:cBhvr>
                                      <p:to>
                                        <p:strVal val="visible"/>
                                      </p:to>
                                    </p:set>
                                    <p:anim calcmode="lin" valueType="num">
                                      <p:cBhvr>
                                        <p:cTn id="7" dur="500" fill="hold"/>
                                        <p:tgtEl>
                                          <p:spTgt spid="97075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97075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97075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97075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970754">
                                            <p:txEl>
                                              <p:pRg st="1" end="1"/>
                                            </p:txEl>
                                          </p:spTgt>
                                        </p:tgtEl>
                                        <p:attrNameLst>
                                          <p:attrName>style.visibility</p:attrName>
                                        </p:attrNameLst>
                                      </p:cBhvr>
                                      <p:to>
                                        <p:strVal val="visible"/>
                                      </p:to>
                                    </p:set>
                                    <p:anim calcmode="lin" valueType="num">
                                      <p:cBhvr additive="base">
                                        <p:cTn id="14" dur="500" fill="hold"/>
                                        <p:tgtEl>
                                          <p:spTgt spid="97075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97075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970755">
                                            <p:txEl>
                                              <p:pRg st="0" end="0"/>
                                            </p:txEl>
                                          </p:spTgt>
                                        </p:tgtEl>
                                        <p:attrNameLst>
                                          <p:attrName>style.visibility</p:attrName>
                                        </p:attrNameLst>
                                      </p:cBhvr>
                                      <p:to>
                                        <p:strVal val="visible"/>
                                      </p:to>
                                    </p:set>
                                    <p:anim calcmode="lin" valueType="num">
                                      <p:cBhvr additive="base">
                                        <p:cTn id="19" dur="500" fill="hold"/>
                                        <p:tgtEl>
                                          <p:spTgt spid="97075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075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5.4</a:t>
            </a:r>
            <a:r>
              <a:rPr lang="en-US" altLang="zh-CN" b="0" smtClean="0"/>
              <a:t> </a:t>
            </a:r>
            <a:r>
              <a:rPr lang="zh-CN" altLang="en-US" b="0" smtClean="0"/>
              <a:t>基本寻址方式</a:t>
            </a:r>
            <a:endParaRPr lang="zh-CN" altLang="en-US" b="0"/>
          </a:p>
        </p:txBody>
      </p:sp>
      <p:sp>
        <p:nvSpPr>
          <p:cNvPr id="3" name="内容占位符 2"/>
          <p:cNvSpPr>
            <a:spLocks noGrp="1"/>
          </p:cNvSpPr>
          <p:nvPr>
            <p:ph idx="1"/>
          </p:nvPr>
        </p:nvSpPr>
        <p:spPr>
          <a:xfrm>
            <a:off x="457200" y="692695"/>
            <a:ext cx="8578850" cy="6049417"/>
          </a:xfrm>
        </p:spPr>
        <p:txBody>
          <a:bodyPr/>
          <a:lstStyle/>
          <a:p>
            <a:r>
              <a:rPr lang="zh-CN" altLang="en-US" smtClean="0"/>
              <a:t>寻址方式：</a:t>
            </a:r>
            <a:endParaRPr lang="en-US" altLang="zh-CN" smtClean="0"/>
          </a:p>
          <a:p>
            <a:pPr marL="714375" lvl="1" indent="-357188"/>
            <a:r>
              <a:rPr lang="zh-CN" altLang="en-US" smtClean="0"/>
              <a:t>指令</a:t>
            </a:r>
            <a:r>
              <a:rPr lang="zh-CN" altLang="en-US" smtClean="0">
                <a:solidFill>
                  <a:srgbClr val="FF0000"/>
                </a:solidFill>
              </a:rPr>
              <a:t>获取操作数</a:t>
            </a:r>
            <a:r>
              <a:rPr lang="zh-CN" altLang="en-US" smtClean="0"/>
              <a:t>的方式。</a:t>
            </a:r>
            <a:endParaRPr lang="en-US" altLang="zh-CN" smtClean="0"/>
          </a:p>
          <a:p>
            <a:pPr marL="714375" lvl="1" indent="-357188"/>
            <a:r>
              <a:rPr lang="zh-CN" altLang="en-US" smtClean="0"/>
              <a:t>规定如何对</a:t>
            </a:r>
            <a:r>
              <a:rPr lang="zh-CN" altLang="en-US" smtClean="0">
                <a:solidFill>
                  <a:srgbClr val="D60093"/>
                </a:solidFill>
              </a:rPr>
              <a:t>地址码</a:t>
            </a:r>
            <a:r>
              <a:rPr lang="zh-CN" altLang="en-US" smtClean="0"/>
              <a:t>字段做出解释以找到所需</a:t>
            </a:r>
            <a:r>
              <a:rPr lang="zh-CN" altLang="en-US" smtClean="0">
                <a:solidFill>
                  <a:srgbClr val="FF0000"/>
                </a:solidFill>
              </a:rPr>
              <a:t>操作数</a:t>
            </a:r>
            <a:r>
              <a:rPr lang="zh-CN" altLang="en-US" smtClean="0"/>
              <a:t>的方式；或 程序转移时找到</a:t>
            </a:r>
            <a:r>
              <a:rPr lang="zh-CN" altLang="en-US" smtClean="0">
                <a:solidFill>
                  <a:srgbClr val="FF0000"/>
                </a:solidFill>
              </a:rPr>
              <a:t>转移地址</a:t>
            </a:r>
            <a:r>
              <a:rPr lang="zh-CN" altLang="en-US" smtClean="0"/>
              <a:t>的方式。</a:t>
            </a:r>
            <a:endParaRPr lang="en-US" altLang="zh-CN" smtClean="0"/>
          </a:p>
          <a:p>
            <a:r>
              <a:rPr lang="zh-CN" altLang="en-US" smtClean="0"/>
              <a:t>寻址方式设计要考虑：</a:t>
            </a:r>
            <a:endParaRPr lang="en-US" altLang="zh-CN" smtClean="0"/>
          </a:p>
          <a:p>
            <a:pPr marL="715963" lvl="1"/>
            <a:r>
              <a:rPr lang="zh-CN" altLang="en-US" smtClean="0"/>
              <a:t>能够有效压缩地址码字段的长度；</a:t>
            </a:r>
            <a:endParaRPr lang="en-US" altLang="zh-CN" smtClean="0"/>
          </a:p>
          <a:p>
            <a:pPr marL="715963" lvl="1"/>
            <a:r>
              <a:rPr lang="zh-CN" altLang="en-US" smtClean="0"/>
              <a:t>能够支持灵活的程序设计。</a:t>
            </a:r>
            <a:endParaRPr lang="en-US" altLang="zh-CN" smtClean="0"/>
          </a:p>
          <a:p>
            <a:r>
              <a:rPr lang="zh-CN" altLang="en-US" smtClean="0"/>
              <a:t>寻址方式在指令中的体现：</a:t>
            </a:r>
            <a:endParaRPr lang="en-US" altLang="zh-CN" smtClean="0"/>
          </a:p>
          <a:p>
            <a:pPr marL="715963" lvl="1"/>
            <a:r>
              <a:rPr lang="zh-CN" altLang="en-US" smtClean="0"/>
              <a:t>由操作码决定 </a:t>
            </a:r>
            <a:r>
              <a:rPr lang="en-US" altLang="zh-CN" smtClean="0"/>
              <a:t>—— </a:t>
            </a:r>
            <a:r>
              <a:rPr lang="zh-CN" altLang="en-US" smtClean="0">
                <a:solidFill>
                  <a:srgbClr val="FF0000"/>
                </a:solidFill>
              </a:rPr>
              <a:t>隐含</a:t>
            </a:r>
            <a:r>
              <a:rPr lang="zh-CN" altLang="en-US" smtClean="0"/>
              <a:t>寻址；</a:t>
            </a:r>
            <a:endParaRPr lang="en-US" altLang="zh-CN" smtClean="0"/>
          </a:p>
          <a:p>
            <a:pPr marL="715963" lvl="1"/>
            <a:r>
              <a:rPr lang="zh-CN" altLang="en-US" smtClean="0"/>
              <a:t>指令中设置寻址方式字段 </a:t>
            </a:r>
            <a:r>
              <a:rPr lang="en-US" altLang="zh-CN" smtClean="0"/>
              <a:t>—— </a:t>
            </a:r>
            <a:r>
              <a:rPr lang="zh-CN" altLang="en-US" smtClean="0">
                <a:solidFill>
                  <a:srgbClr val="FF0000"/>
                </a:solidFill>
              </a:rPr>
              <a:t>显式</a:t>
            </a:r>
            <a:r>
              <a:rPr lang="zh-CN" altLang="en-US" smtClean="0"/>
              <a:t>寻址。</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79</a:t>
            </a:fld>
            <a:endParaRPr lang="en-US" altLang="zh-CN"/>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5.1</a:t>
            </a:r>
            <a:r>
              <a:rPr lang="en-US" altLang="zh-CN" b="0" smtClean="0"/>
              <a:t> </a:t>
            </a:r>
            <a:r>
              <a:rPr lang="zh-CN" altLang="en-US" b="0" smtClean="0"/>
              <a:t>指令系统概述</a:t>
            </a:r>
            <a:endParaRPr lang="zh-CN" altLang="en-US" b="0"/>
          </a:p>
        </p:txBody>
      </p:sp>
      <p:sp>
        <p:nvSpPr>
          <p:cNvPr id="3" name="内容占位符 2"/>
          <p:cNvSpPr>
            <a:spLocks noGrp="1"/>
          </p:cNvSpPr>
          <p:nvPr>
            <p:ph idx="1"/>
          </p:nvPr>
        </p:nvSpPr>
        <p:spPr>
          <a:xfrm>
            <a:off x="457200" y="548680"/>
            <a:ext cx="8578850" cy="576065"/>
          </a:xfrm>
        </p:spPr>
        <p:txBody>
          <a:bodyPr/>
          <a:lstStyle/>
          <a:p>
            <a:pPr marL="0" indent="0">
              <a:buNone/>
            </a:pPr>
            <a:r>
              <a:rPr lang="zh-CN" altLang="en-US" smtClean="0">
                <a:solidFill>
                  <a:srgbClr val="FF0000"/>
                </a:solidFill>
              </a:rPr>
              <a:t>指令系统结构</a:t>
            </a:r>
            <a:r>
              <a:rPr lang="zh-CN" altLang="en-US" smtClean="0"/>
              <a:t>层的作用：</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8</a:t>
            </a:fld>
            <a:endParaRPr lang="en-US" altLang="zh-CN"/>
          </a:p>
        </p:txBody>
      </p:sp>
      <p:grpSp>
        <p:nvGrpSpPr>
          <p:cNvPr id="42" name="组合 41"/>
          <p:cNvGrpSpPr/>
          <p:nvPr/>
        </p:nvGrpSpPr>
        <p:grpSpPr>
          <a:xfrm>
            <a:off x="467544" y="1628800"/>
            <a:ext cx="8280920" cy="4392488"/>
            <a:chOff x="467544" y="1268760"/>
            <a:chExt cx="8280920" cy="4392488"/>
          </a:xfrm>
        </p:grpSpPr>
        <p:sp>
          <p:nvSpPr>
            <p:cNvPr id="6" name="矩形 5"/>
            <p:cNvSpPr/>
            <p:nvPr/>
          </p:nvSpPr>
          <p:spPr bwMode="auto">
            <a:xfrm>
              <a:off x="2699792" y="5085184"/>
              <a:ext cx="4896544" cy="576064"/>
            </a:xfrm>
            <a:prstGeom prst="rect">
              <a:avLst/>
            </a:prstGeom>
            <a:solidFill>
              <a:srgbClr val="FFFF99"/>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微体系结构层</a:t>
              </a:r>
            </a:p>
          </p:txBody>
        </p:sp>
        <p:sp>
          <p:nvSpPr>
            <p:cNvPr id="7" name="矩形 6"/>
            <p:cNvSpPr/>
            <p:nvPr/>
          </p:nvSpPr>
          <p:spPr bwMode="auto">
            <a:xfrm>
              <a:off x="2699792" y="3933056"/>
              <a:ext cx="4896544" cy="576064"/>
            </a:xfrm>
            <a:prstGeom prst="rect">
              <a:avLst/>
            </a:prstGeom>
            <a:solidFill>
              <a:srgbClr val="FFFF99"/>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指令系统结构层</a:t>
              </a:r>
            </a:p>
          </p:txBody>
        </p:sp>
        <p:grpSp>
          <p:nvGrpSpPr>
            <p:cNvPr id="14" name="组合 13"/>
            <p:cNvGrpSpPr/>
            <p:nvPr/>
          </p:nvGrpSpPr>
          <p:grpSpPr>
            <a:xfrm>
              <a:off x="2699792" y="2780928"/>
              <a:ext cx="4896544" cy="576064"/>
              <a:chOff x="1979712" y="2276872"/>
              <a:chExt cx="4896544" cy="576064"/>
            </a:xfrm>
          </p:grpSpPr>
          <p:sp>
            <p:nvSpPr>
              <p:cNvPr id="8" name="矩形 7"/>
              <p:cNvSpPr/>
              <p:nvPr/>
            </p:nvSpPr>
            <p:spPr bwMode="auto">
              <a:xfrm>
                <a:off x="1979712" y="2276872"/>
                <a:ext cx="4896544" cy="576064"/>
              </a:xfrm>
              <a:prstGeom prst="rect">
                <a:avLst/>
              </a:prstGeom>
              <a:solidFill>
                <a:srgbClr val="FFFF99"/>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操作系统层</a:t>
                </a:r>
              </a:p>
            </p:txBody>
          </p:sp>
          <p:sp>
            <p:nvSpPr>
              <p:cNvPr id="9" name="TextBox 8"/>
              <p:cNvSpPr txBox="1"/>
              <p:nvPr/>
            </p:nvSpPr>
            <p:spPr>
              <a:xfrm>
                <a:off x="2051720" y="2327860"/>
                <a:ext cx="1944216" cy="461665"/>
              </a:xfrm>
              <a:prstGeom prst="rect">
                <a:avLst/>
              </a:prstGeom>
              <a:noFill/>
            </p:spPr>
            <p:txBody>
              <a:bodyPr wrap="square" rtlCol="0">
                <a:spAutoFit/>
              </a:bodyPr>
              <a:lstStyle/>
              <a:p>
                <a:pPr algn="l"/>
                <a:r>
                  <a:rPr lang="zh-CN" altLang="en-US" smtClean="0"/>
                  <a:t>编译程序</a:t>
                </a:r>
                <a:endParaRPr lang="zh-CN" altLang="en-US"/>
              </a:p>
            </p:txBody>
          </p:sp>
          <p:sp>
            <p:nvSpPr>
              <p:cNvPr id="10" name="TextBox 9"/>
              <p:cNvSpPr txBox="1"/>
              <p:nvPr/>
            </p:nvSpPr>
            <p:spPr>
              <a:xfrm>
                <a:off x="4860032" y="2327860"/>
                <a:ext cx="1944216" cy="461665"/>
              </a:xfrm>
              <a:prstGeom prst="rect">
                <a:avLst/>
              </a:prstGeom>
              <a:noFill/>
            </p:spPr>
            <p:txBody>
              <a:bodyPr wrap="square" rtlCol="0">
                <a:spAutoFit/>
              </a:bodyPr>
              <a:lstStyle/>
              <a:p>
                <a:pPr algn="r"/>
                <a:r>
                  <a:rPr lang="zh-CN" altLang="en-US" smtClean="0"/>
                  <a:t>汇编程序</a:t>
                </a:r>
                <a:endParaRPr lang="zh-CN" altLang="en-US"/>
              </a:p>
            </p:txBody>
          </p:sp>
          <p:cxnSp>
            <p:nvCxnSpPr>
              <p:cNvPr id="12" name="直接连接符 11"/>
              <p:cNvCxnSpPr/>
              <p:nvPr/>
            </p:nvCxnSpPr>
            <p:spPr bwMode="auto">
              <a:xfrm>
                <a:off x="3491880" y="2276872"/>
                <a:ext cx="0" cy="576064"/>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3" name="直接连接符 12"/>
              <p:cNvCxnSpPr/>
              <p:nvPr/>
            </p:nvCxnSpPr>
            <p:spPr bwMode="auto">
              <a:xfrm>
                <a:off x="5364088" y="2276872"/>
                <a:ext cx="0" cy="576064"/>
              </a:xfrm>
              <a:prstGeom prst="line">
                <a:avLst/>
              </a:prstGeom>
              <a:solidFill>
                <a:schemeClr val="accent1"/>
              </a:solidFill>
              <a:ln w="19050" cap="flat" cmpd="sng" algn="ctr">
                <a:solidFill>
                  <a:schemeClr val="tx1"/>
                </a:solidFill>
                <a:prstDash val="dash"/>
                <a:round/>
                <a:headEnd type="none" w="med" len="med"/>
                <a:tailEnd type="none" w="med" len="med"/>
              </a:ln>
              <a:effectLst/>
            </p:spPr>
          </p:cxnSp>
        </p:grpSp>
        <p:sp>
          <p:nvSpPr>
            <p:cNvPr id="15" name="矩形 14"/>
            <p:cNvSpPr/>
            <p:nvPr/>
          </p:nvSpPr>
          <p:spPr bwMode="auto">
            <a:xfrm>
              <a:off x="2699792" y="1268760"/>
              <a:ext cx="1512168" cy="936104"/>
            </a:xfrm>
            <a:prstGeom prst="rect">
              <a:avLst/>
            </a:prstGeom>
            <a:solidFill>
              <a:srgbClr val="FFFF99"/>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高级语言</a:t>
              </a:r>
              <a:r>
                <a:rPr kumimoji="0" lang="en-US" altLang="zh-CN" sz="2400" b="1" i="0" u="none" strike="noStrike" cap="none" normalizeH="0" baseline="0" smtClean="0">
                  <a:ln>
                    <a:noFill/>
                  </a:ln>
                  <a:solidFill>
                    <a:schemeClr val="tx1"/>
                  </a:solidFill>
                  <a:effectLst/>
                  <a:latin typeface="Times New Roman" pitchFamily="18" charset="0"/>
                  <a:ea typeface="宋体" charset="-122"/>
                </a:rPr>
                <a:t/>
              </a:r>
              <a:br>
                <a:rPr kumimoji="0" lang="en-US" altLang="zh-CN" sz="2400" b="1" i="0" u="none" strike="noStrike" cap="none" normalizeH="0" baseline="0" smtClean="0">
                  <a:ln>
                    <a:noFill/>
                  </a:ln>
                  <a:solidFill>
                    <a:schemeClr val="tx1"/>
                  </a:solidFill>
                  <a:effectLst/>
                  <a:latin typeface="Times New Roman" pitchFamily="18" charset="0"/>
                  <a:ea typeface="宋体" charset="-122"/>
                </a:rPr>
              </a:br>
              <a:r>
                <a:rPr kumimoji="0" lang="zh-CN" altLang="en-US" sz="2400" b="1" i="0" u="none" strike="noStrike" cap="none" normalizeH="0" baseline="0" smtClean="0">
                  <a:ln>
                    <a:noFill/>
                  </a:ln>
                  <a:solidFill>
                    <a:schemeClr val="tx1"/>
                  </a:solidFill>
                  <a:effectLst/>
                  <a:latin typeface="Times New Roman" pitchFamily="18" charset="0"/>
                  <a:ea typeface="宋体" charset="-122"/>
                </a:rPr>
                <a:t>源程序</a:t>
              </a:r>
            </a:p>
          </p:txBody>
        </p:sp>
        <p:sp>
          <p:nvSpPr>
            <p:cNvPr id="16" name="矩形 15"/>
            <p:cNvSpPr/>
            <p:nvPr/>
          </p:nvSpPr>
          <p:spPr bwMode="auto">
            <a:xfrm>
              <a:off x="6084168" y="1268760"/>
              <a:ext cx="1512168" cy="936104"/>
            </a:xfrm>
            <a:prstGeom prst="rect">
              <a:avLst/>
            </a:prstGeom>
            <a:solidFill>
              <a:srgbClr val="FFFF99"/>
            </a:solid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汇编语言</a:t>
              </a:r>
              <a:r>
                <a:rPr kumimoji="0" lang="en-US" altLang="zh-CN" sz="2400" b="1" i="0" u="none" strike="noStrike" cap="none" normalizeH="0" baseline="0" smtClean="0">
                  <a:ln>
                    <a:noFill/>
                  </a:ln>
                  <a:solidFill>
                    <a:schemeClr val="tx1"/>
                  </a:solidFill>
                  <a:effectLst/>
                  <a:latin typeface="Times New Roman" pitchFamily="18" charset="0"/>
                  <a:ea typeface="宋体" charset="-122"/>
                </a:rPr>
                <a:t/>
              </a:r>
              <a:br>
                <a:rPr kumimoji="0" lang="en-US" altLang="zh-CN" sz="2400" b="1" i="0" u="none" strike="noStrike" cap="none" normalizeH="0" baseline="0" smtClean="0">
                  <a:ln>
                    <a:noFill/>
                  </a:ln>
                  <a:solidFill>
                    <a:schemeClr val="tx1"/>
                  </a:solidFill>
                  <a:effectLst/>
                  <a:latin typeface="Times New Roman" pitchFamily="18" charset="0"/>
                  <a:ea typeface="宋体" charset="-122"/>
                </a:rPr>
              </a:br>
              <a:r>
                <a:rPr kumimoji="0" lang="zh-CN" altLang="en-US" sz="2400" b="1" i="0" u="none" strike="noStrike" cap="none" normalizeH="0" baseline="0" smtClean="0">
                  <a:ln>
                    <a:noFill/>
                  </a:ln>
                  <a:solidFill>
                    <a:schemeClr val="tx1"/>
                  </a:solidFill>
                  <a:effectLst/>
                  <a:latin typeface="Times New Roman" pitchFamily="18" charset="0"/>
                  <a:ea typeface="宋体" charset="-122"/>
                </a:rPr>
                <a:t>源程序</a:t>
              </a:r>
            </a:p>
          </p:txBody>
        </p:sp>
        <p:cxnSp>
          <p:nvCxnSpPr>
            <p:cNvPr id="18" name="直接箭头连接符 17"/>
            <p:cNvCxnSpPr>
              <a:stCxn id="7" idx="2"/>
            </p:cNvCxnSpPr>
            <p:nvPr/>
          </p:nvCxnSpPr>
          <p:spPr bwMode="auto">
            <a:xfrm>
              <a:off x="5148064" y="4509120"/>
              <a:ext cx="0" cy="576064"/>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cxnSp>
          <p:nvCxnSpPr>
            <p:cNvPr id="20" name="直接箭头连接符 19"/>
            <p:cNvCxnSpPr/>
            <p:nvPr/>
          </p:nvCxnSpPr>
          <p:spPr bwMode="auto">
            <a:xfrm>
              <a:off x="5148064" y="3356992"/>
              <a:ext cx="0" cy="576064"/>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cxnSp>
          <p:nvCxnSpPr>
            <p:cNvPr id="21" name="直接箭头连接符 20"/>
            <p:cNvCxnSpPr/>
            <p:nvPr/>
          </p:nvCxnSpPr>
          <p:spPr bwMode="auto">
            <a:xfrm>
              <a:off x="3491880" y="3356992"/>
              <a:ext cx="0" cy="576064"/>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cxnSp>
          <p:nvCxnSpPr>
            <p:cNvPr id="22" name="直接箭头连接符 21"/>
            <p:cNvCxnSpPr/>
            <p:nvPr/>
          </p:nvCxnSpPr>
          <p:spPr bwMode="auto">
            <a:xfrm>
              <a:off x="6804248" y="3356992"/>
              <a:ext cx="0" cy="576064"/>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cxnSp>
          <p:nvCxnSpPr>
            <p:cNvPr id="23" name="直接箭头连接符 22"/>
            <p:cNvCxnSpPr/>
            <p:nvPr/>
          </p:nvCxnSpPr>
          <p:spPr bwMode="auto">
            <a:xfrm>
              <a:off x="3491880" y="2204864"/>
              <a:ext cx="0" cy="576064"/>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cxnSp>
          <p:nvCxnSpPr>
            <p:cNvPr id="24" name="直接箭头连接符 23"/>
            <p:cNvCxnSpPr/>
            <p:nvPr/>
          </p:nvCxnSpPr>
          <p:spPr bwMode="auto">
            <a:xfrm>
              <a:off x="6804248" y="2204864"/>
              <a:ext cx="0" cy="576064"/>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cxnSp>
          <p:nvCxnSpPr>
            <p:cNvPr id="26" name="直接连接符 25"/>
            <p:cNvCxnSpPr/>
            <p:nvPr/>
          </p:nvCxnSpPr>
          <p:spPr bwMode="auto">
            <a:xfrm>
              <a:off x="7596336" y="4221088"/>
              <a:ext cx="1008112"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28" name="TextBox 27"/>
            <p:cNvSpPr txBox="1"/>
            <p:nvPr/>
          </p:nvSpPr>
          <p:spPr>
            <a:xfrm>
              <a:off x="7524328" y="3789040"/>
              <a:ext cx="1224136" cy="461665"/>
            </a:xfrm>
            <a:prstGeom prst="rect">
              <a:avLst/>
            </a:prstGeom>
            <a:noFill/>
          </p:spPr>
          <p:txBody>
            <a:bodyPr wrap="square" rtlCol="0">
              <a:spAutoFit/>
            </a:bodyPr>
            <a:lstStyle/>
            <a:p>
              <a:r>
                <a:rPr lang="zh-CN" altLang="en-US" smtClean="0"/>
                <a:t>软件</a:t>
              </a:r>
              <a:endParaRPr lang="zh-CN" altLang="en-US"/>
            </a:p>
          </p:txBody>
        </p:sp>
        <p:sp>
          <p:nvSpPr>
            <p:cNvPr id="29" name="TextBox 28"/>
            <p:cNvSpPr txBox="1"/>
            <p:nvPr/>
          </p:nvSpPr>
          <p:spPr>
            <a:xfrm>
              <a:off x="7524328" y="4191471"/>
              <a:ext cx="1224136" cy="461665"/>
            </a:xfrm>
            <a:prstGeom prst="rect">
              <a:avLst/>
            </a:prstGeom>
            <a:noFill/>
          </p:spPr>
          <p:txBody>
            <a:bodyPr wrap="square" rtlCol="0">
              <a:spAutoFit/>
            </a:bodyPr>
            <a:lstStyle/>
            <a:p>
              <a:r>
                <a:rPr lang="zh-CN" altLang="en-US" smtClean="0"/>
                <a:t>硬件</a:t>
              </a:r>
              <a:endParaRPr lang="zh-CN" altLang="en-US"/>
            </a:p>
          </p:txBody>
        </p:sp>
        <p:cxnSp>
          <p:nvCxnSpPr>
            <p:cNvPr id="32" name="直接箭头连接符 31"/>
            <p:cNvCxnSpPr/>
            <p:nvPr/>
          </p:nvCxnSpPr>
          <p:spPr bwMode="auto">
            <a:xfrm>
              <a:off x="2339752" y="4797152"/>
              <a:ext cx="2808312" cy="0"/>
            </a:xfrm>
            <a:prstGeom prst="straightConnector1">
              <a:avLst/>
            </a:prstGeom>
            <a:solidFill>
              <a:schemeClr val="accent1"/>
            </a:solidFill>
            <a:ln w="19050" cap="flat" cmpd="sng" algn="ctr">
              <a:solidFill>
                <a:srgbClr val="0000FF"/>
              </a:solidFill>
              <a:prstDash val="solid"/>
              <a:round/>
              <a:headEnd type="none" w="med" len="med"/>
              <a:tailEnd type="triangle" w="med" len="lg"/>
            </a:ln>
            <a:effectLst/>
          </p:spPr>
        </p:cxnSp>
        <p:sp>
          <p:nvSpPr>
            <p:cNvPr id="33" name="TextBox 32"/>
            <p:cNvSpPr txBox="1"/>
            <p:nvPr/>
          </p:nvSpPr>
          <p:spPr>
            <a:xfrm>
              <a:off x="467544" y="4221088"/>
              <a:ext cx="2160240" cy="1200329"/>
            </a:xfrm>
            <a:prstGeom prst="rect">
              <a:avLst/>
            </a:prstGeom>
            <a:noFill/>
          </p:spPr>
          <p:txBody>
            <a:bodyPr wrap="square" rtlCol="0">
              <a:spAutoFit/>
            </a:bodyPr>
            <a:lstStyle/>
            <a:p>
              <a:pPr algn="l"/>
              <a:r>
                <a:rPr lang="zh-CN" altLang="en-US" smtClean="0">
                  <a:solidFill>
                    <a:srgbClr val="0000FF"/>
                  </a:solidFill>
                </a:rPr>
                <a:t>通过微程序</a:t>
              </a:r>
              <a:r>
                <a:rPr lang="en-US" altLang="zh-CN" smtClean="0">
                  <a:solidFill>
                    <a:srgbClr val="0000FF"/>
                  </a:solidFill>
                </a:rPr>
                <a:t/>
              </a:r>
              <a:br>
                <a:rPr lang="en-US" altLang="zh-CN" smtClean="0">
                  <a:solidFill>
                    <a:srgbClr val="0000FF"/>
                  </a:solidFill>
                </a:rPr>
              </a:br>
              <a:r>
                <a:rPr lang="zh-CN" altLang="en-US" smtClean="0">
                  <a:solidFill>
                    <a:srgbClr val="0000FF"/>
                  </a:solidFill>
                </a:rPr>
                <a:t>或硬件执行</a:t>
              </a:r>
              <a:r>
                <a:rPr lang="en-US" altLang="zh-CN" smtClean="0">
                  <a:solidFill>
                    <a:srgbClr val="0000FF"/>
                  </a:solidFill>
                </a:rPr>
                <a:t/>
              </a:r>
              <a:br>
                <a:rPr lang="en-US" altLang="zh-CN" smtClean="0">
                  <a:solidFill>
                    <a:srgbClr val="0000FF"/>
                  </a:solidFill>
                </a:rPr>
              </a:br>
              <a:r>
                <a:rPr lang="zh-CN" altLang="en-US" smtClean="0">
                  <a:solidFill>
                    <a:srgbClr val="0000FF"/>
                  </a:solidFill>
                </a:rPr>
                <a:t>机器指令程序</a:t>
              </a:r>
              <a:endParaRPr lang="zh-CN" altLang="en-US">
                <a:solidFill>
                  <a:srgbClr val="0000FF"/>
                </a:solidFill>
              </a:endParaRPr>
            </a:p>
          </p:txBody>
        </p:sp>
        <p:cxnSp>
          <p:nvCxnSpPr>
            <p:cNvPr id="35" name="直接箭头连接符 34"/>
            <p:cNvCxnSpPr/>
            <p:nvPr/>
          </p:nvCxnSpPr>
          <p:spPr bwMode="auto">
            <a:xfrm>
              <a:off x="2483768" y="3645024"/>
              <a:ext cx="1008112" cy="0"/>
            </a:xfrm>
            <a:prstGeom prst="straightConnector1">
              <a:avLst/>
            </a:prstGeom>
            <a:solidFill>
              <a:schemeClr val="accent1"/>
            </a:solidFill>
            <a:ln w="19050" cap="flat" cmpd="sng" algn="ctr">
              <a:solidFill>
                <a:srgbClr val="0000FF"/>
              </a:solidFill>
              <a:prstDash val="solid"/>
              <a:round/>
              <a:headEnd type="none" w="med" len="med"/>
              <a:tailEnd type="triangle" w="med" len="lg"/>
            </a:ln>
            <a:effectLst/>
          </p:spPr>
        </p:cxnSp>
        <p:sp>
          <p:nvSpPr>
            <p:cNvPr id="37" name="TextBox 36"/>
            <p:cNvSpPr txBox="1"/>
            <p:nvPr/>
          </p:nvSpPr>
          <p:spPr>
            <a:xfrm>
              <a:off x="467544" y="3399383"/>
              <a:ext cx="2160240" cy="461665"/>
            </a:xfrm>
            <a:prstGeom prst="rect">
              <a:avLst/>
            </a:prstGeom>
            <a:noFill/>
          </p:spPr>
          <p:txBody>
            <a:bodyPr wrap="square" rtlCol="0">
              <a:spAutoFit/>
            </a:bodyPr>
            <a:lstStyle/>
            <a:p>
              <a:pPr algn="l"/>
              <a:r>
                <a:rPr lang="zh-CN" altLang="en-US" smtClean="0">
                  <a:solidFill>
                    <a:srgbClr val="0000FF"/>
                  </a:solidFill>
                </a:rPr>
                <a:t>机器指令程序</a:t>
              </a:r>
              <a:endParaRPr lang="zh-CN" altLang="en-US">
                <a:solidFill>
                  <a:srgbClr val="0000FF"/>
                </a:solidFill>
              </a:endParaRPr>
            </a:p>
          </p:txBody>
        </p:sp>
      </p:grpSp>
      <p:sp>
        <p:nvSpPr>
          <p:cNvPr id="43" name="内容占位符 2"/>
          <p:cNvSpPr txBox="1">
            <a:spLocks/>
          </p:cNvSpPr>
          <p:nvPr/>
        </p:nvSpPr>
        <p:spPr bwMode="auto">
          <a:xfrm>
            <a:off x="2483768" y="980728"/>
            <a:ext cx="6624736" cy="5760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rgbClr val="D60093"/>
                </a:solidFill>
                <a:effectLst/>
                <a:uLnTx/>
                <a:uFillTx/>
                <a:latin typeface="+mn-lt"/>
                <a:ea typeface="+mn-ea"/>
                <a:cs typeface="+mn-cs"/>
              </a:rPr>
              <a:t>Instruction System Architecture</a:t>
            </a:r>
            <a:r>
              <a:rPr kumimoji="0" lang="zh-CN" altLang="en-US" sz="2800" b="1" i="0" u="none" strike="noStrike" kern="0" cap="none" spc="0" normalizeH="0" baseline="0" noProof="0" smtClean="0">
                <a:ln>
                  <a:noFill/>
                </a:ln>
                <a:solidFill>
                  <a:srgbClr val="D60093"/>
                </a:solidFill>
                <a:effectLst/>
                <a:uLnTx/>
                <a:uFillTx/>
                <a:latin typeface="+mn-lt"/>
                <a:ea typeface="+mn-ea"/>
                <a:cs typeface="+mn-cs"/>
              </a:rPr>
              <a:t>，</a:t>
            </a:r>
            <a:r>
              <a:rPr kumimoji="0" lang="en-US" altLang="zh-CN" sz="2800" b="1" i="0" u="none" strike="noStrike" kern="0" cap="none" spc="0" normalizeH="0" baseline="0" noProof="0" smtClean="0">
                <a:ln>
                  <a:noFill/>
                </a:ln>
                <a:solidFill>
                  <a:srgbClr val="D60093"/>
                </a:solidFill>
                <a:effectLst/>
                <a:uLnTx/>
                <a:uFillTx/>
                <a:latin typeface="+mn-lt"/>
                <a:ea typeface="+mn-ea"/>
                <a:cs typeface="+mn-cs"/>
              </a:rPr>
              <a:t>ISA</a:t>
            </a:r>
            <a:endParaRPr kumimoji="0" lang="zh-CN" altLang="en-US" sz="2800" b="1" i="0" u="none" strike="noStrike" kern="0" cap="none" spc="0" normalizeH="0" baseline="0" noProof="0">
              <a:ln>
                <a:noFill/>
              </a:ln>
              <a:solidFill>
                <a:srgbClr val="D60093"/>
              </a:solidFill>
              <a:effectLst/>
              <a:uLnTx/>
              <a:uFillTx/>
              <a:latin typeface="+mn-lt"/>
              <a:ea typeface="+mn-ea"/>
              <a:cs typeface="+mn-cs"/>
            </a:endParaRPr>
          </a:p>
        </p:txBody>
      </p:sp>
      <p:sp>
        <p:nvSpPr>
          <p:cNvPr id="44" name="任意多边形 43"/>
          <p:cNvSpPr/>
          <p:nvPr/>
        </p:nvSpPr>
        <p:spPr bwMode="auto">
          <a:xfrm>
            <a:off x="1587062" y="1019503"/>
            <a:ext cx="896706" cy="249257"/>
          </a:xfrm>
          <a:custGeom>
            <a:avLst/>
            <a:gdLst>
              <a:gd name="connsiteX0" fmla="*/ 0 w 588579"/>
              <a:gd name="connsiteY0" fmla="*/ 0 h 339835"/>
              <a:gd name="connsiteX1" fmla="*/ 147145 w 588579"/>
              <a:gd name="connsiteY1" fmla="*/ 283780 h 339835"/>
              <a:gd name="connsiteX2" fmla="*/ 588579 w 588579"/>
              <a:gd name="connsiteY2" fmla="*/ 336331 h 339835"/>
            </a:gdLst>
            <a:ahLst/>
            <a:cxnLst>
              <a:cxn ang="0">
                <a:pos x="connsiteX0" y="connsiteY0"/>
              </a:cxn>
              <a:cxn ang="0">
                <a:pos x="connsiteX1" y="connsiteY1"/>
              </a:cxn>
              <a:cxn ang="0">
                <a:pos x="connsiteX2" y="connsiteY2"/>
              </a:cxn>
            </a:cxnLst>
            <a:rect l="l" t="t" r="r" b="b"/>
            <a:pathLst>
              <a:path w="588579" h="339835">
                <a:moveTo>
                  <a:pt x="0" y="0"/>
                </a:moveTo>
                <a:cubicBezTo>
                  <a:pt x="24524" y="113862"/>
                  <a:pt x="49048" y="227725"/>
                  <a:pt x="147145" y="283780"/>
                </a:cubicBezTo>
                <a:cubicBezTo>
                  <a:pt x="245242" y="339835"/>
                  <a:pt x="493986" y="320565"/>
                  <a:pt x="588579" y="336331"/>
                </a:cubicBezTo>
              </a:path>
            </a:pathLst>
          </a:custGeom>
          <a:noFill/>
          <a:ln w="28575" cap="flat" cmpd="sng" algn="ctr">
            <a:solidFill>
              <a:srgbClr val="FF6600"/>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5.4</a:t>
            </a:r>
            <a:r>
              <a:rPr lang="en-US" altLang="zh-CN" b="0" smtClean="0"/>
              <a:t> </a:t>
            </a:r>
            <a:r>
              <a:rPr lang="zh-CN" altLang="en-US" b="0" smtClean="0"/>
              <a:t>基本</a:t>
            </a:r>
            <a:r>
              <a:rPr lang="zh-CN" altLang="en-US" b="0" smtClean="0">
                <a:solidFill>
                  <a:srgbClr val="FF0000"/>
                </a:solidFill>
              </a:rPr>
              <a:t>寻址方式</a:t>
            </a:r>
            <a:endParaRPr lang="zh-CN" altLang="en-US" b="0">
              <a:solidFill>
                <a:srgbClr val="FF0000"/>
              </a:solidFill>
            </a:endParaRPr>
          </a:p>
        </p:txBody>
      </p:sp>
      <p:sp>
        <p:nvSpPr>
          <p:cNvPr id="3" name="内容占位符 2"/>
          <p:cNvSpPr>
            <a:spLocks noGrp="1"/>
          </p:cNvSpPr>
          <p:nvPr>
            <p:ph idx="1"/>
          </p:nvPr>
        </p:nvSpPr>
        <p:spPr>
          <a:xfrm>
            <a:off x="611560" y="692695"/>
            <a:ext cx="8424490" cy="6049417"/>
          </a:xfrm>
        </p:spPr>
        <p:txBody>
          <a:bodyPr/>
          <a:lstStyle/>
          <a:p>
            <a:pPr marL="514350" indent="-514350">
              <a:buClr>
                <a:srgbClr val="FF0066"/>
              </a:buClr>
              <a:buSzPct val="100000"/>
              <a:buFont typeface="+mj-lt"/>
              <a:buAutoNum type="arabicPeriod"/>
            </a:pPr>
            <a:r>
              <a:rPr lang="zh-CN" altLang="en-US" smtClean="0"/>
              <a:t>隐含寻址：</a:t>
            </a:r>
            <a:r>
              <a:rPr lang="en-US" altLang="zh-CN" smtClean="0"/>
              <a:t>【</a:t>
            </a:r>
            <a:r>
              <a:rPr lang="zh-CN" altLang="en-US" smtClean="0"/>
              <a:t>例</a:t>
            </a:r>
            <a:r>
              <a:rPr lang="en-US" altLang="zh-CN" smtClean="0"/>
              <a:t>】Intel</a:t>
            </a:r>
            <a:r>
              <a:rPr lang="zh-CN" altLang="en-US" smtClean="0"/>
              <a:t>指令“</a:t>
            </a:r>
            <a:r>
              <a:rPr lang="en-US" altLang="zh-CN" smtClean="0">
                <a:solidFill>
                  <a:srgbClr val="0000FF"/>
                </a:solidFill>
              </a:rPr>
              <a:t>MUL  BL</a:t>
            </a:r>
            <a:r>
              <a:rPr lang="zh-CN" altLang="en-US" smtClean="0"/>
              <a:t>”</a:t>
            </a:r>
            <a:endParaRPr lang="en-US" altLang="zh-CN" smtClean="0"/>
          </a:p>
          <a:p>
            <a:pPr marL="514350" indent="-514350">
              <a:buClr>
                <a:srgbClr val="FF0066"/>
              </a:buClr>
              <a:buSzPct val="100000"/>
              <a:buFont typeface="+mj-lt"/>
              <a:buAutoNum type="arabicPeriod"/>
            </a:pPr>
            <a:r>
              <a:rPr lang="zh-CN" altLang="en-US" smtClean="0"/>
              <a:t>立即寻址：操作数在指令中。</a:t>
            </a:r>
            <a:endParaRPr lang="en-US" altLang="zh-CN" smtClean="0"/>
          </a:p>
          <a:p>
            <a:pPr marL="514350" indent="-514350">
              <a:buClr>
                <a:srgbClr val="FF0066"/>
              </a:buClr>
              <a:buSzPct val="100000"/>
              <a:buFont typeface="+mj-lt"/>
              <a:buAutoNum type="arabicPeriod"/>
            </a:pPr>
            <a:r>
              <a:rPr lang="zh-CN" altLang="en-US" smtClean="0"/>
              <a:t>寄存器寻址：操作数在指令指定的寄存器中。</a:t>
            </a:r>
            <a:endParaRPr lang="en-US" altLang="zh-CN" smtClean="0"/>
          </a:p>
          <a:p>
            <a:pPr marL="514350" indent="-514350">
              <a:buClr>
                <a:srgbClr val="FF0066"/>
              </a:buClr>
              <a:buSzPct val="100000"/>
              <a:buFont typeface="+mj-lt"/>
              <a:buAutoNum type="arabicPeriod"/>
            </a:pPr>
            <a:r>
              <a:rPr lang="zh-CN" altLang="en-US" smtClean="0"/>
              <a:t>直接寻址</a:t>
            </a:r>
            <a:endParaRPr lang="en-US" altLang="zh-CN" smtClean="0"/>
          </a:p>
          <a:p>
            <a:pPr marL="514350" indent="-514350">
              <a:buClr>
                <a:srgbClr val="FF0066"/>
              </a:buClr>
              <a:buSzPct val="100000"/>
              <a:buFont typeface="+mj-lt"/>
              <a:buAutoNum type="arabicPeriod"/>
            </a:pPr>
            <a:r>
              <a:rPr lang="zh-CN" altLang="en-US" smtClean="0"/>
              <a:t>间接寻址</a:t>
            </a:r>
            <a:endParaRPr lang="en-US" altLang="zh-CN" smtClean="0"/>
          </a:p>
          <a:p>
            <a:pPr marL="514350" indent="-514350">
              <a:buClr>
                <a:srgbClr val="FF0066"/>
              </a:buClr>
              <a:buSzPct val="100000"/>
              <a:buFont typeface="+mj-lt"/>
              <a:buAutoNum type="arabicPeriod"/>
            </a:pPr>
            <a:r>
              <a:rPr lang="zh-CN" altLang="en-US" smtClean="0"/>
              <a:t>寄存器间接寻址</a:t>
            </a:r>
            <a:endParaRPr lang="en-US" altLang="zh-CN" smtClean="0"/>
          </a:p>
          <a:p>
            <a:pPr marL="514350" indent="-514350">
              <a:buClr>
                <a:srgbClr val="FF0066"/>
              </a:buClr>
              <a:buSzPct val="100000"/>
              <a:buFont typeface="+mj-lt"/>
              <a:buAutoNum type="arabicPeriod"/>
            </a:pPr>
            <a:r>
              <a:rPr lang="zh-CN" altLang="en-US" smtClean="0"/>
              <a:t>相对寻址：</a:t>
            </a:r>
            <a:r>
              <a:rPr lang="en-US" altLang="zh-CN" smtClean="0"/>
              <a:t> EA</a:t>
            </a:r>
            <a:r>
              <a:rPr lang="zh-CN" altLang="en-US" smtClean="0">
                <a:latin typeface="宋体" pitchFamily="2" charset="-122"/>
                <a:ea typeface="宋体" pitchFamily="2" charset="-122"/>
              </a:rPr>
              <a:t>＝</a:t>
            </a:r>
            <a:r>
              <a:rPr lang="en-US" altLang="zh-CN" smtClean="0">
                <a:latin typeface="宋体" pitchFamily="2" charset="-122"/>
                <a:ea typeface="宋体" pitchFamily="2" charset="-122"/>
              </a:rPr>
              <a:t>(</a:t>
            </a:r>
            <a:r>
              <a:rPr lang="en-US" altLang="zh-CN" smtClean="0"/>
              <a:t>PC</a:t>
            </a:r>
            <a:r>
              <a:rPr lang="en-US" altLang="zh-CN" smtClean="0">
                <a:latin typeface="宋体" pitchFamily="2" charset="-122"/>
                <a:ea typeface="宋体" pitchFamily="2" charset="-122"/>
              </a:rPr>
              <a:t>)</a:t>
            </a:r>
            <a:r>
              <a:rPr lang="en-US" altLang="zh-CN" smtClean="0"/>
              <a:t>+A</a:t>
            </a:r>
          </a:p>
          <a:p>
            <a:pPr marL="514350" indent="-514350">
              <a:buClr>
                <a:srgbClr val="FF0066"/>
              </a:buClr>
              <a:buSzPct val="100000"/>
              <a:buFont typeface="+mj-lt"/>
              <a:buAutoNum type="arabicPeriod"/>
            </a:pPr>
            <a:r>
              <a:rPr lang="zh-CN" altLang="en-US" smtClean="0"/>
              <a:t>基址寻址：</a:t>
            </a:r>
            <a:r>
              <a:rPr lang="en-US" altLang="zh-CN" smtClean="0"/>
              <a:t> EA</a:t>
            </a:r>
            <a:r>
              <a:rPr lang="zh-CN" altLang="en-US" smtClean="0">
                <a:latin typeface="宋体" pitchFamily="2" charset="-122"/>
                <a:ea typeface="宋体" pitchFamily="2" charset="-122"/>
              </a:rPr>
              <a:t>＝</a:t>
            </a:r>
            <a:r>
              <a:rPr lang="en-US" altLang="zh-CN" smtClean="0">
                <a:latin typeface="宋体" pitchFamily="2" charset="-122"/>
                <a:ea typeface="宋体" pitchFamily="2" charset="-122"/>
              </a:rPr>
              <a:t>(</a:t>
            </a:r>
            <a:r>
              <a:rPr lang="zh-CN" altLang="en-US" smtClean="0"/>
              <a:t>基址寄存器</a:t>
            </a:r>
            <a:r>
              <a:rPr lang="en-US" altLang="zh-CN" smtClean="0">
                <a:latin typeface="宋体" pitchFamily="2" charset="-122"/>
                <a:ea typeface="宋体" pitchFamily="2" charset="-122"/>
              </a:rPr>
              <a:t>)</a:t>
            </a:r>
            <a:r>
              <a:rPr lang="en-US" altLang="zh-CN" smtClean="0"/>
              <a:t>+A</a:t>
            </a:r>
          </a:p>
          <a:p>
            <a:pPr marL="514350" indent="-514350">
              <a:buClr>
                <a:srgbClr val="FF0066"/>
              </a:buClr>
              <a:buSzPct val="100000"/>
              <a:buFont typeface="+mj-lt"/>
              <a:buAutoNum type="arabicPeriod"/>
            </a:pPr>
            <a:r>
              <a:rPr lang="zh-CN" altLang="en-US" smtClean="0"/>
              <a:t>变址寻址：</a:t>
            </a:r>
            <a:r>
              <a:rPr lang="en-US" altLang="zh-CN" smtClean="0"/>
              <a:t> EA</a:t>
            </a:r>
            <a:r>
              <a:rPr lang="zh-CN" altLang="en-US" smtClean="0">
                <a:latin typeface="宋体" pitchFamily="2" charset="-122"/>
                <a:ea typeface="宋体" pitchFamily="2" charset="-122"/>
              </a:rPr>
              <a:t>＝</a:t>
            </a:r>
            <a:r>
              <a:rPr lang="en-US" altLang="zh-CN" smtClean="0">
                <a:latin typeface="宋体" pitchFamily="2" charset="-122"/>
                <a:ea typeface="宋体" pitchFamily="2" charset="-122"/>
              </a:rPr>
              <a:t>(</a:t>
            </a:r>
            <a:r>
              <a:rPr lang="zh-CN" altLang="en-US" smtClean="0"/>
              <a:t>变址寄存器</a:t>
            </a:r>
            <a:r>
              <a:rPr lang="en-US" altLang="zh-CN" smtClean="0">
                <a:latin typeface="宋体" pitchFamily="2" charset="-122"/>
                <a:ea typeface="宋体" pitchFamily="2" charset="-122"/>
              </a:rPr>
              <a:t>)</a:t>
            </a:r>
            <a:r>
              <a:rPr lang="en-US" altLang="zh-CN" smtClean="0"/>
              <a:t>+A</a:t>
            </a:r>
          </a:p>
          <a:p>
            <a:pPr marL="514350" indent="-514350">
              <a:buClr>
                <a:srgbClr val="FF0066"/>
              </a:buClr>
              <a:buSzPct val="100000"/>
              <a:buFont typeface="+mj-lt"/>
              <a:buAutoNum type="arabicPeriod"/>
            </a:pPr>
            <a:r>
              <a:rPr lang="zh-CN" altLang="en-US" smtClean="0"/>
              <a:t>堆栈寻址</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80</a:t>
            </a:fld>
            <a:endParaRPr lang="en-US" altLang="zh-CN"/>
          </a:p>
        </p:txBody>
      </p:sp>
      <p:sp>
        <p:nvSpPr>
          <p:cNvPr id="5" name="TextBox 4"/>
          <p:cNvSpPr txBox="1"/>
          <p:nvPr/>
        </p:nvSpPr>
        <p:spPr>
          <a:xfrm>
            <a:off x="6804248" y="4293096"/>
            <a:ext cx="1152128" cy="523220"/>
          </a:xfrm>
          <a:prstGeom prst="rect">
            <a:avLst/>
          </a:prstGeom>
          <a:noFill/>
        </p:spPr>
        <p:txBody>
          <a:bodyPr wrap="square" rtlCol="0">
            <a:spAutoFit/>
          </a:bodyPr>
          <a:lstStyle/>
          <a:p>
            <a:pPr algn="l"/>
            <a:r>
              <a:rPr lang="zh-CN" altLang="en-US" sz="2800" smtClean="0">
                <a:solidFill>
                  <a:srgbClr val="FF6600"/>
                </a:solidFill>
              </a:rPr>
              <a:t>分段</a:t>
            </a:r>
            <a:endParaRPr lang="zh-CN" altLang="en-US" sz="2800">
              <a:solidFill>
                <a:srgbClr val="FF6600"/>
              </a:solidFill>
            </a:endParaRPr>
          </a:p>
        </p:txBody>
      </p:sp>
      <p:sp>
        <p:nvSpPr>
          <p:cNvPr id="6" name="TextBox 5"/>
          <p:cNvSpPr txBox="1"/>
          <p:nvPr/>
        </p:nvSpPr>
        <p:spPr>
          <a:xfrm>
            <a:off x="6804248" y="4777988"/>
            <a:ext cx="1152128" cy="523220"/>
          </a:xfrm>
          <a:prstGeom prst="rect">
            <a:avLst/>
          </a:prstGeom>
          <a:noFill/>
        </p:spPr>
        <p:txBody>
          <a:bodyPr wrap="square" rtlCol="0">
            <a:spAutoFit/>
          </a:bodyPr>
          <a:lstStyle/>
          <a:p>
            <a:pPr algn="l"/>
            <a:r>
              <a:rPr lang="zh-CN" altLang="en-US" sz="2800" smtClean="0">
                <a:solidFill>
                  <a:srgbClr val="FF6600"/>
                </a:solidFill>
              </a:rPr>
              <a:t>数组</a:t>
            </a:r>
            <a:endParaRPr lang="zh-CN" altLang="en-US" sz="2800">
              <a:solidFill>
                <a:srgbClr val="FF6600"/>
              </a:solidFill>
            </a:endParaRPr>
          </a:p>
        </p:txBody>
      </p:sp>
      <p:sp>
        <p:nvSpPr>
          <p:cNvPr id="7" name="TextBox 6"/>
          <p:cNvSpPr txBox="1"/>
          <p:nvPr/>
        </p:nvSpPr>
        <p:spPr>
          <a:xfrm>
            <a:off x="6156176" y="3573016"/>
            <a:ext cx="720080" cy="523220"/>
          </a:xfrm>
          <a:prstGeom prst="rect">
            <a:avLst/>
          </a:prstGeom>
          <a:noFill/>
        </p:spPr>
        <p:txBody>
          <a:bodyPr wrap="square" rtlCol="0">
            <a:spAutoFit/>
          </a:bodyPr>
          <a:lstStyle/>
          <a:p>
            <a:pPr algn="l"/>
            <a:r>
              <a:rPr lang="zh-CN" altLang="en-US" sz="2800" smtClean="0">
                <a:solidFill>
                  <a:srgbClr val="FF0000"/>
                </a:solidFill>
              </a:rPr>
              <a:t>变</a:t>
            </a:r>
            <a:endParaRPr lang="zh-CN" altLang="en-US" sz="2800">
              <a:solidFill>
                <a:srgbClr val="FF0000"/>
              </a:solidFill>
            </a:endParaRPr>
          </a:p>
        </p:txBody>
      </p:sp>
      <p:cxnSp>
        <p:nvCxnSpPr>
          <p:cNvPr id="8" name="直接箭头连接符 7"/>
          <p:cNvCxnSpPr/>
          <p:nvPr/>
        </p:nvCxnSpPr>
        <p:spPr bwMode="auto">
          <a:xfrm rot="5400000">
            <a:off x="6264188" y="4184290"/>
            <a:ext cx="360040" cy="1588"/>
          </a:xfrm>
          <a:prstGeom prst="straightConnector1">
            <a:avLst/>
          </a:prstGeom>
          <a:noFill/>
          <a:ln w="28575" cap="flat" cmpd="sng" algn="ctr">
            <a:solidFill>
              <a:srgbClr val="FF6600"/>
            </a:solidFill>
            <a:prstDash val="solid"/>
            <a:round/>
            <a:headEnd type="none" w="med" len="med"/>
            <a:tailEnd type="triangle" w="med" len="lg"/>
          </a:ln>
          <a:effectLst/>
        </p:spPr>
      </p:cxnSp>
      <p:sp>
        <p:nvSpPr>
          <p:cNvPr id="9" name="TextBox 8"/>
          <p:cNvSpPr txBox="1"/>
          <p:nvPr/>
        </p:nvSpPr>
        <p:spPr>
          <a:xfrm>
            <a:off x="5364089" y="5229200"/>
            <a:ext cx="720080" cy="523220"/>
          </a:xfrm>
          <a:prstGeom prst="rect">
            <a:avLst/>
          </a:prstGeom>
          <a:noFill/>
        </p:spPr>
        <p:txBody>
          <a:bodyPr wrap="square" rtlCol="0">
            <a:spAutoFit/>
          </a:bodyPr>
          <a:lstStyle/>
          <a:p>
            <a:pPr algn="l"/>
            <a:r>
              <a:rPr lang="zh-CN" altLang="en-US" sz="2800" smtClean="0">
                <a:solidFill>
                  <a:srgbClr val="FF0000"/>
                </a:solidFill>
              </a:rPr>
              <a:t>变</a:t>
            </a:r>
            <a:endParaRPr lang="zh-CN" altLang="en-US" sz="2800">
              <a:solidFill>
                <a:srgbClr val="FF0000"/>
              </a:solidFill>
            </a:endParaRPr>
          </a:p>
        </p:txBody>
      </p:sp>
      <p:sp>
        <p:nvSpPr>
          <p:cNvPr id="10" name="任意多边形 9"/>
          <p:cNvSpPr/>
          <p:nvPr/>
        </p:nvSpPr>
        <p:spPr bwMode="auto">
          <a:xfrm>
            <a:off x="4860032" y="5214325"/>
            <a:ext cx="567747" cy="306614"/>
          </a:xfrm>
          <a:custGeom>
            <a:avLst/>
            <a:gdLst>
              <a:gd name="connsiteX0" fmla="*/ 914400 w 914400"/>
              <a:gd name="connsiteY0" fmla="*/ 272142 h 306614"/>
              <a:gd name="connsiteX1" fmla="*/ 522515 w 914400"/>
              <a:gd name="connsiteY1" fmla="*/ 261257 h 306614"/>
              <a:gd name="connsiteX2" fmla="*/ 0 w 914400"/>
              <a:gd name="connsiteY2" fmla="*/ 0 h 306614"/>
            </a:gdLst>
            <a:ahLst/>
            <a:cxnLst>
              <a:cxn ang="0">
                <a:pos x="connsiteX0" y="connsiteY0"/>
              </a:cxn>
              <a:cxn ang="0">
                <a:pos x="connsiteX1" y="connsiteY1"/>
              </a:cxn>
              <a:cxn ang="0">
                <a:pos x="connsiteX2" y="connsiteY2"/>
              </a:cxn>
            </a:cxnLst>
            <a:rect l="l" t="t" r="r" b="b"/>
            <a:pathLst>
              <a:path w="914400" h="306614">
                <a:moveTo>
                  <a:pt x="914400" y="272142"/>
                </a:moveTo>
                <a:cubicBezTo>
                  <a:pt x="794657" y="289378"/>
                  <a:pt x="674915" y="306614"/>
                  <a:pt x="522515" y="261257"/>
                </a:cubicBezTo>
                <a:cubicBezTo>
                  <a:pt x="370115" y="215900"/>
                  <a:pt x="185057" y="107950"/>
                  <a:pt x="0" y="0"/>
                </a:cubicBezTo>
              </a:path>
            </a:pathLst>
          </a:custGeom>
          <a:noFill/>
          <a:ln w="28575" cap="flat" cmpd="sng" algn="ctr">
            <a:solidFill>
              <a:srgbClr val="FF6600"/>
            </a:solidFill>
            <a:prstDash val="solid"/>
            <a:round/>
            <a:headEnd type="none" w="med" len="med"/>
            <a:tailEnd type="triangle" w="med" len="lg"/>
          </a:ln>
          <a:effectLst/>
        </p:spPr>
        <p:txBody>
          <a:bodyPr rtlCol="0" anchor="ctr"/>
          <a:lstStyle/>
          <a:p>
            <a:pPr algn="ctr"/>
            <a:endParaRPr lang="zh-CN" altLang="en-US"/>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5.4</a:t>
            </a:r>
            <a:r>
              <a:rPr lang="en-US" altLang="zh-CN" b="0" smtClean="0"/>
              <a:t> </a:t>
            </a:r>
            <a:r>
              <a:rPr lang="zh-CN" altLang="en-US" b="0" smtClean="0"/>
              <a:t>基本</a:t>
            </a:r>
            <a:r>
              <a:rPr lang="zh-CN" altLang="en-US" b="0" smtClean="0">
                <a:solidFill>
                  <a:srgbClr val="FF0000"/>
                </a:solidFill>
              </a:rPr>
              <a:t>寻址方式</a:t>
            </a:r>
            <a:endParaRPr lang="zh-CN" altLang="en-US" b="0">
              <a:solidFill>
                <a:srgbClr val="FF0000"/>
              </a:solidFill>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81</a:t>
            </a:fld>
            <a:endParaRPr lang="en-US" altLang="zh-CN"/>
          </a:p>
        </p:txBody>
      </p:sp>
      <p:sp>
        <p:nvSpPr>
          <p:cNvPr id="11" name="内容占位符 10"/>
          <p:cNvSpPr>
            <a:spLocks noGrp="1"/>
          </p:cNvSpPr>
          <p:nvPr>
            <p:ph idx="1"/>
          </p:nvPr>
        </p:nvSpPr>
        <p:spPr>
          <a:xfrm>
            <a:off x="4860157" y="2877393"/>
            <a:ext cx="2386608" cy="864096"/>
          </a:xfrm>
        </p:spPr>
        <p:txBody>
          <a:bodyPr/>
          <a:lstStyle/>
          <a:p>
            <a:pPr>
              <a:spcBef>
                <a:spcPts val="0"/>
              </a:spcBef>
            </a:pPr>
            <a:r>
              <a:rPr lang="zh-CN" altLang="en-US" sz="2400" smtClean="0">
                <a:ea typeface="宋体" pitchFamily="2" charset="-122"/>
              </a:rPr>
              <a:t>速度快</a:t>
            </a:r>
            <a:endParaRPr lang="en-US" altLang="zh-CN" sz="2400" smtClean="0">
              <a:ea typeface="宋体" pitchFamily="2" charset="-122"/>
            </a:endParaRPr>
          </a:p>
          <a:p>
            <a:pPr>
              <a:spcBef>
                <a:spcPts val="0"/>
              </a:spcBef>
            </a:pPr>
            <a:r>
              <a:rPr lang="zh-CN" altLang="en-US" sz="2400" smtClean="0">
                <a:ea typeface="宋体" pitchFamily="2" charset="-122"/>
              </a:rPr>
              <a:t>指令长度短</a:t>
            </a:r>
            <a:endParaRPr lang="zh-CN" altLang="en-US" sz="2400">
              <a:ea typeface="宋体" pitchFamily="2" charset="-122"/>
            </a:endParaRPr>
          </a:p>
        </p:txBody>
      </p:sp>
      <p:sp>
        <p:nvSpPr>
          <p:cNvPr id="12" name="Text Box 11"/>
          <p:cNvSpPr txBox="1">
            <a:spLocks noChangeArrowheads="1"/>
          </p:cNvSpPr>
          <p:nvPr/>
        </p:nvSpPr>
        <p:spPr bwMode="auto">
          <a:xfrm>
            <a:off x="251520" y="1844824"/>
            <a:ext cx="2520379" cy="457200"/>
          </a:xfrm>
          <a:prstGeom prst="rect">
            <a:avLst/>
          </a:prstGeom>
          <a:noFill/>
          <a:ln w="28575" algn="ctr">
            <a:noFill/>
            <a:miter lim="800000"/>
            <a:headEnd/>
            <a:tailEnd type="none" w="med" len="lg"/>
          </a:ln>
          <a:effectLst/>
        </p:spPr>
        <p:txBody>
          <a:bodyPr wrap="square">
            <a:spAutoFit/>
          </a:bodyPr>
          <a:lstStyle/>
          <a:p>
            <a:pPr algn="l">
              <a:spcBef>
                <a:spcPct val="50000"/>
              </a:spcBef>
            </a:pPr>
            <a:r>
              <a:rPr lang="en-US" altLang="zh-CN" dirty="0" smtClean="0"/>
              <a:t>2. </a:t>
            </a:r>
            <a:r>
              <a:rPr lang="zh-CN" altLang="en-US" dirty="0" smtClean="0"/>
              <a:t>立即寻址</a:t>
            </a:r>
            <a:endParaRPr lang="zh-CN" altLang="en-US" dirty="0"/>
          </a:p>
        </p:txBody>
      </p:sp>
      <p:sp>
        <p:nvSpPr>
          <p:cNvPr id="13" name="Rectangle 12"/>
          <p:cNvSpPr>
            <a:spLocks noChangeArrowheads="1"/>
          </p:cNvSpPr>
          <p:nvPr/>
        </p:nvSpPr>
        <p:spPr bwMode="auto">
          <a:xfrm>
            <a:off x="539552" y="1123950"/>
            <a:ext cx="1081087" cy="504825"/>
          </a:xfrm>
          <a:prstGeom prst="rect">
            <a:avLst/>
          </a:prstGeom>
          <a:solidFill>
            <a:srgbClr val="FFFF99"/>
          </a:solidFill>
          <a:ln w="28575" algn="ctr">
            <a:solidFill>
              <a:schemeClr val="tx1"/>
            </a:solidFill>
            <a:miter lim="800000"/>
            <a:headEnd/>
            <a:tailEnd type="none" w="med" len="lg"/>
          </a:ln>
          <a:effectLst/>
        </p:spPr>
        <p:txBody>
          <a:bodyPr wrap="none" anchor="ctr"/>
          <a:lstStyle/>
          <a:p>
            <a:r>
              <a:rPr lang="zh-CN" altLang="en-US"/>
              <a:t>操作码</a:t>
            </a:r>
          </a:p>
        </p:txBody>
      </p:sp>
      <p:sp>
        <p:nvSpPr>
          <p:cNvPr id="14" name="Rectangle 13"/>
          <p:cNvSpPr>
            <a:spLocks noChangeArrowheads="1"/>
          </p:cNvSpPr>
          <p:nvPr/>
        </p:nvSpPr>
        <p:spPr bwMode="auto">
          <a:xfrm>
            <a:off x="1620639" y="1123950"/>
            <a:ext cx="1439863" cy="504825"/>
          </a:xfrm>
          <a:prstGeom prst="rect">
            <a:avLst/>
          </a:prstGeom>
          <a:solidFill>
            <a:srgbClr val="FFCCFF"/>
          </a:solidFill>
          <a:ln w="28575" algn="ctr">
            <a:solidFill>
              <a:schemeClr val="tx1"/>
            </a:solidFill>
            <a:miter lim="800000"/>
            <a:headEnd/>
            <a:tailEnd type="none" w="med" len="lg"/>
          </a:ln>
          <a:effectLst/>
        </p:spPr>
        <p:txBody>
          <a:bodyPr wrap="none" anchor="ctr"/>
          <a:lstStyle/>
          <a:p>
            <a:r>
              <a:rPr lang="zh-CN" altLang="en-US"/>
              <a:t>操作数</a:t>
            </a:r>
          </a:p>
        </p:txBody>
      </p:sp>
      <p:sp>
        <p:nvSpPr>
          <p:cNvPr id="15" name="Text Box 14"/>
          <p:cNvSpPr txBox="1">
            <a:spLocks noChangeArrowheads="1"/>
          </p:cNvSpPr>
          <p:nvPr/>
        </p:nvSpPr>
        <p:spPr bwMode="auto">
          <a:xfrm>
            <a:off x="539552" y="620713"/>
            <a:ext cx="2520950"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solidFill>
                  <a:srgbClr val="0000FF"/>
                </a:solidFill>
              </a:rPr>
              <a:t>指令</a:t>
            </a:r>
          </a:p>
        </p:txBody>
      </p:sp>
      <p:sp>
        <p:nvSpPr>
          <p:cNvPr id="16" name="Rectangle 2"/>
          <p:cNvSpPr>
            <a:spLocks noChangeArrowheads="1"/>
          </p:cNvSpPr>
          <p:nvPr/>
        </p:nvSpPr>
        <p:spPr bwMode="auto">
          <a:xfrm>
            <a:off x="7236593" y="1628329"/>
            <a:ext cx="1439863" cy="1944687"/>
          </a:xfrm>
          <a:prstGeom prst="rect">
            <a:avLst/>
          </a:prstGeom>
          <a:solidFill>
            <a:srgbClr val="E5F5FF"/>
          </a:solidFill>
          <a:ln w="28575" algn="ctr">
            <a:solidFill>
              <a:schemeClr val="tx1"/>
            </a:solidFill>
            <a:miter lim="800000"/>
            <a:headEnd/>
            <a:tailEnd type="none" w="med" len="lg"/>
          </a:ln>
          <a:effectLst>
            <a:outerShdw dist="107763" dir="2700000" algn="ctr" rotWithShape="0">
              <a:schemeClr val="bg2">
                <a:alpha val="50000"/>
              </a:schemeClr>
            </a:outerShdw>
          </a:effectLst>
        </p:spPr>
        <p:txBody>
          <a:bodyPr wrap="none" anchor="ctr"/>
          <a:lstStyle/>
          <a:p>
            <a:endParaRPr lang="zh-CN" altLang="en-US"/>
          </a:p>
        </p:txBody>
      </p:sp>
      <p:sp>
        <p:nvSpPr>
          <p:cNvPr id="17" name="Text Box 9"/>
          <p:cNvSpPr txBox="1">
            <a:spLocks noChangeArrowheads="1"/>
          </p:cNvSpPr>
          <p:nvPr/>
        </p:nvSpPr>
        <p:spPr bwMode="auto">
          <a:xfrm>
            <a:off x="4355976" y="2492896"/>
            <a:ext cx="2592388"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smtClean="0"/>
              <a:t>3. </a:t>
            </a:r>
            <a:r>
              <a:rPr lang="zh-CN" altLang="en-US" smtClean="0"/>
              <a:t>寄存器</a:t>
            </a:r>
            <a:r>
              <a:rPr lang="zh-CN" altLang="en-US"/>
              <a:t>寻址</a:t>
            </a:r>
          </a:p>
        </p:txBody>
      </p:sp>
      <p:sp>
        <p:nvSpPr>
          <p:cNvPr id="18" name="Rectangle 10"/>
          <p:cNvSpPr>
            <a:spLocks noChangeArrowheads="1"/>
          </p:cNvSpPr>
          <p:nvPr/>
        </p:nvSpPr>
        <p:spPr bwMode="auto">
          <a:xfrm>
            <a:off x="3852043" y="1123504"/>
            <a:ext cx="1081088" cy="504825"/>
          </a:xfrm>
          <a:prstGeom prst="rect">
            <a:avLst/>
          </a:prstGeom>
          <a:solidFill>
            <a:srgbClr val="FFFF99"/>
          </a:solidFill>
          <a:ln w="28575" algn="ctr">
            <a:solidFill>
              <a:schemeClr val="tx1"/>
            </a:solidFill>
            <a:miter lim="800000"/>
            <a:headEnd/>
            <a:tailEnd type="none" w="med" len="lg"/>
          </a:ln>
          <a:effectLst/>
        </p:spPr>
        <p:txBody>
          <a:bodyPr wrap="none" anchor="ctr"/>
          <a:lstStyle/>
          <a:p>
            <a:r>
              <a:rPr lang="zh-CN" altLang="en-US"/>
              <a:t>操作码</a:t>
            </a:r>
          </a:p>
        </p:txBody>
      </p:sp>
      <p:sp>
        <p:nvSpPr>
          <p:cNvPr id="19" name="Rectangle 11"/>
          <p:cNvSpPr>
            <a:spLocks noChangeArrowheads="1"/>
          </p:cNvSpPr>
          <p:nvPr/>
        </p:nvSpPr>
        <p:spPr bwMode="auto">
          <a:xfrm>
            <a:off x="4933131" y="1123504"/>
            <a:ext cx="1727200" cy="504825"/>
          </a:xfrm>
          <a:prstGeom prst="rect">
            <a:avLst/>
          </a:prstGeom>
          <a:solidFill>
            <a:srgbClr val="CCECFF"/>
          </a:solidFill>
          <a:ln w="28575" algn="ctr">
            <a:solidFill>
              <a:schemeClr val="tx1"/>
            </a:solidFill>
            <a:miter lim="800000"/>
            <a:headEnd/>
            <a:tailEnd type="none" w="med" len="lg"/>
          </a:ln>
          <a:effectLst/>
        </p:spPr>
        <p:txBody>
          <a:bodyPr wrap="none" anchor="ctr"/>
          <a:lstStyle/>
          <a:p>
            <a:r>
              <a:rPr lang="zh-CN" altLang="en-US"/>
              <a:t>寄存器编号</a:t>
            </a:r>
          </a:p>
        </p:txBody>
      </p:sp>
      <p:sp>
        <p:nvSpPr>
          <p:cNvPr id="20" name="Text Box 12"/>
          <p:cNvSpPr txBox="1">
            <a:spLocks noChangeArrowheads="1"/>
          </p:cNvSpPr>
          <p:nvPr/>
        </p:nvSpPr>
        <p:spPr bwMode="auto">
          <a:xfrm>
            <a:off x="3852043" y="620266"/>
            <a:ext cx="2808288"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solidFill>
                  <a:srgbClr val="0000FF"/>
                </a:solidFill>
              </a:rPr>
              <a:t>指令</a:t>
            </a:r>
          </a:p>
        </p:txBody>
      </p:sp>
      <p:sp>
        <p:nvSpPr>
          <p:cNvPr id="21" name="Rectangle 13"/>
          <p:cNvSpPr>
            <a:spLocks noChangeArrowheads="1"/>
          </p:cNvSpPr>
          <p:nvPr/>
        </p:nvSpPr>
        <p:spPr bwMode="auto">
          <a:xfrm>
            <a:off x="7236593" y="2131566"/>
            <a:ext cx="1439863" cy="504825"/>
          </a:xfrm>
          <a:prstGeom prst="rect">
            <a:avLst/>
          </a:prstGeom>
          <a:solidFill>
            <a:srgbClr val="FFCCFF"/>
          </a:solidFill>
          <a:ln w="28575" algn="ctr">
            <a:solidFill>
              <a:schemeClr val="tx1"/>
            </a:solidFill>
            <a:miter lim="800000"/>
            <a:headEnd/>
            <a:tailEnd type="none" w="med" len="lg"/>
          </a:ln>
          <a:effectLst/>
        </p:spPr>
        <p:txBody>
          <a:bodyPr wrap="none" anchor="ctr"/>
          <a:lstStyle/>
          <a:p>
            <a:r>
              <a:rPr lang="zh-CN" altLang="en-US"/>
              <a:t>操作数</a:t>
            </a:r>
          </a:p>
        </p:txBody>
      </p:sp>
      <p:sp>
        <p:nvSpPr>
          <p:cNvPr id="22" name="Text Box 14"/>
          <p:cNvSpPr txBox="1">
            <a:spLocks noChangeArrowheads="1"/>
          </p:cNvSpPr>
          <p:nvPr/>
        </p:nvSpPr>
        <p:spPr bwMode="auto">
          <a:xfrm>
            <a:off x="7236593" y="1125091"/>
            <a:ext cx="14398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solidFill>
                  <a:srgbClr val="0000FF"/>
                </a:solidFill>
              </a:rPr>
              <a:t>寄存器组</a:t>
            </a:r>
          </a:p>
        </p:txBody>
      </p:sp>
      <p:sp>
        <p:nvSpPr>
          <p:cNvPr id="23" name="Line 15"/>
          <p:cNvSpPr>
            <a:spLocks noChangeShapeType="1"/>
          </p:cNvSpPr>
          <p:nvPr/>
        </p:nvSpPr>
        <p:spPr bwMode="auto">
          <a:xfrm>
            <a:off x="5795143" y="1628329"/>
            <a:ext cx="0" cy="792162"/>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24" name="Line 16"/>
          <p:cNvSpPr>
            <a:spLocks noChangeShapeType="1"/>
          </p:cNvSpPr>
          <p:nvPr/>
        </p:nvSpPr>
        <p:spPr bwMode="auto">
          <a:xfrm>
            <a:off x="5795143" y="2420491"/>
            <a:ext cx="1441450"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25" name="Rectangle 20"/>
          <p:cNvSpPr>
            <a:spLocks noChangeArrowheads="1"/>
          </p:cNvSpPr>
          <p:nvPr/>
        </p:nvSpPr>
        <p:spPr bwMode="auto">
          <a:xfrm>
            <a:off x="3924225" y="4292624"/>
            <a:ext cx="1439863" cy="1944688"/>
          </a:xfrm>
          <a:prstGeom prst="rect">
            <a:avLst/>
          </a:prstGeom>
          <a:solidFill>
            <a:srgbClr val="FFE5FF"/>
          </a:solidFill>
          <a:ln w="28575" algn="ctr">
            <a:solidFill>
              <a:schemeClr val="tx1"/>
            </a:solidFill>
            <a:miter lim="800000"/>
            <a:headEnd/>
            <a:tailEnd type="none" w="med" len="lg"/>
          </a:ln>
          <a:effectLst>
            <a:outerShdw dist="107763" dir="2700000" algn="ctr" rotWithShape="0">
              <a:schemeClr val="bg2">
                <a:alpha val="50000"/>
              </a:schemeClr>
            </a:outerShdw>
          </a:effectLst>
        </p:spPr>
        <p:txBody>
          <a:bodyPr wrap="none" anchor="ctr"/>
          <a:lstStyle/>
          <a:p>
            <a:endParaRPr lang="zh-CN" altLang="en-US"/>
          </a:p>
        </p:txBody>
      </p:sp>
      <p:sp>
        <p:nvSpPr>
          <p:cNvPr id="26" name="Text Box 15"/>
          <p:cNvSpPr txBox="1">
            <a:spLocks noChangeArrowheads="1"/>
          </p:cNvSpPr>
          <p:nvPr/>
        </p:nvSpPr>
        <p:spPr bwMode="auto">
          <a:xfrm>
            <a:off x="971475" y="5492774"/>
            <a:ext cx="2592388"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smtClean="0"/>
              <a:t>4. </a:t>
            </a:r>
            <a:r>
              <a:rPr lang="zh-CN" altLang="en-US" smtClean="0"/>
              <a:t>直接寻址</a:t>
            </a:r>
            <a:endParaRPr lang="zh-CN" altLang="en-US"/>
          </a:p>
        </p:txBody>
      </p:sp>
      <p:sp>
        <p:nvSpPr>
          <p:cNvPr id="27" name="Rectangle 16"/>
          <p:cNvSpPr>
            <a:spLocks noChangeArrowheads="1"/>
          </p:cNvSpPr>
          <p:nvPr/>
        </p:nvSpPr>
        <p:spPr bwMode="auto">
          <a:xfrm>
            <a:off x="539675" y="3787799"/>
            <a:ext cx="1081088" cy="504825"/>
          </a:xfrm>
          <a:prstGeom prst="rect">
            <a:avLst/>
          </a:prstGeom>
          <a:solidFill>
            <a:srgbClr val="FFFF99"/>
          </a:solidFill>
          <a:ln w="28575" algn="ctr">
            <a:solidFill>
              <a:schemeClr val="tx1"/>
            </a:solidFill>
            <a:miter lim="800000"/>
            <a:headEnd/>
            <a:tailEnd type="none" w="med" len="lg"/>
          </a:ln>
          <a:effectLst/>
        </p:spPr>
        <p:txBody>
          <a:bodyPr wrap="none" anchor="ctr"/>
          <a:lstStyle/>
          <a:p>
            <a:r>
              <a:rPr lang="zh-CN" altLang="en-US"/>
              <a:t>操作码</a:t>
            </a:r>
          </a:p>
        </p:txBody>
      </p:sp>
      <p:sp>
        <p:nvSpPr>
          <p:cNvPr id="28" name="Rectangle 17"/>
          <p:cNvSpPr>
            <a:spLocks noChangeArrowheads="1"/>
          </p:cNvSpPr>
          <p:nvPr/>
        </p:nvSpPr>
        <p:spPr bwMode="auto">
          <a:xfrm>
            <a:off x="1620763" y="3787799"/>
            <a:ext cx="1727200" cy="504825"/>
          </a:xfrm>
          <a:prstGeom prst="rect">
            <a:avLst/>
          </a:prstGeom>
          <a:solidFill>
            <a:srgbClr val="CCFF99"/>
          </a:solidFill>
          <a:ln w="28575" algn="ctr">
            <a:solidFill>
              <a:schemeClr val="tx1"/>
            </a:solidFill>
            <a:miter lim="800000"/>
            <a:headEnd/>
            <a:tailEnd type="none" w="med" len="lg"/>
          </a:ln>
          <a:effectLst/>
        </p:spPr>
        <p:txBody>
          <a:bodyPr wrap="none" anchor="ctr"/>
          <a:lstStyle/>
          <a:p>
            <a:r>
              <a:rPr lang="zh-CN" altLang="en-US" dirty="0"/>
              <a:t>操作数地址</a:t>
            </a:r>
          </a:p>
        </p:txBody>
      </p:sp>
      <p:sp>
        <p:nvSpPr>
          <p:cNvPr id="29" name="Text Box 18"/>
          <p:cNvSpPr txBox="1">
            <a:spLocks noChangeArrowheads="1"/>
          </p:cNvSpPr>
          <p:nvPr/>
        </p:nvSpPr>
        <p:spPr bwMode="auto">
          <a:xfrm>
            <a:off x="539675" y="3284562"/>
            <a:ext cx="2808288"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solidFill>
                  <a:srgbClr val="0000FF"/>
                </a:solidFill>
              </a:rPr>
              <a:t>指令</a:t>
            </a:r>
          </a:p>
        </p:txBody>
      </p:sp>
      <p:sp>
        <p:nvSpPr>
          <p:cNvPr id="30" name="Rectangle 19"/>
          <p:cNvSpPr>
            <a:spLocks noChangeArrowheads="1"/>
          </p:cNvSpPr>
          <p:nvPr/>
        </p:nvSpPr>
        <p:spPr bwMode="auto">
          <a:xfrm>
            <a:off x="3924225" y="4795862"/>
            <a:ext cx="1439863" cy="504825"/>
          </a:xfrm>
          <a:prstGeom prst="rect">
            <a:avLst/>
          </a:prstGeom>
          <a:solidFill>
            <a:srgbClr val="FFCCFF"/>
          </a:solidFill>
          <a:ln w="28575" algn="ctr">
            <a:solidFill>
              <a:schemeClr val="tx1"/>
            </a:solidFill>
            <a:miter lim="800000"/>
            <a:headEnd/>
            <a:tailEnd type="none" w="med" len="lg"/>
          </a:ln>
          <a:effectLst/>
        </p:spPr>
        <p:txBody>
          <a:bodyPr wrap="none" anchor="ctr"/>
          <a:lstStyle/>
          <a:p>
            <a:r>
              <a:rPr lang="zh-CN" altLang="en-US"/>
              <a:t>操作数</a:t>
            </a:r>
          </a:p>
        </p:txBody>
      </p:sp>
      <p:sp>
        <p:nvSpPr>
          <p:cNvPr id="31" name="Text Box 21"/>
          <p:cNvSpPr txBox="1">
            <a:spLocks noChangeArrowheads="1"/>
          </p:cNvSpPr>
          <p:nvPr/>
        </p:nvSpPr>
        <p:spPr bwMode="auto">
          <a:xfrm>
            <a:off x="3924225" y="3789387"/>
            <a:ext cx="14398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solidFill>
                  <a:srgbClr val="0000FF"/>
                </a:solidFill>
              </a:rPr>
              <a:t>主存</a:t>
            </a:r>
          </a:p>
        </p:txBody>
      </p:sp>
      <p:sp>
        <p:nvSpPr>
          <p:cNvPr id="32" name="Line 22"/>
          <p:cNvSpPr>
            <a:spLocks noChangeShapeType="1"/>
          </p:cNvSpPr>
          <p:nvPr/>
        </p:nvSpPr>
        <p:spPr bwMode="auto">
          <a:xfrm>
            <a:off x="2482775" y="4292624"/>
            <a:ext cx="0" cy="792163"/>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33" name="Line 23"/>
          <p:cNvSpPr>
            <a:spLocks noChangeShapeType="1"/>
          </p:cNvSpPr>
          <p:nvPr/>
        </p:nvSpPr>
        <p:spPr bwMode="auto">
          <a:xfrm>
            <a:off x="2482775" y="5084787"/>
            <a:ext cx="1441450"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3" name="矩形 2"/>
          <p:cNvSpPr/>
          <p:nvPr/>
        </p:nvSpPr>
        <p:spPr>
          <a:xfrm>
            <a:off x="1423831" y="4256993"/>
            <a:ext cx="2117887" cy="461665"/>
          </a:xfrm>
          <a:prstGeom prst="rect">
            <a:avLst/>
          </a:prstGeom>
        </p:spPr>
        <p:txBody>
          <a:bodyPr wrap="none">
            <a:spAutoFit/>
          </a:bodyPr>
          <a:lstStyle/>
          <a:p>
            <a:r>
              <a:rPr lang="zh-CN" altLang="en-US" dirty="0" smtClean="0">
                <a:solidFill>
                  <a:srgbClr val="FF0066"/>
                </a:solidFill>
              </a:rPr>
              <a:t>（主存 地址）</a:t>
            </a:r>
            <a:endParaRPr lang="zh-CN" altLang="en-US" dirty="0">
              <a:solidFill>
                <a:srgbClr val="FF0066"/>
              </a:solidFill>
            </a:endParaRPr>
          </a:p>
        </p:txBody>
      </p:sp>
      <p:sp>
        <p:nvSpPr>
          <p:cNvPr id="5" name="矩形 4"/>
          <p:cNvSpPr/>
          <p:nvPr/>
        </p:nvSpPr>
        <p:spPr bwMode="auto">
          <a:xfrm>
            <a:off x="3707904" y="620266"/>
            <a:ext cx="5128365" cy="3125257"/>
          </a:xfrm>
          <a:prstGeom prst="rect">
            <a:avLst/>
          </a:prstGeom>
          <a:noFill/>
          <a:ln w="28575" cap="flat" cmpd="sng" algn="ctr">
            <a:solidFill>
              <a:schemeClr val="accent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4" name="矩形 33"/>
          <p:cNvSpPr/>
          <p:nvPr/>
        </p:nvSpPr>
        <p:spPr>
          <a:xfrm>
            <a:off x="6588224" y="229555"/>
            <a:ext cx="817853" cy="461665"/>
          </a:xfrm>
          <a:prstGeom prst="rect">
            <a:avLst/>
          </a:prstGeom>
        </p:spPr>
        <p:txBody>
          <a:bodyPr wrap="none">
            <a:spAutoFit/>
          </a:bodyPr>
          <a:lstStyle/>
          <a:p>
            <a:r>
              <a:rPr lang="en-US" altLang="zh-CN" dirty="0" smtClean="0">
                <a:solidFill>
                  <a:schemeClr val="bg2"/>
                </a:solidFill>
              </a:rPr>
              <a:t>CPU</a:t>
            </a:r>
            <a:endParaRPr lang="zh-CN" altLang="en-US" dirty="0">
              <a:solidFill>
                <a:schemeClr val="bg2"/>
              </a:solidFill>
            </a:endParaRPr>
          </a:p>
        </p:txBody>
      </p:sp>
      <p:sp>
        <p:nvSpPr>
          <p:cNvPr id="35" name="矩形 34"/>
          <p:cNvSpPr/>
          <p:nvPr/>
        </p:nvSpPr>
        <p:spPr bwMode="auto">
          <a:xfrm>
            <a:off x="384986" y="3284115"/>
            <a:ext cx="3123138" cy="1945085"/>
          </a:xfrm>
          <a:prstGeom prst="rect">
            <a:avLst/>
          </a:prstGeom>
          <a:noFill/>
          <a:ln w="28575" cap="flat" cmpd="sng" algn="ctr">
            <a:solidFill>
              <a:schemeClr val="accent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6" name="矩形 35"/>
          <p:cNvSpPr/>
          <p:nvPr/>
        </p:nvSpPr>
        <p:spPr>
          <a:xfrm>
            <a:off x="323528" y="2879575"/>
            <a:ext cx="817853" cy="461665"/>
          </a:xfrm>
          <a:prstGeom prst="rect">
            <a:avLst/>
          </a:prstGeom>
        </p:spPr>
        <p:txBody>
          <a:bodyPr wrap="none">
            <a:spAutoFit/>
          </a:bodyPr>
          <a:lstStyle/>
          <a:p>
            <a:r>
              <a:rPr lang="en-US" altLang="zh-CN" dirty="0" smtClean="0">
                <a:solidFill>
                  <a:schemeClr val="bg2"/>
                </a:solidFill>
              </a:rPr>
              <a:t>CPU</a:t>
            </a:r>
            <a:endParaRPr lang="zh-CN" altLang="en-US" dirty="0">
              <a:solidFill>
                <a:schemeClr val="bg2"/>
              </a:solidFill>
            </a:endParaRPr>
          </a:p>
        </p:txBody>
      </p:sp>
      <p:sp>
        <p:nvSpPr>
          <p:cNvPr id="37" name="矩形 36"/>
          <p:cNvSpPr/>
          <p:nvPr/>
        </p:nvSpPr>
        <p:spPr bwMode="auto">
          <a:xfrm>
            <a:off x="355293" y="625547"/>
            <a:ext cx="2920488" cy="1204012"/>
          </a:xfrm>
          <a:prstGeom prst="rect">
            <a:avLst/>
          </a:prstGeom>
          <a:noFill/>
          <a:ln w="28575" cap="flat" cmpd="sng" algn="ctr">
            <a:solidFill>
              <a:schemeClr val="accent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8" name="矩形 37"/>
          <p:cNvSpPr/>
          <p:nvPr/>
        </p:nvSpPr>
        <p:spPr>
          <a:xfrm>
            <a:off x="2555776" y="1803805"/>
            <a:ext cx="817853" cy="461665"/>
          </a:xfrm>
          <a:prstGeom prst="rect">
            <a:avLst/>
          </a:prstGeom>
        </p:spPr>
        <p:txBody>
          <a:bodyPr wrap="none">
            <a:spAutoFit/>
          </a:bodyPr>
          <a:lstStyle/>
          <a:p>
            <a:r>
              <a:rPr lang="en-US" altLang="zh-CN" dirty="0" smtClean="0">
                <a:solidFill>
                  <a:schemeClr val="bg2"/>
                </a:solidFill>
              </a:rPr>
              <a:t>CPU</a:t>
            </a:r>
            <a:endParaRPr lang="zh-CN" altLang="en-US" dirty="0">
              <a:solidFill>
                <a:schemeClr val="bg2"/>
              </a:solidFill>
            </a:endParaRPr>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5.4</a:t>
            </a:r>
            <a:r>
              <a:rPr lang="en-US" altLang="zh-CN" b="0" smtClean="0"/>
              <a:t> </a:t>
            </a:r>
            <a:r>
              <a:rPr lang="zh-CN" altLang="en-US" b="0" smtClean="0"/>
              <a:t>基本</a:t>
            </a:r>
            <a:r>
              <a:rPr lang="zh-CN" altLang="en-US" b="0" smtClean="0">
                <a:solidFill>
                  <a:srgbClr val="FF0000"/>
                </a:solidFill>
              </a:rPr>
              <a:t>寻址方式</a:t>
            </a:r>
            <a:endParaRPr lang="zh-CN" altLang="en-US" b="0">
              <a:solidFill>
                <a:srgbClr val="FF0000"/>
              </a:solidFill>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82</a:t>
            </a:fld>
            <a:endParaRPr lang="en-US" altLang="zh-CN"/>
          </a:p>
        </p:txBody>
      </p:sp>
      <p:sp>
        <p:nvSpPr>
          <p:cNvPr id="5" name="Text Box 24"/>
          <p:cNvSpPr txBox="1">
            <a:spLocks noChangeArrowheads="1"/>
          </p:cNvSpPr>
          <p:nvPr/>
        </p:nvSpPr>
        <p:spPr bwMode="auto">
          <a:xfrm>
            <a:off x="1980332" y="2806080"/>
            <a:ext cx="2592387"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smtClean="0"/>
              <a:t>5. </a:t>
            </a:r>
            <a:r>
              <a:rPr lang="zh-CN" altLang="en-US" smtClean="0"/>
              <a:t>间接寻址</a:t>
            </a:r>
            <a:endParaRPr lang="zh-CN" altLang="en-US"/>
          </a:p>
        </p:txBody>
      </p:sp>
      <p:sp>
        <p:nvSpPr>
          <p:cNvPr id="6" name="Rectangle 25"/>
          <p:cNvSpPr>
            <a:spLocks noChangeArrowheads="1"/>
          </p:cNvSpPr>
          <p:nvPr/>
        </p:nvSpPr>
        <p:spPr bwMode="auto">
          <a:xfrm>
            <a:off x="1618705" y="789038"/>
            <a:ext cx="1081087" cy="504825"/>
          </a:xfrm>
          <a:prstGeom prst="rect">
            <a:avLst/>
          </a:prstGeom>
          <a:solidFill>
            <a:srgbClr val="FFFF99"/>
          </a:solidFill>
          <a:ln w="28575" algn="ctr">
            <a:solidFill>
              <a:schemeClr val="tx1"/>
            </a:solidFill>
            <a:miter lim="800000"/>
            <a:headEnd/>
            <a:tailEnd type="none" w="med" len="lg"/>
          </a:ln>
          <a:effectLst/>
        </p:spPr>
        <p:txBody>
          <a:bodyPr wrap="none" anchor="ctr"/>
          <a:lstStyle/>
          <a:p>
            <a:r>
              <a:rPr lang="zh-CN" altLang="en-US"/>
              <a:t>操作码</a:t>
            </a:r>
          </a:p>
        </p:txBody>
      </p:sp>
      <p:sp>
        <p:nvSpPr>
          <p:cNvPr id="7" name="Text Box 27"/>
          <p:cNvSpPr txBox="1">
            <a:spLocks noChangeArrowheads="1"/>
          </p:cNvSpPr>
          <p:nvPr/>
        </p:nvSpPr>
        <p:spPr bwMode="auto">
          <a:xfrm>
            <a:off x="827187" y="786408"/>
            <a:ext cx="1224533" cy="457200"/>
          </a:xfrm>
          <a:prstGeom prst="rect">
            <a:avLst/>
          </a:prstGeom>
          <a:noFill/>
          <a:ln w="28575" algn="ctr">
            <a:noFill/>
            <a:miter lim="800000"/>
            <a:headEnd/>
            <a:tailEnd type="none" w="med" len="lg"/>
          </a:ln>
          <a:effectLst/>
        </p:spPr>
        <p:txBody>
          <a:bodyPr wrap="square">
            <a:spAutoFit/>
          </a:bodyPr>
          <a:lstStyle/>
          <a:p>
            <a:pPr algn="l">
              <a:spcBef>
                <a:spcPct val="50000"/>
              </a:spcBef>
            </a:pPr>
            <a:r>
              <a:rPr lang="zh-CN" altLang="en-US">
                <a:solidFill>
                  <a:srgbClr val="0000FF"/>
                </a:solidFill>
              </a:rPr>
              <a:t>指令</a:t>
            </a:r>
          </a:p>
        </p:txBody>
      </p:sp>
      <p:sp>
        <p:nvSpPr>
          <p:cNvPr id="8" name="Rectangle 28"/>
          <p:cNvSpPr>
            <a:spLocks noChangeArrowheads="1"/>
          </p:cNvSpPr>
          <p:nvPr/>
        </p:nvSpPr>
        <p:spPr bwMode="auto">
          <a:xfrm>
            <a:off x="2699792" y="789038"/>
            <a:ext cx="2304256" cy="504825"/>
          </a:xfrm>
          <a:prstGeom prst="rect">
            <a:avLst/>
          </a:prstGeom>
          <a:solidFill>
            <a:srgbClr val="CCFF99"/>
          </a:solidFill>
          <a:ln w="28575" algn="ctr">
            <a:solidFill>
              <a:schemeClr val="tx1"/>
            </a:solidFill>
            <a:miter lim="800000"/>
            <a:headEnd/>
            <a:tailEnd type="none" w="med" len="lg"/>
          </a:ln>
          <a:effectLst/>
        </p:spPr>
        <p:txBody>
          <a:bodyPr wrap="none" tIns="0" bIns="0" anchor="ctr" anchorCtr="0"/>
          <a:lstStyle/>
          <a:p>
            <a:r>
              <a:rPr lang="zh-CN" altLang="en-US" sz="2000"/>
              <a:t>操作数</a:t>
            </a:r>
            <a:r>
              <a:rPr lang="zh-CN" altLang="en-US" sz="2000" smtClean="0"/>
              <a:t>地址的</a:t>
            </a:r>
            <a:r>
              <a:rPr lang="zh-CN" altLang="en-US" sz="2000"/>
              <a:t>地址</a:t>
            </a:r>
          </a:p>
        </p:txBody>
      </p:sp>
      <p:sp>
        <p:nvSpPr>
          <p:cNvPr id="9" name="Rectangle 30"/>
          <p:cNvSpPr>
            <a:spLocks noChangeArrowheads="1"/>
          </p:cNvSpPr>
          <p:nvPr/>
        </p:nvSpPr>
        <p:spPr bwMode="auto">
          <a:xfrm>
            <a:off x="5507757" y="1004938"/>
            <a:ext cx="1439862" cy="2232025"/>
          </a:xfrm>
          <a:prstGeom prst="rect">
            <a:avLst/>
          </a:prstGeom>
          <a:solidFill>
            <a:srgbClr val="FFE5FF"/>
          </a:solidFill>
          <a:ln w="28575" algn="ctr">
            <a:solidFill>
              <a:schemeClr val="tx1"/>
            </a:solidFill>
            <a:miter lim="800000"/>
            <a:headEnd/>
            <a:tailEnd type="none" w="med" len="lg"/>
          </a:ln>
          <a:effectLst>
            <a:outerShdw dist="107763" dir="2700000" algn="ctr" rotWithShape="0">
              <a:schemeClr val="bg2">
                <a:alpha val="50000"/>
              </a:schemeClr>
            </a:outerShdw>
          </a:effectLst>
        </p:spPr>
        <p:txBody>
          <a:bodyPr wrap="none" anchor="ctr"/>
          <a:lstStyle/>
          <a:p>
            <a:endParaRPr lang="zh-CN" altLang="en-US"/>
          </a:p>
        </p:txBody>
      </p:sp>
      <p:sp>
        <p:nvSpPr>
          <p:cNvPr id="10" name="Rectangle 31"/>
          <p:cNvSpPr>
            <a:spLocks noChangeArrowheads="1"/>
          </p:cNvSpPr>
          <p:nvPr/>
        </p:nvSpPr>
        <p:spPr bwMode="auto">
          <a:xfrm>
            <a:off x="5507757" y="1508175"/>
            <a:ext cx="1439862" cy="504825"/>
          </a:xfrm>
          <a:prstGeom prst="rect">
            <a:avLst/>
          </a:prstGeom>
          <a:solidFill>
            <a:srgbClr val="FFCCFF"/>
          </a:solidFill>
          <a:ln w="28575" algn="ctr">
            <a:solidFill>
              <a:schemeClr val="tx1"/>
            </a:solidFill>
            <a:miter lim="800000"/>
            <a:headEnd/>
            <a:tailEnd type="none" w="med" len="lg"/>
          </a:ln>
          <a:effectLst/>
        </p:spPr>
        <p:txBody>
          <a:bodyPr wrap="none" anchor="ctr"/>
          <a:lstStyle/>
          <a:p>
            <a:r>
              <a:rPr lang="zh-CN" altLang="en-US"/>
              <a:t>操作数</a:t>
            </a:r>
          </a:p>
        </p:txBody>
      </p:sp>
      <p:sp>
        <p:nvSpPr>
          <p:cNvPr id="12" name="Text Box 32"/>
          <p:cNvSpPr txBox="1">
            <a:spLocks noChangeArrowheads="1"/>
          </p:cNvSpPr>
          <p:nvPr/>
        </p:nvSpPr>
        <p:spPr bwMode="auto">
          <a:xfrm>
            <a:off x="5507757" y="548680"/>
            <a:ext cx="1439862"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solidFill>
                  <a:srgbClr val="0000FF"/>
                </a:solidFill>
              </a:rPr>
              <a:t>主存</a:t>
            </a:r>
          </a:p>
        </p:txBody>
      </p:sp>
      <p:sp>
        <p:nvSpPr>
          <p:cNvPr id="13" name="Rectangle 33"/>
          <p:cNvSpPr>
            <a:spLocks noChangeArrowheads="1"/>
          </p:cNvSpPr>
          <p:nvPr/>
        </p:nvSpPr>
        <p:spPr bwMode="auto">
          <a:xfrm>
            <a:off x="5507757" y="2443213"/>
            <a:ext cx="1439862" cy="504825"/>
          </a:xfrm>
          <a:prstGeom prst="rect">
            <a:avLst/>
          </a:prstGeom>
          <a:solidFill>
            <a:srgbClr val="CCFF99"/>
          </a:solidFill>
          <a:ln w="28575" algn="ctr">
            <a:solidFill>
              <a:schemeClr val="tx1"/>
            </a:solidFill>
            <a:miter lim="800000"/>
            <a:headEnd/>
            <a:tailEnd type="none" w="med" len="lg"/>
          </a:ln>
          <a:effectLst/>
        </p:spPr>
        <p:txBody>
          <a:bodyPr wrap="none" anchor="ctr"/>
          <a:lstStyle/>
          <a:p>
            <a:r>
              <a:rPr lang="zh-CN" altLang="en-US" sz="2000"/>
              <a:t>操作数地址</a:t>
            </a:r>
          </a:p>
        </p:txBody>
      </p:sp>
      <p:sp>
        <p:nvSpPr>
          <p:cNvPr id="14" name="Line 34"/>
          <p:cNvSpPr>
            <a:spLocks noChangeShapeType="1"/>
          </p:cNvSpPr>
          <p:nvPr/>
        </p:nvSpPr>
        <p:spPr bwMode="auto">
          <a:xfrm>
            <a:off x="3851994" y="1292275"/>
            <a:ext cx="0" cy="1368425"/>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15" name="Line 35"/>
          <p:cNvSpPr>
            <a:spLocks noChangeShapeType="1"/>
          </p:cNvSpPr>
          <p:nvPr/>
        </p:nvSpPr>
        <p:spPr bwMode="auto">
          <a:xfrm>
            <a:off x="3851994" y="2660700"/>
            <a:ext cx="1655763"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6" name="Line 36"/>
          <p:cNvSpPr>
            <a:spLocks noChangeShapeType="1"/>
          </p:cNvSpPr>
          <p:nvPr/>
        </p:nvSpPr>
        <p:spPr bwMode="auto">
          <a:xfrm>
            <a:off x="6947619" y="2660700"/>
            <a:ext cx="720725" cy="0"/>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17" name="Line 37"/>
          <p:cNvSpPr>
            <a:spLocks noChangeShapeType="1"/>
          </p:cNvSpPr>
          <p:nvPr/>
        </p:nvSpPr>
        <p:spPr bwMode="auto">
          <a:xfrm flipV="1">
            <a:off x="7668344" y="1797100"/>
            <a:ext cx="0" cy="863600"/>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18" name="Line 38"/>
          <p:cNvSpPr>
            <a:spLocks noChangeShapeType="1"/>
          </p:cNvSpPr>
          <p:nvPr/>
        </p:nvSpPr>
        <p:spPr bwMode="auto">
          <a:xfrm flipH="1">
            <a:off x="6947619" y="1797100"/>
            <a:ext cx="720725"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9" name="Rectangle 30"/>
          <p:cNvSpPr>
            <a:spLocks noChangeArrowheads="1"/>
          </p:cNvSpPr>
          <p:nvPr/>
        </p:nvSpPr>
        <p:spPr bwMode="auto">
          <a:xfrm>
            <a:off x="4140200" y="4317628"/>
            <a:ext cx="1439863" cy="1944688"/>
          </a:xfrm>
          <a:prstGeom prst="rect">
            <a:avLst/>
          </a:prstGeom>
          <a:solidFill>
            <a:srgbClr val="E5F5FF"/>
          </a:solidFill>
          <a:ln w="28575" algn="ctr">
            <a:solidFill>
              <a:schemeClr val="tx1"/>
            </a:solidFill>
            <a:miter lim="800000"/>
            <a:headEnd/>
            <a:tailEnd type="none" w="med" len="lg"/>
          </a:ln>
          <a:effectLst>
            <a:outerShdw dist="107763" dir="2700000" algn="ctr" rotWithShape="0">
              <a:schemeClr val="bg2">
                <a:alpha val="50000"/>
              </a:schemeClr>
            </a:outerShdw>
          </a:effectLst>
        </p:spPr>
        <p:txBody>
          <a:bodyPr wrap="none" anchor="ctr"/>
          <a:lstStyle/>
          <a:p>
            <a:endParaRPr lang="zh-CN" altLang="en-US"/>
          </a:p>
        </p:txBody>
      </p:sp>
      <p:sp>
        <p:nvSpPr>
          <p:cNvPr id="20" name="Text Box 31"/>
          <p:cNvSpPr txBox="1">
            <a:spLocks noChangeArrowheads="1"/>
          </p:cNvSpPr>
          <p:nvPr/>
        </p:nvSpPr>
        <p:spPr bwMode="auto">
          <a:xfrm>
            <a:off x="755650" y="5759078"/>
            <a:ext cx="3024188"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smtClean="0"/>
              <a:t>6. </a:t>
            </a:r>
            <a:r>
              <a:rPr lang="zh-CN" altLang="en-US" smtClean="0"/>
              <a:t>寄存器</a:t>
            </a:r>
            <a:r>
              <a:rPr lang="zh-CN" altLang="en-US"/>
              <a:t>间接寻址</a:t>
            </a:r>
          </a:p>
        </p:txBody>
      </p:sp>
      <p:sp>
        <p:nvSpPr>
          <p:cNvPr id="21" name="Rectangle 32"/>
          <p:cNvSpPr>
            <a:spLocks noChangeArrowheads="1"/>
          </p:cNvSpPr>
          <p:nvPr/>
        </p:nvSpPr>
        <p:spPr bwMode="auto">
          <a:xfrm>
            <a:off x="755650" y="3812803"/>
            <a:ext cx="1081088" cy="504825"/>
          </a:xfrm>
          <a:prstGeom prst="rect">
            <a:avLst/>
          </a:prstGeom>
          <a:solidFill>
            <a:srgbClr val="FFFF99"/>
          </a:solidFill>
          <a:ln w="28575" algn="ctr">
            <a:solidFill>
              <a:schemeClr val="tx1"/>
            </a:solidFill>
            <a:miter lim="800000"/>
            <a:headEnd/>
            <a:tailEnd type="none" w="med" len="lg"/>
          </a:ln>
          <a:effectLst/>
        </p:spPr>
        <p:txBody>
          <a:bodyPr wrap="none" anchor="ctr"/>
          <a:lstStyle/>
          <a:p>
            <a:r>
              <a:rPr lang="zh-CN" altLang="en-US"/>
              <a:t>操作码</a:t>
            </a:r>
          </a:p>
        </p:txBody>
      </p:sp>
      <p:sp>
        <p:nvSpPr>
          <p:cNvPr id="22" name="Rectangle 33"/>
          <p:cNvSpPr>
            <a:spLocks noChangeArrowheads="1"/>
          </p:cNvSpPr>
          <p:nvPr/>
        </p:nvSpPr>
        <p:spPr bwMode="auto">
          <a:xfrm>
            <a:off x="1836738" y="3812803"/>
            <a:ext cx="1727200" cy="504825"/>
          </a:xfrm>
          <a:prstGeom prst="rect">
            <a:avLst/>
          </a:prstGeom>
          <a:solidFill>
            <a:srgbClr val="CCECFF"/>
          </a:solidFill>
          <a:ln w="28575" algn="ctr">
            <a:solidFill>
              <a:schemeClr val="tx1"/>
            </a:solidFill>
            <a:miter lim="800000"/>
            <a:headEnd/>
            <a:tailEnd type="none" w="med" len="lg"/>
          </a:ln>
          <a:effectLst/>
        </p:spPr>
        <p:txBody>
          <a:bodyPr wrap="none" anchor="ctr"/>
          <a:lstStyle/>
          <a:p>
            <a:r>
              <a:rPr lang="zh-CN" altLang="en-US"/>
              <a:t>寄存器编号</a:t>
            </a:r>
          </a:p>
        </p:txBody>
      </p:sp>
      <p:sp>
        <p:nvSpPr>
          <p:cNvPr id="23" name="Text Box 34"/>
          <p:cNvSpPr txBox="1">
            <a:spLocks noChangeArrowheads="1"/>
          </p:cNvSpPr>
          <p:nvPr/>
        </p:nvSpPr>
        <p:spPr bwMode="auto">
          <a:xfrm>
            <a:off x="755650" y="3356992"/>
            <a:ext cx="2808288"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solidFill>
                  <a:srgbClr val="0000FF"/>
                </a:solidFill>
              </a:rPr>
              <a:t>指令</a:t>
            </a:r>
          </a:p>
        </p:txBody>
      </p:sp>
      <p:sp>
        <p:nvSpPr>
          <p:cNvPr id="24" name="Rectangle 35"/>
          <p:cNvSpPr>
            <a:spLocks noChangeArrowheads="1"/>
          </p:cNvSpPr>
          <p:nvPr/>
        </p:nvSpPr>
        <p:spPr bwMode="auto">
          <a:xfrm>
            <a:off x="4140200" y="4820866"/>
            <a:ext cx="1439863" cy="504825"/>
          </a:xfrm>
          <a:prstGeom prst="rect">
            <a:avLst/>
          </a:prstGeom>
          <a:solidFill>
            <a:srgbClr val="CCFF99"/>
          </a:solidFill>
          <a:ln w="28575" algn="ctr">
            <a:solidFill>
              <a:schemeClr val="tx1"/>
            </a:solidFill>
            <a:miter lim="800000"/>
            <a:headEnd/>
            <a:tailEnd type="none" w="med" len="lg"/>
          </a:ln>
          <a:effectLst/>
        </p:spPr>
        <p:txBody>
          <a:bodyPr wrap="none" anchor="ctr"/>
          <a:lstStyle/>
          <a:p>
            <a:r>
              <a:rPr lang="zh-CN" altLang="en-US" sz="2000"/>
              <a:t>操作数地址</a:t>
            </a:r>
          </a:p>
        </p:txBody>
      </p:sp>
      <p:sp>
        <p:nvSpPr>
          <p:cNvPr id="25" name="Text Box 36"/>
          <p:cNvSpPr txBox="1">
            <a:spLocks noChangeArrowheads="1"/>
          </p:cNvSpPr>
          <p:nvPr/>
        </p:nvSpPr>
        <p:spPr bwMode="auto">
          <a:xfrm>
            <a:off x="4140200" y="3861048"/>
            <a:ext cx="14398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solidFill>
                  <a:srgbClr val="0000FF"/>
                </a:solidFill>
              </a:rPr>
              <a:t>寄存器组</a:t>
            </a:r>
          </a:p>
        </p:txBody>
      </p:sp>
      <p:sp>
        <p:nvSpPr>
          <p:cNvPr id="26" name="Line 37"/>
          <p:cNvSpPr>
            <a:spLocks noChangeShapeType="1"/>
          </p:cNvSpPr>
          <p:nvPr/>
        </p:nvSpPr>
        <p:spPr bwMode="auto">
          <a:xfrm>
            <a:off x="2698750" y="4317628"/>
            <a:ext cx="0" cy="792163"/>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27" name="Line 38"/>
          <p:cNvSpPr>
            <a:spLocks noChangeShapeType="1"/>
          </p:cNvSpPr>
          <p:nvPr/>
        </p:nvSpPr>
        <p:spPr bwMode="auto">
          <a:xfrm>
            <a:off x="2698750" y="5109791"/>
            <a:ext cx="1441450"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28" name="Rectangle 39"/>
          <p:cNvSpPr>
            <a:spLocks noChangeArrowheads="1"/>
          </p:cNvSpPr>
          <p:nvPr/>
        </p:nvSpPr>
        <p:spPr bwMode="auto">
          <a:xfrm>
            <a:off x="6661150" y="4316041"/>
            <a:ext cx="1439863" cy="1944687"/>
          </a:xfrm>
          <a:prstGeom prst="rect">
            <a:avLst/>
          </a:prstGeom>
          <a:solidFill>
            <a:srgbClr val="FFE5FF"/>
          </a:solidFill>
          <a:ln w="28575" algn="ctr">
            <a:solidFill>
              <a:schemeClr val="tx1"/>
            </a:solidFill>
            <a:miter lim="800000"/>
            <a:headEnd/>
            <a:tailEnd type="none" w="med" len="lg"/>
          </a:ln>
          <a:effectLst>
            <a:outerShdw dist="107763" dir="2700000" algn="ctr" rotWithShape="0">
              <a:schemeClr val="bg2">
                <a:alpha val="50000"/>
              </a:schemeClr>
            </a:outerShdw>
          </a:effectLst>
        </p:spPr>
        <p:txBody>
          <a:bodyPr wrap="none" anchor="ctr"/>
          <a:lstStyle/>
          <a:p>
            <a:endParaRPr lang="zh-CN" altLang="en-US"/>
          </a:p>
        </p:txBody>
      </p:sp>
      <p:sp>
        <p:nvSpPr>
          <p:cNvPr id="29" name="Rectangle 40"/>
          <p:cNvSpPr>
            <a:spLocks noChangeArrowheads="1"/>
          </p:cNvSpPr>
          <p:nvPr/>
        </p:nvSpPr>
        <p:spPr bwMode="auto">
          <a:xfrm>
            <a:off x="6661150" y="4819278"/>
            <a:ext cx="1439863" cy="504825"/>
          </a:xfrm>
          <a:prstGeom prst="rect">
            <a:avLst/>
          </a:prstGeom>
          <a:solidFill>
            <a:srgbClr val="FFCCFF"/>
          </a:solidFill>
          <a:ln w="28575" algn="ctr">
            <a:solidFill>
              <a:schemeClr val="tx1"/>
            </a:solidFill>
            <a:miter lim="800000"/>
            <a:headEnd/>
            <a:tailEnd type="none" w="med" len="lg"/>
          </a:ln>
          <a:effectLst/>
        </p:spPr>
        <p:txBody>
          <a:bodyPr wrap="none" anchor="ctr"/>
          <a:lstStyle/>
          <a:p>
            <a:r>
              <a:rPr lang="zh-CN" altLang="en-US"/>
              <a:t>操作数</a:t>
            </a:r>
          </a:p>
        </p:txBody>
      </p:sp>
      <p:sp>
        <p:nvSpPr>
          <p:cNvPr id="30" name="Text Box 41"/>
          <p:cNvSpPr txBox="1">
            <a:spLocks noChangeArrowheads="1"/>
          </p:cNvSpPr>
          <p:nvPr/>
        </p:nvSpPr>
        <p:spPr bwMode="auto">
          <a:xfrm>
            <a:off x="6661150" y="3861048"/>
            <a:ext cx="14398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solidFill>
                  <a:srgbClr val="0000FF"/>
                </a:solidFill>
              </a:rPr>
              <a:t>主存</a:t>
            </a:r>
          </a:p>
        </p:txBody>
      </p:sp>
      <p:sp>
        <p:nvSpPr>
          <p:cNvPr id="31" name="Line 42"/>
          <p:cNvSpPr>
            <a:spLocks noChangeShapeType="1"/>
          </p:cNvSpPr>
          <p:nvPr/>
        </p:nvSpPr>
        <p:spPr bwMode="auto">
          <a:xfrm>
            <a:off x="5580063" y="5109791"/>
            <a:ext cx="1081087"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32" name="矩形 31"/>
          <p:cNvSpPr/>
          <p:nvPr/>
        </p:nvSpPr>
        <p:spPr bwMode="auto">
          <a:xfrm>
            <a:off x="596953" y="3378252"/>
            <a:ext cx="5214762" cy="3119264"/>
          </a:xfrm>
          <a:prstGeom prst="rect">
            <a:avLst/>
          </a:prstGeom>
          <a:noFill/>
          <a:ln w="28575" cap="flat" cmpd="sng" algn="ctr">
            <a:solidFill>
              <a:schemeClr val="accent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3" name="矩形 32"/>
          <p:cNvSpPr/>
          <p:nvPr/>
        </p:nvSpPr>
        <p:spPr>
          <a:xfrm>
            <a:off x="578391" y="2954776"/>
            <a:ext cx="831631" cy="461665"/>
          </a:xfrm>
          <a:prstGeom prst="rect">
            <a:avLst/>
          </a:prstGeom>
        </p:spPr>
        <p:txBody>
          <a:bodyPr wrap="square">
            <a:spAutoFit/>
          </a:bodyPr>
          <a:lstStyle/>
          <a:p>
            <a:r>
              <a:rPr lang="en-US" altLang="zh-CN" dirty="0" smtClean="0">
                <a:solidFill>
                  <a:schemeClr val="bg2"/>
                </a:solidFill>
              </a:rPr>
              <a:t>CPU</a:t>
            </a:r>
            <a:endParaRPr lang="zh-CN" altLang="en-US" dirty="0">
              <a:solidFill>
                <a:schemeClr val="bg2"/>
              </a:solidFill>
            </a:endParaRPr>
          </a:p>
        </p:txBody>
      </p:sp>
      <p:sp>
        <p:nvSpPr>
          <p:cNvPr id="34" name="矩形 33"/>
          <p:cNvSpPr/>
          <p:nvPr/>
        </p:nvSpPr>
        <p:spPr bwMode="auto">
          <a:xfrm>
            <a:off x="827187" y="635716"/>
            <a:ext cx="4320877" cy="2170363"/>
          </a:xfrm>
          <a:prstGeom prst="rect">
            <a:avLst/>
          </a:prstGeom>
          <a:noFill/>
          <a:ln w="28575" cap="flat" cmpd="sng" algn="ctr">
            <a:solidFill>
              <a:schemeClr val="accent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5" name="矩形 34"/>
          <p:cNvSpPr/>
          <p:nvPr/>
        </p:nvSpPr>
        <p:spPr>
          <a:xfrm>
            <a:off x="843791" y="2365299"/>
            <a:ext cx="831631" cy="461665"/>
          </a:xfrm>
          <a:prstGeom prst="rect">
            <a:avLst/>
          </a:prstGeom>
        </p:spPr>
        <p:txBody>
          <a:bodyPr wrap="square">
            <a:spAutoFit/>
          </a:bodyPr>
          <a:lstStyle/>
          <a:p>
            <a:r>
              <a:rPr lang="en-US" altLang="zh-CN" dirty="0" smtClean="0">
                <a:solidFill>
                  <a:schemeClr val="bg2"/>
                </a:solidFill>
              </a:rPr>
              <a:t>CPU</a:t>
            </a:r>
            <a:endParaRPr lang="zh-CN" altLang="en-US" dirty="0">
              <a:solidFill>
                <a:schemeClr val="bg2"/>
              </a:solidFill>
            </a:endParaRPr>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5.4</a:t>
            </a:r>
            <a:r>
              <a:rPr lang="en-US" altLang="zh-CN" b="0" smtClean="0"/>
              <a:t> </a:t>
            </a:r>
            <a:r>
              <a:rPr lang="zh-CN" altLang="en-US" b="0" smtClean="0"/>
              <a:t>基本</a:t>
            </a:r>
            <a:r>
              <a:rPr lang="zh-CN" altLang="en-US" b="0" smtClean="0">
                <a:solidFill>
                  <a:srgbClr val="FF0000"/>
                </a:solidFill>
              </a:rPr>
              <a:t>寻址方式</a:t>
            </a:r>
            <a:endParaRPr lang="zh-CN" altLang="en-US" b="0">
              <a:solidFill>
                <a:srgbClr val="FF0000"/>
              </a:solidFill>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83</a:t>
            </a:fld>
            <a:endParaRPr lang="en-US" altLang="zh-CN"/>
          </a:p>
        </p:txBody>
      </p:sp>
      <p:sp>
        <p:nvSpPr>
          <p:cNvPr id="5" name="Text Box 14"/>
          <p:cNvSpPr txBox="1">
            <a:spLocks noChangeArrowheads="1"/>
          </p:cNvSpPr>
          <p:nvPr/>
        </p:nvSpPr>
        <p:spPr bwMode="auto">
          <a:xfrm>
            <a:off x="2769617" y="5157192"/>
            <a:ext cx="3024188"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dirty="0" smtClean="0"/>
              <a:t>7.  </a:t>
            </a:r>
            <a:r>
              <a:rPr lang="en-US" altLang="zh-CN" dirty="0"/>
              <a:t>PC</a:t>
            </a:r>
            <a:r>
              <a:rPr lang="zh-CN" altLang="en-US" dirty="0"/>
              <a:t>相对寻址</a:t>
            </a:r>
          </a:p>
        </p:txBody>
      </p:sp>
      <p:sp>
        <p:nvSpPr>
          <p:cNvPr id="6" name="Rectangle 15"/>
          <p:cNvSpPr>
            <a:spLocks noChangeArrowheads="1"/>
          </p:cNvSpPr>
          <p:nvPr/>
        </p:nvSpPr>
        <p:spPr bwMode="auto">
          <a:xfrm>
            <a:off x="969839" y="1657972"/>
            <a:ext cx="1081087" cy="504825"/>
          </a:xfrm>
          <a:prstGeom prst="rect">
            <a:avLst/>
          </a:prstGeom>
          <a:solidFill>
            <a:srgbClr val="FFFF99"/>
          </a:solidFill>
          <a:ln w="28575" algn="ctr">
            <a:solidFill>
              <a:schemeClr val="tx1"/>
            </a:solidFill>
            <a:miter lim="800000"/>
            <a:headEnd/>
            <a:tailEnd type="none" w="med" len="lg"/>
          </a:ln>
          <a:effectLst/>
        </p:spPr>
        <p:txBody>
          <a:bodyPr wrap="none" anchor="ctr"/>
          <a:lstStyle/>
          <a:p>
            <a:r>
              <a:rPr lang="zh-CN" altLang="en-US"/>
              <a:t>操作码</a:t>
            </a:r>
          </a:p>
        </p:txBody>
      </p:sp>
      <p:sp>
        <p:nvSpPr>
          <p:cNvPr id="7" name="Rectangle 16"/>
          <p:cNvSpPr>
            <a:spLocks noChangeArrowheads="1"/>
          </p:cNvSpPr>
          <p:nvPr/>
        </p:nvSpPr>
        <p:spPr bwMode="auto">
          <a:xfrm>
            <a:off x="2050926" y="1657972"/>
            <a:ext cx="2590800" cy="504825"/>
          </a:xfrm>
          <a:prstGeom prst="rect">
            <a:avLst/>
          </a:prstGeom>
          <a:solidFill>
            <a:srgbClr val="CCFF99"/>
          </a:solidFill>
          <a:ln w="28575" algn="ctr">
            <a:solidFill>
              <a:schemeClr val="tx1"/>
            </a:solidFill>
            <a:miter lim="800000"/>
            <a:headEnd/>
            <a:tailEnd type="none" w="med" len="lg"/>
          </a:ln>
          <a:effectLst/>
        </p:spPr>
        <p:txBody>
          <a:bodyPr wrap="none" anchor="ctr"/>
          <a:lstStyle/>
          <a:p>
            <a:r>
              <a:rPr lang="zh-CN" altLang="en-US" dirty="0"/>
              <a:t>地址偏移</a:t>
            </a:r>
            <a:r>
              <a:rPr lang="en-US" altLang="zh-CN" dirty="0" smtClean="0"/>
              <a:t>D</a:t>
            </a:r>
            <a:r>
              <a:rPr lang="en-US" altLang="zh-CN" dirty="0">
                <a:latin typeface="宋体" panose="02010600030101010101" pitchFamily="2" charset="-122"/>
                <a:ea typeface="宋体" panose="02010600030101010101" pitchFamily="2" charset="-122"/>
              </a:rPr>
              <a:t>(</a:t>
            </a:r>
            <a:r>
              <a:rPr lang="zh-CN" altLang="en-US" dirty="0" smtClean="0"/>
              <a:t>补码</a:t>
            </a:r>
            <a:r>
              <a:rPr lang="en-US" altLang="zh-CN" dirty="0" smtClean="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8" name="Text Box 17"/>
          <p:cNvSpPr txBox="1">
            <a:spLocks noChangeArrowheads="1"/>
          </p:cNvSpPr>
          <p:nvPr/>
        </p:nvSpPr>
        <p:spPr bwMode="auto">
          <a:xfrm>
            <a:off x="969839" y="1243608"/>
            <a:ext cx="3671887" cy="457200"/>
          </a:xfrm>
          <a:prstGeom prst="rect">
            <a:avLst/>
          </a:prstGeom>
          <a:noFill/>
          <a:ln w="28575" algn="ctr">
            <a:noFill/>
            <a:miter lim="800000"/>
            <a:headEnd/>
            <a:tailEnd type="none" w="med" len="lg"/>
          </a:ln>
          <a:effectLst/>
        </p:spPr>
        <p:txBody>
          <a:bodyPr wrap="square">
            <a:spAutoFit/>
          </a:bodyPr>
          <a:lstStyle/>
          <a:p>
            <a:pPr>
              <a:spcBef>
                <a:spcPct val="50000"/>
              </a:spcBef>
            </a:pPr>
            <a:r>
              <a:rPr lang="zh-CN" altLang="en-US" dirty="0">
                <a:solidFill>
                  <a:srgbClr val="0000FF"/>
                </a:solidFill>
              </a:rPr>
              <a:t>指令</a:t>
            </a:r>
          </a:p>
        </p:txBody>
      </p:sp>
      <p:sp>
        <p:nvSpPr>
          <p:cNvPr id="9" name="Line 20"/>
          <p:cNvSpPr>
            <a:spLocks noChangeShapeType="1"/>
          </p:cNvSpPr>
          <p:nvPr/>
        </p:nvSpPr>
        <p:spPr bwMode="auto">
          <a:xfrm>
            <a:off x="3340832" y="2162797"/>
            <a:ext cx="0" cy="384733"/>
          </a:xfrm>
          <a:prstGeom prst="line">
            <a:avLst/>
          </a:prstGeom>
          <a:noFill/>
          <a:ln w="28575">
            <a:solidFill>
              <a:schemeClr val="tx1"/>
            </a:solidFill>
            <a:round/>
            <a:headEnd/>
            <a:tailEnd type="triangle" w="med" len="lg"/>
          </a:ln>
          <a:effectLst/>
        </p:spPr>
        <p:txBody>
          <a:bodyPr wrap="square">
            <a:spAutoFit/>
          </a:bodyPr>
          <a:lstStyle/>
          <a:p>
            <a:endParaRPr lang="zh-CN" altLang="en-US"/>
          </a:p>
        </p:txBody>
      </p:sp>
      <p:sp>
        <p:nvSpPr>
          <p:cNvPr id="12" name="Rectangle 22"/>
          <p:cNvSpPr>
            <a:spLocks noChangeArrowheads="1"/>
          </p:cNvSpPr>
          <p:nvPr/>
        </p:nvSpPr>
        <p:spPr bwMode="auto">
          <a:xfrm>
            <a:off x="6888692" y="3029396"/>
            <a:ext cx="1439862" cy="1944687"/>
          </a:xfrm>
          <a:prstGeom prst="rect">
            <a:avLst/>
          </a:prstGeom>
          <a:solidFill>
            <a:srgbClr val="FFE5FF"/>
          </a:solidFill>
          <a:ln w="28575" algn="ctr">
            <a:solidFill>
              <a:schemeClr val="tx1"/>
            </a:solidFill>
            <a:miter lim="800000"/>
            <a:headEnd/>
            <a:tailEnd type="none" w="med" len="lg"/>
          </a:ln>
          <a:effectLst>
            <a:outerShdw dist="107763" dir="2700000" algn="ctr" rotWithShape="0">
              <a:schemeClr val="bg2">
                <a:alpha val="50000"/>
              </a:schemeClr>
            </a:outerShdw>
          </a:effectLst>
        </p:spPr>
        <p:txBody>
          <a:bodyPr wrap="none" anchor="ctr"/>
          <a:lstStyle/>
          <a:p>
            <a:endParaRPr lang="zh-CN" altLang="en-US"/>
          </a:p>
        </p:txBody>
      </p:sp>
      <p:sp>
        <p:nvSpPr>
          <p:cNvPr id="13" name="Rectangle 23"/>
          <p:cNvSpPr>
            <a:spLocks noChangeArrowheads="1"/>
          </p:cNvSpPr>
          <p:nvPr/>
        </p:nvSpPr>
        <p:spPr bwMode="auto">
          <a:xfrm>
            <a:off x="6888692" y="3532633"/>
            <a:ext cx="1439862" cy="504825"/>
          </a:xfrm>
          <a:prstGeom prst="rect">
            <a:avLst/>
          </a:prstGeom>
          <a:solidFill>
            <a:srgbClr val="FFCCFF"/>
          </a:solidFill>
          <a:ln w="28575" algn="ctr">
            <a:solidFill>
              <a:schemeClr val="tx1"/>
            </a:solidFill>
            <a:miter lim="800000"/>
            <a:headEnd/>
            <a:tailEnd type="none" w="med" len="lg"/>
          </a:ln>
          <a:effectLst/>
        </p:spPr>
        <p:txBody>
          <a:bodyPr wrap="none" anchor="ctr"/>
          <a:lstStyle/>
          <a:p>
            <a:r>
              <a:rPr lang="zh-CN" altLang="en-US" dirty="0" smtClean="0"/>
              <a:t>指令</a:t>
            </a:r>
            <a:endParaRPr lang="zh-CN" altLang="en-US" dirty="0"/>
          </a:p>
        </p:txBody>
      </p:sp>
      <p:sp>
        <p:nvSpPr>
          <p:cNvPr id="14" name="Text Box 24"/>
          <p:cNvSpPr txBox="1">
            <a:spLocks noChangeArrowheads="1"/>
          </p:cNvSpPr>
          <p:nvPr/>
        </p:nvSpPr>
        <p:spPr bwMode="auto">
          <a:xfrm>
            <a:off x="6888692" y="2526158"/>
            <a:ext cx="1439862"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solidFill>
                  <a:srgbClr val="0000FF"/>
                </a:solidFill>
              </a:rPr>
              <a:t>主存</a:t>
            </a:r>
          </a:p>
        </p:txBody>
      </p:sp>
      <p:sp>
        <p:nvSpPr>
          <p:cNvPr id="15" name="Line 25"/>
          <p:cNvSpPr>
            <a:spLocks noChangeShapeType="1"/>
          </p:cNvSpPr>
          <p:nvPr/>
        </p:nvSpPr>
        <p:spPr bwMode="auto">
          <a:xfrm>
            <a:off x="4473616" y="3789040"/>
            <a:ext cx="2415076" cy="0"/>
          </a:xfrm>
          <a:prstGeom prst="line">
            <a:avLst/>
          </a:prstGeom>
          <a:noFill/>
          <a:ln w="28575">
            <a:solidFill>
              <a:schemeClr val="tx1"/>
            </a:solidFill>
            <a:round/>
            <a:headEnd/>
            <a:tailEnd type="triangle" w="med" len="lg"/>
          </a:ln>
          <a:effectLst/>
        </p:spPr>
        <p:txBody>
          <a:bodyPr wrap="square">
            <a:spAutoFit/>
          </a:bodyPr>
          <a:lstStyle/>
          <a:p>
            <a:endParaRPr lang="zh-CN" altLang="en-US"/>
          </a:p>
        </p:txBody>
      </p:sp>
      <p:sp>
        <p:nvSpPr>
          <p:cNvPr id="16" name="Oval 26"/>
          <p:cNvSpPr>
            <a:spLocks noChangeArrowheads="1"/>
          </p:cNvSpPr>
          <p:nvPr/>
        </p:nvSpPr>
        <p:spPr bwMode="auto">
          <a:xfrm>
            <a:off x="3062980" y="2552183"/>
            <a:ext cx="576262" cy="576262"/>
          </a:xfrm>
          <a:prstGeom prst="ellipse">
            <a:avLst/>
          </a:prstGeom>
          <a:solidFill>
            <a:srgbClr val="FF99FF"/>
          </a:solidFill>
          <a:ln w="28575" algn="ctr">
            <a:solidFill>
              <a:schemeClr val="tx1"/>
            </a:solidFill>
            <a:round/>
            <a:headEnd/>
            <a:tailEnd type="none" w="med" len="lg"/>
          </a:ln>
          <a:effectLst/>
        </p:spPr>
        <p:txBody>
          <a:bodyPr wrap="none" anchor="ctr"/>
          <a:lstStyle/>
          <a:p>
            <a:r>
              <a:rPr lang="zh-CN" altLang="en-US"/>
              <a:t>＋</a:t>
            </a:r>
          </a:p>
        </p:txBody>
      </p:sp>
      <p:sp>
        <p:nvSpPr>
          <p:cNvPr id="17" name="Rectangle 27"/>
          <p:cNvSpPr>
            <a:spLocks noChangeArrowheads="1"/>
          </p:cNvSpPr>
          <p:nvPr/>
        </p:nvSpPr>
        <p:spPr bwMode="auto">
          <a:xfrm>
            <a:off x="1979712" y="3529635"/>
            <a:ext cx="2493904" cy="504825"/>
          </a:xfrm>
          <a:prstGeom prst="rect">
            <a:avLst/>
          </a:prstGeom>
          <a:solidFill>
            <a:srgbClr val="CCECFF"/>
          </a:solidFill>
          <a:ln w="28575" algn="ctr">
            <a:solidFill>
              <a:schemeClr val="tx1"/>
            </a:solidFill>
            <a:miter lim="800000"/>
            <a:headEnd/>
            <a:tailEnd type="none" w="med" len="lg"/>
          </a:ln>
          <a:effectLst>
            <a:outerShdw dist="53882" dir="2700000" algn="ctr" rotWithShape="0">
              <a:schemeClr val="bg2">
                <a:alpha val="50000"/>
              </a:schemeClr>
            </a:outerShdw>
          </a:effectLst>
        </p:spPr>
        <p:txBody>
          <a:bodyPr wrap="none" anchor="ctr"/>
          <a:lstStyle/>
          <a:p>
            <a:r>
              <a:rPr lang="en-US" altLang="zh-CN"/>
              <a:t>PC</a:t>
            </a:r>
          </a:p>
        </p:txBody>
      </p:sp>
      <p:sp>
        <p:nvSpPr>
          <p:cNvPr id="18" name="Line 28"/>
          <p:cNvSpPr>
            <a:spLocks noChangeShapeType="1"/>
          </p:cNvSpPr>
          <p:nvPr/>
        </p:nvSpPr>
        <p:spPr bwMode="auto">
          <a:xfrm>
            <a:off x="2771800" y="2839520"/>
            <a:ext cx="291179" cy="0"/>
          </a:xfrm>
          <a:prstGeom prst="line">
            <a:avLst/>
          </a:prstGeom>
          <a:noFill/>
          <a:ln w="28575" cap="rnd">
            <a:solidFill>
              <a:schemeClr val="tx1"/>
            </a:solidFill>
            <a:round/>
            <a:headEnd/>
            <a:tailEnd type="triangle" w="med" len="lg"/>
          </a:ln>
          <a:effectLst/>
        </p:spPr>
        <p:txBody>
          <a:bodyPr wrap="square">
            <a:spAutoFit/>
          </a:bodyPr>
          <a:lstStyle/>
          <a:p>
            <a:endParaRPr lang="zh-CN" altLang="en-US"/>
          </a:p>
        </p:txBody>
      </p:sp>
      <p:sp>
        <p:nvSpPr>
          <p:cNvPr id="20" name="Line 30"/>
          <p:cNvSpPr>
            <a:spLocks noChangeShapeType="1"/>
          </p:cNvSpPr>
          <p:nvPr/>
        </p:nvSpPr>
        <p:spPr bwMode="auto">
          <a:xfrm>
            <a:off x="2771800" y="2839521"/>
            <a:ext cx="0" cy="689445"/>
          </a:xfrm>
          <a:prstGeom prst="line">
            <a:avLst/>
          </a:prstGeom>
          <a:solidFill>
            <a:schemeClr val="accent1"/>
          </a:solidFill>
          <a:ln w="28575" cap="rnd" cmpd="sng" algn="ctr">
            <a:solidFill>
              <a:schemeClr val="tx1"/>
            </a:solidFill>
            <a:prstDash val="solid"/>
            <a:round/>
            <a:headEnd type="none" w="med" len="med"/>
            <a:tailEnd type="none" w="med" len="lg"/>
          </a:ln>
          <a:effectLst/>
        </p:spPr>
        <p:txBody>
          <a:bodyPr>
            <a:noAutofit/>
          </a:bodyPr>
          <a:lstStyle/>
          <a:p>
            <a:endParaRPr lang="zh-CN" altLang="en-US"/>
          </a:p>
        </p:txBody>
      </p:sp>
      <p:sp>
        <p:nvSpPr>
          <p:cNvPr id="21" name="内容占位符 10"/>
          <p:cNvSpPr>
            <a:spLocks noGrp="1"/>
          </p:cNvSpPr>
          <p:nvPr>
            <p:ph idx="1"/>
          </p:nvPr>
        </p:nvSpPr>
        <p:spPr>
          <a:xfrm>
            <a:off x="2339752" y="5615061"/>
            <a:ext cx="4248472" cy="504056"/>
          </a:xfrm>
        </p:spPr>
        <p:txBody>
          <a:bodyPr/>
          <a:lstStyle/>
          <a:p>
            <a:pPr marL="0" indent="0" algn="ctr">
              <a:spcBef>
                <a:spcPts val="0"/>
              </a:spcBef>
              <a:buNone/>
            </a:pPr>
            <a:r>
              <a:rPr lang="zh-CN" altLang="en-US" sz="2400" smtClean="0">
                <a:ea typeface="宋体" pitchFamily="2" charset="-122"/>
              </a:rPr>
              <a:t>“与地址无关的程序设计”</a:t>
            </a:r>
            <a:endParaRPr lang="zh-CN" altLang="en-US" sz="2400">
              <a:ea typeface="宋体" pitchFamily="2" charset="-122"/>
            </a:endParaRPr>
          </a:p>
        </p:txBody>
      </p:sp>
      <p:sp>
        <p:nvSpPr>
          <p:cNvPr id="28" name="矩形 27"/>
          <p:cNvSpPr/>
          <p:nvPr/>
        </p:nvSpPr>
        <p:spPr bwMode="auto">
          <a:xfrm>
            <a:off x="755576" y="1154735"/>
            <a:ext cx="4090829" cy="3168352"/>
          </a:xfrm>
          <a:prstGeom prst="rect">
            <a:avLst/>
          </a:prstGeom>
          <a:noFill/>
          <a:ln w="28575" cap="flat" cmpd="sng" algn="ctr">
            <a:solidFill>
              <a:schemeClr val="accent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29" name="矩形 28"/>
          <p:cNvSpPr/>
          <p:nvPr/>
        </p:nvSpPr>
        <p:spPr>
          <a:xfrm>
            <a:off x="3635896" y="747120"/>
            <a:ext cx="817853" cy="461665"/>
          </a:xfrm>
          <a:prstGeom prst="rect">
            <a:avLst/>
          </a:prstGeom>
        </p:spPr>
        <p:txBody>
          <a:bodyPr wrap="none">
            <a:spAutoFit/>
          </a:bodyPr>
          <a:lstStyle/>
          <a:p>
            <a:r>
              <a:rPr lang="en-US" altLang="zh-CN" dirty="0" smtClean="0">
                <a:solidFill>
                  <a:schemeClr val="bg2"/>
                </a:solidFill>
              </a:rPr>
              <a:t>CPU</a:t>
            </a:r>
            <a:endParaRPr lang="zh-CN" altLang="en-US" dirty="0">
              <a:solidFill>
                <a:schemeClr val="bg2"/>
              </a:solidFill>
            </a:endParaRPr>
          </a:p>
        </p:txBody>
      </p:sp>
      <p:sp>
        <p:nvSpPr>
          <p:cNvPr id="30" name="矩形 29"/>
          <p:cNvSpPr/>
          <p:nvPr/>
        </p:nvSpPr>
        <p:spPr>
          <a:xfrm>
            <a:off x="2727055" y="2316697"/>
            <a:ext cx="494046" cy="461665"/>
          </a:xfrm>
          <a:prstGeom prst="rect">
            <a:avLst/>
          </a:prstGeom>
        </p:spPr>
        <p:txBody>
          <a:bodyPr wrap="none">
            <a:spAutoFit/>
          </a:bodyPr>
          <a:lstStyle/>
          <a:p>
            <a:r>
              <a:rPr lang="zh-CN" altLang="en-US" dirty="0" smtClean="0">
                <a:solidFill>
                  <a:srgbClr val="FF0066"/>
                </a:solidFill>
              </a:rPr>
              <a:t>①</a:t>
            </a:r>
            <a:endParaRPr lang="zh-CN" altLang="en-US" dirty="0">
              <a:solidFill>
                <a:srgbClr val="FF0066"/>
              </a:solidFill>
            </a:endParaRPr>
          </a:p>
        </p:txBody>
      </p:sp>
      <p:sp>
        <p:nvSpPr>
          <p:cNvPr id="31" name="矩形 30"/>
          <p:cNvSpPr/>
          <p:nvPr/>
        </p:nvSpPr>
        <p:spPr>
          <a:xfrm>
            <a:off x="3629597" y="3118846"/>
            <a:ext cx="494046" cy="461665"/>
          </a:xfrm>
          <a:prstGeom prst="rect">
            <a:avLst/>
          </a:prstGeom>
        </p:spPr>
        <p:txBody>
          <a:bodyPr wrap="none">
            <a:spAutoFit/>
          </a:bodyPr>
          <a:lstStyle/>
          <a:p>
            <a:r>
              <a:rPr lang="zh-CN" altLang="en-US" dirty="0" smtClean="0">
                <a:solidFill>
                  <a:srgbClr val="FF0066"/>
                </a:solidFill>
              </a:rPr>
              <a:t>②</a:t>
            </a:r>
            <a:endParaRPr lang="zh-CN" altLang="en-US" dirty="0">
              <a:solidFill>
                <a:srgbClr val="FF0066"/>
              </a:solidFill>
            </a:endParaRPr>
          </a:p>
        </p:txBody>
      </p:sp>
      <p:sp>
        <p:nvSpPr>
          <p:cNvPr id="32" name="矩形 31"/>
          <p:cNvSpPr/>
          <p:nvPr/>
        </p:nvSpPr>
        <p:spPr>
          <a:xfrm>
            <a:off x="4872170" y="3377685"/>
            <a:ext cx="494046" cy="461665"/>
          </a:xfrm>
          <a:prstGeom prst="rect">
            <a:avLst/>
          </a:prstGeom>
        </p:spPr>
        <p:txBody>
          <a:bodyPr wrap="none">
            <a:spAutoFit/>
          </a:bodyPr>
          <a:lstStyle/>
          <a:p>
            <a:r>
              <a:rPr lang="zh-CN" altLang="en-US" dirty="0" smtClean="0">
                <a:solidFill>
                  <a:srgbClr val="FF0066"/>
                </a:solidFill>
              </a:rPr>
              <a:t>③</a:t>
            </a:r>
            <a:endParaRPr lang="zh-CN" altLang="en-US" dirty="0">
              <a:solidFill>
                <a:srgbClr val="FF0066"/>
              </a:solidFill>
            </a:endParaRPr>
          </a:p>
        </p:txBody>
      </p:sp>
      <p:sp>
        <p:nvSpPr>
          <p:cNvPr id="33" name="矩形 32"/>
          <p:cNvSpPr/>
          <p:nvPr/>
        </p:nvSpPr>
        <p:spPr>
          <a:xfrm>
            <a:off x="4824982" y="3764076"/>
            <a:ext cx="2040944" cy="461665"/>
          </a:xfrm>
          <a:prstGeom prst="rect">
            <a:avLst/>
          </a:prstGeom>
        </p:spPr>
        <p:txBody>
          <a:bodyPr wrap="none">
            <a:spAutoFit/>
          </a:bodyPr>
          <a:lstStyle/>
          <a:p>
            <a:r>
              <a:rPr lang="zh-CN" altLang="en-US" dirty="0" smtClean="0">
                <a:solidFill>
                  <a:srgbClr val="FF0066"/>
                </a:solidFill>
              </a:rPr>
              <a:t>取下一条指令</a:t>
            </a:r>
            <a:endParaRPr lang="zh-CN" altLang="en-US" dirty="0">
              <a:solidFill>
                <a:srgbClr val="FF0066"/>
              </a:solidFill>
            </a:endParaRPr>
          </a:p>
        </p:txBody>
      </p:sp>
      <p:sp>
        <p:nvSpPr>
          <p:cNvPr id="34" name="Line 20"/>
          <p:cNvSpPr>
            <a:spLocks noChangeShapeType="1"/>
          </p:cNvSpPr>
          <p:nvPr/>
        </p:nvSpPr>
        <p:spPr bwMode="auto">
          <a:xfrm>
            <a:off x="3671827" y="3144233"/>
            <a:ext cx="0" cy="384733"/>
          </a:xfrm>
          <a:prstGeom prst="line">
            <a:avLst/>
          </a:prstGeom>
          <a:noFill/>
          <a:ln w="28575" cap="rnd">
            <a:solidFill>
              <a:schemeClr val="tx1"/>
            </a:solidFill>
            <a:round/>
            <a:headEnd/>
            <a:tailEnd type="triangle" w="med" len="lg"/>
          </a:ln>
          <a:effectLst/>
        </p:spPr>
        <p:txBody>
          <a:bodyPr wrap="square">
            <a:spAutoFit/>
          </a:bodyPr>
          <a:lstStyle/>
          <a:p>
            <a:endParaRPr lang="zh-CN" altLang="en-US"/>
          </a:p>
        </p:txBody>
      </p:sp>
      <p:sp>
        <p:nvSpPr>
          <p:cNvPr id="35" name="动作按钮: 信息 34">
            <a:hlinkClick r:id="rId2" action="ppaction://hlinksldjump" highlightClick="1"/>
          </p:cNvPr>
          <p:cNvSpPr/>
          <p:nvPr/>
        </p:nvSpPr>
        <p:spPr bwMode="auto">
          <a:xfrm>
            <a:off x="8310969" y="615782"/>
            <a:ext cx="509181" cy="508962"/>
          </a:xfrm>
          <a:prstGeom prst="actionButtonInformation">
            <a:avLst/>
          </a:prstGeom>
          <a:ln>
            <a:headEnd type="none" w="med" len="med"/>
            <a:tailEnd type="none" w="med" len="lg"/>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endParaRPr lang="zh-CN" altLang="en-US"/>
          </a:p>
        </p:txBody>
      </p:sp>
      <p:cxnSp>
        <p:nvCxnSpPr>
          <p:cNvPr id="11" name="直接连接符 10"/>
          <p:cNvCxnSpPr>
            <a:stCxn id="16" idx="5"/>
          </p:cNvCxnSpPr>
          <p:nvPr/>
        </p:nvCxnSpPr>
        <p:spPr bwMode="auto">
          <a:xfrm>
            <a:off x="3554850" y="3044053"/>
            <a:ext cx="116977" cy="100180"/>
          </a:xfrm>
          <a:prstGeom prst="line">
            <a:avLst/>
          </a:prstGeom>
          <a:solidFill>
            <a:schemeClr val="accent1"/>
          </a:solidFill>
          <a:ln w="28575" cap="rnd" cmpd="sng" algn="ctr">
            <a:solidFill>
              <a:schemeClr val="tx1"/>
            </a:solidFill>
            <a:prstDash val="solid"/>
            <a:round/>
            <a:headEnd type="none" w="med" len="med"/>
            <a:tailEnd type="none" w="med" len="lg"/>
          </a:ln>
          <a:effectLst/>
        </p:spPr>
      </p:cxnSp>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5.4</a:t>
            </a:r>
            <a:r>
              <a:rPr lang="en-US" altLang="zh-CN" b="0" smtClean="0"/>
              <a:t> </a:t>
            </a:r>
            <a:r>
              <a:rPr lang="zh-CN" altLang="en-US" b="0" smtClean="0"/>
              <a:t>基本</a:t>
            </a:r>
            <a:r>
              <a:rPr lang="zh-CN" altLang="en-US" b="0" smtClean="0">
                <a:solidFill>
                  <a:srgbClr val="FF0000"/>
                </a:solidFill>
              </a:rPr>
              <a:t>寻址方式</a:t>
            </a:r>
            <a:endParaRPr lang="zh-CN" altLang="en-US" b="0">
              <a:solidFill>
                <a:srgbClr val="FF0000"/>
              </a:solidFill>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84</a:t>
            </a:fld>
            <a:endParaRPr lang="en-US" altLang="zh-CN"/>
          </a:p>
        </p:txBody>
      </p:sp>
      <p:sp>
        <p:nvSpPr>
          <p:cNvPr id="5" name="Text Box 4"/>
          <p:cNvSpPr txBox="1">
            <a:spLocks noChangeArrowheads="1"/>
          </p:cNvSpPr>
          <p:nvPr/>
        </p:nvSpPr>
        <p:spPr bwMode="auto">
          <a:xfrm>
            <a:off x="81351" y="549275"/>
            <a:ext cx="2232025" cy="457200"/>
          </a:xfrm>
          <a:prstGeom prst="rect">
            <a:avLst/>
          </a:prstGeom>
          <a:noFill/>
          <a:ln w="28575" algn="ctr">
            <a:noFill/>
            <a:miter lim="800000"/>
            <a:headEnd/>
            <a:tailEnd type="none" w="med" len="lg"/>
          </a:ln>
          <a:effectLst/>
        </p:spPr>
        <p:txBody>
          <a:bodyPr>
            <a:spAutoFit/>
          </a:bodyPr>
          <a:lstStyle/>
          <a:p>
            <a:pPr algn="l">
              <a:spcBef>
                <a:spcPct val="50000"/>
              </a:spcBef>
            </a:pPr>
            <a:r>
              <a:rPr lang="en-US" altLang="zh-CN" dirty="0" smtClean="0"/>
              <a:t>8. </a:t>
            </a:r>
            <a:r>
              <a:rPr lang="zh-CN" altLang="en-US" dirty="0" smtClean="0"/>
              <a:t>基址</a:t>
            </a:r>
            <a:r>
              <a:rPr lang="zh-CN" altLang="en-US" dirty="0"/>
              <a:t>寻址</a:t>
            </a:r>
          </a:p>
        </p:txBody>
      </p:sp>
      <p:sp>
        <p:nvSpPr>
          <p:cNvPr id="6" name="Rectangle 5"/>
          <p:cNvSpPr>
            <a:spLocks noChangeArrowheads="1"/>
          </p:cNvSpPr>
          <p:nvPr/>
        </p:nvSpPr>
        <p:spPr bwMode="auto">
          <a:xfrm>
            <a:off x="3061022" y="1196975"/>
            <a:ext cx="358775" cy="504825"/>
          </a:xfrm>
          <a:prstGeom prst="rect">
            <a:avLst/>
          </a:prstGeom>
          <a:solidFill>
            <a:srgbClr val="FFCC66"/>
          </a:solidFill>
          <a:ln w="28575" algn="ctr">
            <a:solidFill>
              <a:schemeClr val="tx1"/>
            </a:solidFill>
            <a:miter lim="800000"/>
            <a:headEnd/>
            <a:tailEnd type="none" w="med" len="lg"/>
          </a:ln>
          <a:effectLst/>
        </p:spPr>
        <p:txBody>
          <a:bodyPr wrap="none" anchor="ctr"/>
          <a:lstStyle/>
          <a:p>
            <a:r>
              <a:rPr lang="en-US" altLang="zh-CN"/>
              <a:t>B</a:t>
            </a:r>
          </a:p>
        </p:txBody>
      </p:sp>
      <p:sp>
        <p:nvSpPr>
          <p:cNvPr id="7" name="Rectangle 6"/>
          <p:cNvSpPr>
            <a:spLocks noChangeArrowheads="1"/>
          </p:cNvSpPr>
          <p:nvPr/>
        </p:nvSpPr>
        <p:spPr bwMode="auto">
          <a:xfrm>
            <a:off x="3419797" y="1196975"/>
            <a:ext cx="1727200" cy="504825"/>
          </a:xfrm>
          <a:prstGeom prst="rect">
            <a:avLst/>
          </a:prstGeom>
          <a:solidFill>
            <a:srgbClr val="CCFF99"/>
          </a:solidFill>
          <a:ln w="28575" algn="ctr">
            <a:solidFill>
              <a:schemeClr val="tx1"/>
            </a:solidFill>
            <a:miter lim="800000"/>
            <a:headEnd/>
            <a:tailEnd type="none" w="med" len="lg"/>
          </a:ln>
          <a:effectLst/>
        </p:spPr>
        <p:txBody>
          <a:bodyPr wrap="none" anchor="ctr"/>
          <a:lstStyle/>
          <a:p>
            <a:r>
              <a:rPr lang="zh-CN" altLang="en-US"/>
              <a:t>地址偏移</a:t>
            </a:r>
            <a:r>
              <a:rPr lang="en-US" altLang="zh-CN"/>
              <a:t>D</a:t>
            </a:r>
          </a:p>
        </p:txBody>
      </p:sp>
      <p:sp>
        <p:nvSpPr>
          <p:cNvPr id="8" name="Text Box 7"/>
          <p:cNvSpPr txBox="1">
            <a:spLocks noChangeArrowheads="1"/>
          </p:cNvSpPr>
          <p:nvPr/>
        </p:nvSpPr>
        <p:spPr bwMode="auto">
          <a:xfrm>
            <a:off x="2338709" y="693738"/>
            <a:ext cx="2808288"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solidFill>
                  <a:srgbClr val="0000FF"/>
                </a:solidFill>
              </a:rPr>
              <a:t>指令</a:t>
            </a:r>
          </a:p>
        </p:txBody>
      </p:sp>
      <p:sp>
        <p:nvSpPr>
          <p:cNvPr id="9" name="Line 8"/>
          <p:cNvSpPr>
            <a:spLocks noChangeShapeType="1"/>
          </p:cNvSpPr>
          <p:nvPr/>
        </p:nvSpPr>
        <p:spPr bwMode="auto">
          <a:xfrm>
            <a:off x="4281809" y="1701800"/>
            <a:ext cx="3175" cy="287338"/>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10" name="Line 9"/>
          <p:cNvSpPr>
            <a:spLocks noChangeShapeType="1"/>
          </p:cNvSpPr>
          <p:nvPr/>
        </p:nvSpPr>
        <p:spPr bwMode="auto">
          <a:xfrm>
            <a:off x="4281809" y="1990725"/>
            <a:ext cx="1441450"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2" name="Rectangle 10"/>
          <p:cNvSpPr>
            <a:spLocks noChangeArrowheads="1"/>
          </p:cNvSpPr>
          <p:nvPr/>
        </p:nvSpPr>
        <p:spPr bwMode="auto">
          <a:xfrm>
            <a:off x="7380609" y="1196975"/>
            <a:ext cx="1439863" cy="1944688"/>
          </a:xfrm>
          <a:prstGeom prst="rect">
            <a:avLst/>
          </a:prstGeom>
          <a:solidFill>
            <a:srgbClr val="FFE5FF"/>
          </a:solidFill>
          <a:ln w="28575" algn="ctr">
            <a:solidFill>
              <a:schemeClr val="tx1"/>
            </a:solidFill>
            <a:miter lim="800000"/>
            <a:headEnd/>
            <a:tailEnd type="none" w="med" len="lg"/>
          </a:ln>
          <a:effectLst>
            <a:outerShdw dist="107763" dir="2700000" algn="ctr" rotWithShape="0">
              <a:schemeClr val="bg2">
                <a:alpha val="50000"/>
              </a:schemeClr>
            </a:outerShdw>
          </a:effectLst>
        </p:spPr>
        <p:txBody>
          <a:bodyPr wrap="none" anchor="ctr"/>
          <a:lstStyle/>
          <a:p>
            <a:endParaRPr lang="zh-CN" altLang="en-US"/>
          </a:p>
        </p:txBody>
      </p:sp>
      <p:sp>
        <p:nvSpPr>
          <p:cNvPr id="13" name="Rectangle 11"/>
          <p:cNvSpPr>
            <a:spLocks noChangeArrowheads="1"/>
          </p:cNvSpPr>
          <p:nvPr/>
        </p:nvSpPr>
        <p:spPr bwMode="auto">
          <a:xfrm>
            <a:off x="7380609" y="1700213"/>
            <a:ext cx="1439863" cy="504825"/>
          </a:xfrm>
          <a:prstGeom prst="rect">
            <a:avLst/>
          </a:prstGeom>
          <a:solidFill>
            <a:srgbClr val="FFCCFF"/>
          </a:solidFill>
          <a:ln w="28575" algn="ctr">
            <a:solidFill>
              <a:schemeClr val="tx1"/>
            </a:solidFill>
            <a:miter lim="800000"/>
            <a:headEnd/>
            <a:tailEnd type="none" w="med" len="lg"/>
          </a:ln>
          <a:effectLst/>
        </p:spPr>
        <p:txBody>
          <a:bodyPr wrap="none" anchor="ctr"/>
          <a:lstStyle/>
          <a:p>
            <a:r>
              <a:rPr lang="zh-CN" altLang="en-US"/>
              <a:t>操作数</a:t>
            </a:r>
          </a:p>
        </p:txBody>
      </p:sp>
      <p:sp>
        <p:nvSpPr>
          <p:cNvPr id="14" name="Text Box 12"/>
          <p:cNvSpPr txBox="1">
            <a:spLocks noChangeArrowheads="1"/>
          </p:cNvSpPr>
          <p:nvPr/>
        </p:nvSpPr>
        <p:spPr bwMode="auto">
          <a:xfrm>
            <a:off x="7380609" y="693738"/>
            <a:ext cx="14398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solidFill>
                  <a:srgbClr val="0000FF"/>
                </a:solidFill>
              </a:rPr>
              <a:t>主存</a:t>
            </a:r>
          </a:p>
        </p:txBody>
      </p:sp>
      <p:sp>
        <p:nvSpPr>
          <p:cNvPr id="15" name="Line 13"/>
          <p:cNvSpPr>
            <a:spLocks noChangeShapeType="1"/>
          </p:cNvSpPr>
          <p:nvPr/>
        </p:nvSpPr>
        <p:spPr bwMode="auto">
          <a:xfrm>
            <a:off x="6299522" y="1990725"/>
            <a:ext cx="1081087"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6" name="Oval 14"/>
          <p:cNvSpPr>
            <a:spLocks noChangeArrowheads="1"/>
          </p:cNvSpPr>
          <p:nvPr/>
        </p:nvSpPr>
        <p:spPr bwMode="auto">
          <a:xfrm>
            <a:off x="5723259" y="1701800"/>
            <a:ext cx="576263" cy="576263"/>
          </a:xfrm>
          <a:prstGeom prst="ellipse">
            <a:avLst/>
          </a:prstGeom>
          <a:solidFill>
            <a:srgbClr val="FF99FF"/>
          </a:solidFill>
          <a:ln w="28575" algn="ctr">
            <a:solidFill>
              <a:schemeClr val="tx1"/>
            </a:solidFill>
            <a:round/>
            <a:headEnd/>
            <a:tailEnd type="none" w="med" len="lg"/>
          </a:ln>
          <a:effectLst/>
        </p:spPr>
        <p:txBody>
          <a:bodyPr wrap="none" anchor="ctr"/>
          <a:lstStyle/>
          <a:p>
            <a:r>
              <a:rPr lang="zh-CN" altLang="en-US"/>
              <a:t>＋</a:t>
            </a:r>
          </a:p>
        </p:txBody>
      </p:sp>
      <p:sp>
        <p:nvSpPr>
          <p:cNvPr id="17" name="Rectangle 15"/>
          <p:cNvSpPr>
            <a:spLocks noChangeArrowheads="1"/>
          </p:cNvSpPr>
          <p:nvPr/>
        </p:nvSpPr>
        <p:spPr bwMode="auto">
          <a:xfrm>
            <a:off x="2338709" y="2852738"/>
            <a:ext cx="2808288" cy="504825"/>
          </a:xfrm>
          <a:prstGeom prst="rect">
            <a:avLst/>
          </a:prstGeom>
          <a:solidFill>
            <a:srgbClr val="CCECFF"/>
          </a:solidFill>
          <a:ln w="28575" algn="ctr">
            <a:solidFill>
              <a:schemeClr val="tx1"/>
            </a:solidFill>
            <a:miter lim="800000"/>
            <a:headEnd/>
            <a:tailEnd type="none" w="med" len="lg"/>
          </a:ln>
          <a:effectLst>
            <a:outerShdw dist="53882" dir="2700000" algn="ctr" rotWithShape="0">
              <a:schemeClr val="bg2">
                <a:alpha val="50000"/>
              </a:schemeClr>
            </a:outerShdw>
          </a:effectLst>
        </p:spPr>
        <p:txBody>
          <a:bodyPr wrap="none" anchor="ctr"/>
          <a:lstStyle/>
          <a:p>
            <a:r>
              <a:rPr lang="zh-CN" altLang="en-US"/>
              <a:t>基址寄存器</a:t>
            </a:r>
          </a:p>
        </p:txBody>
      </p:sp>
      <p:sp>
        <p:nvSpPr>
          <p:cNvPr id="18" name="Line 16"/>
          <p:cNvSpPr>
            <a:spLocks noChangeShapeType="1"/>
          </p:cNvSpPr>
          <p:nvPr/>
        </p:nvSpPr>
        <p:spPr bwMode="auto">
          <a:xfrm>
            <a:off x="3707134" y="2565400"/>
            <a:ext cx="2303463" cy="0"/>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19" name="Line 17"/>
          <p:cNvSpPr>
            <a:spLocks noChangeShapeType="1"/>
          </p:cNvSpPr>
          <p:nvPr/>
        </p:nvSpPr>
        <p:spPr bwMode="auto">
          <a:xfrm flipH="1" flipV="1">
            <a:off x="6010597" y="2276475"/>
            <a:ext cx="1587" cy="288925"/>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20" name="Line 18"/>
          <p:cNvSpPr>
            <a:spLocks noChangeShapeType="1"/>
          </p:cNvSpPr>
          <p:nvPr/>
        </p:nvSpPr>
        <p:spPr bwMode="auto">
          <a:xfrm>
            <a:off x="3707134" y="2565400"/>
            <a:ext cx="0" cy="288925"/>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21" name="Rectangle 19"/>
          <p:cNvSpPr>
            <a:spLocks noChangeArrowheads="1"/>
          </p:cNvSpPr>
          <p:nvPr/>
        </p:nvSpPr>
        <p:spPr bwMode="auto">
          <a:xfrm>
            <a:off x="1979934" y="1198563"/>
            <a:ext cx="1081088" cy="504825"/>
          </a:xfrm>
          <a:prstGeom prst="rect">
            <a:avLst/>
          </a:prstGeom>
          <a:solidFill>
            <a:srgbClr val="FFFF99"/>
          </a:solidFill>
          <a:ln w="28575" algn="ctr">
            <a:solidFill>
              <a:schemeClr val="tx1"/>
            </a:solidFill>
            <a:miter lim="800000"/>
            <a:headEnd/>
            <a:tailEnd type="none" w="med" len="lg"/>
          </a:ln>
          <a:effectLst/>
        </p:spPr>
        <p:txBody>
          <a:bodyPr wrap="none" anchor="ctr"/>
          <a:lstStyle/>
          <a:p>
            <a:r>
              <a:rPr lang="zh-CN" altLang="en-US"/>
              <a:t>操作码</a:t>
            </a:r>
          </a:p>
        </p:txBody>
      </p:sp>
      <p:sp>
        <p:nvSpPr>
          <p:cNvPr id="22" name="Line 20"/>
          <p:cNvSpPr>
            <a:spLocks noChangeShapeType="1"/>
          </p:cNvSpPr>
          <p:nvPr/>
        </p:nvSpPr>
        <p:spPr bwMode="auto">
          <a:xfrm>
            <a:off x="3203897" y="1701800"/>
            <a:ext cx="0" cy="647700"/>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23" name="Line 21"/>
          <p:cNvSpPr>
            <a:spLocks noChangeShapeType="1"/>
          </p:cNvSpPr>
          <p:nvPr/>
        </p:nvSpPr>
        <p:spPr bwMode="auto">
          <a:xfrm flipH="1">
            <a:off x="1908497" y="2349500"/>
            <a:ext cx="1295400" cy="0"/>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24" name="Line 22"/>
          <p:cNvSpPr>
            <a:spLocks noChangeShapeType="1"/>
          </p:cNvSpPr>
          <p:nvPr/>
        </p:nvSpPr>
        <p:spPr bwMode="auto">
          <a:xfrm>
            <a:off x="1908497" y="2349500"/>
            <a:ext cx="0" cy="792163"/>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25" name="Line 23"/>
          <p:cNvSpPr>
            <a:spLocks noChangeShapeType="1"/>
          </p:cNvSpPr>
          <p:nvPr/>
        </p:nvSpPr>
        <p:spPr bwMode="auto">
          <a:xfrm>
            <a:off x="1908497" y="3143250"/>
            <a:ext cx="431800"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26" name="Text Box 24"/>
          <p:cNvSpPr txBox="1">
            <a:spLocks noChangeArrowheads="1"/>
          </p:cNvSpPr>
          <p:nvPr/>
        </p:nvSpPr>
        <p:spPr bwMode="auto">
          <a:xfrm>
            <a:off x="81351" y="3716338"/>
            <a:ext cx="2232025" cy="457200"/>
          </a:xfrm>
          <a:prstGeom prst="rect">
            <a:avLst/>
          </a:prstGeom>
          <a:noFill/>
          <a:ln w="28575" algn="ctr">
            <a:noFill/>
            <a:miter lim="800000"/>
            <a:headEnd/>
            <a:tailEnd type="none" w="med" len="lg"/>
          </a:ln>
          <a:effectLst/>
        </p:spPr>
        <p:txBody>
          <a:bodyPr>
            <a:spAutoFit/>
          </a:bodyPr>
          <a:lstStyle/>
          <a:p>
            <a:pPr algn="l">
              <a:spcBef>
                <a:spcPct val="50000"/>
              </a:spcBef>
            </a:pPr>
            <a:r>
              <a:rPr lang="en-US" altLang="zh-CN" smtClean="0"/>
              <a:t>9. </a:t>
            </a:r>
            <a:r>
              <a:rPr lang="zh-CN" altLang="en-US" smtClean="0"/>
              <a:t>变址</a:t>
            </a:r>
            <a:r>
              <a:rPr lang="zh-CN" altLang="en-US"/>
              <a:t>寻址</a:t>
            </a:r>
          </a:p>
        </p:txBody>
      </p:sp>
      <p:sp>
        <p:nvSpPr>
          <p:cNvPr id="27" name="Rectangle 25"/>
          <p:cNvSpPr>
            <a:spLocks noChangeArrowheads="1"/>
          </p:cNvSpPr>
          <p:nvPr/>
        </p:nvSpPr>
        <p:spPr bwMode="auto">
          <a:xfrm>
            <a:off x="3061022" y="4292600"/>
            <a:ext cx="358775" cy="504825"/>
          </a:xfrm>
          <a:prstGeom prst="rect">
            <a:avLst/>
          </a:prstGeom>
          <a:solidFill>
            <a:srgbClr val="FFCC66"/>
          </a:solidFill>
          <a:ln w="28575" algn="ctr">
            <a:solidFill>
              <a:schemeClr val="tx1"/>
            </a:solidFill>
            <a:miter lim="800000"/>
            <a:headEnd/>
            <a:tailEnd type="none" w="med" len="lg"/>
          </a:ln>
          <a:effectLst/>
        </p:spPr>
        <p:txBody>
          <a:bodyPr wrap="none" anchor="ctr"/>
          <a:lstStyle/>
          <a:p>
            <a:r>
              <a:rPr lang="en-US" altLang="zh-CN"/>
              <a:t>I</a:t>
            </a:r>
          </a:p>
        </p:txBody>
      </p:sp>
      <p:sp>
        <p:nvSpPr>
          <p:cNvPr id="28" name="Rectangle 26"/>
          <p:cNvSpPr>
            <a:spLocks noChangeArrowheads="1"/>
          </p:cNvSpPr>
          <p:nvPr/>
        </p:nvSpPr>
        <p:spPr bwMode="auto">
          <a:xfrm>
            <a:off x="3419797" y="4292600"/>
            <a:ext cx="1727200" cy="504825"/>
          </a:xfrm>
          <a:prstGeom prst="rect">
            <a:avLst/>
          </a:prstGeom>
          <a:solidFill>
            <a:srgbClr val="CCFF99"/>
          </a:solidFill>
          <a:ln w="28575" algn="ctr">
            <a:solidFill>
              <a:schemeClr val="tx1"/>
            </a:solidFill>
            <a:miter lim="800000"/>
            <a:headEnd/>
            <a:tailEnd type="none" w="med" len="lg"/>
          </a:ln>
          <a:effectLst/>
        </p:spPr>
        <p:txBody>
          <a:bodyPr wrap="none" anchor="ctr"/>
          <a:lstStyle/>
          <a:p>
            <a:r>
              <a:rPr lang="zh-CN" altLang="en-US"/>
              <a:t>地址偏移</a:t>
            </a:r>
            <a:r>
              <a:rPr lang="en-US" altLang="zh-CN"/>
              <a:t>D</a:t>
            </a:r>
          </a:p>
        </p:txBody>
      </p:sp>
      <p:sp>
        <p:nvSpPr>
          <p:cNvPr id="29" name="Text Box 27"/>
          <p:cNvSpPr txBox="1">
            <a:spLocks noChangeArrowheads="1"/>
          </p:cNvSpPr>
          <p:nvPr/>
        </p:nvSpPr>
        <p:spPr bwMode="auto">
          <a:xfrm>
            <a:off x="2338709" y="3789363"/>
            <a:ext cx="2808288"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solidFill>
                  <a:srgbClr val="0000FF"/>
                </a:solidFill>
              </a:rPr>
              <a:t>指令</a:t>
            </a:r>
          </a:p>
        </p:txBody>
      </p:sp>
      <p:sp>
        <p:nvSpPr>
          <p:cNvPr id="30" name="Line 28"/>
          <p:cNvSpPr>
            <a:spLocks noChangeShapeType="1"/>
          </p:cNvSpPr>
          <p:nvPr/>
        </p:nvSpPr>
        <p:spPr bwMode="auto">
          <a:xfrm>
            <a:off x="4281809" y="4797425"/>
            <a:ext cx="3175" cy="287338"/>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31" name="Line 29"/>
          <p:cNvSpPr>
            <a:spLocks noChangeShapeType="1"/>
          </p:cNvSpPr>
          <p:nvPr/>
        </p:nvSpPr>
        <p:spPr bwMode="auto">
          <a:xfrm>
            <a:off x="4281809" y="5086350"/>
            <a:ext cx="1441450"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32" name="Rectangle 30"/>
          <p:cNvSpPr>
            <a:spLocks noChangeArrowheads="1"/>
          </p:cNvSpPr>
          <p:nvPr/>
        </p:nvSpPr>
        <p:spPr bwMode="auto">
          <a:xfrm>
            <a:off x="7380609" y="4292600"/>
            <a:ext cx="1439863" cy="1944688"/>
          </a:xfrm>
          <a:prstGeom prst="rect">
            <a:avLst/>
          </a:prstGeom>
          <a:solidFill>
            <a:srgbClr val="FFE5FF"/>
          </a:solidFill>
          <a:ln w="28575" algn="ctr">
            <a:solidFill>
              <a:schemeClr val="tx1"/>
            </a:solidFill>
            <a:miter lim="800000"/>
            <a:headEnd/>
            <a:tailEnd type="none" w="med" len="lg"/>
          </a:ln>
          <a:effectLst>
            <a:outerShdw dist="107763" dir="2700000" algn="ctr" rotWithShape="0">
              <a:schemeClr val="bg2">
                <a:alpha val="50000"/>
              </a:schemeClr>
            </a:outerShdw>
          </a:effectLst>
        </p:spPr>
        <p:txBody>
          <a:bodyPr wrap="none" anchor="ctr"/>
          <a:lstStyle/>
          <a:p>
            <a:endParaRPr lang="zh-CN" altLang="en-US"/>
          </a:p>
        </p:txBody>
      </p:sp>
      <p:sp>
        <p:nvSpPr>
          <p:cNvPr id="33" name="Rectangle 31"/>
          <p:cNvSpPr>
            <a:spLocks noChangeArrowheads="1"/>
          </p:cNvSpPr>
          <p:nvPr/>
        </p:nvSpPr>
        <p:spPr bwMode="auto">
          <a:xfrm>
            <a:off x="7380609" y="4795838"/>
            <a:ext cx="1439863" cy="504825"/>
          </a:xfrm>
          <a:prstGeom prst="rect">
            <a:avLst/>
          </a:prstGeom>
          <a:solidFill>
            <a:srgbClr val="FFCCFF"/>
          </a:solidFill>
          <a:ln w="28575" algn="ctr">
            <a:solidFill>
              <a:schemeClr val="tx1"/>
            </a:solidFill>
            <a:miter lim="800000"/>
            <a:headEnd/>
            <a:tailEnd type="none" w="med" len="lg"/>
          </a:ln>
          <a:effectLst/>
        </p:spPr>
        <p:txBody>
          <a:bodyPr wrap="none" anchor="ctr"/>
          <a:lstStyle/>
          <a:p>
            <a:r>
              <a:rPr lang="zh-CN" altLang="en-US"/>
              <a:t>操作数</a:t>
            </a:r>
          </a:p>
        </p:txBody>
      </p:sp>
      <p:sp>
        <p:nvSpPr>
          <p:cNvPr id="34" name="Text Box 32"/>
          <p:cNvSpPr txBox="1">
            <a:spLocks noChangeArrowheads="1"/>
          </p:cNvSpPr>
          <p:nvPr/>
        </p:nvSpPr>
        <p:spPr bwMode="auto">
          <a:xfrm>
            <a:off x="7380609" y="3789363"/>
            <a:ext cx="14398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solidFill>
                  <a:srgbClr val="0000FF"/>
                </a:solidFill>
              </a:rPr>
              <a:t>主存</a:t>
            </a:r>
          </a:p>
        </p:txBody>
      </p:sp>
      <p:sp>
        <p:nvSpPr>
          <p:cNvPr id="35" name="Line 33"/>
          <p:cNvSpPr>
            <a:spLocks noChangeShapeType="1"/>
          </p:cNvSpPr>
          <p:nvPr/>
        </p:nvSpPr>
        <p:spPr bwMode="auto">
          <a:xfrm>
            <a:off x="6299522" y="5086350"/>
            <a:ext cx="1081087"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36" name="Oval 34"/>
          <p:cNvSpPr>
            <a:spLocks noChangeArrowheads="1"/>
          </p:cNvSpPr>
          <p:nvPr/>
        </p:nvSpPr>
        <p:spPr bwMode="auto">
          <a:xfrm>
            <a:off x="5723259" y="4797425"/>
            <a:ext cx="576263" cy="576263"/>
          </a:xfrm>
          <a:prstGeom prst="ellipse">
            <a:avLst/>
          </a:prstGeom>
          <a:solidFill>
            <a:srgbClr val="FF99FF"/>
          </a:solidFill>
          <a:ln w="28575" algn="ctr">
            <a:solidFill>
              <a:schemeClr val="tx1"/>
            </a:solidFill>
            <a:round/>
            <a:headEnd/>
            <a:tailEnd type="none" w="med" len="lg"/>
          </a:ln>
          <a:effectLst/>
        </p:spPr>
        <p:txBody>
          <a:bodyPr wrap="none" anchor="ctr"/>
          <a:lstStyle/>
          <a:p>
            <a:r>
              <a:rPr lang="zh-CN" altLang="en-US"/>
              <a:t>＋</a:t>
            </a:r>
          </a:p>
        </p:txBody>
      </p:sp>
      <p:sp>
        <p:nvSpPr>
          <p:cNvPr id="37" name="Rectangle 35"/>
          <p:cNvSpPr>
            <a:spLocks noChangeArrowheads="1"/>
          </p:cNvSpPr>
          <p:nvPr/>
        </p:nvSpPr>
        <p:spPr bwMode="auto">
          <a:xfrm>
            <a:off x="2338709" y="5948363"/>
            <a:ext cx="2808288" cy="504825"/>
          </a:xfrm>
          <a:prstGeom prst="rect">
            <a:avLst/>
          </a:prstGeom>
          <a:solidFill>
            <a:srgbClr val="CCECFF"/>
          </a:solidFill>
          <a:ln w="28575" algn="ctr">
            <a:solidFill>
              <a:schemeClr val="tx1"/>
            </a:solidFill>
            <a:miter lim="800000"/>
            <a:headEnd/>
            <a:tailEnd type="none" w="med" len="lg"/>
          </a:ln>
          <a:effectLst>
            <a:outerShdw dist="53882" dir="2700000" algn="ctr" rotWithShape="0">
              <a:schemeClr val="bg2">
                <a:alpha val="50000"/>
              </a:schemeClr>
            </a:outerShdw>
          </a:effectLst>
        </p:spPr>
        <p:txBody>
          <a:bodyPr wrap="none" anchor="ctr"/>
          <a:lstStyle/>
          <a:p>
            <a:r>
              <a:rPr lang="zh-CN" altLang="en-US"/>
              <a:t>变址寄存器</a:t>
            </a:r>
          </a:p>
        </p:txBody>
      </p:sp>
      <p:sp>
        <p:nvSpPr>
          <p:cNvPr id="38" name="Line 36"/>
          <p:cNvSpPr>
            <a:spLocks noChangeShapeType="1"/>
          </p:cNvSpPr>
          <p:nvPr/>
        </p:nvSpPr>
        <p:spPr bwMode="auto">
          <a:xfrm>
            <a:off x="3707134" y="5661025"/>
            <a:ext cx="2303463" cy="0"/>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39" name="Line 37"/>
          <p:cNvSpPr>
            <a:spLocks noChangeShapeType="1"/>
          </p:cNvSpPr>
          <p:nvPr/>
        </p:nvSpPr>
        <p:spPr bwMode="auto">
          <a:xfrm flipH="1" flipV="1">
            <a:off x="6010597" y="5372100"/>
            <a:ext cx="1587" cy="288925"/>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40" name="Line 38"/>
          <p:cNvSpPr>
            <a:spLocks noChangeShapeType="1"/>
          </p:cNvSpPr>
          <p:nvPr/>
        </p:nvSpPr>
        <p:spPr bwMode="auto">
          <a:xfrm>
            <a:off x="3707134" y="5661025"/>
            <a:ext cx="0" cy="288925"/>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41" name="Rectangle 39"/>
          <p:cNvSpPr>
            <a:spLocks noChangeArrowheads="1"/>
          </p:cNvSpPr>
          <p:nvPr/>
        </p:nvSpPr>
        <p:spPr bwMode="auto">
          <a:xfrm>
            <a:off x="1979934" y="4294188"/>
            <a:ext cx="1081088" cy="504825"/>
          </a:xfrm>
          <a:prstGeom prst="rect">
            <a:avLst/>
          </a:prstGeom>
          <a:solidFill>
            <a:srgbClr val="FFFF99"/>
          </a:solidFill>
          <a:ln w="28575" algn="ctr">
            <a:solidFill>
              <a:schemeClr val="tx1"/>
            </a:solidFill>
            <a:miter lim="800000"/>
            <a:headEnd/>
            <a:tailEnd type="none" w="med" len="lg"/>
          </a:ln>
          <a:effectLst/>
        </p:spPr>
        <p:txBody>
          <a:bodyPr wrap="none" anchor="ctr"/>
          <a:lstStyle/>
          <a:p>
            <a:r>
              <a:rPr lang="zh-CN" altLang="en-US"/>
              <a:t>操作码</a:t>
            </a:r>
          </a:p>
        </p:txBody>
      </p:sp>
      <p:sp>
        <p:nvSpPr>
          <p:cNvPr id="42" name="Line 40"/>
          <p:cNvSpPr>
            <a:spLocks noChangeShapeType="1"/>
          </p:cNvSpPr>
          <p:nvPr/>
        </p:nvSpPr>
        <p:spPr bwMode="auto">
          <a:xfrm>
            <a:off x="3203897" y="4797425"/>
            <a:ext cx="0" cy="647700"/>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43" name="Line 41"/>
          <p:cNvSpPr>
            <a:spLocks noChangeShapeType="1"/>
          </p:cNvSpPr>
          <p:nvPr/>
        </p:nvSpPr>
        <p:spPr bwMode="auto">
          <a:xfrm flipH="1">
            <a:off x="1908497" y="5445125"/>
            <a:ext cx="1295400" cy="0"/>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44" name="Line 42"/>
          <p:cNvSpPr>
            <a:spLocks noChangeShapeType="1"/>
          </p:cNvSpPr>
          <p:nvPr/>
        </p:nvSpPr>
        <p:spPr bwMode="auto">
          <a:xfrm>
            <a:off x="1908497" y="5445125"/>
            <a:ext cx="0" cy="792163"/>
          </a:xfrm>
          <a:prstGeom prst="line">
            <a:avLst/>
          </a:prstGeom>
          <a:noFill/>
          <a:ln w="28575">
            <a:solidFill>
              <a:schemeClr val="tx1"/>
            </a:solidFill>
            <a:round/>
            <a:headEnd/>
            <a:tailEnd type="none" w="med" len="lg"/>
          </a:ln>
          <a:effectLst/>
        </p:spPr>
        <p:txBody>
          <a:bodyPr>
            <a:spAutoFit/>
          </a:bodyPr>
          <a:lstStyle/>
          <a:p>
            <a:endParaRPr lang="zh-CN" altLang="en-US"/>
          </a:p>
        </p:txBody>
      </p:sp>
      <p:sp>
        <p:nvSpPr>
          <p:cNvPr id="45" name="Line 43"/>
          <p:cNvSpPr>
            <a:spLocks noChangeShapeType="1"/>
          </p:cNvSpPr>
          <p:nvPr/>
        </p:nvSpPr>
        <p:spPr bwMode="auto">
          <a:xfrm>
            <a:off x="1908497" y="6238875"/>
            <a:ext cx="431800"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46" name="Rectangle 44"/>
          <p:cNvSpPr>
            <a:spLocks noChangeArrowheads="1"/>
          </p:cNvSpPr>
          <p:nvPr/>
        </p:nvSpPr>
        <p:spPr bwMode="auto">
          <a:xfrm>
            <a:off x="0" y="3573463"/>
            <a:ext cx="9144000" cy="71437"/>
          </a:xfrm>
          <a:prstGeom prst="rect">
            <a:avLst/>
          </a:prstGeom>
          <a:gradFill rotWithShape="1">
            <a:gsLst>
              <a:gs pos="0">
                <a:srgbClr val="FF0066">
                  <a:alpha val="70000"/>
                </a:srgbClr>
              </a:gs>
              <a:gs pos="100000">
                <a:srgbClr val="33CC33">
                  <a:alpha val="20000"/>
                </a:srgbClr>
              </a:gs>
            </a:gsLst>
            <a:lin ang="0" scaled="1"/>
          </a:gradFill>
          <a:ln w="28575" algn="ctr">
            <a:noFill/>
            <a:miter lim="800000"/>
            <a:headEnd/>
            <a:tailEnd/>
          </a:ln>
          <a:effectLst/>
        </p:spPr>
        <p:txBody>
          <a:bodyPr wrap="none" anchor="ctr"/>
          <a:lstStyle/>
          <a:p>
            <a:endParaRPr lang="zh-CN" altLang="en-US"/>
          </a:p>
        </p:txBody>
      </p:sp>
      <p:sp>
        <p:nvSpPr>
          <p:cNvPr id="47" name="矩形 46"/>
          <p:cNvSpPr/>
          <p:nvPr/>
        </p:nvSpPr>
        <p:spPr bwMode="auto">
          <a:xfrm>
            <a:off x="1764085" y="713847"/>
            <a:ext cx="4680519" cy="2776700"/>
          </a:xfrm>
          <a:prstGeom prst="rect">
            <a:avLst/>
          </a:prstGeom>
          <a:noFill/>
          <a:ln w="28575" cap="flat" cmpd="sng" algn="ctr">
            <a:solidFill>
              <a:schemeClr val="accent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48" name="矩形 47"/>
          <p:cNvSpPr/>
          <p:nvPr/>
        </p:nvSpPr>
        <p:spPr>
          <a:xfrm>
            <a:off x="5607497" y="691505"/>
            <a:ext cx="817853" cy="461665"/>
          </a:xfrm>
          <a:prstGeom prst="rect">
            <a:avLst/>
          </a:prstGeom>
        </p:spPr>
        <p:txBody>
          <a:bodyPr wrap="none">
            <a:spAutoFit/>
          </a:bodyPr>
          <a:lstStyle/>
          <a:p>
            <a:r>
              <a:rPr lang="en-US" altLang="zh-CN" dirty="0" smtClean="0">
                <a:solidFill>
                  <a:schemeClr val="bg2"/>
                </a:solidFill>
              </a:rPr>
              <a:t>CPU</a:t>
            </a:r>
            <a:endParaRPr lang="zh-CN" altLang="en-US" dirty="0">
              <a:solidFill>
                <a:schemeClr val="bg2"/>
              </a:solidFill>
            </a:endParaRPr>
          </a:p>
        </p:txBody>
      </p:sp>
      <p:sp>
        <p:nvSpPr>
          <p:cNvPr id="49" name="矩形 48"/>
          <p:cNvSpPr/>
          <p:nvPr/>
        </p:nvSpPr>
        <p:spPr bwMode="auto">
          <a:xfrm>
            <a:off x="1764085" y="3811860"/>
            <a:ext cx="4680519" cy="2776700"/>
          </a:xfrm>
          <a:prstGeom prst="rect">
            <a:avLst/>
          </a:prstGeom>
          <a:noFill/>
          <a:ln w="28575" cap="flat" cmpd="sng" algn="ctr">
            <a:solidFill>
              <a:schemeClr val="accent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50" name="矩形 49"/>
          <p:cNvSpPr/>
          <p:nvPr/>
        </p:nvSpPr>
        <p:spPr>
          <a:xfrm>
            <a:off x="5607497" y="3789518"/>
            <a:ext cx="817853" cy="461665"/>
          </a:xfrm>
          <a:prstGeom prst="rect">
            <a:avLst/>
          </a:prstGeom>
        </p:spPr>
        <p:txBody>
          <a:bodyPr wrap="none">
            <a:spAutoFit/>
          </a:bodyPr>
          <a:lstStyle/>
          <a:p>
            <a:r>
              <a:rPr lang="en-US" altLang="zh-CN" dirty="0" smtClean="0">
                <a:solidFill>
                  <a:schemeClr val="bg2"/>
                </a:solidFill>
              </a:rPr>
              <a:t>CPU</a:t>
            </a:r>
            <a:endParaRPr lang="zh-CN" altLang="en-US" dirty="0">
              <a:solidFill>
                <a:schemeClr val="bg2"/>
              </a:solidFill>
            </a:endParaRPr>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灯片编号占位符 4"/>
          <p:cNvSpPr>
            <a:spLocks noGrp="1"/>
          </p:cNvSpPr>
          <p:nvPr>
            <p:ph type="sldNum" sz="quarter" idx="11"/>
          </p:nvPr>
        </p:nvSpPr>
        <p:spPr/>
        <p:txBody>
          <a:bodyPr/>
          <a:lstStyle/>
          <a:p>
            <a:fld id="{E29C743B-DC07-4416-89D9-54FED0FD2B2B}" type="slidenum">
              <a:rPr lang="zh-CN" altLang="en-US"/>
              <a:pPr/>
              <a:t>85</a:t>
            </a:fld>
            <a:endParaRPr lang="en-US" altLang="zh-CN"/>
          </a:p>
        </p:txBody>
      </p:sp>
      <p:sp>
        <p:nvSpPr>
          <p:cNvPr id="1122306" name="Rectangle 2"/>
          <p:cNvSpPr>
            <a:spLocks noGrp="1" noChangeArrowheads="1"/>
          </p:cNvSpPr>
          <p:nvPr>
            <p:ph type="title"/>
          </p:nvPr>
        </p:nvSpPr>
        <p:spPr>
          <a:xfrm>
            <a:off x="468313" y="44450"/>
            <a:ext cx="8567737" cy="576263"/>
          </a:xfrm>
        </p:spPr>
        <p:txBody>
          <a:bodyPr/>
          <a:lstStyle/>
          <a:p>
            <a:r>
              <a:rPr lang="zh-CN" altLang="en-US" sz="2800" smtClean="0">
                <a:ea typeface="黑体" pitchFamily="2" charset="-122"/>
              </a:rPr>
              <a:t>西电版，</a:t>
            </a:r>
            <a:r>
              <a:rPr lang="en-US" altLang="zh-CN" sz="2800" smtClean="0">
                <a:ea typeface="黑体" pitchFamily="2" charset="-122"/>
              </a:rPr>
              <a:t>P177 </a:t>
            </a:r>
            <a:r>
              <a:rPr lang="zh-CN" altLang="en-US" sz="2800">
                <a:ea typeface="黑体" pitchFamily="2" charset="-122"/>
              </a:rPr>
              <a:t>习题</a:t>
            </a:r>
            <a:r>
              <a:rPr lang="en-US" altLang="zh-CN" sz="2800" smtClean="0">
                <a:ea typeface="黑体" pitchFamily="2" charset="-122"/>
              </a:rPr>
              <a:t>5.20</a:t>
            </a:r>
            <a:endParaRPr lang="en-US" altLang="zh-CN" sz="2800">
              <a:ea typeface="黑体" pitchFamily="2" charset="-122"/>
            </a:endParaRPr>
          </a:p>
        </p:txBody>
      </p:sp>
      <p:sp>
        <p:nvSpPr>
          <p:cNvPr id="1122307" name="Rectangle 3"/>
          <p:cNvSpPr>
            <a:spLocks noGrp="1" noChangeArrowheads="1"/>
          </p:cNvSpPr>
          <p:nvPr>
            <p:ph type="body" idx="1"/>
          </p:nvPr>
        </p:nvSpPr>
        <p:spPr>
          <a:xfrm>
            <a:off x="323850" y="620688"/>
            <a:ext cx="4465638" cy="4176713"/>
          </a:xfrm>
        </p:spPr>
        <p:txBody>
          <a:bodyPr/>
          <a:lstStyle/>
          <a:p>
            <a:pPr marL="444500" indent="-444500">
              <a:spcBef>
                <a:spcPts val="300"/>
              </a:spcBef>
              <a:buFont typeface="Wingdings" pitchFamily="2" charset="2"/>
              <a:buNone/>
            </a:pPr>
            <a:r>
              <a:rPr lang="zh-CN" altLang="en-US"/>
              <a:t>说明下列指令执行</a:t>
            </a:r>
            <a:r>
              <a:rPr lang="zh-CN" altLang="en-US" smtClean="0"/>
              <a:t>后</a:t>
            </a:r>
            <a:r>
              <a:rPr lang="en-US" altLang="zh-CN" smtClean="0"/>
              <a:t>R1</a:t>
            </a:r>
          </a:p>
          <a:p>
            <a:pPr marL="444500" indent="-444500">
              <a:spcBef>
                <a:spcPts val="300"/>
              </a:spcBef>
              <a:buFont typeface="Wingdings" pitchFamily="2" charset="2"/>
              <a:buNone/>
            </a:pPr>
            <a:r>
              <a:rPr lang="zh-CN" altLang="en-US" smtClean="0"/>
              <a:t>的</a:t>
            </a:r>
            <a:r>
              <a:rPr lang="zh-CN" altLang="en-US"/>
              <a:t>值</a:t>
            </a:r>
            <a:r>
              <a:rPr lang="zh-CN" altLang="en-US" smtClean="0"/>
              <a:t>。</a:t>
            </a:r>
            <a:r>
              <a:rPr lang="en-US" altLang="zh-CN" smtClean="0"/>
              <a:t>R1</a:t>
            </a:r>
            <a:r>
              <a:rPr lang="zh-CN" altLang="en-US" smtClean="0"/>
              <a:t>为</a:t>
            </a:r>
            <a:r>
              <a:rPr lang="en-US" altLang="zh-CN" smtClean="0"/>
              <a:t>16</a:t>
            </a:r>
            <a:r>
              <a:rPr lang="zh-CN" altLang="en-US" smtClean="0"/>
              <a:t>位寄存器。</a:t>
            </a:r>
            <a:endParaRPr lang="zh-CN" altLang="en-US"/>
          </a:p>
          <a:p>
            <a:pPr marL="444500" indent="-444500">
              <a:buClr>
                <a:srgbClr val="006600"/>
              </a:buClr>
              <a:buSzTx/>
              <a:buFont typeface="Wingdings" pitchFamily="2" charset="2"/>
              <a:buAutoNum type="circleNumDbPlain"/>
            </a:pPr>
            <a:r>
              <a:rPr lang="en-US" altLang="zh-CN" sz="2400">
                <a:solidFill>
                  <a:srgbClr val="0000FF"/>
                </a:solidFill>
                <a:latin typeface="Courier New" pitchFamily="49" charset="0"/>
              </a:rPr>
              <a:t>MOV </a:t>
            </a:r>
            <a:r>
              <a:rPr lang="en-US" altLang="zh-CN" sz="2400" smtClean="0">
                <a:solidFill>
                  <a:srgbClr val="0000FF"/>
                </a:solidFill>
                <a:latin typeface="Courier New" pitchFamily="49" charset="0"/>
              </a:rPr>
              <a:t>R1,#1200H</a:t>
            </a:r>
            <a:endParaRPr lang="en-US" altLang="zh-CN" sz="2400">
              <a:solidFill>
                <a:srgbClr val="0000FF"/>
              </a:solidFill>
              <a:latin typeface="Courier New" pitchFamily="49" charset="0"/>
            </a:endParaRPr>
          </a:p>
          <a:p>
            <a:pPr marL="444500" indent="-444500">
              <a:buClr>
                <a:srgbClr val="006600"/>
              </a:buClr>
              <a:buSzTx/>
              <a:buFont typeface="Wingdings" pitchFamily="2" charset="2"/>
              <a:buAutoNum type="circleNumDbPlain"/>
            </a:pPr>
            <a:r>
              <a:rPr lang="en-US" altLang="zh-CN" sz="2400">
                <a:solidFill>
                  <a:srgbClr val="0000FF"/>
                </a:solidFill>
                <a:latin typeface="Courier New" pitchFamily="49" charset="0"/>
              </a:rPr>
              <a:t>MOV </a:t>
            </a:r>
            <a:r>
              <a:rPr lang="en-US" altLang="zh-CN" sz="2400" smtClean="0">
                <a:solidFill>
                  <a:srgbClr val="0000FF"/>
                </a:solidFill>
                <a:latin typeface="Courier New" pitchFamily="49" charset="0"/>
              </a:rPr>
              <a:t>R1,RB</a:t>
            </a:r>
            <a:endParaRPr lang="en-US" altLang="zh-CN" sz="2400">
              <a:solidFill>
                <a:srgbClr val="0000FF"/>
              </a:solidFill>
              <a:latin typeface="Courier New" pitchFamily="49" charset="0"/>
            </a:endParaRPr>
          </a:p>
          <a:p>
            <a:pPr marL="444500" indent="-444500">
              <a:buClr>
                <a:srgbClr val="006600"/>
              </a:buClr>
              <a:buSzTx/>
              <a:buFont typeface="Wingdings" pitchFamily="2" charset="2"/>
              <a:buAutoNum type="circleNumDbPlain"/>
            </a:pPr>
            <a:r>
              <a:rPr lang="en-US" altLang="zh-CN" sz="2400">
                <a:solidFill>
                  <a:srgbClr val="0000FF"/>
                </a:solidFill>
                <a:latin typeface="Courier New" pitchFamily="49" charset="0"/>
              </a:rPr>
              <a:t>MOV </a:t>
            </a:r>
            <a:r>
              <a:rPr lang="en-US" altLang="zh-CN" sz="2400" smtClean="0">
                <a:solidFill>
                  <a:srgbClr val="0000FF"/>
                </a:solidFill>
                <a:latin typeface="Courier New" pitchFamily="49" charset="0"/>
              </a:rPr>
              <a:t>R1,(1200H)</a:t>
            </a:r>
            <a:endParaRPr lang="en-US" altLang="zh-CN" sz="2400">
              <a:solidFill>
                <a:srgbClr val="0000FF"/>
              </a:solidFill>
              <a:latin typeface="Courier New" pitchFamily="49" charset="0"/>
            </a:endParaRPr>
          </a:p>
          <a:p>
            <a:pPr marL="444500" indent="-444500">
              <a:buClr>
                <a:srgbClr val="006600"/>
              </a:buClr>
              <a:buSzTx/>
              <a:buFont typeface="Wingdings" pitchFamily="2" charset="2"/>
              <a:buAutoNum type="circleNumDbPlain"/>
            </a:pPr>
            <a:r>
              <a:rPr lang="en-US" altLang="zh-CN" sz="2400">
                <a:solidFill>
                  <a:srgbClr val="0000FF"/>
                </a:solidFill>
                <a:latin typeface="Courier New" pitchFamily="49" charset="0"/>
              </a:rPr>
              <a:t>MOV </a:t>
            </a:r>
            <a:r>
              <a:rPr lang="en-US" altLang="zh-CN" sz="2400" smtClean="0">
                <a:solidFill>
                  <a:srgbClr val="0000FF"/>
                </a:solidFill>
                <a:latin typeface="Courier New" pitchFamily="49" charset="0"/>
              </a:rPr>
              <a:t>R1,(RB)</a:t>
            </a:r>
            <a:endParaRPr lang="en-US" altLang="zh-CN" sz="2400">
              <a:solidFill>
                <a:srgbClr val="0000FF"/>
              </a:solidFill>
              <a:latin typeface="Courier New" pitchFamily="49" charset="0"/>
            </a:endParaRPr>
          </a:p>
          <a:p>
            <a:pPr marL="444500" indent="-444500">
              <a:buClr>
                <a:srgbClr val="006600"/>
              </a:buClr>
              <a:buSzTx/>
              <a:buFont typeface="Wingdings" pitchFamily="2" charset="2"/>
              <a:buAutoNum type="circleNumDbPlain"/>
            </a:pPr>
            <a:r>
              <a:rPr lang="en-US" altLang="zh-CN" sz="2400">
                <a:solidFill>
                  <a:srgbClr val="0000FF"/>
                </a:solidFill>
                <a:latin typeface="Courier New" pitchFamily="49" charset="0"/>
              </a:rPr>
              <a:t>MOV </a:t>
            </a:r>
            <a:r>
              <a:rPr lang="en-US" altLang="zh-CN" sz="2400" smtClean="0">
                <a:solidFill>
                  <a:srgbClr val="0000FF"/>
                </a:solidFill>
                <a:latin typeface="Courier New" pitchFamily="49" charset="0"/>
              </a:rPr>
              <a:t>R1,1100H(RB)</a:t>
            </a:r>
            <a:endParaRPr lang="en-US" altLang="zh-CN" sz="2400">
              <a:solidFill>
                <a:srgbClr val="0000FF"/>
              </a:solidFill>
              <a:latin typeface="Courier New" pitchFamily="49" charset="0"/>
            </a:endParaRPr>
          </a:p>
          <a:p>
            <a:pPr marL="444500" indent="-444500">
              <a:buClr>
                <a:srgbClr val="006600"/>
              </a:buClr>
              <a:buSzTx/>
              <a:buFont typeface="Wingdings" pitchFamily="2" charset="2"/>
              <a:buAutoNum type="circleNumDbPlain"/>
            </a:pPr>
            <a:r>
              <a:rPr lang="en-US" altLang="zh-CN" sz="2400">
                <a:solidFill>
                  <a:srgbClr val="0000FF"/>
                </a:solidFill>
                <a:latin typeface="Courier New" pitchFamily="49" charset="0"/>
              </a:rPr>
              <a:t>MOV </a:t>
            </a:r>
            <a:r>
              <a:rPr lang="en-US" altLang="zh-CN" sz="2400" smtClean="0">
                <a:solidFill>
                  <a:srgbClr val="0000FF"/>
                </a:solidFill>
                <a:latin typeface="Courier New" pitchFamily="49" charset="0"/>
              </a:rPr>
              <a:t>R1,(RB)(RI)</a:t>
            </a:r>
            <a:endParaRPr lang="en-US" altLang="zh-CN" sz="2400">
              <a:solidFill>
                <a:srgbClr val="0000FF"/>
              </a:solidFill>
              <a:latin typeface="Courier New" pitchFamily="49" charset="0"/>
            </a:endParaRPr>
          </a:p>
          <a:p>
            <a:pPr marL="444500" indent="-444500">
              <a:buClr>
                <a:srgbClr val="006600"/>
              </a:buClr>
              <a:buSzTx/>
              <a:buFont typeface="Wingdings" pitchFamily="2" charset="2"/>
              <a:buAutoNum type="circleNumDbPlain"/>
            </a:pPr>
            <a:r>
              <a:rPr lang="en-US" altLang="zh-CN" sz="2400">
                <a:solidFill>
                  <a:srgbClr val="0000FF"/>
                </a:solidFill>
                <a:latin typeface="Courier New" pitchFamily="49" charset="0"/>
              </a:rPr>
              <a:t>MOV </a:t>
            </a:r>
            <a:r>
              <a:rPr lang="en-US" altLang="zh-CN" sz="2400" smtClean="0">
                <a:solidFill>
                  <a:srgbClr val="0000FF"/>
                </a:solidFill>
                <a:latin typeface="Courier New" pitchFamily="49" charset="0"/>
              </a:rPr>
              <a:t>R1,1100H(RB)(RI)</a:t>
            </a:r>
            <a:endParaRPr lang="zh-CN" altLang="en-US" sz="2400">
              <a:latin typeface="Courier New" pitchFamily="49" charset="0"/>
            </a:endParaRPr>
          </a:p>
        </p:txBody>
      </p:sp>
      <p:graphicFrame>
        <p:nvGraphicFramePr>
          <p:cNvPr id="1122413" name="Group 109"/>
          <p:cNvGraphicFramePr>
            <a:graphicFrameLocks noGrp="1"/>
          </p:cNvGraphicFramePr>
          <p:nvPr/>
        </p:nvGraphicFramePr>
        <p:xfrm>
          <a:off x="3923928" y="894928"/>
          <a:ext cx="2016125" cy="2743200"/>
        </p:xfrm>
        <a:graphic>
          <a:graphicData uri="http://schemas.openxmlformats.org/drawingml/2006/table">
            <a:tbl>
              <a:tblPr/>
              <a:tblGrid>
                <a:gridCol w="676275">
                  <a:extLst>
                    <a:ext uri="{9D8B030D-6E8A-4147-A177-3AD203B41FA5}">
                      <a16:colId xmlns:a16="http://schemas.microsoft.com/office/drawing/2014/main" val="20000"/>
                    </a:ext>
                  </a:extLst>
                </a:gridCol>
                <a:gridCol w="1339850">
                  <a:extLst>
                    <a:ext uri="{9D8B030D-6E8A-4147-A177-3AD203B41FA5}">
                      <a16:colId xmlns:a16="http://schemas.microsoft.com/office/drawing/2014/main" val="20001"/>
                    </a:ext>
                  </a:extLst>
                </a:gridCol>
              </a:tblGrid>
              <a:tr h="3365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寄存器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RB</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0100H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RI</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0002H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extLst>
                  <a:ext uri="{0D108BD9-81ED-4DB2-BD59-A6C34878D82A}">
                    <a16:rowId xmlns:a16="http://schemas.microsoft.com/office/drawing/2014/main" val="10004"/>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122551" name="Group 247"/>
          <p:cNvGraphicFramePr>
            <a:graphicFrameLocks noGrp="1"/>
          </p:cNvGraphicFramePr>
          <p:nvPr/>
        </p:nvGraphicFramePr>
        <p:xfrm>
          <a:off x="6083300" y="894928"/>
          <a:ext cx="2592388" cy="5486400"/>
        </p:xfrm>
        <a:graphic>
          <a:graphicData uri="http://schemas.openxmlformats.org/drawingml/2006/table">
            <a:tbl>
              <a:tblPr/>
              <a:tblGrid>
                <a:gridCol w="1252538">
                  <a:extLst>
                    <a:ext uri="{9D8B030D-6E8A-4147-A177-3AD203B41FA5}">
                      <a16:colId xmlns:a16="http://schemas.microsoft.com/office/drawing/2014/main" val="20000"/>
                    </a:ext>
                  </a:extLst>
                </a:gridCol>
                <a:gridCol w="1339850">
                  <a:extLst>
                    <a:ext uri="{9D8B030D-6E8A-4147-A177-3AD203B41FA5}">
                      <a16:colId xmlns:a16="http://schemas.microsoft.com/office/drawing/2014/main" val="20001"/>
                    </a:ext>
                  </a:extLst>
                </a:gridCol>
              </a:tblGrid>
              <a:tr h="3365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地址</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内存</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0100H</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02"/>
                  </a:ext>
                </a:extLst>
              </a:tr>
              <a:tr h="290513">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0101H</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34H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03"/>
                  </a:ext>
                </a:extLst>
              </a:tr>
              <a:tr h="2667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0102H</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56H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04"/>
                  </a:ext>
                </a:extLst>
              </a:tr>
              <a:tr h="17145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0103H</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78H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05"/>
                  </a:ext>
                </a:extLst>
              </a:tr>
              <a:tr h="2841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1200H</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2AH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07"/>
                  </a:ext>
                </a:extLst>
              </a:tr>
              <a:tr h="219075">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1201H</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4CH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08"/>
                  </a:ext>
                </a:extLst>
              </a:tr>
              <a:tr h="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1202H</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B7H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09"/>
                  </a:ext>
                </a:extLst>
              </a:tr>
              <a:tr h="334963">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1203H</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65H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10"/>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122552" name="Rectangle 248"/>
          <p:cNvSpPr>
            <a:spLocks noChangeArrowheads="1"/>
          </p:cNvSpPr>
          <p:nvPr/>
        </p:nvSpPr>
        <p:spPr bwMode="auto">
          <a:xfrm>
            <a:off x="1619250" y="4739432"/>
            <a:ext cx="1765300" cy="1800225"/>
          </a:xfrm>
          <a:prstGeom prst="rect">
            <a:avLst/>
          </a:prstGeom>
          <a:noFill/>
          <a:ln w="9525">
            <a:noFill/>
            <a:miter lim="800000"/>
            <a:headEnd/>
            <a:tailEnd/>
          </a:ln>
          <a:effectLst/>
        </p:spPr>
        <p:txBody>
          <a:bodyPr/>
          <a:lstStyle/>
          <a:p>
            <a:pPr marL="452438" indent="-452438" algn="l">
              <a:spcBef>
                <a:spcPct val="20000"/>
              </a:spcBef>
              <a:buClr>
                <a:srgbClr val="990033"/>
              </a:buClr>
              <a:buFont typeface="Wingdings" pitchFamily="2" charset="2"/>
              <a:buAutoNum type="circleNumDbPlain"/>
            </a:pPr>
            <a:r>
              <a:rPr lang="en-US" altLang="zh-CN">
                <a:latin typeface="Arial" charset="0"/>
              </a:rPr>
              <a:t>1200H</a:t>
            </a:r>
          </a:p>
          <a:p>
            <a:pPr marL="452438" indent="-452438" algn="l">
              <a:spcBef>
                <a:spcPct val="20000"/>
              </a:spcBef>
              <a:buClr>
                <a:srgbClr val="990033"/>
              </a:buClr>
              <a:buFont typeface="Wingdings" pitchFamily="2" charset="2"/>
              <a:buAutoNum type="circleNumDbPlain"/>
            </a:pPr>
            <a:r>
              <a:rPr lang="en-US" altLang="zh-CN">
                <a:latin typeface="Arial" charset="0"/>
              </a:rPr>
              <a:t>0100H</a:t>
            </a:r>
          </a:p>
          <a:p>
            <a:pPr marL="452438" indent="-452438" algn="l">
              <a:spcBef>
                <a:spcPct val="20000"/>
              </a:spcBef>
              <a:buClr>
                <a:srgbClr val="990033"/>
              </a:buClr>
              <a:buFont typeface="Wingdings" pitchFamily="2" charset="2"/>
              <a:buAutoNum type="circleNumDbPlain"/>
            </a:pPr>
            <a:r>
              <a:rPr lang="en-US" altLang="zh-CN">
                <a:latin typeface="Arial" charset="0"/>
              </a:rPr>
              <a:t>4C2AH</a:t>
            </a:r>
          </a:p>
          <a:p>
            <a:pPr marL="452438" indent="-452438" algn="l">
              <a:spcBef>
                <a:spcPct val="20000"/>
              </a:spcBef>
              <a:buClr>
                <a:srgbClr val="990033"/>
              </a:buClr>
              <a:buFont typeface="Wingdings" pitchFamily="2" charset="2"/>
              <a:buAutoNum type="circleNumDbPlain"/>
            </a:pPr>
            <a:r>
              <a:rPr lang="en-US" altLang="zh-CN">
                <a:latin typeface="Arial" charset="0"/>
              </a:rPr>
              <a:t>3412H</a:t>
            </a:r>
          </a:p>
        </p:txBody>
      </p:sp>
      <p:sp>
        <p:nvSpPr>
          <p:cNvPr id="1122553" name="Rectangle 249"/>
          <p:cNvSpPr>
            <a:spLocks noChangeArrowheads="1"/>
          </p:cNvSpPr>
          <p:nvPr/>
        </p:nvSpPr>
        <p:spPr bwMode="auto">
          <a:xfrm>
            <a:off x="3419475" y="4739432"/>
            <a:ext cx="1765300" cy="1800225"/>
          </a:xfrm>
          <a:prstGeom prst="rect">
            <a:avLst/>
          </a:prstGeom>
          <a:noFill/>
          <a:ln w="9525">
            <a:noFill/>
            <a:miter lim="800000"/>
            <a:headEnd/>
            <a:tailEnd/>
          </a:ln>
          <a:effectLst/>
        </p:spPr>
        <p:txBody>
          <a:bodyPr/>
          <a:lstStyle/>
          <a:p>
            <a:pPr marL="452438" indent="-452438" algn="l">
              <a:spcBef>
                <a:spcPct val="20000"/>
              </a:spcBef>
              <a:buClr>
                <a:srgbClr val="990033"/>
              </a:buClr>
              <a:buFont typeface="Wingdings" pitchFamily="2" charset="2"/>
              <a:buAutoNum type="circleNumDbPlain" startAt="5"/>
            </a:pPr>
            <a:r>
              <a:rPr lang="en-US" altLang="zh-CN">
                <a:latin typeface="Arial" charset="0"/>
              </a:rPr>
              <a:t>4C2AH</a:t>
            </a:r>
          </a:p>
          <a:p>
            <a:pPr marL="452438" indent="-452438" algn="l">
              <a:spcBef>
                <a:spcPct val="20000"/>
              </a:spcBef>
              <a:buClr>
                <a:srgbClr val="990033"/>
              </a:buClr>
              <a:buFont typeface="Wingdings" pitchFamily="2" charset="2"/>
              <a:buAutoNum type="circleNumDbPlain" startAt="5"/>
            </a:pPr>
            <a:r>
              <a:rPr lang="en-US" altLang="zh-CN">
                <a:latin typeface="Arial" charset="0"/>
              </a:rPr>
              <a:t>7856H</a:t>
            </a:r>
          </a:p>
          <a:p>
            <a:pPr marL="452438" indent="-452438" algn="l">
              <a:spcBef>
                <a:spcPct val="20000"/>
              </a:spcBef>
              <a:buClr>
                <a:srgbClr val="990033"/>
              </a:buClr>
              <a:buFont typeface="Wingdings" pitchFamily="2" charset="2"/>
              <a:buAutoNum type="circleNumDbPlain" startAt="5"/>
            </a:pPr>
            <a:r>
              <a:rPr lang="en-US" altLang="zh-CN">
                <a:latin typeface="Arial" charset="0"/>
              </a:rPr>
              <a:t>65B7H</a:t>
            </a:r>
          </a:p>
        </p:txBody>
      </p:sp>
      <p:sp>
        <p:nvSpPr>
          <p:cNvPr id="1122554" name="Text Box 250"/>
          <p:cNvSpPr txBox="1">
            <a:spLocks noChangeArrowheads="1"/>
          </p:cNvSpPr>
          <p:nvPr/>
        </p:nvSpPr>
        <p:spPr bwMode="auto">
          <a:xfrm>
            <a:off x="250825" y="4725144"/>
            <a:ext cx="1512888" cy="954107"/>
          </a:xfrm>
          <a:prstGeom prst="rect">
            <a:avLst/>
          </a:prstGeom>
          <a:noFill/>
          <a:ln w="28575" algn="ctr">
            <a:noFill/>
            <a:miter lim="800000"/>
            <a:headEnd/>
            <a:tailEnd type="none" w="med" len="lg"/>
          </a:ln>
          <a:effectLst/>
        </p:spPr>
        <p:txBody>
          <a:bodyPr>
            <a:spAutoFit/>
          </a:bodyPr>
          <a:lstStyle/>
          <a:p>
            <a:pPr algn="l"/>
            <a:r>
              <a:rPr lang="en-US" altLang="zh-CN" sz="2800">
                <a:solidFill>
                  <a:srgbClr val="990033"/>
                </a:solidFill>
              </a:rPr>
              <a:t>【</a:t>
            </a:r>
            <a:r>
              <a:rPr lang="zh-CN" altLang="en-US" sz="2800">
                <a:solidFill>
                  <a:srgbClr val="990033"/>
                </a:solidFill>
              </a:rPr>
              <a:t>解</a:t>
            </a:r>
            <a:r>
              <a:rPr lang="en-US" altLang="zh-CN" sz="2800">
                <a:solidFill>
                  <a:srgbClr val="990033"/>
                </a:solidFill>
              </a:rPr>
              <a:t>】</a:t>
            </a:r>
          </a:p>
          <a:p>
            <a:pPr algn="l"/>
            <a:r>
              <a:rPr lang="en-US" altLang="zh-CN" sz="2800">
                <a:solidFill>
                  <a:srgbClr val="990033"/>
                </a:solidFill>
              </a:rPr>
              <a:t>  </a:t>
            </a:r>
            <a:r>
              <a:rPr lang="en-US" altLang="zh-CN" sz="2800" smtClean="0">
                <a:solidFill>
                  <a:srgbClr val="990033"/>
                </a:solidFill>
              </a:rPr>
              <a:t> R1</a:t>
            </a:r>
            <a:r>
              <a:rPr lang="zh-CN" altLang="en-US" sz="2800" smtClean="0">
                <a:solidFill>
                  <a:srgbClr val="990033"/>
                </a:solidFill>
              </a:rPr>
              <a:t>＝</a:t>
            </a:r>
            <a:endParaRPr lang="zh-CN" altLang="en-US" sz="2800">
              <a:solidFill>
                <a:srgbClr val="990033"/>
              </a:solidFill>
            </a:endParaRPr>
          </a:p>
        </p:txBody>
      </p:sp>
      <p:sp>
        <p:nvSpPr>
          <p:cNvPr id="10" name="矩形 9"/>
          <p:cNvSpPr/>
          <p:nvPr/>
        </p:nvSpPr>
        <p:spPr>
          <a:xfrm>
            <a:off x="6660232" y="548680"/>
            <a:ext cx="2307628" cy="461665"/>
          </a:xfrm>
          <a:prstGeom prst="rect">
            <a:avLst/>
          </a:prstGeom>
        </p:spPr>
        <p:txBody>
          <a:bodyPr wrap="square">
            <a:spAutoFit/>
          </a:bodyPr>
          <a:lstStyle/>
          <a:p>
            <a:pPr algn="r"/>
            <a:r>
              <a:rPr lang="zh-CN" altLang="en-US" kern="0" smtClean="0">
                <a:solidFill>
                  <a:srgbClr val="FF0000"/>
                </a:solidFill>
              </a:rPr>
              <a:t>（小端存储）</a:t>
            </a:r>
            <a:endParaRPr lang="zh-CN" altLang="en-US"/>
          </a:p>
        </p:txBody>
      </p:sp>
      <p:sp>
        <p:nvSpPr>
          <p:cNvPr id="11" name="矩形 10"/>
          <p:cNvSpPr/>
          <p:nvPr/>
        </p:nvSpPr>
        <p:spPr>
          <a:xfrm>
            <a:off x="6372200" y="188640"/>
            <a:ext cx="2592288" cy="461665"/>
          </a:xfrm>
          <a:prstGeom prst="rect">
            <a:avLst/>
          </a:prstGeom>
        </p:spPr>
        <p:txBody>
          <a:bodyPr wrap="square">
            <a:spAutoFit/>
          </a:bodyPr>
          <a:lstStyle/>
          <a:p>
            <a:pPr algn="r"/>
            <a:r>
              <a:rPr lang="zh-CN" altLang="en-US" kern="0" smtClean="0">
                <a:solidFill>
                  <a:srgbClr val="FF0000"/>
                </a:solidFill>
              </a:rPr>
              <a:t>（按字节编址）</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22552">
                                            <p:txEl>
                                              <p:pRg st="0" end="0"/>
                                            </p:txEl>
                                          </p:spTgt>
                                        </p:tgtEl>
                                        <p:attrNameLst>
                                          <p:attrName>style.visibility</p:attrName>
                                        </p:attrNameLst>
                                      </p:cBhvr>
                                      <p:to>
                                        <p:strVal val="visible"/>
                                      </p:to>
                                    </p:set>
                                    <p:animEffect transition="in" filter="slide(fromBottom)">
                                      <p:cBhvr>
                                        <p:cTn id="7" dur="500"/>
                                        <p:tgtEl>
                                          <p:spTgt spid="11225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22552">
                                            <p:txEl>
                                              <p:pRg st="1" end="1"/>
                                            </p:txEl>
                                          </p:spTgt>
                                        </p:tgtEl>
                                        <p:attrNameLst>
                                          <p:attrName>style.visibility</p:attrName>
                                        </p:attrNameLst>
                                      </p:cBhvr>
                                      <p:to>
                                        <p:strVal val="visible"/>
                                      </p:to>
                                    </p:set>
                                    <p:animEffect transition="in" filter="slide(fromBottom)">
                                      <p:cBhvr>
                                        <p:cTn id="12" dur="500"/>
                                        <p:tgtEl>
                                          <p:spTgt spid="11225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22552">
                                            <p:txEl>
                                              <p:pRg st="2" end="2"/>
                                            </p:txEl>
                                          </p:spTgt>
                                        </p:tgtEl>
                                        <p:attrNameLst>
                                          <p:attrName>style.visibility</p:attrName>
                                        </p:attrNameLst>
                                      </p:cBhvr>
                                      <p:to>
                                        <p:strVal val="visible"/>
                                      </p:to>
                                    </p:set>
                                    <p:animEffect transition="in" filter="slide(fromBottom)">
                                      <p:cBhvr>
                                        <p:cTn id="17" dur="500"/>
                                        <p:tgtEl>
                                          <p:spTgt spid="11225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122552">
                                            <p:txEl>
                                              <p:pRg st="3" end="3"/>
                                            </p:txEl>
                                          </p:spTgt>
                                        </p:tgtEl>
                                        <p:attrNameLst>
                                          <p:attrName>style.visibility</p:attrName>
                                        </p:attrNameLst>
                                      </p:cBhvr>
                                      <p:to>
                                        <p:strVal val="visible"/>
                                      </p:to>
                                    </p:set>
                                    <p:animEffect transition="in" filter="slide(fromBottom)">
                                      <p:cBhvr>
                                        <p:cTn id="22" dur="500"/>
                                        <p:tgtEl>
                                          <p:spTgt spid="11225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122553">
                                            <p:txEl>
                                              <p:pRg st="0" end="0"/>
                                            </p:txEl>
                                          </p:spTgt>
                                        </p:tgtEl>
                                        <p:attrNameLst>
                                          <p:attrName>style.visibility</p:attrName>
                                        </p:attrNameLst>
                                      </p:cBhvr>
                                      <p:to>
                                        <p:strVal val="visible"/>
                                      </p:to>
                                    </p:set>
                                    <p:animEffect transition="in" filter="slide(fromBottom)">
                                      <p:cBhvr>
                                        <p:cTn id="27" dur="500"/>
                                        <p:tgtEl>
                                          <p:spTgt spid="112255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122553">
                                            <p:txEl>
                                              <p:pRg st="1" end="1"/>
                                            </p:txEl>
                                          </p:spTgt>
                                        </p:tgtEl>
                                        <p:attrNameLst>
                                          <p:attrName>style.visibility</p:attrName>
                                        </p:attrNameLst>
                                      </p:cBhvr>
                                      <p:to>
                                        <p:strVal val="visible"/>
                                      </p:to>
                                    </p:set>
                                    <p:animEffect transition="in" filter="slide(fromBottom)">
                                      <p:cBhvr>
                                        <p:cTn id="32" dur="500"/>
                                        <p:tgtEl>
                                          <p:spTgt spid="112255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122553">
                                            <p:txEl>
                                              <p:pRg st="2" end="2"/>
                                            </p:txEl>
                                          </p:spTgt>
                                        </p:tgtEl>
                                        <p:attrNameLst>
                                          <p:attrName>style.visibility</p:attrName>
                                        </p:attrNameLst>
                                      </p:cBhvr>
                                      <p:to>
                                        <p:strVal val="visible"/>
                                      </p:to>
                                    </p:set>
                                    <p:animEffect transition="in" filter="slide(fromBottom)">
                                      <p:cBhvr>
                                        <p:cTn id="37" dur="500"/>
                                        <p:tgtEl>
                                          <p:spTgt spid="11225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 name="灯片编号占位符 4"/>
          <p:cNvSpPr>
            <a:spLocks noGrp="1"/>
          </p:cNvSpPr>
          <p:nvPr>
            <p:ph type="sldNum" sz="quarter" idx="11"/>
          </p:nvPr>
        </p:nvSpPr>
        <p:spPr/>
        <p:txBody>
          <a:bodyPr/>
          <a:lstStyle/>
          <a:p>
            <a:fld id="{E29C743B-DC07-4416-89D9-54FED0FD2B2B}" type="slidenum">
              <a:rPr lang="zh-CN" altLang="en-US"/>
              <a:pPr/>
              <a:t>86</a:t>
            </a:fld>
            <a:endParaRPr lang="en-US" altLang="zh-CN"/>
          </a:p>
        </p:txBody>
      </p:sp>
      <p:sp>
        <p:nvSpPr>
          <p:cNvPr id="1122306" name="Rectangle 2"/>
          <p:cNvSpPr>
            <a:spLocks noGrp="1" noChangeArrowheads="1"/>
          </p:cNvSpPr>
          <p:nvPr>
            <p:ph type="title"/>
          </p:nvPr>
        </p:nvSpPr>
        <p:spPr>
          <a:xfrm>
            <a:off x="468313" y="44450"/>
            <a:ext cx="8567737" cy="576263"/>
          </a:xfrm>
        </p:spPr>
        <p:txBody>
          <a:bodyPr/>
          <a:lstStyle/>
          <a:p>
            <a:r>
              <a:rPr lang="zh-CN" altLang="en-US" sz="2800" smtClean="0">
                <a:ea typeface="黑体" pitchFamily="2" charset="-122"/>
              </a:rPr>
              <a:t>高教版，</a:t>
            </a:r>
            <a:r>
              <a:rPr lang="en-US" altLang="zh-CN" sz="2800" smtClean="0">
                <a:ea typeface="黑体" pitchFamily="2" charset="-122"/>
              </a:rPr>
              <a:t>P221 </a:t>
            </a:r>
            <a:r>
              <a:rPr lang="zh-CN" altLang="en-US" sz="2800">
                <a:ea typeface="黑体" pitchFamily="2" charset="-122"/>
              </a:rPr>
              <a:t>习题</a:t>
            </a:r>
            <a:r>
              <a:rPr lang="en-US" altLang="zh-CN" sz="2800">
                <a:ea typeface="黑体" pitchFamily="2" charset="-122"/>
              </a:rPr>
              <a:t>5.12</a:t>
            </a:r>
          </a:p>
        </p:txBody>
      </p:sp>
      <p:sp>
        <p:nvSpPr>
          <p:cNvPr id="1122307" name="Rectangle 3"/>
          <p:cNvSpPr>
            <a:spLocks noGrp="1" noChangeArrowheads="1"/>
          </p:cNvSpPr>
          <p:nvPr>
            <p:ph type="body" idx="1"/>
          </p:nvPr>
        </p:nvSpPr>
        <p:spPr>
          <a:xfrm>
            <a:off x="323850" y="692150"/>
            <a:ext cx="4465638" cy="4176713"/>
          </a:xfrm>
        </p:spPr>
        <p:txBody>
          <a:bodyPr/>
          <a:lstStyle/>
          <a:p>
            <a:pPr marL="444500" indent="-444500">
              <a:buFont typeface="Wingdings" pitchFamily="2" charset="2"/>
              <a:buNone/>
            </a:pPr>
            <a:r>
              <a:rPr lang="zh-CN" altLang="en-US"/>
              <a:t>说明下列指令执行后</a:t>
            </a:r>
          </a:p>
          <a:p>
            <a:pPr marL="444500" indent="-444500">
              <a:buFont typeface="Wingdings" pitchFamily="2" charset="2"/>
              <a:buNone/>
            </a:pPr>
            <a:r>
              <a:rPr lang="en-US" altLang="zh-CN"/>
              <a:t>AX</a:t>
            </a:r>
            <a:r>
              <a:rPr lang="zh-CN" altLang="en-US"/>
              <a:t>的值。</a:t>
            </a:r>
          </a:p>
          <a:p>
            <a:pPr marL="444500" indent="-444500">
              <a:buClr>
                <a:srgbClr val="006600"/>
              </a:buClr>
              <a:buSzTx/>
              <a:buFont typeface="Wingdings" pitchFamily="2" charset="2"/>
              <a:buAutoNum type="circleNumDbPlain"/>
            </a:pPr>
            <a:r>
              <a:rPr lang="en-US" altLang="zh-CN" sz="2400">
                <a:solidFill>
                  <a:srgbClr val="0000FF"/>
                </a:solidFill>
                <a:latin typeface="Courier New" pitchFamily="49" charset="0"/>
              </a:rPr>
              <a:t>MOV AX,1200H</a:t>
            </a:r>
          </a:p>
          <a:p>
            <a:pPr marL="444500" indent="-444500">
              <a:buClr>
                <a:srgbClr val="006600"/>
              </a:buClr>
              <a:buSzTx/>
              <a:buFont typeface="Wingdings" pitchFamily="2" charset="2"/>
              <a:buAutoNum type="circleNumDbPlain"/>
            </a:pPr>
            <a:r>
              <a:rPr lang="en-US" altLang="zh-CN" sz="2400">
                <a:solidFill>
                  <a:srgbClr val="0000FF"/>
                </a:solidFill>
                <a:latin typeface="Courier New" pitchFamily="49" charset="0"/>
              </a:rPr>
              <a:t>MOV AX,BX</a:t>
            </a:r>
          </a:p>
          <a:p>
            <a:pPr marL="444500" indent="-444500">
              <a:buClr>
                <a:srgbClr val="006600"/>
              </a:buClr>
              <a:buSzTx/>
              <a:buFont typeface="Wingdings" pitchFamily="2" charset="2"/>
              <a:buAutoNum type="circleNumDbPlain"/>
            </a:pPr>
            <a:r>
              <a:rPr lang="en-US" altLang="zh-CN" sz="2400">
                <a:solidFill>
                  <a:srgbClr val="0000FF"/>
                </a:solidFill>
                <a:latin typeface="Courier New" pitchFamily="49" charset="0"/>
              </a:rPr>
              <a:t>MOV AX,[1200H]</a:t>
            </a:r>
          </a:p>
          <a:p>
            <a:pPr marL="444500" indent="-444500">
              <a:buClr>
                <a:srgbClr val="006600"/>
              </a:buClr>
              <a:buSzTx/>
              <a:buFont typeface="Wingdings" pitchFamily="2" charset="2"/>
              <a:buAutoNum type="circleNumDbPlain"/>
            </a:pPr>
            <a:r>
              <a:rPr lang="en-US" altLang="zh-CN" sz="2400">
                <a:solidFill>
                  <a:srgbClr val="0000FF"/>
                </a:solidFill>
                <a:latin typeface="Courier New" pitchFamily="49" charset="0"/>
              </a:rPr>
              <a:t>MOV AX,[BX]</a:t>
            </a:r>
          </a:p>
          <a:p>
            <a:pPr marL="444500" indent="-444500">
              <a:buClr>
                <a:srgbClr val="006600"/>
              </a:buClr>
              <a:buSzTx/>
              <a:buFont typeface="Wingdings" pitchFamily="2" charset="2"/>
              <a:buAutoNum type="circleNumDbPlain"/>
            </a:pPr>
            <a:r>
              <a:rPr lang="en-US" altLang="zh-CN" sz="2400">
                <a:solidFill>
                  <a:srgbClr val="0000FF"/>
                </a:solidFill>
                <a:latin typeface="Courier New" pitchFamily="49" charset="0"/>
              </a:rPr>
              <a:t>MOV </a:t>
            </a:r>
            <a:r>
              <a:rPr lang="en-US" altLang="zh-CN" sz="2400" smtClean="0">
                <a:solidFill>
                  <a:srgbClr val="0000FF"/>
                </a:solidFill>
                <a:latin typeface="Courier New" pitchFamily="49" charset="0"/>
              </a:rPr>
              <a:t>AX,1100H[BX</a:t>
            </a:r>
            <a:r>
              <a:rPr lang="en-US" altLang="zh-CN" sz="2400">
                <a:solidFill>
                  <a:srgbClr val="0000FF"/>
                </a:solidFill>
                <a:latin typeface="Courier New" pitchFamily="49" charset="0"/>
              </a:rPr>
              <a:t>]</a:t>
            </a:r>
          </a:p>
          <a:p>
            <a:pPr marL="444500" indent="-444500">
              <a:buClr>
                <a:srgbClr val="006600"/>
              </a:buClr>
              <a:buSzTx/>
              <a:buFont typeface="Wingdings" pitchFamily="2" charset="2"/>
              <a:buAutoNum type="circleNumDbPlain"/>
            </a:pPr>
            <a:r>
              <a:rPr lang="en-US" altLang="zh-CN" sz="2400">
                <a:solidFill>
                  <a:srgbClr val="0000FF"/>
                </a:solidFill>
                <a:latin typeface="Courier New" pitchFamily="49" charset="0"/>
              </a:rPr>
              <a:t>MOV AX,[BX][SI]</a:t>
            </a:r>
          </a:p>
          <a:p>
            <a:pPr marL="444500" indent="-444500">
              <a:buClr>
                <a:srgbClr val="006600"/>
              </a:buClr>
              <a:buSzTx/>
              <a:buFont typeface="Wingdings" pitchFamily="2" charset="2"/>
              <a:buAutoNum type="circleNumDbPlain"/>
            </a:pPr>
            <a:r>
              <a:rPr lang="en-US" altLang="zh-CN" sz="2400">
                <a:solidFill>
                  <a:srgbClr val="0000FF"/>
                </a:solidFill>
                <a:latin typeface="Courier New" pitchFamily="49" charset="0"/>
              </a:rPr>
              <a:t>MOV </a:t>
            </a:r>
            <a:r>
              <a:rPr lang="en-US" altLang="zh-CN" sz="2400" smtClean="0">
                <a:solidFill>
                  <a:srgbClr val="0000FF"/>
                </a:solidFill>
                <a:latin typeface="Courier New" pitchFamily="49" charset="0"/>
              </a:rPr>
              <a:t>AX,1100H[BX</a:t>
            </a:r>
            <a:r>
              <a:rPr lang="en-US" altLang="zh-CN" sz="2400">
                <a:solidFill>
                  <a:srgbClr val="0000FF"/>
                </a:solidFill>
                <a:latin typeface="Courier New" pitchFamily="49" charset="0"/>
              </a:rPr>
              <a:t>][SI]</a:t>
            </a:r>
            <a:endParaRPr lang="zh-CN" altLang="en-US" sz="2400">
              <a:latin typeface="Courier New" pitchFamily="49" charset="0"/>
            </a:endParaRPr>
          </a:p>
        </p:txBody>
      </p:sp>
      <p:graphicFrame>
        <p:nvGraphicFramePr>
          <p:cNvPr id="1122413" name="Group 109"/>
          <p:cNvGraphicFramePr>
            <a:graphicFrameLocks noGrp="1"/>
          </p:cNvGraphicFramePr>
          <p:nvPr/>
        </p:nvGraphicFramePr>
        <p:xfrm>
          <a:off x="3708400" y="476250"/>
          <a:ext cx="2016125" cy="2743200"/>
        </p:xfrm>
        <a:graphic>
          <a:graphicData uri="http://schemas.openxmlformats.org/drawingml/2006/table">
            <a:tbl>
              <a:tblPr/>
              <a:tblGrid>
                <a:gridCol w="676275">
                  <a:extLst>
                    <a:ext uri="{9D8B030D-6E8A-4147-A177-3AD203B41FA5}">
                      <a16:colId xmlns:a16="http://schemas.microsoft.com/office/drawing/2014/main" val="20000"/>
                    </a:ext>
                  </a:extLst>
                </a:gridCol>
                <a:gridCol w="1339850">
                  <a:extLst>
                    <a:ext uri="{9D8B030D-6E8A-4147-A177-3AD203B41FA5}">
                      <a16:colId xmlns:a16="http://schemas.microsoft.com/office/drawing/2014/main" val="20001"/>
                    </a:ext>
                  </a:extLst>
                </a:gridCol>
              </a:tblGrid>
              <a:tr h="3365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寄存器</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DS</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2000H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BX</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0100H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SI</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0002H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extLst>
                  <a:ext uri="{0D108BD9-81ED-4DB2-BD59-A6C34878D82A}">
                    <a16:rowId xmlns:a16="http://schemas.microsoft.com/office/drawing/2014/main" val="10004"/>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122551" name="Group 247"/>
          <p:cNvGraphicFramePr>
            <a:graphicFrameLocks noGrp="1"/>
          </p:cNvGraphicFramePr>
          <p:nvPr/>
        </p:nvGraphicFramePr>
        <p:xfrm>
          <a:off x="6083300" y="476250"/>
          <a:ext cx="2592388" cy="5486400"/>
        </p:xfrm>
        <a:graphic>
          <a:graphicData uri="http://schemas.openxmlformats.org/drawingml/2006/table">
            <a:tbl>
              <a:tblPr/>
              <a:tblGrid>
                <a:gridCol w="1252538">
                  <a:extLst>
                    <a:ext uri="{9D8B030D-6E8A-4147-A177-3AD203B41FA5}">
                      <a16:colId xmlns:a16="http://schemas.microsoft.com/office/drawing/2014/main" val="20000"/>
                    </a:ext>
                  </a:extLst>
                </a:gridCol>
                <a:gridCol w="1339850">
                  <a:extLst>
                    <a:ext uri="{9D8B030D-6E8A-4147-A177-3AD203B41FA5}">
                      <a16:colId xmlns:a16="http://schemas.microsoft.com/office/drawing/2014/main" val="20001"/>
                    </a:ext>
                  </a:extLst>
                </a:gridCol>
              </a:tblGrid>
              <a:tr h="3365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地址</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内存</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20100H</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02"/>
                  </a:ext>
                </a:extLst>
              </a:tr>
              <a:tr h="290513">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20101H</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34H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03"/>
                  </a:ext>
                </a:extLst>
              </a:tr>
              <a:tr h="2667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20102H</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56H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04"/>
                  </a:ext>
                </a:extLst>
              </a:tr>
              <a:tr h="17145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20103H</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78H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05"/>
                  </a:ext>
                </a:extLst>
              </a:tr>
              <a:tr h="2841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21200H</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2AH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07"/>
                  </a:ext>
                </a:extLst>
              </a:tr>
              <a:tr h="219075">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21201H</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4CH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08"/>
                  </a:ext>
                </a:extLst>
              </a:tr>
              <a:tr h="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21202H</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B7H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09"/>
                  </a:ext>
                </a:extLst>
              </a:tr>
              <a:tr h="334963">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21203H</a:t>
                      </a: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65H</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10"/>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cap="flat">
                      <a:noFill/>
                    </a:lnL>
                    <a:lnR w="28575"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宋体"/>
                          <a:ea typeface="宋体" charset="-122"/>
                        </a:rPr>
                        <a:t>…</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122552" name="Rectangle 248"/>
          <p:cNvSpPr>
            <a:spLocks noChangeArrowheads="1"/>
          </p:cNvSpPr>
          <p:nvPr/>
        </p:nvSpPr>
        <p:spPr bwMode="auto">
          <a:xfrm>
            <a:off x="1619250" y="4868863"/>
            <a:ext cx="1765300" cy="1800225"/>
          </a:xfrm>
          <a:prstGeom prst="rect">
            <a:avLst/>
          </a:prstGeom>
          <a:noFill/>
          <a:ln w="9525">
            <a:noFill/>
            <a:miter lim="800000"/>
            <a:headEnd/>
            <a:tailEnd/>
          </a:ln>
          <a:effectLst/>
        </p:spPr>
        <p:txBody>
          <a:bodyPr/>
          <a:lstStyle/>
          <a:p>
            <a:pPr marL="452438" indent="-452438" algn="l">
              <a:spcBef>
                <a:spcPct val="20000"/>
              </a:spcBef>
              <a:buClr>
                <a:srgbClr val="990033"/>
              </a:buClr>
              <a:buFont typeface="Wingdings" pitchFamily="2" charset="2"/>
              <a:buAutoNum type="circleNumDbPlain"/>
            </a:pPr>
            <a:r>
              <a:rPr lang="en-US" altLang="zh-CN">
                <a:latin typeface="Arial" charset="0"/>
              </a:rPr>
              <a:t>1200H</a:t>
            </a:r>
          </a:p>
          <a:p>
            <a:pPr marL="452438" indent="-452438" algn="l">
              <a:spcBef>
                <a:spcPct val="20000"/>
              </a:spcBef>
              <a:buClr>
                <a:srgbClr val="990033"/>
              </a:buClr>
              <a:buFont typeface="Wingdings" pitchFamily="2" charset="2"/>
              <a:buAutoNum type="circleNumDbPlain"/>
            </a:pPr>
            <a:r>
              <a:rPr lang="en-US" altLang="zh-CN">
                <a:latin typeface="Arial" charset="0"/>
              </a:rPr>
              <a:t>0100H</a:t>
            </a:r>
          </a:p>
          <a:p>
            <a:pPr marL="452438" indent="-452438" algn="l">
              <a:spcBef>
                <a:spcPct val="20000"/>
              </a:spcBef>
              <a:buClr>
                <a:srgbClr val="990033"/>
              </a:buClr>
              <a:buFont typeface="Wingdings" pitchFamily="2" charset="2"/>
              <a:buAutoNum type="circleNumDbPlain"/>
            </a:pPr>
            <a:r>
              <a:rPr lang="en-US" altLang="zh-CN">
                <a:latin typeface="Arial" charset="0"/>
              </a:rPr>
              <a:t>4C2AH</a:t>
            </a:r>
          </a:p>
          <a:p>
            <a:pPr marL="452438" indent="-452438" algn="l">
              <a:spcBef>
                <a:spcPct val="20000"/>
              </a:spcBef>
              <a:buClr>
                <a:srgbClr val="990033"/>
              </a:buClr>
              <a:buFont typeface="Wingdings" pitchFamily="2" charset="2"/>
              <a:buAutoNum type="circleNumDbPlain"/>
            </a:pPr>
            <a:r>
              <a:rPr lang="en-US" altLang="zh-CN">
                <a:latin typeface="Arial" charset="0"/>
              </a:rPr>
              <a:t>3412H</a:t>
            </a:r>
          </a:p>
        </p:txBody>
      </p:sp>
      <p:sp>
        <p:nvSpPr>
          <p:cNvPr id="1122553" name="Rectangle 249"/>
          <p:cNvSpPr>
            <a:spLocks noChangeArrowheads="1"/>
          </p:cNvSpPr>
          <p:nvPr/>
        </p:nvSpPr>
        <p:spPr bwMode="auto">
          <a:xfrm>
            <a:off x="3419475" y="4868863"/>
            <a:ext cx="1765300" cy="1800225"/>
          </a:xfrm>
          <a:prstGeom prst="rect">
            <a:avLst/>
          </a:prstGeom>
          <a:noFill/>
          <a:ln w="9525">
            <a:noFill/>
            <a:miter lim="800000"/>
            <a:headEnd/>
            <a:tailEnd/>
          </a:ln>
          <a:effectLst/>
        </p:spPr>
        <p:txBody>
          <a:bodyPr/>
          <a:lstStyle/>
          <a:p>
            <a:pPr marL="452438" indent="-452438" algn="l">
              <a:spcBef>
                <a:spcPct val="20000"/>
              </a:spcBef>
              <a:buClr>
                <a:srgbClr val="990033"/>
              </a:buClr>
              <a:buFont typeface="Wingdings" pitchFamily="2" charset="2"/>
              <a:buAutoNum type="circleNumDbPlain" startAt="5"/>
            </a:pPr>
            <a:r>
              <a:rPr lang="en-US" altLang="zh-CN">
                <a:latin typeface="Arial" charset="0"/>
              </a:rPr>
              <a:t>4C2AH</a:t>
            </a:r>
          </a:p>
          <a:p>
            <a:pPr marL="452438" indent="-452438" algn="l">
              <a:spcBef>
                <a:spcPct val="20000"/>
              </a:spcBef>
              <a:buClr>
                <a:srgbClr val="990033"/>
              </a:buClr>
              <a:buFont typeface="Wingdings" pitchFamily="2" charset="2"/>
              <a:buAutoNum type="circleNumDbPlain" startAt="5"/>
            </a:pPr>
            <a:r>
              <a:rPr lang="en-US" altLang="zh-CN">
                <a:latin typeface="Arial" charset="0"/>
              </a:rPr>
              <a:t>7856H</a:t>
            </a:r>
          </a:p>
          <a:p>
            <a:pPr marL="452438" indent="-452438" algn="l">
              <a:spcBef>
                <a:spcPct val="20000"/>
              </a:spcBef>
              <a:buClr>
                <a:srgbClr val="990033"/>
              </a:buClr>
              <a:buFont typeface="Wingdings" pitchFamily="2" charset="2"/>
              <a:buAutoNum type="circleNumDbPlain" startAt="5"/>
            </a:pPr>
            <a:r>
              <a:rPr lang="en-US" altLang="zh-CN">
                <a:latin typeface="Arial" charset="0"/>
              </a:rPr>
              <a:t>65B7H</a:t>
            </a:r>
          </a:p>
        </p:txBody>
      </p:sp>
      <p:sp>
        <p:nvSpPr>
          <p:cNvPr id="1122554" name="Text Box 250"/>
          <p:cNvSpPr txBox="1">
            <a:spLocks noChangeArrowheads="1"/>
          </p:cNvSpPr>
          <p:nvPr/>
        </p:nvSpPr>
        <p:spPr bwMode="auto">
          <a:xfrm>
            <a:off x="250825" y="4854575"/>
            <a:ext cx="1512888" cy="946150"/>
          </a:xfrm>
          <a:prstGeom prst="rect">
            <a:avLst/>
          </a:prstGeom>
          <a:noFill/>
          <a:ln w="28575" algn="ctr">
            <a:noFill/>
            <a:miter lim="800000"/>
            <a:headEnd/>
            <a:tailEnd type="none" w="med" len="lg"/>
          </a:ln>
          <a:effectLst/>
        </p:spPr>
        <p:txBody>
          <a:bodyPr>
            <a:spAutoFit/>
          </a:bodyPr>
          <a:lstStyle/>
          <a:p>
            <a:pPr algn="l"/>
            <a:r>
              <a:rPr lang="en-US" altLang="zh-CN" sz="2800">
                <a:solidFill>
                  <a:srgbClr val="990033"/>
                </a:solidFill>
              </a:rPr>
              <a:t>【</a:t>
            </a:r>
            <a:r>
              <a:rPr lang="zh-CN" altLang="en-US" sz="2800">
                <a:solidFill>
                  <a:srgbClr val="990033"/>
                </a:solidFill>
              </a:rPr>
              <a:t>解</a:t>
            </a:r>
            <a:r>
              <a:rPr lang="en-US" altLang="zh-CN" sz="2800">
                <a:solidFill>
                  <a:srgbClr val="990033"/>
                </a:solidFill>
              </a:rPr>
              <a:t>】</a:t>
            </a:r>
          </a:p>
          <a:p>
            <a:pPr algn="l"/>
            <a:r>
              <a:rPr lang="en-US" altLang="zh-CN" sz="2800">
                <a:solidFill>
                  <a:srgbClr val="990033"/>
                </a:solidFill>
              </a:rPr>
              <a:t>  AX</a:t>
            </a:r>
            <a:r>
              <a:rPr lang="zh-CN" altLang="en-US" sz="2800">
                <a:solidFill>
                  <a:srgbClr val="990033"/>
                </a:solidFill>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22552">
                                            <p:txEl>
                                              <p:pRg st="0" end="0"/>
                                            </p:txEl>
                                          </p:spTgt>
                                        </p:tgtEl>
                                        <p:attrNameLst>
                                          <p:attrName>style.visibility</p:attrName>
                                        </p:attrNameLst>
                                      </p:cBhvr>
                                      <p:to>
                                        <p:strVal val="visible"/>
                                      </p:to>
                                    </p:set>
                                    <p:animEffect transition="in" filter="slide(fromBottom)">
                                      <p:cBhvr>
                                        <p:cTn id="7" dur="500"/>
                                        <p:tgtEl>
                                          <p:spTgt spid="11225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22552">
                                            <p:txEl>
                                              <p:pRg st="1" end="1"/>
                                            </p:txEl>
                                          </p:spTgt>
                                        </p:tgtEl>
                                        <p:attrNameLst>
                                          <p:attrName>style.visibility</p:attrName>
                                        </p:attrNameLst>
                                      </p:cBhvr>
                                      <p:to>
                                        <p:strVal val="visible"/>
                                      </p:to>
                                    </p:set>
                                    <p:animEffect transition="in" filter="slide(fromBottom)">
                                      <p:cBhvr>
                                        <p:cTn id="12" dur="500"/>
                                        <p:tgtEl>
                                          <p:spTgt spid="11225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22552">
                                            <p:txEl>
                                              <p:pRg st="2" end="2"/>
                                            </p:txEl>
                                          </p:spTgt>
                                        </p:tgtEl>
                                        <p:attrNameLst>
                                          <p:attrName>style.visibility</p:attrName>
                                        </p:attrNameLst>
                                      </p:cBhvr>
                                      <p:to>
                                        <p:strVal val="visible"/>
                                      </p:to>
                                    </p:set>
                                    <p:animEffect transition="in" filter="slide(fromBottom)">
                                      <p:cBhvr>
                                        <p:cTn id="17" dur="500"/>
                                        <p:tgtEl>
                                          <p:spTgt spid="11225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122552">
                                            <p:txEl>
                                              <p:pRg st="3" end="3"/>
                                            </p:txEl>
                                          </p:spTgt>
                                        </p:tgtEl>
                                        <p:attrNameLst>
                                          <p:attrName>style.visibility</p:attrName>
                                        </p:attrNameLst>
                                      </p:cBhvr>
                                      <p:to>
                                        <p:strVal val="visible"/>
                                      </p:to>
                                    </p:set>
                                    <p:animEffect transition="in" filter="slide(fromBottom)">
                                      <p:cBhvr>
                                        <p:cTn id="22" dur="500"/>
                                        <p:tgtEl>
                                          <p:spTgt spid="11225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122553">
                                            <p:txEl>
                                              <p:pRg st="0" end="0"/>
                                            </p:txEl>
                                          </p:spTgt>
                                        </p:tgtEl>
                                        <p:attrNameLst>
                                          <p:attrName>style.visibility</p:attrName>
                                        </p:attrNameLst>
                                      </p:cBhvr>
                                      <p:to>
                                        <p:strVal val="visible"/>
                                      </p:to>
                                    </p:set>
                                    <p:animEffect transition="in" filter="slide(fromBottom)">
                                      <p:cBhvr>
                                        <p:cTn id="27" dur="500"/>
                                        <p:tgtEl>
                                          <p:spTgt spid="112255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122553">
                                            <p:txEl>
                                              <p:pRg st="1" end="1"/>
                                            </p:txEl>
                                          </p:spTgt>
                                        </p:tgtEl>
                                        <p:attrNameLst>
                                          <p:attrName>style.visibility</p:attrName>
                                        </p:attrNameLst>
                                      </p:cBhvr>
                                      <p:to>
                                        <p:strVal val="visible"/>
                                      </p:to>
                                    </p:set>
                                    <p:animEffect transition="in" filter="slide(fromBottom)">
                                      <p:cBhvr>
                                        <p:cTn id="32" dur="500"/>
                                        <p:tgtEl>
                                          <p:spTgt spid="112255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122553">
                                            <p:txEl>
                                              <p:pRg st="2" end="2"/>
                                            </p:txEl>
                                          </p:spTgt>
                                        </p:tgtEl>
                                        <p:attrNameLst>
                                          <p:attrName>style.visibility</p:attrName>
                                        </p:attrNameLst>
                                      </p:cBhvr>
                                      <p:to>
                                        <p:strVal val="visible"/>
                                      </p:to>
                                    </p:set>
                                    <p:animEffect transition="in" filter="slide(fromBottom)">
                                      <p:cBhvr>
                                        <p:cTn id="37" dur="500"/>
                                        <p:tgtEl>
                                          <p:spTgt spid="11225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5</a:t>
            </a:r>
            <a:r>
              <a:rPr lang="zh-CN" altLang="en-US" sz="3900" b="0">
                <a:solidFill>
                  <a:srgbClr val="FFFFFF"/>
                </a:solidFill>
                <a:latin typeface="Arial" charset="0"/>
                <a:ea typeface="黑体" pitchFamily="2" charset="-122"/>
              </a:rPr>
              <a:t>章  指令系统</a:t>
            </a:r>
          </a:p>
        </p:txBody>
      </p:sp>
      <p:sp>
        <p:nvSpPr>
          <p:cNvPr id="970755"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smtClean="0">
                <a:ea typeface="楷体_GB2312" pitchFamily="49" charset="-122"/>
              </a:rPr>
              <a:t>5.5  CISC</a:t>
            </a:r>
            <a:r>
              <a:rPr lang="zh-CN" altLang="en-US" sz="3800" smtClean="0">
                <a:ea typeface="楷体_GB2312" pitchFamily="49" charset="-122"/>
              </a:rPr>
              <a:t>与</a:t>
            </a:r>
            <a:r>
              <a:rPr lang="en-US" altLang="zh-CN" sz="3800" smtClean="0">
                <a:ea typeface="楷体_GB2312" pitchFamily="49" charset="-122"/>
              </a:rPr>
              <a:t>RISC</a:t>
            </a:r>
            <a:endParaRPr lang="zh-CN" altLang="en-US" sz="3800">
              <a:ea typeface="楷体_GB2312" pitchFamily="49" charset="-122"/>
            </a:endParaRPr>
          </a:p>
        </p:txBody>
      </p:sp>
      <p:sp>
        <p:nvSpPr>
          <p:cNvPr id="2" name="动作按钮: 前进或下一项 1">
            <a:hlinkClick r:id="rId2" action="ppaction://hlinksldjump" highlightClick="1"/>
          </p:cNvPr>
          <p:cNvSpPr/>
          <p:nvPr/>
        </p:nvSpPr>
        <p:spPr bwMode="auto">
          <a:xfrm>
            <a:off x="8244533" y="6021288"/>
            <a:ext cx="720080" cy="432048"/>
          </a:xfrm>
          <a:prstGeom prst="actionButtonForwardNext">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970754">
                                            <p:txEl>
                                              <p:pRg st="0" end="0"/>
                                            </p:txEl>
                                          </p:spTgt>
                                        </p:tgtEl>
                                        <p:attrNameLst>
                                          <p:attrName>style.visibility</p:attrName>
                                        </p:attrNameLst>
                                      </p:cBhvr>
                                      <p:to>
                                        <p:strVal val="visible"/>
                                      </p:to>
                                    </p:set>
                                    <p:anim calcmode="lin" valueType="num">
                                      <p:cBhvr>
                                        <p:cTn id="7" dur="500" fill="hold"/>
                                        <p:tgtEl>
                                          <p:spTgt spid="97075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97075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97075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97075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970754">
                                            <p:txEl>
                                              <p:pRg st="1" end="1"/>
                                            </p:txEl>
                                          </p:spTgt>
                                        </p:tgtEl>
                                        <p:attrNameLst>
                                          <p:attrName>style.visibility</p:attrName>
                                        </p:attrNameLst>
                                      </p:cBhvr>
                                      <p:to>
                                        <p:strVal val="visible"/>
                                      </p:to>
                                    </p:set>
                                    <p:anim calcmode="lin" valueType="num">
                                      <p:cBhvr additive="base">
                                        <p:cTn id="14" dur="500" fill="hold"/>
                                        <p:tgtEl>
                                          <p:spTgt spid="97075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97075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970755">
                                            <p:txEl>
                                              <p:pRg st="0" end="0"/>
                                            </p:txEl>
                                          </p:spTgt>
                                        </p:tgtEl>
                                        <p:attrNameLst>
                                          <p:attrName>style.visibility</p:attrName>
                                        </p:attrNameLst>
                                      </p:cBhvr>
                                      <p:to>
                                        <p:strVal val="visible"/>
                                      </p:to>
                                    </p:set>
                                    <p:anim calcmode="lin" valueType="num">
                                      <p:cBhvr additive="base">
                                        <p:cTn id="19" dur="500" fill="hold"/>
                                        <p:tgtEl>
                                          <p:spTgt spid="97075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0755">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988"/>
            <a:ext cx="8496498" cy="649288"/>
          </a:xfrm>
        </p:spPr>
        <p:txBody>
          <a:bodyPr/>
          <a:lstStyle/>
          <a:p>
            <a:r>
              <a:rPr lang="en-US" altLang="zh-CN" sz="2800" smtClean="0">
                <a:latin typeface="Arial" pitchFamily="34" charset="0"/>
                <a:ea typeface="黑体" pitchFamily="49" charset="-122"/>
                <a:cs typeface="Arial" pitchFamily="34" charset="0"/>
              </a:rPr>
              <a:t>5.5.1 </a:t>
            </a:r>
            <a:r>
              <a:rPr lang="zh-CN" altLang="en-US" sz="2800" smtClean="0">
                <a:latin typeface="Arial" pitchFamily="34" charset="0"/>
                <a:ea typeface="黑体" pitchFamily="49" charset="-122"/>
                <a:cs typeface="Arial" pitchFamily="34" charset="0"/>
              </a:rPr>
              <a:t>指令系统结构</a:t>
            </a:r>
            <a:r>
              <a:rPr lang="en-US" altLang="zh-CN" sz="2800" smtClean="0">
                <a:latin typeface="黑体" pitchFamily="49" charset="-122"/>
                <a:ea typeface="黑体" pitchFamily="49" charset="-122"/>
                <a:cs typeface="Arial" pitchFamily="34" charset="0"/>
              </a:rPr>
              <a:t>(</a:t>
            </a:r>
            <a:r>
              <a:rPr lang="en-US" altLang="zh-CN" sz="2800" smtClean="0">
                <a:latin typeface="Arial" pitchFamily="34" charset="0"/>
                <a:ea typeface="黑体" pitchFamily="49" charset="-122"/>
                <a:cs typeface="Arial" pitchFamily="34" charset="0"/>
              </a:rPr>
              <a:t>ISA</a:t>
            </a:r>
            <a:r>
              <a:rPr lang="en-US" altLang="zh-CN" sz="2800" smtClean="0">
                <a:latin typeface="黑体" pitchFamily="49" charset="-122"/>
                <a:ea typeface="黑体" pitchFamily="49" charset="-122"/>
                <a:cs typeface="Arial" pitchFamily="34" charset="0"/>
              </a:rPr>
              <a:t>)</a:t>
            </a:r>
            <a:r>
              <a:rPr lang="zh-CN" altLang="en-US" sz="2800" smtClean="0">
                <a:latin typeface="Arial" pitchFamily="34" charset="0"/>
                <a:ea typeface="黑体" pitchFamily="49" charset="-122"/>
                <a:cs typeface="Arial" pitchFamily="34" charset="0"/>
              </a:rPr>
              <a:t>的发展</a:t>
            </a:r>
            <a:endParaRPr lang="zh-CN" altLang="en-US" sz="2800">
              <a:solidFill>
                <a:srgbClr val="FF0000"/>
              </a:solidFill>
              <a:latin typeface="Arial" pitchFamily="34" charset="0"/>
              <a:ea typeface="黑体" pitchFamily="49" charset="-122"/>
              <a:cs typeface="Arial" pitchFamily="34" charset="0"/>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88</a:t>
            </a:fld>
            <a:endParaRPr lang="en-US" altLang="zh-CN"/>
          </a:p>
        </p:txBody>
      </p:sp>
      <p:sp>
        <p:nvSpPr>
          <p:cNvPr id="11" name="内容占位符 10"/>
          <p:cNvSpPr>
            <a:spLocks noGrp="1"/>
          </p:cNvSpPr>
          <p:nvPr>
            <p:ph idx="1"/>
          </p:nvPr>
        </p:nvSpPr>
        <p:spPr>
          <a:xfrm>
            <a:off x="1259632" y="517745"/>
            <a:ext cx="4762872" cy="503461"/>
          </a:xfrm>
        </p:spPr>
        <p:txBody>
          <a:bodyPr/>
          <a:lstStyle/>
          <a:p>
            <a:pPr marL="0" indent="0" algn="ctr">
              <a:buNone/>
            </a:pPr>
            <a:r>
              <a:rPr lang="zh-CN" altLang="en-US" sz="2400" smtClean="0">
                <a:solidFill>
                  <a:srgbClr val="0000FF"/>
                </a:solidFill>
                <a:ea typeface="宋体" pitchFamily="2" charset="-122"/>
              </a:rPr>
              <a:t>单累加器结构</a:t>
            </a:r>
            <a:r>
              <a:rPr lang="zh-CN" altLang="en-US" sz="2400" smtClean="0">
                <a:ea typeface="宋体" pitchFamily="2" charset="-122"/>
              </a:rPr>
              <a:t>（</a:t>
            </a:r>
            <a:r>
              <a:rPr lang="en-US" altLang="zh-CN" sz="2400" smtClean="0">
                <a:ea typeface="宋体" pitchFamily="2" charset="-122"/>
              </a:rPr>
              <a:t>EDSAC 1950</a:t>
            </a:r>
            <a:r>
              <a:rPr lang="zh-CN" altLang="en-US" sz="2400" smtClean="0">
                <a:ea typeface="宋体" pitchFamily="2" charset="-122"/>
              </a:rPr>
              <a:t>）</a:t>
            </a:r>
            <a:endParaRPr lang="zh-CN" altLang="en-US" sz="2400">
              <a:ea typeface="宋体" pitchFamily="2" charset="-122"/>
            </a:endParaRPr>
          </a:p>
        </p:txBody>
      </p:sp>
      <p:sp>
        <p:nvSpPr>
          <p:cNvPr id="5" name="内容占位符 10"/>
          <p:cNvSpPr txBox="1">
            <a:spLocks/>
          </p:cNvSpPr>
          <p:nvPr/>
        </p:nvSpPr>
        <p:spPr bwMode="auto">
          <a:xfrm>
            <a:off x="2123728" y="1021206"/>
            <a:ext cx="6115736" cy="5034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2400" b="1" i="0" u="none" strike="noStrike" kern="0" cap="none" spc="0" normalizeH="0" baseline="0" noProof="0" smtClean="0">
                <a:ln>
                  <a:noFill/>
                </a:ln>
                <a:solidFill>
                  <a:srgbClr val="0000FF"/>
                </a:solidFill>
                <a:effectLst/>
                <a:uLnTx/>
                <a:uFillTx/>
                <a:latin typeface="+mn-lt"/>
                <a:ea typeface="宋体" pitchFamily="2" charset="-122"/>
                <a:cs typeface="+mn-cs"/>
              </a:rPr>
              <a:t>累加器＋指针寄存器</a:t>
            </a:r>
            <a:r>
              <a:rPr kumimoji="0" lang="zh-CN" altLang="en-US" sz="2400" b="1" i="0" u="none" strike="noStrike" kern="0" cap="none" spc="0" normalizeH="0" baseline="0" noProof="0" smtClean="0">
                <a:ln>
                  <a:noFill/>
                </a:ln>
                <a:solidFill>
                  <a:schemeClr val="tx1"/>
                </a:solidFill>
                <a:effectLst/>
                <a:uLnTx/>
                <a:uFillTx/>
                <a:latin typeface="+mn-lt"/>
                <a:ea typeface="宋体" pitchFamily="2" charset="-122"/>
                <a:cs typeface="+mn-cs"/>
              </a:rPr>
              <a:t>（</a:t>
            </a:r>
            <a:r>
              <a:rPr kumimoji="0" lang="en-US" altLang="zh-CN" sz="2400" b="1" i="0" u="none" strike="noStrike" kern="0" cap="none" spc="0" normalizeH="0" baseline="0" noProof="0" smtClean="0">
                <a:ln>
                  <a:noFill/>
                </a:ln>
                <a:solidFill>
                  <a:schemeClr val="tx1"/>
                </a:solidFill>
                <a:effectLst/>
                <a:uLnTx/>
                <a:uFillTx/>
                <a:latin typeface="+mn-lt"/>
                <a:ea typeface="宋体" pitchFamily="2" charset="-122"/>
                <a:cs typeface="+mn-cs"/>
              </a:rPr>
              <a:t>IBM 700</a:t>
            </a:r>
            <a:r>
              <a:rPr kumimoji="0" lang="zh-CN" altLang="en-US" sz="2400" b="1" i="0" u="none" strike="noStrike" kern="0" cap="none" spc="0" normalizeH="0" baseline="0" noProof="0" smtClean="0">
                <a:ln>
                  <a:noFill/>
                </a:ln>
                <a:solidFill>
                  <a:schemeClr val="tx1"/>
                </a:solidFill>
                <a:effectLst/>
                <a:uLnTx/>
                <a:uFillTx/>
                <a:latin typeface="+mn-lt"/>
                <a:ea typeface="宋体" pitchFamily="2" charset="-122"/>
                <a:cs typeface="+mn-cs"/>
              </a:rPr>
              <a:t>系列 </a:t>
            </a:r>
            <a:r>
              <a:rPr kumimoji="0" lang="en-US" altLang="zh-CN" sz="2400" b="1" i="0" u="none" strike="noStrike" kern="0" cap="none" spc="0" normalizeH="0" baseline="0" noProof="0" smtClean="0">
                <a:ln>
                  <a:noFill/>
                </a:ln>
                <a:solidFill>
                  <a:schemeClr val="tx1"/>
                </a:solidFill>
                <a:effectLst/>
                <a:uLnTx/>
                <a:uFillTx/>
                <a:latin typeface="+mn-lt"/>
                <a:ea typeface="宋体" pitchFamily="2" charset="-122"/>
                <a:cs typeface="+mn-cs"/>
              </a:rPr>
              <a:t>1953</a:t>
            </a:r>
            <a:r>
              <a:rPr kumimoji="0" lang="zh-CN" altLang="en-US" sz="2400" b="1" i="0" u="none" strike="noStrike" kern="0" cap="none" spc="0" normalizeH="0" baseline="0" noProof="0" smtClean="0">
                <a:ln>
                  <a:noFill/>
                </a:ln>
                <a:solidFill>
                  <a:schemeClr val="tx1"/>
                </a:solidFill>
                <a:effectLst/>
                <a:uLnTx/>
                <a:uFillTx/>
                <a:latin typeface="+mn-lt"/>
                <a:ea typeface="宋体" pitchFamily="2" charset="-122"/>
                <a:cs typeface="+mn-cs"/>
              </a:rPr>
              <a:t>）</a:t>
            </a:r>
            <a:endParaRPr kumimoji="0" lang="zh-CN" altLang="en-US" sz="2400" b="1" i="0" u="none" strike="noStrike" kern="0" cap="none" spc="0" normalizeH="0" baseline="0" noProof="0">
              <a:ln>
                <a:noFill/>
              </a:ln>
              <a:solidFill>
                <a:schemeClr val="tx1"/>
              </a:solidFill>
              <a:effectLst/>
              <a:uLnTx/>
              <a:uFillTx/>
              <a:latin typeface="+mn-lt"/>
              <a:ea typeface="宋体" pitchFamily="2" charset="-122"/>
              <a:cs typeface="+mn-cs"/>
            </a:endParaRPr>
          </a:p>
        </p:txBody>
      </p:sp>
      <p:sp>
        <p:nvSpPr>
          <p:cNvPr id="6" name="内容占位符 10"/>
          <p:cNvSpPr txBox="1">
            <a:spLocks/>
          </p:cNvSpPr>
          <p:nvPr/>
        </p:nvSpPr>
        <p:spPr bwMode="auto">
          <a:xfrm>
            <a:off x="1907704" y="1546282"/>
            <a:ext cx="3888432" cy="5034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2400" b="1" i="0" u="none" strike="noStrike" kern="0" cap="none" spc="0" normalizeH="0" baseline="0" noProof="0" smtClean="0">
                <a:ln>
                  <a:noFill/>
                </a:ln>
                <a:solidFill>
                  <a:srgbClr val="0000FF"/>
                </a:solidFill>
                <a:effectLst/>
                <a:uLnTx/>
                <a:uFillTx/>
                <a:latin typeface="+mn-lt"/>
                <a:ea typeface="宋体" pitchFamily="2" charset="-122"/>
                <a:cs typeface="+mn-cs"/>
              </a:rPr>
              <a:t>堆栈结构</a:t>
            </a:r>
            <a:r>
              <a:rPr kumimoji="0" lang="zh-CN" altLang="en-US" sz="2400" b="1" i="0" u="none" strike="noStrike" kern="0" cap="none" spc="0" normalizeH="0" baseline="0" noProof="0" smtClean="0">
                <a:ln>
                  <a:noFill/>
                </a:ln>
                <a:solidFill>
                  <a:schemeClr val="tx1"/>
                </a:solidFill>
                <a:effectLst/>
                <a:uLnTx/>
                <a:uFillTx/>
                <a:latin typeface="+mn-lt"/>
                <a:ea typeface="宋体" pitchFamily="2" charset="-122"/>
                <a:cs typeface="+mn-cs"/>
              </a:rPr>
              <a:t>（</a:t>
            </a:r>
            <a:r>
              <a:rPr kumimoji="0" lang="en-US" altLang="zh-CN" sz="2400" b="1" i="0" u="none" strike="noStrike" kern="0" cap="none" spc="0" normalizeH="0" baseline="0" noProof="0" smtClean="0">
                <a:ln>
                  <a:noFill/>
                </a:ln>
                <a:solidFill>
                  <a:schemeClr val="tx1"/>
                </a:solidFill>
                <a:effectLst/>
                <a:uLnTx/>
                <a:uFillTx/>
                <a:latin typeface="+mn-lt"/>
                <a:ea typeface="宋体" pitchFamily="2" charset="-122"/>
                <a:cs typeface="+mn-cs"/>
              </a:rPr>
              <a:t>B5000 1963</a:t>
            </a:r>
            <a:r>
              <a:rPr kumimoji="0" lang="zh-CN" altLang="en-US" sz="2400" b="1" i="0" u="none" strike="noStrike" kern="0" cap="none" spc="0" normalizeH="0" baseline="0" noProof="0" smtClean="0">
                <a:ln>
                  <a:noFill/>
                </a:ln>
                <a:solidFill>
                  <a:schemeClr val="tx1"/>
                </a:solidFill>
                <a:effectLst/>
                <a:uLnTx/>
                <a:uFillTx/>
                <a:latin typeface="+mn-lt"/>
                <a:ea typeface="宋体" pitchFamily="2" charset="-122"/>
                <a:cs typeface="+mn-cs"/>
              </a:rPr>
              <a:t>）</a:t>
            </a:r>
            <a:endParaRPr kumimoji="0" lang="zh-CN" altLang="en-US" sz="2400" b="1" i="0" u="none" strike="noStrike" kern="0" cap="none" spc="0" normalizeH="0" baseline="0" noProof="0">
              <a:ln>
                <a:noFill/>
              </a:ln>
              <a:solidFill>
                <a:schemeClr val="tx1"/>
              </a:solidFill>
              <a:effectLst/>
              <a:uLnTx/>
              <a:uFillTx/>
              <a:latin typeface="+mn-lt"/>
              <a:ea typeface="宋体" pitchFamily="2" charset="-122"/>
              <a:cs typeface="+mn-cs"/>
            </a:endParaRPr>
          </a:p>
        </p:txBody>
      </p:sp>
      <p:sp>
        <p:nvSpPr>
          <p:cNvPr id="7" name="内容占位符 10"/>
          <p:cNvSpPr txBox="1">
            <a:spLocks/>
          </p:cNvSpPr>
          <p:nvPr/>
        </p:nvSpPr>
        <p:spPr bwMode="auto">
          <a:xfrm>
            <a:off x="1763688" y="2071358"/>
            <a:ext cx="3261122" cy="5034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2400" b="1" i="0" u="none" strike="noStrike" kern="0" cap="none" spc="0" normalizeH="0" baseline="0" noProof="0" smtClean="0">
                <a:ln>
                  <a:noFill/>
                </a:ln>
                <a:solidFill>
                  <a:srgbClr val="0000FF"/>
                </a:solidFill>
                <a:effectLst/>
                <a:uLnTx/>
                <a:uFillTx/>
                <a:latin typeface="+mn-lt"/>
                <a:ea typeface="宋体" pitchFamily="2" charset="-122"/>
                <a:cs typeface="+mn-cs"/>
              </a:rPr>
              <a:t>编程模型与实现分离</a:t>
            </a:r>
            <a:endParaRPr kumimoji="0" lang="zh-CN" altLang="en-US" sz="2400" b="1" i="0" u="none" strike="noStrike" kern="0" cap="none" spc="0" normalizeH="0" baseline="0" noProof="0">
              <a:ln>
                <a:noFill/>
              </a:ln>
              <a:solidFill>
                <a:srgbClr val="0000FF"/>
              </a:solidFill>
              <a:effectLst/>
              <a:uLnTx/>
              <a:uFillTx/>
              <a:latin typeface="+mn-lt"/>
              <a:ea typeface="宋体" pitchFamily="2" charset="-122"/>
              <a:cs typeface="+mn-cs"/>
            </a:endParaRPr>
          </a:p>
        </p:txBody>
      </p:sp>
      <p:sp>
        <p:nvSpPr>
          <p:cNvPr id="8" name="内容占位符 10"/>
          <p:cNvSpPr txBox="1">
            <a:spLocks/>
          </p:cNvSpPr>
          <p:nvPr/>
        </p:nvSpPr>
        <p:spPr bwMode="auto">
          <a:xfrm>
            <a:off x="251520" y="2708920"/>
            <a:ext cx="3168352" cy="5034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2400" b="1" i="0" u="none" strike="noStrike" kern="0" cap="none" spc="0" normalizeH="0" baseline="0" noProof="0" smtClean="0">
                <a:ln>
                  <a:noFill/>
                </a:ln>
                <a:solidFill>
                  <a:srgbClr val="0000FF"/>
                </a:solidFill>
                <a:effectLst/>
                <a:uLnTx/>
                <a:uFillTx/>
                <a:latin typeface="+mn-lt"/>
                <a:ea typeface="宋体" pitchFamily="2" charset="-122"/>
                <a:cs typeface="+mn-cs"/>
              </a:rPr>
              <a:t>高级语言计算机结构</a:t>
            </a:r>
            <a:endParaRPr kumimoji="0" lang="zh-CN" altLang="en-US" sz="2400" b="1" i="0" u="none" strike="noStrike" kern="0" cap="none" spc="0" normalizeH="0" baseline="0" noProof="0">
              <a:ln>
                <a:noFill/>
              </a:ln>
              <a:solidFill>
                <a:srgbClr val="0000FF"/>
              </a:solidFill>
              <a:effectLst/>
              <a:uLnTx/>
              <a:uFillTx/>
              <a:latin typeface="+mn-lt"/>
              <a:ea typeface="宋体" pitchFamily="2" charset="-122"/>
              <a:cs typeface="+mn-cs"/>
            </a:endParaRPr>
          </a:p>
        </p:txBody>
      </p:sp>
      <p:sp>
        <p:nvSpPr>
          <p:cNvPr id="9" name="内容占位符 10"/>
          <p:cNvSpPr txBox="1">
            <a:spLocks/>
          </p:cNvSpPr>
          <p:nvPr/>
        </p:nvSpPr>
        <p:spPr bwMode="auto">
          <a:xfrm>
            <a:off x="3923928" y="2708920"/>
            <a:ext cx="4248472" cy="5034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2400" b="1" i="0" u="none" strike="noStrike" kern="0" cap="none" spc="0" normalizeH="0" baseline="0" noProof="0" smtClean="0">
                <a:ln>
                  <a:noFill/>
                </a:ln>
                <a:solidFill>
                  <a:srgbClr val="0000FF"/>
                </a:solidFill>
                <a:effectLst/>
                <a:uLnTx/>
                <a:uFillTx/>
                <a:latin typeface="+mn-lt"/>
                <a:ea typeface="宋体" pitchFamily="2" charset="-122"/>
                <a:cs typeface="+mn-cs"/>
              </a:rPr>
              <a:t>系列机概念</a:t>
            </a:r>
            <a:r>
              <a:rPr kumimoji="0" lang="zh-CN" altLang="en-US" sz="2400" b="1" i="0" u="none" strike="noStrike" kern="0" cap="none" spc="0" normalizeH="0" baseline="0" noProof="0" smtClean="0">
                <a:ln>
                  <a:noFill/>
                </a:ln>
                <a:solidFill>
                  <a:schemeClr val="tx1"/>
                </a:solidFill>
                <a:effectLst/>
                <a:uLnTx/>
                <a:uFillTx/>
                <a:latin typeface="+mn-lt"/>
                <a:ea typeface="宋体" pitchFamily="2" charset="-122"/>
                <a:cs typeface="+mn-cs"/>
              </a:rPr>
              <a:t>（</a:t>
            </a:r>
            <a:r>
              <a:rPr kumimoji="0" lang="en-US" altLang="zh-CN" sz="2400" b="1" i="0" u="none" strike="noStrike" kern="0" cap="none" spc="0" normalizeH="0" baseline="0" noProof="0" smtClean="0">
                <a:ln>
                  <a:noFill/>
                </a:ln>
                <a:solidFill>
                  <a:schemeClr val="tx1"/>
                </a:solidFill>
                <a:effectLst/>
                <a:uLnTx/>
                <a:uFillTx/>
                <a:latin typeface="+mn-lt"/>
                <a:ea typeface="宋体" pitchFamily="2" charset="-122"/>
                <a:cs typeface="+mn-cs"/>
              </a:rPr>
              <a:t>IBM360</a:t>
            </a:r>
            <a:r>
              <a:rPr kumimoji="0" lang="en-US" altLang="zh-CN" sz="2400" b="1" i="0" u="none" strike="noStrike" kern="0" cap="none" spc="0" normalizeH="0" noProof="0" smtClean="0">
                <a:ln>
                  <a:noFill/>
                </a:ln>
                <a:solidFill>
                  <a:schemeClr val="tx1"/>
                </a:solidFill>
                <a:effectLst/>
                <a:uLnTx/>
                <a:uFillTx/>
                <a:latin typeface="+mn-lt"/>
                <a:ea typeface="宋体" pitchFamily="2" charset="-122"/>
                <a:cs typeface="+mn-cs"/>
              </a:rPr>
              <a:t> 1964</a:t>
            </a:r>
            <a:r>
              <a:rPr kumimoji="0" lang="zh-CN" altLang="en-US" sz="2400" b="1" i="0" u="none" strike="noStrike" kern="0" cap="none" spc="0" normalizeH="0" noProof="0" smtClean="0">
                <a:ln>
                  <a:noFill/>
                </a:ln>
                <a:solidFill>
                  <a:schemeClr val="tx1"/>
                </a:solidFill>
                <a:effectLst/>
                <a:uLnTx/>
                <a:uFillTx/>
                <a:latin typeface="+mn-lt"/>
                <a:ea typeface="宋体" pitchFamily="2" charset="-122"/>
                <a:cs typeface="+mn-cs"/>
              </a:rPr>
              <a:t>）</a:t>
            </a:r>
            <a:endParaRPr kumimoji="0" lang="zh-CN" altLang="en-US" sz="2400" b="1" i="0" u="none" strike="noStrike" kern="0" cap="none" spc="0" normalizeH="0" baseline="0" noProof="0">
              <a:ln>
                <a:noFill/>
              </a:ln>
              <a:solidFill>
                <a:schemeClr val="tx1"/>
              </a:solidFill>
              <a:effectLst/>
              <a:uLnTx/>
              <a:uFillTx/>
              <a:latin typeface="+mn-lt"/>
              <a:ea typeface="宋体" pitchFamily="2" charset="-122"/>
              <a:cs typeface="+mn-cs"/>
            </a:endParaRPr>
          </a:p>
        </p:txBody>
      </p:sp>
      <p:sp>
        <p:nvSpPr>
          <p:cNvPr id="10" name="内容占位符 10"/>
          <p:cNvSpPr txBox="1">
            <a:spLocks/>
          </p:cNvSpPr>
          <p:nvPr/>
        </p:nvSpPr>
        <p:spPr bwMode="auto">
          <a:xfrm>
            <a:off x="1475656" y="3285579"/>
            <a:ext cx="4824536" cy="5034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zh-CN" altLang="en-US" sz="2400" b="1" i="0" u="none" strike="noStrike" kern="0" cap="none" spc="0" normalizeH="0" baseline="0" noProof="0" smtClean="0">
                <a:ln>
                  <a:noFill/>
                </a:ln>
                <a:solidFill>
                  <a:srgbClr val="0000FF"/>
                </a:solidFill>
                <a:effectLst/>
                <a:uLnTx/>
                <a:uFillTx/>
                <a:latin typeface="+mn-lt"/>
                <a:ea typeface="宋体" pitchFamily="2" charset="-122"/>
                <a:cs typeface="+mn-cs"/>
              </a:rPr>
              <a:t>通用寄存器结构</a:t>
            </a:r>
            <a:r>
              <a:rPr kumimoji="0" lang="zh-CN" altLang="en-US" sz="2400" b="1" i="0" u="none" strike="noStrike" kern="0" cap="none" spc="0" normalizeH="0" baseline="0" noProof="0" smtClean="0">
                <a:ln>
                  <a:noFill/>
                </a:ln>
                <a:solidFill>
                  <a:schemeClr val="tx1"/>
                </a:solidFill>
                <a:effectLst/>
                <a:uLnTx/>
                <a:uFillTx/>
                <a:latin typeface="+mn-lt"/>
                <a:ea typeface="宋体" pitchFamily="2" charset="-122"/>
                <a:cs typeface="+mn-cs"/>
              </a:rPr>
              <a:t>（</a:t>
            </a:r>
            <a:r>
              <a:rPr kumimoji="0" lang="en-US" altLang="zh-CN" sz="2400" b="1" i="0" u="none" strike="noStrike" kern="0" cap="none" spc="0" normalizeH="0" baseline="0" noProof="0" smtClean="0">
                <a:ln>
                  <a:noFill/>
                </a:ln>
                <a:solidFill>
                  <a:schemeClr val="tx1"/>
                </a:solidFill>
                <a:effectLst/>
                <a:uLnTx/>
                <a:uFillTx/>
                <a:latin typeface="+mn-lt"/>
                <a:ea typeface="宋体" pitchFamily="2" charset="-122"/>
                <a:cs typeface="+mn-cs"/>
              </a:rPr>
              <a:t>Pegasus 1956</a:t>
            </a:r>
            <a:r>
              <a:rPr kumimoji="0" lang="zh-CN" altLang="en-US" sz="2400" b="1" i="0" u="none" strike="noStrike" kern="0" cap="none" spc="0" normalizeH="0" baseline="0" noProof="0" smtClean="0">
                <a:ln>
                  <a:noFill/>
                </a:ln>
                <a:solidFill>
                  <a:schemeClr val="tx1"/>
                </a:solidFill>
                <a:effectLst/>
                <a:uLnTx/>
                <a:uFillTx/>
                <a:latin typeface="+mn-lt"/>
                <a:ea typeface="宋体" pitchFamily="2" charset="-122"/>
                <a:cs typeface="+mn-cs"/>
              </a:rPr>
              <a:t>）</a:t>
            </a:r>
            <a:endParaRPr kumimoji="0" lang="zh-CN" altLang="en-US" sz="2400" b="1" i="0" u="none" strike="noStrike" kern="0" cap="none" spc="0" normalizeH="0" baseline="0" noProof="0">
              <a:ln>
                <a:noFill/>
              </a:ln>
              <a:solidFill>
                <a:schemeClr val="tx1"/>
              </a:solidFill>
              <a:effectLst/>
              <a:uLnTx/>
              <a:uFillTx/>
              <a:latin typeface="+mn-lt"/>
              <a:ea typeface="宋体" pitchFamily="2" charset="-122"/>
              <a:cs typeface="+mn-cs"/>
            </a:endParaRPr>
          </a:p>
        </p:txBody>
      </p:sp>
      <p:sp>
        <p:nvSpPr>
          <p:cNvPr id="12" name="内容占位符 10"/>
          <p:cNvSpPr txBox="1">
            <a:spLocks/>
          </p:cNvSpPr>
          <p:nvPr/>
        </p:nvSpPr>
        <p:spPr bwMode="auto">
          <a:xfrm>
            <a:off x="1619672" y="4005064"/>
            <a:ext cx="5616624" cy="5034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lang="en-US" altLang="zh-CN" kern="0" smtClean="0">
                <a:solidFill>
                  <a:srgbClr val="FF0000"/>
                </a:solidFill>
                <a:latin typeface="+mn-lt"/>
                <a:ea typeface="宋体" pitchFamily="2" charset="-122"/>
              </a:rPr>
              <a:t>CISC</a:t>
            </a:r>
            <a:r>
              <a:rPr lang="zh-CN" altLang="en-US" kern="0" smtClean="0">
                <a:latin typeface="+mn-lt"/>
                <a:ea typeface="宋体" pitchFamily="2" charset="-122"/>
              </a:rPr>
              <a:t>（</a:t>
            </a:r>
            <a:r>
              <a:rPr lang="en-US" altLang="zh-CN" kern="0" smtClean="0">
                <a:latin typeface="+mn-lt"/>
                <a:ea typeface="宋体" pitchFamily="2" charset="-122"/>
              </a:rPr>
              <a:t>VAX, Intel 80x86, 1977, 1978+</a:t>
            </a:r>
            <a:r>
              <a:rPr lang="zh-CN" altLang="en-US" kern="0" smtClean="0">
                <a:latin typeface="+mn-lt"/>
                <a:ea typeface="宋体" pitchFamily="2" charset="-122"/>
              </a:rPr>
              <a:t>）</a:t>
            </a:r>
            <a:endParaRPr kumimoji="0" lang="zh-CN" altLang="en-US" sz="2400" b="1" i="0" u="none" strike="noStrike" kern="0" cap="none" spc="0" normalizeH="0" baseline="0" noProof="0">
              <a:ln>
                <a:noFill/>
              </a:ln>
              <a:solidFill>
                <a:schemeClr val="tx1"/>
              </a:solidFill>
              <a:effectLst/>
              <a:uLnTx/>
              <a:uFillTx/>
              <a:latin typeface="+mn-lt"/>
              <a:ea typeface="宋体" pitchFamily="2" charset="-122"/>
              <a:cs typeface="+mn-cs"/>
            </a:endParaRPr>
          </a:p>
        </p:txBody>
      </p:sp>
      <p:sp>
        <p:nvSpPr>
          <p:cNvPr id="13" name="内容占位符 10"/>
          <p:cNvSpPr txBox="1">
            <a:spLocks/>
          </p:cNvSpPr>
          <p:nvPr/>
        </p:nvSpPr>
        <p:spPr bwMode="auto">
          <a:xfrm>
            <a:off x="2123728" y="5445819"/>
            <a:ext cx="6912768" cy="5034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r">
              <a:spcBef>
                <a:spcPct val="20000"/>
              </a:spcBef>
              <a:buClr>
                <a:schemeClr val="bg2"/>
              </a:buClr>
              <a:buSzPct val="75000"/>
            </a:pPr>
            <a:r>
              <a:rPr lang="zh-CN" altLang="en-US" kern="0" smtClean="0">
                <a:latin typeface="+mn-lt"/>
                <a:ea typeface="宋体" pitchFamily="2" charset="-122"/>
              </a:rPr>
              <a:t>（</a:t>
            </a:r>
            <a:r>
              <a:rPr lang="en-US" altLang="zh-CN" kern="0" smtClean="0">
                <a:latin typeface="+mn-lt"/>
                <a:ea typeface="宋体" pitchFamily="2" charset="-122"/>
              </a:rPr>
              <a:t>CDC 6600, Cray 1 1963-1976</a:t>
            </a:r>
            <a:r>
              <a:rPr lang="zh-CN" altLang="en-US" kern="0" smtClean="0">
                <a:latin typeface="+mn-lt"/>
                <a:ea typeface="宋体" pitchFamily="2" charset="-122"/>
              </a:rPr>
              <a:t>）</a:t>
            </a:r>
            <a:r>
              <a:rPr lang="en-US" altLang="zh-CN" kern="0" smtClean="0">
                <a:solidFill>
                  <a:srgbClr val="0000FF"/>
                </a:solidFill>
                <a:ea typeface="宋体" pitchFamily="2" charset="-122"/>
              </a:rPr>
              <a:t>Load/Store</a:t>
            </a:r>
            <a:r>
              <a:rPr lang="zh-CN" altLang="en-US" kern="0" smtClean="0">
                <a:solidFill>
                  <a:srgbClr val="0000FF"/>
                </a:solidFill>
                <a:ea typeface="宋体" pitchFamily="2" charset="-122"/>
              </a:rPr>
              <a:t>结构</a:t>
            </a:r>
            <a:endParaRPr kumimoji="0" lang="zh-CN" altLang="en-US" sz="2400" b="1" i="0" u="none" strike="noStrike" kern="0" cap="none" spc="0" normalizeH="0" baseline="0" noProof="0">
              <a:ln>
                <a:noFill/>
              </a:ln>
              <a:solidFill>
                <a:srgbClr val="0000FF"/>
              </a:solidFill>
              <a:effectLst/>
              <a:uLnTx/>
              <a:uFillTx/>
              <a:latin typeface="+mn-lt"/>
              <a:ea typeface="宋体" pitchFamily="2" charset="-122"/>
              <a:cs typeface="+mn-cs"/>
            </a:endParaRPr>
          </a:p>
        </p:txBody>
      </p:sp>
      <p:sp>
        <p:nvSpPr>
          <p:cNvPr id="14" name="内容占位符 10"/>
          <p:cNvSpPr txBox="1">
            <a:spLocks/>
          </p:cNvSpPr>
          <p:nvPr/>
        </p:nvSpPr>
        <p:spPr bwMode="auto">
          <a:xfrm>
            <a:off x="1259632" y="6021288"/>
            <a:ext cx="6912768" cy="5034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r">
              <a:spcBef>
                <a:spcPct val="20000"/>
              </a:spcBef>
              <a:buClr>
                <a:schemeClr val="bg2"/>
              </a:buClr>
              <a:buSzPct val="75000"/>
            </a:pPr>
            <a:r>
              <a:rPr kumimoji="0" lang="zh-CN" altLang="en-US" sz="2400" b="1" i="0" u="none" strike="noStrike" kern="0" cap="none" spc="0" normalizeH="0" baseline="0" noProof="0" smtClean="0">
                <a:ln>
                  <a:noFill/>
                </a:ln>
                <a:solidFill>
                  <a:schemeClr val="tx1"/>
                </a:solidFill>
                <a:effectLst/>
                <a:uLnTx/>
                <a:uFillTx/>
                <a:latin typeface="+mn-lt"/>
                <a:ea typeface="宋体" pitchFamily="2" charset="-122"/>
                <a:cs typeface="+mn-cs"/>
              </a:rPr>
              <a:t>（</a:t>
            </a:r>
            <a:r>
              <a:rPr kumimoji="0" lang="en-US" altLang="zh-CN" sz="2400" b="1" i="0" u="none" strike="noStrike" kern="0" cap="none" spc="0" normalizeH="0" baseline="0" noProof="0" smtClean="0">
                <a:ln>
                  <a:noFill/>
                </a:ln>
                <a:solidFill>
                  <a:schemeClr val="tx1"/>
                </a:solidFill>
                <a:effectLst/>
                <a:uLnTx/>
                <a:uFillTx/>
                <a:latin typeface="+mn-lt"/>
                <a:ea typeface="宋体" pitchFamily="2" charset="-122"/>
                <a:cs typeface="+mn-cs"/>
              </a:rPr>
              <a:t>MIPS,</a:t>
            </a:r>
            <a:r>
              <a:rPr kumimoji="0" lang="en-US" altLang="zh-CN" sz="2400" b="1" i="0" u="none" strike="noStrike" kern="0" cap="none" spc="0" normalizeH="0" noProof="0" smtClean="0">
                <a:ln>
                  <a:noFill/>
                </a:ln>
                <a:solidFill>
                  <a:schemeClr val="tx1"/>
                </a:solidFill>
                <a:effectLst/>
                <a:uLnTx/>
                <a:uFillTx/>
                <a:latin typeface="+mn-lt"/>
                <a:ea typeface="宋体" pitchFamily="2" charset="-122"/>
                <a:cs typeface="+mn-cs"/>
              </a:rPr>
              <a:t> Sparc, IBM RS6000, </a:t>
            </a:r>
            <a:r>
              <a:rPr kumimoji="0" lang="en-US" altLang="zh-CN" sz="2400" b="1" i="0" u="none" strike="noStrike" kern="0" cap="none" spc="0" normalizeH="0" noProof="0" smtClean="0">
                <a:ln>
                  <a:noFill/>
                </a:ln>
                <a:solidFill>
                  <a:schemeClr val="tx1"/>
                </a:solidFill>
                <a:effectLst/>
                <a:uLnTx/>
                <a:uFillTx/>
                <a:latin typeface="宋体" pitchFamily="2" charset="-122"/>
                <a:ea typeface="宋体" pitchFamily="2" charset="-122"/>
              </a:rPr>
              <a:t>…</a:t>
            </a:r>
            <a:r>
              <a:rPr kumimoji="0" lang="en-US" altLang="zh-CN" sz="2400" b="1" i="0" u="none" strike="noStrike" kern="0" cap="none" spc="0" normalizeH="0" noProof="0" smtClean="0">
                <a:ln>
                  <a:noFill/>
                </a:ln>
                <a:solidFill>
                  <a:schemeClr val="tx1"/>
                </a:solidFill>
                <a:effectLst/>
                <a:uLnTx/>
                <a:uFillTx/>
                <a:latin typeface="+mn-lt"/>
                <a:ea typeface="宋体" pitchFamily="2" charset="-122"/>
                <a:cs typeface="+mn-cs"/>
              </a:rPr>
              <a:t> 1987+</a:t>
            </a:r>
            <a:r>
              <a:rPr kumimoji="0" lang="zh-CN" altLang="en-US" sz="2400" b="1" i="0" u="none" strike="noStrike" kern="0" cap="none" spc="0" normalizeH="0" noProof="0" smtClean="0">
                <a:ln>
                  <a:noFill/>
                </a:ln>
                <a:solidFill>
                  <a:schemeClr val="tx1"/>
                </a:solidFill>
                <a:effectLst/>
                <a:uLnTx/>
                <a:uFillTx/>
                <a:latin typeface="+mn-lt"/>
                <a:ea typeface="宋体" pitchFamily="2" charset="-122"/>
                <a:cs typeface="+mn-cs"/>
              </a:rPr>
              <a:t>）</a:t>
            </a:r>
            <a:r>
              <a:rPr lang="en-US" altLang="zh-CN" kern="0" smtClean="0">
                <a:solidFill>
                  <a:srgbClr val="FF0000"/>
                </a:solidFill>
                <a:ea typeface="宋体" pitchFamily="2" charset="-122"/>
              </a:rPr>
              <a:t>RISC</a:t>
            </a:r>
            <a:endParaRPr kumimoji="0" lang="zh-CN" altLang="en-US" sz="2400" b="1" i="0" u="none" strike="noStrike" kern="0" cap="none" spc="0" normalizeH="0" baseline="0" noProof="0">
              <a:ln>
                <a:noFill/>
              </a:ln>
              <a:solidFill>
                <a:srgbClr val="FF0000"/>
              </a:solidFill>
              <a:effectLst/>
              <a:uLnTx/>
              <a:uFillTx/>
              <a:latin typeface="+mn-lt"/>
              <a:ea typeface="宋体" pitchFamily="2" charset="-122"/>
              <a:cs typeface="+mn-cs"/>
            </a:endParaRPr>
          </a:p>
        </p:txBody>
      </p:sp>
      <p:sp>
        <p:nvSpPr>
          <p:cNvPr id="15" name="内容占位符 10"/>
          <p:cNvSpPr txBox="1">
            <a:spLocks/>
          </p:cNvSpPr>
          <p:nvPr/>
        </p:nvSpPr>
        <p:spPr bwMode="auto">
          <a:xfrm>
            <a:off x="251520" y="4509120"/>
            <a:ext cx="5616624" cy="8640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2400" b="1" i="0" u="none" strike="noStrike" kern="0" cap="none" spc="0" normalizeH="0" baseline="0" noProof="0" smtClean="0">
                <a:ln>
                  <a:noFill/>
                </a:ln>
                <a:solidFill>
                  <a:srgbClr val="FF0000"/>
                </a:solidFill>
                <a:effectLst/>
                <a:uLnTx/>
                <a:uFillTx/>
                <a:latin typeface="+mn-lt"/>
                <a:ea typeface="宋体" pitchFamily="2" charset="-122"/>
                <a:cs typeface="+mn-cs"/>
              </a:rPr>
              <a:t>VLIW</a:t>
            </a:r>
            <a:r>
              <a:rPr lang="zh-CN" altLang="en-US" kern="0" smtClean="0">
                <a:latin typeface="+mn-lt"/>
                <a:ea typeface="宋体" pitchFamily="2" charset="-122"/>
              </a:rPr>
              <a:t>（</a:t>
            </a:r>
            <a:r>
              <a:rPr lang="en-US" altLang="zh-CN" kern="0" smtClean="0">
                <a:latin typeface="+mn-lt"/>
                <a:ea typeface="宋体" pitchFamily="2" charset="-122"/>
              </a:rPr>
              <a:t>Cydra-5 1983, Multiflow 1984, </a:t>
            </a:r>
            <a:br>
              <a:rPr lang="en-US" altLang="zh-CN" kern="0" smtClean="0">
                <a:latin typeface="+mn-lt"/>
                <a:ea typeface="宋体" pitchFamily="2" charset="-122"/>
              </a:rPr>
            </a:br>
            <a:r>
              <a:rPr lang="en-US" altLang="zh-CN" kern="0" smtClean="0">
                <a:latin typeface="+mn-lt"/>
                <a:ea typeface="宋体" pitchFamily="2" charset="-122"/>
              </a:rPr>
              <a:t>TMSC6X 1996, IntelEPIC 1997</a:t>
            </a:r>
            <a:r>
              <a:rPr lang="zh-CN" altLang="en-US" kern="0" smtClean="0">
                <a:latin typeface="+mn-lt"/>
                <a:ea typeface="宋体" pitchFamily="2" charset="-122"/>
              </a:rPr>
              <a:t>）</a:t>
            </a:r>
            <a:endParaRPr kumimoji="0" lang="en-US" altLang="zh-CN" sz="2400" b="1" i="0" u="none" strike="noStrike" kern="0" cap="none" spc="0" normalizeH="0" baseline="0" noProof="0" smtClean="0">
              <a:ln>
                <a:noFill/>
              </a:ln>
              <a:solidFill>
                <a:schemeClr val="tx1"/>
              </a:solidFill>
              <a:effectLst/>
              <a:uLnTx/>
              <a:uFillTx/>
              <a:latin typeface="+mn-lt"/>
              <a:ea typeface="宋体" pitchFamily="2" charset="-122"/>
              <a:cs typeface="+mn-cs"/>
            </a:endParaRPr>
          </a:p>
        </p:txBody>
      </p:sp>
      <p:cxnSp>
        <p:nvCxnSpPr>
          <p:cNvPr id="17" name="直接连接符 16"/>
          <p:cNvCxnSpPr/>
          <p:nvPr/>
        </p:nvCxnSpPr>
        <p:spPr bwMode="auto">
          <a:xfrm>
            <a:off x="3491880" y="877190"/>
            <a:ext cx="0" cy="216024"/>
          </a:xfrm>
          <a:prstGeom prst="line">
            <a:avLst/>
          </a:prstGeom>
          <a:solidFill>
            <a:schemeClr val="accent1"/>
          </a:solidFill>
          <a:ln w="76200" cap="rnd"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3491880" y="1412776"/>
            <a:ext cx="0" cy="216024"/>
          </a:xfrm>
          <a:prstGeom prst="line">
            <a:avLst/>
          </a:prstGeom>
          <a:solidFill>
            <a:schemeClr val="accent1"/>
          </a:solidFill>
          <a:ln w="76200" cap="rnd" cmpd="sng" algn="ctr">
            <a:solidFill>
              <a:srgbClr val="0000FF"/>
            </a:solidFill>
            <a:prstDash val="solid"/>
            <a:round/>
            <a:headEnd type="none" w="med" len="med"/>
            <a:tailEnd type="none" w="med" len="med"/>
          </a:ln>
          <a:effectLst/>
        </p:spPr>
      </p:cxnSp>
      <p:cxnSp>
        <p:nvCxnSpPr>
          <p:cNvPr id="20" name="直接连接符 19"/>
          <p:cNvCxnSpPr/>
          <p:nvPr/>
        </p:nvCxnSpPr>
        <p:spPr bwMode="auto">
          <a:xfrm>
            <a:off x="3491880" y="1916832"/>
            <a:ext cx="0" cy="216024"/>
          </a:xfrm>
          <a:prstGeom prst="line">
            <a:avLst/>
          </a:prstGeom>
          <a:solidFill>
            <a:schemeClr val="accent1"/>
          </a:solidFill>
          <a:ln w="76200" cap="rnd" cmpd="sng" algn="ctr">
            <a:solidFill>
              <a:srgbClr val="0000FF"/>
            </a:solidFill>
            <a:prstDash val="solid"/>
            <a:round/>
            <a:headEnd type="none" w="med" len="med"/>
            <a:tailEnd type="none" w="med" len="med"/>
          </a:ln>
          <a:effectLst/>
        </p:spPr>
      </p:cxnSp>
      <p:cxnSp>
        <p:nvCxnSpPr>
          <p:cNvPr id="21" name="直接连接符 20"/>
          <p:cNvCxnSpPr/>
          <p:nvPr/>
        </p:nvCxnSpPr>
        <p:spPr bwMode="auto">
          <a:xfrm flipH="1">
            <a:off x="2195736" y="2492896"/>
            <a:ext cx="1008112" cy="216024"/>
          </a:xfrm>
          <a:prstGeom prst="line">
            <a:avLst/>
          </a:prstGeom>
          <a:solidFill>
            <a:schemeClr val="accent1"/>
          </a:solidFill>
          <a:ln w="76200" cap="rnd" cmpd="sng" algn="ctr">
            <a:solidFill>
              <a:srgbClr val="0000FF"/>
            </a:solidFill>
            <a:prstDash val="solid"/>
            <a:round/>
            <a:headEnd type="none" w="med" len="med"/>
            <a:tailEnd type="none" w="med" len="med"/>
          </a:ln>
          <a:effectLst/>
        </p:spPr>
      </p:cxnSp>
      <p:cxnSp>
        <p:nvCxnSpPr>
          <p:cNvPr id="23" name="直接连接符 22"/>
          <p:cNvCxnSpPr/>
          <p:nvPr/>
        </p:nvCxnSpPr>
        <p:spPr bwMode="auto">
          <a:xfrm>
            <a:off x="3779912" y="2492896"/>
            <a:ext cx="576064" cy="216024"/>
          </a:xfrm>
          <a:prstGeom prst="line">
            <a:avLst/>
          </a:prstGeom>
          <a:solidFill>
            <a:schemeClr val="accent1"/>
          </a:solidFill>
          <a:ln w="76200" cap="rnd" cmpd="sng" algn="ctr">
            <a:solidFill>
              <a:srgbClr val="0000FF"/>
            </a:solidFill>
            <a:prstDash val="solid"/>
            <a:round/>
            <a:headEnd type="none" w="med" len="med"/>
            <a:tailEnd type="none" w="med" len="med"/>
          </a:ln>
          <a:effectLst/>
        </p:spPr>
      </p:cxnSp>
      <p:cxnSp>
        <p:nvCxnSpPr>
          <p:cNvPr id="25" name="直接连接符 24"/>
          <p:cNvCxnSpPr/>
          <p:nvPr/>
        </p:nvCxnSpPr>
        <p:spPr bwMode="auto">
          <a:xfrm>
            <a:off x="2249214" y="3132083"/>
            <a:ext cx="525517" cy="199696"/>
          </a:xfrm>
          <a:prstGeom prst="line">
            <a:avLst/>
          </a:prstGeom>
          <a:solidFill>
            <a:schemeClr val="accent1"/>
          </a:solidFill>
          <a:ln w="76200" cap="rnd" cmpd="sng" algn="ctr">
            <a:solidFill>
              <a:srgbClr val="0000FF"/>
            </a:solidFill>
            <a:prstDash val="solid"/>
            <a:round/>
            <a:headEnd type="none" w="med" len="med"/>
            <a:tailEnd type="none" w="med" len="med"/>
          </a:ln>
          <a:effectLst/>
        </p:spPr>
      </p:cxnSp>
      <p:cxnSp>
        <p:nvCxnSpPr>
          <p:cNvPr id="27" name="直接连接符 26"/>
          <p:cNvCxnSpPr/>
          <p:nvPr/>
        </p:nvCxnSpPr>
        <p:spPr bwMode="auto">
          <a:xfrm flipV="1">
            <a:off x="3779912" y="3140968"/>
            <a:ext cx="576064" cy="216024"/>
          </a:xfrm>
          <a:prstGeom prst="line">
            <a:avLst/>
          </a:prstGeom>
          <a:solidFill>
            <a:schemeClr val="accent1"/>
          </a:solidFill>
          <a:ln w="76200" cap="rnd" cmpd="sng" algn="ctr">
            <a:solidFill>
              <a:srgbClr val="0000FF"/>
            </a:solidFill>
            <a:prstDash val="solid"/>
            <a:round/>
            <a:headEnd type="none" w="med" len="med"/>
            <a:tailEnd type="none" w="med" len="med"/>
          </a:ln>
          <a:effectLst/>
        </p:spPr>
      </p:cxnSp>
      <p:cxnSp>
        <p:nvCxnSpPr>
          <p:cNvPr id="29" name="直接连接符 28"/>
          <p:cNvCxnSpPr/>
          <p:nvPr/>
        </p:nvCxnSpPr>
        <p:spPr bwMode="auto">
          <a:xfrm flipV="1">
            <a:off x="2555776" y="3717032"/>
            <a:ext cx="576064" cy="360040"/>
          </a:xfrm>
          <a:prstGeom prst="line">
            <a:avLst/>
          </a:prstGeom>
          <a:solidFill>
            <a:schemeClr val="accent1"/>
          </a:solidFill>
          <a:ln w="76200" cap="rnd" cmpd="sng" algn="ctr">
            <a:solidFill>
              <a:srgbClr val="0000FF"/>
            </a:solidFill>
            <a:prstDash val="solid"/>
            <a:round/>
            <a:headEnd type="none" w="med" len="med"/>
            <a:tailEnd type="none" w="med" len="med"/>
          </a:ln>
          <a:effectLst/>
        </p:spPr>
      </p:cxnSp>
      <p:sp>
        <p:nvSpPr>
          <p:cNvPr id="31" name="任意多边形 30"/>
          <p:cNvSpPr/>
          <p:nvPr/>
        </p:nvSpPr>
        <p:spPr bwMode="auto">
          <a:xfrm>
            <a:off x="1019503" y="3731172"/>
            <a:ext cx="1471449" cy="830318"/>
          </a:xfrm>
          <a:custGeom>
            <a:avLst/>
            <a:gdLst>
              <a:gd name="connsiteX0" fmla="*/ 1471449 w 1471449"/>
              <a:gd name="connsiteY0" fmla="*/ 0 h 830318"/>
              <a:gd name="connsiteX1" fmla="*/ 504497 w 1471449"/>
              <a:gd name="connsiteY1" fmla="*/ 231228 h 830318"/>
              <a:gd name="connsiteX2" fmla="*/ 0 w 1471449"/>
              <a:gd name="connsiteY2" fmla="*/ 830318 h 830318"/>
            </a:gdLst>
            <a:ahLst/>
            <a:cxnLst>
              <a:cxn ang="0">
                <a:pos x="connsiteX0" y="connsiteY0"/>
              </a:cxn>
              <a:cxn ang="0">
                <a:pos x="connsiteX1" y="connsiteY1"/>
              </a:cxn>
              <a:cxn ang="0">
                <a:pos x="connsiteX2" y="connsiteY2"/>
              </a:cxn>
            </a:cxnLst>
            <a:rect l="l" t="t" r="r" b="b"/>
            <a:pathLst>
              <a:path w="1471449" h="830318">
                <a:moveTo>
                  <a:pt x="1471449" y="0"/>
                </a:moveTo>
                <a:cubicBezTo>
                  <a:pt x="1110594" y="46421"/>
                  <a:pt x="749739" y="92842"/>
                  <a:pt x="504497" y="231228"/>
                </a:cubicBezTo>
                <a:cubicBezTo>
                  <a:pt x="259256" y="369614"/>
                  <a:pt x="129628" y="599966"/>
                  <a:pt x="0" y="830318"/>
                </a:cubicBezTo>
              </a:path>
            </a:pathLst>
          </a:custGeom>
          <a:noFill/>
          <a:ln w="76200" cap="rnd"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2" name="任意多边形 31"/>
          <p:cNvSpPr/>
          <p:nvPr/>
        </p:nvSpPr>
        <p:spPr bwMode="auto">
          <a:xfrm>
            <a:off x="3752193" y="3710152"/>
            <a:ext cx="3844143" cy="1735072"/>
          </a:xfrm>
          <a:custGeom>
            <a:avLst/>
            <a:gdLst>
              <a:gd name="connsiteX0" fmla="*/ 0 w 4056993"/>
              <a:gd name="connsiteY0" fmla="*/ 0 h 1765738"/>
              <a:gd name="connsiteX1" fmla="*/ 998483 w 4056993"/>
              <a:gd name="connsiteY1" fmla="*/ 241738 h 1765738"/>
              <a:gd name="connsiteX2" fmla="*/ 3405352 w 4056993"/>
              <a:gd name="connsiteY2" fmla="*/ 325820 h 1765738"/>
              <a:gd name="connsiteX3" fmla="*/ 4056993 w 4056993"/>
              <a:gd name="connsiteY3" fmla="*/ 1765738 h 1765738"/>
            </a:gdLst>
            <a:ahLst/>
            <a:cxnLst>
              <a:cxn ang="0">
                <a:pos x="connsiteX0" y="connsiteY0"/>
              </a:cxn>
              <a:cxn ang="0">
                <a:pos x="connsiteX1" y="connsiteY1"/>
              </a:cxn>
              <a:cxn ang="0">
                <a:pos x="connsiteX2" y="connsiteY2"/>
              </a:cxn>
              <a:cxn ang="0">
                <a:pos x="connsiteX3" y="connsiteY3"/>
              </a:cxn>
            </a:cxnLst>
            <a:rect l="l" t="t" r="r" b="b"/>
            <a:pathLst>
              <a:path w="4056993" h="1765738">
                <a:moveTo>
                  <a:pt x="0" y="0"/>
                </a:moveTo>
                <a:cubicBezTo>
                  <a:pt x="215462" y="93717"/>
                  <a:pt x="430924" y="187435"/>
                  <a:pt x="998483" y="241738"/>
                </a:cubicBezTo>
                <a:cubicBezTo>
                  <a:pt x="1566042" y="296041"/>
                  <a:pt x="2895601" y="71820"/>
                  <a:pt x="3405352" y="325820"/>
                </a:cubicBezTo>
                <a:cubicBezTo>
                  <a:pt x="3915103" y="579820"/>
                  <a:pt x="3986048" y="1172779"/>
                  <a:pt x="4056993" y="1765738"/>
                </a:cubicBezTo>
              </a:path>
            </a:pathLst>
          </a:custGeom>
          <a:noFill/>
          <a:ln w="76200" cap="rnd"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endParaRPr lang="zh-CN" altLang="en-US" smtClean="0"/>
          </a:p>
        </p:txBody>
      </p:sp>
      <p:cxnSp>
        <p:nvCxnSpPr>
          <p:cNvPr id="33" name="直接连接符 32"/>
          <p:cNvCxnSpPr/>
          <p:nvPr/>
        </p:nvCxnSpPr>
        <p:spPr bwMode="auto">
          <a:xfrm>
            <a:off x="7596336" y="5877272"/>
            <a:ext cx="0" cy="216024"/>
          </a:xfrm>
          <a:prstGeom prst="line">
            <a:avLst/>
          </a:prstGeom>
          <a:solidFill>
            <a:schemeClr val="accent1"/>
          </a:solidFill>
          <a:ln w="76200" cap="rnd" cmpd="sng" algn="ctr">
            <a:solidFill>
              <a:srgbClr val="0000FF"/>
            </a:solidFill>
            <a:prstDash val="solid"/>
            <a:round/>
            <a:headEnd type="none" w="med" len="med"/>
            <a:tailEnd type="none" w="med" len="med"/>
          </a:ln>
          <a:effectLst/>
        </p:spPr>
      </p:cxnSp>
    </p:spTree>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988"/>
            <a:ext cx="8496498" cy="649288"/>
          </a:xfrm>
        </p:spPr>
        <p:txBody>
          <a:bodyPr/>
          <a:lstStyle/>
          <a:p>
            <a:r>
              <a:rPr lang="en-US" altLang="zh-CN" sz="2800" smtClean="0">
                <a:latin typeface="Arial" pitchFamily="34" charset="0"/>
                <a:ea typeface="黑体" pitchFamily="49" charset="-122"/>
                <a:cs typeface="Arial" pitchFamily="34" charset="0"/>
              </a:rPr>
              <a:t>5.5.1 </a:t>
            </a:r>
            <a:r>
              <a:rPr lang="zh-CN" altLang="en-US" sz="2800" smtClean="0">
                <a:latin typeface="Arial" pitchFamily="34" charset="0"/>
                <a:ea typeface="黑体" pitchFamily="49" charset="-122"/>
                <a:cs typeface="Arial" pitchFamily="34" charset="0"/>
              </a:rPr>
              <a:t>指令系统结构</a:t>
            </a:r>
            <a:r>
              <a:rPr lang="en-US" altLang="zh-CN" sz="2800" smtClean="0">
                <a:latin typeface="黑体" pitchFamily="49" charset="-122"/>
                <a:ea typeface="黑体" pitchFamily="49" charset="-122"/>
                <a:cs typeface="Arial" pitchFamily="34" charset="0"/>
              </a:rPr>
              <a:t>(</a:t>
            </a:r>
            <a:r>
              <a:rPr lang="en-US" altLang="zh-CN" sz="2800" smtClean="0">
                <a:latin typeface="Arial" pitchFamily="34" charset="0"/>
                <a:ea typeface="黑体" pitchFamily="49" charset="-122"/>
                <a:cs typeface="Arial" pitchFamily="34" charset="0"/>
              </a:rPr>
              <a:t>ISA</a:t>
            </a:r>
            <a:r>
              <a:rPr lang="en-US" altLang="zh-CN" sz="2800" smtClean="0">
                <a:latin typeface="黑体" pitchFamily="49" charset="-122"/>
                <a:ea typeface="黑体" pitchFamily="49" charset="-122"/>
                <a:cs typeface="Arial" pitchFamily="34" charset="0"/>
              </a:rPr>
              <a:t>)</a:t>
            </a:r>
            <a:r>
              <a:rPr lang="zh-CN" altLang="en-US" sz="2800" smtClean="0">
                <a:latin typeface="Arial" pitchFamily="34" charset="0"/>
                <a:ea typeface="黑体" pitchFamily="49" charset="-122"/>
                <a:cs typeface="Arial" pitchFamily="34" charset="0"/>
              </a:rPr>
              <a:t>的发展</a:t>
            </a:r>
            <a:endParaRPr lang="zh-CN" altLang="en-US" sz="2800">
              <a:solidFill>
                <a:srgbClr val="FF0000"/>
              </a:solidFill>
              <a:latin typeface="Arial" pitchFamily="34" charset="0"/>
              <a:ea typeface="黑体" pitchFamily="49" charset="-122"/>
              <a:cs typeface="Arial" pitchFamily="34" charset="0"/>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89</a:t>
            </a:fld>
            <a:endParaRPr lang="en-US" altLang="zh-CN"/>
          </a:p>
        </p:txBody>
      </p:sp>
      <p:sp>
        <p:nvSpPr>
          <p:cNvPr id="11" name="内容占位符 10"/>
          <p:cNvSpPr>
            <a:spLocks noGrp="1"/>
          </p:cNvSpPr>
          <p:nvPr>
            <p:ph idx="1"/>
          </p:nvPr>
        </p:nvSpPr>
        <p:spPr>
          <a:xfrm>
            <a:off x="611560" y="620538"/>
            <a:ext cx="8424490" cy="5976814"/>
          </a:xfrm>
        </p:spPr>
        <p:txBody>
          <a:bodyPr/>
          <a:lstStyle/>
          <a:p>
            <a:pPr marL="357188" indent="-357188">
              <a:lnSpc>
                <a:spcPct val="80000"/>
              </a:lnSpc>
              <a:spcBef>
                <a:spcPts val="1200"/>
              </a:spcBef>
              <a:buSzPct val="100000"/>
              <a:buFont typeface="+mj-lt"/>
              <a:buAutoNum type="arabicPeriod"/>
            </a:pPr>
            <a:r>
              <a:rPr lang="zh-CN" altLang="en-US" smtClean="0"/>
              <a:t>累加器结构</a:t>
            </a:r>
            <a:r>
              <a:rPr lang="en-US" altLang="zh-CN" smtClean="0"/>
              <a:t/>
            </a:r>
            <a:br>
              <a:rPr lang="en-US" altLang="zh-CN" smtClean="0"/>
            </a:br>
            <a:r>
              <a:rPr lang="en-US" altLang="zh-CN" sz="2400" smtClean="0"/>
              <a:t>Accumulator Architecture</a:t>
            </a:r>
            <a:endParaRPr lang="en-US" altLang="zh-CN" smtClean="0"/>
          </a:p>
          <a:p>
            <a:pPr marL="357188" indent="-357188">
              <a:lnSpc>
                <a:spcPct val="80000"/>
              </a:lnSpc>
              <a:spcBef>
                <a:spcPts val="1200"/>
              </a:spcBef>
              <a:buSzPct val="100000"/>
              <a:buFont typeface="+mj-lt"/>
              <a:buAutoNum type="arabicPeriod"/>
            </a:pPr>
            <a:r>
              <a:rPr lang="zh-CN" altLang="en-US" smtClean="0"/>
              <a:t>紧凑代码和堆栈结构</a:t>
            </a:r>
            <a:r>
              <a:rPr lang="en-US" altLang="zh-CN" smtClean="0"/>
              <a:t/>
            </a:r>
            <a:br>
              <a:rPr lang="en-US" altLang="zh-CN" smtClean="0"/>
            </a:br>
            <a:r>
              <a:rPr lang="en-US" altLang="zh-CN" sz="2400" smtClean="0"/>
              <a:t>Compact Code &amp; Stack Architecture</a:t>
            </a:r>
            <a:endParaRPr lang="en-US" altLang="zh-CN" smtClean="0"/>
          </a:p>
          <a:p>
            <a:pPr marL="357188" indent="-357188">
              <a:lnSpc>
                <a:spcPct val="80000"/>
              </a:lnSpc>
              <a:spcBef>
                <a:spcPts val="1200"/>
              </a:spcBef>
              <a:buSzPct val="100000"/>
              <a:buFont typeface="+mj-lt"/>
              <a:buAutoNum type="arabicPeriod"/>
            </a:pPr>
            <a:r>
              <a:rPr lang="zh-CN" altLang="en-US" smtClean="0"/>
              <a:t>编程模型与实现的分离</a:t>
            </a:r>
            <a:endParaRPr lang="en-US" altLang="zh-CN" smtClean="0"/>
          </a:p>
          <a:p>
            <a:pPr marL="357188" indent="-357188">
              <a:lnSpc>
                <a:spcPct val="80000"/>
              </a:lnSpc>
              <a:spcBef>
                <a:spcPts val="1200"/>
              </a:spcBef>
              <a:buSzPct val="100000"/>
              <a:buFont typeface="+mj-lt"/>
              <a:buAutoNum type="arabicPeriod"/>
            </a:pPr>
            <a:r>
              <a:rPr lang="zh-CN" altLang="en-US" smtClean="0"/>
              <a:t>高级语言计算机结构</a:t>
            </a:r>
            <a:r>
              <a:rPr lang="en-US" altLang="zh-CN" smtClean="0"/>
              <a:t/>
            </a:r>
            <a:br>
              <a:rPr lang="en-US" altLang="zh-CN" smtClean="0"/>
            </a:br>
            <a:r>
              <a:rPr lang="en-US" altLang="zh-CN" sz="2400" smtClean="0">
                <a:solidFill>
                  <a:srgbClr val="0000FF"/>
                </a:solidFill>
              </a:rPr>
              <a:t>H</a:t>
            </a:r>
            <a:r>
              <a:rPr lang="en-US" altLang="zh-CN" sz="2400" smtClean="0"/>
              <a:t>igh-</a:t>
            </a:r>
            <a:r>
              <a:rPr lang="en-US" altLang="zh-CN" sz="2400" smtClean="0">
                <a:solidFill>
                  <a:srgbClr val="0000FF"/>
                </a:solidFill>
              </a:rPr>
              <a:t>L</a:t>
            </a:r>
            <a:r>
              <a:rPr lang="en-US" altLang="zh-CN" sz="2400" smtClean="0"/>
              <a:t>evel </a:t>
            </a:r>
            <a:r>
              <a:rPr lang="en-US" altLang="zh-CN" sz="2400" smtClean="0">
                <a:solidFill>
                  <a:srgbClr val="0000FF"/>
                </a:solidFill>
              </a:rPr>
              <a:t>L</a:t>
            </a:r>
            <a:r>
              <a:rPr lang="en-US" altLang="zh-CN" sz="2400" smtClean="0"/>
              <a:t>anguage </a:t>
            </a:r>
            <a:r>
              <a:rPr lang="en-US" altLang="zh-CN" sz="2400" smtClean="0">
                <a:solidFill>
                  <a:srgbClr val="0000FF"/>
                </a:solidFill>
              </a:rPr>
              <a:t>C</a:t>
            </a:r>
            <a:r>
              <a:rPr lang="en-US" altLang="zh-CN" sz="2400" smtClean="0"/>
              <a:t>omputer </a:t>
            </a:r>
            <a:r>
              <a:rPr lang="en-US" altLang="zh-CN" sz="2400" smtClean="0">
                <a:solidFill>
                  <a:srgbClr val="0000FF"/>
                </a:solidFill>
              </a:rPr>
              <a:t>A</a:t>
            </a:r>
            <a:r>
              <a:rPr lang="en-US" altLang="zh-CN" sz="2400" smtClean="0"/>
              <a:t>rchitecture</a:t>
            </a:r>
            <a:endParaRPr lang="en-US" altLang="zh-CN" smtClean="0"/>
          </a:p>
          <a:p>
            <a:pPr marL="357188" indent="-357188">
              <a:lnSpc>
                <a:spcPct val="80000"/>
              </a:lnSpc>
              <a:spcBef>
                <a:spcPts val="1200"/>
              </a:spcBef>
              <a:buSzPct val="100000"/>
              <a:buFont typeface="+mj-lt"/>
              <a:buAutoNum type="arabicPeriod"/>
            </a:pPr>
            <a:r>
              <a:rPr lang="zh-CN" altLang="en-US" smtClean="0"/>
              <a:t>通用寄存器结构</a:t>
            </a:r>
            <a:r>
              <a:rPr lang="en-US" altLang="zh-CN" smtClean="0"/>
              <a:t/>
            </a:r>
            <a:br>
              <a:rPr lang="en-US" altLang="zh-CN" smtClean="0"/>
            </a:br>
            <a:r>
              <a:rPr lang="en-US" altLang="zh-CN" sz="2400" smtClean="0"/>
              <a:t>General-Purpose Register Architecture</a:t>
            </a:r>
            <a:endParaRPr lang="en-US" altLang="zh-CN" smtClean="0"/>
          </a:p>
          <a:p>
            <a:pPr marL="357188" indent="-357188">
              <a:lnSpc>
                <a:spcPct val="80000"/>
              </a:lnSpc>
              <a:spcBef>
                <a:spcPts val="1200"/>
              </a:spcBef>
              <a:buSzPct val="100000"/>
              <a:buFont typeface="+mj-lt"/>
              <a:buAutoNum type="arabicPeriod"/>
            </a:pPr>
            <a:r>
              <a:rPr lang="zh-CN" altLang="en-US" smtClean="0"/>
              <a:t>复杂指令集计算机结构</a:t>
            </a:r>
            <a:r>
              <a:rPr lang="en-US" altLang="zh-CN" smtClean="0"/>
              <a:t/>
            </a:r>
            <a:br>
              <a:rPr lang="en-US" altLang="zh-CN" smtClean="0"/>
            </a:br>
            <a:r>
              <a:rPr lang="en-US" altLang="zh-CN" sz="2400" smtClean="0">
                <a:solidFill>
                  <a:srgbClr val="FF0000"/>
                </a:solidFill>
              </a:rPr>
              <a:t>C</a:t>
            </a:r>
            <a:r>
              <a:rPr lang="en-US" altLang="zh-CN" sz="2400" smtClean="0"/>
              <a:t>omplicated </a:t>
            </a:r>
            <a:r>
              <a:rPr lang="en-US" altLang="zh-CN" sz="2400" smtClean="0">
                <a:solidFill>
                  <a:srgbClr val="FF0000"/>
                </a:solidFill>
              </a:rPr>
              <a:t>I</a:t>
            </a:r>
            <a:r>
              <a:rPr lang="en-US" altLang="zh-CN" sz="2400" smtClean="0"/>
              <a:t>nstruction </a:t>
            </a:r>
            <a:r>
              <a:rPr lang="en-US" altLang="zh-CN" sz="2400" smtClean="0">
                <a:solidFill>
                  <a:srgbClr val="FF0000"/>
                </a:solidFill>
              </a:rPr>
              <a:t>S</a:t>
            </a:r>
            <a:r>
              <a:rPr lang="en-US" altLang="zh-CN" sz="2400" smtClean="0"/>
              <a:t>et </a:t>
            </a:r>
            <a:r>
              <a:rPr lang="en-US" altLang="zh-CN" sz="2400" smtClean="0">
                <a:solidFill>
                  <a:srgbClr val="FF0000"/>
                </a:solidFill>
              </a:rPr>
              <a:t>C</a:t>
            </a:r>
            <a:r>
              <a:rPr lang="en-US" altLang="zh-CN" sz="2400" smtClean="0"/>
              <a:t>omputer Architecture</a:t>
            </a:r>
            <a:endParaRPr lang="en-US" altLang="zh-CN" smtClean="0"/>
          </a:p>
          <a:p>
            <a:pPr marL="357188" indent="-357188">
              <a:lnSpc>
                <a:spcPct val="80000"/>
              </a:lnSpc>
              <a:spcBef>
                <a:spcPts val="1200"/>
              </a:spcBef>
              <a:buSzPct val="100000"/>
              <a:buFont typeface="+mj-lt"/>
              <a:buAutoNum type="arabicPeriod"/>
            </a:pPr>
            <a:r>
              <a:rPr lang="zh-CN" altLang="en-US" smtClean="0"/>
              <a:t>精简指令集计算机结构</a:t>
            </a:r>
            <a:r>
              <a:rPr lang="en-US" altLang="zh-CN" smtClean="0"/>
              <a:t/>
            </a:r>
            <a:br>
              <a:rPr lang="en-US" altLang="zh-CN" smtClean="0"/>
            </a:br>
            <a:r>
              <a:rPr lang="en-US" altLang="zh-CN" sz="2400" smtClean="0">
                <a:solidFill>
                  <a:srgbClr val="FF0000"/>
                </a:solidFill>
              </a:rPr>
              <a:t>R</a:t>
            </a:r>
            <a:r>
              <a:rPr lang="en-US" altLang="zh-CN" sz="2400" smtClean="0"/>
              <a:t>educed </a:t>
            </a:r>
            <a:r>
              <a:rPr lang="en-US" altLang="zh-CN" sz="2400" smtClean="0">
                <a:solidFill>
                  <a:srgbClr val="FF0000"/>
                </a:solidFill>
              </a:rPr>
              <a:t>I</a:t>
            </a:r>
            <a:r>
              <a:rPr lang="en-US" altLang="zh-CN" sz="2400" smtClean="0"/>
              <a:t>nstruction </a:t>
            </a:r>
            <a:r>
              <a:rPr lang="en-US" altLang="zh-CN" sz="2400" smtClean="0">
                <a:solidFill>
                  <a:srgbClr val="FF0000"/>
                </a:solidFill>
              </a:rPr>
              <a:t>S</a:t>
            </a:r>
            <a:r>
              <a:rPr lang="en-US" altLang="zh-CN" sz="2400" smtClean="0"/>
              <a:t>et </a:t>
            </a:r>
            <a:r>
              <a:rPr lang="en-US" altLang="zh-CN" sz="2400" smtClean="0">
                <a:solidFill>
                  <a:srgbClr val="FF0000"/>
                </a:solidFill>
              </a:rPr>
              <a:t>C</a:t>
            </a:r>
            <a:r>
              <a:rPr lang="en-US" altLang="zh-CN" sz="2400" smtClean="0"/>
              <a:t>omputer Architecture</a:t>
            </a:r>
            <a:endParaRPr lang="en-US" altLang="zh-CN" smtClean="0"/>
          </a:p>
          <a:p>
            <a:pPr marL="357188" indent="-357188">
              <a:lnSpc>
                <a:spcPct val="80000"/>
              </a:lnSpc>
              <a:spcBef>
                <a:spcPts val="1200"/>
              </a:spcBef>
              <a:buSzPct val="100000"/>
              <a:buFont typeface="+mj-lt"/>
              <a:buAutoNum type="arabicPeriod"/>
            </a:pPr>
            <a:r>
              <a:rPr lang="zh-CN" altLang="en-US" smtClean="0"/>
              <a:t>超长指令字结构</a:t>
            </a:r>
            <a:r>
              <a:rPr lang="en-US" altLang="zh-CN" smtClean="0"/>
              <a:t/>
            </a:r>
            <a:br>
              <a:rPr lang="en-US" altLang="zh-CN" smtClean="0"/>
            </a:br>
            <a:r>
              <a:rPr lang="en-US" altLang="zh-CN" sz="2400" smtClean="0">
                <a:solidFill>
                  <a:srgbClr val="FF0000"/>
                </a:solidFill>
              </a:rPr>
              <a:t>V</a:t>
            </a:r>
            <a:r>
              <a:rPr lang="en-US" altLang="zh-CN" sz="2400" smtClean="0"/>
              <a:t>ery </a:t>
            </a:r>
            <a:r>
              <a:rPr lang="en-US" altLang="zh-CN" sz="2400" smtClean="0">
                <a:solidFill>
                  <a:srgbClr val="FF0000"/>
                </a:solidFill>
              </a:rPr>
              <a:t>L</a:t>
            </a:r>
            <a:r>
              <a:rPr lang="en-US" altLang="zh-CN" sz="2400" smtClean="0"/>
              <a:t>ong </a:t>
            </a:r>
            <a:r>
              <a:rPr lang="en-US" altLang="zh-CN" sz="2400" smtClean="0">
                <a:solidFill>
                  <a:srgbClr val="FF0000"/>
                </a:solidFill>
              </a:rPr>
              <a:t>I</a:t>
            </a:r>
            <a:r>
              <a:rPr lang="en-US" altLang="zh-CN" sz="2400" smtClean="0"/>
              <a:t>nstruction </a:t>
            </a:r>
            <a:r>
              <a:rPr lang="en-US" altLang="zh-CN" sz="2400" smtClean="0">
                <a:solidFill>
                  <a:srgbClr val="FF0000"/>
                </a:solidFill>
              </a:rPr>
              <a:t>W</a:t>
            </a:r>
            <a:r>
              <a:rPr lang="en-US" altLang="zh-CN" sz="2400" smtClean="0"/>
              <a:t>ord Architecture</a:t>
            </a:r>
            <a:endParaRPr lang="zh-CN" altLang="en-US" sz="240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5.1</a:t>
            </a:r>
            <a:r>
              <a:rPr lang="en-US" altLang="zh-CN" b="0" smtClean="0"/>
              <a:t> </a:t>
            </a:r>
            <a:r>
              <a:rPr lang="zh-CN" altLang="en-US" b="0" smtClean="0"/>
              <a:t>指令系统概述</a:t>
            </a:r>
            <a:endParaRPr lang="zh-CN" altLang="en-US" b="0"/>
          </a:p>
        </p:txBody>
      </p:sp>
      <p:sp>
        <p:nvSpPr>
          <p:cNvPr id="3" name="内容占位符 2"/>
          <p:cNvSpPr>
            <a:spLocks noGrp="1"/>
          </p:cNvSpPr>
          <p:nvPr>
            <p:ph idx="1"/>
          </p:nvPr>
        </p:nvSpPr>
        <p:spPr>
          <a:xfrm>
            <a:off x="611560" y="1052735"/>
            <a:ext cx="8424490" cy="5689377"/>
          </a:xfrm>
        </p:spPr>
        <p:txBody>
          <a:bodyPr/>
          <a:lstStyle/>
          <a:p>
            <a:pPr>
              <a:buNone/>
            </a:pPr>
            <a:r>
              <a:rPr lang="zh-CN" altLang="en-US" smtClean="0"/>
              <a:t>设计、评价指令系统需考虑的问题：</a:t>
            </a:r>
            <a:endParaRPr lang="en-US" altLang="zh-CN" smtClean="0"/>
          </a:p>
          <a:p>
            <a:r>
              <a:rPr lang="zh-CN" altLang="en-US" smtClean="0">
                <a:solidFill>
                  <a:srgbClr val="FF0000"/>
                </a:solidFill>
              </a:rPr>
              <a:t>完备</a:t>
            </a:r>
            <a:r>
              <a:rPr lang="zh-CN" altLang="en-US" smtClean="0"/>
              <a:t>性：指令齐全、编程方便</a:t>
            </a:r>
            <a:endParaRPr lang="en-US" altLang="zh-CN" smtClean="0"/>
          </a:p>
          <a:p>
            <a:r>
              <a:rPr lang="zh-CN" altLang="en-US" smtClean="0">
                <a:solidFill>
                  <a:srgbClr val="FF0000"/>
                </a:solidFill>
              </a:rPr>
              <a:t>高效</a:t>
            </a:r>
            <a:r>
              <a:rPr lang="zh-CN" altLang="en-US" smtClean="0"/>
              <a:t>性：占主存空间小，运行速度快</a:t>
            </a:r>
            <a:endParaRPr lang="en-US" altLang="zh-CN" smtClean="0"/>
          </a:p>
          <a:p>
            <a:r>
              <a:rPr lang="zh-CN" altLang="en-US" smtClean="0">
                <a:solidFill>
                  <a:srgbClr val="FF0000"/>
                </a:solidFill>
              </a:rPr>
              <a:t>规整</a:t>
            </a:r>
            <a:r>
              <a:rPr lang="zh-CN" altLang="en-US" smtClean="0"/>
              <a:t>性</a:t>
            </a:r>
            <a:endParaRPr lang="en-US" altLang="zh-CN" smtClean="0"/>
          </a:p>
          <a:p>
            <a:r>
              <a:rPr lang="zh-CN" altLang="en-US" smtClean="0">
                <a:solidFill>
                  <a:srgbClr val="FF0000"/>
                </a:solidFill>
              </a:rPr>
              <a:t>兼容</a:t>
            </a:r>
            <a:r>
              <a:rPr lang="zh-CN" altLang="en-US" smtClean="0"/>
              <a:t>性：向后兼容</a:t>
            </a:r>
            <a:endParaRPr lang="zh-CN" altLang="en-US"/>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9</a:t>
            </a:fld>
            <a:endParaRPr lang="en-US" altLang="zh-CN"/>
          </a:p>
        </p:txBody>
      </p:sp>
    </p:spTree>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988"/>
            <a:ext cx="8496498" cy="649288"/>
          </a:xfrm>
        </p:spPr>
        <p:txBody>
          <a:bodyPr/>
          <a:lstStyle/>
          <a:p>
            <a:r>
              <a:rPr lang="en-US" altLang="zh-CN" sz="2800" smtClean="0">
                <a:latin typeface="Arial" pitchFamily="34" charset="0"/>
                <a:ea typeface="黑体" pitchFamily="49" charset="-122"/>
                <a:cs typeface="Arial" pitchFamily="34" charset="0"/>
              </a:rPr>
              <a:t>5.5.2/3 CISC</a:t>
            </a:r>
            <a:r>
              <a:rPr lang="zh-CN" altLang="en-US" sz="2800" smtClean="0">
                <a:latin typeface="Arial" pitchFamily="34" charset="0"/>
                <a:ea typeface="黑体" pitchFamily="49" charset="-122"/>
                <a:cs typeface="Arial" pitchFamily="34" charset="0"/>
              </a:rPr>
              <a:t>与</a:t>
            </a:r>
            <a:r>
              <a:rPr lang="en-US" altLang="zh-CN" sz="2800" smtClean="0">
                <a:latin typeface="Arial" pitchFamily="34" charset="0"/>
                <a:ea typeface="黑体" pitchFamily="49" charset="-122"/>
                <a:cs typeface="Arial" pitchFamily="34" charset="0"/>
              </a:rPr>
              <a:t>RISC</a:t>
            </a:r>
            <a:endParaRPr lang="zh-CN" altLang="en-US" sz="2800">
              <a:solidFill>
                <a:srgbClr val="FF0000"/>
              </a:solidFill>
              <a:latin typeface="Arial" pitchFamily="34" charset="0"/>
              <a:ea typeface="黑体" pitchFamily="49" charset="-122"/>
              <a:cs typeface="Arial" pitchFamily="34" charset="0"/>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90</a:t>
            </a:fld>
            <a:endParaRPr lang="en-US" altLang="zh-CN"/>
          </a:p>
        </p:txBody>
      </p:sp>
      <p:sp>
        <p:nvSpPr>
          <p:cNvPr id="11" name="内容占位符 10"/>
          <p:cNvSpPr>
            <a:spLocks noGrp="1"/>
          </p:cNvSpPr>
          <p:nvPr>
            <p:ph idx="1"/>
          </p:nvPr>
        </p:nvSpPr>
        <p:spPr/>
        <p:txBody>
          <a:bodyPr/>
          <a:lstStyle/>
          <a:p>
            <a:pPr>
              <a:spcBef>
                <a:spcPct val="10000"/>
              </a:spcBef>
            </a:pPr>
            <a:r>
              <a:rPr lang="en-US" altLang="zh-CN" smtClean="0"/>
              <a:t>CISC</a:t>
            </a:r>
            <a:r>
              <a:rPr lang="zh-CN" altLang="en-US" smtClean="0"/>
              <a:t>：</a:t>
            </a:r>
            <a:r>
              <a:rPr lang="en-US" altLang="zh-CN" smtClean="0">
                <a:solidFill>
                  <a:srgbClr val="FF0000"/>
                </a:solidFill>
              </a:rPr>
              <a:t>C</a:t>
            </a:r>
            <a:r>
              <a:rPr lang="en-US" altLang="zh-CN" smtClean="0"/>
              <a:t>omplex </a:t>
            </a:r>
            <a:r>
              <a:rPr lang="en-US" altLang="zh-CN" smtClean="0">
                <a:solidFill>
                  <a:srgbClr val="FF0000"/>
                </a:solidFill>
              </a:rPr>
              <a:t>I</a:t>
            </a:r>
            <a:r>
              <a:rPr lang="en-US" altLang="zh-CN" smtClean="0"/>
              <a:t>nstruction </a:t>
            </a:r>
            <a:r>
              <a:rPr lang="en-US" altLang="zh-CN" smtClean="0">
                <a:solidFill>
                  <a:srgbClr val="FF0000"/>
                </a:solidFill>
              </a:rPr>
              <a:t>S</a:t>
            </a:r>
            <a:r>
              <a:rPr lang="en-US" altLang="zh-CN" smtClean="0"/>
              <a:t>et </a:t>
            </a:r>
            <a:r>
              <a:rPr lang="en-US" altLang="zh-CN" smtClean="0">
                <a:solidFill>
                  <a:srgbClr val="FF0000"/>
                </a:solidFill>
              </a:rPr>
              <a:t>C</a:t>
            </a:r>
            <a:r>
              <a:rPr lang="en-US" altLang="zh-CN" smtClean="0"/>
              <a:t>omputer</a:t>
            </a:r>
            <a:r>
              <a:rPr lang="zh-CN" altLang="en-US" smtClean="0"/>
              <a:t>，</a:t>
            </a:r>
            <a:br>
              <a:rPr lang="zh-CN" altLang="en-US" smtClean="0"/>
            </a:br>
            <a:r>
              <a:rPr lang="zh-CN" altLang="en-US" smtClean="0"/>
              <a:t>复杂指令集计算机结构</a:t>
            </a:r>
          </a:p>
          <a:p>
            <a:pPr lvl="1">
              <a:spcBef>
                <a:spcPct val="10000"/>
              </a:spcBef>
            </a:pPr>
            <a:r>
              <a:rPr lang="zh-CN" altLang="en-US" smtClean="0"/>
              <a:t>用一条</a:t>
            </a:r>
            <a:r>
              <a:rPr lang="zh-CN" altLang="en-US" smtClean="0">
                <a:solidFill>
                  <a:srgbClr val="0000FF"/>
                </a:solidFill>
              </a:rPr>
              <a:t>指令</a:t>
            </a:r>
            <a:r>
              <a:rPr lang="zh-CN" altLang="en-US" smtClean="0"/>
              <a:t>代替一串</a:t>
            </a:r>
            <a:r>
              <a:rPr lang="zh-CN" altLang="en-US" smtClean="0">
                <a:solidFill>
                  <a:srgbClr val="0000FF"/>
                </a:solidFill>
              </a:rPr>
              <a:t>指令</a:t>
            </a:r>
          </a:p>
          <a:p>
            <a:pPr lvl="1">
              <a:spcBef>
                <a:spcPct val="10000"/>
              </a:spcBef>
            </a:pPr>
            <a:r>
              <a:rPr lang="zh-CN" altLang="en-US" smtClean="0"/>
              <a:t>增加新的</a:t>
            </a:r>
            <a:r>
              <a:rPr lang="zh-CN" altLang="en-US" smtClean="0">
                <a:solidFill>
                  <a:srgbClr val="0000FF"/>
                </a:solidFill>
              </a:rPr>
              <a:t>指令</a:t>
            </a:r>
          </a:p>
          <a:p>
            <a:pPr lvl="1">
              <a:spcBef>
                <a:spcPct val="10000"/>
              </a:spcBef>
            </a:pPr>
            <a:r>
              <a:rPr lang="zh-CN" altLang="en-US" smtClean="0"/>
              <a:t>增</a:t>
            </a:r>
            <a:r>
              <a:rPr lang="zh-CN" altLang="en-US" smtClean="0">
                <a:solidFill>
                  <a:srgbClr val="0000FF"/>
                </a:solidFill>
              </a:rPr>
              <a:t>强指</a:t>
            </a:r>
            <a:r>
              <a:rPr lang="zh-CN" altLang="en-US" smtClean="0"/>
              <a:t>令功能，设置功能复杂的</a:t>
            </a:r>
            <a:r>
              <a:rPr lang="zh-CN" altLang="en-US" smtClean="0">
                <a:solidFill>
                  <a:srgbClr val="0000FF"/>
                </a:solidFill>
              </a:rPr>
              <a:t>指令</a:t>
            </a:r>
          </a:p>
          <a:p>
            <a:pPr lvl="1">
              <a:spcBef>
                <a:spcPct val="10000"/>
              </a:spcBef>
            </a:pPr>
            <a:r>
              <a:rPr lang="zh-CN" altLang="en-US" smtClean="0"/>
              <a:t>增加</a:t>
            </a:r>
            <a:r>
              <a:rPr lang="zh-CN" altLang="en-US" smtClean="0">
                <a:solidFill>
                  <a:srgbClr val="00B050"/>
                </a:solidFill>
              </a:rPr>
              <a:t>寻址方式</a:t>
            </a:r>
          </a:p>
          <a:p>
            <a:pPr lvl="1">
              <a:spcBef>
                <a:spcPct val="10000"/>
              </a:spcBef>
            </a:pPr>
            <a:r>
              <a:rPr lang="zh-CN" altLang="en-US" smtClean="0"/>
              <a:t>增加</a:t>
            </a:r>
            <a:r>
              <a:rPr lang="zh-CN" altLang="en-US" smtClean="0">
                <a:solidFill>
                  <a:srgbClr val="FF9933"/>
                </a:solidFill>
              </a:rPr>
              <a:t>数据表示</a:t>
            </a:r>
            <a:r>
              <a:rPr lang="zh-CN" altLang="en-US" smtClean="0"/>
              <a:t>方式</a:t>
            </a:r>
          </a:p>
          <a:p>
            <a:pPr>
              <a:spcBef>
                <a:spcPct val="10000"/>
              </a:spcBef>
            </a:pPr>
            <a:r>
              <a:rPr lang="en-US" altLang="zh-CN" smtClean="0"/>
              <a:t>RISC</a:t>
            </a:r>
            <a:r>
              <a:rPr lang="zh-CN" altLang="en-US" smtClean="0"/>
              <a:t>：</a:t>
            </a:r>
            <a:r>
              <a:rPr lang="en-US" altLang="zh-CN" smtClean="0">
                <a:solidFill>
                  <a:srgbClr val="FF0000"/>
                </a:solidFill>
              </a:rPr>
              <a:t>R</a:t>
            </a:r>
            <a:r>
              <a:rPr lang="en-US" altLang="zh-CN" smtClean="0"/>
              <a:t>educed </a:t>
            </a:r>
            <a:r>
              <a:rPr lang="en-US" altLang="zh-CN" smtClean="0">
                <a:solidFill>
                  <a:srgbClr val="FF0000"/>
                </a:solidFill>
              </a:rPr>
              <a:t>I</a:t>
            </a:r>
            <a:r>
              <a:rPr lang="en-US" altLang="zh-CN" smtClean="0"/>
              <a:t>nstruction </a:t>
            </a:r>
            <a:r>
              <a:rPr lang="en-US" altLang="zh-CN" smtClean="0">
                <a:solidFill>
                  <a:srgbClr val="FF0000"/>
                </a:solidFill>
              </a:rPr>
              <a:t>S</a:t>
            </a:r>
            <a:r>
              <a:rPr lang="en-US" altLang="zh-CN" smtClean="0"/>
              <a:t>et </a:t>
            </a:r>
            <a:r>
              <a:rPr lang="en-US" altLang="zh-CN" smtClean="0">
                <a:solidFill>
                  <a:srgbClr val="FF0000"/>
                </a:solidFill>
              </a:rPr>
              <a:t>C</a:t>
            </a:r>
            <a:r>
              <a:rPr lang="en-US" altLang="zh-CN" smtClean="0"/>
              <a:t>omputer</a:t>
            </a:r>
            <a:r>
              <a:rPr lang="zh-CN" altLang="en-US" smtClean="0"/>
              <a:t>，</a:t>
            </a:r>
            <a:br>
              <a:rPr lang="zh-CN" altLang="en-US" smtClean="0"/>
            </a:br>
            <a:r>
              <a:rPr lang="zh-CN" altLang="en-US" smtClean="0"/>
              <a:t>精简指令集计算机结构</a:t>
            </a:r>
          </a:p>
          <a:p>
            <a:pPr lvl="1">
              <a:spcBef>
                <a:spcPct val="10000"/>
              </a:spcBef>
            </a:pPr>
            <a:r>
              <a:rPr lang="zh-CN" altLang="en-US" smtClean="0"/>
              <a:t>只保留</a:t>
            </a:r>
            <a:r>
              <a:rPr lang="zh-CN" altLang="en-US" smtClean="0">
                <a:solidFill>
                  <a:srgbClr val="FF0000"/>
                </a:solidFill>
              </a:rPr>
              <a:t>功能简单</a:t>
            </a:r>
            <a:r>
              <a:rPr lang="zh-CN" altLang="en-US" smtClean="0"/>
              <a:t>的</a:t>
            </a:r>
            <a:r>
              <a:rPr lang="zh-CN" altLang="en-US" smtClean="0">
                <a:solidFill>
                  <a:srgbClr val="FF0000"/>
                </a:solidFill>
              </a:rPr>
              <a:t>指令</a:t>
            </a:r>
          </a:p>
          <a:p>
            <a:pPr lvl="1">
              <a:spcBef>
                <a:spcPct val="10000"/>
              </a:spcBef>
            </a:pPr>
            <a:r>
              <a:rPr lang="zh-CN" altLang="en-US" smtClean="0"/>
              <a:t>功能较复杂的指令用软件实现</a:t>
            </a:r>
          </a:p>
          <a:p>
            <a:pPr lvl="1">
              <a:spcBef>
                <a:spcPct val="10000"/>
              </a:spcBef>
            </a:pPr>
            <a:r>
              <a:rPr lang="zh-CN" altLang="en-US" smtClean="0"/>
              <a:t>提高</a:t>
            </a:r>
            <a:r>
              <a:rPr lang="zh-CN" altLang="en-US" smtClean="0">
                <a:solidFill>
                  <a:srgbClr val="FF0000"/>
                </a:solidFill>
              </a:rPr>
              <a:t>流水线</a:t>
            </a:r>
            <a:r>
              <a:rPr lang="zh-CN" altLang="en-US" smtClean="0"/>
              <a:t>效率</a:t>
            </a:r>
          </a:p>
        </p:txBody>
      </p:sp>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AE8F97C8-1186-43B8-8F2C-4D4F13A4471E}" type="slidenum">
              <a:rPr lang="zh-CN" altLang="en-US"/>
              <a:pPr/>
              <a:t>91</a:t>
            </a:fld>
            <a:endParaRPr lang="en-US" altLang="zh-CN"/>
          </a:p>
        </p:txBody>
      </p:sp>
      <p:sp>
        <p:nvSpPr>
          <p:cNvPr id="1126402" name="Rectangle 2"/>
          <p:cNvSpPr>
            <a:spLocks noGrp="1" noChangeArrowheads="1"/>
          </p:cNvSpPr>
          <p:nvPr>
            <p:ph type="title"/>
          </p:nvPr>
        </p:nvSpPr>
        <p:spPr>
          <a:xfrm>
            <a:off x="539552" y="-26988"/>
            <a:ext cx="8496498" cy="649288"/>
          </a:xfrm>
        </p:spPr>
        <p:txBody>
          <a:bodyPr/>
          <a:lstStyle/>
          <a:p>
            <a:r>
              <a:rPr lang="en-US" altLang="zh-CN" sz="2800" smtClean="0">
                <a:solidFill>
                  <a:srgbClr val="00007D"/>
                </a:solidFill>
                <a:latin typeface="Arial" pitchFamily="34" charset="0"/>
                <a:ea typeface="黑体" pitchFamily="49" charset="-122"/>
                <a:cs typeface="Arial" pitchFamily="34" charset="0"/>
              </a:rPr>
              <a:t>5.5.2/3 CISC</a:t>
            </a:r>
            <a:r>
              <a:rPr lang="zh-CN" altLang="en-US" sz="2800" smtClean="0">
                <a:solidFill>
                  <a:srgbClr val="00007D"/>
                </a:solidFill>
                <a:latin typeface="Arial" pitchFamily="34" charset="0"/>
                <a:ea typeface="黑体" pitchFamily="49" charset="-122"/>
                <a:cs typeface="Arial" pitchFamily="34" charset="0"/>
              </a:rPr>
              <a:t>与</a:t>
            </a:r>
            <a:r>
              <a:rPr lang="en-US" altLang="zh-CN" sz="2800" smtClean="0">
                <a:solidFill>
                  <a:srgbClr val="00007D"/>
                </a:solidFill>
                <a:latin typeface="Arial" pitchFamily="34" charset="0"/>
                <a:ea typeface="黑体" pitchFamily="49" charset="-122"/>
                <a:cs typeface="Arial" pitchFamily="34" charset="0"/>
              </a:rPr>
              <a:t>RISC</a:t>
            </a:r>
            <a:endParaRPr lang="zh-CN" altLang="en-US" sz="3200"/>
          </a:p>
        </p:txBody>
      </p:sp>
      <p:sp>
        <p:nvSpPr>
          <p:cNvPr id="1126403" name="Rectangle 3"/>
          <p:cNvSpPr>
            <a:spLocks noGrp="1" noChangeArrowheads="1"/>
          </p:cNvSpPr>
          <p:nvPr>
            <p:ph type="body" idx="1"/>
          </p:nvPr>
        </p:nvSpPr>
        <p:spPr>
          <a:xfrm>
            <a:off x="385638" y="2276872"/>
            <a:ext cx="8578850" cy="2736304"/>
          </a:xfrm>
        </p:spPr>
        <p:txBody>
          <a:bodyPr/>
          <a:lstStyle/>
          <a:p>
            <a:pPr>
              <a:spcBef>
                <a:spcPct val="10000"/>
              </a:spcBef>
            </a:pPr>
            <a:r>
              <a:rPr lang="en-US" altLang="zh-CN" smtClean="0"/>
              <a:t>20</a:t>
            </a:r>
            <a:r>
              <a:rPr lang="zh-CN" altLang="en-US"/>
              <a:t>％与</a:t>
            </a:r>
            <a:r>
              <a:rPr lang="en-US" altLang="zh-CN"/>
              <a:t>80</a:t>
            </a:r>
            <a:r>
              <a:rPr lang="zh-CN" altLang="en-US"/>
              <a:t>％规律：在</a:t>
            </a:r>
            <a:r>
              <a:rPr lang="en-US" altLang="zh-CN"/>
              <a:t>CISC</a:t>
            </a:r>
            <a:r>
              <a:rPr lang="zh-CN" altLang="en-US"/>
              <a:t>中，大约</a:t>
            </a:r>
            <a:r>
              <a:rPr lang="en-US" altLang="zh-CN"/>
              <a:t>20</a:t>
            </a:r>
            <a:r>
              <a:rPr lang="zh-CN" altLang="en-US"/>
              <a:t>％的指令占据了</a:t>
            </a:r>
            <a:r>
              <a:rPr lang="en-US" altLang="zh-CN"/>
              <a:t>80</a:t>
            </a:r>
            <a:r>
              <a:rPr lang="zh-CN" altLang="en-US"/>
              <a:t>％的处理机执行时间。</a:t>
            </a:r>
          </a:p>
          <a:p>
            <a:pPr>
              <a:spcBef>
                <a:spcPct val="10000"/>
              </a:spcBef>
            </a:pPr>
            <a:r>
              <a:rPr lang="en-US" altLang="zh-CN"/>
              <a:t>VLSI</a:t>
            </a:r>
            <a:r>
              <a:rPr lang="zh-CN" altLang="en-US"/>
              <a:t>工艺要求规整性：</a:t>
            </a:r>
            <a:br>
              <a:rPr lang="zh-CN" altLang="en-US"/>
            </a:br>
            <a:r>
              <a:rPr lang="en-US" altLang="zh-CN"/>
              <a:t>RISC</a:t>
            </a:r>
            <a:r>
              <a:rPr lang="zh-CN" altLang="en-US"/>
              <a:t>正好适应了</a:t>
            </a:r>
            <a:r>
              <a:rPr lang="en-US" altLang="zh-CN"/>
              <a:t>VLSI</a:t>
            </a:r>
            <a:r>
              <a:rPr lang="zh-CN" altLang="en-US"/>
              <a:t>工艺的要求。</a:t>
            </a:r>
          </a:p>
          <a:p>
            <a:pPr>
              <a:spcBef>
                <a:spcPct val="10000"/>
              </a:spcBef>
            </a:pPr>
            <a:r>
              <a:rPr lang="zh-CN" altLang="en-US" smtClean="0"/>
              <a:t>复杂</a:t>
            </a:r>
            <a:r>
              <a:rPr lang="zh-CN" altLang="en-US"/>
              <a:t>的指令使指令的执行周期大大加长。</a:t>
            </a:r>
          </a:p>
        </p:txBody>
      </p:sp>
      <p:sp>
        <p:nvSpPr>
          <p:cNvPr id="6" name="Rectangle 3"/>
          <p:cNvSpPr txBox="1">
            <a:spLocks noChangeArrowheads="1"/>
          </p:cNvSpPr>
          <p:nvPr/>
        </p:nvSpPr>
        <p:spPr bwMode="auto">
          <a:xfrm>
            <a:off x="385638" y="764705"/>
            <a:ext cx="8578850" cy="15121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1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CISC</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指令系统存在的问题：</a:t>
            </a:r>
          </a:p>
          <a:p>
            <a:pPr marR="0" lvl="0" algn="l" defTabSz="914400" rtl="0" eaLnBrk="1" fontAlgn="base" latinLnBrk="0" hangingPunct="1">
              <a:lnSpc>
                <a:spcPct val="100000"/>
              </a:lnSpc>
              <a:spcBef>
                <a:spcPct val="1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1979</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年，美国加洲大学伯克利分校的 </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David Patterson </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提出，</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27990EF-C646-4B0B-9ADE-24635F799757}" type="slidenum">
              <a:rPr lang="zh-CN" altLang="en-US"/>
              <a:pPr/>
              <a:t>92</a:t>
            </a:fld>
            <a:endParaRPr lang="en-US" altLang="zh-CN"/>
          </a:p>
        </p:txBody>
      </p:sp>
      <p:sp>
        <p:nvSpPr>
          <p:cNvPr id="1127426" name="Rectangle 2"/>
          <p:cNvSpPr>
            <a:spLocks noGrp="1" noChangeArrowheads="1"/>
          </p:cNvSpPr>
          <p:nvPr>
            <p:ph type="title"/>
          </p:nvPr>
        </p:nvSpPr>
        <p:spPr>
          <a:xfrm>
            <a:off x="539552" y="-26988"/>
            <a:ext cx="8496498" cy="649288"/>
          </a:xfrm>
        </p:spPr>
        <p:txBody>
          <a:bodyPr/>
          <a:lstStyle/>
          <a:p>
            <a:r>
              <a:rPr lang="en-US" altLang="zh-CN" sz="2800" smtClean="0">
                <a:solidFill>
                  <a:srgbClr val="00007D"/>
                </a:solidFill>
                <a:latin typeface="Arial" pitchFamily="34" charset="0"/>
                <a:ea typeface="黑体" pitchFamily="49" charset="-122"/>
                <a:cs typeface="Arial" pitchFamily="34" charset="0"/>
              </a:rPr>
              <a:t>5.5.2/3 CISC</a:t>
            </a:r>
            <a:r>
              <a:rPr lang="zh-CN" altLang="en-US" sz="2800" smtClean="0">
                <a:solidFill>
                  <a:srgbClr val="00007D"/>
                </a:solidFill>
                <a:latin typeface="Arial" pitchFamily="34" charset="0"/>
                <a:ea typeface="黑体" pitchFamily="49" charset="-122"/>
                <a:cs typeface="Arial" pitchFamily="34" charset="0"/>
              </a:rPr>
              <a:t>与</a:t>
            </a:r>
            <a:r>
              <a:rPr lang="en-US" altLang="zh-CN" sz="2800" smtClean="0">
                <a:solidFill>
                  <a:srgbClr val="00007D"/>
                </a:solidFill>
                <a:latin typeface="Arial" pitchFamily="34" charset="0"/>
                <a:ea typeface="黑体" pitchFamily="49" charset="-122"/>
                <a:cs typeface="Arial" pitchFamily="34" charset="0"/>
              </a:rPr>
              <a:t>RISC</a:t>
            </a:r>
            <a:endParaRPr lang="zh-CN" altLang="en-US" sz="3200"/>
          </a:p>
        </p:txBody>
      </p:sp>
      <p:sp>
        <p:nvSpPr>
          <p:cNvPr id="1127427" name="Rectangle 3"/>
          <p:cNvSpPr>
            <a:spLocks noGrp="1" noChangeArrowheads="1"/>
          </p:cNvSpPr>
          <p:nvPr>
            <p:ph type="body" idx="1"/>
          </p:nvPr>
        </p:nvSpPr>
        <p:spPr>
          <a:xfrm>
            <a:off x="395288" y="548530"/>
            <a:ext cx="8497887" cy="6192838"/>
          </a:xfrm>
        </p:spPr>
        <p:txBody>
          <a:bodyPr/>
          <a:lstStyle/>
          <a:p>
            <a:pPr marL="0" indent="0">
              <a:spcBef>
                <a:spcPts val="0"/>
              </a:spcBef>
              <a:buFont typeface="Wingdings" pitchFamily="2" charset="2"/>
              <a:buNone/>
            </a:pPr>
            <a:r>
              <a:rPr lang="en-US" altLang="zh-CN">
                <a:solidFill>
                  <a:srgbClr val="FF0066"/>
                </a:solidFill>
                <a:ea typeface="黑体" pitchFamily="2" charset="-122"/>
              </a:rPr>
              <a:t>RISC</a:t>
            </a:r>
            <a:r>
              <a:rPr lang="zh-CN" altLang="en-US">
                <a:solidFill>
                  <a:srgbClr val="FF0066"/>
                </a:solidFill>
                <a:ea typeface="黑体" pitchFamily="2" charset="-122"/>
              </a:rPr>
              <a:t>的定义和特点：</a:t>
            </a:r>
          </a:p>
          <a:p>
            <a:pPr marL="0" indent="0">
              <a:spcBef>
                <a:spcPts val="0"/>
              </a:spcBef>
              <a:buFont typeface="Wingdings" pitchFamily="2" charset="2"/>
              <a:buNone/>
            </a:pPr>
            <a:r>
              <a:rPr lang="en-US" altLang="zh-CN" i="1">
                <a:solidFill>
                  <a:srgbClr val="000000"/>
                </a:solidFill>
                <a:ea typeface="Arial Unicode MS" pitchFamily="34" charset="-122"/>
                <a:cs typeface="Arial Unicode MS" pitchFamily="34" charset="-122"/>
              </a:rPr>
              <a:t>... These early RISC computers — </a:t>
            </a:r>
            <a:r>
              <a:rPr lang="en-US" altLang="zh-CN" i="1">
                <a:solidFill>
                  <a:srgbClr val="008000"/>
                </a:solidFill>
                <a:ea typeface="Arial Unicode MS" pitchFamily="34" charset="-122"/>
                <a:cs typeface="Arial Unicode MS" pitchFamily="34" charset="-122"/>
              </a:rPr>
              <a:t>the 801</a:t>
            </a:r>
            <a:r>
              <a:rPr lang="en-US" altLang="zh-CN" i="1">
                <a:solidFill>
                  <a:srgbClr val="000000"/>
                </a:solidFill>
                <a:ea typeface="Arial Unicode MS" pitchFamily="34" charset="-122"/>
                <a:cs typeface="Arial Unicode MS" pitchFamily="34" charset="-122"/>
              </a:rPr>
              <a:t>, </a:t>
            </a:r>
            <a:r>
              <a:rPr lang="en-US" altLang="zh-CN" i="1">
                <a:solidFill>
                  <a:srgbClr val="008000"/>
                </a:solidFill>
                <a:ea typeface="Arial Unicode MS" pitchFamily="34" charset="-122"/>
                <a:cs typeface="Arial Unicode MS" pitchFamily="34" charset="-122"/>
              </a:rPr>
              <a:t>RISC-II</a:t>
            </a:r>
            <a:r>
              <a:rPr lang="en-US" altLang="zh-CN" i="1">
                <a:solidFill>
                  <a:srgbClr val="000000"/>
                </a:solidFill>
                <a:ea typeface="Arial Unicode MS" pitchFamily="34" charset="-122"/>
                <a:cs typeface="Arial Unicode MS" pitchFamily="34" charset="-122"/>
              </a:rPr>
              <a:t>, and </a:t>
            </a:r>
            <a:r>
              <a:rPr lang="en-US" altLang="zh-CN" i="1">
                <a:solidFill>
                  <a:srgbClr val="008000"/>
                </a:solidFill>
                <a:ea typeface="Arial Unicode MS" pitchFamily="34" charset="-122"/>
                <a:cs typeface="Arial Unicode MS" pitchFamily="34" charset="-122"/>
              </a:rPr>
              <a:t>MIPS</a:t>
            </a:r>
            <a:r>
              <a:rPr lang="en-US" altLang="zh-CN" i="1">
                <a:solidFill>
                  <a:srgbClr val="000000"/>
                </a:solidFill>
                <a:ea typeface="Arial Unicode MS" pitchFamily="34" charset="-122"/>
                <a:cs typeface="Arial Unicode MS" pitchFamily="34" charset="-122"/>
              </a:rPr>
              <a:t> — had much in common. Both university projects were interested in designing a simple computer that could be built in VLSI within the university environment. All three computers </a:t>
            </a:r>
            <a:r>
              <a:rPr lang="en-US" altLang="zh-CN" i="1">
                <a:solidFill>
                  <a:srgbClr val="FF0000"/>
                </a:solidFill>
                <a:ea typeface="Arial Unicode MS" pitchFamily="34" charset="-122"/>
                <a:cs typeface="Arial Unicode MS" pitchFamily="34" charset="-122"/>
              </a:rPr>
              <a:t>used a simple load-store architecture</a:t>
            </a:r>
            <a:r>
              <a:rPr lang="en-US" altLang="zh-CN" i="1">
                <a:solidFill>
                  <a:srgbClr val="000000"/>
                </a:solidFill>
                <a:ea typeface="Arial Unicode MS" pitchFamily="34" charset="-122"/>
                <a:cs typeface="Arial Unicode MS" pitchFamily="34" charset="-122"/>
              </a:rPr>
              <a:t>, </a:t>
            </a:r>
            <a:r>
              <a:rPr lang="en-US" altLang="zh-CN" i="1">
                <a:solidFill>
                  <a:srgbClr val="0000FF"/>
                </a:solidFill>
                <a:ea typeface="Arial Unicode MS" pitchFamily="34" charset="-122"/>
                <a:cs typeface="Arial Unicode MS" pitchFamily="34" charset="-122"/>
              </a:rPr>
              <a:t>fixed-format 32-bit instructions</a:t>
            </a:r>
            <a:r>
              <a:rPr lang="en-US" altLang="zh-CN" i="1">
                <a:solidFill>
                  <a:srgbClr val="000000"/>
                </a:solidFill>
                <a:ea typeface="Arial Unicode MS" pitchFamily="34" charset="-122"/>
                <a:cs typeface="Arial Unicode MS" pitchFamily="34" charset="-122"/>
              </a:rPr>
              <a:t>, and </a:t>
            </a:r>
            <a:r>
              <a:rPr lang="en-US" altLang="zh-CN" i="1">
                <a:solidFill>
                  <a:srgbClr val="D60093"/>
                </a:solidFill>
                <a:ea typeface="Arial Unicode MS" pitchFamily="34" charset="-122"/>
                <a:cs typeface="Arial Unicode MS" pitchFamily="34" charset="-122"/>
              </a:rPr>
              <a:t>emphasized efficient pipelining</a:t>
            </a:r>
            <a:r>
              <a:rPr lang="en-US" altLang="zh-CN" i="1">
                <a:solidFill>
                  <a:srgbClr val="000000"/>
                </a:solidFill>
                <a:ea typeface="Arial Unicode MS" pitchFamily="34" charset="-122"/>
                <a:cs typeface="Arial Unicode MS" pitchFamily="34" charset="-122"/>
              </a:rPr>
              <a:t>. Patterson [1985] describes the three computers and the basic design principles that have come to characterize what a RISC computer is. Hennessy [1984] provides another view of the same ideas, as well as other issues in VLSI processor design. ...</a:t>
            </a:r>
          </a:p>
          <a:p>
            <a:pPr marL="0" indent="0">
              <a:spcBef>
                <a:spcPts val="0"/>
              </a:spcBef>
              <a:buFont typeface="Wingdings" pitchFamily="2" charset="2"/>
              <a:buNone/>
            </a:pPr>
            <a:r>
              <a:rPr lang="zh-CN" altLang="en-US" sz="2400">
                <a:solidFill>
                  <a:srgbClr val="000000"/>
                </a:solidFill>
              </a:rPr>
              <a:t>       － </a:t>
            </a:r>
            <a:r>
              <a:rPr lang="en-US" altLang="zh-CN" sz="2400" i="1">
                <a:solidFill>
                  <a:srgbClr val="000000"/>
                </a:solidFill>
              </a:rPr>
              <a:t>Computer Architecture, A Quantitative Approach , 4th</a:t>
            </a:r>
            <a:endParaRPr lang="en-US" altLang="zh-CN"/>
          </a:p>
        </p:txBody>
      </p:sp>
    </p:spTree>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B8B8E192-3634-41A9-B524-CC113CB9838C}" type="slidenum">
              <a:rPr lang="zh-CN" altLang="en-US"/>
              <a:pPr/>
              <a:t>93</a:t>
            </a:fld>
            <a:endParaRPr lang="en-US" altLang="zh-CN"/>
          </a:p>
        </p:txBody>
      </p:sp>
      <p:sp>
        <p:nvSpPr>
          <p:cNvPr id="1070082" name="Rectangle 2"/>
          <p:cNvSpPr>
            <a:spLocks noGrp="1" noChangeArrowheads="1"/>
          </p:cNvSpPr>
          <p:nvPr>
            <p:ph type="title"/>
          </p:nvPr>
        </p:nvSpPr>
        <p:spPr>
          <a:xfrm>
            <a:off x="539552" y="-26988"/>
            <a:ext cx="8496498" cy="649288"/>
          </a:xfrm>
        </p:spPr>
        <p:txBody>
          <a:bodyPr/>
          <a:lstStyle/>
          <a:p>
            <a:r>
              <a:rPr lang="en-US" altLang="zh-CN" sz="2800" smtClean="0">
                <a:solidFill>
                  <a:srgbClr val="00007D"/>
                </a:solidFill>
                <a:latin typeface="Arial" pitchFamily="34" charset="0"/>
                <a:ea typeface="黑体" pitchFamily="49" charset="-122"/>
                <a:cs typeface="Arial" pitchFamily="34" charset="0"/>
              </a:rPr>
              <a:t>5.5.2/3 CISC</a:t>
            </a:r>
            <a:r>
              <a:rPr lang="zh-CN" altLang="en-US" sz="2800" smtClean="0">
                <a:solidFill>
                  <a:srgbClr val="00007D"/>
                </a:solidFill>
                <a:latin typeface="Arial" pitchFamily="34" charset="0"/>
                <a:ea typeface="黑体" pitchFamily="49" charset="-122"/>
                <a:cs typeface="Arial" pitchFamily="34" charset="0"/>
              </a:rPr>
              <a:t>与</a:t>
            </a:r>
            <a:r>
              <a:rPr lang="en-US" altLang="zh-CN" sz="2800" smtClean="0">
                <a:solidFill>
                  <a:srgbClr val="00007D"/>
                </a:solidFill>
                <a:latin typeface="Arial" pitchFamily="34" charset="0"/>
                <a:ea typeface="黑体" pitchFamily="49" charset="-122"/>
                <a:cs typeface="Arial" pitchFamily="34" charset="0"/>
              </a:rPr>
              <a:t>RISC</a:t>
            </a:r>
            <a:endParaRPr lang="zh-CN" altLang="en-US" sz="3200"/>
          </a:p>
        </p:txBody>
      </p:sp>
      <p:sp>
        <p:nvSpPr>
          <p:cNvPr id="1070083" name="Rectangle 3"/>
          <p:cNvSpPr>
            <a:spLocks noGrp="1" noChangeArrowheads="1"/>
          </p:cNvSpPr>
          <p:nvPr>
            <p:ph type="body" idx="1"/>
          </p:nvPr>
        </p:nvSpPr>
        <p:spPr>
          <a:xfrm>
            <a:off x="539750" y="549275"/>
            <a:ext cx="8496300" cy="6192838"/>
          </a:xfrm>
        </p:spPr>
        <p:txBody>
          <a:bodyPr/>
          <a:lstStyle/>
          <a:p>
            <a:pPr>
              <a:spcBef>
                <a:spcPts val="200"/>
              </a:spcBef>
              <a:buNone/>
            </a:pPr>
            <a:r>
              <a:rPr lang="en-US" altLang="zh-CN" smtClean="0">
                <a:solidFill>
                  <a:srgbClr val="C00000"/>
                </a:solidFill>
                <a:effectLst>
                  <a:outerShdw blurRad="38100" dist="38100" dir="2700000" algn="tl">
                    <a:srgbClr val="000000">
                      <a:alpha val="43137"/>
                    </a:srgbClr>
                  </a:outerShdw>
                </a:effectLst>
                <a:latin typeface="Arial" pitchFamily="34" charset="0"/>
                <a:ea typeface="黑体" pitchFamily="49" charset="-122"/>
                <a:cs typeface="Arial" pitchFamily="34" charset="0"/>
              </a:rPr>
              <a:t>RISC</a:t>
            </a:r>
            <a:r>
              <a:rPr lang="zh-CN" altLang="en-US" smtClean="0">
                <a:solidFill>
                  <a:srgbClr val="C00000"/>
                </a:solidFill>
                <a:effectLst>
                  <a:outerShdw blurRad="38100" dist="38100" dir="2700000" algn="tl">
                    <a:srgbClr val="000000">
                      <a:alpha val="43137"/>
                    </a:srgbClr>
                  </a:outerShdw>
                </a:effectLst>
                <a:latin typeface="Arial" pitchFamily="34" charset="0"/>
                <a:ea typeface="黑体" pitchFamily="49" charset="-122"/>
                <a:cs typeface="Arial" pitchFamily="34" charset="0"/>
              </a:rPr>
              <a:t>的特点：</a:t>
            </a:r>
            <a:endParaRPr lang="en-US" altLang="zh-CN" smtClean="0">
              <a:solidFill>
                <a:srgbClr val="C00000"/>
              </a:solidFill>
              <a:effectLst>
                <a:outerShdw blurRad="38100" dist="38100" dir="2700000" algn="tl">
                  <a:srgbClr val="000000">
                    <a:alpha val="43137"/>
                  </a:srgbClr>
                </a:outerShdw>
              </a:effectLst>
              <a:latin typeface="Arial" pitchFamily="34" charset="0"/>
              <a:ea typeface="黑体" pitchFamily="49" charset="-122"/>
              <a:cs typeface="Arial" pitchFamily="34" charset="0"/>
            </a:endParaRPr>
          </a:p>
          <a:p>
            <a:pPr>
              <a:spcBef>
                <a:spcPts val="200"/>
              </a:spcBef>
            </a:pPr>
            <a:r>
              <a:rPr lang="zh-CN" altLang="en-US" smtClean="0">
                <a:solidFill>
                  <a:srgbClr val="FF0000"/>
                </a:solidFill>
              </a:rPr>
              <a:t>指令系统简单</a:t>
            </a:r>
            <a:endParaRPr lang="en-US" altLang="zh-CN" smtClean="0">
              <a:solidFill>
                <a:srgbClr val="FF0000"/>
              </a:solidFill>
            </a:endParaRPr>
          </a:p>
          <a:p>
            <a:pPr lvl="1">
              <a:spcBef>
                <a:spcPts val="200"/>
              </a:spcBef>
            </a:pPr>
            <a:r>
              <a:rPr lang="zh-CN" altLang="en-US" smtClean="0">
                <a:latin typeface="Times New Roman" pitchFamily="18" charset="0"/>
              </a:rPr>
              <a:t>指令条数少、格式少、长度固定、功能简单</a:t>
            </a:r>
            <a:endParaRPr lang="en-US" altLang="zh-CN" smtClean="0">
              <a:latin typeface="Times New Roman" pitchFamily="18" charset="0"/>
            </a:endParaRPr>
          </a:p>
          <a:p>
            <a:pPr lvl="1">
              <a:spcBef>
                <a:spcPts val="200"/>
              </a:spcBef>
            </a:pPr>
            <a:r>
              <a:rPr lang="zh-CN" altLang="en-US" smtClean="0">
                <a:latin typeface="Times New Roman" pitchFamily="18" charset="0"/>
              </a:rPr>
              <a:t>寻址方式少</a:t>
            </a:r>
            <a:endParaRPr lang="en-US" altLang="zh-CN" smtClean="0">
              <a:latin typeface="Times New Roman" pitchFamily="18" charset="0"/>
            </a:endParaRPr>
          </a:p>
          <a:p>
            <a:pPr lvl="1">
              <a:spcBef>
                <a:spcPts val="200"/>
              </a:spcBef>
            </a:pPr>
            <a:r>
              <a:rPr lang="zh-CN" altLang="en-US" smtClean="0">
                <a:latin typeface="Times New Roman" pitchFamily="18" charset="0"/>
              </a:rPr>
              <a:t>采用硬布线控制逻辑（不用或少用微程序控制）</a:t>
            </a:r>
            <a:endParaRPr lang="en-US" altLang="zh-CN" smtClean="0"/>
          </a:p>
          <a:p>
            <a:pPr>
              <a:spcBef>
                <a:spcPts val="200"/>
              </a:spcBef>
            </a:pPr>
            <a:r>
              <a:rPr lang="en-US" altLang="zh-CN" smtClean="0">
                <a:solidFill>
                  <a:srgbClr val="FF0000"/>
                </a:solidFill>
              </a:rPr>
              <a:t>Load/Store</a:t>
            </a:r>
            <a:r>
              <a:rPr lang="zh-CN" altLang="en-US" smtClean="0">
                <a:solidFill>
                  <a:srgbClr val="FF0000"/>
                </a:solidFill>
              </a:rPr>
              <a:t>结构</a:t>
            </a:r>
            <a:endParaRPr lang="en-US" altLang="zh-CN" smtClean="0">
              <a:solidFill>
                <a:srgbClr val="FF0000"/>
              </a:solidFill>
            </a:endParaRPr>
          </a:p>
          <a:p>
            <a:pPr lvl="1">
              <a:spcBef>
                <a:spcPts val="200"/>
              </a:spcBef>
            </a:pPr>
            <a:r>
              <a:rPr lang="zh-CN" altLang="en-US" smtClean="0"/>
              <a:t>只有</a:t>
            </a:r>
            <a:r>
              <a:rPr lang="en-US" altLang="zh-CN" smtClean="0"/>
              <a:t>LOAD</a:t>
            </a:r>
            <a:r>
              <a:rPr lang="zh-CN" altLang="en-US" smtClean="0"/>
              <a:t>和</a:t>
            </a:r>
            <a:r>
              <a:rPr lang="en-US" altLang="zh-CN" smtClean="0"/>
              <a:t>STORE</a:t>
            </a:r>
            <a:r>
              <a:rPr lang="zh-CN" altLang="en-US" smtClean="0"/>
              <a:t>指令可以访问存储器</a:t>
            </a:r>
            <a:endParaRPr lang="en-US" altLang="zh-CN" smtClean="0"/>
          </a:p>
          <a:p>
            <a:pPr lvl="1">
              <a:spcBef>
                <a:spcPts val="200"/>
              </a:spcBef>
            </a:pPr>
            <a:r>
              <a:rPr lang="zh-CN" altLang="en-US" smtClean="0"/>
              <a:t>寄存器多</a:t>
            </a:r>
            <a:endParaRPr lang="en-US" altLang="zh-CN" smtClean="0"/>
          </a:p>
          <a:p>
            <a:pPr lvl="1">
              <a:spcBef>
                <a:spcPts val="200"/>
              </a:spcBef>
            </a:pPr>
            <a:r>
              <a:rPr lang="zh-CN" altLang="en-US" smtClean="0"/>
              <a:t>寄存器窗口技术</a:t>
            </a:r>
            <a:endParaRPr lang="en-US" altLang="zh-CN" smtClean="0"/>
          </a:p>
          <a:p>
            <a:pPr>
              <a:spcBef>
                <a:spcPts val="200"/>
              </a:spcBef>
            </a:pPr>
            <a:r>
              <a:rPr lang="zh-CN" altLang="en-US" smtClean="0"/>
              <a:t>十分重视提高</a:t>
            </a:r>
            <a:r>
              <a:rPr lang="zh-CN" altLang="en-US" smtClean="0">
                <a:solidFill>
                  <a:srgbClr val="FF0000"/>
                </a:solidFill>
              </a:rPr>
              <a:t>流水线</a:t>
            </a:r>
            <a:r>
              <a:rPr lang="zh-CN" altLang="en-US" smtClean="0"/>
              <a:t>的执行效率</a:t>
            </a:r>
            <a:endParaRPr lang="en-US" altLang="zh-CN" smtClean="0"/>
          </a:p>
          <a:p>
            <a:pPr lvl="1">
              <a:spcBef>
                <a:spcPts val="200"/>
              </a:spcBef>
            </a:pPr>
            <a:r>
              <a:rPr lang="zh-CN" altLang="en-US" smtClean="0"/>
              <a:t>大部分指令可以单周期执行完成</a:t>
            </a:r>
            <a:endParaRPr lang="en-US" altLang="zh-CN" smtClean="0"/>
          </a:p>
          <a:p>
            <a:pPr lvl="1">
              <a:spcBef>
                <a:spcPts val="200"/>
              </a:spcBef>
            </a:pPr>
            <a:r>
              <a:rPr lang="zh-CN" altLang="en-US" smtClean="0"/>
              <a:t>延迟转移技术</a:t>
            </a:r>
            <a:endParaRPr lang="en-US" altLang="zh-CN" smtClean="0"/>
          </a:p>
          <a:p>
            <a:pPr>
              <a:spcBef>
                <a:spcPts val="200"/>
              </a:spcBef>
            </a:pPr>
            <a:r>
              <a:rPr lang="zh-CN" altLang="en-US" smtClean="0">
                <a:latin typeface="宋体" charset="-122"/>
              </a:rPr>
              <a:t>十分强调</a:t>
            </a:r>
            <a:r>
              <a:rPr lang="zh-CN" altLang="en-US" smtClean="0">
                <a:solidFill>
                  <a:srgbClr val="FF0000"/>
                </a:solidFill>
                <a:latin typeface="宋体" charset="-122"/>
              </a:rPr>
              <a:t>优化编译</a:t>
            </a:r>
            <a:r>
              <a:rPr lang="zh-CN" altLang="en-US" smtClean="0">
                <a:latin typeface="宋体" charset="-122"/>
              </a:rPr>
              <a:t>技术的作用</a:t>
            </a:r>
            <a:endParaRPr lang="zh-CN" altLang="en-US" smtClean="0"/>
          </a:p>
        </p:txBody>
      </p:sp>
      <p:sp>
        <p:nvSpPr>
          <p:cNvPr id="2" name="动作按钮: 信息 1">
            <a:hlinkClick r:id="rId2" action="ppaction://hlinksldjump" highlightClick="1"/>
          </p:cNvPr>
          <p:cNvSpPr/>
          <p:nvPr/>
        </p:nvSpPr>
        <p:spPr bwMode="auto">
          <a:xfrm>
            <a:off x="4067944" y="4221088"/>
            <a:ext cx="360040" cy="360040"/>
          </a:xfrm>
          <a:prstGeom prst="actionButtonInformatio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988"/>
            <a:ext cx="8496498" cy="649288"/>
          </a:xfrm>
        </p:spPr>
        <p:txBody>
          <a:bodyPr/>
          <a:lstStyle/>
          <a:p>
            <a:r>
              <a:rPr lang="en-US" altLang="zh-CN" sz="2800" smtClean="0">
                <a:solidFill>
                  <a:srgbClr val="00007D"/>
                </a:solidFill>
                <a:latin typeface="Arial" pitchFamily="34" charset="0"/>
                <a:ea typeface="黑体" pitchFamily="49" charset="-122"/>
                <a:cs typeface="Arial" pitchFamily="34" charset="0"/>
              </a:rPr>
              <a:t>5.5.2/3 CISC</a:t>
            </a:r>
            <a:r>
              <a:rPr lang="zh-CN" altLang="en-US" sz="2800" smtClean="0">
                <a:solidFill>
                  <a:srgbClr val="00007D"/>
                </a:solidFill>
                <a:latin typeface="Arial" pitchFamily="34" charset="0"/>
                <a:ea typeface="黑体" pitchFamily="49" charset="-122"/>
                <a:cs typeface="Arial" pitchFamily="34" charset="0"/>
              </a:rPr>
              <a:t>与</a:t>
            </a:r>
            <a:r>
              <a:rPr lang="en-US" altLang="zh-CN" sz="2800" smtClean="0">
                <a:solidFill>
                  <a:srgbClr val="00007D"/>
                </a:solidFill>
                <a:latin typeface="Arial" pitchFamily="34" charset="0"/>
                <a:ea typeface="黑体" pitchFamily="49" charset="-122"/>
                <a:cs typeface="Arial" pitchFamily="34" charset="0"/>
              </a:rPr>
              <a:t>RISC</a:t>
            </a:r>
            <a:endParaRPr lang="zh-CN" altLang="en-US" sz="2800">
              <a:solidFill>
                <a:srgbClr val="FF0000"/>
              </a:solidFill>
              <a:latin typeface="Arial" pitchFamily="34" charset="0"/>
              <a:ea typeface="黑体" pitchFamily="49" charset="-122"/>
              <a:cs typeface="Arial" pitchFamily="34" charset="0"/>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94</a:t>
            </a:fld>
            <a:endParaRPr lang="en-US" altLang="zh-CN"/>
          </a:p>
        </p:txBody>
      </p:sp>
      <p:sp>
        <p:nvSpPr>
          <p:cNvPr id="5" name="内容占位符 4"/>
          <p:cNvSpPr>
            <a:spLocks noGrp="1"/>
          </p:cNvSpPr>
          <p:nvPr>
            <p:ph idx="1"/>
          </p:nvPr>
        </p:nvSpPr>
        <p:spPr>
          <a:xfrm>
            <a:off x="683568" y="764703"/>
            <a:ext cx="8352482" cy="5616625"/>
          </a:xfrm>
        </p:spPr>
        <p:txBody>
          <a:bodyPr/>
          <a:lstStyle/>
          <a:p>
            <a:pPr>
              <a:spcBef>
                <a:spcPct val="10000"/>
              </a:spcBef>
              <a:buNone/>
            </a:pPr>
            <a:r>
              <a:rPr lang="en-US" altLang="zh-CN" smtClean="0"/>
              <a:t>RISC</a:t>
            </a:r>
            <a:r>
              <a:rPr lang="zh-CN" altLang="en-US" smtClean="0"/>
              <a:t>的关键技术：</a:t>
            </a:r>
          </a:p>
          <a:p>
            <a:pPr>
              <a:spcBef>
                <a:spcPct val="10000"/>
              </a:spcBef>
            </a:pPr>
            <a:r>
              <a:rPr lang="zh-CN" altLang="en-US" smtClean="0"/>
              <a:t>延时转移技术</a:t>
            </a:r>
          </a:p>
          <a:p>
            <a:pPr>
              <a:spcBef>
                <a:spcPct val="10000"/>
              </a:spcBef>
            </a:pPr>
            <a:r>
              <a:rPr lang="zh-CN" altLang="en-US" smtClean="0"/>
              <a:t>指令取消技术</a:t>
            </a:r>
          </a:p>
          <a:p>
            <a:pPr>
              <a:spcBef>
                <a:spcPct val="10000"/>
              </a:spcBef>
            </a:pPr>
            <a:r>
              <a:rPr lang="zh-CN" altLang="en-US" smtClean="0"/>
              <a:t>指令流调整技术</a:t>
            </a:r>
          </a:p>
          <a:p>
            <a:pPr>
              <a:spcBef>
                <a:spcPct val="10000"/>
              </a:spcBef>
            </a:pPr>
            <a:r>
              <a:rPr lang="zh-CN" altLang="en-US" smtClean="0"/>
              <a:t>重叠寄存器窗口技术</a:t>
            </a:r>
          </a:p>
          <a:p>
            <a:pPr>
              <a:spcBef>
                <a:spcPct val="10000"/>
              </a:spcBef>
            </a:pPr>
            <a:r>
              <a:rPr lang="zh-CN" altLang="en-US" smtClean="0"/>
              <a:t>以硬件为主固件为辅</a:t>
            </a:r>
            <a:endParaRPr lang="en-US" altLang="zh-CN" smtClean="0"/>
          </a:p>
        </p:txBody>
      </p:sp>
      <p:sp>
        <p:nvSpPr>
          <p:cNvPr id="6" name="动作按钮: 信息 5">
            <a:hlinkClick r:id="rId2" action="ppaction://hlinksldjump" highlightClick="1"/>
          </p:cNvPr>
          <p:cNvSpPr/>
          <p:nvPr/>
        </p:nvSpPr>
        <p:spPr bwMode="auto">
          <a:xfrm>
            <a:off x="4499769" y="2708920"/>
            <a:ext cx="360040" cy="360040"/>
          </a:xfrm>
          <a:prstGeom prst="actionButtonInformatio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988"/>
            <a:ext cx="8496498" cy="649288"/>
          </a:xfrm>
        </p:spPr>
        <p:txBody>
          <a:bodyPr/>
          <a:lstStyle/>
          <a:p>
            <a:r>
              <a:rPr lang="en-US" altLang="zh-CN" sz="2800" smtClean="0">
                <a:solidFill>
                  <a:srgbClr val="00007D"/>
                </a:solidFill>
                <a:latin typeface="Arial" pitchFamily="34" charset="0"/>
                <a:ea typeface="黑体" pitchFamily="49" charset="-122"/>
                <a:cs typeface="Arial" pitchFamily="34" charset="0"/>
              </a:rPr>
              <a:t>5.5.2/3 CISC</a:t>
            </a:r>
            <a:r>
              <a:rPr lang="zh-CN" altLang="en-US" sz="2800" smtClean="0">
                <a:solidFill>
                  <a:srgbClr val="00007D"/>
                </a:solidFill>
                <a:latin typeface="Arial" pitchFamily="34" charset="0"/>
                <a:ea typeface="黑体" pitchFamily="49" charset="-122"/>
                <a:cs typeface="Arial" pitchFamily="34" charset="0"/>
              </a:rPr>
              <a:t>与</a:t>
            </a:r>
            <a:r>
              <a:rPr lang="en-US" altLang="zh-CN" sz="2800" smtClean="0">
                <a:solidFill>
                  <a:srgbClr val="00007D"/>
                </a:solidFill>
                <a:latin typeface="Arial" pitchFamily="34" charset="0"/>
                <a:ea typeface="黑体" pitchFamily="49" charset="-122"/>
                <a:cs typeface="Arial" pitchFamily="34" charset="0"/>
              </a:rPr>
              <a:t>RISC</a:t>
            </a:r>
            <a:endParaRPr lang="zh-CN" altLang="en-US" sz="2800">
              <a:solidFill>
                <a:srgbClr val="FF0000"/>
              </a:solidFill>
              <a:latin typeface="Arial" pitchFamily="34" charset="0"/>
              <a:ea typeface="黑体" pitchFamily="49" charset="-122"/>
              <a:cs typeface="Arial" pitchFamily="34" charset="0"/>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pPr/>
              <a:t>95</a:t>
            </a:fld>
            <a:endParaRPr lang="en-US" altLang="zh-CN"/>
          </a:p>
        </p:txBody>
      </p:sp>
      <p:sp>
        <p:nvSpPr>
          <p:cNvPr id="5" name="内容占位符 4"/>
          <p:cNvSpPr>
            <a:spLocks noGrp="1"/>
          </p:cNvSpPr>
          <p:nvPr>
            <p:ph idx="1"/>
          </p:nvPr>
        </p:nvSpPr>
        <p:spPr>
          <a:xfrm>
            <a:off x="467544" y="620688"/>
            <a:ext cx="8578850" cy="2519685"/>
          </a:xfrm>
        </p:spPr>
        <p:txBody>
          <a:bodyPr/>
          <a:lstStyle/>
          <a:p>
            <a:pPr>
              <a:spcBef>
                <a:spcPct val="10000"/>
              </a:spcBef>
            </a:pPr>
            <a:r>
              <a:rPr lang="en-US" altLang="zh-CN" smtClean="0"/>
              <a:t>RISC</a:t>
            </a:r>
            <a:r>
              <a:rPr lang="zh-CN" altLang="en-US" smtClean="0"/>
              <a:t>设计中包括某些</a:t>
            </a:r>
            <a:r>
              <a:rPr lang="en-US" altLang="zh-CN" smtClean="0"/>
              <a:t>CISC</a:t>
            </a:r>
            <a:r>
              <a:rPr lang="zh-CN" altLang="en-US" smtClean="0"/>
              <a:t>特色会有好处</a:t>
            </a:r>
          </a:p>
          <a:p>
            <a:pPr>
              <a:spcBef>
                <a:spcPct val="10000"/>
              </a:spcBef>
            </a:pPr>
            <a:r>
              <a:rPr lang="en-US" altLang="zh-CN" smtClean="0"/>
              <a:t>CISC</a:t>
            </a:r>
            <a:r>
              <a:rPr lang="zh-CN" altLang="en-US" smtClean="0"/>
              <a:t>设计也应吸纳</a:t>
            </a:r>
            <a:r>
              <a:rPr lang="en-US" altLang="zh-CN" smtClean="0"/>
              <a:t>RISC</a:t>
            </a:r>
            <a:r>
              <a:rPr lang="zh-CN" altLang="en-US" smtClean="0"/>
              <a:t>优点增强自身性能</a:t>
            </a:r>
          </a:p>
          <a:p>
            <a:pPr>
              <a:spcBef>
                <a:spcPct val="10000"/>
              </a:spcBef>
            </a:pPr>
            <a:r>
              <a:rPr lang="zh-CN" altLang="en-US" smtClean="0"/>
              <a:t>兼具</a:t>
            </a:r>
            <a:r>
              <a:rPr lang="en-US" altLang="zh-CN" smtClean="0"/>
              <a:t>RISC</a:t>
            </a:r>
            <a:r>
              <a:rPr lang="zh-CN" altLang="en-US" smtClean="0"/>
              <a:t>和</a:t>
            </a:r>
            <a:r>
              <a:rPr lang="en-US" altLang="zh-CN" smtClean="0"/>
              <a:t>CISC</a:t>
            </a:r>
            <a:r>
              <a:rPr lang="zh-CN" altLang="en-US" smtClean="0"/>
              <a:t>特征的处理器：</a:t>
            </a:r>
          </a:p>
          <a:p>
            <a:pPr lvl="1">
              <a:spcBef>
                <a:spcPct val="10000"/>
              </a:spcBef>
            </a:pPr>
            <a:r>
              <a:rPr lang="en-US" altLang="zh-CN" smtClean="0"/>
              <a:t>PowerPC</a:t>
            </a:r>
            <a:r>
              <a:rPr lang="zh-CN" altLang="en-US" smtClean="0"/>
              <a:t>：在</a:t>
            </a:r>
            <a:r>
              <a:rPr lang="en-US" altLang="zh-CN" smtClean="0"/>
              <a:t>RISC</a:t>
            </a:r>
            <a:r>
              <a:rPr lang="zh-CN" altLang="en-US" smtClean="0"/>
              <a:t>设计中融入了</a:t>
            </a:r>
            <a:r>
              <a:rPr lang="en-US" altLang="zh-CN" smtClean="0"/>
              <a:t>CISC</a:t>
            </a:r>
            <a:endParaRPr lang="zh-CN" altLang="en-US" smtClean="0"/>
          </a:p>
          <a:p>
            <a:pPr lvl="1">
              <a:spcBef>
                <a:spcPct val="10000"/>
              </a:spcBef>
            </a:pPr>
            <a:r>
              <a:rPr lang="en-US" altLang="zh-CN" smtClean="0"/>
              <a:t>Pentium</a:t>
            </a:r>
            <a:r>
              <a:rPr lang="zh-CN" altLang="en-US" smtClean="0"/>
              <a:t>处理器：采纳了</a:t>
            </a:r>
            <a:r>
              <a:rPr lang="en-US" altLang="zh-CN" smtClean="0"/>
              <a:t>RISC</a:t>
            </a:r>
            <a:r>
              <a:rPr lang="zh-CN" altLang="en-US" smtClean="0"/>
              <a:t>特征</a:t>
            </a:r>
            <a:endParaRPr lang="en-US" altLang="zh-CN" smtClean="0"/>
          </a:p>
        </p:txBody>
      </p:sp>
      <p:sp>
        <p:nvSpPr>
          <p:cNvPr id="6" name="Rectangle 3"/>
          <p:cNvSpPr txBox="1">
            <a:spLocks noChangeArrowheads="1"/>
          </p:cNvSpPr>
          <p:nvPr/>
        </p:nvSpPr>
        <p:spPr bwMode="auto">
          <a:xfrm>
            <a:off x="468188" y="3788693"/>
            <a:ext cx="8496300" cy="25206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1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RISC</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和</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CISC</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正逐渐融合。</a:t>
            </a:r>
          </a:p>
          <a:p>
            <a:pPr marL="342900" marR="0" lvl="0" indent="-342900" algn="l" defTabSz="914400" rtl="0" eaLnBrk="1" fontAlgn="base" latinLnBrk="0" hangingPunct="1">
              <a:lnSpc>
                <a:spcPct val="100000"/>
              </a:lnSpc>
              <a:spcBef>
                <a:spcPct val="100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随着芯片密度和硬件速度提高，</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RISC</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系统已经越来越复杂。</a:t>
            </a:r>
          </a:p>
          <a:p>
            <a:pPr marL="342900" marR="0" lvl="0" indent="-342900" algn="l" defTabSz="914400" rtl="0" eaLnBrk="1" fontAlgn="base" latinLnBrk="0" hangingPunct="1">
              <a:lnSpc>
                <a:spcPct val="100000"/>
              </a:lnSpc>
              <a:spcBef>
                <a:spcPct val="10000"/>
              </a:spcBef>
              <a:spcAft>
                <a:spcPct val="0"/>
              </a:spcAft>
              <a:buClr>
                <a:schemeClr val="bg2"/>
              </a:buClr>
              <a:buSzPct val="75000"/>
              <a:buFont typeface="Wingdings" pitchFamily="2" charset="2"/>
              <a:buChar char="n"/>
              <a:tabLst/>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CISC</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设计也关注与</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RISC</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相同的技术焦点，如增加通用寄存器数量和更加强调指令流水线设计等。</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p:txBody>
      </p:sp>
      <p:sp>
        <p:nvSpPr>
          <p:cNvPr id="7" name="Rectangle 4"/>
          <p:cNvSpPr>
            <a:spLocks noChangeArrowheads="1"/>
          </p:cNvSpPr>
          <p:nvPr/>
        </p:nvSpPr>
        <p:spPr bwMode="auto">
          <a:xfrm>
            <a:off x="467544" y="3284984"/>
            <a:ext cx="8496300" cy="576263"/>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zh-CN" altLang="en-US" sz="2800">
                <a:solidFill>
                  <a:srgbClr val="D60093"/>
                </a:solidFill>
                <a:latin typeface="Arial" charset="0"/>
                <a:ea typeface="黑体" pitchFamily="2" charset="-122"/>
              </a:rPr>
              <a:t>发展方向：</a:t>
            </a:r>
          </a:p>
        </p:txBody>
      </p:sp>
    </p:spTree>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33572" name="Picture 4"/>
          <p:cNvPicPr>
            <a:picLocks noChangeAspect="1" noChangeArrowheads="1"/>
          </p:cNvPicPr>
          <p:nvPr/>
        </p:nvPicPr>
        <p:blipFill>
          <a:blip r:embed="rId3" cstate="print"/>
          <a:srcRect/>
          <a:stretch>
            <a:fillRect/>
          </a:stretch>
        </p:blipFill>
        <p:spPr bwMode="auto">
          <a:xfrm>
            <a:off x="142875" y="260350"/>
            <a:ext cx="8893175" cy="5919788"/>
          </a:xfrm>
          <a:prstGeom prst="rect">
            <a:avLst/>
          </a:prstGeom>
          <a:noFill/>
          <a:ln w="9525">
            <a:noFill/>
            <a:miter lim="800000"/>
            <a:headEnd/>
            <a:tailEnd/>
          </a:ln>
        </p:spPr>
      </p:pic>
      <p:sp>
        <p:nvSpPr>
          <p:cNvPr id="1133573" name="Text Box 5"/>
          <p:cNvSpPr txBox="1">
            <a:spLocks noChangeArrowheads="1"/>
          </p:cNvSpPr>
          <p:nvPr/>
        </p:nvSpPr>
        <p:spPr bwMode="auto">
          <a:xfrm>
            <a:off x="2413000" y="6284913"/>
            <a:ext cx="5975350" cy="457200"/>
          </a:xfrm>
          <a:prstGeom prst="rect">
            <a:avLst/>
          </a:prstGeom>
          <a:noFill/>
          <a:ln w="28575" algn="ctr">
            <a:noFill/>
            <a:miter lim="800000"/>
            <a:headEnd/>
            <a:tailEnd/>
          </a:ln>
          <a:effectLst/>
        </p:spPr>
        <p:txBody>
          <a:bodyPr>
            <a:spAutoFit/>
          </a:bodyPr>
          <a:lstStyle/>
          <a:p>
            <a:pPr>
              <a:spcBef>
                <a:spcPct val="50000"/>
              </a:spcBef>
            </a:pPr>
            <a:r>
              <a:rPr lang="en-US" altLang="zh-CN">
                <a:solidFill>
                  <a:schemeClr val="bg2"/>
                </a:solidFill>
                <a:latin typeface="Arial" charset="0"/>
              </a:rPr>
              <a:t>The lineage of RISC instruction sets</a:t>
            </a:r>
            <a:r>
              <a:rPr lang="en-US" altLang="zh-CN" b="0">
                <a:solidFill>
                  <a:schemeClr val="bg2"/>
                </a:solidFill>
                <a:latin typeface="Arial" charset="0"/>
              </a:rPr>
              <a:t> </a:t>
            </a:r>
            <a:endParaRPr lang="zh-CN" altLang="en-US" b="0">
              <a:solidFill>
                <a:schemeClr val="bg2"/>
              </a:solidFill>
              <a:latin typeface="Arial" charset="0"/>
            </a:endParaRPr>
          </a:p>
        </p:txBody>
      </p:sp>
      <p:sp>
        <p:nvSpPr>
          <p:cNvPr id="1133574" name="Text Box 6"/>
          <p:cNvSpPr txBox="1">
            <a:spLocks noChangeArrowheads="1"/>
          </p:cNvSpPr>
          <p:nvPr/>
        </p:nvSpPr>
        <p:spPr bwMode="auto">
          <a:xfrm>
            <a:off x="1260475" y="333375"/>
            <a:ext cx="3455988" cy="915988"/>
          </a:xfrm>
          <a:prstGeom prst="rect">
            <a:avLst/>
          </a:prstGeom>
          <a:noFill/>
          <a:ln w="28575" algn="ctr">
            <a:noFill/>
            <a:miter lim="800000"/>
            <a:headEnd/>
            <a:tailEnd/>
          </a:ln>
          <a:effectLst/>
        </p:spPr>
        <p:txBody>
          <a:bodyPr>
            <a:spAutoFit/>
          </a:bodyPr>
          <a:lstStyle/>
          <a:p>
            <a:pPr algn="l">
              <a:spcBef>
                <a:spcPct val="50000"/>
              </a:spcBef>
            </a:pPr>
            <a:r>
              <a:rPr lang="en-US" altLang="zh-CN" sz="1800">
                <a:solidFill>
                  <a:srgbClr val="0000FF"/>
                </a:solidFill>
                <a:latin typeface="Arial" charset="0"/>
              </a:rPr>
              <a:t>Commercial machines are shown in plain text and research machines in bold. </a:t>
            </a:r>
            <a:endParaRPr lang="zh-CN" altLang="en-US" sz="1800">
              <a:solidFill>
                <a:srgbClr val="0000FF"/>
              </a:solidFill>
              <a:latin typeface="Arial" charset="0"/>
            </a:endParaRPr>
          </a:p>
        </p:txBody>
      </p:sp>
      <p:sp>
        <p:nvSpPr>
          <p:cNvPr id="1133575" name="Text Box 7"/>
          <p:cNvSpPr txBox="1">
            <a:spLocks noChangeArrowheads="1"/>
          </p:cNvSpPr>
          <p:nvPr/>
        </p:nvSpPr>
        <p:spPr bwMode="auto">
          <a:xfrm>
            <a:off x="1476375" y="6165850"/>
            <a:ext cx="1512888" cy="579438"/>
          </a:xfrm>
          <a:prstGeom prst="rect">
            <a:avLst/>
          </a:prstGeom>
          <a:noFill/>
          <a:ln w="28575" algn="ctr">
            <a:noFill/>
            <a:miter lim="800000"/>
            <a:headEnd/>
            <a:tailEnd/>
          </a:ln>
          <a:effectLst/>
        </p:spPr>
        <p:txBody>
          <a:bodyPr>
            <a:spAutoFit/>
          </a:bodyPr>
          <a:lstStyle/>
          <a:p>
            <a:pPr>
              <a:spcBef>
                <a:spcPct val="50000"/>
              </a:spcBef>
            </a:pPr>
            <a:r>
              <a:rPr lang="zh-CN" altLang="en-US" sz="3200">
                <a:solidFill>
                  <a:schemeClr val="bg2"/>
                </a:solidFill>
                <a:latin typeface="Arial" charset="0"/>
                <a:ea typeface="黑体" pitchFamily="2" charset="-122"/>
              </a:rPr>
              <a:t>综述：</a:t>
            </a:r>
          </a:p>
        </p:txBody>
      </p:sp>
      <p:sp>
        <p:nvSpPr>
          <p:cNvPr id="2" name="动作按钮: 信息 1">
            <a:hlinkClick r:id="rId4" action="ppaction://hlinksldjump" highlightClick="1"/>
          </p:cNvPr>
          <p:cNvSpPr/>
          <p:nvPr/>
        </p:nvSpPr>
        <p:spPr bwMode="auto">
          <a:xfrm>
            <a:off x="8532440" y="188640"/>
            <a:ext cx="432048" cy="431329"/>
          </a:xfrm>
          <a:prstGeom prst="actionButtonInformatio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9" name="动作按钮: 信息 8">
            <a:hlinkClick r:id="rId5" action="ppaction://hlinksldjump" highlightClick="1"/>
          </p:cNvPr>
          <p:cNvSpPr/>
          <p:nvPr/>
        </p:nvSpPr>
        <p:spPr bwMode="auto">
          <a:xfrm>
            <a:off x="5759560" y="5220056"/>
            <a:ext cx="288032" cy="288032"/>
          </a:xfrm>
          <a:prstGeom prst="actionButtonInformatio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10" name="动作按钮: 信息 9">
            <a:hlinkClick r:id="rId6" action="ppaction://hlinksldjump" highlightClick="1"/>
          </p:cNvPr>
          <p:cNvSpPr/>
          <p:nvPr/>
        </p:nvSpPr>
        <p:spPr bwMode="auto">
          <a:xfrm>
            <a:off x="4698175" y="2930659"/>
            <a:ext cx="288032" cy="288032"/>
          </a:xfrm>
          <a:prstGeom prst="actionButtonInformatio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11" name="动作按钮: 信息 10">
            <a:hlinkClick r:id="rId7" action="ppaction://hlinksldjump" highlightClick="1"/>
          </p:cNvPr>
          <p:cNvSpPr/>
          <p:nvPr/>
        </p:nvSpPr>
        <p:spPr bwMode="auto">
          <a:xfrm>
            <a:off x="6876256" y="5137763"/>
            <a:ext cx="288032" cy="288032"/>
          </a:xfrm>
          <a:prstGeom prst="actionButtonInformatio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
        <p:nvSpPr>
          <p:cNvPr id="3" name="动作按钮: 前进或下一项 2">
            <a:hlinkClick r:id="rId8" action="ppaction://hlinksldjump" highlightClick="1"/>
          </p:cNvPr>
          <p:cNvSpPr/>
          <p:nvPr/>
        </p:nvSpPr>
        <p:spPr bwMode="auto">
          <a:xfrm>
            <a:off x="8532440" y="6284913"/>
            <a:ext cx="432048" cy="312439"/>
          </a:xfrm>
          <a:prstGeom prst="actionButtonForwardNext">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9A75785-5F00-41C6-AC0D-EB3351A9C303}" type="slidenum">
              <a:rPr lang="zh-CN" altLang="en-US"/>
              <a:pPr/>
              <a:t>97</a:t>
            </a:fld>
            <a:endParaRPr lang="en-US" altLang="zh-CN"/>
          </a:p>
        </p:txBody>
      </p:sp>
      <p:sp>
        <p:nvSpPr>
          <p:cNvPr id="1136642" name="Rectangle 2"/>
          <p:cNvSpPr>
            <a:spLocks noGrp="1" noChangeArrowheads="1"/>
          </p:cNvSpPr>
          <p:nvPr>
            <p:ph type="title"/>
          </p:nvPr>
        </p:nvSpPr>
        <p:spPr>
          <a:xfrm>
            <a:off x="539750" y="44450"/>
            <a:ext cx="8423275" cy="576263"/>
          </a:xfrm>
        </p:spPr>
        <p:txBody>
          <a:bodyPr/>
          <a:lstStyle/>
          <a:p>
            <a:r>
              <a:rPr lang="zh-CN" altLang="en-US" sz="2800">
                <a:ea typeface="黑体" pitchFamily="2" charset="-122"/>
              </a:rPr>
              <a:t>商用</a:t>
            </a:r>
            <a:r>
              <a:rPr lang="en-US" altLang="zh-CN" sz="2800">
                <a:ea typeface="黑体" pitchFamily="2" charset="-122"/>
              </a:rPr>
              <a:t>RISC</a:t>
            </a:r>
            <a:r>
              <a:rPr lang="zh-CN" altLang="en-US" sz="2800">
                <a:ea typeface="黑体" pitchFamily="2" charset="-122"/>
              </a:rPr>
              <a:t>处理器</a:t>
            </a:r>
          </a:p>
        </p:txBody>
      </p:sp>
      <p:sp>
        <p:nvSpPr>
          <p:cNvPr id="1136643" name="Rectangle 3"/>
          <p:cNvSpPr>
            <a:spLocks noGrp="1" noChangeArrowheads="1"/>
          </p:cNvSpPr>
          <p:nvPr>
            <p:ph type="body" idx="1"/>
          </p:nvPr>
        </p:nvSpPr>
        <p:spPr/>
        <p:txBody>
          <a:bodyPr/>
          <a:lstStyle/>
          <a:p>
            <a:pPr>
              <a:spcBef>
                <a:spcPts val="600"/>
              </a:spcBef>
            </a:pPr>
            <a:r>
              <a:rPr lang="zh-CN" altLang="en-US" dirty="0">
                <a:ea typeface="宋体" charset="-122"/>
              </a:rPr>
              <a:t>桌面计算机、工作站、服务器中的</a:t>
            </a:r>
            <a:r>
              <a:rPr lang="en-US" altLang="zh-CN" dirty="0">
                <a:ea typeface="宋体" charset="-122"/>
              </a:rPr>
              <a:t>RISC</a:t>
            </a:r>
            <a:r>
              <a:rPr lang="zh-CN" altLang="en-US" dirty="0">
                <a:ea typeface="宋体" charset="-122"/>
              </a:rPr>
              <a:t>处理器：</a:t>
            </a:r>
          </a:p>
          <a:p>
            <a:pPr lvl="1">
              <a:spcBef>
                <a:spcPts val="600"/>
              </a:spcBef>
              <a:buClr>
                <a:srgbClr val="008000"/>
              </a:buClr>
            </a:pPr>
            <a:r>
              <a:rPr lang="en-US" altLang="zh-CN" dirty="0">
                <a:solidFill>
                  <a:srgbClr val="FF3300"/>
                </a:solidFill>
                <a:ea typeface="宋体" charset="-122"/>
              </a:rPr>
              <a:t>Digital Alpha</a:t>
            </a:r>
          </a:p>
          <a:p>
            <a:pPr lvl="1">
              <a:spcBef>
                <a:spcPts val="600"/>
              </a:spcBef>
              <a:buClr>
                <a:srgbClr val="008000"/>
              </a:buClr>
            </a:pPr>
            <a:r>
              <a:rPr lang="en-US" altLang="zh-CN" dirty="0">
                <a:ea typeface="宋体" charset="-122"/>
              </a:rPr>
              <a:t>MIPS, Inc.</a:t>
            </a:r>
          </a:p>
          <a:p>
            <a:pPr lvl="1">
              <a:spcBef>
                <a:spcPts val="600"/>
              </a:spcBef>
              <a:buClr>
                <a:srgbClr val="008000"/>
              </a:buClr>
            </a:pPr>
            <a:r>
              <a:rPr lang="en-US" altLang="zh-CN" dirty="0">
                <a:solidFill>
                  <a:srgbClr val="FF3300"/>
                </a:solidFill>
                <a:ea typeface="宋体" charset="-122"/>
              </a:rPr>
              <a:t>Hewlett-Packard PA-RISC</a:t>
            </a:r>
          </a:p>
          <a:p>
            <a:pPr lvl="1">
              <a:spcBef>
                <a:spcPts val="600"/>
              </a:spcBef>
              <a:buClr>
                <a:srgbClr val="008000"/>
              </a:buClr>
            </a:pPr>
            <a:r>
              <a:rPr lang="en-US" altLang="zh-CN" dirty="0">
                <a:ea typeface="宋体" charset="-122"/>
              </a:rPr>
              <a:t>IBM and Motorola PowerPC</a:t>
            </a:r>
          </a:p>
          <a:p>
            <a:pPr lvl="1">
              <a:spcBef>
                <a:spcPts val="600"/>
              </a:spcBef>
              <a:buClr>
                <a:srgbClr val="008000"/>
              </a:buClr>
            </a:pPr>
            <a:r>
              <a:rPr lang="en-US" altLang="zh-CN" dirty="0">
                <a:ea typeface="宋体" charset="-122"/>
              </a:rPr>
              <a:t>Sun Microsystems </a:t>
            </a:r>
            <a:r>
              <a:rPr lang="en-US" altLang="zh-CN" dirty="0" smtClean="0">
                <a:ea typeface="宋体" charset="-122"/>
              </a:rPr>
              <a:t>SPARC</a:t>
            </a:r>
            <a:r>
              <a:rPr lang="zh-CN" altLang="en-US" dirty="0" smtClean="0">
                <a:ea typeface="宋体" charset="-122"/>
              </a:rPr>
              <a:t>（</a:t>
            </a:r>
            <a:r>
              <a:rPr lang="en-US" altLang="zh-CN" dirty="0"/>
              <a:t>Oracle</a:t>
            </a:r>
            <a:r>
              <a:rPr lang="zh-CN" altLang="en-US" dirty="0" smtClean="0">
                <a:ea typeface="宋体" charset="-122"/>
              </a:rPr>
              <a:t>）</a:t>
            </a:r>
            <a:endParaRPr lang="zh-CN" altLang="en-US" dirty="0">
              <a:ea typeface="宋体" charset="-122"/>
            </a:endParaRPr>
          </a:p>
          <a:p>
            <a:pPr>
              <a:spcBef>
                <a:spcPts val="600"/>
              </a:spcBef>
            </a:pPr>
            <a:r>
              <a:rPr lang="zh-CN" altLang="en-US" dirty="0">
                <a:ea typeface="宋体" charset="-122"/>
              </a:rPr>
              <a:t>嵌入式</a:t>
            </a:r>
            <a:r>
              <a:rPr lang="en-US" altLang="zh-CN" dirty="0">
                <a:ea typeface="宋体" charset="-122"/>
              </a:rPr>
              <a:t>RISC</a:t>
            </a:r>
            <a:r>
              <a:rPr lang="zh-CN" altLang="en-US" dirty="0">
                <a:ea typeface="宋体" charset="-122"/>
              </a:rPr>
              <a:t>处理器：</a:t>
            </a:r>
          </a:p>
          <a:p>
            <a:pPr lvl="1">
              <a:spcBef>
                <a:spcPts val="600"/>
              </a:spcBef>
              <a:buClr>
                <a:srgbClr val="008000"/>
              </a:buClr>
            </a:pPr>
            <a:r>
              <a:rPr lang="en-US" altLang="zh-CN" dirty="0">
                <a:ea typeface="宋体" charset="-122"/>
              </a:rPr>
              <a:t>Advanced RISC Machines ARM</a:t>
            </a:r>
          </a:p>
          <a:p>
            <a:pPr lvl="1">
              <a:spcBef>
                <a:spcPts val="600"/>
              </a:spcBef>
              <a:buClr>
                <a:srgbClr val="008000"/>
              </a:buClr>
            </a:pPr>
            <a:r>
              <a:rPr lang="en-US" altLang="zh-CN" dirty="0">
                <a:ea typeface="宋体" charset="-122"/>
              </a:rPr>
              <a:t>Advanced RISC Machines Thumb</a:t>
            </a:r>
          </a:p>
          <a:p>
            <a:pPr lvl="1">
              <a:spcBef>
                <a:spcPts val="600"/>
              </a:spcBef>
              <a:buClr>
                <a:srgbClr val="008000"/>
              </a:buClr>
            </a:pPr>
            <a:r>
              <a:rPr lang="en-US" altLang="zh-CN" dirty="0">
                <a:ea typeface="宋体" charset="-122"/>
              </a:rPr>
              <a:t>Hitachi </a:t>
            </a:r>
            <a:r>
              <a:rPr lang="en-US" altLang="zh-CN" dirty="0" err="1">
                <a:ea typeface="宋体" charset="-122"/>
              </a:rPr>
              <a:t>SuperH</a:t>
            </a:r>
            <a:endParaRPr lang="en-US" altLang="zh-CN" dirty="0">
              <a:ea typeface="宋体" charset="-122"/>
            </a:endParaRPr>
          </a:p>
          <a:p>
            <a:pPr lvl="1">
              <a:spcBef>
                <a:spcPts val="600"/>
              </a:spcBef>
              <a:buClr>
                <a:srgbClr val="008000"/>
              </a:buClr>
            </a:pPr>
            <a:r>
              <a:rPr lang="en-US" altLang="zh-CN" dirty="0">
                <a:solidFill>
                  <a:srgbClr val="FF3300"/>
                </a:solidFill>
                <a:ea typeface="宋体" charset="-122"/>
              </a:rPr>
              <a:t>Mitsubishi M32R</a:t>
            </a:r>
          </a:p>
          <a:p>
            <a:pPr lvl="1">
              <a:spcBef>
                <a:spcPts val="600"/>
              </a:spcBef>
              <a:buClr>
                <a:srgbClr val="008000"/>
              </a:buClr>
            </a:pPr>
            <a:r>
              <a:rPr lang="en-US" altLang="zh-CN" dirty="0">
                <a:ea typeface="宋体" charset="-122"/>
              </a:rPr>
              <a:t>MIPS, Inc. MIPS16</a:t>
            </a:r>
            <a:endParaRPr lang="zh-CN" altLang="en-US" dirty="0">
              <a:ea typeface="宋体" charset="-122"/>
            </a:endParaRPr>
          </a:p>
        </p:txBody>
      </p:sp>
      <p:sp>
        <p:nvSpPr>
          <p:cNvPr id="2" name="动作按钮: 上一张 1">
            <a:hlinkClick r:id="rId2" action="ppaction://hlinksldjump" highlightClick="1"/>
          </p:cNvPr>
          <p:cNvSpPr/>
          <p:nvPr/>
        </p:nvSpPr>
        <p:spPr bwMode="auto">
          <a:xfrm>
            <a:off x="8532065" y="201201"/>
            <a:ext cx="432048" cy="432048"/>
          </a:xfrm>
          <a:prstGeom prst="actionButtonRetur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B1C71F6-8ADC-414E-A10E-27834CCA42CF}" type="slidenum">
              <a:rPr lang="zh-CN" altLang="en-US"/>
              <a:pPr/>
              <a:t>98</a:t>
            </a:fld>
            <a:endParaRPr lang="en-US" altLang="zh-CN"/>
          </a:p>
        </p:txBody>
      </p:sp>
      <p:sp>
        <p:nvSpPr>
          <p:cNvPr id="1137666" name="Rectangle 2"/>
          <p:cNvSpPr>
            <a:spLocks noGrp="1" noChangeArrowheads="1"/>
          </p:cNvSpPr>
          <p:nvPr>
            <p:ph type="title"/>
          </p:nvPr>
        </p:nvSpPr>
        <p:spPr>
          <a:xfrm>
            <a:off x="539750" y="44450"/>
            <a:ext cx="8423275" cy="576263"/>
          </a:xfrm>
        </p:spPr>
        <p:txBody>
          <a:bodyPr/>
          <a:lstStyle/>
          <a:p>
            <a:r>
              <a:rPr lang="zh-CN" altLang="en-US" sz="2800">
                <a:ea typeface="黑体" pitchFamily="2" charset="-122"/>
              </a:rPr>
              <a:t>典型</a:t>
            </a:r>
            <a:r>
              <a:rPr lang="en-US" altLang="zh-CN" sz="2800">
                <a:ea typeface="黑体" pitchFamily="2" charset="-122"/>
              </a:rPr>
              <a:t>RISC</a:t>
            </a:r>
            <a:r>
              <a:rPr lang="zh-CN" altLang="en-US" sz="2800">
                <a:ea typeface="黑体" pitchFamily="2" charset="-122"/>
              </a:rPr>
              <a:t>处理器</a:t>
            </a:r>
          </a:p>
        </p:txBody>
      </p:sp>
      <p:sp>
        <p:nvSpPr>
          <p:cNvPr id="1137667" name="Rectangle 3"/>
          <p:cNvSpPr>
            <a:spLocks noGrp="1" noChangeArrowheads="1"/>
          </p:cNvSpPr>
          <p:nvPr>
            <p:ph type="body" idx="1"/>
          </p:nvPr>
        </p:nvSpPr>
        <p:spPr>
          <a:xfrm>
            <a:off x="457200" y="620713"/>
            <a:ext cx="8578850" cy="6121400"/>
          </a:xfrm>
        </p:spPr>
        <p:txBody>
          <a:bodyPr/>
          <a:lstStyle/>
          <a:p>
            <a:r>
              <a:rPr lang="en-US" altLang="zh-CN">
                <a:solidFill>
                  <a:srgbClr val="FF3300"/>
                </a:solidFill>
                <a:ea typeface="黑体" pitchFamily="2" charset="-122"/>
              </a:rPr>
              <a:t>DEC Alpha</a:t>
            </a:r>
            <a:r>
              <a:rPr lang="zh-CN" altLang="en-US">
                <a:ea typeface="黑体" pitchFamily="2" charset="-122"/>
              </a:rPr>
              <a:t>： </a:t>
            </a:r>
            <a:r>
              <a:rPr lang="en-US" altLang="zh-CN"/>
              <a:t>64</a:t>
            </a:r>
            <a:r>
              <a:rPr lang="zh-CN" altLang="en-US"/>
              <a:t>位的 </a:t>
            </a:r>
            <a:r>
              <a:rPr lang="en-US" altLang="zh-CN"/>
              <a:t>RISC </a:t>
            </a:r>
            <a:r>
              <a:rPr lang="zh-CN" altLang="en-US"/>
              <a:t>微处理器</a:t>
            </a:r>
            <a:endParaRPr lang="zh-CN" altLang="en-US">
              <a:ea typeface="黑体" pitchFamily="2" charset="-122"/>
            </a:endParaRPr>
          </a:p>
          <a:p>
            <a:pPr marL="714375" lvl="1" indent="-357188">
              <a:buClr>
                <a:srgbClr val="008000"/>
              </a:buClr>
            </a:pPr>
            <a:r>
              <a:rPr lang="zh-CN" altLang="en-US"/>
              <a:t>由</a:t>
            </a:r>
            <a:r>
              <a:rPr lang="en-US" altLang="zh-CN"/>
              <a:t>DEC</a:t>
            </a:r>
            <a:r>
              <a:rPr lang="zh-CN" altLang="en-US"/>
              <a:t>公司制造，并被用于</a:t>
            </a:r>
            <a:r>
              <a:rPr lang="en-US" altLang="zh-CN"/>
              <a:t>DEC</a:t>
            </a:r>
            <a:r>
              <a:rPr lang="zh-CN" altLang="en-US"/>
              <a:t>自己的工作站和服务器中。</a:t>
            </a:r>
          </a:p>
          <a:p>
            <a:pPr marL="714375" lvl="1" indent="-357188">
              <a:buClr>
                <a:srgbClr val="008000"/>
              </a:buClr>
            </a:pPr>
            <a:r>
              <a:rPr lang="zh-CN" altLang="en-US"/>
              <a:t>支持的操作系统：</a:t>
            </a:r>
          </a:p>
          <a:p>
            <a:pPr marL="1166813" lvl="2" indent="-357188">
              <a:buSzPct val="70000"/>
              <a:buFont typeface="Wingdings" pitchFamily="2" charset="2"/>
              <a:buChar char="u"/>
            </a:pPr>
            <a:r>
              <a:rPr lang="en-US" altLang="zh-CN"/>
              <a:t>VMS</a:t>
            </a:r>
            <a:r>
              <a:rPr lang="zh-CN" altLang="en-US"/>
              <a:t>操作系统，如 </a:t>
            </a:r>
            <a:r>
              <a:rPr lang="en-US" altLang="zh-CN"/>
              <a:t>Digital UNIX</a:t>
            </a:r>
            <a:r>
              <a:rPr lang="zh-CN" altLang="en-US"/>
              <a:t>；</a:t>
            </a:r>
          </a:p>
          <a:p>
            <a:pPr marL="1166813" lvl="2" indent="-357188">
              <a:buSzPct val="70000"/>
              <a:buFont typeface="Wingdings" pitchFamily="2" charset="2"/>
              <a:buChar char="u"/>
            </a:pPr>
            <a:r>
              <a:rPr lang="en-US" altLang="zh-CN"/>
              <a:t>Linux </a:t>
            </a:r>
            <a:r>
              <a:rPr lang="zh-CN" altLang="en-US"/>
              <a:t>和 </a:t>
            </a:r>
            <a:r>
              <a:rPr lang="en-US" altLang="zh-CN"/>
              <a:t>BSD </a:t>
            </a:r>
            <a:r>
              <a:rPr lang="zh-CN" altLang="en-US"/>
              <a:t>；</a:t>
            </a:r>
          </a:p>
          <a:p>
            <a:pPr marL="1166813" lvl="2" indent="-357188">
              <a:buSzPct val="70000"/>
              <a:buFont typeface="Wingdings" pitchFamily="2" charset="2"/>
              <a:buChar char="u"/>
            </a:pPr>
            <a:r>
              <a:rPr lang="en-US" altLang="zh-CN"/>
              <a:t>Windows NT 4.0 SP6 </a:t>
            </a:r>
            <a:r>
              <a:rPr lang="zh-CN" altLang="en-US"/>
              <a:t>及其以前版本。</a:t>
            </a:r>
          </a:p>
          <a:p>
            <a:pPr marL="714375" lvl="1" indent="-357188">
              <a:buClr>
                <a:srgbClr val="008000"/>
              </a:buClr>
            </a:pPr>
            <a:r>
              <a:rPr lang="en-US" altLang="zh-CN"/>
              <a:t>DEC</a:t>
            </a:r>
            <a:r>
              <a:rPr lang="zh-CN" altLang="en-US"/>
              <a:t>在</a:t>
            </a:r>
            <a:r>
              <a:rPr lang="en-US" altLang="zh-CN"/>
              <a:t>1998</a:t>
            </a:r>
            <a:r>
              <a:rPr lang="zh-CN" altLang="en-US"/>
              <a:t>年被康柏计算机（</a:t>
            </a:r>
            <a:r>
              <a:rPr lang="en-US" altLang="zh-CN"/>
              <a:t>Compaq</a:t>
            </a:r>
            <a:r>
              <a:rPr lang="zh-CN" altLang="en-US"/>
              <a:t>）收购，</a:t>
            </a:r>
            <a:r>
              <a:rPr lang="en-US" altLang="zh-CN"/>
              <a:t>Alpha</a:t>
            </a:r>
            <a:r>
              <a:rPr lang="zh-CN" altLang="en-US"/>
              <a:t>服务器成为康柏计算机的高阶服务器市场的主力产品。</a:t>
            </a:r>
          </a:p>
          <a:p>
            <a:pPr marL="714375" lvl="1" indent="-357188">
              <a:buClr>
                <a:srgbClr val="008000"/>
              </a:buClr>
            </a:pPr>
            <a:r>
              <a:rPr lang="zh-CN" altLang="en-US"/>
              <a:t>康柏计算机于</a:t>
            </a:r>
            <a:r>
              <a:rPr lang="en-US" altLang="zh-CN"/>
              <a:t>2002</a:t>
            </a:r>
            <a:r>
              <a:rPr lang="zh-CN" altLang="en-US"/>
              <a:t>年被惠普公司并购。</a:t>
            </a:r>
          </a:p>
        </p:txBody>
      </p:sp>
      <p:sp>
        <p:nvSpPr>
          <p:cNvPr id="6" name="动作按钮: 上一张 5">
            <a:hlinkClick r:id="rId2" action="ppaction://hlinksldjump" highlightClick="1"/>
          </p:cNvPr>
          <p:cNvSpPr/>
          <p:nvPr/>
        </p:nvSpPr>
        <p:spPr bwMode="auto">
          <a:xfrm>
            <a:off x="8532065" y="201201"/>
            <a:ext cx="432048" cy="432048"/>
          </a:xfrm>
          <a:prstGeom prst="actionButtonRetur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A043117-D8E9-4E00-8169-CFAAF4949755}" type="slidenum">
              <a:rPr lang="zh-CN" altLang="en-US"/>
              <a:pPr/>
              <a:t>99</a:t>
            </a:fld>
            <a:endParaRPr lang="en-US" altLang="zh-CN"/>
          </a:p>
        </p:txBody>
      </p:sp>
      <p:sp>
        <p:nvSpPr>
          <p:cNvPr id="1138690" name="Rectangle 2"/>
          <p:cNvSpPr>
            <a:spLocks noGrp="1" noChangeArrowheads="1"/>
          </p:cNvSpPr>
          <p:nvPr>
            <p:ph type="title"/>
          </p:nvPr>
        </p:nvSpPr>
        <p:spPr>
          <a:xfrm>
            <a:off x="539750" y="44450"/>
            <a:ext cx="8423275" cy="576263"/>
          </a:xfrm>
        </p:spPr>
        <p:txBody>
          <a:bodyPr/>
          <a:lstStyle/>
          <a:p>
            <a:r>
              <a:rPr lang="zh-CN" altLang="en-US" sz="2800">
                <a:ea typeface="黑体" pitchFamily="2" charset="-122"/>
              </a:rPr>
              <a:t>典型</a:t>
            </a:r>
            <a:r>
              <a:rPr lang="en-US" altLang="zh-CN" sz="2800">
                <a:ea typeface="黑体" pitchFamily="2" charset="-122"/>
              </a:rPr>
              <a:t>RISC</a:t>
            </a:r>
            <a:r>
              <a:rPr lang="zh-CN" altLang="en-US" sz="2800">
                <a:ea typeface="黑体" pitchFamily="2" charset="-122"/>
              </a:rPr>
              <a:t>处理器</a:t>
            </a:r>
          </a:p>
        </p:txBody>
      </p:sp>
      <p:sp>
        <p:nvSpPr>
          <p:cNvPr id="1138691" name="Rectangle 3"/>
          <p:cNvSpPr>
            <a:spLocks noGrp="1" noChangeArrowheads="1"/>
          </p:cNvSpPr>
          <p:nvPr>
            <p:ph type="body" idx="1"/>
          </p:nvPr>
        </p:nvSpPr>
        <p:spPr>
          <a:xfrm>
            <a:off x="385763" y="620713"/>
            <a:ext cx="8578850" cy="6121400"/>
          </a:xfrm>
        </p:spPr>
        <p:txBody>
          <a:bodyPr/>
          <a:lstStyle/>
          <a:p>
            <a:r>
              <a:rPr lang="en-US" altLang="zh-CN"/>
              <a:t>MIPS</a:t>
            </a:r>
            <a:r>
              <a:rPr lang="zh-CN" altLang="en-US"/>
              <a:t>架构的产品</a:t>
            </a:r>
          </a:p>
          <a:p>
            <a:pPr marL="714375" lvl="1" indent="-357188"/>
            <a:r>
              <a:rPr lang="en-US" altLang="zh-CN"/>
              <a:t>MIPS R</a:t>
            </a:r>
            <a:r>
              <a:rPr lang="zh-CN" altLang="en-US"/>
              <a:t>系列微处理器用于构建</a:t>
            </a:r>
            <a:r>
              <a:rPr lang="en-US" altLang="zh-CN"/>
              <a:t>SGI</a:t>
            </a:r>
            <a:r>
              <a:rPr lang="zh-CN" altLang="en-US"/>
              <a:t>的高性能工作站、服务器和超级计算机系统。</a:t>
            </a:r>
          </a:p>
          <a:p>
            <a:pPr marL="714375" lvl="1" indent="-357188"/>
            <a:r>
              <a:rPr lang="zh-CN" altLang="en-US"/>
              <a:t>在嵌入式方面，</a:t>
            </a:r>
            <a:r>
              <a:rPr lang="en-US" altLang="zh-CN"/>
              <a:t>MIPS K</a:t>
            </a:r>
            <a:r>
              <a:rPr lang="zh-CN" altLang="en-US"/>
              <a:t>系列微处理器是目前仅次于</a:t>
            </a:r>
            <a:r>
              <a:rPr lang="en-US" altLang="zh-CN"/>
              <a:t>ARM</a:t>
            </a:r>
            <a:r>
              <a:rPr lang="zh-CN" altLang="en-US"/>
              <a:t>的用得最多的处理器之一</a:t>
            </a:r>
            <a:r>
              <a:rPr lang="en-US" altLang="zh-CN">
                <a:latin typeface="宋体" charset="-122"/>
              </a:rPr>
              <a:t>(</a:t>
            </a:r>
            <a:r>
              <a:rPr lang="en-US" altLang="zh-CN"/>
              <a:t>1999</a:t>
            </a:r>
            <a:r>
              <a:rPr lang="zh-CN" altLang="en-US"/>
              <a:t>年以前</a:t>
            </a:r>
            <a:r>
              <a:rPr lang="en-US" altLang="zh-CN"/>
              <a:t>MIPS</a:t>
            </a:r>
            <a:r>
              <a:rPr lang="zh-CN" altLang="en-US"/>
              <a:t>是世界上用得最多的处理器</a:t>
            </a:r>
            <a:r>
              <a:rPr lang="en-US" altLang="zh-CN">
                <a:latin typeface="宋体" charset="-122"/>
              </a:rPr>
              <a:t>)</a:t>
            </a:r>
            <a:r>
              <a:rPr lang="zh-CN" altLang="en-US"/>
              <a:t>，其应用领域覆盖游戏机、路由器、激光打印机、掌上电脑等各个方面。 </a:t>
            </a:r>
            <a:endParaRPr lang="en-US" altLang="zh-CN"/>
          </a:p>
          <a:p>
            <a:pPr marL="1071563" lvl="2" indent="-357188">
              <a:buFont typeface="Wingdings" pitchFamily="2" charset="2"/>
              <a:buChar char="u"/>
            </a:pPr>
            <a:r>
              <a:rPr lang="en-US" altLang="zh-CN"/>
              <a:t>CISCO</a:t>
            </a:r>
            <a:r>
              <a:rPr lang="zh-CN" altLang="en-US"/>
              <a:t>路由器</a:t>
            </a:r>
          </a:p>
          <a:p>
            <a:pPr marL="1071563" lvl="2" indent="-357188">
              <a:buFont typeface="Wingdings" pitchFamily="2" charset="2"/>
              <a:buChar char="u"/>
            </a:pPr>
            <a:r>
              <a:rPr lang="zh-CN" altLang="en-US"/>
              <a:t>索尼</a:t>
            </a:r>
            <a:r>
              <a:rPr lang="en-US" altLang="zh-CN"/>
              <a:t>PS2</a:t>
            </a:r>
            <a:r>
              <a:rPr lang="zh-CN" altLang="en-US"/>
              <a:t>游戏机所用</a:t>
            </a:r>
            <a:r>
              <a:rPr lang="zh-CN" altLang="en-US" smtClean="0"/>
              <a:t>的“</a:t>
            </a:r>
            <a:r>
              <a:rPr lang="en-US" altLang="zh-CN" smtClean="0"/>
              <a:t>Emotion Engine</a:t>
            </a:r>
            <a:r>
              <a:rPr lang="zh-CN" altLang="en-US" smtClean="0"/>
              <a:t>”也</a:t>
            </a:r>
            <a:r>
              <a:rPr lang="zh-CN" altLang="en-US"/>
              <a:t>采用</a:t>
            </a:r>
            <a:r>
              <a:rPr lang="en-US" altLang="zh-CN"/>
              <a:t>MIPS</a:t>
            </a:r>
            <a:r>
              <a:rPr lang="zh-CN" altLang="en-US"/>
              <a:t>指令</a:t>
            </a:r>
          </a:p>
          <a:p>
            <a:pPr marL="714375" lvl="1" indent="-357188"/>
            <a:r>
              <a:rPr lang="zh-CN" altLang="en-US"/>
              <a:t>龙芯</a:t>
            </a:r>
            <a:r>
              <a:rPr lang="en-US" altLang="zh-CN"/>
              <a:t>2</a:t>
            </a:r>
            <a:r>
              <a:rPr lang="zh-CN" altLang="en-US"/>
              <a:t>和前代产品采用的都是</a:t>
            </a:r>
            <a:r>
              <a:rPr lang="en-US" altLang="zh-CN"/>
              <a:t>64</a:t>
            </a:r>
            <a:r>
              <a:rPr lang="zh-CN" altLang="en-US"/>
              <a:t>位</a:t>
            </a:r>
            <a:r>
              <a:rPr lang="en-US" altLang="zh-CN"/>
              <a:t>MIPS</a:t>
            </a:r>
            <a:r>
              <a:rPr lang="zh-CN" altLang="en-US"/>
              <a:t>指令架构</a:t>
            </a:r>
          </a:p>
        </p:txBody>
      </p:sp>
      <p:sp>
        <p:nvSpPr>
          <p:cNvPr id="6" name="动作按钮: 上一张 5">
            <a:hlinkClick r:id="rId2" action="ppaction://hlinksldjump" highlightClick="1"/>
          </p:cNvPr>
          <p:cNvSpPr/>
          <p:nvPr/>
        </p:nvSpPr>
        <p:spPr bwMode="auto">
          <a:xfrm>
            <a:off x="8532065" y="201201"/>
            <a:ext cx="432048" cy="432048"/>
          </a:xfrm>
          <a:prstGeom prst="actionButtonReturn">
            <a:avLst/>
          </a:prstGeom>
          <a:ln>
            <a:headEnd type="none" w="med" len="med"/>
            <a:tailEnd type="triangle" w="med" len="lg"/>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Pixel">
  <a:themeElements>
    <a:clrScheme name="自定义 6">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0000FF"/>
      </a:hlink>
      <a:folHlink>
        <a:srgbClr val="990099"/>
      </a:folHlink>
    </a:clrScheme>
    <a:fontScheme name="Pixel">
      <a:majorFont>
        <a:latin typeface="Arial"/>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28575" cap="flat" cmpd="sng" algn="ctr">
          <a:solidFill>
            <a:schemeClr val="tx1"/>
          </a:solidFill>
          <a:prstDash val="solid"/>
          <a:round/>
          <a:headEnd type="none" w="med" len="med"/>
          <a:tailEnd type="none" w="med" len="lg"/>
        </a:ln>
        <a:effectLst/>
      </a:spPr>
      <a:bodyPr>
        <a:noAutofit/>
      </a:bodyPr>
      <a:lstStyle>
        <a:defPPr>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lg"/>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FF0066"/>
          </a:solidFill>
          <a:prstDash val="solid"/>
          <a:round/>
          <a:headEnd type="none" w="med" len="med"/>
          <a:tailEnd type="none" w="med" len="lg"/>
        </a:ln>
        <a:effectLst/>
      </a:spPr>
      <a:bodyPr vert="horz" wrap="square" lIns="91440" tIns="45720" rIns="91440" bIns="45720" numCol="1" rtlCol="0" anchor="t" anchorCtr="0" compatLnSpc="1">
        <a:prstTxWarp prst="textNoShape">
          <a:avLst/>
        </a:prstTxWarp>
        <a:no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sz="2400" b="1"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lg"/>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21365</TotalTime>
  <Words>8375</Words>
  <Application>Microsoft Office PowerPoint</Application>
  <PresentationFormat>全屏显示(4:3)</PresentationFormat>
  <Paragraphs>2933</Paragraphs>
  <Slides>121</Slides>
  <Notes>2</Notes>
  <HiddenSlides>9</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vt:i4>
      </vt:variant>
      <vt:variant>
        <vt:lpstr>幻灯片标题</vt:lpstr>
      </vt:variant>
      <vt:variant>
        <vt:i4>121</vt:i4>
      </vt:variant>
    </vt:vector>
  </HeadingPairs>
  <TitlesOfParts>
    <vt:vector size="137" baseType="lpstr">
      <vt:lpstr>Arial Unicode MS</vt:lpstr>
      <vt:lpstr>黑体</vt:lpstr>
      <vt:lpstr>华文行楷</vt:lpstr>
      <vt:lpstr>楷体_GB2312</vt:lpstr>
      <vt:lpstr>隶书</vt:lpstr>
      <vt:lpstr>宋体</vt:lpstr>
      <vt:lpstr>Arial</vt:lpstr>
      <vt:lpstr>Arial Black</vt:lpstr>
      <vt:lpstr>Courier New</vt:lpstr>
      <vt:lpstr>Times New Roman</vt:lpstr>
      <vt:lpstr>Wingdings</vt:lpstr>
      <vt:lpstr>Pixel</vt:lpstr>
      <vt:lpstr>1_Pixel</vt:lpstr>
      <vt:lpstr>Image</vt:lpstr>
      <vt:lpstr>Visio</vt:lpstr>
      <vt:lpstr>公式</vt:lpstr>
      <vt:lpstr>PowerPoint 演示文稿</vt:lpstr>
      <vt:lpstr>PowerPoint 演示文稿</vt:lpstr>
      <vt:lpstr>PowerPoint 演示文稿</vt:lpstr>
      <vt:lpstr>PowerPoint 演示文稿</vt:lpstr>
      <vt:lpstr>PowerPoint 演示文稿</vt:lpstr>
      <vt:lpstr>5.1 指令系统概述</vt:lpstr>
      <vt:lpstr>5.1 指令系统概述</vt:lpstr>
      <vt:lpstr>5.1 指令系统概述</vt:lpstr>
      <vt:lpstr>5.1 指令系统概述</vt:lpstr>
      <vt:lpstr>5.1 指令系统概述</vt:lpstr>
      <vt:lpstr>PowerPoint 演示文稿</vt:lpstr>
      <vt:lpstr>本节内容</vt:lpstr>
      <vt:lpstr>5.2.1 存储模式</vt:lpstr>
      <vt:lpstr>5.2.1 存储模式 1. 数据存储顺序</vt:lpstr>
      <vt:lpstr>5.2.1 存储模式 1. 数据存储顺序</vt:lpstr>
      <vt:lpstr>西电版P176, 习题5.14 / 高教版P221, 习题5.8</vt:lpstr>
      <vt:lpstr>西电版P176, 习题5.14 / 高教版P221, 习题5.8</vt:lpstr>
      <vt:lpstr>西电版P176, 习题5.14 / 高教版P221, 习题5.8</vt:lpstr>
      <vt:lpstr>西电版P176, 习题5.14 / 高教版P221, 习题5.8</vt:lpstr>
      <vt:lpstr>5.2.1 存储模式 2. 边界对齐</vt:lpstr>
      <vt:lpstr>5.2.1 存储模式 2. 边界对齐</vt:lpstr>
      <vt:lpstr>5.2.1 存储模式 3. 堆栈（Stack）</vt:lpstr>
      <vt:lpstr>5.2.1 存储模式 3. 堆栈（Stack）</vt:lpstr>
      <vt:lpstr>5.2.1 存储模式 3. 堆栈（Stack）</vt:lpstr>
      <vt:lpstr>5.2.1 存储模式 4. 冯·诺依曼结构和哈佛结构</vt:lpstr>
      <vt:lpstr>5.2.1 存储模式 4. 冯·诺依曼结构和哈佛结构</vt:lpstr>
      <vt:lpstr>5.2.1 存储模式 5. 加载/存储体系结构</vt:lpstr>
      <vt:lpstr>5.2.2 寄存器组织</vt:lpstr>
      <vt:lpstr>5.2.3 数据类型</vt:lpstr>
      <vt:lpstr>5.2.4 指令</vt:lpstr>
      <vt:lpstr>5.2.4 指令 1. 数据传送类</vt:lpstr>
      <vt:lpstr>5.2.4 指令 2. 算术运算类</vt:lpstr>
      <vt:lpstr>5.2.4 指令 3. 逻辑运算类</vt:lpstr>
      <vt:lpstr>5.2.4 指令 3. 逻辑运算类</vt:lpstr>
      <vt:lpstr>5.2.4 指令 3. 逻辑运算类</vt:lpstr>
      <vt:lpstr>5.2.4 指令 4. 数据转换类</vt:lpstr>
      <vt:lpstr>5.2.4 指令 5. 输入输出类</vt:lpstr>
      <vt:lpstr>5.2.4 指令 6. 系统控制类</vt:lpstr>
      <vt:lpstr>5.2.4 指令 7. 程序控制类</vt:lpstr>
      <vt:lpstr>5.2.4 指令 7. 程序控制类</vt:lpstr>
      <vt:lpstr>5.2.4 指令 7. 程序控制类</vt:lpstr>
      <vt:lpstr>5.2.4 指令 7. 程序控制类</vt:lpstr>
      <vt:lpstr>5.2.4 指令 7. 程序控制类</vt:lpstr>
      <vt:lpstr>5.2.4 指令 7. 程序控制类</vt:lpstr>
      <vt:lpstr>PowerPoint 演示文稿</vt:lpstr>
      <vt:lpstr>5.3.1 指令格式</vt:lpstr>
      <vt:lpstr>5.3.2 地址码设计</vt:lpstr>
      <vt:lpstr>5.3.2 地址码设计</vt:lpstr>
      <vt:lpstr>5.3.2 地址码设计</vt:lpstr>
      <vt:lpstr>5.3.3 操作码设计  1. 定长操作码</vt:lpstr>
      <vt:lpstr>5.3.3 操作码设计  2. 变长操作码</vt:lpstr>
      <vt:lpstr>5.3.3 操作码设计  2. 变长操作码</vt:lpstr>
      <vt:lpstr>5.3.3 操作码设计  2. 变长操作码</vt:lpstr>
      <vt:lpstr>PowerPoint 演示文稿</vt:lpstr>
      <vt:lpstr>PowerPoint 演示文稿</vt:lpstr>
      <vt:lpstr>PowerPoint 演示文稿</vt:lpstr>
      <vt:lpstr>PowerPoint 演示文稿</vt:lpstr>
      <vt:lpstr>PowerPoint 演示文稿</vt:lpstr>
      <vt:lpstr>PowerPoint 演示文稿</vt:lpstr>
      <vt:lpstr>5.3.3 操作码设计  2. 变长操作码</vt:lpstr>
      <vt:lpstr>5.3.3 操作码设计  2. 变长操作码</vt:lpstr>
      <vt:lpstr>PowerPoint 演示文稿</vt:lpstr>
      <vt:lpstr>5.3.3 操作码设计  2. 变长操作码</vt:lpstr>
      <vt:lpstr>5.3.3 操作码设计  2. 变长操作码</vt:lpstr>
      <vt:lpstr>5.3.3 操作码设计  2. 变长操作码</vt:lpstr>
      <vt:lpstr>5.3.4 指令长度设计</vt:lpstr>
      <vt:lpstr>西电版P176, 习题5.8 / 高教版P220, 习题5.2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西电版P176, 习题5.10 / 高教版P220, 习题5.3</vt:lpstr>
      <vt:lpstr>西电版P176, 习题5.10 / 高教版P220, 习题5.3</vt:lpstr>
      <vt:lpstr>西电版P176, 习题5.11 / 高教版P220, 习题5.4</vt:lpstr>
      <vt:lpstr>PowerPoint 演示文稿</vt:lpstr>
      <vt:lpstr>5.4 基本寻址方式</vt:lpstr>
      <vt:lpstr>5.4 基本寻址方式</vt:lpstr>
      <vt:lpstr>5.4 基本寻址方式</vt:lpstr>
      <vt:lpstr>5.4 基本寻址方式</vt:lpstr>
      <vt:lpstr>5.4 基本寻址方式</vt:lpstr>
      <vt:lpstr>5.4 基本寻址方式</vt:lpstr>
      <vt:lpstr>西电版，P177 习题5.20</vt:lpstr>
      <vt:lpstr>高教版，P221 习题5.12</vt:lpstr>
      <vt:lpstr>PowerPoint 演示文稿</vt:lpstr>
      <vt:lpstr>5.5.1 指令系统结构(ISA)的发展</vt:lpstr>
      <vt:lpstr>5.5.1 指令系统结构(ISA)的发展</vt:lpstr>
      <vt:lpstr>5.5.2/3 CISC与RISC</vt:lpstr>
      <vt:lpstr>5.5.2/3 CISC与RISC</vt:lpstr>
      <vt:lpstr>5.5.2/3 CISC与RISC</vt:lpstr>
      <vt:lpstr>5.5.2/3 CISC与RISC</vt:lpstr>
      <vt:lpstr>5.5.2/3 CISC与RISC</vt:lpstr>
      <vt:lpstr>5.5.2/3 CISC与RISC</vt:lpstr>
      <vt:lpstr>PowerPoint 演示文稿</vt:lpstr>
      <vt:lpstr>商用RISC处理器</vt:lpstr>
      <vt:lpstr>典型RISC处理器</vt:lpstr>
      <vt:lpstr>典型RISC处理器</vt:lpstr>
      <vt:lpstr>典型RISC处理器</vt:lpstr>
      <vt:lpstr>PowerPoint 演示文稿</vt:lpstr>
      <vt:lpstr>5.6 典型指令系统    一、Intel CPU 指令系统</vt:lpstr>
      <vt:lpstr>PowerPoint 演示文稿</vt:lpstr>
      <vt:lpstr>5.6 典型指令系统    一、Intel CPU 指令系统</vt:lpstr>
      <vt:lpstr>PowerPoint 演示文稿</vt:lpstr>
      <vt:lpstr>5.6 典型指令系统    一、Intel CPU 指令系统</vt:lpstr>
      <vt:lpstr>5.6 典型指令系统    一、Intel CPU 指令系统</vt:lpstr>
      <vt:lpstr>5.6 典型指令系统    一、Intel CPU 指令系统</vt:lpstr>
      <vt:lpstr>5.6 典型指令系统    二、MIPS 指令系统</vt:lpstr>
      <vt:lpstr>5.6 典型指令系统    二、MIPS 指令系统</vt:lpstr>
      <vt:lpstr>5.6 典型指令系统    二、MIPS 指令系统</vt:lpstr>
      <vt:lpstr>5.6 典型指令系统    二、MIPS 指令系统</vt:lpstr>
      <vt:lpstr>PowerPoint 演示文稿</vt:lpstr>
      <vt:lpstr>PowerPoint 演示文稿</vt:lpstr>
      <vt:lpstr>PowerPoint 演示文稿</vt:lpstr>
      <vt:lpstr>PowerPoint 演示文稿</vt:lpstr>
      <vt:lpstr>PowerPoint 演示文稿</vt:lpstr>
      <vt:lpstr>PowerPoint 演示文稿</vt:lpstr>
      <vt:lpstr>重叠寄存器窗口技术</vt:lpstr>
      <vt:lpstr>PowerPoint 演示文稿</vt:lpstr>
      <vt:lpstr>PowerPoint 演示文稿</vt:lpstr>
    </vt:vector>
  </TitlesOfParts>
  <Company>西安电子科技大学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计算机组成与体系结构</dc:title>
  <dc:subject>第5章 指令系统</dc:subject>
  <dc:creator>车向泉</dc:creator>
  <cp:lastModifiedBy>车向泉</cp:lastModifiedBy>
  <cp:revision>864</cp:revision>
  <dcterms:created xsi:type="dcterms:W3CDTF">1601-01-01T00:00:00Z</dcterms:created>
  <dcterms:modified xsi:type="dcterms:W3CDTF">2018-06-28T01:36:30Z</dcterms:modified>
</cp:coreProperties>
</file>