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49"/>
  </p:notesMasterIdLst>
  <p:handoutMasterIdLst>
    <p:handoutMasterId r:id="rId150"/>
  </p:handoutMasterIdLst>
  <p:sldIdLst>
    <p:sldId id="408" r:id="rId2"/>
    <p:sldId id="506" r:id="rId3"/>
    <p:sldId id="507" r:id="rId4"/>
    <p:sldId id="511" r:id="rId5"/>
    <p:sldId id="509" r:id="rId6"/>
    <p:sldId id="512" r:id="rId7"/>
    <p:sldId id="508" r:id="rId8"/>
    <p:sldId id="648" r:id="rId9"/>
    <p:sldId id="510" r:id="rId10"/>
    <p:sldId id="513" r:id="rId11"/>
    <p:sldId id="514" r:id="rId12"/>
    <p:sldId id="515" r:id="rId13"/>
    <p:sldId id="633" r:id="rId14"/>
    <p:sldId id="516" r:id="rId15"/>
    <p:sldId id="517" r:id="rId16"/>
    <p:sldId id="518" r:id="rId17"/>
    <p:sldId id="649"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7" r:id="rId47"/>
    <p:sldId id="549" r:id="rId48"/>
    <p:sldId id="550" r:id="rId49"/>
    <p:sldId id="551" r:id="rId50"/>
    <p:sldId id="552" r:id="rId51"/>
    <p:sldId id="553" r:id="rId52"/>
    <p:sldId id="554" r:id="rId53"/>
    <p:sldId id="555" r:id="rId54"/>
    <p:sldId id="556" r:id="rId55"/>
    <p:sldId id="557" r:id="rId56"/>
    <p:sldId id="558" r:id="rId57"/>
    <p:sldId id="559" r:id="rId58"/>
    <p:sldId id="560" r:id="rId59"/>
    <p:sldId id="561" r:id="rId60"/>
    <p:sldId id="562" r:id="rId61"/>
    <p:sldId id="563" r:id="rId62"/>
    <p:sldId id="564" r:id="rId63"/>
    <p:sldId id="566" r:id="rId64"/>
    <p:sldId id="567" r:id="rId65"/>
    <p:sldId id="568" r:id="rId66"/>
    <p:sldId id="570" r:id="rId67"/>
    <p:sldId id="569" r:id="rId68"/>
    <p:sldId id="571" r:id="rId69"/>
    <p:sldId id="572" r:id="rId70"/>
    <p:sldId id="573" r:id="rId71"/>
    <p:sldId id="574" r:id="rId72"/>
    <p:sldId id="575" r:id="rId73"/>
    <p:sldId id="577" r:id="rId74"/>
    <p:sldId id="576" r:id="rId75"/>
    <p:sldId id="578" r:id="rId76"/>
    <p:sldId id="579" r:id="rId77"/>
    <p:sldId id="580" r:id="rId78"/>
    <p:sldId id="581" r:id="rId79"/>
    <p:sldId id="583" r:id="rId80"/>
    <p:sldId id="582" r:id="rId81"/>
    <p:sldId id="584" r:id="rId82"/>
    <p:sldId id="585" r:id="rId83"/>
    <p:sldId id="586" r:id="rId84"/>
    <p:sldId id="587" r:id="rId85"/>
    <p:sldId id="588" r:id="rId86"/>
    <p:sldId id="589" r:id="rId87"/>
    <p:sldId id="590" r:id="rId88"/>
    <p:sldId id="591" r:id="rId89"/>
    <p:sldId id="592" r:id="rId90"/>
    <p:sldId id="593" r:id="rId91"/>
    <p:sldId id="594" r:id="rId92"/>
    <p:sldId id="595" r:id="rId93"/>
    <p:sldId id="596" r:id="rId94"/>
    <p:sldId id="597" r:id="rId95"/>
    <p:sldId id="598" r:id="rId96"/>
    <p:sldId id="599" r:id="rId97"/>
    <p:sldId id="600" r:id="rId98"/>
    <p:sldId id="601" r:id="rId99"/>
    <p:sldId id="602" r:id="rId100"/>
    <p:sldId id="603" r:id="rId101"/>
    <p:sldId id="604" r:id="rId102"/>
    <p:sldId id="605" r:id="rId103"/>
    <p:sldId id="606" r:id="rId104"/>
    <p:sldId id="637" r:id="rId105"/>
    <p:sldId id="607" r:id="rId106"/>
    <p:sldId id="608" r:id="rId107"/>
    <p:sldId id="609" r:id="rId108"/>
    <p:sldId id="610" r:id="rId109"/>
    <p:sldId id="638" r:id="rId110"/>
    <p:sldId id="611" r:id="rId111"/>
    <p:sldId id="639" r:id="rId112"/>
    <p:sldId id="612" r:id="rId113"/>
    <p:sldId id="613" r:id="rId114"/>
    <p:sldId id="614" r:id="rId115"/>
    <p:sldId id="615" r:id="rId116"/>
    <p:sldId id="616" r:id="rId117"/>
    <p:sldId id="617" r:id="rId118"/>
    <p:sldId id="618" r:id="rId119"/>
    <p:sldId id="619" r:id="rId120"/>
    <p:sldId id="643" r:id="rId121"/>
    <p:sldId id="644" r:id="rId122"/>
    <p:sldId id="645" r:id="rId123"/>
    <p:sldId id="646" r:id="rId124"/>
    <p:sldId id="642" r:id="rId125"/>
    <p:sldId id="620" r:id="rId126"/>
    <p:sldId id="647" r:id="rId127"/>
    <p:sldId id="621" r:id="rId128"/>
    <p:sldId id="640" r:id="rId129"/>
    <p:sldId id="641" r:id="rId130"/>
    <p:sldId id="636" r:id="rId131"/>
    <p:sldId id="652" r:id="rId132"/>
    <p:sldId id="653" r:id="rId133"/>
    <p:sldId id="635" r:id="rId134"/>
    <p:sldId id="622" r:id="rId135"/>
    <p:sldId id="623" r:id="rId136"/>
    <p:sldId id="624" r:id="rId137"/>
    <p:sldId id="625" r:id="rId138"/>
    <p:sldId id="626" r:id="rId139"/>
    <p:sldId id="627" r:id="rId140"/>
    <p:sldId id="628" r:id="rId141"/>
    <p:sldId id="651" r:id="rId142"/>
    <p:sldId id="630" r:id="rId143"/>
    <p:sldId id="650" r:id="rId144"/>
    <p:sldId id="631" r:id="rId145"/>
    <p:sldId id="632" r:id="rId146"/>
    <p:sldId id="634" r:id="rId147"/>
    <p:sldId id="654" r:id="rId148"/>
  </p:sldIdLst>
  <p:sldSz cx="9144000" cy="6858000" type="screen4x3"/>
  <p:notesSz cx="9939338" cy="6807200"/>
  <p:defaultTextStyle>
    <a:defPPr>
      <a:defRPr lang="en-US"/>
    </a:defPPr>
    <a:lvl1pPr algn="ctr"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6699FF"/>
    <a:srgbClr val="FF6600"/>
    <a:srgbClr val="0000FF"/>
    <a:srgbClr val="0066FF"/>
    <a:srgbClr val="DDDDDD"/>
    <a:srgbClr val="FFFFFF"/>
    <a:srgbClr val="CC0099"/>
    <a:srgbClr val="0066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825" autoAdjust="0"/>
    <p:restoredTop sz="93957" autoAdjust="0"/>
  </p:normalViewPr>
  <p:slideViewPr>
    <p:cSldViewPr>
      <p:cViewPr varScale="1">
        <p:scale>
          <a:sx n="107" d="100"/>
          <a:sy n="107" d="100"/>
        </p:scale>
        <p:origin x="276"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25" d="100"/>
        <a:sy n="125" d="100"/>
      </p:scale>
      <p:origin x="0" y="0"/>
    </p:cViewPr>
  </p:notesTextViewPr>
  <p:sorterViewPr>
    <p:cViewPr>
      <p:scale>
        <a:sx n="66" d="100"/>
        <a:sy n="66" d="100"/>
      </p:scale>
      <p:origin x="0" y="2316"/>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_rels/viewProps.xml.rels><?xml version="1.0" encoding="UTF-8" standalone="yes"?>
<Relationships xmlns="http://schemas.openxmlformats.org/package/2006/relationships"><Relationship Id="rId8" Type="http://schemas.openxmlformats.org/officeDocument/2006/relationships/slide" Target="slides/slide135.xml"/><Relationship Id="rId3" Type="http://schemas.openxmlformats.org/officeDocument/2006/relationships/slide" Target="slides/slide37.xml"/><Relationship Id="rId7" Type="http://schemas.openxmlformats.org/officeDocument/2006/relationships/slide" Target="slides/slide119.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00.xml"/><Relationship Id="rId5" Type="http://schemas.openxmlformats.org/officeDocument/2006/relationships/slide" Target="slides/slide98.xml"/><Relationship Id="rId4"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vl1pPr>
          </a:lstStyle>
          <a:p>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vl1pPr>
          </a:lstStyle>
          <a:p>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vl1pPr>
          </a:lstStyle>
          <a:p>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vl1pPr>
          </a:lstStyle>
          <a:p>
            <a:fld id="{E5C71E5D-7221-493A-BF2C-505ECB835088}" type="slidenum">
              <a:rPr lang="zh-CN" altLang="en-US"/>
              <a:pPr/>
              <a:t>‹#›</a:t>
            </a:fld>
            <a:endParaRPr lang="en-US" altLang="zh-CN"/>
          </a:p>
        </p:txBody>
      </p:sp>
    </p:spTree>
    <p:extLst>
      <p:ext uri="{BB962C8B-B14F-4D97-AF65-F5344CB8AC3E}">
        <p14:creationId xmlns:p14="http://schemas.microsoft.com/office/powerpoint/2010/main" val="3519920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ea typeface="黑体" pitchFamily="2" charset="-122"/>
              </a:defRPr>
            </a:lvl1pPr>
          </a:lstStyle>
          <a:p>
            <a:fld id="{B9BF440A-1689-4FA6-A254-930B21069B78}" type="slidenum">
              <a:rPr lang="zh-CN" altLang="en-US"/>
              <a:pPr/>
              <a:t>‹#›</a:t>
            </a:fld>
            <a:endParaRPr lang="en-US" altLang="zh-CN"/>
          </a:p>
        </p:txBody>
      </p:sp>
    </p:spTree>
    <p:extLst>
      <p:ext uri="{BB962C8B-B14F-4D97-AF65-F5344CB8AC3E}">
        <p14:creationId xmlns:p14="http://schemas.microsoft.com/office/powerpoint/2010/main" val="34021742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简单计算机模型：</a:t>
            </a:r>
            <a:endParaRPr lang="en-US" altLang="zh-CN" dirty="0" smtClean="0"/>
          </a:p>
          <a:p>
            <a:pPr marL="228600" indent="-228600">
              <a:buAutoNum type="arabicPeriod"/>
            </a:pPr>
            <a:r>
              <a:rPr lang="zh-CN" altLang="en-US" dirty="0" smtClean="0"/>
              <a:t>无缓存；</a:t>
            </a:r>
            <a:endParaRPr lang="en-US" altLang="zh-CN" dirty="0" smtClean="0"/>
          </a:p>
          <a:p>
            <a:pPr marL="228600" indent="-228600">
              <a:buAutoNum type="arabicPeriod"/>
            </a:pPr>
            <a:r>
              <a:rPr lang="zh-CN" altLang="en-US" dirty="0" smtClean="0"/>
              <a:t>无多任务；</a:t>
            </a:r>
            <a:endParaRPr lang="en-US" altLang="zh-CN" dirty="0" smtClean="0"/>
          </a:p>
          <a:p>
            <a:pPr marL="228600" indent="-228600">
              <a:buAutoNum type="arabicPeriod"/>
            </a:pPr>
            <a:r>
              <a:rPr lang="zh-CN" altLang="en-US" dirty="0" smtClean="0"/>
              <a:t>无虚拟存储管理；</a:t>
            </a:r>
            <a:endParaRPr lang="en-US" altLang="zh-CN" dirty="0" smtClean="0"/>
          </a:p>
          <a:p>
            <a:pPr marL="228600" indent="-228600">
              <a:buAutoNum type="arabicPeriod"/>
            </a:pPr>
            <a:r>
              <a:rPr lang="zh-CN" altLang="en-US" dirty="0" smtClean="0"/>
              <a:t>内存与</a:t>
            </a:r>
            <a:r>
              <a:rPr lang="en-US" altLang="zh-CN" dirty="0" smtClean="0"/>
              <a:t>CPU</a:t>
            </a:r>
            <a:r>
              <a:rPr lang="zh-CN" altLang="en-US" dirty="0" smtClean="0"/>
              <a:t>速度一样。</a:t>
            </a:r>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7</a:t>
            </a:fld>
            <a:endParaRPr lang="en-US" altLang="zh-CN"/>
          </a:p>
        </p:txBody>
      </p:sp>
    </p:spTree>
    <p:extLst>
      <p:ext uri="{BB962C8B-B14F-4D97-AF65-F5344CB8AC3E}">
        <p14:creationId xmlns:p14="http://schemas.microsoft.com/office/powerpoint/2010/main" val="77379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21</a:t>
            </a:fld>
            <a:endParaRPr lang="en-US" altLang="zh-CN"/>
          </a:p>
        </p:txBody>
      </p:sp>
    </p:spTree>
    <p:extLst>
      <p:ext uri="{BB962C8B-B14F-4D97-AF65-F5344CB8AC3E}">
        <p14:creationId xmlns:p14="http://schemas.microsoft.com/office/powerpoint/2010/main" val="129918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访问寄存器一个节拍，访问内存三个节拍，原因：</a:t>
            </a:r>
            <a:endParaRPr lang="en-US" altLang="zh-CN" dirty="0" smtClean="0"/>
          </a:p>
          <a:p>
            <a:r>
              <a:rPr lang="zh-CN" altLang="en-US" dirty="0" smtClean="0"/>
              <a:t>访问内存需准备地址、数据要中转。</a:t>
            </a:r>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23</a:t>
            </a:fld>
            <a:endParaRPr lang="en-US" altLang="zh-CN"/>
          </a:p>
        </p:txBody>
      </p:sp>
    </p:spTree>
    <p:extLst>
      <p:ext uri="{BB962C8B-B14F-4D97-AF65-F5344CB8AC3E}">
        <p14:creationId xmlns:p14="http://schemas.microsoft.com/office/powerpoint/2010/main" val="389932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959657-F4C4-4690-854C-9C02BC059EFF}" type="slidenum">
              <a:rPr lang="zh-CN" altLang="en-US"/>
              <a:pPr/>
              <a:t>92</a:t>
            </a:fld>
            <a:endParaRPr lang="en-US" altLang="zh-CN"/>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768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120</a:t>
            </a:fld>
            <a:endParaRPr lang="en-US" altLang="zh-CN"/>
          </a:p>
        </p:txBody>
      </p:sp>
    </p:spTree>
    <p:extLst>
      <p:ext uri="{BB962C8B-B14F-4D97-AF65-F5344CB8AC3E}">
        <p14:creationId xmlns:p14="http://schemas.microsoft.com/office/powerpoint/2010/main" val="207067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单核双线程技术：芯片面积只增加几个百分点，吞吐量可提高</a:t>
            </a:r>
            <a:r>
              <a:rPr lang="en-US" altLang="zh-CN" dirty="0" smtClean="0"/>
              <a:t>10%</a:t>
            </a:r>
            <a:r>
              <a:rPr lang="zh-CN" altLang="en-US" dirty="0" smtClean="0"/>
              <a:t>～</a:t>
            </a:r>
            <a:r>
              <a:rPr lang="en-US" altLang="zh-CN" dirty="0" smtClean="0"/>
              <a:t>30%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128</a:t>
            </a:fld>
            <a:endParaRPr lang="en-US" altLang="zh-CN"/>
          </a:p>
        </p:txBody>
      </p:sp>
    </p:spTree>
    <p:extLst>
      <p:ext uri="{BB962C8B-B14F-4D97-AF65-F5344CB8AC3E}">
        <p14:creationId xmlns:p14="http://schemas.microsoft.com/office/powerpoint/2010/main" val="1813538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单核双线程技术：芯片面积只增加几个百分点，吞吐量可提高</a:t>
            </a:r>
            <a:r>
              <a:rPr lang="en-US" altLang="zh-CN" dirty="0" smtClean="0"/>
              <a:t>10%</a:t>
            </a:r>
            <a:r>
              <a:rPr lang="zh-CN" altLang="en-US" dirty="0" smtClean="0"/>
              <a:t>～</a:t>
            </a:r>
            <a:r>
              <a:rPr lang="en-US" altLang="zh-CN" dirty="0" smtClean="0"/>
              <a:t>30%</a:t>
            </a:r>
            <a:r>
              <a:rPr lang="zh-CN" altLang="en-US" dirty="0" smtClean="0"/>
              <a:t>。</a:t>
            </a:r>
          </a:p>
          <a:p>
            <a:r>
              <a:rPr lang="zh-CN" altLang="en-US" dirty="0" smtClean="0"/>
              <a:t>任务（线程）切换速度：多任务 </a:t>
            </a:r>
            <a:r>
              <a:rPr lang="en-US" altLang="zh-CN" dirty="0" smtClean="0"/>
              <a:t>—— </a:t>
            </a:r>
            <a:r>
              <a:rPr lang="en-US" altLang="zh-CN" dirty="0" err="1" smtClean="0"/>
              <a:t>ms</a:t>
            </a:r>
            <a:r>
              <a:rPr lang="zh-CN" altLang="en-US" dirty="0" smtClean="0"/>
              <a:t>级；</a:t>
            </a:r>
            <a:r>
              <a:rPr lang="en-US" altLang="zh-CN" dirty="0" smtClean="0"/>
              <a:t>VMT —— </a:t>
            </a:r>
            <a:r>
              <a:rPr lang="en-US" altLang="zh-CN" dirty="0" err="1" smtClean="0"/>
              <a:t>μs</a:t>
            </a:r>
            <a:r>
              <a:rPr lang="zh-CN" altLang="en-US" dirty="0" smtClean="0"/>
              <a:t>级或更低。</a:t>
            </a:r>
            <a:endParaRPr lang="en-US" altLang="zh-CN" dirty="0" smtClean="0"/>
          </a:p>
          <a:p>
            <a:r>
              <a:rPr lang="en-US" altLang="zh-CN" dirty="0" smtClean="0"/>
              <a:t>SMT</a:t>
            </a:r>
            <a:r>
              <a:rPr lang="zh-CN" altLang="en-US" dirty="0" smtClean="0"/>
              <a:t>需要的硬件更多，性能更高。</a:t>
            </a:r>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130</a:t>
            </a:fld>
            <a:endParaRPr lang="en-US" altLang="zh-CN"/>
          </a:p>
        </p:txBody>
      </p:sp>
    </p:spTree>
    <p:extLst>
      <p:ext uri="{BB962C8B-B14F-4D97-AF65-F5344CB8AC3E}">
        <p14:creationId xmlns:p14="http://schemas.microsoft.com/office/powerpoint/2010/main" val="2908259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9226" name="Group 26"/>
          <p:cNvGrpSpPr>
            <a:grpSpLocks/>
          </p:cNvGrpSpPr>
          <p:nvPr userDrawn="1"/>
        </p:nvGrpSpPr>
        <p:grpSpPr bwMode="auto">
          <a:xfrm>
            <a:off x="0" y="0"/>
            <a:ext cx="9144000" cy="6858000"/>
            <a:chOff x="0" y="-4320"/>
            <a:chExt cx="5760" cy="4320"/>
          </a:xfrm>
        </p:grpSpPr>
        <p:sp>
          <p:nvSpPr>
            <p:cNvPr id="179203"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9204"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endParaRPr lang="zh-CN" altLang="en-US" b="0"/>
            </a:p>
          </p:txBody>
        </p:sp>
        <p:grpSp>
          <p:nvGrpSpPr>
            <p:cNvPr id="179225" name="Group 25"/>
            <p:cNvGrpSpPr>
              <a:grpSpLocks/>
            </p:cNvGrpSpPr>
            <p:nvPr userDrawn="1"/>
          </p:nvGrpSpPr>
          <p:grpSpPr bwMode="auto">
            <a:xfrm>
              <a:off x="0" y="-3255"/>
              <a:ext cx="1806" cy="1596"/>
              <a:chOff x="0" y="-3255"/>
              <a:chExt cx="1806" cy="1596"/>
            </a:xfrm>
          </p:grpSpPr>
          <p:sp>
            <p:nvSpPr>
              <p:cNvPr id="179206"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endParaRPr lang="zh-CN" altLang="en-US" b="0"/>
              </a:p>
            </p:txBody>
          </p:sp>
          <p:sp>
            <p:nvSpPr>
              <p:cNvPr id="179207"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endParaRPr lang="zh-CN" altLang="en-US" b="0"/>
              </a:p>
            </p:txBody>
          </p:sp>
          <p:sp>
            <p:nvSpPr>
              <p:cNvPr id="179209"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endParaRPr lang="zh-CN" altLang="en-US" b="0"/>
              </a:p>
            </p:txBody>
          </p:sp>
          <p:sp>
            <p:nvSpPr>
              <p:cNvPr id="179210"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endParaRPr lang="zh-CN" altLang="en-US" b="0"/>
              </a:p>
            </p:txBody>
          </p:sp>
          <p:sp>
            <p:nvSpPr>
              <p:cNvPr id="179211"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endParaRPr lang="zh-CN" altLang="en-US" b="0"/>
              </a:p>
            </p:txBody>
          </p:sp>
          <p:sp>
            <p:nvSpPr>
              <p:cNvPr id="179212"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endParaRPr lang="zh-CN" altLang="en-US" b="0"/>
              </a:p>
            </p:txBody>
          </p:sp>
          <p:sp>
            <p:nvSpPr>
              <p:cNvPr id="179213"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endParaRPr lang="zh-CN" altLang="en-US" b="0"/>
              </a:p>
            </p:txBody>
          </p:sp>
          <p:sp>
            <p:nvSpPr>
              <p:cNvPr id="179214"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endParaRPr lang="zh-CN" altLang="en-US" b="0"/>
              </a:p>
            </p:txBody>
          </p:sp>
          <p:sp>
            <p:nvSpPr>
              <p:cNvPr id="179215"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endParaRPr lang="zh-CN" altLang="en-US" b="0"/>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9217" name="Rectangle 17"/>
          <p:cNvSpPr>
            <a:spLocks noGrp="1" noChangeArrowheads="1"/>
          </p:cNvSpPr>
          <p:nvPr>
            <p:ph type="ftr" sz="quarter" idx="3"/>
          </p:nvPr>
        </p:nvSpPr>
        <p:spPr/>
        <p:txBody>
          <a:bodyPr/>
          <a:lstStyle>
            <a:lvl1pPr>
              <a:defRPr/>
            </a:lvl1pPr>
          </a:lstStyle>
          <a:p>
            <a:endParaRPr lang="en-US" altLang="zh-CN"/>
          </a:p>
        </p:txBody>
      </p:sp>
      <p:sp>
        <p:nvSpPr>
          <p:cNvPr id="179218" name="Rectangle 18"/>
          <p:cNvSpPr>
            <a:spLocks noGrp="1" noChangeArrowheads="1"/>
          </p:cNvSpPr>
          <p:nvPr>
            <p:ph type="sldNum" sz="quarter" idx="4"/>
          </p:nvPr>
        </p:nvSpPr>
        <p:spPr/>
        <p:txBody>
          <a:bodyPr/>
          <a:lstStyle>
            <a:lvl1pPr>
              <a:defRPr/>
            </a:lvl1pPr>
          </a:lstStyle>
          <a:p>
            <a:fld id="{4830DA29-C04B-4C32-B406-D1A4161FD1E0}" type="slidenum">
              <a:rPr lang="zh-CN" altLang="en-US"/>
              <a:pPr/>
              <a:t>‹#›</a:t>
            </a:fld>
            <a:endParaRPr lang="en-US" altLang="zh-CN"/>
          </a:p>
        </p:txBody>
      </p:sp>
      <p:sp>
        <p:nvSpPr>
          <p:cNvPr id="179219" name="Rectangle 19"/>
          <p:cNvSpPr>
            <a:spLocks noGrp="1" noChangeArrowheads="1"/>
          </p:cNvSpPr>
          <p:nvPr>
            <p:ph type="ctrTitle"/>
          </p:nvPr>
        </p:nvSpPr>
        <p:spPr>
          <a:xfrm>
            <a:off x="468313" y="1828800"/>
            <a:ext cx="8523287" cy="2209800"/>
          </a:xfrm>
        </p:spPr>
        <p:txBody>
          <a:bodyPr/>
          <a:lstStyle>
            <a:lvl1pPr algn="r">
              <a:defRPr sz="4400">
                <a:solidFill>
                  <a:srgbClr val="FFFFFF"/>
                </a:solidFill>
              </a:defRPr>
            </a:lvl1pPr>
          </a:lstStyle>
          <a:p>
            <a:r>
              <a:rPr lang="zh-CN" altLang="en-US"/>
              <a:t>单击此处编辑母版标题样式</a:t>
            </a:r>
          </a:p>
        </p:txBody>
      </p:sp>
      <p:sp>
        <p:nvSpPr>
          <p:cNvPr id="179220" name="Rectangle 20"/>
          <p:cNvSpPr>
            <a:spLocks noGrp="1" noChangeArrowheads="1"/>
          </p:cNvSpPr>
          <p:nvPr>
            <p:ph type="subTitle" idx="1"/>
          </p:nvPr>
        </p:nvSpPr>
        <p:spPr>
          <a:xfrm>
            <a:off x="468313" y="4267200"/>
            <a:ext cx="8523287" cy="1752600"/>
          </a:xfrm>
        </p:spPr>
        <p:txBody>
          <a:bodyPr/>
          <a:lstStyle>
            <a:lvl1pPr marL="0" indent="0" algn="r">
              <a:buFont typeface="Wingdings" pitchFamily="2" charset="2"/>
              <a:buNone/>
              <a:defRPr sz="3800"/>
            </a:lvl1pPr>
          </a:lstStyle>
          <a:p>
            <a:r>
              <a:rPr lang="zh-CN" altLang="en-US"/>
              <a:t>单击此处编辑母版副标题样式</a:t>
            </a:r>
          </a:p>
        </p:txBody>
      </p:sp>
      <p:sp>
        <p:nvSpPr>
          <p:cNvPr id="179222" name="Text Box 22"/>
          <p:cNvSpPr txBox="1">
            <a:spLocks noChangeArrowheads="1"/>
          </p:cNvSpPr>
          <p:nvPr userDrawn="1"/>
        </p:nvSpPr>
        <p:spPr bwMode="auto">
          <a:xfrm>
            <a:off x="1835150" y="561975"/>
            <a:ext cx="3744913" cy="1066800"/>
          </a:xfrm>
          <a:prstGeom prst="rect">
            <a:avLst/>
          </a:prstGeom>
          <a:noFill/>
          <a:ln w="28575" algn="ctr">
            <a:noFill/>
            <a:miter lim="800000"/>
            <a:headEnd/>
            <a:tailEnd/>
          </a:ln>
          <a:effectLst/>
        </p:spPr>
        <p:txBody>
          <a:bodyPr>
            <a:spAutoFit/>
          </a:bodyPr>
          <a:lstStyle/>
          <a:p>
            <a:pPr algn="l"/>
            <a:r>
              <a:rPr lang="zh-CN" altLang="en-US" sz="3200" b="0">
                <a:solidFill>
                  <a:srgbClr val="0000FF"/>
                </a:solidFill>
                <a:latin typeface="Arial" charset="0"/>
                <a:ea typeface="华文行楷" pitchFamily="2" charset="-122"/>
              </a:rPr>
              <a:t>西安电子科技大学</a:t>
            </a:r>
          </a:p>
          <a:p>
            <a:pPr algn="l"/>
            <a:r>
              <a:rPr lang="zh-CN" altLang="en-US" sz="3200" b="0">
                <a:solidFill>
                  <a:srgbClr val="0000FF"/>
                </a:solidFill>
                <a:latin typeface="Arial" charset="0"/>
                <a:ea typeface="华文行楷" pitchFamily="2" charset="-122"/>
              </a:rPr>
              <a:t>计算机学院</a:t>
            </a:r>
          </a:p>
        </p:txBody>
      </p:sp>
      <p:graphicFrame>
        <p:nvGraphicFramePr>
          <p:cNvPr id="179224" name="Object 24"/>
          <p:cNvGraphicFramePr>
            <a:graphicFrameLocks noChangeAspect="1"/>
          </p:cNvGraphicFramePr>
          <p:nvPr/>
        </p:nvGraphicFramePr>
        <p:xfrm>
          <a:off x="177800" y="166688"/>
          <a:ext cx="1692275" cy="1677987"/>
        </p:xfrm>
        <a:graphic>
          <a:graphicData uri="http://schemas.openxmlformats.org/presentationml/2006/ole">
            <mc:AlternateContent xmlns:mc="http://schemas.openxmlformats.org/markup-compatibility/2006">
              <mc:Choice xmlns:v="urn:schemas-microsoft-com:vml" Requires="v">
                <p:oleObj spid="_x0000_s179233" name="Image" r:id="rId3" imgW="4888889" imgH="4850794" progId="">
                  <p:embed/>
                </p:oleObj>
              </mc:Choice>
              <mc:Fallback>
                <p:oleObj name="Image" r:id="rId3" imgW="4888889" imgH="4850794" progId="">
                  <p:embed/>
                  <p:pic>
                    <p:nvPicPr>
                      <p:cNvPr id="0" name="Picture 2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166688"/>
                        <a:ext cx="1692275"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3"/>
          <p:cNvSpPr>
            <a:spLocks noChangeArrowheads="1"/>
          </p:cNvSpPr>
          <p:nvPr userDrawn="1"/>
        </p:nvSpPr>
        <p:spPr bwMode="auto">
          <a:xfrm>
            <a:off x="333012" y="5130007"/>
            <a:ext cx="4224908" cy="838200"/>
          </a:xfrm>
          <a:prstGeom prst="rect">
            <a:avLst/>
          </a:prstGeom>
          <a:noFill/>
          <a:ln w="9525">
            <a:noFill/>
            <a:miter lim="800000"/>
            <a:headEnd/>
            <a:tailEnd/>
          </a:ln>
          <a:effectLst/>
        </p:spPr>
        <p:txBody>
          <a:bodyPr anchor="b"/>
          <a:lstStyle/>
          <a:p>
            <a:pPr algn="l">
              <a:spcBef>
                <a:spcPct val="0"/>
              </a:spcBef>
              <a:defRPr/>
            </a:pPr>
            <a:fld id="{32A4AEEE-F80F-4175-861B-C5B4EB4A318A}" type="datetime3">
              <a:rPr lang="zh-CN" altLang="en-US" sz="2400" smtClean="0">
                <a:solidFill>
                  <a:srgbClr val="3333FF"/>
                </a:solidFill>
                <a:effectLst>
                  <a:outerShdw blurRad="38100" dist="38100" dir="2700000" algn="tl">
                    <a:srgbClr val="C0C0C0"/>
                  </a:outerShdw>
                </a:effectLst>
                <a:latin typeface="Arial" charset="0"/>
                <a:ea typeface="宋体" pitchFamily="2" charset="-122"/>
              </a:rPr>
              <a:t>2018年6月28日星期四</a:t>
            </a:fld>
            <a:endParaRPr lang="zh-CN" altLang="en-US" sz="2400" dirty="0">
              <a:solidFill>
                <a:srgbClr val="3333FF"/>
              </a:solidFill>
              <a:effectLst>
                <a:outerShdw blurRad="38100" dist="38100" dir="2700000" algn="tl">
                  <a:srgbClr val="C0C0C0"/>
                </a:outerShdw>
              </a:effectLst>
              <a:latin typeface="Arial" charset="0"/>
              <a:ea typeface="宋体" pitchFamily="2" charset="-122"/>
            </a:endParaRPr>
          </a:p>
          <a:p>
            <a:pPr algn="l">
              <a:spcBef>
                <a:spcPct val="0"/>
              </a:spcBef>
              <a:defRPr/>
            </a:pPr>
            <a:fld id="{45941CD6-4F3D-46A1-AEC8-8A8A0AA2B5B3}" type="datetime11">
              <a:rPr lang="zh-CN" altLang="en-US" sz="2400">
                <a:solidFill>
                  <a:srgbClr val="3333FF"/>
                </a:solidFill>
                <a:effectLst>
                  <a:outerShdw blurRad="38100" dist="38100" dir="2700000" algn="tl">
                    <a:srgbClr val="C0C0C0"/>
                  </a:outerShdw>
                </a:effectLst>
                <a:latin typeface="Arial" charset="0"/>
                <a:ea typeface="宋体" pitchFamily="2" charset="-122"/>
              </a:rPr>
              <a:pPr algn="l">
                <a:spcBef>
                  <a:spcPct val="0"/>
                </a:spcBef>
                <a:defRPr/>
              </a:pPr>
              <a:t>22:00:04</a:t>
            </a:fld>
            <a:endParaRPr lang="en-US" altLang="zh-CN" sz="2400" dirty="0">
              <a:solidFill>
                <a:srgbClr val="3333FF"/>
              </a:solidFill>
              <a:effectLst>
                <a:outerShdw blurRad="38100" dist="38100" dir="2700000" algn="tl">
                  <a:srgbClr val="C0C0C0"/>
                </a:outerShdw>
              </a:effectLst>
              <a:latin typeface="Arial" charset="0"/>
              <a:ea typeface="宋体" pitchFamily="2" charset="-122"/>
            </a:endParaRPr>
          </a:p>
        </p:txBody>
      </p:sp>
      <p:grpSp>
        <p:nvGrpSpPr>
          <p:cNvPr id="24" name="组合 23"/>
          <p:cNvGrpSpPr/>
          <p:nvPr userDrawn="1"/>
        </p:nvGrpSpPr>
        <p:grpSpPr>
          <a:xfrm>
            <a:off x="356172" y="5737225"/>
            <a:ext cx="8635428" cy="860426"/>
            <a:chOff x="356172" y="5737225"/>
            <a:chExt cx="8635428" cy="860426"/>
          </a:xfrm>
        </p:grpSpPr>
        <p:cxnSp>
          <p:nvCxnSpPr>
            <p:cNvPr id="25" name="直接连接符 24"/>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6" name="组合 25"/>
            <p:cNvGrpSpPr/>
            <p:nvPr userDrawn="1"/>
          </p:nvGrpSpPr>
          <p:grpSpPr>
            <a:xfrm>
              <a:off x="2616916" y="5912643"/>
              <a:ext cx="157163" cy="39688"/>
              <a:chOff x="6834188" y="5932488"/>
              <a:chExt cx="157163" cy="39688"/>
            </a:xfrm>
          </p:grpSpPr>
          <p:sp>
            <p:nvSpPr>
              <p:cNvPr id="52"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3"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7" name="组合 26"/>
            <p:cNvGrpSpPr/>
            <p:nvPr userDrawn="1"/>
          </p:nvGrpSpPr>
          <p:grpSpPr>
            <a:xfrm>
              <a:off x="2288304" y="6115843"/>
              <a:ext cx="157162" cy="39688"/>
              <a:chOff x="6505576" y="6135688"/>
              <a:chExt cx="157162" cy="39688"/>
            </a:xfrm>
          </p:grpSpPr>
          <p:sp>
            <p:nvSpPr>
              <p:cNvPr id="48"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9"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8"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29" name="组合 28"/>
            <p:cNvGrpSpPr/>
            <p:nvPr userDrawn="1"/>
          </p:nvGrpSpPr>
          <p:grpSpPr>
            <a:xfrm>
              <a:off x="1819198" y="5737225"/>
              <a:ext cx="204788" cy="860426"/>
              <a:chOff x="7115176" y="5737225"/>
              <a:chExt cx="204788" cy="860426"/>
            </a:xfrm>
          </p:grpSpPr>
          <p:sp>
            <p:nvSpPr>
              <p:cNvPr id="35"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6"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0" name="组合 29"/>
            <p:cNvGrpSpPr/>
            <p:nvPr userDrawn="1"/>
          </p:nvGrpSpPr>
          <p:grpSpPr>
            <a:xfrm>
              <a:off x="356172" y="6165380"/>
              <a:ext cx="1132962" cy="312738"/>
              <a:chOff x="356172" y="6165380"/>
              <a:chExt cx="1132962" cy="312738"/>
            </a:xfrm>
          </p:grpSpPr>
          <p:sp>
            <p:nvSpPr>
              <p:cNvPr id="31"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2"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D6974F8-47E2-458E-BADC-3A776558D882}"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26988"/>
            <a:ext cx="2144712" cy="676910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988"/>
            <a:ext cx="6281738" cy="67691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7413D9A-B23A-4072-954F-52CD8CC335A8}"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F7610A6-6F66-4850-95C4-44F0D47E3297}"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C8DF26D-A6A6-4F39-82CE-494DE614EBF6}"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22825"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578E1A24-131C-4014-B474-CA9103871F4D}"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24760A5D-D984-4783-81F4-660549297720}" type="slidenum">
              <a:rPr lang="zh-CN" altLang="en-US"/>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38B5C592-5989-4A49-B68E-B983FC85EA97}"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FD059FFE-6128-41BA-B88A-1233EBB9F639}"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3F97097-8F80-46AF-9344-A362D61DEB97}"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0BAFC532-595A-4B19-8CCD-792114502DF3}"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195"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endParaRPr lang="zh-CN" altLang="en-US"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endParaRPr lang="zh-CN" altLang="en-US"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endParaRPr lang="zh-CN" altLang="en-US"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j-lt"/>
              </a:defRPr>
            </a:lvl1pPr>
          </a:lstStyle>
          <a:p>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A1F44E8B-7B9B-4B70-ACF7-59BCAE3AB3B7}" type="slidenum">
              <a:rPr lang="zh-CN" altLang="en-US"/>
              <a:pPr/>
              <a:t>‹#›</a:t>
            </a:fld>
            <a:endParaRPr lang="en-US" altLang="zh-CN"/>
          </a:p>
        </p:txBody>
      </p:sp>
      <p:sp>
        <p:nvSpPr>
          <p:cNvPr id="178190" name="Rectangle 14"/>
          <p:cNvSpPr>
            <a:spLocks noGrp="1" noChangeArrowheads="1"/>
          </p:cNvSpPr>
          <p:nvPr>
            <p:ph type="title"/>
          </p:nvPr>
        </p:nvSpPr>
        <p:spPr bwMode="auto">
          <a:xfrm>
            <a:off x="468313" y="-26988"/>
            <a:ext cx="8567737"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91" name="Rectangle 15"/>
          <p:cNvSpPr>
            <a:spLocks noGrp="1" noChangeArrowheads="1"/>
          </p:cNvSpPr>
          <p:nvPr>
            <p:ph type="body" idx="1"/>
          </p:nvPr>
        </p:nvSpPr>
        <p:spPr bwMode="auto">
          <a:xfrm>
            <a:off x="457200" y="549275"/>
            <a:ext cx="8578850" cy="6192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j-lt"/>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spd="med"/>
  <p:timing>
    <p:tnLst>
      <p:par>
        <p:cTn id="1" dur="indefinite" restart="never" nodeType="tmRoot"/>
      </p:par>
    </p:tnLst>
  </p:timing>
  <p:hf hdr="0" ftr="0" dt="0"/>
  <p:txStyles>
    <p:titleStyle>
      <a:lvl1pPr algn="l" rtl="0" fontAlgn="base">
        <a:spcBef>
          <a:spcPct val="0"/>
        </a:spcBef>
        <a:spcAft>
          <a:spcPct val="0"/>
        </a:spcAft>
        <a:defRPr sz="3600" b="1">
          <a:solidFill>
            <a:schemeClr val="bg2"/>
          </a:solidFill>
          <a:latin typeface="+mj-lt"/>
          <a:ea typeface="+mj-ea"/>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wmf"/><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5.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5.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8.bin"/><Relationship Id="rId14" Type="http://schemas.openxmlformats.org/officeDocument/2006/relationships/image" Target="../media/image29.wmf"/></Relationships>
</file>

<file path=ppt/slides/_rels/slide1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1.wmf"/><Relationship Id="rId5" Type="http://schemas.openxmlformats.org/officeDocument/2006/relationships/oleObject" Target="../embeddings/oleObject3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4.bin"/></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4.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slide" Target="slide13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 Target="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 Target="slide13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12" Type="http://schemas.openxmlformats.org/officeDocument/2006/relationships/image" Target="../media/image52.emf"/><Relationship Id="rId2" Type="http://schemas.openxmlformats.org/officeDocument/2006/relationships/image" Target="../media/image42.emf"/><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image" Target="../media/image51.emf"/><Relationship Id="rId5" Type="http://schemas.openxmlformats.org/officeDocument/2006/relationships/image" Target="../media/image45.emf"/><Relationship Id="rId10" Type="http://schemas.openxmlformats.org/officeDocument/2006/relationships/image" Target="../media/image50.emf"/><Relationship Id="rId4" Type="http://schemas.openxmlformats.org/officeDocument/2006/relationships/image" Target="../media/image44.emf"/><Relationship Id="rId9" Type="http://schemas.openxmlformats.org/officeDocument/2006/relationships/image" Target="../media/image49.e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17.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slide" Target="slide13.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47.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147.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4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slide" Target="slide7.xml"/><Relationship Id="rId4" Type="http://schemas.openxmlformats.org/officeDocument/2006/relationships/image" Target="../media/image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61.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90.xml"/><Relationship Id="rId4" Type="http://schemas.openxmlformats.org/officeDocument/2006/relationships/slide" Target="slide83.xml"/></Relationships>
</file>

<file path=ppt/slides/_rels/slide95.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90.xml"/><Relationship Id="rId4" Type="http://schemas.openxmlformats.org/officeDocument/2006/relationships/slide" Target="slide8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774146">
                                            <p:txEl>
                                              <p:pRg st="0" end="0"/>
                                            </p:txEl>
                                          </p:spTgt>
                                        </p:tgtEl>
                                        <p:attrNameLst>
                                          <p:attrName>style.visibility</p:attrName>
                                        </p:attrNameLst>
                                      </p:cBhvr>
                                      <p:to>
                                        <p:strVal val="visible"/>
                                      </p:to>
                                    </p:set>
                                    <p:anim calcmode="lin" valueType="num">
                                      <p:cBhvr>
                                        <p:cTn id="7" dur="500" fill="hold"/>
                                        <p:tgtEl>
                                          <p:spTgt spid="77414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7414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7414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7414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74146">
                                            <p:txEl>
                                              <p:pRg st="1" end="1"/>
                                            </p:txEl>
                                          </p:spTgt>
                                        </p:tgtEl>
                                        <p:attrNameLst>
                                          <p:attrName>style.visibility</p:attrName>
                                        </p:attrNameLst>
                                      </p:cBhvr>
                                      <p:to>
                                        <p:strVal val="visible"/>
                                      </p:to>
                                    </p:set>
                                    <p:anim calcmode="lin" valueType="num">
                                      <p:cBhvr additive="base">
                                        <p:cTn id="14" dur="500" fill="hold"/>
                                        <p:tgtEl>
                                          <p:spTgt spid="77414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741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4"/>
          <p:cNvSpPr>
            <a:spLocks noGrp="1"/>
          </p:cNvSpPr>
          <p:nvPr>
            <p:ph type="sldNum" sz="quarter" idx="11"/>
          </p:nvPr>
        </p:nvSpPr>
        <p:spPr/>
        <p:txBody>
          <a:bodyPr/>
          <a:lstStyle/>
          <a:p>
            <a:fld id="{A3C1C074-ABEE-4044-BE43-36ECC474C0C3}" type="slidenum">
              <a:rPr lang="zh-CN" altLang="en-US"/>
              <a:pPr/>
              <a:t>10</a:t>
            </a:fld>
            <a:endParaRPr lang="en-US" altLang="zh-CN"/>
          </a:p>
        </p:txBody>
      </p:sp>
      <p:sp>
        <p:nvSpPr>
          <p:cNvPr id="1101826"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一、微操作与微命令</a:t>
            </a:r>
            <a:endParaRPr lang="en-US" altLang="zh-CN" sz="3200">
              <a:solidFill>
                <a:srgbClr val="008000"/>
              </a:solidFill>
              <a:ea typeface="黑体" pitchFamily="2" charset="-122"/>
            </a:endParaRPr>
          </a:p>
        </p:txBody>
      </p:sp>
      <p:sp>
        <p:nvSpPr>
          <p:cNvPr id="1101827" name="Rectangle 3"/>
          <p:cNvSpPr>
            <a:spLocks noGrp="1" noChangeArrowheads="1"/>
          </p:cNvSpPr>
          <p:nvPr>
            <p:ph type="body" idx="1"/>
          </p:nvPr>
        </p:nvSpPr>
        <p:spPr>
          <a:xfrm>
            <a:off x="457200" y="692150"/>
            <a:ext cx="8578850" cy="1223963"/>
          </a:xfrm>
        </p:spPr>
        <p:txBody>
          <a:bodyPr/>
          <a:lstStyle/>
          <a:p>
            <a:pPr>
              <a:spcBef>
                <a:spcPct val="10000"/>
              </a:spcBef>
            </a:pPr>
            <a:r>
              <a:rPr lang="zh-CN" altLang="en-US"/>
              <a:t>指令周期、</a:t>
            </a:r>
            <a:r>
              <a:rPr lang="en-US" altLang="zh-CN"/>
              <a:t>CPU</a:t>
            </a:r>
            <a:r>
              <a:rPr lang="zh-CN" altLang="en-US"/>
              <a:t>周期、微操作</a:t>
            </a:r>
          </a:p>
        </p:txBody>
      </p:sp>
      <p:sp>
        <p:nvSpPr>
          <p:cNvPr id="1101910" name="Text Box 86"/>
          <p:cNvSpPr txBox="1">
            <a:spLocks noChangeAspect="1" noChangeArrowheads="1"/>
          </p:cNvSpPr>
          <p:nvPr/>
        </p:nvSpPr>
        <p:spPr bwMode="auto">
          <a:xfrm>
            <a:off x="2339752" y="5733256"/>
            <a:ext cx="4248472" cy="430887"/>
          </a:xfrm>
          <a:prstGeom prst="rect">
            <a:avLst/>
          </a:prstGeom>
          <a:solidFill>
            <a:srgbClr val="FFFFFF"/>
          </a:solidFill>
          <a:ln w="28575">
            <a:noFill/>
            <a:miter lim="800000"/>
            <a:headEnd/>
            <a:tailEnd/>
          </a:ln>
        </p:spPr>
        <p:txBody>
          <a:bodyPr wrap="square" lIns="0" tIns="0" rIns="0" bIns="0" anchor="ctr">
            <a:spAutoFit/>
          </a:bodyPr>
          <a:lstStyle/>
          <a:p>
            <a:r>
              <a:rPr lang="zh-CN" altLang="en-US" sz="2800">
                <a:solidFill>
                  <a:schemeClr val="bg2"/>
                </a:solidFill>
              </a:rPr>
              <a:t>图</a:t>
            </a:r>
            <a:r>
              <a:rPr lang="en-US" altLang="zh-CN" sz="2800">
                <a:solidFill>
                  <a:schemeClr val="bg2"/>
                </a:solidFill>
              </a:rPr>
              <a:t>6.4  </a:t>
            </a:r>
            <a:r>
              <a:rPr lang="zh-CN" altLang="en-US" sz="2800">
                <a:solidFill>
                  <a:schemeClr val="bg2"/>
                </a:solidFill>
              </a:rPr>
              <a:t>程序执行示意图</a:t>
            </a:r>
          </a:p>
        </p:txBody>
      </p:sp>
      <p:grpSp>
        <p:nvGrpSpPr>
          <p:cNvPr id="58" name="组合 57"/>
          <p:cNvGrpSpPr/>
          <p:nvPr/>
        </p:nvGrpSpPr>
        <p:grpSpPr>
          <a:xfrm>
            <a:off x="611758" y="1772816"/>
            <a:ext cx="7992690" cy="3477207"/>
            <a:chOff x="539750" y="1943100"/>
            <a:chExt cx="7992690" cy="3477207"/>
          </a:xfrm>
        </p:grpSpPr>
        <p:sp>
          <p:nvSpPr>
            <p:cNvPr id="1101866" name="Text Box 42"/>
            <p:cNvSpPr txBox="1">
              <a:spLocks noChangeAspect="1" noChangeArrowheads="1"/>
            </p:cNvSpPr>
            <p:nvPr/>
          </p:nvSpPr>
          <p:spPr bwMode="auto">
            <a:xfrm>
              <a:off x="3702307" y="1943100"/>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latin typeface="楷体_GB2312" pitchFamily="49" charset="-122"/>
                  <a:ea typeface="楷体_GB2312" pitchFamily="49" charset="-122"/>
                </a:rPr>
                <a:t>程序执行</a:t>
              </a:r>
            </a:p>
          </p:txBody>
        </p:sp>
        <p:sp>
          <p:nvSpPr>
            <p:cNvPr id="1101867" name="Text Box 43"/>
            <p:cNvSpPr txBox="1">
              <a:spLocks noChangeAspect="1" noChangeArrowheads="1"/>
            </p:cNvSpPr>
            <p:nvPr/>
          </p:nvSpPr>
          <p:spPr bwMode="auto">
            <a:xfrm>
              <a:off x="6232353" y="2858154"/>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latin typeface="楷体_GB2312" pitchFamily="49" charset="-122"/>
                  <a:ea typeface="楷体_GB2312" pitchFamily="49" charset="-122"/>
                </a:rPr>
                <a:t>指令周期</a:t>
              </a:r>
            </a:p>
          </p:txBody>
        </p:sp>
        <p:sp>
          <p:nvSpPr>
            <p:cNvPr id="1101868" name="Text Box 44"/>
            <p:cNvSpPr txBox="1">
              <a:spLocks noChangeAspect="1" noChangeArrowheads="1"/>
            </p:cNvSpPr>
            <p:nvPr/>
          </p:nvSpPr>
          <p:spPr bwMode="auto">
            <a:xfrm>
              <a:off x="3702307" y="2858154"/>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latin typeface="楷体_GB2312" pitchFamily="49" charset="-122"/>
                  <a:ea typeface="楷体_GB2312" pitchFamily="49" charset="-122"/>
                </a:rPr>
                <a:t>指令周期</a:t>
              </a:r>
            </a:p>
          </p:txBody>
        </p:sp>
        <p:sp>
          <p:nvSpPr>
            <p:cNvPr id="1101869" name="Text Box 45"/>
            <p:cNvSpPr txBox="1">
              <a:spLocks noChangeAspect="1" noChangeArrowheads="1"/>
            </p:cNvSpPr>
            <p:nvPr/>
          </p:nvSpPr>
          <p:spPr bwMode="auto">
            <a:xfrm>
              <a:off x="1804773" y="2858154"/>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latin typeface="楷体_GB2312" pitchFamily="49" charset="-122"/>
                  <a:ea typeface="楷体_GB2312" pitchFamily="49" charset="-122"/>
                </a:rPr>
                <a:t>指令周期</a:t>
              </a:r>
            </a:p>
          </p:txBody>
        </p:sp>
        <p:sp>
          <p:nvSpPr>
            <p:cNvPr id="1101870" name="Text Box 46"/>
            <p:cNvSpPr txBox="1">
              <a:spLocks noChangeAspect="1" noChangeArrowheads="1"/>
            </p:cNvSpPr>
            <p:nvPr/>
          </p:nvSpPr>
          <p:spPr bwMode="auto">
            <a:xfrm>
              <a:off x="2226447" y="3773209"/>
              <a:ext cx="1054186"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latin typeface="楷体_GB2312" pitchFamily="49" charset="-122"/>
                  <a:ea typeface="楷体_GB2312" pitchFamily="49" charset="-122"/>
                </a:rPr>
                <a:t>取指</a:t>
              </a:r>
            </a:p>
          </p:txBody>
        </p:sp>
        <p:sp>
          <p:nvSpPr>
            <p:cNvPr id="1101871" name="Text Box 47"/>
            <p:cNvSpPr txBox="1">
              <a:spLocks noChangeAspect="1" noChangeArrowheads="1"/>
            </p:cNvSpPr>
            <p:nvPr/>
          </p:nvSpPr>
          <p:spPr bwMode="auto">
            <a:xfrm>
              <a:off x="6021516" y="3773209"/>
              <a:ext cx="1054186"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latin typeface="楷体_GB2312" pitchFamily="49" charset="-122"/>
                  <a:ea typeface="楷体_GB2312" pitchFamily="49" charset="-122"/>
                </a:rPr>
                <a:t>中断</a:t>
              </a:r>
            </a:p>
          </p:txBody>
        </p:sp>
        <p:sp>
          <p:nvSpPr>
            <p:cNvPr id="1101872" name="Text Box 48"/>
            <p:cNvSpPr txBox="1">
              <a:spLocks noChangeAspect="1" noChangeArrowheads="1"/>
            </p:cNvSpPr>
            <p:nvPr/>
          </p:nvSpPr>
          <p:spPr bwMode="auto">
            <a:xfrm>
              <a:off x="4334819" y="3773209"/>
              <a:ext cx="1054186"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latin typeface="楷体_GB2312" pitchFamily="49" charset="-122"/>
                  <a:ea typeface="楷体_GB2312" pitchFamily="49" charset="-122"/>
                </a:rPr>
                <a:t>执行</a:t>
              </a:r>
            </a:p>
          </p:txBody>
        </p:sp>
        <p:sp>
          <p:nvSpPr>
            <p:cNvPr id="1101873" name="Text Box 49"/>
            <p:cNvSpPr txBox="1">
              <a:spLocks noChangeAspect="1" noChangeArrowheads="1"/>
            </p:cNvSpPr>
            <p:nvPr/>
          </p:nvSpPr>
          <p:spPr bwMode="auto">
            <a:xfrm>
              <a:off x="1593936" y="4871274"/>
              <a:ext cx="843349" cy="549033"/>
            </a:xfrm>
            <a:prstGeom prst="rect">
              <a:avLst/>
            </a:prstGeom>
            <a:solidFill>
              <a:srgbClr val="FFFF99"/>
            </a:solidFill>
            <a:ln w="28575">
              <a:solidFill>
                <a:srgbClr val="000000"/>
              </a:solidFill>
              <a:miter lim="800000"/>
              <a:headEnd/>
              <a:tailEnd/>
            </a:ln>
          </p:spPr>
          <p:txBody>
            <a:bodyPr tIns="0" bIns="0" anchor="ctr"/>
            <a:lstStyle/>
            <a:p>
              <a:pPr algn="just"/>
              <a:r>
                <a:rPr lang="en-US" altLang="zh-CN">
                  <a:latin typeface="楷体_GB2312" pitchFamily="49" charset="-122"/>
                  <a:ea typeface="楷体_GB2312" pitchFamily="49" charset="-122"/>
                </a:rPr>
                <a:t>μop</a:t>
              </a:r>
            </a:p>
          </p:txBody>
        </p:sp>
        <p:sp>
          <p:nvSpPr>
            <p:cNvPr id="1101874" name="Text Box 50"/>
            <p:cNvSpPr txBox="1">
              <a:spLocks noChangeAspect="1" noChangeArrowheads="1"/>
            </p:cNvSpPr>
            <p:nvPr/>
          </p:nvSpPr>
          <p:spPr bwMode="auto">
            <a:xfrm>
              <a:off x="2648122" y="4871274"/>
              <a:ext cx="843349" cy="549033"/>
            </a:xfrm>
            <a:prstGeom prst="rect">
              <a:avLst/>
            </a:prstGeom>
            <a:solidFill>
              <a:srgbClr val="FFFF99"/>
            </a:solidFill>
            <a:ln w="28575">
              <a:solidFill>
                <a:srgbClr val="000000"/>
              </a:solidFill>
              <a:miter lim="800000"/>
              <a:headEnd/>
              <a:tailEnd/>
            </a:ln>
          </p:spPr>
          <p:txBody>
            <a:bodyPr tIns="0" bIns="0" anchor="ctr"/>
            <a:lstStyle/>
            <a:p>
              <a:pPr algn="just"/>
              <a:r>
                <a:rPr lang="en-US" altLang="zh-CN">
                  <a:latin typeface="楷体_GB2312" pitchFamily="49" charset="-122"/>
                  <a:ea typeface="楷体_GB2312" pitchFamily="49" charset="-122"/>
                </a:rPr>
                <a:t>μop</a:t>
              </a:r>
            </a:p>
          </p:txBody>
        </p:sp>
        <p:sp>
          <p:nvSpPr>
            <p:cNvPr id="1101875" name="Text Box 51"/>
            <p:cNvSpPr txBox="1">
              <a:spLocks noChangeAspect="1" noChangeArrowheads="1"/>
            </p:cNvSpPr>
            <p:nvPr/>
          </p:nvSpPr>
          <p:spPr bwMode="auto">
            <a:xfrm>
              <a:off x="3702307" y="4871274"/>
              <a:ext cx="843349" cy="549033"/>
            </a:xfrm>
            <a:prstGeom prst="rect">
              <a:avLst/>
            </a:prstGeom>
            <a:solidFill>
              <a:srgbClr val="FFFF99"/>
            </a:solidFill>
            <a:ln w="28575">
              <a:solidFill>
                <a:srgbClr val="000000"/>
              </a:solidFill>
              <a:miter lim="800000"/>
              <a:headEnd/>
              <a:tailEnd/>
            </a:ln>
          </p:spPr>
          <p:txBody>
            <a:bodyPr tIns="0" bIns="0" anchor="ctr"/>
            <a:lstStyle/>
            <a:p>
              <a:pPr algn="just"/>
              <a:r>
                <a:rPr lang="en-US" altLang="zh-CN">
                  <a:latin typeface="楷体_GB2312" pitchFamily="49" charset="-122"/>
                  <a:ea typeface="楷体_GB2312" pitchFamily="49" charset="-122"/>
                </a:rPr>
                <a:t>μop</a:t>
              </a:r>
            </a:p>
          </p:txBody>
        </p:sp>
        <p:sp>
          <p:nvSpPr>
            <p:cNvPr id="1101876" name="Text Box 52"/>
            <p:cNvSpPr txBox="1">
              <a:spLocks noChangeAspect="1" noChangeArrowheads="1"/>
            </p:cNvSpPr>
            <p:nvPr/>
          </p:nvSpPr>
          <p:spPr bwMode="auto">
            <a:xfrm>
              <a:off x="4756493" y="4871274"/>
              <a:ext cx="843349" cy="549033"/>
            </a:xfrm>
            <a:prstGeom prst="rect">
              <a:avLst/>
            </a:prstGeom>
            <a:solidFill>
              <a:srgbClr val="FFFF99"/>
            </a:solidFill>
            <a:ln w="28575">
              <a:solidFill>
                <a:srgbClr val="000000"/>
              </a:solidFill>
              <a:miter lim="800000"/>
              <a:headEnd/>
              <a:tailEnd/>
            </a:ln>
          </p:spPr>
          <p:txBody>
            <a:bodyPr tIns="0" bIns="0" anchor="ctr"/>
            <a:lstStyle/>
            <a:p>
              <a:pPr algn="just"/>
              <a:r>
                <a:rPr lang="en-US" altLang="zh-CN">
                  <a:latin typeface="楷体_GB2312" pitchFamily="49" charset="-122"/>
                  <a:ea typeface="楷体_GB2312" pitchFamily="49" charset="-122"/>
                </a:rPr>
                <a:t>μop</a:t>
              </a:r>
            </a:p>
          </p:txBody>
        </p:sp>
        <p:sp>
          <p:nvSpPr>
            <p:cNvPr id="1101877" name="Text Box 53"/>
            <p:cNvSpPr txBox="1">
              <a:spLocks noChangeAspect="1" noChangeArrowheads="1"/>
            </p:cNvSpPr>
            <p:nvPr/>
          </p:nvSpPr>
          <p:spPr bwMode="auto">
            <a:xfrm>
              <a:off x="539750" y="4871274"/>
              <a:ext cx="843349" cy="549033"/>
            </a:xfrm>
            <a:prstGeom prst="rect">
              <a:avLst/>
            </a:prstGeom>
            <a:solidFill>
              <a:srgbClr val="FFFF99"/>
            </a:solidFill>
            <a:ln w="28575">
              <a:solidFill>
                <a:srgbClr val="000000"/>
              </a:solidFill>
              <a:miter lim="800000"/>
              <a:headEnd/>
              <a:tailEnd/>
            </a:ln>
          </p:spPr>
          <p:txBody>
            <a:bodyPr tIns="0" bIns="0" anchor="ctr"/>
            <a:lstStyle/>
            <a:p>
              <a:pPr algn="just"/>
              <a:r>
                <a:rPr lang="en-US" altLang="zh-CN">
                  <a:latin typeface="楷体_GB2312" pitchFamily="49" charset="-122"/>
                  <a:ea typeface="楷体_GB2312" pitchFamily="49" charset="-122"/>
                </a:rPr>
                <a:t>μop</a:t>
              </a:r>
            </a:p>
          </p:txBody>
        </p:sp>
        <p:sp>
          <p:nvSpPr>
            <p:cNvPr id="1101878" name="Text Box 54"/>
            <p:cNvSpPr txBox="1">
              <a:spLocks noChangeAspect="1" noChangeArrowheads="1"/>
            </p:cNvSpPr>
            <p:nvPr/>
          </p:nvSpPr>
          <p:spPr bwMode="auto">
            <a:xfrm>
              <a:off x="6864865" y="4871274"/>
              <a:ext cx="843349" cy="549033"/>
            </a:xfrm>
            <a:prstGeom prst="rect">
              <a:avLst/>
            </a:prstGeom>
            <a:solidFill>
              <a:srgbClr val="FFFF99"/>
            </a:solidFill>
            <a:ln w="28575">
              <a:solidFill>
                <a:srgbClr val="000000"/>
              </a:solidFill>
              <a:miter lim="800000"/>
              <a:headEnd/>
              <a:tailEnd/>
            </a:ln>
          </p:spPr>
          <p:txBody>
            <a:bodyPr tIns="0" bIns="0" anchor="ctr"/>
            <a:lstStyle/>
            <a:p>
              <a:pPr algn="just"/>
              <a:r>
                <a:rPr lang="en-US" altLang="zh-CN">
                  <a:latin typeface="楷体_GB2312" pitchFamily="49" charset="-122"/>
                  <a:ea typeface="楷体_GB2312" pitchFamily="49" charset="-122"/>
                </a:rPr>
                <a:t>μop</a:t>
              </a:r>
            </a:p>
          </p:txBody>
        </p:sp>
        <p:sp>
          <p:nvSpPr>
            <p:cNvPr id="1101879" name="Text Box 55"/>
            <p:cNvSpPr txBox="1">
              <a:spLocks noChangeAspect="1" noChangeArrowheads="1"/>
            </p:cNvSpPr>
            <p:nvPr/>
          </p:nvSpPr>
          <p:spPr bwMode="auto">
            <a:xfrm>
              <a:off x="5810679" y="4871274"/>
              <a:ext cx="843349" cy="549033"/>
            </a:xfrm>
            <a:prstGeom prst="rect">
              <a:avLst/>
            </a:prstGeom>
            <a:solidFill>
              <a:srgbClr val="FFFF99"/>
            </a:solidFill>
            <a:ln w="28575">
              <a:solidFill>
                <a:srgbClr val="000000"/>
              </a:solidFill>
              <a:miter lim="800000"/>
              <a:headEnd/>
              <a:tailEnd/>
            </a:ln>
          </p:spPr>
          <p:txBody>
            <a:bodyPr tIns="0" bIns="0" anchor="ctr"/>
            <a:lstStyle/>
            <a:p>
              <a:pPr algn="just"/>
              <a:r>
                <a:rPr lang="en-US" altLang="zh-CN">
                  <a:latin typeface="楷体_GB2312" pitchFamily="49" charset="-122"/>
                  <a:ea typeface="楷体_GB2312" pitchFamily="49" charset="-122"/>
                </a:rPr>
                <a:t>μop</a:t>
              </a:r>
            </a:p>
          </p:txBody>
        </p:sp>
        <p:sp>
          <p:nvSpPr>
            <p:cNvPr id="1101880" name="Line 56"/>
            <p:cNvSpPr>
              <a:spLocks noChangeAspect="1" noChangeShapeType="1"/>
            </p:cNvSpPr>
            <p:nvPr/>
          </p:nvSpPr>
          <p:spPr bwMode="auto">
            <a:xfrm>
              <a:off x="4545656" y="2492133"/>
              <a:ext cx="0" cy="366022"/>
            </a:xfrm>
            <a:prstGeom prst="line">
              <a:avLst/>
            </a:prstGeom>
            <a:noFill/>
            <a:ln w="28575">
              <a:solidFill>
                <a:srgbClr val="000000"/>
              </a:solidFill>
              <a:round/>
              <a:headEnd/>
              <a:tailEnd/>
            </a:ln>
          </p:spPr>
          <p:txBody>
            <a:bodyPr anchor="ctr"/>
            <a:lstStyle/>
            <a:p>
              <a:endParaRPr lang="zh-CN" altLang="en-US"/>
            </a:p>
          </p:txBody>
        </p:sp>
        <p:sp>
          <p:nvSpPr>
            <p:cNvPr id="1101882" name="Line 58"/>
            <p:cNvSpPr>
              <a:spLocks noChangeAspect="1" noChangeShapeType="1"/>
            </p:cNvSpPr>
            <p:nvPr/>
          </p:nvSpPr>
          <p:spPr bwMode="auto">
            <a:xfrm flipH="1">
              <a:off x="2648122" y="2492133"/>
              <a:ext cx="1897534" cy="366022"/>
            </a:xfrm>
            <a:prstGeom prst="line">
              <a:avLst/>
            </a:prstGeom>
            <a:noFill/>
            <a:ln w="28575">
              <a:solidFill>
                <a:srgbClr val="000000"/>
              </a:solidFill>
              <a:round/>
              <a:headEnd/>
              <a:tailEnd/>
            </a:ln>
          </p:spPr>
          <p:txBody>
            <a:bodyPr anchor="ctr"/>
            <a:lstStyle/>
            <a:p>
              <a:endParaRPr lang="zh-CN" altLang="en-US"/>
            </a:p>
          </p:txBody>
        </p:sp>
        <p:sp>
          <p:nvSpPr>
            <p:cNvPr id="1101883" name="Line 59"/>
            <p:cNvSpPr>
              <a:spLocks noChangeAspect="1" noChangeShapeType="1"/>
            </p:cNvSpPr>
            <p:nvPr/>
          </p:nvSpPr>
          <p:spPr bwMode="auto">
            <a:xfrm>
              <a:off x="4545656" y="2492133"/>
              <a:ext cx="2530046" cy="366022"/>
            </a:xfrm>
            <a:prstGeom prst="line">
              <a:avLst/>
            </a:prstGeom>
            <a:noFill/>
            <a:ln w="28575">
              <a:solidFill>
                <a:srgbClr val="000000"/>
              </a:solidFill>
              <a:round/>
              <a:headEnd/>
              <a:tailEnd/>
            </a:ln>
          </p:spPr>
          <p:txBody>
            <a:bodyPr anchor="ctr"/>
            <a:lstStyle/>
            <a:p>
              <a:endParaRPr lang="zh-CN" altLang="en-US"/>
            </a:p>
          </p:txBody>
        </p:sp>
        <p:grpSp>
          <p:nvGrpSpPr>
            <p:cNvPr id="1101884" name="Group 60"/>
            <p:cNvGrpSpPr>
              <a:grpSpLocks noChangeAspect="1"/>
            </p:cNvGrpSpPr>
            <p:nvPr/>
          </p:nvGrpSpPr>
          <p:grpSpPr bwMode="auto">
            <a:xfrm>
              <a:off x="2015610" y="3407187"/>
              <a:ext cx="1054186" cy="183011"/>
              <a:chOff x="3960" y="3936"/>
              <a:chExt cx="900" cy="156"/>
            </a:xfrm>
          </p:grpSpPr>
          <p:sp>
            <p:nvSpPr>
              <p:cNvPr id="1101885" name="Line 61"/>
              <p:cNvSpPr>
                <a:spLocks noChangeAspect="1" noChangeShapeType="1"/>
              </p:cNvSpPr>
              <p:nvPr/>
            </p:nvSpPr>
            <p:spPr bwMode="auto">
              <a:xfrm flipH="1">
                <a:off x="3960" y="3936"/>
                <a:ext cx="540" cy="156"/>
              </a:xfrm>
              <a:prstGeom prst="line">
                <a:avLst/>
              </a:prstGeom>
              <a:noFill/>
              <a:ln w="28575">
                <a:solidFill>
                  <a:srgbClr val="000000"/>
                </a:solidFill>
                <a:round/>
                <a:headEnd/>
                <a:tailEnd/>
              </a:ln>
            </p:spPr>
            <p:txBody>
              <a:bodyPr anchor="ctr"/>
              <a:lstStyle/>
              <a:p>
                <a:endParaRPr lang="zh-CN" altLang="en-US"/>
              </a:p>
            </p:txBody>
          </p:sp>
          <p:sp>
            <p:nvSpPr>
              <p:cNvPr id="1101886" name="Line 62"/>
              <p:cNvSpPr>
                <a:spLocks noChangeAspect="1" noChangeShapeType="1"/>
              </p:cNvSpPr>
              <p:nvPr/>
            </p:nvSpPr>
            <p:spPr bwMode="auto">
              <a:xfrm flipH="1">
                <a:off x="4320" y="3936"/>
                <a:ext cx="180" cy="156"/>
              </a:xfrm>
              <a:prstGeom prst="line">
                <a:avLst/>
              </a:prstGeom>
              <a:noFill/>
              <a:ln w="28575">
                <a:solidFill>
                  <a:srgbClr val="000000"/>
                </a:solidFill>
                <a:round/>
                <a:headEnd/>
                <a:tailEnd/>
              </a:ln>
            </p:spPr>
            <p:txBody>
              <a:bodyPr anchor="ctr"/>
              <a:lstStyle/>
              <a:p>
                <a:endParaRPr lang="zh-CN" altLang="en-US"/>
              </a:p>
            </p:txBody>
          </p:sp>
          <p:sp>
            <p:nvSpPr>
              <p:cNvPr id="1101887" name="Line 63"/>
              <p:cNvSpPr>
                <a:spLocks noChangeAspect="1" noChangeShapeType="1"/>
              </p:cNvSpPr>
              <p:nvPr/>
            </p:nvSpPr>
            <p:spPr bwMode="auto">
              <a:xfrm>
                <a:off x="4500" y="3936"/>
                <a:ext cx="0" cy="156"/>
              </a:xfrm>
              <a:prstGeom prst="line">
                <a:avLst/>
              </a:prstGeom>
              <a:noFill/>
              <a:ln w="28575">
                <a:solidFill>
                  <a:srgbClr val="000000"/>
                </a:solidFill>
                <a:round/>
                <a:headEnd/>
                <a:tailEnd/>
              </a:ln>
            </p:spPr>
            <p:txBody>
              <a:bodyPr anchor="ctr"/>
              <a:lstStyle/>
              <a:p>
                <a:endParaRPr lang="zh-CN" altLang="en-US"/>
              </a:p>
            </p:txBody>
          </p:sp>
          <p:sp>
            <p:nvSpPr>
              <p:cNvPr id="1101888" name="Line 64"/>
              <p:cNvSpPr>
                <a:spLocks noChangeAspect="1" noChangeShapeType="1"/>
              </p:cNvSpPr>
              <p:nvPr/>
            </p:nvSpPr>
            <p:spPr bwMode="auto">
              <a:xfrm>
                <a:off x="4500" y="3936"/>
                <a:ext cx="360" cy="156"/>
              </a:xfrm>
              <a:prstGeom prst="line">
                <a:avLst/>
              </a:prstGeom>
              <a:noFill/>
              <a:ln w="28575">
                <a:solidFill>
                  <a:srgbClr val="000000"/>
                </a:solidFill>
                <a:round/>
                <a:headEnd/>
                <a:tailEnd/>
              </a:ln>
            </p:spPr>
            <p:txBody>
              <a:bodyPr anchor="ctr"/>
              <a:lstStyle/>
              <a:p>
                <a:endParaRPr lang="zh-CN" altLang="en-US"/>
              </a:p>
            </p:txBody>
          </p:sp>
        </p:grpSp>
        <p:grpSp>
          <p:nvGrpSpPr>
            <p:cNvPr id="1101889" name="Group 65"/>
            <p:cNvGrpSpPr>
              <a:grpSpLocks noChangeAspect="1"/>
            </p:cNvGrpSpPr>
            <p:nvPr/>
          </p:nvGrpSpPr>
          <p:grpSpPr bwMode="auto">
            <a:xfrm flipH="1">
              <a:off x="6654028" y="3407187"/>
              <a:ext cx="1054186" cy="183011"/>
              <a:chOff x="3960" y="3936"/>
              <a:chExt cx="900" cy="156"/>
            </a:xfrm>
          </p:grpSpPr>
          <p:sp>
            <p:nvSpPr>
              <p:cNvPr id="1101890" name="Line 66"/>
              <p:cNvSpPr>
                <a:spLocks noChangeAspect="1" noChangeShapeType="1"/>
              </p:cNvSpPr>
              <p:nvPr/>
            </p:nvSpPr>
            <p:spPr bwMode="auto">
              <a:xfrm flipH="1">
                <a:off x="3960" y="3936"/>
                <a:ext cx="540" cy="156"/>
              </a:xfrm>
              <a:prstGeom prst="line">
                <a:avLst/>
              </a:prstGeom>
              <a:noFill/>
              <a:ln w="28575">
                <a:solidFill>
                  <a:srgbClr val="000000"/>
                </a:solidFill>
                <a:round/>
                <a:headEnd/>
                <a:tailEnd/>
              </a:ln>
            </p:spPr>
            <p:txBody>
              <a:bodyPr anchor="ctr"/>
              <a:lstStyle/>
              <a:p>
                <a:endParaRPr lang="zh-CN" altLang="en-US"/>
              </a:p>
            </p:txBody>
          </p:sp>
          <p:sp>
            <p:nvSpPr>
              <p:cNvPr id="1101891" name="Line 67"/>
              <p:cNvSpPr>
                <a:spLocks noChangeAspect="1" noChangeShapeType="1"/>
              </p:cNvSpPr>
              <p:nvPr/>
            </p:nvSpPr>
            <p:spPr bwMode="auto">
              <a:xfrm flipH="1">
                <a:off x="4320" y="3936"/>
                <a:ext cx="180" cy="156"/>
              </a:xfrm>
              <a:prstGeom prst="line">
                <a:avLst/>
              </a:prstGeom>
              <a:noFill/>
              <a:ln w="28575">
                <a:solidFill>
                  <a:srgbClr val="000000"/>
                </a:solidFill>
                <a:round/>
                <a:headEnd/>
                <a:tailEnd/>
              </a:ln>
            </p:spPr>
            <p:txBody>
              <a:bodyPr anchor="ctr"/>
              <a:lstStyle/>
              <a:p>
                <a:endParaRPr lang="zh-CN" altLang="en-US"/>
              </a:p>
            </p:txBody>
          </p:sp>
          <p:sp>
            <p:nvSpPr>
              <p:cNvPr id="1101892" name="Line 68"/>
              <p:cNvSpPr>
                <a:spLocks noChangeAspect="1" noChangeShapeType="1"/>
              </p:cNvSpPr>
              <p:nvPr/>
            </p:nvSpPr>
            <p:spPr bwMode="auto">
              <a:xfrm>
                <a:off x="4500" y="3936"/>
                <a:ext cx="0" cy="156"/>
              </a:xfrm>
              <a:prstGeom prst="line">
                <a:avLst/>
              </a:prstGeom>
              <a:noFill/>
              <a:ln w="28575">
                <a:solidFill>
                  <a:srgbClr val="000000"/>
                </a:solidFill>
                <a:round/>
                <a:headEnd/>
                <a:tailEnd/>
              </a:ln>
            </p:spPr>
            <p:txBody>
              <a:bodyPr anchor="ctr"/>
              <a:lstStyle/>
              <a:p>
                <a:endParaRPr lang="zh-CN" altLang="en-US"/>
              </a:p>
            </p:txBody>
          </p:sp>
          <p:sp>
            <p:nvSpPr>
              <p:cNvPr id="1101893" name="Line 69"/>
              <p:cNvSpPr>
                <a:spLocks noChangeAspect="1" noChangeShapeType="1"/>
              </p:cNvSpPr>
              <p:nvPr/>
            </p:nvSpPr>
            <p:spPr bwMode="auto">
              <a:xfrm>
                <a:off x="4500" y="3936"/>
                <a:ext cx="360" cy="156"/>
              </a:xfrm>
              <a:prstGeom prst="line">
                <a:avLst/>
              </a:prstGeom>
              <a:noFill/>
              <a:ln w="28575">
                <a:solidFill>
                  <a:srgbClr val="000000"/>
                </a:solidFill>
                <a:round/>
                <a:headEnd/>
                <a:tailEnd/>
              </a:ln>
            </p:spPr>
            <p:txBody>
              <a:bodyPr anchor="ctr"/>
              <a:lstStyle/>
              <a:p>
                <a:endParaRPr lang="zh-CN" altLang="en-US"/>
              </a:p>
            </p:txBody>
          </p:sp>
        </p:grpSp>
        <p:grpSp>
          <p:nvGrpSpPr>
            <p:cNvPr id="1101894" name="Group 70"/>
            <p:cNvGrpSpPr>
              <a:grpSpLocks noChangeAspect="1"/>
            </p:cNvGrpSpPr>
            <p:nvPr/>
          </p:nvGrpSpPr>
          <p:grpSpPr bwMode="auto">
            <a:xfrm flipH="1">
              <a:off x="6232353" y="4322242"/>
              <a:ext cx="1054186" cy="183011"/>
              <a:chOff x="3960" y="3936"/>
              <a:chExt cx="900" cy="156"/>
            </a:xfrm>
          </p:grpSpPr>
          <p:sp>
            <p:nvSpPr>
              <p:cNvPr id="1101895" name="Line 71"/>
              <p:cNvSpPr>
                <a:spLocks noChangeAspect="1" noChangeShapeType="1"/>
              </p:cNvSpPr>
              <p:nvPr/>
            </p:nvSpPr>
            <p:spPr bwMode="auto">
              <a:xfrm flipH="1">
                <a:off x="3960" y="3936"/>
                <a:ext cx="540" cy="156"/>
              </a:xfrm>
              <a:prstGeom prst="line">
                <a:avLst/>
              </a:prstGeom>
              <a:noFill/>
              <a:ln w="28575">
                <a:solidFill>
                  <a:srgbClr val="000000"/>
                </a:solidFill>
                <a:round/>
                <a:headEnd/>
                <a:tailEnd/>
              </a:ln>
            </p:spPr>
            <p:txBody>
              <a:bodyPr anchor="ctr"/>
              <a:lstStyle/>
              <a:p>
                <a:endParaRPr lang="zh-CN" altLang="en-US"/>
              </a:p>
            </p:txBody>
          </p:sp>
          <p:sp>
            <p:nvSpPr>
              <p:cNvPr id="1101896" name="Line 72"/>
              <p:cNvSpPr>
                <a:spLocks noChangeAspect="1" noChangeShapeType="1"/>
              </p:cNvSpPr>
              <p:nvPr/>
            </p:nvSpPr>
            <p:spPr bwMode="auto">
              <a:xfrm flipH="1">
                <a:off x="4320" y="3936"/>
                <a:ext cx="180" cy="156"/>
              </a:xfrm>
              <a:prstGeom prst="line">
                <a:avLst/>
              </a:prstGeom>
              <a:noFill/>
              <a:ln w="28575">
                <a:solidFill>
                  <a:srgbClr val="000000"/>
                </a:solidFill>
                <a:round/>
                <a:headEnd/>
                <a:tailEnd/>
              </a:ln>
            </p:spPr>
            <p:txBody>
              <a:bodyPr anchor="ctr"/>
              <a:lstStyle/>
              <a:p>
                <a:endParaRPr lang="zh-CN" altLang="en-US"/>
              </a:p>
            </p:txBody>
          </p:sp>
          <p:sp>
            <p:nvSpPr>
              <p:cNvPr id="1101897" name="Line 73"/>
              <p:cNvSpPr>
                <a:spLocks noChangeAspect="1" noChangeShapeType="1"/>
              </p:cNvSpPr>
              <p:nvPr/>
            </p:nvSpPr>
            <p:spPr bwMode="auto">
              <a:xfrm>
                <a:off x="4500" y="3936"/>
                <a:ext cx="0" cy="156"/>
              </a:xfrm>
              <a:prstGeom prst="line">
                <a:avLst/>
              </a:prstGeom>
              <a:noFill/>
              <a:ln w="28575">
                <a:solidFill>
                  <a:srgbClr val="000000"/>
                </a:solidFill>
                <a:round/>
                <a:headEnd/>
                <a:tailEnd/>
              </a:ln>
            </p:spPr>
            <p:txBody>
              <a:bodyPr anchor="ctr"/>
              <a:lstStyle/>
              <a:p>
                <a:endParaRPr lang="zh-CN" altLang="en-US"/>
              </a:p>
            </p:txBody>
          </p:sp>
          <p:sp>
            <p:nvSpPr>
              <p:cNvPr id="1101898" name="Line 74"/>
              <p:cNvSpPr>
                <a:spLocks noChangeAspect="1" noChangeShapeType="1"/>
              </p:cNvSpPr>
              <p:nvPr/>
            </p:nvSpPr>
            <p:spPr bwMode="auto">
              <a:xfrm>
                <a:off x="4500" y="3936"/>
                <a:ext cx="360" cy="156"/>
              </a:xfrm>
              <a:prstGeom prst="line">
                <a:avLst/>
              </a:prstGeom>
              <a:noFill/>
              <a:ln w="28575">
                <a:solidFill>
                  <a:srgbClr val="000000"/>
                </a:solidFill>
                <a:round/>
                <a:headEnd/>
                <a:tailEnd/>
              </a:ln>
            </p:spPr>
            <p:txBody>
              <a:bodyPr anchor="ctr"/>
              <a:lstStyle/>
              <a:p>
                <a:endParaRPr lang="zh-CN" altLang="en-US"/>
              </a:p>
            </p:txBody>
          </p:sp>
        </p:grpSp>
        <p:sp>
          <p:nvSpPr>
            <p:cNvPr id="1101899" name="Line 75"/>
            <p:cNvSpPr>
              <a:spLocks noChangeAspect="1" noChangeShapeType="1"/>
            </p:cNvSpPr>
            <p:nvPr/>
          </p:nvSpPr>
          <p:spPr bwMode="auto">
            <a:xfrm>
              <a:off x="4545656" y="3407187"/>
              <a:ext cx="210837" cy="366022"/>
            </a:xfrm>
            <a:prstGeom prst="line">
              <a:avLst/>
            </a:prstGeom>
            <a:noFill/>
            <a:ln w="28575">
              <a:solidFill>
                <a:srgbClr val="000000"/>
              </a:solidFill>
              <a:round/>
              <a:headEnd/>
              <a:tailEnd/>
            </a:ln>
          </p:spPr>
          <p:txBody>
            <a:bodyPr anchor="ctr"/>
            <a:lstStyle/>
            <a:p>
              <a:endParaRPr lang="zh-CN" altLang="en-US"/>
            </a:p>
          </p:txBody>
        </p:sp>
        <p:sp>
          <p:nvSpPr>
            <p:cNvPr id="1101900" name="Line 76"/>
            <p:cNvSpPr>
              <a:spLocks noChangeAspect="1" noChangeShapeType="1"/>
            </p:cNvSpPr>
            <p:nvPr/>
          </p:nvSpPr>
          <p:spPr bwMode="auto">
            <a:xfrm flipH="1">
              <a:off x="2858959" y="3407187"/>
              <a:ext cx="1686697" cy="366022"/>
            </a:xfrm>
            <a:prstGeom prst="line">
              <a:avLst/>
            </a:prstGeom>
            <a:noFill/>
            <a:ln w="28575">
              <a:solidFill>
                <a:srgbClr val="000000"/>
              </a:solidFill>
              <a:round/>
              <a:headEnd/>
              <a:tailEnd/>
            </a:ln>
          </p:spPr>
          <p:txBody>
            <a:bodyPr anchor="ctr"/>
            <a:lstStyle/>
            <a:p>
              <a:endParaRPr lang="zh-CN" altLang="en-US"/>
            </a:p>
          </p:txBody>
        </p:sp>
        <p:sp>
          <p:nvSpPr>
            <p:cNvPr id="1101901" name="Line 77"/>
            <p:cNvSpPr>
              <a:spLocks noChangeAspect="1" noChangeShapeType="1"/>
            </p:cNvSpPr>
            <p:nvPr/>
          </p:nvSpPr>
          <p:spPr bwMode="auto">
            <a:xfrm>
              <a:off x="4545656" y="3407187"/>
              <a:ext cx="1897534" cy="366022"/>
            </a:xfrm>
            <a:prstGeom prst="line">
              <a:avLst/>
            </a:prstGeom>
            <a:noFill/>
            <a:ln w="28575">
              <a:solidFill>
                <a:srgbClr val="000000"/>
              </a:solidFill>
              <a:round/>
              <a:headEnd/>
              <a:tailEnd/>
            </a:ln>
          </p:spPr>
          <p:txBody>
            <a:bodyPr anchor="ctr"/>
            <a:lstStyle/>
            <a:p>
              <a:endParaRPr lang="zh-CN" altLang="en-US"/>
            </a:p>
          </p:txBody>
        </p:sp>
        <p:sp>
          <p:nvSpPr>
            <p:cNvPr id="1101903" name="Line 79"/>
            <p:cNvSpPr>
              <a:spLocks noChangeAspect="1" noChangeShapeType="1"/>
            </p:cNvSpPr>
            <p:nvPr/>
          </p:nvSpPr>
          <p:spPr bwMode="auto">
            <a:xfrm flipH="1">
              <a:off x="961424" y="4322242"/>
              <a:ext cx="1686697" cy="549033"/>
            </a:xfrm>
            <a:prstGeom prst="line">
              <a:avLst/>
            </a:prstGeom>
            <a:noFill/>
            <a:ln w="28575">
              <a:solidFill>
                <a:srgbClr val="000000"/>
              </a:solidFill>
              <a:round/>
              <a:headEnd/>
              <a:tailEnd/>
            </a:ln>
          </p:spPr>
          <p:txBody>
            <a:bodyPr anchor="ctr"/>
            <a:lstStyle/>
            <a:p>
              <a:endParaRPr lang="zh-CN" altLang="en-US"/>
            </a:p>
          </p:txBody>
        </p:sp>
        <p:sp>
          <p:nvSpPr>
            <p:cNvPr id="1101904" name="Line 80"/>
            <p:cNvSpPr>
              <a:spLocks noChangeAspect="1" noChangeShapeType="1"/>
            </p:cNvSpPr>
            <p:nvPr/>
          </p:nvSpPr>
          <p:spPr bwMode="auto">
            <a:xfrm flipH="1">
              <a:off x="2015610" y="4322242"/>
              <a:ext cx="632511" cy="549033"/>
            </a:xfrm>
            <a:prstGeom prst="line">
              <a:avLst/>
            </a:prstGeom>
            <a:noFill/>
            <a:ln w="28575">
              <a:solidFill>
                <a:srgbClr val="000000"/>
              </a:solidFill>
              <a:round/>
              <a:headEnd/>
              <a:tailEnd/>
            </a:ln>
          </p:spPr>
          <p:txBody>
            <a:bodyPr anchor="ctr"/>
            <a:lstStyle/>
            <a:p>
              <a:endParaRPr lang="zh-CN" altLang="en-US"/>
            </a:p>
          </p:txBody>
        </p:sp>
        <p:sp>
          <p:nvSpPr>
            <p:cNvPr id="1101905" name="Line 81"/>
            <p:cNvSpPr>
              <a:spLocks noChangeAspect="1" noChangeShapeType="1"/>
            </p:cNvSpPr>
            <p:nvPr/>
          </p:nvSpPr>
          <p:spPr bwMode="auto">
            <a:xfrm>
              <a:off x="2648122" y="4322242"/>
              <a:ext cx="421674" cy="549033"/>
            </a:xfrm>
            <a:prstGeom prst="line">
              <a:avLst/>
            </a:prstGeom>
            <a:noFill/>
            <a:ln w="28575">
              <a:solidFill>
                <a:srgbClr val="000000"/>
              </a:solidFill>
              <a:round/>
              <a:headEnd/>
              <a:tailEnd/>
            </a:ln>
          </p:spPr>
          <p:txBody>
            <a:bodyPr anchor="ctr"/>
            <a:lstStyle/>
            <a:p>
              <a:endParaRPr lang="zh-CN" altLang="en-US"/>
            </a:p>
          </p:txBody>
        </p:sp>
        <p:sp>
          <p:nvSpPr>
            <p:cNvPr id="1101906" name="Line 82"/>
            <p:cNvSpPr>
              <a:spLocks noChangeAspect="1" noChangeShapeType="1"/>
            </p:cNvSpPr>
            <p:nvPr/>
          </p:nvSpPr>
          <p:spPr bwMode="auto">
            <a:xfrm flipH="1">
              <a:off x="4123982" y="4322242"/>
              <a:ext cx="843349" cy="549033"/>
            </a:xfrm>
            <a:prstGeom prst="line">
              <a:avLst/>
            </a:prstGeom>
            <a:noFill/>
            <a:ln w="28575">
              <a:solidFill>
                <a:srgbClr val="000000"/>
              </a:solidFill>
              <a:round/>
              <a:headEnd/>
              <a:tailEnd/>
            </a:ln>
          </p:spPr>
          <p:txBody>
            <a:bodyPr anchor="ctr"/>
            <a:lstStyle/>
            <a:p>
              <a:endParaRPr lang="zh-CN" altLang="en-US"/>
            </a:p>
          </p:txBody>
        </p:sp>
        <p:sp>
          <p:nvSpPr>
            <p:cNvPr id="1101907" name="Line 83"/>
            <p:cNvSpPr>
              <a:spLocks noChangeAspect="1" noChangeShapeType="1"/>
            </p:cNvSpPr>
            <p:nvPr/>
          </p:nvSpPr>
          <p:spPr bwMode="auto">
            <a:xfrm>
              <a:off x="4967330" y="4322242"/>
              <a:ext cx="210837" cy="549033"/>
            </a:xfrm>
            <a:prstGeom prst="line">
              <a:avLst/>
            </a:prstGeom>
            <a:noFill/>
            <a:ln w="28575">
              <a:solidFill>
                <a:srgbClr val="000000"/>
              </a:solidFill>
              <a:round/>
              <a:headEnd/>
              <a:tailEnd/>
            </a:ln>
          </p:spPr>
          <p:txBody>
            <a:bodyPr anchor="ctr"/>
            <a:lstStyle/>
            <a:p>
              <a:endParaRPr lang="zh-CN" altLang="en-US"/>
            </a:p>
          </p:txBody>
        </p:sp>
        <p:sp>
          <p:nvSpPr>
            <p:cNvPr id="1101908" name="Line 84"/>
            <p:cNvSpPr>
              <a:spLocks noChangeAspect="1" noChangeShapeType="1"/>
            </p:cNvSpPr>
            <p:nvPr/>
          </p:nvSpPr>
          <p:spPr bwMode="auto">
            <a:xfrm>
              <a:off x="4967330" y="4322242"/>
              <a:ext cx="1265023" cy="549033"/>
            </a:xfrm>
            <a:prstGeom prst="line">
              <a:avLst/>
            </a:prstGeom>
            <a:noFill/>
            <a:ln w="28575">
              <a:solidFill>
                <a:srgbClr val="000000"/>
              </a:solidFill>
              <a:round/>
              <a:headEnd/>
              <a:tailEnd/>
            </a:ln>
          </p:spPr>
          <p:txBody>
            <a:bodyPr anchor="ctr"/>
            <a:lstStyle/>
            <a:p>
              <a:endParaRPr lang="zh-CN" altLang="en-US"/>
            </a:p>
          </p:txBody>
        </p:sp>
        <p:sp>
          <p:nvSpPr>
            <p:cNvPr id="1101909" name="Line 85"/>
            <p:cNvSpPr>
              <a:spLocks noChangeAspect="1" noChangeShapeType="1"/>
            </p:cNvSpPr>
            <p:nvPr/>
          </p:nvSpPr>
          <p:spPr bwMode="auto">
            <a:xfrm>
              <a:off x="4967330" y="4322242"/>
              <a:ext cx="2319209" cy="549033"/>
            </a:xfrm>
            <a:prstGeom prst="line">
              <a:avLst/>
            </a:prstGeom>
            <a:noFill/>
            <a:ln w="28575">
              <a:solidFill>
                <a:srgbClr val="000000"/>
              </a:solidFill>
              <a:round/>
              <a:headEnd/>
              <a:tailEnd/>
            </a:ln>
          </p:spPr>
          <p:txBody>
            <a:bodyPr anchor="ctr"/>
            <a:lstStyle/>
            <a:p>
              <a:endParaRPr lang="zh-CN" altLang="en-US"/>
            </a:p>
          </p:txBody>
        </p:sp>
        <p:sp>
          <p:nvSpPr>
            <p:cNvPr id="55" name="TextBox 54"/>
            <p:cNvSpPr txBox="1"/>
            <p:nvPr/>
          </p:nvSpPr>
          <p:spPr>
            <a:xfrm>
              <a:off x="5065298" y="2906085"/>
              <a:ext cx="1512168" cy="461665"/>
            </a:xfrm>
            <a:prstGeom prst="rect">
              <a:avLst/>
            </a:prstGeom>
            <a:noFill/>
          </p:spPr>
          <p:txBody>
            <a:bodyPr wrap="square" rtlCol="0">
              <a:spAutoFit/>
            </a:bodyPr>
            <a:lstStyle/>
            <a:p>
              <a:r>
                <a:rPr lang="en-US" altLang="zh-CN" smtClean="0">
                  <a:latin typeface="宋体" pitchFamily="2" charset="-122"/>
                </a:rPr>
                <a:t>……</a:t>
              </a:r>
              <a:endParaRPr lang="zh-CN" altLang="en-US">
                <a:latin typeface="宋体" pitchFamily="2" charset="-122"/>
              </a:endParaRPr>
            </a:p>
          </p:txBody>
        </p:sp>
        <p:sp>
          <p:nvSpPr>
            <p:cNvPr id="56" name="TextBox 55"/>
            <p:cNvSpPr txBox="1"/>
            <p:nvPr/>
          </p:nvSpPr>
          <p:spPr>
            <a:xfrm>
              <a:off x="3059832" y="3799798"/>
              <a:ext cx="1512168" cy="461665"/>
            </a:xfrm>
            <a:prstGeom prst="rect">
              <a:avLst/>
            </a:prstGeom>
            <a:noFill/>
          </p:spPr>
          <p:txBody>
            <a:bodyPr wrap="square" rtlCol="0">
              <a:spAutoFit/>
            </a:bodyPr>
            <a:lstStyle/>
            <a:p>
              <a:r>
                <a:rPr lang="en-US" altLang="zh-CN" smtClean="0">
                  <a:latin typeface="宋体" pitchFamily="2" charset="-122"/>
                </a:rPr>
                <a:t>……</a:t>
              </a:r>
              <a:endParaRPr lang="zh-CN" altLang="en-US">
                <a:latin typeface="宋体" pitchFamily="2" charset="-122"/>
              </a:endParaRPr>
            </a:p>
          </p:txBody>
        </p:sp>
        <p:sp>
          <p:nvSpPr>
            <p:cNvPr id="57" name="TextBox 56"/>
            <p:cNvSpPr txBox="1"/>
            <p:nvPr/>
          </p:nvSpPr>
          <p:spPr>
            <a:xfrm>
              <a:off x="7308304" y="4911551"/>
              <a:ext cx="1224136" cy="461665"/>
            </a:xfrm>
            <a:prstGeom prst="rect">
              <a:avLst/>
            </a:prstGeom>
            <a:noFill/>
          </p:spPr>
          <p:txBody>
            <a:bodyPr wrap="square" rtlCol="0">
              <a:spAutoFit/>
            </a:bodyPr>
            <a:lstStyle/>
            <a:p>
              <a:pPr algn="r"/>
              <a:r>
                <a:rPr lang="en-US" altLang="zh-CN" smtClean="0">
                  <a:latin typeface="宋体" pitchFamily="2" charset="-122"/>
                </a:rPr>
                <a:t>……</a:t>
              </a:r>
              <a:endParaRPr lang="zh-CN" altLang="en-US">
                <a:latin typeface="宋体" pitchFamily="2" charset="-122"/>
              </a:endParaRPr>
            </a:p>
          </p:txBody>
        </p:sp>
      </p:grpSp>
      <p:sp>
        <p:nvSpPr>
          <p:cNvPr id="59" name="TextBox 58"/>
          <p:cNvSpPr txBox="1"/>
          <p:nvPr/>
        </p:nvSpPr>
        <p:spPr>
          <a:xfrm>
            <a:off x="395734" y="2751311"/>
            <a:ext cx="2016224" cy="461665"/>
          </a:xfrm>
          <a:prstGeom prst="rect">
            <a:avLst/>
          </a:prstGeom>
          <a:noFill/>
        </p:spPr>
        <p:txBody>
          <a:bodyPr wrap="square" rtlCol="0">
            <a:spAutoFit/>
          </a:bodyPr>
          <a:lstStyle/>
          <a:p>
            <a:pPr algn="l"/>
            <a:r>
              <a:rPr lang="zh-CN" altLang="en-US" smtClean="0">
                <a:solidFill>
                  <a:srgbClr val="FF0000"/>
                </a:solidFill>
              </a:rPr>
              <a:t>指令周期</a:t>
            </a:r>
            <a:endParaRPr lang="zh-CN" altLang="en-US">
              <a:solidFill>
                <a:srgbClr val="FF0000"/>
              </a:solidFill>
            </a:endParaRPr>
          </a:p>
        </p:txBody>
      </p:sp>
      <p:sp>
        <p:nvSpPr>
          <p:cNvPr id="60" name="TextBox 59"/>
          <p:cNvSpPr txBox="1"/>
          <p:nvPr/>
        </p:nvSpPr>
        <p:spPr>
          <a:xfrm>
            <a:off x="827782" y="3687415"/>
            <a:ext cx="2016224" cy="461665"/>
          </a:xfrm>
          <a:prstGeom prst="rect">
            <a:avLst/>
          </a:prstGeom>
          <a:noFill/>
        </p:spPr>
        <p:txBody>
          <a:bodyPr wrap="square" rtlCol="0">
            <a:spAutoFit/>
          </a:bodyPr>
          <a:lstStyle/>
          <a:p>
            <a:pPr algn="l"/>
            <a:r>
              <a:rPr lang="en-US" altLang="zh-CN" smtClean="0">
                <a:solidFill>
                  <a:srgbClr val="FF0000"/>
                </a:solidFill>
              </a:rPr>
              <a:t>CPU</a:t>
            </a:r>
            <a:r>
              <a:rPr lang="zh-CN" altLang="en-US" smtClean="0">
                <a:solidFill>
                  <a:srgbClr val="FF0000"/>
                </a:solidFill>
              </a:rPr>
              <a:t>周期</a:t>
            </a:r>
            <a:endParaRPr lang="zh-CN" altLang="en-US">
              <a:solidFill>
                <a:srgbClr val="FF0000"/>
              </a:solidFill>
            </a:endParaRPr>
          </a:p>
        </p:txBody>
      </p:sp>
      <p:sp>
        <p:nvSpPr>
          <p:cNvPr id="61" name="TextBox 60"/>
          <p:cNvSpPr txBox="1"/>
          <p:nvPr/>
        </p:nvSpPr>
        <p:spPr>
          <a:xfrm>
            <a:off x="467742" y="5229200"/>
            <a:ext cx="2016224" cy="461665"/>
          </a:xfrm>
          <a:prstGeom prst="rect">
            <a:avLst/>
          </a:prstGeom>
          <a:noFill/>
        </p:spPr>
        <p:txBody>
          <a:bodyPr wrap="square" rtlCol="0">
            <a:spAutoFit/>
          </a:bodyPr>
          <a:lstStyle/>
          <a:p>
            <a:pPr algn="l"/>
            <a:r>
              <a:rPr lang="zh-CN" altLang="en-US" smtClean="0">
                <a:solidFill>
                  <a:srgbClr val="FF0000"/>
                </a:solidFill>
              </a:rPr>
              <a:t>节拍周期</a:t>
            </a:r>
            <a:endParaRPr lang="zh-CN" altLang="en-US">
              <a:solidFill>
                <a:srgbClr val="FF0000"/>
              </a:solidFill>
            </a:endParaRPr>
          </a:p>
        </p:txBody>
      </p:sp>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
        <p:nvSpPr>
          <p:cNvPr id="1201155" name="Rectangle 3"/>
          <p:cNvSpPr>
            <a:spLocks noChangeArrowheads="1"/>
          </p:cNvSpPr>
          <p:nvPr/>
        </p:nvSpPr>
        <p:spPr bwMode="auto">
          <a:xfrm>
            <a:off x="179388" y="4579938"/>
            <a:ext cx="8785225"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6.5  CPU</a:t>
            </a:r>
            <a:r>
              <a:rPr lang="zh-CN" altLang="en-US" sz="3800">
                <a:ea typeface="楷体_GB2312" pitchFamily="49" charset="-122"/>
              </a:rPr>
              <a:t>性能的测量与提高</a:t>
            </a:r>
            <a:endParaRPr lang="zh-CN" altLang="en-US" sz="3800">
              <a:solidFill>
                <a:srgbClr val="CC0000"/>
              </a:solidFill>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01154">
                                            <p:txEl>
                                              <p:pRg st="0" end="0"/>
                                            </p:txEl>
                                          </p:spTgt>
                                        </p:tgtEl>
                                        <p:attrNameLst>
                                          <p:attrName>style.visibility</p:attrName>
                                        </p:attrNameLst>
                                      </p:cBhvr>
                                      <p:to>
                                        <p:strVal val="visible"/>
                                      </p:to>
                                    </p:set>
                                    <p:anim calcmode="lin" valueType="num">
                                      <p:cBhvr>
                                        <p:cTn id="7" dur="500" fill="hold"/>
                                        <p:tgtEl>
                                          <p:spTgt spid="12011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011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011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011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01154">
                                            <p:txEl>
                                              <p:pRg st="1" end="1"/>
                                            </p:txEl>
                                          </p:spTgt>
                                        </p:tgtEl>
                                        <p:attrNameLst>
                                          <p:attrName>style.visibility</p:attrName>
                                        </p:attrNameLst>
                                      </p:cBhvr>
                                      <p:to>
                                        <p:strVal val="visible"/>
                                      </p:to>
                                    </p:set>
                                    <p:anim calcmode="lin" valueType="num">
                                      <p:cBhvr additive="base">
                                        <p:cTn id="14" dur="500" fill="hold"/>
                                        <p:tgtEl>
                                          <p:spTgt spid="12011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011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01155">
                                            <p:txEl>
                                              <p:pRg st="0" end="0"/>
                                            </p:txEl>
                                          </p:spTgt>
                                        </p:tgtEl>
                                        <p:attrNameLst>
                                          <p:attrName>style.visibility</p:attrName>
                                        </p:attrNameLst>
                                      </p:cBhvr>
                                      <p:to>
                                        <p:strVal val="visible"/>
                                      </p:to>
                                    </p:set>
                                    <p:anim calcmode="lin" valueType="num">
                                      <p:cBhvr additive="base">
                                        <p:cTn id="19" dur="500" fill="hold"/>
                                        <p:tgtEl>
                                          <p:spTgt spid="120115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11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1143B23A-C157-48AD-B0CE-7AD89FC7537B}" type="slidenum">
              <a:rPr lang="zh-CN" altLang="en-US"/>
              <a:pPr/>
              <a:t>101</a:t>
            </a:fld>
            <a:endParaRPr lang="en-US" altLang="zh-CN"/>
          </a:p>
        </p:txBody>
      </p:sp>
      <p:sp>
        <p:nvSpPr>
          <p:cNvPr id="1202178" name="Rectangle 2"/>
          <p:cNvSpPr>
            <a:spLocks noGrp="1" noChangeArrowheads="1"/>
          </p:cNvSpPr>
          <p:nvPr>
            <p:ph type="title"/>
          </p:nvPr>
        </p:nvSpPr>
        <p:spPr/>
        <p:txBody>
          <a:bodyPr/>
          <a:lstStyle/>
          <a:p>
            <a:r>
              <a:rPr lang="en-US" altLang="zh-CN"/>
              <a:t>6.5.1 </a:t>
            </a:r>
            <a:r>
              <a:rPr lang="zh-CN" altLang="en-US" b="0"/>
              <a:t>计算机系统性能测量</a:t>
            </a:r>
          </a:p>
        </p:txBody>
      </p:sp>
      <p:sp>
        <p:nvSpPr>
          <p:cNvPr id="1202179" name="Rectangle 3"/>
          <p:cNvSpPr>
            <a:spLocks noGrp="1" noChangeArrowheads="1"/>
          </p:cNvSpPr>
          <p:nvPr>
            <p:ph type="body" idx="1"/>
          </p:nvPr>
        </p:nvSpPr>
        <p:spPr>
          <a:xfrm>
            <a:off x="457200" y="549275"/>
            <a:ext cx="8578850" cy="2951163"/>
          </a:xfrm>
        </p:spPr>
        <p:txBody>
          <a:bodyPr/>
          <a:lstStyle/>
          <a:p>
            <a:r>
              <a:rPr lang="zh-CN" altLang="en-US">
                <a:solidFill>
                  <a:srgbClr val="CC0000"/>
                </a:solidFill>
              </a:rPr>
              <a:t>执行时间</a:t>
            </a:r>
            <a:r>
              <a:rPr lang="zh-CN" altLang="en-US"/>
              <a:t>（</a:t>
            </a:r>
            <a:r>
              <a:rPr lang="en-US" altLang="zh-CN"/>
              <a:t>execution time</a:t>
            </a:r>
            <a:r>
              <a:rPr lang="zh-CN" altLang="en-US"/>
              <a:t>）也称</a:t>
            </a:r>
            <a:r>
              <a:rPr lang="zh-CN" altLang="en-US">
                <a:solidFill>
                  <a:srgbClr val="CC0000"/>
                </a:solidFill>
              </a:rPr>
              <a:t>响应时间</a:t>
            </a:r>
            <a:r>
              <a:rPr lang="zh-CN" altLang="en-US"/>
              <a:t>，定义为一个任务从开始到完成所用的时间或计算机完成一个任务所用的</a:t>
            </a:r>
            <a:r>
              <a:rPr lang="zh-CN" altLang="en-US">
                <a:solidFill>
                  <a:srgbClr val="0000FF"/>
                </a:solidFill>
              </a:rPr>
              <a:t>总时间</a:t>
            </a:r>
            <a:r>
              <a:rPr lang="zh-CN" altLang="en-US"/>
              <a:t>。</a:t>
            </a:r>
          </a:p>
          <a:p>
            <a:r>
              <a:rPr lang="zh-CN" altLang="en-US">
                <a:solidFill>
                  <a:srgbClr val="CC0000"/>
                </a:solidFill>
              </a:rPr>
              <a:t>吞吐量</a:t>
            </a:r>
            <a:r>
              <a:rPr lang="zh-CN" altLang="en-US"/>
              <a:t>（</a:t>
            </a:r>
            <a:r>
              <a:rPr lang="en-US" altLang="zh-CN"/>
              <a:t>throughput</a:t>
            </a:r>
            <a:r>
              <a:rPr lang="zh-CN" altLang="en-US"/>
              <a:t>）定义为在给定时间内（并行）完成的</a:t>
            </a:r>
            <a:r>
              <a:rPr lang="zh-CN" altLang="en-US">
                <a:solidFill>
                  <a:srgbClr val="0000FF"/>
                </a:solidFill>
              </a:rPr>
              <a:t>总任务数</a:t>
            </a:r>
            <a:r>
              <a:rPr lang="zh-CN" altLang="en-US"/>
              <a:t>。</a:t>
            </a:r>
          </a:p>
          <a:p>
            <a:r>
              <a:rPr lang="zh-CN" altLang="en-US"/>
              <a:t>更快的</a:t>
            </a:r>
            <a:r>
              <a:rPr lang="en-US" altLang="zh-CN"/>
              <a:t>CPU</a:t>
            </a:r>
            <a:r>
              <a:rPr lang="zh-CN" altLang="en-US"/>
              <a:t>、多处理机系统</a:t>
            </a:r>
          </a:p>
        </p:txBody>
      </p:sp>
      <p:graphicFrame>
        <p:nvGraphicFramePr>
          <p:cNvPr id="1202180" name="Object 4"/>
          <p:cNvGraphicFramePr>
            <a:graphicFrameLocks noChangeAspect="1"/>
          </p:cNvGraphicFramePr>
          <p:nvPr/>
        </p:nvGraphicFramePr>
        <p:xfrm>
          <a:off x="1403350" y="3357563"/>
          <a:ext cx="3743325" cy="1169987"/>
        </p:xfrm>
        <a:graphic>
          <a:graphicData uri="http://schemas.openxmlformats.org/presentationml/2006/ole">
            <mc:AlternateContent xmlns:mc="http://schemas.openxmlformats.org/markup-compatibility/2006">
              <mc:Choice xmlns:v="urn:schemas-microsoft-com:vml" Requires="v">
                <p:oleObj spid="_x0000_s1202199" name="公式" r:id="rId3" imgW="1218671" imgH="380835" progId="Equation.3">
                  <p:embed/>
                </p:oleObj>
              </mc:Choice>
              <mc:Fallback>
                <p:oleObj name="公式" r:id="rId3" imgW="1218671" imgH="380835"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357563"/>
                        <a:ext cx="3743325" cy="1169987"/>
                      </a:xfrm>
                      <a:prstGeom prst="rect">
                        <a:avLst/>
                      </a:prstGeom>
                      <a:solidFill>
                        <a:srgbClr val="FFFF99"/>
                      </a:solidFill>
                      <a:ln w="28575">
                        <a:solidFill>
                          <a:srgbClr val="FF6600"/>
                        </a:solidFill>
                        <a:miter lim="800000"/>
                        <a:headEnd/>
                        <a:tailEnd/>
                      </a:ln>
                    </p:spPr>
                  </p:pic>
                </p:oleObj>
              </mc:Fallback>
            </mc:AlternateContent>
          </a:graphicData>
        </a:graphic>
      </p:graphicFrame>
      <p:graphicFrame>
        <p:nvGraphicFramePr>
          <p:cNvPr id="1202182" name="Object 6"/>
          <p:cNvGraphicFramePr>
            <a:graphicFrameLocks noChangeAspect="1"/>
          </p:cNvGraphicFramePr>
          <p:nvPr/>
        </p:nvGraphicFramePr>
        <p:xfrm>
          <a:off x="5795963" y="5013325"/>
          <a:ext cx="2808287" cy="1436688"/>
        </p:xfrm>
        <a:graphic>
          <a:graphicData uri="http://schemas.openxmlformats.org/presentationml/2006/ole">
            <mc:AlternateContent xmlns:mc="http://schemas.openxmlformats.org/markup-compatibility/2006">
              <mc:Choice xmlns:v="urn:schemas-microsoft-com:vml" Requires="v">
                <p:oleObj spid="_x0000_s1202200" name="公式" r:id="rId5" imgW="837836" imgH="431613" progId="Equation.3">
                  <p:embed/>
                </p:oleObj>
              </mc:Choice>
              <mc:Fallback>
                <p:oleObj name="公式" r:id="rId5" imgW="837836" imgH="431613"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5013325"/>
                        <a:ext cx="2808287" cy="1436688"/>
                      </a:xfrm>
                      <a:prstGeom prst="rect">
                        <a:avLst/>
                      </a:prstGeom>
                      <a:solidFill>
                        <a:srgbClr val="FFFF99"/>
                      </a:solidFill>
                      <a:ln w="28575">
                        <a:solidFill>
                          <a:srgbClr val="FF6600"/>
                        </a:solidFill>
                        <a:miter lim="800000"/>
                        <a:headEnd/>
                        <a:tailEnd/>
                      </a:ln>
                    </p:spPr>
                  </p:pic>
                </p:oleObj>
              </mc:Fallback>
            </mc:AlternateContent>
          </a:graphicData>
        </a:graphic>
      </p:graphicFrame>
      <p:sp>
        <p:nvSpPr>
          <p:cNvPr id="1202184" name="Rectangle 8"/>
          <p:cNvSpPr>
            <a:spLocks noChangeArrowheads="1"/>
          </p:cNvSpPr>
          <p:nvPr/>
        </p:nvSpPr>
        <p:spPr bwMode="auto">
          <a:xfrm>
            <a:off x="827088" y="4508500"/>
            <a:ext cx="5870575" cy="946150"/>
          </a:xfrm>
          <a:prstGeom prst="rect">
            <a:avLst/>
          </a:prstGeom>
          <a:noFill/>
          <a:ln w="28575" algn="ctr">
            <a:noFill/>
            <a:miter lim="800000"/>
            <a:headEnd/>
            <a:tailEnd/>
          </a:ln>
          <a:effectLst/>
        </p:spPr>
        <p:txBody>
          <a:bodyPr wrap="none" anchor="ctr">
            <a:spAutoFit/>
          </a:bodyPr>
          <a:lstStyle/>
          <a:p>
            <a:pPr algn="l"/>
            <a:r>
              <a:rPr kumimoji="1" lang="zh-CN" altLang="en-US" sz="2800">
                <a:ea typeface="楷体_GB2312" pitchFamily="49" charset="-122"/>
              </a:rPr>
              <a:t>相对性能（</a:t>
            </a:r>
            <a:r>
              <a:rPr kumimoji="1" lang="en-US" altLang="zh-CN" sz="2800">
                <a:ea typeface="楷体_GB2312" pitchFamily="49" charset="-122"/>
              </a:rPr>
              <a:t>relative performance</a:t>
            </a:r>
            <a:r>
              <a:rPr kumimoji="1" lang="zh-CN" altLang="en-US" sz="2800">
                <a:ea typeface="楷体_GB2312" pitchFamily="49" charset="-122"/>
              </a:rPr>
              <a:t>）或</a:t>
            </a:r>
          </a:p>
          <a:p>
            <a:pPr algn="l"/>
            <a:r>
              <a:rPr kumimoji="1" lang="zh-CN" altLang="en-US" sz="2800">
                <a:ea typeface="楷体_GB2312" pitchFamily="49" charset="-122"/>
              </a:rPr>
              <a:t>性能比（</a:t>
            </a:r>
            <a:r>
              <a:rPr kumimoji="1" lang="en-US" altLang="zh-CN" sz="2800">
                <a:ea typeface="楷体_GB2312" pitchFamily="49" charset="-122"/>
              </a:rPr>
              <a:t>performance ratio</a:t>
            </a:r>
            <a:r>
              <a:rPr kumimoji="1" lang="zh-CN" altLang="en-US" sz="2800">
                <a:ea typeface="楷体_GB2312" pitchFamily="49" charset="-122"/>
              </a:rPr>
              <a:t>）： </a:t>
            </a:r>
          </a:p>
        </p:txBody>
      </p:sp>
    </p:spTree>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EDCA04A-0480-4D8C-92A0-60608D153B88}" type="slidenum">
              <a:rPr lang="zh-CN" altLang="en-US"/>
              <a:pPr/>
              <a:t>102</a:t>
            </a:fld>
            <a:endParaRPr lang="en-US" altLang="zh-CN"/>
          </a:p>
        </p:txBody>
      </p:sp>
      <p:sp>
        <p:nvSpPr>
          <p:cNvPr id="1203202"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a:t>
            </a:r>
          </a:p>
        </p:txBody>
      </p:sp>
      <p:sp>
        <p:nvSpPr>
          <p:cNvPr id="1203203" name="Rectangle 3"/>
          <p:cNvSpPr>
            <a:spLocks noGrp="1" noChangeArrowheads="1"/>
          </p:cNvSpPr>
          <p:nvPr>
            <p:ph type="body" idx="1"/>
          </p:nvPr>
        </p:nvSpPr>
        <p:spPr>
          <a:xfrm>
            <a:off x="1331913" y="1052513"/>
            <a:ext cx="5627687" cy="2592387"/>
          </a:xfrm>
        </p:spPr>
        <p:txBody>
          <a:bodyPr/>
          <a:lstStyle/>
          <a:p>
            <a:pPr marL="622300" indent="-622300">
              <a:spcBef>
                <a:spcPct val="30000"/>
              </a:spcBef>
              <a:buClr>
                <a:srgbClr val="0000FF"/>
              </a:buClr>
              <a:buSzPct val="130000"/>
              <a:buFont typeface="Wingdings" pitchFamily="2" charset="2"/>
              <a:buChar char="!"/>
            </a:pPr>
            <a:r>
              <a:rPr lang="en-US" altLang="zh-CN"/>
              <a:t>CPU </a:t>
            </a:r>
            <a:r>
              <a:rPr lang="zh-CN" altLang="en-US"/>
              <a:t>时间</a:t>
            </a:r>
          </a:p>
          <a:p>
            <a:pPr marL="622300" indent="-622300">
              <a:spcBef>
                <a:spcPct val="30000"/>
              </a:spcBef>
              <a:buClr>
                <a:srgbClr val="0000FF"/>
              </a:buClr>
              <a:buSzPct val="130000"/>
              <a:buFont typeface="Wingdings" pitchFamily="2" charset="2"/>
              <a:buChar char="!"/>
            </a:pPr>
            <a:r>
              <a:rPr lang="en-US" altLang="zh-CN"/>
              <a:t>CPI</a:t>
            </a:r>
          </a:p>
          <a:p>
            <a:pPr marL="622300" indent="-622300">
              <a:spcBef>
                <a:spcPct val="30000"/>
              </a:spcBef>
              <a:buClr>
                <a:srgbClr val="0000FF"/>
              </a:buClr>
              <a:buSzPct val="130000"/>
              <a:buFont typeface="Wingdings" pitchFamily="2" charset="2"/>
              <a:buChar char="!"/>
            </a:pPr>
            <a:r>
              <a:rPr lang="en-US" altLang="zh-CN"/>
              <a:t>MIPS</a:t>
            </a:r>
          </a:p>
          <a:p>
            <a:pPr marL="622300" indent="-622300">
              <a:spcBef>
                <a:spcPct val="30000"/>
              </a:spcBef>
              <a:buClr>
                <a:srgbClr val="0000FF"/>
              </a:buClr>
              <a:buSzPct val="130000"/>
              <a:buFont typeface="Wingdings" pitchFamily="2" charset="2"/>
              <a:buChar char="!"/>
            </a:pPr>
            <a:r>
              <a:rPr lang="en-US" altLang="zh-CN"/>
              <a:t>FLOPS</a:t>
            </a:r>
          </a:p>
        </p:txBody>
      </p:sp>
    </p:spTree>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D3BFE87-13EB-49CD-81B5-49E417C52DDB}" type="slidenum">
              <a:rPr lang="zh-CN" altLang="en-US"/>
              <a:pPr/>
              <a:t>103</a:t>
            </a:fld>
            <a:endParaRPr lang="en-US" altLang="zh-CN"/>
          </a:p>
        </p:txBody>
      </p:sp>
      <p:sp>
        <p:nvSpPr>
          <p:cNvPr id="1204226"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1. </a:t>
            </a:r>
            <a:r>
              <a:rPr lang="en-US" altLang="zh-CN" sz="2800">
                <a:solidFill>
                  <a:srgbClr val="FF6600"/>
                </a:solidFill>
                <a:ea typeface="黑体" pitchFamily="2" charset="-122"/>
              </a:rPr>
              <a:t>CPU</a:t>
            </a:r>
            <a:r>
              <a:rPr lang="zh-CN" altLang="en-US" sz="2800">
                <a:solidFill>
                  <a:srgbClr val="FF6600"/>
                </a:solidFill>
                <a:ea typeface="黑体" pitchFamily="2" charset="-122"/>
              </a:rPr>
              <a:t>时间</a:t>
            </a:r>
          </a:p>
        </p:txBody>
      </p:sp>
      <p:sp>
        <p:nvSpPr>
          <p:cNvPr id="1204227" name="Rectangle 3"/>
          <p:cNvSpPr>
            <a:spLocks noGrp="1" noChangeArrowheads="1"/>
          </p:cNvSpPr>
          <p:nvPr>
            <p:ph type="body" idx="1"/>
          </p:nvPr>
        </p:nvSpPr>
        <p:spPr>
          <a:xfrm>
            <a:off x="457200" y="620713"/>
            <a:ext cx="8578850" cy="6048375"/>
          </a:xfrm>
        </p:spPr>
        <p:txBody>
          <a:bodyPr/>
          <a:lstStyle/>
          <a:p>
            <a:pPr>
              <a:spcBef>
                <a:spcPct val="10000"/>
              </a:spcBef>
            </a:pPr>
            <a:r>
              <a:rPr lang="en-US" altLang="zh-CN">
                <a:solidFill>
                  <a:srgbClr val="CC0000"/>
                </a:solidFill>
              </a:rPr>
              <a:t>CPU</a:t>
            </a:r>
            <a:r>
              <a:rPr lang="zh-CN" altLang="en-US">
                <a:solidFill>
                  <a:srgbClr val="CC0000"/>
                </a:solidFill>
              </a:rPr>
              <a:t>时间</a:t>
            </a:r>
            <a:r>
              <a:rPr lang="zh-CN" altLang="en-US"/>
              <a:t>：运行一个程序所花费的时间。</a:t>
            </a:r>
          </a:p>
          <a:p>
            <a:pPr>
              <a:spcBef>
                <a:spcPct val="10000"/>
              </a:spcBef>
            </a:pPr>
            <a:r>
              <a:rPr lang="zh-CN" altLang="en-US">
                <a:solidFill>
                  <a:srgbClr val="CC0000"/>
                </a:solidFill>
              </a:rPr>
              <a:t>响应时间</a:t>
            </a:r>
            <a:r>
              <a:rPr lang="zh-CN" altLang="en-US"/>
              <a:t>：</a:t>
            </a:r>
            <a:r>
              <a:rPr lang="en-US" altLang="zh-CN">
                <a:solidFill>
                  <a:srgbClr val="0000FF"/>
                </a:solidFill>
              </a:rPr>
              <a:t>CPU</a:t>
            </a:r>
            <a:r>
              <a:rPr lang="zh-CN" altLang="en-US">
                <a:solidFill>
                  <a:srgbClr val="0000FF"/>
                </a:solidFill>
              </a:rPr>
              <a:t>时间</a:t>
            </a:r>
            <a:r>
              <a:rPr lang="zh-CN" altLang="en-US"/>
              <a:t>与</a:t>
            </a:r>
            <a:r>
              <a:rPr lang="zh-CN" altLang="en-US">
                <a:solidFill>
                  <a:srgbClr val="0000FF"/>
                </a:solidFill>
              </a:rPr>
              <a:t>等待时间</a:t>
            </a:r>
            <a:r>
              <a:rPr lang="zh-CN" altLang="en-US"/>
              <a:t>（包括用于磁盘访问、存储器访问、</a:t>
            </a:r>
            <a:r>
              <a:rPr lang="en-US" altLang="zh-CN"/>
              <a:t>I/O</a:t>
            </a:r>
            <a:r>
              <a:rPr lang="zh-CN" altLang="en-US"/>
              <a:t>操作、操作系统开销等时间）的总和。</a:t>
            </a:r>
          </a:p>
          <a:p>
            <a:pPr>
              <a:spcBef>
                <a:spcPct val="10000"/>
              </a:spcBef>
            </a:pPr>
            <a:r>
              <a:rPr lang="zh-CN" altLang="en-US"/>
              <a:t>假设计算机的时钟周期为</a:t>
            </a:r>
            <a:r>
              <a:rPr lang="en-US" altLang="zh-CN" i="1"/>
              <a:t>T</a:t>
            </a:r>
            <a:r>
              <a:rPr lang="en-US" altLang="zh-CN" i="1" baseline="-25000"/>
              <a:t>CLK</a:t>
            </a:r>
            <a:r>
              <a:rPr lang="zh-CN" altLang="en-US"/>
              <a:t>，执行某程序时，</a:t>
            </a:r>
            <a:r>
              <a:rPr lang="en-US" altLang="zh-CN"/>
              <a:t>CPU</a:t>
            </a:r>
            <a:r>
              <a:rPr lang="zh-CN" altLang="en-US"/>
              <a:t>需要使用</a:t>
            </a:r>
            <a:r>
              <a:rPr lang="en-US" altLang="zh-CN" i="1"/>
              <a:t>N</a:t>
            </a:r>
            <a:r>
              <a:rPr lang="zh-CN" altLang="en-US"/>
              <a:t>个时钟周期，那么，</a:t>
            </a:r>
            <a:r>
              <a:rPr lang="en-US" altLang="zh-CN"/>
              <a:t>CPU</a:t>
            </a:r>
            <a:r>
              <a:rPr lang="zh-CN" altLang="en-US"/>
              <a:t>执行该程序所用时间为：</a:t>
            </a:r>
          </a:p>
          <a:p>
            <a:pPr>
              <a:spcBef>
                <a:spcPct val="10000"/>
              </a:spcBef>
            </a:pPr>
            <a:endParaRPr lang="en-US" altLang="zh-CN"/>
          </a:p>
          <a:p>
            <a:pPr>
              <a:spcBef>
                <a:spcPct val="10000"/>
              </a:spcBef>
            </a:pPr>
            <a:endParaRPr lang="en-US" altLang="zh-CN"/>
          </a:p>
          <a:p>
            <a:pPr>
              <a:spcBef>
                <a:spcPct val="10000"/>
              </a:spcBef>
            </a:pPr>
            <a:endParaRPr lang="en-US" altLang="zh-CN"/>
          </a:p>
          <a:p>
            <a:pPr>
              <a:spcBef>
                <a:spcPct val="10000"/>
              </a:spcBef>
            </a:pPr>
            <a:endParaRPr lang="en-US" altLang="zh-CN"/>
          </a:p>
          <a:p>
            <a:pPr>
              <a:spcBef>
                <a:spcPct val="10000"/>
              </a:spcBef>
            </a:pPr>
            <a:r>
              <a:rPr lang="en-US" altLang="zh-CN"/>
              <a:t>CPU</a:t>
            </a:r>
            <a:r>
              <a:rPr lang="zh-CN" altLang="en-US"/>
              <a:t>执行一段程序所用的时间与该程序所包含的指令数成正比 </a:t>
            </a:r>
            <a:r>
              <a:rPr lang="zh-CN" altLang="zh-CN">
                <a:latin typeface="宋体" pitchFamily="2" charset="-122"/>
                <a:ea typeface="宋体" pitchFamily="2" charset="-122"/>
              </a:rPr>
              <a:t>→</a:t>
            </a:r>
            <a:r>
              <a:rPr lang="zh-CN" altLang="en-US">
                <a:ea typeface="宋体" pitchFamily="2" charset="-122"/>
              </a:rPr>
              <a:t> </a:t>
            </a:r>
            <a:r>
              <a:rPr lang="zh-CN" altLang="en-US"/>
              <a:t>编译器、指令集</a:t>
            </a:r>
            <a:endParaRPr lang="en-US" altLang="zh-CN"/>
          </a:p>
        </p:txBody>
      </p:sp>
      <p:graphicFrame>
        <p:nvGraphicFramePr>
          <p:cNvPr id="1204228" name="Object 4"/>
          <p:cNvGraphicFramePr>
            <a:graphicFrameLocks noChangeAspect="1"/>
          </p:cNvGraphicFramePr>
          <p:nvPr/>
        </p:nvGraphicFramePr>
        <p:xfrm>
          <a:off x="698500" y="3881438"/>
          <a:ext cx="8121650" cy="1563687"/>
        </p:xfrm>
        <a:graphic>
          <a:graphicData uri="http://schemas.openxmlformats.org/presentationml/2006/ole">
            <mc:AlternateContent xmlns:mc="http://schemas.openxmlformats.org/markup-compatibility/2006">
              <mc:Choice xmlns:v="urn:schemas-microsoft-com:vml" Requires="v">
                <p:oleObj spid="_x0000_s1204237" name="公式" r:id="rId3" imgW="3543120" imgH="685800" progId="Equation.3">
                  <p:embed/>
                </p:oleObj>
              </mc:Choice>
              <mc:Fallback>
                <p:oleObj name="公式" r:id="rId3" imgW="3543120" imgH="685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3881438"/>
                        <a:ext cx="8121650" cy="1563687"/>
                      </a:xfrm>
                      <a:prstGeom prst="rect">
                        <a:avLst/>
                      </a:prstGeom>
                      <a:solidFill>
                        <a:srgbClr val="FFFF99"/>
                      </a:solidFill>
                      <a:ln w="28575">
                        <a:solidFill>
                          <a:srgbClr val="FF6600"/>
                        </a:solidFill>
                        <a:miter lim="800000"/>
                        <a:headEnd/>
                        <a:tailEnd/>
                      </a:ln>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61D85A7B-8A1E-44F5-8770-9DDC7488C94F}" type="slidenum">
              <a:rPr lang="zh-CN" altLang="en-US"/>
              <a:pPr/>
              <a:t>104</a:t>
            </a:fld>
            <a:endParaRPr lang="en-US" altLang="zh-CN"/>
          </a:p>
        </p:txBody>
      </p:sp>
      <p:sp>
        <p:nvSpPr>
          <p:cNvPr id="1205250"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1. </a:t>
            </a:r>
            <a:r>
              <a:rPr lang="en-US" altLang="zh-CN" sz="2800">
                <a:solidFill>
                  <a:srgbClr val="FF6600"/>
                </a:solidFill>
                <a:ea typeface="黑体" pitchFamily="2" charset="-122"/>
              </a:rPr>
              <a:t>CPU</a:t>
            </a:r>
            <a:r>
              <a:rPr lang="zh-CN" altLang="en-US" sz="2800">
                <a:solidFill>
                  <a:srgbClr val="FF6600"/>
                </a:solidFill>
                <a:ea typeface="黑体" pitchFamily="2" charset="-122"/>
              </a:rPr>
              <a:t>时间</a:t>
            </a:r>
          </a:p>
        </p:txBody>
      </p:sp>
      <p:sp>
        <p:nvSpPr>
          <p:cNvPr id="1205251" name="Rectangle 3"/>
          <p:cNvSpPr>
            <a:spLocks noGrp="1" noChangeArrowheads="1"/>
          </p:cNvSpPr>
          <p:nvPr>
            <p:ph type="body" idx="1"/>
          </p:nvPr>
        </p:nvSpPr>
        <p:spPr>
          <a:xfrm>
            <a:off x="250825" y="620713"/>
            <a:ext cx="8785225" cy="2592387"/>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smtClean="0"/>
              <a:t>6.1】</a:t>
            </a:r>
            <a:r>
              <a:rPr lang="zh-CN" altLang="en-US" sz="2400"/>
              <a:t>计算机</a:t>
            </a:r>
            <a:r>
              <a:rPr lang="en-US" altLang="zh-CN" sz="2400">
                <a:solidFill>
                  <a:srgbClr val="0000FF"/>
                </a:solidFill>
              </a:rPr>
              <a:t>A</a:t>
            </a:r>
            <a:r>
              <a:rPr lang="zh-CN" altLang="en-US" sz="2400"/>
              <a:t>执行某程序用时</a:t>
            </a:r>
            <a:r>
              <a:rPr lang="en-US" altLang="zh-CN" sz="2400">
                <a:solidFill>
                  <a:srgbClr val="0000FF"/>
                </a:solidFill>
              </a:rPr>
              <a:t>20s</a:t>
            </a:r>
            <a:r>
              <a:rPr lang="zh-CN" altLang="en-US" sz="2400"/>
              <a:t>，时钟为</a:t>
            </a:r>
            <a:r>
              <a:rPr lang="en-US" altLang="zh-CN" sz="2400">
                <a:solidFill>
                  <a:srgbClr val="0000FF"/>
                </a:solidFill>
              </a:rPr>
              <a:t>1.5GHz</a:t>
            </a:r>
            <a:r>
              <a:rPr lang="zh-CN" altLang="en-US" sz="2400"/>
              <a:t>，设计者现要构建计算机</a:t>
            </a:r>
            <a:r>
              <a:rPr lang="en-US" altLang="zh-CN" sz="2400">
                <a:solidFill>
                  <a:srgbClr val="FF0066"/>
                </a:solidFill>
              </a:rPr>
              <a:t>B</a:t>
            </a:r>
            <a:r>
              <a:rPr lang="zh-CN" altLang="en-US" sz="2400"/>
              <a:t>，使它以</a:t>
            </a:r>
            <a:r>
              <a:rPr lang="en-US" altLang="zh-CN" sz="2400">
                <a:solidFill>
                  <a:srgbClr val="FF0066"/>
                </a:solidFill>
              </a:rPr>
              <a:t>10s</a:t>
            </a:r>
            <a:r>
              <a:rPr lang="zh-CN" altLang="en-US" sz="2400"/>
              <a:t>的执行时间运行该程序。设计者已确定增加时钟频率是可行的，但会影响</a:t>
            </a:r>
            <a:r>
              <a:rPr lang="en-US" altLang="zh-CN" sz="2400"/>
              <a:t>CPU</a:t>
            </a:r>
            <a:r>
              <a:rPr lang="zh-CN" altLang="en-US" sz="2400"/>
              <a:t>设计的其余部分，使得计算机</a:t>
            </a:r>
            <a:r>
              <a:rPr lang="en-US" altLang="zh-CN" sz="2400"/>
              <a:t>B</a:t>
            </a:r>
            <a:r>
              <a:rPr lang="zh-CN" altLang="en-US" sz="2400"/>
              <a:t>需要</a:t>
            </a:r>
            <a:r>
              <a:rPr lang="en-US" altLang="zh-CN" sz="2400">
                <a:solidFill>
                  <a:srgbClr val="FF0066"/>
                </a:solidFill>
              </a:rPr>
              <a:t>1.2</a:t>
            </a:r>
            <a:r>
              <a:rPr lang="zh-CN" altLang="en-US" sz="2400">
                <a:solidFill>
                  <a:srgbClr val="FF0066"/>
                </a:solidFill>
              </a:rPr>
              <a:t>倍于计算机</a:t>
            </a:r>
            <a:r>
              <a:rPr lang="en-US" altLang="zh-CN" sz="2400">
                <a:solidFill>
                  <a:srgbClr val="FF0066"/>
                </a:solidFill>
              </a:rPr>
              <a:t>A</a:t>
            </a:r>
            <a:r>
              <a:rPr lang="zh-CN" altLang="en-US" sz="2400">
                <a:solidFill>
                  <a:srgbClr val="FF0066"/>
                </a:solidFill>
              </a:rPr>
              <a:t>的时钟数</a:t>
            </a:r>
            <a:r>
              <a:rPr lang="zh-CN" altLang="en-US" sz="2400"/>
              <a:t>来运行该程序，那么，设计者为</a:t>
            </a:r>
            <a:r>
              <a:rPr lang="en-US" altLang="zh-CN" sz="2400"/>
              <a:t>B</a:t>
            </a:r>
            <a:r>
              <a:rPr lang="zh-CN" altLang="en-US" sz="2400"/>
              <a:t>应选择多大的</a:t>
            </a:r>
            <a:r>
              <a:rPr lang="zh-CN" altLang="en-US" sz="2400">
                <a:solidFill>
                  <a:srgbClr val="FF0066"/>
                </a:solidFill>
              </a:rPr>
              <a:t>时钟频率</a:t>
            </a:r>
            <a:r>
              <a:rPr lang="zh-CN" altLang="en-US" sz="2400"/>
              <a:t>？</a:t>
            </a:r>
          </a:p>
          <a:p>
            <a:pPr marL="0" indent="0">
              <a:spcBef>
                <a:spcPct val="10000"/>
              </a:spcBef>
              <a:buFont typeface="Wingdings" pitchFamily="2" charset="2"/>
              <a:buNone/>
            </a:pPr>
            <a:r>
              <a:rPr lang="en-US" altLang="zh-CN" sz="2400"/>
              <a:t>【</a:t>
            </a:r>
            <a:r>
              <a:rPr lang="zh-CN" altLang="en-US" sz="2400"/>
              <a:t>解</a:t>
            </a:r>
            <a:r>
              <a:rPr lang="en-US" altLang="zh-CN" sz="2400"/>
              <a:t>】</a:t>
            </a:r>
          </a:p>
        </p:txBody>
      </p:sp>
      <p:sp>
        <p:nvSpPr>
          <p:cNvPr id="1205259" name="Rectangle 11"/>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61D85A7B-8A1E-44F5-8770-9DDC7488C94F}" type="slidenum">
              <a:rPr lang="zh-CN" altLang="en-US"/>
              <a:pPr/>
              <a:t>105</a:t>
            </a:fld>
            <a:endParaRPr lang="en-US" altLang="zh-CN"/>
          </a:p>
        </p:txBody>
      </p:sp>
      <p:sp>
        <p:nvSpPr>
          <p:cNvPr id="1205250"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1. </a:t>
            </a:r>
            <a:r>
              <a:rPr lang="en-US" altLang="zh-CN" sz="2800">
                <a:solidFill>
                  <a:srgbClr val="FF6600"/>
                </a:solidFill>
                <a:ea typeface="黑体" pitchFamily="2" charset="-122"/>
              </a:rPr>
              <a:t>CPU</a:t>
            </a:r>
            <a:r>
              <a:rPr lang="zh-CN" altLang="en-US" sz="2800">
                <a:solidFill>
                  <a:srgbClr val="FF6600"/>
                </a:solidFill>
                <a:ea typeface="黑体" pitchFamily="2" charset="-122"/>
              </a:rPr>
              <a:t>时间</a:t>
            </a:r>
          </a:p>
        </p:txBody>
      </p:sp>
      <p:sp>
        <p:nvSpPr>
          <p:cNvPr id="1205251" name="Rectangle 3"/>
          <p:cNvSpPr>
            <a:spLocks noGrp="1" noChangeArrowheads="1"/>
          </p:cNvSpPr>
          <p:nvPr>
            <p:ph type="body" idx="1"/>
          </p:nvPr>
        </p:nvSpPr>
        <p:spPr>
          <a:xfrm>
            <a:off x="250825" y="620713"/>
            <a:ext cx="8785225" cy="2592387"/>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smtClean="0"/>
              <a:t>6.1】</a:t>
            </a:r>
            <a:r>
              <a:rPr lang="zh-CN" altLang="en-US" sz="2400"/>
              <a:t>计算机</a:t>
            </a:r>
            <a:r>
              <a:rPr lang="en-US" altLang="zh-CN" sz="2400">
                <a:solidFill>
                  <a:srgbClr val="0000FF"/>
                </a:solidFill>
              </a:rPr>
              <a:t>A</a:t>
            </a:r>
            <a:r>
              <a:rPr lang="zh-CN" altLang="en-US" sz="2400"/>
              <a:t>执行某程序用时</a:t>
            </a:r>
            <a:r>
              <a:rPr lang="en-US" altLang="zh-CN" sz="2400">
                <a:solidFill>
                  <a:srgbClr val="0000FF"/>
                </a:solidFill>
              </a:rPr>
              <a:t>20s</a:t>
            </a:r>
            <a:r>
              <a:rPr lang="zh-CN" altLang="en-US" sz="2400"/>
              <a:t>，时钟为</a:t>
            </a:r>
            <a:r>
              <a:rPr lang="en-US" altLang="zh-CN" sz="2400">
                <a:solidFill>
                  <a:srgbClr val="0000FF"/>
                </a:solidFill>
              </a:rPr>
              <a:t>1.5GHz</a:t>
            </a:r>
            <a:r>
              <a:rPr lang="zh-CN" altLang="en-US" sz="2400"/>
              <a:t>，设计者现要构建计算机</a:t>
            </a:r>
            <a:r>
              <a:rPr lang="en-US" altLang="zh-CN" sz="2400">
                <a:solidFill>
                  <a:srgbClr val="FF0066"/>
                </a:solidFill>
              </a:rPr>
              <a:t>B</a:t>
            </a:r>
            <a:r>
              <a:rPr lang="zh-CN" altLang="en-US" sz="2400"/>
              <a:t>，使它以</a:t>
            </a:r>
            <a:r>
              <a:rPr lang="en-US" altLang="zh-CN" sz="2400">
                <a:solidFill>
                  <a:srgbClr val="FF0066"/>
                </a:solidFill>
              </a:rPr>
              <a:t>10s</a:t>
            </a:r>
            <a:r>
              <a:rPr lang="zh-CN" altLang="en-US" sz="2400"/>
              <a:t>的执行时间运行该程序。设计者已确定增加时钟频率是可行的，但会影响</a:t>
            </a:r>
            <a:r>
              <a:rPr lang="en-US" altLang="zh-CN" sz="2400"/>
              <a:t>CPU</a:t>
            </a:r>
            <a:r>
              <a:rPr lang="zh-CN" altLang="en-US" sz="2400"/>
              <a:t>设计的其余部分，使得计算机</a:t>
            </a:r>
            <a:r>
              <a:rPr lang="en-US" altLang="zh-CN" sz="2400"/>
              <a:t>B</a:t>
            </a:r>
            <a:r>
              <a:rPr lang="zh-CN" altLang="en-US" sz="2400"/>
              <a:t>需要</a:t>
            </a:r>
            <a:r>
              <a:rPr lang="en-US" altLang="zh-CN" sz="2400">
                <a:solidFill>
                  <a:srgbClr val="FF0066"/>
                </a:solidFill>
              </a:rPr>
              <a:t>1.2</a:t>
            </a:r>
            <a:r>
              <a:rPr lang="zh-CN" altLang="en-US" sz="2400">
                <a:solidFill>
                  <a:srgbClr val="FF0066"/>
                </a:solidFill>
              </a:rPr>
              <a:t>倍于计算机</a:t>
            </a:r>
            <a:r>
              <a:rPr lang="en-US" altLang="zh-CN" sz="2400">
                <a:solidFill>
                  <a:srgbClr val="FF0066"/>
                </a:solidFill>
              </a:rPr>
              <a:t>A</a:t>
            </a:r>
            <a:r>
              <a:rPr lang="zh-CN" altLang="en-US" sz="2400">
                <a:solidFill>
                  <a:srgbClr val="FF0066"/>
                </a:solidFill>
              </a:rPr>
              <a:t>的时钟数</a:t>
            </a:r>
            <a:r>
              <a:rPr lang="zh-CN" altLang="en-US" sz="2400"/>
              <a:t>来运行该程序，那么，设计者为</a:t>
            </a:r>
            <a:r>
              <a:rPr lang="en-US" altLang="zh-CN" sz="2400"/>
              <a:t>B</a:t>
            </a:r>
            <a:r>
              <a:rPr lang="zh-CN" altLang="en-US" sz="2400"/>
              <a:t>应选择多大的</a:t>
            </a:r>
            <a:r>
              <a:rPr lang="zh-CN" altLang="en-US" sz="2400">
                <a:solidFill>
                  <a:srgbClr val="FF0066"/>
                </a:solidFill>
              </a:rPr>
              <a:t>时钟频率</a:t>
            </a:r>
            <a:r>
              <a:rPr lang="zh-CN" altLang="en-US" sz="2400"/>
              <a:t>？</a:t>
            </a:r>
          </a:p>
          <a:p>
            <a:pPr marL="0" indent="0">
              <a:spcBef>
                <a:spcPct val="10000"/>
              </a:spcBef>
              <a:buFont typeface="Wingdings" pitchFamily="2" charset="2"/>
              <a:buNone/>
            </a:pPr>
            <a:r>
              <a:rPr lang="en-US" altLang="zh-CN" sz="2400"/>
              <a:t>【</a:t>
            </a:r>
            <a:r>
              <a:rPr lang="zh-CN" altLang="en-US" sz="2400"/>
              <a:t>解</a:t>
            </a:r>
            <a:r>
              <a:rPr lang="en-US" altLang="zh-CN" sz="2400"/>
              <a:t>】</a:t>
            </a:r>
          </a:p>
        </p:txBody>
      </p:sp>
      <p:graphicFrame>
        <p:nvGraphicFramePr>
          <p:cNvPr id="1205254" name="Object 6"/>
          <p:cNvGraphicFramePr>
            <a:graphicFrameLocks noChangeAspect="1"/>
          </p:cNvGraphicFramePr>
          <p:nvPr/>
        </p:nvGraphicFramePr>
        <p:xfrm>
          <a:off x="1216025" y="2506663"/>
          <a:ext cx="2851150" cy="1220787"/>
        </p:xfrm>
        <a:graphic>
          <a:graphicData uri="http://schemas.openxmlformats.org/presentationml/2006/ole">
            <mc:AlternateContent xmlns:mc="http://schemas.openxmlformats.org/markup-compatibility/2006">
              <mc:Choice xmlns:v="urn:schemas-microsoft-com:vml" Requires="v">
                <p:oleObj spid="_x0000_s1205293" name="公式" r:id="rId3" imgW="1015920" imgH="431640" progId="Equation.3">
                  <p:embed/>
                </p:oleObj>
              </mc:Choice>
              <mc:Fallback>
                <p:oleObj name="公式" r:id="rId3" imgW="1015920" imgH="431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2506663"/>
                        <a:ext cx="2851150" cy="122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5256" name="Object 8"/>
          <p:cNvGraphicFramePr>
            <a:graphicFrameLocks noChangeAspect="1"/>
          </p:cNvGraphicFramePr>
          <p:nvPr/>
        </p:nvGraphicFramePr>
        <p:xfrm>
          <a:off x="166688" y="3627438"/>
          <a:ext cx="8797925" cy="669925"/>
        </p:xfrm>
        <a:graphic>
          <a:graphicData uri="http://schemas.openxmlformats.org/presentationml/2006/ole">
            <mc:AlternateContent xmlns:mc="http://schemas.openxmlformats.org/markup-compatibility/2006">
              <mc:Choice xmlns:v="urn:schemas-microsoft-com:vml" Requires="v">
                <p:oleObj spid="_x0000_s1205294" name="公式" r:id="rId5" imgW="3174840" imgH="241200" progId="Equation.3">
                  <p:embed/>
                </p:oleObj>
              </mc:Choice>
              <mc:Fallback>
                <p:oleObj name="公式" r:id="rId5" imgW="3174840" imgH="2412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88" y="3627438"/>
                        <a:ext cx="879792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5259" name="Rectangle 11"/>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05258" name="Object 10"/>
          <p:cNvGraphicFramePr>
            <a:graphicFrameLocks noChangeAspect="1"/>
          </p:cNvGraphicFramePr>
          <p:nvPr/>
        </p:nvGraphicFramePr>
        <p:xfrm>
          <a:off x="1258888" y="4332288"/>
          <a:ext cx="5503862" cy="1163637"/>
        </p:xfrm>
        <a:graphic>
          <a:graphicData uri="http://schemas.openxmlformats.org/presentationml/2006/ole">
            <mc:AlternateContent xmlns:mc="http://schemas.openxmlformats.org/markup-compatibility/2006">
              <mc:Choice xmlns:v="urn:schemas-microsoft-com:vml" Requires="v">
                <p:oleObj spid="_x0000_s1205295" name="公式" r:id="rId7" imgW="2057400" imgH="431640" progId="Equation.3">
                  <p:embed/>
                </p:oleObj>
              </mc:Choice>
              <mc:Fallback>
                <p:oleObj name="公式" r:id="rId7" imgW="2057400" imgH="43164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332288"/>
                        <a:ext cx="5503862"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5260" name="Object 12"/>
          <p:cNvGraphicFramePr>
            <a:graphicFrameLocks noChangeAspect="1"/>
          </p:cNvGraphicFramePr>
          <p:nvPr/>
        </p:nvGraphicFramePr>
        <p:xfrm>
          <a:off x="217488" y="5568950"/>
          <a:ext cx="7378700" cy="1173163"/>
        </p:xfrm>
        <a:graphic>
          <a:graphicData uri="http://schemas.openxmlformats.org/presentationml/2006/ole">
            <mc:AlternateContent xmlns:mc="http://schemas.openxmlformats.org/markup-compatibility/2006">
              <mc:Choice xmlns:v="urn:schemas-microsoft-com:vml" Requires="v">
                <p:oleObj spid="_x0000_s1205296" name="公式" r:id="rId9" imgW="2857320" imgH="457200" progId="Equation.3">
                  <p:embed/>
                </p:oleObj>
              </mc:Choice>
              <mc:Fallback>
                <p:oleObj name="公式" r:id="rId9" imgW="2857320" imgH="45720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488" y="5568950"/>
                        <a:ext cx="7378700"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5716B32D-C604-4CF4-9035-D5C4E86FD07E}" type="slidenum">
              <a:rPr lang="zh-CN" altLang="en-US"/>
              <a:pPr/>
              <a:t>106</a:t>
            </a:fld>
            <a:endParaRPr lang="en-US" altLang="zh-CN"/>
          </a:p>
        </p:txBody>
      </p:sp>
      <p:sp>
        <p:nvSpPr>
          <p:cNvPr id="1206274"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2. </a:t>
            </a:r>
            <a:r>
              <a:rPr lang="en-US" altLang="zh-CN" sz="2800">
                <a:solidFill>
                  <a:srgbClr val="FF6600"/>
                </a:solidFill>
                <a:ea typeface="黑体" pitchFamily="2" charset="-122"/>
              </a:rPr>
              <a:t>CPI</a:t>
            </a:r>
          </a:p>
        </p:txBody>
      </p:sp>
      <p:sp>
        <p:nvSpPr>
          <p:cNvPr id="1206275" name="Rectangle 3"/>
          <p:cNvSpPr>
            <a:spLocks noGrp="1" noChangeArrowheads="1"/>
          </p:cNvSpPr>
          <p:nvPr>
            <p:ph type="body" idx="1"/>
          </p:nvPr>
        </p:nvSpPr>
        <p:spPr>
          <a:xfrm>
            <a:off x="250825" y="620713"/>
            <a:ext cx="8785225" cy="2735262"/>
          </a:xfrm>
        </p:spPr>
        <p:txBody>
          <a:bodyPr/>
          <a:lstStyle/>
          <a:p>
            <a:pPr marL="0" indent="0">
              <a:spcBef>
                <a:spcPct val="10000"/>
              </a:spcBef>
              <a:buFont typeface="Wingdings" pitchFamily="2" charset="2"/>
              <a:buNone/>
            </a:pPr>
            <a:r>
              <a:rPr lang="en-US" altLang="zh-CN" i="1"/>
              <a:t>CPI</a:t>
            </a:r>
            <a:r>
              <a:rPr lang="zh-CN" altLang="en-US" smtClean="0"/>
              <a:t>（</a:t>
            </a:r>
            <a:r>
              <a:rPr lang="en-US" altLang="zh-CN" smtClean="0">
                <a:solidFill>
                  <a:srgbClr val="FF0000"/>
                </a:solidFill>
              </a:rPr>
              <a:t>C</a:t>
            </a:r>
            <a:r>
              <a:rPr lang="en-US" altLang="zh-CN" smtClean="0"/>
              <a:t>lock </a:t>
            </a:r>
            <a:r>
              <a:rPr lang="en-US" altLang="zh-CN"/>
              <a:t>cycles </a:t>
            </a:r>
            <a:r>
              <a:rPr lang="en-US" altLang="zh-CN">
                <a:solidFill>
                  <a:srgbClr val="FF0000"/>
                </a:solidFill>
              </a:rPr>
              <a:t>p</a:t>
            </a:r>
            <a:r>
              <a:rPr lang="en-US" altLang="zh-CN"/>
              <a:t>er </a:t>
            </a:r>
            <a:r>
              <a:rPr lang="en-US" altLang="zh-CN" smtClean="0">
                <a:solidFill>
                  <a:srgbClr val="FF0000"/>
                </a:solidFill>
              </a:rPr>
              <a:t>I</a:t>
            </a:r>
            <a:r>
              <a:rPr lang="en-US" altLang="zh-CN" smtClean="0"/>
              <a:t>nstruction</a:t>
            </a:r>
            <a:r>
              <a:rPr lang="zh-CN" altLang="en-US"/>
              <a:t>）：每条指令执行所用的时钟数。</a:t>
            </a:r>
          </a:p>
          <a:p>
            <a:pPr marL="0" indent="0">
              <a:spcBef>
                <a:spcPct val="10000"/>
              </a:spcBef>
              <a:buFont typeface="Wingdings" pitchFamily="2" charset="2"/>
              <a:buNone/>
            </a:pPr>
            <a:r>
              <a:rPr lang="en-US" altLang="zh-CN" i="1"/>
              <a:t>IPC </a:t>
            </a:r>
            <a:r>
              <a:rPr lang="zh-CN" altLang="en-US"/>
              <a:t>：每时钟周期执行的指令数。</a:t>
            </a:r>
            <a:endParaRPr lang="en-US" altLang="zh-CN"/>
          </a:p>
        </p:txBody>
      </p:sp>
      <p:sp>
        <p:nvSpPr>
          <p:cNvPr id="1206278" name="Rectangle 6"/>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06281" name="Object 9"/>
          <p:cNvGraphicFramePr>
            <a:graphicFrameLocks noChangeAspect="1"/>
          </p:cNvGraphicFramePr>
          <p:nvPr/>
        </p:nvGraphicFramePr>
        <p:xfrm>
          <a:off x="533400" y="3251200"/>
          <a:ext cx="2100263" cy="882650"/>
        </p:xfrm>
        <a:graphic>
          <a:graphicData uri="http://schemas.openxmlformats.org/presentationml/2006/ole">
            <mc:AlternateContent xmlns:mc="http://schemas.openxmlformats.org/markup-compatibility/2006">
              <mc:Choice xmlns:v="urn:schemas-microsoft-com:vml" Requires="v">
                <p:oleObj spid="_x0000_s1206300" name="公式" r:id="rId3" imgW="1015920" imgH="431640" progId="Equation.3">
                  <p:embed/>
                </p:oleObj>
              </mc:Choice>
              <mc:Fallback>
                <p:oleObj name="公式" r:id="rId3" imgW="1015920" imgH="43164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51200"/>
                        <a:ext cx="2100263"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6283" name="Object 11"/>
          <p:cNvGraphicFramePr>
            <a:graphicFrameLocks noChangeAspect="1"/>
          </p:cNvGraphicFramePr>
          <p:nvPr/>
        </p:nvGraphicFramePr>
        <p:xfrm>
          <a:off x="323850" y="4206875"/>
          <a:ext cx="6840538" cy="1309688"/>
        </p:xfrm>
        <a:graphic>
          <a:graphicData uri="http://schemas.openxmlformats.org/presentationml/2006/ole">
            <mc:AlternateContent xmlns:mc="http://schemas.openxmlformats.org/markup-compatibility/2006">
              <mc:Choice xmlns:v="urn:schemas-microsoft-com:vml" Requires="v">
                <p:oleObj spid="_x0000_s1206301" name="公式" r:id="rId5" imgW="2235200" imgH="431800" progId="Equation.3">
                  <p:embed/>
                </p:oleObj>
              </mc:Choice>
              <mc:Fallback>
                <p:oleObj name="公式" r:id="rId5" imgW="2235200" imgH="4318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206875"/>
                        <a:ext cx="684053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6285" name="Rectangle 13"/>
          <p:cNvSpPr>
            <a:spLocks noChangeArrowheads="1"/>
          </p:cNvSpPr>
          <p:nvPr/>
        </p:nvSpPr>
        <p:spPr bwMode="auto">
          <a:xfrm>
            <a:off x="250825" y="2779713"/>
            <a:ext cx="8785225" cy="647700"/>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en-US" altLang="zh-CN" i="1">
                <a:ea typeface="楷体_GB2312" pitchFamily="49" charset="-122"/>
              </a:rPr>
              <a:t>N </a:t>
            </a:r>
            <a:r>
              <a:rPr lang="en-US" altLang="zh-CN">
                <a:ea typeface="楷体_GB2312" pitchFamily="49" charset="-122"/>
              </a:rPr>
              <a:t>= </a:t>
            </a:r>
            <a:r>
              <a:rPr lang="zh-CN" altLang="en-US">
                <a:ea typeface="楷体_GB2312" pitchFamily="49" charset="-122"/>
              </a:rPr>
              <a:t>该程序中的指令数</a:t>
            </a:r>
            <a:r>
              <a:rPr lang="en-US" altLang="zh-CN" i="1">
                <a:ea typeface="楷体_GB2312" pitchFamily="49" charset="-122"/>
              </a:rPr>
              <a:t>I</a:t>
            </a:r>
            <a:r>
              <a:rPr lang="en-US" altLang="zh-CN">
                <a:ea typeface="楷体_GB2312" pitchFamily="49" charset="-122"/>
              </a:rPr>
              <a:t>×</a:t>
            </a:r>
            <a:r>
              <a:rPr lang="zh-CN" altLang="en-US">
                <a:ea typeface="楷体_GB2312" pitchFamily="49" charset="-122"/>
              </a:rPr>
              <a:t>平均的每条指令所用时钟周期数</a:t>
            </a:r>
            <a:r>
              <a:rPr lang="en-US" altLang="zh-CN" i="1">
                <a:ea typeface="楷体_GB2312" pitchFamily="49" charset="-122"/>
              </a:rPr>
              <a:t>CPI</a:t>
            </a:r>
            <a:r>
              <a:rPr lang="en-US" altLang="zh-CN" sz="2800">
                <a:ea typeface="楷体_GB2312" pitchFamily="49" charset="-122"/>
              </a:rPr>
              <a:t> </a:t>
            </a:r>
          </a:p>
        </p:txBody>
      </p:sp>
      <p:sp>
        <p:nvSpPr>
          <p:cNvPr id="10" name="Rectangle 13"/>
          <p:cNvSpPr>
            <a:spLocks noChangeArrowheads="1"/>
          </p:cNvSpPr>
          <p:nvPr/>
        </p:nvSpPr>
        <p:spPr bwMode="auto">
          <a:xfrm>
            <a:off x="251521" y="2132856"/>
            <a:ext cx="5040560" cy="504056"/>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en-US" altLang="zh-CN" smtClean="0">
                <a:solidFill>
                  <a:srgbClr val="0000FF"/>
                </a:solidFill>
                <a:ea typeface="楷体_GB2312" pitchFamily="49" charset="-122"/>
              </a:rPr>
              <a:t>CPU</a:t>
            </a:r>
            <a:r>
              <a:rPr lang="zh-CN" altLang="en-US" smtClean="0">
                <a:solidFill>
                  <a:srgbClr val="0000FF"/>
                </a:solidFill>
                <a:ea typeface="楷体_GB2312" pitchFamily="49" charset="-122"/>
              </a:rPr>
              <a:t>执行一段程序所需时钟</a:t>
            </a:r>
            <a:r>
              <a:rPr lang="zh-CN" altLang="en-US">
                <a:solidFill>
                  <a:srgbClr val="0000FF"/>
                </a:solidFill>
                <a:ea typeface="楷体_GB2312" pitchFamily="49" charset="-122"/>
              </a:rPr>
              <a:t>周期</a:t>
            </a:r>
            <a:r>
              <a:rPr lang="zh-CN" altLang="en-US" smtClean="0">
                <a:solidFill>
                  <a:srgbClr val="0000FF"/>
                </a:solidFill>
                <a:ea typeface="楷体_GB2312" pitchFamily="49" charset="-122"/>
              </a:rPr>
              <a:t>数</a:t>
            </a:r>
            <a:endParaRPr lang="en-US" altLang="zh-CN" sz="2800">
              <a:solidFill>
                <a:srgbClr val="0000FF"/>
              </a:solidFill>
              <a:ea typeface="楷体_GB2312" pitchFamily="49" charset="-122"/>
            </a:endParaRPr>
          </a:p>
        </p:txBody>
      </p:sp>
      <p:cxnSp>
        <p:nvCxnSpPr>
          <p:cNvPr id="12" name="直接连接符 11"/>
          <p:cNvCxnSpPr/>
          <p:nvPr/>
        </p:nvCxnSpPr>
        <p:spPr bwMode="auto">
          <a:xfrm rot="10800000">
            <a:off x="323528" y="2564904"/>
            <a:ext cx="4680520" cy="0"/>
          </a:xfrm>
          <a:prstGeom prst="line">
            <a:avLst/>
          </a:prstGeom>
          <a:solidFill>
            <a:srgbClr val="FFFFFF"/>
          </a:solidFill>
          <a:ln w="28575" cap="flat" cmpd="sng" algn="ctr">
            <a:solidFill>
              <a:srgbClr val="0000FF"/>
            </a:solidFill>
            <a:prstDash val="solid"/>
            <a:round/>
            <a:headEnd type="none" w="med" len="med"/>
            <a:tailEnd type="none" w="med" len="med"/>
          </a:ln>
          <a:effectLst/>
        </p:spPr>
      </p:cxnSp>
      <p:cxnSp>
        <p:nvCxnSpPr>
          <p:cNvPr id="18" name="直接箭头连接符 17"/>
          <p:cNvCxnSpPr/>
          <p:nvPr/>
        </p:nvCxnSpPr>
        <p:spPr bwMode="auto">
          <a:xfrm rot="5400000">
            <a:off x="304948" y="2744924"/>
            <a:ext cx="360040" cy="1588"/>
          </a:xfrm>
          <a:prstGeom prst="straightConnector1">
            <a:avLst/>
          </a:prstGeom>
          <a:solidFill>
            <a:srgbClr val="FFFFFF"/>
          </a:solidFill>
          <a:ln w="28575" cap="flat" cmpd="sng" algn="ctr">
            <a:solidFill>
              <a:srgbClr val="0000FF"/>
            </a:solidFill>
            <a:prstDash val="solid"/>
            <a:round/>
            <a:headEnd type="none" w="med" len="med"/>
            <a:tailEnd type="triangle" w="med" len="lg"/>
          </a:ln>
          <a:effectLst/>
        </p:spPr>
      </p:cxn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C1B5F077-7299-4ED8-BDF2-114F6DB5F27E}" type="slidenum">
              <a:rPr lang="zh-CN" altLang="en-US"/>
              <a:pPr/>
              <a:t>107</a:t>
            </a:fld>
            <a:endParaRPr lang="en-US" altLang="zh-CN"/>
          </a:p>
        </p:txBody>
      </p:sp>
      <p:sp>
        <p:nvSpPr>
          <p:cNvPr id="1207298"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2. </a:t>
            </a:r>
            <a:r>
              <a:rPr lang="en-US" altLang="zh-CN" sz="2800">
                <a:solidFill>
                  <a:srgbClr val="FF6600"/>
                </a:solidFill>
                <a:ea typeface="黑体" pitchFamily="2" charset="-122"/>
              </a:rPr>
              <a:t>CPI</a:t>
            </a:r>
          </a:p>
        </p:txBody>
      </p:sp>
      <p:sp>
        <p:nvSpPr>
          <p:cNvPr id="1207299" name="Rectangle 3"/>
          <p:cNvSpPr>
            <a:spLocks noGrp="1" noChangeArrowheads="1"/>
          </p:cNvSpPr>
          <p:nvPr>
            <p:ph type="body" idx="1"/>
          </p:nvPr>
        </p:nvSpPr>
        <p:spPr>
          <a:xfrm>
            <a:off x="250825" y="620713"/>
            <a:ext cx="8785225" cy="6048375"/>
          </a:xfrm>
        </p:spPr>
        <p:txBody>
          <a:bodyPr/>
          <a:lstStyle/>
          <a:p>
            <a:pPr marL="357188" indent="-357188">
              <a:spcBef>
                <a:spcPct val="10000"/>
              </a:spcBef>
            </a:pPr>
            <a:r>
              <a:rPr lang="zh-CN" altLang="en-US"/>
              <a:t>有三方面的因素使得程序的</a:t>
            </a:r>
            <a:r>
              <a:rPr lang="en-US" altLang="zh-CN"/>
              <a:t>CPI</a:t>
            </a:r>
            <a:r>
              <a:rPr lang="zh-CN" altLang="en-US"/>
              <a:t>可能不同于</a:t>
            </a:r>
            <a:r>
              <a:rPr lang="en-US" altLang="zh-CN"/>
              <a:t>CPU</a:t>
            </a:r>
            <a:r>
              <a:rPr lang="zh-CN" altLang="en-US"/>
              <a:t>执行的</a:t>
            </a:r>
            <a:r>
              <a:rPr lang="en-US" altLang="zh-CN"/>
              <a:t>CPI</a:t>
            </a:r>
            <a:r>
              <a:rPr lang="zh-CN" altLang="en-US"/>
              <a:t>：</a:t>
            </a:r>
          </a:p>
          <a:p>
            <a:pPr marL="981075" lvl="1" indent="-350838">
              <a:spcBef>
                <a:spcPct val="10000"/>
              </a:spcBef>
            </a:pPr>
            <a:r>
              <a:rPr lang="en-US" altLang="zh-CN" sz="2400"/>
              <a:t>Cache</a:t>
            </a:r>
            <a:r>
              <a:rPr lang="zh-CN" altLang="en-US" sz="2400"/>
              <a:t>行为发生变化</a:t>
            </a:r>
          </a:p>
          <a:p>
            <a:pPr marL="981075" lvl="1" indent="-350838">
              <a:spcBef>
                <a:spcPct val="10000"/>
              </a:spcBef>
            </a:pPr>
            <a:r>
              <a:rPr lang="zh-CN" altLang="en-US" sz="2400"/>
              <a:t>指令混合发生变化</a:t>
            </a:r>
          </a:p>
          <a:p>
            <a:pPr marL="981075" lvl="1" indent="-350838">
              <a:spcBef>
                <a:spcPct val="10000"/>
              </a:spcBef>
            </a:pPr>
            <a:r>
              <a:rPr lang="zh-CN" altLang="en-US" sz="2400"/>
              <a:t>分支预测发生变化</a:t>
            </a:r>
          </a:p>
          <a:p>
            <a:pPr marL="357188" indent="-357188">
              <a:spcBef>
                <a:spcPct val="10000"/>
              </a:spcBef>
            </a:pPr>
            <a:r>
              <a:rPr lang="zh-CN" altLang="en-US"/>
              <a:t>对于某基准程序，用</a:t>
            </a:r>
            <a:r>
              <a:rPr lang="en-US" altLang="zh-CN" i="1"/>
              <a:t>CPI</a:t>
            </a:r>
            <a:r>
              <a:rPr lang="zh-CN" altLang="en-US"/>
              <a:t>表示的</a:t>
            </a:r>
            <a:r>
              <a:rPr lang="en-US" altLang="zh-CN"/>
              <a:t>CPU</a:t>
            </a:r>
            <a:r>
              <a:rPr lang="zh-CN" altLang="en-US"/>
              <a:t>性能为：</a:t>
            </a:r>
          </a:p>
          <a:p>
            <a:pPr marL="357188" indent="-357188">
              <a:spcBef>
                <a:spcPct val="10000"/>
              </a:spcBef>
            </a:pPr>
            <a:endParaRPr lang="en-US" altLang="zh-CN"/>
          </a:p>
          <a:p>
            <a:pPr marL="357188" indent="-357188">
              <a:spcBef>
                <a:spcPct val="10000"/>
              </a:spcBef>
            </a:pPr>
            <a:endParaRPr lang="en-US" altLang="zh-CN"/>
          </a:p>
          <a:p>
            <a:pPr marL="357188" indent="-357188">
              <a:spcBef>
                <a:spcPct val="10000"/>
              </a:spcBef>
            </a:pPr>
            <a:r>
              <a:rPr lang="zh-CN" altLang="en-US"/>
              <a:t>影响</a:t>
            </a:r>
            <a:r>
              <a:rPr lang="en-US" altLang="zh-CN"/>
              <a:t>CPU</a:t>
            </a:r>
            <a:r>
              <a:rPr lang="zh-CN" altLang="en-US"/>
              <a:t>性能的三个关键因素：</a:t>
            </a:r>
          </a:p>
          <a:p>
            <a:pPr marL="981075" lvl="1" indent="-350838">
              <a:spcBef>
                <a:spcPct val="10000"/>
              </a:spcBef>
            </a:pPr>
            <a:r>
              <a:rPr lang="en-US" altLang="zh-CN" sz="2400" i="1">
                <a:solidFill>
                  <a:srgbClr val="FF0066"/>
                </a:solidFill>
              </a:rPr>
              <a:t>CPI</a:t>
            </a:r>
            <a:r>
              <a:rPr lang="en-US" altLang="zh-CN" sz="2400" i="1"/>
              <a:t> </a:t>
            </a:r>
            <a:r>
              <a:rPr lang="zh-CN" altLang="en-US" sz="2400"/>
              <a:t>：流水线性能、</a:t>
            </a:r>
            <a:r>
              <a:rPr lang="en-US" altLang="zh-CN" sz="2400"/>
              <a:t>cache</a:t>
            </a:r>
            <a:r>
              <a:rPr lang="zh-CN" altLang="en-US" sz="2400"/>
              <a:t>性能</a:t>
            </a:r>
            <a:br>
              <a:rPr lang="zh-CN" altLang="en-US" sz="2400"/>
            </a:br>
            <a:r>
              <a:rPr lang="zh-CN" altLang="en-US" sz="2400"/>
              <a:t>            随程序、随体系结构实现不同而变化</a:t>
            </a:r>
          </a:p>
          <a:p>
            <a:pPr marL="981075" lvl="1" indent="-350838">
              <a:spcBef>
                <a:spcPct val="10000"/>
              </a:spcBef>
            </a:pPr>
            <a:r>
              <a:rPr lang="zh-CN" altLang="en-US" sz="2400">
                <a:solidFill>
                  <a:srgbClr val="FF0066"/>
                </a:solidFill>
              </a:rPr>
              <a:t>时钟频率</a:t>
            </a:r>
            <a:r>
              <a:rPr lang="zh-CN" altLang="en-US" sz="2400"/>
              <a:t>：受</a:t>
            </a:r>
            <a:r>
              <a:rPr lang="en-US" altLang="zh-CN" sz="2400"/>
              <a:t>CPU</a:t>
            </a:r>
            <a:r>
              <a:rPr lang="zh-CN" altLang="en-US" sz="2400"/>
              <a:t>硬件工艺及结构影响</a:t>
            </a:r>
          </a:p>
          <a:p>
            <a:pPr marL="981075" lvl="1" indent="-350838">
              <a:spcBef>
                <a:spcPct val="10000"/>
              </a:spcBef>
            </a:pPr>
            <a:r>
              <a:rPr lang="zh-CN" altLang="en-US" sz="2400">
                <a:solidFill>
                  <a:srgbClr val="FF0066"/>
                </a:solidFill>
              </a:rPr>
              <a:t>指令数</a:t>
            </a:r>
            <a:r>
              <a:rPr lang="zh-CN" altLang="en-US" sz="2400"/>
              <a:t>：指令集的体系结构、编译技术</a:t>
            </a:r>
            <a:endParaRPr lang="en-US" altLang="zh-CN" sz="2400"/>
          </a:p>
        </p:txBody>
      </p:sp>
      <p:sp>
        <p:nvSpPr>
          <p:cNvPr id="1207300"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07304" name="Object 8"/>
          <p:cNvGraphicFramePr>
            <a:graphicFrameLocks noChangeAspect="1"/>
          </p:cNvGraphicFramePr>
          <p:nvPr/>
        </p:nvGraphicFramePr>
        <p:xfrm>
          <a:off x="684213" y="3213100"/>
          <a:ext cx="7429500" cy="1255713"/>
        </p:xfrm>
        <a:graphic>
          <a:graphicData uri="http://schemas.openxmlformats.org/presentationml/2006/ole">
            <mc:AlternateContent xmlns:mc="http://schemas.openxmlformats.org/markup-compatibility/2006">
              <mc:Choice xmlns:v="urn:schemas-microsoft-com:vml" Requires="v">
                <p:oleObj spid="_x0000_s1207313" name="公式" r:id="rId3" imgW="2577960" imgH="431640" progId="Equation.3">
                  <p:embed/>
                </p:oleObj>
              </mc:Choice>
              <mc:Fallback>
                <p:oleObj name="公式" r:id="rId3" imgW="2577960" imgH="4316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7429500"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46E9269D-F61F-4509-8028-CA847CEFFB01}" type="slidenum">
              <a:rPr lang="zh-CN" altLang="en-US"/>
              <a:pPr/>
              <a:t>108</a:t>
            </a:fld>
            <a:endParaRPr lang="en-US" altLang="zh-CN"/>
          </a:p>
        </p:txBody>
      </p:sp>
      <p:sp>
        <p:nvSpPr>
          <p:cNvPr id="1208322"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2. </a:t>
            </a:r>
            <a:r>
              <a:rPr lang="en-US" altLang="zh-CN" sz="2800">
                <a:solidFill>
                  <a:srgbClr val="FF6600"/>
                </a:solidFill>
                <a:ea typeface="黑体" pitchFamily="2" charset="-122"/>
              </a:rPr>
              <a:t>CPI</a:t>
            </a:r>
          </a:p>
        </p:txBody>
      </p:sp>
      <p:sp>
        <p:nvSpPr>
          <p:cNvPr id="1208323" name="Rectangle 3"/>
          <p:cNvSpPr>
            <a:spLocks noGrp="1" noChangeArrowheads="1"/>
          </p:cNvSpPr>
          <p:nvPr>
            <p:ph type="body" idx="1"/>
          </p:nvPr>
        </p:nvSpPr>
        <p:spPr>
          <a:xfrm>
            <a:off x="250825" y="620713"/>
            <a:ext cx="8785225" cy="6048375"/>
          </a:xfrm>
        </p:spPr>
        <p:txBody>
          <a:bodyPr/>
          <a:lstStyle/>
          <a:p>
            <a:pPr marL="357188" indent="-357188">
              <a:spcBef>
                <a:spcPct val="10000"/>
              </a:spcBef>
            </a:pPr>
            <a:r>
              <a:rPr lang="zh-CN" altLang="en-US"/>
              <a:t>有三方面的因素使得程序的</a:t>
            </a:r>
            <a:r>
              <a:rPr lang="en-US" altLang="zh-CN"/>
              <a:t>CPI</a:t>
            </a:r>
            <a:r>
              <a:rPr lang="zh-CN" altLang="en-US"/>
              <a:t>可能不同于</a:t>
            </a:r>
            <a:r>
              <a:rPr lang="en-US" altLang="zh-CN"/>
              <a:t>CPU</a:t>
            </a:r>
            <a:r>
              <a:rPr lang="zh-CN" altLang="en-US"/>
              <a:t>执行的</a:t>
            </a:r>
            <a:r>
              <a:rPr lang="en-US" altLang="zh-CN"/>
              <a:t>CPI</a:t>
            </a:r>
            <a:r>
              <a:rPr lang="zh-CN" altLang="en-US"/>
              <a:t>：</a:t>
            </a:r>
          </a:p>
          <a:p>
            <a:pPr marL="981075" lvl="1" indent="-350838">
              <a:spcBef>
                <a:spcPct val="10000"/>
              </a:spcBef>
            </a:pPr>
            <a:r>
              <a:rPr lang="en-US" altLang="zh-CN" sz="2400"/>
              <a:t>Cache</a:t>
            </a:r>
            <a:r>
              <a:rPr lang="zh-CN" altLang="en-US" sz="2400"/>
              <a:t>行为发生变化</a:t>
            </a:r>
          </a:p>
          <a:p>
            <a:pPr marL="981075" lvl="1" indent="-350838">
              <a:spcBef>
                <a:spcPct val="10000"/>
              </a:spcBef>
            </a:pPr>
            <a:r>
              <a:rPr lang="zh-CN" altLang="en-US" sz="2400"/>
              <a:t>指令混合发生变化</a:t>
            </a:r>
          </a:p>
          <a:p>
            <a:pPr marL="981075" lvl="1" indent="-350838">
              <a:spcBef>
                <a:spcPct val="10000"/>
              </a:spcBef>
            </a:pPr>
            <a:r>
              <a:rPr lang="zh-CN" altLang="en-US" sz="2400"/>
              <a:t>分支预测发生变化</a:t>
            </a:r>
          </a:p>
          <a:p>
            <a:pPr marL="357188" indent="-357188">
              <a:spcBef>
                <a:spcPct val="10000"/>
              </a:spcBef>
            </a:pPr>
            <a:r>
              <a:rPr lang="zh-CN" altLang="en-US"/>
              <a:t>对于某基准程序，用</a:t>
            </a:r>
            <a:r>
              <a:rPr lang="en-US" altLang="zh-CN" i="1"/>
              <a:t>CPI</a:t>
            </a:r>
            <a:r>
              <a:rPr lang="zh-CN" altLang="en-US"/>
              <a:t>表示的</a:t>
            </a:r>
            <a:r>
              <a:rPr lang="en-US" altLang="zh-CN"/>
              <a:t>CPU</a:t>
            </a:r>
            <a:r>
              <a:rPr lang="zh-CN" altLang="en-US"/>
              <a:t>性能为：</a:t>
            </a:r>
            <a:endParaRPr lang="en-US" altLang="zh-CN"/>
          </a:p>
        </p:txBody>
      </p:sp>
      <p:sp>
        <p:nvSpPr>
          <p:cNvPr id="1208324"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08325" name="Object 5"/>
          <p:cNvGraphicFramePr>
            <a:graphicFrameLocks noChangeAspect="1"/>
          </p:cNvGraphicFramePr>
          <p:nvPr/>
        </p:nvGraphicFramePr>
        <p:xfrm>
          <a:off x="684213" y="3213100"/>
          <a:ext cx="7429500" cy="1255713"/>
        </p:xfrm>
        <a:graphic>
          <a:graphicData uri="http://schemas.openxmlformats.org/presentationml/2006/ole">
            <mc:AlternateContent xmlns:mc="http://schemas.openxmlformats.org/markup-compatibility/2006">
              <mc:Choice xmlns:v="urn:schemas-microsoft-com:vml" Requires="v">
                <p:oleObj spid="_x0000_s1208334" name="公式" r:id="rId3" imgW="2577960" imgH="431640" progId="Equation.3">
                  <p:embed/>
                </p:oleObj>
              </mc:Choice>
              <mc:Fallback>
                <p:oleObj name="公式" r:id="rId3" imgW="2577960" imgH="431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7429500"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17" name="Group 97"/>
          <p:cNvGraphicFramePr>
            <a:graphicFrameLocks noGrp="1"/>
          </p:cNvGraphicFramePr>
          <p:nvPr/>
        </p:nvGraphicFramePr>
        <p:xfrm>
          <a:off x="323850" y="5086350"/>
          <a:ext cx="8569325" cy="1150938"/>
        </p:xfrm>
        <a:graphic>
          <a:graphicData uri="http://schemas.openxmlformats.org/drawingml/2006/table">
            <a:tbl>
              <a:tblPr/>
              <a:tblGrid>
                <a:gridCol w="1727200">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1554163">
                  <a:extLst>
                    <a:ext uri="{9D8B030D-6E8A-4147-A177-3AD203B41FA5}">
                      <a16:colId xmlns:a16="http://schemas.microsoft.com/office/drawing/2014/main" val="20002"/>
                    </a:ext>
                  </a:extLst>
                </a:gridCol>
                <a:gridCol w="1395412">
                  <a:extLst>
                    <a:ext uri="{9D8B030D-6E8A-4147-A177-3AD203B41FA5}">
                      <a16:colId xmlns:a16="http://schemas.microsoft.com/office/drawing/2014/main" val="20003"/>
                    </a:ext>
                  </a:extLst>
                </a:gridCol>
                <a:gridCol w="2108200">
                  <a:extLst>
                    <a:ext uri="{9D8B030D-6E8A-4147-A177-3AD203B41FA5}">
                      <a16:colId xmlns:a16="http://schemas.microsoft.com/office/drawing/2014/main" val="20004"/>
                    </a:ext>
                  </a:extLst>
                </a:gridCol>
              </a:tblGrid>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软件或硬件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算法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编程语言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编译器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指令集结构</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671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影响</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、可能</a:t>
                      </a: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f</a:t>
                      </a:r>
                      <a:r>
                        <a:rPr kumimoji="1" lang="en-US" altLang="zh-CN" sz="2400" b="1" i="1"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CLK</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1208412" name="Rectangle 92"/>
          <p:cNvSpPr>
            <a:spLocks noChangeArrowheads="1"/>
          </p:cNvSpPr>
          <p:nvPr/>
        </p:nvSpPr>
        <p:spPr bwMode="auto">
          <a:xfrm>
            <a:off x="1619250" y="4581525"/>
            <a:ext cx="5791200"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表</a:t>
            </a:r>
            <a:r>
              <a:rPr kumimoji="1" lang="en-US" altLang="zh-CN">
                <a:solidFill>
                  <a:schemeClr val="bg2"/>
                </a:solidFill>
                <a:ea typeface="楷体_GB2312" pitchFamily="49" charset="-122"/>
              </a:rPr>
              <a:t>6.6  </a:t>
            </a:r>
            <a:r>
              <a:rPr kumimoji="1" lang="zh-CN" altLang="en-US">
                <a:solidFill>
                  <a:schemeClr val="bg2"/>
                </a:solidFill>
                <a:ea typeface="楷体_GB2312" pitchFamily="49" charset="-122"/>
              </a:rPr>
              <a:t>部分软硬件对</a:t>
            </a:r>
            <a:r>
              <a:rPr kumimoji="1" lang="en-US" altLang="zh-CN" i="1">
                <a:solidFill>
                  <a:schemeClr val="bg2"/>
                </a:solidFill>
                <a:ea typeface="楷体_GB2312" pitchFamily="49" charset="-122"/>
              </a:rPr>
              <a:t>I</a:t>
            </a:r>
            <a:r>
              <a:rPr kumimoji="1" lang="zh-CN" altLang="en-US">
                <a:solidFill>
                  <a:schemeClr val="bg2"/>
                </a:solidFill>
                <a:ea typeface="楷体_GB2312" pitchFamily="49" charset="-122"/>
              </a:rPr>
              <a:t>、</a:t>
            </a:r>
            <a:r>
              <a:rPr kumimoji="1" lang="en-US" altLang="zh-CN" i="1">
                <a:solidFill>
                  <a:schemeClr val="bg2"/>
                </a:solidFill>
                <a:ea typeface="楷体_GB2312" pitchFamily="49" charset="-122"/>
              </a:rPr>
              <a:t>CPI</a:t>
            </a:r>
            <a:r>
              <a:rPr kumimoji="1" lang="zh-CN" altLang="en-US">
                <a:solidFill>
                  <a:schemeClr val="bg2"/>
                </a:solidFill>
                <a:ea typeface="楷体_GB2312" pitchFamily="49" charset="-122"/>
              </a:rPr>
              <a:t>、</a:t>
            </a:r>
            <a:r>
              <a:rPr kumimoji="1" lang="en-US" altLang="zh-CN" i="1">
                <a:solidFill>
                  <a:schemeClr val="bg2"/>
                </a:solidFill>
                <a:ea typeface="楷体_GB2312" pitchFamily="49" charset="-122"/>
              </a:rPr>
              <a:t>f</a:t>
            </a:r>
            <a:r>
              <a:rPr kumimoji="1" lang="en-US" altLang="zh-CN" i="1" baseline="-25000">
                <a:solidFill>
                  <a:schemeClr val="bg2"/>
                </a:solidFill>
                <a:ea typeface="楷体_GB2312" pitchFamily="49" charset="-122"/>
              </a:rPr>
              <a:t>CLK</a:t>
            </a:r>
            <a:r>
              <a:rPr kumimoji="1" lang="zh-CN" altLang="en-US">
                <a:solidFill>
                  <a:schemeClr val="bg2"/>
                </a:solidFill>
                <a:ea typeface="楷体_GB2312" pitchFamily="49" charset="-122"/>
              </a:rPr>
              <a:t>的影响 </a:t>
            </a: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7DA3F8EC-BEF3-49BC-BB90-3B42FDD0A270}" type="slidenum">
              <a:rPr lang="zh-CN" altLang="en-US"/>
              <a:pPr/>
              <a:t>109</a:t>
            </a:fld>
            <a:endParaRPr lang="en-US" altLang="zh-CN"/>
          </a:p>
        </p:txBody>
      </p:sp>
      <p:sp>
        <p:nvSpPr>
          <p:cNvPr id="1209346"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2. </a:t>
            </a:r>
            <a:r>
              <a:rPr lang="en-US" altLang="zh-CN" sz="2800">
                <a:solidFill>
                  <a:srgbClr val="FF6600"/>
                </a:solidFill>
                <a:ea typeface="黑体" pitchFamily="2" charset="-122"/>
              </a:rPr>
              <a:t>CPI</a:t>
            </a:r>
          </a:p>
        </p:txBody>
      </p:sp>
      <p:sp>
        <p:nvSpPr>
          <p:cNvPr id="1209347"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smtClean="0"/>
              <a:t>6.2】</a:t>
            </a:r>
            <a:r>
              <a:rPr lang="zh-CN" altLang="en-US" sz="2400"/>
              <a:t>假设同一指令集结构有两种实现。计算机</a:t>
            </a:r>
            <a:r>
              <a:rPr lang="en-US" altLang="zh-CN" sz="2400">
                <a:solidFill>
                  <a:srgbClr val="0000FF"/>
                </a:solidFill>
              </a:rPr>
              <a:t>A</a:t>
            </a:r>
            <a:r>
              <a:rPr lang="zh-CN" altLang="en-US" sz="2400"/>
              <a:t>的时钟周期为</a:t>
            </a:r>
            <a:r>
              <a:rPr lang="en-US" altLang="zh-CN" sz="2400">
                <a:solidFill>
                  <a:srgbClr val="0000FF"/>
                </a:solidFill>
              </a:rPr>
              <a:t>200ps</a:t>
            </a:r>
            <a:r>
              <a:rPr lang="zh-CN" altLang="en-US" sz="2400"/>
              <a:t>，执行某程序时</a:t>
            </a:r>
            <a:r>
              <a:rPr lang="en-US" altLang="zh-CN" sz="2400">
                <a:solidFill>
                  <a:srgbClr val="0000FF"/>
                </a:solidFill>
              </a:rPr>
              <a:t>CPI =2.0</a:t>
            </a:r>
            <a:r>
              <a:rPr lang="zh-CN" altLang="en-US" sz="2400"/>
              <a:t>；而计算机</a:t>
            </a:r>
            <a:r>
              <a:rPr lang="en-US" altLang="zh-CN" sz="2400">
                <a:solidFill>
                  <a:srgbClr val="FF0066"/>
                </a:solidFill>
              </a:rPr>
              <a:t>B</a:t>
            </a:r>
            <a:r>
              <a:rPr lang="zh-CN" altLang="en-US" sz="2400"/>
              <a:t>的时钟周期为</a:t>
            </a:r>
            <a:r>
              <a:rPr lang="en-US" altLang="zh-CN" sz="2400">
                <a:solidFill>
                  <a:srgbClr val="FF0066"/>
                </a:solidFill>
              </a:rPr>
              <a:t>360ps</a:t>
            </a:r>
            <a:r>
              <a:rPr lang="zh-CN" altLang="en-US" sz="2400"/>
              <a:t>，执行同一程序时</a:t>
            </a:r>
            <a:r>
              <a:rPr lang="en-US" altLang="zh-CN" sz="2400">
                <a:solidFill>
                  <a:srgbClr val="FF0066"/>
                </a:solidFill>
              </a:rPr>
              <a:t>CPI =1.2</a:t>
            </a:r>
            <a:r>
              <a:rPr lang="zh-CN" altLang="en-US" sz="2400"/>
              <a:t>。执行该程序时，</a:t>
            </a:r>
            <a:r>
              <a:rPr lang="zh-CN" altLang="en-US" sz="2400">
                <a:solidFill>
                  <a:srgbClr val="006600"/>
                </a:solidFill>
              </a:rPr>
              <a:t>哪个计算机更快</a:t>
            </a:r>
            <a:r>
              <a:rPr lang="zh-CN" altLang="en-US" sz="2400" smtClean="0"/>
              <a:t>？</a:t>
            </a:r>
            <a:endParaRPr lang="zh-CN" altLang="en-US" sz="2400"/>
          </a:p>
        </p:txBody>
      </p:sp>
      <p:sp>
        <p:nvSpPr>
          <p:cNvPr id="1209348"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0DBF1116-9C3D-4621-BA2E-E48F9CF99C94}" type="slidenum">
              <a:rPr lang="zh-CN" altLang="en-US"/>
              <a:pPr/>
              <a:t>11</a:t>
            </a:fld>
            <a:endParaRPr lang="en-US" altLang="zh-CN"/>
          </a:p>
        </p:txBody>
      </p:sp>
      <p:sp>
        <p:nvSpPr>
          <p:cNvPr id="1102850"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一、微操作与微命令</a:t>
            </a:r>
            <a:endParaRPr lang="en-US" altLang="zh-CN" sz="3200">
              <a:solidFill>
                <a:srgbClr val="008000"/>
              </a:solidFill>
              <a:ea typeface="黑体" pitchFamily="2" charset="-122"/>
            </a:endParaRPr>
          </a:p>
        </p:txBody>
      </p:sp>
      <p:sp>
        <p:nvSpPr>
          <p:cNvPr id="1102851" name="Rectangle 3"/>
          <p:cNvSpPr>
            <a:spLocks noGrp="1" noChangeArrowheads="1"/>
          </p:cNvSpPr>
          <p:nvPr>
            <p:ph type="body" idx="1"/>
          </p:nvPr>
        </p:nvSpPr>
        <p:spPr>
          <a:xfrm>
            <a:off x="457200" y="692150"/>
            <a:ext cx="8578850" cy="6049963"/>
          </a:xfrm>
        </p:spPr>
        <p:txBody>
          <a:bodyPr/>
          <a:lstStyle/>
          <a:p>
            <a:pPr>
              <a:spcBef>
                <a:spcPct val="10000"/>
              </a:spcBef>
            </a:pPr>
            <a:r>
              <a:rPr lang="zh-CN" altLang="en-US">
                <a:solidFill>
                  <a:srgbClr val="CC0000"/>
                </a:solidFill>
              </a:rPr>
              <a:t>微操作</a:t>
            </a:r>
            <a:r>
              <a:rPr lang="zh-CN" altLang="en-US"/>
              <a:t>：处理器（</a:t>
            </a:r>
            <a:r>
              <a:rPr lang="en-US" altLang="zh-CN"/>
              <a:t>CPU</a:t>
            </a:r>
            <a:r>
              <a:rPr lang="zh-CN" altLang="en-US"/>
              <a:t>）的基本或原子操作。</a:t>
            </a:r>
          </a:p>
          <a:p>
            <a:pPr lvl="1">
              <a:spcBef>
                <a:spcPct val="10000"/>
              </a:spcBef>
            </a:pPr>
            <a:r>
              <a:rPr lang="en-US" altLang="zh-CN" sz="2400"/>
              <a:t>CPU</a:t>
            </a:r>
            <a:r>
              <a:rPr lang="zh-CN" altLang="en-US" sz="2400"/>
              <a:t>可以实现的、不可分解的操作动作</a:t>
            </a:r>
          </a:p>
          <a:p>
            <a:pPr lvl="1">
              <a:spcBef>
                <a:spcPct val="10000"/>
              </a:spcBef>
            </a:pPr>
            <a:r>
              <a:rPr lang="zh-CN" altLang="en-US" sz="2400"/>
              <a:t>以含有一个寄存器传递（移进、移出）操作为标志</a:t>
            </a:r>
          </a:p>
          <a:p>
            <a:pPr>
              <a:spcBef>
                <a:spcPct val="10000"/>
              </a:spcBef>
            </a:pPr>
            <a:r>
              <a:rPr lang="zh-CN" altLang="en-US"/>
              <a:t>每一个</a:t>
            </a:r>
            <a:r>
              <a:rPr lang="zh-CN" altLang="en-US">
                <a:solidFill>
                  <a:srgbClr val="CC0000"/>
                </a:solidFill>
              </a:rPr>
              <a:t>微操作</a:t>
            </a:r>
            <a:r>
              <a:rPr lang="zh-CN" altLang="en-US"/>
              <a:t>是通过</a:t>
            </a:r>
            <a:r>
              <a:rPr lang="zh-CN" altLang="en-US">
                <a:solidFill>
                  <a:srgbClr val="9900FF"/>
                </a:solidFill>
              </a:rPr>
              <a:t>控制器</a:t>
            </a:r>
            <a:r>
              <a:rPr lang="zh-CN" altLang="en-US"/>
              <a:t>将</a:t>
            </a:r>
            <a:r>
              <a:rPr lang="zh-CN" altLang="en-US">
                <a:solidFill>
                  <a:srgbClr val="0000FF"/>
                </a:solidFill>
              </a:rPr>
              <a:t>控制信号</a:t>
            </a:r>
            <a:r>
              <a:rPr lang="zh-CN" altLang="en-US"/>
              <a:t>发送到相关部件上引起</a:t>
            </a:r>
            <a:r>
              <a:rPr lang="zh-CN" altLang="en-US">
                <a:solidFill>
                  <a:srgbClr val="0000FF"/>
                </a:solidFill>
              </a:rPr>
              <a:t>部件动作</a:t>
            </a:r>
            <a:r>
              <a:rPr lang="zh-CN" altLang="en-US"/>
              <a:t>而完成的</a:t>
            </a:r>
          </a:p>
          <a:p>
            <a:pPr lvl="1">
              <a:spcBef>
                <a:spcPct val="10000"/>
              </a:spcBef>
            </a:pPr>
            <a:r>
              <a:rPr lang="zh-CN" altLang="en-US" sz="2400"/>
              <a:t>这些控制微操作完成的</a:t>
            </a:r>
            <a:r>
              <a:rPr lang="zh-CN" altLang="en-US" sz="2400">
                <a:solidFill>
                  <a:srgbClr val="0000FF"/>
                </a:solidFill>
              </a:rPr>
              <a:t>控制信号</a:t>
            </a:r>
            <a:r>
              <a:rPr lang="zh-CN" altLang="en-US" sz="2400"/>
              <a:t>称为</a:t>
            </a:r>
            <a:r>
              <a:rPr lang="zh-CN" altLang="en-US">
                <a:solidFill>
                  <a:srgbClr val="CC0000"/>
                </a:solidFill>
              </a:rPr>
              <a:t>微命令</a:t>
            </a:r>
          </a:p>
          <a:p>
            <a:pPr lvl="1">
              <a:spcBef>
                <a:spcPct val="10000"/>
              </a:spcBef>
            </a:pPr>
            <a:r>
              <a:rPr lang="zh-CN" altLang="en-US" sz="2400">
                <a:solidFill>
                  <a:srgbClr val="CC0000"/>
                </a:solidFill>
              </a:rPr>
              <a:t>微命令</a:t>
            </a:r>
            <a:r>
              <a:rPr lang="zh-CN" altLang="en-US" sz="2400"/>
              <a:t>是由</a:t>
            </a:r>
            <a:r>
              <a:rPr lang="zh-CN" altLang="en-US" sz="2400">
                <a:solidFill>
                  <a:srgbClr val="9900FF"/>
                </a:solidFill>
              </a:rPr>
              <a:t>控制器</a:t>
            </a:r>
            <a:r>
              <a:rPr lang="zh-CN" altLang="en-US" sz="2400"/>
              <a:t>产生的</a:t>
            </a:r>
          </a:p>
          <a:p>
            <a:pPr>
              <a:spcBef>
                <a:spcPct val="10000"/>
              </a:spcBef>
            </a:pPr>
            <a:endParaRPr lang="zh-CN" altLang="en-US"/>
          </a:p>
          <a:p>
            <a:pPr>
              <a:spcBef>
                <a:spcPct val="10000"/>
              </a:spcBef>
              <a:buFont typeface="Wingdings" pitchFamily="2" charset="2"/>
              <a:buNone/>
            </a:pPr>
            <a:r>
              <a:rPr lang="en-US" altLang="zh-CN"/>
              <a:t>	AR</a:t>
            </a:r>
            <a:r>
              <a:rPr lang="en-US" altLang="zh-CN">
                <a:latin typeface="宋体" pitchFamily="2" charset="-122"/>
                <a:ea typeface="宋体" pitchFamily="2" charset="-122"/>
              </a:rPr>
              <a:t>←</a:t>
            </a:r>
            <a:r>
              <a:rPr lang="en-US" altLang="zh-CN"/>
              <a:t>PC</a:t>
            </a:r>
            <a:r>
              <a:rPr lang="zh-CN" altLang="en-US"/>
              <a:t>；</a:t>
            </a:r>
            <a:r>
              <a:rPr lang="en-US" altLang="zh-CN"/>
              <a:t>PC</a:t>
            </a:r>
            <a:r>
              <a:rPr lang="en-US" altLang="zh-CN" baseline="-25000"/>
              <a:t>out</a:t>
            </a:r>
            <a:r>
              <a:rPr lang="zh-CN" altLang="en-US"/>
              <a:t>，</a:t>
            </a:r>
            <a:r>
              <a:rPr lang="en-US" altLang="zh-CN"/>
              <a:t>AR</a:t>
            </a:r>
            <a:r>
              <a:rPr lang="en-US" altLang="zh-CN" baseline="-25000"/>
              <a:t>in</a:t>
            </a:r>
            <a:endParaRPr lang="zh-CN" altLang="en-US" baseline="-25000"/>
          </a:p>
        </p:txBody>
      </p:sp>
      <p:sp>
        <p:nvSpPr>
          <p:cNvPr id="1102901" name="AutoShape 53">
            <a:hlinkClick r:id="rId2" action="ppaction://hlinksldjump" highlightClick="1"/>
          </p:cNvPr>
          <p:cNvSpPr>
            <a:spLocks noChangeArrowheads="1"/>
          </p:cNvSpPr>
          <p:nvPr/>
        </p:nvSpPr>
        <p:spPr bwMode="auto">
          <a:xfrm>
            <a:off x="5087938" y="4149725"/>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02902" name="Line 54"/>
          <p:cNvSpPr>
            <a:spLocks noChangeShapeType="1"/>
          </p:cNvSpPr>
          <p:nvPr/>
        </p:nvSpPr>
        <p:spPr bwMode="auto">
          <a:xfrm>
            <a:off x="900113" y="4724400"/>
            <a:ext cx="1439862" cy="0"/>
          </a:xfrm>
          <a:prstGeom prst="line">
            <a:avLst/>
          </a:prstGeom>
          <a:noFill/>
          <a:ln w="76200" cmpd="tri">
            <a:solidFill>
              <a:srgbClr val="FF6600"/>
            </a:solidFill>
            <a:round/>
            <a:headEnd/>
            <a:tailEnd type="none" w="med" len="lg"/>
          </a:ln>
          <a:effectLst/>
        </p:spPr>
        <p:txBody>
          <a:bodyPr>
            <a:spAutoFit/>
          </a:bodyPr>
          <a:lstStyle/>
          <a:p>
            <a:endParaRPr lang="zh-CN" altLang="en-US"/>
          </a:p>
        </p:txBody>
      </p:sp>
      <p:sp>
        <p:nvSpPr>
          <p:cNvPr id="1102903" name="Line 55"/>
          <p:cNvSpPr>
            <a:spLocks noChangeShapeType="1"/>
          </p:cNvSpPr>
          <p:nvPr/>
        </p:nvSpPr>
        <p:spPr bwMode="auto">
          <a:xfrm>
            <a:off x="2627313" y="4724400"/>
            <a:ext cx="1800225" cy="0"/>
          </a:xfrm>
          <a:prstGeom prst="line">
            <a:avLst/>
          </a:prstGeom>
          <a:noFill/>
          <a:ln w="76200" cmpd="tri">
            <a:solidFill>
              <a:srgbClr val="FF6600"/>
            </a:solidFill>
            <a:round/>
            <a:headEnd/>
            <a:tailEnd type="none" w="med" len="lg"/>
          </a:ln>
          <a:effectLst/>
        </p:spPr>
        <p:txBody>
          <a:bodyPr>
            <a:spAutoFit/>
          </a:bodyPr>
          <a:lstStyle/>
          <a:p>
            <a:endParaRPr lang="zh-CN" altLang="en-US"/>
          </a:p>
        </p:txBody>
      </p:sp>
      <p:sp>
        <p:nvSpPr>
          <p:cNvPr id="1102904" name="Text Box 56"/>
          <p:cNvSpPr txBox="1">
            <a:spLocks noChangeArrowheads="1"/>
          </p:cNvSpPr>
          <p:nvPr/>
        </p:nvSpPr>
        <p:spPr bwMode="auto">
          <a:xfrm>
            <a:off x="898525" y="4724400"/>
            <a:ext cx="144145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FF6600"/>
                </a:solidFill>
                <a:ea typeface="楷体_GB2312" pitchFamily="49" charset="-122"/>
              </a:rPr>
              <a:t>微操作</a:t>
            </a:r>
          </a:p>
        </p:txBody>
      </p:sp>
      <p:sp>
        <p:nvSpPr>
          <p:cNvPr id="1102905" name="Text Box 57"/>
          <p:cNvSpPr txBox="1">
            <a:spLocks noChangeArrowheads="1"/>
          </p:cNvSpPr>
          <p:nvPr/>
        </p:nvSpPr>
        <p:spPr bwMode="auto">
          <a:xfrm>
            <a:off x="2843213" y="4724400"/>
            <a:ext cx="144145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solidFill>
                  <a:srgbClr val="FF6600"/>
                </a:solidFill>
                <a:ea typeface="楷体_GB2312" pitchFamily="49" charset="-122"/>
              </a:rPr>
              <a:t>微命令</a:t>
            </a:r>
          </a:p>
        </p:txBody>
      </p:sp>
    </p:spTree>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7DA3F8EC-BEF3-49BC-BB90-3B42FDD0A270}" type="slidenum">
              <a:rPr lang="zh-CN" altLang="en-US"/>
              <a:pPr/>
              <a:t>110</a:t>
            </a:fld>
            <a:endParaRPr lang="en-US" altLang="zh-CN"/>
          </a:p>
        </p:txBody>
      </p:sp>
      <p:sp>
        <p:nvSpPr>
          <p:cNvPr id="1209346"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2. </a:t>
            </a:r>
            <a:r>
              <a:rPr lang="en-US" altLang="zh-CN" sz="2800">
                <a:solidFill>
                  <a:srgbClr val="FF6600"/>
                </a:solidFill>
                <a:ea typeface="黑体" pitchFamily="2" charset="-122"/>
              </a:rPr>
              <a:t>CPI</a:t>
            </a:r>
          </a:p>
        </p:txBody>
      </p:sp>
      <p:sp>
        <p:nvSpPr>
          <p:cNvPr id="1209347"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smtClean="0"/>
              <a:t>6.2】</a:t>
            </a:r>
            <a:r>
              <a:rPr lang="zh-CN" altLang="en-US" sz="2400"/>
              <a:t>假设同一指令集结构有两种实现。计算机</a:t>
            </a:r>
            <a:r>
              <a:rPr lang="en-US" altLang="zh-CN" sz="2400">
                <a:solidFill>
                  <a:srgbClr val="0000FF"/>
                </a:solidFill>
              </a:rPr>
              <a:t>A</a:t>
            </a:r>
            <a:r>
              <a:rPr lang="zh-CN" altLang="en-US" sz="2400"/>
              <a:t>的时钟周期为</a:t>
            </a:r>
            <a:r>
              <a:rPr lang="en-US" altLang="zh-CN" sz="2400">
                <a:solidFill>
                  <a:srgbClr val="0000FF"/>
                </a:solidFill>
              </a:rPr>
              <a:t>200ps</a:t>
            </a:r>
            <a:r>
              <a:rPr lang="zh-CN" altLang="en-US" sz="2400"/>
              <a:t>，执行某程序时</a:t>
            </a:r>
            <a:r>
              <a:rPr lang="en-US" altLang="zh-CN" sz="2400">
                <a:solidFill>
                  <a:srgbClr val="0000FF"/>
                </a:solidFill>
              </a:rPr>
              <a:t>CPI =2.0</a:t>
            </a:r>
            <a:r>
              <a:rPr lang="zh-CN" altLang="en-US" sz="2400"/>
              <a:t>；而计算机</a:t>
            </a:r>
            <a:r>
              <a:rPr lang="en-US" altLang="zh-CN" sz="2400">
                <a:solidFill>
                  <a:srgbClr val="FF0066"/>
                </a:solidFill>
              </a:rPr>
              <a:t>B</a:t>
            </a:r>
            <a:r>
              <a:rPr lang="zh-CN" altLang="en-US" sz="2400"/>
              <a:t>的时钟周期为</a:t>
            </a:r>
            <a:r>
              <a:rPr lang="en-US" altLang="zh-CN" sz="2400">
                <a:solidFill>
                  <a:srgbClr val="FF0066"/>
                </a:solidFill>
              </a:rPr>
              <a:t>360ps</a:t>
            </a:r>
            <a:r>
              <a:rPr lang="zh-CN" altLang="en-US" sz="2400"/>
              <a:t>，执行同一程序时</a:t>
            </a:r>
            <a:r>
              <a:rPr lang="en-US" altLang="zh-CN" sz="2400">
                <a:solidFill>
                  <a:srgbClr val="FF0066"/>
                </a:solidFill>
              </a:rPr>
              <a:t>CPI =1.2</a:t>
            </a:r>
            <a:r>
              <a:rPr lang="zh-CN" altLang="en-US" sz="2400"/>
              <a:t>。执行该程序时，</a:t>
            </a:r>
            <a:r>
              <a:rPr lang="zh-CN" altLang="en-US" sz="2400">
                <a:solidFill>
                  <a:srgbClr val="006600"/>
                </a:solidFill>
              </a:rPr>
              <a:t>哪个计算机更快</a:t>
            </a:r>
            <a:r>
              <a:rPr lang="zh-CN" altLang="en-US" sz="2400"/>
              <a:t>？</a:t>
            </a:r>
          </a:p>
          <a:p>
            <a:pPr marL="0" indent="0">
              <a:spcBef>
                <a:spcPct val="10000"/>
              </a:spcBef>
              <a:buFont typeface="Wingdings" pitchFamily="2" charset="2"/>
              <a:buNone/>
            </a:pPr>
            <a:r>
              <a:rPr lang="en-US" altLang="zh-CN" sz="2400"/>
              <a:t>【</a:t>
            </a:r>
            <a:r>
              <a:rPr lang="zh-CN" altLang="en-US" sz="2400"/>
              <a:t>解</a:t>
            </a:r>
            <a:r>
              <a:rPr lang="en-US" altLang="zh-CN" sz="2400"/>
              <a:t>】</a:t>
            </a:r>
            <a:r>
              <a:rPr lang="zh-CN" altLang="en-US" sz="2400"/>
              <a:t>假设该程序包含</a:t>
            </a:r>
            <a:r>
              <a:rPr lang="en-US" altLang="zh-CN" sz="2400" i="1"/>
              <a:t>I</a:t>
            </a:r>
            <a:r>
              <a:rPr lang="zh-CN" altLang="en-US" sz="2400"/>
              <a:t>条指令，则</a:t>
            </a:r>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r>
              <a:rPr lang="zh-CN" altLang="en-US" sz="2400"/>
              <a:t>那么，两者的性能比为</a:t>
            </a:r>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r>
              <a:rPr lang="zh-CN" altLang="en-US" sz="2400"/>
              <a:t>所以，执行该程序时，计算机</a:t>
            </a:r>
            <a:r>
              <a:rPr lang="en-US" altLang="zh-CN" sz="2400"/>
              <a:t>A</a:t>
            </a:r>
            <a:r>
              <a:rPr lang="zh-CN" altLang="en-US" sz="2400"/>
              <a:t>比计算机</a:t>
            </a:r>
            <a:r>
              <a:rPr lang="en-US" altLang="zh-CN" sz="2400"/>
              <a:t>B</a:t>
            </a:r>
            <a:r>
              <a:rPr lang="zh-CN" altLang="en-US" sz="2400"/>
              <a:t>快</a:t>
            </a:r>
            <a:r>
              <a:rPr lang="en-US" altLang="zh-CN" sz="2400"/>
              <a:t>1.08</a:t>
            </a:r>
            <a:r>
              <a:rPr lang="zh-CN" altLang="en-US" sz="2400"/>
              <a:t>倍。</a:t>
            </a:r>
            <a:endParaRPr lang="en-US" altLang="zh-CN" sz="2400"/>
          </a:p>
        </p:txBody>
      </p:sp>
      <p:sp>
        <p:nvSpPr>
          <p:cNvPr id="1209348"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09371" name="Object 27"/>
          <p:cNvGraphicFramePr>
            <a:graphicFrameLocks noChangeAspect="1"/>
          </p:cNvGraphicFramePr>
          <p:nvPr/>
        </p:nvGraphicFramePr>
        <p:xfrm>
          <a:off x="165100" y="2530475"/>
          <a:ext cx="8870950" cy="608013"/>
        </p:xfrm>
        <a:graphic>
          <a:graphicData uri="http://schemas.openxmlformats.org/presentationml/2006/ole">
            <mc:AlternateContent xmlns:mc="http://schemas.openxmlformats.org/markup-compatibility/2006">
              <mc:Choice xmlns:v="urn:schemas-microsoft-com:vml" Requires="v">
                <p:oleObj spid="_x0000_s1209400" name="公式" r:id="rId3" imgW="3288960" imgH="228600" progId="Equation.3">
                  <p:embed/>
                </p:oleObj>
              </mc:Choice>
              <mc:Fallback>
                <p:oleObj name="公式" r:id="rId3" imgW="3288960" imgH="228600"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2530475"/>
                        <a:ext cx="8870950"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9373" name="Object 29"/>
          <p:cNvGraphicFramePr>
            <a:graphicFrameLocks noChangeAspect="1"/>
          </p:cNvGraphicFramePr>
          <p:nvPr/>
        </p:nvGraphicFramePr>
        <p:xfrm>
          <a:off x="184150" y="3094038"/>
          <a:ext cx="8851900" cy="606425"/>
        </p:xfrm>
        <a:graphic>
          <a:graphicData uri="http://schemas.openxmlformats.org/presentationml/2006/ole">
            <mc:AlternateContent xmlns:mc="http://schemas.openxmlformats.org/markup-compatibility/2006">
              <mc:Choice xmlns:v="urn:schemas-microsoft-com:vml" Requires="v">
                <p:oleObj spid="_x0000_s1209401" name="公式" r:id="rId5" imgW="3288960" imgH="228600" progId="Equation.3">
                  <p:embed/>
                </p:oleObj>
              </mc:Choice>
              <mc:Fallback>
                <p:oleObj name="公式" r:id="rId5" imgW="3288960" imgH="2286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50" y="3094038"/>
                        <a:ext cx="88519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9375" name="Object 31"/>
          <p:cNvGraphicFramePr>
            <a:graphicFrameLocks noChangeAspect="1"/>
          </p:cNvGraphicFramePr>
          <p:nvPr/>
        </p:nvGraphicFramePr>
        <p:xfrm>
          <a:off x="3341688" y="4033838"/>
          <a:ext cx="4975225" cy="1252537"/>
        </p:xfrm>
        <a:graphic>
          <a:graphicData uri="http://schemas.openxmlformats.org/presentationml/2006/ole">
            <mc:AlternateContent xmlns:mc="http://schemas.openxmlformats.org/markup-compatibility/2006">
              <mc:Choice xmlns:v="urn:schemas-microsoft-com:vml" Requires="v">
                <p:oleObj spid="_x0000_s1209402" name="公式" r:id="rId7" imgW="1777680" imgH="444240" progId="Equation.3">
                  <p:embed/>
                </p:oleObj>
              </mc:Choice>
              <mc:Fallback>
                <p:oleObj name="公式" r:id="rId7" imgW="1777680" imgH="44424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1688" y="4033838"/>
                        <a:ext cx="4975225" cy="125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B923ED46-2E4C-49DF-841E-AAC741A3753F}" type="slidenum">
              <a:rPr lang="zh-CN" altLang="en-US"/>
              <a:pPr/>
              <a:t>111</a:t>
            </a:fld>
            <a:endParaRPr lang="en-US" altLang="zh-CN"/>
          </a:p>
        </p:txBody>
      </p:sp>
      <p:sp>
        <p:nvSpPr>
          <p:cNvPr id="1210370"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2. </a:t>
            </a:r>
            <a:r>
              <a:rPr lang="en-US" altLang="zh-CN" sz="2800">
                <a:solidFill>
                  <a:srgbClr val="FF6600"/>
                </a:solidFill>
                <a:ea typeface="黑体" pitchFamily="2" charset="-122"/>
              </a:rPr>
              <a:t>CPI</a:t>
            </a:r>
          </a:p>
        </p:txBody>
      </p:sp>
      <p:sp>
        <p:nvSpPr>
          <p:cNvPr id="1210371"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smtClean="0"/>
              <a:t>6.3】</a:t>
            </a:r>
            <a:r>
              <a:rPr lang="zh-CN" altLang="en-US" sz="2400"/>
              <a:t>某个</a:t>
            </a:r>
            <a:r>
              <a:rPr lang="en-US" altLang="zh-CN" sz="2400"/>
              <a:t>java</a:t>
            </a:r>
            <a:r>
              <a:rPr lang="zh-CN" altLang="en-US" sz="2400"/>
              <a:t>程序在桌面处理机上运行</a:t>
            </a:r>
            <a:r>
              <a:rPr lang="en-US" altLang="zh-CN" sz="2400">
                <a:solidFill>
                  <a:srgbClr val="0000FF"/>
                </a:solidFill>
              </a:rPr>
              <a:t>15</a:t>
            </a:r>
            <a:r>
              <a:rPr lang="zh-CN" altLang="en-US" sz="2400">
                <a:solidFill>
                  <a:srgbClr val="0000FF"/>
                </a:solidFill>
              </a:rPr>
              <a:t>秒</a:t>
            </a:r>
            <a:r>
              <a:rPr lang="zh-CN" altLang="en-US" sz="2400"/>
              <a:t>，一个新的</a:t>
            </a:r>
            <a:r>
              <a:rPr lang="en-US" altLang="zh-CN" sz="2400"/>
              <a:t>java</a:t>
            </a:r>
            <a:r>
              <a:rPr lang="zh-CN" altLang="en-US" sz="2400"/>
              <a:t>编译器生成的</a:t>
            </a:r>
            <a:r>
              <a:rPr lang="zh-CN" altLang="en-US" sz="2400">
                <a:solidFill>
                  <a:srgbClr val="FF0066"/>
                </a:solidFill>
              </a:rPr>
              <a:t>指令数</a:t>
            </a:r>
            <a:r>
              <a:rPr lang="zh-CN" altLang="en-US" sz="2400"/>
              <a:t>仅是老编译器的</a:t>
            </a:r>
            <a:r>
              <a:rPr lang="en-US" altLang="zh-CN" sz="2400">
                <a:solidFill>
                  <a:srgbClr val="FF0066"/>
                </a:solidFill>
              </a:rPr>
              <a:t>0.6</a:t>
            </a:r>
            <a:r>
              <a:rPr lang="zh-CN" altLang="en-US" sz="2400">
                <a:solidFill>
                  <a:srgbClr val="FF0066"/>
                </a:solidFill>
              </a:rPr>
              <a:t>倍</a:t>
            </a:r>
            <a:r>
              <a:rPr lang="zh-CN" altLang="en-US" sz="2400"/>
              <a:t>，然而</a:t>
            </a:r>
            <a:r>
              <a:rPr lang="en-US" altLang="zh-CN" sz="2400">
                <a:solidFill>
                  <a:srgbClr val="FF0066"/>
                </a:solidFill>
              </a:rPr>
              <a:t>CPI </a:t>
            </a:r>
            <a:r>
              <a:rPr lang="zh-CN" altLang="en-US" sz="2400"/>
              <a:t>增加为</a:t>
            </a:r>
            <a:r>
              <a:rPr lang="en-US" altLang="zh-CN" sz="2400">
                <a:solidFill>
                  <a:srgbClr val="FF0066"/>
                </a:solidFill>
              </a:rPr>
              <a:t>1.1</a:t>
            </a:r>
            <a:r>
              <a:rPr lang="zh-CN" altLang="en-US" sz="2400">
                <a:solidFill>
                  <a:srgbClr val="FF0066"/>
                </a:solidFill>
              </a:rPr>
              <a:t>倍</a:t>
            </a:r>
            <a:r>
              <a:rPr lang="zh-CN" altLang="en-US" sz="2400"/>
              <a:t>。利用新的</a:t>
            </a:r>
            <a:r>
              <a:rPr lang="en-US" altLang="zh-CN" sz="2400"/>
              <a:t>java</a:t>
            </a:r>
            <a:r>
              <a:rPr lang="zh-CN" altLang="en-US" sz="2400"/>
              <a:t>编译器，我们能够期望这个</a:t>
            </a:r>
            <a:r>
              <a:rPr lang="en-US" altLang="zh-CN" sz="2400"/>
              <a:t>java</a:t>
            </a:r>
            <a:r>
              <a:rPr lang="zh-CN" altLang="en-US" sz="2400"/>
              <a:t>程序运行的有多快</a:t>
            </a:r>
            <a:r>
              <a:rPr lang="zh-CN" altLang="en-US" sz="2400" smtClean="0"/>
              <a:t>？</a:t>
            </a:r>
            <a:endParaRPr lang="zh-CN" altLang="en-US" sz="2400"/>
          </a:p>
        </p:txBody>
      </p:sp>
      <p:sp>
        <p:nvSpPr>
          <p:cNvPr id="1210372"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B923ED46-2E4C-49DF-841E-AAC741A3753F}" type="slidenum">
              <a:rPr lang="zh-CN" altLang="en-US"/>
              <a:pPr/>
              <a:t>112</a:t>
            </a:fld>
            <a:endParaRPr lang="en-US" altLang="zh-CN"/>
          </a:p>
        </p:txBody>
      </p:sp>
      <p:sp>
        <p:nvSpPr>
          <p:cNvPr id="1210370"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2. </a:t>
            </a:r>
            <a:r>
              <a:rPr lang="en-US" altLang="zh-CN" sz="2800">
                <a:solidFill>
                  <a:srgbClr val="FF6600"/>
                </a:solidFill>
                <a:ea typeface="黑体" pitchFamily="2" charset="-122"/>
              </a:rPr>
              <a:t>CPI</a:t>
            </a:r>
          </a:p>
        </p:txBody>
      </p:sp>
      <p:sp>
        <p:nvSpPr>
          <p:cNvPr id="1210371"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smtClean="0"/>
              <a:t>6.3】</a:t>
            </a:r>
            <a:r>
              <a:rPr lang="zh-CN" altLang="en-US" sz="2400"/>
              <a:t>某个</a:t>
            </a:r>
            <a:r>
              <a:rPr lang="en-US" altLang="zh-CN" sz="2400"/>
              <a:t>java</a:t>
            </a:r>
            <a:r>
              <a:rPr lang="zh-CN" altLang="en-US" sz="2400"/>
              <a:t>程序在桌面处理机上运行</a:t>
            </a:r>
            <a:r>
              <a:rPr lang="en-US" altLang="zh-CN" sz="2400">
                <a:solidFill>
                  <a:srgbClr val="0000FF"/>
                </a:solidFill>
              </a:rPr>
              <a:t>15</a:t>
            </a:r>
            <a:r>
              <a:rPr lang="zh-CN" altLang="en-US" sz="2400">
                <a:solidFill>
                  <a:srgbClr val="0000FF"/>
                </a:solidFill>
              </a:rPr>
              <a:t>秒</a:t>
            </a:r>
            <a:r>
              <a:rPr lang="zh-CN" altLang="en-US" sz="2400"/>
              <a:t>，一个新的</a:t>
            </a:r>
            <a:r>
              <a:rPr lang="en-US" altLang="zh-CN" sz="2400"/>
              <a:t>java</a:t>
            </a:r>
            <a:r>
              <a:rPr lang="zh-CN" altLang="en-US" sz="2400"/>
              <a:t>编译器生成的</a:t>
            </a:r>
            <a:r>
              <a:rPr lang="zh-CN" altLang="en-US" sz="2400">
                <a:solidFill>
                  <a:srgbClr val="FF0066"/>
                </a:solidFill>
              </a:rPr>
              <a:t>指令数</a:t>
            </a:r>
            <a:r>
              <a:rPr lang="zh-CN" altLang="en-US" sz="2400"/>
              <a:t>仅是老编译器的</a:t>
            </a:r>
            <a:r>
              <a:rPr lang="en-US" altLang="zh-CN" sz="2400">
                <a:solidFill>
                  <a:srgbClr val="FF0066"/>
                </a:solidFill>
              </a:rPr>
              <a:t>0.6</a:t>
            </a:r>
            <a:r>
              <a:rPr lang="zh-CN" altLang="en-US" sz="2400">
                <a:solidFill>
                  <a:srgbClr val="FF0066"/>
                </a:solidFill>
              </a:rPr>
              <a:t>倍</a:t>
            </a:r>
            <a:r>
              <a:rPr lang="zh-CN" altLang="en-US" sz="2400"/>
              <a:t>，然而</a:t>
            </a:r>
            <a:r>
              <a:rPr lang="en-US" altLang="zh-CN" sz="2400">
                <a:solidFill>
                  <a:srgbClr val="FF0066"/>
                </a:solidFill>
              </a:rPr>
              <a:t>CPI </a:t>
            </a:r>
            <a:r>
              <a:rPr lang="zh-CN" altLang="en-US" sz="2400"/>
              <a:t>增加为</a:t>
            </a:r>
            <a:r>
              <a:rPr lang="en-US" altLang="zh-CN" sz="2400">
                <a:solidFill>
                  <a:srgbClr val="FF0066"/>
                </a:solidFill>
              </a:rPr>
              <a:t>1.1</a:t>
            </a:r>
            <a:r>
              <a:rPr lang="zh-CN" altLang="en-US" sz="2400">
                <a:solidFill>
                  <a:srgbClr val="FF0066"/>
                </a:solidFill>
              </a:rPr>
              <a:t>倍</a:t>
            </a:r>
            <a:r>
              <a:rPr lang="zh-CN" altLang="en-US" sz="2400"/>
              <a:t>。利用新的</a:t>
            </a:r>
            <a:r>
              <a:rPr lang="en-US" altLang="zh-CN" sz="2400"/>
              <a:t>java</a:t>
            </a:r>
            <a:r>
              <a:rPr lang="zh-CN" altLang="en-US" sz="2400"/>
              <a:t>编译器，我们能够期望这个</a:t>
            </a:r>
            <a:r>
              <a:rPr lang="en-US" altLang="zh-CN" sz="2400"/>
              <a:t>java</a:t>
            </a:r>
            <a:r>
              <a:rPr lang="zh-CN" altLang="en-US" sz="2400"/>
              <a:t>程序运行的有多快？</a:t>
            </a:r>
          </a:p>
          <a:p>
            <a:pPr marL="0" indent="0">
              <a:spcBef>
                <a:spcPct val="10000"/>
              </a:spcBef>
              <a:buFont typeface="Wingdings" pitchFamily="2" charset="2"/>
              <a:buNone/>
            </a:pPr>
            <a:r>
              <a:rPr lang="en-US" altLang="zh-CN" sz="2400"/>
              <a:t>【</a:t>
            </a:r>
            <a:r>
              <a:rPr lang="zh-CN" altLang="en-US" sz="2400"/>
              <a:t>解</a:t>
            </a:r>
            <a:r>
              <a:rPr lang="en-US" altLang="zh-CN" sz="2400"/>
              <a:t>】</a:t>
            </a:r>
          </a:p>
          <a:p>
            <a:pPr marL="0" indent="0">
              <a:spcBef>
                <a:spcPct val="10000"/>
              </a:spcBef>
              <a:buFont typeface="Wingdings" pitchFamily="2" charset="2"/>
              <a:buNone/>
            </a:pPr>
            <a:r>
              <a:rPr lang="zh-CN" altLang="en-US" sz="2400"/>
              <a:t>利用老编译器运行该</a:t>
            </a:r>
            <a:r>
              <a:rPr lang="en-US" altLang="zh-CN" sz="2400"/>
              <a:t>java</a:t>
            </a:r>
            <a:r>
              <a:rPr lang="zh-CN" altLang="en-US" sz="2400"/>
              <a:t>程序的时间为</a:t>
            </a:r>
            <a:r>
              <a:rPr lang="en-US" altLang="zh-CN" sz="2400" i="1"/>
              <a:t>T</a:t>
            </a:r>
            <a:r>
              <a:rPr lang="en-US" altLang="zh-CN" sz="2400" i="1" baseline="-25000"/>
              <a:t>CPU</a:t>
            </a:r>
            <a:r>
              <a:rPr lang="en-US" altLang="zh-CN" sz="2400" i="1"/>
              <a:t> </a:t>
            </a:r>
            <a:r>
              <a:rPr lang="en-US" altLang="zh-CN" sz="2400"/>
              <a:t>= 15s</a:t>
            </a:r>
            <a:r>
              <a:rPr lang="zh-CN" altLang="en-US" sz="2400"/>
              <a:t>，而利用新编译器运行该</a:t>
            </a:r>
            <a:r>
              <a:rPr lang="en-US" altLang="zh-CN" sz="2400"/>
              <a:t>java</a:t>
            </a:r>
            <a:r>
              <a:rPr lang="zh-CN" altLang="en-US" sz="2400"/>
              <a:t>程序的时间为：</a:t>
            </a:r>
            <a:endParaRPr lang="en-US" altLang="zh-CN" sz="2400"/>
          </a:p>
        </p:txBody>
      </p:sp>
      <p:sp>
        <p:nvSpPr>
          <p:cNvPr id="1210372" name="Rectangle 4"/>
          <p:cNvSpPr>
            <a:spLocks noChangeArrowheads="1"/>
          </p:cNvSpPr>
          <p:nvPr/>
        </p:nvSpPr>
        <p:spPr bwMode="auto">
          <a:xfrm>
            <a:off x="0" y="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10379" name="Object 11"/>
          <p:cNvGraphicFramePr>
            <a:graphicFrameLocks noChangeAspect="1"/>
          </p:cNvGraphicFramePr>
          <p:nvPr/>
        </p:nvGraphicFramePr>
        <p:xfrm>
          <a:off x="1144588" y="3616325"/>
          <a:ext cx="6492875" cy="1908175"/>
        </p:xfrm>
        <a:graphic>
          <a:graphicData uri="http://schemas.openxmlformats.org/presentationml/2006/ole">
            <mc:AlternateContent xmlns:mc="http://schemas.openxmlformats.org/markup-compatibility/2006">
              <mc:Choice xmlns:v="urn:schemas-microsoft-com:vml" Requires="v">
                <p:oleObj spid="_x0000_s1210388" name="公式" r:id="rId3" imgW="2158920" imgH="622080" progId="Equation.3">
                  <p:embed/>
                </p:oleObj>
              </mc:Choice>
              <mc:Fallback>
                <p:oleObj name="公式" r:id="rId3" imgW="2158920" imgH="62208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3616325"/>
                        <a:ext cx="6492875" cy="190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连接符 9"/>
          <p:cNvCxnSpPr/>
          <p:nvPr/>
        </p:nvCxnSpPr>
        <p:spPr bwMode="auto">
          <a:xfrm>
            <a:off x="3347864" y="4869160"/>
            <a:ext cx="576064"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5292080" y="4869160"/>
            <a:ext cx="1008112"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6732240" y="4869160"/>
            <a:ext cx="720080"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4323702" y="5412950"/>
            <a:ext cx="432048" cy="0"/>
          </a:xfrm>
          <a:prstGeom prst="line">
            <a:avLst/>
          </a:prstGeom>
          <a:solidFill>
            <a:srgbClr val="FFFFFF"/>
          </a:solidFill>
          <a:ln w="28575" cap="flat" cmpd="sng" algn="ctr">
            <a:solidFill>
              <a:srgbClr val="FF0000"/>
            </a:solidFill>
            <a:prstDash val="solid"/>
            <a:round/>
            <a:headEnd type="none" w="med" len="med"/>
            <a:tailEnd type="none" w="med" len="med"/>
          </a:ln>
          <a:effectLst/>
        </p:spPr>
      </p:cxn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90DAF56-8CA4-4DBB-B1D4-7B615B8694D2}" type="slidenum">
              <a:rPr lang="zh-CN" altLang="en-US"/>
              <a:pPr/>
              <a:t>113</a:t>
            </a:fld>
            <a:endParaRPr lang="en-US" altLang="zh-CN"/>
          </a:p>
        </p:txBody>
      </p:sp>
      <p:sp>
        <p:nvSpPr>
          <p:cNvPr id="1211394"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3. </a:t>
            </a:r>
            <a:r>
              <a:rPr lang="en-US" altLang="zh-CN" sz="2800">
                <a:solidFill>
                  <a:srgbClr val="FF6600"/>
                </a:solidFill>
                <a:ea typeface="黑体" pitchFamily="2" charset="-122"/>
              </a:rPr>
              <a:t>MIPS</a:t>
            </a:r>
            <a:endParaRPr lang="zh-CN" altLang="en-US" sz="2800">
              <a:solidFill>
                <a:srgbClr val="FF6600"/>
              </a:solidFill>
              <a:ea typeface="黑体" pitchFamily="2" charset="-122"/>
            </a:endParaRPr>
          </a:p>
        </p:txBody>
      </p:sp>
      <p:sp>
        <p:nvSpPr>
          <p:cNvPr id="1211395" name="Rectangle 3"/>
          <p:cNvSpPr>
            <a:spLocks noGrp="1" noChangeArrowheads="1"/>
          </p:cNvSpPr>
          <p:nvPr>
            <p:ph type="body" idx="1"/>
          </p:nvPr>
        </p:nvSpPr>
        <p:spPr/>
        <p:txBody>
          <a:bodyPr/>
          <a:lstStyle/>
          <a:p>
            <a:pPr>
              <a:spcBef>
                <a:spcPct val="10000"/>
              </a:spcBef>
            </a:pPr>
            <a:r>
              <a:rPr lang="en-US" altLang="zh-CN" i="1"/>
              <a:t>MIPS</a:t>
            </a:r>
            <a:r>
              <a:rPr lang="zh-CN" altLang="en-US"/>
              <a:t>（</a:t>
            </a:r>
            <a:r>
              <a:rPr lang="en-US" altLang="zh-CN"/>
              <a:t>million instructions per second</a:t>
            </a:r>
            <a:r>
              <a:rPr lang="zh-CN" altLang="en-US"/>
              <a:t>）：</a:t>
            </a:r>
            <a:r>
              <a:rPr lang="en-US" altLang="zh-CN"/>
              <a:t> </a:t>
            </a:r>
            <a:br>
              <a:rPr lang="en-US" altLang="zh-CN"/>
            </a:br>
            <a:r>
              <a:rPr lang="en-US" altLang="zh-CN"/>
              <a:t>CPU</a:t>
            </a:r>
            <a:r>
              <a:rPr lang="zh-CN" altLang="en-US"/>
              <a:t>每秒钟执行的百万指令数。</a:t>
            </a:r>
          </a:p>
          <a:p>
            <a:pPr>
              <a:spcBef>
                <a:spcPct val="10000"/>
              </a:spcBef>
            </a:pPr>
            <a:endParaRPr lang="zh-CN" altLang="en-US"/>
          </a:p>
          <a:p>
            <a:pPr>
              <a:spcBef>
                <a:spcPct val="10000"/>
              </a:spcBef>
            </a:pPr>
            <a:endParaRPr lang="zh-CN" altLang="en-US"/>
          </a:p>
          <a:p>
            <a:pPr>
              <a:spcBef>
                <a:spcPct val="10000"/>
              </a:spcBef>
            </a:pPr>
            <a:endParaRPr lang="zh-CN" altLang="en-US"/>
          </a:p>
          <a:p>
            <a:pPr>
              <a:spcBef>
                <a:spcPct val="10000"/>
              </a:spcBef>
            </a:pPr>
            <a:r>
              <a:rPr lang="en-US" altLang="zh-CN"/>
              <a:t>MIPS</a:t>
            </a:r>
            <a:r>
              <a:rPr lang="zh-CN" altLang="en-US"/>
              <a:t>参数的局限：</a:t>
            </a:r>
          </a:p>
          <a:p>
            <a:pPr lvl="1">
              <a:spcBef>
                <a:spcPct val="10000"/>
              </a:spcBef>
            </a:pPr>
            <a:r>
              <a:rPr lang="zh-CN" altLang="en-US"/>
              <a:t>不能对</a:t>
            </a:r>
            <a:r>
              <a:rPr lang="zh-CN" altLang="en-US">
                <a:solidFill>
                  <a:srgbClr val="0000FF"/>
                </a:solidFill>
              </a:rPr>
              <a:t>指令集不同</a:t>
            </a:r>
            <a:r>
              <a:rPr lang="zh-CN" altLang="en-US"/>
              <a:t>的计算机使用</a:t>
            </a:r>
            <a:r>
              <a:rPr lang="en-US" altLang="zh-CN" i="1"/>
              <a:t>MIPS</a:t>
            </a:r>
            <a:r>
              <a:rPr lang="zh-CN" altLang="en-US"/>
              <a:t>进行比较：</a:t>
            </a:r>
            <a:r>
              <a:rPr lang="en-US" altLang="zh-CN" i="1"/>
              <a:t>MIPS</a:t>
            </a:r>
            <a:r>
              <a:rPr lang="zh-CN" altLang="en-US"/>
              <a:t>只说明了指令执行速率，而没有考虑</a:t>
            </a:r>
            <a:r>
              <a:rPr lang="zh-CN" altLang="en-US">
                <a:solidFill>
                  <a:srgbClr val="FF0000"/>
                </a:solidFill>
              </a:rPr>
              <a:t>指令</a:t>
            </a:r>
            <a:r>
              <a:rPr lang="zh-CN" altLang="en-US"/>
              <a:t>的</a:t>
            </a:r>
            <a:r>
              <a:rPr lang="zh-CN" altLang="en-US" smtClean="0">
                <a:solidFill>
                  <a:srgbClr val="FF0000"/>
                </a:solidFill>
              </a:rPr>
              <a:t>能力</a:t>
            </a:r>
            <a:r>
              <a:rPr lang="zh-CN" altLang="en-US" smtClean="0"/>
              <a:t>。</a:t>
            </a:r>
            <a:endParaRPr lang="zh-CN" altLang="en-US"/>
          </a:p>
          <a:p>
            <a:pPr lvl="1">
              <a:spcBef>
                <a:spcPct val="10000"/>
              </a:spcBef>
            </a:pPr>
            <a:r>
              <a:rPr lang="zh-CN" altLang="en-US"/>
              <a:t>计算机对所有程序没有单一的</a:t>
            </a:r>
            <a:r>
              <a:rPr lang="en-US" altLang="zh-CN" i="1"/>
              <a:t>MIPS</a:t>
            </a:r>
            <a:r>
              <a:rPr lang="zh-CN" altLang="en-US"/>
              <a:t>值：对于同一个计算机上的</a:t>
            </a:r>
            <a:r>
              <a:rPr lang="zh-CN" altLang="en-US">
                <a:solidFill>
                  <a:srgbClr val="FF0000"/>
                </a:solidFill>
              </a:rPr>
              <a:t>不同程序</a:t>
            </a:r>
            <a:r>
              <a:rPr lang="zh-CN" altLang="en-US"/>
              <a:t>，</a:t>
            </a:r>
            <a:r>
              <a:rPr lang="en-US" altLang="zh-CN" i="1">
                <a:solidFill>
                  <a:srgbClr val="FF0000"/>
                </a:solidFill>
              </a:rPr>
              <a:t>MIPS</a:t>
            </a:r>
            <a:r>
              <a:rPr lang="zh-CN" altLang="en-US"/>
              <a:t>是</a:t>
            </a:r>
            <a:r>
              <a:rPr lang="zh-CN" altLang="en-US">
                <a:solidFill>
                  <a:srgbClr val="FF0000"/>
                </a:solidFill>
              </a:rPr>
              <a:t>变化</a:t>
            </a:r>
            <a:r>
              <a:rPr lang="zh-CN" altLang="en-US" smtClean="0"/>
              <a:t>的。</a:t>
            </a:r>
            <a:endParaRPr lang="zh-CN" altLang="en-US"/>
          </a:p>
          <a:p>
            <a:pPr lvl="1">
              <a:spcBef>
                <a:spcPct val="10000"/>
              </a:spcBef>
            </a:pPr>
            <a:r>
              <a:rPr lang="en-US" altLang="zh-CN" i="1"/>
              <a:t>MIPS</a:t>
            </a:r>
            <a:r>
              <a:rPr lang="zh-CN" altLang="en-US"/>
              <a:t>会与性能反向</a:t>
            </a:r>
            <a:r>
              <a:rPr lang="zh-CN" altLang="en-US" smtClean="0"/>
              <a:t>变化。</a:t>
            </a:r>
            <a:endParaRPr lang="zh-CN" altLang="en-US"/>
          </a:p>
        </p:txBody>
      </p:sp>
      <p:graphicFrame>
        <p:nvGraphicFramePr>
          <p:cNvPr id="1211396" name="Object 4"/>
          <p:cNvGraphicFramePr>
            <a:graphicFrameLocks noChangeAspect="1"/>
          </p:cNvGraphicFramePr>
          <p:nvPr/>
        </p:nvGraphicFramePr>
        <p:xfrm>
          <a:off x="827088" y="1557338"/>
          <a:ext cx="6048375" cy="1068387"/>
        </p:xfrm>
        <a:graphic>
          <a:graphicData uri="http://schemas.openxmlformats.org/presentationml/2006/ole">
            <mc:AlternateContent xmlns:mc="http://schemas.openxmlformats.org/markup-compatibility/2006">
              <mc:Choice xmlns:v="urn:schemas-microsoft-com:vml" Requires="v">
                <p:oleObj spid="_x0000_s1211405" name="公式" r:id="rId3" imgW="2209800" imgH="393700" progId="Equation.3">
                  <p:embed/>
                </p:oleObj>
              </mc:Choice>
              <mc:Fallback>
                <p:oleObj name="公式" r:id="rId3" imgW="2209800" imgH="3937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604837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p:cNvSpPr>
            <a:spLocks noGrp="1"/>
          </p:cNvSpPr>
          <p:nvPr>
            <p:ph type="sldNum" sz="quarter" idx="11"/>
          </p:nvPr>
        </p:nvSpPr>
        <p:spPr/>
        <p:txBody>
          <a:bodyPr/>
          <a:lstStyle/>
          <a:p>
            <a:fld id="{7BAC36DC-1395-472C-A99B-A2418EE959A4}" type="slidenum">
              <a:rPr lang="zh-CN" altLang="en-US"/>
              <a:pPr/>
              <a:t>114</a:t>
            </a:fld>
            <a:endParaRPr lang="en-US" altLang="zh-CN"/>
          </a:p>
        </p:txBody>
      </p:sp>
      <p:sp>
        <p:nvSpPr>
          <p:cNvPr id="1212418"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3. </a:t>
            </a:r>
            <a:r>
              <a:rPr lang="en-US" altLang="zh-CN" sz="2800">
                <a:solidFill>
                  <a:srgbClr val="FF6600"/>
                </a:solidFill>
                <a:ea typeface="黑体" pitchFamily="2" charset="-122"/>
              </a:rPr>
              <a:t>MIPS</a:t>
            </a:r>
            <a:endParaRPr lang="zh-CN" altLang="en-US" sz="2800">
              <a:solidFill>
                <a:srgbClr val="FF6600"/>
              </a:solidFill>
              <a:ea typeface="黑体" pitchFamily="2" charset="-122"/>
            </a:endParaRPr>
          </a:p>
        </p:txBody>
      </p:sp>
      <p:sp>
        <p:nvSpPr>
          <p:cNvPr id="1212419" name="Rectangle 3"/>
          <p:cNvSpPr>
            <a:spLocks noGrp="1" noChangeArrowheads="1"/>
          </p:cNvSpPr>
          <p:nvPr>
            <p:ph type="body" idx="1"/>
          </p:nvPr>
        </p:nvSpPr>
        <p:spPr>
          <a:xfrm>
            <a:off x="250825" y="549275"/>
            <a:ext cx="8713788" cy="6192838"/>
          </a:xfrm>
        </p:spPr>
        <p:txBody>
          <a:bodyPr/>
          <a:lstStyle/>
          <a:p>
            <a:pPr marL="0" indent="0">
              <a:spcBef>
                <a:spcPct val="10000"/>
              </a:spcBef>
              <a:buFont typeface="Wingdings" pitchFamily="2" charset="2"/>
              <a:buNone/>
            </a:pPr>
            <a:r>
              <a:rPr lang="en-US" altLang="zh-CN" sz="2400"/>
              <a:t>【</a:t>
            </a:r>
            <a:r>
              <a:rPr lang="zh-CN" altLang="en-US" sz="2400"/>
              <a:t>例</a:t>
            </a:r>
            <a:r>
              <a:rPr lang="en-US" altLang="zh-CN" sz="2400" smtClean="0"/>
              <a:t>6.4】</a:t>
            </a:r>
            <a:endParaRPr lang="en-US" altLang="zh-CN" sz="2400"/>
          </a:p>
          <a:p>
            <a:pPr marL="0" indent="0">
              <a:spcBef>
                <a:spcPct val="10000"/>
              </a:spcBef>
              <a:buFont typeface="Wingdings" pitchFamily="2" charset="2"/>
              <a:buNone/>
            </a:pPr>
            <a:r>
              <a:rPr lang="zh-CN" altLang="en-US" sz="2400"/>
              <a:t>某计算机具有</a:t>
            </a:r>
            <a:r>
              <a:rPr lang="en-US" altLang="zh-CN" sz="2400"/>
              <a:t>3</a:t>
            </a:r>
            <a:r>
              <a:rPr lang="zh-CN" altLang="en-US" sz="2400"/>
              <a:t>类指令，测试</a:t>
            </a:r>
          </a:p>
          <a:p>
            <a:pPr marL="0" indent="0">
              <a:spcBef>
                <a:spcPct val="10000"/>
              </a:spcBef>
              <a:buFont typeface="Wingdings" pitchFamily="2" charset="2"/>
              <a:buNone/>
            </a:pPr>
            <a:r>
              <a:rPr lang="zh-CN" altLang="en-US" sz="2400"/>
              <a:t>每类指令得到的</a:t>
            </a:r>
            <a:r>
              <a:rPr lang="en-US" altLang="zh-CN" sz="2400" i="1"/>
              <a:t>CPI</a:t>
            </a:r>
            <a:r>
              <a:rPr lang="zh-CN" altLang="en-US" sz="2400"/>
              <a:t>结果如下：</a:t>
            </a:r>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r>
              <a:rPr lang="zh-CN" altLang="en-US" sz="2400"/>
              <a:t>用两种不同的编译器对某个程序进行编译得到的各类指令的数量如下：</a:t>
            </a:r>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endParaRPr lang="zh-CN" altLang="en-US" sz="2400"/>
          </a:p>
          <a:p>
            <a:pPr marL="0" indent="0">
              <a:spcBef>
                <a:spcPct val="10000"/>
              </a:spcBef>
              <a:buFont typeface="Wingdings" pitchFamily="2" charset="2"/>
              <a:buNone/>
            </a:pPr>
            <a:r>
              <a:rPr lang="zh-CN" altLang="en-US" sz="2400"/>
              <a:t>假设计算机的时钟率为</a:t>
            </a:r>
            <a:r>
              <a:rPr lang="en-US" altLang="zh-CN" sz="2400"/>
              <a:t>4GHz</a:t>
            </a:r>
            <a:r>
              <a:rPr lang="zh-CN" altLang="en-US" sz="2400"/>
              <a:t>，问：</a:t>
            </a:r>
          </a:p>
          <a:p>
            <a:pPr marL="0" indent="0">
              <a:spcBef>
                <a:spcPct val="10000"/>
              </a:spcBef>
              <a:buFont typeface="Wingdings" pitchFamily="2" charset="2"/>
              <a:buNone/>
            </a:pPr>
            <a:r>
              <a:rPr lang="zh-CN" altLang="en-US" sz="2400">
                <a:solidFill>
                  <a:srgbClr val="006600"/>
                </a:solidFill>
                <a:ea typeface="宋体" pitchFamily="2" charset="-122"/>
              </a:rPr>
              <a:t>① </a:t>
            </a:r>
            <a:r>
              <a:rPr lang="zh-CN" altLang="en-US" sz="2400"/>
              <a:t>根据</a:t>
            </a:r>
            <a:r>
              <a:rPr lang="en-US" altLang="zh-CN" sz="2400"/>
              <a:t>MIPS</a:t>
            </a:r>
            <a:r>
              <a:rPr lang="zh-CN" altLang="en-US" sz="2400"/>
              <a:t>，由哪个编译器生成的代码序列执行得更快？</a:t>
            </a:r>
          </a:p>
          <a:p>
            <a:pPr marL="0" indent="0">
              <a:spcBef>
                <a:spcPct val="10000"/>
              </a:spcBef>
              <a:buFont typeface="Wingdings" pitchFamily="2" charset="2"/>
              <a:buNone/>
            </a:pPr>
            <a:r>
              <a:rPr lang="zh-CN" altLang="en-US" sz="2400">
                <a:solidFill>
                  <a:srgbClr val="006600"/>
                </a:solidFill>
                <a:ea typeface="宋体" pitchFamily="2" charset="-122"/>
              </a:rPr>
              <a:t>② </a:t>
            </a:r>
            <a:r>
              <a:rPr lang="zh-CN" altLang="en-US" sz="2400"/>
              <a:t>根据执行时间，由哪个编译器生成的代码序列执行得更快？</a:t>
            </a:r>
          </a:p>
        </p:txBody>
      </p:sp>
      <p:graphicFrame>
        <p:nvGraphicFramePr>
          <p:cNvPr id="1212634" name="Group 218"/>
          <p:cNvGraphicFramePr>
            <a:graphicFrameLocks noGrp="1"/>
          </p:cNvGraphicFramePr>
          <p:nvPr/>
        </p:nvGraphicFramePr>
        <p:xfrm>
          <a:off x="4716463" y="908050"/>
          <a:ext cx="3598862" cy="1188720"/>
        </p:xfrm>
        <a:graphic>
          <a:graphicData uri="http://schemas.openxmlformats.org/drawingml/2006/table">
            <a:tbl>
              <a:tblPr/>
              <a:tblGrid>
                <a:gridCol w="1312862">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tblGrid>
              <a:tr h="244475">
                <a:tc rowSpan="2">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rPr>
                        <a:t>时钟率为</a:t>
                      </a:r>
                      <a:br>
                        <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rPr>
                      </a:br>
                      <a:r>
                        <a:rPr kumimoji="0" lang="en-US" altLang="zh-CN" sz="2000" b="1" i="0" u="none" strike="noStrike" cap="none" normalizeH="0" baseline="0" smtClean="0">
                          <a:ln>
                            <a:noFill/>
                          </a:ln>
                          <a:solidFill>
                            <a:srgbClr val="0000FF"/>
                          </a:solidFill>
                          <a:effectLst/>
                          <a:latin typeface="Times New Roman" pitchFamily="18" charset="0"/>
                          <a:ea typeface="楷体_GB2312" pitchFamily="49" charset="-122"/>
                        </a:rPr>
                        <a:t>4GHz</a:t>
                      </a:r>
                      <a:endPar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每类指令的</a:t>
                      </a: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4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12633" name="Group 217"/>
          <p:cNvGraphicFramePr>
            <a:graphicFrameLocks noGrp="1"/>
          </p:cNvGraphicFramePr>
          <p:nvPr/>
        </p:nvGraphicFramePr>
        <p:xfrm>
          <a:off x="3635375" y="2781300"/>
          <a:ext cx="4681538" cy="1584960"/>
        </p:xfrm>
        <a:graphic>
          <a:graphicData uri="http://schemas.openxmlformats.org/drawingml/2006/table">
            <a:tbl>
              <a:tblPr/>
              <a:tblGrid>
                <a:gridCol w="1244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312863">
                  <a:extLst>
                    <a:ext uri="{9D8B030D-6E8A-4147-A177-3AD203B41FA5}">
                      <a16:colId xmlns:a16="http://schemas.microsoft.com/office/drawing/2014/main" val="20003"/>
                    </a:ext>
                  </a:extLst>
                </a:gridCol>
              </a:tblGrid>
              <a:tr h="244475">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rPr>
                        <a:t>时钟率为</a:t>
                      </a:r>
                      <a:br>
                        <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rPr>
                      </a:br>
                      <a:r>
                        <a:rPr kumimoji="0" lang="en-US" altLang="zh-CN" sz="2000" b="1" i="0" u="none" strike="noStrike" cap="none" normalizeH="0" baseline="0" smtClean="0">
                          <a:ln>
                            <a:noFill/>
                          </a:ln>
                          <a:solidFill>
                            <a:srgbClr val="0000FF"/>
                          </a:solidFill>
                          <a:effectLst/>
                          <a:latin typeface="Times New Roman" pitchFamily="18" charset="0"/>
                          <a:ea typeface="楷体_GB2312" pitchFamily="49" charset="-122"/>
                        </a:rPr>
                        <a:t>4GHz</a:t>
                      </a:r>
                      <a:endPar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每类指令的指令数（</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9</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4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编译器</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编译器</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fld id="{A68A2151-69F3-45F3-97D8-B4DB0FDEB74D}" type="slidenum">
              <a:rPr lang="zh-CN" altLang="en-US"/>
              <a:pPr/>
              <a:t>115</a:t>
            </a:fld>
            <a:endParaRPr lang="en-US" altLang="zh-CN"/>
          </a:p>
        </p:txBody>
      </p:sp>
      <p:sp>
        <p:nvSpPr>
          <p:cNvPr id="1213442"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3. </a:t>
            </a:r>
            <a:r>
              <a:rPr lang="en-US" altLang="zh-CN" sz="2800">
                <a:solidFill>
                  <a:srgbClr val="FF6600"/>
                </a:solidFill>
                <a:ea typeface="黑体" pitchFamily="2" charset="-122"/>
              </a:rPr>
              <a:t>MIPS</a:t>
            </a:r>
            <a:endParaRPr lang="zh-CN" altLang="en-US" sz="2800">
              <a:solidFill>
                <a:srgbClr val="FF6600"/>
              </a:solidFill>
              <a:ea typeface="黑体" pitchFamily="2" charset="-122"/>
            </a:endParaRPr>
          </a:p>
        </p:txBody>
      </p:sp>
      <p:sp>
        <p:nvSpPr>
          <p:cNvPr id="1213443" name="Rectangle 3"/>
          <p:cNvSpPr>
            <a:spLocks noGrp="1" noChangeArrowheads="1"/>
          </p:cNvSpPr>
          <p:nvPr>
            <p:ph type="body" idx="1"/>
          </p:nvPr>
        </p:nvSpPr>
        <p:spPr>
          <a:xfrm>
            <a:off x="250825" y="549275"/>
            <a:ext cx="8713788" cy="6192838"/>
          </a:xfrm>
        </p:spPr>
        <p:txBody>
          <a:bodyPr/>
          <a:lstStyle/>
          <a:p>
            <a:pPr marL="0" indent="0">
              <a:spcBef>
                <a:spcPct val="10000"/>
              </a:spcBef>
              <a:buFont typeface="Wingdings" pitchFamily="2" charset="2"/>
              <a:buNone/>
            </a:pPr>
            <a:r>
              <a:rPr lang="en-US" altLang="zh-CN" sz="2400"/>
              <a:t>【</a:t>
            </a:r>
            <a:r>
              <a:rPr lang="zh-CN" altLang="en-US" sz="2400"/>
              <a:t>解</a:t>
            </a:r>
            <a:r>
              <a:rPr lang="en-US" altLang="zh-CN" sz="2400"/>
              <a:t>】</a:t>
            </a:r>
            <a:endParaRPr lang="zh-CN" altLang="en-US" sz="2400"/>
          </a:p>
        </p:txBody>
      </p:sp>
      <p:graphicFrame>
        <p:nvGraphicFramePr>
          <p:cNvPr id="1213493" name="Object 53"/>
          <p:cNvGraphicFramePr>
            <a:graphicFrameLocks noChangeAspect="1"/>
          </p:cNvGraphicFramePr>
          <p:nvPr/>
        </p:nvGraphicFramePr>
        <p:xfrm>
          <a:off x="684213" y="981075"/>
          <a:ext cx="7921625" cy="587375"/>
        </p:xfrm>
        <a:graphic>
          <a:graphicData uri="http://schemas.openxmlformats.org/presentationml/2006/ole">
            <mc:AlternateContent xmlns:mc="http://schemas.openxmlformats.org/markup-compatibility/2006">
              <mc:Choice xmlns:v="urn:schemas-microsoft-com:vml" Requires="v">
                <p:oleObj spid="_x0000_s1213552" name="公式" r:id="rId3" imgW="3086100" imgH="228600" progId="Equation.3">
                  <p:embed/>
                </p:oleObj>
              </mc:Choice>
              <mc:Fallback>
                <p:oleObj name="公式" r:id="rId3" imgW="3086100" imgH="2286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792162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95" name="Object 55"/>
          <p:cNvGraphicFramePr>
            <a:graphicFrameLocks noChangeAspect="1"/>
          </p:cNvGraphicFramePr>
          <p:nvPr/>
        </p:nvGraphicFramePr>
        <p:xfrm>
          <a:off x="684213" y="1557338"/>
          <a:ext cx="4175125" cy="960437"/>
        </p:xfrm>
        <a:graphic>
          <a:graphicData uri="http://schemas.openxmlformats.org/presentationml/2006/ole">
            <mc:AlternateContent xmlns:mc="http://schemas.openxmlformats.org/markup-compatibility/2006">
              <mc:Choice xmlns:v="urn:schemas-microsoft-com:vml" Requires="v">
                <p:oleObj spid="_x0000_s1213553" name="公式" r:id="rId5" imgW="1841400" imgH="419040" progId="Equation.3">
                  <p:embed/>
                </p:oleObj>
              </mc:Choice>
              <mc:Fallback>
                <p:oleObj name="公式" r:id="rId5" imgW="1841400" imgH="419040" progId="Equation.3">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557338"/>
                        <a:ext cx="4175125"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97" name="Object 57"/>
          <p:cNvGraphicFramePr>
            <a:graphicFrameLocks noChangeAspect="1"/>
          </p:cNvGraphicFramePr>
          <p:nvPr/>
        </p:nvGraphicFramePr>
        <p:xfrm>
          <a:off x="763588" y="2551113"/>
          <a:ext cx="4313237" cy="936625"/>
        </p:xfrm>
        <a:graphic>
          <a:graphicData uri="http://schemas.openxmlformats.org/presentationml/2006/ole">
            <mc:AlternateContent xmlns:mc="http://schemas.openxmlformats.org/markup-compatibility/2006">
              <mc:Choice xmlns:v="urn:schemas-microsoft-com:vml" Requires="v">
                <p:oleObj spid="_x0000_s1213554" name="公式" r:id="rId7" imgW="1942920" imgH="419040" progId="Equation.3">
                  <p:embed/>
                </p:oleObj>
              </mc:Choice>
              <mc:Fallback>
                <p:oleObj name="公式" r:id="rId7" imgW="1942920" imgH="419040" progId="Equation.3">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588" y="2551113"/>
                        <a:ext cx="431323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99" name="Object 59"/>
          <p:cNvGraphicFramePr>
            <a:graphicFrameLocks noChangeAspect="1"/>
          </p:cNvGraphicFramePr>
          <p:nvPr/>
        </p:nvGraphicFramePr>
        <p:xfrm>
          <a:off x="755650" y="3792538"/>
          <a:ext cx="8208963" cy="588962"/>
        </p:xfrm>
        <a:graphic>
          <a:graphicData uri="http://schemas.openxmlformats.org/presentationml/2006/ole">
            <mc:AlternateContent xmlns:mc="http://schemas.openxmlformats.org/markup-compatibility/2006">
              <mc:Choice xmlns:v="urn:schemas-microsoft-com:vml" Requires="v">
                <p:oleObj spid="_x0000_s1213555" name="公式" r:id="rId9" imgW="3187700" imgH="228600" progId="Equation.3">
                  <p:embed/>
                </p:oleObj>
              </mc:Choice>
              <mc:Fallback>
                <p:oleObj name="公式" r:id="rId9" imgW="3187700" imgH="228600" progId="Equation.3">
                  <p:embed/>
                  <p:pic>
                    <p:nvPicPr>
                      <p:cNvPr id="0" name="Picture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792538"/>
                        <a:ext cx="820896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501" name="Object 61"/>
          <p:cNvGraphicFramePr>
            <a:graphicFrameLocks noChangeAspect="1"/>
          </p:cNvGraphicFramePr>
          <p:nvPr/>
        </p:nvGraphicFramePr>
        <p:xfrm>
          <a:off x="757238" y="4368800"/>
          <a:ext cx="4464050" cy="1020763"/>
        </p:xfrm>
        <a:graphic>
          <a:graphicData uri="http://schemas.openxmlformats.org/presentationml/2006/ole">
            <mc:AlternateContent xmlns:mc="http://schemas.openxmlformats.org/markup-compatibility/2006">
              <mc:Choice xmlns:v="urn:schemas-microsoft-com:vml" Requires="v">
                <p:oleObj spid="_x0000_s1213556" name="公式" r:id="rId11" imgW="1790700" imgH="406400" progId="Equation.3">
                  <p:embed/>
                </p:oleObj>
              </mc:Choice>
              <mc:Fallback>
                <p:oleObj name="公式" r:id="rId11" imgW="1790700" imgH="406400" progId="Equation.3">
                  <p:embed/>
                  <p:pic>
                    <p:nvPicPr>
                      <p:cNvPr id="0" name="Picture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7238" y="4368800"/>
                        <a:ext cx="446405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503" name="Object 63"/>
          <p:cNvGraphicFramePr>
            <a:graphicFrameLocks noChangeAspect="1"/>
          </p:cNvGraphicFramePr>
          <p:nvPr/>
        </p:nvGraphicFramePr>
        <p:xfrm>
          <a:off x="757238" y="5303838"/>
          <a:ext cx="4608512" cy="1004887"/>
        </p:xfrm>
        <a:graphic>
          <a:graphicData uri="http://schemas.openxmlformats.org/presentationml/2006/ole">
            <mc:AlternateContent xmlns:mc="http://schemas.openxmlformats.org/markup-compatibility/2006">
              <mc:Choice xmlns:v="urn:schemas-microsoft-com:vml" Requires="v">
                <p:oleObj spid="_x0000_s1213557" name="公式" r:id="rId13" imgW="1879600" imgH="406400" progId="Equation.3">
                  <p:embed/>
                </p:oleObj>
              </mc:Choice>
              <mc:Fallback>
                <p:oleObj name="公式" r:id="rId13" imgW="1879600" imgH="406400" progId="Equation.3">
                  <p:embed/>
                  <p:pic>
                    <p:nvPicPr>
                      <p:cNvPr id="0" name="Picture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7238" y="5303838"/>
                        <a:ext cx="4608512"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3505" name="AutoShape 65"/>
          <p:cNvSpPr>
            <a:spLocks/>
          </p:cNvSpPr>
          <p:nvPr/>
        </p:nvSpPr>
        <p:spPr bwMode="auto">
          <a:xfrm>
            <a:off x="468313" y="1125538"/>
            <a:ext cx="215900" cy="2016125"/>
          </a:xfrm>
          <a:prstGeom prst="leftBrace">
            <a:avLst>
              <a:gd name="adj1" fmla="val 77819"/>
              <a:gd name="adj2" fmla="val 50000"/>
            </a:avLst>
          </a:prstGeom>
          <a:noFill/>
          <a:ln w="28575">
            <a:solidFill>
              <a:srgbClr val="FF6600"/>
            </a:solidFill>
            <a:round/>
            <a:headEnd/>
            <a:tailEnd/>
          </a:ln>
          <a:effectLst/>
        </p:spPr>
        <p:txBody>
          <a:bodyPr wrap="none" anchor="ctr"/>
          <a:lstStyle/>
          <a:p>
            <a:endParaRPr lang="zh-CN" altLang="en-US"/>
          </a:p>
        </p:txBody>
      </p:sp>
      <p:sp>
        <p:nvSpPr>
          <p:cNvPr id="1213506" name="AutoShape 66"/>
          <p:cNvSpPr>
            <a:spLocks/>
          </p:cNvSpPr>
          <p:nvPr/>
        </p:nvSpPr>
        <p:spPr bwMode="auto">
          <a:xfrm>
            <a:off x="468313" y="3933825"/>
            <a:ext cx="215900" cy="2016125"/>
          </a:xfrm>
          <a:prstGeom prst="leftBrace">
            <a:avLst>
              <a:gd name="adj1" fmla="val 77819"/>
              <a:gd name="adj2" fmla="val 50000"/>
            </a:avLst>
          </a:prstGeom>
          <a:noFill/>
          <a:ln w="28575">
            <a:solidFill>
              <a:srgbClr val="FF6600"/>
            </a:solidFill>
            <a:round/>
            <a:headEnd/>
            <a:tailEnd/>
          </a:ln>
          <a:effectLst/>
        </p:spPr>
        <p:txBody>
          <a:bodyPr wrap="none" anchor="ctr"/>
          <a:lstStyle/>
          <a:p>
            <a:endParaRPr lang="zh-CN" altLang="en-US"/>
          </a:p>
        </p:txBody>
      </p:sp>
      <p:sp>
        <p:nvSpPr>
          <p:cNvPr id="1213507" name="Text Box 67"/>
          <p:cNvSpPr txBox="1">
            <a:spLocks noChangeArrowheads="1"/>
          </p:cNvSpPr>
          <p:nvPr/>
        </p:nvSpPr>
        <p:spPr bwMode="auto">
          <a:xfrm>
            <a:off x="6588125" y="2060575"/>
            <a:ext cx="1728788" cy="547688"/>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spcBef>
                <a:spcPct val="50000"/>
              </a:spcBef>
            </a:pPr>
            <a:r>
              <a:rPr lang="zh-CN" altLang="en-US" sz="2800">
                <a:solidFill>
                  <a:srgbClr val="0000FF"/>
                </a:solidFill>
                <a:ea typeface="楷体_GB2312" pitchFamily="49" charset="-122"/>
              </a:rPr>
              <a:t>编译器</a:t>
            </a:r>
            <a:r>
              <a:rPr lang="en-US" altLang="zh-CN" sz="2800">
                <a:solidFill>
                  <a:srgbClr val="0000FF"/>
                </a:solidFill>
                <a:ea typeface="楷体_GB2312" pitchFamily="49" charset="-122"/>
              </a:rPr>
              <a:t>1</a:t>
            </a:r>
          </a:p>
        </p:txBody>
      </p:sp>
      <p:sp>
        <p:nvSpPr>
          <p:cNvPr id="1213508" name="Text Box 68"/>
          <p:cNvSpPr txBox="1">
            <a:spLocks noChangeArrowheads="1"/>
          </p:cNvSpPr>
          <p:nvPr/>
        </p:nvSpPr>
        <p:spPr bwMode="auto">
          <a:xfrm>
            <a:off x="6588125" y="4941888"/>
            <a:ext cx="1728788" cy="547687"/>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spcBef>
                <a:spcPct val="50000"/>
              </a:spcBef>
            </a:pPr>
            <a:r>
              <a:rPr lang="zh-CN" altLang="en-US" sz="2800">
                <a:solidFill>
                  <a:srgbClr val="0000FF"/>
                </a:solidFill>
                <a:ea typeface="楷体_GB2312" pitchFamily="49" charset="-122"/>
              </a:rPr>
              <a:t>编译器</a:t>
            </a:r>
            <a:r>
              <a:rPr lang="en-US" altLang="zh-CN" sz="2800">
                <a:solidFill>
                  <a:srgbClr val="0000FF"/>
                </a:solidFill>
                <a:ea typeface="楷体_GB2312" pitchFamily="49" charset="-122"/>
              </a:rPr>
              <a:t>2</a:t>
            </a:r>
          </a:p>
        </p:txBody>
      </p:sp>
    </p:spTree>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p:cNvSpPr>
            <a:spLocks noGrp="1"/>
          </p:cNvSpPr>
          <p:nvPr>
            <p:ph type="sldNum" sz="quarter" idx="11"/>
          </p:nvPr>
        </p:nvSpPr>
        <p:spPr/>
        <p:txBody>
          <a:bodyPr/>
          <a:lstStyle/>
          <a:p>
            <a:fld id="{C5329994-D062-472C-AB71-9287A62F0BBC}" type="slidenum">
              <a:rPr lang="zh-CN" altLang="en-US"/>
              <a:pPr/>
              <a:t>116</a:t>
            </a:fld>
            <a:endParaRPr lang="en-US" altLang="zh-CN"/>
          </a:p>
        </p:txBody>
      </p:sp>
      <p:sp>
        <p:nvSpPr>
          <p:cNvPr id="1214466"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3. </a:t>
            </a:r>
            <a:r>
              <a:rPr lang="en-US" altLang="zh-CN" sz="2800">
                <a:solidFill>
                  <a:srgbClr val="FF6600"/>
                </a:solidFill>
                <a:ea typeface="黑体" pitchFamily="2" charset="-122"/>
              </a:rPr>
              <a:t>MIPS</a:t>
            </a:r>
            <a:endParaRPr lang="zh-CN" altLang="en-US" sz="2800">
              <a:solidFill>
                <a:srgbClr val="FF6600"/>
              </a:solidFill>
              <a:ea typeface="黑体" pitchFamily="2" charset="-122"/>
            </a:endParaRPr>
          </a:p>
        </p:txBody>
      </p:sp>
      <p:sp>
        <p:nvSpPr>
          <p:cNvPr id="1214467" name="Rectangle 3"/>
          <p:cNvSpPr>
            <a:spLocks noGrp="1" noChangeArrowheads="1"/>
          </p:cNvSpPr>
          <p:nvPr>
            <p:ph type="body" idx="1"/>
          </p:nvPr>
        </p:nvSpPr>
        <p:spPr>
          <a:xfrm>
            <a:off x="250825" y="549275"/>
            <a:ext cx="8713788" cy="6192838"/>
          </a:xfrm>
        </p:spPr>
        <p:txBody>
          <a:bodyPr/>
          <a:lstStyle/>
          <a:p>
            <a:pPr marL="0" indent="0">
              <a:spcBef>
                <a:spcPct val="0"/>
              </a:spcBef>
              <a:buFont typeface="Wingdings" pitchFamily="2" charset="2"/>
              <a:buNone/>
            </a:pPr>
            <a:r>
              <a:rPr lang="en-US" altLang="zh-CN" sz="2400"/>
              <a:t>【</a:t>
            </a:r>
            <a:r>
              <a:rPr lang="zh-CN" altLang="en-US" sz="2400"/>
              <a:t>例</a:t>
            </a:r>
            <a:r>
              <a:rPr lang="en-US" altLang="zh-CN" sz="2400" smtClean="0"/>
              <a:t>6.5】</a:t>
            </a:r>
            <a:endParaRPr lang="en-US" altLang="zh-CN" sz="2400"/>
          </a:p>
          <a:p>
            <a:pPr marL="0" indent="0">
              <a:spcBef>
                <a:spcPct val="0"/>
              </a:spcBef>
              <a:buFont typeface="Wingdings" pitchFamily="2" charset="2"/>
              <a:buNone/>
            </a:pPr>
            <a:r>
              <a:rPr lang="zh-CN" altLang="en-US" sz="2400"/>
              <a:t>对某程序进行性能测试，</a:t>
            </a:r>
          </a:p>
          <a:p>
            <a:pPr marL="0" indent="0">
              <a:spcBef>
                <a:spcPct val="0"/>
              </a:spcBef>
              <a:buFont typeface="Wingdings" pitchFamily="2" charset="2"/>
              <a:buNone/>
            </a:pPr>
            <a:r>
              <a:rPr lang="zh-CN" altLang="en-US" sz="2400"/>
              <a:t>结果如右图所示。</a:t>
            </a:r>
          </a:p>
          <a:p>
            <a:pPr marL="0" indent="0">
              <a:spcBef>
                <a:spcPct val="0"/>
              </a:spcBef>
              <a:buFont typeface="Wingdings" pitchFamily="2" charset="2"/>
              <a:buNone/>
            </a:pPr>
            <a:r>
              <a:rPr lang="zh-CN" altLang="en-US" sz="2400">
                <a:solidFill>
                  <a:srgbClr val="006600"/>
                </a:solidFill>
                <a:ea typeface="宋体" pitchFamily="2" charset="-122"/>
              </a:rPr>
              <a:t>① </a:t>
            </a:r>
            <a:r>
              <a:rPr lang="zh-CN" altLang="en-US" sz="2400"/>
              <a:t>哪个计算机具有较高的</a:t>
            </a:r>
          </a:p>
          <a:p>
            <a:pPr marL="0" indent="0">
              <a:spcBef>
                <a:spcPct val="0"/>
              </a:spcBef>
              <a:buFont typeface="Wingdings" pitchFamily="2" charset="2"/>
              <a:buNone/>
            </a:pPr>
            <a:r>
              <a:rPr lang="en-US" altLang="zh-CN" sz="2400"/>
              <a:t>     MIPS </a:t>
            </a:r>
            <a:r>
              <a:rPr lang="zh-CN" altLang="en-US" sz="2400"/>
              <a:t>值？</a:t>
            </a:r>
          </a:p>
          <a:p>
            <a:pPr marL="0" indent="0">
              <a:spcBef>
                <a:spcPct val="0"/>
              </a:spcBef>
              <a:buFont typeface="Wingdings" pitchFamily="2" charset="2"/>
              <a:buNone/>
            </a:pPr>
            <a:r>
              <a:rPr lang="zh-CN" altLang="en-US" sz="2400">
                <a:solidFill>
                  <a:srgbClr val="006600"/>
                </a:solidFill>
                <a:ea typeface="宋体" pitchFamily="2" charset="-122"/>
              </a:rPr>
              <a:t>② </a:t>
            </a:r>
            <a:r>
              <a:rPr lang="zh-CN" altLang="en-US" sz="2400"/>
              <a:t>哪个计算机更快？</a:t>
            </a:r>
          </a:p>
          <a:p>
            <a:pPr marL="0" indent="0">
              <a:spcBef>
                <a:spcPct val="0"/>
              </a:spcBef>
              <a:buFont typeface="Wingdings" pitchFamily="2" charset="2"/>
              <a:buNone/>
            </a:pPr>
            <a:r>
              <a:rPr lang="en-US" altLang="zh-CN" sz="2400"/>
              <a:t>【</a:t>
            </a:r>
            <a:r>
              <a:rPr lang="zh-CN" altLang="en-US" sz="2400"/>
              <a:t>解</a:t>
            </a:r>
            <a:r>
              <a:rPr lang="en-US" altLang="zh-CN" sz="2400"/>
              <a:t>】</a:t>
            </a:r>
          </a:p>
        </p:txBody>
      </p:sp>
      <p:graphicFrame>
        <p:nvGraphicFramePr>
          <p:cNvPr id="1214623" name="Group 159"/>
          <p:cNvGraphicFramePr>
            <a:graphicFrameLocks noGrp="1"/>
          </p:cNvGraphicFramePr>
          <p:nvPr/>
        </p:nvGraphicFramePr>
        <p:xfrm>
          <a:off x="4211638" y="814388"/>
          <a:ext cx="4229100" cy="1828800"/>
        </p:xfrm>
        <a:graphic>
          <a:graphicData uri="http://schemas.openxmlformats.org/drawingml/2006/table">
            <a:tbl>
              <a:tblPr/>
              <a:tblGrid>
                <a:gridCol w="1420812">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测量</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计算机</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计算机</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9</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9</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时钟频率</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4GHz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4GHz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CPI</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14624" name="Object 160"/>
          <p:cNvGraphicFramePr>
            <a:graphicFrameLocks noChangeAspect="1"/>
          </p:cNvGraphicFramePr>
          <p:nvPr/>
        </p:nvGraphicFramePr>
        <p:xfrm>
          <a:off x="1187450" y="2693988"/>
          <a:ext cx="5761038" cy="1095375"/>
        </p:xfrm>
        <a:graphic>
          <a:graphicData uri="http://schemas.openxmlformats.org/presentationml/2006/ole">
            <mc:AlternateContent xmlns:mc="http://schemas.openxmlformats.org/markup-compatibility/2006">
              <mc:Choice xmlns:v="urn:schemas-microsoft-com:vml" Requires="v">
                <p:oleObj spid="_x0000_s1214663" name="公式" r:id="rId3" imgW="2260600" imgH="431800" progId="Equation.3">
                  <p:embed/>
                </p:oleObj>
              </mc:Choice>
              <mc:Fallback>
                <p:oleObj name="公式" r:id="rId3" imgW="2260600" imgH="431800" progId="Equation.3">
                  <p:embed/>
                  <p:pic>
                    <p:nvPicPr>
                      <p:cNvPr id="0" name="Picture 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693988"/>
                        <a:ext cx="5761038"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626" name="Object 162"/>
          <p:cNvGraphicFramePr>
            <a:graphicFrameLocks noChangeAspect="1"/>
          </p:cNvGraphicFramePr>
          <p:nvPr/>
        </p:nvGraphicFramePr>
        <p:xfrm>
          <a:off x="1258888" y="3644900"/>
          <a:ext cx="5184775" cy="1027113"/>
        </p:xfrm>
        <a:graphic>
          <a:graphicData uri="http://schemas.openxmlformats.org/presentationml/2006/ole">
            <mc:AlternateContent xmlns:mc="http://schemas.openxmlformats.org/markup-compatibility/2006">
              <mc:Choice xmlns:v="urn:schemas-microsoft-com:vml" Requires="v">
                <p:oleObj spid="_x0000_s1214664" name="公式" r:id="rId5" imgW="2159000" imgH="431800" progId="Equation.3">
                  <p:embed/>
                </p:oleObj>
              </mc:Choice>
              <mc:Fallback>
                <p:oleObj name="公式" r:id="rId5" imgW="2159000" imgH="431800" progId="Equation.3">
                  <p:embed/>
                  <p:pic>
                    <p:nvPicPr>
                      <p:cNvPr id="0"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644900"/>
                        <a:ext cx="5184775" cy="102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628" name="Object 164"/>
          <p:cNvGraphicFramePr>
            <a:graphicFrameLocks noChangeAspect="1"/>
          </p:cNvGraphicFramePr>
          <p:nvPr/>
        </p:nvGraphicFramePr>
        <p:xfrm>
          <a:off x="1187450" y="4616450"/>
          <a:ext cx="5688013" cy="1117600"/>
        </p:xfrm>
        <a:graphic>
          <a:graphicData uri="http://schemas.openxmlformats.org/presentationml/2006/ole">
            <mc:AlternateContent xmlns:mc="http://schemas.openxmlformats.org/markup-compatibility/2006">
              <mc:Choice xmlns:v="urn:schemas-microsoft-com:vml" Requires="v">
                <p:oleObj spid="_x0000_s1214665" name="公式" r:id="rId7" imgW="2184400" imgH="431800" progId="Equation.3">
                  <p:embed/>
                </p:oleObj>
              </mc:Choice>
              <mc:Fallback>
                <p:oleObj name="公式" r:id="rId7" imgW="2184400" imgH="431800" progId="Equation.3">
                  <p:embed/>
                  <p:pic>
                    <p:nvPicPr>
                      <p:cNvPr id="0" name="Picture 1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616450"/>
                        <a:ext cx="5688013"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630" name="Object 166"/>
          <p:cNvGraphicFramePr>
            <a:graphicFrameLocks noChangeAspect="1"/>
          </p:cNvGraphicFramePr>
          <p:nvPr/>
        </p:nvGraphicFramePr>
        <p:xfrm>
          <a:off x="1187450" y="5661025"/>
          <a:ext cx="5040313" cy="1000125"/>
        </p:xfrm>
        <a:graphic>
          <a:graphicData uri="http://schemas.openxmlformats.org/presentationml/2006/ole">
            <mc:AlternateContent xmlns:mc="http://schemas.openxmlformats.org/markup-compatibility/2006">
              <mc:Choice xmlns:v="urn:schemas-microsoft-com:vml" Requires="v">
                <p:oleObj spid="_x0000_s1214666" name="公式" r:id="rId9" imgW="2159000" imgH="431800" progId="Equation.3">
                  <p:embed/>
                </p:oleObj>
              </mc:Choice>
              <mc:Fallback>
                <p:oleObj name="公式" r:id="rId9" imgW="2159000" imgH="431800" progId="Equation.3">
                  <p:embed/>
                  <p:pic>
                    <p:nvPicPr>
                      <p:cNvPr id="0" name="Picture 1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5661025"/>
                        <a:ext cx="5040313"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4632" name="Rectangle 168"/>
          <p:cNvSpPr>
            <a:spLocks noChangeArrowheads="1"/>
          </p:cNvSpPr>
          <p:nvPr/>
        </p:nvSpPr>
        <p:spPr bwMode="auto">
          <a:xfrm>
            <a:off x="7199313" y="3284538"/>
            <a:ext cx="1765300" cy="2647950"/>
          </a:xfrm>
          <a:prstGeom prst="rect">
            <a:avLst/>
          </a:prstGeom>
          <a:noFill/>
          <a:ln w="28575" algn="ctr">
            <a:noFill/>
            <a:miter lim="800000"/>
            <a:headEnd/>
            <a:tailEnd/>
          </a:ln>
          <a:effectLst/>
        </p:spPr>
        <p:txBody>
          <a:bodyPr anchor="ctr">
            <a:spAutoFit/>
          </a:bodyPr>
          <a:lstStyle/>
          <a:p>
            <a:pPr algn="l"/>
            <a:r>
              <a:rPr kumimoji="1" lang="zh-CN" altLang="en-US">
                <a:solidFill>
                  <a:srgbClr val="0000FF"/>
                </a:solidFill>
                <a:ea typeface="楷体_GB2312" pitchFamily="49" charset="-122"/>
              </a:rPr>
              <a:t>对于给定的程序，计算机</a:t>
            </a:r>
            <a:r>
              <a:rPr kumimoji="1" lang="en-US" altLang="zh-CN">
                <a:solidFill>
                  <a:srgbClr val="0000FF"/>
                </a:solidFill>
                <a:ea typeface="楷体_GB2312" pitchFamily="49" charset="-122"/>
              </a:rPr>
              <a:t>A</a:t>
            </a:r>
            <a:r>
              <a:rPr kumimoji="1" lang="zh-CN" altLang="en-US">
                <a:solidFill>
                  <a:srgbClr val="0000FF"/>
                </a:solidFill>
                <a:ea typeface="楷体_GB2312" pitchFamily="49" charset="-122"/>
              </a:rPr>
              <a:t>具有较高的</a:t>
            </a:r>
            <a:r>
              <a:rPr kumimoji="1" lang="en-US" altLang="zh-CN" i="1">
                <a:solidFill>
                  <a:srgbClr val="0000FF"/>
                </a:solidFill>
                <a:ea typeface="楷体_GB2312" pitchFamily="49" charset="-122"/>
              </a:rPr>
              <a:t>MIPS</a:t>
            </a:r>
            <a:r>
              <a:rPr kumimoji="1" lang="zh-CN" altLang="en-US">
                <a:solidFill>
                  <a:srgbClr val="0000FF"/>
                </a:solidFill>
                <a:ea typeface="楷体_GB2312" pitchFamily="49" charset="-122"/>
              </a:rPr>
              <a:t>值；计算机</a:t>
            </a:r>
            <a:r>
              <a:rPr kumimoji="1" lang="en-US" altLang="zh-CN">
                <a:solidFill>
                  <a:srgbClr val="0000FF"/>
                </a:solidFill>
                <a:ea typeface="楷体_GB2312" pitchFamily="49" charset="-122"/>
              </a:rPr>
              <a:t>B</a:t>
            </a:r>
            <a:r>
              <a:rPr kumimoji="1" lang="zh-CN" altLang="en-US">
                <a:solidFill>
                  <a:srgbClr val="0000FF"/>
                </a:solidFill>
                <a:ea typeface="楷体_GB2312" pitchFamily="49" charset="-122"/>
              </a:rPr>
              <a:t>执行速度更快。 </a:t>
            </a:r>
          </a:p>
        </p:txBody>
      </p:sp>
      <p:sp>
        <p:nvSpPr>
          <p:cNvPr id="1214633" name="AutoShape 169"/>
          <p:cNvSpPr>
            <a:spLocks/>
          </p:cNvSpPr>
          <p:nvPr/>
        </p:nvSpPr>
        <p:spPr bwMode="auto">
          <a:xfrm>
            <a:off x="6948488" y="3068638"/>
            <a:ext cx="287337" cy="3313112"/>
          </a:xfrm>
          <a:prstGeom prst="rightBrace">
            <a:avLst>
              <a:gd name="adj1" fmla="val 68488"/>
              <a:gd name="adj2" fmla="val 40824"/>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827D0016-E085-423B-9D44-A937448AE43F}" type="slidenum">
              <a:rPr lang="zh-CN" altLang="en-US"/>
              <a:pPr/>
              <a:t>117</a:t>
            </a:fld>
            <a:endParaRPr lang="en-US" altLang="zh-CN"/>
          </a:p>
        </p:txBody>
      </p:sp>
      <p:sp>
        <p:nvSpPr>
          <p:cNvPr id="1215490" name="Rectangle 2"/>
          <p:cNvSpPr>
            <a:spLocks noGrp="1" noChangeArrowheads="1"/>
          </p:cNvSpPr>
          <p:nvPr>
            <p:ph type="title"/>
          </p:nvPr>
        </p:nvSpPr>
        <p:spPr/>
        <p:txBody>
          <a:bodyPr/>
          <a:lstStyle/>
          <a:p>
            <a:r>
              <a:rPr lang="en-US" altLang="zh-CN"/>
              <a:t>6.5.2</a:t>
            </a:r>
            <a:r>
              <a:rPr lang="en-US" altLang="zh-CN">
                <a:latin typeface="Times New Roman" pitchFamily="18" charset="0"/>
              </a:rPr>
              <a:t>  </a:t>
            </a:r>
            <a:r>
              <a:rPr lang="en-US" altLang="zh-CN" sz="2800"/>
              <a:t>CPU</a:t>
            </a:r>
            <a:r>
              <a:rPr lang="en-US" altLang="zh-CN" sz="2800">
                <a:latin typeface="Times New Roman" pitchFamily="18" charset="0"/>
              </a:rPr>
              <a:t> </a:t>
            </a:r>
            <a:r>
              <a:rPr lang="zh-CN" altLang="en-US" b="0"/>
              <a:t>性能测量       </a:t>
            </a:r>
            <a:r>
              <a:rPr lang="en-US" altLang="zh-CN" sz="2800">
                <a:solidFill>
                  <a:srgbClr val="006600"/>
                </a:solidFill>
                <a:ea typeface="黑体" pitchFamily="2" charset="-122"/>
              </a:rPr>
              <a:t>4. </a:t>
            </a:r>
            <a:r>
              <a:rPr lang="en-US" altLang="zh-CN" sz="2800">
                <a:solidFill>
                  <a:srgbClr val="FF6600"/>
                </a:solidFill>
                <a:ea typeface="黑体" pitchFamily="2" charset="-122"/>
              </a:rPr>
              <a:t>FLOPS</a:t>
            </a:r>
            <a:endParaRPr lang="zh-CN" altLang="en-US" sz="2800">
              <a:solidFill>
                <a:srgbClr val="FF6600"/>
              </a:solidFill>
              <a:ea typeface="黑体" pitchFamily="2" charset="-122"/>
            </a:endParaRPr>
          </a:p>
        </p:txBody>
      </p:sp>
      <p:sp>
        <p:nvSpPr>
          <p:cNvPr id="1215491" name="Rectangle 3"/>
          <p:cNvSpPr>
            <a:spLocks noGrp="1" noChangeArrowheads="1"/>
          </p:cNvSpPr>
          <p:nvPr>
            <p:ph type="body" idx="1"/>
          </p:nvPr>
        </p:nvSpPr>
        <p:spPr>
          <a:xfrm>
            <a:off x="179388" y="549275"/>
            <a:ext cx="8856662" cy="6192838"/>
          </a:xfrm>
        </p:spPr>
        <p:txBody>
          <a:bodyPr/>
          <a:lstStyle/>
          <a:p>
            <a:pPr>
              <a:spcBef>
                <a:spcPct val="10000"/>
              </a:spcBef>
            </a:pPr>
            <a:r>
              <a:rPr lang="en-US" altLang="zh-CN" i="1"/>
              <a:t>FLOPS</a:t>
            </a:r>
            <a:r>
              <a:rPr lang="zh-CN" altLang="en-US" smtClean="0"/>
              <a:t>（</a:t>
            </a:r>
            <a:r>
              <a:rPr lang="en-US" altLang="zh-CN" i="1" smtClean="0">
                <a:solidFill>
                  <a:srgbClr val="FF0000"/>
                </a:solidFill>
              </a:rPr>
              <a:t>Flo</a:t>
            </a:r>
            <a:r>
              <a:rPr lang="en-US" altLang="zh-CN" i="1" smtClean="0"/>
              <a:t>ating </a:t>
            </a:r>
            <a:r>
              <a:rPr lang="en-US" altLang="zh-CN" i="1"/>
              <a:t>point operations </a:t>
            </a:r>
            <a:r>
              <a:rPr lang="en-US" altLang="zh-CN" i="1">
                <a:solidFill>
                  <a:srgbClr val="FF0000"/>
                </a:solidFill>
              </a:rPr>
              <a:t>p</a:t>
            </a:r>
            <a:r>
              <a:rPr lang="en-US" altLang="zh-CN" i="1"/>
              <a:t>er </a:t>
            </a:r>
            <a:r>
              <a:rPr lang="en-US" altLang="zh-CN" i="1">
                <a:solidFill>
                  <a:srgbClr val="FF0000"/>
                </a:solidFill>
              </a:rPr>
              <a:t>s</a:t>
            </a:r>
            <a:r>
              <a:rPr lang="en-US" altLang="zh-CN" i="1"/>
              <a:t>econd</a:t>
            </a:r>
            <a:r>
              <a:rPr lang="zh-CN" altLang="en-US"/>
              <a:t>）</a:t>
            </a:r>
            <a:r>
              <a:rPr lang="zh-CN" altLang="en-US" smtClean="0"/>
              <a:t>：</a:t>
            </a:r>
            <a:r>
              <a:rPr lang="en-US" altLang="zh-CN" smtClean="0"/>
              <a:t/>
            </a:r>
            <a:br>
              <a:rPr lang="en-US" altLang="zh-CN" smtClean="0"/>
            </a:br>
            <a:r>
              <a:rPr lang="en-US" altLang="zh-CN" smtClean="0"/>
              <a:t>CPU</a:t>
            </a:r>
            <a:r>
              <a:rPr lang="zh-CN" altLang="en-US"/>
              <a:t>每秒完成的浮点运算次数。</a:t>
            </a:r>
          </a:p>
          <a:p>
            <a:pPr>
              <a:spcBef>
                <a:spcPct val="10000"/>
              </a:spcBef>
            </a:pPr>
            <a:endParaRPr lang="en-US" altLang="zh-CN"/>
          </a:p>
          <a:p>
            <a:pPr>
              <a:spcBef>
                <a:spcPct val="10000"/>
              </a:spcBef>
            </a:pPr>
            <a:endParaRPr lang="en-US" altLang="zh-CN"/>
          </a:p>
          <a:p>
            <a:pPr>
              <a:spcBef>
                <a:spcPct val="30000"/>
              </a:spcBef>
            </a:pPr>
            <a:r>
              <a:rPr lang="en-US" altLang="zh-CN" i="1"/>
              <a:t>FLOPS </a:t>
            </a:r>
            <a:r>
              <a:rPr lang="zh-CN" altLang="en-US"/>
              <a:t>可以用于不同计算机之间的比较。</a:t>
            </a:r>
          </a:p>
          <a:p>
            <a:pPr>
              <a:spcBef>
                <a:spcPct val="10000"/>
              </a:spcBef>
            </a:pPr>
            <a:r>
              <a:rPr lang="en-US" altLang="zh-CN" i="1"/>
              <a:t>FLOPS </a:t>
            </a:r>
            <a:r>
              <a:rPr lang="zh-CN" altLang="en-US"/>
              <a:t>参数有如下几种度量单位：</a:t>
            </a:r>
          </a:p>
          <a:p>
            <a:pPr lvl="1">
              <a:spcBef>
                <a:spcPct val="10000"/>
              </a:spcBef>
            </a:pPr>
            <a:r>
              <a:rPr lang="en-US" altLang="zh-CN" sz="2400" b="0">
                <a:ea typeface="隶书" pitchFamily="49" charset="-122"/>
              </a:rPr>
              <a:t>megaflop (MFLOPS</a:t>
            </a:r>
            <a:r>
              <a:rPr lang="zh-CN" altLang="en-US" sz="2400" b="0">
                <a:ea typeface="隶书" pitchFamily="49" charset="-122"/>
              </a:rPr>
              <a:t>，</a:t>
            </a:r>
            <a:r>
              <a:rPr lang="en-US" altLang="zh-CN" sz="2400">
                <a:solidFill>
                  <a:srgbClr val="FF0000"/>
                </a:solidFill>
                <a:ea typeface="隶书" pitchFamily="49" charset="-122"/>
              </a:rPr>
              <a:t>M</a:t>
            </a:r>
            <a:r>
              <a:rPr lang="en-US" altLang="zh-CN" sz="2400" b="0">
                <a:ea typeface="隶书" pitchFamily="49" charset="-122"/>
              </a:rPr>
              <a:t>F</a:t>
            </a:r>
            <a:r>
              <a:rPr lang="zh-CN" altLang="en-US" sz="2400" b="0">
                <a:ea typeface="隶书" pitchFamily="49" charset="-122"/>
              </a:rPr>
              <a:t>，</a:t>
            </a:r>
            <a:r>
              <a:rPr lang="en-US" altLang="zh-CN" sz="2400" b="0">
                <a:ea typeface="隶书" pitchFamily="49" charset="-122"/>
              </a:rPr>
              <a:t>10</a:t>
            </a:r>
            <a:r>
              <a:rPr lang="en-US" altLang="zh-CN" sz="2400" b="0" baseline="30000">
                <a:ea typeface="隶书" pitchFamily="49" charset="-122"/>
              </a:rPr>
              <a:t>6</a:t>
            </a:r>
            <a:r>
              <a:rPr lang="en-US" altLang="zh-CN" sz="2400" b="0">
                <a:ea typeface="隶书" pitchFamily="49" charset="-122"/>
              </a:rPr>
              <a:t> FLOPS)</a:t>
            </a:r>
            <a:r>
              <a:rPr lang="zh-CN" altLang="en-US" sz="2400" b="0">
                <a:ea typeface="隶书" pitchFamily="49" charset="-122"/>
              </a:rPr>
              <a:t>：</a:t>
            </a:r>
            <a:r>
              <a:rPr lang="en-US" altLang="zh-CN" sz="2400" b="0">
                <a:ea typeface="隶书" pitchFamily="49" charset="-122"/>
              </a:rPr>
              <a:t>million …</a:t>
            </a:r>
          </a:p>
          <a:p>
            <a:pPr lvl="1">
              <a:spcBef>
                <a:spcPct val="10000"/>
              </a:spcBef>
            </a:pPr>
            <a:r>
              <a:rPr lang="en-US" altLang="zh-CN" sz="2400" b="0">
                <a:ea typeface="隶书" pitchFamily="49" charset="-122"/>
              </a:rPr>
              <a:t>gigaflop (GFLOPS</a:t>
            </a:r>
            <a:r>
              <a:rPr lang="zh-CN" altLang="en-US" sz="2400" b="0">
                <a:ea typeface="隶书" pitchFamily="49" charset="-122"/>
              </a:rPr>
              <a:t>，</a:t>
            </a:r>
            <a:r>
              <a:rPr lang="en-US" altLang="zh-CN" sz="2400">
                <a:solidFill>
                  <a:srgbClr val="FF0000"/>
                </a:solidFill>
                <a:ea typeface="隶书" pitchFamily="49" charset="-122"/>
              </a:rPr>
              <a:t>G</a:t>
            </a:r>
            <a:r>
              <a:rPr lang="en-US" altLang="zh-CN" sz="2400" b="0">
                <a:ea typeface="隶书" pitchFamily="49" charset="-122"/>
              </a:rPr>
              <a:t>F</a:t>
            </a:r>
            <a:r>
              <a:rPr lang="zh-CN" altLang="en-US" sz="2400" b="0">
                <a:ea typeface="隶书" pitchFamily="49" charset="-122"/>
              </a:rPr>
              <a:t>，</a:t>
            </a:r>
            <a:r>
              <a:rPr lang="en-US" altLang="zh-CN" sz="2400" b="0">
                <a:ea typeface="隶书" pitchFamily="49" charset="-122"/>
              </a:rPr>
              <a:t>10</a:t>
            </a:r>
            <a:r>
              <a:rPr lang="en-US" altLang="zh-CN" sz="2400" b="0" baseline="30000">
                <a:ea typeface="隶书" pitchFamily="49" charset="-122"/>
              </a:rPr>
              <a:t>9</a:t>
            </a:r>
            <a:r>
              <a:rPr lang="en-US" altLang="zh-CN" sz="2400" b="0">
                <a:ea typeface="隶书" pitchFamily="49" charset="-122"/>
              </a:rPr>
              <a:t> FLOPS)</a:t>
            </a:r>
            <a:r>
              <a:rPr lang="zh-CN" altLang="en-US" sz="2400" b="0">
                <a:ea typeface="隶书" pitchFamily="49" charset="-122"/>
              </a:rPr>
              <a:t>：</a:t>
            </a:r>
            <a:r>
              <a:rPr lang="en-US" altLang="zh-CN" sz="2400" b="0">
                <a:ea typeface="隶书" pitchFamily="49" charset="-122"/>
              </a:rPr>
              <a:t>giga …</a:t>
            </a:r>
          </a:p>
          <a:p>
            <a:pPr lvl="1">
              <a:spcBef>
                <a:spcPct val="10000"/>
              </a:spcBef>
            </a:pPr>
            <a:r>
              <a:rPr lang="en-US" altLang="zh-CN" sz="2400" b="0">
                <a:ea typeface="隶书" pitchFamily="49" charset="-122"/>
              </a:rPr>
              <a:t>teraflop (TFLOPS</a:t>
            </a:r>
            <a:r>
              <a:rPr lang="zh-CN" altLang="en-US" sz="2400" b="0">
                <a:ea typeface="隶书" pitchFamily="49" charset="-122"/>
              </a:rPr>
              <a:t>，</a:t>
            </a:r>
            <a:r>
              <a:rPr lang="en-US" altLang="zh-CN" sz="2400">
                <a:solidFill>
                  <a:srgbClr val="FF0000"/>
                </a:solidFill>
                <a:ea typeface="隶书" pitchFamily="49" charset="-122"/>
              </a:rPr>
              <a:t>T</a:t>
            </a:r>
            <a:r>
              <a:rPr lang="en-US" altLang="zh-CN" sz="2400" b="0">
                <a:ea typeface="隶书" pitchFamily="49" charset="-122"/>
              </a:rPr>
              <a:t>F</a:t>
            </a:r>
            <a:r>
              <a:rPr lang="zh-CN" altLang="en-US" sz="2400" b="0">
                <a:ea typeface="隶书" pitchFamily="49" charset="-122"/>
              </a:rPr>
              <a:t>，</a:t>
            </a:r>
            <a:r>
              <a:rPr lang="en-US" altLang="zh-CN" sz="2400" b="0">
                <a:ea typeface="隶书" pitchFamily="49" charset="-122"/>
              </a:rPr>
              <a:t>10</a:t>
            </a:r>
            <a:r>
              <a:rPr lang="en-US" altLang="zh-CN" sz="2400" b="0" baseline="30000">
                <a:ea typeface="隶书" pitchFamily="49" charset="-122"/>
              </a:rPr>
              <a:t>12</a:t>
            </a:r>
            <a:r>
              <a:rPr lang="en-US" altLang="zh-CN" sz="2400" b="0">
                <a:ea typeface="隶书" pitchFamily="49" charset="-122"/>
              </a:rPr>
              <a:t> FLOPS)</a:t>
            </a:r>
            <a:r>
              <a:rPr lang="zh-CN" altLang="en-US" sz="2400" b="0">
                <a:ea typeface="隶书" pitchFamily="49" charset="-122"/>
              </a:rPr>
              <a:t>：</a:t>
            </a:r>
            <a:r>
              <a:rPr lang="en-US" altLang="zh-CN" sz="2400" b="0">
                <a:ea typeface="隶书" pitchFamily="49" charset="-122"/>
              </a:rPr>
              <a:t>trillion …</a:t>
            </a:r>
          </a:p>
          <a:p>
            <a:pPr lvl="1">
              <a:spcBef>
                <a:spcPct val="10000"/>
              </a:spcBef>
            </a:pPr>
            <a:r>
              <a:rPr lang="en-US" altLang="zh-CN" sz="2400" b="0">
                <a:ea typeface="隶书" pitchFamily="49" charset="-122"/>
              </a:rPr>
              <a:t>petaflop (PFLOPS</a:t>
            </a:r>
            <a:r>
              <a:rPr lang="zh-CN" altLang="en-US" sz="2400" b="0">
                <a:ea typeface="隶书" pitchFamily="49" charset="-122"/>
              </a:rPr>
              <a:t>，</a:t>
            </a:r>
            <a:r>
              <a:rPr lang="en-US" altLang="zh-CN" sz="2400">
                <a:solidFill>
                  <a:srgbClr val="FF0000"/>
                </a:solidFill>
                <a:ea typeface="隶书" pitchFamily="49" charset="-122"/>
              </a:rPr>
              <a:t>P</a:t>
            </a:r>
            <a:r>
              <a:rPr lang="en-US" altLang="zh-CN" sz="2400" b="0">
                <a:ea typeface="隶书" pitchFamily="49" charset="-122"/>
              </a:rPr>
              <a:t>F</a:t>
            </a:r>
            <a:r>
              <a:rPr lang="zh-CN" altLang="en-US" sz="2400" b="0">
                <a:ea typeface="隶书" pitchFamily="49" charset="-122"/>
              </a:rPr>
              <a:t>，</a:t>
            </a:r>
            <a:r>
              <a:rPr lang="en-US" altLang="zh-CN" sz="2400" b="0">
                <a:ea typeface="隶书" pitchFamily="49" charset="-122"/>
              </a:rPr>
              <a:t>10</a:t>
            </a:r>
            <a:r>
              <a:rPr lang="en-US" altLang="zh-CN" sz="2400" b="0" baseline="30000">
                <a:ea typeface="隶书" pitchFamily="49" charset="-122"/>
              </a:rPr>
              <a:t>15</a:t>
            </a:r>
            <a:r>
              <a:rPr lang="en-US" altLang="zh-CN" sz="2400" b="0">
                <a:ea typeface="隶书" pitchFamily="49" charset="-122"/>
              </a:rPr>
              <a:t> FLOPS)</a:t>
            </a:r>
            <a:r>
              <a:rPr lang="zh-CN" altLang="en-US" sz="2400" b="0">
                <a:ea typeface="隶书" pitchFamily="49" charset="-122"/>
              </a:rPr>
              <a:t>：</a:t>
            </a:r>
            <a:r>
              <a:rPr lang="en-US" altLang="zh-CN" sz="2400" b="0">
                <a:ea typeface="隶书" pitchFamily="49" charset="-122"/>
              </a:rPr>
              <a:t>thousand trillion …</a:t>
            </a:r>
          </a:p>
          <a:p>
            <a:pPr lvl="1">
              <a:spcBef>
                <a:spcPct val="10000"/>
              </a:spcBef>
            </a:pPr>
            <a:r>
              <a:rPr lang="en-US" altLang="zh-CN" sz="2400" b="0">
                <a:ea typeface="隶书" pitchFamily="49" charset="-122"/>
              </a:rPr>
              <a:t>exaflop (EFLOPS</a:t>
            </a:r>
            <a:r>
              <a:rPr lang="zh-CN" altLang="en-US" sz="2400" b="0">
                <a:ea typeface="隶书" pitchFamily="49" charset="-122"/>
              </a:rPr>
              <a:t>，</a:t>
            </a:r>
            <a:r>
              <a:rPr lang="en-US" altLang="zh-CN" sz="2400">
                <a:solidFill>
                  <a:srgbClr val="FF0000"/>
                </a:solidFill>
                <a:ea typeface="隶书" pitchFamily="49" charset="-122"/>
              </a:rPr>
              <a:t>E</a:t>
            </a:r>
            <a:r>
              <a:rPr lang="en-US" altLang="zh-CN" sz="2400" b="0">
                <a:ea typeface="隶书" pitchFamily="49" charset="-122"/>
              </a:rPr>
              <a:t>F</a:t>
            </a:r>
            <a:r>
              <a:rPr lang="zh-CN" altLang="en-US" sz="2400" b="0">
                <a:ea typeface="隶书" pitchFamily="49" charset="-122"/>
              </a:rPr>
              <a:t>，</a:t>
            </a:r>
            <a:r>
              <a:rPr lang="en-US" altLang="zh-CN" sz="2400" b="0">
                <a:ea typeface="隶书" pitchFamily="49" charset="-122"/>
              </a:rPr>
              <a:t>10</a:t>
            </a:r>
            <a:r>
              <a:rPr lang="en-US" altLang="zh-CN" sz="2400" b="0" baseline="30000">
                <a:ea typeface="隶书" pitchFamily="49" charset="-122"/>
              </a:rPr>
              <a:t>18</a:t>
            </a:r>
            <a:r>
              <a:rPr lang="en-US" altLang="zh-CN" sz="2400" b="0">
                <a:ea typeface="隶书" pitchFamily="49" charset="-122"/>
              </a:rPr>
              <a:t> FLOPS)</a:t>
            </a:r>
            <a:r>
              <a:rPr lang="zh-CN" altLang="en-US" sz="2400" b="0">
                <a:ea typeface="隶书" pitchFamily="49" charset="-122"/>
              </a:rPr>
              <a:t>：</a:t>
            </a:r>
            <a:r>
              <a:rPr lang="en-US" altLang="zh-CN" sz="2400" b="0">
                <a:ea typeface="隶书" pitchFamily="49" charset="-122"/>
              </a:rPr>
              <a:t>quintillion …</a:t>
            </a:r>
          </a:p>
          <a:p>
            <a:pPr>
              <a:spcBef>
                <a:spcPct val="10000"/>
              </a:spcBef>
            </a:pPr>
            <a:r>
              <a:rPr lang="zh-CN" altLang="en-US"/>
              <a:t>国际超级计算机</a:t>
            </a:r>
            <a:r>
              <a:rPr lang="en-US" altLang="zh-CN"/>
              <a:t>500</a:t>
            </a:r>
            <a:r>
              <a:rPr lang="zh-CN" altLang="en-US"/>
              <a:t>强排名（</a:t>
            </a:r>
            <a:r>
              <a:rPr lang="en-US" altLang="zh-CN"/>
              <a:t>TOP500</a:t>
            </a:r>
            <a:r>
              <a:rPr lang="zh-CN" altLang="en-US"/>
              <a:t>）</a:t>
            </a:r>
            <a:br>
              <a:rPr lang="zh-CN" altLang="en-US"/>
            </a:br>
            <a:r>
              <a:rPr lang="zh-CN" altLang="en-US"/>
              <a:t> </a:t>
            </a:r>
            <a:r>
              <a:rPr lang="en-US" altLang="zh-CN">
                <a:solidFill>
                  <a:srgbClr val="0000FF"/>
                </a:solidFill>
              </a:rPr>
              <a:t>http://www.top500.org</a:t>
            </a:r>
          </a:p>
        </p:txBody>
      </p:sp>
      <p:sp>
        <p:nvSpPr>
          <p:cNvPr id="1215494" name="Rectangle 6"/>
          <p:cNvSpPr>
            <a:spLocks noChangeArrowheads="1"/>
          </p:cNvSpPr>
          <p:nvPr/>
        </p:nvSpPr>
        <p:spPr bwMode="auto">
          <a:xfrm>
            <a:off x="0" y="321945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15493" name="Object 5"/>
          <p:cNvGraphicFramePr>
            <a:graphicFrameLocks noChangeAspect="1"/>
          </p:cNvGraphicFramePr>
          <p:nvPr/>
        </p:nvGraphicFramePr>
        <p:xfrm>
          <a:off x="1619250" y="1487488"/>
          <a:ext cx="4321175" cy="1004887"/>
        </p:xfrm>
        <a:graphic>
          <a:graphicData uri="http://schemas.openxmlformats.org/presentationml/2006/ole">
            <mc:AlternateContent xmlns:mc="http://schemas.openxmlformats.org/markup-compatibility/2006">
              <mc:Choice xmlns:v="urn:schemas-microsoft-com:vml" Requires="v">
                <p:oleObj spid="_x0000_s1215502" name="公式" r:id="rId3" imgW="1803240" imgH="419040" progId="Equation.3">
                  <p:embed/>
                </p:oleObj>
              </mc:Choice>
              <mc:Fallback>
                <p:oleObj name="公式" r:id="rId3" imgW="1803240" imgH="419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87488"/>
                        <a:ext cx="4321175"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D976F67F-093D-413D-930F-3E7F31249924}" type="slidenum">
              <a:rPr lang="zh-CN" altLang="en-US"/>
              <a:pPr/>
              <a:t>118</a:t>
            </a:fld>
            <a:endParaRPr lang="en-US" altLang="zh-CN"/>
          </a:p>
        </p:txBody>
      </p:sp>
      <p:sp>
        <p:nvSpPr>
          <p:cNvPr id="1216514" name="Rectangle 2"/>
          <p:cNvSpPr>
            <a:spLocks noGrp="1" noChangeArrowheads="1"/>
          </p:cNvSpPr>
          <p:nvPr>
            <p:ph type="title"/>
          </p:nvPr>
        </p:nvSpPr>
        <p:spPr/>
        <p:txBody>
          <a:bodyPr/>
          <a:lstStyle/>
          <a:p>
            <a:r>
              <a:rPr lang="en-US" altLang="zh-CN" smtClean="0"/>
              <a:t>6.5.3  </a:t>
            </a:r>
            <a:r>
              <a:rPr lang="zh-CN" altLang="en-US" b="0" smtClean="0"/>
              <a:t>提高</a:t>
            </a:r>
            <a:r>
              <a:rPr lang="en-US" altLang="zh-CN" sz="2800"/>
              <a:t>CPU</a:t>
            </a:r>
            <a:r>
              <a:rPr lang="zh-CN" altLang="en-US" b="0"/>
              <a:t>速度的策略</a:t>
            </a:r>
          </a:p>
        </p:txBody>
      </p:sp>
      <p:sp>
        <p:nvSpPr>
          <p:cNvPr id="1216515" name="Rectangle 3"/>
          <p:cNvSpPr>
            <a:spLocks noGrp="1" noChangeArrowheads="1"/>
          </p:cNvSpPr>
          <p:nvPr>
            <p:ph type="body" idx="1"/>
          </p:nvPr>
        </p:nvSpPr>
        <p:spPr>
          <a:xfrm>
            <a:off x="179388" y="549275"/>
            <a:ext cx="8856662" cy="6192838"/>
          </a:xfrm>
        </p:spPr>
        <p:txBody>
          <a:bodyPr/>
          <a:lstStyle/>
          <a:p>
            <a:pPr>
              <a:spcBef>
                <a:spcPct val="10000"/>
              </a:spcBef>
            </a:pPr>
            <a:r>
              <a:rPr lang="zh-CN" altLang="en-US"/>
              <a:t>衡量</a:t>
            </a:r>
            <a:r>
              <a:rPr lang="en-US" altLang="zh-CN"/>
              <a:t>CPU</a:t>
            </a:r>
            <a:r>
              <a:rPr lang="zh-CN" altLang="en-US"/>
              <a:t>性能的指标：</a:t>
            </a:r>
          </a:p>
          <a:p>
            <a:pPr lvl="1">
              <a:spcBef>
                <a:spcPct val="10000"/>
              </a:spcBef>
            </a:pPr>
            <a:r>
              <a:rPr lang="zh-CN" altLang="en-US"/>
              <a:t>处理能力：指令系统</a:t>
            </a:r>
          </a:p>
          <a:p>
            <a:pPr lvl="1">
              <a:spcBef>
                <a:spcPct val="10000"/>
              </a:spcBef>
            </a:pPr>
            <a:r>
              <a:rPr lang="zh-CN" altLang="en-US"/>
              <a:t>处理速度</a:t>
            </a:r>
          </a:p>
          <a:p>
            <a:pPr>
              <a:spcBef>
                <a:spcPct val="10000"/>
              </a:spcBef>
            </a:pPr>
            <a:r>
              <a:rPr lang="zh-CN" altLang="en-US"/>
              <a:t>提高</a:t>
            </a:r>
            <a:r>
              <a:rPr lang="en-US" altLang="zh-CN"/>
              <a:t>CPU</a:t>
            </a:r>
            <a:r>
              <a:rPr lang="zh-CN" altLang="en-US"/>
              <a:t>速度的技术：</a:t>
            </a:r>
          </a:p>
          <a:p>
            <a:pPr lvl="1">
              <a:spcBef>
                <a:spcPct val="10000"/>
              </a:spcBef>
            </a:pPr>
            <a:r>
              <a:rPr lang="zh-CN" altLang="en-US"/>
              <a:t>具体</a:t>
            </a:r>
            <a:r>
              <a:rPr lang="zh-CN" altLang="en-US">
                <a:solidFill>
                  <a:srgbClr val="FF0066"/>
                </a:solidFill>
              </a:rPr>
              <a:t>实现</a:t>
            </a:r>
            <a:r>
              <a:rPr lang="zh-CN" altLang="en-US"/>
              <a:t>的改进</a:t>
            </a:r>
          </a:p>
          <a:p>
            <a:pPr lvl="1">
              <a:spcBef>
                <a:spcPct val="10000"/>
              </a:spcBef>
            </a:pPr>
            <a:r>
              <a:rPr lang="zh-CN" altLang="en-US">
                <a:solidFill>
                  <a:srgbClr val="FF0066"/>
                </a:solidFill>
              </a:rPr>
              <a:t>体系结构</a:t>
            </a:r>
            <a:r>
              <a:rPr lang="zh-CN" altLang="en-US"/>
              <a:t>的改进</a:t>
            </a:r>
          </a:p>
        </p:txBody>
      </p:sp>
      <p:sp>
        <p:nvSpPr>
          <p:cNvPr id="1216516" name="Text Box 4"/>
          <p:cNvSpPr txBox="1">
            <a:spLocks noChangeArrowheads="1"/>
          </p:cNvSpPr>
          <p:nvPr/>
        </p:nvSpPr>
        <p:spPr bwMode="auto">
          <a:xfrm>
            <a:off x="4067175" y="1628775"/>
            <a:ext cx="4968875" cy="4583113"/>
          </a:xfrm>
          <a:prstGeom prst="rect">
            <a:avLst/>
          </a:prstGeom>
          <a:noFill/>
          <a:ln w="28575" algn="ctr">
            <a:noFill/>
            <a:miter lim="800000"/>
            <a:headEnd/>
            <a:tailEnd/>
          </a:ln>
          <a:effectLst/>
        </p:spPr>
        <p:txBody>
          <a:bodyPr>
            <a:spAutoFit/>
          </a:bodyPr>
          <a:lstStyle/>
          <a:p>
            <a:pPr algn="l">
              <a:spcBef>
                <a:spcPct val="10000"/>
              </a:spcBef>
            </a:pPr>
            <a:r>
              <a:rPr lang="zh-CN" altLang="en-US">
                <a:ea typeface="楷体_GB2312" pitchFamily="49" charset="-122"/>
              </a:rPr>
              <a:t>（</a:t>
            </a:r>
            <a:r>
              <a:rPr lang="en-US" altLang="zh-CN">
                <a:ea typeface="楷体_GB2312" pitchFamily="49" charset="-122"/>
              </a:rPr>
              <a:t>1</a:t>
            </a:r>
            <a:r>
              <a:rPr lang="zh-CN" altLang="en-US">
                <a:ea typeface="楷体_GB2312" pitchFamily="49" charset="-122"/>
              </a:rPr>
              <a:t>）采用更先进的硅加工制造技术</a:t>
            </a:r>
          </a:p>
          <a:p>
            <a:pPr algn="l">
              <a:spcBef>
                <a:spcPct val="10000"/>
              </a:spcBef>
            </a:pPr>
            <a:r>
              <a:rPr lang="zh-CN" altLang="en-US">
                <a:ea typeface="楷体_GB2312" pitchFamily="49" charset="-122"/>
              </a:rPr>
              <a:t>（</a:t>
            </a:r>
            <a:r>
              <a:rPr lang="en-US" altLang="zh-CN">
                <a:ea typeface="楷体_GB2312" pitchFamily="49" charset="-122"/>
              </a:rPr>
              <a:t>2</a:t>
            </a:r>
            <a:r>
              <a:rPr lang="zh-CN" altLang="en-US">
                <a:ea typeface="楷体_GB2312" pitchFamily="49" charset="-122"/>
              </a:rPr>
              <a:t>）缩短指令执行路径长度</a:t>
            </a:r>
          </a:p>
          <a:p>
            <a:pPr marL="812800" lvl="1" indent="-355600" algn="l">
              <a:spcBef>
                <a:spcPct val="10000"/>
              </a:spcBef>
              <a:buClr>
                <a:srgbClr val="FF6600"/>
              </a:buClr>
              <a:buSzPct val="75000"/>
              <a:buFont typeface="Wingdings" pitchFamily="2" charset="2"/>
              <a:buNone/>
            </a:pPr>
            <a:r>
              <a:rPr lang="zh-CN" altLang="en-US">
                <a:ea typeface="楷体_GB2312" pitchFamily="49" charset="-122"/>
              </a:rPr>
              <a:t>减少执行指令的时钟周期数：</a:t>
            </a:r>
          </a:p>
          <a:p>
            <a:pPr marL="812800" lvl="1" indent="-355600" algn="l">
              <a:spcBef>
                <a:spcPct val="10000"/>
              </a:spcBef>
              <a:buClr>
                <a:srgbClr val="FF6600"/>
              </a:buClr>
              <a:buSzPct val="75000"/>
              <a:buFont typeface="Wingdings" pitchFamily="2" charset="2"/>
              <a:buChar char="u"/>
            </a:pPr>
            <a:r>
              <a:rPr lang="zh-CN" altLang="en-US">
                <a:ea typeface="楷体_GB2312" pitchFamily="49" charset="-122"/>
              </a:rPr>
              <a:t>优化微操作、微程序</a:t>
            </a:r>
          </a:p>
          <a:p>
            <a:pPr marL="812800" lvl="1" indent="-355600" algn="l">
              <a:spcBef>
                <a:spcPct val="10000"/>
              </a:spcBef>
              <a:buClr>
                <a:srgbClr val="FF6600"/>
              </a:buClr>
              <a:buSzPct val="75000"/>
              <a:buFont typeface="Wingdings" pitchFamily="2" charset="2"/>
              <a:buChar char="u"/>
            </a:pPr>
            <a:r>
              <a:rPr lang="zh-CN" altLang="en-US">
                <a:ea typeface="楷体_GB2312" pitchFamily="49" charset="-122"/>
              </a:rPr>
              <a:t>双总线、三总线</a:t>
            </a:r>
          </a:p>
          <a:p>
            <a:pPr marL="812800" lvl="1" indent="-355600" algn="l">
              <a:spcBef>
                <a:spcPct val="10000"/>
              </a:spcBef>
              <a:buClr>
                <a:srgbClr val="FF6600"/>
              </a:buClr>
              <a:buSzPct val="75000"/>
              <a:buFont typeface="Wingdings" pitchFamily="2" charset="2"/>
              <a:buChar char="u"/>
            </a:pPr>
            <a:r>
              <a:rPr lang="zh-CN" altLang="en-US">
                <a:ea typeface="楷体_GB2312" pitchFamily="49" charset="-122"/>
              </a:rPr>
              <a:t>增加特定硬件，实现并行</a:t>
            </a:r>
          </a:p>
          <a:p>
            <a:pPr algn="l">
              <a:spcBef>
                <a:spcPct val="40000"/>
              </a:spcBef>
            </a:pPr>
            <a:r>
              <a:rPr lang="zh-CN" altLang="en-US">
                <a:ea typeface="楷体_GB2312" pitchFamily="49" charset="-122"/>
              </a:rPr>
              <a:t>（</a:t>
            </a:r>
            <a:r>
              <a:rPr lang="en-US" altLang="zh-CN">
                <a:ea typeface="楷体_GB2312" pitchFamily="49" charset="-122"/>
              </a:rPr>
              <a:t>3</a:t>
            </a:r>
            <a:r>
              <a:rPr lang="zh-CN" altLang="en-US">
                <a:ea typeface="楷体_GB2312" pitchFamily="49" charset="-122"/>
              </a:rPr>
              <a:t>）简化组织结构来缩短时钟周期</a:t>
            </a:r>
          </a:p>
          <a:p>
            <a:pPr marL="812800" lvl="1" indent="-355600" algn="l">
              <a:spcBef>
                <a:spcPct val="10000"/>
              </a:spcBef>
              <a:buClr>
                <a:srgbClr val="FF6600"/>
              </a:buClr>
              <a:buSzPct val="75000"/>
              <a:buFont typeface="Wingdings" pitchFamily="2" charset="2"/>
              <a:buChar char="u"/>
            </a:pPr>
            <a:r>
              <a:rPr lang="en-US" altLang="zh-CN">
                <a:ea typeface="楷体_GB2312" pitchFamily="49" charset="-122"/>
              </a:rPr>
              <a:t>RISC</a:t>
            </a:r>
            <a:r>
              <a:rPr lang="zh-CN" altLang="en-US">
                <a:ea typeface="楷体_GB2312" pitchFamily="49" charset="-122"/>
              </a:rPr>
              <a:t>结构</a:t>
            </a:r>
          </a:p>
          <a:p>
            <a:pPr algn="l">
              <a:spcBef>
                <a:spcPct val="10000"/>
              </a:spcBef>
            </a:pPr>
            <a:r>
              <a:rPr lang="zh-CN" altLang="en-US">
                <a:ea typeface="楷体_GB2312" pitchFamily="49" charset="-122"/>
              </a:rPr>
              <a:t>（</a:t>
            </a:r>
            <a:r>
              <a:rPr lang="en-US" altLang="zh-CN">
                <a:ea typeface="楷体_GB2312" pitchFamily="49" charset="-122"/>
              </a:rPr>
              <a:t>4</a:t>
            </a:r>
            <a:r>
              <a:rPr lang="zh-CN" altLang="en-US">
                <a:ea typeface="楷体_GB2312" pitchFamily="49" charset="-122"/>
              </a:rPr>
              <a:t>）采用并行处理技术</a:t>
            </a:r>
          </a:p>
          <a:p>
            <a:pPr marL="812800" lvl="1" indent="-355600" algn="l">
              <a:spcBef>
                <a:spcPct val="10000"/>
              </a:spcBef>
              <a:buClr>
                <a:srgbClr val="FF6600"/>
              </a:buClr>
              <a:buSzPct val="75000"/>
              <a:buFont typeface="Wingdings" pitchFamily="2" charset="2"/>
              <a:buChar char="u"/>
            </a:pPr>
            <a:r>
              <a:rPr lang="zh-CN" altLang="en-US">
                <a:ea typeface="楷体_GB2312" pitchFamily="49" charset="-122"/>
              </a:rPr>
              <a:t>指令级并行</a:t>
            </a:r>
          </a:p>
          <a:p>
            <a:pPr marL="812800" lvl="1" indent="-355600" algn="l">
              <a:spcBef>
                <a:spcPct val="10000"/>
              </a:spcBef>
              <a:buClr>
                <a:srgbClr val="FF6600"/>
              </a:buClr>
              <a:buSzPct val="75000"/>
              <a:buFont typeface="Wingdings" pitchFamily="2" charset="2"/>
              <a:buChar char="u"/>
            </a:pPr>
            <a:r>
              <a:rPr lang="zh-CN" altLang="en-US">
                <a:ea typeface="楷体_GB2312" pitchFamily="49" charset="-122"/>
              </a:rPr>
              <a:t>处理器级并行</a:t>
            </a:r>
          </a:p>
        </p:txBody>
      </p:sp>
      <p:sp>
        <p:nvSpPr>
          <p:cNvPr id="1216517" name="Line 5"/>
          <p:cNvSpPr>
            <a:spLocks noChangeShapeType="1"/>
          </p:cNvSpPr>
          <p:nvPr/>
        </p:nvSpPr>
        <p:spPr bwMode="auto">
          <a:xfrm>
            <a:off x="4211638" y="1700213"/>
            <a:ext cx="0" cy="4465637"/>
          </a:xfrm>
          <a:prstGeom prst="line">
            <a:avLst/>
          </a:prstGeom>
          <a:noFill/>
          <a:ln w="76200" cmpd="tri">
            <a:solidFill>
              <a:srgbClr val="0066FF"/>
            </a:solidFill>
            <a:round/>
            <a:headEnd/>
            <a:tailEnd/>
          </a:ln>
          <a:effectLst/>
        </p:spPr>
        <p:txBody>
          <a:bodyPr wrap="none" anchor="ctr"/>
          <a:lstStyle/>
          <a:p>
            <a:endParaRPr lang="zh-CN" altLang="en-US"/>
          </a:p>
        </p:txBody>
      </p:sp>
      <p:sp>
        <p:nvSpPr>
          <p:cNvPr id="1216518" name="AutoShape 6"/>
          <p:cNvSpPr>
            <a:spLocks noChangeArrowheads="1"/>
          </p:cNvSpPr>
          <p:nvPr/>
        </p:nvSpPr>
        <p:spPr bwMode="auto">
          <a:xfrm>
            <a:off x="3635375" y="2636838"/>
            <a:ext cx="503238"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28575" algn="ctr">
            <a:noFill/>
            <a:miter lim="800000"/>
            <a:headEnd/>
            <a:tailEnd/>
          </a:ln>
          <a:effectLst/>
        </p:spPr>
        <p:txBody>
          <a:bodyPr wrap="none" anchor="ctr"/>
          <a:lstStyle/>
          <a:p>
            <a:endParaRPr lang="zh-CN" altLang="en-US"/>
          </a:p>
        </p:txBody>
      </p:sp>
      <p:sp>
        <p:nvSpPr>
          <p:cNvPr id="1216519" name="Line 7"/>
          <p:cNvSpPr>
            <a:spLocks noChangeShapeType="1"/>
          </p:cNvSpPr>
          <p:nvPr/>
        </p:nvSpPr>
        <p:spPr bwMode="auto">
          <a:xfrm>
            <a:off x="4211638" y="4149725"/>
            <a:ext cx="4752975" cy="0"/>
          </a:xfrm>
          <a:prstGeom prst="line">
            <a:avLst/>
          </a:prstGeom>
          <a:noFill/>
          <a:ln w="28575">
            <a:solidFill>
              <a:srgbClr val="0066FF"/>
            </a:solidFill>
            <a:round/>
            <a:headEnd/>
            <a:tailEnd/>
          </a:ln>
          <a:effectLst/>
        </p:spPr>
        <p:txBody>
          <a:bodyPr wrap="none" anchor="ctr"/>
          <a:lstStyle/>
          <a:p>
            <a:endParaRPr lang="zh-CN" altLang="en-US"/>
          </a:p>
        </p:txBody>
      </p:sp>
      <p:sp>
        <p:nvSpPr>
          <p:cNvPr id="1216523" name="Freeform 11"/>
          <p:cNvSpPr>
            <a:spLocks/>
          </p:cNvSpPr>
          <p:nvPr/>
        </p:nvSpPr>
        <p:spPr bwMode="auto">
          <a:xfrm>
            <a:off x="3203575" y="3429000"/>
            <a:ext cx="936625" cy="1368425"/>
          </a:xfrm>
          <a:custGeom>
            <a:avLst/>
            <a:gdLst/>
            <a:ahLst/>
            <a:cxnLst>
              <a:cxn ang="0">
                <a:pos x="7" y="0"/>
              </a:cxn>
              <a:cxn ang="0">
                <a:pos x="98" y="907"/>
              </a:cxn>
              <a:cxn ang="0">
                <a:pos x="597" y="1088"/>
              </a:cxn>
            </a:cxnLst>
            <a:rect l="0" t="0" r="r" b="b"/>
            <a:pathLst>
              <a:path w="597" h="1088">
                <a:moveTo>
                  <a:pt x="7" y="0"/>
                </a:moveTo>
                <a:cubicBezTo>
                  <a:pt x="3" y="363"/>
                  <a:pt x="0" y="726"/>
                  <a:pt x="98" y="907"/>
                </a:cubicBezTo>
                <a:cubicBezTo>
                  <a:pt x="196" y="1088"/>
                  <a:pt x="396" y="1088"/>
                  <a:pt x="597" y="1088"/>
                </a:cubicBezTo>
              </a:path>
            </a:pathLst>
          </a:custGeom>
          <a:noFill/>
          <a:ln w="76200" cap="flat" cmpd="sng">
            <a:solidFill>
              <a:srgbClr val="0066FF"/>
            </a:solidFill>
            <a:prstDash val="solid"/>
            <a:round/>
            <a:headEnd/>
            <a:tailEnd type="triangle" w="lg" len="sm"/>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
        <p:nvSpPr>
          <p:cNvPr id="1217539" name="Rectangle 3"/>
          <p:cNvSpPr>
            <a:spLocks noChangeArrowheads="1"/>
          </p:cNvSpPr>
          <p:nvPr/>
        </p:nvSpPr>
        <p:spPr bwMode="auto">
          <a:xfrm>
            <a:off x="179388" y="4579938"/>
            <a:ext cx="8785225"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6.6  CPU</a:t>
            </a:r>
            <a:r>
              <a:rPr lang="zh-CN" altLang="en-US" sz="3800">
                <a:ea typeface="楷体_GB2312" pitchFamily="49" charset="-122"/>
              </a:rPr>
              <a:t>中的新技术</a:t>
            </a:r>
            <a:endParaRPr lang="zh-CN" altLang="en-US" sz="3800">
              <a:solidFill>
                <a:srgbClr val="CC0000"/>
              </a:solidFill>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17538">
                                            <p:txEl>
                                              <p:pRg st="0" end="0"/>
                                            </p:txEl>
                                          </p:spTgt>
                                        </p:tgtEl>
                                        <p:attrNameLst>
                                          <p:attrName>style.visibility</p:attrName>
                                        </p:attrNameLst>
                                      </p:cBhvr>
                                      <p:to>
                                        <p:strVal val="visible"/>
                                      </p:to>
                                    </p:set>
                                    <p:anim calcmode="lin" valueType="num">
                                      <p:cBhvr>
                                        <p:cTn id="7" dur="500" fill="hold"/>
                                        <p:tgtEl>
                                          <p:spTgt spid="121753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1753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1753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1753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17538">
                                            <p:txEl>
                                              <p:pRg st="1" end="1"/>
                                            </p:txEl>
                                          </p:spTgt>
                                        </p:tgtEl>
                                        <p:attrNameLst>
                                          <p:attrName>style.visibility</p:attrName>
                                        </p:attrNameLst>
                                      </p:cBhvr>
                                      <p:to>
                                        <p:strVal val="visible"/>
                                      </p:to>
                                    </p:set>
                                    <p:anim calcmode="lin" valueType="num">
                                      <p:cBhvr additive="base">
                                        <p:cTn id="14" dur="500" fill="hold"/>
                                        <p:tgtEl>
                                          <p:spTgt spid="121753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1753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17539">
                                            <p:txEl>
                                              <p:pRg st="0" end="0"/>
                                            </p:txEl>
                                          </p:spTgt>
                                        </p:tgtEl>
                                        <p:attrNameLst>
                                          <p:attrName>style.visibility</p:attrName>
                                        </p:attrNameLst>
                                      </p:cBhvr>
                                      <p:to>
                                        <p:strVal val="visible"/>
                                      </p:to>
                                    </p:set>
                                    <p:anim calcmode="lin" valueType="num">
                                      <p:cBhvr additive="base">
                                        <p:cTn id="19" dur="500" fill="hold"/>
                                        <p:tgtEl>
                                          <p:spTgt spid="121753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75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6BA81C5-92E2-4B5A-B013-0B7004FE6C61}" type="slidenum">
              <a:rPr lang="zh-CN" altLang="en-US"/>
              <a:pPr/>
              <a:t>12</a:t>
            </a:fld>
            <a:endParaRPr lang="en-US" altLang="zh-CN"/>
          </a:p>
        </p:txBody>
      </p:sp>
      <p:sp>
        <p:nvSpPr>
          <p:cNvPr id="1103874"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03875" name="Rectangle 3"/>
          <p:cNvSpPr>
            <a:spLocks noGrp="1" noChangeArrowheads="1"/>
          </p:cNvSpPr>
          <p:nvPr>
            <p:ph type="body" idx="1"/>
          </p:nvPr>
        </p:nvSpPr>
        <p:spPr>
          <a:xfrm>
            <a:off x="457200" y="1196975"/>
            <a:ext cx="8578850" cy="5545138"/>
          </a:xfrm>
        </p:spPr>
        <p:txBody>
          <a:bodyPr/>
          <a:lstStyle/>
          <a:p>
            <a:pPr>
              <a:spcBef>
                <a:spcPct val="10000"/>
              </a:spcBef>
              <a:buFont typeface="Wingdings" pitchFamily="2" charset="2"/>
              <a:buNone/>
            </a:pPr>
            <a:r>
              <a:rPr lang="en-US" altLang="zh-CN"/>
              <a:t>CPU</a:t>
            </a:r>
            <a:r>
              <a:rPr lang="zh-CN" altLang="en-US"/>
              <a:t>执行指令需要三种时序信号：</a:t>
            </a:r>
          </a:p>
          <a:p>
            <a:pPr>
              <a:spcBef>
                <a:spcPct val="10000"/>
              </a:spcBef>
            </a:pPr>
            <a:r>
              <a:rPr lang="zh-CN" altLang="en-US">
                <a:solidFill>
                  <a:srgbClr val="CC0000"/>
                </a:solidFill>
              </a:rPr>
              <a:t>指令周期</a:t>
            </a:r>
            <a:r>
              <a:rPr lang="zh-CN" altLang="en-US"/>
              <a:t>：执行一条</a:t>
            </a:r>
            <a:r>
              <a:rPr lang="zh-CN" altLang="en-US">
                <a:solidFill>
                  <a:srgbClr val="0000FF"/>
                </a:solidFill>
              </a:rPr>
              <a:t>指令</a:t>
            </a:r>
            <a:r>
              <a:rPr lang="zh-CN" altLang="en-US"/>
              <a:t>所用的时间</a:t>
            </a:r>
          </a:p>
          <a:p>
            <a:pPr>
              <a:spcBef>
                <a:spcPct val="10000"/>
              </a:spcBef>
            </a:pPr>
            <a:r>
              <a:rPr lang="en-US" altLang="zh-CN">
                <a:solidFill>
                  <a:srgbClr val="CC0000"/>
                </a:solidFill>
              </a:rPr>
              <a:t>CPU</a:t>
            </a:r>
            <a:r>
              <a:rPr lang="zh-CN" altLang="en-US">
                <a:solidFill>
                  <a:srgbClr val="CC0000"/>
                </a:solidFill>
              </a:rPr>
              <a:t>周期</a:t>
            </a:r>
            <a:r>
              <a:rPr lang="zh-CN" altLang="en-US"/>
              <a:t>：完成一个</a:t>
            </a:r>
            <a:r>
              <a:rPr lang="zh-CN" altLang="en-US">
                <a:solidFill>
                  <a:srgbClr val="0000FF"/>
                </a:solidFill>
              </a:rPr>
              <a:t>子周期</a:t>
            </a:r>
            <a:r>
              <a:rPr lang="zh-CN" altLang="en-US"/>
              <a:t>所用的时间</a:t>
            </a:r>
          </a:p>
          <a:p>
            <a:pPr>
              <a:spcBef>
                <a:spcPct val="10000"/>
              </a:spcBef>
            </a:pPr>
            <a:r>
              <a:rPr lang="zh-CN" altLang="en-US">
                <a:solidFill>
                  <a:srgbClr val="CC0000"/>
                </a:solidFill>
              </a:rPr>
              <a:t>节拍周期</a:t>
            </a:r>
            <a:r>
              <a:rPr lang="zh-CN" altLang="en-US"/>
              <a:t>：完成一个</a:t>
            </a:r>
            <a:r>
              <a:rPr lang="zh-CN" altLang="en-US">
                <a:solidFill>
                  <a:srgbClr val="0000FF"/>
                </a:solidFill>
              </a:rPr>
              <a:t>微操作</a:t>
            </a:r>
            <a:r>
              <a:rPr lang="zh-CN" altLang="en-US"/>
              <a:t>所用的时间</a:t>
            </a:r>
          </a:p>
        </p:txBody>
      </p:sp>
      <p:sp>
        <p:nvSpPr>
          <p:cNvPr id="1103881" name="Rectangle 9"/>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a:t>
            </a:r>
          </a:p>
        </p:txBody>
      </p:sp>
    </p:spTree>
  </p:cSld>
  <p:clrMapOvr>
    <a:masterClrMapping/>
  </p:clrMapOvr>
  <p:transition spd="med"/>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120</a:t>
            </a:fld>
            <a:endParaRPr lang="en-US" altLang="zh-CN"/>
          </a:p>
        </p:txBody>
      </p:sp>
      <p:sp>
        <p:nvSpPr>
          <p:cNvPr id="121856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一、多核技术</a:t>
            </a:r>
          </a:p>
        </p:txBody>
      </p:sp>
      <p:sp>
        <p:nvSpPr>
          <p:cNvPr id="1218563" name="Rectangle 3"/>
          <p:cNvSpPr>
            <a:spLocks noGrp="1" noChangeArrowheads="1"/>
          </p:cNvSpPr>
          <p:nvPr>
            <p:ph type="body" idx="1"/>
          </p:nvPr>
        </p:nvSpPr>
        <p:spPr>
          <a:xfrm>
            <a:off x="179388" y="620689"/>
            <a:ext cx="8856662" cy="6121424"/>
          </a:xfrm>
        </p:spPr>
        <p:txBody>
          <a:bodyPr/>
          <a:lstStyle/>
          <a:p>
            <a:pPr>
              <a:spcBef>
                <a:spcPct val="10000"/>
              </a:spcBef>
            </a:pPr>
            <a:r>
              <a:rPr lang="zh-CN" altLang="en-US" dirty="0" smtClean="0"/>
              <a:t>单核的问题：</a:t>
            </a:r>
            <a:endParaRPr lang="en-US" altLang="zh-CN" dirty="0" smtClean="0"/>
          </a:p>
          <a:p>
            <a:pPr lvl="1">
              <a:spcBef>
                <a:spcPct val="10000"/>
              </a:spcBef>
              <a:buClr>
                <a:srgbClr val="FF6600"/>
              </a:buClr>
            </a:pPr>
            <a:r>
              <a:rPr lang="zh-CN" altLang="en-US" dirty="0" smtClean="0"/>
              <a:t>指令级并行（</a:t>
            </a:r>
            <a:r>
              <a:rPr lang="en-US" altLang="zh-CN" dirty="0" smtClean="0"/>
              <a:t>Instruction Level Parallelism</a:t>
            </a:r>
            <a:r>
              <a:rPr lang="zh-CN" altLang="en-US" dirty="0" smtClean="0"/>
              <a:t>，</a:t>
            </a:r>
            <a:r>
              <a:rPr lang="en-US" altLang="zh-CN" dirty="0" smtClean="0"/>
              <a:t>ILP</a:t>
            </a:r>
            <a:r>
              <a:rPr lang="zh-CN" altLang="en-US" dirty="0" smtClean="0"/>
              <a:t>）带来的益处在减少，代价过于昂贵。</a:t>
            </a:r>
            <a:endParaRPr lang="en-US" altLang="zh-CN" dirty="0" smtClean="0"/>
          </a:p>
          <a:p>
            <a:pPr lvl="1">
              <a:spcBef>
                <a:spcPct val="10000"/>
              </a:spcBef>
              <a:buClr>
                <a:srgbClr val="FF6600"/>
              </a:buClr>
            </a:pPr>
            <a:r>
              <a:rPr lang="zh-CN" altLang="en-US" dirty="0" smtClean="0"/>
              <a:t>由于功耗限制，时钟频率已经达到极限。</a:t>
            </a:r>
            <a:r>
              <a:rPr lang="en-US" altLang="zh-CN" dirty="0" smtClean="0"/>
              <a:t/>
            </a:r>
            <a:br>
              <a:rPr lang="en-US" altLang="zh-CN" dirty="0" smtClean="0"/>
            </a:br>
            <a:r>
              <a:rPr lang="zh-CN" altLang="en-US" dirty="0" smtClean="0"/>
              <a:t>时钟频率每提升</a:t>
            </a:r>
            <a:r>
              <a:rPr lang="en-US" altLang="zh-CN" dirty="0" smtClean="0"/>
              <a:t>1%</a:t>
            </a:r>
            <a:r>
              <a:rPr lang="zh-CN" altLang="en-US" dirty="0" smtClean="0"/>
              <a:t>，会带来</a:t>
            </a:r>
            <a:r>
              <a:rPr lang="en-US" altLang="zh-CN" dirty="0" smtClean="0"/>
              <a:t>3%</a:t>
            </a:r>
            <a:r>
              <a:rPr lang="zh-CN" altLang="en-US" dirty="0" smtClean="0"/>
              <a:t>的功耗增加。</a:t>
            </a:r>
            <a:endParaRPr lang="en-US" altLang="zh-CN" dirty="0" smtClean="0"/>
          </a:p>
          <a:p>
            <a:pPr>
              <a:spcBef>
                <a:spcPct val="10000"/>
              </a:spcBef>
            </a:pPr>
            <a:r>
              <a:rPr lang="zh-CN" altLang="en-US" dirty="0" smtClean="0"/>
              <a:t>目前，芯片的集成度仍以摩尔定律的速度增长</a:t>
            </a:r>
            <a:endParaRPr lang="en-US" altLang="zh-CN" dirty="0" smtClean="0"/>
          </a:p>
          <a:p>
            <a:pPr>
              <a:spcBef>
                <a:spcPct val="10000"/>
              </a:spcBef>
            </a:pPr>
            <a:r>
              <a:rPr lang="zh-CN" altLang="en-US" dirty="0" smtClean="0"/>
              <a:t>提升</a:t>
            </a:r>
            <a:r>
              <a:rPr lang="en-US" altLang="zh-CN" dirty="0" smtClean="0"/>
              <a:t>CPU</a:t>
            </a:r>
            <a:r>
              <a:rPr lang="zh-CN" altLang="en-US" dirty="0" smtClean="0"/>
              <a:t>的性能遇到了三个物理规律的限制：</a:t>
            </a:r>
            <a:endParaRPr lang="en-US" altLang="zh-CN" dirty="0" smtClean="0"/>
          </a:p>
          <a:p>
            <a:pPr lvl="1">
              <a:spcBef>
                <a:spcPct val="10000"/>
              </a:spcBef>
            </a:pPr>
            <a:r>
              <a:rPr lang="zh-CN" altLang="en-US" dirty="0" smtClean="0">
                <a:solidFill>
                  <a:srgbClr val="FF0000"/>
                </a:solidFill>
              </a:rPr>
              <a:t>功耗</a:t>
            </a:r>
            <a:r>
              <a:rPr lang="zh-CN" altLang="en-US" dirty="0" smtClean="0"/>
              <a:t>限制：降频</a:t>
            </a:r>
            <a:endParaRPr lang="en-US" altLang="zh-CN" dirty="0" smtClean="0"/>
          </a:p>
          <a:p>
            <a:pPr lvl="1">
              <a:spcBef>
                <a:spcPct val="10000"/>
              </a:spcBef>
            </a:pPr>
            <a:r>
              <a:rPr lang="zh-CN" altLang="en-US" dirty="0" smtClean="0">
                <a:solidFill>
                  <a:srgbClr val="FF0000"/>
                </a:solidFill>
              </a:rPr>
              <a:t>互联线延迟</a:t>
            </a:r>
            <a:r>
              <a:rPr lang="zh-CN" altLang="en-US" dirty="0" smtClean="0"/>
              <a:t>限制：</a:t>
            </a:r>
            <a:r>
              <a:rPr lang="en-US" altLang="zh-CN" dirty="0" smtClean="0"/>
              <a:t/>
            </a:r>
            <a:br>
              <a:rPr lang="en-US" altLang="zh-CN" dirty="0" smtClean="0"/>
            </a:br>
            <a:r>
              <a:rPr lang="zh-CN" altLang="en-US" dirty="0" smtClean="0"/>
              <a:t>把一个大厂房分成很多个小厂房，事情都在一个小厂房里解决，以缩短运输距离 </a:t>
            </a:r>
            <a:r>
              <a:rPr lang="zh-CN" altLang="en-US" dirty="0" smtClean="0">
                <a:latin typeface="宋体" pitchFamily="2" charset="-122"/>
                <a:ea typeface="宋体" pitchFamily="2" charset="-122"/>
              </a:rPr>
              <a:t>→</a:t>
            </a:r>
            <a:r>
              <a:rPr lang="zh-CN" altLang="en-US" dirty="0" smtClean="0"/>
              <a:t> 使用较小的核组成一个多核的芯片</a:t>
            </a:r>
            <a:endParaRPr lang="en-US" altLang="zh-CN" dirty="0" smtClean="0"/>
          </a:p>
          <a:p>
            <a:pPr lvl="1">
              <a:spcBef>
                <a:spcPct val="10000"/>
              </a:spcBef>
            </a:pPr>
            <a:r>
              <a:rPr lang="zh-CN" altLang="en-US" dirty="0" smtClean="0">
                <a:solidFill>
                  <a:srgbClr val="FF0000"/>
                </a:solidFill>
              </a:rPr>
              <a:t>设计复杂度</a:t>
            </a:r>
            <a:r>
              <a:rPr lang="zh-CN" altLang="en-US" dirty="0" smtClean="0"/>
              <a:t>限制，验证难度</a:t>
            </a:r>
          </a:p>
        </p:txBody>
      </p:sp>
    </p:spTree>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121</a:t>
            </a:fld>
            <a:endParaRPr lang="en-US" altLang="zh-CN"/>
          </a:p>
        </p:txBody>
      </p:sp>
      <p:sp>
        <p:nvSpPr>
          <p:cNvPr id="121856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一、多核技术</a:t>
            </a:r>
          </a:p>
        </p:txBody>
      </p:sp>
      <p:sp>
        <p:nvSpPr>
          <p:cNvPr id="1218563" name="Rectangle 3"/>
          <p:cNvSpPr>
            <a:spLocks noGrp="1" noChangeArrowheads="1"/>
          </p:cNvSpPr>
          <p:nvPr>
            <p:ph type="body" idx="1"/>
          </p:nvPr>
        </p:nvSpPr>
        <p:spPr>
          <a:xfrm>
            <a:off x="323528" y="908721"/>
            <a:ext cx="8712522" cy="3888431"/>
          </a:xfrm>
        </p:spPr>
        <p:txBody>
          <a:bodyPr/>
          <a:lstStyle/>
          <a:p>
            <a:pPr>
              <a:spcBef>
                <a:spcPct val="10000"/>
              </a:spcBef>
              <a:buNone/>
            </a:pPr>
            <a:r>
              <a:rPr lang="en-US" altLang="zh-CN" smtClean="0"/>
              <a:t>【</a:t>
            </a:r>
            <a:r>
              <a:rPr lang="zh-CN" altLang="en-US" smtClean="0"/>
              <a:t>实例</a:t>
            </a:r>
            <a:r>
              <a:rPr lang="en-US" altLang="zh-CN" smtClean="0"/>
              <a:t>】</a:t>
            </a:r>
            <a:r>
              <a:rPr lang="zh-CN" altLang="en-US" smtClean="0"/>
              <a:t>三台不同配置的计算机：</a:t>
            </a:r>
            <a:endParaRPr lang="en-US" altLang="zh-CN" smtClean="0"/>
          </a:p>
          <a:p>
            <a:pPr marL="514350" indent="-514350">
              <a:spcBef>
                <a:spcPct val="10000"/>
              </a:spcBef>
              <a:buSzPct val="100000"/>
              <a:buFont typeface="+mj-lt"/>
              <a:buAutoNum type="alphaUcPeriod"/>
            </a:pPr>
            <a:r>
              <a:rPr lang="zh-CN" altLang="en-US" smtClean="0"/>
              <a:t>标准</a:t>
            </a:r>
            <a:r>
              <a:rPr lang="zh-CN" altLang="en-US" smtClean="0">
                <a:solidFill>
                  <a:srgbClr val="FF0000"/>
                </a:solidFill>
              </a:rPr>
              <a:t>单核</a:t>
            </a:r>
            <a:r>
              <a:rPr lang="zh-CN" altLang="en-US" smtClean="0"/>
              <a:t>处理器</a:t>
            </a:r>
            <a:r>
              <a:rPr lang="zh-CN" altLang="en-US" smtClean="0">
                <a:solidFill>
                  <a:srgbClr val="FF0000"/>
                </a:solidFill>
              </a:rPr>
              <a:t>超频</a:t>
            </a:r>
            <a:r>
              <a:rPr lang="en-US" altLang="zh-CN" smtClean="0">
                <a:solidFill>
                  <a:srgbClr val="FF0000"/>
                </a:solidFill>
              </a:rPr>
              <a:t>20%</a:t>
            </a:r>
            <a:r>
              <a:rPr lang="zh-CN" altLang="en-US" smtClean="0"/>
              <a:t>；</a:t>
            </a:r>
            <a:endParaRPr lang="en-US" altLang="zh-CN" smtClean="0"/>
          </a:p>
          <a:p>
            <a:pPr marL="514350" indent="-514350">
              <a:spcBef>
                <a:spcPct val="10000"/>
              </a:spcBef>
              <a:buSzPct val="100000"/>
              <a:buFont typeface="+mj-lt"/>
              <a:buAutoNum type="alphaUcPeriod"/>
            </a:pPr>
            <a:r>
              <a:rPr lang="zh-CN" altLang="en-US" smtClean="0">
                <a:solidFill>
                  <a:srgbClr val="FF0066"/>
                </a:solidFill>
              </a:rPr>
              <a:t>标准</a:t>
            </a:r>
            <a:r>
              <a:rPr lang="zh-CN" altLang="en-US" smtClean="0">
                <a:solidFill>
                  <a:srgbClr val="FF0000"/>
                </a:solidFill>
                <a:latin typeface="黑体" pitchFamily="49" charset="-122"/>
                <a:ea typeface="黑体" pitchFamily="49" charset="-122"/>
              </a:rPr>
              <a:t>单核</a:t>
            </a:r>
            <a:r>
              <a:rPr lang="zh-CN" altLang="en-US" smtClean="0">
                <a:solidFill>
                  <a:srgbClr val="FF0066"/>
                </a:solidFill>
              </a:rPr>
              <a:t>处理器</a:t>
            </a:r>
            <a:r>
              <a:rPr lang="zh-CN" altLang="en-US" smtClean="0"/>
              <a:t>；</a:t>
            </a:r>
            <a:endParaRPr lang="en-US" altLang="zh-CN" smtClean="0"/>
          </a:p>
          <a:p>
            <a:pPr marL="514350" indent="-514350">
              <a:spcBef>
                <a:spcPct val="10000"/>
              </a:spcBef>
              <a:buSzPct val="100000"/>
              <a:buFont typeface="+mj-lt"/>
              <a:buAutoNum type="alphaUcPeriod"/>
            </a:pPr>
            <a:r>
              <a:rPr lang="zh-CN" altLang="en-US" smtClean="0">
                <a:solidFill>
                  <a:srgbClr val="FF0000"/>
                </a:solidFill>
              </a:rPr>
              <a:t>双核</a:t>
            </a:r>
            <a:r>
              <a:rPr lang="zh-CN" altLang="en-US" smtClean="0"/>
              <a:t>处理器，每一个核</a:t>
            </a:r>
            <a:r>
              <a:rPr lang="zh-CN" altLang="en-US" smtClean="0">
                <a:solidFill>
                  <a:srgbClr val="FF0000"/>
                </a:solidFill>
              </a:rPr>
              <a:t>降频</a:t>
            </a:r>
            <a:r>
              <a:rPr lang="en-US" altLang="zh-CN" smtClean="0">
                <a:solidFill>
                  <a:srgbClr val="FF0000"/>
                </a:solidFill>
              </a:rPr>
              <a:t>20%</a:t>
            </a:r>
            <a:r>
              <a:rPr lang="zh-CN" altLang="en-US" smtClean="0"/>
              <a:t>。</a:t>
            </a:r>
            <a:endParaRPr lang="en-US" altLang="zh-CN" smtClean="0"/>
          </a:p>
          <a:p>
            <a:pPr marL="514350" indent="-514350">
              <a:spcBef>
                <a:spcPct val="10000"/>
              </a:spcBef>
              <a:buSzPct val="100000"/>
              <a:buNone/>
            </a:pPr>
            <a:endParaRPr lang="en-US" altLang="zh-CN" smtClean="0"/>
          </a:p>
          <a:p>
            <a:pPr marL="514350" indent="-514350">
              <a:spcBef>
                <a:spcPct val="10000"/>
              </a:spcBef>
              <a:buSzPct val="100000"/>
              <a:buNone/>
            </a:pPr>
            <a:r>
              <a:rPr lang="zh-CN" altLang="en-US" smtClean="0"/>
              <a:t>上述三台不同配置的计算机运行</a:t>
            </a:r>
            <a:r>
              <a:rPr lang="zh-CN" altLang="en-US" smtClean="0">
                <a:solidFill>
                  <a:srgbClr val="0000FF"/>
                </a:solidFill>
              </a:rPr>
              <a:t>同一套应用程序</a:t>
            </a:r>
            <a:r>
              <a:rPr lang="zh-CN" altLang="en-US" smtClean="0"/>
              <a:t>，</a:t>
            </a:r>
            <a:endParaRPr lang="en-US" altLang="zh-CN" smtClean="0"/>
          </a:p>
          <a:p>
            <a:pPr marL="514350" indent="-514350">
              <a:spcBef>
                <a:spcPct val="10000"/>
              </a:spcBef>
              <a:buSzPct val="100000"/>
              <a:buNone/>
            </a:pPr>
            <a:r>
              <a:rPr lang="zh-CN" altLang="en-US" smtClean="0"/>
              <a:t>对其</a:t>
            </a:r>
            <a:r>
              <a:rPr lang="zh-CN" altLang="en-US" smtClean="0">
                <a:solidFill>
                  <a:srgbClr val="0000FF"/>
                </a:solidFill>
              </a:rPr>
              <a:t>功耗</a:t>
            </a:r>
            <a:r>
              <a:rPr lang="zh-CN" altLang="en-US" smtClean="0"/>
              <a:t>及</a:t>
            </a:r>
            <a:r>
              <a:rPr lang="zh-CN" altLang="en-US" smtClean="0">
                <a:solidFill>
                  <a:srgbClr val="0000FF"/>
                </a:solidFill>
              </a:rPr>
              <a:t>性能</a:t>
            </a:r>
            <a:r>
              <a:rPr lang="zh-CN" altLang="en-US" smtClean="0"/>
              <a:t>进行比较：</a:t>
            </a:r>
            <a:endParaRPr lang="zh-CN" altLang="en-US"/>
          </a:p>
        </p:txBody>
      </p:sp>
    </p:spTree>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122</a:t>
            </a:fld>
            <a:endParaRPr lang="en-US" altLang="zh-CN"/>
          </a:p>
        </p:txBody>
      </p:sp>
      <p:sp>
        <p:nvSpPr>
          <p:cNvPr id="121856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一、多核技术</a:t>
            </a:r>
          </a:p>
        </p:txBody>
      </p:sp>
      <p:sp>
        <p:nvSpPr>
          <p:cNvPr id="7" name="立方体 6"/>
          <p:cNvSpPr/>
          <p:nvPr/>
        </p:nvSpPr>
        <p:spPr bwMode="auto">
          <a:xfrm>
            <a:off x="1187624" y="2564904"/>
            <a:ext cx="864096" cy="2160240"/>
          </a:xfrm>
          <a:prstGeom prst="cube">
            <a:avLst>
              <a:gd name="adj" fmla="val 16851"/>
            </a:avLst>
          </a:prstGeom>
          <a:solidFill>
            <a:srgbClr val="33CC33"/>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性</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能</a:t>
            </a:r>
          </a:p>
        </p:txBody>
      </p:sp>
      <p:sp>
        <p:nvSpPr>
          <p:cNvPr id="8" name="立方体 7"/>
          <p:cNvSpPr/>
          <p:nvPr/>
        </p:nvSpPr>
        <p:spPr bwMode="auto">
          <a:xfrm>
            <a:off x="1907704" y="1412776"/>
            <a:ext cx="864096" cy="3312368"/>
          </a:xfrm>
          <a:prstGeom prst="cube">
            <a:avLst>
              <a:gd name="adj" fmla="val 16851"/>
            </a:avLst>
          </a:prstGeom>
          <a:solidFill>
            <a:srgbClr val="FF7C80"/>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功</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耗</a:t>
            </a:r>
          </a:p>
        </p:txBody>
      </p:sp>
      <p:sp>
        <p:nvSpPr>
          <p:cNvPr id="9" name="立方体 8"/>
          <p:cNvSpPr/>
          <p:nvPr/>
        </p:nvSpPr>
        <p:spPr bwMode="auto">
          <a:xfrm>
            <a:off x="3707904" y="2780928"/>
            <a:ext cx="864096" cy="1944216"/>
          </a:xfrm>
          <a:prstGeom prst="cube">
            <a:avLst>
              <a:gd name="adj" fmla="val 16851"/>
            </a:avLst>
          </a:prstGeom>
          <a:solidFill>
            <a:srgbClr val="33CC33"/>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性</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能</a:t>
            </a:r>
          </a:p>
        </p:txBody>
      </p:sp>
      <p:sp>
        <p:nvSpPr>
          <p:cNvPr id="10" name="立方体 9"/>
          <p:cNvSpPr/>
          <p:nvPr/>
        </p:nvSpPr>
        <p:spPr bwMode="auto">
          <a:xfrm>
            <a:off x="4427984" y="2780928"/>
            <a:ext cx="864096" cy="1944216"/>
          </a:xfrm>
          <a:prstGeom prst="cube">
            <a:avLst>
              <a:gd name="adj" fmla="val 16851"/>
            </a:avLst>
          </a:prstGeom>
          <a:solidFill>
            <a:srgbClr val="FF7C80"/>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功</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耗</a:t>
            </a:r>
          </a:p>
        </p:txBody>
      </p:sp>
      <p:sp>
        <p:nvSpPr>
          <p:cNvPr id="17" name="立方体 16"/>
          <p:cNvSpPr/>
          <p:nvPr/>
        </p:nvSpPr>
        <p:spPr bwMode="auto">
          <a:xfrm>
            <a:off x="6228184" y="2996952"/>
            <a:ext cx="864096" cy="1728192"/>
          </a:xfrm>
          <a:prstGeom prst="cube">
            <a:avLst>
              <a:gd name="adj" fmla="val 16851"/>
            </a:avLst>
          </a:prstGeom>
          <a:solidFill>
            <a:srgbClr val="33CC33"/>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性</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能</a:t>
            </a:r>
          </a:p>
        </p:txBody>
      </p:sp>
      <p:sp>
        <p:nvSpPr>
          <p:cNvPr id="11" name="立方体 10"/>
          <p:cNvSpPr/>
          <p:nvPr/>
        </p:nvSpPr>
        <p:spPr bwMode="auto">
          <a:xfrm>
            <a:off x="6228184" y="1412776"/>
            <a:ext cx="864096" cy="1728192"/>
          </a:xfrm>
          <a:prstGeom prst="cube">
            <a:avLst>
              <a:gd name="adj" fmla="val 16851"/>
            </a:avLst>
          </a:prstGeom>
          <a:solidFill>
            <a:srgbClr val="99CC00"/>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性</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能</a:t>
            </a:r>
          </a:p>
        </p:txBody>
      </p:sp>
      <p:sp>
        <p:nvSpPr>
          <p:cNvPr id="12" name="立方体 11"/>
          <p:cNvSpPr/>
          <p:nvPr/>
        </p:nvSpPr>
        <p:spPr bwMode="auto">
          <a:xfrm>
            <a:off x="6948264" y="3645024"/>
            <a:ext cx="864096" cy="1080120"/>
          </a:xfrm>
          <a:prstGeom prst="cube">
            <a:avLst>
              <a:gd name="adj" fmla="val 16851"/>
            </a:avLst>
          </a:prstGeom>
          <a:solidFill>
            <a:srgbClr val="FFCC99"/>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功</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耗</a:t>
            </a:r>
          </a:p>
        </p:txBody>
      </p:sp>
      <p:sp>
        <p:nvSpPr>
          <p:cNvPr id="18" name="立方体 17"/>
          <p:cNvSpPr/>
          <p:nvPr/>
        </p:nvSpPr>
        <p:spPr bwMode="auto">
          <a:xfrm>
            <a:off x="6948264" y="2708920"/>
            <a:ext cx="864096" cy="1080120"/>
          </a:xfrm>
          <a:prstGeom prst="cube">
            <a:avLst>
              <a:gd name="adj" fmla="val 16851"/>
            </a:avLst>
          </a:prstGeom>
          <a:solidFill>
            <a:srgbClr val="FF99CC"/>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smtClean="0">
                <a:solidFill>
                  <a:srgbClr val="FFFF00"/>
                </a:solidFill>
                <a:effectLst>
                  <a:outerShdw blurRad="38100" dist="38100" dir="2700000" algn="tl">
                    <a:srgbClr val="000000">
                      <a:alpha val="43137"/>
                    </a:srgbClr>
                  </a:outerShdw>
                </a:effectLst>
              </a:rPr>
              <a:t>功</a:t>
            </a:r>
            <a:endParaRPr lang="en-US" altLang="zh-CN" sz="2800" smtClean="0">
              <a:solidFill>
                <a:srgbClr val="FFFF00"/>
              </a:solidFill>
              <a:effectLst>
                <a:outerShdw blurRad="38100" dist="38100" dir="2700000" algn="tl">
                  <a:srgbClr val="000000">
                    <a:alpha val="43137"/>
                  </a:srgbClr>
                </a:outerShdw>
              </a:effectLst>
            </a:endParaRPr>
          </a:p>
          <a:p>
            <a:r>
              <a:rPr lang="zh-CN" altLang="en-US" sz="2800" smtClean="0">
                <a:solidFill>
                  <a:srgbClr val="FFFF00"/>
                </a:solidFill>
                <a:effectLst>
                  <a:outerShdw blurRad="38100" dist="38100" dir="2700000" algn="tl">
                    <a:srgbClr val="000000">
                      <a:alpha val="43137"/>
                    </a:srgbClr>
                  </a:outerShdw>
                </a:effectLst>
              </a:rPr>
              <a:t>耗</a:t>
            </a:r>
          </a:p>
        </p:txBody>
      </p:sp>
      <p:sp>
        <p:nvSpPr>
          <p:cNvPr id="23" name="TextBox 22"/>
          <p:cNvSpPr txBox="1"/>
          <p:nvPr/>
        </p:nvSpPr>
        <p:spPr>
          <a:xfrm>
            <a:off x="827584" y="2175247"/>
            <a:ext cx="1368152" cy="461665"/>
          </a:xfrm>
          <a:prstGeom prst="rect">
            <a:avLst/>
          </a:prstGeom>
          <a:noFill/>
        </p:spPr>
        <p:txBody>
          <a:bodyPr wrap="square" rtlCol="0">
            <a:spAutoFit/>
          </a:bodyPr>
          <a:lstStyle/>
          <a:p>
            <a:r>
              <a:rPr lang="en-US" altLang="zh-CN" smtClean="0"/>
              <a:t>1.13x</a:t>
            </a:r>
            <a:endParaRPr lang="zh-CN" altLang="en-US"/>
          </a:p>
        </p:txBody>
      </p:sp>
      <p:sp>
        <p:nvSpPr>
          <p:cNvPr id="24" name="TextBox 23"/>
          <p:cNvSpPr txBox="1"/>
          <p:nvPr/>
        </p:nvSpPr>
        <p:spPr>
          <a:xfrm>
            <a:off x="1691680" y="1023119"/>
            <a:ext cx="1368152" cy="461665"/>
          </a:xfrm>
          <a:prstGeom prst="rect">
            <a:avLst/>
          </a:prstGeom>
          <a:noFill/>
        </p:spPr>
        <p:txBody>
          <a:bodyPr wrap="square" rtlCol="0">
            <a:spAutoFit/>
          </a:bodyPr>
          <a:lstStyle/>
          <a:p>
            <a:r>
              <a:rPr lang="en-US" altLang="zh-CN" smtClean="0"/>
              <a:t>1.73x</a:t>
            </a:r>
            <a:endParaRPr lang="zh-CN" altLang="en-US"/>
          </a:p>
        </p:txBody>
      </p:sp>
      <p:sp>
        <p:nvSpPr>
          <p:cNvPr id="25" name="TextBox 24"/>
          <p:cNvSpPr txBox="1"/>
          <p:nvPr/>
        </p:nvSpPr>
        <p:spPr>
          <a:xfrm>
            <a:off x="3851920" y="2391271"/>
            <a:ext cx="1368152" cy="461665"/>
          </a:xfrm>
          <a:prstGeom prst="rect">
            <a:avLst/>
          </a:prstGeom>
          <a:noFill/>
        </p:spPr>
        <p:txBody>
          <a:bodyPr wrap="square" rtlCol="0">
            <a:spAutoFit/>
          </a:bodyPr>
          <a:lstStyle/>
          <a:p>
            <a:r>
              <a:rPr lang="en-US" altLang="zh-CN" smtClean="0"/>
              <a:t>1.00x</a:t>
            </a:r>
            <a:endParaRPr lang="zh-CN" altLang="en-US"/>
          </a:p>
        </p:txBody>
      </p:sp>
      <p:sp>
        <p:nvSpPr>
          <p:cNvPr id="26" name="TextBox 25"/>
          <p:cNvSpPr txBox="1"/>
          <p:nvPr/>
        </p:nvSpPr>
        <p:spPr>
          <a:xfrm>
            <a:off x="6012160" y="1023119"/>
            <a:ext cx="1368152" cy="461665"/>
          </a:xfrm>
          <a:prstGeom prst="rect">
            <a:avLst/>
          </a:prstGeom>
          <a:noFill/>
        </p:spPr>
        <p:txBody>
          <a:bodyPr wrap="square" rtlCol="0">
            <a:spAutoFit/>
          </a:bodyPr>
          <a:lstStyle/>
          <a:p>
            <a:r>
              <a:rPr lang="en-US" altLang="zh-CN" smtClean="0"/>
              <a:t>1.73x</a:t>
            </a:r>
            <a:endParaRPr lang="zh-CN" altLang="en-US"/>
          </a:p>
        </p:txBody>
      </p:sp>
      <p:sp>
        <p:nvSpPr>
          <p:cNvPr id="27" name="TextBox 26"/>
          <p:cNvSpPr txBox="1"/>
          <p:nvPr/>
        </p:nvSpPr>
        <p:spPr>
          <a:xfrm>
            <a:off x="6804248" y="2319263"/>
            <a:ext cx="1368152" cy="461665"/>
          </a:xfrm>
          <a:prstGeom prst="rect">
            <a:avLst/>
          </a:prstGeom>
          <a:noFill/>
        </p:spPr>
        <p:txBody>
          <a:bodyPr wrap="square" rtlCol="0">
            <a:spAutoFit/>
          </a:bodyPr>
          <a:lstStyle/>
          <a:p>
            <a:r>
              <a:rPr lang="en-US" altLang="zh-CN" smtClean="0"/>
              <a:t>1.02x</a:t>
            </a:r>
            <a:endParaRPr lang="zh-CN" altLang="en-US"/>
          </a:p>
        </p:txBody>
      </p:sp>
      <p:sp>
        <p:nvSpPr>
          <p:cNvPr id="28" name="TextBox 27"/>
          <p:cNvSpPr txBox="1"/>
          <p:nvPr/>
        </p:nvSpPr>
        <p:spPr>
          <a:xfrm>
            <a:off x="1115616" y="4869160"/>
            <a:ext cx="2088232" cy="954107"/>
          </a:xfrm>
          <a:prstGeom prst="rect">
            <a:avLst/>
          </a:prstGeom>
          <a:noFill/>
        </p:spPr>
        <p:txBody>
          <a:bodyPr wrap="square" rtlCol="0">
            <a:spAutoFit/>
          </a:bodyPr>
          <a:lstStyle/>
          <a:p>
            <a:pPr algn="l"/>
            <a:r>
              <a:rPr lang="zh-CN" altLang="en-US" sz="2800" smtClean="0"/>
              <a:t>单核，</a:t>
            </a:r>
            <a:endParaRPr lang="en-US" altLang="zh-CN" sz="2800" smtClean="0"/>
          </a:p>
          <a:p>
            <a:pPr algn="l"/>
            <a:r>
              <a:rPr lang="zh-CN" altLang="en-US" sz="2800" smtClean="0"/>
              <a:t>超频</a:t>
            </a:r>
            <a:r>
              <a:rPr lang="en-US" altLang="zh-CN" sz="2800" smtClean="0"/>
              <a:t>20%</a:t>
            </a:r>
            <a:endParaRPr lang="zh-CN" altLang="en-US" sz="2800"/>
          </a:p>
        </p:txBody>
      </p:sp>
      <p:sp>
        <p:nvSpPr>
          <p:cNvPr id="29" name="TextBox 28"/>
          <p:cNvSpPr txBox="1"/>
          <p:nvPr/>
        </p:nvSpPr>
        <p:spPr>
          <a:xfrm>
            <a:off x="3635896" y="4869160"/>
            <a:ext cx="2016224" cy="523220"/>
          </a:xfrm>
          <a:prstGeom prst="rect">
            <a:avLst/>
          </a:prstGeom>
          <a:noFill/>
        </p:spPr>
        <p:txBody>
          <a:bodyPr wrap="square" rtlCol="0">
            <a:spAutoFit/>
          </a:bodyPr>
          <a:lstStyle/>
          <a:p>
            <a:pPr algn="l"/>
            <a:r>
              <a:rPr lang="zh-CN" altLang="en-US" sz="2800" smtClean="0"/>
              <a:t>标准单核</a:t>
            </a:r>
            <a:endParaRPr lang="zh-CN" altLang="en-US" sz="2800"/>
          </a:p>
        </p:txBody>
      </p:sp>
      <p:sp>
        <p:nvSpPr>
          <p:cNvPr id="30" name="TextBox 29"/>
          <p:cNvSpPr txBox="1"/>
          <p:nvPr/>
        </p:nvSpPr>
        <p:spPr>
          <a:xfrm>
            <a:off x="6156176" y="4869160"/>
            <a:ext cx="2160240" cy="954107"/>
          </a:xfrm>
          <a:prstGeom prst="rect">
            <a:avLst/>
          </a:prstGeom>
          <a:noFill/>
        </p:spPr>
        <p:txBody>
          <a:bodyPr wrap="square" rtlCol="0">
            <a:spAutoFit/>
          </a:bodyPr>
          <a:lstStyle/>
          <a:p>
            <a:pPr algn="l"/>
            <a:r>
              <a:rPr lang="zh-CN" altLang="en-US" sz="2800" smtClean="0"/>
              <a:t>双核</a:t>
            </a:r>
            <a:endParaRPr lang="en-US" altLang="zh-CN" sz="2800" smtClean="0"/>
          </a:p>
          <a:p>
            <a:pPr algn="l"/>
            <a:r>
              <a:rPr lang="zh-CN" altLang="en-US" sz="2800" smtClean="0"/>
              <a:t>降频</a:t>
            </a:r>
            <a:r>
              <a:rPr lang="en-US" altLang="zh-CN" sz="2800" smtClean="0"/>
              <a:t>20%</a:t>
            </a:r>
            <a:endParaRPr lang="zh-CN" altLang="en-US" sz="2800"/>
          </a:p>
        </p:txBody>
      </p:sp>
    </p:spTree>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123</a:t>
            </a:fld>
            <a:endParaRPr lang="en-US" altLang="zh-CN"/>
          </a:p>
        </p:txBody>
      </p:sp>
      <p:sp>
        <p:nvSpPr>
          <p:cNvPr id="121856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一、多核技术</a:t>
            </a:r>
          </a:p>
        </p:txBody>
      </p:sp>
      <p:sp>
        <p:nvSpPr>
          <p:cNvPr id="1218563" name="Rectangle 3"/>
          <p:cNvSpPr>
            <a:spLocks noGrp="1" noChangeArrowheads="1"/>
          </p:cNvSpPr>
          <p:nvPr>
            <p:ph type="body" idx="1"/>
          </p:nvPr>
        </p:nvSpPr>
        <p:spPr>
          <a:xfrm>
            <a:off x="323528" y="908721"/>
            <a:ext cx="8712522" cy="3888431"/>
          </a:xfrm>
        </p:spPr>
        <p:txBody>
          <a:bodyPr/>
          <a:lstStyle/>
          <a:p>
            <a:pPr marL="0" indent="0">
              <a:spcBef>
                <a:spcPct val="10000"/>
              </a:spcBef>
              <a:buNone/>
            </a:pPr>
            <a:r>
              <a:rPr lang="zh-CN" altLang="en-US" smtClean="0"/>
              <a:t>结论：</a:t>
            </a:r>
            <a:endParaRPr lang="en-US" altLang="zh-CN" smtClean="0"/>
          </a:p>
          <a:p>
            <a:pPr marL="355600" indent="-355600">
              <a:spcBef>
                <a:spcPct val="10000"/>
              </a:spcBef>
            </a:pPr>
            <a:r>
              <a:rPr lang="zh-CN" altLang="en-US" smtClean="0"/>
              <a:t>与直接提升处理器频率相比，对于</a:t>
            </a:r>
            <a:r>
              <a:rPr lang="zh-CN" altLang="en-US" smtClean="0">
                <a:solidFill>
                  <a:srgbClr val="0000FF"/>
                </a:solidFill>
              </a:rPr>
              <a:t>适当类型的应用程序</a:t>
            </a:r>
            <a:r>
              <a:rPr lang="zh-CN" altLang="en-US" smtClean="0"/>
              <a:t>，</a:t>
            </a:r>
            <a:r>
              <a:rPr lang="zh-CN" altLang="en-US" smtClean="0">
                <a:solidFill>
                  <a:srgbClr val="CC0066"/>
                </a:solidFill>
              </a:rPr>
              <a:t>多核</a:t>
            </a:r>
            <a:r>
              <a:rPr lang="zh-CN" altLang="en-US" smtClean="0"/>
              <a:t>处理器提供了更高的</a:t>
            </a:r>
            <a:r>
              <a:rPr lang="zh-CN" altLang="en-US" smtClean="0">
                <a:solidFill>
                  <a:srgbClr val="FF0000"/>
                </a:solidFill>
              </a:rPr>
              <a:t>性能</a:t>
            </a:r>
            <a:r>
              <a:rPr lang="zh-CN" altLang="en-US" smtClean="0"/>
              <a:t>，而其</a:t>
            </a:r>
            <a:r>
              <a:rPr lang="zh-CN" altLang="en-US" smtClean="0">
                <a:solidFill>
                  <a:srgbClr val="FF0000"/>
                </a:solidFill>
              </a:rPr>
              <a:t>功耗</a:t>
            </a:r>
            <a:r>
              <a:rPr lang="zh-CN" altLang="en-US" smtClean="0"/>
              <a:t>仅有少量增加。</a:t>
            </a:r>
            <a:endParaRPr lang="en-US" altLang="zh-CN" smtClean="0"/>
          </a:p>
          <a:p>
            <a:pPr marL="355600" indent="-355600">
              <a:spcBef>
                <a:spcPct val="10000"/>
              </a:spcBef>
            </a:pPr>
            <a:r>
              <a:rPr lang="zh-CN" altLang="en-US" smtClean="0"/>
              <a:t>并不是所有应用程序都能平等地利用多核处理器。要实现这些性能上的提升，需要开发者做出大量的工作。</a:t>
            </a:r>
            <a:endParaRPr lang="zh-CN" altLang="en-US"/>
          </a:p>
        </p:txBody>
      </p:sp>
    </p:spTree>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124</a:t>
            </a:fld>
            <a:endParaRPr lang="en-US" altLang="zh-CN"/>
          </a:p>
        </p:txBody>
      </p:sp>
      <p:sp>
        <p:nvSpPr>
          <p:cNvPr id="121856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一、多核技术</a:t>
            </a:r>
          </a:p>
        </p:txBody>
      </p:sp>
      <p:sp>
        <p:nvSpPr>
          <p:cNvPr id="1218563" name="Rectangle 3"/>
          <p:cNvSpPr>
            <a:spLocks noGrp="1" noChangeArrowheads="1"/>
          </p:cNvSpPr>
          <p:nvPr>
            <p:ph type="body" idx="1"/>
          </p:nvPr>
        </p:nvSpPr>
        <p:spPr>
          <a:xfrm>
            <a:off x="836131" y="908721"/>
            <a:ext cx="4896668" cy="1512167"/>
          </a:xfrm>
        </p:spPr>
        <p:txBody>
          <a:bodyPr/>
          <a:lstStyle/>
          <a:p>
            <a:pPr>
              <a:spcBef>
                <a:spcPct val="10000"/>
              </a:spcBef>
              <a:buNone/>
            </a:pPr>
            <a:r>
              <a:rPr lang="zh-CN" altLang="en-US" smtClean="0"/>
              <a:t>优点：</a:t>
            </a:r>
            <a:endParaRPr lang="en-US" altLang="zh-CN" smtClean="0"/>
          </a:p>
          <a:p>
            <a:pPr>
              <a:spcBef>
                <a:spcPct val="10000"/>
              </a:spcBef>
            </a:pPr>
            <a:r>
              <a:rPr lang="zh-CN" altLang="en-US" smtClean="0"/>
              <a:t>分工：可以完成更多工作</a:t>
            </a:r>
            <a:endParaRPr lang="en-US" altLang="zh-CN" smtClean="0"/>
          </a:p>
          <a:p>
            <a:pPr>
              <a:spcBef>
                <a:spcPct val="10000"/>
              </a:spcBef>
            </a:pPr>
            <a:r>
              <a:rPr lang="zh-CN" altLang="en-US" smtClean="0"/>
              <a:t>专业：可以提高效率</a:t>
            </a:r>
            <a:endParaRPr lang="zh-CN" altLang="en-US"/>
          </a:p>
        </p:txBody>
      </p:sp>
      <p:pic>
        <p:nvPicPr>
          <p:cNvPr id="12625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4123" y="2264470"/>
            <a:ext cx="5824101" cy="1812603"/>
          </a:xfrm>
          <a:prstGeom prst="rect">
            <a:avLst/>
          </a:prstGeom>
          <a:noFill/>
          <a:ln w="9525">
            <a:noFill/>
            <a:miter lim="800000"/>
            <a:headEnd/>
            <a:tailEnd/>
          </a:ln>
        </p:spPr>
      </p:pic>
      <p:sp>
        <p:nvSpPr>
          <p:cNvPr id="6" name="Rectangle 3"/>
          <p:cNvSpPr txBox="1">
            <a:spLocks noChangeArrowheads="1"/>
          </p:cNvSpPr>
          <p:nvPr/>
        </p:nvSpPr>
        <p:spPr bwMode="auto">
          <a:xfrm>
            <a:off x="908139" y="4077073"/>
            <a:ext cx="4896668" cy="15121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lang="zh-CN" altLang="en-US" sz="2800" kern="0" smtClean="0">
                <a:latin typeface="+mn-lt"/>
                <a:ea typeface="+mn-ea"/>
              </a:rPr>
              <a:t>缺</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点：</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需要高效地划分工作</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lang="zh-CN" altLang="en-US" sz="2800" kern="0" smtClean="0">
                <a:latin typeface="+mn-lt"/>
                <a:ea typeface="+mn-ea"/>
              </a:rPr>
              <a:t>需要高效的交流</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125</a:t>
            </a:fld>
            <a:endParaRPr lang="en-US" altLang="zh-CN"/>
          </a:p>
        </p:txBody>
      </p:sp>
      <p:sp>
        <p:nvSpPr>
          <p:cNvPr id="121856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一、多核技术</a:t>
            </a:r>
          </a:p>
        </p:txBody>
      </p:sp>
      <p:sp>
        <p:nvSpPr>
          <p:cNvPr id="1218563" name="Rectangle 3"/>
          <p:cNvSpPr>
            <a:spLocks noGrp="1" noChangeArrowheads="1"/>
          </p:cNvSpPr>
          <p:nvPr>
            <p:ph type="body" idx="1"/>
          </p:nvPr>
        </p:nvSpPr>
        <p:spPr>
          <a:xfrm>
            <a:off x="179388" y="620713"/>
            <a:ext cx="8856662" cy="6121400"/>
          </a:xfrm>
        </p:spPr>
        <p:txBody>
          <a:bodyPr/>
          <a:lstStyle/>
          <a:p>
            <a:pPr>
              <a:spcBef>
                <a:spcPct val="10000"/>
              </a:spcBef>
            </a:pPr>
            <a:r>
              <a:rPr lang="zh-CN" altLang="en-US"/>
              <a:t>多核（</a:t>
            </a:r>
            <a:r>
              <a:rPr lang="en-US" altLang="zh-CN"/>
              <a:t>Multi-core</a:t>
            </a:r>
            <a:r>
              <a:rPr lang="zh-CN" altLang="en-US"/>
              <a:t>）技术：将多个处理器（计算引擎，内核）集成在一块单独的</a:t>
            </a:r>
            <a:r>
              <a:rPr lang="en-US" altLang="zh-CN"/>
              <a:t>CPU</a:t>
            </a:r>
            <a:r>
              <a:rPr lang="zh-CN" altLang="en-US"/>
              <a:t>芯片上。</a:t>
            </a:r>
          </a:p>
          <a:p>
            <a:pPr lvl="1">
              <a:spcBef>
                <a:spcPct val="10000"/>
              </a:spcBef>
            </a:pPr>
            <a:r>
              <a:rPr lang="zh-CN" altLang="en-US" sz="2400"/>
              <a:t>多个内核共享二级或三级</a:t>
            </a:r>
            <a:r>
              <a:rPr lang="en-US" altLang="zh-CN" sz="2400"/>
              <a:t>Cache</a:t>
            </a:r>
            <a:r>
              <a:rPr lang="zh-CN" altLang="en-US" sz="2400"/>
              <a:t>、存储器和</a:t>
            </a:r>
            <a:r>
              <a:rPr lang="en-US" altLang="zh-CN" sz="2400"/>
              <a:t>I/O</a:t>
            </a:r>
            <a:r>
              <a:rPr lang="zh-CN" altLang="en-US" sz="2400"/>
              <a:t>总线等资源。</a:t>
            </a:r>
          </a:p>
          <a:p>
            <a:pPr lvl="1">
              <a:spcBef>
                <a:spcPct val="10000"/>
              </a:spcBef>
            </a:pPr>
            <a:r>
              <a:rPr lang="zh-CN" altLang="en-US" sz="2400"/>
              <a:t>更多地依赖复制而不是构造超标量系统结构来提升</a:t>
            </a:r>
            <a:r>
              <a:rPr lang="en-US" altLang="zh-CN" sz="2400"/>
              <a:t>CPU</a:t>
            </a:r>
            <a:r>
              <a:rPr lang="zh-CN" altLang="en-US" sz="2400"/>
              <a:t>性能、降低设计成本、降低功耗。</a:t>
            </a:r>
          </a:p>
          <a:p>
            <a:pPr>
              <a:spcBef>
                <a:spcPct val="10000"/>
              </a:spcBef>
            </a:pPr>
            <a:r>
              <a:rPr lang="zh-CN" altLang="en-US"/>
              <a:t>双核</a:t>
            </a:r>
            <a:r>
              <a:rPr lang="en-US" altLang="zh-CN"/>
              <a:t>/</a:t>
            </a:r>
            <a:r>
              <a:rPr lang="zh-CN" altLang="en-US"/>
              <a:t>多核处理器的特点：</a:t>
            </a:r>
          </a:p>
          <a:p>
            <a:pPr lvl="1">
              <a:spcBef>
                <a:spcPct val="10000"/>
              </a:spcBef>
            </a:pPr>
            <a:r>
              <a:rPr lang="zh-CN" altLang="en-US" sz="2400"/>
              <a:t>控制逻辑简单</a:t>
            </a:r>
          </a:p>
          <a:p>
            <a:pPr lvl="1">
              <a:spcBef>
                <a:spcPct val="10000"/>
              </a:spcBef>
            </a:pPr>
            <a:r>
              <a:rPr lang="zh-CN" altLang="en-US" sz="2400"/>
              <a:t>高主频</a:t>
            </a:r>
          </a:p>
          <a:p>
            <a:pPr lvl="1">
              <a:spcBef>
                <a:spcPct val="10000"/>
              </a:spcBef>
            </a:pPr>
            <a:r>
              <a:rPr lang="zh-CN" altLang="en-US" sz="2400"/>
              <a:t>低通信延迟</a:t>
            </a:r>
          </a:p>
          <a:p>
            <a:pPr lvl="1">
              <a:spcBef>
                <a:spcPct val="10000"/>
              </a:spcBef>
            </a:pPr>
            <a:r>
              <a:rPr lang="zh-CN" altLang="en-US" sz="2400"/>
              <a:t>低功耗</a:t>
            </a:r>
          </a:p>
          <a:p>
            <a:pPr lvl="1">
              <a:spcBef>
                <a:spcPct val="10000"/>
              </a:spcBef>
            </a:pPr>
            <a:r>
              <a:rPr lang="zh-CN" altLang="en-US" sz="2400"/>
              <a:t>设计和验证周期短</a:t>
            </a:r>
          </a:p>
          <a:p>
            <a:pPr>
              <a:spcBef>
                <a:spcPct val="10000"/>
              </a:spcBef>
            </a:pPr>
            <a:r>
              <a:rPr lang="zh-CN" altLang="en-US"/>
              <a:t>未来：将不同“性格”的核心集成到处理器中，让它们各自去处理所擅长的</a:t>
            </a:r>
            <a:r>
              <a:rPr lang="zh-CN" altLang="en-US" smtClean="0"/>
              <a:t>事情 </a:t>
            </a:r>
            <a:r>
              <a:rPr lang="en-US" altLang="zh-CN" smtClean="0"/>
              <a:t>—— </a:t>
            </a:r>
            <a:r>
              <a:rPr lang="zh-CN" altLang="en-US" smtClean="0">
                <a:solidFill>
                  <a:srgbClr val="FF0000"/>
                </a:solidFill>
              </a:rPr>
              <a:t>异构多核</a:t>
            </a:r>
            <a:r>
              <a:rPr lang="zh-CN" altLang="en-US" smtClean="0"/>
              <a:t>。</a:t>
            </a:r>
            <a:endParaRPr lang="zh-CN" altLang="en-US"/>
          </a:p>
        </p:txBody>
      </p:sp>
    </p:spTree>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51520" y="692696"/>
            <a:ext cx="4176464" cy="360040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处理器</a:t>
            </a:r>
          </a:p>
        </p:txBody>
      </p:sp>
      <p:sp>
        <p:nvSpPr>
          <p:cNvPr id="12" name="矩形 11"/>
          <p:cNvSpPr/>
          <p:nvPr/>
        </p:nvSpPr>
        <p:spPr bwMode="auto">
          <a:xfrm>
            <a:off x="395536" y="1196752"/>
            <a:ext cx="1872208" cy="2952328"/>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灯片编号占位符 4"/>
          <p:cNvSpPr>
            <a:spLocks noGrp="1"/>
          </p:cNvSpPr>
          <p:nvPr>
            <p:ph type="sldNum" sz="quarter" idx="11"/>
          </p:nvPr>
        </p:nvSpPr>
        <p:spPr/>
        <p:txBody>
          <a:bodyPr/>
          <a:lstStyle/>
          <a:p>
            <a:fld id="{13F7523A-587E-4A04-8869-E1EF84C38DED}" type="slidenum">
              <a:rPr lang="zh-CN" altLang="en-US"/>
              <a:pPr/>
              <a:t>126</a:t>
            </a:fld>
            <a:endParaRPr lang="en-US" altLang="zh-CN"/>
          </a:p>
        </p:txBody>
      </p:sp>
      <p:sp>
        <p:nvSpPr>
          <p:cNvPr id="121856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一、多核技术</a:t>
            </a:r>
          </a:p>
        </p:txBody>
      </p:sp>
      <p:sp>
        <p:nvSpPr>
          <p:cNvPr id="1218563" name="Rectangle 3"/>
          <p:cNvSpPr>
            <a:spLocks noGrp="1" noChangeArrowheads="1"/>
          </p:cNvSpPr>
          <p:nvPr>
            <p:ph type="body" idx="1"/>
          </p:nvPr>
        </p:nvSpPr>
        <p:spPr>
          <a:xfrm>
            <a:off x="35496" y="5949280"/>
            <a:ext cx="4680520" cy="576063"/>
          </a:xfrm>
        </p:spPr>
        <p:txBody>
          <a:bodyPr/>
          <a:lstStyle/>
          <a:p>
            <a:pPr>
              <a:spcBef>
                <a:spcPts val="0"/>
              </a:spcBef>
              <a:buNone/>
            </a:pPr>
            <a:r>
              <a:rPr lang="zh-CN" altLang="en-US" smtClean="0">
                <a:solidFill>
                  <a:srgbClr val="008000"/>
                </a:solidFill>
              </a:rPr>
              <a:t>独立</a:t>
            </a:r>
            <a:r>
              <a:rPr lang="en-US" altLang="zh-CN" smtClean="0">
                <a:solidFill>
                  <a:srgbClr val="008000"/>
                </a:solidFill>
              </a:rPr>
              <a:t>L2 Cache</a:t>
            </a:r>
            <a:r>
              <a:rPr lang="zh-CN" altLang="en-US" smtClean="0">
                <a:solidFill>
                  <a:srgbClr val="008000"/>
                </a:solidFill>
              </a:rPr>
              <a:t>的多核处理器</a:t>
            </a:r>
            <a:endParaRPr lang="zh-CN" altLang="en-US">
              <a:solidFill>
                <a:srgbClr val="008000"/>
              </a:solidFill>
            </a:endParaRPr>
          </a:p>
        </p:txBody>
      </p:sp>
      <p:sp>
        <p:nvSpPr>
          <p:cNvPr id="6" name="Rectangle 3"/>
          <p:cNvSpPr txBox="1">
            <a:spLocks noChangeArrowheads="1"/>
          </p:cNvSpPr>
          <p:nvPr/>
        </p:nvSpPr>
        <p:spPr bwMode="auto">
          <a:xfrm>
            <a:off x="4211960" y="5949280"/>
            <a:ext cx="4896544"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rgbClr val="0000FF"/>
                </a:solidFill>
                <a:effectLst/>
                <a:uLnTx/>
                <a:uFillTx/>
                <a:latin typeface="+mn-lt"/>
                <a:ea typeface="+mn-ea"/>
                <a:cs typeface="+mn-cs"/>
              </a:rPr>
              <a:t>共享</a:t>
            </a:r>
            <a:r>
              <a:rPr kumimoji="0" lang="en-US" altLang="zh-CN" sz="2800" b="1" i="0" u="none" strike="noStrike" kern="0" cap="none" spc="0" normalizeH="0" baseline="0" noProof="0" smtClean="0">
                <a:ln>
                  <a:noFill/>
                </a:ln>
                <a:solidFill>
                  <a:srgbClr val="0000FF"/>
                </a:solidFill>
                <a:effectLst/>
                <a:uLnTx/>
                <a:uFillTx/>
                <a:latin typeface="+mn-lt"/>
                <a:ea typeface="+mn-ea"/>
                <a:cs typeface="+mn-cs"/>
              </a:rPr>
              <a:t>L2 Cache</a:t>
            </a:r>
            <a:r>
              <a:rPr kumimoji="0" lang="zh-CN" altLang="en-US" sz="2800" b="1" i="0" u="none" strike="noStrike" kern="0" cap="none" spc="0" normalizeH="0" baseline="0" noProof="0" smtClean="0">
                <a:ln>
                  <a:noFill/>
                </a:ln>
                <a:solidFill>
                  <a:srgbClr val="0000FF"/>
                </a:solidFill>
                <a:effectLst/>
                <a:uLnTx/>
                <a:uFillTx/>
                <a:latin typeface="+mn-lt"/>
                <a:ea typeface="+mn-ea"/>
                <a:cs typeface="+mn-cs"/>
              </a:rPr>
              <a:t>的多核处理器</a:t>
            </a:r>
            <a:endParaRPr kumimoji="0" lang="zh-CN" altLang="en-US" sz="2800" b="1" i="0" u="none" strike="noStrike" kern="0" cap="none" spc="0" normalizeH="0" baseline="0" noProof="0">
              <a:ln>
                <a:noFill/>
              </a:ln>
              <a:solidFill>
                <a:srgbClr val="0000FF"/>
              </a:solidFill>
              <a:effectLst/>
              <a:uLnTx/>
              <a:uFillTx/>
              <a:latin typeface="+mn-lt"/>
              <a:ea typeface="+mn-ea"/>
              <a:cs typeface="+mn-cs"/>
            </a:endParaRPr>
          </a:p>
        </p:txBody>
      </p:sp>
      <p:sp>
        <p:nvSpPr>
          <p:cNvPr id="8" name="矩形 7"/>
          <p:cNvSpPr/>
          <p:nvPr/>
        </p:nvSpPr>
        <p:spPr bwMode="auto">
          <a:xfrm>
            <a:off x="467544"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467544"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高速缓存</a:t>
            </a:r>
          </a:p>
        </p:txBody>
      </p:sp>
      <p:sp>
        <p:nvSpPr>
          <p:cNvPr id="16" name="矩形 15"/>
          <p:cNvSpPr/>
          <p:nvPr/>
        </p:nvSpPr>
        <p:spPr bwMode="auto">
          <a:xfrm>
            <a:off x="467544" y="3140968"/>
            <a:ext cx="1728192" cy="936104"/>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高速缓存</a:t>
            </a:r>
          </a:p>
        </p:txBody>
      </p:sp>
      <p:sp>
        <p:nvSpPr>
          <p:cNvPr id="17" name="矩形 16"/>
          <p:cNvSpPr/>
          <p:nvPr/>
        </p:nvSpPr>
        <p:spPr bwMode="auto">
          <a:xfrm>
            <a:off x="2411760" y="1196752"/>
            <a:ext cx="1872208" cy="2952328"/>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2483768"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矩形 18"/>
          <p:cNvSpPr/>
          <p:nvPr/>
        </p:nvSpPr>
        <p:spPr bwMode="auto">
          <a:xfrm>
            <a:off x="2483768"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高速缓存</a:t>
            </a:r>
          </a:p>
        </p:txBody>
      </p:sp>
      <p:sp>
        <p:nvSpPr>
          <p:cNvPr id="20" name="矩形 19"/>
          <p:cNvSpPr/>
          <p:nvPr/>
        </p:nvSpPr>
        <p:spPr bwMode="auto">
          <a:xfrm>
            <a:off x="2483768" y="3140968"/>
            <a:ext cx="1728192" cy="936104"/>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高速缓存</a:t>
            </a:r>
          </a:p>
        </p:txBody>
      </p:sp>
      <p:sp>
        <p:nvSpPr>
          <p:cNvPr id="21" name="矩形 20"/>
          <p:cNvSpPr/>
          <p:nvPr/>
        </p:nvSpPr>
        <p:spPr bwMode="auto">
          <a:xfrm>
            <a:off x="4716016" y="692696"/>
            <a:ext cx="4176464" cy="360040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处理器</a:t>
            </a:r>
          </a:p>
        </p:txBody>
      </p:sp>
      <p:sp>
        <p:nvSpPr>
          <p:cNvPr id="22" name="矩形 21"/>
          <p:cNvSpPr/>
          <p:nvPr/>
        </p:nvSpPr>
        <p:spPr bwMode="auto">
          <a:xfrm>
            <a:off x="4860032" y="1196752"/>
            <a:ext cx="1872208" cy="1944216"/>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4932040"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4" name="矩形 23"/>
          <p:cNvSpPr/>
          <p:nvPr/>
        </p:nvSpPr>
        <p:spPr bwMode="auto">
          <a:xfrm>
            <a:off x="4932040"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高速缓存</a:t>
            </a:r>
          </a:p>
        </p:txBody>
      </p:sp>
      <p:sp>
        <p:nvSpPr>
          <p:cNvPr id="25" name="矩形 24"/>
          <p:cNvSpPr/>
          <p:nvPr/>
        </p:nvSpPr>
        <p:spPr bwMode="auto">
          <a:xfrm>
            <a:off x="4932040" y="3284984"/>
            <a:ext cx="3744416" cy="86409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高速缓存</a:t>
            </a:r>
          </a:p>
        </p:txBody>
      </p:sp>
      <p:sp>
        <p:nvSpPr>
          <p:cNvPr id="26" name="矩形 25"/>
          <p:cNvSpPr/>
          <p:nvPr/>
        </p:nvSpPr>
        <p:spPr bwMode="auto">
          <a:xfrm>
            <a:off x="6876256" y="1196752"/>
            <a:ext cx="1872208" cy="1944216"/>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6948264"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矩形 27"/>
          <p:cNvSpPr/>
          <p:nvPr/>
        </p:nvSpPr>
        <p:spPr bwMode="auto">
          <a:xfrm>
            <a:off x="6948264"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高速缓存</a:t>
            </a:r>
          </a:p>
        </p:txBody>
      </p:sp>
      <p:sp>
        <p:nvSpPr>
          <p:cNvPr id="30" name="矩形 29"/>
          <p:cNvSpPr/>
          <p:nvPr/>
        </p:nvSpPr>
        <p:spPr bwMode="auto">
          <a:xfrm>
            <a:off x="971600" y="4509120"/>
            <a:ext cx="2736304" cy="504056"/>
          </a:xfrm>
          <a:prstGeom prst="rect">
            <a:avLst/>
          </a:prstGeom>
          <a:solidFill>
            <a:srgbClr val="C0C0C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系统总线</a:t>
            </a:r>
          </a:p>
        </p:txBody>
      </p:sp>
      <p:sp>
        <p:nvSpPr>
          <p:cNvPr id="31" name="矩形 30"/>
          <p:cNvSpPr/>
          <p:nvPr/>
        </p:nvSpPr>
        <p:spPr bwMode="auto">
          <a:xfrm>
            <a:off x="971600" y="5229200"/>
            <a:ext cx="2736304" cy="576064"/>
          </a:xfrm>
          <a:prstGeom prst="rect">
            <a:avLst/>
          </a:prstGeom>
          <a:solidFill>
            <a:srgbClr val="FFC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系统内存</a:t>
            </a:r>
          </a:p>
        </p:txBody>
      </p:sp>
      <p:cxnSp>
        <p:nvCxnSpPr>
          <p:cNvPr id="33" name="直接连接符 32"/>
          <p:cNvCxnSpPr>
            <a:stCxn id="7" idx="2"/>
            <a:endCxn id="30" idx="0"/>
          </p:cNvCxnSpPr>
          <p:nvPr/>
        </p:nvCxnSpPr>
        <p:spPr bwMode="auto">
          <a:xfrm rot="5400000">
            <a:off x="2231740" y="440110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rot="5400000">
            <a:off x="2231740" y="512118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sp>
        <p:nvSpPr>
          <p:cNvPr id="37" name="矩形 36"/>
          <p:cNvSpPr/>
          <p:nvPr/>
        </p:nvSpPr>
        <p:spPr bwMode="auto">
          <a:xfrm>
            <a:off x="5436096" y="4509120"/>
            <a:ext cx="2736304" cy="504056"/>
          </a:xfrm>
          <a:prstGeom prst="rect">
            <a:avLst/>
          </a:prstGeom>
          <a:solidFill>
            <a:srgbClr val="C0C0C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系统总线</a:t>
            </a:r>
          </a:p>
        </p:txBody>
      </p:sp>
      <p:sp>
        <p:nvSpPr>
          <p:cNvPr id="38" name="矩形 37"/>
          <p:cNvSpPr/>
          <p:nvPr/>
        </p:nvSpPr>
        <p:spPr bwMode="auto">
          <a:xfrm>
            <a:off x="5436096" y="5229200"/>
            <a:ext cx="2736304" cy="576064"/>
          </a:xfrm>
          <a:prstGeom prst="rect">
            <a:avLst/>
          </a:prstGeom>
          <a:solidFill>
            <a:srgbClr val="FFC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系统内存</a:t>
            </a:r>
          </a:p>
        </p:txBody>
      </p:sp>
      <p:cxnSp>
        <p:nvCxnSpPr>
          <p:cNvPr id="39" name="直接连接符 38"/>
          <p:cNvCxnSpPr>
            <a:endCxn id="37" idx="0"/>
          </p:cNvCxnSpPr>
          <p:nvPr/>
        </p:nvCxnSpPr>
        <p:spPr bwMode="auto">
          <a:xfrm rot="5400000">
            <a:off x="6696236" y="440110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rot="5400000">
            <a:off x="6696236" y="512118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BBCB65-AB50-4B43-848F-421D57FEDAB7}" type="slidenum">
              <a:rPr lang="zh-CN" altLang="en-US"/>
              <a:pPr/>
              <a:t>127</a:t>
            </a:fld>
            <a:endParaRPr lang="en-US" altLang="zh-CN"/>
          </a:p>
        </p:txBody>
      </p:sp>
      <p:sp>
        <p:nvSpPr>
          <p:cNvPr id="1219586"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二、多线程技术</a:t>
            </a:r>
          </a:p>
        </p:txBody>
      </p:sp>
      <p:sp>
        <p:nvSpPr>
          <p:cNvPr id="1219587" name="Rectangle 3"/>
          <p:cNvSpPr>
            <a:spLocks noGrp="1" noChangeArrowheads="1"/>
          </p:cNvSpPr>
          <p:nvPr>
            <p:ph type="body" idx="1"/>
          </p:nvPr>
        </p:nvSpPr>
        <p:spPr>
          <a:xfrm>
            <a:off x="179388" y="908050"/>
            <a:ext cx="8856662" cy="5834063"/>
          </a:xfrm>
        </p:spPr>
        <p:txBody>
          <a:bodyPr/>
          <a:lstStyle/>
          <a:p>
            <a:pPr>
              <a:spcBef>
                <a:spcPct val="10000"/>
              </a:spcBef>
            </a:pPr>
            <a:r>
              <a:rPr lang="zh-CN" altLang="en-US"/>
              <a:t>程序</a:t>
            </a:r>
            <a:r>
              <a:rPr lang="en-US" altLang="zh-CN">
                <a:latin typeface="宋体" pitchFamily="2" charset="-122"/>
                <a:ea typeface="宋体" pitchFamily="2" charset="-122"/>
              </a:rPr>
              <a:t>(</a:t>
            </a:r>
            <a:r>
              <a:rPr lang="en-US" altLang="zh-CN"/>
              <a:t>program</a:t>
            </a:r>
            <a:r>
              <a:rPr lang="en-US" altLang="zh-CN">
                <a:latin typeface="宋体" pitchFamily="2" charset="-122"/>
                <a:ea typeface="宋体" pitchFamily="2" charset="-122"/>
              </a:rPr>
              <a:t>)</a:t>
            </a:r>
            <a:r>
              <a:rPr lang="zh-CN" altLang="en-US"/>
              <a:t>、进程</a:t>
            </a:r>
            <a:r>
              <a:rPr lang="en-US" altLang="zh-CN">
                <a:latin typeface="宋体" pitchFamily="2" charset="-122"/>
                <a:ea typeface="宋体" pitchFamily="2" charset="-122"/>
              </a:rPr>
              <a:t>(</a:t>
            </a:r>
            <a:r>
              <a:rPr lang="en-US" altLang="zh-CN"/>
              <a:t>process</a:t>
            </a:r>
            <a:r>
              <a:rPr lang="en-US" altLang="zh-CN">
                <a:latin typeface="宋体" pitchFamily="2" charset="-122"/>
                <a:ea typeface="宋体" pitchFamily="2" charset="-122"/>
              </a:rPr>
              <a:t>)</a:t>
            </a:r>
            <a:r>
              <a:rPr lang="zh-CN" altLang="en-US"/>
              <a:t>、线程</a:t>
            </a:r>
            <a:r>
              <a:rPr lang="en-US" altLang="zh-CN">
                <a:latin typeface="宋体" pitchFamily="2" charset="-122"/>
                <a:ea typeface="宋体" pitchFamily="2" charset="-122"/>
              </a:rPr>
              <a:t>(</a:t>
            </a:r>
            <a:r>
              <a:rPr lang="en-US" altLang="zh-CN"/>
              <a:t>thread</a:t>
            </a:r>
            <a:r>
              <a:rPr lang="en-US" altLang="zh-CN">
                <a:latin typeface="宋体" pitchFamily="2" charset="-122"/>
                <a:ea typeface="宋体" pitchFamily="2" charset="-122"/>
              </a:rPr>
              <a:t>)</a:t>
            </a:r>
          </a:p>
          <a:p>
            <a:pPr lvl="1">
              <a:spcBef>
                <a:spcPct val="10000"/>
              </a:spcBef>
            </a:pPr>
            <a:r>
              <a:rPr lang="zh-CN" altLang="en-US"/>
              <a:t>程序：</a:t>
            </a:r>
            <a:r>
              <a:rPr lang="zh-CN" altLang="en-US">
                <a:solidFill>
                  <a:srgbClr val="0000FF"/>
                </a:solidFill>
              </a:rPr>
              <a:t>代码段</a:t>
            </a:r>
            <a:r>
              <a:rPr lang="zh-CN" altLang="en-US"/>
              <a:t>、</a:t>
            </a:r>
            <a:r>
              <a:rPr lang="zh-CN" altLang="en-US">
                <a:solidFill>
                  <a:srgbClr val="0000FF"/>
                </a:solidFill>
              </a:rPr>
              <a:t>数据段</a:t>
            </a:r>
            <a:r>
              <a:rPr lang="zh-CN" altLang="en-US"/>
              <a:t>、</a:t>
            </a:r>
            <a:r>
              <a:rPr lang="zh-CN" altLang="en-US">
                <a:solidFill>
                  <a:srgbClr val="0000FF"/>
                </a:solidFill>
              </a:rPr>
              <a:t>堆栈段</a:t>
            </a:r>
            <a:r>
              <a:rPr lang="zh-CN" altLang="en-US"/>
              <a:t>，对具有</a:t>
            </a:r>
            <a:r>
              <a:rPr lang="en-US" altLang="zh-CN"/>
              <a:t>GUI</a:t>
            </a:r>
            <a:r>
              <a:rPr lang="zh-CN" altLang="en-US"/>
              <a:t>（</a:t>
            </a:r>
            <a:r>
              <a:rPr lang="en-US" altLang="zh-CN"/>
              <a:t>Graphical User Interfaces</a:t>
            </a:r>
            <a:r>
              <a:rPr lang="zh-CN" altLang="en-US"/>
              <a:t>，图形用户界面）的程序还包含</a:t>
            </a:r>
            <a:r>
              <a:rPr lang="zh-CN" altLang="en-US">
                <a:solidFill>
                  <a:srgbClr val="0000FF"/>
                </a:solidFill>
              </a:rPr>
              <a:t>资源段</a:t>
            </a:r>
            <a:r>
              <a:rPr lang="zh-CN" altLang="en-US"/>
              <a:t>。 </a:t>
            </a:r>
          </a:p>
          <a:p>
            <a:pPr lvl="1">
              <a:spcBef>
                <a:spcPct val="10000"/>
              </a:spcBef>
            </a:pPr>
            <a:r>
              <a:rPr lang="zh-CN" altLang="en-US"/>
              <a:t>进程：应用程序的</a:t>
            </a:r>
            <a:r>
              <a:rPr lang="zh-CN" altLang="en-US">
                <a:solidFill>
                  <a:srgbClr val="FF0000"/>
                </a:solidFill>
              </a:rPr>
              <a:t>执行实例</a:t>
            </a:r>
            <a:r>
              <a:rPr lang="zh-CN" altLang="en-US"/>
              <a:t>，即正在被执行的程序。每个进程都有自己的虚拟</a:t>
            </a:r>
            <a:r>
              <a:rPr lang="zh-CN" altLang="en-US">
                <a:solidFill>
                  <a:srgbClr val="CC0066"/>
                </a:solidFill>
              </a:rPr>
              <a:t>地址空间</a:t>
            </a:r>
            <a:r>
              <a:rPr lang="zh-CN" altLang="en-US"/>
              <a:t>，并拥有操作系统分配给它的一组</a:t>
            </a:r>
            <a:r>
              <a:rPr lang="zh-CN" altLang="en-US">
                <a:solidFill>
                  <a:srgbClr val="CC0066"/>
                </a:solidFill>
              </a:rPr>
              <a:t>资源</a:t>
            </a:r>
            <a:r>
              <a:rPr lang="zh-CN" altLang="en-US"/>
              <a:t>，包括堆栈、寄存器状态等。</a:t>
            </a:r>
          </a:p>
          <a:p>
            <a:pPr lvl="1">
              <a:spcBef>
                <a:spcPct val="10000"/>
              </a:spcBef>
            </a:pPr>
            <a:r>
              <a:rPr lang="zh-CN" altLang="en-US"/>
              <a:t>线程：</a:t>
            </a:r>
            <a:r>
              <a:rPr lang="en-US" altLang="zh-CN"/>
              <a:t>CPU</a:t>
            </a:r>
            <a:r>
              <a:rPr lang="zh-CN" altLang="en-US"/>
              <a:t>的调度单位，是</a:t>
            </a:r>
            <a:r>
              <a:rPr lang="zh-CN" altLang="en-US">
                <a:solidFill>
                  <a:srgbClr val="FF0000"/>
                </a:solidFill>
              </a:rPr>
              <a:t>进程</a:t>
            </a:r>
            <a:r>
              <a:rPr lang="zh-CN" altLang="en-US"/>
              <a:t>中的一个</a:t>
            </a:r>
            <a:r>
              <a:rPr lang="zh-CN" altLang="en-US">
                <a:solidFill>
                  <a:srgbClr val="FF0000"/>
                </a:solidFill>
              </a:rPr>
              <a:t>可执行单元</a:t>
            </a:r>
            <a:r>
              <a:rPr lang="zh-CN" altLang="en-US"/>
              <a:t>，是一条独立的指令执行路径。</a:t>
            </a:r>
          </a:p>
        </p:txBody>
      </p:sp>
    </p:spTree>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BBCB65-AB50-4B43-848F-421D57FEDAB7}" type="slidenum">
              <a:rPr lang="zh-CN" altLang="en-US"/>
              <a:pPr/>
              <a:t>128</a:t>
            </a:fld>
            <a:endParaRPr lang="en-US" altLang="zh-CN"/>
          </a:p>
        </p:txBody>
      </p:sp>
      <p:sp>
        <p:nvSpPr>
          <p:cNvPr id="1219586"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二、多线程技术</a:t>
            </a:r>
          </a:p>
        </p:txBody>
      </p:sp>
      <p:sp>
        <p:nvSpPr>
          <p:cNvPr id="1219587" name="Rectangle 3"/>
          <p:cNvSpPr>
            <a:spLocks noGrp="1" noChangeArrowheads="1"/>
          </p:cNvSpPr>
          <p:nvPr>
            <p:ph type="body" idx="1"/>
          </p:nvPr>
        </p:nvSpPr>
        <p:spPr>
          <a:xfrm>
            <a:off x="683568" y="4221088"/>
            <a:ext cx="2736428" cy="504726"/>
          </a:xfrm>
        </p:spPr>
        <p:txBody>
          <a:bodyPr/>
          <a:lstStyle/>
          <a:p>
            <a:pPr algn="ctr">
              <a:spcBef>
                <a:spcPct val="10000"/>
              </a:spcBef>
              <a:buNone/>
            </a:pPr>
            <a:r>
              <a:rPr lang="zh-CN" altLang="en-US" smtClean="0"/>
              <a:t>单核体系结构</a:t>
            </a:r>
            <a:endParaRPr lang="zh-CN" altLang="en-US"/>
          </a:p>
        </p:txBody>
      </p:sp>
      <p:sp>
        <p:nvSpPr>
          <p:cNvPr id="6" name="Rectangle 3"/>
          <p:cNvSpPr txBox="1">
            <a:spLocks noChangeArrowheads="1"/>
          </p:cNvSpPr>
          <p:nvPr/>
        </p:nvSpPr>
        <p:spPr bwMode="auto">
          <a:xfrm>
            <a:off x="4788024" y="4221088"/>
            <a:ext cx="3240360" cy="504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同时多线程技术</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8" name="矩形 7"/>
          <p:cNvSpPr/>
          <p:nvPr/>
        </p:nvSpPr>
        <p:spPr bwMode="auto">
          <a:xfrm>
            <a:off x="323528" y="1844824"/>
            <a:ext cx="3312368" cy="216024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3923928" y="1844824"/>
            <a:ext cx="4896544" cy="216024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067944" y="1988840"/>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p>
        </p:txBody>
      </p:sp>
      <p:sp>
        <p:nvSpPr>
          <p:cNvPr id="11" name="矩形 10"/>
          <p:cNvSpPr/>
          <p:nvPr/>
        </p:nvSpPr>
        <p:spPr bwMode="auto">
          <a:xfrm>
            <a:off x="4067944" y="2492896"/>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中断控制寄存器</a:t>
            </a:r>
          </a:p>
        </p:txBody>
      </p:sp>
      <p:sp>
        <p:nvSpPr>
          <p:cNvPr id="12" name="矩形 11"/>
          <p:cNvSpPr/>
          <p:nvPr/>
        </p:nvSpPr>
        <p:spPr bwMode="auto">
          <a:xfrm>
            <a:off x="6444208" y="1988840"/>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p>
        </p:txBody>
      </p:sp>
      <p:sp>
        <p:nvSpPr>
          <p:cNvPr id="13" name="矩形 12"/>
          <p:cNvSpPr/>
          <p:nvPr/>
        </p:nvSpPr>
        <p:spPr bwMode="auto">
          <a:xfrm>
            <a:off x="6444208" y="2492896"/>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中断控制寄存器</a:t>
            </a:r>
          </a:p>
        </p:txBody>
      </p:sp>
      <p:sp>
        <p:nvSpPr>
          <p:cNvPr id="14" name="矩形 13"/>
          <p:cNvSpPr/>
          <p:nvPr/>
        </p:nvSpPr>
        <p:spPr bwMode="auto">
          <a:xfrm>
            <a:off x="4932040" y="3212976"/>
            <a:ext cx="1656184"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执行资源</a:t>
            </a:r>
          </a:p>
        </p:txBody>
      </p:sp>
      <p:sp>
        <p:nvSpPr>
          <p:cNvPr id="15" name="矩形 14"/>
          <p:cNvSpPr/>
          <p:nvPr/>
        </p:nvSpPr>
        <p:spPr bwMode="auto">
          <a:xfrm>
            <a:off x="6588224" y="3212976"/>
            <a:ext cx="1224136"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Cache</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矩形 15"/>
          <p:cNvSpPr/>
          <p:nvPr/>
        </p:nvSpPr>
        <p:spPr bwMode="auto">
          <a:xfrm>
            <a:off x="539552" y="3212976"/>
            <a:ext cx="1656184"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执行资源</a:t>
            </a:r>
          </a:p>
        </p:txBody>
      </p:sp>
      <p:sp>
        <p:nvSpPr>
          <p:cNvPr id="17" name="矩形 16"/>
          <p:cNvSpPr/>
          <p:nvPr/>
        </p:nvSpPr>
        <p:spPr bwMode="auto">
          <a:xfrm>
            <a:off x="2195736" y="3212976"/>
            <a:ext cx="1224136"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Cache</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899592" y="1988840"/>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p>
        </p:txBody>
      </p:sp>
      <p:sp>
        <p:nvSpPr>
          <p:cNvPr id="19" name="矩形 18"/>
          <p:cNvSpPr/>
          <p:nvPr/>
        </p:nvSpPr>
        <p:spPr bwMode="auto">
          <a:xfrm>
            <a:off x="899592" y="2492896"/>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中断控制寄存器</a:t>
            </a:r>
          </a:p>
        </p:txBody>
      </p:sp>
      <p:sp>
        <p:nvSpPr>
          <p:cNvPr id="20" name="Rectangle 3"/>
          <p:cNvSpPr txBox="1">
            <a:spLocks noChangeArrowheads="1"/>
          </p:cNvSpPr>
          <p:nvPr/>
        </p:nvSpPr>
        <p:spPr bwMode="auto">
          <a:xfrm>
            <a:off x="2195736" y="5300538"/>
            <a:ext cx="6624736" cy="504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Simultaneous Multi-Threading</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SMT</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cxnSp>
        <p:nvCxnSpPr>
          <p:cNvPr id="22" name="直接箭头连接符 21"/>
          <p:cNvCxnSpPr/>
          <p:nvPr/>
        </p:nvCxnSpPr>
        <p:spPr bwMode="auto">
          <a:xfrm rot="5400000">
            <a:off x="6156176" y="5085184"/>
            <a:ext cx="576064" cy="1588"/>
          </a:xfrm>
          <a:prstGeom prst="straightConnector1">
            <a:avLst/>
          </a:prstGeom>
          <a:solidFill>
            <a:srgbClr val="FFFFFF"/>
          </a:solidFill>
          <a:ln w="28575" cap="flat" cmpd="sng" algn="ctr">
            <a:solidFill>
              <a:schemeClr val="tx1"/>
            </a:solidFill>
            <a:prstDash val="solid"/>
            <a:round/>
            <a:headEnd type="none" w="med" len="med"/>
            <a:tailEnd type="triangle" w="med" len="lg"/>
          </a:ln>
          <a:effectLst/>
        </p:spPr>
      </p:cxnSp>
    </p:spTree>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BBCB65-AB50-4B43-848F-421D57FEDAB7}" type="slidenum">
              <a:rPr lang="zh-CN" altLang="en-US"/>
              <a:pPr/>
              <a:t>129</a:t>
            </a:fld>
            <a:endParaRPr lang="en-US" altLang="zh-CN"/>
          </a:p>
        </p:txBody>
      </p:sp>
      <p:sp>
        <p:nvSpPr>
          <p:cNvPr id="1219586"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二、多线程技术</a:t>
            </a:r>
          </a:p>
        </p:txBody>
      </p:sp>
      <p:sp>
        <p:nvSpPr>
          <p:cNvPr id="6" name="Rectangle 3"/>
          <p:cNvSpPr txBox="1">
            <a:spLocks noChangeArrowheads="1"/>
          </p:cNvSpPr>
          <p:nvPr/>
        </p:nvSpPr>
        <p:spPr bwMode="auto">
          <a:xfrm>
            <a:off x="5724128" y="1844824"/>
            <a:ext cx="2520280" cy="1008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基于片上的</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a:r>
            <a:br>
              <a:rPr kumimoji="0" lang="en-US" altLang="zh-CN" sz="2800" b="1" i="0" u="none" strike="noStrike" kern="0" cap="none" spc="0" normalizeH="0" baseline="0" noProof="0" smtClean="0">
                <a:ln>
                  <a:noFill/>
                </a:ln>
                <a:solidFill>
                  <a:schemeClr val="tx1"/>
                </a:solidFill>
                <a:effectLst/>
                <a:uLnTx/>
                <a:uFillTx/>
                <a:latin typeface="+mn-lt"/>
                <a:ea typeface="+mn-ea"/>
                <a:cs typeface="+mn-cs"/>
              </a:rPr>
            </a:b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互连结构</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9" name="矩形 8"/>
          <p:cNvSpPr/>
          <p:nvPr/>
        </p:nvSpPr>
        <p:spPr bwMode="auto">
          <a:xfrm>
            <a:off x="467544" y="1412776"/>
            <a:ext cx="5040560" cy="216024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611560" y="1556792"/>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p>
        </p:txBody>
      </p:sp>
      <p:sp>
        <p:nvSpPr>
          <p:cNvPr id="11" name="矩形 10"/>
          <p:cNvSpPr/>
          <p:nvPr/>
        </p:nvSpPr>
        <p:spPr bwMode="auto">
          <a:xfrm>
            <a:off x="611560" y="2060848"/>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中断控制寄存器</a:t>
            </a:r>
          </a:p>
        </p:txBody>
      </p:sp>
      <p:sp>
        <p:nvSpPr>
          <p:cNvPr id="12" name="矩形 11"/>
          <p:cNvSpPr/>
          <p:nvPr/>
        </p:nvSpPr>
        <p:spPr bwMode="auto">
          <a:xfrm>
            <a:off x="3131840" y="1556792"/>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p>
        </p:txBody>
      </p:sp>
      <p:sp>
        <p:nvSpPr>
          <p:cNvPr id="13" name="矩形 12"/>
          <p:cNvSpPr/>
          <p:nvPr/>
        </p:nvSpPr>
        <p:spPr bwMode="auto">
          <a:xfrm>
            <a:off x="3131840" y="2060848"/>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中断控制寄存器</a:t>
            </a:r>
          </a:p>
        </p:txBody>
      </p:sp>
      <p:sp>
        <p:nvSpPr>
          <p:cNvPr id="14" name="矩形 13"/>
          <p:cNvSpPr/>
          <p:nvPr/>
        </p:nvSpPr>
        <p:spPr bwMode="auto">
          <a:xfrm>
            <a:off x="611560" y="2708920"/>
            <a:ext cx="1296144" cy="720080"/>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执行资源</a:t>
            </a:r>
          </a:p>
        </p:txBody>
      </p:sp>
      <p:sp>
        <p:nvSpPr>
          <p:cNvPr id="15" name="矩形 14"/>
          <p:cNvSpPr/>
          <p:nvPr/>
        </p:nvSpPr>
        <p:spPr bwMode="auto">
          <a:xfrm>
            <a:off x="1907704" y="2708920"/>
            <a:ext cx="936104" cy="720080"/>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Cache</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Rectangle 3"/>
          <p:cNvSpPr txBox="1">
            <a:spLocks noChangeArrowheads="1"/>
          </p:cNvSpPr>
          <p:nvPr/>
        </p:nvSpPr>
        <p:spPr bwMode="auto">
          <a:xfrm>
            <a:off x="251520" y="620018"/>
            <a:ext cx="8208912" cy="504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单芯片多处理器（</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Chip Multiprocessor</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CMP</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24" name="矩形 23"/>
          <p:cNvSpPr/>
          <p:nvPr/>
        </p:nvSpPr>
        <p:spPr bwMode="auto">
          <a:xfrm>
            <a:off x="3131840" y="2708920"/>
            <a:ext cx="1296144" cy="720080"/>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执行资源</a:t>
            </a:r>
          </a:p>
        </p:txBody>
      </p:sp>
      <p:sp>
        <p:nvSpPr>
          <p:cNvPr id="25" name="矩形 24"/>
          <p:cNvSpPr/>
          <p:nvPr/>
        </p:nvSpPr>
        <p:spPr bwMode="auto">
          <a:xfrm>
            <a:off x="4427984" y="2708920"/>
            <a:ext cx="936104" cy="720080"/>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Cache</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467544" y="3933056"/>
            <a:ext cx="5040560" cy="252028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矩形 27"/>
          <p:cNvSpPr/>
          <p:nvPr/>
        </p:nvSpPr>
        <p:spPr bwMode="auto">
          <a:xfrm>
            <a:off x="611560" y="4077072"/>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p>
        </p:txBody>
      </p:sp>
      <p:sp>
        <p:nvSpPr>
          <p:cNvPr id="29" name="矩形 28"/>
          <p:cNvSpPr/>
          <p:nvPr/>
        </p:nvSpPr>
        <p:spPr bwMode="auto">
          <a:xfrm>
            <a:off x="611560" y="4581128"/>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中断控制寄存器</a:t>
            </a:r>
          </a:p>
        </p:txBody>
      </p:sp>
      <p:sp>
        <p:nvSpPr>
          <p:cNvPr id="30" name="矩形 29"/>
          <p:cNvSpPr/>
          <p:nvPr/>
        </p:nvSpPr>
        <p:spPr bwMode="auto">
          <a:xfrm>
            <a:off x="3131840" y="4077072"/>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p>
        </p:txBody>
      </p:sp>
      <p:sp>
        <p:nvSpPr>
          <p:cNvPr id="31" name="矩形 30"/>
          <p:cNvSpPr/>
          <p:nvPr/>
        </p:nvSpPr>
        <p:spPr bwMode="auto">
          <a:xfrm>
            <a:off x="3131840" y="4581128"/>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中断控制寄存器</a:t>
            </a:r>
          </a:p>
        </p:txBody>
      </p:sp>
      <p:sp>
        <p:nvSpPr>
          <p:cNvPr id="32" name="矩形 31"/>
          <p:cNvSpPr/>
          <p:nvPr/>
        </p:nvSpPr>
        <p:spPr bwMode="auto">
          <a:xfrm>
            <a:off x="611560" y="5157192"/>
            <a:ext cx="2232248" cy="576064"/>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执行资源</a:t>
            </a:r>
          </a:p>
        </p:txBody>
      </p:sp>
      <p:sp>
        <p:nvSpPr>
          <p:cNvPr id="33" name="矩形 32"/>
          <p:cNvSpPr/>
          <p:nvPr/>
        </p:nvSpPr>
        <p:spPr bwMode="auto">
          <a:xfrm>
            <a:off x="1763688" y="5733256"/>
            <a:ext cx="2448272" cy="576064"/>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Cache</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矩形 35"/>
          <p:cNvSpPr/>
          <p:nvPr/>
        </p:nvSpPr>
        <p:spPr bwMode="auto">
          <a:xfrm>
            <a:off x="3131840" y="5157192"/>
            <a:ext cx="2232248" cy="576064"/>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执行资源</a:t>
            </a:r>
          </a:p>
        </p:txBody>
      </p:sp>
      <p:sp>
        <p:nvSpPr>
          <p:cNvPr id="37" name="Rectangle 3"/>
          <p:cNvSpPr txBox="1">
            <a:spLocks noChangeArrowheads="1"/>
          </p:cNvSpPr>
          <p:nvPr/>
        </p:nvSpPr>
        <p:spPr bwMode="auto">
          <a:xfrm>
            <a:off x="5724128" y="4365104"/>
            <a:ext cx="3024336"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基于总线共享的</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
            </a:r>
            <a:br>
              <a:rPr kumimoji="0" lang="en-US" altLang="zh-CN" sz="2800" b="1" i="0" u="none" strike="noStrike" kern="0" cap="none" spc="0" normalizeH="0" baseline="0" noProof="0" smtClean="0">
                <a:ln>
                  <a:noFill/>
                </a:ln>
                <a:solidFill>
                  <a:schemeClr val="tx1"/>
                </a:solidFill>
                <a:effectLst/>
                <a:uLnTx/>
                <a:uFillTx/>
                <a:latin typeface="+mn-lt"/>
                <a:ea typeface="+mn-ea"/>
                <a:cs typeface="+mn-cs"/>
              </a:rPr>
            </a:br>
            <a:r>
              <a:rPr kumimoji="0" lang="en-US" altLang="zh-CN" sz="2800" b="1" i="0" u="none" strike="noStrike" kern="0" cap="none" spc="0" normalizeH="0" baseline="0" noProof="0" smtClean="0">
                <a:ln>
                  <a:noFill/>
                </a:ln>
                <a:solidFill>
                  <a:schemeClr val="tx1"/>
                </a:solidFill>
                <a:effectLst/>
                <a:uLnTx/>
                <a:uFillTx/>
                <a:latin typeface="+mn-lt"/>
                <a:ea typeface="+mn-ea"/>
                <a:cs typeface="+mn-cs"/>
              </a:rPr>
              <a:t>Cache</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结构</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38" name="矩形 37"/>
          <p:cNvSpPr/>
          <p:nvPr/>
        </p:nvSpPr>
        <p:spPr bwMode="auto">
          <a:xfrm>
            <a:off x="179512" y="1196752"/>
            <a:ext cx="8784976" cy="72008"/>
          </a:xfrm>
          <a:prstGeom prst="rect">
            <a:avLst/>
          </a:prstGeom>
          <a:gradFill flip="none" rotWithShape="1">
            <a:gsLst>
              <a:gs pos="0">
                <a:srgbClr val="FF3399"/>
              </a:gs>
              <a:gs pos="25000">
                <a:srgbClr val="FF6633"/>
              </a:gs>
              <a:gs pos="50000">
                <a:srgbClr val="FFFF00"/>
              </a:gs>
              <a:gs pos="75000">
                <a:srgbClr val="01A78F"/>
              </a:gs>
              <a:gs pos="100000">
                <a:srgbClr val="3366FF"/>
              </a:gs>
            </a:gsLst>
            <a:lin ang="0" scaled="0"/>
            <a:tileRect/>
          </a:gra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矩形 38"/>
          <p:cNvSpPr/>
          <p:nvPr/>
        </p:nvSpPr>
        <p:spPr bwMode="auto">
          <a:xfrm>
            <a:off x="179512" y="3717032"/>
            <a:ext cx="8784976" cy="72008"/>
          </a:xfrm>
          <a:prstGeom prst="rect">
            <a:avLst/>
          </a:prstGeom>
          <a:gradFill flip="none" rotWithShape="1">
            <a:gsLst>
              <a:gs pos="0">
                <a:srgbClr val="FF3399"/>
              </a:gs>
              <a:gs pos="25000">
                <a:srgbClr val="FF6633"/>
              </a:gs>
              <a:gs pos="50000">
                <a:srgbClr val="FFFF00"/>
              </a:gs>
              <a:gs pos="75000">
                <a:srgbClr val="01A78F"/>
              </a:gs>
              <a:gs pos="100000">
                <a:srgbClr val="3366FF"/>
              </a:gs>
            </a:gsLst>
            <a:lin ang="0" scaled="0"/>
            <a:tileRect/>
          </a:gra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灯片编号占位符 4"/>
          <p:cNvSpPr>
            <a:spLocks noGrp="1"/>
          </p:cNvSpPr>
          <p:nvPr>
            <p:ph type="sldNum" sz="quarter" idx="11"/>
          </p:nvPr>
        </p:nvSpPr>
        <p:spPr/>
        <p:txBody>
          <a:bodyPr/>
          <a:lstStyle/>
          <a:p>
            <a:fld id="{595A8A20-9818-47A1-A9E2-4C815275622F}" type="slidenum">
              <a:rPr lang="zh-CN" altLang="en-US"/>
              <a:pPr/>
              <a:t>13</a:t>
            </a:fld>
            <a:endParaRPr lang="en-US" altLang="zh-CN"/>
          </a:p>
        </p:txBody>
      </p:sp>
      <p:sp>
        <p:nvSpPr>
          <p:cNvPr id="1231874"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231875" name="Rectangle 3"/>
          <p:cNvSpPr>
            <a:spLocks noGrp="1" noChangeArrowheads="1"/>
          </p:cNvSpPr>
          <p:nvPr>
            <p:ph type="body" idx="1"/>
          </p:nvPr>
        </p:nvSpPr>
        <p:spPr>
          <a:xfrm>
            <a:off x="4057650" y="549275"/>
            <a:ext cx="3178175" cy="576263"/>
          </a:xfrm>
        </p:spPr>
        <p:txBody>
          <a:bodyPr/>
          <a:lstStyle/>
          <a:p>
            <a:pPr>
              <a:spcBef>
                <a:spcPct val="10000"/>
              </a:spcBef>
              <a:buFont typeface="Wingdings" pitchFamily="2" charset="2"/>
              <a:buNone/>
            </a:pPr>
            <a:r>
              <a:rPr lang="en-US" altLang="zh-CN"/>
              <a:t>CPU</a:t>
            </a:r>
            <a:r>
              <a:rPr lang="zh-CN" altLang="en-US"/>
              <a:t>的时序信号：</a:t>
            </a:r>
          </a:p>
        </p:txBody>
      </p:sp>
      <p:sp>
        <p:nvSpPr>
          <p:cNvPr id="1231876" name="Rectangle 4"/>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a:t>
            </a:r>
          </a:p>
        </p:txBody>
      </p:sp>
      <p:sp>
        <p:nvSpPr>
          <p:cNvPr id="1231877" name="Rectangle 5"/>
          <p:cNvSpPr>
            <a:spLocks noChangeAspect="1" noChangeArrowheads="1"/>
          </p:cNvSpPr>
          <p:nvPr/>
        </p:nvSpPr>
        <p:spPr bwMode="auto">
          <a:xfrm>
            <a:off x="1957388" y="2382838"/>
            <a:ext cx="2251075" cy="280987"/>
          </a:xfrm>
          <a:prstGeom prst="rect">
            <a:avLst/>
          </a:prstGeom>
          <a:solidFill>
            <a:srgbClr val="FF99FF"/>
          </a:solidFill>
          <a:ln w="28575" algn="ctr">
            <a:noFill/>
            <a:miter lim="800000"/>
            <a:headEnd/>
            <a:tailEnd type="none" w="med" len="lg"/>
          </a:ln>
          <a:effectLst/>
        </p:spPr>
        <p:txBody>
          <a:bodyPr wrap="none" anchor="ctr"/>
          <a:lstStyle/>
          <a:p>
            <a:endParaRPr lang="zh-CN" altLang="en-US"/>
          </a:p>
        </p:txBody>
      </p:sp>
      <p:sp>
        <p:nvSpPr>
          <p:cNvPr id="1231878" name="Rectangle 6"/>
          <p:cNvSpPr>
            <a:spLocks noChangeAspect="1" noChangeArrowheads="1"/>
          </p:cNvSpPr>
          <p:nvPr/>
        </p:nvSpPr>
        <p:spPr bwMode="auto">
          <a:xfrm>
            <a:off x="4208463" y="2951163"/>
            <a:ext cx="2251075" cy="280987"/>
          </a:xfrm>
          <a:prstGeom prst="rect">
            <a:avLst/>
          </a:prstGeom>
          <a:solidFill>
            <a:srgbClr val="FF99FF"/>
          </a:solidFill>
          <a:ln w="28575" algn="ctr">
            <a:noFill/>
            <a:miter lim="800000"/>
            <a:headEnd/>
            <a:tailEnd type="none" w="med" len="lg"/>
          </a:ln>
          <a:effectLst/>
        </p:spPr>
        <p:txBody>
          <a:bodyPr wrap="none" anchor="ctr"/>
          <a:lstStyle/>
          <a:p>
            <a:endParaRPr lang="zh-CN" altLang="en-US"/>
          </a:p>
        </p:txBody>
      </p:sp>
      <p:sp>
        <p:nvSpPr>
          <p:cNvPr id="1231879" name="Rectangle 7"/>
          <p:cNvSpPr>
            <a:spLocks noChangeAspect="1" noChangeArrowheads="1"/>
          </p:cNvSpPr>
          <p:nvPr/>
        </p:nvSpPr>
        <p:spPr bwMode="auto">
          <a:xfrm>
            <a:off x="6459538" y="3519488"/>
            <a:ext cx="2251075" cy="280987"/>
          </a:xfrm>
          <a:prstGeom prst="rect">
            <a:avLst/>
          </a:prstGeom>
          <a:solidFill>
            <a:srgbClr val="FF99FF"/>
          </a:solidFill>
          <a:ln w="28575" algn="ctr">
            <a:noFill/>
            <a:miter lim="800000"/>
            <a:headEnd/>
            <a:tailEnd type="none" w="med" len="lg"/>
          </a:ln>
          <a:effectLst/>
        </p:spPr>
        <p:txBody>
          <a:bodyPr wrap="none" anchor="ctr"/>
          <a:lstStyle/>
          <a:p>
            <a:endParaRPr lang="zh-CN" altLang="en-US"/>
          </a:p>
        </p:txBody>
      </p:sp>
      <p:sp>
        <p:nvSpPr>
          <p:cNvPr id="1231880" name="Rectangle 8"/>
          <p:cNvSpPr>
            <a:spLocks noChangeAspect="1" noChangeArrowheads="1"/>
          </p:cNvSpPr>
          <p:nvPr/>
        </p:nvSpPr>
        <p:spPr bwMode="auto">
          <a:xfrm>
            <a:off x="1957388" y="4071938"/>
            <a:ext cx="563562"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1" name="Rectangle 9"/>
          <p:cNvSpPr>
            <a:spLocks noChangeAspect="1" noChangeArrowheads="1"/>
          </p:cNvSpPr>
          <p:nvPr/>
        </p:nvSpPr>
        <p:spPr bwMode="auto">
          <a:xfrm>
            <a:off x="2520950" y="4598988"/>
            <a:ext cx="561975"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2" name="Rectangle 10"/>
          <p:cNvSpPr>
            <a:spLocks noChangeAspect="1" noChangeArrowheads="1"/>
          </p:cNvSpPr>
          <p:nvPr/>
        </p:nvSpPr>
        <p:spPr bwMode="auto">
          <a:xfrm>
            <a:off x="3082925" y="5141913"/>
            <a:ext cx="563563" cy="282575"/>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3" name="Rectangle 11"/>
          <p:cNvSpPr>
            <a:spLocks noChangeAspect="1" noChangeArrowheads="1"/>
          </p:cNvSpPr>
          <p:nvPr/>
        </p:nvSpPr>
        <p:spPr bwMode="auto">
          <a:xfrm>
            <a:off x="3646488" y="5670550"/>
            <a:ext cx="561975" cy="280988"/>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4" name="Rectangle 12"/>
          <p:cNvSpPr>
            <a:spLocks noChangeAspect="1" noChangeArrowheads="1"/>
          </p:cNvSpPr>
          <p:nvPr/>
        </p:nvSpPr>
        <p:spPr bwMode="auto">
          <a:xfrm>
            <a:off x="4208463" y="4071938"/>
            <a:ext cx="563562"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5" name="Rectangle 13"/>
          <p:cNvSpPr>
            <a:spLocks noChangeAspect="1" noChangeArrowheads="1"/>
          </p:cNvSpPr>
          <p:nvPr/>
        </p:nvSpPr>
        <p:spPr bwMode="auto">
          <a:xfrm>
            <a:off x="4772025" y="4598988"/>
            <a:ext cx="561975"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6" name="Rectangle 14"/>
          <p:cNvSpPr>
            <a:spLocks noChangeAspect="1" noChangeArrowheads="1"/>
          </p:cNvSpPr>
          <p:nvPr/>
        </p:nvSpPr>
        <p:spPr bwMode="auto">
          <a:xfrm>
            <a:off x="5334000" y="5141913"/>
            <a:ext cx="561975" cy="282575"/>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7" name="Rectangle 15"/>
          <p:cNvSpPr>
            <a:spLocks noChangeAspect="1" noChangeArrowheads="1"/>
          </p:cNvSpPr>
          <p:nvPr/>
        </p:nvSpPr>
        <p:spPr bwMode="auto">
          <a:xfrm>
            <a:off x="5895975" y="5670550"/>
            <a:ext cx="563563" cy="280988"/>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8" name="Rectangle 16"/>
          <p:cNvSpPr>
            <a:spLocks noChangeAspect="1" noChangeArrowheads="1"/>
          </p:cNvSpPr>
          <p:nvPr/>
        </p:nvSpPr>
        <p:spPr bwMode="auto">
          <a:xfrm>
            <a:off x="6459538" y="4071938"/>
            <a:ext cx="561975"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9" name="Rectangle 17"/>
          <p:cNvSpPr>
            <a:spLocks noChangeAspect="1" noChangeArrowheads="1"/>
          </p:cNvSpPr>
          <p:nvPr/>
        </p:nvSpPr>
        <p:spPr bwMode="auto">
          <a:xfrm>
            <a:off x="7021513" y="4598988"/>
            <a:ext cx="563562"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90" name="Rectangle 18"/>
          <p:cNvSpPr>
            <a:spLocks noChangeAspect="1" noChangeArrowheads="1"/>
          </p:cNvSpPr>
          <p:nvPr/>
        </p:nvSpPr>
        <p:spPr bwMode="auto">
          <a:xfrm>
            <a:off x="7585075" y="5141913"/>
            <a:ext cx="561975" cy="282575"/>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91" name="Rectangle 19"/>
          <p:cNvSpPr>
            <a:spLocks noChangeAspect="1" noChangeArrowheads="1"/>
          </p:cNvSpPr>
          <p:nvPr/>
        </p:nvSpPr>
        <p:spPr bwMode="auto">
          <a:xfrm>
            <a:off x="8147050" y="5670550"/>
            <a:ext cx="563563" cy="280988"/>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92" name="Line 20"/>
          <p:cNvSpPr>
            <a:spLocks noChangeAspect="1" noChangeShapeType="1"/>
          </p:cNvSpPr>
          <p:nvPr/>
        </p:nvSpPr>
        <p:spPr bwMode="auto">
          <a:xfrm>
            <a:off x="1676400" y="1601788"/>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893" name="Line 21"/>
          <p:cNvSpPr>
            <a:spLocks noChangeAspect="1" noChangeShapeType="1"/>
          </p:cNvSpPr>
          <p:nvPr/>
        </p:nvSpPr>
        <p:spPr bwMode="auto">
          <a:xfrm flipV="1">
            <a:off x="195738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894" name="Line 22"/>
          <p:cNvSpPr>
            <a:spLocks noChangeAspect="1" noChangeShapeType="1"/>
          </p:cNvSpPr>
          <p:nvPr/>
        </p:nvSpPr>
        <p:spPr bwMode="auto">
          <a:xfrm>
            <a:off x="1957388" y="1320800"/>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895" name="Line 23"/>
          <p:cNvSpPr>
            <a:spLocks noChangeAspect="1" noChangeShapeType="1"/>
          </p:cNvSpPr>
          <p:nvPr/>
        </p:nvSpPr>
        <p:spPr bwMode="auto">
          <a:xfrm flipV="1">
            <a:off x="2239963"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896" name="Line 24"/>
          <p:cNvSpPr>
            <a:spLocks noChangeAspect="1" noChangeShapeType="1"/>
          </p:cNvSpPr>
          <p:nvPr/>
        </p:nvSpPr>
        <p:spPr bwMode="auto">
          <a:xfrm>
            <a:off x="2239963" y="1601788"/>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897" name="Line 25"/>
          <p:cNvSpPr>
            <a:spLocks noChangeAspect="1" noChangeShapeType="1"/>
          </p:cNvSpPr>
          <p:nvPr/>
        </p:nvSpPr>
        <p:spPr bwMode="auto">
          <a:xfrm flipV="1">
            <a:off x="2520950"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898" name="Line 26"/>
          <p:cNvSpPr>
            <a:spLocks noChangeAspect="1" noChangeShapeType="1"/>
          </p:cNvSpPr>
          <p:nvPr/>
        </p:nvSpPr>
        <p:spPr bwMode="auto">
          <a:xfrm>
            <a:off x="2520950" y="132080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899" name="Line 27"/>
          <p:cNvSpPr>
            <a:spLocks noChangeAspect="1" noChangeShapeType="1"/>
          </p:cNvSpPr>
          <p:nvPr/>
        </p:nvSpPr>
        <p:spPr bwMode="auto">
          <a:xfrm flipV="1">
            <a:off x="280193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0" name="Line 28"/>
          <p:cNvSpPr>
            <a:spLocks noChangeAspect="1" noChangeShapeType="1"/>
          </p:cNvSpPr>
          <p:nvPr/>
        </p:nvSpPr>
        <p:spPr bwMode="auto">
          <a:xfrm>
            <a:off x="2801938" y="1601788"/>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01" name="Line 29"/>
          <p:cNvSpPr>
            <a:spLocks noChangeAspect="1" noChangeShapeType="1"/>
          </p:cNvSpPr>
          <p:nvPr/>
        </p:nvSpPr>
        <p:spPr bwMode="auto">
          <a:xfrm flipV="1">
            <a:off x="3082925"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2" name="Line 30"/>
          <p:cNvSpPr>
            <a:spLocks noChangeAspect="1" noChangeShapeType="1"/>
          </p:cNvSpPr>
          <p:nvPr/>
        </p:nvSpPr>
        <p:spPr bwMode="auto">
          <a:xfrm>
            <a:off x="3082925" y="1320800"/>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03" name="Line 31"/>
          <p:cNvSpPr>
            <a:spLocks noChangeAspect="1" noChangeShapeType="1"/>
          </p:cNvSpPr>
          <p:nvPr/>
        </p:nvSpPr>
        <p:spPr bwMode="auto">
          <a:xfrm flipV="1">
            <a:off x="3365500"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4" name="Line 32"/>
          <p:cNvSpPr>
            <a:spLocks noChangeAspect="1" noChangeShapeType="1"/>
          </p:cNvSpPr>
          <p:nvPr/>
        </p:nvSpPr>
        <p:spPr bwMode="auto">
          <a:xfrm>
            <a:off x="3365500" y="1601788"/>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05" name="Line 33"/>
          <p:cNvSpPr>
            <a:spLocks noChangeAspect="1" noChangeShapeType="1"/>
          </p:cNvSpPr>
          <p:nvPr/>
        </p:nvSpPr>
        <p:spPr bwMode="auto">
          <a:xfrm>
            <a:off x="8710613" y="1317625"/>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06" name="Line 34"/>
          <p:cNvSpPr>
            <a:spLocks noChangeAspect="1" noChangeShapeType="1"/>
          </p:cNvSpPr>
          <p:nvPr/>
        </p:nvSpPr>
        <p:spPr bwMode="auto">
          <a:xfrm flipV="1">
            <a:off x="8705850" y="131762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7" name="Line 35"/>
          <p:cNvSpPr>
            <a:spLocks noChangeAspect="1" noChangeShapeType="1"/>
          </p:cNvSpPr>
          <p:nvPr/>
        </p:nvSpPr>
        <p:spPr bwMode="auto">
          <a:xfrm flipV="1">
            <a:off x="364648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8" name="Line 36"/>
          <p:cNvSpPr>
            <a:spLocks noChangeAspect="1" noChangeShapeType="1"/>
          </p:cNvSpPr>
          <p:nvPr/>
        </p:nvSpPr>
        <p:spPr bwMode="auto">
          <a:xfrm>
            <a:off x="3646488" y="1320800"/>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09" name="Line 37"/>
          <p:cNvSpPr>
            <a:spLocks noChangeAspect="1" noChangeShapeType="1"/>
          </p:cNvSpPr>
          <p:nvPr/>
        </p:nvSpPr>
        <p:spPr bwMode="auto">
          <a:xfrm flipV="1">
            <a:off x="3927475"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0" name="Line 38"/>
          <p:cNvSpPr>
            <a:spLocks noChangeAspect="1" noChangeShapeType="1"/>
          </p:cNvSpPr>
          <p:nvPr/>
        </p:nvSpPr>
        <p:spPr bwMode="auto">
          <a:xfrm>
            <a:off x="3927475" y="1601788"/>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11" name="Line 39"/>
          <p:cNvSpPr>
            <a:spLocks noChangeAspect="1" noChangeShapeType="1"/>
          </p:cNvSpPr>
          <p:nvPr/>
        </p:nvSpPr>
        <p:spPr bwMode="auto">
          <a:xfrm flipV="1">
            <a:off x="4208463"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2" name="Line 40"/>
          <p:cNvSpPr>
            <a:spLocks noChangeAspect="1" noChangeShapeType="1"/>
          </p:cNvSpPr>
          <p:nvPr/>
        </p:nvSpPr>
        <p:spPr bwMode="auto">
          <a:xfrm>
            <a:off x="4208463" y="1320800"/>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13" name="Line 41"/>
          <p:cNvSpPr>
            <a:spLocks noChangeAspect="1" noChangeShapeType="1"/>
          </p:cNvSpPr>
          <p:nvPr/>
        </p:nvSpPr>
        <p:spPr bwMode="auto">
          <a:xfrm flipV="1">
            <a:off x="449103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4" name="Line 42"/>
          <p:cNvSpPr>
            <a:spLocks noChangeAspect="1" noChangeShapeType="1"/>
          </p:cNvSpPr>
          <p:nvPr/>
        </p:nvSpPr>
        <p:spPr bwMode="auto">
          <a:xfrm>
            <a:off x="4491038" y="1601788"/>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15" name="Line 43"/>
          <p:cNvSpPr>
            <a:spLocks noChangeAspect="1" noChangeShapeType="1"/>
          </p:cNvSpPr>
          <p:nvPr/>
        </p:nvSpPr>
        <p:spPr bwMode="auto">
          <a:xfrm flipV="1">
            <a:off x="4772025"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6" name="Line 44"/>
          <p:cNvSpPr>
            <a:spLocks noChangeAspect="1" noChangeShapeType="1"/>
          </p:cNvSpPr>
          <p:nvPr/>
        </p:nvSpPr>
        <p:spPr bwMode="auto">
          <a:xfrm>
            <a:off x="4772025" y="132080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17" name="Line 45"/>
          <p:cNvSpPr>
            <a:spLocks noChangeAspect="1" noChangeShapeType="1"/>
          </p:cNvSpPr>
          <p:nvPr/>
        </p:nvSpPr>
        <p:spPr bwMode="auto">
          <a:xfrm flipV="1">
            <a:off x="5053013"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8" name="Line 46"/>
          <p:cNvSpPr>
            <a:spLocks noChangeAspect="1" noChangeShapeType="1"/>
          </p:cNvSpPr>
          <p:nvPr/>
        </p:nvSpPr>
        <p:spPr bwMode="auto">
          <a:xfrm>
            <a:off x="5053013" y="1601788"/>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19" name="Line 47"/>
          <p:cNvSpPr>
            <a:spLocks noChangeAspect="1" noChangeShapeType="1"/>
          </p:cNvSpPr>
          <p:nvPr/>
        </p:nvSpPr>
        <p:spPr bwMode="auto">
          <a:xfrm flipV="1">
            <a:off x="5334000"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0" name="Line 48"/>
          <p:cNvSpPr>
            <a:spLocks noChangeAspect="1" noChangeShapeType="1"/>
          </p:cNvSpPr>
          <p:nvPr/>
        </p:nvSpPr>
        <p:spPr bwMode="auto">
          <a:xfrm>
            <a:off x="5334000" y="132080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21" name="Line 49"/>
          <p:cNvSpPr>
            <a:spLocks noChangeAspect="1" noChangeShapeType="1"/>
          </p:cNvSpPr>
          <p:nvPr/>
        </p:nvSpPr>
        <p:spPr bwMode="auto">
          <a:xfrm flipV="1">
            <a:off x="561498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2" name="Line 50"/>
          <p:cNvSpPr>
            <a:spLocks noChangeAspect="1" noChangeShapeType="1"/>
          </p:cNvSpPr>
          <p:nvPr/>
        </p:nvSpPr>
        <p:spPr bwMode="auto">
          <a:xfrm>
            <a:off x="5614988" y="1601788"/>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23" name="Line 51"/>
          <p:cNvSpPr>
            <a:spLocks noChangeAspect="1" noChangeShapeType="1"/>
          </p:cNvSpPr>
          <p:nvPr/>
        </p:nvSpPr>
        <p:spPr bwMode="auto">
          <a:xfrm flipV="1">
            <a:off x="5897563"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4" name="Line 52"/>
          <p:cNvSpPr>
            <a:spLocks noChangeAspect="1" noChangeShapeType="1"/>
          </p:cNvSpPr>
          <p:nvPr/>
        </p:nvSpPr>
        <p:spPr bwMode="auto">
          <a:xfrm>
            <a:off x="5897563" y="1320800"/>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25" name="Line 53"/>
          <p:cNvSpPr>
            <a:spLocks noChangeAspect="1" noChangeShapeType="1"/>
          </p:cNvSpPr>
          <p:nvPr/>
        </p:nvSpPr>
        <p:spPr bwMode="auto">
          <a:xfrm flipV="1">
            <a:off x="6178550"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6" name="Line 54"/>
          <p:cNvSpPr>
            <a:spLocks noChangeAspect="1" noChangeShapeType="1"/>
          </p:cNvSpPr>
          <p:nvPr/>
        </p:nvSpPr>
        <p:spPr bwMode="auto">
          <a:xfrm>
            <a:off x="6178550" y="1601788"/>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27" name="Line 55"/>
          <p:cNvSpPr>
            <a:spLocks noChangeAspect="1" noChangeShapeType="1"/>
          </p:cNvSpPr>
          <p:nvPr/>
        </p:nvSpPr>
        <p:spPr bwMode="auto">
          <a:xfrm flipV="1">
            <a:off x="645953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8" name="Line 56"/>
          <p:cNvSpPr>
            <a:spLocks noChangeAspect="1" noChangeShapeType="1"/>
          </p:cNvSpPr>
          <p:nvPr/>
        </p:nvSpPr>
        <p:spPr bwMode="auto">
          <a:xfrm>
            <a:off x="6459538" y="1320800"/>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29" name="Line 57"/>
          <p:cNvSpPr>
            <a:spLocks noChangeAspect="1" noChangeShapeType="1"/>
          </p:cNvSpPr>
          <p:nvPr/>
        </p:nvSpPr>
        <p:spPr bwMode="auto">
          <a:xfrm flipV="1">
            <a:off x="6740525"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0" name="Line 58"/>
          <p:cNvSpPr>
            <a:spLocks noChangeAspect="1" noChangeShapeType="1"/>
          </p:cNvSpPr>
          <p:nvPr/>
        </p:nvSpPr>
        <p:spPr bwMode="auto">
          <a:xfrm>
            <a:off x="6740525" y="1601788"/>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31" name="Line 59"/>
          <p:cNvSpPr>
            <a:spLocks noChangeAspect="1" noChangeShapeType="1"/>
          </p:cNvSpPr>
          <p:nvPr/>
        </p:nvSpPr>
        <p:spPr bwMode="auto">
          <a:xfrm flipV="1">
            <a:off x="7023100"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2" name="Line 60"/>
          <p:cNvSpPr>
            <a:spLocks noChangeAspect="1" noChangeShapeType="1"/>
          </p:cNvSpPr>
          <p:nvPr/>
        </p:nvSpPr>
        <p:spPr bwMode="auto">
          <a:xfrm>
            <a:off x="7023100" y="132080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33" name="Line 61"/>
          <p:cNvSpPr>
            <a:spLocks noChangeAspect="1" noChangeShapeType="1"/>
          </p:cNvSpPr>
          <p:nvPr/>
        </p:nvSpPr>
        <p:spPr bwMode="auto">
          <a:xfrm flipV="1">
            <a:off x="730408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4" name="Line 62"/>
          <p:cNvSpPr>
            <a:spLocks noChangeAspect="1" noChangeShapeType="1"/>
          </p:cNvSpPr>
          <p:nvPr/>
        </p:nvSpPr>
        <p:spPr bwMode="auto">
          <a:xfrm>
            <a:off x="7304088" y="1601788"/>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35" name="Line 63"/>
          <p:cNvSpPr>
            <a:spLocks noChangeAspect="1" noChangeShapeType="1"/>
          </p:cNvSpPr>
          <p:nvPr/>
        </p:nvSpPr>
        <p:spPr bwMode="auto">
          <a:xfrm flipV="1">
            <a:off x="7585075"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6" name="Line 64"/>
          <p:cNvSpPr>
            <a:spLocks noChangeAspect="1" noChangeShapeType="1"/>
          </p:cNvSpPr>
          <p:nvPr/>
        </p:nvSpPr>
        <p:spPr bwMode="auto">
          <a:xfrm>
            <a:off x="7585075" y="132080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37" name="Line 65"/>
          <p:cNvSpPr>
            <a:spLocks noChangeAspect="1" noChangeShapeType="1"/>
          </p:cNvSpPr>
          <p:nvPr/>
        </p:nvSpPr>
        <p:spPr bwMode="auto">
          <a:xfrm flipV="1">
            <a:off x="7866063"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8" name="Line 66"/>
          <p:cNvSpPr>
            <a:spLocks noChangeAspect="1" noChangeShapeType="1"/>
          </p:cNvSpPr>
          <p:nvPr/>
        </p:nvSpPr>
        <p:spPr bwMode="auto">
          <a:xfrm>
            <a:off x="7866063" y="1601788"/>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39" name="Line 67"/>
          <p:cNvSpPr>
            <a:spLocks noChangeAspect="1" noChangeShapeType="1"/>
          </p:cNvSpPr>
          <p:nvPr/>
        </p:nvSpPr>
        <p:spPr bwMode="auto">
          <a:xfrm flipV="1">
            <a:off x="8148638"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0" name="Line 68"/>
          <p:cNvSpPr>
            <a:spLocks noChangeAspect="1" noChangeShapeType="1"/>
          </p:cNvSpPr>
          <p:nvPr/>
        </p:nvSpPr>
        <p:spPr bwMode="auto">
          <a:xfrm>
            <a:off x="8148638" y="1320800"/>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41" name="Line 69"/>
          <p:cNvSpPr>
            <a:spLocks noChangeAspect="1" noChangeShapeType="1"/>
          </p:cNvSpPr>
          <p:nvPr/>
        </p:nvSpPr>
        <p:spPr bwMode="auto">
          <a:xfrm flipV="1">
            <a:off x="8429625" y="132080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2" name="Line 70"/>
          <p:cNvSpPr>
            <a:spLocks noChangeAspect="1" noChangeShapeType="1"/>
          </p:cNvSpPr>
          <p:nvPr/>
        </p:nvSpPr>
        <p:spPr bwMode="auto">
          <a:xfrm>
            <a:off x="8429625" y="1601788"/>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43" name="Line 71"/>
          <p:cNvSpPr>
            <a:spLocks noChangeAspect="1" noChangeShapeType="1"/>
          </p:cNvSpPr>
          <p:nvPr/>
        </p:nvSpPr>
        <p:spPr bwMode="auto">
          <a:xfrm flipV="1">
            <a:off x="3646488" y="567055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4" name="Line 72"/>
          <p:cNvSpPr>
            <a:spLocks noChangeAspect="1" noChangeShapeType="1"/>
          </p:cNvSpPr>
          <p:nvPr/>
        </p:nvSpPr>
        <p:spPr bwMode="auto">
          <a:xfrm>
            <a:off x="3646488" y="5670550"/>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45" name="Line 73"/>
          <p:cNvSpPr>
            <a:spLocks noChangeAspect="1" noChangeShapeType="1"/>
          </p:cNvSpPr>
          <p:nvPr/>
        </p:nvSpPr>
        <p:spPr bwMode="auto">
          <a:xfrm flipV="1">
            <a:off x="4208463" y="567055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6" name="Line 74"/>
          <p:cNvSpPr>
            <a:spLocks noChangeAspect="1" noChangeShapeType="1"/>
          </p:cNvSpPr>
          <p:nvPr/>
        </p:nvSpPr>
        <p:spPr bwMode="auto">
          <a:xfrm flipV="1">
            <a:off x="5895975" y="567055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7" name="Line 75"/>
          <p:cNvSpPr>
            <a:spLocks noChangeAspect="1" noChangeShapeType="1"/>
          </p:cNvSpPr>
          <p:nvPr/>
        </p:nvSpPr>
        <p:spPr bwMode="auto">
          <a:xfrm>
            <a:off x="5895975" y="5670550"/>
            <a:ext cx="563563" cy="0"/>
          </a:xfrm>
          <a:prstGeom prst="line">
            <a:avLst/>
          </a:prstGeom>
          <a:noFill/>
          <a:ln w="28575">
            <a:solidFill>
              <a:schemeClr val="tx1"/>
            </a:solidFill>
            <a:round/>
            <a:headEnd/>
            <a:tailEnd type="none" w="med" len="lg"/>
          </a:ln>
          <a:effectLst/>
        </p:spPr>
        <p:txBody>
          <a:bodyPr/>
          <a:lstStyle/>
          <a:p>
            <a:endParaRPr lang="zh-CN" altLang="en-US"/>
          </a:p>
        </p:txBody>
      </p:sp>
      <p:sp>
        <p:nvSpPr>
          <p:cNvPr id="1231948" name="Line 76"/>
          <p:cNvSpPr>
            <a:spLocks noChangeAspect="1" noChangeShapeType="1"/>
          </p:cNvSpPr>
          <p:nvPr/>
        </p:nvSpPr>
        <p:spPr bwMode="auto">
          <a:xfrm flipV="1">
            <a:off x="6459538" y="567055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9" name="Line 77"/>
          <p:cNvSpPr>
            <a:spLocks noChangeAspect="1" noChangeShapeType="1"/>
          </p:cNvSpPr>
          <p:nvPr/>
        </p:nvSpPr>
        <p:spPr bwMode="auto">
          <a:xfrm flipV="1">
            <a:off x="8147050" y="567055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50" name="Line 78"/>
          <p:cNvSpPr>
            <a:spLocks noChangeAspect="1" noChangeShapeType="1"/>
          </p:cNvSpPr>
          <p:nvPr/>
        </p:nvSpPr>
        <p:spPr bwMode="auto">
          <a:xfrm>
            <a:off x="8147050" y="5670550"/>
            <a:ext cx="563563" cy="0"/>
          </a:xfrm>
          <a:prstGeom prst="line">
            <a:avLst/>
          </a:prstGeom>
          <a:noFill/>
          <a:ln w="28575">
            <a:solidFill>
              <a:schemeClr val="tx1"/>
            </a:solidFill>
            <a:round/>
            <a:headEnd/>
            <a:tailEnd type="none" w="med" len="lg"/>
          </a:ln>
          <a:effectLst/>
        </p:spPr>
        <p:txBody>
          <a:bodyPr/>
          <a:lstStyle/>
          <a:p>
            <a:endParaRPr lang="zh-CN" altLang="en-US"/>
          </a:p>
        </p:txBody>
      </p:sp>
      <p:sp>
        <p:nvSpPr>
          <p:cNvPr id="1231951" name="Line 79"/>
          <p:cNvSpPr>
            <a:spLocks noChangeAspect="1" noChangeShapeType="1"/>
          </p:cNvSpPr>
          <p:nvPr/>
        </p:nvSpPr>
        <p:spPr bwMode="auto">
          <a:xfrm flipV="1">
            <a:off x="8710613" y="567055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52" name="Line 80"/>
          <p:cNvSpPr>
            <a:spLocks noChangeAspect="1" noChangeShapeType="1"/>
          </p:cNvSpPr>
          <p:nvPr/>
        </p:nvSpPr>
        <p:spPr bwMode="auto">
          <a:xfrm>
            <a:off x="4208463" y="5951538"/>
            <a:ext cx="1687512" cy="0"/>
          </a:xfrm>
          <a:prstGeom prst="line">
            <a:avLst/>
          </a:prstGeom>
          <a:noFill/>
          <a:ln w="28575">
            <a:solidFill>
              <a:schemeClr val="tx1"/>
            </a:solidFill>
            <a:round/>
            <a:headEnd/>
            <a:tailEnd type="none" w="med" len="lg"/>
          </a:ln>
          <a:effectLst/>
        </p:spPr>
        <p:txBody>
          <a:bodyPr/>
          <a:lstStyle/>
          <a:p>
            <a:endParaRPr lang="zh-CN" altLang="en-US"/>
          </a:p>
        </p:txBody>
      </p:sp>
      <p:sp>
        <p:nvSpPr>
          <p:cNvPr id="1231953" name="Line 81"/>
          <p:cNvSpPr>
            <a:spLocks noChangeAspect="1" noChangeShapeType="1"/>
          </p:cNvSpPr>
          <p:nvPr/>
        </p:nvSpPr>
        <p:spPr bwMode="auto">
          <a:xfrm>
            <a:off x="6459538" y="5951538"/>
            <a:ext cx="1687512" cy="0"/>
          </a:xfrm>
          <a:prstGeom prst="line">
            <a:avLst/>
          </a:prstGeom>
          <a:noFill/>
          <a:ln w="28575">
            <a:solidFill>
              <a:schemeClr val="tx1"/>
            </a:solidFill>
            <a:round/>
            <a:headEnd/>
            <a:tailEnd type="none" w="med" len="lg"/>
          </a:ln>
          <a:effectLst/>
        </p:spPr>
        <p:txBody>
          <a:bodyPr/>
          <a:lstStyle/>
          <a:p>
            <a:endParaRPr lang="zh-CN" altLang="en-US"/>
          </a:p>
        </p:txBody>
      </p:sp>
      <p:sp>
        <p:nvSpPr>
          <p:cNvPr id="1231954" name="Line 82"/>
          <p:cNvSpPr>
            <a:spLocks noChangeAspect="1" noChangeShapeType="1"/>
          </p:cNvSpPr>
          <p:nvPr/>
        </p:nvSpPr>
        <p:spPr bwMode="auto">
          <a:xfrm>
            <a:off x="1957388" y="5951538"/>
            <a:ext cx="1689100" cy="0"/>
          </a:xfrm>
          <a:prstGeom prst="line">
            <a:avLst/>
          </a:prstGeom>
          <a:noFill/>
          <a:ln w="28575">
            <a:solidFill>
              <a:schemeClr val="tx1"/>
            </a:solidFill>
            <a:round/>
            <a:headEnd/>
            <a:tailEnd type="none" w="med" len="lg"/>
          </a:ln>
          <a:effectLst/>
        </p:spPr>
        <p:txBody>
          <a:bodyPr/>
          <a:lstStyle/>
          <a:p>
            <a:endParaRPr lang="zh-CN" altLang="en-US"/>
          </a:p>
        </p:txBody>
      </p:sp>
      <p:sp>
        <p:nvSpPr>
          <p:cNvPr id="1231955" name="Line 83"/>
          <p:cNvSpPr>
            <a:spLocks noChangeAspect="1" noChangeShapeType="1"/>
          </p:cNvSpPr>
          <p:nvPr/>
        </p:nvSpPr>
        <p:spPr bwMode="auto">
          <a:xfrm>
            <a:off x="1676400" y="567055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56" name="Line 84"/>
          <p:cNvSpPr>
            <a:spLocks noChangeAspect="1" noChangeShapeType="1"/>
          </p:cNvSpPr>
          <p:nvPr/>
        </p:nvSpPr>
        <p:spPr bwMode="auto">
          <a:xfrm flipV="1">
            <a:off x="1957388" y="5670550"/>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57" name="Line 85"/>
          <p:cNvSpPr>
            <a:spLocks noChangeAspect="1" noChangeShapeType="1"/>
          </p:cNvSpPr>
          <p:nvPr/>
        </p:nvSpPr>
        <p:spPr bwMode="auto">
          <a:xfrm>
            <a:off x="8710613" y="5951538"/>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58" name="Line 86"/>
          <p:cNvSpPr>
            <a:spLocks noChangeAspect="1" noChangeShapeType="1"/>
          </p:cNvSpPr>
          <p:nvPr/>
        </p:nvSpPr>
        <p:spPr bwMode="auto">
          <a:xfrm flipV="1">
            <a:off x="3082925" y="5141913"/>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59" name="Line 87"/>
          <p:cNvSpPr>
            <a:spLocks noChangeAspect="1" noChangeShapeType="1"/>
          </p:cNvSpPr>
          <p:nvPr/>
        </p:nvSpPr>
        <p:spPr bwMode="auto">
          <a:xfrm>
            <a:off x="3082925" y="5141913"/>
            <a:ext cx="563563" cy="0"/>
          </a:xfrm>
          <a:prstGeom prst="line">
            <a:avLst/>
          </a:prstGeom>
          <a:noFill/>
          <a:ln w="28575">
            <a:solidFill>
              <a:schemeClr val="tx1"/>
            </a:solidFill>
            <a:round/>
            <a:headEnd/>
            <a:tailEnd type="none" w="med" len="lg"/>
          </a:ln>
          <a:effectLst/>
        </p:spPr>
        <p:txBody>
          <a:bodyPr/>
          <a:lstStyle/>
          <a:p>
            <a:endParaRPr lang="zh-CN" altLang="en-US"/>
          </a:p>
        </p:txBody>
      </p:sp>
      <p:sp>
        <p:nvSpPr>
          <p:cNvPr id="1231960" name="Line 88"/>
          <p:cNvSpPr>
            <a:spLocks noChangeAspect="1" noChangeShapeType="1"/>
          </p:cNvSpPr>
          <p:nvPr/>
        </p:nvSpPr>
        <p:spPr bwMode="auto">
          <a:xfrm flipV="1">
            <a:off x="3646488" y="5141913"/>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1" name="Line 89"/>
          <p:cNvSpPr>
            <a:spLocks noChangeAspect="1" noChangeShapeType="1"/>
          </p:cNvSpPr>
          <p:nvPr/>
        </p:nvSpPr>
        <p:spPr bwMode="auto">
          <a:xfrm flipV="1">
            <a:off x="5334000" y="5141913"/>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2" name="Line 90"/>
          <p:cNvSpPr>
            <a:spLocks noChangeAspect="1" noChangeShapeType="1"/>
          </p:cNvSpPr>
          <p:nvPr/>
        </p:nvSpPr>
        <p:spPr bwMode="auto">
          <a:xfrm>
            <a:off x="5334000" y="5141913"/>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63" name="Line 91"/>
          <p:cNvSpPr>
            <a:spLocks noChangeAspect="1" noChangeShapeType="1"/>
          </p:cNvSpPr>
          <p:nvPr/>
        </p:nvSpPr>
        <p:spPr bwMode="auto">
          <a:xfrm flipV="1">
            <a:off x="5895975" y="5141913"/>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4" name="Line 92"/>
          <p:cNvSpPr>
            <a:spLocks noChangeAspect="1" noChangeShapeType="1"/>
          </p:cNvSpPr>
          <p:nvPr/>
        </p:nvSpPr>
        <p:spPr bwMode="auto">
          <a:xfrm flipV="1">
            <a:off x="7585075" y="5141913"/>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5" name="Line 93"/>
          <p:cNvSpPr>
            <a:spLocks noChangeAspect="1" noChangeShapeType="1"/>
          </p:cNvSpPr>
          <p:nvPr/>
        </p:nvSpPr>
        <p:spPr bwMode="auto">
          <a:xfrm>
            <a:off x="7585075" y="5141913"/>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66" name="Line 94"/>
          <p:cNvSpPr>
            <a:spLocks noChangeAspect="1" noChangeShapeType="1"/>
          </p:cNvSpPr>
          <p:nvPr/>
        </p:nvSpPr>
        <p:spPr bwMode="auto">
          <a:xfrm flipV="1">
            <a:off x="8147050" y="5141913"/>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7" name="Line 95"/>
          <p:cNvSpPr>
            <a:spLocks noChangeAspect="1" noChangeShapeType="1"/>
          </p:cNvSpPr>
          <p:nvPr/>
        </p:nvSpPr>
        <p:spPr bwMode="auto">
          <a:xfrm>
            <a:off x="3646488" y="5424488"/>
            <a:ext cx="1687512" cy="0"/>
          </a:xfrm>
          <a:prstGeom prst="line">
            <a:avLst/>
          </a:prstGeom>
          <a:noFill/>
          <a:ln w="28575">
            <a:solidFill>
              <a:schemeClr val="tx1"/>
            </a:solidFill>
            <a:round/>
            <a:headEnd/>
            <a:tailEnd type="none" w="med" len="lg"/>
          </a:ln>
          <a:effectLst/>
        </p:spPr>
        <p:txBody>
          <a:bodyPr/>
          <a:lstStyle/>
          <a:p>
            <a:endParaRPr lang="zh-CN" altLang="en-US"/>
          </a:p>
        </p:txBody>
      </p:sp>
      <p:sp>
        <p:nvSpPr>
          <p:cNvPr id="1231968" name="Line 96"/>
          <p:cNvSpPr>
            <a:spLocks noChangeAspect="1" noChangeShapeType="1"/>
          </p:cNvSpPr>
          <p:nvPr/>
        </p:nvSpPr>
        <p:spPr bwMode="auto">
          <a:xfrm>
            <a:off x="5895975" y="5424488"/>
            <a:ext cx="1689100" cy="0"/>
          </a:xfrm>
          <a:prstGeom prst="line">
            <a:avLst/>
          </a:prstGeom>
          <a:noFill/>
          <a:ln w="28575">
            <a:solidFill>
              <a:schemeClr val="tx1"/>
            </a:solidFill>
            <a:round/>
            <a:headEnd/>
            <a:tailEnd type="none" w="med" len="lg"/>
          </a:ln>
          <a:effectLst/>
        </p:spPr>
        <p:txBody>
          <a:bodyPr/>
          <a:lstStyle/>
          <a:p>
            <a:endParaRPr lang="zh-CN" altLang="en-US"/>
          </a:p>
        </p:txBody>
      </p:sp>
      <p:sp>
        <p:nvSpPr>
          <p:cNvPr id="1231969" name="Line 97"/>
          <p:cNvSpPr>
            <a:spLocks noChangeAspect="1" noChangeShapeType="1"/>
          </p:cNvSpPr>
          <p:nvPr/>
        </p:nvSpPr>
        <p:spPr bwMode="auto">
          <a:xfrm flipV="1">
            <a:off x="2520950" y="45989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0" name="Line 98"/>
          <p:cNvSpPr>
            <a:spLocks noChangeAspect="1" noChangeShapeType="1"/>
          </p:cNvSpPr>
          <p:nvPr/>
        </p:nvSpPr>
        <p:spPr bwMode="auto">
          <a:xfrm>
            <a:off x="2520950" y="4598988"/>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71" name="Line 99"/>
          <p:cNvSpPr>
            <a:spLocks noChangeAspect="1" noChangeShapeType="1"/>
          </p:cNvSpPr>
          <p:nvPr/>
        </p:nvSpPr>
        <p:spPr bwMode="auto">
          <a:xfrm flipV="1">
            <a:off x="3082925" y="45989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2" name="Line 100"/>
          <p:cNvSpPr>
            <a:spLocks noChangeAspect="1" noChangeShapeType="1"/>
          </p:cNvSpPr>
          <p:nvPr/>
        </p:nvSpPr>
        <p:spPr bwMode="auto">
          <a:xfrm flipV="1">
            <a:off x="4772025" y="45989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3" name="Line 101"/>
          <p:cNvSpPr>
            <a:spLocks noChangeAspect="1" noChangeShapeType="1"/>
          </p:cNvSpPr>
          <p:nvPr/>
        </p:nvSpPr>
        <p:spPr bwMode="auto">
          <a:xfrm>
            <a:off x="4772025" y="4598988"/>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74" name="Line 102"/>
          <p:cNvSpPr>
            <a:spLocks noChangeAspect="1" noChangeShapeType="1"/>
          </p:cNvSpPr>
          <p:nvPr/>
        </p:nvSpPr>
        <p:spPr bwMode="auto">
          <a:xfrm flipV="1">
            <a:off x="5334000" y="45989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5" name="Line 103"/>
          <p:cNvSpPr>
            <a:spLocks noChangeAspect="1" noChangeShapeType="1"/>
          </p:cNvSpPr>
          <p:nvPr/>
        </p:nvSpPr>
        <p:spPr bwMode="auto">
          <a:xfrm flipV="1">
            <a:off x="7021513" y="45989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6" name="Line 104"/>
          <p:cNvSpPr>
            <a:spLocks noChangeAspect="1" noChangeShapeType="1"/>
          </p:cNvSpPr>
          <p:nvPr/>
        </p:nvSpPr>
        <p:spPr bwMode="auto">
          <a:xfrm>
            <a:off x="7021513" y="4598988"/>
            <a:ext cx="563562" cy="0"/>
          </a:xfrm>
          <a:prstGeom prst="line">
            <a:avLst/>
          </a:prstGeom>
          <a:noFill/>
          <a:ln w="28575">
            <a:solidFill>
              <a:schemeClr val="tx1"/>
            </a:solidFill>
            <a:round/>
            <a:headEnd/>
            <a:tailEnd type="none" w="med" len="lg"/>
          </a:ln>
          <a:effectLst/>
        </p:spPr>
        <p:txBody>
          <a:bodyPr/>
          <a:lstStyle/>
          <a:p>
            <a:endParaRPr lang="zh-CN" altLang="en-US"/>
          </a:p>
        </p:txBody>
      </p:sp>
      <p:sp>
        <p:nvSpPr>
          <p:cNvPr id="1231977" name="Line 105"/>
          <p:cNvSpPr>
            <a:spLocks noChangeAspect="1" noChangeShapeType="1"/>
          </p:cNvSpPr>
          <p:nvPr/>
        </p:nvSpPr>
        <p:spPr bwMode="auto">
          <a:xfrm flipV="1">
            <a:off x="7585075" y="45989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8" name="Line 106"/>
          <p:cNvSpPr>
            <a:spLocks noChangeAspect="1" noChangeShapeType="1"/>
          </p:cNvSpPr>
          <p:nvPr/>
        </p:nvSpPr>
        <p:spPr bwMode="auto">
          <a:xfrm>
            <a:off x="3082925" y="4879975"/>
            <a:ext cx="1689100" cy="0"/>
          </a:xfrm>
          <a:prstGeom prst="line">
            <a:avLst/>
          </a:prstGeom>
          <a:noFill/>
          <a:ln w="28575">
            <a:solidFill>
              <a:schemeClr val="tx1"/>
            </a:solidFill>
            <a:round/>
            <a:headEnd/>
            <a:tailEnd type="none" w="med" len="lg"/>
          </a:ln>
          <a:effectLst/>
        </p:spPr>
        <p:txBody>
          <a:bodyPr/>
          <a:lstStyle/>
          <a:p>
            <a:endParaRPr lang="zh-CN" altLang="en-US"/>
          </a:p>
        </p:txBody>
      </p:sp>
      <p:sp>
        <p:nvSpPr>
          <p:cNvPr id="1231979" name="Line 107"/>
          <p:cNvSpPr>
            <a:spLocks noChangeAspect="1" noChangeShapeType="1"/>
          </p:cNvSpPr>
          <p:nvPr/>
        </p:nvSpPr>
        <p:spPr bwMode="auto">
          <a:xfrm>
            <a:off x="5334000" y="4879975"/>
            <a:ext cx="1687513" cy="0"/>
          </a:xfrm>
          <a:prstGeom prst="line">
            <a:avLst/>
          </a:prstGeom>
          <a:noFill/>
          <a:ln w="28575">
            <a:solidFill>
              <a:schemeClr val="tx1"/>
            </a:solidFill>
            <a:round/>
            <a:headEnd/>
            <a:tailEnd type="none" w="med" len="lg"/>
          </a:ln>
          <a:effectLst/>
        </p:spPr>
        <p:txBody>
          <a:bodyPr/>
          <a:lstStyle/>
          <a:p>
            <a:endParaRPr lang="zh-CN" altLang="en-US"/>
          </a:p>
        </p:txBody>
      </p:sp>
      <p:sp>
        <p:nvSpPr>
          <p:cNvPr id="1231980" name="Line 108"/>
          <p:cNvSpPr>
            <a:spLocks noChangeAspect="1" noChangeShapeType="1"/>
          </p:cNvSpPr>
          <p:nvPr/>
        </p:nvSpPr>
        <p:spPr bwMode="auto">
          <a:xfrm flipV="1">
            <a:off x="1957388" y="40719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1" name="Line 109"/>
          <p:cNvSpPr>
            <a:spLocks noChangeAspect="1" noChangeShapeType="1"/>
          </p:cNvSpPr>
          <p:nvPr/>
        </p:nvSpPr>
        <p:spPr bwMode="auto">
          <a:xfrm>
            <a:off x="1957388" y="4071938"/>
            <a:ext cx="563562" cy="0"/>
          </a:xfrm>
          <a:prstGeom prst="line">
            <a:avLst/>
          </a:prstGeom>
          <a:noFill/>
          <a:ln w="28575">
            <a:solidFill>
              <a:schemeClr val="tx1"/>
            </a:solidFill>
            <a:round/>
            <a:headEnd/>
            <a:tailEnd type="none" w="med" len="lg"/>
          </a:ln>
          <a:effectLst/>
        </p:spPr>
        <p:txBody>
          <a:bodyPr/>
          <a:lstStyle/>
          <a:p>
            <a:endParaRPr lang="zh-CN" altLang="en-US"/>
          </a:p>
        </p:txBody>
      </p:sp>
      <p:sp>
        <p:nvSpPr>
          <p:cNvPr id="1231982" name="Line 110"/>
          <p:cNvSpPr>
            <a:spLocks noChangeAspect="1" noChangeShapeType="1"/>
          </p:cNvSpPr>
          <p:nvPr/>
        </p:nvSpPr>
        <p:spPr bwMode="auto">
          <a:xfrm flipV="1">
            <a:off x="2520950" y="40719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3" name="Line 111"/>
          <p:cNvSpPr>
            <a:spLocks noChangeAspect="1" noChangeShapeType="1"/>
          </p:cNvSpPr>
          <p:nvPr/>
        </p:nvSpPr>
        <p:spPr bwMode="auto">
          <a:xfrm flipV="1">
            <a:off x="4208463" y="40719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4" name="Line 112"/>
          <p:cNvSpPr>
            <a:spLocks noChangeAspect="1" noChangeShapeType="1"/>
          </p:cNvSpPr>
          <p:nvPr/>
        </p:nvSpPr>
        <p:spPr bwMode="auto">
          <a:xfrm>
            <a:off x="4208463" y="4071938"/>
            <a:ext cx="563562" cy="0"/>
          </a:xfrm>
          <a:prstGeom prst="line">
            <a:avLst/>
          </a:prstGeom>
          <a:noFill/>
          <a:ln w="28575">
            <a:solidFill>
              <a:schemeClr val="tx1"/>
            </a:solidFill>
            <a:round/>
            <a:headEnd/>
            <a:tailEnd type="none" w="med" len="lg"/>
          </a:ln>
          <a:effectLst/>
        </p:spPr>
        <p:txBody>
          <a:bodyPr/>
          <a:lstStyle/>
          <a:p>
            <a:endParaRPr lang="zh-CN" altLang="en-US"/>
          </a:p>
        </p:txBody>
      </p:sp>
      <p:sp>
        <p:nvSpPr>
          <p:cNvPr id="1231985" name="Line 113"/>
          <p:cNvSpPr>
            <a:spLocks noChangeAspect="1" noChangeShapeType="1"/>
          </p:cNvSpPr>
          <p:nvPr/>
        </p:nvSpPr>
        <p:spPr bwMode="auto">
          <a:xfrm flipV="1">
            <a:off x="4772025" y="40719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6" name="Line 114"/>
          <p:cNvSpPr>
            <a:spLocks noChangeAspect="1" noChangeShapeType="1"/>
          </p:cNvSpPr>
          <p:nvPr/>
        </p:nvSpPr>
        <p:spPr bwMode="auto">
          <a:xfrm flipV="1">
            <a:off x="6459538" y="40719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7" name="Line 115"/>
          <p:cNvSpPr>
            <a:spLocks noChangeAspect="1" noChangeShapeType="1"/>
          </p:cNvSpPr>
          <p:nvPr/>
        </p:nvSpPr>
        <p:spPr bwMode="auto">
          <a:xfrm>
            <a:off x="6459538" y="4071938"/>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88" name="Line 116"/>
          <p:cNvSpPr>
            <a:spLocks noChangeAspect="1" noChangeShapeType="1"/>
          </p:cNvSpPr>
          <p:nvPr/>
        </p:nvSpPr>
        <p:spPr bwMode="auto">
          <a:xfrm flipV="1">
            <a:off x="7021513" y="40719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9" name="Line 117"/>
          <p:cNvSpPr>
            <a:spLocks noChangeAspect="1" noChangeShapeType="1"/>
          </p:cNvSpPr>
          <p:nvPr/>
        </p:nvSpPr>
        <p:spPr bwMode="auto">
          <a:xfrm>
            <a:off x="2520950" y="4352925"/>
            <a:ext cx="1687513" cy="0"/>
          </a:xfrm>
          <a:prstGeom prst="line">
            <a:avLst/>
          </a:prstGeom>
          <a:noFill/>
          <a:ln w="28575">
            <a:solidFill>
              <a:schemeClr val="tx1"/>
            </a:solidFill>
            <a:round/>
            <a:headEnd/>
            <a:tailEnd type="none" w="med" len="lg"/>
          </a:ln>
          <a:effectLst/>
        </p:spPr>
        <p:txBody>
          <a:bodyPr/>
          <a:lstStyle/>
          <a:p>
            <a:endParaRPr lang="zh-CN" altLang="en-US"/>
          </a:p>
        </p:txBody>
      </p:sp>
      <p:sp>
        <p:nvSpPr>
          <p:cNvPr id="1231990" name="Line 118"/>
          <p:cNvSpPr>
            <a:spLocks noChangeAspect="1" noChangeShapeType="1"/>
          </p:cNvSpPr>
          <p:nvPr/>
        </p:nvSpPr>
        <p:spPr bwMode="auto">
          <a:xfrm>
            <a:off x="4772025" y="4352925"/>
            <a:ext cx="1687513" cy="0"/>
          </a:xfrm>
          <a:prstGeom prst="line">
            <a:avLst/>
          </a:prstGeom>
          <a:noFill/>
          <a:ln w="28575">
            <a:solidFill>
              <a:schemeClr val="tx1"/>
            </a:solidFill>
            <a:round/>
            <a:headEnd/>
            <a:tailEnd type="none" w="med" len="lg"/>
          </a:ln>
          <a:effectLst/>
        </p:spPr>
        <p:txBody>
          <a:bodyPr/>
          <a:lstStyle/>
          <a:p>
            <a:endParaRPr lang="zh-CN" altLang="en-US"/>
          </a:p>
        </p:txBody>
      </p:sp>
      <p:sp>
        <p:nvSpPr>
          <p:cNvPr id="1231991" name="Line 119"/>
          <p:cNvSpPr>
            <a:spLocks noChangeAspect="1" noChangeShapeType="1"/>
          </p:cNvSpPr>
          <p:nvPr/>
        </p:nvSpPr>
        <p:spPr bwMode="auto">
          <a:xfrm flipV="1">
            <a:off x="1957388" y="23828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2" name="Line 120"/>
          <p:cNvSpPr>
            <a:spLocks noChangeAspect="1" noChangeShapeType="1"/>
          </p:cNvSpPr>
          <p:nvPr/>
        </p:nvSpPr>
        <p:spPr bwMode="auto">
          <a:xfrm>
            <a:off x="1957388" y="2382838"/>
            <a:ext cx="2251075" cy="0"/>
          </a:xfrm>
          <a:prstGeom prst="line">
            <a:avLst/>
          </a:prstGeom>
          <a:noFill/>
          <a:ln w="28575">
            <a:solidFill>
              <a:schemeClr val="tx1"/>
            </a:solidFill>
            <a:round/>
            <a:headEnd/>
            <a:tailEnd type="none" w="med" len="lg"/>
          </a:ln>
          <a:effectLst/>
        </p:spPr>
        <p:txBody>
          <a:bodyPr/>
          <a:lstStyle/>
          <a:p>
            <a:endParaRPr lang="zh-CN" altLang="en-US"/>
          </a:p>
        </p:txBody>
      </p:sp>
      <p:sp>
        <p:nvSpPr>
          <p:cNvPr id="1231993" name="Line 121"/>
          <p:cNvSpPr>
            <a:spLocks noChangeAspect="1" noChangeShapeType="1"/>
          </p:cNvSpPr>
          <p:nvPr/>
        </p:nvSpPr>
        <p:spPr bwMode="auto">
          <a:xfrm flipV="1">
            <a:off x="4208463" y="238283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4" name="Line 122"/>
          <p:cNvSpPr>
            <a:spLocks noChangeAspect="1" noChangeShapeType="1"/>
          </p:cNvSpPr>
          <p:nvPr/>
        </p:nvSpPr>
        <p:spPr bwMode="auto">
          <a:xfrm flipV="1">
            <a:off x="4208463" y="295116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5" name="Line 123"/>
          <p:cNvSpPr>
            <a:spLocks noChangeAspect="1" noChangeShapeType="1"/>
          </p:cNvSpPr>
          <p:nvPr/>
        </p:nvSpPr>
        <p:spPr bwMode="auto">
          <a:xfrm>
            <a:off x="4208463" y="2951163"/>
            <a:ext cx="2251075" cy="0"/>
          </a:xfrm>
          <a:prstGeom prst="line">
            <a:avLst/>
          </a:prstGeom>
          <a:noFill/>
          <a:ln w="28575">
            <a:solidFill>
              <a:schemeClr val="tx1"/>
            </a:solidFill>
            <a:round/>
            <a:headEnd/>
            <a:tailEnd type="none" w="med" len="lg"/>
          </a:ln>
          <a:effectLst/>
        </p:spPr>
        <p:txBody>
          <a:bodyPr/>
          <a:lstStyle/>
          <a:p>
            <a:endParaRPr lang="zh-CN" altLang="en-US"/>
          </a:p>
        </p:txBody>
      </p:sp>
      <p:sp>
        <p:nvSpPr>
          <p:cNvPr id="1231996" name="Line 124"/>
          <p:cNvSpPr>
            <a:spLocks noChangeAspect="1" noChangeShapeType="1"/>
          </p:cNvSpPr>
          <p:nvPr/>
        </p:nvSpPr>
        <p:spPr bwMode="auto">
          <a:xfrm flipV="1">
            <a:off x="6459538" y="295116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7" name="Line 125"/>
          <p:cNvSpPr>
            <a:spLocks noChangeAspect="1" noChangeShapeType="1"/>
          </p:cNvSpPr>
          <p:nvPr/>
        </p:nvSpPr>
        <p:spPr bwMode="auto">
          <a:xfrm flipV="1">
            <a:off x="6459538" y="35194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8" name="Line 126"/>
          <p:cNvSpPr>
            <a:spLocks noChangeAspect="1" noChangeShapeType="1"/>
          </p:cNvSpPr>
          <p:nvPr/>
        </p:nvSpPr>
        <p:spPr bwMode="auto">
          <a:xfrm>
            <a:off x="6459538" y="3519488"/>
            <a:ext cx="2251075" cy="0"/>
          </a:xfrm>
          <a:prstGeom prst="line">
            <a:avLst/>
          </a:prstGeom>
          <a:noFill/>
          <a:ln w="28575">
            <a:solidFill>
              <a:schemeClr val="tx1"/>
            </a:solidFill>
            <a:round/>
            <a:headEnd/>
            <a:tailEnd type="none" w="med" len="lg"/>
          </a:ln>
          <a:effectLst/>
        </p:spPr>
        <p:txBody>
          <a:bodyPr/>
          <a:lstStyle/>
          <a:p>
            <a:endParaRPr lang="zh-CN" altLang="en-US"/>
          </a:p>
        </p:txBody>
      </p:sp>
      <p:sp>
        <p:nvSpPr>
          <p:cNvPr id="1231999" name="Line 127"/>
          <p:cNvSpPr>
            <a:spLocks noChangeAspect="1" noChangeShapeType="1"/>
          </p:cNvSpPr>
          <p:nvPr/>
        </p:nvSpPr>
        <p:spPr bwMode="auto">
          <a:xfrm flipV="1">
            <a:off x="8710613" y="351948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2000" name="Line 128"/>
          <p:cNvSpPr>
            <a:spLocks noChangeAspect="1" noChangeShapeType="1"/>
          </p:cNvSpPr>
          <p:nvPr/>
        </p:nvSpPr>
        <p:spPr bwMode="auto">
          <a:xfrm flipH="1">
            <a:off x="1676400" y="3800475"/>
            <a:ext cx="4783138" cy="0"/>
          </a:xfrm>
          <a:prstGeom prst="line">
            <a:avLst/>
          </a:prstGeom>
          <a:noFill/>
          <a:ln w="28575">
            <a:solidFill>
              <a:schemeClr val="tx1"/>
            </a:solidFill>
            <a:round/>
            <a:headEnd/>
            <a:tailEnd type="none" w="med" len="lg"/>
          </a:ln>
          <a:effectLst/>
        </p:spPr>
        <p:txBody>
          <a:bodyPr/>
          <a:lstStyle/>
          <a:p>
            <a:endParaRPr lang="zh-CN" altLang="en-US"/>
          </a:p>
        </p:txBody>
      </p:sp>
      <p:sp>
        <p:nvSpPr>
          <p:cNvPr id="1232001" name="Line 129"/>
          <p:cNvSpPr>
            <a:spLocks noChangeAspect="1" noChangeShapeType="1"/>
          </p:cNvSpPr>
          <p:nvPr/>
        </p:nvSpPr>
        <p:spPr bwMode="auto">
          <a:xfrm flipH="1">
            <a:off x="1676400" y="3232150"/>
            <a:ext cx="2532063" cy="0"/>
          </a:xfrm>
          <a:prstGeom prst="line">
            <a:avLst/>
          </a:prstGeom>
          <a:noFill/>
          <a:ln w="28575">
            <a:solidFill>
              <a:schemeClr val="tx1"/>
            </a:solidFill>
            <a:round/>
            <a:headEnd/>
            <a:tailEnd type="none" w="med" len="lg"/>
          </a:ln>
          <a:effectLst/>
        </p:spPr>
        <p:txBody>
          <a:bodyPr/>
          <a:lstStyle/>
          <a:p>
            <a:endParaRPr lang="zh-CN" altLang="en-US"/>
          </a:p>
        </p:txBody>
      </p:sp>
      <p:sp>
        <p:nvSpPr>
          <p:cNvPr id="1232002" name="Line 130"/>
          <p:cNvSpPr>
            <a:spLocks noChangeAspect="1" noChangeShapeType="1"/>
          </p:cNvSpPr>
          <p:nvPr/>
        </p:nvSpPr>
        <p:spPr bwMode="auto">
          <a:xfrm flipH="1">
            <a:off x="1676400" y="5424488"/>
            <a:ext cx="1406525" cy="0"/>
          </a:xfrm>
          <a:prstGeom prst="line">
            <a:avLst/>
          </a:prstGeom>
          <a:noFill/>
          <a:ln w="28575">
            <a:solidFill>
              <a:schemeClr val="tx1"/>
            </a:solidFill>
            <a:round/>
            <a:headEnd/>
            <a:tailEnd type="none" w="med" len="lg"/>
          </a:ln>
          <a:effectLst/>
        </p:spPr>
        <p:txBody>
          <a:bodyPr/>
          <a:lstStyle/>
          <a:p>
            <a:endParaRPr lang="zh-CN" altLang="en-US"/>
          </a:p>
        </p:txBody>
      </p:sp>
      <p:sp>
        <p:nvSpPr>
          <p:cNvPr id="1232003" name="Line 131"/>
          <p:cNvSpPr>
            <a:spLocks noChangeAspect="1" noChangeShapeType="1"/>
          </p:cNvSpPr>
          <p:nvPr/>
        </p:nvSpPr>
        <p:spPr bwMode="auto">
          <a:xfrm flipH="1">
            <a:off x="1676400" y="4879975"/>
            <a:ext cx="844550" cy="0"/>
          </a:xfrm>
          <a:prstGeom prst="line">
            <a:avLst/>
          </a:prstGeom>
          <a:noFill/>
          <a:ln w="28575">
            <a:solidFill>
              <a:schemeClr val="tx1"/>
            </a:solidFill>
            <a:round/>
            <a:headEnd/>
            <a:tailEnd type="none" w="med" len="lg"/>
          </a:ln>
          <a:effectLst/>
        </p:spPr>
        <p:txBody>
          <a:bodyPr/>
          <a:lstStyle/>
          <a:p>
            <a:endParaRPr lang="zh-CN" altLang="en-US"/>
          </a:p>
        </p:txBody>
      </p:sp>
      <p:sp>
        <p:nvSpPr>
          <p:cNvPr id="1232004" name="Line 132"/>
          <p:cNvSpPr>
            <a:spLocks noChangeAspect="1" noChangeShapeType="1"/>
          </p:cNvSpPr>
          <p:nvPr/>
        </p:nvSpPr>
        <p:spPr bwMode="auto">
          <a:xfrm flipH="1">
            <a:off x="1676400" y="4352925"/>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2005" name="Line 133"/>
          <p:cNvSpPr>
            <a:spLocks noChangeAspect="1" noChangeShapeType="1"/>
          </p:cNvSpPr>
          <p:nvPr/>
        </p:nvSpPr>
        <p:spPr bwMode="auto">
          <a:xfrm flipH="1" flipV="1">
            <a:off x="1676400" y="2663825"/>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2006" name="Line 134"/>
          <p:cNvSpPr>
            <a:spLocks noChangeAspect="1" noChangeShapeType="1"/>
          </p:cNvSpPr>
          <p:nvPr/>
        </p:nvSpPr>
        <p:spPr bwMode="auto">
          <a:xfrm>
            <a:off x="8147050" y="5424488"/>
            <a:ext cx="844550" cy="0"/>
          </a:xfrm>
          <a:prstGeom prst="line">
            <a:avLst/>
          </a:prstGeom>
          <a:noFill/>
          <a:ln w="28575">
            <a:solidFill>
              <a:schemeClr val="tx1"/>
            </a:solidFill>
            <a:round/>
            <a:headEnd/>
            <a:tailEnd type="none" w="med" len="lg"/>
          </a:ln>
          <a:effectLst/>
        </p:spPr>
        <p:txBody>
          <a:bodyPr/>
          <a:lstStyle/>
          <a:p>
            <a:endParaRPr lang="zh-CN" altLang="en-US"/>
          </a:p>
        </p:txBody>
      </p:sp>
      <p:sp>
        <p:nvSpPr>
          <p:cNvPr id="1232007" name="Line 135"/>
          <p:cNvSpPr>
            <a:spLocks noChangeAspect="1" noChangeShapeType="1"/>
          </p:cNvSpPr>
          <p:nvPr/>
        </p:nvSpPr>
        <p:spPr bwMode="auto">
          <a:xfrm>
            <a:off x="7585075" y="4879975"/>
            <a:ext cx="1406525" cy="0"/>
          </a:xfrm>
          <a:prstGeom prst="line">
            <a:avLst/>
          </a:prstGeom>
          <a:noFill/>
          <a:ln w="28575">
            <a:solidFill>
              <a:schemeClr val="tx1"/>
            </a:solidFill>
            <a:round/>
            <a:headEnd/>
            <a:tailEnd type="none" w="med" len="lg"/>
          </a:ln>
          <a:effectLst/>
        </p:spPr>
        <p:txBody>
          <a:bodyPr/>
          <a:lstStyle/>
          <a:p>
            <a:endParaRPr lang="zh-CN" altLang="en-US"/>
          </a:p>
        </p:txBody>
      </p:sp>
      <p:sp>
        <p:nvSpPr>
          <p:cNvPr id="1232008" name="Line 136"/>
          <p:cNvSpPr>
            <a:spLocks noChangeAspect="1" noChangeShapeType="1"/>
          </p:cNvSpPr>
          <p:nvPr/>
        </p:nvSpPr>
        <p:spPr bwMode="auto">
          <a:xfrm>
            <a:off x="7021513" y="4352925"/>
            <a:ext cx="1970087" cy="0"/>
          </a:xfrm>
          <a:prstGeom prst="line">
            <a:avLst/>
          </a:prstGeom>
          <a:noFill/>
          <a:ln w="28575">
            <a:solidFill>
              <a:schemeClr val="tx1"/>
            </a:solidFill>
            <a:round/>
            <a:headEnd/>
            <a:tailEnd type="none" w="med" len="lg"/>
          </a:ln>
          <a:effectLst/>
        </p:spPr>
        <p:txBody>
          <a:bodyPr/>
          <a:lstStyle/>
          <a:p>
            <a:endParaRPr lang="zh-CN" altLang="en-US"/>
          </a:p>
        </p:txBody>
      </p:sp>
      <p:sp>
        <p:nvSpPr>
          <p:cNvPr id="1232009" name="Line 137"/>
          <p:cNvSpPr>
            <a:spLocks noChangeAspect="1" noChangeShapeType="1"/>
          </p:cNvSpPr>
          <p:nvPr/>
        </p:nvSpPr>
        <p:spPr bwMode="auto">
          <a:xfrm>
            <a:off x="4208463" y="2663825"/>
            <a:ext cx="4783137" cy="0"/>
          </a:xfrm>
          <a:prstGeom prst="line">
            <a:avLst/>
          </a:prstGeom>
          <a:noFill/>
          <a:ln w="28575">
            <a:solidFill>
              <a:schemeClr val="tx1"/>
            </a:solidFill>
            <a:round/>
            <a:headEnd/>
            <a:tailEnd type="none" w="med" len="lg"/>
          </a:ln>
          <a:effectLst/>
        </p:spPr>
        <p:txBody>
          <a:bodyPr/>
          <a:lstStyle/>
          <a:p>
            <a:endParaRPr lang="zh-CN" altLang="en-US"/>
          </a:p>
        </p:txBody>
      </p:sp>
      <p:sp>
        <p:nvSpPr>
          <p:cNvPr id="1232010" name="Line 138"/>
          <p:cNvSpPr>
            <a:spLocks noChangeAspect="1" noChangeShapeType="1"/>
          </p:cNvSpPr>
          <p:nvPr/>
        </p:nvSpPr>
        <p:spPr bwMode="auto">
          <a:xfrm>
            <a:off x="6459538" y="3232150"/>
            <a:ext cx="2532062" cy="0"/>
          </a:xfrm>
          <a:prstGeom prst="line">
            <a:avLst/>
          </a:prstGeom>
          <a:noFill/>
          <a:ln w="28575">
            <a:solidFill>
              <a:schemeClr val="tx1"/>
            </a:solidFill>
            <a:round/>
            <a:headEnd/>
            <a:tailEnd type="none" w="med" len="lg"/>
          </a:ln>
          <a:effectLst/>
        </p:spPr>
        <p:txBody>
          <a:bodyPr/>
          <a:lstStyle/>
          <a:p>
            <a:endParaRPr lang="zh-CN" altLang="en-US"/>
          </a:p>
        </p:txBody>
      </p:sp>
      <p:sp>
        <p:nvSpPr>
          <p:cNvPr id="1232011" name="Line 139"/>
          <p:cNvSpPr>
            <a:spLocks noChangeAspect="1" noChangeShapeType="1"/>
          </p:cNvSpPr>
          <p:nvPr/>
        </p:nvSpPr>
        <p:spPr bwMode="auto">
          <a:xfrm>
            <a:off x="8710613" y="3800475"/>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2012" name="Text Box 140"/>
          <p:cNvSpPr txBox="1">
            <a:spLocks noChangeArrowheads="1"/>
          </p:cNvSpPr>
          <p:nvPr/>
        </p:nvSpPr>
        <p:spPr bwMode="auto">
          <a:xfrm>
            <a:off x="228600" y="1279525"/>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t>主频</a:t>
            </a:r>
            <a:r>
              <a:rPr lang="en-US" altLang="zh-CN" sz="2000"/>
              <a:t>Clock</a:t>
            </a:r>
          </a:p>
        </p:txBody>
      </p:sp>
      <p:sp>
        <p:nvSpPr>
          <p:cNvPr id="1232013" name="Text Box 141"/>
          <p:cNvSpPr txBox="1">
            <a:spLocks noChangeArrowheads="1"/>
          </p:cNvSpPr>
          <p:nvPr/>
        </p:nvSpPr>
        <p:spPr bwMode="auto">
          <a:xfrm>
            <a:off x="228600" y="5622925"/>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T4</a:t>
            </a:r>
          </a:p>
        </p:txBody>
      </p:sp>
      <p:sp>
        <p:nvSpPr>
          <p:cNvPr id="1232014" name="Text Box 142"/>
          <p:cNvSpPr txBox="1">
            <a:spLocks noChangeArrowheads="1"/>
          </p:cNvSpPr>
          <p:nvPr/>
        </p:nvSpPr>
        <p:spPr bwMode="auto">
          <a:xfrm>
            <a:off x="228600" y="5089525"/>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T3</a:t>
            </a:r>
          </a:p>
        </p:txBody>
      </p:sp>
      <p:sp>
        <p:nvSpPr>
          <p:cNvPr id="1232015" name="Text Box 143"/>
          <p:cNvSpPr txBox="1">
            <a:spLocks noChangeArrowheads="1"/>
          </p:cNvSpPr>
          <p:nvPr/>
        </p:nvSpPr>
        <p:spPr bwMode="auto">
          <a:xfrm>
            <a:off x="228600" y="4540250"/>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T2</a:t>
            </a:r>
          </a:p>
        </p:txBody>
      </p:sp>
      <p:sp>
        <p:nvSpPr>
          <p:cNvPr id="1232016" name="Text Box 144"/>
          <p:cNvSpPr txBox="1">
            <a:spLocks noChangeArrowheads="1"/>
          </p:cNvSpPr>
          <p:nvPr/>
        </p:nvSpPr>
        <p:spPr bwMode="auto">
          <a:xfrm>
            <a:off x="228600" y="4006850"/>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T1</a:t>
            </a:r>
          </a:p>
        </p:txBody>
      </p:sp>
      <p:sp>
        <p:nvSpPr>
          <p:cNvPr id="1232017" name="Text Box 145"/>
          <p:cNvSpPr txBox="1">
            <a:spLocks noChangeArrowheads="1"/>
          </p:cNvSpPr>
          <p:nvPr/>
        </p:nvSpPr>
        <p:spPr bwMode="auto">
          <a:xfrm>
            <a:off x="76200" y="3435350"/>
            <a:ext cx="1981200" cy="396875"/>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000"/>
              <a:t>CPU</a:t>
            </a:r>
            <a:r>
              <a:rPr lang="zh-CN" altLang="en-US" sz="2000"/>
              <a:t>周期</a:t>
            </a:r>
            <a:r>
              <a:rPr lang="en-US" altLang="zh-CN" sz="2000">
                <a:latin typeface="宋体" pitchFamily="2" charset="-122"/>
              </a:rPr>
              <a:t>(</a:t>
            </a:r>
            <a:r>
              <a:rPr lang="zh-CN" altLang="en-US" sz="2000">
                <a:latin typeface="宋体" pitchFamily="2" charset="-122"/>
              </a:rPr>
              <a:t>执行</a:t>
            </a:r>
            <a:r>
              <a:rPr lang="en-US" altLang="zh-CN" sz="2000">
                <a:latin typeface="宋体" pitchFamily="2" charset="-122"/>
              </a:rPr>
              <a:t>)</a:t>
            </a:r>
          </a:p>
        </p:txBody>
      </p:sp>
      <p:sp>
        <p:nvSpPr>
          <p:cNvPr id="1232018" name="Text Box 146"/>
          <p:cNvSpPr txBox="1">
            <a:spLocks noChangeArrowheads="1"/>
          </p:cNvSpPr>
          <p:nvPr/>
        </p:nvSpPr>
        <p:spPr bwMode="auto">
          <a:xfrm>
            <a:off x="76200" y="2270125"/>
            <a:ext cx="1981200" cy="396875"/>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000"/>
              <a:t>CPU</a:t>
            </a:r>
            <a:r>
              <a:rPr lang="zh-CN" altLang="en-US" sz="2000"/>
              <a:t>周期</a:t>
            </a:r>
            <a:r>
              <a:rPr lang="en-US" altLang="zh-CN" sz="2000">
                <a:latin typeface="宋体" pitchFamily="2" charset="-122"/>
              </a:rPr>
              <a:t>(</a:t>
            </a:r>
            <a:r>
              <a:rPr lang="zh-CN" altLang="en-US" sz="2000">
                <a:latin typeface="宋体" pitchFamily="2" charset="-122"/>
              </a:rPr>
              <a:t>取指</a:t>
            </a:r>
            <a:r>
              <a:rPr lang="en-US" altLang="zh-CN" sz="2000">
                <a:latin typeface="宋体" pitchFamily="2" charset="-122"/>
              </a:rPr>
              <a:t>)</a:t>
            </a:r>
          </a:p>
        </p:txBody>
      </p:sp>
      <p:sp>
        <p:nvSpPr>
          <p:cNvPr id="1232019" name="Text Box 147"/>
          <p:cNvSpPr txBox="1">
            <a:spLocks noChangeArrowheads="1"/>
          </p:cNvSpPr>
          <p:nvPr/>
        </p:nvSpPr>
        <p:spPr bwMode="auto">
          <a:xfrm>
            <a:off x="76200" y="2863850"/>
            <a:ext cx="1981200" cy="396875"/>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000"/>
              <a:t>CPU</a:t>
            </a:r>
            <a:r>
              <a:rPr lang="zh-CN" altLang="en-US" sz="2000"/>
              <a:t>周期</a:t>
            </a:r>
            <a:r>
              <a:rPr lang="en-US" altLang="zh-CN" sz="2000">
                <a:latin typeface="宋体" pitchFamily="2" charset="-122"/>
              </a:rPr>
              <a:t>(</a:t>
            </a:r>
            <a:r>
              <a:rPr lang="zh-CN" altLang="en-US" sz="2000">
                <a:latin typeface="宋体" pitchFamily="2" charset="-122"/>
              </a:rPr>
              <a:t>取数</a:t>
            </a:r>
            <a:r>
              <a:rPr lang="en-US" altLang="zh-CN" sz="2000">
                <a:latin typeface="宋体" pitchFamily="2" charset="-122"/>
              </a:rPr>
              <a:t>)</a:t>
            </a:r>
          </a:p>
        </p:txBody>
      </p:sp>
      <p:sp>
        <p:nvSpPr>
          <p:cNvPr id="1232020" name="Line 148"/>
          <p:cNvSpPr>
            <a:spLocks noChangeShapeType="1"/>
          </p:cNvSpPr>
          <p:nvPr/>
        </p:nvSpPr>
        <p:spPr bwMode="auto">
          <a:xfrm flipV="1">
            <a:off x="1957388" y="1812925"/>
            <a:ext cx="0" cy="381000"/>
          </a:xfrm>
          <a:prstGeom prst="line">
            <a:avLst/>
          </a:prstGeom>
          <a:noFill/>
          <a:ln w="19050">
            <a:solidFill>
              <a:srgbClr val="0000FF"/>
            </a:solidFill>
            <a:round/>
            <a:headEnd/>
            <a:tailEnd type="none" w="med" len="lg"/>
          </a:ln>
          <a:effectLst/>
        </p:spPr>
        <p:txBody>
          <a:bodyPr/>
          <a:lstStyle/>
          <a:p>
            <a:endParaRPr lang="zh-CN" altLang="en-US"/>
          </a:p>
        </p:txBody>
      </p:sp>
      <p:sp>
        <p:nvSpPr>
          <p:cNvPr id="1232021" name="Line 149"/>
          <p:cNvSpPr>
            <a:spLocks noChangeShapeType="1"/>
          </p:cNvSpPr>
          <p:nvPr/>
        </p:nvSpPr>
        <p:spPr bwMode="auto">
          <a:xfrm flipV="1">
            <a:off x="8710613" y="1812925"/>
            <a:ext cx="0" cy="381000"/>
          </a:xfrm>
          <a:prstGeom prst="line">
            <a:avLst/>
          </a:prstGeom>
          <a:noFill/>
          <a:ln w="19050">
            <a:solidFill>
              <a:srgbClr val="0000FF"/>
            </a:solidFill>
            <a:round/>
            <a:headEnd/>
            <a:tailEnd type="none" w="med" len="lg"/>
          </a:ln>
          <a:effectLst/>
        </p:spPr>
        <p:txBody>
          <a:bodyPr/>
          <a:lstStyle/>
          <a:p>
            <a:endParaRPr lang="zh-CN" altLang="en-US"/>
          </a:p>
        </p:txBody>
      </p:sp>
      <p:sp>
        <p:nvSpPr>
          <p:cNvPr id="1232022" name="Text Box 150"/>
          <p:cNvSpPr txBox="1">
            <a:spLocks noChangeArrowheads="1"/>
          </p:cNvSpPr>
          <p:nvPr/>
        </p:nvSpPr>
        <p:spPr bwMode="auto">
          <a:xfrm>
            <a:off x="4419600" y="1736725"/>
            <a:ext cx="1600200" cy="396875"/>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a:solidFill>
                  <a:srgbClr val="0000FF"/>
                </a:solidFill>
              </a:rPr>
              <a:t>指令周期</a:t>
            </a:r>
          </a:p>
        </p:txBody>
      </p:sp>
      <p:sp>
        <p:nvSpPr>
          <p:cNvPr id="1232023" name="Line 151"/>
          <p:cNvSpPr>
            <a:spLocks noChangeShapeType="1"/>
          </p:cNvSpPr>
          <p:nvPr/>
        </p:nvSpPr>
        <p:spPr bwMode="auto">
          <a:xfrm flipH="1">
            <a:off x="1981200" y="1965325"/>
            <a:ext cx="2667000" cy="0"/>
          </a:xfrm>
          <a:prstGeom prst="line">
            <a:avLst/>
          </a:prstGeom>
          <a:noFill/>
          <a:ln w="19050">
            <a:solidFill>
              <a:srgbClr val="0000FF"/>
            </a:solidFill>
            <a:round/>
            <a:headEnd/>
            <a:tailEnd type="triangle" w="med" len="lg"/>
          </a:ln>
          <a:effectLst/>
        </p:spPr>
        <p:txBody>
          <a:bodyPr/>
          <a:lstStyle/>
          <a:p>
            <a:endParaRPr lang="zh-CN" altLang="en-US"/>
          </a:p>
        </p:txBody>
      </p:sp>
      <p:sp>
        <p:nvSpPr>
          <p:cNvPr id="1232024" name="Line 152"/>
          <p:cNvSpPr>
            <a:spLocks noChangeShapeType="1"/>
          </p:cNvSpPr>
          <p:nvPr/>
        </p:nvSpPr>
        <p:spPr bwMode="auto">
          <a:xfrm>
            <a:off x="5791200" y="1965325"/>
            <a:ext cx="2895600" cy="0"/>
          </a:xfrm>
          <a:prstGeom prst="line">
            <a:avLst/>
          </a:prstGeom>
          <a:noFill/>
          <a:ln w="19050">
            <a:solidFill>
              <a:srgbClr val="0000FF"/>
            </a:solidFill>
            <a:round/>
            <a:headEnd/>
            <a:tailEnd type="triangle" w="med" len="lg"/>
          </a:ln>
          <a:effectLst/>
        </p:spPr>
        <p:txBody>
          <a:bodyPr/>
          <a:lstStyle/>
          <a:p>
            <a:endParaRPr lang="zh-CN" altLang="en-US"/>
          </a:p>
        </p:txBody>
      </p:sp>
      <p:grpSp>
        <p:nvGrpSpPr>
          <p:cNvPr id="1232028" name="Group 156"/>
          <p:cNvGrpSpPr>
            <a:grpSpLocks noChangeAspect="1"/>
          </p:cNvGrpSpPr>
          <p:nvPr/>
        </p:nvGrpSpPr>
        <p:grpSpPr bwMode="auto">
          <a:xfrm>
            <a:off x="1957388" y="1127125"/>
            <a:ext cx="6753225" cy="5181600"/>
            <a:chOff x="816" y="768"/>
            <a:chExt cx="4608" cy="3504"/>
          </a:xfrm>
        </p:grpSpPr>
        <p:sp>
          <p:nvSpPr>
            <p:cNvPr id="1232029" name="Line 157"/>
            <p:cNvSpPr>
              <a:spLocks noChangeAspect="1" noChangeShapeType="1"/>
            </p:cNvSpPr>
            <p:nvPr/>
          </p:nvSpPr>
          <p:spPr bwMode="auto">
            <a:xfrm>
              <a:off x="816"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sp>
          <p:nvSpPr>
            <p:cNvPr id="1232030" name="Line 158"/>
            <p:cNvSpPr>
              <a:spLocks noChangeAspect="1" noChangeShapeType="1"/>
            </p:cNvSpPr>
            <p:nvPr/>
          </p:nvSpPr>
          <p:spPr bwMode="auto">
            <a:xfrm>
              <a:off x="2352"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sp>
          <p:nvSpPr>
            <p:cNvPr id="1232031" name="Line 159"/>
            <p:cNvSpPr>
              <a:spLocks noChangeAspect="1" noChangeShapeType="1"/>
            </p:cNvSpPr>
            <p:nvPr/>
          </p:nvSpPr>
          <p:spPr bwMode="auto">
            <a:xfrm>
              <a:off x="3888"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sp>
          <p:nvSpPr>
            <p:cNvPr id="1232032" name="Line 160"/>
            <p:cNvSpPr>
              <a:spLocks noChangeAspect="1" noChangeShapeType="1"/>
            </p:cNvSpPr>
            <p:nvPr/>
          </p:nvSpPr>
          <p:spPr bwMode="auto">
            <a:xfrm>
              <a:off x="5424"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grpSp>
      <p:sp>
        <p:nvSpPr>
          <p:cNvPr id="1232033" name="AutoShape 161">
            <a:hlinkClick r:id="" action="ppaction://hlinkshowjump?jump=lastslideviewed" highlightClick="1"/>
          </p:cNvPr>
          <p:cNvSpPr>
            <a:spLocks noChangeArrowheads="1"/>
          </p:cNvSpPr>
          <p:nvPr/>
        </p:nvSpPr>
        <p:spPr bwMode="auto">
          <a:xfrm>
            <a:off x="8388350" y="260350"/>
            <a:ext cx="504825" cy="504825"/>
          </a:xfrm>
          <a:prstGeom prst="actionButtonReturn">
            <a:avLst/>
          </a:prstGeom>
          <a:solidFill>
            <a:srgbClr val="9999FF"/>
          </a:solidFill>
          <a:ln w="28575">
            <a:noFill/>
            <a:miter lim="800000"/>
            <a:headEnd/>
            <a:tailEnd/>
          </a:ln>
          <a:effectLst/>
        </p:spPr>
        <p:txBody>
          <a:bodyPr wrap="none" anchor="ctr"/>
          <a:lstStyle/>
          <a:p>
            <a:endParaRPr lang="zh-CN" altLang="en-US"/>
          </a:p>
        </p:txBody>
      </p:sp>
      <p:sp>
        <p:nvSpPr>
          <p:cNvPr id="1232034" name="Text Box 162"/>
          <p:cNvSpPr txBox="1">
            <a:spLocks noChangeArrowheads="1"/>
          </p:cNvSpPr>
          <p:nvPr/>
        </p:nvSpPr>
        <p:spPr bwMode="auto">
          <a:xfrm>
            <a:off x="2555875" y="2311400"/>
            <a:ext cx="865188"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M1</a:t>
            </a:r>
          </a:p>
        </p:txBody>
      </p:sp>
      <p:sp>
        <p:nvSpPr>
          <p:cNvPr id="1232035" name="Text Box 163"/>
          <p:cNvSpPr txBox="1">
            <a:spLocks noChangeArrowheads="1"/>
          </p:cNvSpPr>
          <p:nvPr/>
        </p:nvSpPr>
        <p:spPr bwMode="auto">
          <a:xfrm>
            <a:off x="4859338" y="2887663"/>
            <a:ext cx="865187"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M2</a:t>
            </a:r>
          </a:p>
        </p:txBody>
      </p:sp>
      <p:sp>
        <p:nvSpPr>
          <p:cNvPr id="1232036" name="Text Box 164"/>
          <p:cNvSpPr txBox="1">
            <a:spLocks noChangeArrowheads="1"/>
          </p:cNvSpPr>
          <p:nvPr/>
        </p:nvSpPr>
        <p:spPr bwMode="auto">
          <a:xfrm>
            <a:off x="7164388" y="3463925"/>
            <a:ext cx="865187"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M3</a:t>
            </a:r>
          </a:p>
        </p:txBody>
      </p:sp>
      <p:sp>
        <p:nvSpPr>
          <p:cNvPr id="1232037" name="Text Box 165"/>
          <p:cNvSpPr txBox="1">
            <a:spLocks noChangeArrowheads="1"/>
          </p:cNvSpPr>
          <p:nvPr/>
        </p:nvSpPr>
        <p:spPr bwMode="auto">
          <a:xfrm>
            <a:off x="1906588" y="402748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T1</a:t>
            </a:r>
          </a:p>
        </p:txBody>
      </p:sp>
      <p:sp>
        <p:nvSpPr>
          <p:cNvPr id="1232038" name="Text Box 166"/>
          <p:cNvSpPr txBox="1">
            <a:spLocks noChangeArrowheads="1"/>
          </p:cNvSpPr>
          <p:nvPr/>
        </p:nvSpPr>
        <p:spPr bwMode="auto">
          <a:xfrm>
            <a:off x="2470150" y="454501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T2</a:t>
            </a:r>
          </a:p>
        </p:txBody>
      </p:sp>
      <p:sp>
        <p:nvSpPr>
          <p:cNvPr id="1232039" name="Text Box 167"/>
          <p:cNvSpPr txBox="1">
            <a:spLocks noChangeArrowheads="1"/>
          </p:cNvSpPr>
          <p:nvPr/>
        </p:nvSpPr>
        <p:spPr bwMode="auto">
          <a:xfrm>
            <a:off x="3033713" y="508476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T3</a:t>
            </a:r>
          </a:p>
        </p:txBody>
      </p:sp>
      <p:sp>
        <p:nvSpPr>
          <p:cNvPr id="1232040" name="Text Box 168"/>
          <p:cNvSpPr txBox="1">
            <a:spLocks noChangeArrowheads="1"/>
          </p:cNvSpPr>
          <p:nvPr/>
        </p:nvSpPr>
        <p:spPr bwMode="auto">
          <a:xfrm>
            <a:off x="3563938" y="562451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T4</a:t>
            </a:r>
          </a:p>
        </p:txBody>
      </p:sp>
      <p:sp>
        <p:nvSpPr>
          <p:cNvPr id="1232041" name="Text Box 169"/>
          <p:cNvSpPr txBox="1">
            <a:spLocks noChangeArrowheads="1"/>
          </p:cNvSpPr>
          <p:nvPr/>
        </p:nvSpPr>
        <p:spPr bwMode="auto">
          <a:xfrm>
            <a:off x="4152900" y="401478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T1</a:t>
            </a:r>
          </a:p>
        </p:txBody>
      </p:sp>
      <p:sp>
        <p:nvSpPr>
          <p:cNvPr id="1232042" name="Text Box 170"/>
          <p:cNvSpPr txBox="1">
            <a:spLocks noChangeArrowheads="1"/>
          </p:cNvSpPr>
          <p:nvPr/>
        </p:nvSpPr>
        <p:spPr bwMode="auto">
          <a:xfrm>
            <a:off x="4716463" y="454501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T2</a:t>
            </a:r>
          </a:p>
        </p:txBody>
      </p:sp>
      <p:sp>
        <p:nvSpPr>
          <p:cNvPr id="1232043" name="Text Box 171"/>
          <p:cNvSpPr txBox="1">
            <a:spLocks noChangeArrowheads="1"/>
          </p:cNvSpPr>
          <p:nvPr/>
        </p:nvSpPr>
        <p:spPr bwMode="auto">
          <a:xfrm>
            <a:off x="5280025" y="508476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T3</a:t>
            </a:r>
          </a:p>
        </p:txBody>
      </p:sp>
      <p:sp>
        <p:nvSpPr>
          <p:cNvPr id="1232044" name="Text Box 172"/>
          <p:cNvSpPr txBox="1">
            <a:spLocks noChangeArrowheads="1"/>
          </p:cNvSpPr>
          <p:nvPr/>
        </p:nvSpPr>
        <p:spPr bwMode="auto">
          <a:xfrm>
            <a:off x="5842000" y="562451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T4</a:t>
            </a:r>
          </a:p>
        </p:txBody>
      </p:sp>
      <p:sp>
        <p:nvSpPr>
          <p:cNvPr id="1232045" name="Text Box 173"/>
          <p:cNvSpPr txBox="1">
            <a:spLocks noChangeArrowheads="1"/>
          </p:cNvSpPr>
          <p:nvPr/>
        </p:nvSpPr>
        <p:spPr bwMode="auto">
          <a:xfrm>
            <a:off x="6397625" y="404018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T1</a:t>
            </a:r>
          </a:p>
        </p:txBody>
      </p:sp>
      <p:sp>
        <p:nvSpPr>
          <p:cNvPr id="1232046" name="Text Box 174"/>
          <p:cNvSpPr txBox="1">
            <a:spLocks noChangeArrowheads="1"/>
          </p:cNvSpPr>
          <p:nvPr/>
        </p:nvSpPr>
        <p:spPr bwMode="auto">
          <a:xfrm>
            <a:off x="6961188" y="454501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T2</a:t>
            </a:r>
          </a:p>
        </p:txBody>
      </p:sp>
      <p:sp>
        <p:nvSpPr>
          <p:cNvPr id="1232047" name="Text Box 175"/>
          <p:cNvSpPr txBox="1">
            <a:spLocks noChangeArrowheads="1"/>
          </p:cNvSpPr>
          <p:nvPr/>
        </p:nvSpPr>
        <p:spPr bwMode="auto">
          <a:xfrm>
            <a:off x="7524750" y="508476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T3</a:t>
            </a:r>
          </a:p>
        </p:txBody>
      </p:sp>
      <p:sp>
        <p:nvSpPr>
          <p:cNvPr id="1232048" name="Text Box 176"/>
          <p:cNvSpPr txBox="1">
            <a:spLocks noChangeArrowheads="1"/>
          </p:cNvSpPr>
          <p:nvPr/>
        </p:nvSpPr>
        <p:spPr bwMode="auto">
          <a:xfrm>
            <a:off x="8086725" y="562451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T4</a:t>
            </a:r>
          </a:p>
        </p:txBody>
      </p:sp>
    </p:spTree>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D1B60EE-61F5-4235-9C0C-9ADC30ED3079}" type="slidenum">
              <a:rPr lang="zh-CN" altLang="en-US"/>
              <a:pPr/>
              <a:t>130</a:t>
            </a:fld>
            <a:endParaRPr lang="en-US" altLang="zh-CN"/>
          </a:p>
        </p:txBody>
      </p:sp>
      <p:sp>
        <p:nvSpPr>
          <p:cNvPr id="1234946"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二、多线程技术</a:t>
            </a:r>
          </a:p>
        </p:txBody>
      </p:sp>
      <p:sp>
        <p:nvSpPr>
          <p:cNvPr id="1234947" name="Rectangle 3"/>
          <p:cNvSpPr>
            <a:spLocks noGrp="1" noChangeArrowheads="1"/>
          </p:cNvSpPr>
          <p:nvPr>
            <p:ph type="body" idx="1"/>
          </p:nvPr>
        </p:nvSpPr>
        <p:spPr>
          <a:xfrm>
            <a:off x="179388" y="548680"/>
            <a:ext cx="8856662" cy="2376264"/>
          </a:xfrm>
        </p:spPr>
        <p:txBody>
          <a:bodyPr/>
          <a:lstStyle/>
          <a:p>
            <a:pPr>
              <a:spcBef>
                <a:spcPts val="300"/>
              </a:spcBef>
            </a:pPr>
            <a:r>
              <a:rPr lang="zh-CN" altLang="en-US"/>
              <a:t>多线程的实现方案：</a:t>
            </a:r>
          </a:p>
          <a:p>
            <a:pPr lvl="1">
              <a:spcBef>
                <a:spcPts val="300"/>
              </a:spcBef>
            </a:pPr>
            <a:r>
              <a:rPr lang="en-US" altLang="zh-CN"/>
              <a:t>Intel</a:t>
            </a:r>
            <a:r>
              <a:rPr lang="zh-CN" altLang="en-US"/>
              <a:t>：超线程，</a:t>
            </a:r>
            <a:r>
              <a:rPr lang="en-US" altLang="zh-CN">
                <a:solidFill>
                  <a:srgbClr val="FF0000"/>
                </a:solidFill>
              </a:rPr>
              <a:t>H</a:t>
            </a:r>
            <a:r>
              <a:rPr lang="en-US" altLang="zh-CN"/>
              <a:t>yper-</a:t>
            </a:r>
            <a:r>
              <a:rPr lang="en-US" altLang="zh-CN">
                <a:solidFill>
                  <a:srgbClr val="FF0000"/>
                </a:solidFill>
              </a:rPr>
              <a:t>T</a:t>
            </a:r>
            <a:r>
              <a:rPr lang="en-US" altLang="zh-CN"/>
              <a:t>hreading</a:t>
            </a:r>
          </a:p>
          <a:p>
            <a:pPr lvl="1">
              <a:spcBef>
                <a:spcPts val="300"/>
              </a:spcBef>
            </a:pPr>
            <a:r>
              <a:rPr lang="en-US" altLang="zh-CN"/>
              <a:t>Sun</a:t>
            </a:r>
            <a:r>
              <a:rPr lang="zh-CN" altLang="en-US"/>
              <a:t>：硬件多线程，</a:t>
            </a:r>
            <a:r>
              <a:rPr lang="en-US" altLang="zh-CN">
                <a:solidFill>
                  <a:srgbClr val="FF0000"/>
                </a:solidFill>
              </a:rPr>
              <a:t>H</a:t>
            </a:r>
            <a:r>
              <a:rPr lang="en-US" altLang="zh-CN"/>
              <a:t>ardware </a:t>
            </a:r>
            <a:r>
              <a:rPr lang="en-US" altLang="zh-CN">
                <a:solidFill>
                  <a:srgbClr val="FF0000"/>
                </a:solidFill>
              </a:rPr>
              <a:t>M</a:t>
            </a:r>
            <a:r>
              <a:rPr lang="en-US" altLang="zh-CN"/>
              <a:t>ulti-</a:t>
            </a:r>
            <a:r>
              <a:rPr lang="en-US" altLang="zh-CN">
                <a:solidFill>
                  <a:srgbClr val="FF0000"/>
                </a:solidFill>
              </a:rPr>
              <a:t>T</a:t>
            </a:r>
            <a:r>
              <a:rPr lang="en-US" altLang="zh-CN"/>
              <a:t>hreading</a:t>
            </a:r>
          </a:p>
          <a:p>
            <a:pPr lvl="1">
              <a:spcBef>
                <a:spcPts val="300"/>
              </a:spcBef>
            </a:pPr>
            <a:r>
              <a:rPr lang="en-US" altLang="zh-CN"/>
              <a:t>IBM</a:t>
            </a:r>
            <a:r>
              <a:rPr lang="zh-CN" altLang="en-US"/>
              <a:t>：硬件多线程、同时多线程</a:t>
            </a:r>
            <a:br>
              <a:rPr lang="zh-CN" altLang="en-US"/>
            </a:br>
            <a:r>
              <a:rPr lang="zh-CN" altLang="en-US"/>
              <a:t>              （</a:t>
            </a:r>
            <a:r>
              <a:rPr lang="en-US" altLang="zh-CN">
                <a:solidFill>
                  <a:srgbClr val="FF0000"/>
                </a:solidFill>
              </a:rPr>
              <a:t>S</a:t>
            </a:r>
            <a:r>
              <a:rPr lang="en-US" altLang="zh-CN"/>
              <a:t>imultaneous </a:t>
            </a:r>
            <a:r>
              <a:rPr lang="en-US" altLang="zh-CN">
                <a:solidFill>
                  <a:srgbClr val="FF0000"/>
                </a:solidFill>
              </a:rPr>
              <a:t>M</a:t>
            </a:r>
            <a:r>
              <a:rPr lang="en-US" altLang="zh-CN"/>
              <a:t>ulti-</a:t>
            </a:r>
            <a:r>
              <a:rPr lang="en-US" altLang="zh-CN">
                <a:solidFill>
                  <a:srgbClr val="FF0000"/>
                </a:solidFill>
              </a:rPr>
              <a:t>T</a:t>
            </a:r>
            <a:r>
              <a:rPr lang="en-US" altLang="zh-CN"/>
              <a:t>hreading</a:t>
            </a:r>
            <a:r>
              <a:rPr lang="zh-CN" altLang="en-US"/>
              <a:t>）</a:t>
            </a:r>
          </a:p>
        </p:txBody>
      </p:sp>
      <p:sp>
        <p:nvSpPr>
          <p:cNvPr id="6" name="Rectangle 3"/>
          <p:cNvSpPr txBox="1">
            <a:spLocks noChangeArrowheads="1"/>
          </p:cNvSpPr>
          <p:nvPr/>
        </p:nvSpPr>
        <p:spPr bwMode="auto">
          <a:xfrm>
            <a:off x="179512" y="2996952"/>
            <a:ext cx="8640960" cy="2880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多线程的两种方式：</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20725" lvl="1" indent="-365125" algn="l">
              <a:spcBef>
                <a:spcPts val="300"/>
              </a:spcBef>
              <a:buClr>
                <a:srgbClr val="FF6600"/>
              </a:buClr>
              <a:buSzPct val="75000"/>
              <a:buFont typeface="Wingdings" pitchFamily="2" charset="2"/>
              <a:buChar char="u"/>
            </a:pPr>
            <a:r>
              <a:rPr lang="zh-CN" altLang="en-US" sz="2800" kern="0" dirty="0" smtClean="0">
                <a:latin typeface="+mn-lt"/>
                <a:ea typeface="+mn-ea"/>
              </a:rPr>
              <a:t>垂直多线程</a:t>
            </a:r>
            <a:r>
              <a:rPr lang="en-US" altLang="zh-CN" sz="2800" kern="0" dirty="0" smtClean="0">
                <a:latin typeface="+mn-lt"/>
                <a:ea typeface="+mn-ea"/>
              </a:rPr>
              <a:t>VMT</a:t>
            </a:r>
            <a:r>
              <a:rPr lang="zh-CN" altLang="en-US" sz="2800" kern="0" dirty="0" smtClean="0">
                <a:latin typeface="+mn-lt"/>
                <a:ea typeface="+mn-ea"/>
              </a:rPr>
              <a:t>：在多个线程间切换运行</a:t>
            </a:r>
            <a:endParaRPr lang="en-US" altLang="zh-CN" sz="2800" kern="0" dirty="0" smtClean="0">
              <a:latin typeface="+mn-lt"/>
              <a:ea typeface="+mn-ea"/>
            </a:endParaRPr>
          </a:p>
          <a:p>
            <a:pPr marL="720725" lvl="1" indent="-365125" algn="l">
              <a:spcBef>
                <a:spcPts val="300"/>
              </a:spcBef>
              <a:buClr>
                <a:srgbClr val="FF6600"/>
              </a:buClr>
              <a:buSzPct val="75000"/>
              <a:buFont typeface="Wingdings" pitchFamily="2" charset="2"/>
              <a:buChar char="u"/>
            </a:pPr>
            <a:r>
              <a:rPr kumimoji="0" lang="zh-CN" altLang="en-US" sz="2800" b="1" i="0" u="none" strike="noStrike" kern="0" cap="none" spc="0" normalizeH="0" baseline="0" noProof="0" dirty="0" smtClean="0">
                <a:ln>
                  <a:noFill/>
                </a:ln>
                <a:solidFill>
                  <a:schemeClr val="tx1"/>
                </a:solidFill>
                <a:effectLst/>
                <a:uLnTx/>
                <a:uFillTx/>
                <a:latin typeface="+mn-lt"/>
                <a:ea typeface="+mn-ea"/>
              </a:rPr>
              <a:t>同时多线程</a:t>
            </a:r>
            <a:r>
              <a:rPr kumimoji="0" lang="en-US" altLang="zh-CN" sz="2800" b="1" i="0" u="none" strike="noStrike" kern="0" cap="none" spc="0" normalizeH="0" baseline="0" noProof="0" dirty="0" smtClean="0">
                <a:ln>
                  <a:noFill/>
                </a:ln>
                <a:solidFill>
                  <a:schemeClr val="tx1"/>
                </a:solidFill>
                <a:effectLst/>
                <a:uLnTx/>
                <a:uFillTx/>
                <a:latin typeface="+mn-lt"/>
                <a:ea typeface="+mn-ea"/>
              </a:rPr>
              <a:t>SMT</a:t>
            </a:r>
            <a:r>
              <a:rPr kumimoji="0" lang="zh-CN" altLang="en-US" sz="2800" b="1" i="0" u="none" strike="noStrike" kern="0" cap="none" spc="0" normalizeH="0" baseline="0" noProof="0" dirty="0" smtClean="0">
                <a:ln>
                  <a:noFill/>
                </a:ln>
                <a:solidFill>
                  <a:schemeClr val="tx1"/>
                </a:solidFill>
                <a:effectLst/>
                <a:uLnTx/>
                <a:uFillTx/>
                <a:latin typeface="+mn-lt"/>
                <a:ea typeface="+mn-ea"/>
              </a:rPr>
              <a:t>：多个线程的指令混杂执行</a:t>
            </a:r>
            <a:r>
              <a:rPr kumimoji="0" lang="en-US" altLang="zh-CN" sz="2800" b="1" i="0" u="none" strike="noStrike" kern="0" cap="none" spc="0" normalizeH="0" baseline="0" noProof="0" dirty="0" smtClean="0">
                <a:ln>
                  <a:noFill/>
                </a:ln>
                <a:solidFill>
                  <a:schemeClr val="tx1"/>
                </a:solidFill>
                <a:effectLst/>
                <a:uLnTx/>
                <a:uFillTx/>
                <a:latin typeface="+mn-lt"/>
                <a:ea typeface="+mn-ea"/>
              </a:rPr>
              <a:t/>
            </a:r>
            <a:br>
              <a:rPr kumimoji="0" lang="en-US" altLang="zh-CN" sz="2800" b="1" i="0" u="none" strike="noStrike" kern="0" cap="none" spc="0" normalizeH="0" baseline="0" noProof="0" dirty="0" smtClean="0">
                <a:ln>
                  <a:noFill/>
                </a:ln>
                <a:solidFill>
                  <a:schemeClr val="tx1"/>
                </a:solidFill>
                <a:effectLst/>
                <a:uLnTx/>
                <a:uFillTx/>
                <a:latin typeface="+mn-lt"/>
                <a:ea typeface="+mn-ea"/>
              </a:rPr>
            </a:br>
            <a:r>
              <a:rPr kumimoji="0" lang="en-US" altLang="zh-CN" sz="2800" b="1" i="0" u="none" strike="noStrike" kern="0" cap="none" spc="0" normalizeH="0" baseline="0" noProof="0" dirty="0" smtClean="0">
                <a:ln>
                  <a:noFill/>
                </a:ln>
                <a:solidFill>
                  <a:srgbClr val="006600"/>
                </a:solidFill>
                <a:effectLst/>
                <a:uLnTx/>
                <a:uFillTx/>
                <a:latin typeface="+mn-lt"/>
                <a:ea typeface="+mn-ea"/>
              </a:rPr>
              <a:t>Intel</a:t>
            </a:r>
            <a:r>
              <a:rPr kumimoji="0" lang="zh-CN" altLang="en-US" sz="2800" b="1" i="0" u="none" strike="noStrike" kern="0" cap="none" spc="0" normalizeH="0" baseline="0" noProof="0" dirty="0" smtClean="0">
                <a:ln>
                  <a:noFill/>
                </a:ln>
                <a:solidFill>
                  <a:srgbClr val="006600"/>
                </a:solidFill>
                <a:effectLst/>
                <a:uLnTx/>
                <a:uFillTx/>
                <a:latin typeface="+mn-lt"/>
                <a:ea typeface="+mn-ea"/>
              </a:rPr>
              <a:t>处理器的“超线程</a:t>
            </a:r>
            <a:r>
              <a:rPr lang="zh-CN" altLang="en-US" sz="2800" kern="0" dirty="0" smtClean="0">
                <a:solidFill>
                  <a:srgbClr val="006600"/>
                </a:solidFill>
                <a:latin typeface="+mn-lt"/>
                <a:ea typeface="+mn-ea"/>
              </a:rPr>
              <a:t>”</a:t>
            </a:r>
            <a:r>
              <a:rPr lang="en-US" altLang="zh-CN" sz="2800" kern="0" dirty="0" smtClean="0">
                <a:solidFill>
                  <a:srgbClr val="006600"/>
                </a:solidFill>
                <a:latin typeface="宋体" pitchFamily="2" charset="-122"/>
              </a:rPr>
              <a:t>(</a:t>
            </a:r>
            <a:r>
              <a:rPr lang="en-US" altLang="zh-CN" sz="2800" i="1" kern="0" dirty="0" smtClean="0">
                <a:solidFill>
                  <a:srgbClr val="006600"/>
                </a:solidFill>
                <a:latin typeface="+mn-lt"/>
                <a:ea typeface="+mn-ea"/>
              </a:rPr>
              <a:t>Hyper Threading</a:t>
            </a:r>
            <a:r>
              <a:rPr lang="en-US" altLang="zh-CN" sz="2800" kern="0" dirty="0" smtClean="0">
                <a:solidFill>
                  <a:srgbClr val="006600"/>
                </a:solidFill>
                <a:latin typeface="宋体" pitchFamily="2" charset="-122"/>
              </a:rPr>
              <a:t>)</a:t>
            </a:r>
            <a:r>
              <a:rPr lang="zh-CN" altLang="en-US" sz="2800" kern="0" dirty="0" smtClean="0">
                <a:solidFill>
                  <a:srgbClr val="006600"/>
                </a:solidFill>
                <a:latin typeface="+mn-lt"/>
                <a:ea typeface="+mn-ea"/>
              </a:rPr>
              <a:t>是</a:t>
            </a:r>
            <a:r>
              <a:rPr lang="en-US" altLang="zh-CN" sz="2800" kern="0" dirty="0" smtClean="0">
                <a:solidFill>
                  <a:srgbClr val="006600"/>
                </a:solidFill>
                <a:latin typeface="+mn-lt"/>
                <a:ea typeface="+mn-ea"/>
              </a:rPr>
              <a:t/>
            </a:r>
            <a:br>
              <a:rPr lang="en-US" altLang="zh-CN" sz="2800" kern="0" dirty="0" smtClean="0">
                <a:solidFill>
                  <a:srgbClr val="006600"/>
                </a:solidFill>
                <a:latin typeface="+mn-lt"/>
                <a:ea typeface="+mn-ea"/>
              </a:rPr>
            </a:br>
            <a:r>
              <a:rPr lang="zh-CN" altLang="en-US" sz="2800" kern="0" dirty="0" smtClean="0">
                <a:solidFill>
                  <a:srgbClr val="006600"/>
                </a:solidFill>
                <a:latin typeface="+mn-lt"/>
                <a:ea typeface="+mn-ea"/>
              </a:rPr>
              <a:t>市场策略上的名称，指 </a:t>
            </a:r>
            <a:r>
              <a:rPr lang="en-US" altLang="zh-CN" sz="2800" kern="0" dirty="0" smtClean="0">
                <a:solidFill>
                  <a:srgbClr val="006600"/>
                </a:solidFill>
                <a:latin typeface="+mn-lt"/>
                <a:ea typeface="+mn-ea"/>
              </a:rPr>
              <a:t>Nehalem </a:t>
            </a:r>
            <a:r>
              <a:rPr lang="zh-CN" altLang="en-US" sz="2800" kern="0" dirty="0" smtClean="0">
                <a:solidFill>
                  <a:srgbClr val="006600"/>
                </a:solidFill>
                <a:latin typeface="+mn-lt"/>
                <a:ea typeface="+mn-ea"/>
              </a:rPr>
              <a:t>构架处理器</a:t>
            </a:r>
            <a:r>
              <a:rPr lang="en-US" altLang="zh-CN" sz="2800" kern="0" dirty="0" smtClean="0">
                <a:solidFill>
                  <a:srgbClr val="006600"/>
                </a:solidFill>
                <a:latin typeface="+mn-lt"/>
                <a:ea typeface="+mn-ea"/>
              </a:rPr>
              <a:t/>
            </a:r>
            <a:br>
              <a:rPr lang="en-US" altLang="zh-CN" sz="2800" kern="0" dirty="0" smtClean="0">
                <a:solidFill>
                  <a:srgbClr val="006600"/>
                </a:solidFill>
                <a:latin typeface="+mn-lt"/>
                <a:ea typeface="+mn-ea"/>
              </a:rPr>
            </a:br>
            <a:r>
              <a:rPr lang="zh-CN" altLang="en-US" sz="2800" kern="0" dirty="0" smtClean="0">
                <a:solidFill>
                  <a:srgbClr val="006600"/>
                </a:solidFill>
                <a:latin typeface="+mn-lt"/>
                <a:ea typeface="+mn-ea"/>
              </a:rPr>
              <a:t>支持的</a:t>
            </a:r>
            <a:r>
              <a:rPr lang="en-US" altLang="zh-CN" sz="2800" kern="0" dirty="0" smtClean="0">
                <a:solidFill>
                  <a:srgbClr val="006600"/>
                </a:solidFill>
                <a:latin typeface="+mn-lt"/>
                <a:ea typeface="+mn-ea"/>
              </a:rPr>
              <a:t>SMT</a:t>
            </a:r>
            <a:r>
              <a:rPr lang="zh-CN" altLang="en-US" sz="2800" kern="0" dirty="0" smtClean="0">
                <a:solidFill>
                  <a:srgbClr val="006600"/>
                </a:solidFill>
                <a:latin typeface="+mn-lt"/>
                <a:ea typeface="+mn-ea"/>
              </a:rPr>
              <a:t>多线程。</a:t>
            </a:r>
            <a:endParaRPr kumimoji="0" lang="zh-CN" altLang="en-US" sz="2800" b="1" i="0" u="none" strike="noStrike" kern="0" cap="none" spc="0" normalizeH="0" baseline="0" noProof="0" dirty="0">
              <a:ln>
                <a:noFill/>
              </a:ln>
              <a:solidFill>
                <a:srgbClr val="006600"/>
              </a:solidFill>
              <a:effectLst/>
              <a:uLnTx/>
              <a:uFillTx/>
              <a:latin typeface="+mn-lt"/>
              <a:ea typeface="+mn-ea"/>
            </a:endParaRPr>
          </a:p>
        </p:txBody>
      </p:sp>
      <p:sp>
        <p:nvSpPr>
          <p:cNvPr id="7" name="矩形 6"/>
          <p:cNvSpPr/>
          <p:nvPr/>
        </p:nvSpPr>
        <p:spPr bwMode="auto">
          <a:xfrm>
            <a:off x="0" y="2924944"/>
            <a:ext cx="9144000" cy="72008"/>
          </a:xfrm>
          <a:prstGeom prst="rect">
            <a:avLst/>
          </a:prstGeom>
          <a:gradFill flip="none" rotWithShape="1">
            <a:gsLst>
              <a:gs pos="0">
                <a:srgbClr val="FF3399"/>
              </a:gs>
              <a:gs pos="25000">
                <a:srgbClr val="FF6633"/>
              </a:gs>
              <a:gs pos="50000">
                <a:srgbClr val="FFFF00"/>
              </a:gs>
              <a:gs pos="75000">
                <a:srgbClr val="01A78F"/>
              </a:gs>
              <a:gs pos="100000">
                <a:srgbClr val="3366FF"/>
              </a:gs>
            </a:gsLst>
            <a:lin ang="0" scaled="0"/>
            <a:tileRect/>
          </a:gra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Rectangle 3"/>
          <p:cNvSpPr txBox="1">
            <a:spLocks noChangeArrowheads="1"/>
          </p:cNvSpPr>
          <p:nvPr/>
        </p:nvSpPr>
        <p:spPr bwMode="auto">
          <a:xfrm>
            <a:off x="72008" y="5661248"/>
            <a:ext cx="9036496" cy="1008112"/>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R="0" lvl="0" algn="r" defTabSz="914400" rtl="0" eaLnBrk="1" fontAlgn="base" latinLnBrk="0" hangingPunct="1">
              <a:lnSpc>
                <a:spcPct val="100000"/>
              </a:lnSpc>
              <a:spcBef>
                <a:spcPts val="0"/>
              </a:spcBef>
              <a:spcAft>
                <a:spcPct val="0"/>
              </a:spcAft>
              <a:buClr>
                <a:schemeClr val="bg2"/>
              </a:buClr>
              <a:buSzPct val="75000"/>
              <a:tabLst/>
              <a:defRPr/>
            </a:pPr>
            <a:r>
              <a:rPr kumimoji="0" lang="en-US" altLang="zh-CN" sz="2800" b="1" i="0" u="none" strike="noStrike" kern="0" cap="none" spc="0" normalizeH="0" baseline="0" noProof="0" smtClean="0">
                <a:ln>
                  <a:noFill/>
                </a:ln>
                <a:solidFill>
                  <a:srgbClr val="0000FF"/>
                </a:solidFill>
                <a:effectLst/>
                <a:uLnTx/>
                <a:uFillTx/>
                <a:latin typeface="+mn-lt"/>
                <a:ea typeface="+mn-ea"/>
              </a:rPr>
              <a:t>《</a:t>
            </a:r>
            <a:r>
              <a:rPr kumimoji="0" lang="zh-CN" altLang="en-US" sz="2800" b="1" i="0" u="none" strike="noStrike" kern="0" cap="none" spc="0" normalizeH="0" baseline="0" noProof="0" smtClean="0">
                <a:ln>
                  <a:noFill/>
                </a:ln>
                <a:solidFill>
                  <a:srgbClr val="0000FF"/>
                </a:solidFill>
                <a:effectLst/>
                <a:uLnTx/>
                <a:uFillTx/>
                <a:latin typeface="+mn-lt"/>
                <a:ea typeface="+mn-ea"/>
              </a:rPr>
              <a:t>支撑处理器的技术</a:t>
            </a:r>
            <a:r>
              <a:rPr kumimoji="0" lang="en-US" altLang="zh-CN" sz="2800" b="1" i="0" u="none" strike="noStrike" kern="0" cap="none" spc="0" normalizeH="0" baseline="0" noProof="0" smtClean="0">
                <a:ln>
                  <a:noFill/>
                </a:ln>
                <a:solidFill>
                  <a:srgbClr val="0000FF"/>
                </a:solidFill>
                <a:effectLst/>
                <a:uLnTx/>
                <a:uFillTx/>
                <a:latin typeface="+mn-lt"/>
                <a:ea typeface="+mn-ea"/>
              </a:rPr>
              <a:t>——</a:t>
            </a:r>
            <a:r>
              <a:rPr kumimoji="0" lang="zh-CN" altLang="en-US" sz="2800" b="1" i="0" u="none" strike="noStrike" kern="0" cap="none" spc="0" normalizeH="0" baseline="0" noProof="0" smtClean="0">
                <a:ln>
                  <a:noFill/>
                </a:ln>
                <a:solidFill>
                  <a:srgbClr val="0000FF"/>
                </a:solidFill>
                <a:effectLst/>
                <a:uLnTx/>
                <a:uFillTx/>
                <a:latin typeface="+mn-lt"/>
                <a:ea typeface="+mn-ea"/>
              </a:rPr>
              <a:t>永无止境地追求速度的世界</a:t>
            </a:r>
            <a:r>
              <a:rPr kumimoji="0" lang="en-US" altLang="zh-CN" sz="2800" b="1" i="0" u="none" strike="noStrike" kern="0" cap="none" spc="0" normalizeH="0" baseline="0" noProof="0" smtClean="0">
                <a:ln>
                  <a:noFill/>
                </a:ln>
                <a:solidFill>
                  <a:srgbClr val="0000FF"/>
                </a:solidFill>
                <a:effectLst/>
                <a:uLnTx/>
                <a:uFillTx/>
                <a:latin typeface="+mn-lt"/>
                <a:ea typeface="+mn-ea"/>
              </a:rPr>
              <a:t>》</a:t>
            </a:r>
          </a:p>
          <a:p>
            <a:pPr marR="0" lvl="0" algn="l" defTabSz="914400" rtl="0" eaLnBrk="1" fontAlgn="base" latinLnBrk="0" hangingPunct="1">
              <a:lnSpc>
                <a:spcPct val="100000"/>
              </a:lnSpc>
              <a:spcBef>
                <a:spcPts val="0"/>
              </a:spcBef>
              <a:spcAft>
                <a:spcPct val="0"/>
              </a:spcAft>
              <a:buClr>
                <a:schemeClr val="bg2"/>
              </a:buClr>
              <a:buSzPct val="75000"/>
              <a:tabLst/>
              <a:defRPr/>
            </a:pPr>
            <a:r>
              <a:rPr lang="en-US" altLang="zh-CN" sz="2800" kern="0" smtClean="0">
                <a:solidFill>
                  <a:srgbClr val="0000FF"/>
                </a:solidFill>
                <a:latin typeface="+mn-lt"/>
                <a:ea typeface="+mn-ea"/>
              </a:rPr>
              <a:t>						Hisa Ando </a:t>
            </a:r>
            <a:r>
              <a:rPr lang="zh-CN" altLang="en-US" sz="2800" kern="0" smtClean="0">
                <a:solidFill>
                  <a:srgbClr val="0000FF"/>
                </a:solidFill>
                <a:latin typeface="+mn-lt"/>
                <a:ea typeface="+mn-ea"/>
              </a:rPr>
              <a:t>著</a:t>
            </a:r>
            <a:endParaRPr kumimoji="0" lang="zh-CN" altLang="en-US" sz="2800" b="1" i="0" u="none" strike="noStrike" kern="0" cap="none" spc="0" normalizeH="0" baseline="0" noProof="0">
              <a:ln>
                <a:noFill/>
              </a:ln>
              <a:solidFill>
                <a:srgbClr val="0000FF"/>
              </a:solidFill>
              <a:effectLst/>
              <a:uLnTx/>
              <a:uFillTx/>
              <a:latin typeface="+mn-lt"/>
              <a:ea typeface="+mn-ea"/>
            </a:endParaRPr>
          </a:p>
        </p:txBody>
      </p:sp>
      <p:sp>
        <p:nvSpPr>
          <p:cNvPr id="10" name="TextBox 9"/>
          <p:cNvSpPr txBox="1"/>
          <p:nvPr/>
        </p:nvSpPr>
        <p:spPr>
          <a:xfrm>
            <a:off x="7452320" y="620688"/>
            <a:ext cx="1152128" cy="523220"/>
          </a:xfrm>
          <a:prstGeom prst="rect">
            <a:avLst/>
          </a:prstGeom>
          <a:noFill/>
        </p:spPr>
        <p:txBody>
          <a:bodyPr wrap="square" rtlCol="0">
            <a:spAutoFit/>
          </a:bodyPr>
          <a:lstStyle/>
          <a:p>
            <a:r>
              <a:rPr lang="zh-CN" altLang="en-US" sz="2800" smtClean="0">
                <a:solidFill>
                  <a:srgbClr val="0000FF"/>
                </a:solidFill>
              </a:rPr>
              <a:t>教材</a:t>
            </a:r>
            <a:endParaRPr lang="zh-CN" altLang="en-US" sz="2800">
              <a:solidFill>
                <a:srgbClr val="0000FF"/>
              </a:solidFill>
            </a:endParaRPr>
          </a:p>
        </p:txBody>
      </p:sp>
      <p:sp>
        <p:nvSpPr>
          <p:cNvPr id="11" name="动作按钮: 信息 10">
            <a:hlinkClick r:id="rId3" action="ppaction://hlinksldjump" highlightClick="1"/>
          </p:cNvPr>
          <p:cNvSpPr/>
          <p:nvPr/>
        </p:nvSpPr>
        <p:spPr bwMode="auto">
          <a:xfrm>
            <a:off x="8316416" y="3356992"/>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下箭头 12"/>
          <p:cNvSpPr/>
          <p:nvPr/>
        </p:nvSpPr>
        <p:spPr bwMode="auto">
          <a:xfrm>
            <a:off x="3995936" y="1412776"/>
            <a:ext cx="288032" cy="432048"/>
          </a:xfrm>
          <a:prstGeom prst="downArrow">
            <a:avLst/>
          </a:prstGeom>
          <a:solidFill>
            <a:srgbClr val="6699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下箭头 32"/>
          <p:cNvSpPr/>
          <p:nvPr/>
        </p:nvSpPr>
        <p:spPr bwMode="auto">
          <a:xfrm>
            <a:off x="3995936" y="2564904"/>
            <a:ext cx="288032" cy="576064"/>
          </a:xfrm>
          <a:prstGeom prst="downArrow">
            <a:avLst/>
          </a:prstGeom>
          <a:solidFill>
            <a:srgbClr val="6699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下箭头 33"/>
          <p:cNvSpPr/>
          <p:nvPr/>
        </p:nvSpPr>
        <p:spPr bwMode="auto">
          <a:xfrm>
            <a:off x="3995936" y="4797152"/>
            <a:ext cx="288032" cy="432048"/>
          </a:xfrm>
          <a:prstGeom prst="downArrow">
            <a:avLst/>
          </a:prstGeom>
          <a:solidFill>
            <a:srgbClr val="6699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灯片编号占位符 4"/>
          <p:cNvSpPr>
            <a:spLocks noGrp="1"/>
          </p:cNvSpPr>
          <p:nvPr>
            <p:ph type="sldNum" sz="quarter" idx="11"/>
          </p:nvPr>
        </p:nvSpPr>
        <p:spPr/>
        <p:txBody>
          <a:bodyPr/>
          <a:lstStyle/>
          <a:p>
            <a:fld id="{5D1B60EE-61F5-4235-9C0C-9ADC30ED3079}" type="slidenum">
              <a:rPr lang="zh-CN" altLang="en-US"/>
              <a:pPr/>
              <a:t>131</a:t>
            </a:fld>
            <a:endParaRPr lang="en-US" altLang="zh-CN"/>
          </a:p>
        </p:txBody>
      </p:sp>
      <p:sp>
        <p:nvSpPr>
          <p:cNvPr id="1234946"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二、多线程技术</a:t>
            </a:r>
          </a:p>
        </p:txBody>
      </p:sp>
      <p:sp>
        <p:nvSpPr>
          <p:cNvPr id="9" name="内容占位符 8"/>
          <p:cNvSpPr>
            <a:spLocks noGrp="1"/>
          </p:cNvSpPr>
          <p:nvPr>
            <p:ph idx="1"/>
          </p:nvPr>
        </p:nvSpPr>
        <p:spPr>
          <a:xfrm>
            <a:off x="1475656" y="5877271"/>
            <a:ext cx="5770984" cy="576065"/>
          </a:xfrm>
        </p:spPr>
        <p:txBody>
          <a:bodyPr/>
          <a:lstStyle/>
          <a:p>
            <a:pPr marL="0" indent="0" algn="ctr">
              <a:buNone/>
            </a:pPr>
            <a:r>
              <a:rPr lang="en-US" altLang="zh-CN" smtClean="0"/>
              <a:t>SMT</a:t>
            </a:r>
            <a:r>
              <a:rPr lang="zh-CN" altLang="en-US" smtClean="0"/>
              <a:t>方式下交替读取指令</a:t>
            </a:r>
            <a:endParaRPr lang="zh-CN" altLang="en-US"/>
          </a:p>
        </p:txBody>
      </p:sp>
      <p:sp>
        <p:nvSpPr>
          <p:cNvPr id="11" name="矩形 10"/>
          <p:cNvSpPr/>
          <p:nvPr/>
        </p:nvSpPr>
        <p:spPr bwMode="auto">
          <a:xfrm>
            <a:off x="3635896" y="1844824"/>
            <a:ext cx="1008112" cy="720080"/>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指令</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
            </a:r>
            <a:b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b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获取</a:t>
            </a:r>
          </a:p>
        </p:txBody>
      </p:sp>
      <p:sp>
        <p:nvSpPr>
          <p:cNvPr id="12" name="矩形 11"/>
          <p:cNvSpPr/>
          <p:nvPr/>
        </p:nvSpPr>
        <p:spPr bwMode="auto">
          <a:xfrm>
            <a:off x="3347864" y="836712"/>
            <a:ext cx="1584176" cy="576064"/>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指令缓存</a:t>
            </a:r>
          </a:p>
        </p:txBody>
      </p:sp>
      <p:sp>
        <p:nvSpPr>
          <p:cNvPr id="14" name="矩形 13"/>
          <p:cNvSpPr/>
          <p:nvPr/>
        </p:nvSpPr>
        <p:spPr bwMode="auto">
          <a:xfrm>
            <a:off x="5076056" y="1844824"/>
            <a:ext cx="1872208" cy="720080"/>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线程</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mtClean="0"/>
              <a:t>程序计数器</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6" name="直接箭头连接符 15"/>
          <p:cNvCxnSpPr/>
          <p:nvPr/>
        </p:nvCxnSpPr>
        <p:spPr bwMode="auto">
          <a:xfrm flipH="1">
            <a:off x="4644008" y="2204864"/>
            <a:ext cx="432048" cy="0"/>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18" name="矩形 17"/>
          <p:cNvSpPr/>
          <p:nvPr/>
        </p:nvSpPr>
        <p:spPr bwMode="auto">
          <a:xfrm>
            <a:off x="1331640" y="1844824"/>
            <a:ext cx="1872208" cy="720080"/>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线程</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mtClean="0"/>
              <a:t>程序计数器</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a:off x="3203848" y="2204864"/>
            <a:ext cx="432048" cy="0"/>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20" name="矩形 19"/>
          <p:cNvSpPr/>
          <p:nvPr/>
        </p:nvSpPr>
        <p:spPr bwMode="auto">
          <a:xfrm>
            <a:off x="3563888" y="4437112"/>
            <a:ext cx="1152128" cy="360040"/>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CC0099"/>
                </a:solidFill>
                <a:effectLst/>
                <a:latin typeface="Times New Roman" pitchFamily="18" charset="0"/>
                <a:ea typeface="宋体" pitchFamily="2" charset="-122"/>
              </a:rPr>
              <a:t>线程</a:t>
            </a:r>
            <a:r>
              <a:rPr kumimoji="0" lang="en-US" altLang="zh-CN" sz="2400" b="1" i="0" u="none" strike="noStrike" cap="none" normalizeH="0" baseline="0" smtClean="0">
                <a:ln>
                  <a:noFill/>
                </a:ln>
                <a:solidFill>
                  <a:srgbClr val="CC0099"/>
                </a:solidFill>
                <a:effectLst/>
                <a:latin typeface="Times New Roman" pitchFamily="18" charset="0"/>
                <a:ea typeface="宋体" pitchFamily="2" charset="-122"/>
              </a:rPr>
              <a:t>1</a:t>
            </a:r>
            <a:endParaRPr kumimoji="0" lang="zh-CN" altLang="en-US" sz="2400" b="1" i="0" u="none" strike="noStrike" cap="none" normalizeH="0" baseline="0" smtClean="0">
              <a:ln>
                <a:noFill/>
              </a:ln>
              <a:solidFill>
                <a:srgbClr val="CC0099"/>
              </a:solidFill>
              <a:effectLst/>
              <a:latin typeface="Times New Roman" pitchFamily="18" charset="0"/>
              <a:ea typeface="宋体" pitchFamily="2" charset="-122"/>
            </a:endParaRPr>
          </a:p>
        </p:txBody>
      </p:sp>
      <p:sp>
        <p:nvSpPr>
          <p:cNvPr id="21" name="矩形 20"/>
          <p:cNvSpPr/>
          <p:nvPr/>
        </p:nvSpPr>
        <p:spPr bwMode="auto">
          <a:xfrm>
            <a:off x="3563888" y="4077072"/>
            <a:ext cx="1152128" cy="360040"/>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FF"/>
                </a:solidFill>
                <a:effectLst/>
                <a:latin typeface="Times New Roman" pitchFamily="18" charset="0"/>
                <a:ea typeface="宋体" pitchFamily="2" charset="-122"/>
              </a:rPr>
              <a:t>线程</a:t>
            </a:r>
            <a:r>
              <a:rPr kumimoji="0" lang="en-US" altLang="zh-CN" sz="2400" b="1" i="0" u="none" strike="noStrike" cap="none" normalizeH="0" baseline="0" smtClean="0">
                <a:ln>
                  <a:noFill/>
                </a:ln>
                <a:solidFill>
                  <a:srgbClr val="0000FF"/>
                </a:solidFill>
                <a:effectLst/>
                <a:latin typeface="Times New Roman" pitchFamily="18" charset="0"/>
                <a:ea typeface="宋体" pitchFamily="2" charset="-122"/>
              </a:rPr>
              <a:t>2</a:t>
            </a:r>
            <a:endParaRPr kumimoji="0" lang="zh-CN" altLang="en-US" sz="2400" b="1" i="0" u="none" strike="noStrike" cap="none" normalizeH="0" baseline="0" smtClean="0">
              <a:ln>
                <a:noFill/>
              </a:ln>
              <a:solidFill>
                <a:srgbClr val="0000FF"/>
              </a:solidFill>
              <a:effectLst/>
              <a:latin typeface="Times New Roman" pitchFamily="18" charset="0"/>
              <a:ea typeface="宋体" pitchFamily="2" charset="-122"/>
            </a:endParaRPr>
          </a:p>
        </p:txBody>
      </p:sp>
      <p:sp>
        <p:nvSpPr>
          <p:cNvPr id="22" name="矩形 21"/>
          <p:cNvSpPr/>
          <p:nvPr/>
        </p:nvSpPr>
        <p:spPr bwMode="auto">
          <a:xfrm>
            <a:off x="3563888" y="3717032"/>
            <a:ext cx="1152128" cy="360040"/>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CC0099"/>
                </a:solidFill>
                <a:effectLst/>
                <a:latin typeface="Times New Roman" pitchFamily="18" charset="0"/>
                <a:ea typeface="宋体" pitchFamily="2" charset="-122"/>
              </a:rPr>
              <a:t>线程</a:t>
            </a:r>
            <a:r>
              <a:rPr kumimoji="0" lang="en-US" altLang="zh-CN" sz="2400" b="1" i="0" u="none" strike="noStrike" cap="none" normalizeH="0" baseline="0" smtClean="0">
                <a:ln>
                  <a:noFill/>
                </a:ln>
                <a:solidFill>
                  <a:srgbClr val="CC0099"/>
                </a:solidFill>
                <a:effectLst/>
                <a:latin typeface="Times New Roman" pitchFamily="18" charset="0"/>
                <a:ea typeface="宋体" pitchFamily="2" charset="-122"/>
              </a:rPr>
              <a:t>1</a:t>
            </a:r>
            <a:endParaRPr kumimoji="0" lang="zh-CN" altLang="en-US" sz="2400" b="1" i="0" u="none" strike="noStrike" cap="none" normalizeH="0" baseline="0" smtClean="0">
              <a:ln>
                <a:noFill/>
              </a:ln>
              <a:solidFill>
                <a:srgbClr val="CC0099"/>
              </a:solidFill>
              <a:effectLst/>
              <a:latin typeface="Times New Roman" pitchFamily="18" charset="0"/>
              <a:ea typeface="宋体" pitchFamily="2" charset="-122"/>
            </a:endParaRPr>
          </a:p>
        </p:txBody>
      </p:sp>
      <p:sp>
        <p:nvSpPr>
          <p:cNvPr id="23" name="矩形 22"/>
          <p:cNvSpPr/>
          <p:nvPr/>
        </p:nvSpPr>
        <p:spPr bwMode="auto">
          <a:xfrm>
            <a:off x="3563888" y="3356992"/>
            <a:ext cx="1152128" cy="360040"/>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FF"/>
                </a:solidFill>
                <a:effectLst/>
                <a:latin typeface="Times New Roman" pitchFamily="18" charset="0"/>
                <a:ea typeface="宋体" pitchFamily="2" charset="-122"/>
              </a:rPr>
              <a:t>线程</a:t>
            </a:r>
            <a:r>
              <a:rPr kumimoji="0" lang="en-US" altLang="zh-CN" sz="2400" b="1" i="0" u="none" strike="noStrike" cap="none" normalizeH="0" baseline="0" smtClean="0">
                <a:ln>
                  <a:noFill/>
                </a:ln>
                <a:solidFill>
                  <a:srgbClr val="0000FF"/>
                </a:solidFill>
                <a:effectLst/>
                <a:latin typeface="Times New Roman" pitchFamily="18" charset="0"/>
                <a:ea typeface="宋体" pitchFamily="2" charset="-122"/>
              </a:rPr>
              <a:t>2</a:t>
            </a:r>
            <a:endParaRPr kumimoji="0" lang="zh-CN" altLang="en-US" sz="2400" b="1" i="0" u="none" strike="noStrike" cap="none" normalizeH="0" baseline="0" smtClean="0">
              <a:ln>
                <a:noFill/>
              </a:ln>
              <a:solidFill>
                <a:srgbClr val="0000FF"/>
              </a:solidFill>
              <a:effectLst/>
              <a:latin typeface="Times New Roman" pitchFamily="18" charset="0"/>
              <a:ea typeface="宋体" pitchFamily="2" charset="-122"/>
            </a:endParaRPr>
          </a:p>
        </p:txBody>
      </p:sp>
      <p:grpSp>
        <p:nvGrpSpPr>
          <p:cNvPr id="32" name="组合 31"/>
          <p:cNvGrpSpPr/>
          <p:nvPr/>
        </p:nvGrpSpPr>
        <p:grpSpPr>
          <a:xfrm>
            <a:off x="3563888" y="2996952"/>
            <a:ext cx="1152128" cy="1800200"/>
            <a:chOff x="2987824" y="3429000"/>
            <a:chExt cx="1152128" cy="1800200"/>
          </a:xfrm>
        </p:grpSpPr>
        <p:cxnSp>
          <p:nvCxnSpPr>
            <p:cNvPr id="25" name="直接连接符 24"/>
            <p:cNvCxnSpPr/>
            <p:nvPr/>
          </p:nvCxnSpPr>
          <p:spPr bwMode="auto">
            <a:xfrm>
              <a:off x="2987824" y="3429000"/>
              <a:ext cx="0" cy="1800200"/>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4139952" y="3429000"/>
              <a:ext cx="0" cy="1800200"/>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2987824" y="5229200"/>
              <a:ext cx="1152128" cy="0"/>
            </a:xfrm>
            <a:prstGeom prst="line">
              <a:avLst/>
            </a:prstGeom>
            <a:solidFill>
              <a:srgbClr val="FFFFFF"/>
            </a:solidFill>
            <a:ln w="57150" cap="flat" cmpd="sng" algn="ctr">
              <a:solidFill>
                <a:schemeClr val="tx1"/>
              </a:solidFill>
              <a:prstDash val="solid"/>
              <a:round/>
              <a:headEnd type="none" w="med" len="med"/>
              <a:tailEnd type="none" w="med" len="med"/>
            </a:ln>
            <a:effectLst/>
          </p:spPr>
        </p:cxnSp>
      </p:grpSp>
      <p:sp>
        <p:nvSpPr>
          <p:cNvPr id="35" name="TextBox 34"/>
          <p:cNvSpPr txBox="1"/>
          <p:nvPr/>
        </p:nvSpPr>
        <p:spPr>
          <a:xfrm>
            <a:off x="1331640" y="2996952"/>
            <a:ext cx="2232248" cy="461665"/>
          </a:xfrm>
          <a:prstGeom prst="rect">
            <a:avLst/>
          </a:prstGeom>
          <a:noFill/>
        </p:spPr>
        <p:txBody>
          <a:bodyPr wrap="square" rtlCol="0">
            <a:spAutoFit/>
          </a:bodyPr>
          <a:lstStyle/>
          <a:p>
            <a:pPr algn="r"/>
            <a:r>
              <a:rPr lang="zh-CN" altLang="en-US" smtClean="0">
                <a:solidFill>
                  <a:srgbClr val="FF0000"/>
                </a:solidFill>
              </a:rPr>
              <a:t>指令缓冲区</a:t>
            </a:r>
            <a:endParaRPr lang="zh-CN" altLang="en-US">
              <a:solidFill>
                <a:srgbClr val="FF0000"/>
              </a:solidFill>
            </a:endParaRPr>
          </a:p>
        </p:txBody>
      </p:sp>
      <p:sp>
        <p:nvSpPr>
          <p:cNvPr id="36" name="TextBox 35"/>
          <p:cNvSpPr txBox="1"/>
          <p:nvPr/>
        </p:nvSpPr>
        <p:spPr>
          <a:xfrm>
            <a:off x="5724128" y="836712"/>
            <a:ext cx="2376264" cy="461665"/>
          </a:xfrm>
          <a:prstGeom prst="rect">
            <a:avLst/>
          </a:prstGeom>
          <a:noFill/>
        </p:spPr>
        <p:txBody>
          <a:bodyPr wrap="square" rtlCol="0">
            <a:spAutoFit/>
          </a:bodyPr>
          <a:lstStyle/>
          <a:p>
            <a:pPr algn="l"/>
            <a:r>
              <a:rPr lang="zh-CN" altLang="en-US" smtClean="0">
                <a:solidFill>
                  <a:srgbClr val="FF0000"/>
                </a:solidFill>
              </a:rPr>
              <a:t>交替地取指令</a:t>
            </a:r>
            <a:endParaRPr lang="zh-CN" altLang="en-US">
              <a:solidFill>
                <a:srgbClr val="FF0000"/>
              </a:solidFill>
            </a:endParaRPr>
          </a:p>
        </p:txBody>
      </p:sp>
      <p:cxnSp>
        <p:nvCxnSpPr>
          <p:cNvPr id="38" name="直接箭头连接符 37"/>
          <p:cNvCxnSpPr/>
          <p:nvPr/>
        </p:nvCxnSpPr>
        <p:spPr bwMode="auto">
          <a:xfrm flipH="1">
            <a:off x="4716016" y="1196752"/>
            <a:ext cx="1080120" cy="576064"/>
          </a:xfrm>
          <a:prstGeom prst="straightConnector1">
            <a:avLst/>
          </a:prstGeom>
          <a:solidFill>
            <a:srgbClr val="FFFFFF"/>
          </a:solidFill>
          <a:ln w="19050" cap="flat" cmpd="sng" algn="ctr">
            <a:solidFill>
              <a:srgbClr val="FF0066"/>
            </a:solidFill>
            <a:prstDash val="solid"/>
            <a:round/>
            <a:headEnd type="none" w="med" len="med"/>
            <a:tailEnd type="triangle" w="med" len="lg"/>
          </a:ln>
          <a:effectLst/>
        </p:spPr>
      </p:cxnSp>
      <p:sp>
        <p:nvSpPr>
          <p:cNvPr id="40" name="TextBox 39"/>
          <p:cNvSpPr txBox="1"/>
          <p:nvPr/>
        </p:nvSpPr>
        <p:spPr>
          <a:xfrm>
            <a:off x="5292080" y="4005064"/>
            <a:ext cx="2376264" cy="830997"/>
          </a:xfrm>
          <a:prstGeom prst="rect">
            <a:avLst/>
          </a:prstGeom>
          <a:noFill/>
        </p:spPr>
        <p:txBody>
          <a:bodyPr wrap="square" rtlCol="0">
            <a:spAutoFit/>
          </a:bodyPr>
          <a:lstStyle/>
          <a:p>
            <a:pPr algn="l"/>
            <a:r>
              <a:rPr lang="zh-CN" altLang="en-US" smtClean="0">
                <a:solidFill>
                  <a:srgbClr val="FF0000"/>
                </a:solidFill>
              </a:rPr>
              <a:t>扩展寄存器编号以包含线程编号</a:t>
            </a:r>
            <a:endParaRPr lang="zh-CN" altLang="en-US">
              <a:solidFill>
                <a:srgbClr val="FF0000"/>
              </a:solidFill>
            </a:endParaRPr>
          </a:p>
        </p:txBody>
      </p:sp>
      <p:cxnSp>
        <p:nvCxnSpPr>
          <p:cNvPr id="41" name="直接箭头连接符 40"/>
          <p:cNvCxnSpPr/>
          <p:nvPr/>
        </p:nvCxnSpPr>
        <p:spPr bwMode="auto">
          <a:xfrm flipH="1">
            <a:off x="4932040" y="4437112"/>
            <a:ext cx="432048" cy="144016"/>
          </a:xfrm>
          <a:prstGeom prst="straightConnector1">
            <a:avLst/>
          </a:prstGeom>
          <a:solidFill>
            <a:srgbClr val="FFFFFF"/>
          </a:solidFill>
          <a:ln w="19050" cap="flat" cmpd="sng" algn="ctr">
            <a:solidFill>
              <a:srgbClr val="FF0066"/>
            </a:solidFill>
            <a:prstDash val="solid"/>
            <a:round/>
            <a:headEnd type="none" w="med" len="med"/>
            <a:tailEnd type="triangle" w="med" len="lg"/>
          </a:ln>
          <a:effectLst/>
        </p:spPr>
      </p:cxnSp>
      <p:sp>
        <p:nvSpPr>
          <p:cNvPr id="43" name="TextBox 42"/>
          <p:cNvSpPr txBox="1"/>
          <p:nvPr/>
        </p:nvSpPr>
        <p:spPr>
          <a:xfrm>
            <a:off x="2915816" y="5157192"/>
            <a:ext cx="2448272" cy="461665"/>
          </a:xfrm>
          <a:prstGeom prst="rect">
            <a:avLst/>
          </a:prstGeom>
          <a:noFill/>
        </p:spPr>
        <p:txBody>
          <a:bodyPr wrap="square" rtlCol="0">
            <a:spAutoFit/>
          </a:bodyPr>
          <a:lstStyle/>
          <a:p>
            <a:r>
              <a:rPr lang="zh-CN" altLang="en-US" smtClean="0"/>
              <a:t>到指令译码器</a:t>
            </a:r>
            <a:endParaRPr lang="zh-CN" altLang="en-US"/>
          </a:p>
        </p:txBody>
      </p:sp>
      <p:sp>
        <p:nvSpPr>
          <p:cNvPr id="44" name="动作按钮: 上一张 43">
            <a:hlinkClick r:id="rId2" action="ppaction://hlinksldjump" highlightClick="1"/>
          </p:cNvPr>
          <p:cNvSpPr/>
          <p:nvPr/>
        </p:nvSpPr>
        <p:spPr bwMode="auto">
          <a:xfrm>
            <a:off x="8316416" y="5661248"/>
            <a:ext cx="504056" cy="504056"/>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6" name="直接箭头连接符 75"/>
          <p:cNvCxnSpPr/>
          <p:nvPr/>
        </p:nvCxnSpPr>
        <p:spPr bwMode="auto">
          <a:xfrm>
            <a:off x="3779912" y="5661248"/>
            <a:ext cx="0" cy="360040"/>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77" name="直接箭头连接符 76"/>
          <p:cNvCxnSpPr/>
          <p:nvPr/>
        </p:nvCxnSpPr>
        <p:spPr bwMode="auto">
          <a:xfrm flipV="1">
            <a:off x="4139952" y="5733256"/>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39" name="矩形 38"/>
          <p:cNvSpPr/>
          <p:nvPr/>
        </p:nvSpPr>
        <p:spPr bwMode="auto">
          <a:xfrm>
            <a:off x="4499992" y="1556792"/>
            <a:ext cx="1008112" cy="504056"/>
          </a:xfrm>
          <a:prstGeom prst="rect">
            <a:avLst/>
          </a:prstGeom>
          <a:solidFill>
            <a:srgbClr val="5F5F5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灯片编号占位符 4"/>
          <p:cNvSpPr>
            <a:spLocks noGrp="1"/>
          </p:cNvSpPr>
          <p:nvPr>
            <p:ph type="sldNum" sz="quarter" idx="11"/>
          </p:nvPr>
        </p:nvSpPr>
        <p:spPr/>
        <p:txBody>
          <a:bodyPr/>
          <a:lstStyle/>
          <a:p>
            <a:fld id="{5D1B60EE-61F5-4235-9C0C-9ADC30ED3079}" type="slidenum">
              <a:rPr lang="zh-CN" altLang="en-US"/>
              <a:pPr/>
              <a:t>132</a:t>
            </a:fld>
            <a:endParaRPr lang="en-US" altLang="zh-CN"/>
          </a:p>
        </p:txBody>
      </p:sp>
      <p:sp>
        <p:nvSpPr>
          <p:cNvPr id="1234946"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二、多线程技术</a:t>
            </a:r>
          </a:p>
        </p:txBody>
      </p:sp>
      <p:sp>
        <p:nvSpPr>
          <p:cNvPr id="9" name="内容占位符 8"/>
          <p:cNvSpPr>
            <a:spLocks noGrp="1"/>
          </p:cNvSpPr>
          <p:nvPr>
            <p:ph idx="1"/>
          </p:nvPr>
        </p:nvSpPr>
        <p:spPr>
          <a:xfrm>
            <a:off x="251520" y="1124744"/>
            <a:ext cx="576064" cy="4968552"/>
          </a:xfrm>
        </p:spPr>
        <p:txBody>
          <a:bodyPr/>
          <a:lstStyle/>
          <a:p>
            <a:pPr marL="0" indent="0" algn="ctr">
              <a:buNone/>
            </a:pPr>
            <a:r>
              <a:rPr lang="zh-CN" altLang="en-US" smtClean="0">
                <a:solidFill>
                  <a:srgbClr val="0000FF"/>
                </a:solidFill>
              </a:rPr>
              <a:t>多线程执行时的资源冲突</a:t>
            </a:r>
            <a:endParaRPr lang="zh-CN" altLang="en-US">
              <a:solidFill>
                <a:srgbClr val="0000FF"/>
              </a:solidFill>
            </a:endParaRPr>
          </a:p>
        </p:txBody>
      </p:sp>
      <p:grpSp>
        <p:nvGrpSpPr>
          <p:cNvPr id="49" name="组合 48"/>
          <p:cNvGrpSpPr/>
          <p:nvPr/>
        </p:nvGrpSpPr>
        <p:grpSpPr>
          <a:xfrm>
            <a:off x="2411760" y="620688"/>
            <a:ext cx="1584176" cy="504056"/>
            <a:chOff x="3347864" y="836712"/>
            <a:chExt cx="1584176" cy="576064"/>
          </a:xfrm>
        </p:grpSpPr>
        <p:sp>
          <p:nvSpPr>
            <p:cNvPr id="31" name="矩形 30"/>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指令缓存</a:t>
              </a:r>
            </a:p>
          </p:txBody>
        </p:sp>
      </p:grpSp>
      <p:cxnSp>
        <p:nvCxnSpPr>
          <p:cNvPr id="19" name="直接箭头连接符 18"/>
          <p:cNvCxnSpPr/>
          <p:nvPr/>
        </p:nvCxnSpPr>
        <p:spPr bwMode="auto">
          <a:xfrm>
            <a:off x="3203848" y="1124744"/>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32" name="矩形 31"/>
          <p:cNvSpPr/>
          <p:nvPr/>
        </p:nvSpPr>
        <p:spPr bwMode="auto">
          <a:xfrm>
            <a:off x="2411760" y="1412776"/>
            <a:ext cx="1584176" cy="792088"/>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指令获取</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mtClean="0"/>
              <a:t>单元</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矩形 36"/>
          <p:cNvSpPr/>
          <p:nvPr/>
        </p:nvSpPr>
        <p:spPr bwMode="auto">
          <a:xfrm>
            <a:off x="4644008" y="1700808"/>
            <a:ext cx="1008112" cy="50405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PC</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2" name="直接箭头连接符 41"/>
          <p:cNvCxnSpPr/>
          <p:nvPr/>
        </p:nvCxnSpPr>
        <p:spPr bwMode="auto">
          <a:xfrm flipH="1">
            <a:off x="3995936" y="1844824"/>
            <a:ext cx="504056" cy="0"/>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47" name="直接箭头连接符 46"/>
          <p:cNvCxnSpPr/>
          <p:nvPr/>
        </p:nvCxnSpPr>
        <p:spPr bwMode="auto">
          <a:xfrm>
            <a:off x="3203848" y="2204864"/>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48" name="矩形 47"/>
          <p:cNvSpPr/>
          <p:nvPr/>
        </p:nvSpPr>
        <p:spPr bwMode="auto">
          <a:xfrm>
            <a:off x="2411760" y="2492896"/>
            <a:ext cx="1584176" cy="504056"/>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译码单元</a:t>
            </a:r>
          </a:p>
        </p:txBody>
      </p:sp>
      <p:sp>
        <p:nvSpPr>
          <p:cNvPr id="50" name="矩形 49"/>
          <p:cNvSpPr/>
          <p:nvPr/>
        </p:nvSpPr>
        <p:spPr bwMode="auto">
          <a:xfrm>
            <a:off x="2555776" y="3284984"/>
            <a:ext cx="1152128" cy="792088"/>
          </a:xfrm>
          <a:prstGeom prst="rect">
            <a:avLst/>
          </a:prstGeom>
          <a:solidFill>
            <a:srgbClr val="5F5F5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1" name="矩形 50"/>
          <p:cNvSpPr/>
          <p:nvPr/>
        </p:nvSpPr>
        <p:spPr bwMode="auto">
          <a:xfrm>
            <a:off x="2699792" y="3429000"/>
            <a:ext cx="1152128" cy="792088"/>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寄存器</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文件</a:t>
            </a:r>
          </a:p>
        </p:txBody>
      </p:sp>
      <p:cxnSp>
        <p:nvCxnSpPr>
          <p:cNvPr id="52" name="直接箭头连接符 51"/>
          <p:cNvCxnSpPr/>
          <p:nvPr/>
        </p:nvCxnSpPr>
        <p:spPr bwMode="auto">
          <a:xfrm>
            <a:off x="3203848" y="2996952"/>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grpSp>
        <p:nvGrpSpPr>
          <p:cNvPr id="53" name="组合 52"/>
          <p:cNvGrpSpPr/>
          <p:nvPr/>
        </p:nvGrpSpPr>
        <p:grpSpPr>
          <a:xfrm>
            <a:off x="4283968" y="3429000"/>
            <a:ext cx="1944216" cy="792088"/>
            <a:chOff x="3347864" y="836712"/>
            <a:chExt cx="1584176" cy="576064"/>
          </a:xfrm>
        </p:grpSpPr>
        <p:sp>
          <p:nvSpPr>
            <p:cNvPr id="54" name="矩形 53"/>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5" name="矩形 54"/>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重排序缓存</a:t>
              </a:r>
            </a:p>
          </p:txBody>
        </p:sp>
      </p:grpSp>
      <p:sp>
        <p:nvSpPr>
          <p:cNvPr id="56" name="流程图: 磁盘 55"/>
          <p:cNvSpPr/>
          <p:nvPr/>
        </p:nvSpPr>
        <p:spPr bwMode="auto">
          <a:xfrm>
            <a:off x="3563888" y="4509120"/>
            <a:ext cx="1296144" cy="1224136"/>
          </a:xfrm>
          <a:prstGeom prst="flowChartMagneticDisk">
            <a:avLst/>
          </a:prstGeom>
          <a:solidFill>
            <a:srgbClr val="FF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执行</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mtClean="0"/>
              <a:t>流水线</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57" name="组合 56"/>
          <p:cNvGrpSpPr/>
          <p:nvPr/>
        </p:nvGrpSpPr>
        <p:grpSpPr>
          <a:xfrm>
            <a:off x="2843808" y="6021288"/>
            <a:ext cx="1440160" cy="504056"/>
            <a:chOff x="3347864" y="836712"/>
            <a:chExt cx="1584176" cy="576064"/>
          </a:xfrm>
        </p:grpSpPr>
        <p:sp>
          <p:nvSpPr>
            <p:cNvPr id="58" name="矩形 57"/>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9" name="矩形 58"/>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数据单元</a:t>
              </a:r>
            </a:p>
          </p:txBody>
        </p:sp>
      </p:grpSp>
      <p:grpSp>
        <p:nvGrpSpPr>
          <p:cNvPr id="60" name="组合 59"/>
          <p:cNvGrpSpPr/>
          <p:nvPr/>
        </p:nvGrpSpPr>
        <p:grpSpPr>
          <a:xfrm>
            <a:off x="1043608" y="4869160"/>
            <a:ext cx="1224136" cy="504056"/>
            <a:chOff x="3347864" y="836712"/>
            <a:chExt cx="1584176" cy="576064"/>
          </a:xfrm>
        </p:grpSpPr>
        <p:sp>
          <p:nvSpPr>
            <p:cNvPr id="61" name="矩形 60"/>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2" name="矩形 61"/>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TLB</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cxnSp>
        <p:nvCxnSpPr>
          <p:cNvPr id="63" name="直接箭头连接符 62"/>
          <p:cNvCxnSpPr/>
          <p:nvPr/>
        </p:nvCxnSpPr>
        <p:spPr bwMode="auto">
          <a:xfrm>
            <a:off x="3995936" y="4437112"/>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64" name="直接箭头连接符 63"/>
          <p:cNvCxnSpPr/>
          <p:nvPr/>
        </p:nvCxnSpPr>
        <p:spPr bwMode="auto">
          <a:xfrm>
            <a:off x="4355976" y="4437112"/>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66" name="直接连接符 65"/>
          <p:cNvCxnSpPr/>
          <p:nvPr/>
        </p:nvCxnSpPr>
        <p:spPr bwMode="auto">
          <a:xfrm>
            <a:off x="3203848" y="4221088"/>
            <a:ext cx="0" cy="216024"/>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5220072" y="4221088"/>
            <a:ext cx="0" cy="216024"/>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3203848" y="4437112"/>
            <a:ext cx="792088"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4" name="直接连接符 73"/>
          <p:cNvCxnSpPr/>
          <p:nvPr/>
        </p:nvCxnSpPr>
        <p:spPr bwMode="auto">
          <a:xfrm>
            <a:off x="4355976" y="4437112"/>
            <a:ext cx="86409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8" name="直接箭头连接符 77"/>
          <p:cNvCxnSpPr/>
          <p:nvPr/>
        </p:nvCxnSpPr>
        <p:spPr bwMode="auto">
          <a:xfrm>
            <a:off x="5292080" y="3140968"/>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79" name="直接连接符 78"/>
          <p:cNvCxnSpPr/>
          <p:nvPr/>
        </p:nvCxnSpPr>
        <p:spPr bwMode="auto">
          <a:xfrm>
            <a:off x="5292080" y="3140968"/>
            <a:ext cx="136815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0" name="直接连接符 79"/>
          <p:cNvCxnSpPr/>
          <p:nvPr/>
        </p:nvCxnSpPr>
        <p:spPr bwMode="auto">
          <a:xfrm>
            <a:off x="4427984" y="5733256"/>
            <a:ext cx="0" cy="216024"/>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a:off x="4427984" y="5949280"/>
            <a:ext cx="2232248"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5" name="直接连接符 84"/>
          <p:cNvCxnSpPr/>
          <p:nvPr/>
        </p:nvCxnSpPr>
        <p:spPr bwMode="auto">
          <a:xfrm flipV="1">
            <a:off x="6660232" y="3140968"/>
            <a:ext cx="0" cy="2808312"/>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nvGrpSpPr>
          <p:cNvPr id="92" name="组合 91"/>
          <p:cNvGrpSpPr/>
          <p:nvPr/>
        </p:nvGrpSpPr>
        <p:grpSpPr>
          <a:xfrm>
            <a:off x="7596336" y="1052736"/>
            <a:ext cx="1152128" cy="432048"/>
            <a:chOff x="6228184" y="836712"/>
            <a:chExt cx="1152128" cy="648072"/>
          </a:xfrm>
        </p:grpSpPr>
        <p:sp>
          <p:nvSpPr>
            <p:cNvPr id="90" name="矩形 89"/>
            <p:cNvSpPr/>
            <p:nvPr/>
          </p:nvSpPr>
          <p:spPr bwMode="auto">
            <a:xfrm>
              <a:off x="6228184" y="836712"/>
              <a:ext cx="1008112" cy="504056"/>
            </a:xfrm>
            <a:prstGeom prst="rect">
              <a:avLst/>
            </a:prstGeom>
            <a:solidFill>
              <a:srgbClr val="5F5F5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1" name="矩形 90"/>
            <p:cNvSpPr/>
            <p:nvPr/>
          </p:nvSpPr>
          <p:spPr bwMode="auto">
            <a:xfrm>
              <a:off x="6372200" y="980728"/>
              <a:ext cx="1008112" cy="50405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93" name="组合 92"/>
          <p:cNvGrpSpPr/>
          <p:nvPr/>
        </p:nvGrpSpPr>
        <p:grpSpPr>
          <a:xfrm>
            <a:off x="7668344" y="2636912"/>
            <a:ext cx="1080120" cy="360040"/>
            <a:chOff x="3347864" y="836712"/>
            <a:chExt cx="1584176" cy="576064"/>
          </a:xfrm>
        </p:grpSpPr>
        <p:sp>
          <p:nvSpPr>
            <p:cNvPr id="94" name="矩形 93"/>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5" name="矩形 94"/>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98" name="矩形 97"/>
          <p:cNvSpPr/>
          <p:nvPr/>
        </p:nvSpPr>
        <p:spPr bwMode="auto">
          <a:xfrm>
            <a:off x="7668344" y="4149080"/>
            <a:ext cx="1080120" cy="360040"/>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9" name="TextBox 98"/>
          <p:cNvSpPr txBox="1"/>
          <p:nvPr/>
        </p:nvSpPr>
        <p:spPr>
          <a:xfrm>
            <a:off x="6804248" y="1508591"/>
            <a:ext cx="2088232" cy="830997"/>
          </a:xfrm>
          <a:prstGeom prst="rect">
            <a:avLst/>
          </a:prstGeom>
          <a:noFill/>
        </p:spPr>
        <p:txBody>
          <a:bodyPr wrap="square" rtlCol="0">
            <a:spAutoFit/>
          </a:bodyPr>
          <a:lstStyle/>
          <a:p>
            <a:pPr algn="r"/>
            <a:r>
              <a:rPr lang="zh-CN" altLang="en-US" smtClean="0"/>
              <a:t>每个线程</a:t>
            </a:r>
            <a:r>
              <a:rPr lang="en-US" altLang="zh-CN" smtClean="0"/>
              <a:t/>
            </a:r>
            <a:br>
              <a:rPr lang="en-US" altLang="zh-CN" smtClean="0"/>
            </a:br>
            <a:r>
              <a:rPr lang="zh-CN" altLang="en-US" smtClean="0"/>
              <a:t>都有的资源</a:t>
            </a:r>
            <a:endParaRPr lang="zh-CN" altLang="en-US"/>
          </a:p>
        </p:txBody>
      </p:sp>
      <p:sp>
        <p:nvSpPr>
          <p:cNvPr id="100" name="TextBox 99"/>
          <p:cNvSpPr txBox="1"/>
          <p:nvPr/>
        </p:nvSpPr>
        <p:spPr>
          <a:xfrm>
            <a:off x="7236296" y="3030051"/>
            <a:ext cx="1656184" cy="830997"/>
          </a:xfrm>
          <a:prstGeom prst="rect">
            <a:avLst/>
          </a:prstGeom>
          <a:noFill/>
        </p:spPr>
        <p:txBody>
          <a:bodyPr wrap="square" rtlCol="0">
            <a:spAutoFit/>
          </a:bodyPr>
          <a:lstStyle/>
          <a:p>
            <a:pPr algn="r"/>
            <a:r>
              <a:rPr lang="zh-CN" altLang="en-US" smtClean="0"/>
              <a:t>多线程</a:t>
            </a:r>
            <a:r>
              <a:rPr lang="en-US" altLang="zh-CN" smtClean="0"/>
              <a:t/>
            </a:r>
            <a:br>
              <a:rPr lang="en-US" altLang="zh-CN" smtClean="0"/>
            </a:br>
            <a:r>
              <a:rPr lang="zh-CN" altLang="en-US" smtClean="0"/>
              <a:t>分割使用</a:t>
            </a:r>
            <a:endParaRPr lang="zh-CN" altLang="en-US"/>
          </a:p>
        </p:txBody>
      </p:sp>
      <p:sp>
        <p:nvSpPr>
          <p:cNvPr id="101" name="TextBox 100"/>
          <p:cNvSpPr txBox="1"/>
          <p:nvPr/>
        </p:nvSpPr>
        <p:spPr>
          <a:xfrm>
            <a:off x="7236296" y="4542219"/>
            <a:ext cx="1656184" cy="830997"/>
          </a:xfrm>
          <a:prstGeom prst="rect">
            <a:avLst/>
          </a:prstGeom>
          <a:noFill/>
        </p:spPr>
        <p:txBody>
          <a:bodyPr wrap="square" rtlCol="0">
            <a:spAutoFit/>
          </a:bodyPr>
          <a:lstStyle/>
          <a:p>
            <a:pPr algn="r"/>
            <a:r>
              <a:rPr lang="zh-CN" altLang="en-US" smtClean="0"/>
              <a:t>多线程</a:t>
            </a:r>
            <a:r>
              <a:rPr lang="en-US" altLang="zh-CN" smtClean="0"/>
              <a:t/>
            </a:r>
            <a:br>
              <a:rPr lang="en-US" altLang="zh-CN" smtClean="0"/>
            </a:br>
            <a:r>
              <a:rPr lang="zh-CN" altLang="en-US" smtClean="0"/>
              <a:t>共享</a:t>
            </a:r>
            <a:endParaRPr lang="zh-CN" altLang="en-US"/>
          </a:p>
        </p:txBody>
      </p:sp>
      <p:sp>
        <p:nvSpPr>
          <p:cNvPr id="102" name="动作按钮: 上一张 101">
            <a:hlinkClick r:id="rId2" action="ppaction://hlinksldjump" highlightClick="1"/>
          </p:cNvPr>
          <p:cNvSpPr/>
          <p:nvPr/>
        </p:nvSpPr>
        <p:spPr bwMode="auto">
          <a:xfrm>
            <a:off x="8316416" y="5661248"/>
            <a:ext cx="504056" cy="504056"/>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C8E096E-AB0E-4267-8898-0974E9CE3DA2}" type="slidenum">
              <a:rPr lang="zh-CN" altLang="en-US"/>
              <a:pPr/>
              <a:t>133</a:t>
            </a:fld>
            <a:endParaRPr lang="en-US" altLang="zh-CN"/>
          </a:p>
        </p:txBody>
      </p:sp>
      <p:sp>
        <p:nvSpPr>
          <p:cNvPr id="1233922"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二、多线程技术</a:t>
            </a:r>
          </a:p>
        </p:txBody>
      </p:sp>
      <p:sp>
        <p:nvSpPr>
          <p:cNvPr id="1233923" name="Rectangle 3"/>
          <p:cNvSpPr>
            <a:spLocks noGrp="1" noChangeArrowheads="1"/>
          </p:cNvSpPr>
          <p:nvPr>
            <p:ph type="body" idx="1"/>
          </p:nvPr>
        </p:nvSpPr>
        <p:spPr>
          <a:xfrm>
            <a:off x="179388" y="620713"/>
            <a:ext cx="8856662" cy="6121400"/>
          </a:xfrm>
        </p:spPr>
        <p:txBody>
          <a:bodyPr/>
          <a:lstStyle/>
          <a:p>
            <a:pPr>
              <a:spcBef>
                <a:spcPct val="10000"/>
              </a:spcBef>
            </a:pPr>
            <a:r>
              <a:rPr lang="en-US" altLang="zh-CN"/>
              <a:t>Intel</a:t>
            </a:r>
            <a:r>
              <a:rPr lang="zh-CN" altLang="en-US"/>
              <a:t>超线程：</a:t>
            </a:r>
          </a:p>
          <a:p>
            <a:pPr lvl="1">
              <a:spcBef>
                <a:spcPct val="10000"/>
              </a:spcBef>
            </a:pPr>
            <a:r>
              <a:rPr lang="zh-CN" altLang="en-US"/>
              <a:t>利用特殊的硬件指令，把两个逻辑内核模拟成两个物理芯片，让单个处理器都能使用线程级并行计算，进而兼容多线程操作系统和软件，减少</a:t>
            </a:r>
            <a:r>
              <a:rPr lang="en-US" altLang="zh-CN"/>
              <a:t>CPU</a:t>
            </a:r>
            <a:r>
              <a:rPr lang="zh-CN" altLang="en-US"/>
              <a:t>的闲置时间，提高</a:t>
            </a:r>
            <a:r>
              <a:rPr lang="en-US" altLang="zh-CN"/>
              <a:t>CPU</a:t>
            </a:r>
            <a:r>
              <a:rPr lang="zh-CN" altLang="en-US"/>
              <a:t>的运行效率。</a:t>
            </a:r>
          </a:p>
          <a:p>
            <a:pPr lvl="1">
              <a:spcBef>
                <a:spcPct val="10000"/>
              </a:spcBef>
            </a:pPr>
            <a:r>
              <a:rPr lang="zh-CN" altLang="en-US"/>
              <a:t>当两个线程都同时需要某一个资源时，其中一个要暂停，并让出资源，直到这些资源闲置后另一个才能继续。因此超线程的性能并不等于两个</a:t>
            </a:r>
            <a:r>
              <a:rPr lang="en-US" altLang="zh-CN"/>
              <a:t>CPU</a:t>
            </a:r>
            <a:r>
              <a:rPr lang="zh-CN" altLang="en-US"/>
              <a:t>的性能。</a:t>
            </a:r>
          </a:p>
          <a:p>
            <a:pPr lvl="1">
              <a:spcBef>
                <a:spcPct val="10000"/>
              </a:spcBef>
            </a:pPr>
            <a:r>
              <a:rPr lang="zh-CN" altLang="en-US"/>
              <a:t>为了从</a:t>
            </a:r>
            <a:r>
              <a:rPr lang="en-US" altLang="zh-CN"/>
              <a:t>HT</a:t>
            </a:r>
            <a:r>
              <a:rPr lang="zh-CN" altLang="en-US"/>
              <a:t>技术中获得最大优势，分配给每个线程的任务要尽可能不同，以确保尽可能减少处理器资源上的冲突。</a:t>
            </a:r>
          </a:p>
        </p:txBody>
      </p:sp>
    </p:spTree>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9C7F742E-B63D-42FB-8710-DCE012C73797}" type="slidenum">
              <a:rPr lang="zh-CN" altLang="en-US"/>
              <a:pPr/>
              <a:t>134</a:t>
            </a:fld>
            <a:endParaRPr lang="en-US" altLang="zh-CN"/>
          </a:p>
        </p:txBody>
      </p:sp>
      <p:sp>
        <p:nvSpPr>
          <p:cNvPr id="1220610" name="Rectangle 2"/>
          <p:cNvSpPr>
            <a:spLocks noGrp="1" noChangeArrowheads="1"/>
          </p:cNvSpPr>
          <p:nvPr>
            <p:ph type="title"/>
          </p:nvPr>
        </p:nvSpPr>
        <p:spPr/>
        <p:txBody>
          <a:bodyPr/>
          <a:lstStyle/>
          <a:p>
            <a:r>
              <a:rPr lang="en-US" altLang="zh-CN"/>
              <a:t>6.6  </a:t>
            </a:r>
            <a:r>
              <a:rPr lang="en-US" altLang="zh-CN" sz="2800"/>
              <a:t>CPU</a:t>
            </a:r>
            <a:r>
              <a:rPr lang="zh-CN" altLang="en-US" b="0"/>
              <a:t>中的新技术     </a:t>
            </a:r>
            <a:r>
              <a:rPr lang="zh-CN" altLang="en-US" sz="2800">
                <a:solidFill>
                  <a:srgbClr val="008000"/>
                </a:solidFill>
                <a:ea typeface="黑体" pitchFamily="2" charset="-122"/>
              </a:rPr>
              <a:t>二、</a:t>
            </a:r>
            <a:r>
              <a:rPr lang="zh-CN" altLang="en-US" sz="2800">
                <a:solidFill>
                  <a:srgbClr val="FF6600"/>
                </a:solidFill>
                <a:ea typeface="黑体" pitchFamily="2" charset="-122"/>
              </a:rPr>
              <a:t>多核＋多线程</a:t>
            </a:r>
            <a:r>
              <a:rPr lang="zh-CN" altLang="en-US" sz="2800">
                <a:solidFill>
                  <a:srgbClr val="008000"/>
                </a:solidFill>
                <a:ea typeface="黑体" pitchFamily="2" charset="-122"/>
              </a:rPr>
              <a:t>技术</a:t>
            </a:r>
          </a:p>
        </p:txBody>
      </p:sp>
      <p:sp>
        <p:nvSpPr>
          <p:cNvPr id="1220611" name="Rectangle 3"/>
          <p:cNvSpPr>
            <a:spLocks noGrp="1" noChangeArrowheads="1"/>
          </p:cNvSpPr>
          <p:nvPr>
            <p:ph type="body" idx="1"/>
          </p:nvPr>
        </p:nvSpPr>
        <p:spPr>
          <a:xfrm>
            <a:off x="395288" y="836613"/>
            <a:ext cx="8135937" cy="576262"/>
          </a:xfrm>
        </p:spPr>
        <p:txBody>
          <a:bodyPr/>
          <a:lstStyle/>
          <a:p>
            <a:pPr marL="355600" indent="-355600" algn="ctr">
              <a:spcBef>
                <a:spcPct val="10000"/>
              </a:spcBef>
              <a:buFont typeface="Wingdings" pitchFamily="2" charset="2"/>
              <a:buNone/>
            </a:pPr>
            <a:r>
              <a:rPr lang="en-US" altLang="zh-CN"/>
              <a:t>4</a:t>
            </a:r>
            <a:r>
              <a:rPr lang="zh-CN" altLang="en-US"/>
              <a:t>家公司生产的芯片内核、线程数</a:t>
            </a:r>
          </a:p>
        </p:txBody>
      </p:sp>
      <p:graphicFrame>
        <p:nvGraphicFramePr>
          <p:cNvPr id="1220673" name="Group 65"/>
          <p:cNvGraphicFramePr>
            <a:graphicFrameLocks noGrp="1"/>
          </p:cNvGraphicFramePr>
          <p:nvPr/>
        </p:nvGraphicFramePr>
        <p:xfrm>
          <a:off x="251520" y="1681163"/>
          <a:ext cx="8640960" cy="4206240"/>
        </p:xfrm>
        <a:graphic>
          <a:graphicData uri="http://schemas.openxmlformats.org/drawingml/2006/table">
            <a:tbl>
              <a:tblPr/>
              <a:tblGrid>
                <a:gridCol w="1152128">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2016224">
                  <a:extLst>
                    <a:ext uri="{9D8B030D-6E8A-4147-A177-3AD203B41FA5}">
                      <a16:colId xmlns:a16="http://schemas.microsoft.com/office/drawing/2014/main" val="20004"/>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公司</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处理器型号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内核数</a:t>
                      </a:r>
                      <a:r>
                        <a:rPr kumimoji="0" lang="en-US" altLang="zh-CN" sz="2800" b="1" i="0" u="none" strike="noStrike" cap="none" normalizeH="0" baseline="0" smtClean="0">
                          <a:ln>
                            <a:noFill/>
                          </a:ln>
                          <a:solidFill>
                            <a:srgbClr val="003300"/>
                          </a:solidFill>
                          <a:effectLst/>
                          <a:latin typeface="Times New Roman" pitchFamily="18" charset="0"/>
                          <a:ea typeface="楷体_GB2312" pitchFamily="49" charset="-122"/>
                        </a:rPr>
                        <a:t>/</a:t>
                      </a:r>
                      <a:br>
                        <a:rPr kumimoji="0" lang="en-US" altLang="zh-CN" sz="2800" b="1" i="0" u="none" strike="noStrike" cap="none" normalizeH="0" baseline="0" smtClean="0">
                          <a:ln>
                            <a:noFill/>
                          </a:ln>
                          <a:solidFill>
                            <a:srgbClr val="003300"/>
                          </a:solidFill>
                          <a:effectLst/>
                          <a:latin typeface="Times New Roman" pitchFamily="18" charset="0"/>
                          <a:ea typeface="楷体_GB2312" pitchFamily="49" charset="-122"/>
                        </a:rPr>
                      </a:b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芯片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线程数</a:t>
                      </a:r>
                      <a:r>
                        <a:rPr kumimoji="0" lang="en-US" altLang="zh-CN" sz="2800" b="1" i="0" u="none" strike="noStrike" cap="none" normalizeH="0" baseline="0" smtClean="0">
                          <a:ln>
                            <a:noFill/>
                          </a:ln>
                          <a:solidFill>
                            <a:srgbClr val="003300"/>
                          </a:solidFill>
                          <a:effectLst/>
                          <a:latin typeface="Times New Roman" pitchFamily="18" charset="0"/>
                          <a:ea typeface="楷体_GB2312" pitchFamily="49" charset="-122"/>
                        </a:rPr>
                        <a:t>/</a:t>
                      </a: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内核</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线程数</a:t>
                      </a:r>
                      <a:r>
                        <a:rPr kumimoji="0" lang="en-US" altLang="zh-CN" sz="2800" b="1" i="0" u="none" strike="noStrike" cap="none" normalizeH="0" baseline="0" smtClean="0">
                          <a:ln>
                            <a:noFill/>
                          </a:ln>
                          <a:solidFill>
                            <a:srgbClr val="003300"/>
                          </a:solidFill>
                          <a:effectLst/>
                          <a:latin typeface="Times New Roman" pitchFamily="18" charset="0"/>
                          <a:ea typeface="楷体_GB2312" pitchFamily="49" charset="-122"/>
                        </a:rPr>
                        <a:t>/</a:t>
                      </a:r>
                      <a:br>
                        <a:rPr kumimoji="0" lang="en-US" altLang="zh-CN" sz="2800" b="1" i="0" u="none" strike="noStrike" cap="none" normalizeH="0" baseline="0" smtClean="0">
                          <a:ln>
                            <a:noFill/>
                          </a:ln>
                          <a:solidFill>
                            <a:srgbClr val="003300"/>
                          </a:solidFill>
                          <a:effectLst/>
                          <a:latin typeface="Times New Roman" pitchFamily="18" charset="0"/>
                          <a:ea typeface="楷体_GB2312" pitchFamily="49" charset="-122"/>
                        </a:rPr>
                      </a:br>
                      <a:r>
                        <a:rPr kumimoji="0" lang="zh-CN" altLang="en-US" sz="2800" b="1" i="0" u="none" strike="noStrike" cap="none" normalizeH="0" baseline="0" smtClean="0">
                          <a:ln>
                            <a:noFill/>
                          </a:ln>
                          <a:solidFill>
                            <a:srgbClr val="003300"/>
                          </a:solidFill>
                          <a:effectLst/>
                          <a:latin typeface="Times New Roman" pitchFamily="18" charset="0"/>
                          <a:ea typeface="楷体_GB2312" pitchFamily="49" charset="-122"/>
                        </a:rPr>
                        <a:t>芯片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66"/>
                    </a:solidFill>
                  </a:tcPr>
                </a:tc>
                <a:extLst>
                  <a:ext uri="{0D108BD9-81ED-4DB2-BD59-A6C34878D82A}">
                    <a16:rowId xmlns:a16="http://schemas.microsoft.com/office/drawing/2014/main" val="10000"/>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IBM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Power 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4, 6, 8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16, 24, 32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Oracle</a:t>
                      </a:r>
                      <a:b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b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(Sun)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UltraSPARC T3/T4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16 /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8 /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128 / 64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Intel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Core 2 / i7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 / 2, 4, 6,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 /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 / 4, 8, 12, 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AMD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Phenom II x6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
        <p:nvSpPr>
          <p:cNvPr id="1221635" name="Rectangle 3"/>
          <p:cNvSpPr>
            <a:spLocks noChangeArrowheads="1"/>
          </p:cNvSpPr>
          <p:nvPr/>
        </p:nvSpPr>
        <p:spPr bwMode="auto">
          <a:xfrm>
            <a:off x="179388" y="4579938"/>
            <a:ext cx="8785225"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6.7  </a:t>
            </a:r>
            <a:r>
              <a:rPr lang="zh-CN" altLang="en-US" sz="3800">
                <a:ea typeface="楷体_GB2312" pitchFamily="49" charset="-122"/>
              </a:rPr>
              <a:t>典型的</a:t>
            </a:r>
            <a:r>
              <a:rPr lang="en-US" altLang="zh-CN" sz="3800">
                <a:ea typeface="楷体_GB2312" pitchFamily="49" charset="-122"/>
              </a:rPr>
              <a:t>CPU</a:t>
            </a:r>
            <a:endParaRPr lang="zh-CN" altLang="en-US" sz="3800">
              <a:solidFill>
                <a:srgbClr val="CC0000"/>
              </a:solidFill>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21634">
                                            <p:txEl>
                                              <p:pRg st="0" end="0"/>
                                            </p:txEl>
                                          </p:spTgt>
                                        </p:tgtEl>
                                        <p:attrNameLst>
                                          <p:attrName>style.visibility</p:attrName>
                                        </p:attrNameLst>
                                      </p:cBhvr>
                                      <p:to>
                                        <p:strVal val="visible"/>
                                      </p:to>
                                    </p:set>
                                    <p:anim calcmode="lin" valueType="num">
                                      <p:cBhvr>
                                        <p:cTn id="7" dur="500" fill="hold"/>
                                        <p:tgtEl>
                                          <p:spTgt spid="122163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2163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2163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2163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21634">
                                            <p:txEl>
                                              <p:pRg st="1" end="1"/>
                                            </p:txEl>
                                          </p:spTgt>
                                        </p:tgtEl>
                                        <p:attrNameLst>
                                          <p:attrName>style.visibility</p:attrName>
                                        </p:attrNameLst>
                                      </p:cBhvr>
                                      <p:to>
                                        <p:strVal val="visible"/>
                                      </p:to>
                                    </p:set>
                                    <p:anim calcmode="lin" valueType="num">
                                      <p:cBhvr additive="base">
                                        <p:cTn id="14" dur="500" fill="hold"/>
                                        <p:tgtEl>
                                          <p:spTgt spid="122163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2163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21635">
                                            <p:txEl>
                                              <p:pRg st="0" end="0"/>
                                            </p:txEl>
                                          </p:spTgt>
                                        </p:tgtEl>
                                        <p:attrNameLst>
                                          <p:attrName>style.visibility</p:attrName>
                                        </p:attrNameLst>
                                      </p:cBhvr>
                                      <p:to>
                                        <p:strVal val="visible"/>
                                      </p:to>
                                    </p:set>
                                    <p:anim calcmode="lin" valueType="num">
                                      <p:cBhvr additive="base">
                                        <p:cTn id="19" dur="500" fill="hold"/>
                                        <p:tgtEl>
                                          <p:spTgt spid="122163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16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CD76E4-90D4-4E1C-AAE5-0C87C43F50DB}" type="slidenum">
              <a:rPr lang="zh-CN" altLang="en-US"/>
              <a:pPr/>
              <a:t>136</a:t>
            </a:fld>
            <a:endParaRPr lang="en-US" altLang="zh-CN"/>
          </a:p>
        </p:txBody>
      </p:sp>
      <p:sp>
        <p:nvSpPr>
          <p:cNvPr id="1222658" name="Rectangle 2"/>
          <p:cNvSpPr>
            <a:spLocks noGrp="1" noChangeArrowheads="1"/>
          </p:cNvSpPr>
          <p:nvPr>
            <p:ph type="title"/>
          </p:nvPr>
        </p:nvSpPr>
        <p:spPr/>
        <p:txBody>
          <a:bodyPr/>
          <a:lstStyle/>
          <a:p>
            <a:r>
              <a:rPr lang="en-US" altLang="zh-CN"/>
              <a:t>6.7 </a:t>
            </a:r>
            <a:r>
              <a:rPr lang="zh-CN" altLang="en-US" b="0"/>
              <a:t>典型的</a:t>
            </a:r>
            <a:r>
              <a:rPr lang="en-US" altLang="zh-CN" sz="2800"/>
              <a:t>CPU</a:t>
            </a:r>
            <a:endParaRPr lang="zh-CN" altLang="en-US" sz="2800"/>
          </a:p>
        </p:txBody>
      </p:sp>
      <p:sp>
        <p:nvSpPr>
          <p:cNvPr id="1222659" name="Rectangle 3"/>
          <p:cNvSpPr>
            <a:spLocks noGrp="1" noChangeArrowheads="1"/>
          </p:cNvSpPr>
          <p:nvPr>
            <p:ph type="body" idx="1"/>
          </p:nvPr>
        </p:nvSpPr>
        <p:spPr>
          <a:xfrm>
            <a:off x="673100" y="1052513"/>
            <a:ext cx="8002588" cy="5040312"/>
          </a:xfrm>
        </p:spPr>
        <p:txBody>
          <a:bodyPr/>
          <a:lstStyle/>
          <a:p>
            <a:pPr marL="444500" indent="-444500"/>
            <a:r>
              <a:rPr lang="zh-CN" altLang="en-US"/>
              <a:t>决定</a:t>
            </a:r>
            <a:r>
              <a:rPr lang="en-US" altLang="zh-CN"/>
              <a:t>CPU</a:t>
            </a:r>
            <a:r>
              <a:rPr lang="zh-CN" altLang="en-US"/>
              <a:t>整体性能的关键已经不仅仅是主频、缓存技术，而是核心架构</a:t>
            </a:r>
          </a:p>
          <a:p>
            <a:pPr marL="444500" indent="-444500"/>
            <a:r>
              <a:rPr lang="en-US" altLang="zh-CN"/>
              <a:t>CISC</a:t>
            </a:r>
            <a:r>
              <a:rPr lang="zh-CN" altLang="en-US"/>
              <a:t>、</a:t>
            </a:r>
            <a:r>
              <a:rPr lang="en-US" altLang="zh-CN"/>
              <a:t>RISC</a:t>
            </a:r>
          </a:p>
          <a:p>
            <a:pPr marL="444500" indent="-444500"/>
            <a:r>
              <a:rPr lang="zh-CN" altLang="en-US"/>
              <a:t>硬布线控制与微码控制的结合 </a:t>
            </a:r>
            <a:r>
              <a:rPr lang="zh-CN" altLang="en-US">
                <a:latin typeface="宋体" pitchFamily="2" charset="-122"/>
                <a:ea typeface="宋体" pitchFamily="2" charset="-122"/>
              </a:rPr>
              <a:t>→</a:t>
            </a:r>
            <a:r>
              <a:rPr lang="zh-CN" altLang="en-US"/>
              <a:t/>
            </a:r>
            <a:br>
              <a:rPr lang="zh-CN" altLang="en-US"/>
            </a:br>
            <a:r>
              <a:rPr lang="zh-CN" altLang="en-US"/>
              <a:t>允许</a:t>
            </a:r>
            <a:r>
              <a:rPr lang="en-US" altLang="zh-CN"/>
              <a:t>CPU</a:t>
            </a:r>
            <a:r>
              <a:rPr lang="zh-CN" altLang="en-US"/>
              <a:t>以高速执行简单的、使用频度高的指令，并产生低的、非常具有竞争力的</a:t>
            </a:r>
            <a:r>
              <a:rPr lang="en-US" altLang="zh-CN"/>
              <a:t>CPI </a:t>
            </a:r>
          </a:p>
          <a:p>
            <a:pPr marL="444500" indent="-444500"/>
            <a:endParaRPr lang="zh-CN" altLang="en-US"/>
          </a:p>
          <a:p>
            <a:pPr marL="444500" indent="-444500">
              <a:buSzPct val="120000"/>
              <a:buFont typeface="Wingdings" pitchFamily="2" charset="2"/>
              <a:buChar char="F"/>
            </a:pPr>
            <a:r>
              <a:rPr lang="en-US" altLang="zh-CN"/>
              <a:t>Intel</a:t>
            </a:r>
          </a:p>
          <a:p>
            <a:pPr marL="444500" indent="-444500">
              <a:buSzPct val="120000"/>
              <a:buFont typeface="Wingdings" pitchFamily="2" charset="2"/>
              <a:buChar char="F"/>
            </a:pPr>
            <a:r>
              <a:rPr lang="en-US" altLang="zh-CN"/>
              <a:t>Sun</a:t>
            </a:r>
          </a:p>
          <a:p>
            <a:pPr marL="444500" indent="-444500">
              <a:buSzPct val="120000"/>
              <a:buFont typeface="Wingdings" pitchFamily="2" charset="2"/>
              <a:buChar char="F"/>
            </a:pPr>
            <a:r>
              <a:rPr lang="en-US" altLang="zh-CN"/>
              <a:t>MIPS</a:t>
            </a:r>
          </a:p>
        </p:txBody>
      </p:sp>
    </p:spTree>
  </p:cSld>
  <p:clrMapOvr>
    <a:masterClrMapping/>
  </p:clrMapOvr>
  <p:transition spd="med"/>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3A3E4B9-0618-4D20-B840-FBFA40F53D35}" type="slidenum">
              <a:rPr lang="zh-CN" altLang="en-US"/>
              <a:pPr/>
              <a:t>137</a:t>
            </a:fld>
            <a:endParaRPr lang="en-US" altLang="zh-CN"/>
          </a:p>
        </p:txBody>
      </p:sp>
      <p:sp>
        <p:nvSpPr>
          <p:cNvPr id="1223682" name="Rectangle 2"/>
          <p:cNvSpPr>
            <a:spLocks noGrp="1" noChangeArrowheads="1"/>
          </p:cNvSpPr>
          <p:nvPr>
            <p:ph type="title"/>
          </p:nvPr>
        </p:nvSpPr>
        <p:spPr/>
        <p:txBody>
          <a:bodyPr/>
          <a:lstStyle/>
          <a:p>
            <a:r>
              <a:rPr lang="en-US" altLang="zh-CN"/>
              <a:t>6.7.1  </a:t>
            </a:r>
            <a:r>
              <a:rPr lang="en-US" altLang="zh-CN" sz="2800"/>
              <a:t>Intel</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sp>
        <p:nvSpPr>
          <p:cNvPr id="1223683" name="Rectangle 3"/>
          <p:cNvSpPr>
            <a:spLocks noGrp="1" noChangeArrowheads="1"/>
          </p:cNvSpPr>
          <p:nvPr>
            <p:ph type="body" idx="1"/>
          </p:nvPr>
        </p:nvSpPr>
        <p:spPr>
          <a:xfrm>
            <a:off x="107950" y="692150"/>
            <a:ext cx="8928100" cy="6049963"/>
          </a:xfrm>
        </p:spPr>
        <p:txBody>
          <a:bodyPr/>
          <a:lstStyle/>
          <a:p>
            <a:pPr>
              <a:buFont typeface="Wingdings" pitchFamily="2" charset="2"/>
              <a:buNone/>
            </a:pPr>
            <a:r>
              <a:rPr lang="en-US" altLang="zh-CN"/>
              <a:t>CISC</a:t>
            </a:r>
            <a:r>
              <a:rPr lang="zh-CN" altLang="en-US"/>
              <a:t>外壳</a:t>
            </a:r>
          </a:p>
          <a:p>
            <a:pPr>
              <a:buFont typeface="Wingdings" pitchFamily="2" charset="2"/>
              <a:buNone/>
            </a:pPr>
            <a:r>
              <a:rPr lang="en-US" altLang="zh-CN"/>
              <a:t>RISC</a:t>
            </a:r>
            <a:r>
              <a:rPr lang="zh-CN" altLang="en-US"/>
              <a:t>内核</a:t>
            </a:r>
          </a:p>
        </p:txBody>
      </p:sp>
      <p:pic>
        <p:nvPicPr>
          <p:cNvPr id="126157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601114"/>
            <a:ext cx="6246266" cy="6068246"/>
          </a:xfrm>
          <a:prstGeom prst="rect">
            <a:avLst/>
          </a:prstGeom>
          <a:noFill/>
          <a:ln w="9525">
            <a:noFill/>
            <a:miter lim="800000"/>
            <a:headEnd/>
            <a:tailEnd/>
          </a:ln>
        </p:spPr>
      </p:pic>
      <p:sp>
        <p:nvSpPr>
          <p:cNvPr id="1223697" name="Text Box 17"/>
          <p:cNvSpPr txBox="1">
            <a:spLocks noChangeArrowheads="1"/>
          </p:cNvSpPr>
          <p:nvPr/>
        </p:nvSpPr>
        <p:spPr bwMode="auto">
          <a:xfrm>
            <a:off x="179512" y="3050376"/>
            <a:ext cx="2231529" cy="738664"/>
          </a:xfrm>
          <a:prstGeom prst="rect">
            <a:avLst/>
          </a:prstGeom>
          <a:solidFill>
            <a:srgbClr val="FFFFFF"/>
          </a:solidFill>
          <a:ln w="9525">
            <a:noFill/>
            <a:miter lim="800000"/>
            <a:headEnd/>
            <a:tailEnd/>
          </a:ln>
        </p:spPr>
        <p:txBody>
          <a:bodyPr wrap="square" lIns="0" tIns="0" rIns="0" bIns="0">
            <a:spAutoFit/>
          </a:bodyPr>
          <a:lstStyle/>
          <a:p>
            <a:r>
              <a:rPr lang="zh-CN" altLang="en-US">
                <a:solidFill>
                  <a:schemeClr val="bg2"/>
                </a:solidFill>
                <a:ea typeface="楷体_GB2312" pitchFamily="49" charset="-122"/>
              </a:rPr>
              <a:t>图</a:t>
            </a:r>
            <a:r>
              <a:rPr lang="en-US" altLang="zh-CN" smtClean="0">
                <a:solidFill>
                  <a:schemeClr val="bg2"/>
                </a:solidFill>
                <a:ea typeface="楷体_GB2312" pitchFamily="49" charset="-122"/>
              </a:rPr>
              <a:t>6.24</a:t>
            </a:r>
          </a:p>
          <a:p>
            <a:r>
              <a:rPr lang="en-US" altLang="zh-CN" smtClean="0">
                <a:solidFill>
                  <a:schemeClr val="bg2"/>
                </a:solidFill>
                <a:ea typeface="楷体_GB2312" pitchFamily="49" charset="-122"/>
              </a:rPr>
              <a:t>Core </a:t>
            </a:r>
            <a:r>
              <a:rPr lang="zh-CN" altLang="en-US">
                <a:solidFill>
                  <a:schemeClr val="bg2"/>
                </a:solidFill>
                <a:ea typeface="楷体_GB2312" pitchFamily="49" charset="-122"/>
              </a:rPr>
              <a:t>微架构</a:t>
            </a:r>
          </a:p>
        </p:txBody>
      </p:sp>
    </p:spTree>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7E94AE7-0782-452B-BD11-CFEBF7B72E43}" type="slidenum">
              <a:rPr lang="zh-CN" altLang="en-US"/>
              <a:pPr/>
              <a:t>138</a:t>
            </a:fld>
            <a:endParaRPr lang="en-US" altLang="zh-CN"/>
          </a:p>
        </p:txBody>
      </p:sp>
      <p:pic>
        <p:nvPicPr>
          <p:cNvPr id="1224708" name="Picture 4"/>
          <p:cNvPicPr>
            <a:picLocks noChangeAspect="1" noChangeArrowheads="1"/>
          </p:cNvPicPr>
          <p:nvPr/>
        </p:nvPicPr>
        <p:blipFill>
          <a:blip r:embed="rId2" cstate="print"/>
          <a:srcRect/>
          <a:stretch>
            <a:fillRect/>
          </a:stretch>
        </p:blipFill>
        <p:spPr bwMode="auto">
          <a:xfrm>
            <a:off x="34925" y="795338"/>
            <a:ext cx="9074150" cy="5184775"/>
          </a:xfrm>
          <a:prstGeom prst="rect">
            <a:avLst/>
          </a:prstGeom>
          <a:noFill/>
          <a:ln w="28575" algn="ctr">
            <a:noFill/>
            <a:miter lim="800000"/>
            <a:headEnd/>
            <a:tailEnd/>
          </a:ln>
          <a:effectLst/>
        </p:spPr>
      </p:pic>
      <p:sp>
        <p:nvSpPr>
          <p:cNvPr id="1224710" name="Rectangle 6"/>
          <p:cNvSpPr>
            <a:spLocks noGrp="1" noChangeArrowheads="1"/>
          </p:cNvSpPr>
          <p:nvPr>
            <p:ph type="title"/>
          </p:nvPr>
        </p:nvSpPr>
        <p:spPr>
          <a:noFill/>
          <a:ln/>
        </p:spPr>
        <p:txBody>
          <a:bodyPr/>
          <a:lstStyle/>
          <a:p>
            <a:r>
              <a:rPr lang="en-US" altLang="zh-CN"/>
              <a:t>6.7.1  </a:t>
            </a:r>
            <a:r>
              <a:rPr lang="en-US" altLang="zh-CN" sz="2800"/>
              <a:t>Intel</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spTree>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3BDA37C-3562-4464-81BB-3EBCF2910E30}" type="slidenum">
              <a:rPr lang="zh-CN" altLang="en-US"/>
              <a:pPr/>
              <a:t>139</a:t>
            </a:fld>
            <a:endParaRPr lang="en-US" altLang="zh-CN"/>
          </a:p>
        </p:txBody>
      </p:sp>
      <p:sp>
        <p:nvSpPr>
          <p:cNvPr id="1225730" name="Rectangle 2"/>
          <p:cNvSpPr>
            <a:spLocks noGrp="1" noChangeArrowheads="1"/>
          </p:cNvSpPr>
          <p:nvPr>
            <p:ph type="title"/>
          </p:nvPr>
        </p:nvSpPr>
        <p:spPr/>
        <p:txBody>
          <a:bodyPr/>
          <a:lstStyle/>
          <a:p>
            <a:r>
              <a:rPr lang="en-US" altLang="zh-CN"/>
              <a:t>6.7.2  </a:t>
            </a:r>
            <a:r>
              <a:rPr lang="en-US" altLang="zh-CN" sz="2800"/>
              <a:t>SUN</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sp>
        <p:nvSpPr>
          <p:cNvPr id="1225731" name="Rectangle 3"/>
          <p:cNvSpPr>
            <a:spLocks noGrp="1" noChangeArrowheads="1"/>
          </p:cNvSpPr>
          <p:nvPr>
            <p:ph type="body" idx="1"/>
          </p:nvPr>
        </p:nvSpPr>
        <p:spPr>
          <a:xfrm>
            <a:off x="250825" y="692150"/>
            <a:ext cx="8785225" cy="6049963"/>
          </a:xfrm>
        </p:spPr>
        <p:txBody>
          <a:bodyPr/>
          <a:lstStyle/>
          <a:p>
            <a:pPr marL="355600" indent="-355600">
              <a:buFont typeface="Wingdings" pitchFamily="2" charset="2"/>
              <a:buNone/>
            </a:pPr>
            <a:r>
              <a:rPr lang="en-US" altLang="zh-CN"/>
              <a:t>UltraSPARC T1</a:t>
            </a:r>
            <a:r>
              <a:rPr lang="zh-CN" altLang="en-US"/>
              <a:t>处理器：</a:t>
            </a:r>
          </a:p>
          <a:p>
            <a:pPr marL="355600" indent="-355600"/>
            <a:r>
              <a:rPr lang="zh-CN" altLang="en-US"/>
              <a:t>突破性的</a:t>
            </a:r>
            <a:r>
              <a:rPr lang="en-US" altLang="zh-CN"/>
              <a:t>CoolThreads</a:t>
            </a:r>
            <a:r>
              <a:rPr lang="zh-CN" altLang="en-US"/>
              <a:t>技术</a:t>
            </a:r>
          </a:p>
          <a:p>
            <a:pPr marL="355600" indent="-355600"/>
            <a:r>
              <a:rPr lang="zh-CN" altLang="en-US"/>
              <a:t>在</a:t>
            </a:r>
            <a:r>
              <a:rPr lang="en-US" altLang="zh-CN"/>
              <a:t>2</a:t>
            </a:r>
            <a:r>
              <a:rPr lang="zh-CN" altLang="en-US"/>
              <a:t>平方英寸空间里实现</a:t>
            </a:r>
            <a:r>
              <a:rPr lang="en-US" altLang="zh-CN"/>
              <a:t>32</a:t>
            </a:r>
            <a:r>
              <a:rPr lang="zh-CN" altLang="en-US"/>
              <a:t>线程的运算</a:t>
            </a:r>
          </a:p>
          <a:p>
            <a:pPr marL="355600" indent="-355600"/>
            <a:r>
              <a:rPr lang="en-US" altLang="zh-CN"/>
              <a:t>8</a:t>
            </a:r>
            <a:r>
              <a:rPr lang="zh-CN" altLang="en-US"/>
              <a:t>个处理器内核，每核有四个线程</a:t>
            </a:r>
          </a:p>
          <a:p>
            <a:pPr marL="355600" indent="-355600"/>
            <a:r>
              <a:rPr lang="zh-CN" altLang="en-US"/>
              <a:t>每个处理器内核由一套简单的六段单发射流水线</a:t>
            </a:r>
            <a:r>
              <a:rPr lang="en-US" altLang="zh-CN">
                <a:latin typeface="宋体" pitchFamily="2" charset="-122"/>
                <a:ea typeface="宋体" pitchFamily="2" charset="-122"/>
              </a:rPr>
              <a:t>(</a:t>
            </a:r>
            <a:r>
              <a:rPr lang="zh-CN" altLang="en-US"/>
              <a:t>标准五段</a:t>
            </a:r>
            <a:r>
              <a:rPr lang="en-US" altLang="zh-CN"/>
              <a:t>RISC</a:t>
            </a:r>
            <a:r>
              <a:rPr lang="zh-CN" altLang="en-US"/>
              <a:t>流水线</a:t>
            </a:r>
            <a:r>
              <a:rPr lang="en-US" altLang="zh-CN"/>
              <a:t>+</a:t>
            </a:r>
            <a:r>
              <a:rPr lang="zh-CN" altLang="en-US"/>
              <a:t>线程交换段</a:t>
            </a:r>
            <a:r>
              <a:rPr lang="en-US" altLang="zh-CN">
                <a:latin typeface="宋体" pitchFamily="2" charset="-122"/>
                <a:ea typeface="宋体" pitchFamily="2" charset="-122"/>
              </a:rPr>
              <a:t>)</a:t>
            </a:r>
            <a:r>
              <a:rPr lang="zh-CN" altLang="en-US"/>
              <a:t>构成</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80B0EA36-2E22-4C6A-B85B-31FE955724C0}" type="slidenum">
              <a:rPr lang="zh-CN" altLang="en-US"/>
              <a:pPr/>
              <a:t>14</a:t>
            </a:fld>
            <a:endParaRPr lang="en-US" altLang="zh-CN"/>
          </a:p>
        </p:txBody>
      </p:sp>
      <p:sp>
        <p:nvSpPr>
          <p:cNvPr id="1104898"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04899" name="Rectangle 3"/>
          <p:cNvSpPr>
            <a:spLocks noGrp="1" noChangeArrowheads="1"/>
          </p:cNvSpPr>
          <p:nvPr>
            <p:ph type="body" idx="1"/>
          </p:nvPr>
        </p:nvSpPr>
        <p:spPr>
          <a:xfrm>
            <a:off x="457200" y="1196975"/>
            <a:ext cx="8578850" cy="5545138"/>
          </a:xfrm>
        </p:spPr>
        <p:txBody>
          <a:bodyPr/>
          <a:lstStyle/>
          <a:p>
            <a:pPr>
              <a:spcBef>
                <a:spcPct val="10000"/>
              </a:spcBef>
            </a:pPr>
            <a:r>
              <a:rPr lang="zh-CN" altLang="en-US">
                <a:solidFill>
                  <a:srgbClr val="CC0000"/>
                </a:solidFill>
              </a:rPr>
              <a:t>节拍周期</a:t>
            </a:r>
            <a:r>
              <a:rPr lang="en-US" altLang="zh-CN" i="1">
                <a:solidFill>
                  <a:srgbClr val="0000FF"/>
                </a:solidFill>
              </a:rPr>
              <a:t>T</a:t>
            </a:r>
            <a:r>
              <a:rPr lang="zh-CN" altLang="en-US"/>
              <a:t>：完成各种</a:t>
            </a:r>
            <a:r>
              <a:rPr lang="en-US" altLang="zh-CN"/>
              <a:t>CPU</a:t>
            </a:r>
            <a:r>
              <a:rPr lang="zh-CN" altLang="en-US"/>
              <a:t>微操作所需时间的</a:t>
            </a:r>
            <a:r>
              <a:rPr lang="zh-CN" altLang="en-US" u="sng">
                <a:solidFill>
                  <a:srgbClr val="C00000"/>
                </a:solidFill>
                <a:effectLst>
                  <a:outerShdw blurRad="38100" dist="38100" dir="2700000" algn="tl">
                    <a:srgbClr val="000000">
                      <a:alpha val="43137"/>
                    </a:srgbClr>
                  </a:outerShdw>
                </a:effectLst>
              </a:rPr>
              <a:t>最大者</a:t>
            </a:r>
            <a:r>
              <a:rPr lang="zh-CN" altLang="en-US"/>
              <a:t>，常作为定义</a:t>
            </a:r>
            <a:r>
              <a:rPr lang="en-US" altLang="zh-CN"/>
              <a:t>CPU</a:t>
            </a:r>
            <a:r>
              <a:rPr lang="zh-CN" altLang="en-US">
                <a:solidFill>
                  <a:srgbClr val="CC0000"/>
                </a:solidFill>
              </a:rPr>
              <a:t>时钟周期</a:t>
            </a:r>
            <a:r>
              <a:rPr lang="en-US" altLang="zh-CN" i="1">
                <a:solidFill>
                  <a:srgbClr val="0000FF"/>
                </a:solidFill>
              </a:rPr>
              <a:t>T</a:t>
            </a:r>
            <a:r>
              <a:rPr lang="en-US" altLang="zh-CN" i="1" baseline="-25000">
                <a:solidFill>
                  <a:srgbClr val="0000FF"/>
                </a:solidFill>
              </a:rPr>
              <a:t>clock</a:t>
            </a:r>
            <a:r>
              <a:rPr lang="zh-CN" altLang="en-US"/>
              <a:t>或</a:t>
            </a:r>
            <a:r>
              <a:rPr lang="zh-CN" altLang="en-US">
                <a:solidFill>
                  <a:srgbClr val="CC0000"/>
                </a:solidFill>
              </a:rPr>
              <a:t>时钟频率</a:t>
            </a:r>
            <a:r>
              <a:rPr lang="en-US" altLang="zh-CN" i="1">
                <a:solidFill>
                  <a:srgbClr val="0000FF"/>
                </a:solidFill>
              </a:rPr>
              <a:t>f</a:t>
            </a:r>
            <a:r>
              <a:rPr lang="en-US" altLang="zh-CN" i="1" baseline="-25000">
                <a:solidFill>
                  <a:srgbClr val="0000FF"/>
                </a:solidFill>
              </a:rPr>
              <a:t>clock</a:t>
            </a:r>
            <a:r>
              <a:rPr lang="zh-CN" altLang="en-US"/>
              <a:t>的依据。</a:t>
            </a:r>
          </a:p>
          <a:p>
            <a:pPr>
              <a:spcBef>
                <a:spcPct val="10000"/>
              </a:spcBef>
            </a:pPr>
            <a:endParaRPr lang="zh-CN" altLang="en-US"/>
          </a:p>
          <a:p>
            <a:pPr>
              <a:spcBef>
                <a:spcPct val="10000"/>
              </a:spcBef>
            </a:pPr>
            <a:endParaRPr lang="zh-CN" altLang="en-US"/>
          </a:p>
          <a:p>
            <a:pPr>
              <a:spcBef>
                <a:spcPct val="10000"/>
              </a:spcBef>
            </a:pPr>
            <a:r>
              <a:rPr lang="en-US" altLang="zh-CN"/>
              <a:t>CPU</a:t>
            </a:r>
            <a:r>
              <a:rPr lang="zh-CN" altLang="en-US"/>
              <a:t>执行程序有严格的时间顺序性，通常利用</a:t>
            </a:r>
            <a:r>
              <a:rPr lang="zh-CN" altLang="en-US">
                <a:solidFill>
                  <a:srgbClr val="0000FF"/>
                </a:solidFill>
              </a:rPr>
              <a:t>时序电路</a:t>
            </a:r>
            <a:r>
              <a:rPr lang="zh-CN" altLang="en-US"/>
              <a:t>为</a:t>
            </a:r>
            <a:r>
              <a:rPr lang="zh-CN" altLang="en-US">
                <a:solidFill>
                  <a:srgbClr val="0000FF"/>
                </a:solidFill>
              </a:rPr>
              <a:t>控制器</a:t>
            </a:r>
            <a:r>
              <a:rPr lang="zh-CN" altLang="en-US"/>
              <a:t>提供所需的</a:t>
            </a:r>
            <a:r>
              <a:rPr lang="zh-CN" altLang="en-US" u="sng">
                <a:solidFill>
                  <a:srgbClr val="C00000"/>
                </a:solidFill>
                <a:effectLst>
                  <a:outerShdw blurRad="38100" dist="38100" dir="2700000" algn="tl">
                    <a:srgbClr val="000000">
                      <a:alpha val="43137"/>
                    </a:srgbClr>
                  </a:outerShdw>
                </a:effectLst>
              </a:rPr>
              <a:t>时序信号</a:t>
            </a:r>
            <a:r>
              <a:rPr lang="zh-CN" altLang="en-US"/>
              <a:t>。最基本的</a:t>
            </a:r>
            <a:r>
              <a:rPr lang="zh-CN" altLang="en-US">
                <a:solidFill>
                  <a:srgbClr val="0000FF"/>
                </a:solidFill>
              </a:rPr>
              <a:t>时序信号</a:t>
            </a:r>
            <a:r>
              <a:rPr lang="zh-CN" altLang="en-US"/>
              <a:t>为</a:t>
            </a:r>
            <a:r>
              <a:rPr lang="zh-CN" altLang="en-US">
                <a:solidFill>
                  <a:srgbClr val="CC0000"/>
                </a:solidFill>
              </a:rPr>
              <a:t>节拍</a:t>
            </a:r>
            <a:r>
              <a:rPr lang="zh-CN" altLang="en-US"/>
              <a:t>，它可由</a:t>
            </a:r>
            <a:r>
              <a:rPr lang="zh-CN" altLang="en-US">
                <a:solidFill>
                  <a:srgbClr val="CC0000"/>
                </a:solidFill>
              </a:rPr>
              <a:t>顺序脉冲发生器</a:t>
            </a:r>
            <a:r>
              <a:rPr lang="zh-CN" altLang="en-US"/>
              <a:t>也称</a:t>
            </a:r>
            <a:r>
              <a:rPr lang="zh-CN" altLang="en-US">
                <a:solidFill>
                  <a:srgbClr val="CC0000"/>
                </a:solidFill>
              </a:rPr>
              <a:t>脉冲分配器</a:t>
            </a:r>
            <a:r>
              <a:rPr lang="zh-CN" altLang="en-US"/>
              <a:t>或</a:t>
            </a:r>
            <a:r>
              <a:rPr lang="zh-CN" altLang="en-US">
                <a:solidFill>
                  <a:srgbClr val="CC0000"/>
                </a:solidFill>
              </a:rPr>
              <a:t>节拍脉冲发生器</a:t>
            </a:r>
            <a:r>
              <a:rPr lang="zh-CN" altLang="en-US"/>
              <a:t>产生。</a:t>
            </a:r>
          </a:p>
          <a:p>
            <a:pPr>
              <a:spcBef>
                <a:spcPct val="10000"/>
              </a:spcBef>
            </a:pPr>
            <a:r>
              <a:rPr lang="zh-CN" altLang="en-US">
                <a:solidFill>
                  <a:srgbClr val="CC0000"/>
                </a:solidFill>
              </a:rPr>
              <a:t>节拍脉冲发生器</a:t>
            </a:r>
            <a:r>
              <a:rPr lang="zh-CN" altLang="en-US"/>
              <a:t>分</a:t>
            </a:r>
            <a:r>
              <a:rPr lang="zh-CN" altLang="en-US">
                <a:solidFill>
                  <a:srgbClr val="008000"/>
                </a:solidFill>
              </a:rPr>
              <a:t>计数型</a:t>
            </a:r>
            <a:r>
              <a:rPr lang="zh-CN" altLang="en-US"/>
              <a:t>和</a:t>
            </a:r>
            <a:r>
              <a:rPr lang="zh-CN" altLang="en-US">
                <a:solidFill>
                  <a:srgbClr val="008000"/>
                </a:solidFill>
              </a:rPr>
              <a:t>移位型</a:t>
            </a:r>
            <a:r>
              <a:rPr lang="zh-CN" altLang="en-US"/>
              <a:t>两类。</a:t>
            </a:r>
          </a:p>
        </p:txBody>
      </p:sp>
      <p:sp>
        <p:nvSpPr>
          <p:cNvPr id="1104900" name="Rectangle 4"/>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     </a:t>
            </a:r>
            <a:r>
              <a:rPr lang="en-US" altLang="zh-CN" sz="2800">
                <a:solidFill>
                  <a:srgbClr val="FF6600"/>
                </a:solidFill>
                <a:latin typeface="宋体" pitchFamily="2" charset="-122"/>
              </a:rPr>
              <a:t>(</a:t>
            </a:r>
            <a:r>
              <a:rPr lang="en-US" altLang="zh-CN" sz="2800">
                <a:solidFill>
                  <a:srgbClr val="FF6600"/>
                </a:solidFill>
                <a:latin typeface="Arial" charset="0"/>
                <a:ea typeface="楷体_GB2312" pitchFamily="49" charset="-122"/>
              </a:rPr>
              <a:t>1</a:t>
            </a:r>
            <a:r>
              <a:rPr lang="en-US" altLang="zh-CN" sz="2800">
                <a:solidFill>
                  <a:srgbClr val="FF6600"/>
                </a:solidFill>
                <a:latin typeface="宋体" pitchFamily="2" charset="-122"/>
              </a:rPr>
              <a:t>)</a:t>
            </a:r>
            <a:r>
              <a:rPr lang="zh-CN" altLang="en-US" sz="2800">
                <a:solidFill>
                  <a:srgbClr val="FF6600"/>
                </a:solidFill>
                <a:latin typeface="Arial" charset="0"/>
                <a:ea typeface="楷体_GB2312" pitchFamily="49" charset="-122"/>
              </a:rPr>
              <a:t>节拍周期信号的产生</a:t>
            </a:r>
          </a:p>
        </p:txBody>
      </p:sp>
      <p:graphicFrame>
        <p:nvGraphicFramePr>
          <p:cNvPr id="1104901" name="Object 5"/>
          <p:cNvGraphicFramePr>
            <a:graphicFrameLocks noChangeAspect="1"/>
          </p:cNvGraphicFramePr>
          <p:nvPr/>
        </p:nvGraphicFramePr>
        <p:xfrm>
          <a:off x="2051050" y="2349500"/>
          <a:ext cx="6264275" cy="1093788"/>
        </p:xfrm>
        <a:graphic>
          <a:graphicData uri="http://schemas.openxmlformats.org/presentationml/2006/ole">
            <mc:AlternateContent xmlns:mc="http://schemas.openxmlformats.org/markup-compatibility/2006">
              <mc:Choice xmlns:v="urn:schemas-microsoft-com:vml" Requires="v">
                <p:oleObj spid="_x0000_s1104910" name="公式" r:id="rId3" imgW="2476500" imgH="431800" progId="Equation.3">
                  <p:embed/>
                </p:oleObj>
              </mc:Choice>
              <mc:Fallback>
                <p:oleObj name="公式" r:id="rId3" imgW="2476500" imgH="431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349500"/>
                        <a:ext cx="6264275"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3826E9E9-A1C1-4B9B-AB18-AA7ED20F1DBF}" type="slidenum">
              <a:rPr lang="zh-CN" altLang="en-US"/>
              <a:pPr/>
              <a:t>140</a:t>
            </a:fld>
            <a:endParaRPr lang="en-US" altLang="zh-CN"/>
          </a:p>
        </p:txBody>
      </p:sp>
      <p:sp>
        <p:nvSpPr>
          <p:cNvPr id="1226754" name="Rectangle 2"/>
          <p:cNvSpPr>
            <a:spLocks noGrp="1" noChangeArrowheads="1"/>
          </p:cNvSpPr>
          <p:nvPr>
            <p:ph type="title"/>
          </p:nvPr>
        </p:nvSpPr>
        <p:spPr/>
        <p:txBody>
          <a:bodyPr/>
          <a:lstStyle/>
          <a:p>
            <a:r>
              <a:rPr lang="en-US" altLang="zh-CN"/>
              <a:t>6.7.2  </a:t>
            </a:r>
            <a:r>
              <a:rPr lang="en-US" altLang="zh-CN" sz="2800"/>
              <a:t>SUN</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graphicFrame>
        <p:nvGraphicFramePr>
          <p:cNvPr id="1226794" name="Group 42"/>
          <p:cNvGraphicFramePr>
            <a:graphicFrameLocks noGrp="1"/>
          </p:cNvGraphicFramePr>
          <p:nvPr/>
        </p:nvGraphicFramePr>
        <p:xfrm>
          <a:off x="179388" y="1125538"/>
          <a:ext cx="8783637" cy="5303520"/>
        </p:xfrm>
        <a:graphic>
          <a:graphicData uri="http://schemas.openxmlformats.org/drawingml/2006/table">
            <a:tbl>
              <a:tblPr/>
              <a:tblGrid>
                <a:gridCol w="1800225">
                  <a:extLst>
                    <a:ext uri="{9D8B030D-6E8A-4147-A177-3AD203B41FA5}">
                      <a16:colId xmlns:a16="http://schemas.microsoft.com/office/drawing/2014/main" val="20000"/>
                    </a:ext>
                  </a:extLst>
                </a:gridCol>
                <a:gridCol w="6983412">
                  <a:extLst>
                    <a:ext uri="{9D8B030D-6E8A-4147-A177-3AD203B41FA5}">
                      <a16:colId xmlns:a16="http://schemas.microsoft.com/office/drawing/2014/main" val="20001"/>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特征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Sun 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多处理器和</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多线程支持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每芯片</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个内核，每内核</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个线程。高级线程调度。</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个内核共享浮点运算单元。支持片内多处理器。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流水线结构</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简单的按序六段流水线，装载和转移操作的延迟为</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个时钟周期。</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一级</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Cache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 KB</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 KB</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64</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字节块大小。假设无竞争的情况下对二级</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Cache</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每</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23</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个时钟周期发生一次失效。</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二级</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Cache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个独立的二级</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Cache</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，每个</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750KB</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且和存储器组相连。</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64</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字节块大小。假设无竞争的情况下对存储器每</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个时钟周期发生一次失效。</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初始的实现</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处理器工艺</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90 nm</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；最大时钟频率</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1.2 GHz</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；电源功率</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79 W</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300 M</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个晶体管，面积大小</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379 mm</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2</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
        <p:nvSpPr>
          <p:cNvPr id="1226793" name="Rectangle 41"/>
          <p:cNvSpPr>
            <a:spLocks noChangeArrowheads="1"/>
          </p:cNvSpPr>
          <p:nvPr/>
        </p:nvSpPr>
        <p:spPr bwMode="auto">
          <a:xfrm>
            <a:off x="2633663" y="604372"/>
            <a:ext cx="4018985" cy="523220"/>
          </a:xfrm>
          <a:prstGeom prst="rect">
            <a:avLst/>
          </a:prstGeom>
          <a:noFill/>
          <a:ln w="28575" algn="ctr">
            <a:noFill/>
            <a:miter lim="800000"/>
            <a:headEnd/>
            <a:tailEnd/>
          </a:ln>
          <a:effectLst/>
        </p:spPr>
        <p:txBody>
          <a:bodyPr wrap="none" anchor="ctr">
            <a:spAutoFit/>
          </a:bodyPr>
          <a:lstStyle/>
          <a:p>
            <a:pPr algn="l"/>
            <a:r>
              <a:rPr kumimoji="1" lang="zh-CN" altLang="en-US" sz="2800">
                <a:solidFill>
                  <a:schemeClr val="bg2"/>
                </a:solidFill>
                <a:ea typeface="楷体_GB2312" pitchFamily="49" charset="-122"/>
              </a:rPr>
              <a:t>表</a:t>
            </a:r>
            <a:r>
              <a:rPr kumimoji="1" lang="en-US" altLang="zh-CN" sz="2800" smtClean="0">
                <a:solidFill>
                  <a:schemeClr val="bg2"/>
                </a:solidFill>
                <a:ea typeface="楷体_GB2312" pitchFamily="49" charset="-122"/>
              </a:rPr>
              <a:t>6.10  </a:t>
            </a:r>
            <a:r>
              <a:rPr kumimoji="1" lang="en-US" altLang="zh-CN" sz="2800">
                <a:solidFill>
                  <a:schemeClr val="bg2"/>
                </a:solidFill>
                <a:ea typeface="楷体_GB2312" pitchFamily="49" charset="-122"/>
              </a:rPr>
              <a:t>T1</a:t>
            </a:r>
            <a:r>
              <a:rPr kumimoji="1" lang="zh-CN" altLang="en-US" sz="2800">
                <a:solidFill>
                  <a:schemeClr val="bg2"/>
                </a:solidFill>
                <a:ea typeface="楷体_GB2312" pitchFamily="49" charset="-122"/>
              </a:rPr>
              <a:t>处理器的特征 </a:t>
            </a:r>
          </a:p>
        </p:txBody>
      </p:sp>
    </p:spTree>
  </p:cSld>
  <p:clrMapOvr>
    <a:masterClrMapping/>
  </p:clrMapOvr>
  <p:transition spd="med"/>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5D79905-04E3-4D2B-B493-E5F3B81E258C}" type="slidenum">
              <a:rPr lang="zh-CN" altLang="en-US"/>
              <a:pPr/>
              <a:t>141</a:t>
            </a:fld>
            <a:endParaRPr lang="en-US" altLang="zh-CN"/>
          </a:p>
        </p:txBody>
      </p:sp>
      <p:sp>
        <p:nvSpPr>
          <p:cNvPr id="1228802" name="Rectangle 2"/>
          <p:cNvSpPr>
            <a:spLocks noGrp="1" noChangeArrowheads="1"/>
          </p:cNvSpPr>
          <p:nvPr>
            <p:ph type="title"/>
          </p:nvPr>
        </p:nvSpPr>
        <p:spPr/>
        <p:txBody>
          <a:bodyPr/>
          <a:lstStyle/>
          <a:p>
            <a:r>
              <a:rPr lang="en-US" altLang="zh-CN"/>
              <a:t>6.7.2  </a:t>
            </a:r>
            <a:r>
              <a:rPr lang="en-US" altLang="zh-CN" sz="2800"/>
              <a:t>SUN</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pic>
        <p:nvPicPr>
          <p:cNvPr id="1262594" name="Picture 2"/>
          <p:cNvPicPr>
            <a:picLocks noChangeAspect="1" noChangeArrowheads="1"/>
          </p:cNvPicPr>
          <p:nvPr/>
        </p:nvPicPr>
        <p:blipFill>
          <a:blip r:embed="rId2" cstate="print"/>
          <a:srcRect/>
          <a:stretch>
            <a:fillRect/>
          </a:stretch>
        </p:blipFill>
        <p:spPr bwMode="auto">
          <a:xfrm>
            <a:off x="2267744" y="620688"/>
            <a:ext cx="6636569" cy="5581726"/>
          </a:xfrm>
          <a:prstGeom prst="rect">
            <a:avLst/>
          </a:prstGeom>
          <a:ln>
            <a:noFill/>
          </a:ln>
          <a:effectLst>
            <a:outerShdw blurRad="292100" dist="139700" dir="2700000" algn="tl" rotWithShape="0">
              <a:srgbClr val="333333">
                <a:alpha val="65000"/>
              </a:srgbClr>
            </a:outerShdw>
          </a:effectLst>
        </p:spPr>
      </p:pic>
      <p:pic>
        <p:nvPicPr>
          <p:cNvPr id="12625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7504" y="620688"/>
            <a:ext cx="2177522" cy="2016224"/>
          </a:xfrm>
          <a:prstGeom prst="rect">
            <a:avLst/>
          </a:prstGeom>
          <a:ln>
            <a:noFill/>
          </a:ln>
          <a:effectLst>
            <a:outerShdw blurRad="292100" dist="139700" dir="2700000" algn="tl" rotWithShape="0">
              <a:srgbClr val="333333">
                <a:alpha val="65000"/>
              </a:srgbClr>
            </a:outerShdw>
          </a:effectLst>
        </p:spPr>
      </p:pic>
      <p:sp>
        <p:nvSpPr>
          <p:cNvPr id="1228805" name="Text Box 5"/>
          <p:cNvSpPr txBox="1">
            <a:spLocks noChangeArrowheads="1"/>
          </p:cNvSpPr>
          <p:nvPr/>
        </p:nvSpPr>
        <p:spPr bwMode="auto">
          <a:xfrm>
            <a:off x="251520" y="6236940"/>
            <a:ext cx="3455988" cy="432420"/>
          </a:xfrm>
          <a:prstGeom prst="rect">
            <a:avLst/>
          </a:prstGeom>
          <a:noFill/>
          <a:ln w="9525">
            <a:noFill/>
            <a:miter lim="800000"/>
            <a:headEnd/>
            <a:tailEnd/>
          </a:ln>
        </p:spPr>
        <p:txBody>
          <a:bodyPr tIns="0" bIns="0"/>
          <a:lstStyle/>
          <a:p>
            <a:pPr algn="l"/>
            <a:r>
              <a:rPr lang="en-US" altLang="zh-CN" smtClean="0">
                <a:solidFill>
                  <a:srgbClr val="CC0099"/>
                </a:solidFill>
                <a:ea typeface="楷体_GB2312" pitchFamily="49" charset="-122"/>
              </a:rPr>
              <a:t>UltraSPARC T2</a:t>
            </a:r>
            <a:endParaRPr lang="zh-CN" altLang="en-US">
              <a:solidFill>
                <a:srgbClr val="CC0099"/>
              </a:solidFill>
              <a:ea typeface="楷体_GB2312" pitchFamily="49" charset="-122"/>
            </a:endParaRPr>
          </a:p>
        </p:txBody>
      </p:sp>
    </p:spTree>
  </p:cSld>
  <p:clrMapOvr>
    <a:masterClrMapping/>
  </p:clrMapOvr>
  <p:transition spd="med"/>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5D79905-04E3-4D2B-B493-E5F3B81E258C}" type="slidenum">
              <a:rPr lang="zh-CN" altLang="en-US"/>
              <a:pPr/>
              <a:t>142</a:t>
            </a:fld>
            <a:endParaRPr lang="en-US" altLang="zh-CN"/>
          </a:p>
        </p:txBody>
      </p:sp>
      <p:sp>
        <p:nvSpPr>
          <p:cNvPr id="1228802" name="Rectangle 2"/>
          <p:cNvSpPr>
            <a:spLocks noGrp="1" noChangeArrowheads="1"/>
          </p:cNvSpPr>
          <p:nvPr>
            <p:ph type="title"/>
          </p:nvPr>
        </p:nvSpPr>
        <p:spPr/>
        <p:txBody>
          <a:bodyPr/>
          <a:lstStyle/>
          <a:p>
            <a:r>
              <a:rPr lang="en-US" altLang="zh-CN"/>
              <a:t>6.7.2  </a:t>
            </a:r>
            <a:r>
              <a:rPr lang="en-US" altLang="zh-CN" sz="2800"/>
              <a:t>SUN</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sp>
        <p:nvSpPr>
          <p:cNvPr id="1228805" name="Text Box 5"/>
          <p:cNvSpPr txBox="1">
            <a:spLocks noChangeArrowheads="1"/>
          </p:cNvSpPr>
          <p:nvPr/>
        </p:nvSpPr>
        <p:spPr bwMode="auto">
          <a:xfrm>
            <a:off x="107950" y="4076700"/>
            <a:ext cx="3455988" cy="792163"/>
          </a:xfrm>
          <a:prstGeom prst="rect">
            <a:avLst/>
          </a:prstGeom>
          <a:noFill/>
          <a:ln w="9525">
            <a:noFill/>
            <a:miter lim="800000"/>
            <a:headEnd/>
            <a:tailEnd/>
          </a:ln>
        </p:spPr>
        <p:txBody>
          <a:bodyPr tIns="0" bIns="0"/>
          <a:lstStyle/>
          <a:p>
            <a:pPr algn="l"/>
            <a:r>
              <a:rPr lang="zh-CN" altLang="en-US">
                <a:solidFill>
                  <a:schemeClr val="bg2"/>
                </a:solidFill>
                <a:ea typeface="楷体_GB2312" pitchFamily="49" charset="-122"/>
              </a:rPr>
              <a:t>图</a:t>
            </a:r>
            <a:r>
              <a:rPr lang="en-US" altLang="zh-CN" smtClean="0">
                <a:solidFill>
                  <a:schemeClr val="bg2"/>
                </a:solidFill>
                <a:ea typeface="楷体_GB2312" pitchFamily="49" charset="-122"/>
              </a:rPr>
              <a:t>6.25  </a:t>
            </a:r>
            <a:r>
              <a:rPr lang="en-US" altLang="zh-CN">
                <a:solidFill>
                  <a:schemeClr val="bg2"/>
                </a:solidFill>
                <a:ea typeface="楷体_GB2312" pitchFamily="49" charset="-122"/>
              </a:rPr>
              <a:t>UltraSPARC T2</a:t>
            </a:r>
          </a:p>
          <a:p>
            <a:pPr algn="l"/>
            <a:r>
              <a:rPr lang="zh-CN" altLang="en-US">
                <a:solidFill>
                  <a:schemeClr val="bg2"/>
                </a:solidFill>
                <a:ea typeface="楷体_GB2312" pitchFamily="49" charset="-122"/>
              </a:rPr>
              <a:t>             内核微架构</a:t>
            </a:r>
          </a:p>
        </p:txBody>
      </p:sp>
      <p:pic>
        <p:nvPicPr>
          <p:cNvPr id="122880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6588" y="360363"/>
            <a:ext cx="7058025" cy="6381750"/>
          </a:xfrm>
          <a:prstGeom prst="rect">
            <a:avLst/>
          </a:prstGeom>
          <a:noFill/>
          <a:ln w="28575" algn="ctr">
            <a:noFill/>
            <a:miter lim="800000"/>
            <a:headEnd/>
            <a:tailEnd/>
          </a:ln>
          <a:effectLst/>
        </p:spPr>
      </p:pic>
    </p:spTree>
  </p:cSld>
  <p:clrMapOvr>
    <a:masterClrMapping/>
  </p:clrMapOvr>
  <p:transition spd="med"/>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5D79905-04E3-4D2B-B493-E5F3B81E258C}" type="slidenum">
              <a:rPr lang="zh-CN" altLang="en-US"/>
              <a:pPr/>
              <a:t>143</a:t>
            </a:fld>
            <a:endParaRPr lang="en-US" altLang="zh-CN"/>
          </a:p>
        </p:txBody>
      </p:sp>
      <p:sp>
        <p:nvSpPr>
          <p:cNvPr id="1228802" name="Rectangle 2"/>
          <p:cNvSpPr>
            <a:spLocks noGrp="1" noChangeArrowheads="1"/>
          </p:cNvSpPr>
          <p:nvPr>
            <p:ph type="title"/>
          </p:nvPr>
        </p:nvSpPr>
        <p:spPr/>
        <p:txBody>
          <a:bodyPr/>
          <a:lstStyle/>
          <a:p>
            <a:r>
              <a:rPr lang="en-US" altLang="zh-CN"/>
              <a:t>6.7.2  </a:t>
            </a:r>
            <a:r>
              <a:rPr lang="en-US" altLang="zh-CN" sz="2800"/>
              <a:t>SUN</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sp>
        <p:nvSpPr>
          <p:cNvPr id="1228805" name="Text Box 5"/>
          <p:cNvSpPr txBox="1">
            <a:spLocks noChangeArrowheads="1"/>
          </p:cNvSpPr>
          <p:nvPr/>
        </p:nvSpPr>
        <p:spPr bwMode="auto">
          <a:xfrm>
            <a:off x="1115616" y="5229200"/>
            <a:ext cx="6840760" cy="432048"/>
          </a:xfrm>
          <a:prstGeom prst="rect">
            <a:avLst/>
          </a:prstGeom>
          <a:noFill/>
          <a:ln w="9525">
            <a:noFill/>
            <a:miter lim="800000"/>
            <a:headEnd/>
            <a:tailEnd/>
          </a:ln>
        </p:spPr>
        <p:txBody>
          <a:bodyPr tIns="0" bIns="0"/>
          <a:lstStyle/>
          <a:p>
            <a:r>
              <a:rPr lang="zh-CN" altLang="en-US">
                <a:solidFill>
                  <a:schemeClr val="bg2"/>
                </a:solidFill>
                <a:ea typeface="楷体_GB2312" pitchFamily="49" charset="-122"/>
              </a:rPr>
              <a:t>图</a:t>
            </a:r>
            <a:r>
              <a:rPr lang="en-US" altLang="zh-CN" smtClean="0">
                <a:solidFill>
                  <a:schemeClr val="bg2"/>
                </a:solidFill>
                <a:ea typeface="楷体_GB2312" pitchFamily="49" charset="-122"/>
              </a:rPr>
              <a:t>6.26  </a:t>
            </a:r>
            <a:r>
              <a:rPr lang="en-US" altLang="zh-CN">
                <a:solidFill>
                  <a:schemeClr val="bg2"/>
                </a:solidFill>
                <a:ea typeface="楷体_GB2312" pitchFamily="49" charset="-122"/>
              </a:rPr>
              <a:t>UltraSPARC </a:t>
            </a:r>
            <a:r>
              <a:rPr lang="en-US" altLang="zh-CN" smtClean="0">
                <a:solidFill>
                  <a:schemeClr val="bg2"/>
                </a:solidFill>
                <a:ea typeface="楷体_GB2312" pitchFamily="49" charset="-122"/>
              </a:rPr>
              <a:t>T2 </a:t>
            </a:r>
            <a:r>
              <a:rPr lang="zh-CN" altLang="en-US" smtClean="0">
                <a:solidFill>
                  <a:schemeClr val="bg2"/>
                </a:solidFill>
                <a:ea typeface="楷体_GB2312" pitchFamily="49" charset="-122"/>
              </a:rPr>
              <a:t>处理器内部结构图</a:t>
            </a:r>
            <a:endParaRPr lang="zh-CN" altLang="en-US">
              <a:solidFill>
                <a:schemeClr val="bg2"/>
              </a:solidFill>
              <a:ea typeface="楷体_GB2312" pitchFamily="49" charset="-122"/>
            </a:endParaRPr>
          </a:p>
        </p:txBody>
      </p:sp>
      <p:pic>
        <p:nvPicPr>
          <p:cNvPr id="1261570" name="Picture 2"/>
          <p:cNvPicPr>
            <a:picLocks noChangeAspect="1" noChangeArrowheads="1"/>
          </p:cNvPicPr>
          <p:nvPr/>
        </p:nvPicPr>
        <p:blipFill>
          <a:blip r:embed="rId2" cstate="print"/>
          <a:srcRect/>
          <a:stretch>
            <a:fillRect/>
          </a:stretch>
        </p:blipFill>
        <p:spPr bwMode="auto">
          <a:xfrm>
            <a:off x="220338" y="1052736"/>
            <a:ext cx="8744150" cy="3952474"/>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BAF4777-0F0B-4F52-A3E4-4BF744877835}" type="slidenum">
              <a:rPr lang="zh-CN" altLang="en-US"/>
              <a:pPr/>
              <a:t>144</a:t>
            </a:fld>
            <a:endParaRPr lang="en-US" altLang="zh-CN"/>
          </a:p>
        </p:txBody>
      </p:sp>
      <p:sp>
        <p:nvSpPr>
          <p:cNvPr id="1229826" name="Rectangle 2"/>
          <p:cNvSpPr>
            <a:spLocks noGrp="1" noChangeArrowheads="1"/>
          </p:cNvSpPr>
          <p:nvPr>
            <p:ph type="title"/>
          </p:nvPr>
        </p:nvSpPr>
        <p:spPr/>
        <p:txBody>
          <a:bodyPr/>
          <a:lstStyle/>
          <a:p>
            <a:r>
              <a:rPr lang="en-US" altLang="zh-CN"/>
              <a:t>6.7.3  </a:t>
            </a:r>
            <a:r>
              <a:rPr lang="en-US" altLang="zh-CN" sz="2800"/>
              <a:t>MIPS</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sp>
        <p:nvSpPr>
          <p:cNvPr id="1229827" name="Rectangle 3"/>
          <p:cNvSpPr>
            <a:spLocks noGrp="1" noChangeArrowheads="1"/>
          </p:cNvSpPr>
          <p:nvPr>
            <p:ph type="body" idx="1"/>
          </p:nvPr>
        </p:nvSpPr>
        <p:spPr>
          <a:xfrm>
            <a:off x="250825" y="692150"/>
            <a:ext cx="8785225" cy="6049963"/>
          </a:xfrm>
        </p:spPr>
        <p:txBody>
          <a:bodyPr/>
          <a:lstStyle/>
          <a:p>
            <a:pPr marL="355600" indent="-355600">
              <a:buFont typeface="Wingdings" pitchFamily="2" charset="2"/>
              <a:buNone/>
            </a:pPr>
            <a:r>
              <a:rPr lang="en-US" altLang="zh-CN"/>
              <a:t>MIPS R1000</a:t>
            </a:r>
            <a:r>
              <a:rPr lang="zh-CN" altLang="en-US"/>
              <a:t>：</a:t>
            </a:r>
          </a:p>
          <a:p>
            <a:pPr marL="355600" indent="-355600"/>
            <a:r>
              <a:rPr lang="en-US" altLang="zh-CN"/>
              <a:t>64</a:t>
            </a:r>
            <a:r>
              <a:rPr lang="zh-CN" altLang="en-US"/>
              <a:t>位</a:t>
            </a:r>
            <a:r>
              <a:rPr lang="en-US" altLang="zh-CN"/>
              <a:t>MIPS-IV</a:t>
            </a:r>
            <a:r>
              <a:rPr lang="zh-CN" altLang="en-US"/>
              <a:t>架构</a:t>
            </a:r>
          </a:p>
          <a:p>
            <a:pPr marL="355600" indent="-355600"/>
            <a:r>
              <a:rPr lang="zh-CN" altLang="en-US"/>
              <a:t>向后兼容</a:t>
            </a:r>
            <a:r>
              <a:rPr lang="en-US" altLang="zh-CN"/>
              <a:t>32</a:t>
            </a:r>
            <a:r>
              <a:rPr lang="zh-CN" altLang="en-US"/>
              <a:t>位的</a:t>
            </a:r>
            <a:r>
              <a:rPr lang="en-US" altLang="zh-CN"/>
              <a:t>R2/3000</a:t>
            </a:r>
            <a:endParaRPr lang="zh-CN" altLang="en-US"/>
          </a:p>
        </p:txBody>
      </p:sp>
    </p:spTree>
  </p:cSld>
  <p:clrMapOvr>
    <a:masterClrMapping/>
  </p:clrMapOvr>
  <p:transition spd="med"/>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4"/>
          <p:cNvSpPr>
            <a:spLocks noGrp="1"/>
          </p:cNvSpPr>
          <p:nvPr>
            <p:ph type="sldNum" sz="quarter" idx="11"/>
          </p:nvPr>
        </p:nvSpPr>
        <p:spPr/>
        <p:txBody>
          <a:bodyPr/>
          <a:lstStyle/>
          <a:p>
            <a:fld id="{2E0F8234-DDAC-4C8E-9FB7-D1B0F84518E4}" type="slidenum">
              <a:rPr lang="zh-CN" altLang="en-US"/>
              <a:pPr/>
              <a:t>145</a:t>
            </a:fld>
            <a:endParaRPr lang="en-US" altLang="zh-CN"/>
          </a:p>
        </p:txBody>
      </p:sp>
      <p:sp>
        <p:nvSpPr>
          <p:cNvPr id="1230853" name="Text Box 5"/>
          <p:cNvSpPr txBox="1">
            <a:spLocks noChangeAspect="1" noChangeArrowheads="1"/>
          </p:cNvSpPr>
          <p:nvPr/>
        </p:nvSpPr>
        <p:spPr bwMode="auto">
          <a:xfrm>
            <a:off x="5303838" y="2306638"/>
            <a:ext cx="2160587" cy="376237"/>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a:ea typeface="楷体_GB2312" pitchFamily="49" charset="-122"/>
              </a:rPr>
              <a:t>加载</a:t>
            </a:r>
            <a:r>
              <a:rPr lang="en-US" altLang="zh-CN" sz="1600">
                <a:ea typeface="楷体_GB2312" pitchFamily="49" charset="-122"/>
              </a:rPr>
              <a:t>/</a:t>
            </a:r>
            <a:r>
              <a:rPr lang="zh-CN" altLang="en-US" sz="1600">
                <a:ea typeface="楷体_GB2312" pitchFamily="49" charset="-122"/>
              </a:rPr>
              <a:t>存储单元</a:t>
            </a:r>
            <a:r>
              <a:rPr lang="en-US" altLang="zh-CN" sz="1600">
                <a:ea typeface="楷体_GB2312" pitchFamily="49" charset="-122"/>
              </a:rPr>
              <a:t>(</a:t>
            </a:r>
            <a:r>
              <a:rPr lang="zh-CN" altLang="en-US" sz="1600">
                <a:ea typeface="楷体_GB2312" pitchFamily="49" charset="-122"/>
              </a:rPr>
              <a:t>流水线</a:t>
            </a:r>
            <a:r>
              <a:rPr lang="en-US" altLang="zh-CN" sz="1600">
                <a:ea typeface="楷体_GB2312" pitchFamily="49" charset="-122"/>
              </a:rPr>
              <a:t>1)</a:t>
            </a:r>
            <a:endParaRPr lang="en-US" altLang="zh-CN" sz="4000">
              <a:ea typeface="楷体_GB2312" pitchFamily="49" charset="-122"/>
            </a:endParaRPr>
          </a:p>
        </p:txBody>
      </p:sp>
      <p:sp>
        <p:nvSpPr>
          <p:cNvPr id="1230854" name="Text Box 6"/>
          <p:cNvSpPr txBox="1">
            <a:spLocks noChangeAspect="1" noChangeArrowheads="1"/>
          </p:cNvSpPr>
          <p:nvPr/>
        </p:nvSpPr>
        <p:spPr bwMode="auto">
          <a:xfrm>
            <a:off x="5478463" y="4330700"/>
            <a:ext cx="1973262" cy="379413"/>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a:ea typeface="楷体_GB2312" pitchFamily="49" charset="-122"/>
              </a:rPr>
              <a:t>整数</a:t>
            </a:r>
            <a:r>
              <a:rPr lang="en-US" altLang="zh-CN" sz="1600">
                <a:ea typeface="楷体_GB2312" pitchFamily="49" charset="-122"/>
              </a:rPr>
              <a:t>ALU2(</a:t>
            </a:r>
            <a:r>
              <a:rPr lang="zh-CN" altLang="en-US" sz="1600">
                <a:ea typeface="楷体_GB2312" pitchFamily="49" charset="-122"/>
              </a:rPr>
              <a:t>流水线</a:t>
            </a:r>
            <a:r>
              <a:rPr lang="en-US" altLang="zh-CN" sz="1600">
                <a:ea typeface="楷体_GB2312" pitchFamily="49" charset="-122"/>
              </a:rPr>
              <a:t>3)</a:t>
            </a:r>
            <a:endParaRPr lang="en-US" altLang="zh-CN" sz="4000">
              <a:ea typeface="楷体_GB2312" pitchFamily="49" charset="-122"/>
            </a:endParaRPr>
          </a:p>
        </p:txBody>
      </p:sp>
      <p:sp>
        <p:nvSpPr>
          <p:cNvPr id="1230855" name="Text Box 7"/>
          <p:cNvSpPr txBox="1">
            <a:spLocks noChangeAspect="1" noChangeArrowheads="1"/>
          </p:cNvSpPr>
          <p:nvPr/>
        </p:nvSpPr>
        <p:spPr bwMode="auto">
          <a:xfrm>
            <a:off x="250825" y="5567403"/>
            <a:ext cx="2592388" cy="1107996"/>
          </a:xfrm>
          <a:prstGeom prst="rect">
            <a:avLst/>
          </a:prstGeom>
          <a:solidFill>
            <a:srgbClr val="FFFFFF"/>
          </a:solidFill>
          <a:ln w="9525">
            <a:noFill/>
            <a:miter lim="800000"/>
            <a:headEnd/>
            <a:tailEnd/>
          </a:ln>
        </p:spPr>
        <p:txBody>
          <a:bodyPr lIns="0" tIns="0" rIns="0" bIns="0" anchor="ctr">
            <a:spAutoFit/>
          </a:bodyPr>
          <a:lstStyle/>
          <a:p>
            <a:pPr algn="l"/>
            <a:r>
              <a:rPr lang="zh-CN" altLang="en-US">
                <a:solidFill>
                  <a:schemeClr val="bg2"/>
                </a:solidFill>
                <a:ea typeface="楷体_GB2312" pitchFamily="49" charset="-122"/>
              </a:rPr>
              <a:t>图</a:t>
            </a:r>
            <a:r>
              <a:rPr lang="en-US" altLang="zh-CN" smtClean="0">
                <a:solidFill>
                  <a:schemeClr val="bg2"/>
                </a:solidFill>
                <a:ea typeface="楷体_GB2312" pitchFamily="49" charset="-122"/>
              </a:rPr>
              <a:t>6.27</a:t>
            </a:r>
            <a:endParaRPr lang="en-US" altLang="zh-CN">
              <a:solidFill>
                <a:schemeClr val="bg2"/>
              </a:solidFill>
              <a:ea typeface="楷体_GB2312" pitchFamily="49" charset="-122"/>
            </a:endParaRPr>
          </a:p>
          <a:p>
            <a:pPr algn="l"/>
            <a:r>
              <a:rPr lang="en-US" altLang="zh-CN">
                <a:solidFill>
                  <a:schemeClr val="bg2"/>
                </a:solidFill>
                <a:ea typeface="楷体_GB2312" pitchFamily="49" charset="-122"/>
              </a:rPr>
              <a:t>MIPS R10000</a:t>
            </a:r>
            <a:br>
              <a:rPr lang="en-US" altLang="zh-CN">
                <a:solidFill>
                  <a:schemeClr val="bg2"/>
                </a:solidFill>
                <a:ea typeface="楷体_GB2312" pitchFamily="49" charset="-122"/>
              </a:rPr>
            </a:br>
            <a:r>
              <a:rPr lang="zh-CN" altLang="en-US">
                <a:solidFill>
                  <a:schemeClr val="bg2"/>
                </a:solidFill>
                <a:ea typeface="楷体_GB2312" pitchFamily="49" charset="-122"/>
              </a:rPr>
              <a:t>微处理器组织结构</a:t>
            </a:r>
          </a:p>
        </p:txBody>
      </p:sp>
      <p:sp>
        <p:nvSpPr>
          <p:cNvPr id="1230856" name="Text Box 8"/>
          <p:cNvSpPr txBox="1">
            <a:spLocks noChangeAspect="1" noChangeArrowheads="1"/>
          </p:cNvSpPr>
          <p:nvPr/>
        </p:nvSpPr>
        <p:spPr bwMode="auto">
          <a:xfrm>
            <a:off x="5478463" y="6226175"/>
            <a:ext cx="1973262" cy="388938"/>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a:ea typeface="楷体_GB2312" pitchFamily="49" charset="-122"/>
              </a:rPr>
              <a:t>浮点乘法器</a:t>
            </a:r>
            <a:r>
              <a:rPr lang="en-US" altLang="zh-CN" sz="1600">
                <a:ea typeface="楷体_GB2312" pitchFamily="49" charset="-122"/>
              </a:rPr>
              <a:t>(</a:t>
            </a:r>
            <a:r>
              <a:rPr lang="zh-CN" altLang="en-US" sz="1600">
                <a:ea typeface="楷体_GB2312" pitchFamily="49" charset="-122"/>
              </a:rPr>
              <a:t>流水线</a:t>
            </a:r>
            <a:r>
              <a:rPr lang="en-US" altLang="zh-CN" sz="1600">
                <a:ea typeface="楷体_GB2312" pitchFamily="49" charset="-122"/>
              </a:rPr>
              <a:t>5)</a:t>
            </a:r>
            <a:endParaRPr lang="en-US" altLang="zh-CN" sz="4000">
              <a:ea typeface="楷体_GB2312" pitchFamily="49" charset="-122"/>
            </a:endParaRPr>
          </a:p>
        </p:txBody>
      </p:sp>
      <p:sp>
        <p:nvSpPr>
          <p:cNvPr id="1230857" name="Text Box 9"/>
          <p:cNvSpPr txBox="1">
            <a:spLocks noChangeAspect="1" noChangeArrowheads="1"/>
          </p:cNvSpPr>
          <p:nvPr/>
        </p:nvSpPr>
        <p:spPr bwMode="auto">
          <a:xfrm>
            <a:off x="5478463" y="4835525"/>
            <a:ext cx="1973262" cy="379413"/>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a:ea typeface="楷体_GB2312" pitchFamily="49" charset="-122"/>
              </a:rPr>
              <a:t>浮点加法器</a:t>
            </a:r>
            <a:r>
              <a:rPr lang="en-US" altLang="zh-CN" sz="1600">
                <a:ea typeface="楷体_GB2312" pitchFamily="49" charset="-122"/>
              </a:rPr>
              <a:t>(</a:t>
            </a:r>
            <a:r>
              <a:rPr lang="zh-CN" altLang="en-US" sz="1600">
                <a:ea typeface="楷体_GB2312" pitchFamily="49" charset="-122"/>
              </a:rPr>
              <a:t>流水线</a:t>
            </a:r>
            <a:r>
              <a:rPr lang="en-US" altLang="zh-CN" sz="1600">
                <a:ea typeface="楷体_GB2312" pitchFamily="49" charset="-122"/>
              </a:rPr>
              <a:t>4)</a:t>
            </a:r>
            <a:endParaRPr lang="en-US" altLang="zh-CN" sz="4000">
              <a:ea typeface="楷体_GB2312" pitchFamily="49" charset="-122"/>
            </a:endParaRPr>
          </a:p>
        </p:txBody>
      </p:sp>
      <p:sp>
        <p:nvSpPr>
          <p:cNvPr id="1230858" name="Text Box 10"/>
          <p:cNvSpPr txBox="1">
            <a:spLocks noChangeAspect="1" noChangeArrowheads="1"/>
          </p:cNvSpPr>
          <p:nvPr/>
        </p:nvSpPr>
        <p:spPr bwMode="auto">
          <a:xfrm>
            <a:off x="5795963" y="3571875"/>
            <a:ext cx="1149350" cy="51276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sz="1600">
                <a:ea typeface="楷体_GB2312" pitchFamily="49" charset="-122"/>
              </a:rPr>
              <a:t>整数</a:t>
            </a:r>
          </a:p>
          <a:p>
            <a:pPr>
              <a:lnSpc>
                <a:spcPct val="96000"/>
              </a:lnSpc>
            </a:pPr>
            <a:r>
              <a:rPr lang="zh-CN" altLang="en-US" sz="1600">
                <a:ea typeface="楷体_GB2312" pitchFamily="49" charset="-122"/>
              </a:rPr>
              <a:t>寄存器文件</a:t>
            </a:r>
            <a:endParaRPr lang="zh-CN" altLang="en-US" sz="4000">
              <a:ea typeface="楷体_GB2312" pitchFamily="49" charset="-122"/>
            </a:endParaRPr>
          </a:p>
        </p:txBody>
      </p:sp>
      <p:sp>
        <p:nvSpPr>
          <p:cNvPr id="1230859" name="Text Box 11"/>
          <p:cNvSpPr txBox="1">
            <a:spLocks noChangeAspect="1" noChangeArrowheads="1"/>
          </p:cNvSpPr>
          <p:nvPr/>
        </p:nvSpPr>
        <p:spPr bwMode="auto">
          <a:xfrm>
            <a:off x="5795963" y="5468938"/>
            <a:ext cx="1149350" cy="503237"/>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sz="1600">
                <a:ea typeface="楷体_GB2312" pitchFamily="49" charset="-122"/>
              </a:rPr>
              <a:t>浮点数</a:t>
            </a:r>
          </a:p>
          <a:p>
            <a:pPr>
              <a:lnSpc>
                <a:spcPct val="96000"/>
              </a:lnSpc>
            </a:pPr>
            <a:r>
              <a:rPr lang="zh-CN" altLang="en-US" sz="1600">
                <a:ea typeface="楷体_GB2312" pitchFamily="49" charset="-122"/>
              </a:rPr>
              <a:t>寄存器文件</a:t>
            </a:r>
            <a:endParaRPr lang="zh-CN" altLang="en-US" sz="4000">
              <a:ea typeface="楷体_GB2312" pitchFamily="49" charset="-122"/>
            </a:endParaRPr>
          </a:p>
        </p:txBody>
      </p:sp>
      <p:sp>
        <p:nvSpPr>
          <p:cNvPr id="1230860" name="Text Box 12"/>
          <p:cNvSpPr txBox="1">
            <a:spLocks noChangeAspect="1" noChangeArrowheads="1"/>
          </p:cNvSpPr>
          <p:nvPr/>
        </p:nvSpPr>
        <p:spPr bwMode="auto">
          <a:xfrm>
            <a:off x="3146425" y="1422400"/>
            <a:ext cx="1639888" cy="50641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spcBef>
                <a:spcPts val="463"/>
              </a:spcBef>
            </a:pPr>
            <a:r>
              <a:rPr lang="en-US" altLang="zh-CN" sz="1600">
                <a:ea typeface="楷体_GB2312" pitchFamily="49" charset="-122"/>
              </a:rPr>
              <a:t>L1 I-cache</a:t>
            </a:r>
            <a:endParaRPr lang="en-US" altLang="zh-CN" sz="4000">
              <a:ea typeface="楷体_GB2312" pitchFamily="49" charset="-122"/>
            </a:endParaRPr>
          </a:p>
        </p:txBody>
      </p:sp>
      <p:sp>
        <p:nvSpPr>
          <p:cNvPr id="1230861" name="Text Box 13"/>
          <p:cNvSpPr txBox="1">
            <a:spLocks noChangeAspect="1" noChangeArrowheads="1"/>
          </p:cNvSpPr>
          <p:nvPr/>
        </p:nvSpPr>
        <p:spPr bwMode="auto">
          <a:xfrm>
            <a:off x="3059113" y="2308225"/>
            <a:ext cx="863600" cy="3033713"/>
          </a:xfrm>
          <a:prstGeom prst="rect">
            <a:avLst/>
          </a:prstGeom>
          <a:solidFill>
            <a:srgbClr val="FFFF99"/>
          </a:solidFill>
          <a:ln w="28575">
            <a:solidFill>
              <a:srgbClr val="000000"/>
            </a:solidFill>
            <a:miter lim="800000"/>
            <a:headEnd/>
            <a:tailEnd/>
          </a:ln>
        </p:spPr>
        <p:txBody>
          <a:bodyPr wrap="none" anchor="ctr"/>
          <a:lstStyle/>
          <a:p>
            <a:pPr algn="l"/>
            <a:r>
              <a:rPr lang="zh-CN" altLang="en-US" sz="1800">
                <a:ea typeface="楷体_GB2312" pitchFamily="49" charset="-122"/>
              </a:rPr>
              <a:t>取指、</a:t>
            </a:r>
          </a:p>
          <a:p>
            <a:pPr algn="l"/>
            <a:r>
              <a:rPr lang="zh-CN" altLang="en-US" sz="1800">
                <a:ea typeface="楷体_GB2312" pitchFamily="49" charset="-122"/>
              </a:rPr>
              <a:t>译码、</a:t>
            </a:r>
          </a:p>
          <a:p>
            <a:pPr algn="l"/>
            <a:r>
              <a:rPr lang="zh-CN" altLang="en-US" sz="1800">
                <a:ea typeface="楷体_GB2312" pitchFamily="49" charset="-122"/>
              </a:rPr>
              <a:t>分支</a:t>
            </a:r>
          </a:p>
          <a:p>
            <a:pPr algn="l"/>
            <a:r>
              <a:rPr lang="zh-CN" altLang="en-US" sz="1800">
                <a:ea typeface="楷体_GB2312" pitchFamily="49" charset="-122"/>
              </a:rPr>
              <a:t>单元</a:t>
            </a:r>
            <a:endParaRPr lang="zh-CN" altLang="en-US" sz="4000">
              <a:ea typeface="楷体_GB2312" pitchFamily="49" charset="-122"/>
            </a:endParaRPr>
          </a:p>
        </p:txBody>
      </p:sp>
      <p:sp>
        <p:nvSpPr>
          <p:cNvPr id="1230862" name="Text Box 14"/>
          <p:cNvSpPr txBox="1">
            <a:spLocks noChangeAspect="1" noChangeArrowheads="1"/>
          </p:cNvSpPr>
          <p:nvPr/>
        </p:nvSpPr>
        <p:spPr bwMode="auto">
          <a:xfrm>
            <a:off x="3381375" y="6021388"/>
            <a:ext cx="614363" cy="488950"/>
          </a:xfrm>
          <a:prstGeom prst="rect">
            <a:avLst/>
          </a:prstGeom>
          <a:noFill/>
          <a:ln w="9525">
            <a:noFill/>
            <a:miter lim="800000"/>
            <a:headEnd/>
            <a:tailEnd/>
          </a:ln>
        </p:spPr>
        <p:txBody>
          <a:bodyPr wrap="none" lIns="0" tIns="0" rIns="0" bIns="0" anchor="ctr">
            <a:spAutoFit/>
          </a:bodyPr>
          <a:lstStyle/>
          <a:p>
            <a:pPr algn="l"/>
            <a:r>
              <a:rPr lang="zh-CN" altLang="en-US" sz="1600">
                <a:ea typeface="楷体_GB2312" pitchFamily="49" charset="-122"/>
              </a:rPr>
              <a:t>指令</a:t>
            </a:r>
          </a:p>
          <a:p>
            <a:pPr algn="l"/>
            <a:r>
              <a:rPr lang="zh-CN" altLang="en-US" sz="1600">
                <a:ea typeface="楷体_GB2312" pitchFamily="49" charset="-122"/>
              </a:rPr>
              <a:t>缓冲器</a:t>
            </a:r>
            <a:endParaRPr lang="zh-CN" altLang="en-US" sz="4000">
              <a:ea typeface="楷体_GB2312" pitchFamily="49" charset="-122"/>
            </a:endParaRPr>
          </a:p>
        </p:txBody>
      </p:sp>
      <p:sp>
        <p:nvSpPr>
          <p:cNvPr id="1230863" name="Line 15"/>
          <p:cNvSpPr>
            <a:spLocks noChangeAspect="1" noChangeShapeType="1"/>
          </p:cNvSpPr>
          <p:nvPr/>
        </p:nvSpPr>
        <p:spPr bwMode="auto">
          <a:xfrm flipH="1">
            <a:off x="6515100" y="5973763"/>
            <a:ext cx="1588"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64" name="Line 16"/>
          <p:cNvSpPr>
            <a:spLocks noChangeAspect="1" noChangeShapeType="1"/>
          </p:cNvSpPr>
          <p:nvPr/>
        </p:nvSpPr>
        <p:spPr bwMode="auto">
          <a:xfrm flipH="1" flipV="1">
            <a:off x="6342063" y="5973763"/>
            <a:ext cx="1587"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65" name="Line 17"/>
          <p:cNvSpPr>
            <a:spLocks noChangeAspect="1" noChangeShapeType="1"/>
          </p:cNvSpPr>
          <p:nvPr/>
        </p:nvSpPr>
        <p:spPr bwMode="auto">
          <a:xfrm flipV="1">
            <a:off x="6342063" y="5214938"/>
            <a:ext cx="1587"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6" name="Line 18"/>
          <p:cNvSpPr>
            <a:spLocks noChangeAspect="1" noChangeShapeType="1"/>
          </p:cNvSpPr>
          <p:nvPr/>
        </p:nvSpPr>
        <p:spPr bwMode="auto">
          <a:xfrm>
            <a:off x="6515100" y="5214938"/>
            <a:ext cx="1588"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7" name="Line 19"/>
          <p:cNvSpPr>
            <a:spLocks noChangeAspect="1" noChangeShapeType="1"/>
          </p:cNvSpPr>
          <p:nvPr/>
        </p:nvSpPr>
        <p:spPr bwMode="auto">
          <a:xfrm flipV="1">
            <a:off x="6342063" y="4078288"/>
            <a:ext cx="1587"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8" name="Line 20"/>
          <p:cNvSpPr>
            <a:spLocks noChangeAspect="1" noChangeShapeType="1"/>
          </p:cNvSpPr>
          <p:nvPr/>
        </p:nvSpPr>
        <p:spPr bwMode="auto">
          <a:xfrm>
            <a:off x="6515100" y="4078288"/>
            <a:ext cx="1588"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9" name="Line 21"/>
          <p:cNvSpPr>
            <a:spLocks noChangeAspect="1" noChangeShapeType="1"/>
          </p:cNvSpPr>
          <p:nvPr/>
        </p:nvSpPr>
        <p:spPr bwMode="auto">
          <a:xfrm flipV="1">
            <a:off x="6600825" y="3319463"/>
            <a:ext cx="1588"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70" name="Line 22"/>
          <p:cNvSpPr>
            <a:spLocks noChangeAspect="1" noChangeShapeType="1"/>
          </p:cNvSpPr>
          <p:nvPr/>
        </p:nvSpPr>
        <p:spPr bwMode="auto">
          <a:xfrm>
            <a:off x="6772275" y="3319463"/>
            <a:ext cx="1588"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71" name="Line 23"/>
          <p:cNvSpPr>
            <a:spLocks noChangeAspect="1" noChangeShapeType="1"/>
          </p:cNvSpPr>
          <p:nvPr/>
        </p:nvSpPr>
        <p:spPr bwMode="auto">
          <a:xfrm>
            <a:off x="5908675" y="2687638"/>
            <a:ext cx="1588" cy="125412"/>
          </a:xfrm>
          <a:prstGeom prst="line">
            <a:avLst/>
          </a:prstGeom>
          <a:noFill/>
          <a:ln w="28575">
            <a:solidFill>
              <a:srgbClr val="000000"/>
            </a:solidFill>
            <a:round/>
            <a:headEnd/>
            <a:tailEnd/>
          </a:ln>
        </p:spPr>
        <p:txBody>
          <a:bodyPr anchor="ctr"/>
          <a:lstStyle/>
          <a:p>
            <a:endParaRPr lang="zh-CN" altLang="en-US"/>
          </a:p>
        </p:txBody>
      </p:sp>
      <p:sp>
        <p:nvSpPr>
          <p:cNvPr id="1230872" name="Line 24"/>
          <p:cNvSpPr>
            <a:spLocks noChangeAspect="1" noChangeShapeType="1"/>
          </p:cNvSpPr>
          <p:nvPr/>
        </p:nvSpPr>
        <p:spPr bwMode="auto">
          <a:xfrm flipH="1">
            <a:off x="3922713" y="2813050"/>
            <a:ext cx="1987550"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73" name="Line 25"/>
          <p:cNvSpPr>
            <a:spLocks noChangeAspect="1" noChangeShapeType="1"/>
          </p:cNvSpPr>
          <p:nvPr/>
        </p:nvSpPr>
        <p:spPr bwMode="auto">
          <a:xfrm flipV="1">
            <a:off x="6081713" y="2687638"/>
            <a:ext cx="0" cy="884237"/>
          </a:xfrm>
          <a:prstGeom prst="line">
            <a:avLst/>
          </a:prstGeom>
          <a:noFill/>
          <a:ln w="28575">
            <a:solidFill>
              <a:srgbClr val="000000"/>
            </a:solidFill>
            <a:round/>
            <a:headEnd/>
            <a:tailEnd type="triangle" w="med" len="med"/>
          </a:ln>
        </p:spPr>
        <p:txBody>
          <a:bodyPr anchor="ctr"/>
          <a:lstStyle/>
          <a:p>
            <a:endParaRPr lang="zh-CN" altLang="en-US"/>
          </a:p>
        </p:txBody>
      </p:sp>
      <p:sp>
        <p:nvSpPr>
          <p:cNvPr id="1230874" name="Line 26"/>
          <p:cNvSpPr>
            <a:spLocks noChangeAspect="1" noChangeShapeType="1"/>
          </p:cNvSpPr>
          <p:nvPr/>
        </p:nvSpPr>
        <p:spPr bwMode="auto">
          <a:xfrm>
            <a:off x="6256338" y="2687638"/>
            <a:ext cx="0" cy="884237"/>
          </a:xfrm>
          <a:prstGeom prst="line">
            <a:avLst/>
          </a:prstGeom>
          <a:noFill/>
          <a:ln w="28575">
            <a:solidFill>
              <a:srgbClr val="000000"/>
            </a:solidFill>
            <a:round/>
            <a:headEnd/>
            <a:tailEnd type="triangle" w="med" len="med"/>
          </a:ln>
        </p:spPr>
        <p:txBody>
          <a:bodyPr anchor="ctr"/>
          <a:lstStyle/>
          <a:p>
            <a:endParaRPr lang="zh-CN" altLang="en-US"/>
          </a:p>
        </p:txBody>
      </p:sp>
      <p:sp>
        <p:nvSpPr>
          <p:cNvPr id="1230875" name="Text Box 27"/>
          <p:cNvSpPr txBox="1">
            <a:spLocks noChangeAspect="1" noChangeArrowheads="1"/>
          </p:cNvSpPr>
          <p:nvPr/>
        </p:nvSpPr>
        <p:spPr bwMode="auto">
          <a:xfrm>
            <a:off x="5478463" y="2940050"/>
            <a:ext cx="1901825" cy="379413"/>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a:ea typeface="楷体_GB2312" pitchFamily="49" charset="-122"/>
              </a:rPr>
              <a:t>整数</a:t>
            </a:r>
            <a:r>
              <a:rPr lang="en-US" altLang="zh-CN" sz="1600">
                <a:ea typeface="楷体_GB2312" pitchFamily="49" charset="-122"/>
              </a:rPr>
              <a:t>ALU1(</a:t>
            </a:r>
            <a:r>
              <a:rPr lang="zh-CN" altLang="en-US" sz="1600">
                <a:ea typeface="楷体_GB2312" pitchFamily="49" charset="-122"/>
              </a:rPr>
              <a:t>流水线</a:t>
            </a:r>
            <a:r>
              <a:rPr lang="en-US" altLang="zh-CN" sz="1600">
                <a:ea typeface="楷体_GB2312" pitchFamily="49" charset="-122"/>
              </a:rPr>
              <a:t>2)</a:t>
            </a:r>
            <a:endParaRPr lang="en-US" altLang="zh-CN" sz="4000">
              <a:ea typeface="楷体_GB2312" pitchFamily="49" charset="-122"/>
            </a:endParaRPr>
          </a:p>
        </p:txBody>
      </p:sp>
      <p:sp>
        <p:nvSpPr>
          <p:cNvPr id="1230876" name="Text Box 28"/>
          <p:cNvSpPr txBox="1">
            <a:spLocks noChangeAspect="1" noChangeArrowheads="1"/>
          </p:cNvSpPr>
          <p:nvPr/>
        </p:nvSpPr>
        <p:spPr bwMode="auto">
          <a:xfrm>
            <a:off x="4268788" y="2182813"/>
            <a:ext cx="690562" cy="512762"/>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sz="1600">
                <a:ea typeface="楷体_GB2312" pitchFamily="49" charset="-122"/>
              </a:rPr>
              <a:t>地址</a:t>
            </a:r>
          </a:p>
          <a:p>
            <a:pPr>
              <a:lnSpc>
                <a:spcPct val="96000"/>
              </a:lnSpc>
            </a:pPr>
            <a:r>
              <a:rPr lang="zh-CN" altLang="en-US" sz="1600">
                <a:ea typeface="楷体_GB2312" pitchFamily="49" charset="-122"/>
              </a:rPr>
              <a:t>队列</a:t>
            </a:r>
            <a:endParaRPr lang="zh-CN" altLang="en-US" sz="4000">
              <a:ea typeface="楷体_GB2312" pitchFamily="49" charset="-122"/>
            </a:endParaRPr>
          </a:p>
        </p:txBody>
      </p:sp>
      <p:sp>
        <p:nvSpPr>
          <p:cNvPr id="1230877" name="Line 29"/>
          <p:cNvSpPr>
            <a:spLocks noChangeAspect="1" noChangeShapeType="1"/>
          </p:cNvSpPr>
          <p:nvPr/>
        </p:nvSpPr>
        <p:spPr bwMode="auto">
          <a:xfrm>
            <a:off x="4959350" y="2435225"/>
            <a:ext cx="338138"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78" name="Line 30"/>
          <p:cNvSpPr>
            <a:spLocks noChangeAspect="1" noChangeShapeType="1"/>
          </p:cNvSpPr>
          <p:nvPr/>
        </p:nvSpPr>
        <p:spPr bwMode="auto">
          <a:xfrm flipH="1">
            <a:off x="4959350" y="2560638"/>
            <a:ext cx="339725"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879" name="Line 31"/>
          <p:cNvSpPr>
            <a:spLocks noChangeAspect="1" noChangeShapeType="1"/>
          </p:cNvSpPr>
          <p:nvPr/>
        </p:nvSpPr>
        <p:spPr bwMode="auto">
          <a:xfrm>
            <a:off x="3922713" y="2435225"/>
            <a:ext cx="346075"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80" name="Text Box 32"/>
          <p:cNvSpPr txBox="1">
            <a:spLocks noChangeAspect="1" noChangeArrowheads="1"/>
          </p:cNvSpPr>
          <p:nvPr/>
        </p:nvSpPr>
        <p:spPr bwMode="auto">
          <a:xfrm>
            <a:off x="4268788" y="4962525"/>
            <a:ext cx="690562" cy="151606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endParaRPr lang="zh-CN" altLang="en-US" sz="1600">
              <a:ea typeface="楷体_GB2312" pitchFamily="49" charset="-122"/>
            </a:endParaRPr>
          </a:p>
          <a:p>
            <a:pPr>
              <a:lnSpc>
                <a:spcPct val="96000"/>
              </a:lnSpc>
            </a:pPr>
            <a:r>
              <a:rPr lang="zh-CN" altLang="en-US" sz="1600">
                <a:ea typeface="楷体_GB2312" pitchFamily="49" charset="-122"/>
              </a:rPr>
              <a:t>浮点</a:t>
            </a:r>
          </a:p>
          <a:p>
            <a:pPr>
              <a:lnSpc>
                <a:spcPct val="96000"/>
              </a:lnSpc>
            </a:pPr>
            <a:r>
              <a:rPr lang="zh-CN" altLang="en-US" sz="1600">
                <a:ea typeface="楷体_GB2312" pitchFamily="49" charset="-122"/>
              </a:rPr>
              <a:t>队列</a:t>
            </a:r>
            <a:endParaRPr lang="zh-CN" altLang="en-US" sz="4000">
              <a:ea typeface="楷体_GB2312" pitchFamily="49" charset="-122"/>
            </a:endParaRPr>
          </a:p>
        </p:txBody>
      </p:sp>
      <p:sp>
        <p:nvSpPr>
          <p:cNvPr id="1230881" name="Text Box 33"/>
          <p:cNvSpPr txBox="1">
            <a:spLocks noChangeAspect="1" noChangeArrowheads="1"/>
          </p:cNvSpPr>
          <p:nvPr/>
        </p:nvSpPr>
        <p:spPr bwMode="auto">
          <a:xfrm>
            <a:off x="4268788" y="3067050"/>
            <a:ext cx="688975" cy="151606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endParaRPr lang="zh-CN" altLang="en-US" sz="1600">
              <a:ea typeface="楷体_GB2312" pitchFamily="49" charset="-122"/>
            </a:endParaRPr>
          </a:p>
          <a:p>
            <a:pPr>
              <a:lnSpc>
                <a:spcPct val="96000"/>
              </a:lnSpc>
            </a:pPr>
            <a:r>
              <a:rPr lang="zh-CN" altLang="en-US" sz="1600">
                <a:ea typeface="楷体_GB2312" pitchFamily="49" charset="-122"/>
              </a:rPr>
              <a:t>整数</a:t>
            </a:r>
          </a:p>
          <a:p>
            <a:pPr>
              <a:lnSpc>
                <a:spcPct val="96000"/>
              </a:lnSpc>
            </a:pPr>
            <a:r>
              <a:rPr lang="zh-CN" altLang="en-US" sz="1600">
                <a:ea typeface="楷体_GB2312" pitchFamily="49" charset="-122"/>
              </a:rPr>
              <a:t>队列</a:t>
            </a:r>
            <a:endParaRPr lang="zh-CN" altLang="en-US" sz="4000">
              <a:ea typeface="楷体_GB2312" pitchFamily="49" charset="-122"/>
            </a:endParaRPr>
          </a:p>
        </p:txBody>
      </p:sp>
      <p:sp>
        <p:nvSpPr>
          <p:cNvPr id="1230882" name="Line 34"/>
          <p:cNvSpPr>
            <a:spLocks noChangeAspect="1" noChangeShapeType="1"/>
          </p:cNvSpPr>
          <p:nvPr/>
        </p:nvSpPr>
        <p:spPr bwMode="auto">
          <a:xfrm>
            <a:off x="4959350" y="6353175"/>
            <a:ext cx="519113"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83" name="Line 35"/>
          <p:cNvSpPr>
            <a:spLocks noChangeAspect="1" noChangeShapeType="1"/>
          </p:cNvSpPr>
          <p:nvPr/>
        </p:nvSpPr>
        <p:spPr bwMode="auto">
          <a:xfrm>
            <a:off x="4095750" y="2055813"/>
            <a:ext cx="1588" cy="3790950"/>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84" name="Line 36"/>
          <p:cNvSpPr>
            <a:spLocks noChangeAspect="1" noChangeShapeType="1"/>
          </p:cNvSpPr>
          <p:nvPr/>
        </p:nvSpPr>
        <p:spPr bwMode="auto">
          <a:xfrm>
            <a:off x="4959350" y="5089525"/>
            <a:ext cx="519113" cy="0"/>
          </a:xfrm>
          <a:prstGeom prst="line">
            <a:avLst/>
          </a:prstGeom>
          <a:noFill/>
          <a:ln w="28575">
            <a:solidFill>
              <a:srgbClr val="000000"/>
            </a:solidFill>
            <a:round/>
            <a:headEnd/>
            <a:tailEnd type="triangle" w="med" len="med"/>
          </a:ln>
        </p:spPr>
        <p:txBody>
          <a:bodyPr anchor="ctr"/>
          <a:lstStyle/>
          <a:p>
            <a:endParaRPr lang="zh-CN" altLang="en-US"/>
          </a:p>
        </p:txBody>
      </p:sp>
      <p:sp>
        <p:nvSpPr>
          <p:cNvPr id="1230885" name="Line 37"/>
          <p:cNvSpPr>
            <a:spLocks noChangeAspect="1" noChangeShapeType="1"/>
          </p:cNvSpPr>
          <p:nvPr/>
        </p:nvSpPr>
        <p:spPr bwMode="auto">
          <a:xfrm>
            <a:off x="4959350" y="3175000"/>
            <a:ext cx="523875"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86" name="Line 38"/>
          <p:cNvSpPr>
            <a:spLocks noChangeAspect="1" noChangeShapeType="1"/>
          </p:cNvSpPr>
          <p:nvPr/>
        </p:nvSpPr>
        <p:spPr bwMode="auto">
          <a:xfrm>
            <a:off x="4959350" y="4457700"/>
            <a:ext cx="519113" cy="0"/>
          </a:xfrm>
          <a:prstGeom prst="line">
            <a:avLst/>
          </a:prstGeom>
          <a:noFill/>
          <a:ln w="28575">
            <a:solidFill>
              <a:srgbClr val="000000"/>
            </a:solidFill>
            <a:round/>
            <a:headEnd/>
            <a:tailEnd type="triangle" w="med" len="med"/>
          </a:ln>
        </p:spPr>
        <p:txBody>
          <a:bodyPr anchor="ctr"/>
          <a:lstStyle/>
          <a:p>
            <a:endParaRPr lang="zh-CN" altLang="en-US"/>
          </a:p>
        </p:txBody>
      </p:sp>
      <p:sp>
        <p:nvSpPr>
          <p:cNvPr id="1230887" name="Line 39"/>
          <p:cNvSpPr>
            <a:spLocks noChangeAspect="1" noChangeShapeType="1"/>
          </p:cNvSpPr>
          <p:nvPr/>
        </p:nvSpPr>
        <p:spPr bwMode="auto">
          <a:xfrm>
            <a:off x="3922713" y="3824288"/>
            <a:ext cx="347662"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888" name="Line 40"/>
          <p:cNvSpPr>
            <a:spLocks noChangeAspect="1" noChangeShapeType="1"/>
          </p:cNvSpPr>
          <p:nvPr/>
        </p:nvSpPr>
        <p:spPr bwMode="auto">
          <a:xfrm>
            <a:off x="3922713" y="5214938"/>
            <a:ext cx="346075" cy="0"/>
          </a:xfrm>
          <a:prstGeom prst="line">
            <a:avLst/>
          </a:prstGeom>
          <a:noFill/>
          <a:ln w="28575">
            <a:solidFill>
              <a:srgbClr val="000000"/>
            </a:solidFill>
            <a:round/>
            <a:headEnd/>
            <a:tailEnd type="triangle" w="med" len="med"/>
          </a:ln>
        </p:spPr>
        <p:txBody>
          <a:bodyPr anchor="ctr"/>
          <a:lstStyle/>
          <a:p>
            <a:endParaRPr lang="zh-CN" altLang="en-US"/>
          </a:p>
        </p:txBody>
      </p:sp>
      <p:sp>
        <p:nvSpPr>
          <p:cNvPr id="1230889" name="Line 41"/>
          <p:cNvSpPr>
            <a:spLocks noChangeAspect="1" noChangeShapeType="1"/>
          </p:cNvSpPr>
          <p:nvPr/>
        </p:nvSpPr>
        <p:spPr bwMode="auto">
          <a:xfrm>
            <a:off x="4095750" y="2054225"/>
            <a:ext cx="1036638" cy="1588"/>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0" name="Line 42"/>
          <p:cNvSpPr>
            <a:spLocks noChangeAspect="1" noChangeShapeType="1"/>
          </p:cNvSpPr>
          <p:nvPr/>
        </p:nvSpPr>
        <p:spPr bwMode="auto">
          <a:xfrm>
            <a:off x="5132388" y="2054225"/>
            <a:ext cx="1587" cy="4551363"/>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1" name="Line 43"/>
          <p:cNvSpPr>
            <a:spLocks noChangeAspect="1" noChangeShapeType="1"/>
          </p:cNvSpPr>
          <p:nvPr/>
        </p:nvSpPr>
        <p:spPr bwMode="auto">
          <a:xfrm flipH="1">
            <a:off x="3232150" y="6605588"/>
            <a:ext cx="1900238" cy="0"/>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2" name="Line 44"/>
          <p:cNvSpPr>
            <a:spLocks noChangeAspect="1" noChangeShapeType="1"/>
          </p:cNvSpPr>
          <p:nvPr/>
        </p:nvSpPr>
        <p:spPr bwMode="auto">
          <a:xfrm flipH="1">
            <a:off x="3232150" y="5846763"/>
            <a:ext cx="863600" cy="0"/>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3" name="Line 45"/>
          <p:cNvSpPr>
            <a:spLocks noChangeAspect="1" noChangeShapeType="1"/>
          </p:cNvSpPr>
          <p:nvPr/>
        </p:nvSpPr>
        <p:spPr bwMode="auto">
          <a:xfrm>
            <a:off x="3232150" y="5846763"/>
            <a:ext cx="0" cy="758825"/>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4" name="Text Box 46"/>
          <p:cNvSpPr txBox="1">
            <a:spLocks noChangeAspect="1" noChangeArrowheads="1"/>
          </p:cNvSpPr>
          <p:nvPr/>
        </p:nvSpPr>
        <p:spPr bwMode="auto">
          <a:xfrm>
            <a:off x="6169025" y="1422400"/>
            <a:ext cx="1641475" cy="50641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spcBef>
                <a:spcPts val="463"/>
              </a:spcBef>
            </a:pPr>
            <a:r>
              <a:rPr lang="en-US" altLang="zh-CN" sz="1600">
                <a:ea typeface="楷体_GB2312" pitchFamily="49" charset="-122"/>
              </a:rPr>
              <a:t>L1 D-cache</a:t>
            </a:r>
            <a:endParaRPr lang="en-US" altLang="zh-CN" sz="4000">
              <a:ea typeface="楷体_GB2312" pitchFamily="49" charset="-122"/>
            </a:endParaRPr>
          </a:p>
        </p:txBody>
      </p:sp>
      <p:sp>
        <p:nvSpPr>
          <p:cNvPr id="1230895" name="Line 47"/>
          <p:cNvSpPr>
            <a:spLocks noChangeAspect="1" noChangeShapeType="1"/>
          </p:cNvSpPr>
          <p:nvPr/>
        </p:nvSpPr>
        <p:spPr bwMode="auto">
          <a:xfrm flipV="1">
            <a:off x="3405188"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896" name="Line 48"/>
          <p:cNvSpPr>
            <a:spLocks noChangeAspect="1" noChangeShapeType="1"/>
          </p:cNvSpPr>
          <p:nvPr/>
        </p:nvSpPr>
        <p:spPr bwMode="auto">
          <a:xfrm>
            <a:off x="3576638"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897" name="Line 49"/>
          <p:cNvSpPr>
            <a:spLocks noChangeAspect="1" noChangeShapeType="1"/>
          </p:cNvSpPr>
          <p:nvPr/>
        </p:nvSpPr>
        <p:spPr bwMode="auto">
          <a:xfrm flipV="1">
            <a:off x="3405188" y="844550"/>
            <a:ext cx="1587" cy="577850"/>
          </a:xfrm>
          <a:prstGeom prst="line">
            <a:avLst/>
          </a:prstGeom>
          <a:noFill/>
          <a:ln w="28575">
            <a:solidFill>
              <a:srgbClr val="000000"/>
            </a:solidFill>
            <a:round/>
            <a:headEnd/>
            <a:tailEnd type="triangle" w="med" len="med"/>
          </a:ln>
        </p:spPr>
        <p:txBody>
          <a:bodyPr anchor="ctr"/>
          <a:lstStyle/>
          <a:p>
            <a:endParaRPr lang="zh-CN" altLang="en-US"/>
          </a:p>
        </p:txBody>
      </p:sp>
      <p:sp>
        <p:nvSpPr>
          <p:cNvPr id="1230898" name="Line 50"/>
          <p:cNvSpPr>
            <a:spLocks noChangeAspect="1" noChangeShapeType="1"/>
          </p:cNvSpPr>
          <p:nvPr/>
        </p:nvSpPr>
        <p:spPr bwMode="auto">
          <a:xfrm>
            <a:off x="3576638" y="850900"/>
            <a:ext cx="1587" cy="571500"/>
          </a:xfrm>
          <a:prstGeom prst="line">
            <a:avLst/>
          </a:prstGeom>
          <a:noFill/>
          <a:ln w="28575">
            <a:solidFill>
              <a:srgbClr val="000000"/>
            </a:solidFill>
            <a:round/>
            <a:headEnd/>
            <a:tailEnd type="triangle" w="med" len="med"/>
          </a:ln>
        </p:spPr>
        <p:txBody>
          <a:bodyPr anchor="ctr"/>
          <a:lstStyle/>
          <a:p>
            <a:endParaRPr lang="zh-CN" altLang="en-US"/>
          </a:p>
        </p:txBody>
      </p:sp>
      <p:sp>
        <p:nvSpPr>
          <p:cNvPr id="1230899" name="Line 51"/>
          <p:cNvSpPr>
            <a:spLocks noChangeAspect="1" noChangeShapeType="1"/>
          </p:cNvSpPr>
          <p:nvPr/>
        </p:nvSpPr>
        <p:spPr bwMode="auto">
          <a:xfrm flipV="1">
            <a:off x="4354513" y="1123950"/>
            <a:ext cx="1587" cy="298450"/>
          </a:xfrm>
          <a:prstGeom prst="line">
            <a:avLst/>
          </a:prstGeom>
          <a:noFill/>
          <a:ln w="28575">
            <a:solidFill>
              <a:srgbClr val="000000"/>
            </a:solidFill>
            <a:round/>
            <a:headEnd/>
            <a:tailEnd type="triangle" w="med" len="med"/>
          </a:ln>
        </p:spPr>
        <p:txBody>
          <a:bodyPr anchor="ctr"/>
          <a:lstStyle/>
          <a:p>
            <a:endParaRPr lang="zh-CN" altLang="en-US"/>
          </a:p>
        </p:txBody>
      </p:sp>
      <p:sp>
        <p:nvSpPr>
          <p:cNvPr id="1230900" name="Line 52"/>
          <p:cNvSpPr>
            <a:spLocks noChangeAspect="1" noChangeShapeType="1"/>
          </p:cNvSpPr>
          <p:nvPr/>
        </p:nvSpPr>
        <p:spPr bwMode="auto">
          <a:xfrm>
            <a:off x="4527550" y="1123950"/>
            <a:ext cx="1588" cy="298450"/>
          </a:xfrm>
          <a:prstGeom prst="line">
            <a:avLst/>
          </a:prstGeom>
          <a:noFill/>
          <a:ln w="28575">
            <a:solidFill>
              <a:srgbClr val="000000"/>
            </a:solidFill>
            <a:round/>
            <a:headEnd/>
            <a:tailEnd type="triangle" w="med" len="med"/>
          </a:ln>
        </p:spPr>
        <p:txBody>
          <a:bodyPr anchor="ctr"/>
          <a:lstStyle/>
          <a:p>
            <a:endParaRPr lang="zh-CN" altLang="en-US"/>
          </a:p>
        </p:txBody>
      </p:sp>
      <p:sp>
        <p:nvSpPr>
          <p:cNvPr id="1230901" name="Line 53"/>
          <p:cNvSpPr>
            <a:spLocks noChangeAspect="1" noChangeShapeType="1"/>
          </p:cNvSpPr>
          <p:nvPr/>
        </p:nvSpPr>
        <p:spPr bwMode="auto">
          <a:xfrm>
            <a:off x="6945313" y="5594350"/>
            <a:ext cx="692150" cy="1588"/>
          </a:xfrm>
          <a:prstGeom prst="line">
            <a:avLst/>
          </a:prstGeom>
          <a:noFill/>
          <a:ln w="28575">
            <a:solidFill>
              <a:srgbClr val="000000"/>
            </a:solidFill>
            <a:round/>
            <a:headEnd/>
            <a:tailEnd/>
          </a:ln>
        </p:spPr>
        <p:txBody>
          <a:bodyPr anchor="ctr"/>
          <a:lstStyle/>
          <a:p>
            <a:endParaRPr lang="zh-CN" altLang="en-US"/>
          </a:p>
        </p:txBody>
      </p:sp>
      <p:sp>
        <p:nvSpPr>
          <p:cNvPr id="1230902" name="Line 54"/>
          <p:cNvSpPr>
            <a:spLocks noChangeAspect="1" noChangeShapeType="1"/>
          </p:cNvSpPr>
          <p:nvPr/>
        </p:nvSpPr>
        <p:spPr bwMode="auto">
          <a:xfrm flipV="1">
            <a:off x="7637463" y="1928813"/>
            <a:ext cx="1587" cy="3665537"/>
          </a:xfrm>
          <a:prstGeom prst="line">
            <a:avLst/>
          </a:prstGeom>
          <a:noFill/>
          <a:ln w="28575">
            <a:solidFill>
              <a:srgbClr val="000000"/>
            </a:solidFill>
            <a:round/>
            <a:headEnd/>
            <a:tailEnd type="triangle" w="med" len="med"/>
          </a:ln>
        </p:spPr>
        <p:txBody>
          <a:bodyPr anchor="ctr"/>
          <a:lstStyle/>
          <a:p>
            <a:endParaRPr lang="zh-CN" altLang="en-US"/>
          </a:p>
        </p:txBody>
      </p:sp>
      <p:sp>
        <p:nvSpPr>
          <p:cNvPr id="1230903" name="Line 55"/>
          <p:cNvSpPr>
            <a:spLocks noChangeAspect="1" noChangeShapeType="1"/>
          </p:cNvSpPr>
          <p:nvPr/>
        </p:nvSpPr>
        <p:spPr bwMode="auto">
          <a:xfrm>
            <a:off x="7464425" y="2433638"/>
            <a:ext cx="177800" cy="0"/>
          </a:xfrm>
          <a:prstGeom prst="line">
            <a:avLst/>
          </a:prstGeom>
          <a:noFill/>
          <a:ln w="28575">
            <a:solidFill>
              <a:srgbClr val="000000"/>
            </a:solidFill>
            <a:round/>
            <a:headEnd/>
            <a:tailEnd/>
          </a:ln>
        </p:spPr>
        <p:txBody>
          <a:bodyPr anchor="ctr"/>
          <a:lstStyle/>
          <a:p>
            <a:endParaRPr lang="zh-CN" altLang="en-US"/>
          </a:p>
        </p:txBody>
      </p:sp>
      <p:sp>
        <p:nvSpPr>
          <p:cNvPr id="1230904" name="Line 56"/>
          <p:cNvSpPr>
            <a:spLocks noChangeAspect="1" noChangeShapeType="1"/>
          </p:cNvSpPr>
          <p:nvPr/>
        </p:nvSpPr>
        <p:spPr bwMode="auto">
          <a:xfrm>
            <a:off x="6945313" y="3698875"/>
            <a:ext cx="692150" cy="0"/>
          </a:xfrm>
          <a:prstGeom prst="line">
            <a:avLst/>
          </a:prstGeom>
          <a:noFill/>
          <a:ln w="28575">
            <a:solidFill>
              <a:srgbClr val="000000"/>
            </a:solidFill>
            <a:round/>
            <a:headEnd/>
            <a:tailEnd/>
          </a:ln>
        </p:spPr>
        <p:txBody>
          <a:bodyPr anchor="ctr"/>
          <a:lstStyle/>
          <a:p>
            <a:endParaRPr lang="zh-CN" altLang="en-US"/>
          </a:p>
        </p:txBody>
      </p:sp>
      <p:sp>
        <p:nvSpPr>
          <p:cNvPr id="1230905" name="Line 57"/>
          <p:cNvSpPr>
            <a:spLocks noChangeAspect="1" noChangeShapeType="1"/>
          </p:cNvSpPr>
          <p:nvPr/>
        </p:nvSpPr>
        <p:spPr bwMode="auto">
          <a:xfrm>
            <a:off x="7723188" y="1928813"/>
            <a:ext cx="1587" cy="3790950"/>
          </a:xfrm>
          <a:prstGeom prst="line">
            <a:avLst/>
          </a:prstGeom>
          <a:noFill/>
          <a:ln w="28575">
            <a:solidFill>
              <a:srgbClr val="000000"/>
            </a:solidFill>
            <a:round/>
            <a:headEnd/>
            <a:tailEnd/>
          </a:ln>
        </p:spPr>
        <p:txBody>
          <a:bodyPr anchor="ctr"/>
          <a:lstStyle/>
          <a:p>
            <a:endParaRPr lang="zh-CN" altLang="en-US"/>
          </a:p>
        </p:txBody>
      </p:sp>
      <p:sp>
        <p:nvSpPr>
          <p:cNvPr id="1230906" name="Line 58"/>
          <p:cNvSpPr>
            <a:spLocks noChangeAspect="1" noChangeShapeType="1"/>
          </p:cNvSpPr>
          <p:nvPr/>
        </p:nvSpPr>
        <p:spPr bwMode="auto">
          <a:xfrm flipH="1">
            <a:off x="6945313" y="5719763"/>
            <a:ext cx="777875"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907" name="Line 59"/>
          <p:cNvSpPr>
            <a:spLocks noChangeAspect="1" noChangeShapeType="1"/>
          </p:cNvSpPr>
          <p:nvPr/>
        </p:nvSpPr>
        <p:spPr bwMode="auto">
          <a:xfrm flipH="1">
            <a:off x="6945313" y="3824288"/>
            <a:ext cx="777875"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908" name="Line 60"/>
          <p:cNvSpPr>
            <a:spLocks noChangeAspect="1" noChangeShapeType="1"/>
          </p:cNvSpPr>
          <p:nvPr/>
        </p:nvSpPr>
        <p:spPr bwMode="auto">
          <a:xfrm flipH="1">
            <a:off x="7464425" y="2562225"/>
            <a:ext cx="260350" cy="0"/>
          </a:xfrm>
          <a:prstGeom prst="line">
            <a:avLst/>
          </a:prstGeom>
          <a:noFill/>
          <a:ln w="28575">
            <a:solidFill>
              <a:srgbClr val="000000"/>
            </a:solidFill>
            <a:round/>
            <a:headEnd/>
            <a:tailEnd type="triangle" w="med" len="med"/>
          </a:ln>
        </p:spPr>
        <p:txBody>
          <a:bodyPr anchor="ctr"/>
          <a:lstStyle/>
          <a:p>
            <a:endParaRPr lang="zh-CN" altLang="en-US"/>
          </a:p>
        </p:txBody>
      </p:sp>
      <p:sp>
        <p:nvSpPr>
          <p:cNvPr id="1230909" name="AutoShape 61"/>
          <p:cNvSpPr>
            <a:spLocks noChangeAspect="1" noChangeArrowheads="1"/>
          </p:cNvSpPr>
          <p:nvPr/>
        </p:nvSpPr>
        <p:spPr bwMode="auto">
          <a:xfrm>
            <a:off x="7607300" y="3668713"/>
            <a:ext cx="55563" cy="58737"/>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0" name="AutoShape 62"/>
          <p:cNvSpPr>
            <a:spLocks noChangeAspect="1" noChangeArrowheads="1"/>
          </p:cNvSpPr>
          <p:nvPr/>
        </p:nvSpPr>
        <p:spPr bwMode="auto">
          <a:xfrm>
            <a:off x="7693025" y="3795713"/>
            <a:ext cx="57150" cy="58737"/>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1" name="AutoShape 63"/>
          <p:cNvSpPr>
            <a:spLocks noChangeAspect="1" noChangeArrowheads="1"/>
          </p:cNvSpPr>
          <p:nvPr/>
        </p:nvSpPr>
        <p:spPr bwMode="auto">
          <a:xfrm>
            <a:off x="7610475" y="2403475"/>
            <a:ext cx="57150" cy="57150"/>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2" name="AutoShape 64"/>
          <p:cNvSpPr>
            <a:spLocks noChangeAspect="1" noChangeArrowheads="1"/>
          </p:cNvSpPr>
          <p:nvPr/>
        </p:nvSpPr>
        <p:spPr bwMode="auto">
          <a:xfrm>
            <a:off x="7693025" y="2528888"/>
            <a:ext cx="58738" cy="60325"/>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3" name="AutoShape 65"/>
          <p:cNvSpPr>
            <a:spLocks noChangeAspect="1" noChangeArrowheads="1"/>
          </p:cNvSpPr>
          <p:nvPr/>
        </p:nvSpPr>
        <p:spPr bwMode="auto">
          <a:xfrm>
            <a:off x="4010025" y="917575"/>
            <a:ext cx="3886200" cy="249238"/>
          </a:xfrm>
          <a:prstGeom prst="leftRightArrow">
            <a:avLst>
              <a:gd name="adj1" fmla="val 50611"/>
              <a:gd name="adj2" fmla="val 77168"/>
            </a:avLst>
          </a:prstGeom>
          <a:solidFill>
            <a:srgbClr val="0066FF"/>
          </a:solidFill>
          <a:ln w="9525">
            <a:noFill/>
            <a:miter lim="800000"/>
            <a:headEnd/>
            <a:tailEnd/>
          </a:ln>
        </p:spPr>
        <p:txBody>
          <a:bodyPr anchor="ctr"/>
          <a:lstStyle/>
          <a:p>
            <a:endParaRPr lang="zh-CN" altLang="en-US"/>
          </a:p>
        </p:txBody>
      </p:sp>
      <p:sp>
        <p:nvSpPr>
          <p:cNvPr id="1230914" name="Line 66"/>
          <p:cNvSpPr>
            <a:spLocks noChangeAspect="1" noChangeShapeType="1"/>
          </p:cNvSpPr>
          <p:nvPr/>
        </p:nvSpPr>
        <p:spPr bwMode="auto">
          <a:xfrm flipV="1">
            <a:off x="7119938"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915" name="Line 67"/>
          <p:cNvSpPr>
            <a:spLocks noChangeAspect="1" noChangeShapeType="1"/>
          </p:cNvSpPr>
          <p:nvPr/>
        </p:nvSpPr>
        <p:spPr bwMode="auto">
          <a:xfrm>
            <a:off x="7291388"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916" name="Rectangle 68"/>
          <p:cNvSpPr>
            <a:spLocks noChangeAspect="1" noChangeArrowheads="1"/>
          </p:cNvSpPr>
          <p:nvPr/>
        </p:nvSpPr>
        <p:spPr bwMode="auto">
          <a:xfrm>
            <a:off x="2886075" y="1257300"/>
            <a:ext cx="5010150" cy="5473700"/>
          </a:xfrm>
          <a:prstGeom prst="rect">
            <a:avLst/>
          </a:prstGeom>
          <a:noFill/>
          <a:ln w="19050">
            <a:solidFill>
              <a:srgbClr val="FF0000"/>
            </a:solidFill>
            <a:prstDash val="dash"/>
            <a:miter lim="800000"/>
            <a:headEnd/>
            <a:tailEnd/>
          </a:ln>
        </p:spPr>
        <p:txBody>
          <a:bodyPr anchor="ctr"/>
          <a:lstStyle/>
          <a:p>
            <a:endParaRPr lang="zh-CN" altLang="en-US"/>
          </a:p>
        </p:txBody>
      </p:sp>
      <p:sp>
        <p:nvSpPr>
          <p:cNvPr id="1230917" name="AutoShape 69"/>
          <p:cNvSpPr>
            <a:spLocks noChangeAspect="1" noChangeArrowheads="1"/>
          </p:cNvSpPr>
          <p:nvPr/>
        </p:nvSpPr>
        <p:spPr bwMode="auto">
          <a:xfrm>
            <a:off x="3059113" y="663575"/>
            <a:ext cx="3886200" cy="252413"/>
          </a:xfrm>
          <a:prstGeom prst="leftRightArrow">
            <a:avLst>
              <a:gd name="adj1" fmla="val 50000"/>
              <a:gd name="adj2" fmla="val 72063"/>
            </a:avLst>
          </a:prstGeom>
          <a:solidFill>
            <a:srgbClr val="0066FF"/>
          </a:solidFill>
          <a:ln w="9525">
            <a:noFill/>
            <a:miter lim="800000"/>
            <a:headEnd/>
            <a:tailEnd/>
          </a:ln>
        </p:spPr>
        <p:txBody>
          <a:bodyPr anchor="ctr"/>
          <a:lstStyle/>
          <a:p>
            <a:endParaRPr lang="zh-CN" altLang="en-US"/>
          </a:p>
        </p:txBody>
      </p:sp>
      <p:sp>
        <p:nvSpPr>
          <p:cNvPr id="1230918" name="Text Box 70"/>
          <p:cNvSpPr txBox="1">
            <a:spLocks noChangeAspect="1" noChangeArrowheads="1"/>
          </p:cNvSpPr>
          <p:nvPr/>
        </p:nvSpPr>
        <p:spPr bwMode="auto">
          <a:xfrm>
            <a:off x="2627313" y="539750"/>
            <a:ext cx="409575" cy="390525"/>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1600">
                <a:ea typeface="楷体_GB2312" pitchFamily="49" charset="-122"/>
              </a:rPr>
              <a:t>系统</a:t>
            </a:r>
          </a:p>
          <a:p>
            <a:pPr algn="just">
              <a:lnSpc>
                <a:spcPct val="80000"/>
              </a:lnSpc>
            </a:pPr>
            <a:r>
              <a:rPr lang="zh-CN" altLang="en-US" sz="1600">
                <a:ea typeface="楷体_GB2312" pitchFamily="49" charset="-122"/>
              </a:rPr>
              <a:t>总线</a:t>
            </a:r>
            <a:endParaRPr lang="zh-CN" altLang="en-US" sz="4000">
              <a:ea typeface="楷体_GB2312" pitchFamily="49" charset="-122"/>
            </a:endParaRPr>
          </a:p>
        </p:txBody>
      </p:sp>
      <p:sp>
        <p:nvSpPr>
          <p:cNvPr id="1230919" name="Line 71"/>
          <p:cNvSpPr>
            <a:spLocks noChangeAspect="1" noChangeShapeType="1"/>
          </p:cNvSpPr>
          <p:nvPr/>
        </p:nvSpPr>
        <p:spPr bwMode="auto">
          <a:xfrm flipV="1">
            <a:off x="6427788" y="862013"/>
            <a:ext cx="1587" cy="560387"/>
          </a:xfrm>
          <a:prstGeom prst="line">
            <a:avLst/>
          </a:prstGeom>
          <a:noFill/>
          <a:ln w="28575">
            <a:solidFill>
              <a:srgbClr val="000000"/>
            </a:solidFill>
            <a:round/>
            <a:headEnd/>
            <a:tailEnd type="triangle" w="med" len="med"/>
          </a:ln>
        </p:spPr>
        <p:txBody>
          <a:bodyPr anchor="ctr"/>
          <a:lstStyle/>
          <a:p>
            <a:endParaRPr lang="zh-CN" altLang="en-US"/>
          </a:p>
        </p:txBody>
      </p:sp>
      <p:sp>
        <p:nvSpPr>
          <p:cNvPr id="1230920" name="Line 72"/>
          <p:cNvSpPr>
            <a:spLocks noChangeAspect="1" noChangeShapeType="1"/>
          </p:cNvSpPr>
          <p:nvPr/>
        </p:nvSpPr>
        <p:spPr bwMode="auto">
          <a:xfrm>
            <a:off x="6600825" y="852488"/>
            <a:ext cx="1588" cy="569912"/>
          </a:xfrm>
          <a:prstGeom prst="line">
            <a:avLst/>
          </a:prstGeom>
          <a:noFill/>
          <a:ln w="28575">
            <a:solidFill>
              <a:srgbClr val="000000"/>
            </a:solidFill>
            <a:round/>
            <a:headEnd/>
            <a:tailEnd type="triangle" w="med" len="med"/>
          </a:ln>
        </p:spPr>
        <p:txBody>
          <a:bodyPr anchor="ctr"/>
          <a:lstStyle/>
          <a:p>
            <a:endParaRPr lang="zh-CN" altLang="en-US"/>
          </a:p>
        </p:txBody>
      </p:sp>
      <p:sp>
        <p:nvSpPr>
          <p:cNvPr id="1230921" name="Line 73"/>
          <p:cNvSpPr>
            <a:spLocks noChangeAspect="1" noChangeShapeType="1"/>
          </p:cNvSpPr>
          <p:nvPr/>
        </p:nvSpPr>
        <p:spPr bwMode="auto">
          <a:xfrm flipH="1" flipV="1">
            <a:off x="7370763" y="1114425"/>
            <a:ext cx="7937" cy="307975"/>
          </a:xfrm>
          <a:prstGeom prst="line">
            <a:avLst/>
          </a:prstGeom>
          <a:noFill/>
          <a:ln w="28575">
            <a:solidFill>
              <a:srgbClr val="000000"/>
            </a:solidFill>
            <a:round/>
            <a:headEnd/>
            <a:tailEnd type="triangle" w="med" len="med"/>
          </a:ln>
        </p:spPr>
        <p:txBody>
          <a:bodyPr anchor="ctr"/>
          <a:lstStyle/>
          <a:p>
            <a:endParaRPr lang="zh-CN" altLang="en-US"/>
          </a:p>
        </p:txBody>
      </p:sp>
      <p:sp>
        <p:nvSpPr>
          <p:cNvPr id="1230922" name="Line 74"/>
          <p:cNvSpPr>
            <a:spLocks noChangeAspect="1" noChangeShapeType="1"/>
          </p:cNvSpPr>
          <p:nvPr/>
        </p:nvSpPr>
        <p:spPr bwMode="auto">
          <a:xfrm>
            <a:off x="7550150" y="1123950"/>
            <a:ext cx="1588" cy="298450"/>
          </a:xfrm>
          <a:prstGeom prst="line">
            <a:avLst/>
          </a:prstGeom>
          <a:noFill/>
          <a:ln w="28575">
            <a:solidFill>
              <a:srgbClr val="000000"/>
            </a:solidFill>
            <a:round/>
            <a:headEnd/>
            <a:tailEnd type="triangle" w="med" len="med"/>
          </a:ln>
        </p:spPr>
        <p:txBody>
          <a:bodyPr anchor="ctr"/>
          <a:lstStyle/>
          <a:p>
            <a:endParaRPr lang="zh-CN" altLang="en-US"/>
          </a:p>
        </p:txBody>
      </p:sp>
      <p:sp>
        <p:nvSpPr>
          <p:cNvPr id="1230923" name="Line 75"/>
          <p:cNvSpPr>
            <a:spLocks noChangeAspect="1" noChangeShapeType="1"/>
          </p:cNvSpPr>
          <p:nvPr/>
        </p:nvSpPr>
        <p:spPr bwMode="auto">
          <a:xfrm flipV="1">
            <a:off x="7378700" y="538163"/>
            <a:ext cx="1588" cy="436562"/>
          </a:xfrm>
          <a:prstGeom prst="line">
            <a:avLst/>
          </a:prstGeom>
          <a:noFill/>
          <a:ln w="28575">
            <a:solidFill>
              <a:srgbClr val="000000"/>
            </a:solidFill>
            <a:round/>
            <a:headEnd/>
            <a:tailEnd type="triangle" w="med" len="med"/>
          </a:ln>
        </p:spPr>
        <p:txBody>
          <a:bodyPr anchor="ctr"/>
          <a:lstStyle/>
          <a:p>
            <a:endParaRPr lang="zh-CN" altLang="en-US"/>
          </a:p>
        </p:txBody>
      </p:sp>
      <p:sp>
        <p:nvSpPr>
          <p:cNvPr id="1230924" name="Line 76"/>
          <p:cNvSpPr>
            <a:spLocks noChangeAspect="1" noChangeShapeType="1"/>
          </p:cNvSpPr>
          <p:nvPr/>
        </p:nvSpPr>
        <p:spPr bwMode="auto">
          <a:xfrm flipH="1">
            <a:off x="7550150" y="538163"/>
            <a:ext cx="1588" cy="436562"/>
          </a:xfrm>
          <a:prstGeom prst="line">
            <a:avLst/>
          </a:prstGeom>
          <a:noFill/>
          <a:ln w="28575">
            <a:solidFill>
              <a:srgbClr val="000000"/>
            </a:solidFill>
            <a:round/>
            <a:headEnd/>
            <a:tailEnd type="triangle" w="med" len="med"/>
          </a:ln>
        </p:spPr>
        <p:txBody>
          <a:bodyPr anchor="ctr"/>
          <a:lstStyle/>
          <a:p>
            <a:endParaRPr lang="zh-CN" altLang="en-US"/>
          </a:p>
        </p:txBody>
      </p:sp>
      <p:sp>
        <p:nvSpPr>
          <p:cNvPr id="1230925" name="Text Box 77"/>
          <p:cNvSpPr txBox="1">
            <a:spLocks noChangeAspect="1" noChangeArrowheads="1"/>
          </p:cNvSpPr>
          <p:nvPr/>
        </p:nvSpPr>
        <p:spPr bwMode="auto">
          <a:xfrm>
            <a:off x="7032625" y="285750"/>
            <a:ext cx="687388" cy="252413"/>
          </a:xfrm>
          <a:prstGeom prst="rect">
            <a:avLst/>
          </a:prstGeom>
          <a:noFill/>
          <a:ln w="9525">
            <a:noFill/>
            <a:miter lim="800000"/>
            <a:headEnd/>
            <a:tailEnd/>
          </a:ln>
        </p:spPr>
        <p:txBody>
          <a:bodyPr wrap="none" lIns="0" tIns="0" rIns="0" bIns="0" anchor="ctr"/>
          <a:lstStyle/>
          <a:p>
            <a:pPr algn="just"/>
            <a:r>
              <a:rPr lang="en-US" altLang="zh-CN" sz="1600">
                <a:ea typeface="楷体_GB2312" pitchFamily="49" charset="-122"/>
              </a:rPr>
              <a:t>L2 Cache</a:t>
            </a:r>
            <a:endParaRPr lang="en-US" altLang="zh-CN" sz="4000">
              <a:ea typeface="楷体_GB2312" pitchFamily="49" charset="-122"/>
            </a:endParaRPr>
          </a:p>
        </p:txBody>
      </p:sp>
      <p:sp>
        <p:nvSpPr>
          <p:cNvPr id="1230926" name="Text Box 78"/>
          <p:cNvSpPr txBox="1">
            <a:spLocks noChangeAspect="1" noChangeArrowheads="1"/>
          </p:cNvSpPr>
          <p:nvPr/>
        </p:nvSpPr>
        <p:spPr bwMode="auto">
          <a:xfrm>
            <a:off x="7896225" y="663575"/>
            <a:ext cx="563563" cy="633413"/>
          </a:xfrm>
          <a:prstGeom prst="rect">
            <a:avLst/>
          </a:prstGeom>
          <a:noFill/>
          <a:ln w="9525">
            <a:noFill/>
            <a:miter lim="800000"/>
            <a:headEnd/>
            <a:tailEnd/>
          </a:ln>
        </p:spPr>
        <p:txBody>
          <a:bodyPr lIns="0" tIns="0" rIns="0" bIns="0" anchor="ctr"/>
          <a:lstStyle/>
          <a:p>
            <a:pPr algn="just">
              <a:lnSpc>
                <a:spcPct val="80000"/>
              </a:lnSpc>
            </a:pPr>
            <a:r>
              <a:rPr lang="en-US" altLang="zh-CN" sz="1600">
                <a:ea typeface="楷体_GB2312" pitchFamily="49" charset="-122"/>
              </a:rPr>
              <a:t>L2 </a:t>
            </a:r>
          </a:p>
          <a:p>
            <a:pPr algn="just">
              <a:lnSpc>
                <a:spcPct val="80000"/>
              </a:lnSpc>
            </a:pPr>
            <a:r>
              <a:rPr lang="en-US" altLang="zh-CN" sz="1600">
                <a:ea typeface="楷体_GB2312" pitchFamily="49" charset="-122"/>
              </a:rPr>
              <a:t>Cache</a:t>
            </a:r>
          </a:p>
          <a:p>
            <a:pPr algn="just">
              <a:lnSpc>
                <a:spcPct val="80000"/>
              </a:lnSpc>
            </a:pPr>
            <a:r>
              <a:rPr lang="zh-CN" altLang="en-US" sz="1600">
                <a:ea typeface="楷体_GB2312" pitchFamily="49" charset="-122"/>
              </a:rPr>
              <a:t>总线</a:t>
            </a:r>
            <a:endParaRPr lang="zh-CN" altLang="en-US" sz="4000">
              <a:ea typeface="楷体_GB2312" pitchFamily="49" charset="-122"/>
            </a:endParaRPr>
          </a:p>
        </p:txBody>
      </p:sp>
      <p:sp>
        <p:nvSpPr>
          <p:cNvPr id="1230927" name="Text Box 79"/>
          <p:cNvSpPr txBox="1">
            <a:spLocks noChangeAspect="1" noChangeArrowheads="1"/>
          </p:cNvSpPr>
          <p:nvPr/>
        </p:nvSpPr>
        <p:spPr bwMode="auto">
          <a:xfrm>
            <a:off x="4430713" y="188913"/>
            <a:ext cx="819150" cy="252412"/>
          </a:xfrm>
          <a:prstGeom prst="rect">
            <a:avLst/>
          </a:prstGeom>
          <a:noFill/>
          <a:ln w="9525">
            <a:noFill/>
            <a:miter lim="800000"/>
            <a:headEnd/>
            <a:tailEnd/>
          </a:ln>
        </p:spPr>
        <p:txBody>
          <a:bodyPr wrap="none" lIns="0" tIns="0" rIns="0" bIns="0" anchor="ctr"/>
          <a:lstStyle/>
          <a:p>
            <a:pPr algn="just"/>
            <a:r>
              <a:rPr lang="zh-CN" altLang="en-US" sz="1600">
                <a:ea typeface="楷体_GB2312" pitchFamily="49" charset="-122"/>
              </a:rPr>
              <a:t>主存和</a:t>
            </a:r>
            <a:r>
              <a:rPr lang="en-US" altLang="zh-CN" sz="1600">
                <a:ea typeface="楷体_GB2312" pitchFamily="49" charset="-122"/>
              </a:rPr>
              <a:t>I/O</a:t>
            </a:r>
            <a:endParaRPr lang="en-US" altLang="zh-CN" sz="4000">
              <a:ea typeface="楷体_GB2312" pitchFamily="49" charset="-122"/>
            </a:endParaRPr>
          </a:p>
        </p:txBody>
      </p:sp>
      <p:sp>
        <p:nvSpPr>
          <p:cNvPr id="1230928" name="Line 80"/>
          <p:cNvSpPr>
            <a:spLocks noChangeAspect="1" noChangeShapeType="1"/>
          </p:cNvSpPr>
          <p:nvPr/>
        </p:nvSpPr>
        <p:spPr bwMode="auto">
          <a:xfrm flipV="1">
            <a:off x="4773613" y="461963"/>
            <a:ext cx="3175"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929" name="Line 81"/>
          <p:cNvSpPr>
            <a:spLocks noChangeAspect="1" noChangeShapeType="1"/>
          </p:cNvSpPr>
          <p:nvPr/>
        </p:nvSpPr>
        <p:spPr bwMode="auto">
          <a:xfrm>
            <a:off x="5033963" y="461963"/>
            <a:ext cx="1587"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931" name="Rectangle 83"/>
          <p:cNvSpPr>
            <a:spLocks noGrp="1" noChangeArrowheads="1"/>
          </p:cNvSpPr>
          <p:nvPr>
            <p:ph type="title"/>
          </p:nvPr>
        </p:nvSpPr>
        <p:spPr>
          <a:noFill/>
          <a:ln/>
        </p:spPr>
        <p:txBody>
          <a:bodyPr/>
          <a:lstStyle/>
          <a:p>
            <a:r>
              <a:rPr lang="en-US" altLang="zh-CN"/>
              <a:t>6.7.3  </a:t>
            </a:r>
            <a:r>
              <a:rPr lang="en-US" altLang="zh-CN" sz="2800"/>
              <a:t>MIPS</a:t>
            </a:r>
            <a:r>
              <a:rPr lang="en-US" altLang="zh-CN" sz="2800">
                <a:latin typeface="Times New Roman" pitchFamily="18" charset="0"/>
              </a:rPr>
              <a:t> </a:t>
            </a:r>
            <a:r>
              <a:rPr lang="zh-CN" altLang="en-US" b="0"/>
              <a:t>的</a:t>
            </a:r>
            <a:r>
              <a:rPr lang="zh-CN" altLang="en-US" b="0">
                <a:latin typeface="Times New Roman" pitchFamily="18" charset="0"/>
              </a:rPr>
              <a:t> </a:t>
            </a:r>
            <a:r>
              <a:rPr lang="en-US" altLang="zh-CN" sz="2800"/>
              <a:t>CPU</a:t>
            </a:r>
          </a:p>
        </p:txBody>
      </p:sp>
    </p:spTree>
  </p:cSld>
  <p:clrMapOvr>
    <a:masterClrMapping/>
  </p:clrMapOvr>
  <p:transition spd="med"/>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7"/>
          <p:cNvSpPr>
            <a:spLocks noChangeShapeType="1"/>
          </p:cNvSpPr>
          <p:nvPr/>
        </p:nvSpPr>
        <p:spPr bwMode="auto">
          <a:xfrm rot="16200000">
            <a:off x="1835696" y="1340768"/>
            <a:ext cx="1296144" cy="0"/>
          </a:xfrm>
          <a:prstGeom prst="line">
            <a:avLst/>
          </a:prstGeom>
          <a:noFill/>
          <a:ln w="76200" cmpd="tri">
            <a:solidFill>
              <a:srgbClr val="FF6600"/>
            </a:solidFill>
            <a:round/>
            <a:headEnd/>
            <a:tailEnd type="none" w="med" len="lg"/>
          </a:ln>
          <a:effectLst/>
        </p:spPr>
        <p:txBody>
          <a:bodyPr/>
          <a:lstStyle/>
          <a:p>
            <a:endParaRPr lang="zh-CN" altLang="en-US"/>
          </a:p>
        </p:txBody>
      </p:sp>
      <p:sp>
        <p:nvSpPr>
          <p:cNvPr id="17" name="灯片编号占位符 4"/>
          <p:cNvSpPr>
            <a:spLocks noGrp="1"/>
          </p:cNvSpPr>
          <p:nvPr>
            <p:ph type="sldNum" sz="quarter" idx="11"/>
          </p:nvPr>
        </p:nvSpPr>
        <p:spPr/>
        <p:txBody>
          <a:bodyPr/>
          <a:lstStyle/>
          <a:p>
            <a:fld id="{60DFECEC-23A2-4943-8F70-04A06163614A}" type="slidenum">
              <a:rPr lang="zh-CN" altLang="en-US"/>
              <a:pPr/>
              <a:t>146</a:t>
            </a:fld>
            <a:endParaRPr lang="en-US" altLang="zh-CN"/>
          </a:p>
        </p:txBody>
      </p:sp>
      <p:sp>
        <p:nvSpPr>
          <p:cNvPr id="1232898" name="Rectangle 2"/>
          <p:cNvSpPr>
            <a:spLocks noGrp="1" noChangeArrowheads="1"/>
          </p:cNvSpPr>
          <p:nvPr>
            <p:ph type="title"/>
          </p:nvPr>
        </p:nvSpPr>
        <p:spPr>
          <a:xfrm>
            <a:off x="2556892" y="621159"/>
            <a:ext cx="3815308" cy="1151657"/>
          </a:xfrm>
        </p:spPr>
        <p:txBody>
          <a:bodyPr/>
          <a:lstStyle/>
          <a:p>
            <a:r>
              <a:rPr lang="zh-CN" altLang="en-US" sz="3200" smtClean="0">
                <a:ea typeface="黑体" pitchFamily="2" charset="-122"/>
              </a:rPr>
              <a:t>西电版</a:t>
            </a:r>
            <a:r>
              <a:rPr lang="en-US" altLang="zh-CN" sz="3200" smtClean="0">
                <a:ea typeface="黑体" pitchFamily="2" charset="-122"/>
              </a:rPr>
              <a:t>P231</a:t>
            </a:r>
            <a:r>
              <a:rPr lang="zh-CN" altLang="en-US" sz="3200" smtClean="0">
                <a:ea typeface="黑体" pitchFamily="2" charset="-122"/>
              </a:rPr>
              <a:t>～</a:t>
            </a:r>
            <a:r>
              <a:rPr lang="en-US" altLang="zh-CN" sz="3200" smtClean="0">
                <a:ea typeface="黑体" pitchFamily="2" charset="-122"/>
              </a:rPr>
              <a:t>234</a:t>
            </a:r>
            <a:br>
              <a:rPr lang="en-US" altLang="zh-CN" sz="3200" smtClean="0">
                <a:ea typeface="黑体" pitchFamily="2" charset="-122"/>
              </a:rPr>
            </a:br>
            <a:r>
              <a:rPr lang="zh-CN" altLang="en-US" sz="3200" smtClean="0">
                <a:ea typeface="黑体" pitchFamily="2" charset="-122"/>
              </a:rPr>
              <a:t>高教版</a:t>
            </a:r>
            <a:r>
              <a:rPr lang="en-US" altLang="zh-CN" sz="3200" smtClean="0">
                <a:ea typeface="黑体" pitchFamily="2" charset="-122"/>
              </a:rPr>
              <a:t>P282</a:t>
            </a:r>
            <a:r>
              <a:rPr lang="zh-CN" altLang="en-US" sz="3200">
                <a:ea typeface="黑体" pitchFamily="2" charset="-122"/>
              </a:rPr>
              <a:t>～</a:t>
            </a:r>
            <a:r>
              <a:rPr lang="en-US" altLang="zh-CN" sz="3200" smtClean="0">
                <a:ea typeface="黑体" pitchFamily="2" charset="-122"/>
              </a:rPr>
              <a:t>285</a:t>
            </a:r>
            <a:endParaRPr lang="zh-CN" altLang="en-US" sz="3200">
              <a:ea typeface="黑体" pitchFamily="2" charset="-122"/>
            </a:endParaRPr>
          </a:p>
        </p:txBody>
      </p:sp>
      <p:sp>
        <p:nvSpPr>
          <p:cNvPr id="1232899" name="Rectangle 3"/>
          <p:cNvSpPr>
            <a:spLocks noGrp="1" noChangeArrowheads="1"/>
          </p:cNvSpPr>
          <p:nvPr>
            <p:ph type="body" idx="1"/>
          </p:nvPr>
        </p:nvSpPr>
        <p:spPr>
          <a:xfrm>
            <a:off x="2339826" y="2493516"/>
            <a:ext cx="4032250" cy="3671788"/>
          </a:xfrm>
        </p:spPr>
        <p:txBody>
          <a:bodyPr/>
          <a:lstStyle/>
          <a:p>
            <a:pPr>
              <a:spcBef>
                <a:spcPct val="50000"/>
              </a:spcBef>
              <a:buSzTx/>
              <a:buFont typeface="Wingdings" pitchFamily="2" charset="2"/>
              <a:buNone/>
            </a:pPr>
            <a:r>
              <a:rPr lang="zh-CN" altLang="en-US" sz="3600" smtClean="0">
                <a:latin typeface="Arial" charset="0"/>
              </a:rPr>
              <a:t>习题 </a:t>
            </a:r>
            <a:r>
              <a:rPr lang="en-US" altLang="zh-CN" sz="3600" smtClean="0">
                <a:latin typeface="Arial" charset="0"/>
              </a:rPr>
              <a:t>6.13</a:t>
            </a:r>
          </a:p>
          <a:p>
            <a:pPr>
              <a:spcBef>
                <a:spcPct val="50000"/>
              </a:spcBef>
              <a:buSzTx/>
              <a:buFont typeface="Wingdings" pitchFamily="2" charset="2"/>
              <a:buNone/>
            </a:pPr>
            <a:r>
              <a:rPr lang="zh-CN" altLang="en-US" sz="3600" smtClean="0">
                <a:latin typeface="Arial" charset="0"/>
              </a:rPr>
              <a:t>习题 </a:t>
            </a:r>
            <a:r>
              <a:rPr lang="en-US" altLang="zh-CN" sz="3600">
                <a:latin typeface="Arial" charset="0"/>
              </a:rPr>
              <a:t>6.15</a:t>
            </a:r>
            <a:endParaRPr lang="en-US" altLang="zh-CN" sz="3600">
              <a:solidFill>
                <a:srgbClr val="D60093"/>
              </a:solidFill>
              <a:latin typeface="Arial" charset="0"/>
            </a:endParaRPr>
          </a:p>
          <a:p>
            <a:pPr>
              <a:spcBef>
                <a:spcPct val="50000"/>
              </a:spcBef>
              <a:buSzTx/>
              <a:buFont typeface="Wingdings" pitchFamily="2" charset="2"/>
              <a:buNone/>
            </a:pPr>
            <a:r>
              <a:rPr lang="zh-CN" altLang="en-US" sz="3600">
                <a:latin typeface="Arial" charset="0"/>
              </a:rPr>
              <a:t>习题 </a:t>
            </a:r>
            <a:r>
              <a:rPr lang="en-US" altLang="zh-CN" sz="3600">
                <a:latin typeface="Arial" charset="0"/>
              </a:rPr>
              <a:t>6.17</a:t>
            </a:r>
          </a:p>
          <a:p>
            <a:pPr>
              <a:spcBef>
                <a:spcPct val="50000"/>
              </a:spcBef>
              <a:buSzTx/>
              <a:buFont typeface="Wingdings" pitchFamily="2" charset="2"/>
              <a:buNone/>
            </a:pPr>
            <a:r>
              <a:rPr lang="zh-CN" altLang="en-US" sz="3600">
                <a:latin typeface="Arial" charset="0"/>
              </a:rPr>
              <a:t>习题 </a:t>
            </a:r>
            <a:r>
              <a:rPr lang="en-US" altLang="zh-CN" sz="3600">
                <a:latin typeface="Arial" charset="0"/>
              </a:rPr>
              <a:t>6.20</a:t>
            </a:r>
          </a:p>
        </p:txBody>
      </p:sp>
      <p:pic>
        <p:nvPicPr>
          <p:cNvPr id="1232900" name="Picture 4" descr="NA00532_"/>
          <p:cNvPicPr>
            <a:picLocks noChangeAspect="1" noChangeArrowheads="1"/>
          </p:cNvPicPr>
          <p:nvPr/>
        </p:nvPicPr>
        <p:blipFill>
          <a:blip r:embed="rId2" cstate="print"/>
          <a:srcRect/>
          <a:stretch>
            <a:fillRect/>
          </a:stretch>
        </p:blipFill>
        <p:spPr bwMode="auto">
          <a:xfrm>
            <a:off x="1547664" y="3225354"/>
            <a:ext cx="766762" cy="715962"/>
          </a:xfrm>
          <a:prstGeom prst="rect">
            <a:avLst/>
          </a:prstGeom>
          <a:noFill/>
        </p:spPr>
      </p:pic>
      <p:pic>
        <p:nvPicPr>
          <p:cNvPr id="1232901" name="Picture 5" descr="NA00532_"/>
          <p:cNvPicPr>
            <a:picLocks noChangeAspect="1" noChangeArrowheads="1"/>
          </p:cNvPicPr>
          <p:nvPr/>
        </p:nvPicPr>
        <p:blipFill>
          <a:blip r:embed="rId3" cstate="print"/>
          <a:srcRect/>
          <a:stretch>
            <a:fillRect/>
          </a:stretch>
        </p:blipFill>
        <p:spPr bwMode="auto">
          <a:xfrm>
            <a:off x="1547664" y="2420491"/>
            <a:ext cx="766762" cy="715963"/>
          </a:xfrm>
          <a:prstGeom prst="rect">
            <a:avLst/>
          </a:prstGeom>
          <a:noFill/>
        </p:spPr>
      </p:pic>
      <p:pic>
        <p:nvPicPr>
          <p:cNvPr id="1232902" name="Picture 6" descr="AN01251_"/>
          <p:cNvPicPr>
            <a:picLocks noChangeAspect="1" noChangeArrowheads="1"/>
          </p:cNvPicPr>
          <p:nvPr/>
        </p:nvPicPr>
        <p:blipFill>
          <a:blip r:embed="rId4" cstate="print"/>
          <a:srcRect/>
          <a:stretch>
            <a:fillRect/>
          </a:stretch>
        </p:blipFill>
        <p:spPr bwMode="auto">
          <a:xfrm>
            <a:off x="7086600" y="4800600"/>
            <a:ext cx="1420813" cy="1204913"/>
          </a:xfrm>
          <a:prstGeom prst="rect">
            <a:avLst/>
          </a:prstGeom>
          <a:noFill/>
        </p:spPr>
      </p:pic>
      <p:sp>
        <p:nvSpPr>
          <p:cNvPr id="1232903" name="Line 7"/>
          <p:cNvSpPr>
            <a:spLocks noChangeShapeType="1"/>
          </p:cNvSpPr>
          <p:nvPr/>
        </p:nvSpPr>
        <p:spPr bwMode="auto">
          <a:xfrm>
            <a:off x="900113" y="1986087"/>
            <a:ext cx="6480175" cy="0"/>
          </a:xfrm>
          <a:prstGeom prst="line">
            <a:avLst/>
          </a:prstGeom>
          <a:noFill/>
          <a:ln w="76200" cmpd="tri">
            <a:solidFill>
              <a:srgbClr val="FF6600"/>
            </a:solidFill>
            <a:round/>
            <a:headEnd/>
            <a:tailEnd type="none" w="med" len="lg"/>
          </a:ln>
          <a:effectLst/>
        </p:spPr>
        <p:txBody>
          <a:bodyPr/>
          <a:lstStyle/>
          <a:p>
            <a:endParaRPr lang="zh-CN" altLang="en-US"/>
          </a:p>
        </p:txBody>
      </p:sp>
      <p:pic>
        <p:nvPicPr>
          <p:cNvPr id="1232905" name="Picture 9" descr="NA00487_"/>
          <p:cNvPicPr>
            <a:picLocks noChangeAspect="1" noChangeArrowheads="1"/>
          </p:cNvPicPr>
          <p:nvPr/>
        </p:nvPicPr>
        <p:blipFill>
          <a:blip r:embed="rId5" cstate="print"/>
          <a:srcRect/>
          <a:stretch>
            <a:fillRect/>
          </a:stretch>
        </p:blipFill>
        <p:spPr bwMode="auto">
          <a:xfrm>
            <a:off x="6196013" y="1651124"/>
            <a:ext cx="1150937" cy="554038"/>
          </a:xfrm>
          <a:prstGeom prst="rect">
            <a:avLst/>
          </a:prstGeom>
          <a:noFill/>
        </p:spPr>
      </p:pic>
      <p:pic>
        <p:nvPicPr>
          <p:cNvPr id="1232906" name="Picture 10" descr="NA00487_"/>
          <p:cNvPicPr>
            <a:picLocks noChangeAspect="1" noChangeArrowheads="1"/>
          </p:cNvPicPr>
          <p:nvPr/>
        </p:nvPicPr>
        <p:blipFill>
          <a:blip r:embed="rId6" cstate="print"/>
          <a:srcRect/>
          <a:stretch>
            <a:fillRect/>
          </a:stretch>
        </p:blipFill>
        <p:spPr bwMode="auto">
          <a:xfrm>
            <a:off x="5332413" y="1651124"/>
            <a:ext cx="1150937" cy="554038"/>
          </a:xfrm>
          <a:prstGeom prst="rect">
            <a:avLst/>
          </a:prstGeom>
          <a:noFill/>
        </p:spPr>
      </p:pic>
      <p:pic>
        <p:nvPicPr>
          <p:cNvPr id="1232907" name="Picture 11" descr="NA00487_"/>
          <p:cNvPicPr>
            <a:picLocks noChangeAspect="1" noChangeArrowheads="1"/>
          </p:cNvPicPr>
          <p:nvPr/>
        </p:nvPicPr>
        <p:blipFill>
          <a:blip r:embed="rId7" cstate="print"/>
          <a:srcRect/>
          <a:stretch>
            <a:fillRect/>
          </a:stretch>
        </p:blipFill>
        <p:spPr bwMode="auto">
          <a:xfrm>
            <a:off x="4467225" y="1651124"/>
            <a:ext cx="1150938" cy="554038"/>
          </a:xfrm>
          <a:prstGeom prst="rect">
            <a:avLst/>
          </a:prstGeom>
          <a:noFill/>
        </p:spPr>
      </p:pic>
      <p:pic>
        <p:nvPicPr>
          <p:cNvPr id="1232908" name="Picture 12" descr="NA00487_"/>
          <p:cNvPicPr>
            <a:picLocks noChangeAspect="1" noChangeArrowheads="1"/>
          </p:cNvPicPr>
          <p:nvPr/>
        </p:nvPicPr>
        <p:blipFill>
          <a:blip r:embed="rId8" cstate="print"/>
          <a:srcRect/>
          <a:stretch>
            <a:fillRect/>
          </a:stretch>
        </p:blipFill>
        <p:spPr bwMode="auto">
          <a:xfrm>
            <a:off x="3603625" y="1651124"/>
            <a:ext cx="1150938" cy="554038"/>
          </a:xfrm>
          <a:prstGeom prst="rect">
            <a:avLst/>
          </a:prstGeom>
          <a:noFill/>
        </p:spPr>
      </p:pic>
      <p:pic>
        <p:nvPicPr>
          <p:cNvPr id="1232909" name="Picture 13" descr="NA00487_"/>
          <p:cNvPicPr>
            <a:picLocks noChangeAspect="1" noChangeArrowheads="1"/>
          </p:cNvPicPr>
          <p:nvPr/>
        </p:nvPicPr>
        <p:blipFill>
          <a:blip r:embed="rId9" cstate="print"/>
          <a:srcRect/>
          <a:stretch>
            <a:fillRect/>
          </a:stretch>
        </p:blipFill>
        <p:spPr bwMode="auto">
          <a:xfrm>
            <a:off x="2740025" y="1651124"/>
            <a:ext cx="1150938" cy="554038"/>
          </a:xfrm>
          <a:prstGeom prst="rect">
            <a:avLst/>
          </a:prstGeom>
          <a:noFill/>
        </p:spPr>
      </p:pic>
      <p:pic>
        <p:nvPicPr>
          <p:cNvPr id="1232910" name="Picture 14" descr="NA00487_"/>
          <p:cNvPicPr>
            <a:picLocks noChangeAspect="1" noChangeArrowheads="1"/>
          </p:cNvPicPr>
          <p:nvPr/>
        </p:nvPicPr>
        <p:blipFill>
          <a:blip r:embed="rId10" cstate="print"/>
          <a:srcRect/>
          <a:stretch>
            <a:fillRect/>
          </a:stretch>
        </p:blipFill>
        <p:spPr bwMode="auto">
          <a:xfrm>
            <a:off x="1876425" y="1651124"/>
            <a:ext cx="1150938" cy="554038"/>
          </a:xfrm>
          <a:prstGeom prst="rect">
            <a:avLst/>
          </a:prstGeom>
          <a:noFill/>
        </p:spPr>
      </p:pic>
      <p:pic>
        <p:nvPicPr>
          <p:cNvPr id="1232911" name="Picture 15" descr="NA00487_"/>
          <p:cNvPicPr>
            <a:picLocks noChangeAspect="1" noChangeArrowheads="1"/>
          </p:cNvPicPr>
          <p:nvPr/>
        </p:nvPicPr>
        <p:blipFill>
          <a:blip r:embed="rId11" cstate="print"/>
          <a:srcRect/>
          <a:stretch>
            <a:fillRect/>
          </a:stretch>
        </p:blipFill>
        <p:spPr bwMode="auto">
          <a:xfrm>
            <a:off x="900113" y="1651124"/>
            <a:ext cx="1150937" cy="554038"/>
          </a:xfrm>
          <a:prstGeom prst="rect">
            <a:avLst/>
          </a:prstGeom>
          <a:noFill/>
        </p:spPr>
      </p:pic>
      <p:pic>
        <p:nvPicPr>
          <p:cNvPr id="1232912" name="Picture 16" descr="NA00532_"/>
          <p:cNvPicPr>
            <a:picLocks noChangeAspect="1" noChangeArrowheads="1"/>
          </p:cNvPicPr>
          <p:nvPr/>
        </p:nvPicPr>
        <p:blipFill>
          <a:blip r:embed="rId12" cstate="print"/>
          <a:srcRect/>
          <a:stretch>
            <a:fillRect/>
          </a:stretch>
        </p:blipFill>
        <p:spPr bwMode="auto">
          <a:xfrm>
            <a:off x="1547664" y="4004816"/>
            <a:ext cx="766762" cy="715963"/>
          </a:xfrm>
          <a:prstGeom prst="rect">
            <a:avLst/>
          </a:prstGeom>
          <a:noFill/>
        </p:spPr>
      </p:pic>
      <p:pic>
        <p:nvPicPr>
          <p:cNvPr id="18" name="Picture 16" descr="NA00532_"/>
          <p:cNvPicPr>
            <a:picLocks noChangeAspect="1" noChangeArrowheads="1"/>
          </p:cNvPicPr>
          <p:nvPr/>
        </p:nvPicPr>
        <p:blipFill>
          <a:blip r:embed="rId12" cstate="print"/>
          <a:srcRect/>
          <a:stretch>
            <a:fillRect/>
          </a:stretch>
        </p:blipFill>
        <p:spPr bwMode="auto">
          <a:xfrm>
            <a:off x="1572593" y="4869160"/>
            <a:ext cx="766762" cy="715963"/>
          </a:xfrm>
          <a:prstGeom prst="rect">
            <a:avLst/>
          </a:prstGeom>
          <a:noFill/>
        </p:spPr>
      </p:pic>
      <p:sp>
        <p:nvSpPr>
          <p:cNvPr id="20" name="Rectangle 2"/>
          <p:cNvSpPr txBox="1">
            <a:spLocks noChangeArrowheads="1"/>
          </p:cNvSpPr>
          <p:nvPr/>
        </p:nvSpPr>
        <p:spPr bwMode="auto">
          <a:xfrm>
            <a:off x="971600" y="836712"/>
            <a:ext cx="1800200" cy="86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00000"/>
                </a:solidFill>
                <a:effectLst>
                  <a:outerShdw blurRad="38100" dist="38100" dir="2700000" algn="tl">
                    <a:srgbClr val="000000">
                      <a:alpha val="43137"/>
                    </a:srgbClr>
                  </a:outerShdw>
                </a:effectLst>
                <a:uLnTx/>
                <a:uFillTx/>
                <a:latin typeface="+mj-lt"/>
                <a:ea typeface="黑体" pitchFamily="2" charset="-122"/>
                <a:cs typeface="+mj-cs"/>
              </a:rPr>
              <a:t>作业：</a:t>
            </a:r>
            <a:endParaRPr kumimoji="0" lang="zh-CN" altLang="en-US" sz="3600" b="1" i="0" u="none" strike="noStrike" kern="0" cap="none" spc="0" normalizeH="0" baseline="0" noProof="0">
              <a:ln>
                <a:noFill/>
              </a:ln>
              <a:solidFill>
                <a:srgbClr val="C00000"/>
              </a:solidFill>
              <a:effectLst>
                <a:outerShdw blurRad="38100" dist="38100" dir="2700000" algn="tl">
                  <a:srgbClr val="000000">
                    <a:alpha val="43137"/>
                  </a:srgbClr>
                </a:outerShdw>
              </a:effectLst>
              <a:uLnTx/>
              <a:uFillTx/>
              <a:latin typeface="+mj-lt"/>
              <a:ea typeface="黑体" pitchFamily="2" charset="-122"/>
              <a:cs typeface="+mj-cs"/>
            </a:endParaRPr>
          </a:p>
        </p:txBody>
      </p:sp>
    </p:spTree>
  </p:cSld>
  <p:clrMapOvr>
    <a:masterClrMapping/>
  </p:clrMapOvr>
  <p:transition spd="med"/>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4624"/>
            <a:ext cx="8424490" cy="504651"/>
          </a:xfrm>
        </p:spPr>
        <p:txBody>
          <a:bodyPr/>
          <a:lstStyle/>
          <a:p>
            <a:r>
              <a:rPr lang="en-US" altLang="zh-CN" sz="2800" dirty="0" smtClean="0">
                <a:latin typeface="Arial" panose="020B0604020202020204" pitchFamily="34" charset="0"/>
                <a:ea typeface="黑体" panose="02010609060101010101" pitchFamily="49" charset="-122"/>
                <a:cs typeface="Arial" panose="020B0604020202020204" pitchFamily="34" charset="0"/>
              </a:rPr>
              <a:t>CALL </a:t>
            </a:r>
            <a:r>
              <a:rPr lang="zh-CN" altLang="en-US" sz="2800" dirty="0" smtClean="0">
                <a:latin typeface="Arial" panose="020B0604020202020204" pitchFamily="34" charset="0"/>
                <a:ea typeface="黑体" panose="02010609060101010101" pitchFamily="49" charset="-122"/>
                <a:cs typeface="Arial" panose="020B0604020202020204" pitchFamily="34" charset="0"/>
              </a:rPr>
              <a:t>指令 和 </a:t>
            </a:r>
            <a:r>
              <a:rPr lang="en-US" altLang="zh-CN" sz="2800" dirty="0" smtClean="0">
                <a:latin typeface="Arial" panose="020B0604020202020204" pitchFamily="34" charset="0"/>
                <a:ea typeface="黑体" panose="02010609060101010101" pitchFamily="49" charset="-122"/>
                <a:cs typeface="Arial" panose="020B0604020202020204" pitchFamily="34" charset="0"/>
              </a:rPr>
              <a:t>RET </a:t>
            </a:r>
            <a:r>
              <a:rPr lang="zh-CN" altLang="en-US" sz="2800" dirty="0" smtClean="0">
                <a:latin typeface="Arial" panose="020B0604020202020204" pitchFamily="34" charset="0"/>
                <a:ea typeface="黑体" panose="02010609060101010101" pitchFamily="49" charset="-122"/>
                <a:cs typeface="Arial" panose="020B0604020202020204" pitchFamily="34" charset="0"/>
              </a:rPr>
              <a:t>指令</a:t>
            </a:r>
            <a:endParaRPr lang="zh-CN" altLang="en-US" sz="2800" dirty="0">
              <a:latin typeface="Arial" panose="020B0604020202020204" pitchFamily="34" charset="0"/>
              <a:ea typeface="黑体" panose="02010609060101010101" pitchFamily="49" charset="-122"/>
              <a:cs typeface="Arial" panose="020B0604020202020204" pitchFamily="34" charset="0"/>
            </a:endParaRPr>
          </a:p>
        </p:txBody>
      </p:sp>
      <p:sp>
        <p:nvSpPr>
          <p:cNvPr id="3" name="内容占位符 2"/>
          <p:cNvSpPr>
            <a:spLocks noGrp="1"/>
          </p:cNvSpPr>
          <p:nvPr>
            <p:ph idx="1"/>
          </p:nvPr>
        </p:nvSpPr>
        <p:spPr>
          <a:xfrm>
            <a:off x="395536" y="836712"/>
            <a:ext cx="1738536" cy="3743821"/>
          </a:xfrm>
        </p:spPr>
        <p:txBody>
          <a:bodyPr/>
          <a:lstStyle/>
          <a:p>
            <a:pPr marL="0" indent="0" algn="ctr">
              <a:spcBef>
                <a:spcPts val="600"/>
              </a:spcBef>
              <a:buNone/>
            </a:pPr>
            <a:r>
              <a:rPr lang="en-US" altLang="zh-CN" dirty="0" smtClean="0">
                <a:latin typeface="宋体" panose="02010600030101010101" pitchFamily="2" charset="-122"/>
                <a:ea typeface="宋体" panose="02010600030101010101" pitchFamily="2" charset="-122"/>
              </a:rPr>
              <a:t>……</a:t>
            </a:r>
          </a:p>
          <a:p>
            <a:pPr marL="0" indent="0" algn="ctr">
              <a:spcBef>
                <a:spcPts val="600"/>
              </a:spcBef>
              <a:buNone/>
            </a:pPr>
            <a:r>
              <a:rPr lang="en-US" altLang="zh-CN" dirty="0" smtClean="0">
                <a:latin typeface="宋体" panose="02010600030101010101" pitchFamily="2" charset="-122"/>
                <a:ea typeface="宋体" panose="02010600030101010101" pitchFamily="2" charset="-122"/>
              </a:rPr>
              <a:t>……</a:t>
            </a:r>
          </a:p>
          <a:p>
            <a:pPr marL="0" indent="0" algn="ctr">
              <a:spcBef>
                <a:spcPts val="600"/>
              </a:spcBef>
              <a:buNone/>
            </a:pPr>
            <a:r>
              <a:rPr lang="en-US" altLang="zh-CN" dirty="0" smtClean="0">
                <a:latin typeface="宋体" panose="02010600030101010101" pitchFamily="2" charset="-122"/>
                <a:ea typeface="宋体" panose="02010600030101010101" pitchFamily="2" charset="-122"/>
              </a:rPr>
              <a:t>……</a:t>
            </a:r>
          </a:p>
          <a:p>
            <a:pPr marL="0" indent="0" algn="ctr">
              <a:spcBef>
                <a:spcPts val="600"/>
              </a:spcBef>
              <a:buNone/>
            </a:pPr>
            <a:r>
              <a:rPr lang="en-US" altLang="zh-CN" dirty="0" smtClean="0">
                <a:solidFill>
                  <a:srgbClr val="0000FF"/>
                </a:solidFill>
              </a:rPr>
              <a:t>CALL A</a:t>
            </a:r>
          </a:p>
          <a:p>
            <a:pPr marL="0" indent="0" algn="ctr">
              <a:spcBef>
                <a:spcPts val="600"/>
              </a:spcBef>
              <a:buNone/>
            </a:pPr>
            <a:r>
              <a:rPr lang="en-US" altLang="zh-CN" dirty="0" smtClean="0">
                <a:latin typeface="宋体" panose="02010600030101010101" pitchFamily="2" charset="-122"/>
                <a:ea typeface="宋体" panose="02010600030101010101" pitchFamily="2" charset="-122"/>
              </a:rPr>
              <a:t>……</a:t>
            </a:r>
          </a:p>
          <a:p>
            <a:pPr marL="0" indent="0" algn="ctr">
              <a:spcBef>
                <a:spcPts val="600"/>
              </a:spcBef>
              <a:buNone/>
            </a:pPr>
            <a:r>
              <a:rPr lang="en-US" altLang="zh-CN" dirty="0" smtClean="0">
                <a:latin typeface="宋体" panose="02010600030101010101" pitchFamily="2" charset="-122"/>
                <a:ea typeface="宋体" panose="02010600030101010101" pitchFamily="2" charset="-122"/>
              </a:rPr>
              <a:t>……</a:t>
            </a:r>
          </a:p>
          <a:p>
            <a:pPr marL="0" indent="0" algn="ctr">
              <a:spcBef>
                <a:spcPts val="600"/>
              </a:spcBef>
              <a:buNone/>
            </a:pP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147</a:t>
            </a:fld>
            <a:endParaRPr lang="en-US" altLang="zh-CN"/>
          </a:p>
        </p:txBody>
      </p:sp>
      <p:sp>
        <p:nvSpPr>
          <p:cNvPr id="5" name="内容占位符 2"/>
          <p:cNvSpPr txBox="1">
            <a:spLocks/>
          </p:cNvSpPr>
          <p:nvPr/>
        </p:nvSpPr>
        <p:spPr bwMode="auto">
          <a:xfrm>
            <a:off x="2555776" y="836711"/>
            <a:ext cx="1738536" cy="37438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solidFill>
                  <a:srgbClr val="0000FF"/>
                </a:solidFill>
              </a:rPr>
              <a:t>CALL B</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solidFill>
                  <a:srgbClr val="0000FF"/>
                </a:solidFill>
                <a:ea typeface="宋体" panose="02010600030101010101" pitchFamily="2" charset="-122"/>
              </a:rPr>
              <a:t>RET</a:t>
            </a:r>
            <a:endParaRPr lang="zh-CN" altLang="en-US" kern="0" dirty="0">
              <a:solidFill>
                <a:srgbClr val="0000FF"/>
              </a:solidFill>
              <a:ea typeface="宋体" panose="02010600030101010101" pitchFamily="2" charset="-122"/>
            </a:endParaRPr>
          </a:p>
        </p:txBody>
      </p:sp>
      <p:sp>
        <p:nvSpPr>
          <p:cNvPr id="6" name="内容占位符 2"/>
          <p:cNvSpPr txBox="1">
            <a:spLocks/>
          </p:cNvSpPr>
          <p:nvPr/>
        </p:nvSpPr>
        <p:spPr bwMode="auto">
          <a:xfrm>
            <a:off x="4777680" y="835677"/>
            <a:ext cx="1738536" cy="37438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solidFill>
                  <a:srgbClr val="0000FF"/>
                </a:solidFill>
              </a:rPr>
              <a:t>CALL C</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solidFill>
                  <a:srgbClr val="0000FF"/>
                </a:solidFill>
                <a:ea typeface="宋体" panose="02010600030101010101" pitchFamily="2" charset="-122"/>
              </a:rPr>
              <a:t>RET</a:t>
            </a:r>
            <a:endParaRPr lang="zh-CN" altLang="en-US" kern="0" dirty="0">
              <a:solidFill>
                <a:srgbClr val="0000FF"/>
              </a:solidFill>
              <a:ea typeface="宋体" panose="02010600030101010101" pitchFamily="2" charset="-122"/>
            </a:endParaRPr>
          </a:p>
        </p:txBody>
      </p:sp>
      <p:sp>
        <p:nvSpPr>
          <p:cNvPr id="7" name="内容占位符 2"/>
          <p:cNvSpPr txBox="1">
            <a:spLocks/>
          </p:cNvSpPr>
          <p:nvPr/>
        </p:nvSpPr>
        <p:spPr bwMode="auto">
          <a:xfrm>
            <a:off x="6989966" y="835676"/>
            <a:ext cx="1738536" cy="37438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latin typeface="宋体" panose="02010600030101010101" pitchFamily="2" charset="-122"/>
                <a:ea typeface="宋体" panose="02010600030101010101" pitchFamily="2" charset="-122"/>
              </a:rPr>
              <a:t>……</a:t>
            </a:r>
          </a:p>
          <a:p>
            <a:pPr marL="0" indent="0" algn="ctr">
              <a:spcBef>
                <a:spcPts val="600"/>
              </a:spcBef>
              <a:buFont typeface="Wingdings" pitchFamily="2" charset="2"/>
              <a:buNone/>
            </a:pPr>
            <a:r>
              <a:rPr lang="en-US" altLang="zh-CN" kern="0" dirty="0" smtClean="0">
                <a:solidFill>
                  <a:srgbClr val="0000FF"/>
                </a:solidFill>
                <a:ea typeface="宋体" panose="02010600030101010101" pitchFamily="2" charset="-122"/>
              </a:rPr>
              <a:t>RET</a:t>
            </a:r>
            <a:endParaRPr lang="zh-CN" altLang="en-US" kern="0" dirty="0">
              <a:solidFill>
                <a:srgbClr val="0000FF"/>
              </a:solidFill>
              <a:ea typeface="宋体" panose="02010600030101010101" pitchFamily="2" charset="-122"/>
            </a:endParaRPr>
          </a:p>
        </p:txBody>
      </p:sp>
      <p:sp>
        <p:nvSpPr>
          <p:cNvPr id="8" name="矩形 7"/>
          <p:cNvSpPr/>
          <p:nvPr/>
        </p:nvSpPr>
        <p:spPr>
          <a:xfrm>
            <a:off x="90665" y="2839757"/>
            <a:ext cx="904415" cy="523220"/>
          </a:xfrm>
          <a:prstGeom prst="rect">
            <a:avLst/>
          </a:prstGeom>
        </p:spPr>
        <p:txBody>
          <a:bodyPr wrap="none">
            <a:spAutoFit/>
          </a:bodyPr>
          <a:lstStyle/>
          <a:p>
            <a:r>
              <a:rPr lang="zh-CN" altLang="en-US" sz="2800" dirty="0">
                <a:solidFill>
                  <a:srgbClr val="FF0000"/>
                </a:solidFill>
                <a:latin typeface="宋体" panose="02010600030101010101" pitchFamily="2" charset="-122"/>
              </a:rPr>
              <a:t>①→</a:t>
            </a:r>
          </a:p>
        </p:txBody>
      </p:sp>
      <p:sp>
        <p:nvSpPr>
          <p:cNvPr id="9" name="矩形 8"/>
          <p:cNvSpPr/>
          <p:nvPr/>
        </p:nvSpPr>
        <p:spPr>
          <a:xfrm>
            <a:off x="2266943" y="2839757"/>
            <a:ext cx="906017" cy="523220"/>
          </a:xfrm>
          <a:prstGeom prst="rect">
            <a:avLst/>
          </a:prstGeom>
        </p:spPr>
        <p:txBody>
          <a:bodyPr wrap="none">
            <a:spAutoFit/>
          </a:bodyPr>
          <a:lstStyle/>
          <a:p>
            <a:r>
              <a:rPr lang="zh-CN" altLang="en-US" sz="2800" dirty="0" smtClean="0">
                <a:solidFill>
                  <a:srgbClr val="FF0000"/>
                </a:solidFill>
                <a:latin typeface="宋体" panose="02010600030101010101" pitchFamily="2" charset="-122"/>
              </a:rPr>
              <a:t>②→</a:t>
            </a:r>
            <a:endParaRPr lang="zh-CN" altLang="en-US" sz="2800" dirty="0">
              <a:solidFill>
                <a:srgbClr val="FF0000"/>
              </a:solidFill>
              <a:latin typeface="宋体" panose="02010600030101010101" pitchFamily="2" charset="-122"/>
            </a:endParaRPr>
          </a:p>
        </p:txBody>
      </p:sp>
      <p:sp>
        <p:nvSpPr>
          <p:cNvPr id="10" name="矩形 9"/>
          <p:cNvSpPr/>
          <p:nvPr/>
        </p:nvSpPr>
        <p:spPr>
          <a:xfrm>
            <a:off x="4483587" y="2839757"/>
            <a:ext cx="906017" cy="523220"/>
          </a:xfrm>
          <a:prstGeom prst="rect">
            <a:avLst/>
          </a:prstGeom>
        </p:spPr>
        <p:txBody>
          <a:bodyPr wrap="none">
            <a:spAutoFit/>
          </a:bodyPr>
          <a:lstStyle/>
          <a:p>
            <a:r>
              <a:rPr lang="zh-CN" altLang="en-US" sz="2800" dirty="0" smtClean="0">
                <a:solidFill>
                  <a:srgbClr val="FF0000"/>
                </a:solidFill>
                <a:latin typeface="宋体" panose="02010600030101010101" pitchFamily="2" charset="-122"/>
              </a:rPr>
              <a:t>③→</a:t>
            </a:r>
            <a:endParaRPr lang="zh-CN" altLang="en-US" sz="2800" dirty="0">
              <a:solidFill>
                <a:srgbClr val="FF0000"/>
              </a:solidFill>
              <a:latin typeface="宋体" panose="02010600030101010101" pitchFamily="2" charset="-122"/>
            </a:endParaRPr>
          </a:p>
        </p:txBody>
      </p:sp>
      <p:sp>
        <p:nvSpPr>
          <p:cNvPr id="11" name="矩形 10"/>
          <p:cNvSpPr/>
          <p:nvPr/>
        </p:nvSpPr>
        <p:spPr>
          <a:xfrm>
            <a:off x="2317437" y="862571"/>
            <a:ext cx="805029" cy="523220"/>
          </a:xfrm>
          <a:prstGeom prst="rect">
            <a:avLst/>
          </a:prstGeom>
        </p:spPr>
        <p:txBody>
          <a:bodyPr wrap="none">
            <a:spAutoFit/>
          </a:bodyPr>
          <a:lstStyle/>
          <a:p>
            <a:r>
              <a:rPr lang="en-US" altLang="zh-CN" sz="2800" dirty="0" smtClean="0">
                <a:solidFill>
                  <a:srgbClr val="FF0000"/>
                </a:solidFill>
                <a:latin typeface="+mn-lt"/>
              </a:rPr>
              <a:t>A</a:t>
            </a:r>
            <a:r>
              <a:rPr lang="zh-CN" altLang="en-US" sz="2800" dirty="0" smtClean="0">
                <a:solidFill>
                  <a:srgbClr val="FF0000"/>
                </a:solidFill>
                <a:latin typeface="宋体" panose="02010600030101010101" pitchFamily="2" charset="-122"/>
              </a:rPr>
              <a:t>→</a:t>
            </a:r>
            <a:endParaRPr lang="zh-CN" altLang="en-US" sz="2800" dirty="0">
              <a:solidFill>
                <a:srgbClr val="FF0000"/>
              </a:solidFill>
              <a:latin typeface="宋体" panose="02010600030101010101" pitchFamily="2" charset="-122"/>
            </a:endParaRPr>
          </a:p>
        </p:txBody>
      </p:sp>
      <p:sp>
        <p:nvSpPr>
          <p:cNvPr id="12" name="矩形 11"/>
          <p:cNvSpPr/>
          <p:nvPr/>
        </p:nvSpPr>
        <p:spPr>
          <a:xfrm>
            <a:off x="4559135" y="862571"/>
            <a:ext cx="784189" cy="523220"/>
          </a:xfrm>
          <a:prstGeom prst="rect">
            <a:avLst/>
          </a:prstGeom>
        </p:spPr>
        <p:txBody>
          <a:bodyPr wrap="none">
            <a:spAutoFit/>
          </a:bodyPr>
          <a:lstStyle/>
          <a:p>
            <a:r>
              <a:rPr lang="en-US" altLang="zh-CN" sz="2800" dirty="0" smtClean="0">
                <a:solidFill>
                  <a:srgbClr val="FF0000"/>
                </a:solidFill>
                <a:latin typeface="+mn-lt"/>
              </a:rPr>
              <a:t>B</a:t>
            </a:r>
            <a:r>
              <a:rPr lang="zh-CN" altLang="en-US" sz="2800" dirty="0" smtClean="0">
                <a:solidFill>
                  <a:srgbClr val="FF0000"/>
                </a:solidFill>
                <a:latin typeface="宋体" panose="02010600030101010101" pitchFamily="2" charset="-122"/>
              </a:rPr>
              <a:t>→</a:t>
            </a:r>
            <a:endParaRPr lang="zh-CN" altLang="en-US" sz="2800" dirty="0">
              <a:solidFill>
                <a:srgbClr val="FF0000"/>
              </a:solidFill>
              <a:latin typeface="宋体" panose="02010600030101010101" pitchFamily="2" charset="-122"/>
            </a:endParaRPr>
          </a:p>
        </p:txBody>
      </p:sp>
      <p:sp>
        <p:nvSpPr>
          <p:cNvPr id="13" name="矩形 12"/>
          <p:cNvSpPr/>
          <p:nvPr/>
        </p:nvSpPr>
        <p:spPr>
          <a:xfrm>
            <a:off x="6781765" y="862570"/>
            <a:ext cx="805028" cy="523220"/>
          </a:xfrm>
          <a:prstGeom prst="rect">
            <a:avLst/>
          </a:prstGeom>
        </p:spPr>
        <p:txBody>
          <a:bodyPr wrap="none">
            <a:spAutoFit/>
          </a:bodyPr>
          <a:lstStyle/>
          <a:p>
            <a:r>
              <a:rPr lang="en-US" altLang="zh-CN" sz="2800" dirty="0" smtClean="0">
                <a:solidFill>
                  <a:srgbClr val="FF0000"/>
                </a:solidFill>
                <a:latin typeface="+mn-lt"/>
              </a:rPr>
              <a:t>C</a:t>
            </a:r>
            <a:r>
              <a:rPr lang="zh-CN" altLang="en-US" sz="2800" dirty="0" smtClean="0">
                <a:solidFill>
                  <a:srgbClr val="FF0000"/>
                </a:solidFill>
                <a:latin typeface="宋体" panose="02010600030101010101" pitchFamily="2" charset="-122"/>
              </a:rPr>
              <a:t>→</a:t>
            </a:r>
            <a:endParaRPr lang="zh-CN" altLang="en-US" sz="2800" dirty="0">
              <a:solidFill>
                <a:srgbClr val="FF0000"/>
              </a:solidFill>
              <a:latin typeface="宋体" panose="02010600030101010101" pitchFamily="2" charset="-122"/>
            </a:endParaRPr>
          </a:p>
        </p:txBody>
      </p:sp>
      <p:cxnSp>
        <p:nvCxnSpPr>
          <p:cNvPr id="15" name="直接连接符 14"/>
          <p:cNvCxnSpPr/>
          <p:nvPr/>
        </p:nvCxnSpPr>
        <p:spPr bwMode="auto">
          <a:xfrm>
            <a:off x="1691680" y="4703820"/>
            <a:ext cx="0" cy="1679848"/>
          </a:xfrm>
          <a:prstGeom prst="line">
            <a:avLst/>
          </a:prstGeom>
          <a:solidFill>
            <a:srgbClr val="FFFFFF"/>
          </a:solidFill>
          <a:ln w="76200" cap="sq" cmpd="sng" algn="ctr">
            <a:solidFill>
              <a:srgbClr val="0066FF"/>
            </a:solidFill>
            <a:prstDash val="solid"/>
            <a:round/>
            <a:headEnd type="none" w="med" len="med"/>
            <a:tailEnd type="none" w="med" len="med"/>
          </a:ln>
          <a:effectLst/>
        </p:spPr>
      </p:cxnSp>
      <p:cxnSp>
        <p:nvCxnSpPr>
          <p:cNvPr id="17" name="直接连接符 16"/>
          <p:cNvCxnSpPr/>
          <p:nvPr/>
        </p:nvCxnSpPr>
        <p:spPr bwMode="auto">
          <a:xfrm>
            <a:off x="1691680" y="6383668"/>
            <a:ext cx="1152128" cy="0"/>
          </a:xfrm>
          <a:prstGeom prst="line">
            <a:avLst/>
          </a:prstGeom>
          <a:solidFill>
            <a:srgbClr val="FFFFFF"/>
          </a:solidFill>
          <a:ln w="76200" cap="sq" cmpd="sng" algn="ctr">
            <a:solidFill>
              <a:srgbClr val="0066FF"/>
            </a:solidFill>
            <a:prstDash val="solid"/>
            <a:round/>
            <a:headEnd type="none" w="med" len="med"/>
            <a:tailEnd type="none" w="med" len="med"/>
          </a:ln>
          <a:effectLst/>
        </p:spPr>
      </p:cxnSp>
      <p:cxnSp>
        <p:nvCxnSpPr>
          <p:cNvPr id="19" name="直接连接符 18"/>
          <p:cNvCxnSpPr/>
          <p:nvPr/>
        </p:nvCxnSpPr>
        <p:spPr bwMode="auto">
          <a:xfrm flipV="1">
            <a:off x="2843808" y="4703820"/>
            <a:ext cx="0" cy="1679848"/>
          </a:xfrm>
          <a:prstGeom prst="line">
            <a:avLst/>
          </a:prstGeom>
          <a:solidFill>
            <a:srgbClr val="FFFFFF"/>
          </a:solidFill>
          <a:ln w="76200" cap="sq" cmpd="sng" algn="ctr">
            <a:solidFill>
              <a:srgbClr val="0066FF"/>
            </a:solidFill>
            <a:prstDash val="solid"/>
            <a:round/>
            <a:headEnd type="none" w="med" len="med"/>
            <a:tailEnd type="none" w="med" len="med"/>
          </a:ln>
          <a:effectLst/>
        </p:spPr>
      </p:cxnSp>
      <p:sp>
        <p:nvSpPr>
          <p:cNvPr id="21" name="圆角矩形 20"/>
          <p:cNvSpPr/>
          <p:nvPr/>
        </p:nvSpPr>
        <p:spPr bwMode="auto">
          <a:xfrm>
            <a:off x="1691679" y="5942955"/>
            <a:ext cx="1152129" cy="440714"/>
          </a:xfrm>
          <a:prstGeom prst="roundRect">
            <a:avLst>
              <a:gd name="adj" fmla="val 28872"/>
            </a:avLst>
          </a:prstGeom>
          <a:solidFill>
            <a:srgbClr val="FFFF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sz="2800" dirty="0">
                <a:solidFill>
                  <a:srgbClr val="FF0000"/>
                </a:solidFill>
              </a:rPr>
              <a:t>①</a:t>
            </a:r>
            <a:endParaRPr kumimoji="0" lang="zh-CN" altLang="en-US" sz="2800" b="1" i="0" u="none" strike="noStrike" cap="none" normalizeH="0" baseline="0" dirty="0" smtClean="0">
              <a:ln>
                <a:noFill/>
              </a:ln>
              <a:solidFill>
                <a:srgbClr val="FF0000"/>
              </a:solidFill>
              <a:effectLst/>
            </a:endParaRPr>
          </a:p>
        </p:txBody>
      </p:sp>
      <p:sp>
        <p:nvSpPr>
          <p:cNvPr id="22" name="圆角矩形 21"/>
          <p:cNvSpPr/>
          <p:nvPr/>
        </p:nvSpPr>
        <p:spPr bwMode="auto">
          <a:xfrm>
            <a:off x="1691678" y="5509277"/>
            <a:ext cx="1152129" cy="440714"/>
          </a:xfrm>
          <a:prstGeom prst="roundRect">
            <a:avLst>
              <a:gd name="adj" fmla="val 28872"/>
            </a:avLst>
          </a:prstGeom>
          <a:solidFill>
            <a:srgbClr val="FFFF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sz="2800" dirty="0">
                <a:solidFill>
                  <a:srgbClr val="FF0000"/>
                </a:solidFill>
              </a:rPr>
              <a:t>②</a:t>
            </a:r>
            <a:endParaRPr kumimoji="0" lang="zh-CN" altLang="en-US" sz="2800" b="1" i="0" u="none" strike="noStrike" cap="none" normalizeH="0" baseline="0" dirty="0" smtClean="0">
              <a:ln>
                <a:noFill/>
              </a:ln>
              <a:solidFill>
                <a:srgbClr val="FF0000"/>
              </a:solidFill>
              <a:effectLst/>
            </a:endParaRPr>
          </a:p>
        </p:txBody>
      </p:sp>
      <p:sp>
        <p:nvSpPr>
          <p:cNvPr id="23" name="圆角矩形 22"/>
          <p:cNvSpPr/>
          <p:nvPr/>
        </p:nvSpPr>
        <p:spPr bwMode="auto">
          <a:xfrm>
            <a:off x="1691678" y="5068564"/>
            <a:ext cx="1152129" cy="440714"/>
          </a:xfrm>
          <a:prstGeom prst="roundRect">
            <a:avLst>
              <a:gd name="adj" fmla="val 28872"/>
            </a:avLst>
          </a:prstGeom>
          <a:solidFill>
            <a:srgbClr val="FFFF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sz="2800" dirty="0">
                <a:solidFill>
                  <a:srgbClr val="FF0000"/>
                </a:solidFill>
              </a:rPr>
              <a:t>③</a:t>
            </a:r>
            <a:endParaRPr kumimoji="0" lang="zh-CN" altLang="en-US" sz="2800" b="1" i="0" u="none" strike="noStrike" cap="none" normalizeH="0" baseline="0" dirty="0" smtClean="0">
              <a:ln>
                <a:noFill/>
              </a:ln>
              <a:solidFill>
                <a:srgbClr val="FF0000"/>
              </a:solidFill>
              <a:effectLst/>
            </a:endParaRPr>
          </a:p>
        </p:txBody>
      </p:sp>
      <p:sp>
        <p:nvSpPr>
          <p:cNvPr id="26" name="任意多边形 25"/>
          <p:cNvSpPr/>
          <p:nvPr/>
        </p:nvSpPr>
        <p:spPr bwMode="auto">
          <a:xfrm>
            <a:off x="1927412" y="1156447"/>
            <a:ext cx="484094" cy="1443318"/>
          </a:xfrm>
          <a:custGeom>
            <a:avLst/>
            <a:gdLst>
              <a:gd name="connsiteX0" fmla="*/ 0 w 484094"/>
              <a:gd name="connsiteY0" fmla="*/ 1443318 h 1443318"/>
              <a:gd name="connsiteX1" fmla="*/ 188259 w 484094"/>
              <a:gd name="connsiteY1" fmla="*/ 932329 h 1443318"/>
              <a:gd name="connsiteX2" fmla="*/ 233082 w 484094"/>
              <a:gd name="connsiteY2" fmla="*/ 304800 h 1443318"/>
              <a:gd name="connsiteX3" fmla="*/ 484094 w 484094"/>
              <a:gd name="connsiteY3" fmla="*/ 0 h 1443318"/>
            </a:gdLst>
            <a:ahLst/>
            <a:cxnLst>
              <a:cxn ang="0">
                <a:pos x="connsiteX0" y="connsiteY0"/>
              </a:cxn>
              <a:cxn ang="0">
                <a:pos x="connsiteX1" y="connsiteY1"/>
              </a:cxn>
              <a:cxn ang="0">
                <a:pos x="connsiteX2" y="connsiteY2"/>
              </a:cxn>
              <a:cxn ang="0">
                <a:pos x="connsiteX3" y="connsiteY3"/>
              </a:cxn>
            </a:cxnLst>
            <a:rect l="l" t="t" r="r" b="b"/>
            <a:pathLst>
              <a:path w="484094" h="1443318">
                <a:moveTo>
                  <a:pt x="0" y="1443318"/>
                </a:moveTo>
                <a:cubicBezTo>
                  <a:pt x="74706" y="1282700"/>
                  <a:pt x="149412" y="1122082"/>
                  <a:pt x="188259" y="932329"/>
                </a:cubicBezTo>
                <a:cubicBezTo>
                  <a:pt x="227106" y="742576"/>
                  <a:pt x="183776" y="460188"/>
                  <a:pt x="233082" y="304800"/>
                </a:cubicBezTo>
                <a:cubicBezTo>
                  <a:pt x="282388" y="149412"/>
                  <a:pt x="383241" y="74706"/>
                  <a:pt x="484094"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任意多边形 27"/>
          <p:cNvSpPr/>
          <p:nvPr/>
        </p:nvSpPr>
        <p:spPr bwMode="auto">
          <a:xfrm>
            <a:off x="4139952" y="1156447"/>
            <a:ext cx="484094" cy="1443318"/>
          </a:xfrm>
          <a:custGeom>
            <a:avLst/>
            <a:gdLst>
              <a:gd name="connsiteX0" fmla="*/ 0 w 484094"/>
              <a:gd name="connsiteY0" fmla="*/ 1443318 h 1443318"/>
              <a:gd name="connsiteX1" fmla="*/ 188259 w 484094"/>
              <a:gd name="connsiteY1" fmla="*/ 932329 h 1443318"/>
              <a:gd name="connsiteX2" fmla="*/ 233082 w 484094"/>
              <a:gd name="connsiteY2" fmla="*/ 304800 h 1443318"/>
              <a:gd name="connsiteX3" fmla="*/ 484094 w 484094"/>
              <a:gd name="connsiteY3" fmla="*/ 0 h 1443318"/>
            </a:gdLst>
            <a:ahLst/>
            <a:cxnLst>
              <a:cxn ang="0">
                <a:pos x="connsiteX0" y="connsiteY0"/>
              </a:cxn>
              <a:cxn ang="0">
                <a:pos x="connsiteX1" y="connsiteY1"/>
              </a:cxn>
              <a:cxn ang="0">
                <a:pos x="connsiteX2" y="connsiteY2"/>
              </a:cxn>
              <a:cxn ang="0">
                <a:pos x="connsiteX3" y="connsiteY3"/>
              </a:cxn>
            </a:cxnLst>
            <a:rect l="l" t="t" r="r" b="b"/>
            <a:pathLst>
              <a:path w="484094" h="1443318">
                <a:moveTo>
                  <a:pt x="0" y="1443318"/>
                </a:moveTo>
                <a:cubicBezTo>
                  <a:pt x="74706" y="1282700"/>
                  <a:pt x="149412" y="1122082"/>
                  <a:pt x="188259" y="932329"/>
                </a:cubicBezTo>
                <a:cubicBezTo>
                  <a:pt x="227106" y="742576"/>
                  <a:pt x="183776" y="460188"/>
                  <a:pt x="233082" y="304800"/>
                </a:cubicBezTo>
                <a:cubicBezTo>
                  <a:pt x="282388" y="149412"/>
                  <a:pt x="383241" y="74706"/>
                  <a:pt x="484094"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任意多边形 28"/>
          <p:cNvSpPr/>
          <p:nvPr/>
        </p:nvSpPr>
        <p:spPr bwMode="auto">
          <a:xfrm>
            <a:off x="6372200" y="1153253"/>
            <a:ext cx="484094" cy="1446512"/>
          </a:xfrm>
          <a:custGeom>
            <a:avLst/>
            <a:gdLst>
              <a:gd name="connsiteX0" fmla="*/ 0 w 484094"/>
              <a:gd name="connsiteY0" fmla="*/ 1443318 h 1443318"/>
              <a:gd name="connsiteX1" fmla="*/ 188259 w 484094"/>
              <a:gd name="connsiteY1" fmla="*/ 932329 h 1443318"/>
              <a:gd name="connsiteX2" fmla="*/ 233082 w 484094"/>
              <a:gd name="connsiteY2" fmla="*/ 304800 h 1443318"/>
              <a:gd name="connsiteX3" fmla="*/ 484094 w 484094"/>
              <a:gd name="connsiteY3" fmla="*/ 0 h 1443318"/>
            </a:gdLst>
            <a:ahLst/>
            <a:cxnLst>
              <a:cxn ang="0">
                <a:pos x="connsiteX0" y="connsiteY0"/>
              </a:cxn>
              <a:cxn ang="0">
                <a:pos x="connsiteX1" y="connsiteY1"/>
              </a:cxn>
              <a:cxn ang="0">
                <a:pos x="connsiteX2" y="connsiteY2"/>
              </a:cxn>
              <a:cxn ang="0">
                <a:pos x="connsiteX3" y="connsiteY3"/>
              </a:cxn>
            </a:cxnLst>
            <a:rect l="l" t="t" r="r" b="b"/>
            <a:pathLst>
              <a:path w="484094" h="1443318">
                <a:moveTo>
                  <a:pt x="0" y="1443318"/>
                </a:moveTo>
                <a:cubicBezTo>
                  <a:pt x="74706" y="1282700"/>
                  <a:pt x="149412" y="1122082"/>
                  <a:pt x="188259" y="932329"/>
                </a:cubicBezTo>
                <a:cubicBezTo>
                  <a:pt x="227106" y="742576"/>
                  <a:pt x="183776" y="460188"/>
                  <a:pt x="233082" y="304800"/>
                </a:cubicBezTo>
                <a:cubicBezTo>
                  <a:pt x="282388" y="149412"/>
                  <a:pt x="383241" y="74706"/>
                  <a:pt x="484094"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任意多边形 31"/>
          <p:cNvSpPr/>
          <p:nvPr/>
        </p:nvSpPr>
        <p:spPr bwMode="auto">
          <a:xfrm>
            <a:off x="3827929" y="3140968"/>
            <a:ext cx="1416424" cy="976198"/>
          </a:xfrm>
          <a:custGeom>
            <a:avLst/>
            <a:gdLst>
              <a:gd name="connsiteX0" fmla="*/ 1416424 w 1416424"/>
              <a:gd name="connsiteY0" fmla="*/ 1048871 h 1051237"/>
              <a:gd name="connsiteX1" fmla="*/ 932330 w 1416424"/>
              <a:gd name="connsiteY1" fmla="*/ 914400 h 1051237"/>
              <a:gd name="connsiteX2" fmla="*/ 537883 w 1416424"/>
              <a:gd name="connsiteY2" fmla="*/ 170330 h 1051237"/>
              <a:gd name="connsiteX3" fmla="*/ 0 w 1416424"/>
              <a:gd name="connsiteY3" fmla="*/ 0 h 1051237"/>
            </a:gdLst>
            <a:ahLst/>
            <a:cxnLst>
              <a:cxn ang="0">
                <a:pos x="connsiteX0" y="connsiteY0"/>
              </a:cxn>
              <a:cxn ang="0">
                <a:pos x="connsiteX1" y="connsiteY1"/>
              </a:cxn>
              <a:cxn ang="0">
                <a:pos x="connsiteX2" y="connsiteY2"/>
              </a:cxn>
              <a:cxn ang="0">
                <a:pos x="connsiteX3" y="connsiteY3"/>
              </a:cxn>
            </a:cxnLst>
            <a:rect l="l" t="t" r="r" b="b"/>
            <a:pathLst>
              <a:path w="1416424" h="1051237">
                <a:moveTo>
                  <a:pt x="1416424" y="1048871"/>
                </a:moveTo>
                <a:cubicBezTo>
                  <a:pt x="1247588" y="1054847"/>
                  <a:pt x="1078753" y="1060823"/>
                  <a:pt x="932330" y="914400"/>
                </a:cubicBezTo>
                <a:cubicBezTo>
                  <a:pt x="785907" y="767977"/>
                  <a:pt x="693271" y="322730"/>
                  <a:pt x="537883" y="170330"/>
                </a:cubicBezTo>
                <a:cubicBezTo>
                  <a:pt x="382495" y="17930"/>
                  <a:pt x="191247" y="8965"/>
                  <a:pt x="0"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endParaRPr lang="zh-CN" altLang="en-US"/>
          </a:p>
        </p:txBody>
      </p:sp>
      <p:sp>
        <p:nvSpPr>
          <p:cNvPr id="33" name="任意多边形 32"/>
          <p:cNvSpPr/>
          <p:nvPr/>
        </p:nvSpPr>
        <p:spPr bwMode="auto">
          <a:xfrm>
            <a:off x="1619672" y="3140968"/>
            <a:ext cx="1416424" cy="976198"/>
          </a:xfrm>
          <a:custGeom>
            <a:avLst/>
            <a:gdLst>
              <a:gd name="connsiteX0" fmla="*/ 1416424 w 1416424"/>
              <a:gd name="connsiteY0" fmla="*/ 1048871 h 1051237"/>
              <a:gd name="connsiteX1" fmla="*/ 932330 w 1416424"/>
              <a:gd name="connsiteY1" fmla="*/ 914400 h 1051237"/>
              <a:gd name="connsiteX2" fmla="*/ 537883 w 1416424"/>
              <a:gd name="connsiteY2" fmla="*/ 170330 h 1051237"/>
              <a:gd name="connsiteX3" fmla="*/ 0 w 1416424"/>
              <a:gd name="connsiteY3" fmla="*/ 0 h 1051237"/>
            </a:gdLst>
            <a:ahLst/>
            <a:cxnLst>
              <a:cxn ang="0">
                <a:pos x="connsiteX0" y="connsiteY0"/>
              </a:cxn>
              <a:cxn ang="0">
                <a:pos x="connsiteX1" y="connsiteY1"/>
              </a:cxn>
              <a:cxn ang="0">
                <a:pos x="connsiteX2" y="connsiteY2"/>
              </a:cxn>
              <a:cxn ang="0">
                <a:pos x="connsiteX3" y="connsiteY3"/>
              </a:cxn>
            </a:cxnLst>
            <a:rect l="l" t="t" r="r" b="b"/>
            <a:pathLst>
              <a:path w="1416424" h="1051237">
                <a:moveTo>
                  <a:pt x="1416424" y="1048871"/>
                </a:moveTo>
                <a:cubicBezTo>
                  <a:pt x="1247588" y="1054847"/>
                  <a:pt x="1078753" y="1060823"/>
                  <a:pt x="932330" y="914400"/>
                </a:cubicBezTo>
                <a:cubicBezTo>
                  <a:pt x="785907" y="767977"/>
                  <a:pt x="693271" y="322730"/>
                  <a:pt x="537883" y="170330"/>
                </a:cubicBezTo>
                <a:cubicBezTo>
                  <a:pt x="382495" y="17930"/>
                  <a:pt x="191247" y="8965"/>
                  <a:pt x="0"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endParaRPr lang="zh-CN" altLang="en-US"/>
          </a:p>
        </p:txBody>
      </p:sp>
      <p:sp>
        <p:nvSpPr>
          <p:cNvPr id="34" name="任意多边形 33"/>
          <p:cNvSpPr/>
          <p:nvPr/>
        </p:nvSpPr>
        <p:spPr bwMode="auto">
          <a:xfrm>
            <a:off x="6034135" y="3110332"/>
            <a:ext cx="1416424" cy="520374"/>
          </a:xfrm>
          <a:custGeom>
            <a:avLst/>
            <a:gdLst>
              <a:gd name="connsiteX0" fmla="*/ 1416424 w 1416424"/>
              <a:gd name="connsiteY0" fmla="*/ 1048871 h 1051237"/>
              <a:gd name="connsiteX1" fmla="*/ 932330 w 1416424"/>
              <a:gd name="connsiteY1" fmla="*/ 914400 h 1051237"/>
              <a:gd name="connsiteX2" fmla="*/ 537883 w 1416424"/>
              <a:gd name="connsiteY2" fmla="*/ 170330 h 1051237"/>
              <a:gd name="connsiteX3" fmla="*/ 0 w 1416424"/>
              <a:gd name="connsiteY3" fmla="*/ 0 h 1051237"/>
            </a:gdLst>
            <a:ahLst/>
            <a:cxnLst>
              <a:cxn ang="0">
                <a:pos x="connsiteX0" y="connsiteY0"/>
              </a:cxn>
              <a:cxn ang="0">
                <a:pos x="connsiteX1" y="connsiteY1"/>
              </a:cxn>
              <a:cxn ang="0">
                <a:pos x="connsiteX2" y="connsiteY2"/>
              </a:cxn>
              <a:cxn ang="0">
                <a:pos x="connsiteX3" y="connsiteY3"/>
              </a:cxn>
            </a:cxnLst>
            <a:rect l="l" t="t" r="r" b="b"/>
            <a:pathLst>
              <a:path w="1416424" h="1051237">
                <a:moveTo>
                  <a:pt x="1416424" y="1048871"/>
                </a:moveTo>
                <a:cubicBezTo>
                  <a:pt x="1247588" y="1054847"/>
                  <a:pt x="1078753" y="1060823"/>
                  <a:pt x="932330" y="914400"/>
                </a:cubicBezTo>
                <a:cubicBezTo>
                  <a:pt x="785907" y="767977"/>
                  <a:pt x="693271" y="322730"/>
                  <a:pt x="537883" y="170330"/>
                </a:cubicBezTo>
                <a:cubicBezTo>
                  <a:pt x="382495" y="17930"/>
                  <a:pt x="191247" y="8965"/>
                  <a:pt x="0"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endParaRPr lang="zh-CN" altLang="en-US"/>
          </a:p>
        </p:txBody>
      </p:sp>
      <p:sp>
        <p:nvSpPr>
          <p:cNvPr id="35" name="矩形 34"/>
          <p:cNvSpPr/>
          <p:nvPr/>
        </p:nvSpPr>
        <p:spPr>
          <a:xfrm>
            <a:off x="734615" y="4613680"/>
            <a:ext cx="906017" cy="523220"/>
          </a:xfrm>
          <a:prstGeom prst="rect">
            <a:avLst/>
          </a:prstGeom>
        </p:spPr>
        <p:txBody>
          <a:bodyPr wrap="none">
            <a:spAutoFit/>
          </a:bodyPr>
          <a:lstStyle/>
          <a:p>
            <a:r>
              <a:rPr lang="zh-CN" altLang="en-US" sz="2800" dirty="0"/>
              <a:t>堆栈</a:t>
            </a:r>
          </a:p>
        </p:txBody>
      </p:sp>
      <p:sp>
        <p:nvSpPr>
          <p:cNvPr id="36" name="矩形 35"/>
          <p:cNvSpPr/>
          <p:nvPr/>
        </p:nvSpPr>
        <p:spPr>
          <a:xfrm>
            <a:off x="2388586" y="5032153"/>
            <a:ext cx="423514" cy="523220"/>
          </a:xfrm>
          <a:prstGeom prst="rect">
            <a:avLst/>
          </a:prstGeom>
        </p:spPr>
        <p:txBody>
          <a:bodyPr wrap="none">
            <a:spAutoFit/>
          </a:bodyPr>
          <a:lstStyle/>
          <a:p>
            <a:r>
              <a:rPr lang="en-US" altLang="zh-CN" sz="2800" kern="0" dirty="0" smtClean="0">
                <a:solidFill>
                  <a:srgbClr val="FF0000"/>
                </a:solidFill>
                <a:latin typeface="Arial" panose="020B0604020202020204" pitchFamily="34" charset="0"/>
                <a:cs typeface="Arial" panose="020B0604020202020204" pitchFamily="34" charset="0"/>
              </a:rPr>
              <a:t>X</a:t>
            </a:r>
            <a:endParaRPr lang="zh-CN" altLang="en-US" sz="2800" dirty="0">
              <a:solidFill>
                <a:srgbClr val="FF0000"/>
              </a:solidFill>
              <a:latin typeface="Arial" panose="020B0604020202020204" pitchFamily="34" charset="0"/>
              <a:cs typeface="Arial" panose="020B0604020202020204" pitchFamily="34" charset="0"/>
            </a:endParaRPr>
          </a:p>
        </p:txBody>
      </p:sp>
      <p:sp>
        <p:nvSpPr>
          <p:cNvPr id="37" name="矩形 36"/>
          <p:cNvSpPr/>
          <p:nvPr/>
        </p:nvSpPr>
        <p:spPr>
          <a:xfrm>
            <a:off x="2388586" y="5479631"/>
            <a:ext cx="423514" cy="523220"/>
          </a:xfrm>
          <a:prstGeom prst="rect">
            <a:avLst/>
          </a:prstGeom>
        </p:spPr>
        <p:txBody>
          <a:bodyPr wrap="none">
            <a:spAutoFit/>
          </a:bodyPr>
          <a:lstStyle/>
          <a:p>
            <a:r>
              <a:rPr lang="en-US" altLang="zh-CN" sz="2800" kern="0" dirty="0" smtClean="0">
                <a:solidFill>
                  <a:srgbClr val="FF0000"/>
                </a:solidFill>
                <a:latin typeface="Arial" panose="020B0604020202020204" pitchFamily="34" charset="0"/>
                <a:cs typeface="Arial" panose="020B0604020202020204" pitchFamily="34" charset="0"/>
              </a:rPr>
              <a:t>X</a:t>
            </a:r>
            <a:endParaRPr lang="zh-CN" altLang="en-US" sz="2800" dirty="0">
              <a:solidFill>
                <a:srgbClr val="FF0000"/>
              </a:solidFill>
              <a:latin typeface="Arial" panose="020B0604020202020204" pitchFamily="34" charset="0"/>
              <a:cs typeface="Arial" panose="020B0604020202020204" pitchFamily="34" charset="0"/>
            </a:endParaRPr>
          </a:p>
        </p:txBody>
      </p:sp>
      <p:sp>
        <p:nvSpPr>
          <p:cNvPr id="38" name="矩形 37"/>
          <p:cNvSpPr/>
          <p:nvPr/>
        </p:nvSpPr>
        <p:spPr>
          <a:xfrm>
            <a:off x="2383197" y="5920117"/>
            <a:ext cx="423514" cy="523220"/>
          </a:xfrm>
          <a:prstGeom prst="rect">
            <a:avLst/>
          </a:prstGeom>
        </p:spPr>
        <p:txBody>
          <a:bodyPr wrap="none">
            <a:spAutoFit/>
          </a:bodyPr>
          <a:lstStyle/>
          <a:p>
            <a:r>
              <a:rPr lang="en-US" altLang="zh-CN" sz="2800" kern="0" dirty="0" smtClean="0">
                <a:solidFill>
                  <a:srgbClr val="FF0000"/>
                </a:solidFill>
                <a:latin typeface="Arial" panose="020B0604020202020204" pitchFamily="34" charset="0"/>
                <a:cs typeface="Arial" panose="020B0604020202020204" pitchFamily="34" charset="0"/>
              </a:rPr>
              <a:t>X</a:t>
            </a:r>
            <a:endParaRPr lang="zh-CN" altLang="en-US" sz="2800" dirty="0">
              <a:solidFill>
                <a:srgbClr val="FF0000"/>
              </a:solidFill>
              <a:latin typeface="Arial" panose="020B0604020202020204" pitchFamily="34" charset="0"/>
              <a:cs typeface="Arial" panose="020B0604020202020204" pitchFamily="34" charset="0"/>
            </a:endParaRPr>
          </a:p>
        </p:txBody>
      </p:sp>
      <p:sp>
        <p:nvSpPr>
          <p:cNvPr id="39" name="动作按钮: 上一张 38">
            <a:hlinkClick r:id="" action="ppaction://hlinkshowjump?jump=lastslideviewed" highlightClick="1"/>
          </p:cNvPr>
          <p:cNvSpPr/>
          <p:nvPr/>
        </p:nvSpPr>
        <p:spPr bwMode="auto">
          <a:xfrm>
            <a:off x="6827440" y="5741241"/>
            <a:ext cx="628110" cy="65403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285473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strips(upRight)">
                                      <p:cBhvr>
                                        <p:cTn id="18" dur="500"/>
                                        <p:tgtEl>
                                          <p:spTgt spid="2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strips(upRight)">
                                      <p:cBhvr>
                                        <p:cTn id="42" dur="500"/>
                                        <p:tgtEl>
                                          <p:spTgt spid="28"/>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00"/>
                            </p:stCondLst>
                            <p:childTnLst>
                              <p:par>
                                <p:cTn id="57" presetID="53" presetClass="entr" presetSubtype="16"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strips(upRight)">
                                      <p:cBhvr>
                                        <p:cTn id="66" dur="500"/>
                                        <p:tgtEl>
                                          <p:spTgt spid="29"/>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left)">
                                      <p:cBhvr>
                                        <p:cTn id="70" dur="500"/>
                                        <p:tgtEl>
                                          <p:spTgt spid="13"/>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up)">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9"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strips(upLeft)">
                                      <p:cBhvr>
                                        <p:cTn id="79" dur="500"/>
                                        <p:tgtEl>
                                          <p:spTgt spid="34"/>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p:cTn id="82" dur="500" fill="hold"/>
                                        <p:tgtEl>
                                          <p:spTgt spid="36"/>
                                        </p:tgtEl>
                                        <p:attrNameLst>
                                          <p:attrName>ppt_w</p:attrName>
                                        </p:attrNameLst>
                                      </p:cBhvr>
                                      <p:tavLst>
                                        <p:tav tm="0">
                                          <p:val>
                                            <p:fltVal val="0"/>
                                          </p:val>
                                        </p:tav>
                                        <p:tav tm="100000">
                                          <p:val>
                                            <p:strVal val="#ppt_w"/>
                                          </p:val>
                                        </p:tav>
                                      </p:tavLst>
                                    </p:anim>
                                    <p:anim calcmode="lin" valueType="num">
                                      <p:cBhvr>
                                        <p:cTn id="83" dur="500" fill="hold"/>
                                        <p:tgtEl>
                                          <p:spTgt spid="36"/>
                                        </p:tgtEl>
                                        <p:attrNameLst>
                                          <p:attrName>ppt_h</p:attrName>
                                        </p:attrNameLst>
                                      </p:cBhvr>
                                      <p:tavLst>
                                        <p:tav tm="0">
                                          <p:val>
                                            <p:fltVal val="0"/>
                                          </p:val>
                                        </p:tav>
                                        <p:tav tm="100000">
                                          <p:val>
                                            <p:strVal val="#ppt_h"/>
                                          </p:val>
                                        </p:tav>
                                      </p:tavLst>
                                    </p:anim>
                                    <p:animEffect transition="in" filter="fade">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9"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strips(upLeft)">
                                      <p:cBhvr>
                                        <p:cTn id="89" dur="500"/>
                                        <p:tgtEl>
                                          <p:spTgt spid="32"/>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500" fill="hold"/>
                                        <p:tgtEl>
                                          <p:spTgt spid="37"/>
                                        </p:tgtEl>
                                        <p:attrNameLst>
                                          <p:attrName>ppt_w</p:attrName>
                                        </p:attrNameLst>
                                      </p:cBhvr>
                                      <p:tavLst>
                                        <p:tav tm="0">
                                          <p:val>
                                            <p:fltVal val="0"/>
                                          </p:val>
                                        </p:tav>
                                        <p:tav tm="100000">
                                          <p:val>
                                            <p:strVal val="#ppt_w"/>
                                          </p:val>
                                        </p:tav>
                                      </p:tavLst>
                                    </p:anim>
                                    <p:anim calcmode="lin" valueType="num">
                                      <p:cBhvr>
                                        <p:cTn id="93" dur="500" fill="hold"/>
                                        <p:tgtEl>
                                          <p:spTgt spid="37"/>
                                        </p:tgtEl>
                                        <p:attrNameLst>
                                          <p:attrName>ppt_h</p:attrName>
                                        </p:attrNameLst>
                                      </p:cBhvr>
                                      <p:tavLst>
                                        <p:tav tm="0">
                                          <p:val>
                                            <p:fltVal val="0"/>
                                          </p:val>
                                        </p:tav>
                                        <p:tav tm="100000">
                                          <p:val>
                                            <p:strVal val="#ppt_h"/>
                                          </p:val>
                                        </p:tav>
                                      </p:tavLst>
                                    </p:anim>
                                    <p:animEffect transition="in" filter="fade">
                                      <p:cBhvr>
                                        <p:cTn id="94" dur="500"/>
                                        <p:tgtEl>
                                          <p:spTgt spid="37"/>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ntr" presetSubtype="9"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strips(upLeft)">
                                      <p:cBhvr>
                                        <p:cTn id="99" dur="500"/>
                                        <p:tgtEl>
                                          <p:spTgt spid="3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21" grpId="0" animBg="1"/>
      <p:bldP spid="22" grpId="0" animBg="1"/>
      <p:bldP spid="23" grpId="0" animBg="1"/>
      <p:bldP spid="26" grpId="0" animBg="1"/>
      <p:bldP spid="28" grpId="0" animBg="1"/>
      <p:bldP spid="29" grpId="0" animBg="1"/>
      <p:bldP spid="32" grpId="0" animBg="1"/>
      <p:bldP spid="33" grpId="0" animBg="1"/>
      <p:bldP spid="34" grpId="0" animBg="1"/>
      <p:bldP spid="36" grpId="0"/>
      <p:bldP spid="37"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9D55AEA8-190E-483A-9301-280C01567262}" type="slidenum">
              <a:rPr lang="zh-CN" altLang="en-US"/>
              <a:pPr/>
              <a:t>15</a:t>
            </a:fld>
            <a:endParaRPr lang="en-US" altLang="zh-CN"/>
          </a:p>
        </p:txBody>
      </p:sp>
      <p:sp>
        <p:nvSpPr>
          <p:cNvPr id="1105922"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05924" name="Rectangle 4"/>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     </a:t>
            </a:r>
            <a:r>
              <a:rPr lang="en-US" altLang="zh-CN" sz="2800">
                <a:solidFill>
                  <a:srgbClr val="FF6600"/>
                </a:solidFill>
                <a:latin typeface="宋体" pitchFamily="2" charset="-122"/>
              </a:rPr>
              <a:t>(</a:t>
            </a:r>
            <a:r>
              <a:rPr lang="en-US" altLang="zh-CN" sz="2800">
                <a:solidFill>
                  <a:srgbClr val="FF6600"/>
                </a:solidFill>
                <a:latin typeface="Arial" charset="0"/>
                <a:ea typeface="楷体_GB2312" pitchFamily="49" charset="-122"/>
              </a:rPr>
              <a:t>1</a:t>
            </a:r>
            <a:r>
              <a:rPr lang="en-US" altLang="zh-CN" sz="2800">
                <a:solidFill>
                  <a:srgbClr val="FF6600"/>
                </a:solidFill>
                <a:latin typeface="宋体" pitchFamily="2" charset="-122"/>
              </a:rPr>
              <a:t>)</a:t>
            </a:r>
            <a:r>
              <a:rPr lang="zh-CN" altLang="en-US" sz="2800">
                <a:solidFill>
                  <a:srgbClr val="FF6600"/>
                </a:solidFill>
                <a:latin typeface="Arial" charset="0"/>
                <a:ea typeface="楷体_GB2312" pitchFamily="49" charset="-122"/>
              </a:rPr>
              <a:t>节拍周期信号的产生</a:t>
            </a:r>
          </a:p>
        </p:txBody>
      </p:sp>
      <p:graphicFrame>
        <p:nvGraphicFramePr>
          <p:cNvPr id="1106114" name="Object 194"/>
          <p:cNvGraphicFramePr>
            <a:graphicFrameLocks noChangeAspect="1"/>
          </p:cNvGraphicFramePr>
          <p:nvPr/>
        </p:nvGraphicFramePr>
        <p:xfrm>
          <a:off x="0" y="2611438"/>
          <a:ext cx="8964613" cy="3625850"/>
        </p:xfrm>
        <a:graphic>
          <a:graphicData uri="http://schemas.openxmlformats.org/presentationml/2006/ole">
            <mc:AlternateContent xmlns:mc="http://schemas.openxmlformats.org/markup-compatibility/2006">
              <mc:Choice xmlns:v="urn:schemas-microsoft-com:vml" Requires="v">
                <p:oleObj spid="_x0000_s1106123" name="Visio" r:id="rId3" imgW="5587081" imgH="2258303" progId="Visio.Drawing.11">
                  <p:embed/>
                </p:oleObj>
              </mc:Choice>
              <mc:Fallback>
                <p:oleObj name="Visio" r:id="rId3" imgW="5587081" imgH="2258303" progId="Visio.Drawing.11">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1438"/>
                        <a:ext cx="8964613"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115" name="Rectangle 195"/>
          <p:cNvSpPr>
            <a:spLocks noGrp="1" noChangeArrowheads="1"/>
          </p:cNvSpPr>
          <p:nvPr>
            <p:ph type="body" idx="1"/>
          </p:nvPr>
        </p:nvSpPr>
        <p:spPr>
          <a:xfrm>
            <a:off x="457200" y="1196975"/>
            <a:ext cx="8578850" cy="1079500"/>
          </a:xfrm>
          <a:noFill/>
          <a:ln/>
        </p:spPr>
        <p:txBody>
          <a:bodyPr/>
          <a:lstStyle/>
          <a:p>
            <a:pPr>
              <a:spcBef>
                <a:spcPct val="10000"/>
              </a:spcBef>
            </a:pPr>
            <a:r>
              <a:rPr lang="zh-CN" altLang="en-US"/>
              <a:t>状态利用率高</a:t>
            </a:r>
          </a:p>
          <a:p>
            <a:pPr>
              <a:spcBef>
                <a:spcPct val="10000"/>
              </a:spcBef>
            </a:pPr>
            <a:r>
              <a:rPr lang="zh-CN" altLang="en-US"/>
              <a:t>需要采取措施消除竞争冒险</a:t>
            </a:r>
          </a:p>
        </p:txBody>
      </p:sp>
      <p:sp>
        <p:nvSpPr>
          <p:cNvPr id="1106116" name="AutoShape 196">
            <a:hlinkClick r:id="" action="ppaction://hlinkshowjump?jump=lastslideviewed" highlightClick="1"/>
          </p:cNvPr>
          <p:cNvSpPr>
            <a:spLocks noChangeArrowheads="1"/>
          </p:cNvSpPr>
          <p:nvPr/>
        </p:nvSpPr>
        <p:spPr bwMode="auto">
          <a:xfrm>
            <a:off x="8388350" y="333375"/>
            <a:ext cx="504825" cy="503238"/>
          </a:xfrm>
          <a:prstGeom prst="actionButtonReturn">
            <a:avLst/>
          </a:prstGeom>
          <a:solidFill>
            <a:schemeClr val="accent1"/>
          </a:solidFill>
          <a:ln w="28575">
            <a:noFill/>
            <a:miter lim="800000"/>
            <a:headEnd/>
            <a:tailEnd type="none" w="med" len="lg"/>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8D6151F2-ED94-4CA4-8348-33576348A1A6}" type="slidenum">
              <a:rPr lang="zh-CN" altLang="en-US"/>
              <a:pPr/>
              <a:t>16</a:t>
            </a:fld>
            <a:endParaRPr lang="en-US" altLang="zh-CN"/>
          </a:p>
        </p:txBody>
      </p:sp>
      <p:sp>
        <p:nvSpPr>
          <p:cNvPr id="1107970"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07971" name="Rectangle 3"/>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     </a:t>
            </a:r>
            <a:r>
              <a:rPr lang="en-US" altLang="zh-CN" sz="2800">
                <a:solidFill>
                  <a:srgbClr val="FF6600"/>
                </a:solidFill>
                <a:latin typeface="宋体" pitchFamily="2" charset="-122"/>
              </a:rPr>
              <a:t>(</a:t>
            </a:r>
            <a:r>
              <a:rPr lang="en-US" altLang="zh-CN" sz="2800">
                <a:solidFill>
                  <a:srgbClr val="FF6600"/>
                </a:solidFill>
                <a:latin typeface="Arial" charset="0"/>
                <a:ea typeface="楷体_GB2312" pitchFamily="49" charset="-122"/>
              </a:rPr>
              <a:t>1</a:t>
            </a:r>
            <a:r>
              <a:rPr lang="en-US" altLang="zh-CN" sz="2800">
                <a:solidFill>
                  <a:srgbClr val="FF6600"/>
                </a:solidFill>
                <a:latin typeface="宋体" pitchFamily="2" charset="-122"/>
              </a:rPr>
              <a:t>)</a:t>
            </a:r>
            <a:r>
              <a:rPr lang="zh-CN" altLang="en-US" sz="2800">
                <a:solidFill>
                  <a:srgbClr val="FF6600"/>
                </a:solidFill>
                <a:latin typeface="Arial" charset="0"/>
                <a:ea typeface="楷体_GB2312" pitchFamily="49" charset="-122"/>
              </a:rPr>
              <a:t>节拍周期信号的产生</a:t>
            </a:r>
          </a:p>
        </p:txBody>
      </p:sp>
      <p:graphicFrame>
        <p:nvGraphicFramePr>
          <p:cNvPr id="1108046" name="Object 78"/>
          <p:cNvGraphicFramePr>
            <a:graphicFrameLocks noChangeAspect="1"/>
          </p:cNvGraphicFramePr>
          <p:nvPr/>
        </p:nvGraphicFramePr>
        <p:xfrm>
          <a:off x="0" y="1341438"/>
          <a:ext cx="8893175" cy="5068887"/>
        </p:xfrm>
        <a:graphic>
          <a:graphicData uri="http://schemas.openxmlformats.org/presentationml/2006/ole">
            <mc:AlternateContent xmlns:mc="http://schemas.openxmlformats.org/markup-compatibility/2006">
              <mc:Choice xmlns:v="urn:schemas-microsoft-com:vml" Requires="v">
                <p:oleObj spid="_x0000_s1108055" name="Visio" r:id="rId3" imgW="4497924" imgH="2563119" progId="Visio.Drawing.11">
                  <p:embed/>
                </p:oleObj>
              </mc:Choice>
              <mc:Fallback>
                <p:oleObj name="Visio" r:id="rId3" imgW="4497924" imgH="2563119" progId="Visio.Drawing.11">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1438"/>
                        <a:ext cx="8893175"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8047" name="Rectangle 79"/>
          <p:cNvSpPr>
            <a:spLocks noGrp="1" noChangeArrowheads="1"/>
          </p:cNvSpPr>
          <p:nvPr>
            <p:ph type="body" idx="1"/>
          </p:nvPr>
        </p:nvSpPr>
        <p:spPr>
          <a:xfrm>
            <a:off x="5076825" y="4508500"/>
            <a:ext cx="3609975" cy="1079500"/>
          </a:xfrm>
          <a:noFill/>
          <a:ln/>
        </p:spPr>
        <p:txBody>
          <a:bodyPr/>
          <a:lstStyle/>
          <a:p>
            <a:r>
              <a:rPr lang="zh-CN" altLang="en-US"/>
              <a:t>没有竞争冒险问题</a:t>
            </a:r>
          </a:p>
          <a:p>
            <a:r>
              <a:rPr lang="zh-CN" altLang="en-US"/>
              <a:t>状态利用率低</a:t>
            </a:r>
          </a:p>
        </p:txBody>
      </p:sp>
      <p:sp>
        <p:nvSpPr>
          <p:cNvPr id="1108048" name="AutoShape 80">
            <a:hlinkClick r:id="" action="ppaction://hlinkshowjump?jump=lastslideviewed" highlightClick="1"/>
          </p:cNvPr>
          <p:cNvSpPr>
            <a:spLocks noChangeArrowheads="1"/>
          </p:cNvSpPr>
          <p:nvPr/>
        </p:nvSpPr>
        <p:spPr bwMode="auto">
          <a:xfrm>
            <a:off x="8388350" y="333375"/>
            <a:ext cx="504825" cy="503238"/>
          </a:xfrm>
          <a:prstGeom prst="actionButtonReturn">
            <a:avLst/>
          </a:prstGeom>
          <a:solidFill>
            <a:schemeClr val="accent1"/>
          </a:solidFill>
          <a:ln w="28575">
            <a:noFill/>
            <a:miter lim="800000"/>
            <a:headEnd/>
            <a:tailEnd type="none" w="med" len="lg"/>
          </a:ln>
          <a:effectLst/>
        </p:spPr>
        <p:txBody>
          <a:bodyPr wrap="none" anchor="ctr">
            <a:spAutoFit/>
          </a:bodyPr>
          <a:lstStyle/>
          <a:p>
            <a:endParaRPr lang="zh-CN" altLang="en-US"/>
          </a:p>
        </p:txBody>
      </p:sp>
      <p:sp>
        <p:nvSpPr>
          <p:cNvPr id="9" name="动作按钮: 信息 8">
            <a:hlinkClick r:id="rId5" action="ppaction://hlinksldjump" highlightClick="1"/>
          </p:cNvPr>
          <p:cNvSpPr/>
          <p:nvPr/>
        </p:nvSpPr>
        <p:spPr bwMode="auto">
          <a:xfrm>
            <a:off x="3995936" y="4941168"/>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8D6151F2-ED94-4CA4-8348-33576348A1A6}" type="slidenum">
              <a:rPr lang="zh-CN" altLang="en-US"/>
              <a:pPr/>
              <a:t>17</a:t>
            </a:fld>
            <a:endParaRPr lang="en-US" altLang="zh-CN"/>
          </a:p>
        </p:txBody>
      </p:sp>
      <p:sp>
        <p:nvSpPr>
          <p:cNvPr id="1107970"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07971" name="Rectangle 3"/>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     </a:t>
            </a:r>
            <a:r>
              <a:rPr lang="en-US" altLang="zh-CN" sz="2800">
                <a:solidFill>
                  <a:srgbClr val="FF6600"/>
                </a:solidFill>
                <a:latin typeface="宋体" pitchFamily="2" charset="-122"/>
              </a:rPr>
              <a:t>(</a:t>
            </a:r>
            <a:r>
              <a:rPr lang="en-US" altLang="zh-CN" sz="2800">
                <a:solidFill>
                  <a:srgbClr val="FF6600"/>
                </a:solidFill>
                <a:latin typeface="Arial" charset="0"/>
                <a:ea typeface="楷体_GB2312" pitchFamily="49" charset="-122"/>
              </a:rPr>
              <a:t>1</a:t>
            </a:r>
            <a:r>
              <a:rPr lang="en-US" altLang="zh-CN" sz="2800">
                <a:solidFill>
                  <a:srgbClr val="FF6600"/>
                </a:solidFill>
                <a:latin typeface="宋体" pitchFamily="2" charset="-122"/>
              </a:rPr>
              <a:t>)</a:t>
            </a:r>
            <a:r>
              <a:rPr lang="zh-CN" altLang="en-US" sz="2800">
                <a:solidFill>
                  <a:srgbClr val="FF6600"/>
                </a:solidFill>
                <a:latin typeface="Arial" charset="0"/>
                <a:ea typeface="楷体_GB2312" pitchFamily="49" charset="-122"/>
              </a:rPr>
              <a:t>节拍周期信号的产生</a:t>
            </a:r>
          </a:p>
        </p:txBody>
      </p:sp>
      <p:sp>
        <p:nvSpPr>
          <p:cNvPr id="1108048" name="AutoShape 80">
            <a:hlinkClick r:id="" action="ppaction://hlinkshowjump?jump=lastslideviewed" highlightClick="1"/>
          </p:cNvPr>
          <p:cNvSpPr>
            <a:spLocks noChangeArrowheads="1"/>
          </p:cNvSpPr>
          <p:nvPr/>
        </p:nvSpPr>
        <p:spPr bwMode="auto">
          <a:xfrm>
            <a:off x="8388350" y="333375"/>
            <a:ext cx="504825" cy="503238"/>
          </a:xfrm>
          <a:prstGeom prst="actionButtonReturn">
            <a:avLst/>
          </a:prstGeom>
          <a:solidFill>
            <a:schemeClr val="accent1"/>
          </a:solidFill>
          <a:ln w="28575">
            <a:noFill/>
            <a:miter lim="800000"/>
            <a:headEnd/>
            <a:tailEnd type="none" w="med" len="lg"/>
          </a:ln>
          <a:effectLst/>
        </p:spPr>
        <p:txBody>
          <a:bodyPr wrap="none" anchor="ctr">
            <a:spAutoFit/>
          </a:bodyPr>
          <a:lstStyle/>
          <a:p>
            <a:endParaRPr lang="zh-CN" altLang="en-US"/>
          </a:p>
        </p:txBody>
      </p:sp>
      <p:sp>
        <p:nvSpPr>
          <p:cNvPr id="9" name="内容占位符 8"/>
          <p:cNvSpPr>
            <a:spLocks noGrp="1"/>
          </p:cNvSpPr>
          <p:nvPr>
            <p:ph idx="1"/>
          </p:nvPr>
        </p:nvSpPr>
        <p:spPr>
          <a:xfrm>
            <a:off x="457200" y="1052736"/>
            <a:ext cx="8578850" cy="504057"/>
          </a:xfrm>
        </p:spPr>
        <p:txBody>
          <a:bodyPr/>
          <a:lstStyle/>
          <a:p>
            <a:pPr>
              <a:buNone/>
            </a:pPr>
            <a:r>
              <a:rPr lang="en-US" altLang="zh-CN" smtClean="0">
                <a:latin typeface="Arial" pitchFamily="34" charset="0"/>
                <a:cs typeface="Arial" pitchFamily="34" charset="0"/>
              </a:rPr>
              <a:t>74LS199 Function Table</a:t>
            </a:r>
            <a:endParaRPr lang="zh-CN" altLang="en-US">
              <a:latin typeface="Arial" pitchFamily="34" charset="0"/>
              <a:cs typeface="Arial" pitchFamily="34" charset="0"/>
            </a:endParaRPr>
          </a:p>
        </p:txBody>
      </p:sp>
      <p:graphicFrame>
        <p:nvGraphicFramePr>
          <p:cNvPr id="11" name="表格 10"/>
          <p:cNvGraphicFramePr>
            <a:graphicFrameLocks noGrp="1"/>
          </p:cNvGraphicFramePr>
          <p:nvPr/>
        </p:nvGraphicFramePr>
        <p:xfrm>
          <a:off x="467544" y="1556792"/>
          <a:ext cx="8208914" cy="4661970"/>
        </p:xfrm>
        <a:graphic>
          <a:graphicData uri="http://schemas.openxmlformats.org/drawingml/2006/table">
            <a:tbl>
              <a:tblPr firstRow="1" bandRow="1">
                <a:tableStyleId>{2D5ABB26-0587-4C30-8999-92F81FD0307C}</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1224136">
                  <a:extLst>
                    <a:ext uri="{9D8B030D-6E8A-4147-A177-3AD203B41FA5}">
                      <a16:colId xmlns:a16="http://schemas.microsoft.com/office/drawing/2014/main" val="20006"/>
                    </a:ext>
                  </a:extLst>
                </a:gridCol>
                <a:gridCol w="532860">
                  <a:extLst>
                    <a:ext uri="{9D8B030D-6E8A-4147-A177-3AD203B41FA5}">
                      <a16:colId xmlns:a16="http://schemas.microsoft.com/office/drawing/2014/main" val="20007"/>
                    </a:ext>
                  </a:extLst>
                </a:gridCol>
                <a:gridCol w="532859">
                  <a:extLst>
                    <a:ext uri="{9D8B030D-6E8A-4147-A177-3AD203B41FA5}">
                      <a16:colId xmlns:a16="http://schemas.microsoft.com/office/drawing/2014/main" val="20008"/>
                    </a:ext>
                  </a:extLst>
                </a:gridCol>
                <a:gridCol w="532860">
                  <a:extLst>
                    <a:ext uri="{9D8B030D-6E8A-4147-A177-3AD203B41FA5}">
                      <a16:colId xmlns:a16="http://schemas.microsoft.com/office/drawing/2014/main" val="20009"/>
                    </a:ext>
                  </a:extLst>
                </a:gridCol>
                <a:gridCol w="532859">
                  <a:extLst>
                    <a:ext uri="{9D8B030D-6E8A-4147-A177-3AD203B41FA5}">
                      <a16:colId xmlns:a16="http://schemas.microsoft.com/office/drawing/2014/main" val="20010"/>
                    </a:ext>
                  </a:extLst>
                </a:gridCol>
                <a:gridCol w="532860">
                  <a:extLst>
                    <a:ext uri="{9D8B030D-6E8A-4147-A177-3AD203B41FA5}">
                      <a16:colId xmlns:a16="http://schemas.microsoft.com/office/drawing/2014/main" val="20011"/>
                    </a:ext>
                  </a:extLst>
                </a:gridCol>
              </a:tblGrid>
              <a:tr h="453650">
                <a:tc gridSpan="7">
                  <a:txBody>
                    <a:bodyPr/>
                    <a:lstStyle/>
                    <a:p>
                      <a:pPr algn="ctr"/>
                      <a:r>
                        <a:rPr lang="en-US" altLang="zh-CN" sz="1800" b="1" smtClean="0">
                          <a:latin typeface="Arial" pitchFamily="34" charset="0"/>
                          <a:cs typeface="Arial" pitchFamily="34" charset="0"/>
                        </a:rPr>
                        <a:t>INPUTS</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en-US" altLang="zh-CN" sz="1800" b="1" smtClean="0">
                          <a:latin typeface="Arial" pitchFamily="34" charset="0"/>
                          <a:cs typeface="Arial" pitchFamily="34" charset="0"/>
                        </a:rPr>
                        <a:t>OUTPUTS</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3650">
                <a:tc>
                  <a:txBody>
                    <a:bodyPr/>
                    <a:lstStyle/>
                    <a:p>
                      <a:pPr algn="ctr"/>
                      <a:r>
                        <a:rPr lang="en-US" altLang="zh-CN" sz="1600" b="1" smtClean="0">
                          <a:latin typeface="Arial" pitchFamily="34" charset="0"/>
                          <a:cs typeface="Arial" pitchFamily="34" charset="0"/>
                        </a:rPr>
                        <a:t>CLEAR</a:t>
                      </a: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b="1" smtClean="0">
                          <a:latin typeface="Arial" pitchFamily="34" charset="0"/>
                          <a:cs typeface="Arial" pitchFamily="34" charset="0"/>
                        </a:rPr>
                        <a:t>SHIFT/</a:t>
                      </a:r>
                      <a:br>
                        <a:rPr lang="en-US" altLang="zh-CN" sz="1600" b="1" smtClean="0">
                          <a:latin typeface="Arial" pitchFamily="34" charset="0"/>
                          <a:cs typeface="Arial" pitchFamily="34" charset="0"/>
                        </a:rPr>
                      </a:br>
                      <a:r>
                        <a:rPr lang="en-US" altLang="zh-CN" sz="1600" b="1" smtClean="0">
                          <a:latin typeface="Arial" pitchFamily="34" charset="0"/>
                          <a:cs typeface="Arial" pitchFamily="34" charset="0"/>
                        </a:rPr>
                        <a:t>LOAD</a:t>
                      </a: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b="1" smtClean="0">
                          <a:latin typeface="Arial" pitchFamily="34" charset="0"/>
                          <a:cs typeface="Arial" pitchFamily="34" charset="0"/>
                        </a:rPr>
                        <a:t>CLOCK</a:t>
                      </a:r>
                    </a:p>
                    <a:p>
                      <a:pPr algn="ctr"/>
                      <a:r>
                        <a:rPr lang="en-US" altLang="zh-CN" sz="1600" b="1" smtClean="0">
                          <a:latin typeface="Arial" pitchFamily="34" charset="0"/>
                          <a:cs typeface="Arial" pitchFamily="34" charset="0"/>
                        </a:rPr>
                        <a:t>INHIBIT</a:t>
                      </a: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b="1" smtClean="0">
                          <a:latin typeface="Arial" pitchFamily="34" charset="0"/>
                          <a:cs typeface="Arial" pitchFamily="34" charset="0"/>
                        </a:rPr>
                        <a:t>CLOCK</a:t>
                      </a: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altLang="zh-CN" sz="1600" b="1" smtClean="0">
                          <a:latin typeface="Arial" pitchFamily="34" charset="0"/>
                          <a:cs typeface="Arial" pitchFamily="34" charset="0"/>
                        </a:rPr>
                        <a:t>SERIAL</a:t>
                      </a:r>
                    </a:p>
                    <a:p>
                      <a:pPr algn="ctr"/>
                      <a:r>
                        <a:rPr lang="en-US" altLang="zh-CN" sz="1600" b="1" smtClean="0">
                          <a:latin typeface="Arial" pitchFamily="34" charset="0"/>
                          <a:cs typeface="Arial" pitchFamily="34" charset="0"/>
                        </a:rPr>
                        <a:t>J      K</a:t>
                      </a: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en-US" altLang="zh-CN" sz="1600" b="1" smtClean="0">
                          <a:latin typeface="Arial" pitchFamily="34" charset="0"/>
                          <a:cs typeface="Arial" pitchFamily="34" charset="0"/>
                        </a:rPr>
                        <a:t>PARALLEL</a:t>
                      </a:r>
                    </a:p>
                    <a:p>
                      <a:pPr algn="ctr"/>
                      <a:r>
                        <a:rPr lang="en-US" altLang="zh-CN" sz="1600" b="1" smtClean="0">
                          <a:latin typeface="Arial" pitchFamily="34" charset="0"/>
                          <a:cs typeface="Arial" pitchFamily="34" charset="0"/>
                        </a:rPr>
                        <a:t>A . . . H</a:t>
                      </a: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baseline="-25000" smtClean="0">
                          <a:latin typeface="Arial" pitchFamily="34" charset="0"/>
                          <a:cs typeface="Arial" pitchFamily="34" charset="0"/>
                        </a:rPr>
                        <a:t>A</a:t>
                      </a:r>
                      <a:endParaRPr lang="zh-CN" altLang="en-US" sz="1800" b="1" baseline="-25000">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B</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C</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宋体" pitchFamily="2" charset="-122"/>
                        <a:ea typeface="宋体" pitchFamily="2"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H</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3650">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r h="453650">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B0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C0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宋体" pitchFamily="2" charset="-122"/>
                        <a:ea typeface="宋体" pitchFamily="2"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H0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3650">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smtClean="0">
                          <a:latin typeface="宋体" pitchFamily="2" charset="-122"/>
                          <a:ea typeface="宋体" pitchFamily="2" charset="-122"/>
                          <a:cs typeface="Arial" pitchFamily="34" charset="0"/>
                        </a:rPr>
                        <a:t>↑</a:t>
                      </a:r>
                      <a:endParaRPr lang="zh-CN" altLang="en-US" sz="2000" b="1">
                        <a:latin typeface="宋体" pitchFamily="2" charset="-122"/>
                        <a:ea typeface="宋体" pitchFamily="2"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a . . . 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a</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b</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c</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3650">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smtClean="0">
                          <a:latin typeface="宋体" pitchFamily="2" charset="-122"/>
                          <a:ea typeface="宋体" pitchFamily="2" charset="-122"/>
                          <a:cs typeface="Arial" pitchFamily="34" charset="0"/>
                        </a:rPr>
                        <a:t>↑</a:t>
                      </a:r>
                      <a:endParaRPr lang="zh-CN" altLang="en-US" sz="20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A0</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A0</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Bn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Gn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3650">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zh-CN" altLang="en-US" sz="2000" b="1" smtClean="0">
                          <a:latin typeface="宋体" pitchFamily="2" charset="-122"/>
                          <a:ea typeface="宋体" pitchFamily="2" charset="-122"/>
                          <a:cs typeface="Arial" pitchFamily="34" charset="0"/>
                        </a:rPr>
                        <a:t>↑</a:t>
                      </a:r>
                      <a:endParaRPr lang="zh-CN" altLang="en-US" sz="20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Bn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Gn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6"/>
                  </a:ext>
                </a:extLst>
              </a:tr>
              <a:tr h="453650">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zh-CN" altLang="en-US" sz="2000" b="1" smtClean="0">
                          <a:latin typeface="宋体" pitchFamily="2" charset="-122"/>
                          <a:ea typeface="宋体" pitchFamily="2" charset="-122"/>
                          <a:cs typeface="Arial" pitchFamily="34" charset="0"/>
                        </a:rPr>
                        <a:t>↑</a:t>
                      </a:r>
                      <a:endParaRPr lang="zh-CN" altLang="en-US" sz="20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Bn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Gn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07"/>
                  </a:ext>
                </a:extLst>
              </a:tr>
              <a:tr h="453650">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smtClean="0">
                          <a:latin typeface="宋体" pitchFamily="2" charset="-122"/>
                          <a:ea typeface="宋体" pitchFamily="2" charset="-122"/>
                          <a:cs typeface="Arial" pitchFamily="34" charset="0"/>
                        </a:rPr>
                        <a:t>↑</a:t>
                      </a:r>
                      <a:endParaRPr lang="zh-CN" altLang="en-US" sz="20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L</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An</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Bn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Gn</a:t>
                      </a:r>
                      <a:endParaRPr lang="zh-CN" altLang="en-US" sz="1800" b="1" kern="1200" baseline="-25000" smtClean="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3650">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H</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smtClean="0">
                          <a:latin typeface="宋体" pitchFamily="2" charset="-122"/>
                          <a:ea typeface="宋体" pitchFamily="2" charset="-122"/>
                          <a:cs typeface="Arial" pitchFamily="34" charset="0"/>
                        </a:rPr>
                        <a:t>↑</a:t>
                      </a:r>
                      <a:endParaRPr lang="zh-CN" altLang="en-US" sz="20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X</a:t>
                      </a:r>
                      <a:endParaRPr lang="zh-CN" altLang="en-US" sz="18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A0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B0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C0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smtClean="0">
                          <a:latin typeface="宋体" pitchFamily="2" charset="-122"/>
                          <a:ea typeface="宋体" pitchFamily="2" charset="-122"/>
                          <a:cs typeface="Arial" pitchFamily="34" charset="0"/>
                        </a:rPr>
                        <a:t>…</a:t>
                      </a:r>
                      <a:endParaRPr lang="zh-CN" altLang="en-US" sz="1800" b="1">
                        <a:latin typeface="宋体" pitchFamily="2" charset="-122"/>
                        <a:ea typeface="宋体" pitchFamily="2"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smtClean="0">
                          <a:latin typeface="Arial" pitchFamily="34" charset="0"/>
                          <a:cs typeface="Arial" pitchFamily="34" charset="0"/>
                        </a:rPr>
                        <a:t>Q</a:t>
                      </a:r>
                      <a:r>
                        <a:rPr lang="en-US" altLang="zh-CN" sz="1800" b="1" kern="1200" baseline="-25000" smtClean="0">
                          <a:solidFill>
                            <a:schemeClr val="tx1"/>
                          </a:solidFill>
                          <a:latin typeface="Arial" pitchFamily="34" charset="0"/>
                          <a:ea typeface="+mn-ea"/>
                          <a:cs typeface="Arial" pitchFamily="34" charset="0"/>
                        </a:rPr>
                        <a:t>H0</a:t>
                      </a:r>
                      <a:endParaRPr lang="zh-CN" altLang="en-US" sz="1800" b="1" kern="1200" baseline="-25000">
                        <a:solidFill>
                          <a:schemeClr val="tx1"/>
                        </a:solidFill>
                        <a:latin typeface="Arial" pitchFamily="34" charset="0"/>
                        <a:ea typeface="+mn-ea"/>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cxnSp>
        <p:nvCxnSpPr>
          <p:cNvPr id="13" name="直接连接符 12"/>
          <p:cNvCxnSpPr/>
          <p:nvPr/>
        </p:nvCxnSpPr>
        <p:spPr bwMode="auto">
          <a:xfrm>
            <a:off x="560340" y="2175888"/>
            <a:ext cx="680748"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1466072" y="2314565"/>
            <a:ext cx="572407"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4490959" y="2314565"/>
            <a:ext cx="152043"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6090076" y="5413124"/>
            <a:ext cx="26905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8D8FC9C-7002-4FA6-AED4-67A34925EEF6}" type="slidenum">
              <a:rPr lang="zh-CN" altLang="en-US"/>
              <a:pPr/>
              <a:t>18</a:t>
            </a:fld>
            <a:endParaRPr lang="en-US" altLang="zh-CN"/>
          </a:p>
        </p:txBody>
      </p:sp>
      <p:sp>
        <p:nvSpPr>
          <p:cNvPr id="1108994"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08995" name="Rectangle 3"/>
          <p:cNvSpPr>
            <a:spLocks noGrp="1" noChangeArrowheads="1"/>
          </p:cNvSpPr>
          <p:nvPr>
            <p:ph type="body" idx="1"/>
          </p:nvPr>
        </p:nvSpPr>
        <p:spPr>
          <a:xfrm>
            <a:off x="457200" y="1196975"/>
            <a:ext cx="8578850" cy="5545138"/>
          </a:xfrm>
        </p:spPr>
        <p:txBody>
          <a:bodyPr/>
          <a:lstStyle/>
          <a:p>
            <a:pPr>
              <a:spcBef>
                <a:spcPct val="10000"/>
              </a:spcBef>
            </a:pPr>
            <a:r>
              <a:rPr lang="zh-CN" altLang="en-US"/>
              <a:t>若干个</a:t>
            </a:r>
            <a:r>
              <a:rPr lang="zh-CN" altLang="en-US">
                <a:solidFill>
                  <a:srgbClr val="0000FF"/>
                </a:solidFill>
              </a:rPr>
              <a:t>节拍</a:t>
            </a:r>
            <a:r>
              <a:rPr lang="zh-CN" altLang="en-US"/>
              <a:t>组成一个</a:t>
            </a:r>
            <a:r>
              <a:rPr lang="en-US" altLang="zh-CN">
                <a:solidFill>
                  <a:srgbClr val="0000FF"/>
                </a:solidFill>
              </a:rPr>
              <a:t>CPU</a:t>
            </a:r>
            <a:r>
              <a:rPr lang="zh-CN" altLang="en-US">
                <a:solidFill>
                  <a:srgbClr val="0000FF"/>
                </a:solidFill>
              </a:rPr>
              <a:t>周期</a:t>
            </a:r>
          </a:p>
          <a:p>
            <a:pPr>
              <a:spcBef>
                <a:spcPct val="10000"/>
              </a:spcBef>
            </a:pPr>
            <a:r>
              <a:rPr lang="en-US" altLang="zh-CN">
                <a:solidFill>
                  <a:srgbClr val="0000FF"/>
                </a:solidFill>
              </a:rPr>
              <a:t>CPU</a:t>
            </a:r>
            <a:r>
              <a:rPr lang="zh-CN" altLang="en-US">
                <a:solidFill>
                  <a:srgbClr val="0000FF"/>
                </a:solidFill>
              </a:rPr>
              <a:t>周期</a:t>
            </a:r>
            <a:r>
              <a:rPr lang="zh-CN" altLang="en-US"/>
              <a:t>可以设计为</a:t>
            </a:r>
            <a:r>
              <a:rPr lang="zh-CN" altLang="en-US">
                <a:solidFill>
                  <a:srgbClr val="CC0000"/>
                </a:solidFill>
              </a:rPr>
              <a:t>定长</a:t>
            </a:r>
            <a:r>
              <a:rPr lang="zh-CN" altLang="en-US"/>
              <a:t>与</a:t>
            </a:r>
            <a:r>
              <a:rPr lang="zh-CN" altLang="en-US">
                <a:solidFill>
                  <a:srgbClr val="CC0000"/>
                </a:solidFill>
              </a:rPr>
              <a:t>不定长</a:t>
            </a:r>
            <a:r>
              <a:rPr lang="zh-CN" altLang="en-US"/>
              <a:t>两种</a:t>
            </a:r>
          </a:p>
          <a:p>
            <a:pPr lvl="1">
              <a:spcBef>
                <a:spcPct val="10000"/>
              </a:spcBef>
            </a:pPr>
            <a:r>
              <a:rPr lang="zh-CN" altLang="en-US" sz="2400"/>
              <a:t>定长</a:t>
            </a:r>
            <a:r>
              <a:rPr lang="en-US" altLang="zh-CN" sz="2400"/>
              <a:t>CPU</a:t>
            </a:r>
            <a:r>
              <a:rPr lang="zh-CN" altLang="en-US" sz="2400"/>
              <a:t>周期：</a:t>
            </a:r>
            <a:r>
              <a:rPr lang="en-US" altLang="zh-CN" sz="2400"/>
              <a:t>CPU</a:t>
            </a:r>
            <a:r>
              <a:rPr lang="zh-CN" altLang="en-US" sz="2400"/>
              <a:t>周期中的节拍数固定</a:t>
            </a:r>
            <a:r>
              <a:rPr lang="en-US" altLang="zh-CN" sz="2400">
                <a:latin typeface="宋体" pitchFamily="2" charset="-122"/>
                <a:ea typeface="宋体" pitchFamily="2" charset="-122"/>
              </a:rPr>
              <a:t>→</a:t>
            </a:r>
            <a:r>
              <a:rPr lang="zh-CN" altLang="en-US" sz="2400"/>
              <a:t>实现简单</a:t>
            </a:r>
          </a:p>
          <a:p>
            <a:pPr lvl="2">
              <a:spcBef>
                <a:spcPct val="10000"/>
              </a:spcBef>
            </a:pPr>
            <a:r>
              <a:rPr lang="zh-CN" altLang="en-US" sz="2400"/>
              <a:t>将</a:t>
            </a:r>
            <a:r>
              <a:rPr lang="en-US" altLang="zh-CN" sz="2400"/>
              <a:t>CPU</a:t>
            </a:r>
            <a:r>
              <a:rPr lang="zh-CN" altLang="en-US" sz="2400"/>
              <a:t>周期中的节拍数规定为所有指令子周期所需时间节拍数的最大者</a:t>
            </a:r>
          </a:p>
          <a:p>
            <a:pPr lvl="2">
              <a:spcBef>
                <a:spcPct val="10000"/>
              </a:spcBef>
            </a:pPr>
            <a:r>
              <a:rPr lang="zh-CN" altLang="en-US" sz="2400"/>
              <a:t>对于操作比较简单的指令，会出现空闲节拍，造成指令执行时间增长，</a:t>
            </a:r>
            <a:r>
              <a:rPr lang="en-US" altLang="zh-CN" sz="2400"/>
              <a:t>CPU</a:t>
            </a:r>
            <a:r>
              <a:rPr lang="zh-CN" altLang="en-US" sz="2400"/>
              <a:t>速度降低</a:t>
            </a:r>
          </a:p>
          <a:p>
            <a:pPr lvl="1">
              <a:spcBef>
                <a:spcPct val="10000"/>
              </a:spcBef>
            </a:pPr>
            <a:r>
              <a:rPr lang="zh-CN" altLang="en-US" sz="2400"/>
              <a:t>不定长</a:t>
            </a:r>
            <a:r>
              <a:rPr lang="en-US" altLang="zh-CN" sz="2400"/>
              <a:t>CPU</a:t>
            </a:r>
            <a:r>
              <a:rPr lang="zh-CN" altLang="en-US" sz="2400"/>
              <a:t>周期：根据指令的不同子周期动态地确定</a:t>
            </a:r>
            <a:r>
              <a:rPr lang="en-US" altLang="zh-CN" sz="2400"/>
              <a:t>CPU</a:t>
            </a:r>
            <a:r>
              <a:rPr lang="zh-CN" altLang="en-US" sz="2400"/>
              <a:t>周期的节拍数</a:t>
            </a:r>
          </a:p>
          <a:p>
            <a:pPr lvl="2">
              <a:spcBef>
                <a:spcPct val="10000"/>
              </a:spcBef>
            </a:pPr>
            <a:r>
              <a:rPr lang="zh-CN" altLang="en-US" sz="2400"/>
              <a:t>节拍脉冲发生器中的计数器按最长</a:t>
            </a:r>
            <a:r>
              <a:rPr lang="en-US" altLang="zh-CN" sz="2400"/>
              <a:t>CPU</a:t>
            </a:r>
            <a:r>
              <a:rPr lang="zh-CN" altLang="en-US" sz="2400"/>
              <a:t>周期设计</a:t>
            </a:r>
          </a:p>
          <a:p>
            <a:pPr lvl="2">
              <a:spcBef>
                <a:spcPct val="10000"/>
              </a:spcBef>
            </a:pPr>
            <a:r>
              <a:rPr lang="zh-CN" altLang="en-US" sz="2400"/>
              <a:t>利用</a:t>
            </a:r>
            <a:r>
              <a:rPr lang="en-US" altLang="zh-CN" sz="2400"/>
              <a:t>CPU</a:t>
            </a:r>
            <a:r>
              <a:rPr lang="zh-CN" altLang="en-US" sz="2400"/>
              <a:t>周期结束信号</a:t>
            </a:r>
            <a:r>
              <a:rPr lang="en-US" altLang="zh-CN" sz="2400"/>
              <a:t>END</a:t>
            </a:r>
            <a:r>
              <a:rPr lang="zh-CN" altLang="en-US" sz="2400"/>
              <a:t>动态地调整实际的</a:t>
            </a:r>
            <a:r>
              <a:rPr lang="en-US" altLang="zh-CN" sz="2400"/>
              <a:t>CPU</a:t>
            </a:r>
            <a:r>
              <a:rPr lang="zh-CN" altLang="en-US" sz="2400"/>
              <a:t>周期长度（节拍数）</a:t>
            </a:r>
          </a:p>
        </p:txBody>
      </p:sp>
      <p:sp>
        <p:nvSpPr>
          <p:cNvPr id="1108996" name="Rectangle 4"/>
          <p:cNvSpPr>
            <a:spLocks noChangeArrowheads="1"/>
          </p:cNvSpPr>
          <p:nvPr/>
        </p:nvSpPr>
        <p:spPr bwMode="auto">
          <a:xfrm>
            <a:off x="179388" y="549275"/>
            <a:ext cx="8929687"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   </a:t>
            </a:r>
            <a:r>
              <a:rPr lang="en-US" altLang="zh-CN" sz="2800">
                <a:solidFill>
                  <a:srgbClr val="FF6600"/>
                </a:solidFill>
                <a:latin typeface="宋体" pitchFamily="2" charset="-122"/>
              </a:rPr>
              <a:t>(</a:t>
            </a:r>
            <a:r>
              <a:rPr lang="en-US" altLang="zh-CN" sz="2800">
                <a:solidFill>
                  <a:srgbClr val="FF6600"/>
                </a:solidFill>
                <a:latin typeface="Arial" charset="0"/>
                <a:ea typeface="楷体_GB2312" pitchFamily="49" charset="-122"/>
              </a:rPr>
              <a:t>2</a:t>
            </a:r>
            <a:r>
              <a:rPr lang="en-US" altLang="zh-CN" sz="2800">
                <a:solidFill>
                  <a:srgbClr val="FF6600"/>
                </a:solidFill>
                <a:latin typeface="宋体" pitchFamily="2" charset="-122"/>
              </a:rPr>
              <a:t>)</a:t>
            </a:r>
            <a:r>
              <a:rPr lang="en-US" altLang="zh-CN" sz="2800">
                <a:solidFill>
                  <a:srgbClr val="FF6600"/>
                </a:solidFill>
                <a:ea typeface="楷体_GB2312" pitchFamily="49" charset="-122"/>
              </a:rPr>
              <a:t>CPU</a:t>
            </a:r>
            <a:r>
              <a:rPr lang="zh-CN" altLang="en-US" sz="2800">
                <a:solidFill>
                  <a:srgbClr val="FF6600"/>
                </a:solidFill>
                <a:latin typeface="Arial" charset="0"/>
                <a:ea typeface="楷体_GB2312" pitchFamily="49" charset="-122"/>
              </a:rPr>
              <a:t>周期</a:t>
            </a:r>
            <a:r>
              <a:rPr lang="en-US" altLang="zh-CN" sz="2800">
                <a:solidFill>
                  <a:srgbClr val="FF6600"/>
                </a:solidFill>
                <a:latin typeface="Arial" charset="0"/>
                <a:ea typeface="楷体_GB2312" pitchFamily="49" charset="-122"/>
              </a:rPr>
              <a:t>(</a:t>
            </a:r>
            <a:r>
              <a:rPr lang="zh-CN" altLang="en-US" sz="2800">
                <a:solidFill>
                  <a:srgbClr val="FF6600"/>
                </a:solidFill>
                <a:latin typeface="Arial" charset="0"/>
                <a:ea typeface="楷体_GB2312" pitchFamily="49" charset="-122"/>
              </a:rPr>
              <a:t>机器周期</a:t>
            </a:r>
            <a:r>
              <a:rPr lang="en-US" altLang="zh-CN" sz="2800">
                <a:solidFill>
                  <a:srgbClr val="FF6600"/>
                </a:solidFill>
                <a:latin typeface="Arial" charset="0"/>
                <a:ea typeface="楷体_GB2312" pitchFamily="49" charset="-122"/>
              </a:rPr>
              <a:t>)</a:t>
            </a:r>
            <a:r>
              <a:rPr lang="zh-CN" altLang="en-US" sz="2800">
                <a:solidFill>
                  <a:srgbClr val="FF6600"/>
                </a:solidFill>
                <a:latin typeface="Arial" charset="0"/>
                <a:ea typeface="楷体_GB2312" pitchFamily="49" charset="-122"/>
              </a:rPr>
              <a:t>信号的产生</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41B843FF-8CC1-4579-B94D-8F81BAFEF399}" type="slidenum">
              <a:rPr lang="zh-CN" altLang="en-US"/>
              <a:pPr/>
              <a:t>19</a:t>
            </a:fld>
            <a:endParaRPr lang="en-US" altLang="zh-CN"/>
          </a:p>
        </p:txBody>
      </p:sp>
      <p:sp>
        <p:nvSpPr>
          <p:cNvPr id="1110018"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0020" name="Rectangle 4"/>
          <p:cNvSpPr>
            <a:spLocks noChangeArrowheads="1"/>
          </p:cNvSpPr>
          <p:nvPr/>
        </p:nvSpPr>
        <p:spPr bwMode="auto">
          <a:xfrm>
            <a:off x="179388" y="549275"/>
            <a:ext cx="8929687"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   </a:t>
            </a:r>
            <a:r>
              <a:rPr lang="en-US" altLang="zh-CN" sz="2800">
                <a:solidFill>
                  <a:srgbClr val="FF6600"/>
                </a:solidFill>
                <a:latin typeface="宋体" pitchFamily="2" charset="-122"/>
              </a:rPr>
              <a:t>(</a:t>
            </a:r>
            <a:r>
              <a:rPr lang="en-US" altLang="zh-CN" sz="2800">
                <a:solidFill>
                  <a:srgbClr val="FF6600"/>
                </a:solidFill>
                <a:latin typeface="Arial" charset="0"/>
                <a:ea typeface="楷体_GB2312" pitchFamily="49" charset="-122"/>
              </a:rPr>
              <a:t>2</a:t>
            </a:r>
            <a:r>
              <a:rPr lang="en-US" altLang="zh-CN" sz="2800">
                <a:solidFill>
                  <a:srgbClr val="FF6600"/>
                </a:solidFill>
                <a:latin typeface="宋体" pitchFamily="2" charset="-122"/>
              </a:rPr>
              <a:t>)</a:t>
            </a:r>
            <a:r>
              <a:rPr lang="en-US" altLang="zh-CN" sz="2800">
                <a:solidFill>
                  <a:srgbClr val="FF6600"/>
                </a:solidFill>
                <a:ea typeface="楷体_GB2312" pitchFamily="49" charset="-122"/>
              </a:rPr>
              <a:t>CPU</a:t>
            </a:r>
            <a:r>
              <a:rPr lang="zh-CN" altLang="en-US" sz="2800">
                <a:solidFill>
                  <a:srgbClr val="FF6600"/>
                </a:solidFill>
                <a:latin typeface="Arial" charset="0"/>
                <a:ea typeface="楷体_GB2312" pitchFamily="49" charset="-122"/>
              </a:rPr>
              <a:t>周期</a:t>
            </a:r>
            <a:r>
              <a:rPr lang="en-US" altLang="zh-CN" sz="2800">
                <a:solidFill>
                  <a:srgbClr val="FF6600"/>
                </a:solidFill>
                <a:latin typeface="Arial" charset="0"/>
                <a:ea typeface="楷体_GB2312" pitchFamily="49" charset="-122"/>
              </a:rPr>
              <a:t>(</a:t>
            </a:r>
            <a:r>
              <a:rPr lang="zh-CN" altLang="en-US" sz="2800">
                <a:solidFill>
                  <a:srgbClr val="FF6600"/>
                </a:solidFill>
                <a:latin typeface="Arial" charset="0"/>
                <a:ea typeface="楷体_GB2312" pitchFamily="49" charset="-122"/>
              </a:rPr>
              <a:t>机器周期</a:t>
            </a:r>
            <a:r>
              <a:rPr lang="en-US" altLang="zh-CN" sz="2800">
                <a:solidFill>
                  <a:srgbClr val="FF6600"/>
                </a:solidFill>
                <a:latin typeface="Arial" charset="0"/>
                <a:ea typeface="楷体_GB2312" pitchFamily="49" charset="-122"/>
              </a:rPr>
              <a:t>)</a:t>
            </a:r>
            <a:r>
              <a:rPr lang="zh-CN" altLang="en-US" sz="2800">
                <a:solidFill>
                  <a:srgbClr val="FF6600"/>
                </a:solidFill>
                <a:latin typeface="Arial" charset="0"/>
                <a:ea typeface="楷体_GB2312" pitchFamily="49" charset="-122"/>
              </a:rPr>
              <a:t>信号的产生</a:t>
            </a:r>
          </a:p>
        </p:txBody>
      </p:sp>
      <p:graphicFrame>
        <p:nvGraphicFramePr>
          <p:cNvPr id="1110022" name="Object 6"/>
          <p:cNvGraphicFramePr>
            <a:graphicFrameLocks noChangeAspect="1"/>
          </p:cNvGraphicFramePr>
          <p:nvPr/>
        </p:nvGraphicFramePr>
        <p:xfrm>
          <a:off x="179388" y="1439863"/>
          <a:ext cx="8785225" cy="4437062"/>
        </p:xfrm>
        <a:graphic>
          <a:graphicData uri="http://schemas.openxmlformats.org/presentationml/2006/ole">
            <mc:AlternateContent xmlns:mc="http://schemas.openxmlformats.org/markup-compatibility/2006">
              <mc:Choice xmlns:v="urn:schemas-microsoft-com:vml" Requires="v">
                <p:oleObj spid="_x0000_s1110031" name="Visio" r:id="rId3" imgW="4659987" imgH="2353195" progId="Visio.Drawing.11">
                  <p:embed/>
                </p:oleObj>
              </mc:Choice>
              <mc:Fallback>
                <p:oleObj name="Visio" r:id="rId3" imgW="4659987" imgH="2353195"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439863"/>
                        <a:ext cx="8785225" cy="443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0023" name="AutoShape 7">
            <a:hlinkClick r:id="" action="ppaction://hlinkshowjump?jump=lastslideviewed" highlightClick="1"/>
          </p:cNvPr>
          <p:cNvSpPr>
            <a:spLocks noChangeArrowheads="1"/>
          </p:cNvSpPr>
          <p:nvPr/>
        </p:nvSpPr>
        <p:spPr bwMode="auto">
          <a:xfrm>
            <a:off x="8388350" y="1196975"/>
            <a:ext cx="504825" cy="503238"/>
          </a:xfrm>
          <a:prstGeom prst="actionButtonReturn">
            <a:avLst/>
          </a:prstGeom>
          <a:solidFill>
            <a:schemeClr val="accent1"/>
          </a:solidFill>
          <a:ln w="28575">
            <a:noFill/>
            <a:miter lim="800000"/>
            <a:headEnd/>
            <a:tailEnd type="none" w="med" len="lg"/>
          </a:ln>
          <a:effectLst/>
        </p:spPr>
        <p:txBody>
          <a:bodyPr wrap="none" anchor="ctr">
            <a:spAutoFit/>
          </a:bodyPr>
          <a:lstStyle/>
          <a:p>
            <a:endParaRPr lang="zh-CN" altLang="en-US"/>
          </a:p>
        </p:txBody>
      </p:sp>
      <p:sp>
        <p:nvSpPr>
          <p:cNvPr id="1110024" name="AutoShape 8">
            <a:hlinkClick r:id="rId5" action="ppaction://hlinksldjump" highlightClick="1"/>
          </p:cNvPr>
          <p:cNvSpPr>
            <a:spLocks noChangeArrowheads="1"/>
          </p:cNvSpPr>
          <p:nvPr/>
        </p:nvSpPr>
        <p:spPr bwMode="auto">
          <a:xfrm>
            <a:off x="6300788" y="4581525"/>
            <a:ext cx="2374900" cy="576263"/>
          </a:xfrm>
          <a:prstGeom prst="actionButtonBlank">
            <a:avLst/>
          </a:prstGeom>
          <a:solidFill>
            <a:srgbClr val="9999FF"/>
          </a:solidFill>
          <a:ln w="28575">
            <a:noFill/>
            <a:miter lim="800000"/>
            <a:headEnd/>
            <a:tailEnd/>
          </a:ln>
          <a:effectLst/>
        </p:spPr>
        <p:txBody>
          <a:bodyPr wrap="none" anchor="ctr"/>
          <a:lstStyle/>
          <a:p>
            <a:r>
              <a:rPr lang="en-US" altLang="zh-CN">
                <a:solidFill>
                  <a:schemeClr val="bg2"/>
                </a:solidFill>
              </a:rPr>
              <a:t>CPU</a:t>
            </a:r>
            <a:r>
              <a:rPr lang="zh-CN" altLang="en-US">
                <a:solidFill>
                  <a:schemeClr val="bg2"/>
                </a:solidFill>
              </a:rPr>
              <a:t>的时序信号</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DBE1C30-C682-410E-AA34-72BB6DF12095}" type="slidenum">
              <a:rPr lang="zh-CN" altLang="en-US"/>
              <a:pPr/>
              <a:t>2</a:t>
            </a:fld>
            <a:endParaRPr lang="en-US" altLang="zh-CN"/>
          </a:p>
        </p:txBody>
      </p:sp>
      <p:sp>
        <p:nvSpPr>
          <p:cNvPr id="1094658" name="Rectangle 2"/>
          <p:cNvSpPr>
            <a:spLocks noGrp="1" noChangeArrowheads="1"/>
          </p:cNvSpPr>
          <p:nvPr>
            <p:ph type="title"/>
          </p:nvPr>
        </p:nvSpPr>
        <p:spPr/>
        <p:txBody>
          <a:bodyPr/>
          <a:lstStyle/>
          <a:p>
            <a:r>
              <a:rPr lang="zh-CN" altLang="en-US" b="0"/>
              <a:t>本章内容</a:t>
            </a:r>
          </a:p>
        </p:txBody>
      </p:sp>
      <p:sp>
        <p:nvSpPr>
          <p:cNvPr id="1094659" name="Rectangle 3"/>
          <p:cNvSpPr>
            <a:spLocks noGrp="1" noChangeArrowheads="1"/>
          </p:cNvSpPr>
          <p:nvPr>
            <p:ph type="body" idx="1"/>
          </p:nvPr>
        </p:nvSpPr>
        <p:spPr>
          <a:xfrm>
            <a:off x="457200" y="2708275"/>
            <a:ext cx="8578850" cy="4033838"/>
          </a:xfrm>
        </p:spPr>
        <p:txBody>
          <a:bodyPr/>
          <a:lstStyle/>
          <a:p>
            <a:r>
              <a:rPr lang="en-US" altLang="zh-CN">
                <a:solidFill>
                  <a:srgbClr val="0000FF"/>
                </a:solidFill>
              </a:rPr>
              <a:t>CPU</a:t>
            </a:r>
            <a:r>
              <a:rPr lang="zh-CN" altLang="en-US">
                <a:solidFill>
                  <a:srgbClr val="0000FF"/>
                </a:solidFill>
              </a:rPr>
              <a:t>结构和微操作</a:t>
            </a:r>
          </a:p>
          <a:p>
            <a:r>
              <a:rPr lang="zh-CN" altLang="en-US">
                <a:solidFill>
                  <a:srgbClr val="FF0000"/>
                </a:solidFill>
              </a:rPr>
              <a:t>硬布线</a:t>
            </a:r>
            <a:r>
              <a:rPr lang="zh-CN" altLang="en-US">
                <a:solidFill>
                  <a:srgbClr val="0000FF"/>
                </a:solidFill>
              </a:rPr>
              <a:t>控制器设计</a:t>
            </a:r>
          </a:p>
          <a:p>
            <a:r>
              <a:rPr lang="zh-CN" altLang="en-US">
                <a:solidFill>
                  <a:srgbClr val="FF0000"/>
                </a:solidFill>
              </a:rPr>
              <a:t>微程序</a:t>
            </a:r>
            <a:r>
              <a:rPr lang="zh-CN" altLang="en-US">
                <a:solidFill>
                  <a:srgbClr val="0000FF"/>
                </a:solidFill>
              </a:rPr>
              <a:t>控制器设计</a:t>
            </a:r>
          </a:p>
          <a:p>
            <a:r>
              <a:rPr lang="zh-CN" altLang="en-US">
                <a:solidFill>
                  <a:srgbClr val="0000FF"/>
                </a:solidFill>
              </a:rPr>
              <a:t>微程序控制器与硬布线控制器的比较</a:t>
            </a:r>
          </a:p>
          <a:p>
            <a:r>
              <a:rPr lang="en-US" altLang="zh-CN">
                <a:solidFill>
                  <a:srgbClr val="006600"/>
                </a:solidFill>
              </a:rPr>
              <a:t>CPU</a:t>
            </a:r>
            <a:r>
              <a:rPr lang="zh-CN" altLang="en-US">
                <a:solidFill>
                  <a:srgbClr val="FF0000"/>
                </a:solidFill>
              </a:rPr>
              <a:t>性能的测量</a:t>
            </a:r>
            <a:r>
              <a:rPr lang="zh-CN" altLang="en-US">
                <a:solidFill>
                  <a:srgbClr val="006600"/>
                </a:solidFill>
              </a:rPr>
              <a:t>与提高</a:t>
            </a:r>
          </a:p>
          <a:p>
            <a:r>
              <a:rPr lang="en-US" altLang="zh-CN"/>
              <a:t>CPU</a:t>
            </a:r>
            <a:r>
              <a:rPr lang="zh-CN" altLang="en-US"/>
              <a:t>中的新技术</a:t>
            </a:r>
          </a:p>
          <a:p>
            <a:r>
              <a:rPr lang="zh-CN" altLang="en-US"/>
              <a:t>典型的</a:t>
            </a:r>
            <a:r>
              <a:rPr lang="en-US" altLang="zh-CN"/>
              <a:t>CPU</a:t>
            </a:r>
            <a:endParaRPr lang="zh-CN" altLang="en-US"/>
          </a:p>
        </p:txBody>
      </p:sp>
      <p:sp>
        <p:nvSpPr>
          <p:cNvPr id="1094660" name="Rectangle 4"/>
          <p:cNvSpPr>
            <a:spLocks noChangeArrowheads="1"/>
          </p:cNvSpPr>
          <p:nvPr/>
        </p:nvSpPr>
        <p:spPr bwMode="auto">
          <a:xfrm>
            <a:off x="395288" y="549275"/>
            <a:ext cx="8578850" cy="4392613"/>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800">
                <a:ea typeface="楷体_GB2312" pitchFamily="49" charset="-122"/>
              </a:rPr>
              <a:t>CPU</a:t>
            </a:r>
            <a:r>
              <a:rPr lang="zh-CN" altLang="en-US" sz="2800">
                <a:ea typeface="楷体_GB2312" pitchFamily="49" charset="-122"/>
              </a:rPr>
              <a:t>（</a:t>
            </a:r>
            <a:r>
              <a:rPr lang="en-US" altLang="zh-CN" sz="2800">
                <a:solidFill>
                  <a:srgbClr val="FF0000"/>
                </a:solidFill>
                <a:ea typeface="楷体_GB2312" pitchFamily="49" charset="-122"/>
              </a:rPr>
              <a:t>C</a:t>
            </a:r>
            <a:r>
              <a:rPr lang="en-US" altLang="zh-CN" sz="2800">
                <a:ea typeface="楷体_GB2312" pitchFamily="49" charset="-122"/>
              </a:rPr>
              <a:t>entral </a:t>
            </a:r>
            <a:r>
              <a:rPr lang="en-US" altLang="zh-CN" sz="2800">
                <a:solidFill>
                  <a:srgbClr val="FF0000"/>
                </a:solidFill>
                <a:ea typeface="楷体_GB2312" pitchFamily="49" charset="-122"/>
              </a:rPr>
              <a:t>P</a:t>
            </a:r>
            <a:r>
              <a:rPr lang="en-US" altLang="zh-CN" sz="2800">
                <a:ea typeface="楷体_GB2312" pitchFamily="49" charset="-122"/>
              </a:rPr>
              <a:t>rocessing </a:t>
            </a:r>
            <a:r>
              <a:rPr lang="en-US" altLang="zh-CN" sz="2800">
                <a:solidFill>
                  <a:srgbClr val="FF0000"/>
                </a:solidFill>
                <a:ea typeface="楷体_GB2312" pitchFamily="49" charset="-122"/>
              </a:rPr>
              <a:t>U</a:t>
            </a:r>
            <a:r>
              <a:rPr lang="en-US" altLang="zh-CN" sz="2800">
                <a:ea typeface="楷体_GB2312" pitchFamily="49" charset="-122"/>
              </a:rPr>
              <a:t>nit</a:t>
            </a:r>
            <a:r>
              <a:rPr lang="zh-CN" altLang="en-US" sz="2800">
                <a:ea typeface="楷体_GB2312" pitchFamily="49" charset="-122"/>
              </a:rPr>
              <a:t>）主要负责获取程序中的每条指令、译码所获取的指令、针对指令指定的数据完成指定顺序的操作。</a:t>
            </a:r>
          </a:p>
          <a:p>
            <a:pPr algn="l">
              <a:spcBef>
                <a:spcPct val="20000"/>
              </a:spcBef>
              <a:buClr>
                <a:schemeClr val="bg2"/>
              </a:buClr>
              <a:buSzPct val="75000"/>
              <a:buFont typeface="Wingdings" pitchFamily="2" charset="2"/>
              <a:buNone/>
            </a:pPr>
            <a:r>
              <a:rPr lang="zh-CN" altLang="en-US" sz="2800">
                <a:ea typeface="楷体_GB2312" pitchFamily="49" charset="-122"/>
              </a:rPr>
              <a:t>本章主要介绍</a:t>
            </a:r>
            <a:r>
              <a:rPr lang="en-US" altLang="zh-CN" sz="2800">
                <a:solidFill>
                  <a:srgbClr val="CC0000"/>
                </a:solidFill>
                <a:ea typeface="楷体_GB2312" pitchFamily="49" charset="-122"/>
              </a:rPr>
              <a:t>CPU</a:t>
            </a:r>
            <a:r>
              <a:rPr lang="zh-CN" altLang="en-US" sz="2800">
                <a:solidFill>
                  <a:srgbClr val="CC0000"/>
                </a:solidFill>
                <a:ea typeface="楷体_GB2312" pitchFamily="49" charset="-122"/>
              </a:rPr>
              <a:t>的结构</a:t>
            </a:r>
            <a:r>
              <a:rPr lang="zh-CN" altLang="en-US" sz="2800">
                <a:ea typeface="楷体_GB2312" pitchFamily="49" charset="-122"/>
              </a:rPr>
              <a:t>及</a:t>
            </a:r>
            <a:r>
              <a:rPr lang="zh-CN" altLang="en-US" sz="2800">
                <a:solidFill>
                  <a:srgbClr val="CC0000"/>
                </a:solidFill>
                <a:ea typeface="楷体_GB2312" pitchFamily="49" charset="-122"/>
              </a:rPr>
              <a:t>控制器</a:t>
            </a:r>
            <a:r>
              <a:rPr lang="zh-CN" altLang="en-US" sz="2800">
                <a:ea typeface="楷体_GB2312" pitchFamily="49" charset="-122"/>
              </a:rPr>
              <a:t>的设计方法。</a:t>
            </a:r>
            <a:endParaRPr lang="en-US" altLang="zh-CN" sz="2800">
              <a:ea typeface="楷体_GB2312" pitchFamily="49"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ADA5BF0-734B-48BA-9515-666325D19CE0}" type="slidenum">
              <a:rPr lang="zh-CN" altLang="en-US"/>
              <a:pPr/>
              <a:t>20</a:t>
            </a:fld>
            <a:endParaRPr lang="en-US" altLang="zh-CN"/>
          </a:p>
        </p:txBody>
      </p:sp>
      <p:sp>
        <p:nvSpPr>
          <p:cNvPr id="1111042"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1043" name="Rectangle 3"/>
          <p:cNvSpPr>
            <a:spLocks noGrp="1" noChangeArrowheads="1"/>
          </p:cNvSpPr>
          <p:nvPr>
            <p:ph type="body" idx="1"/>
          </p:nvPr>
        </p:nvSpPr>
        <p:spPr>
          <a:xfrm>
            <a:off x="457200" y="1196975"/>
            <a:ext cx="8578850" cy="5545138"/>
          </a:xfrm>
        </p:spPr>
        <p:txBody>
          <a:bodyPr/>
          <a:lstStyle/>
          <a:p>
            <a:pPr>
              <a:spcBef>
                <a:spcPct val="10000"/>
              </a:spcBef>
            </a:pPr>
            <a:r>
              <a:rPr lang="zh-CN" altLang="en-US"/>
              <a:t>若干个</a:t>
            </a:r>
            <a:r>
              <a:rPr lang="en-US" altLang="zh-CN">
                <a:solidFill>
                  <a:srgbClr val="0000FF"/>
                </a:solidFill>
              </a:rPr>
              <a:t>CPU</a:t>
            </a:r>
            <a:r>
              <a:rPr lang="zh-CN" altLang="en-US">
                <a:solidFill>
                  <a:srgbClr val="0000FF"/>
                </a:solidFill>
              </a:rPr>
              <a:t>周期</a:t>
            </a:r>
            <a:r>
              <a:rPr lang="zh-CN" altLang="en-US"/>
              <a:t>组成一个</a:t>
            </a:r>
            <a:r>
              <a:rPr lang="zh-CN" altLang="en-US">
                <a:solidFill>
                  <a:srgbClr val="0000FF"/>
                </a:solidFill>
              </a:rPr>
              <a:t>指令周期</a:t>
            </a:r>
            <a:r>
              <a:rPr lang="zh-CN" altLang="en-US"/>
              <a:t>。</a:t>
            </a:r>
          </a:p>
          <a:p>
            <a:pPr>
              <a:spcBef>
                <a:spcPct val="10000"/>
              </a:spcBef>
            </a:pPr>
            <a:r>
              <a:rPr lang="zh-CN" altLang="en-US">
                <a:solidFill>
                  <a:srgbClr val="0000FF"/>
                </a:solidFill>
              </a:rPr>
              <a:t>指令周期</a:t>
            </a:r>
            <a:r>
              <a:rPr lang="zh-CN" altLang="en-US"/>
              <a:t>也可以设计为</a:t>
            </a:r>
            <a:r>
              <a:rPr lang="zh-CN" altLang="en-US">
                <a:solidFill>
                  <a:srgbClr val="CC0000"/>
                </a:solidFill>
              </a:rPr>
              <a:t>定长</a:t>
            </a:r>
            <a:r>
              <a:rPr lang="zh-CN" altLang="en-US"/>
              <a:t>与</a:t>
            </a:r>
            <a:r>
              <a:rPr lang="zh-CN" altLang="en-US">
                <a:solidFill>
                  <a:srgbClr val="CC0000"/>
                </a:solidFill>
              </a:rPr>
              <a:t>不定长</a:t>
            </a:r>
            <a:r>
              <a:rPr lang="zh-CN" altLang="en-US"/>
              <a:t>两种。</a:t>
            </a:r>
          </a:p>
          <a:p>
            <a:pPr lvl="1">
              <a:spcBef>
                <a:spcPct val="10000"/>
              </a:spcBef>
            </a:pPr>
            <a:r>
              <a:rPr lang="zh-CN" altLang="en-US">
                <a:solidFill>
                  <a:srgbClr val="CC0000"/>
                </a:solidFill>
              </a:rPr>
              <a:t>定长</a:t>
            </a:r>
            <a:r>
              <a:rPr lang="zh-CN" altLang="en-US"/>
              <a:t>：指令周期的结束以</a:t>
            </a:r>
            <a:r>
              <a:rPr lang="en-US" altLang="zh-CN"/>
              <a:t>CPU</a:t>
            </a:r>
            <a:r>
              <a:rPr lang="zh-CN" altLang="en-US"/>
              <a:t>周期计数器计数到最大值为标志。</a:t>
            </a:r>
          </a:p>
          <a:p>
            <a:pPr lvl="1">
              <a:spcBef>
                <a:spcPct val="10000"/>
              </a:spcBef>
            </a:pPr>
            <a:r>
              <a:rPr lang="zh-CN" altLang="en-US">
                <a:solidFill>
                  <a:srgbClr val="CC0000"/>
                </a:solidFill>
              </a:rPr>
              <a:t>不定长</a:t>
            </a:r>
            <a:r>
              <a:rPr lang="zh-CN" altLang="en-US"/>
              <a:t>：在一个指令周期结束的那一刻，控制单元必须发出控制信号使计数器回归到计数的初始状态下。</a:t>
            </a:r>
          </a:p>
        </p:txBody>
      </p:sp>
      <p:sp>
        <p:nvSpPr>
          <p:cNvPr id="1111044"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1. </a:t>
            </a:r>
            <a:r>
              <a:rPr lang="zh-CN" altLang="en-US" sz="2800">
                <a:solidFill>
                  <a:srgbClr val="CC0099"/>
                </a:solidFill>
                <a:latin typeface="Arial" charset="0"/>
                <a:ea typeface="楷体_GB2312" pitchFamily="49" charset="-122"/>
              </a:rPr>
              <a:t>时序信号的产生     </a:t>
            </a:r>
            <a:r>
              <a:rPr lang="en-US" altLang="zh-CN" sz="2800">
                <a:solidFill>
                  <a:srgbClr val="FF6600"/>
                </a:solidFill>
                <a:latin typeface="宋体" pitchFamily="2" charset="-122"/>
              </a:rPr>
              <a:t>(</a:t>
            </a:r>
            <a:r>
              <a:rPr lang="en-US" altLang="zh-CN" sz="2800">
                <a:solidFill>
                  <a:srgbClr val="FF6600"/>
                </a:solidFill>
                <a:latin typeface="Arial" charset="0"/>
                <a:ea typeface="楷体_GB2312" pitchFamily="49" charset="-122"/>
              </a:rPr>
              <a:t>3</a:t>
            </a:r>
            <a:r>
              <a:rPr lang="en-US" altLang="zh-CN" sz="2800">
                <a:solidFill>
                  <a:srgbClr val="FF6600"/>
                </a:solidFill>
                <a:latin typeface="宋体" pitchFamily="2" charset="-122"/>
              </a:rPr>
              <a:t>)</a:t>
            </a:r>
            <a:r>
              <a:rPr lang="en-US" altLang="en-US" sz="2800">
                <a:solidFill>
                  <a:srgbClr val="FF6600"/>
                </a:solidFill>
                <a:latin typeface="Arial" charset="0"/>
                <a:ea typeface="楷体_GB2312" pitchFamily="49" charset="-122"/>
              </a:rPr>
              <a:t>指令周期的结束</a:t>
            </a:r>
            <a:endParaRPr lang="zh-CN" altLang="en-US" sz="2800">
              <a:solidFill>
                <a:srgbClr val="FF6600"/>
              </a:solidFill>
              <a:latin typeface="Arial" charset="0"/>
              <a:ea typeface="楷体_GB2312" pitchFamily="49" charset="-122"/>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B52F8B99-AC31-426F-9F31-C24DCA14AFEB}" type="slidenum">
              <a:rPr lang="zh-CN" altLang="en-US"/>
              <a:pPr/>
              <a:t>21</a:t>
            </a:fld>
            <a:endParaRPr lang="en-US" altLang="zh-CN"/>
          </a:p>
        </p:txBody>
      </p:sp>
      <p:sp>
        <p:nvSpPr>
          <p:cNvPr id="1112066"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2067" name="Rectangle 3"/>
          <p:cNvSpPr>
            <a:spLocks noGrp="1" noChangeArrowheads="1"/>
          </p:cNvSpPr>
          <p:nvPr>
            <p:ph type="body" idx="1"/>
          </p:nvPr>
        </p:nvSpPr>
        <p:spPr>
          <a:xfrm>
            <a:off x="250825" y="981075"/>
            <a:ext cx="8785225" cy="5761038"/>
          </a:xfrm>
        </p:spPr>
        <p:txBody>
          <a:bodyPr/>
          <a:lstStyle/>
          <a:p>
            <a:pPr>
              <a:spcBef>
                <a:spcPct val="10000"/>
              </a:spcBef>
            </a:pPr>
            <a:r>
              <a:rPr lang="zh-CN" altLang="en-US" dirty="0"/>
              <a:t>一个简单的取指周期可由</a:t>
            </a:r>
            <a:r>
              <a:rPr lang="en-US" altLang="zh-CN" dirty="0"/>
              <a:t>3</a:t>
            </a:r>
            <a:r>
              <a:rPr lang="zh-CN" altLang="en-US" dirty="0"/>
              <a:t>个步骤、</a:t>
            </a:r>
            <a:r>
              <a:rPr lang="en-US" altLang="zh-CN" dirty="0"/>
              <a:t>4</a:t>
            </a:r>
            <a:r>
              <a:rPr lang="zh-CN" altLang="en-US" dirty="0"/>
              <a:t>个微操作组成：</a:t>
            </a:r>
          </a:p>
          <a:p>
            <a:pPr lvl="1">
              <a:spcBef>
                <a:spcPct val="10000"/>
              </a:spcBef>
              <a:buFont typeface="Wingdings" pitchFamily="2" charset="2"/>
              <a:buNone/>
            </a:pPr>
            <a:r>
              <a:rPr lang="en-US" altLang="zh-CN" sz="2400" dirty="0">
                <a:solidFill>
                  <a:srgbClr val="CC0000"/>
                </a:solidFill>
              </a:rPr>
              <a:t>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a:t>
            </a:r>
            <a:r>
              <a:rPr lang="en-US" altLang="zh-CN" sz="2400" dirty="0"/>
              <a:t>			</a:t>
            </a:r>
            <a:r>
              <a:rPr lang="en-US" altLang="zh-CN" sz="2400" dirty="0">
                <a:solidFill>
                  <a:srgbClr val="0000FF"/>
                </a:solidFill>
              </a:rPr>
              <a:t>;PC</a:t>
            </a:r>
            <a:r>
              <a:rPr lang="zh-CN" altLang="en-US" sz="2400" dirty="0">
                <a:solidFill>
                  <a:srgbClr val="0000FF"/>
                </a:solidFill>
              </a:rPr>
              <a:t>的内容传送到</a:t>
            </a:r>
            <a:r>
              <a:rPr lang="en-US" altLang="zh-CN" sz="2400" dirty="0">
                <a:solidFill>
                  <a:srgbClr val="0000FF"/>
                </a:solidFill>
              </a:rPr>
              <a:t>AR</a:t>
            </a:r>
          </a:p>
          <a:p>
            <a:pPr lvl="1">
              <a:spcBef>
                <a:spcPct val="10000"/>
              </a:spcBef>
              <a:buFont typeface="Wingdings" pitchFamily="2" charset="2"/>
              <a:buNone/>
            </a:pPr>
            <a:r>
              <a:rPr lang="en-US" altLang="zh-CN" sz="2400" dirty="0">
                <a:solidFill>
                  <a:srgbClr val="CC0000"/>
                </a:solidFill>
              </a:rPr>
              <a:t>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CC0000"/>
                </a:solidFill>
              </a:rPr>
              <a:t>，</a:t>
            </a:r>
            <a:r>
              <a:rPr lang="en-US" altLang="zh-CN" sz="2400" dirty="0" err="1">
                <a:solidFill>
                  <a:srgbClr val="CC0000"/>
                </a:solidFill>
              </a:rPr>
              <a:t>Mread</a:t>
            </a:r>
            <a:r>
              <a:rPr lang="en-US" altLang="zh-CN" sz="2400" dirty="0"/>
              <a:t> </a:t>
            </a:r>
          </a:p>
          <a:p>
            <a:pPr lvl="1">
              <a:spcBef>
                <a:spcPct val="10000"/>
              </a:spcBef>
              <a:buFont typeface="Wingdings" pitchFamily="2" charset="2"/>
              <a:buNone/>
            </a:pPr>
            <a:r>
              <a:rPr lang="en-US" altLang="zh-CN" sz="2400" dirty="0"/>
              <a:t>			</a:t>
            </a:r>
            <a:r>
              <a:rPr lang="en-US" altLang="zh-CN" sz="2400" dirty="0">
                <a:solidFill>
                  <a:srgbClr val="0000FF"/>
                </a:solidFill>
              </a:rPr>
              <a:t>;</a:t>
            </a:r>
            <a:r>
              <a:rPr lang="zh-CN" altLang="en-US" sz="2400" dirty="0">
                <a:solidFill>
                  <a:srgbClr val="0000FF"/>
                </a:solidFill>
              </a:rPr>
              <a:t>由</a:t>
            </a:r>
            <a:r>
              <a:rPr lang="en-US" altLang="zh-CN" sz="2400" dirty="0">
                <a:solidFill>
                  <a:srgbClr val="0000FF"/>
                </a:solidFill>
              </a:rPr>
              <a:t>AR</a:t>
            </a:r>
            <a:r>
              <a:rPr lang="zh-CN" altLang="en-US" sz="2400" dirty="0">
                <a:solidFill>
                  <a:srgbClr val="0000FF"/>
                </a:solidFill>
              </a:rPr>
              <a:t>规定的存储单元的内容</a:t>
            </a:r>
            <a:r>
              <a:rPr lang="en-US" altLang="zh-CN" sz="2400" dirty="0">
                <a:solidFill>
                  <a:srgbClr val="0000FF"/>
                </a:solidFill>
              </a:rPr>
              <a:t>(</a:t>
            </a:r>
            <a:r>
              <a:rPr lang="zh-CN" altLang="en-US" sz="2400" dirty="0">
                <a:solidFill>
                  <a:srgbClr val="0000FF"/>
                </a:solidFill>
              </a:rPr>
              <a:t>当前指令</a:t>
            </a:r>
            <a:r>
              <a:rPr lang="en-US" altLang="zh-CN" sz="2400" dirty="0">
                <a:solidFill>
                  <a:srgbClr val="0000FF"/>
                </a:solidFill>
              </a:rPr>
              <a:t>)</a:t>
            </a:r>
            <a:r>
              <a:rPr lang="zh-CN" altLang="en-US" sz="2400" dirty="0">
                <a:solidFill>
                  <a:srgbClr val="0000FF"/>
                </a:solidFill>
              </a:rPr>
              <a:t>传送到</a:t>
            </a:r>
            <a:r>
              <a:rPr lang="en-US" altLang="zh-CN" sz="2400" dirty="0">
                <a:solidFill>
                  <a:srgbClr val="0000FF"/>
                </a:solidFill>
              </a:rPr>
              <a:t>DR</a:t>
            </a:r>
          </a:p>
          <a:p>
            <a:pPr lvl="1">
              <a:spcBef>
                <a:spcPct val="10000"/>
              </a:spcBef>
              <a:buFont typeface="Wingdings" pitchFamily="2" charset="2"/>
              <a:buNone/>
            </a:pPr>
            <a:r>
              <a:rPr lang="en-US" altLang="zh-CN" sz="2400" dirty="0"/>
              <a:t>		  </a:t>
            </a:r>
            <a:r>
              <a:rPr lang="en-US" altLang="zh-CN" sz="2400" dirty="0">
                <a:solidFill>
                  <a:srgbClr val="CC0000"/>
                </a:solidFill>
              </a:rPr>
              <a:t> 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PC+I</a:t>
            </a:r>
          </a:p>
          <a:p>
            <a:pPr lvl="1">
              <a:spcBef>
                <a:spcPct val="10000"/>
              </a:spcBef>
              <a:buFont typeface="Wingdings" pitchFamily="2" charset="2"/>
              <a:buNone/>
            </a:pPr>
            <a:r>
              <a:rPr lang="en-US" altLang="zh-CN" sz="2400" dirty="0"/>
              <a:t>			</a:t>
            </a:r>
            <a:r>
              <a:rPr lang="en-US" altLang="zh-CN" sz="2400" dirty="0">
                <a:solidFill>
                  <a:srgbClr val="0000FF"/>
                </a:solidFill>
              </a:rPr>
              <a:t>;PC</a:t>
            </a:r>
            <a:r>
              <a:rPr lang="zh-CN" altLang="en-US" sz="2400" dirty="0">
                <a:solidFill>
                  <a:srgbClr val="0000FF"/>
                </a:solidFill>
              </a:rPr>
              <a:t>内容加</a:t>
            </a:r>
            <a:r>
              <a:rPr lang="en-US" altLang="zh-CN" sz="2400" dirty="0">
                <a:solidFill>
                  <a:srgbClr val="0000FF"/>
                </a:solidFill>
              </a:rPr>
              <a:t>I</a:t>
            </a:r>
            <a:r>
              <a:rPr lang="zh-CN" altLang="en-US" sz="2400" dirty="0">
                <a:solidFill>
                  <a:srgbClr val="0000FF"/>
                </a:solidFill>
              </a:rPr>
              <a:t>形成下条指令地址，</a:t>
            </a:r>
            <a:r>
              <a:rPr lang="en-US" altLang="zh-CN" sz="2400" dirty="0">
                <a:solidFill>
                  <a:srgbClr val="0000FF"/>
                </a:solidFill>
              </a:rPr>
              <a:t>I</a:t>
            </a:r>
            <a:r>
              <a:rPr lang="zh-CN" altLang="en-US" sz="2400" dirty="0">
                <a:solidFill>
                  <a:srgbClr val="0000FF"/>
                </a:solidFill>
              </a:rPr>
              <a:t>为指令长度</a:t>
            </a:r>
          </a:p>
          <a:p>
            <a:pPr lvl="1">
              <a:spcBef>
                <a:spcPct val="10000"/>
              </a:spcBef>
              <a:buFont typeface="Wingdings" pitchFamily="2" charset="2"/>
              <a:buNone/>
            </a:pPr>
            <a:r>
              <a:rPr lang="en-US" altLang="zh-CN" sz="2400" dirty="0">
                <a:solidFill>
                  <a:srgbClr val="CC0000"/>
                </a:solidFill>
              </a:rPr>
              <a:t>T3:  IR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en-US" altLang="zh-CN" sz="2400" dirty="0"/>
              <a:t>			</a:t>
            </a:r>
            <a:r>
              <a:rPr lang="en-US" altLang="zh-CN" sz="2400" dirty="0">
                <a:solidFill>
                  <a:srgbClr val="0000FF"/>
                </a:solidFill>
              </a:rPr>
              <a:t>;DR</a:t>
            </a:r>
            <a:r>
              <a:rPr lang="zh-CN" altLang="en-US" sz="2400" dirty="0">
                <a:solidFill>
                  <a:srgbClr val="0000FF"/>
                </a:solidFill>
              </a:rPr>
              <a:t>的内容传送到</a:t>
            </a:r>
            <a:r>
              <a:rPr lang="en-US" altLang="zh-CN" sz="2400" dirty="0">
                <a:solidFill>
                  <a:srgbClr val="0000FF"/>
                </a:solidFill>
              </a:rPr>
              <a:t>IR</a:t>
            </a:r>
          </a:p>
          <a:p>
            <a:pPr>
              <a:spcBef>
                <a:spcPct val="10000"/>
              </a:spcBef>
            </a:pPr>
            <a:r>
              <a:rPr lang="zh-CN" altLang="en-US" dirty="0"/>
              <a:t>组合微操作：</a:t>
            </a:r>
          </a:p>
          <a:p>
            <a:pPr lvl="1">
              <a:spcBef>
                <a:spcPct val="10000"/>
              </a:spcBef>
              <a:buFont typeface="Wingdings" pitchFamily="2" charset="2"/>
              <a:buNone/>
            </a:pPr>
            <a:r>
              <a:rPr lang="en-US" altLang="zh-CN" sz="2400" dirty="0">
                <a:solidFill>
                  <a:srgbClr val="CC0000"/>
                </a:solidFill>
              </a:rPr>
              <a:t>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                 </a:t>
            </a:r>
          </a:p>
          <a:p>
            <a:pPr lvl="1">
              <a:spcBef>
                <a:spcPct val="10000"/>
              </a:spcBef>
              <a:buFont typeface="Wingdings" pitchFamily="2" charset="2"/>
              <a:buNone/>
            </a:pPr>
            <a:r>
              <a:rPr lang="en-US" altLang="zh-CN" sz="2400" dirty="0">
                <a:solidFill>
                  <a:srgbClr val="CC0000"/>
                </a:solidFill>
              </a:rPr>
              <a:t>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CC0000"/>
                </a:solidFill>
              </a:rPr>
              <a:t>，</a:t>
            </a:r>
            <a:r>
              <a:rPr lang="en-US" altLang="zh-CN" sz="2400" dirty="0" err="1">
                <a:solidFill>
                  <a:srgbClr val="CC0000"/>
                </a:solidFill>
              </a:rPr>
              <a:t>Mread</a:t>
            </a:r>
            <a:r>
              <a:rPr lang="en-US" altLang="zh-CN" sz="2400" dirty="0">
                <a:solidFill>
                  <a:srgbClr val="CC0000"/>
                </a:solidFill>
              </a:rPr>
              <a:t> </a:t>
            </a:r>
          </a:p>
          <a:p>
            <a:pPr lvl="1">
              <a:spcBef>
                <a:spcPct val="10000"/>
              </a:spcBef>
              <a:buFont typeface="Wingdings" pitchFamily="2" charset="2"/>
              <a:buNone/>
            </a:pPr>
            <a:r>
              <a:rPr lang="en-US" altLang="zh-CN" sz="2400" dirty="0">
                <a:solidFill>
                  <a:srgbClr val="CC0000"/>
                </a:solidFill>
              </a:rPr>
              <a:t>T3:  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PC+I               </a:t>
            </a:r>
          </a:p>
          <a:p>
            <a:pPr lvl="1">
              <a:spcBef>
                <a:spcPct val="10000"/>
              </a:spcBef>
              <a:buFont typeface="Wingdings" pitchFamily="2" charset="2"/>
              <a:buNone/>
            </a:pPr>
            <a:r>
              <a:rPr lang="en-US" altLang="zh-CN" sz="2400" dirty="0">
                <a:solidFill>
                  <a:srgbClr val="CC0000"/>
                </a:solidFill>
              </a:rPr>
              <a:t>        IR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p>
          <a:p>
            <a:pPr>
              <a:spcBef>
                <a:spcPct val="10000"/>
              </a:spcBef>
            </a:pPr>
            <a:r>
              <a:rPr lang="zh-CN" altLang="en-US" dirty="0"/>
              <a:t>取指周期也被称作</a:t>
            </a:r>
            <a:r>
              <a:rPr lang="zh-CN" altLang="en-US" dirty="0">
                <a:solidFill>
                  <a:srgbClr val="008000"/>
                </a:solidFill>
              </a:rPr>
              <a:t>公操作</a:t>
            </a:r>
            <a:r>
              <a:rPr lang="zh-CN" altLang="en-US" dirty="0"/>
              <a:t>。</a:t>
            </a:r>
          </a:p>
        </p:txBody>
      </p:sp>
      <p:sp>
        <p:nvSpPr>
          <p:cNvPr id="1112068"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2. </a:t>
            </a:r>
            <a:r>
              <a:rPr lang="zh-CN" altLang="en-US" sz="2800">
                <a:solidFill>
                  <a:srgbClr val="CC0099"/>
                </a:solidFill>
                <a:latin typeface="Arial" charset="0"/>
                <a:ea typeface="楷体_GB2312" pitchFamily="49" charset="-122"/>
              </a:rPr>
              <a:t>取指周期</a:t>
            </a:r>
          </a:p>
        </p:txBody>
      </p:sp>
      <p:sp>
        <p:nvSpPr>
          <p:cNvPr id="1112069" name="AutoShape 5">
            <a:hlinkClick r:id="rId3"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12070" name="Text Box 6"/>
          <p:cNvSpPr txBox="1">
            <a:spLocks noChangeArrowheads="1"/>
          </p:cNvSpPr>
          <p:nvPr/>
        </p:nvSpPr>
        <p:spPr bwMode="auto">
          <a:xfrm>
            <a:off x="5578475" y="4365625"/>
            <a:ext cx="3314005" cy="1680460"/>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wrap="square">
            <a:spAutoFit/>
          </a:bodyPr>
          <a:lstStyle/>
          <a:p>
            <a:pPr marL="266700" indent="-266700" algn="l">
              <a:spcBef>
                <a:spcPct val="10000"/>
              </a:spcBef>
              <a:buClr>
                <a:srgbClr val="006600"/>
              </a:buClr>
              <a:buSzPct val="75000"/>
              <a:buFont typeface="Wingdings" pitchFamily="2" charset="2"/>
              <a:buNone/>
            </a:pPr>
            <a:r>
              <a:rPr lang="zh-CN" altLang="en-US" dirty="0">
                <a:ea typeface="楷体_GB2312" pitchFamily="49" charset="-122"/>
              </a:rPr>
              <a:t>组合微操作的规则：</a:t>
            </a:r>
          </a:p>
          <a:p>
            <a:pPr marL="266700" indent="-266700" algn="l">
              <a:spcBef>
                <a:spcPct val="10000"/>
              </a:spcBef>
              <a:buClr>
                <a:srgbClr val="006600"/>
              </a:buClr>
              <a:buSzPct val="75000"/>
              <a:buFont typeface="Wingdings" pitchFamily="2" charset="2"/>
              <a:buChar char="l"/>
            </a:pPr>
            <a:r>
              <a:rPr lang="zh-CN" altLang="en-US" dirty="0">
                <a:ea typeface="楷体_GB2312" pitchFamily="49" charset="-122"/>
              </a:rPr>
              <a:t>遵守操作发生的</a:t>
            </a:r>
            <a:r>
              <a:rPr lang="zh-CN" altLang="en-US" dirty="0" smtClean="0">
                <a:ea typeface="楷体_GB2312" pitchFamily="49" charset="-122"/>
              </a:rPr>
              <a:t>顺序</a:t>
            </a:r>
            <a:endParaRPr lang="zh-CN" altLang="en-US" dirty="0">
              <a:ea typeface="楷体_GB2312" pitchFamily="49" charset="-122"/>
            </a:endParaRPr>
          </a:p>
          <a:p>
            <a:pPr marL="266700" indent="-266700" algn="l">
              <a:spcBef>
                <a:spcPct val="10000"/>
              </a:spcBef>
              <a:buClr>
                <a:srgbClr val="006600"/>
              </a:buClr>
              <a:buSzPct val="75000"/>
              <a:buFont typeface="Wingdings" pitchFamily="2" charset="2"/>
              <a:buChar char="l"/>
            </a:pPr>
            <a:r>
              <a:rPr lang="zh-CN" altLang="en-US" dirty="0" smtClean="0">
                <a:ea typeface="楷体_GB2312" pitchFamily="49" charset="-122"/>
              </a:rPr>
              <a:t>避免冲突</a:t>
            </a:r>
            <a:endParaRPr lang="en-US" altLang="zh-CN" dirty="0" smtClean="0">
              <a:ea typeface="楷体_GB2312" pitchFamily="49" charset="-122"/>
            </a:endParaRPr>
          </a:p>
          <a:p>
            <a:pPr algn="l">
              <a:spcBef>
                <a:spcPts val="0"/>
              </a:spcBef>
              <a:buClr>
                <a:srgbClr val="006600"/>
              </a:buClr>
              <a:buSzPct val="75000"/>
            </a:pPr>
            <a:r>
              <a:rPr lang="en-US" altLang="zh-CN" kern="0" dirty="0">
                <a:solidFill>
                  <a:srgbClr val="000000"/>
                </a:solidFill>
                <a:latin typeface="楷体" panose="02010609060101010101" pitchFamily="49" charset="-122"/>
                <a:ea typeface="楷体" panose="02010609060101010101" pitchFamily="49" charset="-122"/>
              </a:rPr>
              <a:t>(</a:t>
            </a:r>
            <a:r>
              <a:rPr lang="zh-CN" altLang="en-US" kern="0" dirty="0">
                <a:solidFill>
                  <a:srgbClr val="000000"/>
                </a:solidFill>
                <a:latin typeface="楷体" panose="02010609060101010101" pitchFamily="49" charset="-122"/>
                <a:ea typeface="楷体" panose="02010609060101010101" pitchFamily="49" charset="-122"/>
              </a:rPr>
              <a:t>总线竞争、资源冲突</a:t>
            </a:r>
            <a:r>
              <a:rPr lang="en-US" altLang="zh-CN" kern="0" dirty="0">
                <a:solidFill>
                  <a:srgbClr val="000000"/>
                </a:solidFill>
                <a:latin typeface="楷体" panose="02010609060101010101" pitchFamily="49" charset="-122"/>
                <a:ea typeface="楷体" panose="02010609060101010101" pitchFamily="49" charset="-122"/>
              </a:rPr>
              <a:t>)</a:t>
            </a:r>
            <a:endParaRPr lang="zh-CN" altLang="en-US" dirty="0">
              <a:ea typeface="楷体_GB2312" pitchFamily="49" charset="-122"/>
            </a:endParaRPr>
          </a:p>
        </p:txBody>
      </p:sp>
      <p:sp>
        <p:nvSpPr>
          <p:cNvPr id="1112071" name="Freeform 7"/>
          <p:cNvSpPr>
            <a:spLocks/>
          </p:cNvSpPr>
          <p:nvPr/>
        </p:nvSpPr>
        <p:spPr bwMode="auto">
          <a:xfrm>
            <a:off x="2700338" y="4305300"/>
            <a:ext cx="2951162" cy="636588"/>
          </a:xfrm>
          <a:custGeom>
            <a:avLst/>
            <a:gdLst/>
            <a:ahLst/>
            <a:cxnLst>
              <a:cxn ang="0">
                <a:pos x="1859" y="401"/>
              </a:cxn>
              <a:cxn ang="0">
                <a:pos x="1406" y="38"/>
              </a:cxn>
              <a:cxn ang="0">
                <a:pos x="0" y="174"/>
              </a:cxn>
            </a:cxnLst>
            <a:rect l="0" t="0" r="r" b="b"/>
            <a:pathLst>
              <a:path w="1859" h="401">
                <a:moveTo>
                  <a:pt x="1859" y="401"/>
                </a:moveTo>
                <a:cubicBezTo>
                  <a:pt x="1787" y="238"/>
                  <a:pt x="1716" y="76"/>
                  <a:pt x="1406" y="38"/>
                </a:cubicBezTo>
                <a:cubicBezTo>
                  <a:pt x="1096" y="0"/>
                  <a:pt x="548" y="87"/>
                  <a:pt x="0" y="174"/>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sp>
        <p:nvSpPr>
          <p:cNvPr id="1112072" name="Freeform 8"/>
          <p:cNvSpPr>
            <a:spLocks/>
          </p:cNvSpPr>
          <p:nvPr/>
        </p:nvSpPr>
        <p:spPr bwMode="auto">
          <a:xfrm>
            <a:off x="3779838" y="4557713"/>
            <a:ext cx="1871662" cy="384175"/>
          </a:xfrm>
          <a:custGeom>
            <a:avLst/>
            <a:gdLst/>
            <a:ahLst/>
            <a:cxnLst>
              <a:cxn ang="0">
                <a:pos x="1179" y="242"/>
              </a:cxn>
              <a:cxn ang="0">
                <a:pos x="817" y="15"/>
              </a:cxn>
              <a:cxn ang="0">
                <a:pos x="0" y="151"/>
              </a:cxn>
            </a:cxnLst>
            <a:rect l="0" t="0" r="r" b="b"/>
            <a:pathLst>
              <a:path w="1179" h="242">
                <a:moveTo>
                  <a:pt x="1179" y="242"/>
                </a:moveTo>
                <a:cubicBezTo>
                  <a:pt x="1096" y="136"/>
                  <a:pt x="1013" y="30"/>
                  <a:pt x="817" y="15"/>
                </a:cubicBezTo>
                <a:cubicBezTo>
                  <a:pt x="621" y="0"/>
                  <a:pt x="310" y="75"/>
                  <a:pt x="0" y="151"/>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cxnSp>
        <p:nvCxnSpPr>
          <p:cNvPr id="4" name="直接连接符 3"/>
          <p:cNvCxnSpPr/>
          <p:nvPr/>
        </p:nvCxnSpPr>
        <p:spPr bwMode="auto">
          <a:xfrm>
            <a:off x="1484621" y="4725144"/>
            <a:ext cx="432048" cy="0"/>
          </a:xfrm>
          <a:prstGeom prst="line">
            <a:avLst/>
          </a:prstGeom>
          <a:solidFill>
            <a:srgbClr val="FFFFFF"/>
          </a:solidFill>
          <a:ln w="57150" cap="flat" cmpd="sng" algn="ctr">
            <a:solidFill>
              <a:srgbClr val="FF6600"/>
            </a:solidFill>
            <a:prstDash val="solid"/>
            <a:round/>
            <a:headEnd type="none" w="med" len="med"/>
            <a:tailEnd type="none" w="med" len="med"/>
          </a:ln>
          <a:effectLst/>
        </p:spPr>
      </p:cxnSp>
      <p:cxnSp>
        <p:nvCxnSpPr>
          <p:cNvPr id="16" name="直接连接符 15"/>
          <p:cNvCxnSpPr/>
          <p:nvPr/>
        </p:nvCxnSpPr>
        <p:spPr bwMode="auto">
          <a:xfrm>
            <a:off x="3471519" y="5139858"/>
            <a:ext cx="380401" cy="0"/>
          </a:xfrm>
          <a:prstGeom prst="line">
            <a:avLst/>
          </a:prstGeom>
          <a:solidFill>
            <a:srgbClr val="FFFFFF"/>
          </a:solidFill>
          <a:ln w="57150" cap="flat" cmpd="sng" algn="ctr">
            <a:solidFill>
              <a:srgbClr val="FF6600"/>
            </a:solidFill>
            <a:prstDash val="solid"/>
            <a:round/>
            <a:headEnd type="none" w="med" len="med"/>
            <a:tailEnd type="none" w="med" len="med"/>
          </a:ln>
          <a:effectLst/>
        </p:spPr>
      </p:cxnSp>
      <p:cxnSp>
        <p:nvCxnSpPr>
          <p:cNvPr id="19" name="直接连接符 18"/>
          <p:cNvCxnSpPr/>
          <p:nvPr/>
        </p:nvCxnSpPr>
        <p:spPr bwMode="auto">
          <a:xfrm>
            <a:off x="1484621" y="5142940"/>
            <a:ext cx="432048" cy="0"/>
          </a:xfrm>
          <a:prstGeom prst="line">
            <a:avLst/>
          </a:prstGeom>
          <a:solidFill>
            <a:srgbClr val="FFFFFF"/>
          </a:solidFill>
          <a:ln w="57150" cap="flat" cmpd="sng" algn="ctr">
            <a:solidFill>
              <a:srgbClr val="6699FF"/>
            </a:solidFill>
            <a:prstDash val="solid"/>
            <a:round/>
            <a:headEnd type="none" w="med" len="med"/>
            <a:tailEnd type="none" w="med" len="med"/>
          </a:ln>
          <a:effectLst/>
        </p:spPr>
      </p:cxnSp>
      <p:cxnSp>
        <p:nvCxnSpPr>
          <p:cNvPr id="21" name="直接连接符 20"/>
          <p:cNvCxnSpPr/>
          <p:nvPr/>
        </p:nvCxnSpPr>
        <p:spPr bwMode="auto">
          <a:xfrm>
            <a:off x="2123728" y="5949280"/>
            <a:ext cx="432048" cy="0"/>
          </a:xfrm>
          <a:prstGeom prst="line">
            <a:avLst/>
          </a:prstGeom>
          <a:solidFill>
            <a:srgbClr val="FFFFFF"/>
          </a:solidFill>
          <a:ln w="57150" cap="flat" cmpd="sng" algn="ctr">
            <a:solidFill>
              <a:srgbClr val="6699FF"/>
            </a:solidFill>
            <a:prstDash val="solid"/>
            <a:round/>
            <a:headEnd type="none" w="med" len="med"/>
            <a:tailEnd type="none" w="med" len="med"/>
          </a:ln>
          <a:effectLst/>
        </p:spPr>
      </p:cxnSp>
      <p:sp>
        <p:nvSpPr>
          <p:cNvPr id="10" name="任意多边形 9"/>
          <p:cNvSpPr/>
          <p:nvPr/>
        </p:nvSpPr>
        <p:spPr bwMode="auto">
          <a:xfrm>
            <a:off x="3083859" y="5074024"/>
            <a:ext cx="2572870" cy="461665"/>
          </a:xfrm>
          <a:custGeom>
            <a:avLst/>
            <a:gdLst>
              <a:gd name="connsiteX0" fmla="*/ 2572870 w 2572870"/>
              <a:gd name="connsiteY0" fmla="*/ 0 h 422675"/>
              <a:gd name="connsiteX1" fmla="*/ 896470 w 2572870"/>
              <a:gd name="connsiteY1" fmla="*/ 421341 h 422675"/>
              <a:gd name="connsiteX2" fmla="*/ 0 w 2572870"/>
              <a:gd name="connsiteY2" fmla="*/ 107576 h 422675"/>
            </a:gdLst>
            <a:ahLst/>
            <a:cxnLst>
              <a:cxn ang="0">
                <a:pos x="connsiteX0" y="connsiteY0"/>
              </a:cxn>
              <a:cxn ang="0">
                <a:pos x="connsiteX1" y="connsiteY1"/>
              </a:cxn>
              <a:cxn ang="0">
                <a:pos x="connsiteX2" y="connsiteY2"/>
              </a:cxn>
            </a:cxnLst>
            <a:rect l="l" t="t" r="r" b="b"/>
            <a:pathLst>
              <a:path w="2572870" h="422675">
                <a:moveTo>
                  <a:pt x="2572870" y="0"/>
                </a:moveTo>
                <a:cubicBezTo>
                  <a:pt x="1949076" y="201706"/>
                  <a:pt x="1325282" y="403412"/>
                  <a:pt x="896470" y="421341"/>
                </a:cubicBezTo>
                <a:cubicBezTo>
                  <a:pt x="467658" y="439270"/>
                  <a:pt x="233829" y="273423"/>
                  <a:pt x="0" y="107576"/>
                </a:cubicBezTo>
              </a:path>
            </a:pathLst>
          </a:custGeom>
          <a:noFill/>
          <a:ln w="28575" cap="flat" cmpd="sng">
            <a:solidFill>
              <a:srgbClr val="0066FF"/>
            </a:solidFill>
            <a:prstDash val="solid"/>
            <a:round/>
            <a:headEnd type="none" w="med" len="med"/>
            <a:tailEnd type="triangle" w="med" len="lg"/>
          </a:ln>
          <a:effectLst/>
        </p:spPr>
        <p:txBody>
          <a:bodyPr>
            <a:spAutoFit/>
          </a:bodyPr>
          <a:lstStyle/>
          <a:p>
            <a:endParaRPr lang="zh-CN" altLang="en-US"/>
          </a:p>
        </p:txBody>
      </p:sp>
      <p:sp>
        <p:nvSpPr>
          <p:cNvPr id="11" name="任意多边形 10"/>
          <p:cNvSpPr/>
          <p:nvPr/>
        </p:nvSpPr>
        <p:spPr bwMode="auto">
          <a:xfrm>
            <a:off x="2590800" y="5082988"/>
            <a:ext cx="3048000" cy="717177"/>
          </a:xfrm>
          <a:custGeom>
            <a:avLst/>
            <a:gdLst>
              <a:gd name="connsiteX0" fmla="*/ 2994212 w 2994212"/>
              <a:gd name="connsiteY0" fmla="*/ 0 h 754700"/>
              <a:gd name="connsiteX1" fmla="*/ 1308847 w 2994212"/>
              <a:gd name="connsiteY1" fmla="*/ 636494 h 754700"/>
              <a:gd name="connsiteX2" fmla="*/ 0 w 2994212"/>
              <a:gd name="connsiteY2" fmla="*/ 753036 h 754700"/>
            </a:gdLst>
            <a:ahLst/>
            <a:cxnLst>
              <a:cxn ang="0">
                <a:pos x="connsiteX0" y="connsiteY0"/>
              </a:cxn>
              <a:cxn ang="0">
                <a:pos x="connsiteX1" y="connsiteY1"/>
              </a:cxn>
              <a:cxn ang="0">
                <a:pos x="connsiteX2" y="connsiteY2"/>
              </a:cxn>
            </a:cxnLst>
            <a:rect l="l" t="t" r="r" b="b"/>
            <a:pathLst>
              <a:path w="2994212" h="754700">
                <a:moveTo>
                  <a:pt x="2994212" y="0"/>
                </a:moveTo>
                <a:cubicBezTo>
                  <a:pt x="2401047" y="255494"/>
                  <a:pt x="1807882" y="510988"/>
                  <a:pt x="1308847" y="636494"/>
                </a:cubicBezTo>
                <a:cubicBezTo>
                  <a:pt x="809812" y="762000"/>
                  <a:pt x="404906" y="757518"/>
                  <a:pt x="0" y="753036"/>
                </a:cubicBezTo>
              </a:path>
            </a:pathLst>
          </a:custGeom>
          <a:noFill/>
          <a:ln w="28575" cap="flat" cmpd="sng" algn="ctr">
            <a:solidFill>
              <a:srgbClr val="3366FF"/>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168B0B5-A9F9-477C-BEBA-8B24B0E86FE7}" type="slidenum">
              <a:rPr lang="zh-CN" altLang="en-US"/>
              <a:pPr/>
              <a:t>22</a:t>
            </a:fld>
            <a:endParaRPr lang="en-US" altLang="zh-CN"/>
          </a:p>
        </p:txBody>
      </p:sp>
      <p:sp>
        <p:nvSpPr>
          <p:cNvPr id="1113090"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3091" name="Rectangle 3"/>
          <p:cNvSpPr>
            <a:spLocks noGrp="1" noChangeArrowheads="1"/>
          </p:cNvSpPr>
          <p:nvPr>
            <p:ph type="body" idx="1"/>
          </p:nvPr>
        </p:nvSpPr>
        <p:spPr>
          <a:xfrm>
            <a:off x="250825" y="1268413"/>
            <a:ext cx="8785225" cy="5473700"/>
          </a:xfrm>
        </p:spPr>
        <p:txBody>
          <a:bodyPr/>
          <a:lstStyle/>
          <a:p>
            <a:pPr>
              <a:spcBef>
                <a:spcPct val="10000"/>
              </a:spcBef>
            </a:pPr>
            <a:r>
              <a:rPr lang="zh-CN" altLang="en-US"/>
              <a:t>在执行周期结束时有一个检测，用来确定被允许的中断是否已出现，若是，中断周期产生。</a:t>
            </a:r>
          </a:p>
          <a:p>
            <a:pPr>
              <a:spcBef>
                <a:spcPct val="10000"/>
              </a:spcBef>
            </a:pPr>
            <a:r>
              <a:rPr lang="zh-CN" altLang="en-US"/>
              <a:t>中断周期微操作序列举例：</a:t>
            </a:r>
          </a:p>
          <a:p>
            <a:pPr lvl="1">
              <a:spcBef>
                <a:spcPct val="10000"/>
              </a:spcBef>
              <a:buFont typeface="Wingdings" pitchFamily="2" charset="2"/>
              <a:buNone/>
            </a:pPr>
            <a:r>
              <a:rPr lang="en-US" altLang="zh-CN" sz="2400">
                <a:solidFill>
                  <a:srgbClr val="CC0000"/>
                </a:solidFill>
              </a:rPr>
              <a:t>T1:  DR</a:t>
            </a:r>
            <a:r>
              <a:rPr lang="en-US" altLang="zh-CN" sz="2400">
                <a:solidFill>
                  <a:srgbClr val="CC0000"/>
                </a:solidFill>
                <a:latin typeface="宋体" pitchFamily="2" charset="-122"/>
                <a:ea typeface="宋体" pitchFamily="2" charset="-122"/>
              </a:rPr>
              <a:t>←</a:t>
            </a:r>
            <a:r>
              <a:rPr lang="en-US" altLang="zh-CN" sz="2400">
                <a:solidFill>
                  <a:srgbClr val="CC0000"/>
                </a:solidFill>
              </a:rPr>
              <a:t>PC</a:t>
            </a:r>
          </a:p>
          <a:p>
            <a:pPr lvl="1">
              <a:spcBef>
                <a:spcPct val="10000"/>
              </a:spcBef>
              <a:buFont typeface="Wingdings" pitchFamily="2" charset="2"/>
              <a:buNone/>
            </a:pPr>
            <a:r>
              <a:rPr lang="en-US" altLang="zh-CN" sz="2400"/>
              <a:t>		     </a:t>
            </a:r>
            <a:r>
              <a:rPr lang="en-US" altLang="zh-CN" sz="2400">
                <a:solidFill>
                  <a:srgbClr val="0000FF"/>
                </a:solidFill>
              </a:rPr>
              <a:t>;PC</a:t>
            </a:r>
            <a:r>
              <a:rPr lang="zh-CN" altLang="en-US" sz="2400">
                <a:solidFill>
                  <a:srgbClr val="0000FF"/>
                </a:solidFill>
              </a:rPr>
              <a:t>的内容传送到</a:t>
            </a:r>
            <a:r>
              <a:rPr lang="en-US" altLang="zh-CN" sz="2400">
                <a:solidFill>
                  <a:srgbClr val="0000FF"/>
                </a:solidFill>
              </a:rPr>
              <a:t>DR</a:t>
            </a:r>
            <a:r>
              <a:rPr lang="zh-CN" altLang="en-US" sz="2400">
                <a:solidFill>
                  <a:srgbClr val="0000FF"/>
                </a:solidFill>
              </a:rPr>
              <a:t>加以保护，以便实现从中断返回</a:t>
            </a:r>
          </a:p>
          <a:p>
            <a:pPr lvl="1">
              <a:spcBef>
                <a:spcPct val="10000"/>
              </a:spcBef>
              <a:buFont typeface="Wingdings" pitchFamily="2" charset="2"/>
              <a:buNone/>
            </a:pPr>
            <a:r>
              <a:rPr lang="en-US" altLang="zh-CN" sz="2400">
                <a:solidFill>
                  <a:srgbClr val="CC0000"/>
                </a:solidFill>
              </a:rPr>
              <a:t>T2:  AR</a:t>
            </a:r>
            <a:r>
              <a:rPr lang="en-US" altLang="zh-CN" sz="2400">
                <a:solidFill>
                  <a:srgbClr val="CC0000"/>
                </a:solidFill>
                <a:latin typeface="宋体" pitchFamily="2" charset="-122"/>
                <a:ea typeface="宋体" pitchFamily="2" charset="-122"/>
              </a:rPr>
              <a:t>←</a:t>
            </a:r>
            <a:r>
              <a:rPr lang="en-US" altLang="zh-CN" sz="2400">
                <a:solidFill>
                  <a:srgbClr val="CC0000"/>
                </a:solidFill>
              </a:rPr>
              <a:t>Save_Address</a:t>
            </a:r>
          </a:p>
          <a:p>
            <a:pPr lvl="1">
              <a:spcBef>
                <a:spcPct val="10000"/>
              </a:spcBef>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中断断点信息保护区的存储单元地址传送到</a:t>
            </a:r>
            <a:r>
              <a:rPr lang="en-US" altLang="zh-CN" sz="2400">
                <a:solidFill>
                  <a:srgbClr val="0000FF"/>
                </a:solidFill>
              </a:rPr>
              <a:t>AR</a:t>
            </a:r>
          </a:p>
          <a:p>
            <a:pPr lvl="1">
              <a:spcBef>
                <a:spcPct val="10000"/>
              </a:spcBef>
              <a:buFont typeface="Wingdings" pitchFamily="2" charset="2"/>
              <a:buNone/>
            </a:pPr>
            <a:r>
              <a:rPr lang="en-US" altLang="zh-CN" sz="2400" smtClean="0">
                <a:solidFill>
                  <a:srgbClr val="CC0000"/>
                </a:solidFill>
              </a:rPr>
              <a:t>T3:  </a:t>
            </a:r>
            <a:r>
              <a:rPr lang="en-US" altLang="zh-CN" sz="2400">
                <a:solidFill>
                  <a:srgbClr val="CC0000"/>
                </a:solidFill>
              </a:rPr>
              <a:t>PC</a:t>
            </a:r>
            <a:r>
              <a:rPr lang="en-US" altLang="zh-CN" sz="2400">
                <a:solidFill>
                  <a:srgbClr val="CC0000"/>
                </a:solidFill>
                <a:latin typeface="宋体" pitchFamily="2" charset="-122"/>
                <a:ea typeface="宋体" pitchFamily="2" charset="-122"/>
              </a:rPr>
              <a:t>←</a:t>
            </a:r>
            <a:r>
              <a:rPr lang="en-US" altLang="zh-CN" sz="2400">
                <a:solidFill>
                  <a:srgbClr val="CC0000"/>
                </a:solidFill>
              </a:rPr>
              <a:t>Routine_Address</a:t>
            </a:r>
            <a:r>
              <a:rPr lang="zh-CN" altLang="en-US" sz="2400"/>
              <a:t>	</a:t>
            </a:r>
            <a:r>
              <a:rPr lang="en-US" altLang="zh-CN" sz="2400">
                <a:solidFill>
                  <a:srgbClr val="0000FF"/>
                </a:solidFill>
              </a:rPr>
              <a:t>;</a:t>
            </a:r>
            <a:r>
              <a:rPr lang="zh-CN" altLang="en-US" sz="2400">
                <a:solidFill>
                  <a:srgbClr val="0000FF"/>
                </a:solidFill>
              </a:rPr>
              <a:t>中断服务程序首地址送入</a:t>
            </a:r>
            <a:r>
              <a:rPr lang="en-US" altLang="zh-CN" sz="2400">
                <a:solidFill>
                  <a:srgbClr val="0000FF"/>
                </a:solidFill>
              </a:rPr>
              <a:t>PC</a:t>
            </a:r>
          </a:p>
          <a:p>
            <a:pPr lvl="1">
              <a:spcBef>
                <a:spcPct val="10000"/>
              </a:spcBef>
              <a:buFont typeface="Wingdings" pitchFamily="2" charset="2"/>
              <a:buNone/>
            </a:pPr>
            <a:r>
              <a:rPr lang="en-US" altLang="zh-CN" sz="2400">
                <a:solidFill>
                  <a:schemeClr val="bg1"/>
                </a:solidFill>
              </a:rPr>
              <a:t>T3:</a:t>
            </a:r>
            <a:r>
              <a:rPr lang="en-US" altLang="zh-CN" sz="2400">
                <a:solidFill>
                  <a:srgbClr val="CC0000"/>
                </a:solidFill>
              </a:rPr>
              <a:t>  Memory[AR]</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zh-CN" altLang="en-US" sz="2400">
                <a:solidFill>
                  <a:srgbClr val="CC0000"/>
                </a:solidFill>
              </a:rPr>
              <a:t>，</a:t>
            </a:r>
            <a:r>
              <a:rPr lang="en-US" altLang="zh-CN" sz="2400">
                <a:solidFill>
                  <a:srgbClr val="CC0000"/>
                </a:solidFill>
              </a:rPr>
              <a:t>Mwrite</a:t>
            </a:r>
          </a:p>
          <a:p>
            <a:pPr lvl="1">
              <a:spcBef>
                <a:spcPct val="10000"/>
              </a:spcBef>
              <a:buFont typeface="Wingdings" pitchFamily="2" charset="2"/>
              <a:buNone/>
            </a:pPr>
            <a:r>
              <a:rPr lang="zh-CN" altLang="en-US" sz="2400"/>
              <a:t>		    </a:t>
            </a:r>
            <a:r>
              <a:rPr lang="zh-CN" altLang="en-US" sz="2400">
                <a:solidFill>
                  <a:srgbClr val="0000FF"/>
                </a:solidFill>
              </a:rPr>
              <a:t> </a:t>
            </a:r>
            <a:r>
              <a:rPr lang="en-US" altLang="zh-CN" sz="2400">
                <a:solidFill>
                  <a:srgbClr val="0000FF"/>
                </a:solidFill>
              </a:rPr>
              <a:t>;</a:t>
            </a:r>
            <a:r>
              <a:rPr lang="zh-CN" altLang="en-US" sz="2400">
                <a:solidFill>
                  <a:srgbClr val="0000FF"/>
                </a:solidFill>
              </a:rPr>
              <a:t>将老</a:t>
            </a:r>
            <a:r>
              <a:rPr lang="en-US" altLang="zh-CN" sz="2400">
                <a:solidFill>
                  <a:srgbClr val="0000FF"/>
                </a:solidFill>
              </a:rPr>
              <a:t>PC</a:t>
            </a:r>
            <a:r>
              <a:rPr lang="zh-CN" altLang="en-US" sz="2400">
                <a:solidFill>
                  <a:srgbClr val="0000FF"/>
                </a:solidFill>
              </a:rPr>
              <a:t>的内容保存于内存（如堆栈）中</a:t>
            </a:r>
          </a:p>
        </p:txBody>
      </p:sp>
      <p:sp>
        <p:nvSpPr>
          <p:cNvPr id="1113092"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3. </a:t>
            </a:r>
            <a:r>
              <a:rPr lang="zh-CN" altLang="en-US" sz="2800">
                <a:solidFill>
                  <a:srgbClr val="CC0099"/>
                </a:solidFill>
                <a:latin typeface="Arial" charset="0"/>
                <a:ea typeface="楷体_GB2312" pitchFamily="49" charset="-122"/>
              </a:rPr>
              <a:t>中断周期</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C0AC30A-1146-495F-AD8E-AE9D41544647}" type="slidenum">
              <a:rPr lang="zh-CN" altLang="en-US"/>
              <a:pPr/>
              <a:t>23</a:t>
            </a:fld>
            <a:endParaRPr lang="en-US" altLang="zh-CN"/>
          </a:p>
        </p:txBody>
      </p:sp>
      <p:sp>
        <p:nvSpPr>
          <p:cNvPr id="1114114"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4115"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en-US"/>
              <a:t>（</a:t>
            </a:r>
            <a:r>
              <a:rPr lang="en-US" altLang="zh-CN"/>
              <a:t>1</a:t>
            </a:r>
            <a:r>
              <a:rPr lang="zh-CN" altLang="en-US"/>
              <a:t>）</a:t>
            </a:r>
            <a:r>
              <a:rPr lang="en-US" altLang="zh-CN"/>
              <a:t>MOV  R1</a:t>
            </a:r>
            <a:r>
              <a:rPr lang="zh-CN" altLang="en-US"/>
              <a:t>，</a:t>
            </a:r>
            <a:r>
              <a:rPr lang="en-US" altLang="zh-CN"/>
              <a:t>R0</a:t>
            </a:r>
          </a:p>
          <a:p>
            <a:pPr marL="0" indent="0">
              <a:spcBef>
                <a:spcPct val="10000"/>
              </a:spcBef>
              <a:buFont typeface="Wingdings" pitchFamily="2" charset="2"/>
              <a:buNone/>
            </a:pPr>
            <a:r>
              <a:rPr lang="zh-CN" altLang="en-US" sz="2400"/>
              <a:t>实现将寄存器</a:t>
            </a:r>
            <a:r>
              <a:rPr lang="en-US" altLang="zh-CN" sz="2400"/>
              <a:t>R0</a:t>
            </a:r>
            <a:r>
              <a:rPr lang="zh-CN" altLang="en-US" sz="2400"/>
              <a:t>的内容传送至寄存器</a:t>
            </a:r>
            <a:r>
              <a:rPr lang="en-US" altLang="zh-CN" sz="2400"/>
              <a:t>R1</a:t>
            </a:r>
            <a:r>
              <a:rPr lang="zh-CN" altLang="en-US" sz="2400"/>
              <a:t>中。</a:t>
            </a:r>
          </a:p>
          <a:p>
            <a:pPr marL="0" indent="0">
              <a:spcBef>
                <a:spcPct val="10000"/>
              </a:spcBef>
              <a:buFont typeface="Wingdings" pitchFamily="2" charset="2"/>
              <a:buNone/>
            </a:pPr>
            <a:r>
              <a:rPr lang="zh-CN" altLang="en-US" sz="2400"/>
              <a:t>执行周期的微操作序列为：</a:t>
            </a:r>
          </a:p>
          <a:p>
            <a:pPr marL="0" indent="0">
              <a:spcBef>
                <a:spcPct val="10000"/>
              </a:spcBef>
              <a:buFont typeface="Wingdings" pitchFamily="2" charset="2"/>
              <a:buNone/>
            </a:pPr>
            <a:r>
              <a:rPr lang="en-US" altLang="zh-CN" sz="2400"/>
              <a:t>   </a:t>
            </a:r>
            <a:r>
              <a:rPr lang="en-US" altLang="zh-CN" sz="2400">
                <a:solidFill>
                  <a:srgbClr val="CC0000"/>
                </a:solidFill>
              </a:rPr>
              <a:t>T1</a:t>
            </a:r>
            <a:r>
              <a:rPr lang="zh-CN" altLang="en-US" sz="2400">
                <a:solidFill>
                  <a:srgbClr val="CC0000"/>
                </a:solidFill>
              </a:rPr>
              <a:t>：</a:t>
            </a:r>
            <a:r>
              <a:rPr lang="en-US" altLang="zh-CN" sz="2400">
                <a:solidFill>
                  <a:srgbClr val="CC0000"/>
                </a:solidFill>
              </a:rPr>
              <a:t>R1</a:t>
            </a:r>
            <a:r>
              <a:rPr lang="en-US" altLang="zh-CN" sz="2400">
                <a:solidFill>
                  <a:srgbClr val="CC0000"/>
                </a:solidFill>
                <a:latin typeface="宋体" pitchFamily="2" charset="-122"/>
                <a:ea typeface="宋体" pitchFamily="2" charset="-122"/>
              </a:rPr>
              <a:t>←</a:t>
            </a:r>
            <a:r>
              <a:rPr lang="en-US" altLang="zh-CN" sz="2400">
                <a:solidFill>
                  <a:srgbClr val="CC0000"/>
                </a:solidFill>
              </a:rPr>
              <a:t>R0</a:t>
            </a:r>
            <a:r>
              <a:rPr lang="en-US" altLang="zh-CN"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R0</a:t>
            </a:r>
            <a:r>
              <a:rPr lang="zh-CN" altLang="en-US" sz="2400">
                <a:solidFill>
                  <a:srgbClr val="0000FF"/>
                </a:solidFill>
              </a:rPr>
              <a:t>中的数据传送到</a:t>
            </a:r>
            <a:r>
              <a:rPr lang="en-US" altLang="zh-CN" sz="2400">
                <a:solidFill>
                  <a:srgbClr val="0000FF"/>
                </a:solidFill>
              </a:rPr>
              <a:t>R1</a:t>
            </a:r>
          </a:p>
          <a:p>
            <a:pPr marL="0" indent="0">
              <a:spcBef>
                <a:spcPct val="50000"/>
              </a:spcBef>
              <a:buFont typeface="Wingdings" pitchFamily="2" charset="2"/>
              <a:buNone/>
            </a:pPr>
            <a:r>
              <a:rPr lang="zh-CN" altLang="en-US"/>
              <a:t>（</a:t>
            </a:r>
            <a:r>
              <a:rPr lang="en-US" altLang="zh-CN"/>
              <a:t>2</a:t>
            </a:r>
            <a:r>
              <a:rPr lang="zh-CN" altLang="en-US"/>
              <a:t>）</a:t>
            </a:r>
            <a:r>
              <a:rPr lang="en-US" altLang="zh-CN"/>
              <a:t>MOV  R0</a:t>
            </a:r>
            <a:r>
              <a:rPr lang="zh-CN" altLang="en-US"/>
              <a:t>，</a:t>
            </a:r>
            <a:r>
              <a:rPr lang="en-US" altLang="zh-CN"/>
              <a:t>X</a:t>
            </a:r>
          </a:p>
          <a:p>
            <a:pPr marL="0" indent="0">
              <a:spcBef>
                <a:spcPct val="10000"/>
              </a:spcBef>
              <a:buFont typeface="Wingdings" pitchFamily="2" charset="2"/>
              <a:buNone/>
            </a:pPr>
            <a:r>
              <a:rPr lang="zh-CN" altLang="en-US" sz="2400"/>
              <a:t>实现将存储单元</a:t>
            </a:r>
            <a:r>
              <a:rPr lang="en-US" altLang="zh-CN" sz="2400"/>
              <a:t>X</a:t>
            </a:r>
            <a:r>
              <a:rPr lang="zh-CN" altLang="en-US" sz="2400"/>
              <a:t>中的内容传送至寄存器</a:t>
            </a:r>
            <a:r>
              <a:rPr lang="en-US" altLang="zh-CN" sz="2400"/>
              <a:t>R0</a:t>
            </a:r>
            <a:r>
              <a:rPr lang="zh-CN" altLang="en-US" sz="2400"/>
              <a:t>中。</a:t>
            </a:r>
          </a:p>
          <a:p>
            <a:pPr marL="0" indent="0">
              <a:spcBef>
                <a:spcPct val="10000"/>
              </a:spcBef>
              <a:buFont typeface="Wingdings" pitchFamily="2" charset="2"/>
              <a:buNone/>
            </a:pPr>
            <a:r>
              <a:rPr lang="zh-CN" altLang="en-US" sz="2400"/>
              <a:t>执行周期的微操作序列为：</a:t>
            </a:r>
          </a:p>
          <a:p>
            <a:pPr marL="0" indent="0">
              <a:spcBef>
                <a:spcPct val="10000"/>
              </a:spcBef>
              <a:buFont typeface="Wingdings" pitchFamily="2" charset="2"/>
              <a:buNone/>
            </a:pPr>
            <a:r>
              <a:rPr lang="en-US" altLang="zh-CN" sz="2400"/>
              <a:t>   </a:t>
            </a:r>
            <a:r>
              <a:rPr lang="en-US" altLang="zh-CN" sz="2400">
                <a:solidFill>
                  <a:srgbClr val="CC0000"/>
                </a:solidFill>
              </a:rPr>
              <a:t>T1</a:t>
            </a:r>
            <a:r>
              <a:rPr lang="zh-CN" altLang="en-US" sz="2400">
                <a:solidFill>
                  <a:srgbClr val="CC0000"/>
                </a:solidFill>
              </a:rPr>
              <a:t>：</a:t>
            </a:r>
            <a:r>
              <a:rPr lang="en-US" altLang="zh-CN" sz="2400">
                <a:solidFill>
                  <a:srgbClr val="CC0000"/>
                </a:solidFill>
              </a:rPr>
              <a:t>AR</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en-US" altLang="zh-CN" sz="2400">
                <a:solidFill>
                  <a:srgbClr val="CC0000"/>
                </a:solidFill>
                <a:latin typeface="宋体" pitchFamily="2" charset="-122"/>
                <a:ea typeface="宋体" pitchFamily="2" charset="-122"/>
              </a:rPr>
              <a:t>(</a:t>
            </a:r>
            <a:r>
              <a:rPr lang="zh-CN" altLang="en-US" sz="2400">
                <a:solidFill>
                  <a:srgbClr val="CC0000"/>
                </a:solidFill>
              </a:rPr>
              <a:t>地址字段</a:t>
            </a:r>
            <a:r>
              <a:rPr lang="en-US" altLang="zh-CN" sz="2400">
                <a:solidFill>
                  <a:srgbClr val="CC0000"/>
                </a:solidFill>
                <a:latin typeface="宋体" pitchFamily="2" charset="-122"/>
                <a:ea typeface="宋体" pitchFamily="2" charset="-122"/>
              </a:rPr>
              <a:t>)</a:t>
            </a:r>
            <a:r>
              <a:rPr lang="en-US" altLang="zh-CN" sz="2400"/>
              <a:t>  </a:t>
            </a:r>
          </a:p>
          <a:p>
            <a:pPr marL="0" indent="0">
              <a:spcBef>
                <a:spcPct val="10000"/>
              </a:spcBef>
              <a:buFont typeface="Wingdings" pitchFamily="2" charset="2"/>
              <a:buNone/>
            </a:pPr>
            <a:r>
              <a:rPr lang="en-US" altLang="zh-CN" sz="2400"/>
              <a:t>	</a:t>
            </a:r>
            <a:r>
              <a:rPr lang="en-US" altLang="zh-CN" sz="2400">
                <a:solidFill>
                  <a:srgbClr val="0000FF"/>
                </a:solidFill>
              </a:rPr>
              <a:t>;</a:t>
            </a:r>
            <a:r>
              <a:rPr lang="zh-CN" altLang="en-US" sz="2400">
                <a:solidFill>
                  <a:srgbClr val="0000FF"/>
                </a:solidFill>
              </a:rPr>
              <a:t>将指令中的存储器地址</a:t>
            </a:r>
            <a:r>
              <a:rPr lang="en-US" altLang="zh-CN" sz="2400">
                <a:solidFill>
                  <a:srgbClr val="0000FF"/>
                </a:solidFill>
              </a:rPr>
              <a:t>X</a:t>
            </a:r>
            <a:r>
              <a:rPr lang="zh-CN" altLang="en-US" sz="2400">
                <a:solidFill>
                  <a:srgbClr val="0000FF"/>
                </a:solidFill>
              </a:rPr>
              <a:t>传送到</a:t>
            </a:r>
            <a:r>
              <a:rPr lang="en-US" altLang="zh-CN" sz="2400">
                <a:solidFill>
                  <a:srgbClr val="0000FF"/>
                </a:solidFill>
              </a:rPr>
              <a:t>AR</a:t>
            </a:r>
            <a:r>
              <a:rPr lang="zh-CN" altLang="en-US" sz="2400">
                <a:solidFill>
                  <a:srgbClr val="0000FF"/>
                </a:solidFill>
              </a:rPr>
              <a:t>，</a:t>
            </a:r>
            <a:r>
              <a:rPr lang="en-US" altLang="zh-CN" sz="2400">
                <a:solidFill>
                  <a:srgbClr val="0000FF"/>
                </a:solidFill>
              </a:rPr>
              <a:t>IR</a:t>
            </a:r>
            <a:r>
              <a:rPr lang="en-US" altLang="zh-CN" sz="2400">
                <a:solidFill>
                  <a:srgbClr val="0000FF"/>
                </a:solidFill>
                <a:latin typeface="宋体" pitchFamily="2" charset="-122"/>
                <a:ea typeface="宋体" pitchFamily="2" charset="-122"/>
              </a:rPr>
              <a:t>(</a:t>
            </a:r>
            <a:r>
              <a:rPr lang="zh-CN" altLang="en-US" sz="2400">
                <a:solidFill>
                  <a:srgbClr val="0000FF"/>
                </a:solidFill>
              </a:rPr>
              <a:t>地址字段</a:t>
            </a:r>
            <a:r>
              <a:rPr lang="en-US" altLang="zh-CN" sz="2400">
                <a:solidFill>
                  <a:srgbClr val="0000FF"/>
                </a:solidFill>
                <a:latin typeface="宋体" pitchFamily="2" charset="-122"/>
                <a:ea typeface="宋体" pitchFamily="2" charset="-122"/>
              </a:rPr>
              <a:t>)</a:t>
            </a:r>
            <a:r>
              <a:rPr lang="en-US" altLang="zh-CN" sz="2400">
                <a:solidFill>
                  <a:srgbClr val="0000FF"/>
                </a:solidFill>
              </a:rPr>
              <a:t>=X</a:t>
            </a:r>
          </a:p>
          <a:p>
            <a:pPr marL="0" indent="0">
              <a:spcBef>
                <a:spcPct val="10000"/>
              </a:spcBef>
              <a:buFont typeface="Wingdings" pitchFamily="2" charset="2"/>
              <a:buNone/>
            </a:pPr>
            <a:r>
              <a:rPr lang="en-US" altLang="zh-CN" sz="2400"/>
              <a:t>   </a:t>
            </a:r>
            <a:r>
              <a:rPr lang="en-US" altLang="zh-CN" sz="2400">
                <a:solidFill>
                  <a:srgbClr val="CC0000"/>
                </a:solidFill>
              </a:rPr>
              <a:t>T2</a:t>
            </a:r>
            <a:r>
              <a:rPr lang="zh-CN" altLang="en-US" sz="2400">
                <a:solidFill>
                  <a:srgbClr val="CC0000"/>
                </a:solidFill>
              </a:rPr>
              <a:t>：</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a:t>
            </a:r>
          </a:p>
          <a:p>
            <a:pPr marL="0" indent="0">
              <a:spcBef>
                <a:spcPct val="10000"/>
              </a:spcBef>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从存储单元</a:t>
            </a:r>
            <a:r>
              <a:rPr lang="en-US" altLang="zh-CN" sz="2400">
                <a:solidFill>
                  <a:srgbClr val="0000FF"/>
                </a:solidFill>
              </a:rPr>
              <a:t>X</a:t>
            </a:r>
            <a:r>
              <a:rPr lang="zh-CN" altLang="en-US" sz="2400">
                <a:solidFill>
                  <a:srgbClr val="0000FF"/>
                </a:solidFill>
              </a:rPr>
              <a:t>中读出的数据传送到</a:t>
            </a:r>
            <a:r>
              <a:rPr lang="en-US" altLang="zh-CN" sz="2400">
                <a:solidFill>
                  <a:srgbClr val="0000FF"/>
                </a:solidFill>
              </a:rPr>
              <a:t>DR</a:t>
            </a:r>
          </a:p>
          <a:p>
            <a:pPr marL="0" indent="0">
              <a:spcBef>
                <a:spcPct val="10000"/>
              </a:spcBef>
              <a:buFont typeface="Wingdings" pitchFamily="2" charset="2"/>
              <a:buNone/>
            </a:pPr>
            <a:r>
              <a:rPr lang="en-US" altLang="zh-CN" sz="2400"/>
              <a:t>   </a:t>
            </a:r>
            <a:r>
              <a:rPr lang="en-US" altLang="zh-CN" sz="2400">
                <a:solidFill>
                  <a:srgbClr val="CC0000"/>
                </a:solidFill>
              </a:rPr>
              <a:t>T3</a:t>
            </a:r>
            <a:r>
              <a:rPr lang="zh-CN" altLang="en-US" sz="2400">
                <a:solidFill>
                  <a:srgbClr val="CC0000"/>
                </a:solidFill>
              </a:rPr>
              <a:t>：</a:t>
            </a:r>
            <a:r>
              <a:rPr lang="en-US" altLang="zh-CN" sz="2400">
                <a:solidFill>
                  <a:srgbClr val="CC0000"/>
                </a:solidFill>
              </a:rPr>
              <a:t>R0</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en-US" altLang="zh-CN" sz="2400"/>
              <a:t>		</a:t>
            </a:r>
            <a:r>
              <a:rPr lang="en-US" altLang="zh-CN" sz="2400">
                <a:solidFill>
                  <a:srgbClr val="0000FF"/>
                </a:solidFill>
              </a:rPr>
              <a:t>;DR</a:t>
            </a:r>
            <a:r>
              <a:rPr lang="zh-CN" altLang="en-US" sz="2400">
                <a:solidFill>
                  <a:srgbClr val="0000FF"/>
                </a:solidFill>
              </a:rPr>
              <a:t>的内容传送到</a:t>
            </a:r>
            <a:r>
              <a:rPr lang="en-US" altLang="zh-CN" sz="2400">
                <a:solidFill>
                  <a:srgbClr val="0000FF"/>
                </a:solidFill>
              </a:rPr>
              <a:t>R0</a:t>
            </a:r>
            <a:endParaRPr lang="zh-CN" altLang="en-US" sz="2400">
              <a:solidFill>
                <a:srgbClr val="0000FF"/>
              </a:solidFill>
            </a:endParaRPr>
          </a:p>
        </p:txBody>
      </p:sp>
      <p:sp>
        <p:nvSpPr>
          <p:cNvPr id="1114116"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14117" name="AutoShape 5">
            <a:hlinkClick r:id="rId3"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8738E3E-D17D-4B32-AD19-6C119B1D824A}" type="slidenum">
              <a:rPr lang="zh-CN" altLang="en-US"/>
              <a:pPr/>
              <a:t>24</a:t>
            </a:fld>
            <a:endParaRPr lang="en-US" altLang="zh-CN"/>
          </a:p>
        </p:txBody>
      </p:sp>
      <p:sp>
        <p:nvSpPr>
          <p:cNvPr id="1115138"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5139"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a:t>（3）MOV （R1），R0</a:t>
            </a:r>
          </a:p>
          <a:p>
            <a:pPr marL="0" indent="0">
              <a:spcBef>
                <a:spcPct val="10000"/>
              </a:spcBef>
              <a:buFont typeface="Wingdings" pitchFamily="2" charset="2"/>
              <a:buNone/>
            </a:pPr>
            <a:r>
              <a:rPr lang="zh-CN" altLang="zh-CN" sz="2400"/>
              <a:t>将寄存器R0的内容传送至由寄存器R1间接寻址的存储单元中。执行周期的微操作序列：</a:t>
            </a:r>
          </a:p>
          <a:p>
            <a:pPr marL="0" indent="0">
              <a:spcBef>
                <a:spcPct val="10000"/>
              </a:spcBef>
              <a:buFont typeface="Wingdings" pitchFamily="2" charset="2"/>
              <a:buNone/>
            </a:pPr>
            <a:r>
              <a:rPr lang="zh-CN" altLang="en-US" sz="2400"/>
              <a:t>   </a:t>
            </a:r>
            <a:r>
              <a:rPr lang="zh-CN" altLang="zh-CN" sz="2400">
                <a:solidFill>
                  <a:srgbClr val="CC0000"/>
                </a:solidFill>
              </a:rPr>
              <a:t>T1</a:t>
            </a:r>
            <a:r>
              <a:rPr lang="zh-CN" altLang="en-US" sz="2400">
                <a:solidFill>
                  <a:srgbClr val="CC0000"/>
                </a:solidFill>
              </a:rPr>
              <a:t>:  </a:t>
            </a:r>
            <a:r>
              <a:rPr lang="zh-CN" altLang="zh-CN" sz="2400">
                <a:solidFill>
                  <a:srgbClr val="CC0000"/>
                </a:solidFill>
              </a:rPr>
              <a:t>AR</a:t>
            </a:r>
            <a:r>
              <a:rPr lang="zh-CN" altLang="zh-CN" sz="2400">
                <a:solidFill>
                  <a:srgbClr val="CC0000"/>
                </a:solidFill>
                <a:latin typeface="宋体" pitchFamily="2" charset="-122"/>
                <a:ea typeface="宋体" pitchFamily="2" charset="-122"/>
              </a:rPr>
              <a:t>←</a:t>
            </a:r>
            <a:r>
              <a:rPr lang="zh-CN" altLang="zh-CN" sz="2400">
                <a:solidFill>
                  <a:srgbClr val="CC0000"/>
                </a:solidFill>
              </a:rPr>
              <a:t>R1</a:t>
            </a:r>
            <a:r>
              <a:rPr lang="zh-CN" altLang="en-US" sz="2400"/>
              <a:t>	</a:t>
            </a:r>
            <a:r>
              <a:rPr lang="zh-CN" altLang="en-US" sz="2400">
                <a:solidFill>
                  <a:srgbClr val="0000FF"/>
                </a:solidFill>
              </a:rPr>
              <a:t>;</a:t>
            </a:r>
            <a:r>
              <a:rPr lang="zh-CN" altLang="zh-CN" sz="2400">
                <a:solidFill>
                  <a:srgbClr val="0000FF"/>
                </a:solidFill>
              </a:rPr>
              <a:t>将R1中的存储单元地址传送到AR</a:t>
            </a:r>
          </a:p>
          <a:p>
            <a:pPr marL="0" indent="0">
              <a:spcBef>
                <a:spcPct val="10000"/>
              </a:spcBef>
              <a:buFont typeface="Wingdings" pitchFamily="2" charset="2"/>
              <a:buNone/>
            </a:pPr>
            <a:r>
              <a:rPr lang="zh-CN" altLang="en-US" sz="2400"/>
              <a:t>   </a:t>
            </a:r>
            <a:r>
              <a:rPr lang="zh-CN" altLang="zh-CN" sz="2400">
                <a:solidFill>
                  <a:srgbClr val="CC0000"/>
                </a:solidFill>
              </a:rPr>
              <a:t>T2</a:t>
            </a:r>
            <a:r>
              <a:rPr lang="zh-CN" altLang="en-US" sz="2400">
                <a:solidFill>
                  <a:srgbClr val="CC0000"/>
                </a:solidFill>
              </a:rPr>
              <a:t>:  </a:t>
            </a:r>
            <a:r>
              <a:rPr lang="zh-CN" altLang="zh-CN" sz="2400">
                <a:solidFill>
                  <a:srgbClr val="CC0000"/>
                </a:solidFill>
              </a:rPr>
              <a:t>DR</a:t>
            </a:r>
            <a:r>
              <a:rPr lang="zh-CN" altLang="zh-CN" sz="2400">
                <a:solidFill>
                  <a:srgbClr val="CC0000"/>
                </a:solidFill>
                <a:latin typeface="宋体" pitchFamily="2" charset="-122"/>
                <a:ea typeface="宋体" pitchFamily="2" charset="-122"/>
              </a:rPr>
              <a:t>←</a:t>
            </a:r>
            <a:r>
              <a:rPr lang="zh-CN" altLang="zh-CN" sz="2400">
                <a:solidFill>
                  <a:srgbClr val="CC0000"/>
                </a:solidFill>
              </a:rPr>
              <a:t>R0</a:t>
            </a:r>
            <a:r>
              <a:rPr lang="zh-CN" altLang="en-US" sz="2400"/>
              <a:t>	</a:t>
            </a:r>
            <a:r>
              <a:rPr lang="zh-CN" altLang="en-US" sz="2400">
                <a:solidFill>
                  <a:srgbClr val="0000FF"/>
                </a:solidFill>
              </a:rPr>
              <a:t>;</a:t>
            </a:r>
            <a:r>
              <a:rPr lang="zh-CN" altLang="zh-CN" sz="2400">
                <a:solidFill>
                  <a:srgbClr val="0000FF"/>
                </a:solidFill>
              </a:rPr>
              <a:t>R0中的数据传送到DR</a:t>
            </a:r>
          </a:p>
          <a:p>
            <a:pPr marL="0" indent="0">
              <a:spcBef>
                <a:spcPct val="10000"/>
              </a:spcBef>
              <a:buFont typeface="Wingdings" pitchFamily="2" charset="2"/>
              <a:buNone/>
            </a:pPr>
            <a:r>
              <a:rPr lang="zh-CN" altLang="en-US" sz="2400"/>
              <a:t>   </a:t>
            </a:r>
            <a:r>
              <a:rPr lang="zh-CN" altLang="zh-CN" sz="2400">
                <a:solidFill>
                  <a:srgbClr val="CC0000"/>
                </a:solidFill>
              </a:rPr>
              <a:t>T3</a:t>
            </a:r>
            <a:r>
              <a:rPr lang="zh-CN" altLang="en-US" sz="2400">
                <a:solidFill>
                  <a:srgbClr val="CC0000"/>
                </a:solidFill>
              </a:rPr>
              <a:t>:  </a:t>
            </a:r>
            <a:r>
              <a:rPr lang="zh-CN" altLang="zh-CN" sz="2400">
                <a:solidFill>
                  <a:srgbClr val="CC0000"/>
                </a:solidFill>
              </a:rPr>
              <a:t>Memory[AR]</a:t>
            </a:r>
            <a:r>
              <a:rPr lang="zh-CN" altLang="zh-CN" sz="2400">
                <a:solidFill>
                  <a:srgbClr val="CC0000"/>
                </a:solidFill>
                <a:latin typeface="宋体" pitchFamily="2" charset="-122"/>
                <a:ea typeface="宋体" pitchFamily="2" charset="-122"/>
              </a:rPr>
              <a:t>←</a:t>
            </a:r>
            <a:r>
              <a:rPr lang="zh-CN" altLang="zh-CN" sz="2400">
                <a:solidFill>
                  <a:srgbClr val="CC0000"/>
                </a:solidFill>
              </a:rPr>
              <a:t>DR，Mwrite</a:t>
            </a:r>
            <a:endParaRPr lang="zh-CN" altLang="en-US" sz="2400">
              <a:solidFill>
                <a:srgbClr val="CC0000"/>
              </a:solidFill>
            </a:endParaRPr>
          </a:p>
          <a:p>
            <a:pPr marL="0" indent="0">
              <a:spcBef>
                <a:spcPct val="10000"/>
              </a:spcBef>
              <a:buFont typeface="Wingdings" pitchFamily="2" charset="2"/>
              <a:buNone/>
            </a:pPr>
            <a:r>
              <a:rPr lang="zh-CN" altLang="en-US" sz="2400"/>
              <a:t>	</a:t>
            </a:r>
            <a:r>
              <a:rPr lang="zh-CN" altLang="en-US" sz="2400">
                <a:solidFill>
                  <a:srgbClr val="0000FF"/>
                </a:solidFill>
              </a:rPr>
              <a:t>;</a:t>
            </a:r>
            <a:r>
              <a:rPr lang="zh-CN" altLang="zh-CN" sz="2400">
                <a:solidFill>
                  <a:srgbClr val="0000FF"/>
                </a:solidFill>
              </a:rPr>
              <a:t>将DR的内容写入指定的存储单元中</a:t>
            </a:r>
          </a:p>
        </p:txBody>
      </p:sp>
      <p:sp>
        <p:nvSpPr>
          <p:cNvPr id="1115140"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15141"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2C476ADE-B17B-43F0-B462-EA7A1544E861}" type="slidenum">
              <a:rPr lang="zh-CN" altLang="en-US"/>
              <a:pPr/>
              <a:t>25</a:t>
            </a:fld>
            <a:endParaRPr lang="en-US" altLang="zh-CN"/>
          </a:p>
        </p:txBody>
      </p:sp>
      <p:sp>
        <p:nvSpPr>
          <p:cNvPr id="1116162"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6163"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a:t>（4）ADD  R1，R0</a:t>
            </a:r>
          </a:p>
          <a:p>
            <a:pPr marL="0" indent="0">
              <a:spcBef>
                <a:spcPct val="10000"/>
              </a:spcBef>
              <a:buFont typeface="Wingdings" pitchFamily="2" charset="2"/>
              <a:buNone/>
            </a:pPr>
            <a:r>
              <a:rPr lang="zh-CN" altLang="zh-CN" sz="2400"/>
              <a:t>将寄存器R0的内容与寄存器R1的内容相加并将结果存入R1。</a:t>
            </a:r>
            <a:endParaRPr lang="zh-CN" altLang="en-US" sz="2400"/>
          </a:p>
          <a:p>
            <a:pPr marL="0" indent="0">
              <a:spcBef>
                <a:spcPct val="10000"/>
              </a:spcBef>
              <a:buFont typeface="Wingdings" pitchFamily="2" charset="2"/>
              <a:buNone/>
            </a:pPr>
            <a:r>
              <a:rPr lang="zh-CN" altLang="zh-CN" sz="2400"/>
              <a:t>执行周期的微操作序列：</a:t>
            </a:r>
          </a:p>
          <a:p>
            <a:pPr marL="0" indent="0">
              <a:spcBef>
                <a:spcPct val="10000"/>
              </a:spcBef>
              <a:buFont typeface="Wingdings" pitchFamily="2" charset="2"/>
              <a:buNone/>
            </a:pPr>
            <a:r>
              <a:rPr lang="zh-CN" altLang="en-US" sz="2400"/>
              <a:t>   </a:t>
            </a:r>
            <a:r>
              <a:rPr lang="zh-CN" altLang="zh-CN" sz="2400">
                <a:solidFill>
                  <a:srgbClr val="CC0000"/>
                </a:solidFill>
              </a:rPr>
              <a:t>T1</a:t>
            </a:r>
            <a:r>
              <a:rPr lang="zh-CN" altLang="en-US" sz="2400">
                <a:solidFill>
                  <a:srgbClr val="CC0000"/>
                </a:solidFill>
              </a:rPr>
              <a:t>:  </a:t>
            </a:r>
            <a:r>
              <a:rPr lang="zh-CN" altLang="zh-CN" sz="2400">
                <a:solidFill>
                  <a:srgbClr val="CC0000"/>
                </a:solidFill>
              </a:rPr>
              <a:t>Y</a:t>
            </a:r>
            <a:r>
              <a:rPr lang="zh-CN" altLang="zh-CN" sz="2400">
                <a:solidFill>
                  <a:srgbClr val="CC0000"/>
                </a:solidFill>
                <a:latin typeface="宋体" pitchFamily="2" charset="-122"/>
                <a:ea typeface="宋体" pitchFamily="2" charset="-122"/>
              </a:rPr>
              <a:t>←</a:t>
            </a:r>
            <a:r>
              <a:rPr lang="zh-CN" altLang="zh-CN" sz="2400">
                <a:solidFill>
                  <a:srgbClr val="CC0000"/>
                </a:solidFill>
              </a:rPr>
              <a:t>R0</a:t>
            </a:r>
            <a:r>
              <a:rPr lang="zh-CN" altLang="en-US" sz="2400"/>
              <a:t>		</a:t>
            </a:r>
            <a:r>
              <a:rPr lang="en-US" altLang="zh-CN" sz="2400">
                <a:solidFill>
                  <a:srgbClr val="0000FF"/>
                </a:solidFill>
              </a:rPr>
              <a:t>;</a:t>
            </a:r>
            <a:r>
              <a:rPr lang="zh-CN" altLang="zh-CN" sz="2400">
                <a:solidFill>
                  <a:srgbClr val="0000FF"/>
                </a:solidFill>
              </a:rPr>
              <a:t>将R0中的数据传送到暂存器Y中</a:t>
            </a:r>
          </a:p>
          <a:p>
            <a:pPr marL="0" indent="0">
              <a:spcBef>
                <a:spcPct val="10000"/>
              </a:spcBef>
              <a:buFont typeface="Wingdings" pitchFamily="2" charset="2"/>
              <a:buNone/>
            </a:pPr>
            <a:r>
              <a:rPr lang="zh-CN" altLang="en-US" sz="2400"/>
              <a:t>   </a:t>
            </a:r>
            <a:r>
              <a:rPr lang="zh-CN" altLang="zh-CN" sz="2400">
                <a:solidFill>
                  <a:srgbClr val="CC0000"/>
                </a:solidFill>
              </a:rPr>
              <a:t>T2</a:t>
            </a:r>
            <a:r>
              <a:rPr lang="zh-CN" altLang="en-US" sz="2400">
                <a:solidFill>
                  <a:srgbClr val="CC0000"/>
                </a:solidFill>
              </a:rPr>
              <a:t>:  </a:t>
            </a:r>
            <a:r>
              <a:rPr lang="zh-CN" altLang="zh-CN" sz="2400">
                <a:solidFill>
                  <a:srgbClr val="CC0000"/>
                </a:solidFill>
              </a:rPr>
              <a:t>Z</a:t>
            </a:r>
            <a:r>
              <a:rPr lang="zh-CN" altLang="zh-CN" sz="2400">
                <a:solidFill>
                  <a:srgbClr val="CC0000"/>
                </a:solidFill>
                <a:latin typeface="宋体" pitchFamily="2" charset="-122"/>
                <a:ea typeface="宋体" pitchFamily="2" charset="-122"/>
              </a:rPr>
              <a:t>←</a:t>
            </a:r>
            <a:r>
              <a:rPr lang="zh-CN" altLang="zh-CN" sz="2400">
                <a:solidFill>
                  <a:srgbClr val="CC0000"/>
                </a:solidFill>
              </a:rPr>
              <a:t>R1+Y</a:t>
            </a:r>
            <a:endParaRPr lang="zh-CN" altLang="en-US" sz="2400">
              <a:solidFill>
                <a:srgbClr val="CC0000"/>
              </a:solidFill>
            </a:endParaRPr>
          </a:p>
          <a:p>
            <a:pPr marL="0" indent="0">
              <a:spcBef>
                <a:spcPct val="10000"/>
              </a:spcBef>
              <a:buFont typeface="Wingdings" pitchFamily="2" charset="2"/>
              <a:buNone/>
            </a:pPr>
            <a:r>
              <a:rPr lang="en-US" altLang="zh-CN" sz="2400"/>
              <a:t>          </a:t>
            </a:r>
            <a:r>
              <a:rPr lang="en-US" altLang="zh-CN" sz="2400">
                <a:solidFill>
                  <a:srgbClr val="0000FF"/>
                </a:solidFill>
              </a:rPr>
              <a:t>;</a:t>
            </a:r>
            <a:r>
              <a:rPr lang="zh-CN" altLang="zh-CN" sz="2400">
                <a:solidFill>
                  <a:srgbClr val="0000FF"/>
                </a:solidFill>
              </a:rPr>
              <a:t>R1中数据与Y中数据加载至ALU做加法，结果暂存于Z中</a:t>
            </a:r>
          </a:p>
          <a:p>
            <a:pPr marL="0" indent="0">
              <a:spcBef>
                <a:spcPct val="10000"/>
              </a:spcBef>
              <a:buFont typeface="Wingdings" pitchFamily="2" charset="2"/>
              <a:buNone/>
            </a:pPr>
            <a:r>
              <a:rPr lang="zh-CN" altLang="en-US" sz="2400"/>
              <a:t>   </a:t>
            </a:r>
            <a:r>
              <a:rPr lang="zh-CN" altLang="zh-CN" sz="2400">
                <a:solidFill>
                  <a:srgbClr val="CC0000"/>
                </a:solidFill>
              </a:rPr>
              <a:t>T3</a:t>
            </a:r>
            <a:r>
              <a:rPr lang="zh-CN" altLang="en-US" sz="2400">
                <a:solidFill>
                  <a:srgbClr val="CC0000"/>
                </a:solidFill>
              </a:rPr>
              <a:t>:  </a:t>
            </a:r>
            <a:r>
              <a:rPr lang="zh-CN" altLang="zh-CN" sz="2400">
                <a:solidFill>
                  <a:srgbClr val="CC0000"/>
                </a:solidFill>
              </a:rPr>
              <a:t>R1</a:t>
            </a:r>
            <a:r>
              <a:rPr lang="zh-CN" altLang="zh-CN" sz="2400">
                <a:solidFill>
                  <a:srgbClr val="CC0000"/>
                </a:solidFill>
                <a:latin typeface="宋体" pitchFamily="2" charset="-122"/>
                <a:ea typeface="宋体" pitchFamily="2" charset="-122"/>
              </a:rPr>
              <a:t>←</a:t>
            </a:r>
            <a:r>
              <a:rPr lang="zh-CN" altLang="zh-CN" sz="2400">
                <a:solidFill>
                  <a:srgbClr val="CC0000"/>
                </a:solidFill>
              </a:rPr>
              <a:t>Z</a:t>
            </a:r>
            <a:r>
              <a:rPr lang="zh-CN" altLang="en-US" sz="2400"/>
              <a:t>		</a:t>
            </a:r>
            <a:r>
              <a:rPr lang="en-US" altLang="zh-CN" sz="2400">
                <a:solidFill>
                  <a:srgbClr val="0000FF"/>
                </a:solidFill>
              </a:rPr>
              <a:t>;</a:t>
            </a:r>
            <a:r>
              <a:rPr lang="zh-CN" altLang="zh-CN" sz="2400">
                <a:solidFill>
                  <a:srgbClr val="0000FF"/>
                </a:solidFill>
              </a:rPr>
              <a:t>将暂存器Z的内容传送到R1中</a:t>
            </a:r>
          </a:p>
        </p:txBody>
      </p:sp>
      <p:sp>
        <p:nvSpPr>
          <p:cNvPr id="1116164"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16165"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ACA832D-2D4A-4F87-B7AE-BAAAD05BBF64}" type="slidenum">
              <a:rPr lang="zh-CN" altLang="en-US"/>
              <a:pPr/>
              <a:t>26</a:t>
            </a:fld>
            <a:endParaRPr lang="en-US" altLang="zh-CN"/>
          </a:p>
        </p:txBody>
      </p:sp>
      <p:sp>
        <p:nvSpPr>
          <p:cNvPr id="1117186"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    </a:t>
            </a:r>
            <a:r>
              <a:rPr lang="en-US" altLang="zh-CN" sz="2800">
                <a:solidFill>
                  <a:srgbClr val="CC0099"/>
                </a:solidFill>
                <a:ea typeface="楷体_GB2312" pitchFamily="49" charset="-122"/>
              </a:rPr>
              <a:t>4. </a:t>
            </a:r>
            <a:r>
              <a:rPr lang="zh-CN" altLang="en-US" sz="2800">
                <a:solidFill>
                  <a:srgbClr val="CC0099"/>
                </a:solidFill>
                <a:ea typeface="楷体_GB2312" pitchFamily="49" charset="-122"/>
              </a:rPr>
              <a:t>执行周期</a:t>
            </a:r>
            <a:endParaRPr lang="zh-CN" altLang="en-US" sz="3200">
              <a:solidFill>
                <a:srgbClr val="CC0099"/>
              </a:solidFill>
              <a:ea typeface="楷体_GB2312" pitchFamily="49" charset="-122"/>
            </a:endParaRPr>
          </a:p>
        </p:txBody>
      </p:sp>
      <p:sp>
        <p:nvSpPr>
          <p:cNvPr id="1117187" name="Rectangle 3"/>
          <p:cNvSpPr>
            <a:spLocks noGrp="1" noChangeArrowheads="1"/>
          </p:cNvSpPr>
          <p:nvPr>
            <p:ph type="body" idx="1"/>
          </p:nvPr>
        </p:nvSpPr>
        <p:spPr>
          <a:xfrm>
            <a:off x="250825" y="549275"/>
            <a:ext cx="8785225" cy="6192838"/>
          </a:xfrm>
        </p:spPr>
        <p:txBody>
          <a:bodyPr/>
          <a:lstStyle/>
          <a:p>
            <a:pPr marL="0" indent="0">
              <a:spcBef>
                <a:spcPct val="0"/>
              </a:spcBef>
              <a:buFont typeface="Wingdings" pitchFamily="2" charset="2"/>
              <a:buNone/>
            </a:pPr>
            <a:r>
              <a:rPr lang="zh-CN" altLang="zh-CN"/>
              <a:t>（5）SUB  R0，(X)</a:t>
            </a:r>
          </a:p>
          <a:p>
            <a:pPr marL="0" indent="0">
              <a:spcBef>
                <a:spcPct val="0"/>
              </a:spcBef>
              <a:buFont typeface="Wingdings" pitchFamily="2" charset="2"/>
              <a:buNone/>
            </a:pPr>
            <a:r>
              <a:rPr lang="zh-CN" altLang="zh-CN" sz="2400"/>
              <a:t>实现寄存器R0中的被减数减去存储器地址X间接寻址的存储单元中的减数、将差值传送至寄存器R0中。</a:t>
            </a:r>
            <a:endParaRPr lang="zh-CN" altLang="en-US" sz="2400"/>
          </a:p>
          <a:p>
            <a:pPr marL="0" indent="0">
              <a:spcBef>
                <a:spcPct val="0"/>
              </a:spcBef>
              <a:buFont typeface="Wingdings" pitchFamily="2" charset="2"/>
              <a:buNone/>
            </a:pPr>
            <a:r>
              <a:rPr lang="zh-CN" altLang="zh-CN" sz="2400"/>
              <a:t>执行周期的微操作序列：</a:t>
            </a:r>
          </a:p>
          <a:p>
            <a:pPr marL="0" indent="0">
              <a:spcBef>
                <a:spcPct val="0"/>
              </a:spcBef>
              <a:buFont typeface="Wingdings" pitchFamily="2" charset="2"/>
              <a:buNone/>
            </a:pPr>
            <a:r>
              <a:rPr lang="zh-CN" altLang="zh-CN" sz="2400">
                <a:solidFill>
                  <a:srgbClr val="CC0000"/>
                </a:solidFill>
              </a:rPr>
              <a:t>T1</a:t>
            </a:r>
            <a:r>
              <a:rPr lang="zh-CN" altLang="en-US" sz="2400">
                <a:solidFill>
                  <a:srgbClr val="CC0000"/>
                </a:solidFill>
              </a:rPr>
              <a:t>:  </a:t>
            </a:r>
            <a:r>
              <a:rPr lang="zh-CN" altLang="zh-CN" sz="2400">
                <a:solidFill>
                  <a:srgbClr val="CC0000"/>
                </a:solidFill>
              </a:rPr>
              <a:t>AR</a:t>
            </a:r>
            <a:r>
              <a:rPr lang="zh-CN" altLang="zh-CN" sz="2400">
                <a:solidFill>
                  <a:srgbClr val="CC0000"/>
                </a:solidFill>
                <a:latin typeface="宋体" pitchFamily="2" charset="-122"/>
                <a:ea typeface="宋体" pitchFamily="2" charset="-122"/>
              </a:rPr>
              <a:t>←</a:t>
            </a:r>
            <a:r>
              <a:rPr lang="zh-CN" altLang="zh-CN" sz="2400">
                <a:solidFill>
                  <a:srgbClr val="CC0000"/>
                </a:solidFill>
              </a:rPr>
              <a:t>IR</a:t>
            </a:r>
            <a:r>
              <a:rPr lang="zh-CN" altLang="zh-CN" sz="2400">
                <a:solidFill>
                  <a:srgbClr val="CC0000"/>
                </a:solidFill>
                <a:latin typeface="宋体" pitchFamily="2" charset="-122"/>
                <a:ea typeface="宋体" pitchFamily="2" charset="-122"/>
              </a:rPr>
              <a:t>(</a:t>
            </a:r>
            <a:r>
              <a:rPr lang="zh-CN" altLang="zh-CN" sz="2400">
                <a:solidFill>
                  <a:srgbClr val="CC0000"/>
                </a:solidFill>
              </a:rPr>
              <a:t>地址字段</a:t>
            </a:r>
            <a:r>
              <a:rPr lang="zh-CN" altLang="zh-CN" sz="2400">
                <a:solidFill>
                  <a:srgbClr val="CC0000"/>
                </a:solidFill>
                <a:latin typeface="宋体" pitchFamily="2" charset="-122"/>
                <a:ea typeface="宋体" pitchFamily="2" charset="-122"/>
              </a:rPr>
              <a:t>)</a:t>
            </a:r>
            <a:endParaRPr lang="zh-CN" altLang="en-US" sz="2400">
              <a:solidFill>
                <a:srgbClr val="CC0000"/>
              </a:solidFill>
              <a:latin typeface="宋体" pitchFamily="2" charset="-122"/>
              <a:ea typeface="宋体" pitchFamily="2" charset="-122"/>
            </a:endParaRPr>
          </a:p>
          <a:p>
            <a:pPr marL="0" indent="0">
              <a:spcBef>
                <a:spcPct val="0"/>
              </a:spcBef>
              <a:buFont typeface="Wingdings" pitchFamily="2" charset="2"/>
              <a:buNone/>
            </a:pPr>
            <a:r>
              <a:rPr lang="en-US" altLang="zh-CN" sz="2400"/>
              <a:t>  </a:t>
            </a:r>
            <a:r>
              <a:rPr lang="en-US" altLang="zh-CN" sz="2400">
                <a:solidFill>
                  <a:srgbClr val="0000FF"/>
                </a:solidFill>
              </a:rPr>
              <a:t>;</a:t>
            </a:r>
            <a:r>
              <a:rPr lang="zh-CN" altLang="zh-CN" sz="2400">
                <a:solidFill>
                  <a:srgbClr val="0000FF"/>
                </a:solidFill>
              </a:rPr>
              <a:t>将指令中的存储器地址X传送到AR，IR</a:t>
            </a:r>
            <a:r>
              <a:rPr lang="zh-CN" altLang="zh-CN" sz="2400">
                <a:solidFill>
                  <a:srgbClr val="0000FF"/>
                </a:solidFill>
                <a:latin typeface="宋体" pitchFamily="2" charset="-122"/>
                <a:ea typeface="宋体" pitchFamily="2" charset="-122"/>
              </a:rPr>
              <a:t>(</a:t>
            </a:r>
            <a:r>
              <a:rPr lang="zh-CN" altLang="zh-CN" sz="2400">
                <a:solidFill>
                  <a:srgbClr val="0000FF"/>
                </a:solidFill>
              </a:rPr>
              <a:t>地址字段</a:t>
            </a:r>
            <a:r>
              <a:rPr lang="zh-CN" altLang="zh-CN" sz="2400">
                <a:solidFill>
                  <a:srgbClr val="0000FF"/>
                </a:solidFill>
                <a:latin typeface="宋体" pitchFamily="2" charset="-122"/>
                <a:ea typeface="宋体" pitchFamily="2" charset="-122"/>
              </a:rPr>
              <a:t>)</a:t>
            </a:r>
            <a:r>
              <a:rPr lang="zh-CN" altLang="en-US" sz="2400">
                <a:solidFill>
                  <a:srgbClr val="0000FF"/>
                </a:solidFill>
              </a:rPr>
              <a:t>=</a:t>
            </a:r>
            <a:r>
              <a:rPr lang="zh-CN" altLang="zh-CN" sz="2400">
                <a:solidFill>
                  <a:srgbClr val="0000FF"/>
                </a:solidFill>
              </a:rPr>
              <a:t>X</a:t>
            </a:r>
          </a:p>
          <a:p>
            <a:pPr marL="0" indent="0">
              <a:spcBef>
                <a:spcPct val="0"/>
              </a:spcBef>
              <a:buFont typeface="Wingdings" pitchFamily="2" charset="2"/>
              <a:buNone/>
            </a:pPr>
            <a:r>
              <a:rPr lang="zh-CN" altLang="zh-CN" sz="2400">
                <a:solidFill>
                  <a:srgbClr val="CC0000"/>
                </a:solidFill>
              </a:rPr>
              <a:t>T2</a:t>
            </a:r>
            <a:r>
              <a:rPr lang="zh-CN" altLang="en-US" sz="2400">
                <a:solidFill>
                  <a:srgbClr val="CC0000"/>
                </a:solidFill>
              </a:rPr>
              <a:t>:  </a:t>
            </a:r>
            <a:r>
              <a:rPr lang="zh-CN" altLang="zh-CN" sz="2400">
                <a:solidFill>
                  <a:srgbClr val="CC0000"/>
                </a:solidFill>
              </a:rPr>
              <a:t>DR</a:t>
            </a:r>
            <a:r>
              <a:rPr lang="zh-CN" altLang="zh-CN" sz="2400">
                <a:solidFill>
                  <a:srgbClr val="CC0000"/>
                </a:solidFill>
                <a:latin typeface="宋体" pitchFamily="2" charset="-122"/>
                <a:ea typeface="宋体" pitchFamily="2" charset="-122"/>
              </a:rPr>
              <a:t>←</a:t>
            </a:r>
            <a:r>
              <a:rPr lang="zh-CN" altLang="zh-CN" sz="2400">
                <a:solidFill>
                  <a:srgbClr val="CC0000"/>
                </a:solidFill>
              </a:rPr>
              <a:t>Memory[AR]，Mread</a:t>
            </a:r>
            <a:endParaRPr lang="zh-CN" altLang="en-US" sz="2400">
              <a:solidFill>
                <a:srgbClr val="CC0000"/>
              </a:solidFill>
            </a:endParaRPr>
          </a:p>
          <a:p>
            <a:pPr marL="0" indent="0">
              <a:spcBef>
                <a:spcPct val="0"/>
              </a:spcBef>
              <a:buFont typeface="Wingdings" pitchFamily="2" charset="2"/>
              <a:buNone/>
            </a:pPr>
            <a:r>
              <a:rPr lang="en-US" altLang="zh-CN" sz="2400"/>
              <a:t>  </a:t>
            </a:r>
            <a:r>
              <a:rPr lang="en-US" altLang="zh-CN" sz="2400">
                <a:solidFill>
                  <a:srgbClr val="0000FF"/>
                </a:solidFill>
              </a:rPr>
              <a:t>;</a:t>
            </a:r>
            <a:r>
              <a:rPr lang="zh-CN" altLang="zh-CN" sz="2400">
                <a:solidFill>
                  <a:srgbClr val="0000FF"/>
                </a:solidFill>
              </a:rPr>
              <a:t>减数所在存储单元的地址传送到DR</a:t>
            </a:r>
          </a:p>
          <a:p>
            <a:pPr marL="0" indent="0">
              <a:spcBef>
                <a:spcPct val="0"/>
              </a:spcBef>
              <a:buFont typeface="Wingdings" pitchFamily="2" charset="2"/>
              <a:buNone/>
            </a:pPr>
            <a:r>
              <a:rPr lang="zh-CN" altLang="zh-CN" sz="2400">
                <a:solidFill>
                  <a:srgbClr val="CC0000"/>
                </a:solidFill>
              </a:rPr>
              <a:t>T3</a:t>
            </a:r>
            <a:r>
              <a:rPr lang="zh-CN" altLang="en-US" sz="2400">
                <a:solidFill>
                  <a:srgbClr val="CC0000"/>
                </a:solidFill>
              </a:rPr>
              <a:t>:  </a:t>
            </a:r>
            <a:r>
              <a:rPr lang="zh-CN" altLang="zh-CN" sz="2400">
                <a:solidFill>
                  <a:srgbClr val="CC0000"/>
                </a:solidFill>
              </a:rPr>
              <a:t>AR</a:t>
            </a:r>
            <a:r>
              <a:rPr lang="zh-CN" altLang="zh-CN" sz="2400">
                <a:solidFill>
                  <a:srgbClr val="CC0000"/>
                </a:solidFill>
                <a:latin typeface="宋体" pitchFamily="2" charset="-122"/>
                <a:ea typeface="宋体" pitchFamily="2" charset="-122"/>
              </a:rPr>
              <a:t>←</a:t>
            </a:r>
            <a:r>
              <a:rPr lang="zh-CN" altLang="zh-CN" sz="2400">
                <a:solidFill>
                  <a:srgbClr val="CC0000"/>
                </a:solidFill>
              </a:rPr>
              <a:t>DR</a:t>
            </a:r>
            <a:r>
              <a:rPr lang="zh-CN" altLang="en-US" sz="2400"/>
              <a:t>		</a:t>
            </a:r>
            <a:r>
              <a:rPr lang="en-US" altLang="zh-CN" sz="2400">
                <a:solidFill>
                  <a:srgbClr val="0000FF"/>
                </a:solidFill>
              </a:rPr>
              <a:t>;</a:t>
            </a:r>
            <a:r>
              <a:rPr lang="zh-CN" altLang="zh-CN" sz="2400">
                <a:solidFill>
                  <a:srgbClr val="0000FF"/>
                </a:solidFill>
              </a:rPr>
              <a:t>DR的内容传送到AR</a:t>
            </a:r>
          </a:p>
          <a:p>
            <a:pPr marL="0" indent="0">
              <a:spcBef>
                <a:spcPct val="0"/>
              </a:spcBef>
              <a:buFont typeface="Wingdings" pitchFamily="2" charset="2"/>
              <a:buNone/>
            </a:pPr>
            <a:r>
              <a:rPr lang="zh-CN" altLang="zh-CN" sz="2400">
                <a:solidFill>
                  <a:srgbClr val="CC0000"/>
                </a:solidFill>
              </a:rPr>
              <a:t>T4</a:t>
            </a:r>
            <a:r>
              <a:rPr lang="zh-CN" altLang="en-US" sz="2400">
                <a:solidFill>
                  <a:srgbClr val="CC0000"/>
                </a:solidFill>
              </a:rPr>
              <a:t>:  </a:t>
            </a:r>
            <a:r>
              <a:rPr lang="zh-CN" altLang="zh-CN" sz="2400">
                <a:solidFill>
                  <a:srgbClr val="CC0000"/>
                </a:solidFill>
              </a:rPr>
              <a:t>DR</a:t>
            </a:r>
            <a:r>
              <a:rPr lang="zh-CN" altLang="zh-CN" sz="2400">
                <a:solidFill>
                  <a:srgbClr val="CC0000"/>
                </a:solidFill>
                <a:latin typeface="宋体" pitchFamily="2" charset="-122"/>
                <a:ea typeface="宋体" pitchFamily="2" charset="-122"/>
              </a:rPr>
              <a:t>←</a:t>
            </a:r>
            <a:r>
              <a:rPr lang="zh-CN" altLang="zh-CN" sz="2400">
                <a:solidFill>
                  <a:srgbClr val="CC0000"/>
                </a:solidFill>
              </a:rPr>
              <a:t>Memory[AR]，Mread</a:t>
            </a:r>
            <a:endParaRPr lang="zh-CN" altLang="en-US" sz="2400">
              <a:solidFill>
                <a:srgbClr val="CC0000"/>
              </a:solidFill>
            </a:endParaRPr>
          </a:p>
          <a:p>
            <a:pPr marL="0" indent="0">
              <a:spcBef>
                <a:spcPct val="0"/>
              </a:spcBef>
              <a:buFont typeface="Wingdings" pitchFamily="2" charset="2"/>
              <a:buNone/>
            </a:pPr>
            <a:r>
              <a:rPr lang="en-US" altLang="zh-CN" sz="2400"/>
              <a:t> </a:t>
            </a:r>
            <a:r>
              <a:rPr lang="en-US" altLang="zh-CN" sz="2400">
                <a:solidFill>
                  <a:srgbClr val="0000FF"/>
                </a:solidFill>
              </a:rPr>
              <a:t> ;</a:t>
            </a:r>
            <a:r>
              <a:rPr lang="zh-CN" altLang="zh-CN" sz="2400">
                <a:solidFill>
                  <a:srgbClr val="0000FF"/>
                </a:solidFill>
              </a:rPr>
              <a:t>再次访问存储单元，读出的减数传送到DR</a:t>
            </a:r>
          </a:p>
          <a:p>
            <a:pPr marL="0" indent="0">
              <a:spcBef>
                <a:spcPct val="0"/>
              </a:spcBef>
              <a:buFont typeface="Wingdings" pitchFamily="2" charset="2"/>
              <a:buNone/>
            </a:pPr>
            <a:r>
              <a:rPr lang="zh-CN" altLang="zh-CN" sz="2400">
                <a:solidFill>
                  <a:srgbClr val="CC0000"/>
                </a:solidFill>
              </a:rPr>
              <a:t>T5</a:t>
            </a:r>
            <a:r>
              <a:rPr lang="zh-CN" altLang="en-US" sz="2400">
                <a:solidFill>
                  <a:srgbClr val="CC0000"/>
                </a:solidFill>
              </a:rPr>
              <a:t>:  </a:t>
            </a:r>
            <a:r>
              <a:rPr lang="zh-CN" altLang="zh-CN" sz="2400">
                <a:solidFill>
                  <a:srgbClr val="CC0000"/>
                </a:solidFill>
              </a:rPr>
              <a:t>Y</a:t>
            </a:r>
            <a:r>
              <a:rPr lang="zh-CN" altLang="zh-CN" sz="2400">
                <a:solidFill>
                  <a:srgbClr val="CC0000"/>
                </a:solidFill>
                <a:latin typeface="宋体" pitchFamily="2" charset="-122"/>
                <a:ea typeface="宋体" pitchFamily="2" charset="-122"/>
              </a:rPr>
              <a:t>←</a:t>
            </a:r>
            <a:r>
              <a:rPr lang="zh-CN" altLang="zh-CN" sz="2400">
                <a:solidFill>
                  <a:srgbClr val="CC0000"/>
                </a:solidFill>
              </a:rPr>
              <a:t>R0</a:t>
            </a:r>
            <a:endParaRPr lang="zh-CN" altLang="en-US" sz="2400">
              <a:solidFill>
                <a:srgbClr val="CC0000"/>
              </a:solidFill>
            </a:endParaRPr>
          </a:p>
          <a:p>
            <a:pPr marL="0" indent="0">
              <a:spcBef>
                <a:spcPct val="0"/>
              </a:spcBef>
              <a:buFont typeface="Wingdings" pitchFamily="2" charset="2"/>
              <a:buNone/>
            </a:pPr>
            <a:r>
              <a:rPr lang="zh-CN" altLang="en-US" sz="2400"/>
              <a:t> </a:t>
            </a:r>
            <a:r>
              <a:rPr lang="zh-CN" altLang="en-US" sz="2400">
                <a:solidFill>
                  <a:srgbClr val="0000FF"/>
                </a:solidFill>
              </a:rPr>
              <a:t> ;</a:t>
            </a:r>
            <a:r>
              <a:rPr lang="zh-CN" altLang="zh-CN" sz="2400">
                <a:solidFill>
                  <a:srgbClr val="0000FF"/>
                </a:solidFill>
              </a:rPr>
              <a:t>将R0中的被减数传送到暂存器Y，假设ALU规定被减数在Y中</a:t>
            </a:r>
          </a:p>
          <a:p>
            <a:pPr marL="0" indent="0">
              <a:spcBef>
                <a:spcPct val="0"/>
              </a:spcBef>
              <a:buFont typeface="Wingdings" pitchFamily="2" charset="2"/>
              <a:buNone/>
            </a:pPr>
            <a:r>
              <a:rPr lang="zh-CN" altLang="zh-CN" sz="2400">
                <a:solidFill>
                  <a:srgbClr val="CC0000"/>
                </a:solidFill>
              </a:rPr>
              <a:t>T6</a:t>
            </a:r>
            <a:r>
              <a:rPr lang="zh-CN" altLang="en-US" sz="2400">
                <a:solidFill>
                  <a:srgbClr val="CC0000"/>
                </a:solidFill>
              </a:rPr>
              <a:t>:  </a:t>
            </a:r>
            <a:r>
              <a:rPr lang="zh-CN" altLang="zh-CN" sz="2400">
                <a:solidFill>
                  <a:srgbClr val="CC0000"/>
                </a:solidFill>
              </a:rPr>
              <a:t>Z</a:t>
            </a:r>
            <a:r>
              <a:rPr lang="zh-CN" altLang="zh-CN" sz="2400">
                <a:solidFill>
                  <a:srgbClr val="CC0000"/>
                </a:solidFill>
                <a:latin typeface="宋体" pitchFamily="2" charset="-122"/>
                <a:ea typeface="宋体" pitchFamily="2" charset="-122"/>
              </a:rPr>
              <a:t>←</a:t>
            </a:r>
            <a:r>
              <a:rPr lang="zh-CN" altLang="zh-CN" sz="2400">
                <a:solidFill>
                  <a:srgbClr val="CC0000"/>
                </a:solidFill>
              </a:rPr>
              <a:t>Y﹣DR</a:t>
            </a:r>
            <a:endParaRPr lang="zh-CN" altLang="en-US" sz="2400">
              <a:solidFill>
                <a:srgbClr val="CC0000"/>
              </a:solidFill>
            </a:endParaRPr>
          </a:p>
          <a:p>
            <a:pPr marL="0" indent="0">
              <a:spcBef>
                <a:spcPct val="0"/>
              </a:spcBef>
              <a:buFont typeface="Wingdings" pitchFamily="2" charset="2"/>
              <a:buNone/>
            </a:pPr>
            <a:r>
              <a:rPr lang="zh-CN" altLang="en-US" sz="2400"/>
              <a:t>  </a:t>
            </a:r>
            <a:r>
              <a:rPr lang="zh-CN" altLang="en-US" sz="2400">
                <a:solidFill>
                  <a:srgbClr val="0000FF"/>
                </a:solidFill>
              </a:rPr>
              <a:t>;</a:t>
            </a:r>
            <a:r>
              <a:rPr lang="zh-CN" altLang="zh-CN" sz="2400">
                <a:solidFill>
                  <a:srgbClr val="0000FF"/>
                </a:solidFill>
              </a:rPr>
              <a:t>Y中被减数和DR中减数加载至ALU做减法，结果暂存于Z</a:t>
            </a:r>
          </a:p>
          <a:p>
            <a:pPr marL="0" indent="0">
              <a:spcBef>
                <a:spcPct val="0"/>
              </a:spcBef>
              <a:buFont typeface="Wingdings" pitchFamily="2" charset="2"/>
              <a:buNone/>
            </a:pPr>
            <a:r>
              <a:rPr lang="zh-CN" altLang="zh-CN" sz="2400">
                <a:solidFill>
                  <a:srgbClr val="CC0000"/>
                </a:solidFill>
              </a:rPr>
              <a:t>T7</a:t>
            </a:r>
            <a:r>
              <a:rPr lang="zh-CN" altLang="en-US" sz="2400">
                <a:solidFill>
                  <a:srgbClr val="CC0000"/>
                </a:solidFill>
              </a:rPr>
              <a:t>:  </a:t>
            </a:r>
            <a:r>
              <a:rPr lang="zh-CN" altLang="zh-CN" sz="2400">
                <a:solidFill>
                  <a:srgbClr val="CC0000"/>
                </a:solidFill>
              </a:rPr>
              <a:t>R0</a:t>
            </a:r>
            <a:r>
              <a:rPr lang="zh-CN" altLang="zh-CN" sz="2400">
                <a:solidFill>
                  <a:srgbClr val="CC0000"/>
                </a:solidFill>
                <a:latin typeface="宋体" pitchFamily="2" charset="-122"/>
                <a:ea typeface="宋体" pitchFamily="2" charset="-122"/>
              </a:rPr>
              <a:t>←</a:t>
            </a:r>
            <a:r>
              <a:rPr lang="zh-CN" altLang="zh-CN" sz="2400">
                <a:solidFill>
                  <a:srgbClr val="CC0000"/>
                </a:solidFill>
              </a:rPr>
              <a:t>Z</a:t>
            </a:r>
            <a:r>
              <a:rPr lang="zh-CN" altLang="en-US" sz="2400"/>
              <a:t>		</a:t>
            </a:r>
            <a:r>
              <a:rPr lang="en-US" altLang="zh-CN" sz="2400">
                <a:solidFill>
                  <a:srgbClr val="0000FF"/>
                </a:solidFill>
              </a:rPr>
              <a:t>;</a:t>
            </a:r>
            <a:r>
              <a:rPr lang="zh-CN" altLang="zh-CN" sz="2400">
                <a:solidFill>
                  <a:srgbClr val="0000FF"/>
                </a:solidFill>
              </a:rPr>
              <a:t>将暂存器Z的内容传送到R0中</a:t>
            </a:r>
          </a:p>
        </p:txBody>
      </p:sp>
      <p:sp>
        <p:nvSpPr>
          <p:cNvPr id="1117189" name="AutoShape 5">
            <a:hlinkClick r:id="rId2" action="ppaction://hlinksldjump" highlightClick="1"/>
          </p:cNvPr>
          <p:cNvSpPr>
            <a:spLocks noChangeArrowheads="1"/>
          </p:cNvSpPr>
          <p:nvPr/>
        </p:nvSpPr>
        <p:spPr bwMode="auto">
          <a:xfrm>
            <a:off x="7824788" y="16954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D093736-55C2-43CD-AA77-47CC4D5AE203}" type="slidenum">
              <a:rPr lang="zh-CN" altLang="en-US"/>
              <a:pPr/>
              <a:t>27</a:t>
            </a:fld>
            <a:endParaRPr lang="en-US" altLang="zh-CN"/>
          </a:p>
        </p:txBody>
      </p:sp>
      <p:sp>
        <p:nvSpPr>
          <p:cNvPr id="1118210"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8211"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a:t>（</a:t>
            </a:r>
            <a:r>
              <a:rPr lang="en-US" altLang="zh-CN"/>
              <a:t>6</a:t>
            </a:r>
            <a:r>
              <a:rPr lang="zh-CN" altLang="en-US"/>
              <a:t>） </a:t>
            </a:r>
            <a:r>
              <a:rPr lang="en-US" altLang="zh-CN"/>
              <a:t>IN  R0</a:t>
            </a:r>
            <a:r>
              <a:rPr lang="zh-CN" altLang="en-US"/>
              <a:t>，</a:t>
            </a:r>
            <a:r>
              <a:rPr lang="en-US" altLang="zh-CN"/>
              <a:t>P</a:t>
            </a:r>
          </a:p>
          <a:p>
            <a:pPr marL="0" indent="0">
              <a:buFont typeface="Wingdings" pitchFamily="2" charset="2"/>
              <a:buNone/>
            </a:pPr>
            <a:r>
              <a:rPr lang="zh-CN" altLang="en-US" sz="2400"/>
              <a:t>从</a:t>
            </a:r>
            <a:r>
              <a:rPr lang="en-US" altLang="zh-CN" sz="2400"/>
              <a:t>I/O</a:t>
            </a:r>
            <a:r>
              <a:rPr lang="zh-CN" altLang="en-US" sz="2400"/>
              <a:t>地址为</a:t>
            </a:r>
            <a:r>
              <a:rPr lang="en-US" altLang="zh-CN" sz="2400"/>
              <a:t>P</a:t>
            </a:r>
            <a:r>
              <a:rPr lang="zh-CN" altLang="en-US" sz="2400"/>
              <a:t>的</a:t>
            </a:r>
            <a:r>
              <a:rPr lang="en-US" altLang="zh-CN" sz="2400"/>
              <a:t>I/O</a:t>
            </a:r>
            <a:r>
              <a:rPr lang="zh-CN" altLang="en-US" sz="2400"/>
              <a:t>设备</a:t>
            </a:r>
            <a:r>
              <a:rPr lang="en-US" altLang="zh-CN" sz="2400">
                <a:latin typeface="宋体" pitchFamily="2" charset="-122"/>
                <a:ea typeface="宋体" pitchFamily="2" charset="-122"/>
              </a:rPr>
              <a:t>(</a:t>
            </a:r>
            <a:r>
              <a:rPr lang="zh-CN" altLang="en-US" sz="2400"/>
              <a:t>接口</a:t>
            </a:r>
            <a:r>
              <a:rPr lang="en-US" altLang="zh-CN" sz="2400">
                <a:latin typeface="宋体" pitchFamily="2" charset="-122"/>
                <a:ea typeface="宋体" pitchFamily="2" charset="-122"/>
              </a:rPr>
              <a:t>)</a:t>
            </a:r>
            <a:r>
              <a:rPr lang="zh-CN" altLang="en-US" sz="2400"/>
              <a:t>中输入数据并存入寄存器</a:t>
            </a:r>
            <a:r>
              <a:rPr lang="en-US" altLang="zh-CN" sz="2400"/>
              <a:t>R0</a:t>
            </a:r>
            <a:r>
              <a:rPr lang="zh-CN" altLang="en-US" sz="2400"/>
              <a:t>中。</a:t>
            </a:r>
          </a:p>
          <a:p>
            <a:pPr marL="0" indent="0">
              <a:buFont typeface="Wingdings" pitchFamily="2" charset="2"/>
              <a:buNone/>
            </a:pPr>
            <a:r>
              <a:rPr lang="zh-CN" altLang="en-US" sz="2400"/>
              <a:t>执行周期的微操作序列：</a:t>
            </a:r>
          </a:p>
          <a:p>
            <a:pPr marL="0" indent="0">
              <a:buFont typeface="Wingdings" pitchFamily="2" charset="2"/>
              <a:buNone/>
            </a:pPr>
            <a:r>
              <a:rPr lang="en-US" altLang="zh-CN" sz="2400"/>
              <a:t>   </a:t>
            </a:r>
            <a:r>
              <a:rPr lang="en-US" altLang="zh-CN" sz="2400">
                <a:solidFill>
                  <a:srgbClr val="CC0000"/>
                </a:solidFill>
              </a:rPr>
              <a:t>T1:  AR</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zh-CN" altLang="en-US" sz="2400">
                <a:solidFill>
                  <a:srgbClr val="CC0000"/>
                </a:solidFill>
              </a:rPr>
              <a:t>地址字段</a:t>
            </a:r>
            <a:r>
              <a:rPr lang="en-US" altLang="zh-CN" sz="2400">
                <a:solidFill>
                  <a:srgbClr val="CC0000"/>
                </a:solidFill>
              </a:rPr>
              <a:t>)</a:t>
            </a:r>
          </a:p>
          <a:p>
            <a:pPr marL="0" indent="0">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将指令中的</a:t>
            </a:r>
            <a:r>
              <a:rPr lang="en-US" altLang="zh-CN" sz="2400">
                <a:solidFill>
                  <a:srgbClr val="0000FF"/>
                </a:solidFill>
              </a:rPr>
              <a:t>I/O</a:t>
            </a:r>
            <a:r>
              <a:rPr lang="zh-CN" altLang="en-US" sz="2400">
                <a:solidFill>
                  <a:srgbClr val="0000FF"/>
                </a:solidFill>
              </a:rPr>
              <a:t>地址</a:t>
            </a:r>
            <a:r>
              <a:rPr lang="en-US" altLang="zh-CN" sz="2400">
                <a:solidFill>
                  <a:srgbClr val="0000FF"/>
                </a:solidFill>
              </a:rPr>
              <a:t>P</a:t>
            </a:r>
            <a:r>
              <a:rPr lang="zh-CN" altLang="en-US" sz="2400">
                <a:solidFill>
                  <a:srgbClr val="0000FF"/>
                </a:solidFill>
              </a:rPr>
              <a:t>传送到</a:t>
            </a:r>
            <a:r>
              <a:rPr lang="en-US" altLang="zh-CN" sz="2400">
                <a:solidFill>
                  <a:srgbClr val="0000FF"/>
                </a:solidFill>
              </a:rPr>
              <a:t>AR</a:t>
            </a:r>
            <a:r>
              <a:rPr lang="zh-CN" altLang="en-US" sz="2400">
                <a:solidFill>
                  <a:srgbClr val="0000FF"/>
                </a:solidFill>
              </a:rPr>
              <a:t>，</a:t>
            </a:r>
            <a:r>
              <a:rPr lang="en-US" altLang="zh-CN" sz="2400">
                <a:solidFill>
                  <a:srgbClr val="0000FF"/>
                </a:solidFill>
              </a:rPr>
              <a:t>IR</a:t>
            </a:r>
            <a:r>
              <a:rPr lang="en-US" altLang="zh-CN" sz="2400">
                <a:solidFill>
                  <a:srgbClr val="0000FF"/>
                </a:solidFill>
                <a:latin typeface="宋体" pitchFamily="2" charset="-122"/>
                <a:ea typeface="宋体" pitchFamily="2" charset="-122"/>
              </a:rPr>
              <a:t>(</a:t>
            </a:r>
            <a:r>
              <a:rPr lang="zh-CN" altLang="en-US" sz="2400">
                <a:solidFill>
                  <a:srgbClr val="0000FF"/>
                </a:solidFill>
              </a:rPr>
              <a:t>地址字段</a:t>
            </a:r>
            <a:r>
              <a:rPr lang="en-US" altLang="zh-CN" sz="2400">
                <a:solidFill>
                  <a:srgbClr val="0000FF"/>
                </a:solidFill>
                <a:latin typeface="宋体" pitchFamily="2" charset="-122"/>
                <a:ea typeface="宋体" pitchFamily="2" charset="-122"/>
              </a:rPr>
              <a:t>)</a:t>
            </a:r>
            <a:r>
              <a:rPr lang="zh-CN" altLang="en-US" sz="2400">
                <a:solidFill>
                  <a:srgbClr val="0000FF"/>
                </a:solidFill>
                <a:ea typeface="宋体" pitchFamily="2" charset="-122"/>
              </a:rPr>
              <a:t>＝</a:t>
            </a:r>
            <a:r>
              <a:rPr lang="en-US" altLang="zh-CN" sz="2400">
                <a:solidFill>
                  <a:srgbClr val="0000FF"/>
                </a:solidFill>
              </a:rPr>
              <a:t>P</a:t>
            </a:r>
          </a:p>
          <a:p>
            <a:pPr marL="0" indent="0">
              <a:buFont typeface="Wingdings" pitchFamily="2" charset="2"/>
              <a:buNone/>
            </a:pPr>
            <a:r>
              <a:rPr lang="en-US" altLang="zh-CN" sz="2400"/>
              <a:t>   </a:t>
            </a:r>
            <a:r>
              <a:rPr lang="en-US" altLang="zh-CN" sz="2400">
                <a:solidFill>
                  <a:srgbClr val="CC0000"/>
                </a:solidFill>
              </a:rPr>
              <a:t>T2:  DR</a:t>
            </a:r>
            <a:r>
              <a:rPr lang="en-US" altLang="zh-CN" sz="2400">
                <a:solidFill>
                  <a:srgbClr val="CC0000"/>
                </a:solidFill>
                <a:latin typeface="宋体" pitchFamily="2" charset="-122"/>
                <a:ea typeface="宋体" pitchFamily="2" charset="-122"/>
              </a:rPr>
              <a:t>←</a:t>
            </a:r>
            <a:r>
              <a:rPr lang="en-US" altLang="zh-CN" sz="2400">
                <a:solidFill>
                  <a:srgbClr val="CC0000"/>
                </a:solidFill>
              </a:rPr>
              <a:t>IO[AR]</a:t>
            </a:r>
            <a:r>
              <a:rPr lang="zh-CN" altLang="en-US" sz="2400">
                <a:solidFill>
                  <a:srgbClr val="CC0000"/>
                </a:solidFill>
              </a:rPr>
              <a:t>，</a:t>
            </a:r>
            <a:r>
              <a:rPr lang="en-US" altLang="zh-CN" sz="2400">
                <a:solidFill>
                  <a:srgbClr val="CC0000"/>
                </a:solidFill>
              </a:rPr>
              <a:t>IOread</a:t>
            </a:r>
          </a:p>
          <a:p>
            <a:pPr marL="0" indent="0">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从</a:t>
            </a:r>
            <a:r>
              <a:rPr lang="en-US" altLang="zh-CN" sz="2400">
                <a:solidFill>
                  <a:srgbClr val="0000FF"/>
                </a:solidFill>
              </a:rPr>
              <a:t>I/O</a:t>
            </a:r>
            <a:r>
              <a:rPr lang="zh-CN" altLang="en-US" sz="2400">
                <a:solidFill>
                  <a:srgbClr val="0000FF"/>
                </a:solidFill>
              </a:rPr>
              <a:t>设备</a:t>
            </a:r>
            <a:r>
              <a:rPr lang="en-US" altLang="zh-CN" sz="2400">
                <a:solidFill>
                  <a:srgbClr val="0000FF"/>
                </a:solidFill>
                <a:latin typeface="宋体" pitchFamily="2" charset="-122"/>
                <a:ea typeface="宋体" pitchFamily="2" charset="-122"/>
              </a:rPr>
              <a:t>(</a:t>
            </a:r>
            <a:r>
              <a:rPr lang="zh-CN" altLang="en-US" sz="2400">
                <a:solidFill>
                  <a:srgbClr val="0000FF"/>
                </a:solidFill>
              </a:rPr>
              <a:t>接口</a:t>
            </a:r>
            <a:r>
              <a:rPr lang="en-US" altLang="zh-CN" sz="2400">
                <a:solidFill>
                  <a:srgbClr val="0000FF"/>
                </a:solidFill>
                <a:latin typeface="宋体" pitchFamily="2" charset="-122"/>
                <a:ea typeface="宋体" pitchFamily="2" charset="-122"/>
              </a:rPr>
              <a:t>)</a:t>
            </a:r>
            <a:r>
              <a:rPr lang="zh-CN" altLang="en-US" sz="2400">
                <a:solidFill>
                  <a:srgbClr val="0000FF"/>
                </a:solidFill>
              </a:rPr>
              <a:t>中输入的数据传送到</a:t>
            </a:r>
            <a:r>
              <a:rPr lang="en-US" altLang="zh-CN" sz="2400">
                <a:solidFill>
                  <a:srgbClr val="0000FF"/>
                </a:solidFill>
              </a:rPr>
              <a:t>DR</a:t>
            </a:r>
          </a:p>
          <a:p>
            <a:pPr marL="0" indent="0">
              <a:buFont typeface="Wingdings" pitchFamily="2" charset="2"/>
              <a:buNone/>
            </a:pPr>
            <a:r>
              <a:rPr lang="en-US" altLang="zh-CN" sz="2400"/>
              <a:t>  </a:t>
            </a:r>
            <a:r>
              <a:rPr lang="en-US" altLang="zh-CN" sz="2400">
                <a:solidFill>
                  <a:srgbClr val="CC0000"/>
                </a:solidFill>
              </a:rPr>
              <a:t> T3:  R0</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en-US" altLang="zh-CN" sz="2400"/>
              <a:t>		</a:t>
            </a:r>
            <a:r>
              <a:rPr lang="en-US" altLang="zh-CN" sz="2400">
                <a:solidFill>
                  <a:srgbClr val="0000FF"/>
                </a:solidFill>
              </a:rPr>
              <a:t>;DR</a:t>
            </a:r>
            <a:r>
              <a:rPr lang="zh-CN" altLang="en-US" sz="2400">
                <a:solidFill>
                  <a:srgbClr val="0000FF"/>
                </a:solidFill>
              </a:rPr>
              <a:t>的内容传送到</a:t>
            </a:r>
            <a:r>
              <a:rPr lang="en-US" altLang="zh-CN" sz="2400">
                <a:solidFill>
                  <a:srgbClr val="0000FF"/>
                </a:solidFill>
              </a:rPr>
              <a:t>R0</a:t>
            </a:r>
            <a:endParaRPr lang="zh-CN" altLang="zh-CN" sz="2400">
              <a:solidFill>
                <a:srgbClr val="0000FF"/>
              </a:solidFill>
            </a:endParaRPr>
          </a:p>
        </p:txBody>
      </p:sp>
      <p:sp>
        <p:nvSpPr>
          <p:cNvPr id="1118212"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18213"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800D415-0D5E-4DF2-A263-96D50A98168B}" type="slidenum">
              <a:rPr lang="zh-CN" altLang="en-US"/>
              <a:pPr/>
              <a:t>28</a:t>
            </a:fld>
            <a:endParaRPr lang="en-US" altLang="zh-CN"/>
          </a:p>
        </p:txBody>
      </p:sp>
      <p:sp>
        <p:nvSpPr>
          <p:cNvPr id="1119234"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19235"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a:t>（</a:t>
            </a:r>
            <a:r>
              <a:rPr lang="en-US" altLang="zh-CN"/>
              <a:t>7</a:t>
            </a:r>
            <a:r>
              <a:rPr lang="zh-CN" altLang="en-US"/>
              <a:t>） </a:t>
            </a:r>
            <a:r>
              <a:rPr lang="en-US" altLang="zh-CN"/>
              <a:t>OUT  P</a:t>
            </a:r>
            <a:r>
              <a:rPr lang="zh-CN" altLang="en-US"/>
              <a:t>，</a:t>
            </a:r>
            <a:r>
              <a:rPr lang="en-US" altLang="zh-CN"/>
              <a:t>R0</a:t>
            </a:r>
          </a:p>
          <a:p>
            <a:pPr marL="0" indent="0">
              <a:buFont typeface="Wingdings" pitchFamily="2" charset="2"/>
              <a:buNone/>
            </a:pPr>
            <a:r>
              <a:rPr lang="zh-CN" altLang="en-US" sz="2400"/>
              <a:t>将寄存器</a:t>
            </a:r>
            <a:r>
              <a:rPr lang="en-US" altLang="zh-CN" sz="2400"/>
              <a:t>R0</a:t>
            </a:r>
            <a:r>
              <a:rPr lang="zh-CN" altLang="en-US" sz="2400"/>
              <a:t>中的数据输出到</a:t>
            </a:r>
            <a:r>
              <a:rPr lang="en-US" altLang="zh-CN" sz="2400"/>
              <a:t>I/O</a:t>
            </a:r>
            <a:r>
              <a:rPr lang="zh-CN" altLang="en-US" sz="2400"/>
              <a:t>地址为</a:t>
            </a:r>
            <a:r>
              <a:rPr lang="en-US" altLang="zh-CN" sz="2400"/>
              <a:t>P</a:t>
            </a:r>
            <a:r>
              <a:rPr lang="zh-CN" altLang="en-US" sz="2400"/>
              <a:t>的</a:t>
            </a:r>
            <a:r>
              <a:rPr lang="en-US" altLang="zh-CN" sz="2400"/>
              <a:t>I/O</a:t>
            </a:r>
            <a:r>
              <a:rPr lang="zh-CN" altLang="en-US" sz="2400"/>
              <a:t>设备</a:t>
            </a:r>
            <a:r>
              <a:rPr lang="en-US" altLang="zh-CN" sz="2400">
                <a:latin typeface="宋体" pitchFamily="2" charset="-122"/>
                <a:ea typeface="宋体" pitchFamily="2" charset="-122"/>
              </a:rPr>
              <a:t>(</a:t>
            </a:r>
            <a:r>
              <a:rPr lang="zh-CN" altLang="en-US" sz="2400"/>
              <a:t>接口</a:t>
            </a:r>
            <a:r>
              <a:rPr lang="en-US" altLang="zh-CN" sz="2400">
                <a:latin typeface="宋体" pitchFamily="2" charset="-122"/>
                <a:ea typeface="宋体" pitchFamily="2" charset="-122"/>
              </a:rPr>
              <a:t>)</a:t>
            </a:r>
            <a:r>
              <a:rPr lang="zh-CN" altLang="en-US" sz="2400"/>
              <a:t>中。</a:t>
            </a:r>
          </a:p>
          <a:p>
            <a:pPr marL="0" indent="0">
              <a:buFont typeface="Wingdings" pitchFamily="2" charset="2"/>
              <a:buNone/>
            </a:pPr>
            <a:r>
              <a:rPr lang="zh-CN" altLang="en-US" sz="2400"/>
              <a:t>执行周期的微操作序列：</a:t>
            </a:r>
          </a:p>
          <a:p>
            <a:pPr marL="0" indent="0">
              <a:buFont typeface="Wingdings" pitchFamily="2" charset="2"/>
              <a:buNone/>
            </a:pPr>
            <a:r>
              <a:rPr lang="en-US" altLang="zh-CN" sz="2400"/>
              <a:t>   </a:t>
            </a:r>
            <a:r>
              <a:rPr lang="en-US" altLang="zh-CN" sz="2400">
                <a:solidFill>
                  <a:srgbClr val="CC0000"/>
                </a:solidFill>
              </a:rPr>
              <a:t> T1</a:t>
            </a:r>
            <a:r>
              <a:rPr lang="zh-CN" altLang="en-US" sz="2400">
                <a:solidFill>
                  <a:srgbClr val="CC0000"/>
                </a:solidFill>
              </a:rPr>
              <a:t>：</a:t>
            </a:r>
            <a:r>
              <a:rPr lang="en-US" altLang="zh-CN" sz="2400">
                <a:solidFill>
                  <a:srgbClr val="CC0000"/>
                </a:solidFill>
              </a:rPr>
              <a:t>AR</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en-US" altLang="zh-CN" sz="2400">
                <a:solidFill>
                  <a:srgbClr val="CC0000"/>
                </a:solidFill>
                <a:latin typeface="宋体" pitchFamily="2" charset="-122"/>
                <a:ea typeface="宋体" pitchFamily="2" charset="-122"/>
              </a:rPr>
              <a:t>(</a:t>
            </a:r>
            <a:r>
              <a:rPr lang="zh-CN" altLang="en-US" sz="2400">
                <a:solidFill>
                  <a:srgbClr val="CC0000"/>
                </a:solidFill>
              </a:rPr>
              <a:t>地址字段</a:t>
            </a:r>
            <a:r>
              <a:rPr lang="en-US" altLang="zh-CN" sz="2400">
                <a:solidFill>
                  <a:srgbClr val="CC0000"/>
                </a:solidFill>
                <a:latin typeface="宋体" pitchFamily="2" charset="-122"/>
                <a:ea typeface="宋体" pitchFamily="2" charset="-122"/>
              </a:rPr>
              <a:t>)</a:t>
            </a:r>
          </a:p>
          <a:p>
            <a:pPr marL="0" indent="0">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将指令中的</a:t>
            </a:r>
            <a:r>
              <a:rPr lang="en-US" altLang="zh-CN" sz="2400">
                <a:solidFill>
                  <a:srgbClr val="0000FF"/>
                </a:solidFill>
              </a:rPr>
              <a:t>I/O</a:t>
            </a:r>
            <a:r>
              <a:rPr lang="zh-CN" altLang="en-US" sz="2400">
                <a:solidFill>
                  <a:srgbClr val="0000FF"/>
                </a:solidFill>
              </a:rPr>
              <a:t>地址</a:t>
            </a:r>
            <a:r>
              <a:rPr lang="en-US" altLang="zh-CN" sz="2400">
                <a:solidFill>
                  <a:srgbClr val="0000FF"/>
                </a:solidFill>
              </a:rPr>
              <a:t>P</a:t>
            </a:r>
            <a:r>
              <a:rPr lang="zh-CN" altLang="en-US" sz="2400">
                <a:solidFill>
                  <a:srgbClr val="0000FF"/>
                </a:solidFill>
              </a:rPr>
              <a:t>传送到</a:t>
            </a:r>
            <a:r>
              <a:rPr lang="en-US" altLang="zh-CN" sz="2400">
                <a:solidFill>
                  <a:srgbClr val="0000FF"/>
                </a:solidFill>
              </a:rPr>
              <a:t>AR</a:t>
            </a:r>
            <a:r>
              <a:rPr lang="zh-CN" altLang="en-US" sz="2400">
                <a:solidFill>
                  <a:srgbClr val="0000FF"/>
                </a:solidFill>
              </a:rPr>
              <a:t>，</a:t>
            </a:r>
            <a:r>
              <a:rPr lang="en-US" altLang="zh-CN" sz="2400">
                <a:solidFill>
                  <a:srgbClr val="0000FF"/>
                </a:solidFill>
              </a:rPr>
              <a:t>IR</a:t>
            </a:r>
            <a:r>
              <a:rPr lang="en-US" altLang="zh-CN" sz="2400">
                <a:solidFill>
                  <a:srgbClr val="0000FF"/>
                </a:solidFill>
                <a:latin typeface="宋体" pitchFamily="2" charset="-122"/>
                <a:ea typeface="宋体" pitchFamily="2" charset="-122"/>
              </a:rPr>
              <a:t>(</a:t>
            </a:r>
            <a:r>
              <a:rPr lang="zh-CN" altLang="en-US" sz="2400">
                <a:solidFill>
                  <a:srgbClr val="0000FF"/>
                </a:solidFill>
              </a:rPr>
              <a:t>地址字段</a:t>
            </a:r>
            <a:r>
              <a:rPr lang="en-US" altLang="zh-CN" sz="2400">
                <a:solidFill>
                  <a:srgbClr val="0000FF"/>
                </a:solidFill>
                <a:latin typeface="宋体" pitchFamily="2" charset="-122"/>
                <a:ea typeface="宋体" pitchFamily="2" charset="-122"/>
              </a:rPr>
              <a:t>)</a:t>
            </a:r>
            <a:r>
              <a:rPr lang="zh-CN" altLang="en-US" sz="2400">
                <a:solidFill>
                  <a:srgbClr val="0000FF"/>
                </a:solidFill>
                <a:latin typeface="宋体" pitchFamily="2" charset="-122"/>
                <a:ea typeface="宋体" pitchFamily="2" charset="-122"/>
              </a:rPr>
              <a:t>＝</a:t>
            </a:r>
            <a:r>
              <a:rPr lang="en-US" altLang="zh-CN" sz="2400">
                <a:solidFill>
                  <a:srgbClr val="0000FF"/>
                </a:solidFill>
              </a:rPr>
              <a:t>P</a:t>
            </a:r>
          </a:p>
          <a:p>
            <a:pPr marL="0" indent="0">
              <a:buFont typeface="Wingdings" pitchFamily="2" charset="2"/>
              <a:buNone/>
            </a:pPr>
            <a:r>
              <a:rPr lang="en-US" altLang="zh-CN" sz="2400"/>
              <a:t>    </a:t>
            </a:r>
            <a:r>
              <a:rPr lang="en-US" altLang="zh-CN" sz="2400">
                <a:solidFill>
                  <a:srgbClr val="CC0000"/>
                </a:solidFill>
              </a:rPr>
              <a:t>T2</a:t>
            </a:r>
            <a:r>
              <a:rPr lang="zh-CN" altLang="en-US" sz="2400">
                <a:solidFill>
                  <a:srgbClr val="CC0000"/>
                </a:solidFill>
              </a:rPr>
              <a:t>：</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R0</a:t>
            </a:r>
            <a:r>
              <a:rPr lang="en-US" altLang="zh-CN" sz="2400"/>
              <a:t>		</a:t>
            </a:r>
            <a:r>
              <a:rPr lang="en-US" altLang="zh-CN" sz="2400">
                <a:solidFill>
                  <a:srgbClr val="0000FF"/>
                </a:solidFill>
              </a:rPr>
              <a:t>;R0</a:t>
            </a:r>
            <a:r>
              <a:rPr lang="zh-CN" altLang="en-US" sz="2400">
                <a:solidFill>
                  <a:srgbClr val="0000FF"/>
                </a:solidFill>
              </a:rPr>
              <a:t>的内容传送到</a:t>
            </a:r>
            <a:r>
              <a:rPr lang="en-US" altLang="zh-CN" sz="2400">
                <a:solidFill>
                  <a:srgbClr val="0000FF"/>
                </a:solidFill>
              </a:rPr>
              <a:t>DR</a:t>
            </a:r>
          </a:p>
          <a:p>
            <a:pPr marL="0" indent="0">
              <a:buFont typeface="Wingdings" pitchFamily="2" charset="2"/>
              <a:buNone/>
            </a:pPr>
            <a:r>
              <a:rPr lang="en-US" altLang="zh-CN" sz="2400"/>
              <a:t>   </a:t>
            </a:r>
            <a:r>
              <a:rPr lang="en-US" altLang="zh-CN" sz="2400">
                <a:solidFill>
                  <a:srgbClr val="CC0000"/>
                </a:solidFill>
              </a:rPr>
              <a:t> T3</a:t>
            </a:r>
            <a:r>
              <a:rPr lang="zh-CN" altLang="en-US" sz="2400">
                <a:solidFill>
                  <a:srgbClr val="CC0000"/>
                </a:solidFill>
              </a:rPr>
              <a:t>：</a:t>
            </a:r>
            <a:r>
              <a:rPr lang="en-US" altLang="zh-CN" sz="2400">
                <a:solidFill>
                  <a:srgbClr val="CC0000"/>
                </a:solidFill>
              </a:rPr>
              <a:t>IO[AR]</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zh-CN" altLang="en-US" sz="2400">
                <a:solidFill>
                  <a:srgbClr val="CC0000"/>
                </a:solidFill>
              </a:rPr>
              <a:t>，</a:t>
            </a:r>
            <a:r>
              <a:rPr lang="en-US" altLang="zh-CN" sz="2400">
                <a:solidFill>
                  <a:srgbClr val="CC0000"/>
                </a:solidFill>
              </a:rPr>
              <a:t>IOwrite</a:t>
            </a:r>
          </a:p>
          <a:p>
            <a:pPr marL="0" indent="0">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DR</a:t>
            </a:r>
            <a:r>
              <a:rPr lang="zh-CN" altLang="en-US" sz="2400">
                <a:solidFill>
                  <a:srgbClr val="0000FF"/>
                </a:solidFill>
              </a:rPr>
              <a:t>的内容输出至指定的</a:t>
            </a:r>
            <a:r>
              <a:rPr lang="en-US" altLang="zh-CN" sz="2400">
                <a:solidFill>
                  <a:srgbClr val="0000FF"/>
                </a:solidFill>
              </a:rPr>
              <a:t>I/O</a:t>
            </a:r>
            <a:r>
              <a:rPr lang="zh-CN" altLang="en-US" sz="2400">
                <a:solidFill>
                  <a:srgbClr val="0000FF"/>
                </a:solidFill>
              </a:rPr>
              <a:t>设备</a:t>
            </a:r>
            <a:r>
              <a:rPr lang="en-US" altLang="zh-CN" sz="2400">
                <a:solidFill>
                  <a:srgbClr val="0000FF"/>
                </a:solidFill>
                <a:latin typeface="宋体" pitchFamily="2" charset="-122"/>
                <a:ea typeface="宋体" pitchFamily="2" charset="-122"/>
              </a:rPr>
              <a:t>(</a:t>
            </a:r>
            <a:r>
              <a:rPr lang="zh-CN" altLang="en-US" sz="2400">
                <a:solidFill>
                  <a:srgbClr val="0000FF"/>
                </a:solidFill>
              </a:rPr>
              <a:t>接口</a:t>
            </a:r>
            <a:r>
              <a:rPr lang="en-US" altLang="zh-CN" sz="2400">
                <a:solidFill>
                  <a:srgbClr val="0000FF"/>
                </a:solidFill>
                <a:latin typeface="宋体" pitchFamily="2" charset="-122"/>
                <a:ea typeface="宋体" pitchFamily="2" charset="-122"/>
              </a:rPr>
              <a:t>)</a:t>
            </a:r>
            <a:r>
              <a:rPr lang="zh-CN" altLang="en-US" sz="2400">
                <a:solidFill>
                  <a:srgbClr val="0000FF"/>
                </a:solidFill>
              </a:rPr>
              <a:t>中</a:t>
            </a:r>
            <a:endParaRPr lang="zh-CN" altLang="zh-CN" sz="2400">
              <a:solidFill>
                <a:srgbClr val="0000FF"/>
              </a:solidFill>
            </a:endParaRPr>
          </a:p>
        </p:txBody>
      </p:sp>
      <p:sp>
        <p:nvSpPr>
          <p:cNvPr id="1119236"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19237"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FBF134F-14CC-4B5C-89D3-0E76D871BFC0}" type="slidenum">
              <a:rPr lang="zh-CN" altLang="en-US"/>
              <a:pPr/>
              <a:t>29</a:t>
            </a:fld>
            <a:endParaRPr lang="en-US" altLang="zh-CN"/>
          </a:p>
        </p:txBody>
      </p:sp>
      <p:sp>
        <p:nvSpPr>
          <p:cNvPr id="1120258"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20259"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a:t>（</a:t>
            </a:r>
            <a:r>
              <a:rPr lang="en-US" altLang="zh-CN"/>
              <a:t>8</a:t>
            </a:r>
            <a:r>
              <a:rPr lang="zh-CN" altLang="en-US"/>
              <a:t>） </a:t>
            </a:r>
            <a:r>
              <a:rPr lang="en-US" altLang="zh-CN"/>
              <a:t>JUMP  X</a:t>
            </a:r>
          </a:p>
          <a:p>
            <a:pPr marL="0" indent="0">
              <a:buFont typeface="Wingdings" pitchFamily="2" charset="2"/>
              <a:buNone/>
            </a:pPr>
            <a:r>
              <a:rPr lang="zh-CN" altLang="en-US" sz="2400"/>
              <a:t>无条件跳转指令，实现将程序执行地址从当前跳转指令所在位置转移到存储器地址为</a:t>
            </a:r>
            <a:r>
              <a:rPr lang="en-US" altLang="zh-CN" sz="2400"/>
              <a:t>X</a:t>
            </a:r>
            <a:r>
              <a:rPr lang="zh-CN" altLang="en-US" sz="2400"/>
              <a:t>处。</a:t>
            </a:r>
          </a:p>
          <a:p>
            <a:pPr marL="0" indent="0">
              <a:buFont typeface="Wingdings" pitchFamily="2" charset="2"/>
              <a:buNone/>
            </a:pPr>
            <a:r>
              <a:rPr lang="zh-CN" altLang="en-US" sz="2400"/>
              <a:t>执行周期的微操作序列：</a:t>
            </a:r>
          </a:p>
          <a:p>
            <a:pPr marL="0" indent="0">
              <a:buFont typeface="Wingdings" pitchFamily="2" charset="2"/>
              <a:buNone/>
            </a:pPr>
            <a:r>
              <a:rPr lang="en-US" altLang="zh-CN" sz="2400"/>
              <a:t>   </a:t>
            </a:r>
            <a:r>
              <a:rPr lang="en-US" altLang="zh-CN" sz="2400">
                <a:solidFill>
                  <a:srgbClr val="CC0000"/>
                </a:solidFill>
              </a:rPr>
              <a:t> T1</a:t>
            </a:r>
            <a:r>
              <a:rPr lang="zh-CN" altLang="en-US" sz="2400">
                <a:solidFill>
                  <a:srgbClr val="CC0000"/>
                </a:solidFill>
              </a:rPr>
              <a:t>：</a:t>
            </a:r>
            <a:r>
              <a:rPr lang="en-US" altLang="zh-CN" sz="2400">
                <a:solidFill>
                  <a:srgbClr val="CC0000"/>
                </a:solidFill>
              </a:rPr>
              <a:t>PC</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en-US" altLang="zh-CN" sz="2400">
                <a:solidFill>
                  <a:srgbClr val="CC0000"/>
                </a:solidFill>
                <a:latin typeface="宋体" pitchFamily="2" charset="-122"/>
                <a:ea typeface="宋体" pitchFamily="2" charset="-122"/>
              </a:rPr>
              <a:t>(</a:t>
            </a:r>
            <a:r>
              <a:rPr lang="zh-CN" altLang="en-US" sz="2400">
                <a:solidFill>
                  <a:srgbClr val="CC0000"/>
                </a:solidFill>
              </a:rPr>
              <a:t>地址字段</a:t>
            </a:r>
            <a:r>
              <a:rPr lang="en-US" altLang="zh-CN" sz="2400">
                <a:solidFill>
                  <a:srgbClr val="CC0000"/>
                </a:solidFill>
                <a:latin typeface="宋体" pitchFamily="2" charset="-122"/>
                <a:ea typeface="宋体" pitchFamily="2" charset="-122"/>
              </a:rPr>
              <a:t>)</a:t>
            </a:r>
          </a:p>
          <a:p>
            <a:pPr marL="0" indent="0">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将指令中的存储器地址</a:t>
            </a:r>
            <a:r>
              <a:rPr lang="en-US" altLang="zh-CN" sz="2400">
                <a:solidFill>
                  <a:srgbClr val="0000FF"/>
                </a:solidFill>
              </a:rPr>
              <a:t>X</a:t>
            </a:r>
            <a:r>
              <a:rPr lang="zh-CN" altLang="en-US" sz="2400">
                <a:solidFill>
                  <a:srgbClr val="0000FF"/>
                </a:solidFill>
              </a:rPr>
              <a:t>传送到</a:t>
            </a:r>
            <a:r>
              <a:rPr lang="en-US" altLang="zh-CN" sz="2400">
                <a:solidFill>
                  <a:srgbClr val="0000FF"/>
                </a:solidFill>
              </a:rPr>
              <a:t>PC</a:t>
            </a:r>
            <a:r>
              <a:rPr lang="zh-CN" altLang="en-US" sz="2400">
                <a:solidFill>
                  <a:srgbClr val="0000FF"/>
                </a:solidFill>
              </a:rPr>
              <a:t>，</a:t>
            </a:r>
            <a:r>
              <a:rPr lang="en-US" altLang="zh-CN" sz="2400">
                <a:solidFill>
                  <a:srgbClr val="0000FF"/>
                </a:solidFill>
              </a:rPr>
              <a:t>IR</a:t>
            </a:r>
            <a:r>
              <a:rPr lang="en-US" altLang="zh-CN" sz="2400">
                <a:solidFill>
                  <a:srgbClr val="0000FF"/>
                </a:solidFill>
                <a:latin typeface="宋体" pitchFamily="2" charset="-122"/>
                <a:ea typeface="宋体" pitchFamily="2" charset="-122"/>
              </a:rPr>
              <a:t>(</a:t>
            </a:r>
            <a:r>
              <a:rPr lang="zh-CN" altLang="en-US" sz="2400">
                <a:solidFill>
                  <a:srgbClr val="0000FF"/>
                </a:solidFill>
              </a:rPr>
              <a:t>地址字段</a:t>
            </a:r>
            <a:r>
              <a:rPr lang="en-US" altLang="zh-CN" sz="2400">
                <a:solidFill>
                  <a:srgbClr val="0000FF"/>
                </a:solidFill>
                <a:latin typeface="宋体" pitchFamily="2" charset="-122"/>
                <a:ea typeface="宋体" pitchFamily="2" charset="-122"/>
              </a:rPr>
              <a:t>)</a:t>
            </a:r>
            <a:r>
              <a:rPr lang="zh-CN" altLang="en-US" sz="2400">
                <a:solidFill>
                  <a:srgbClr val="0000FF"/>
                </a:solidFill>
                <a:ea typeface="宋体" pitchFamily="2" charset="-122"/>
              </a:rPr>
              <a:t>＝</a:t>
            </a:r>
            <a:r>
              <a:rPr lang="en-US" altLang="zh-CN" sz="2400">
                <a:solidFill>
                  <a:srgbClr val="0000FF"/>
                </a:solidFill>
              </a:rPr>
              <a:t>X</a:t>
            </a:r>
            <a:endParaRPr lang="zh-CN" altLang="zh-CN" sz="2400">
              <a:solidFill>
                <a:srgbClr val="0000FF"/>
              </a:solidFill>
            </a:endParaRPr>
          </a:p>
        </p:txBody>
      </p:sp>
      <p:sp>
        <p:nvSpPr>
          <p:cNvPr id="1120260"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20261"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
        <p:nvSpPr>
          <p:cNvPr id="1095683"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6.1  CPU</a:t>
            </a:r>
            <a:r>
              <a:rPr lang="zh-CN" altLang="en-US" sz="3800">
                <a:ea typeface="楷体_GB2312" pitchFamily="49" charset="-122"/>
              </a:rPr>
              <a:t>结构和微操作</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095682">
                                            <p:txEl>
                                              <p:pRg st="0" end="0"/>
                                            </p:txEl>
                                          </p:spTgt>
                                        </p:tgtEl>
                                        <p:attrNameLst>
                                          <p:attrName>style.visibility</p:attrName>
                                        </p:attrNameLst>
                                      </p:cBhvr>
                                      <p:to>
                                        <p:strVal val="visible"/>
                                      </p:to>
                                    </p:set>
                                    <p:anim calcmode="lin" valueType="num">
                                      <p:cBhvr>
                                        <p:cTn id="7" dur="500" fill="hold"/>
                                        <p:tgtEl>
                                          <p:spTgt spid="109568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09568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09568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09568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095682">
                                            <p:txEl>
                                              <p:pRg st="1" end="1"/>
                                            </p:txEl>
                                          </p:spTgt>
                                        </p:tgtEl>
                                        <p:attrNameLst>
                                          <p:attrName>style.visibility</p:attrName>
                                        </p:attrNameLst>
                                      </p:cBhvr>
                                      <p:to>
                                        <p:strVal val="visible"/>
                                      </p:to>
                                    </p:set>
                                    <p:anim calcmode="lin" valueType="num">
                                      <p:cBhvr additive="base">
                                        <p:cTn id="14" dur="500" fill="hold"/>
                                        <p:tgtEl>
                                          <p:spTgt spid="109568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09568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095683">
                                            <p:txEl>
                                              <p:pRg st="0" end="0"/>
                                            </p:txEl>
                                          </p:spTgt>
                                        </p:tgtEl>
                                        <p:attrNameLst>
                                          <p:attrName>style.visibility</p:attrName>
                                        </p:attrNameLst>
                                      </p:cBhvr>
                                      <p:to>
                                        <p:strVal val="visible"/>
                                      </p:to>
                                    </p:set>
                                    <p:anim calcmode="lin" valueType="num">
                                      <p:cBhvr additive="base">
                                        <p:cTn id="19" dur="500" fill="hold"/>
                                        <p:tgtEl>
                                          <p:spTgt spid="109568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6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AC7564F4-F41E-4598-96C5-5C6178787499}" type="slidenum">
              <a:rPr lang="zh-CN" altLang="en-US"/>
              <a:pPr/>
              <a:t>30</a:t>
            </a:fld>
            <a:endParaRPr lang="en-US" altLang="zh-CN"/>
          </a:p>
        </p:txBody>
      </p:sp>
      <p:sp>
        <p:nvSpPr>
          <p:cNvPr id="1121282"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21283"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a:t>（</a:t>
            </a:r>
            <a:r>
              <a:rPr lang="en-US" altLang="zh-CN"/>
              <a:t>9</a:t>
            </a:r>
            <a:r>
              <a:rPr lang="zh-CN" altLang="en-US"/>
              <a:t>）</a:t>
            </a:r>
            <a:r>
              <a:rPr lang="en-US" altLang="zh-CN"/>
              <a:t>JZ  offs</a:t>
            </a:r>
          </a:p>
          <a:p>
            <a:pPr marL="0" indent="0">
              <a:spcBef>
                <a:spcPct val="10000"/>
              </a:spcBef>
              <a:buFont typeface="Wingdings" pitchFamily="2" charset="2"/>
              <a:buNone/>
            </a:pPr>
            <a:r>
              <a:rPr lang="zh-CN" altLang="en-US" sz="2400"/>
              <a:t>采用相对寻址的条件跳转指令。当条件为真（即零标志</a:t>
            </a:r>
            <a:r>
              <a:rPr lang="en-US" altLang="zh-CN" sz="2400"/>
              <a:t>ZF=1</a:t>
            </a:r>
            <a:r>
              <a:rPr lang="zh-CN" altLang="en-US" sz="2400"/>
              <a:t>）时，程序发生跳转；条件为假（即零标志</a:t>
            </a:r>
            <a:r>
              <a:rPr lang="en-US" altLang="zh-CN" sz="2400"/>
              <a:t>ZF=0</a:t>
            </a:r>
            <a:r>
              <a:rPr lang="zh-CN" altLang="en-US" sz="2400"/>
              <a:t>）时，程序顺序执行下条指令。跳转地址</a:t>
            </a:r>
            <a:r>
              <a:rPr lang="en-US" altLang="zh-CN" sz="2400"/>
              <a:t>=PC+offs</a:t>
            </a:r>
            <a:r>
              <a:rPr lang="zh-CN" altLang="en-US" sz="2400"/>
              <a:t>，</a:t>
            </a:r>
            <a:r>
              <a:rPr lang="en-US" altLang="zh-CN" sz="2400"/>
              <a:t>offs</a:t>
            </a:r>
            <a:r>
              <a:rPr lang="zh-CN" altLang="en-US" sz="2400"/>
              <a:t>为带符号的地址偏移量。与该指令相应的执行周期的微操作序列为：</a:t>
            </a:r>
          </a:p>
          <a:p>
            <a:pPr marL="0" indent="0">
              <a:spcBef>
                <a:spcPct val="30000"/>
              </a:spcBef>
              <a:buFont typeface="Wingdings" pitchFamily="2" charset="2"/>
              <a:buNone/>
            </a:pPr>
            <a:r>
              <a:rPr lang="en-US" altLang="zh-CN" sz="2400">
                <a:solidFill>
                  <a:srgbClr val="CC0000"/>
                </a:solidFill>
              </a:rPr>
              <a:t>If (ZF=1) then</a:t>
            </a:r>
          </a:p>
          <a:p>
            <a:pPr marL="0" indent="0">
              <a:spcBef>
                <a:spcPct val="10000"/>
              </a:spcBef>
              <a:buFont typeface="Wingdings" pitchFamily="2" charset="2"/>
              <a:buNone/>
            </a:pPr>
            <a:r>
              <a:rPr lang="en-US" altLang="zh-CN" sz="2400">
                <a:solidFill>
                  <a:srgbClr val="CC0000"/>
                </a:solidFill>
              </a:rPr>
              <a:t>{</a:t>
            </a:r>
          </a:p>
          <a:p>
            <a:pPr marL="0" indent="0">
              <a:spcBef>
                <a:spcPct val="10000"/>
              </a:spcBef>
              <a:buFont typeface="Wingdings" pitchFamily="2" charset="2"/>
              <a:buNone/>
            </a:pPr>
            <a:r>
              <a:rPr lang="en-US" altLang="zh-CN" sz="2400">
                <a:solidFill>
                  <a:srgbClr val="CC0000"/>
                </a:solidFill>
              </a:rPr>
              <a:t>T1</a:t>
            </a:r>
            <a:r>
              <a:rPr lang="zh-CN" altLang="en-US" sz="2400">
                <a:solidFill>
                  <a:srgbClr val="CC0000"/>
                </a:solidFill>
              </a:rPr>
              <a:t>：</a:t>
            </a:r>
            <a:r>
              <a:rPr lang="en-US" altLang="zh-CN" sz="2400">
                <a:solidFill>
                  <a:srgbClr val="CC0000"/>
                </a:solidFill>
              </a:rPr>
              <a:t>Y</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zh-CN" altLang="en-US" sz="2400">
                <a:solidFill>
                  <a:srgbClr val="CC0000"/>
                </a:solidFill>
              </a:rPr>
              <a:t>地址字段</a:t>
            </a:r>
            <a:r>
              <a:rPr lang="en-US" altLang="zh-CN" sz="2400">
                <a:solidFill>
                  <a:srgbClr val="CC0000"/>
                </a:solidFill>
              </a:rPr>
              <a:t>) </a:t>
            </a:r>
          </a:p>
          <a:p>
            <a:pPr marL="0" indent="0">
              <a:spcBef>
                <a:spcPct val="10000"/>
              </a:spcBef>
              <a:buFont typeface="Wingdings" pitchFamily="2" charset="2"/>
              <a:buNone/>
            </a:pPr>
            <a:r>
              <a:rPr lang="en-US" altLang="zh-CN" sz="2400"/>
              <a:t> </a:t>
            </a:r>
            <a:r>
              <a:rPr lang="en-US" altLang="zh-CN" sz="2400">
                <a:solidFill>
                  <a:srgbClr val="0000FF"/>
                </a:solidFill>
              </a:rPr>
              <a:t> ;</a:t>
            </a:r>
            <a:r>
              <a:rPr lang="zh-CN" altLang="en-US" sz="2400">
                <a:solidFill>
                  <a:srgbClr val="0000FF"/>
                </a:solidFill>
              </a:rPr>
              <a:t>将指令中偏移地址</a:t>
            </a:r>
            <a:r>
              <a:rPr lang="en-US" altLang="zh-CN" sz="2400">
                <a:solidFill>
                  <a:srgbClr val="0000FF"/>
                </a:solidFill>
              </a:rPr>
              <a:t>offs</a:t>
            </a:r>
            <a:r>
              <a:rPr lang="zh-CN" altLang="en-US" sz="2400">
                <a:solidFill>
                  <a:srgbClr val="0000FF"/>
                </a:solidFill>
              </a:rPr>
              <a:t>送入暂存器</a:t>
            </a:r>
            <a:r>
              <a:rPr lang="en-US" altLang="zh-CN" sz="2400">
                <a:solidFill>
                  <a:srgbClr val="0000FF"/>
                </a:solidFill>
              </a:rPr>
              <a:t>Y</a:t>
            </a:r>
            <a:r>
              <a:rPr lang="zh-CN" altLang="en-US" sz="2400">
                <a:solidFill>
                  <a:srgbClr val="0000FF"/>
                </a:solidFill>
              </a:rPr>
              <a:t>，</a:t>
            </a:r>
            <a:r>
              <a:rPr lang="en-US" altLang="zh-CN" sz="2400">
                <a:solidFill>
                  <a:srgbClr val="0000FF"/>
                </a:solidFill>
              </a:rPr>
              <a:t>IR(</a:t>
            </a:r>
            <a:r>
              <a:rPr lang="zh-CN" altLang="en-US" sz="2400">
                <a:solidFill>
                  <a:srgbClr val="0000FF"/>
                </a:solidFill>
              </a:rPr>
              <a:t>地址字段</a:t>
            </a:r>
            <a:r>
              <a:rPr lang="en-US" altLang="zh-CN" sz="2400">
                <a:solidFill>
                  <a:srgbClr val="0000FF"/>
                </a:solidFill>
              </a:rPr>
              <a:t>)= offs</a:t>
            </a:r>
          </a:p>
          <a:p>
            <a:pPr marL="0" indent="0">
              <a:spcBef>
                <a:spcPct val="10000"/>
              </a:spcBef>
              <a:buFont typeface="Wingdings" pitchFamily="2" charset="2"/>
              <a:buNone/>
            </a:pPr>
            <a:r>
              <a:rPr lang="en-US" altLang="zh-CN" sz="2400">
                <a:solidFill>
                  <a:srgbClr val="CC0000"/>
                </a:solidFill>
              </a:rPr>
              <a:t>T2</a:t>
            </a:r>
            <a:r>
              <a:rPr lang="zh-CN" altLang="en-US" sz="2400">
                <a:solidFill>
                  <a:srgbClr val="CC0000"/>
                </a:solidFill>
              </a:rPr>
              <a:t>：</a:t>
            </a:r>
            <a:r>
              <a:rPr lang="en-US" altLang="zh-CN" sz="2400">
                <a:solidFill>
                  <a:srgbClr val="CC0000"/>
                </a:solidFill>
              </a:rPr>
              <a:t>Z</a:t>
            </a:r>
            <a:r>
              <a:rPr lang="en-US" altLang="zh-CN" sz="2400">
                <a:solidFill>
                  <a:srgbClr val="CC0000"/>
                </a:solidFill>
                <a:latin typeface="宋体" pitchFamily="2" charset="-122"/>
                <a:ea typeface="宋体" pitchFamily="2" charset="-122"/>
              </a:rPr>
              <a:t>←</a:t>
            </a:r>
            <a:r>
              <a:rPr lang="en-US" altLang="zh-CN" sz="2400">
                <a:solidFill>
                  <a:srgbClr val="CC0000"/>
                </a:solidFill>
              </a:rPr>
              <a:t>PC+Y</a:t>
            </a:r>
          </a:p>
          <a:p>
            <a:pPr marL="0" indent="0">
              <a:spcBef>
                <a:spcPct val="10000"/>
              </a:spcBef>
              <a:buFont typeface="Wingdings" pitchFamily="2" charset="2"/>
              <a:buNone/>
            </a:pPr>
            <a:r>
              <a:rPr lang="en-US" altLang="zh-CN" sz="2400"/>
              <a:t>  </a:t>
            </a:r>
            <a:r>
              <a:rPr lang="en-US" altLang="zh-CN" sz="2400">
                <a:solidFill>
                  <a:srgbClr val="0000FF"/>
                </a:solidFill>
              </a:rPr>
              <a:t>;PC</a:t>
            </a:r>
            <a:r>
              <a:rPr lang="zh-CN" altLang="en-US" sz="2400">
                <a:solidFill>
                  <a:srgbClr val="0000FF"/>
                </a:solidFill>
              </a:rPr>
              <a:t>中当前地址与</a:t>
            </a:r>
            <a:r>
              <a:rPr lang="en-US" altLang="zh-CN" sz="2400">
                <a:solidFill>
                  <a:srgbClr val="0000FF"/>
                </a:solidFill>
              </a:rPr>
              <a:t>Y</a:t>
            </a:r>
            <a:r>
              <a:rPr lang="zh-CN" altLang="en-US" sz="2400">
                <a:solidFill>
                  <a:srgbClr val="0000FF"/>
                </a:solidFill>
              </a:rPr>
              <a:t>中偏移地址加载至</a:t>
            </a:r>
            <a:r>
              <a:rPr lang="en-US" altLang="zh-CN" sz="2400">
                <a:solidFill>
                  <a:srgbClr val="0000FF"/>
                </a:solidFill>
              </a:rPr>
              <a:t>ALU, </a:t>
            </a:r>
            <a:r>
              <a:rPr lang="zh-CN" altLang="en-US" sz="2400">
                <a:solidFill>
                  <a:srgbClr val="0000FF"/>
                </a:solidFill>
              </a:rPr>
              <a:t>相加</a:t>
            </a:r>
            <a:r>
              <a:rPr lang="en-US" altLang="zh-CN" sz="2400">
                <a:solidFill>
                  <a:srgbClr val="0000FF"/>
                </a:solidFill>
              </a:rPr>
              <a:t>, </a:t>
            </a:r>
            <a:r>
              <a:rPr lang="zh-CN" altLang="en-US" sz="2400">
                <a:solidFill>
                  <a:srgbClr val="0000FF"/>
                </a:solidFill>
              </a:rPr>
              <a:t>结果暂存于</a:t>
            </a:r>
            <a:r>
              <a:rPr lang="en-US" altLang="zh-CN" sz="2400">
                <a:solidFill>
                  <a:srgbClr val="0000FF"/>
                </a:solidFill>
              </a:rPr>
              <a:t>Z</a:t>
            </a:r>
          </a:p>
          <a:p>
            <a:pPr marL="0" indent="0">
              <a:spcBef>
                <a:spcPct val="10000"/>
              </a:spcBef>
              <a:buFont typeface="Wingdings" pitchFamily="2" charset="2"/>
              <a:buNone/>
            </a:pPr>
            <a:r>
              <a:rPr lang="en-US" altLang="zh-CN" sz="2400">
                <a:solidFill>
                  <a:srgbClr val="CC0000"/>
                </a:solidFill>
              </a:rPr>
              <a:t>T3</a:t>
            </a:r>
            <a:r>
              <a:rPr lang="zh-CN" altLang="en-US" sz="2400">
                <a:solidFill>
                  <a:srgbClr val="CC0000"/>
                </a:solidFill>
              </a:rPr>
              <a:t>：</a:t>
            </a:r>
            <a:r>
              <a:rPr lang="en-US" altLang="zh-CN" sz="2400">
                <a:solidFill>
                  <a:srgbClr val="CC0000"/>
                </a:solidFill>
              </a:rPr>
              <a:t>PC</a:t>
            </a:r>
            <a:r>
              <a:rPr lang="en-US" altLang="zh-CN" sz="2400">
                <a:solidFill>
                  <a:srgbClr val="CC0000"/>
                </a:solidFill>
                <a:latin typeface="宋体" pitchFamily="2" charset="-122"/>
                <a:ea typeface="宋体" pitchFamily="2" charset="-122"/>
              </a:rPr>
              <a:t>←</a:t>
            </a:r>
            <a:r>
              <a:rPr lang="en-US" altLang="zh-CN" sz="2400">
                <a:solidFill>
                  <a:srgbClr val="CC0000"/>
                </a:solidFill>
              </a:rPr>
              <a:t>Z </a:t>
            </a:r>
            <a:r>
              <a:rPr lang="en-US" altLang="zh-CN" sz="2400"/>
              <a:t>		</a:t>
            </a:r>
            <a:r>
              <a:rPr lang="en-US" altLang="zh-CN" sz="2400">
                <a:solidFill>
                  <a:srgbClr val="0000FF"/>
                </a:solidFill>
              </a:rPr>
              <a:t>;</a:t>
            </a:r>
            <a:r>
              <a:rPr lang="zh-CN" altLang="en-US" sz="2400">
                <a:solidFill>
                  <a:srgbClr val="0000FF"/>
                </a:solidFill>
              </a:rPr>
              <a:t>将暂存器</a:t>
            </a:r>
            <a:r>
              <a:rPr lang="en-US" altLang="zh-CN" sz="2400">
                <a:solidFill>
                  <a:srgbClr val="0000FF"/>
                </a:solidFill>
              </a:rPr>
              <a:t>Z</a:t>
            </a:r>
            <a:r>
              <a:rPr lang="zh-CN" altLang="en-US" sz="2400">
                <a:solidFill>
                  <a:srgbClr val="0000FF"/>
                </a:solidFill>
              </a:rPr>
              <a:t>中的跳转地址传送到</a:t>
            </a:r>
            <a:r>
              <a:rPr lang="en-US" altLang="zh-CN" sz="2400">
                <a:solidFill>
                  <a:srgbClr val="0000FF"/>
                </a:solidFill>
              </a:rPr>
              <a:t>PC</a:t>
            </a:r>
            <a:r>
              <a:rPr lang="zh-CN" altLang="en-US" sz="2400">
                <a:solidFill>
                  <a:srgbClr val="0000FF"/>
                </a:solidFill>
              </a:rPr>
              <a:t>中</a:t>
            </a:r>
          </a:p>
          <a:p>
            <a:pPr marL="0" indent="0">
              <a:spcBef>
                <a:spcPct val="10000"/>
              </a:spcBef>
              <a:buFont typeface="Wingdings" pitchFamily="2" charset="2"/>
              <a:buNone/>
            </a:pPr>
            <a:r>
              <a:rPr lang="en-US" altLang="zh-CN" sz="2400">
                <a:solidFill>
                  <a:srgbClr val="CC0000"/>
                </a:solidFill>
              </a:rPr>
              <a:t>}</a:t>
            </a:r>
            <a:endParaRPr lang="zh-CN" altLang="zh-CN" sz="2400">
              <a:solidFill>
                <a:srgbClr val="CC0000"/>
              </a:solidFill>
            </a:endParaRPr>
          </a:p>
        </p:txBody>
      </p:sp>
      <p:sp>
        <p:nvSpPr>
          <p:cNvPr id="1121284"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21285"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125ACF6-B36E-4529-8A97-71793DC9FFBA}" type="slidenum">
              <a:rPr lang="zh-CN" altLang="en-US"/>
              <a:pPr/>
              <a:t>31</a:t>
            </a:fld>
            <a:endParaRPr lang="en-US" altLang="zh-CN"/>
          </a:p>
        </p:txBody>
      </p:sp>
      <p:sp>
        <p:nvSpPr>
          <p:cNvPr id="1122306"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22307"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a:t>（</a:t>
            </a:r>
            <a:r>
              <a:rPr lang="en-US" altLang="zh-CN"/>
              <a:t>10</a:t>
            </a:r>
            <a:r>
              <a:rPr lang="zh-CN" altLang="en-US"/>
              <a:t>） </a:t>
            </a:r>
            <a:r>
              <a:rPr lang="en-US" altLang="zh-CN"/>
              <a:t>PUSH  R0</a:t>
            </a:r>
          </a:p>
          <a:p>
            <a:pPr marL="0" indent="0">
              <a:buFont typeface="Wingdings" pitchFamily="2" charset="2"/>
              <a:buNone/>
            </a:pPr>
            <a:r>
              <a:rPr lang="zh-CN" altLang="en-US" sz="2400"/>
              <a:t>实现将寄存器</a:t>
            </a:r>
            <a:r>
              <a:rPr lang="en-US" altLang="zh-CN" sz="2400"/>
              <a:t>R0</a:t>
            </a:r>
            <a:r>
              <a:rPr lang="zh-CN" altLang="en-US" sz="2400"/>
              <a:t>中的数据压入到堆栈中。</a:t>
            </a:r>
          </a:p>
          <a:p>
            <a:pPr marL="0" indent="0">
              <a:buFont typeface="Wingdings" pitchFamily="2" charset="2"/>
              <a:buNone/>
            </a:pPr>
            <a:r>
              <a:rPr lang="zh-CN" altLang="en-US" sz="2400"/>
              <a:t>执行周期的微操作序列：</a:t>
            </a:r>
          </a:p>
          <a:p>
            <a:pPr marL="0" indent="0">
              <a:buFont typeface="Wingdings" pitchFamily="2" charset="2"/>
              <a:buNone/>
            </a:pPr>
            <a:r>
              <a:rPr lang="en-US" altLang="zh-CN" sz="2400"/>
              <a:t>   </a:t>
            </a:r>
            <a:r>
              <a:rPr lang="en-US" altLang="zh-CN" sz="2400">
                <a:solidFill>
                  <a:srgbClr val="CC0000"/>
                </a:solidFill>
              </a:rPr>
              <a:t>T1:  SP</a:t>
            </a:r>
            <a:r>
              <a:rPr lang="en-US" altLang="zh-CN" sz="2400">
                <a:solidFill>
                  <a:srgbClr val="CC0000"/>
                </a:solidFill>
                <a:latin typeface="宋体" pitchFamily="2" charset="-122"/>
                <a:ea typeface="宋体" pitchFamily="2" charset="-122"/>
              </a:rPr>
              <a:t>←</a:t>
            </a:r>
            <a:r>
              <a:rPr lang="en-US" altLang="zh-CN" sz="2400" smtClean="0">
                <a:solidFill>
                  <a:srgbClr val="CC0000"/>
                </a:solidFill>
              </a:rPr>
              <a:t>SP</a:t>
            </a:r>
            <a:r>
              <a:rPr lang="en-US" altLang="zh-CN" sz="2400" smtClean="0">
                <a:solidFill>
                  <a:srgbClr val="CC0000"/>
                </a:solidFill>
                <a:latin typeface="Courier New" pitchFamily="49" charset="0"/>
                <a:ea typeface="宋体" pitchFamily="2" charset="-122"/>
                <a:cs typeface="Courier New" pitchFamily="49" charset="0"/>
              </a:rPr>
              <a:t>-</a:t>
            </a:r>
            <a:r>
              <a:rPr lang="en-US" altLang="zh-CN" sz="2400" smtClean="0">
                <a:solidFill>
                  <a:srgbClr val="CC0000"/>
                </a:solidFill>
              </a:rPr>
              <a:t>n</a:t>
            </a:r>
            <a:r>
              <a:rPr lang="en-US" altLang="zh-CN"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SP</a:t>
            </a:r>
            <a:r>
              <a:rPr lang="zh-CN" altLang="en-US" sz="2400">
                <a:solidFill>
                  <a:srgbClr val="0000FF"/>
                </a:solidFill>
              </a:rPr>
              <a:t>指向新栈顶，</a:t>
            </a:r>
            <a:r>
              <a:rPr lang="en-US" altLang="zh-CN" sz="2400">
                <a:solidFill>
                  <a:srgbClr val="0000FF"/>
                </a:solidFill>
              </a:rPr>
              <a:t>n</a:t>
            </a:r>
            <a:r>
              <a:rPr lang="zh-CN" altLang="en-US" sz="2400">
                <a:solidFill>
                  <a:srgbClr val="0000FF"/>
                </a:solidFill>
              </a:rPr>
              <a:t>为一次压栈的字节数</a:t>
            </a:r>
          </a:p>
          <a:p>
            <a:pPr marL="0" indent="0">
              <a:buFont typeface="Wingdings" pitchFamily="2" charset="2"/>
              <a:buNone/>
            </a:pPr>
            <a:r>
              <a:rPr lang="en-US" altLang="zh-CN" sz="2400"/>
              <a:t>           </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R0</a:t>
            </a:r>
          </a:p>
          <a:p>
            <a:pPr marL="0" indent="0">
              <a:buFont typeface="Wingdings" pitchFamily="2" charset="2"/>
              <a:buNone/>
            </a:pPr>
            <a:r>
              <a:rPr lang="en-US" altLang="zh-CN" sz="2400"/>
              <a:t>   </a:t>
            </a:r>
            <a:r>
              <a:rPr lang="en-US" altLang="zh-CN" sz="2400">
                <a:solidFill>
                  <a:srgbClr val="CC0000"/>
                </a:solidFill>
              </a:rPr>
              <a:t>T2:  AR</a:t>
            </a:r>
            <a:r>
              <a:rPr lang="en-US" altLang="zh-CN" sz="2400">
                <a:solidFill>
                  <a:srgbClr val="CC0000"/>
                </a:solidFill>
                <a:latin typeface="宋体" pitchFamily="2" charset="-122"/>
                <a:ea typeface="宋体" pitchFamily="2" charset="-122"/>
              </a:rPr>
              <a:t>←</a:t>
            </a:r>
            <a:r>
              <a:rPr lang="en-US" altLang="zh-CN" sz="2400">
                <a:solidFill>
                  <a:srgbClr val="CC0000"/>
                </a:solidFill>
              </a:rPr>
              <a:t>SP</a:t>
            </a:r>
          </a:p>
          <a:p>
            <a:pPr marL="0" indent="0">
              <a:buFont typeface="Wingdings" pitchFamily="2" charset="2"/>
              <a:buNone/>
            </a:pPr>
            <a:r>
              <a:rPr lang="en-US" altLang="zh-CN" sz="2400">
                <a:solidFill>
                  <a:srgbClr val="CC0000"/>
                </a:solidFill>
              </a:rPr>
              <a:t>   T3:  Memory [AR]</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zh-CN" altLang="en-US" sz="2400">
                <a:solidFill>
                  <a:srgbClr val="CC0000"/>
                </a:solidFill>
              </a:rPr>
              <a:t>，</a:t>
            </a:r>
            <a:r>
              <a:rPr lang="en-US" altLang="zh-CN" sz="2400">
                <a:solidFill>
                  <a:srgbClr val="CC0000"/>
                </a:solidFill>
              </a:rPr>
              <a:t>Mwrite</a:t>
            </a:r>
          </a:p>
          <a:p>
            <a:pPr marL="0" indent="0">
              <a:buFont typeface="Wingdings" pitchFamily="2" charset="2"/>
              <a:buNone/>
            </a:pPr>
            <a:r>
              <a:rPr lang="en-US" altLang="zh-CN"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R0</a:t>
            </a:r>
            <a:r>
              <a:rPr lang="zh-CN" altLang="en-US" sz="2400">
                <a:solidFill>
                  <a:srgbClr val="0000FF"/>
                </a:solidFill>
              </a:rPr>
              <a:t>的内容写入堆栈新栈顶处</a:t>
            </a:r>
            <a:endParaRPr lang="zh-CN" altLang="zh-CN" sz="2400">
              <a:solidFill>
                <a:srgbClr val="0000FF"/>
              </a:solidFill>
            </a:endParaRPr>
          </a:p>
        </p:txBody>
      </p:sp>
      <p:sp>
        <p:nvSpPr>
          <p:cNvPr id="1122308"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22309"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4CAAFD4-D15A-41D0-A571-553853E0AB94}" type="slidenum">
              <a:rPr lang="zh-CN" altLang="en-US"/>
              <a:pPr/>
              <a:t>32</a:t>
            </a:fld>
            <a:endParaRPr lang="en-US" altLang="zh-CN"/>
          </a:p>
        </p:txBody>
      </p:sp>
      <p:sp>
        <p:nvSpPr>
          <p:cNvPr id="1123330"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23331"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a:t>（</a:t>
            </a:r>
            <a:r>
              <a:rPr lang="en-US" altLang="zh-CN"/>
              <a:t>11</a:t>
            </a:r>
            <a:r>
              <a:rPr lang="zh-CN" altLang="en-US"/>
              <a:t>） </a:t>
            </a:r>
            <a:r>
              <a:rPr lang="en-US" altLang="zh-CN"/>
              <a:t>POP  R0</a:t>
            </a:r>
          </a:p>
          <a:p>
            <a:pPr marL="0" indent="0">
              <a:buFont typeface="Wingdings" pitchFamily="2" charset="2"/>
              <a:buNone/>
            </a:pPr>
            <a:r>
              <a:rPr lang="zh-CN" altLang="en-US" sz="2400"/>
              <a:t>实现将堆栈栈顶的数据弹出至寄存器</a:t>
            </a:r>
            <a:r>
              <a:rPr lang="en-US" altLang="zh-CN" sz="2400"/>
              <a:t>R0</a:t>
            </a:r>
            <a:r>
              <a:rPr lang="zh-CN" altLang="en-US" sz="2400"/>
              <a:t>中。</a:t>
            </a:r>
          </a:p>
          <a:p>
            <a:pPr marL="0" indent="0">
              <a:buFont typeface="Wingdings" pitchFamily="2" charset="2"/>
              <a:buNone/>
            </a:pPr>
            <a:r>
              <a:rPr lang="zh-CN" altLang="en-US" sz="2400"/>
              <a:t>执行周期的微操作序列：</a:t>
            </a:r>
          </a:p>
          <a:p>
            <a:pPr marL="0" indent="0">
              <a:buFont typeface="Wingdings" pitchFamily="2" charset="2"/>
              <a:buNone/>
            </a:pPr>
            <a:r>
              <a:rPr lang="en-US" altLang="zh-CN" sz="2400">
                <a:solidFill>
                  <a:srgbClr val="CC0000"/>
                </a:solidFill>
              </a:rPr>
              <a:t>T1:  AR</a:t>
            </a:r>
            <a:r>
              <a:rPr lang="en-US" altLang="zh-CN" sz="2400">
                <a:solidFill>
                  <a:srgbClr val="CC0000"/>
                </a:solidFill>
                <a:latin typeface="宋体" pitchFamily="2" charset="-122"/>
                <a:ea typeface="宋体" pitchFamily="2" charset="-122"/>
              </a:rPr>
              <a:t>←</a:t>
            </a:r>
            <a:r>
              <a:rPr lang="en-US" altLang="zh-CN" sz="2400">
                <a:solidFill>
                  <a:srgbClr val="CC0000"/>
                </a:solidFill>
              </a:rPr>
              <a:t>SP</a:t>
            </a:r>
          </a:p>
          <a:p>
            <a:pPr marL="0" indent="0">
              <a:buFont typeface="Wingdings" pitchFamily="2" charset="2"/>
              <a:buNone/>
            </a:pPr>
            <a:r>
              <a:rPr lang="en-US" altLang="zh-CN" sz="2400">
                <a:solidFill>
                  <a:srgbClr val="CC0000"/>
                </a:solidFill>
              </a:rPr>
              <a:t>T2:  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a:t>
            </a:r>
          </a:p>
          <a:p>
            <a:pPr marL="0" indent="0">
              <a:buFont typeface="Wingdings" pitchFamily="2" charset="2"/>
              <a:buNone/>
            </a:pPr>
            <a:r>
              <a:rPr lang="en-US" altLang="zh-CN" sz="2400">
                <a:solidFill>
                  <a:srgbClr val="CC0000"/>
                </a:solidFill>
              </a:rPr>
              <a:t>T3:  R0</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en-US" altLang="zh-CN" sz="2400"/>
              <a:t>		</a:t>
            </a:r>
            <a:r>
              <a:rPr lang="en-US" altLang="zh-CN" sz="2400">
                <a:solidFill>
                  <a:srgbClr val="0000FF"/>
                </a:solidFill>
              </a:rPr>
              <a:t>;</a:t>
            </a:r>
            <a:r>
              <a:rPr lang="zh-CN" altLang="en-US" sz="2400">
                <a:solidFill>
                  <a:srgbClr val="0000FF"/>
                </a:solidFill>
              </a:rPr>
              <a:t>堆栈栈顶处的内容传送到</a:t>
            </a:r>
            <a:r>
              <a:rPr lang="en-US" altLang="zh-CN" sz="2400">
                <a:solidFill>
                  <a:srgbClr val="0000FF"/>
                </a:solidFill>
              </a:rPr>
              <a:t>R0</a:t>
            </a:r>
          </a:p>
          <a:p>
            <a:pPr marL="0" indent="0">
              <a:buFont typeface="Wingdings" pitchFamily="2" charset="2"/>
              <a:buNone/>
            </a:pPr>
            <a:r>
              <a:rPr lang="en-US" altLang="zh-CN" sz="2400"/>
              <a:t>        </a:t>
            </a:r>
            <a:r>
              <a:rPr lang="en-US" altLang="zh-CN" sz="2400">
                <a:solidFill>
                  <a:srgbClr val="CC0000"/>
                </a:solidFill>
              </a:rPr>
              <a:t>SP</a:t>
            </a:r>
            <a:r>
              <a:rPr lang="en-US" altLang="zh-CN" sz="2400">
                <a:solidFill>
                  <a:srgbClr val="CC0000"/>
                </a:solidFill>
                <a:latin typeface="宋体" pitchFamily="2" charset="-122"/>
                <a:ea typeface="宋体" pitchFamily="2" charset="-122"/>
              </a:rPr>
              <a:t>←</a:t>
            </a:r>
            <a:r>
              <a:rPr lang="en-US" altLang="zh-CN" sz="2400">
                <a:solidFill>
                  <a:srgbClr val="CC0000"/>
                </a:solidFill>
              </a:rPr>
              <a:t>SP+n</a:t>
            </a:r>
            <a:r>
              <a:rPr lang="en-US" altLang="zh-CN"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SP</a:t>
            </a:r>
            <a:r>
              <a:rPr lang="zh-CN" altLang="en-US" sz="2400">
                <a:solidFill>
                  <a:srgbClr val="0000FF"/>
                </a:solidFill>
              </a:rPr>
              <a:t>指向新栈顶，</a:t>
            </a:r>
            <a:r>
              <a:rPr lang="en-US" altLang="zh-CN" sz="2400">
                <a:solidFill>
                  <a:srgbClr val="0000FF"/>
                </a:solidFill>
              </a:rPr>
              <a:t>n</a:t>
            </a:r>
            <a:r>
              <a:rPr lang="zh-CN" altLang="en-US" sz="2400">
                <a:solidFill>
                  <a:srgbClr val="0000FF"/>
                </a:solidFill>
              </a:rPr>
              <a:t>为一次弹出的字节数</a:t>
            </a:r>
            <a:endParaRPr lang="zh-CN" altLang="zh-CN" sz="2400">
              <a:solidFill>
                <a:srgbClr val="0000FF"/>
              </a:solidFill>
            </a:endParaRPr>
          </a:p>
        </p:txBody>
      </p:sp>
      <p:sp>
        <p:nvSpPr>
          <p:cNvPr id="1123332"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23333" name="AutoShape 5">
            <a:hlinkClick r:id="rId2" action="ppaction://hlinksldjump" highlightClick="1"/>
          </p:cNvPr>
          <p:cNvSpPr>
            <a:spLocks noChangeArrowheads="1"/>
          </p:cNvSpPr>
          <p:nvPr/>
        </p:nvSpPr>
        <p:spPr bwMode="auto">
          <a:xfrm>
            <a:off x="75961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6C3B1CF-228A-43DF-B91B-5B9BEA6AFF3E}" type="slidenum">
              <a:rPr lang="zh-CN" altLang="en-US"/>
              <a:pPr/>
              <a:t>33</a:t>
            </a:fld>
            <a:endParaRPr lang="en-US" altLang="zh-CN"/>
          </a:p>
        </p:txBody>
      </p:sp>
      <p:sp>
        <p:nvSpPr>
          <p:cNvPr id="1124354"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24355"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a:t>（</a:t>
            </a:r>
            <a:r>
              <a:rPr lang="en-US" altLang="zh-CN"/>
              <a:t>12</a:t>
            </a:r>
            <a:r>
              <a:rPr lang="zh-CN" altLang="en-US"/>
              <a:t>）</a:t>
            </a:r>
            <a:r>
              <a:rPr lang="en-US" altLang="zh-CN"/>
              <a:t>CALL </a:t>
            </a:r>
            <a:r>
              <a:rPr lang="en-US" altLang="zh-CN">
                <a:latin typeface="宋体" pitchFamily="2" charset="-122"/>
                <a:ea typeface="宋体" pitchFamily="2" charset="-122"/>
              </a:rPr>
              <a:t>(</a:t>
            </a:r>
            <a:r>
              <a:rPr lang="en-US" altLang="zh-CN"/>
              <a:t>X</a:t>
            </a:r>
            <a:r>
              <a:rPr lang="en-US" altLang="zh-CN">
                <a:latin typeface="宋体" pitchFamily="2" charset="-122"/>
                <a:ea typeface="宋体" pitchFamily="2" charset="-122"/>
              </a:rPr>
              <a:t>)</a:t>
            </a:r>
          </a:p>
          <a:p>
            <a:pPr marL="0" indent="0">
              <a:spcBef>
                <a:spcPct val="10000"/>
              </a:spcBef>
              <a:buFont typeface="Wingdings" pitchFamily="2" charset="2"/>
              <a:buNone/>
            </a:pPr>
            <a:r>
              <a:rPr lang="zh-CN" altLang="en-US" sz="2400"/>
              <a:t>子程序调用指令。将程序执行地址从当前调用指令所在位置转移到以存储器地址</a:t>
            </a:r>
            <a:r>
              <a:rPr lang="en-US" altLang="zh-CN" sz="2400"/>
              <a:t>X</a:t>
            </a:r>
            <a:r>
              <a:rPr lang="zh-CN" altLang="en-US" sz="2400"/>
              <a:t>间接寻址的存储单元处，并保存返回地址。</a:t>
            </a:r>
          </a:p>
          <a:p>
            <a:pPr marL="0" indent="0">
              <a:spcBef>
                <a:spcPct val="10000"/>
              </a:spcBef>
              <a:buFont typeface="Wingdings" pitchFamily="2" charset="2"/>
              <a:buNone/>
            </a:pPr>
            <a:r>
              <a:rPr lang="zh-CN" altLang="en-US" sz="2400"/>
              <a:t>执行周期的微操作序列：</a:t>
            </a:r>
          </a:p>
          <a:p>
            <a:pPr marL="0" indent="0">
              <a:spcBef>
                <a:spcPct val="10000"/>
              </a:spcBef>
              <a:buFont typeface="Wingdings" pitchFamily="2" charset="2"/>
              <a:buNone/>
            </a:pPr>
            <a:r>
              <a:rPr lang="en-US" altLang="zh-CN" sz="2400">
                <a:solidFill>
                  <a:srgbClr val="CC0000"/>
                </a:solidFill>
              </a:rPr>
              <a:t>T1</a:t>
            </a:r>
            <a:r>
              <a:rPr lang="zh-CN" altLang="en-US" sz="2400">
                <a:solidFill>
                  <a:srgbClr val="CC0000"/>
                </a:solidFill>
              </a:rPr>
              <a:t>：</a:t>
            </a:r>
            <a:r>
              <a:rPr lang="en-US" altLang="zh-CN" sz="2400">
                <a:solidFill>
                  <a:srgbClr val="CC0000"/>
                </a:solidFill>
              </a:rPr>
              <a:t>SP</a:t>
            </a:r>
            <a:r>
              <a:rPr lang="en-US" altLang="zh-CN" sz="2400">
                <a:solidFill>
                  <a:srgbClr val="CC0000"/>
                </a:solidFill>
                <a:latin typeface="宋体" pitchFamily="2" charset="-122"/>
                <a:ea typeface="宋体" pitchFamily="2" charset="-122"/>
              </a:rPr>
              <a:t>←</a:t>
            </a:r>
            <a:r>
              <a:rPr lang="en-US" altLang="zh-CN" sz="2400">
                <a:solidFill>
                  <a:srgbClr val="CC0000"/>
                </a:solidFill>
              </a:rPr>
              <a:t>SP﹣n</a:t>
            </a:r>
            <a:r>
              <a:rPr lang="en-US" altLang="zh-CN"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SP</a:t>
            </a:r>
            <a:r>
              <a:rPr lang="zh-CN" altLang="en-US" sz="2400">
                <a:solidFill>
                  <a:srgbClr val="0000FF"/>
                </a:solidFill>
              </a:rPr>
              <a:t>指向新栈顶，</a:t>
            </a:r>
            <a:r>
              <a:rPr lang="en-US" altLang="zh-CN" sz="2400">
                <a:solidFill>
                  <a:srgbClr val="0000FF"/>
                </a:solidFill>
              </a:rPr>
              <a:t>n</a:t>
            </a:r>
            <a:r>
              <a:rPr lang="zh-CN" altLang="en-US" sz="2400">
                <a:solidFill>
                  <a:srgbClr val="0000FF"/>
                </a:solidFill>
              </a:rPr>
              <a:t>为</a:t>
            </a:r>
            <a:r>
              <a:rPr lang="en-US" altLang="zh-CN" sz="2400">
                <a:solidFill>
                  <a:srgbClr val="0000FF"/>
                </a:solidFill>
              </a:rPr>
              <a:t>PC</a:t>
            </a:r>
            <a:r>
              <a:rPr lang="zh-CN" altLang="en-US" sz="2400">
                <a:solidFill>
                  <a:srgbClr val="0000FF"/>
                </a:solidFill>
              </a:rPr>
              <a:t>的字节数</a:t>
            </a:r>
          </a:p>
          <a:p>
            <a:pPr marL="0" indent="0">
              <a:spcBef>
                <a:spcPct val="10000"/>
              </a:spcBef>
              <a:buFont typeface="Wingdings" pitchFamily="2" charset="2"/>
              <a:buNone/>
            </a:pPr>
            <a:r>
              <a:rPr lang="en-US" altLang="zh-CN" sz="2400"/>
              <a:t>         </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PC</a:t>
            </a:r>
          </a:p>
          <a:p>
            <a:pPr marL="0" indent="0">
              <a:spcBef>
                <a:spcPct val="10000"/>
              </a:spcBef>
              <a:buFont typeface="Wingdings" pitchFamily="2" charset="2"/>
              <a:buNone/>
            </a:pPr>
            <a:r>
              <a:rPr lang="en-US" altLang="zh-CN" sz="2400">
                <a:solidFill>
                  <a:srgbClr val="CC0000"/>
                </a:solidFill>
              </a:rPr>
              <a:t>T2</a:t>
            </a:r>
            <a:r>
              <a:rPr lang="zh-CN" altLang="en-US" sz="2400">
                <a:solidFill>
                  <a:srgbClr val="CC0000"/>
                </a:solidFill>
              </a:rPr>
              <a:t>：</a:t>
            </a:r>
            <a:r>
              <a:rPr lang="en-US" altLang="zh-CN" sz="2400">
                <a:solidFill>
                  <a:srgbClr val="CC0000"/>
                </a:solidFill>
              </a:rPr>
              <a:t>AR</a:t>
            </a:r>
            <a:r>
              <a:rPr lang="en-US" altLang="zh-CN" sz="2400">
                <a:solidFill>
                  <a:srgbClr val="CC0000"/>
                </a:solidFill>
                <a:latin typeface="宋体" pitchFamily="2" charset="-122"/>
                <a:ea typeface="宋体" pitchFamily="2" charset="-122"/>
              </a:rPr>
              <a:t>←</a:t>
            </a:r>
            <a:r>
              <a:rPr lang="en-US" altLang="zh-CN" sz="2400">
                <a:solidFill>
                  <a:srgbClr val="CC0000"/>
                </a:solidFill>
              </a:rPr>
              <a:t>SP</a:t>
            </a:r>
          </a:p>
          <a:p>
            <a:pPr marL="0" indent="0">
              <a:spcBef>
                <a:spcPct val="10000"/>
              </a:spcBef>
              <a:buFont typeface="Wingdings" pitchFamily="2" charset="2"/>
              <a:buNone/>
            </a:pPr>
            <a:r>
              <a:rPr lang="en-US" altLang="zh-CN" sz="2400">
                <a:solidFill>
                  <a:srgbClr val="CC0000"/>
                </a:solidFill>
              </a:rPr>
              <a:t>T3</a:t>
            </a:r>
            <a:r>
              <a:rPr lang="zh-CN" altLang="en-US" sz="2400">
                <a:solidFill>
                  <a:srgbClr val="CC0000"/>
                </a:solidFill>
              </a:rPr>
              <a:t>：</a:t>
            </a:r>
            <a:r>
              <a:rPr lang="en-US" altLang="zh-CN" sz="2400">
                <a:solidFill>
                  <a:srgbClr val="CC0000"/>
                </a:solidFill>
              </a:rPr>
              <a:t>Memory [AR]</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zh-CN" altLang="en-US" sz="2400">
                <a:solidFill>
                  <a:srgbClr val="CC0000"/>
                </a:solidFill>
              </a:rPr>
              <a:t>，</a:t>
            </a:r>
            <a:r>
              <a:rPr lang="en-US" altLang="zh-CN" sz="2400">
                <a:solidFill>
                  <a:srgbClr val="CC0000"/>
                </a:solidFill>
              </a:rPr>
              <a:t>Mwrite</a:t>
            </a:r>
          </a:p>
          <a:p>
            <a:pPr marL="0" indent="0">
              <a:spcBef>
                <a:spcPct val="10000"/>
              </a:spcBef>
              <a:buFont typeface="Wingdings" pitchFamily="2" charset="2"/>
              <a:buNone/>
            </a:pPr>
            <a:r>
              <a:rPr lang="zh-CN" altLang="en-US"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PC</a:t>
            </a:r>
            <a:r>
              <a:rPr lang="zh-CN" altLang="en-US" sz="2400">
                <a:solidFill>
                  <a:srgbClr val="0000FF"/>
                </a:solidFill>
              </a:rPr>
              <a:t>中的返回地址保存在堆栈新栈顶处</a:t>
            </a:r>
          </a:p>
          <a:p>
            <a:pPr marL="0" indent="0">
              <a:spcBef>
                <a:spcPct val="10000"/>
              </a:spcBef>
              <a:buFont typeface="Wingdings" pitchFamily="2" charset="2"/>
              <a:buNone/>
            </a:pPr>
            <a:r>
              <a:rPr lang="en-US" altLang="zh-CN" sz="2400">
                <a:solidFill>
                  <a:srgbClr val="CC0000"/>
                </a:solidFill>
              </a:rPr>
              <a:t>T4</a:t>
            </a:r>
            <a:r>
              <a:rPr lang="zh-CN" altLang="en-US" sz="2400">
                <a:solidFill>
                  <a:srgbClr val="CC0000"/>
                </a:solidFill>
              </a:rPr>
              <a:t>：</a:t>
            </a:r>
            <a:r>
              <a:rPr lang="en-US" altLang="zh-CN" sz="2400">
                <a:solidFill>
                  <a:srgbClr val="CC0000"/>
                </a:solidFill>
              </a:rPr>
              <a:t>AR</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zh-CN" altLang="en-US" sz="2400">
                <a:solidFill>
                  <a:srgbClr val="CC0000"/>
                </a:solidFill>
              </a:rPr>
              <a:t>地址字段</a:t>
            </a:r>
            <a:r>
              <a:rPr lang="en-US" altLang="zh-CN" sz="2400">
                <a:solidFill>
                  <a:srgbClr val="CC0000"/>
                </a:solidFill>
              </a:rPr>
              <a:t>)</a:t>
            </a:r>
          </a:p>
          <a:p>
            <a:pPr marL="0" indent="0">
              <a:spcBef>
                <a:spcPct val="10000"/>
              </a:spcBef>
              <a:buFont typeface="Wingdings" pitchFamily="2" charset="2"/>
              <a:buNone/>
            </a:pPr>
            <a:r>
              <a:rPr lang="en-US" altLang="zh-CN" sz="2400"/>
              <a:t>	</a:t>
            </a:r>
            <a:r>
              <a:rPr lang="en-US" altLang="zh-CN" sz="2400">
                <a:solidFill>
                  <a:srgbClr val="0000FF"/>
                </a:solidFill>
              </a:rPr>
              <a:t>;</a:t>
            </a:r>
            <a:r>
              <a:rPr lang="zh-CN" altLang="en-US" sz="2400">
                <a:solidFill>
                  <a:srgbClr val="0000FF"/>
                </a:solidFill>
              </a:rPr>
              <a:t>将指令中的存储器地址</a:t>
            </a:r>
            <a:r>
              <a:rPr lang="en-US" altLang="zh-CN" sz="2400">
                <a:solidFill>
                  <a:srgbClr val="0000FF"/>
                </a:solidFill>
              </a:rPr>
              <a:t>X</a:t>
            </a:r>
            <a:r>
              <a:rPr lang="zh-CN" altLang="en-US" sz="2400">
                <a:solidFill>
                  <a:srgbClr val="0000FF"/>
                </a:solidFill>
              </a:rPr>
              <a:t>传送到</a:t>
            </a:r>
            <a:r>
              <a:rPr lang="en-US" altLang="zh-CN" sz="2400">
                <a:solidFill>
                  <a:srgbClr val="0000FF"/>
                </a:solidFill>
              </a:rPr>
              <a:t>AR</a:t>
            </a:r>
            <a:r>
              <a:rPr lang="zh-CN" altLang="en-US" sz="2400">
                <a:solidFill>
                  <a:srgbClr val="0000FF"/>
                </a:solidFill>
              </a:rPr>
              <a:t>，</a:t>
            </a:r>
            <a:r>
              <a:rPr lang="en-US" altLang="zh-CN" sz="2400">
                <a:solidFill>
                  <a:srgbClr val="0000FF"/>
                </a:solidFill>
              </a:rPr>
              <a:t>IR</a:t>
            </a:r>
            <a:r>
              <a:rPr lang="en-US" altLang="zh-CN" sz="2400">
                <a:solidFill>
                  <a:srgbClr val="0000FF"/>
                </a:solidFill>
                <a:latin typeface="宋体" pitchFamily="2" charset="-122"/>
                <a:ea typeface="宋体" pitchFamily="2" charset="-122"/>
              </a:rPr>
              <a:t>(</a:t>
            </a:r>
            <a:r>
              <a:rPr lang="zh-CN" altLang="en-US" sz="2400">
                <a:solidFill>
                  <a:srgbClr val="0000FF"/>
                </a:solidFill>
              </a:rPr>
              <a:t>地址字段</a:t>
            </a:r>
            <a:r>
              <a:rPr lang="en-US" altLang="zh-CN" sz="2400">
                <a:solidFill>
                  <a:srgbClr val="0000FF"/>
                </a:solidFill>
                <a:latin typeface="宋体" pitchFamily="2" charset="-122"/>
                <a:ea typeface="宋体" pitchFamily="2" charset="-122"/>
              </a:rPr>
              <a:t>)</a:t>
            </a:r>
            <a:r>
              <a:rPr lang="en-US" altLang="zh-CN" sz="2400">
                <a:solidFill>
                  <a:srgbClr val="0000FF"/>
                </a:solidFill>
              </a:rPr>
              <a:t>=X</a:t>
            </a:r>
          </a:p>
          <a:p>
            <a:pPr marL="0" indent="0">
              <a:spcBef>
                <a:spcPct val="10000"/>
              </a:spcBef>
              <a:buFont typeface="Wingdings" pitchFamily="2" charset="2"/>
              <a:buNone/>
            </a:pPr>
            <a:r>
              <a:rPr lang="en-US" altLang="zh-CN" sz="2400">
                <a:solidFill>
                  <a:srgbClr val="CC0000"/>
                </a:solidFill>
              </a:rPr>
              <a:t>T5</a:t>
            </a:r>
            <a:r>
              <a:rPr lang="zh-CN" altLang="en-US" sz="2400">
                <a:solidFill>
                  <a:srgbClr val="CC0000"/>
                </a:solidFill>
              </a:rPr>
              <a:t>：</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a:t>
            </a:r>
            <a:r>
              <a:rPr lang="en-US" altLang="zh-CN" sz="2400"/>
              <a:t>  </a:t>
            </a:r>
          </a:p>
          <a:p>
            <a:pPr marL="0" indent="0">
              <a:spcBef>
                <a:spcPct val="10000"/>
              </a:spcBef>
              <a:buFont typeface="Wingdings" pitchFamily="2" charset="2"/>
              <a:buNone/>
            </a:pPr>
            <a:r>
              <a:rPr lang="en-US" altLang="zh-CN" sz="2400">
                <a:solidFill>
                  <a:srgbClr val="CC0000"/>
                </a:solidFill>
              </a:rPr>
              <a:t>T6</a:t>
            </a:r>
            <a:r>
              <a:rPr lang="zh-CN" altLang="en-US" sz="2400">
                <a:solidFill>
                  <a:srgbClr val="CC0000"/>
                </a:solidFill>
              </a:rPr>
              <a:t>：</a:t>
            </a:r>
            <a:r>
              <a:rPr lang="en-US" altLang="zh-CN" sz="2400">
                <a:solidFill>
                  <a:srgbClr val="CC0000"/>
                </a:solidFill>
              </a:rPr>
              <a:t>PC</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en-US" altLang="zh-CN" sz="2400"/>
              <a:t>  </a:t>
            </a:r>
            <a:r>
              <a:rPr lang="en-US" altLang="zh-CN" sz="2400">
                <a:solidFill>
                  <a:srgbClr val="0000FF"/>
                </a:solidFill>
              </a:rPr>
              <a:t> ;</a:t>
            </a:r>
            <a:r>
              <a:rPr lang="zh-CN" altLang="en-US" sz="2400">
                <a:solidFill>
                  <a:srgbClr val="0000FF"/>
                </a:solidFill>
              </a:rPr>
              <a:t>从存储单元</a:t>
            </a:r>
            <a:r>
              <a:rPr lang="en-US" altLang="zh-CN" sz="2400">
                <a:solidFill>
                  <a:srgbClr val="0000FF"/>
                </a:solidFill>
              </a:rPr>
              <a:t>X</a:t>
            </a:r>
            <a:r>
              <a:rPr lang="zh-CN" altLang="en-US" sz="2400">
                <a:solidFill>
                  <a:srgbClr val="0000FF"/>
                </a:solidFill>
              </a:rPr>
              <a:t>中读出的子程序首地址传送到</a:t>
            </a:r>
            <a:r>
              <a:rPr lang="en-US" altLang="zh-CN" sz="2400">
                <a:solidFill>
                  <a:srgbClr val="0000FF"/>
                </a:solidFill>
              </a:rPr>
              <a:t>PC</a:t>
            </a:r>
            <a:endParaRPr lang="zh-CN" altLang="zh-CN" sz="2400">
              <a:solidFill>
                <a:srgbClr val="0000FF"/>
              </a:solidFill>
            </a:endParaRPr>
          </a:p>
        </p:txBody>
      </p:sp>
      <p:sp>
        <p:nvSpPr>
          <p:cNvPr id="1124356"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24357"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2" name="动作按钮: 信息 1">
            <a:hlinkClick r:id="rId3" action="ppaction://hlinksldjump" highlightClick="1"/>
          </p:cNvPr>
          <p:cNvSpPr/>
          <p:nvPr/>
        </p:nvSpPr>
        <p:spPr bwMode="auto">
          <a:xfrm>
            <a:off x="3563888" y="1052513"/>
            <a:ext cx="432048" cy="432271"/>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9B60DE3-F63B-40CE-A3C6-AAFB4D8AD2FD}" type="slidenum">
              <a:rPr lang="zh-CN" altLang="en-US"/>
              <a:pPr/>
              <a:t>34</a:t>
            </a:fld>
            <a:endParaRPr lang="en-US" altLang="zh-CN"/>
          </a:p>
        </p:txBody>
      </p:sp>
      <p:sp>
        <p:nvSpPr>
          <p:cNvPr id="1125378" name="Rectangle 2"/>
          <p:cNvSpPr>
            <a:spLocks noGrp="1" noChangeArrowheads="1"/>
          </p:cNvSpPr>
          <p:nvPr>
            <p:ph type="title"/>
          </p:nvPr>
        </p:nvSpPr>
        <p:spPr/>
        <p:txBody>
          <a:bodyPr/>
          <a:lstStyle/>
          <a:p>
            <a:r>
              <a:rPr lang="en-US" altLang="zh-CN"/>
              <a:t>6.1.3 </a:t>
            </a:r>
            <a:r>
              <a:rPr lang="zh-CN" altLang="en-US" b="0"/>
              <a:t>微操作</a:t>
            </a:r>
            <a:r>
              <a:rPr lang="zh-CN" altLang="en-US"/>
              <a:t>      </a:t>
            </a:r>
            <a:r>
              <a:rPr lang="zh-CN" altLang="en-US" sz="2800">
                <a:solidFill>
                  <a:srgbClr val="008000"/>
                </a:solidFill>
                <a:ea typeface="黑体" pitchFamily="2" charset="-122"/>
              </a:rPr>
              <a:t>二、微操作流程</a:t>
            </a:r>
            <a:endParaRPr lang="zh-CN" altLang="en-US" sz="3200">
              <a:solidFill>
                <a:srgbClr val="008000"/>
              </a:solidFill>
              <a:ea typeface="黑体" pitchFamily="2" charset="-122"/>
            </a:endParaRPr>
          </a:p>
        </p:txBody>
      </p:sp>
      <p:sp>
        <p:nvSpPr>
          <p:cNvPr id="1125379"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a:t>（</a:t>
            </a:r>
            <a:r>
              <a:rPr lang="en-US" altLang="zh-CN"/>
              <a:t>13</a:t>
            </a:r>
            <a:r>
              <a:rPr lang="zh-CN" altLang="en-US"/>
              <a:t>）</a:t>
            </a:r>
            <a:r>
              <a:rPr lang="en-US" altLang="zh-CN"/>
              <a:t>RET</a:t>
            </a:r>
          </a:p>
          <a:p>
            <a:pPr marL="0" indent="0">
              <a:buFont typeface="Wingdings" pitchFamily="2" charset="2"/>
              <a:buNone/>
            </a:pPr>
            <a:r>
              <a:rPr lang="zh-CN" altLang="en-US" sz="2400"/>
              <a:t>子程序返回指令，实现从堆栈栈顶处获得子程序调用时保存的返回主程序的地址。</a:t>
            </a:r>
          </a:p>
          <a:p>
            <a:pPr marL="0" indent="0">
              <a:buFont typeface="Wingdings" pitchFamily="2" charset="2"/>
              <a:buNone/>
            </a:pPr>
            <a:r>
              <a:rPr lang="zh-CN" altLang="en-US" sz="2400"/>
              <a:t>与该指令相应的执行周期的微操作序列为：</a:t>
            </a:r>
          </a:p>
          <a:p>
            <a:pPr marL="0" indent="0">
              <a:buFont typeface="Wingdings" pitchFamily="2" charset="2"/>
              <a:buNone/>
            </a:pPr>
            <a:r>
              <a:rPr lang="en-US" altLang="zh-CN" sz="2400"/>
              <a:t>  </a:t>
            </a:r>
            <a:r>
              <a:rPr lang="en-US" altLang="zh-CN" sz="2400">
                <a:solidFill>
                  <a:srgbClr val="CC0000"/>
                </a:solidFill>
              </a:rPr>
              <a:t>T1:  AR</a:t>
            </a:r>
            <a:r>
              <a:rPr lang="en-US" altLang="zh-CN" sz="2400">
                <a:solidFill>
                  <a:srgbClr val="CC0000"/>
                </a:solidFill>
                <a:latin typeface="宋体" pitchFamily="2" charset="-122"/>
                <a:ea typeface="宋体" pitchFamily="2" charset="-122"/>
              </a:rPr>
              <a:t>←</a:t>
            </a:r>
            <a:r>
              <a:rPr lang="en-US" altLang="zh-CN" sz="2400">
                <a:solidFill>
                  <a:srgbClr val="CC0000"/>
                </a:solidFill>
              </a:rPr>
              <a:t>SP</a:t>
            </a:r>
          </a:p>
          <a:p>
            <a:pPr marL="0" indent="0">
              <a:buFont typeface="Wingdings" pitchFamily="2" charset="2"/>
              <a:buNone/>
            </a:pPr>
            <a:r>
              <a:rPr lang="en-US" altLang="zh-CN" sz="2400"/>
              <a:t>  </a:t>
            </a:r>
            <a:r>
              <a:rPr lang="en-US" altLang="zh-CN" sz="2400">
                <a:solidFill>
                  <a:srgbClr val="CC0000"/>
                </a:solidFill>
              </a:rPr>
              <a:t>T2:  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a:t>
            </a:r>
          </a:p>
          <a:p>
            <a:pPr marL="0" indent="0">
              <a:buFont typeface="Wingdings" pitchFamily="2" charset="2"/>
              <a:buNone/>
            </a:pPr>
            <a:r>
              <a:rPr lang="en-US" altLang="zh-CN" sz="2400"/>
              <a:t>  </a:t>
            </a:r>
            <a:r>
              <a:rPr lang="en-US" altLang="zh-CN" sz="2400">
                <a:solidFill>
                  <a:srgbClr val="CC0000"/>
                </a:solidFill>
              </a:rPr>
              <a:t>T3:  PC</a:t>
            </a:r>
            <a:r>
              <a:rPr lang="en-US" altLang="zh-CN" sz="2400">
                <a:solidFill>
                  <a:srgbClr val="CC0000"/>
                </a:solidFill>
                <a:latin typeface="宋体" pitchFamily="2" charset="-122"/>
                <a:ea typeface="宋体" pitchFamily="2" charset="-122"/>
              </a:rPr>
              <a:t>←</a:t>
            </a:r>
            <a:r>
              <a:rPr lang="en-US" altLang="zh-CN" sz="2400">
                <a:solidFill>
                  <a:srgbClr val="CC0000"/>
                </a:solidFill>
              </a:rPr>
              <a:t>DR</a:t>
            </a:r>
            <a:r>
              <a:rPr lang="en-US" altLang="zh-CN" sz="2400"/>
              <a:t>	</a:t>
            </a:r>
            <a:r>
              <a:rPr lang="en-US" altLang="zh-CN" sz="2400">
                <a:solidFill>
                  <a:srgbClr val="0000FF"/>
                </a:solidFill>
              </a:rPr>
              <a:t>;</a:t>
            </a:r>
            <a:r>
              <a:rPr lang="zh-CN" altLang="en-US" sz="2400">
                <a:solidFill>
                  <a:srgbClr val="0000FF"/>
                </a:solidFill>
              </a:rPr>
              <a:t>堆栈栈顶处的返回地址送入</a:t>
            </a:r>
            <a:r>
              <a:rPr lang="en-US" altLang="zh-CN" sz="2400">
                <a:solidFill>
                  <a:srgbClr val="0000FF"/>
                </a:solidFill>
              </a:rPr>
              <a:t>PC</a:t>
            </a:r>
            <a:endParaRPr lang="zh-CN" altLang="en-US" sz="2400">
              <a:solidFill>
                <a:srgbClr val="0000FF"/>
              </a:solidFill>
            </a:endParaRPr>
          </a:p>
          <a:p>
            <a:pPr marL="0" indent="0">
              <a:buFont typeface="Wingdings" pitchFamily="2" charset="2"/>
              <a:buNone/>
            </a:pPr>
            <a:r>
              <a:rPr lang="en-US" altLang="zh-CN" sz="2400"/>
              <a:t>          </a:t>
            </a:r>
            <a:r>
              <a:rPr lang="en-US" altLang="zh-CN" sz="2400">
                <a:solidFill>
                  <a:srgbClr val="CC0000"/>
                </a:solidFill>
              </a:rPr>
              <a:t>SP</a:t>
            </a:r>
            <a:r>
              <a:rPr lang="en-US" altLang="zh-CN" sz="2400">
                <a:solidFill>
                  <a:srgbClr val="CC0000"/>
                </a:solidFill>
                <a:latin typeface="宋体" pitchFamily="2" charset="-122"/>
                <a:ea typeface="宋体" pitchFamily="2" charset="-122"/>
              </a:rPr>
              <a:t>←</a:t>
            </a:r>
            <a:r>
              <a:rPr lang="en-US" altLang="zh-CN" sz="2400">
                <a:solidFill>
                  <a:srgbClr val="CC0000"/>
                </a:solidFill>
              </a:rPr>
              <a:t>SP+ n</a:t>
            </a:r>
            <a:r>
              <a:rPr lang="en-US" altLang="zh-CN" sz="2400"/>
              <a:t>	</a:t>
            </a:r>
            <a:r>
              <a:rPr lang="en-US" altLang="zh-CN" sz="2400">
                <a:solidFill>
                  <a:srgbClr val="0000FF"/>
                </a:solidFill>
              </a:rPr>
              <a:t>;</a:t>
            </a:r>
            <a:r>
              <a:rPr lang="zh-CN" altLang="en-US" sz="2400">
                <a:solidFill>
                  <a:srgbClr val="0000FF"/>
                </a:solidFill>
              </a:rPr>
              <a:t>将</a:t>
            </a:r>
            <a:r>
              <a:rPr lang="en-US" altLang="zh-CN" sz="2400">
                <a:solidFill>
                  <a:srgbClr val="0000FF"/>
                </a:solidFill>
              </a:rPr>
              <a:t>SP</a:t>
            </a:r>
            <a:r>
              <a:rPr lang="zh-CN" altLang="en-US" sz="2400">
                <a:solidFill>
                  <a:srgbClr val="0000FF"/>
                </a:solidFill>
              </a:rPr>
              <a:t>指向新栈顶，</a:t>
            </a:r>
            <a:r>
              <a:rPr lang="en-US" altLang="zh-CN" sz="2400">
                <a:solidFill>
                  <a:srgbClr val="0000FF"/>
                </a:solidFill>
              </a:rPr>
              <a:t>n</a:t>
            </a:r>
            <a:r>
              <a:rPr lang="zh-CN" altLang="en-US" sz="2400">
                <a:solidFill>
                  <a:srgbClr val="0000FF"/>
                </a:solidFill>
              </a:rPr>
              <a:t>为</a:t>
            </a:r>
            <a:r>
              <a:rPr lang="en-US" altLang="zh-CN" sz="2400">
                <a:solidFill>
                  <a:srgbClr val="0000FF"/>
                </a:solidFill>
              </a:rPr>
              <a:t>PC</a:t>
            </a:r>
            <a:r>
              <a:rPr lang="zh-CN" altLang="en-US" sz="2400">
                <a:solidFill>
                  <a:srgbClr val="0000FF"/>
                </a:solidFill>
              </a:rPr>
              <a:t>的字节数</a:t>
            </a:r>
            <a:endParaRPr lang="zh-CN" altLang="zh-CN" sz="2400">
              <a:solidFill>
                <a:srgbClr val="0000FF"/>
              </a:solidFill>
            </a:endParaRPr>
          </a:p>
        </p:txBody>
      </p:sp>
      <p:sp>
        <p:nvSpPr>
          <p:cNvPr id="1125380"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a:solidFill>
                  <a:srgbClr val="CC0099"/>
                </a:solidFill>
                <a:latin typeface="Arial" charset="0"/>
                <a:ea typeface="楷体_GB2312" pitchFamily="49" charset="-122"/>
              </a:rPr>
              <a:t>4. </a:t>
            </a:r>
            <a:r>
              <a:rPr lang="zh-CN" altLang="en-US" sz="2800">
                <a:solidFill>
                  <a:srgbClr val="CC0099"/>
                </a:solidFill>
                <a:latin typeface="Arial" charset="0"/>
                <a:ea typeface="楷体_GB2312" pitchFamily="49" charset="-122"/>
              </a:rPr>
              <a:t>执行周期</a:t>
            </a:r>
          </a:p>
        </p:txBody>
      </p:sp>
      <p:sp>
        <p:nvSpPr>
          <p:cNvPr id="1125381" name="AutoShape 5">
            <a:hlinkClick r:id="rId2" action="ppaction://hlinksldjump" highlightClick="1"/>
          </p:cNvPr>
          <p:cNvSpPr>
            <a:spLocks noChangeArrowheads="1"/>
          </p:cNvSpPr>
          <p:nvPr/>
        </p:nvSpPr>
        <p:spPr bwMode="auto">
          <a:xfrm>
            <a:off x="7608888"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8" name="动作按钮: 信息 7">
            <a:hlinkClick r:id="rId3" action="ppaction://hlinksldjump" highlightClick="1"/>
          </p:cNvPr>
          <p:cNvSpPr/>
          <p:nvPr/>
        </p:nvSpPr>
        <p:spPr bwMode="auto">
          <a:xfrm>
            <a:off x="2555776" y="1119188"/>
            <a:ext cx="432048" cy="432271"/>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p:cNvSpPr>
            <a:spLocks noGrp="1"/>
          </p:cNvSpPr>
          <p:nvPr>
            <p:ph type="sldNum" sz="quarter" idx="11"/>
          </p:nvPr>
        </p:nvSpPr>
        <p:spPr/>
        <p:txBody>
          <a:bodyPr/>
          <a:lstStyle/>
          <a:p>
            <a:fld id="{8A156016-E527-44EA-9984-E606FDD20EA8}" type="slidenum">
              <a:rPr lang="zh-CN" altLang="en-US"/>
              <a:pPr/>
              <a:t>35</a:t>
            </a:fld>
            <a:endParaRPr lang="en-US" altLang="zh-CN"/>
          </a:p>
        </p:txBody>
      </p:sp>
      <p:sp>
        <p:nvSpPr>
          <p:cNvPr id="1126402" name="Rectangle 2"/>
          <p:cNvSpPr>
            <a:spLocks noGrp="1" noChangeArrowheads="1"/>
          </p:cNvSpPr>
          <p:nvPr>
            <p:ph type="title"/>
          </p:nvPr>
        </p:nvSpPr>
        <p:spPr/>
        <p:txBody>
          <a:bodyPr/>
          <a:lstStyle/>
          <a:p>
            <a:r>
              <a:rPr lang="en-US" altLang="zh-CN"/>
              <a:t>6.1.4 </a:t>
            </a:r>
            <a:r>
              <a:rPr lang="zh-CN" altLang="en-US" b="0"/>
              <a:t>控制器的组成</a:t>
            </a:r>
          </a:p>
        </p:txBody>
      </p:sp>
      <p:sp>
        <p:nvSpPr>
          <p:cNvPr id="1126403" name="Rectangle 3"/>
          <p:cNvSpPr>
            <a:spLocks noGrp="1" noChangeArrowheads="1"/>
          </p:cNvSpPr>
          <p:nvPr>
            <p:ph type="body" idx="1"/>
          </p:nvPr>
        </p:nvSpPr>
        <p:spPr>
          <a:xfrm>
            <a:off x="250825" y="620713"/>
            <a:ext cx="8785225" cy="6121400"/>
          </a:xfrm>
        </p:spPr>
        <p:txBody>
          <a:bodyPr/>
          <a:lstStyle/>
          <a:p>
            <a:pPr marL="355600" indent="-355600">
              <a:buFont typeface="Wingdings" pitchFamily="2" charset="2"/>
              <a:buNone/>
            </a:pPr>
            <a:r>
              <a:rPr lang="zh-CN" altLang="zh-CN">
                <a:solidFill>
                  <a:srgbClr val="CC0099"/>
                </a:solidFill>
                <a:latin typeface="Arial" charset="0"/>
                <a:ea typeface="黑体" pitchFamily="2" charset="-122"/>
              </a:rPr>
              <a:t>控制器应完成的任务：</a:t>
            </a:r>
          </a:p>
          <a:p>
            <a:pPr marL="355600" indent="-355600"/>
            <a:r>
              <a:rPr lang="zh-CN" altLang="en-US"/>
              <a:t>产生微命令（即控制信号）。</a:t>
            </a:r>
          </a:p>
          <a:p>
            <a:pPr marL="355600" indent="-355600"/>
            <a:r>
              <a:rPr lang="zh-CN" altLang="en-US"/>
              <a:t>按节拍产生微命令。</a:t>
            </a:r>
            <a:endParaRPr lang="zh-CN" altLang="zh-CN"/>
          </a:p>
        </p:txBody>
      </p:sp>
      <p:sp>
        <p:nvSpPr>
          <p:cNvPr id="1126469" name="Text Box 69"/>
          <p:cNvSpPr txBox="1">
            <a:spLocks noChangeAspect="1" noChangeArrowheads="1"/>
          </p:cNvSpPr>
          <p:nvPr/>
        </p:nvSpPr>
        <p:spPr bwMode="auto">
          <a:xfrm>
            <a:off x="4140200" y="6088063"/>
            <a:ext cx="3384550" cy="365125"/>
          </a:xfrm>
          <a:prstGeom prst="rect">
            <a:avLst/>
          </a:prstGeom>
          <a:solidFill>
            <a:srgbClr val="FFFFFF"/>
          </a:solidFill>
          <a:ln w="9525">
            <a:noFill/>
            <a:miter lim="800000"/>
            <a:headEnd/>
            <a:tailEnd/>
          </a:ln>
        </p:spPr>
        <p:txBody>
          <a:bodyPr lIns="0" tIns="0" rIns="0" bIns="0" anchor="ctr">
            <a:spAutoFit/>
          </a:bodyPr>
          <a:lstStyle/>
          <a:p>
            <a:r>
              <a:rPr lang="zh-CN" altLang="en-US">
                <a:solidFill>
                  <a:schemeClr val="bg2"/>
                </a:solidFill>
              </a:rPr>
              <a:t>图</a:t>
            </a:r>
            <a:r>
              <a:rPr lang="en-US" altLang="zh-CN">
                <a:solidFill>
                  <a:schemeClr val="bg2"/>
                </a:solidFill>
              </a:rPr>
              <a:t>6.8  </a:t>
            </a:r>
            <a:r>
              <a:rPr lang="zh-CN" altLang="en-US">
                <a:solidFill>
                  <a:schemeClr val="bg2"/>
                </a:solidFill>
              </a:rPr>
              <a:t>控制单元模型</a:t>
            </a:r>
          </a:p>
        </p:txBody>
      </p:sp>
      <p:grpSp>
        <p:nvGrpSpPr>
          <p:cNvPr id="1126474" name="Group 74"/>
          <p:cNvGrpSpPr>
            <a:grpSpLocks/>
          </p:cNvGrpSpPr>
          <p:nvPr/>
        </p:nvGrpSpPr>
        <p:grpSpPr bwMode="auto">
          <a:xfrm>
            <a:off x="2268538" y="765175"/>
            <a:ext cx="6624637" cy="5010150"/>
            <a:chOff x="1429" y="482"/>
            <a:chExt cx="4173" cy="3156"/>
          </a:xfrm>
        </p:grpSpPr>
        <p:sp>
          <p:nvSpPr>
            <p:cNvPr id="1126440" name="Text Box 40"/>
            <p:cNvSpPr txBox="1">
              <a:spLocks noChangeAspect="1" noChangeArrowheads="1"/>
            </p:cNvSpPr>
            <p:nvPr/>
          </p:nvSpPr>
          <p:spPr bwMode="auto">
            <a:xfrm>
              <a:off x="3252" y="1798"/>
              <a:ext cx="1606" cy="1119"/>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t>控制单元</a:t>
              </a:r>
            </a:p>
            <a:p>
              <a:r>
                <a:rPr lang="en-US" altLang="zh-CN"/>
                <a:t>CU</a:t>
              </a:r>
            </a:p>
          </p:txBody>
        </p:sp>
        <p:sp>
          <p:nvSpPr>
            <p:cNvPr id="1126442" name="Line 42"/>
            <p:cNvSpPr>
              <a:spLocks noChangeAspect="1" noChangeShapeType="1"/>
            </p:cNvSpPr>
            <p:nvPr/>
          </p:nvSpPr>
          <p:spPr bwMode="auto">
            <a:xfrm rot="-5400000">
              <a:off x="3119" y="1536"/>
              <a:ext cx="519" cy="2"/>
            </a:xfrm>
            <a:prstGeom prst="line">
              <a:avLst/>
            </a:prstGeom>
            <a:noFill/>
            <a:ln w="28575">
              <a:solidFill>
                <a:srgbClr val="000000"/>
              </a:solidFill>
              <a:round/>
              <a:headEnd type="triangle" w="med" len="lg"/>
              <a:tailEnd/>
            </a:ln>
          </p:spPr>
          <p:txBody>
            <a:bodyPr anchor="ctr"/>
            <a:lstStyle/>
            <a:p>
              <a:endParaRPr lang="zh-CN" altLang="en-US"/>
            </a:p>
          </p:txBody>
        </p:sp>
        <p:sp>
          <p:nvSpPr>
            <p:cNvPr id="1126443" name="Line 43"/>
            <p:cNvSpPr>
              <a:spLocks noChangeAspect="1" noChangeShapeType="1"/>
            </p:cNvSpPr>
            <p:nvPr/>
          </p:nvSpPr>
          <p:spPr bwMode="auto">
            <a:xfrm rot="-5400000">
              <a:off x="3395" y="1534"/>
              <a:ext cx="519" cy="1"/>
            </a:xfrm>
            <a:prstGeom prst="line">
              <a:avLst/>
            </a:prstGeom>
            <a:noFill/>
            <a:ln w="28575">
              <a:solidFill>
                <a:srgbClr val="000000"/>
              </a:solidFill>
              <a:round/>
              <a:headEnd type="triangle" w="med" len="lg"/>
              <a:tailEnd/>
            </a:ln>
          </p:spPr>
          <p:txBody>
            <a:bodyPr anchor="ctr"/>
            <a:lstStyle/>
            <a:p>
              <a:endParaRPr lang="zh-CN" altLang="en-US"/>
            </a:p>
          </p:txBody>
        </p:sp>
        <p:sp>
          <p:nvSpPr>
            <p:cNvPr id="1126444" name="Line 44"/>
            <p:cNvSpPr>
              <a:spLocks noChangeAspect="1" noChangeShapeType="1"/>
            </p:cNvSpPr>
            <p:nvPr/>
          </p:nvSpPr>
          <p:spPr bwMode="auto">
            <a:xfrm rot="-5400000">
              <a:off x="4431" y="1534"/>
              <a:ext cx="519" cy="2"/>
            </a:xfrm>
            <a:prstGeom prst="line">
              <a:avLst/>
            </a:prstGeom>
            <a:noFill/>
            <a:ln w="28575">
              <a:solidFill>
                <a:srgbClr val="000000"/>
              </a:solidFill>
              <a:round/>
              <a:headEnd type="triangle" w="med" len="lg"/>
              <a:tailEnd/>
            </a:ln>
          </p:spPr>
          <p:txBody>
            <a:bodyPr anchor="ctr"/>
            <a:lstStyle/>
            <a:p>
              <a:endParaRPr lang="zh-CN" altLang="en-US"/>
            </a:p>
          </p:txBody>
        </p:sp>
        <p:sp>
          <p:nvSpPr>
            <p:cNvPr id="1126445" name="Text Box 45"/>
            <p:cNvSpPr txBox="1">
              <a:spLocks noChangeAspect="1" noChangeArrowheads="1"/>
            </p:cNvSpPr>
            <p:nvPr/>
          </p:nvSpPr>
          <p:spPr bwMode="auto">
            <a:xfrm>
              <a:off x="3334" y="1370"/>
              <a:ext cx="1587" cy="272"/>
            </a:xfrm>
            <a:prstGeom prst="rect">
              <a:avLst/>
            </a:prstGeom>
            <a:solidFill>
              <a:srgbClr val="FFFFFF"/>
            </a:solidFill>
            <a:ln w="9525">
              <a:noFill/>
              <a:miter lim="800000"/>
              <a:headEnd/>
              <a:tailEnd/>
            </a:ln>
          </p:spPr>
          <p:txBody>
            <a:bodyPr lIns="0" tIns="0" rIns="0" bIns="0" anchor="ctr"/>
            <a:lstStyle/>
            <a:p>
              <a:pPr algn="just">
                <a:lnSpc>
                  <a:spcPct val="80000"/>
                </a:lnSpc>
              </a:pPr>
              <a:r>
                <a:rPr lang="en-US" altLang="zh-CN"/>
                <a:t>I</a:t>
              </a:r>
              <a:r>
                <a:rPr lang="en-US" altLang="zh-CN" baseline="-25000"/>
                <a:t>1   </a:t>
              </a:r>
              <a:r>
                <a:rPr lang="en-US" altLang="zh-CN"/>
                <a:t>I</a:t>
              </a:r>
              <a:r>
                <a:rPr lang="en-US" altLang="zh-CN" baseline="-25000"/>
                <a:t>2       </a:t>
              </a:r>
              <a:r>
                <a:rPr lang="en-US" altLang="zh-CN"/>
                <a:t>……     I</a:t>
              </a:r>
              <a:r>
                <a:rPr lang="en-US" altLang="zh-CN" baseline="-25000"/>
                <a:t>K</a:t>
              </a:r>
              <a:endParaRPr lang="en-US" altLang="zh-CN"/>
            </a:p>
          </p:txBody>
        </p:sp>
        <p:sp>
          <p:nvSpPr>
            <p:cNvPr id="1126447" name="Text Box 47"/>
            <p:cNvSpPr txBox="1">
              <a:spLocks noChangeAspect="1" noChangeArrowheads="1"/>
            </p:cNvSpPr>
            <p:nvPr/>
          </p:nvSpPr>
          <p:spPr bwMode="auto">
            <a:xfrm>
              <a:off x="3787" y="3408"/>
              <a:ext cx="768" cy="230"/>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a:t>控制信号</a:t>
              </a:r>
            </a:p>
          </p:txBody>
        </p:sp>
        <p:sp>
          <p:nvSpPr>
            <p:cNvPr id="1126448" name="Line 48"/>
            <p:cNvSpPr>
              <a:spLocks noChangeAspect="1" noChangeShapeType="1"/>
            </p:cNvSpPr>
            <p:nvPr/>
          </p:nvSpPr>
          <p:spPr bwMode="auto">
            <a:xfrm rot="-5400000">
              <a:off x="3131" y="3183"/>
              <a:ext cx="532" cy="2"/>
            </a:xfrm>
            <a:prstGeom prst="line">
              <a:avLst/>
            </a:prstGeom>
            <a:noFill/>
            <a:ln w="28575">
              <a:solidFill>
                <a:srgbClr val="000000"/>
              </a:solidFill>
              <a:round/>
              <a:headEnd type="triangle" w="med" len="lg"/>
              <a:tailEnd/>
            </a:ln>
          </p:spPr>
          <p:txBody>
            <a:bodyPr anchor="ctr"/>
            <a:lstStyle/>
            <a:p>
              <a:endParaRPr lang="zh-CN" altLang="en-US"/>
            </a:p>
          </p:txBody>
        </p:sp>
        <p:sp>
          <p:nvSpPr>
            <p:cNvPr id="1126449" name="Line 49"/>
            <p:cNvSpPr>
              <a:spLocks noChangeAspect="1" noChangeShapeType="1"/>
            </p:cNvSpPr>
            <p:nvPr/>
          </p:nvSpPr>
          <p:spPr bwMode="auto">
            <a:xfrm rot="-5400000">
              <a:off x="3416" y="3188"/>
              <a:ext cx="534" cy="2"/>
            </a:xfrm>
            <a:prstGeom prst="line">
              <a:avLst/>
            </a:prstGeom>
            <a:noFill/>
            <a:ln w="28575">
              <a:solidFill>
                <a:srgbClr val="000000"/>
              </a:solidFill>
              <a:round/>
              <a:headEnd type="triangle" w="med" len="lg"/>
              <a:tailEnd/>
            </a:ln>
          </p:spPr>
          <p:txBody>
            <a:bodyPr anchor="ctr"/>
            <a:lstStyle/>
            <a:p>
              <a:endParaRPr lang="zh-CN" altLang="en-US"/>
            </a:p>
          </p:txBody>
        </p:sp>
        <p:sp>
          <p:nvSpPr>
            <p:cNvPr id="1126450" name="Line 50"/>
            <p:cNvSpPr>
              <a:spLocks noChangeAspect="1" noChangeShapeType="1"/>
            </p:cNvSpPr>
            <p:nvPr/>
          </p:nvSpPr>
          <p:spPr bwMode="auto">
            <a:xfrm rot="-5400000">
              <a:off x="4425" y="3180"/>
              <a:ext cx="532" cy="2"/>
            </a:xfrm>
            <a:prstGeom prst="line">
              <a:avLst/>
            </a:prstGeom>
            <a:noFill/>
            <a:ln w="28575">
              <a:solidFill>
                <a:srgbClr val="000000"/>
              </a:solidFill>
              <a:round/>
              <a:headEnd type="triangle" w="med" len="lg"/>
              <a:tailEnd/>
            </a:ln>
          </p:spPr>
          <p:txBody>
            <a:bodyPr anchor="ctr"/>
            <a:lstStyle/>
            <a:p>
              <a:endParaRPr lang="zh-CN" altLang="en-US"/>
            </a:p>
          </p:txBody>
        </p:sp>
        <p:sp>
          <p:nvSpPr>
            <p:cNvPr id="1126451" name="Text Box 51"/>
            <p:cNvSpPr txBox="1">
              <a:spLocks noChangeAspect="1" noChangeArrowheads="1"/>
            </p:cNvSpPr>
            <p:nvPr/>
          </p:nvSpPr>
          <p:spPr bwMode="auto">
            <a:xfrm>
              <a:off x="3334" y="3048"/>
              <a:ext cx="1532" cy="272"/>
            </a:xfrm>
            <a:prstGeom prst="rect">
              <a:avLst/>
            </a:prstGeom>
            <a:solidFill>
              <a:srgbClr val="FFFFFF"/>
            </a:solidFill>
            <a:ln w="9525">
              <a:noFill/>
              <a:miter lim="800000"/>
              <a:headEnd/>
              <a:tailEnd/>
            </a:ln>
          </p:spPr>
          <p:txBody>
            <a:bodyPr lIns="0" tIns="0" rIns="0" bIns="0" anchor="ctr"/>
            <a:lstStyle/>
            <a:p>
              <a:pPr algn="l">
                <a:lnSpc>
                  <a:spcPct val="80000"/>
                </a:lnSpc>
              </a:pPr>
              <a:r>
                <a:rPr lang="en-US" altLang="zh-CN"/>
                <a:t>C</a:t>
              </a:r>
              <a:r>
                <a:rPr lang="en-US" altLang="zh-CN" baseline="-25000"/>
                <a:t>1  </a:t>
              </a:r>
              <a:r>
                <a:rPr lang="en-US" altLang="zh-CN"/>
                <a:t>C</a:t>
              </a:r>
              <a:r>
                <a:rPr lang="en-US" altLang="zh-CN" baseline="-25000"/>
                <a:t>2     </a:t>
              </a:r>
              <a:r>
                <a:rPr lang="en-US" altLang="zh-CN"/>
                <a:t>……     C</a:t>
              </a:r>
              <a:r>
                <a:rPr lang="en-US" altLang="zh-CN" baseline="-25000"/>
                <a:t>M</a:t>
              </a:r>
              <a:endParaRPr lang="en-US" altLang="zh-CN"/>
            </a:p>
          </p:txBody>
        </p:sp>
        <p:sp>
          <p:nvSpPr>
            <p:cNvPr id="1126453" name="Line 53"/>
            <p:cNvSpPr>
              <a:spLocks noChangeAspect="1" noChangeShapeType="1"/>
            </p:cNvSpPr>
            <p:nvPr/>
          </p:nvSpPr>
          <p:spPr bwMode="auto">
            <a:xfrm flipH="1">
              <a:off x="2620" y="1963"/>
              <a:ext cx="630" cy="0"/>
            </a:xfrm>
            <a:prstGeom prst="line">
              <a:avLst/>
            </a:prstGeom>
            <a:noFill/>
            <a:ln w="28575">
              <a:solidFill>
                <a:srgbClr val="000000"/>
              </a:solidFill>
              <a:round/>
              <a:headEnd type="triangle" w="med" len="lg"/>
              <a:tailEnd/>
            </a:ln>
          </p:spPr>
          <p:txBody>
            <a:bodyPr anchor="ctr"/>
            <a:lstStyle/>
            <a:p>
              <a:endParaRPr lang="zh-CN" altLang="en-US"/>
            </a:p>
          </p:txBody>
        </p:sp>
        <p:sp>
          <p:nvSpPr>
            <p:cNvPr id="1126454" name="Text Box 54"/>
            <p:cNvSpPr txBox="1">
              <a:spLocks noChangeAspect="1" noChangeArrowheads="1"/>
            </p:cNvSpPr>
            <p:nvPr/>
          </p:nvSpPr>
          <p:spPr bwMode="auto">
            <a:xfrm>
              <a:off x="2196" y="1687"/>
              <a:ext cx="415" cy="1316"/>
            </a:xfrm>
            <a:prstGeom prst="rect">
              <a:avLst/>
            </a:prstGeom>
            <a:solidFill>
              <a:srgbClr val="FFFF99"/>
            </a:solidFill>
            <a:ln w="28575">
              <a:solidFill>
                <a:srgbClr val="000000"/>
              </a:solidFill>
              <a:miter lim="800000"/>
              <a:headEnd/>
              <a:tailEnd/>
            </a:ln>
          </p:spPr>
          <p:txBody>
            <a:bodyPr lIns="54000" tIns="36000" rIns="54000" bIns="0" anchor="ctr"/>
            <a:lstStyle/>
            <a:p>
              <a:pPr>
                <a:lnSpc>
                  <a:spcPct val="96000"/>
                </a:lnSpc>
              </a:pPr>
              <a:r>
                <a:rPr lang="zh-CN" altLang="en-US"/>
                <a:t>时序产生器</a:t>
              </a:r>
            </a:p>
          </p:txBody>
        </p:sp>
        <p:sp>
          <p:nvSpPr>
            <p:cNvPr id="1126455" name="Line 55"/>
            <p:cNvSpPr>
              <a:spLocks noChangeAspect="1" noChangeShapeType="1"/>
            </p:cNvSpPr>
            <p:nvPr/>
          </p:nvSpPr>
          <p:spPr bwMode="auto">
            <a:xfrm flipH="1">
              <a:off x="2611" y="2219"/>
              <a:ext cx="639" cy="0"/>
            </a:xfrm>
            <a:prstGeom prst="line">
              <a:avLst/>
            </a:prstGeom>
            <a:noFill/>
            <a:ln w="28575">
              <a:solidFill>
                <a:srgbClr val="000000"/>
              </a:solidFill>
              <a:round/>
              <a:headEnd type="triangle" w="med" len="lg"/>
              <a:tailEnd/>
            </a:ln>
          </p:spPr>
          <p:txBody>
            <a:bodyPr anchor="ctr"/>
            <a:lstStyle/>
            <a:p>
              <a:endParaRPr lang="zh-CN" altLang="en-US"/>
            </a:p>
          </p:txBody>
        </p:sp>
        <p:sp>
          <p:nvSpPr>
            <p:cNvPr id="1126456" name="Line 56"/>
            <p:cNvSpPr>
              <a:spLocks noChangeAspect="1" noChangeShapeType="1"/>
            </p:cNvSpPr>
            <p:nvPr/>
          </p:nvSpPr>
          <p:spPr bwMode="auto">
            <a:xfrm flipH="1">
              <a:off x="2609" y="2718"/>
              <a:ext cx="639" cy="0"/>
            </a:xfrm>
            <a:prstGeom prst="line">
              <a:avLst/>
            </a:prstGeom>
            <a:noFill/>
            <a:ln w="28575">
              <a:solidFill>
                <a:srgbClr val="000000"/>
              </a:solidFill>
              <a:round/>
              <a:headEnd type="triangle" w="med" len="lg"/>
              <a:tailEnd/>
            </a:ln>
          </p:spPr>
          <p:txBody>
            <a:bodyPr anchor="ctr"/>
            <a:lstStyle/>
            <a:p>
              <a:endParaRPr lang="zh-CN" altLang="en-US"/>
            </a:p>
          </p:txBody>
        </p:sp>
        <p:sp>
          <p:nvSpPr>
            <p:cNvPr id="1126457" name="Text Box 57"/>
            <p:cNvSpPr txBox="1">
              <a:spLocks noChangeAspect="1" noChangeArrowheads="1"/>
            </p:cNvSpPr>
            <p:nvPr/>
          </p:nvSpPr>
          <p:spPr bwMode="auto">
            <a:xfrm>
              <a:off x="2790" y="1823"/>
              <a:ext cx="272" cy="1044"/>
            </a:xfrm>
            <a:prstGeom prst="rect">
              <a:avLst/>
            </a:prstGeom>
            <a:solidFill>
              <a:srgbClr val="FFFFFF"/>
            </a:solidFill>
            <a:ln w="9525">
              <a:noFill/>
              <a:miter lim="800000"/>
              <a:headEnd/>
              <a:tailEnd/>
            </a:ln>
          </p:spPr>
          <p:txBody>
            <a:bodyPr lIns="0" tIns="0" rIns="0" bIns="0" anchor="ctr"/>
            <a:lstStyle/>
            <a:p>
              <a:pPr>
                <a:spcBef>
                  <a:spcPct val="10000"/>
                </a:spcBef>
              </a:pPr>
              <a:r>
                <a:rPr lang="en-US" altLang="zh-CN"/>
                <a:t>T</a:t>
              </a:r>
              <a:r>
                <a:rPr lang="en-US" altLang="zh-CN" baseline="-25000"/>
                <a:t>1</a:t>
              </a:r>
              <a:endParaRPr lang="en-US" altLang="zh-CN"/>
            </a:p>
            <a:p>
              <a:pPr>
                <a:spcBef>
                  <a:spcPct val="10000"/>
                </a:spcBef>
              </a:pPr>
              <a:r>
                <a:rPr lang="en-US" altLang="zh-CN"/>
                <a:t>T</a:t>
              </a:r>
              <a:r>
                <a:rPr lang="en-US" altLang="zh-CN" baseline="-25000"/>
                <a:t>2</a:t>
              </a:r>
              <a:endParaRPr lang="en-US" altLang="zh-CN"/>
            </a:p>
            <a:p>
              <a:pPr>
                <a:spcBef>
                  <a:spcPct val="10000"/>
                </a:spcBef>
              </a:pPr>
              <a:endParaRPr lang="en-US" altLang="zh-CN"/>
            </a:p>
            <a:p>
              <a:pPr>
                <a:spcBef>
                  <a:spcPct val="10000"/>
                </a:spcBef>
              </a:pPr>
              <a:r>
                <a:rPr lang="en-US" altLang="zh-CN"/>
                <a:t>T</a:t>
              </a:r>
              <a:r>
                <a:rPr lang="en-US" altLang="zh-CN" baseline="-25000"/>
                <a:t>N</a:t>
              </a:r>
              <a:endParaRPr lang="en-US" altLang="zh-CN"/>
            </a:p>
          </p:txBody>
        </p:sp>
        <p:sp>
          <p:nvSpPr>
            <p:cNvPr id="1126459" name="Line 59"/>
            <p:cNvSpPr>
              <a:spLocks noChangeAspect="1" noChangeShapeType="1"/>
            </p:cNvSpPr>
            <p:nvPr/>
          </p:nvSpPr>
          <p:spPr bwMode="auto">
            <a:xfrm>
              <a:off x="4862" y="2039"/>
              <a:ext cx="734" cy="0"/>
            </a:xfrm>
            <a:prstGeom prst="line">
              <a:avLst/>
            </a:prstGeom>
            <a:noFill/>
            <a:ln w="28575">
              <a:solidFill>
                <a:srgbClr val="000000"/>
              </a:solidFill>
              <a:round/>
              <a:headEnd type="triangle" w="med" len="lg"/>
              <a:tailEnd/>
            </a:ln>
          </p:spPr>
          <p:txBody>
            <a:bodyPr anchor="ctr"/>
            <a:lstStyle/>
            <a:p>
              <a:endParaRPr lang="zh-CN" altLang="en-US"/>
            </a:p>
          </p:txBody>
        </p:sp>
        <p:sp>
          <p:nvSpPr>
            <p:cNvPr id="1126460" name="Line 60"/>
            <p:cNvSpPr>
              <a:spLocks noChangeAspect="1" noChangeShapeType="1"/>
            </p:cNvSpPr>
            <p:nvPr/>
          </p:nvSpPr>
          <p:spPr bwMode="auto">
            <a:xfrm>
              <a:off x="4868" y="2635"/>
              <a:ext cx="734" cy="0"/>
            </a:xfrm>
            <a:prstGeom prst="line">
              <a:avLst/>
            </a:prstGeom>
            <a:noFill/>
            <a:ln w="28575">
              <a:solidFill>
                <a:srgbClr val="000000"/>
              </a:solidFill>
              <a:round/>
              <a:headEnd type="triangle" w="med" len="lg"/>
              <a:tailEnd/>
            </a:ln>
          </p:spPr>
          <p:txBody>
            <a:bodyPr anchor="ctr"/>
            <a:lstStyle/>
            <a:p>
              <a:endParaRPr lang="zh-CN" altLang="en-US"/>
            </a:p>
          </p:txBody>
        </p:sp>
        <p:sp>
          <p:nvSpPr>
            <p:cNvPr id="1126461" name="Text Box 61"/>
            <p:cNvSpPr txBox="1">
              <a:spLocks noChangeAspect="1" noChangeArrowheads="1"/>
            </p:cNvSpPr>
            <p:nvPr/>
          </p:nvSpPr>
          <p:spPr bwMode="auto">
            <a:xfrm>
              <a:off x="5204" y="2190"/>
              <a:ext cx="372" cy="263"/>
            </a:xfrm>
            <a:prstGeom prst="rect">
              <a:avLst/>
            </a:prstGeom>
            <a:solidFill>
              <a:srgbClr val="FFFFFF"/>
            </a:solidFill>
            <a:ln w="9525">
              <a:noFill/>
              <a:miter lim="800000"/>
              <a:headEnd/>
              <a:tailEnd/>
            </a:ln>
          </p:spPr>
          <p:txBody>
            <a:bodyPr wrap="none" lIns="0" tIns="0" rIns="0" bIns="0" anchor="ctr"/>
            <a:lstStyle/>
            <a:p>
              <a:pPr algn="just"/>
              <a:r>
                <a:rPr lang="en-US" altLang="zh-CN"/>
                <a:t>Flags</a:t>
              </a:r>
            </a:p>
          </p:txBody>
        </p:sp>
        <p:sp>
          <p:nvSpPr>
            <p:cNvPr id="1126462" name="Line 62"/>
            <p:cNvSpPr>
              <a:spLocks noChangeAspect="1" noChangeShapeType="1"/>
            </p:cNvSpPr>
            <p:nvPr/>
          </p:nvSpPr>
          <p:spPr bwMode="auto">
            <a:xfrm rot="-5400000">
              <a:off x="4897" y="2322"/>
              <a:ext cx="366" cy="0"/>
            </a:xfrm>
            <a:prstGeom prst="line">
              <a:avLst/>
            </a:prstGeom>
            <a:noFill/>
            <a:ln w="38100" cap="rnd">
              <a:solidFill>
                <a:srgbClr val="000000"/>
              </a:solidFill>
              <a:prstDash val="sysDot"/>
              <a:round/>
              <a:headEnd/>
              <a:tailEnd/>
            </a:ln>
          </p:spPr>
          <p:txBody>
            <a:bodyPr anchor="ctr"/>
            <a:lstStyle/>
            <a:p>
              <a:endParaRPr lang="zh-CN" altLang="en-US"/>
            </a:p>
          </p:txBody>
        </p:sp>
        <p:sp>
          <p:nvSpPr>
            <p:cNvPr id="1126464" name="Text Box 64"/>
            <p:cNvSpPr txBox="1">
              <a:spLocks noChangeAspect="1" noChangeArrowheads="1"/>
            </p:cNvSpPr>
            <p:nvPr/>
          </p:nvSpPr>
          <p:spPr bwMode="auto">
            <a:xfrm>
              <a:off x="3292" y="482"/>
              <a:ext cx="1513" cy="253"/>
            </a:xfrm>
            <a:prstGeom prst="rect">
              <a:avLst/>
            </a:prstGeom>
            <a:solidFill>
              <a:srgbClr val="FFFF99"/>
            </a:solidFill>
            <a:ln w="28575">
              <a:solidFill>
                <a:srgbClr val="000000"/>
              </a:solidFill>
              <a:miter lim="800000"/>
              <a:headEnd/>
              <a:tailEnd/>
            </a:ln>
          </p:spPr>
          <p:txBody>
            <a:bodyPr tIns="0" bIns="0" anchor="ctr"/>
            <a:lstStyle/>
            <a:p>
              <a:r>
                <a:rPr lang="zh-CN" altLang="en-US"/>
                <a:t>指令寄存器</a:t>
              </a:r>
              <a:r>
                <a:rPr lang="en-US" altLang="zh-CN"/>
                <a:t>IR</a:t>
              </a:r>
            </a:p>
          </p:txBody>
        </p:sp>
        <p:sp>
          <p:nvSpPr>
            <p:cNvPr id="1126465" name="Text Box 65"/>
            <p:cNvSpPr txBox="1">
              <a:spLocks noChangeAspect="1" noChangeArrowheads="1"/>
            </p:cNvSpPr>
            <p:nvPr/>
          </p:nvSpPr>
          <p:spPr bwMode="auto">
            <a:xfrm>
              <a:off x="3311" y="1019"/>
              <a:ext cx="1456" cy="253"/>
            </a:xfrm>
            <a:prstGeom prst="rect">
              <a:avLst/>
            </a:prstGeom>
            <a:solidFill>
              <a:srgbClr val="FFFF99"/>
            </a:solidFill>
            <a:ln w="28575">
              <a:solidFill>
                <a:srgbClr val="000000"/>
              </a:solidFill>
              <a:miter lim="800000"/>
              <a:headEnd/>
              <a:tailEnd/>
            </a:ln>
          </p:spPr>
          <p:txBody>
            <a:bodyPr tIns="0" bIns="0" anchor="ctr"/>
            <a:lstStyle/>
            <a:p>
              <a:r>
                <a:rPr lang="zh-CN" altLang="en-US"/>
                <a:t>指令译码器</a:t>
              </a:r>
            </a:p>
          </p:txBody>
        </p:sp>
        <p:sp>
          <p:nvSpPr>
            <p:cNvPr id="1126466" name="AutoShape 66"/>
            <p:cNvSpPr>
              <a:spLocks noChangeAspect="1" noChangeArrowheads="1"/>
            </p:cNvSpPr>
            <p:nvPr/>
          </p:nvSpPr>
          <p:spPr bwMode="auto">
            <a:xfrm>
              <a:off x="3905" y="735"/>
              <a:ext cx="295" cy="282"/>
            </a:xfrm>
            <a:prstGeom prst="downArrow">
              <a:avLst>
                <a:gd name="adj1" fmla="val 43046"/>
                <a:gd name="adj2" fmla="val 56741"/>
              </a:avLst>
            </a:prstGeom>
            <a:solidFill>
              <a:srgbClr val="0066FF"/>
            </a:solidFill>
            <a:ln w="9525">
              <a:noFill/>
              <a:miter lim="800000"/>
              <a:headEnd/>
              <a:tailEnd/>
            </a:ln>
          </p:spPr>
          <p:txBody>
            <a:bodyPr anchor="ctr"/>
            <a:lstStyle/>
            <a:p>
              <a:endParaRPr lang="zh-CN" altLang="en-US"/>
            </a:p>
          </p:txBody>
        </p:sp>
        <p:sp>
          <p:nvSpPr>
            <p:cNvPr id="1126467" name="Text Box 67"/>
            <p:cNvSpPr txBox="1">
              <a:spLocks noChangeAspect="1" noChangeArrowheads="1"/>
            </p:cNvSpPr>
            <p:nvPr/>
          </p:nvSpPr>
          <p:spPr bwMode="auto">
            <a:xfrm>
              <a:off x="1429" y="2276"/>
              <a:ext cx="457" cy="728"/>
            </a:xfrm>
            <a:prstGeom prst="rect">
              <a:avLst/>
            </a:prstGeom>
            <a:solidFill>
              <a:srgbClr val="FFFF99"/>
            </a:solidFill>
            <a:ln w="28575">
              <a:solidFill>
                <a:srgbClr val="000000"/>
              </a:solidFill>
              <a:miter lim="800000"/>
              <a:headEnd/>
              <a:tailEnd/>
            </a:ln>
          </p:spPr>
          <p:txBody>
            <a:bodyPr anchor="ctr"/>
            <a:lstStyle/>
            <a:p>
              <a:r>
                <a:rPr lang="zh-CN" altLang="en-US"/>
                <a:t>时</a:t>
              </a:r>
            </a:p>
            <a:p>
              <a:r>
                <a:rPr lang="zh-CN" altLang="en-US"/>
                <a:t>钟</a:t>
              </a:r>
            </a:p>
          </p:txBody>
        </p:sp>
        <p:sp>
          <p:nvSpPr>
            <p:cNvPr id="1126468" name="Line 68"/>
            <p:cNvSpPr>
              <a:spLocks noChangeAspect="1" noChangeShapeType="1"/>
            </p:cNvSpPr>
            <p:nvPr/>
          </p:nvSpPr>
          <p:spPr bwMode="auto">
            <a:xfrm>
              <a:off x="1899" y="2633"/>
              <a:ext cx="285" cy="0"/>
            </a:xfrm>
            <a:prstGeom prst="line">
              <a:avLst/>
            </a:prstGeom>
            <a:noFill/>
            <a:ln w="28575">
              <a:solidFill>
                <a:srgbClr val="000000"/>
              </a:solidFill>
              <a:round/>
              <a:headEnd/>
              <a:tailEnd type="triangle" w="med" len="lg"/>
            </a:ln>
          </p:spPr>
          <p:txBody>
            <a:bodyPr anchor="ctr"/>
            <a:lstStyle/>
            <a:p>
              <a:endParaRPr lang="zh-CN" altLang="en-US"/>
            </a:p>
          </p:txBody>
        </p:sp>
        <p:sp>
          <p:nvSpPr>
            <p:cNvPr id="1126471" name="Text Box 71"/>
            <p:cNvSpPr txBox="1">
              <a:spLocks noChangeArrowheads="1"/>
            </p:cNvSpPr>
            <p:nvPr/>
          </p:nvSpPr>
          <p:spPr bwMode="auto">
            <a:xfrm>
              <a:off x="2806" y="2277"/>
              <a:ext cx="346" cy="499"/>
            </a:xfrm>
            <a:prstGeom prst="rect">
              <a:avLst/>
            </a:prstGeom>
            <a:noFill/>
            <a:ln w="28575" algn="ctr">
              <a:noFill/>
              <a:miter lim="800000"/>
              <a:headEnd/>
              <a:tailEnd type="none" w="med" len="lg"/>
            </a:ln>
            <a:effectLst/>
          </p:spPr>
          <p:txBody>
            <a:bodyPr vert="eaVert">
              <a:spAutoFit/>
            </a:bodyPr>
            <a:lstStyle/>
            <a:p>
              <a:pPr>
                <a:spcBef>
                  <a:spcPct val="50000"/>
                </a:spcBef>
              </a:pPr>
              <a:r>
                <a:rPr lang="en-US" altLang="zh-CN"/>
                <a:t>…</a:t>
              </a:r>
            </a:p>
          </p:txBody>
        </p:sp>
      </p:grpSp>
      <p:sp>
        <p:nvSpPr>
          <p:cNvPr id="1126473" name="AutoShape 73">
            <a:hlinkClick r:id="" action="ppaction://hlinkshowjump?jump=lastslideviewed" highlightClick="1"/>
          </p:cNvPr>
          <p:cNvSpPr>
            <a:spLocks noChangeArrowheads="1"/>
          </p:cNvSpPr>
          <p:nvPr/>
        </p:nvSpPr>
        <p:spPr bwMode="auto">
          <a:xfrm>
            <a:off x="8388350" y="333375"/>
            <a:ext cx="504825" cy="503238"/>
          </a:xfrm>
          <a:prstGeom prst="actionButtonReturn">
            <a:avLst/>
          </a:prstGeom>
          <a:solidFill>
            <a:schemeClr val="accent1"/>
          </a:solidFill>
          <a:ln w="28575">
            <a:noFill/>
            <a:miter lim="800000"/>
            <a:headEnd/>
            <a:tailEnd type="none" w="med" len="lg"/>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1CBDACA-79EF-46EF-9356-5230ED0925AD}" type="slidenum">
              <a:rPr lang="zh-CN" altLang="en-US"/>
              <a:pPr/>
              <a:t>36</a:t>
            </a:fld>
            <a:endParaRPr lang="en-US" altLang="zh-CN"/>
          </a:p>
        </p:txBody>
      </p:sp>
      <p:sp>
        <p:nvSpPr>
          <p:cNvPr id="1127426" name="Rectangle 2"/>
          <p:cNvSpPr>
            <a:spLocks noGrp="1" noChangeArrowheads="1"/>
          </p:cNvSpPr>
          <p:nvPr>
            <p:ph type="title"/>
          </p:nvPr>
        </p:nvSpPr>
        <p:spPr/>
        <p:txBody>
          <a:bodyPr/>
          <a:lstStyle/>
          <a:p>
            <a:r>
              <a:rPr lang="en-US" altLang="zh-CN"/>
              <a:t>6.1.4 </a:t>
            </a:r>
            <a:r>
              <a:rPr lang="zh-CN" altLang="en-US" b="0"/>
              <a:t>控制器的组成</a:t>
            </a:r>
          </a:p>
        </p:txBody>
      </p:sp>
      <p:sp>
        <p:nvSpPr>
          <p:cNvPr id="1127427" name="Rectangle 3"/>
          <p:cNvSpPr>
            <a:spLocks noGrp="1" noChangeArrowheads="1"/>
          </p:cNvSpPr>
          <p:nvPr>
            <p:ph type="body" idx="1"/>
          </p:nvPr>
        </p:nvSpPr>
        <p:spPr>
          <a:xfrm>
            <a:off x="250825" y="836613"/>
            <a:ext cx="8785225" cy="5905500"/>
          </a:xfrm>
        </p:spPr>
        <p:txBody>
          <a:bodyPr/>
          <a:lstStyle/>
          <a:p>
            <a:pPr marL="355600" indent="-355600"/>
            <a:r>
              <a:rPr lang="zh-CN" altLang="en-US"/>
              <a:t>设计者在设计控制器之前需要做以下工作：</a:t>
            </a:r>
          </a:p>
          <a:p>
            <a:pPr marL="901700" lvl="1" indent="-366713"/>
            <a:r>
              <a:rPr lang="zh-CN" altLang="en-US"/>
              <a:t>定义计算机</a:t>
            </a:r>
            <a:r>
              <a:rPr lang="zh-CN" altLang="en-US">
                <a:solidFill>
                  <a:srgbClr val="CC0000"/>
                </a:solidFill>
              </a:rPr>
              <a:t>基本硬件组成</a:t>
            </a:r>
            <a:r>
              <a:rPr lang="zh-CN" altLang="en-US"/>
              <a:t>和</a:t>
            </a:r>
            <a:r>
              <a:rPr lang="zh-CN" altLang="en-US">
                <a:solidFill>
                  <a:srgbClr val="CC0000"/>
                </a:solidFill>
              </a:rPr>
              <a:t>基本指令系统</a:t>
            </a:r>
            <a:r>
              <a:rPr lang="zh-CN" altLang="en-US"/>
              <a:t>；</a:t>
            </a:r>
          </a:p>
          <a:p>
            <a:pPr marL="901700" lvl="1" indent="-366713"/>
            <a:r>
              <a:rPr lang="zh-CN" altLang="en-US"/>
              <a:t>基于定义的硬件结构，针对每条指令，描述</a:t>
            </a:r>
            <a:r>
              <a:rPr lang="en-US" altLang="zh-CN"/>
              <a:t>CPU</a:t>
            </a:r>
            <a:r>
              <a:rPr lang="zh-CN" altLang="en-US"/>
              <a:t>完成的</a:t>
            </a:r>
            <a:r>
              <a:rPr lang="zh-CN" altLang="en-US">
                <a:solidFill>
                  <a:srgbClr val="CC0000"/>
                </a:solidFill>
              </a:rPr>
              <a:t>微操作</a:t>
            </a:r>
            <a:r>
              <a:rPr lang="zh-CN" altLang="en-US"/>
              <a:t>；</a:t>
            </a:r>
          </a:p>
          <a:p>
            <a:pPr marL="901700" lvl="1" indent="-366713"/>
            <a:r>
              <a:rPr lang="zh-CN" altLang="en-US"/>
              <a:t>确定控制单元应该完成的功能，即何时产生何种</a:t>
            </a:r>
            <a:r>
              <a:rPr lang="zh-CN" altLang="en-US">
                <a:solidFill>
                  <a:srgbClr val="CC0000"/>
                </a:solidFill>
              </a:rPr>
              <a:t>微命令</a:t>
            </a:r>
            <a:r>
              <a:rPr lang="zh-CN" altLang="en-US"/>
              <a:t>。</a:t>
            </a:r>
          </a:p>
          <a:p>
            <a:pPr marL="355600" indent="-355600"/>
            <a:r>
              <a:rPr lang="zh-CN" altLang="en-US"/>
              <a:t>两种设计控制器的通用方法：</a:t>
            </a:r>
          </a:p>
          <a:p>
            <a:pPr marL="901700" lvl="1" indent="-366713"/>
            <a:r>
              <a:rPr lang="zh-CN" altLang="en-US">
                <a:solidFill>
                  <a:srgbClr val="CC0000"/>
                </a:solidFill>
              </a:rPr>
              <a:t>硬布线控制</a:t>
            </a:r>
            <a:r>
              <a:rPr lang="zh-CN" altLang="en-US"/>
              <a:t>（</a:t>
            </a:r>
            <a:r>
              <a:rPr lang="en-US" altLang="zh-CN"/>
              <a:t>hardwired control</a:t>
            </a:r>
            <a:r>
              <a:rPr lang="zh-CN" altLang="en-US"/>
              <a:t>）设计法</a:t>
            </a:r>
          </a:p>
          <a:p>
            <a:pPr marL="901700" lvl="1" indent="-366713"/>
            <a:r>
              <a:rPr lang="zh-CN" altLang="en-US">
                <a:solidFill>
                  <a:srgbClr val="CC0000"/>
                </a:solidFill>
              </a:rPr>
              <a:t>微程序控制</a:t>
            </a:r>
            <a:r>
              <a:rPr lang="zh-CN" altLang="en-US"/>
              <a:t>（</a:t>
            </a:r>
            <a:r>
              <a:rPr lang="en-US" altLang="zh-CN"/>
              <a:t>microprogrammed control</a:t>
            </a:r>
            <a:r>
              <a:rPr lang="zh-CN" altLang="en-US"/>
              <a:t>）或</a:t>
            </a:r>
            <a:br>
              <a:rPr lang="zh-CN" altLang="en-US"/>
            </a:br>
            <a:r>
              <a:rPr lang="zh-CN" altLang="en-US">
                <a:solidFill>
                  <a:srgbClr val="0000FF"/>
                </a:solidFill>
              </a:rPr>
              <a:t>微码控制</a:t>
            </a:r>
            <a:r>
              <a:rPr lang="zh-CN" altLang="en-US"/>
              <a:t>（</a:t>
            </a:r>
            <a:r>
              <a:rPr lang="en-US" altLang="zh-CN"/>
              <a:t>microcoded control</a:t>
            </a:r>
            <a:r>
              <a:rPr lang="zh-CN" altLang="en-US"/>
              <a:t>）设计法</a:t>
            </a:r>
            <a:endParaRPr lang="zh-CN" altLang="zh-CN"/>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
        <p:nvSpPr>
          <p:cNvPr id="1128451"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6.2  </a:t>
            </a:r>
            <a:r>
              <a:rPr lang="zh-CN" altLang="en-US" sz="3800">
                <a:ea typeface="楷体_GB2312" pitchFamily="49" charset="-122"/>
              </a:rPr>
              <a:t>硬布线控制器设计</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128450">
                                            <p:txEl>
                                              <p:pRg st="0" end="0"/>
                                            </p:txEl>
                                          </p:spTgt>
                                        </p:tgtEl>
                                        <p:attrNameLst>
                                          <p:attrName>style.visibility</p:attrName>
                                        </p:attrNameLst>
                                      </p:cBhvr>
                                      <p:to>
                                        <p:strVal val="visible"/>
                                      </p:to>
                                    </p:set>
                                    <p:anim calcmode="lin" valueType="num">
                                      <p:cBhvr>
                                        <p:cTn id="7" dur="500" fill="hold"/>
                                        <p:tgtEl>
                                          <p:spTgt spid="112845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2845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2845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2845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128450">
                                            <p:txEl>
                                              <p:pRg st="1" end="1"/>
                                            </p:txEl>
                                          </p:spTgt>
                                        </p:tgtEl>
                                        <p:attrNameLst>
                                          <p:attrName>style.visibility</p:attrName>
                                        </p:attrNameLst>
                                      </p:cBhvr>
                                      <p:to>
                                        <p:strVal val="visible"/>
                                      </p:to>
                                    </p:set>
                                    <p:anim calcmode="lin" valueType="num">
                                      <p:cBhvr additive="base">
                                        <p:cTn id="14" dur="500" fill="hold"/>
                                        <p:tgtEl>
                                          <p:spTgt spid="112845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12845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128451">
                                            <p:txEl>
                                              <p:pRg st="0" end="0"/>
                                            </p:txEl>
                                          </p:spTgt>
                                        </p:tgtEl>
                                        <p:attrNameLst>
                                          <p:attrName>style.visibility</p:attrName>
                                        </p:attrNameLst>
                                      </p:cBhvr>
                                      <p:to>
                                        <p:strVal val="visible"/>
                                      </p:to>
                                    </p:set>
                                    <p:anim calcmode="lin" valueType="num">
                                      <p:cBhvr additive="base">
                                        <p:cTn id="19" dur="500" fill="hold"/>
                                        <p:tgtEl>
                                          <p:spTgt spid="112845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84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8E541CF-FC5D-4121-A079-B292DCE6CE46}" type="slidenum">
              <a:rPr lang="zh-CN" altLang="en-US"/>
              <a:pPr/>
              <a:t>38</a:t>
            </a:fld>
            <a:endParaRPr lang="en-US" altLang="zh-CN"/>
          </a:p>
        </p:txBody>
      </p:sp>
      <p:sp>
        <p:nvSpPr>
          <p:cNvPr id="1129474"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29475" name="Rectangle 3"/>
          <p:cNvSpPr>
            <a:spLocks noGrp="1" noChangeArrowheads="1"/>
          </p:cNvSpPr>
          <p:nvPr>
            <p:ph type="body" idx="1"/>
          </p:nvPr>
        </p:nvSpPr>
        <p:spPr>
          <a:xfrm>
            <a:off x="250825" y="549275"/>
            <a:ext cx="8785225" cy="6192838"/>
          </a:xfrm>
        </p:spPr>
        <p:txBody>
          <a:bodyPr/>
          <a:lstStyle/>
          <a:p>
            <a:r>
              <a:rPr lang="zh-CN" altLang="en-US"/>
              <a:t>将控制单元看作一个</a:t>
            </a:r>
            <a:r>
              <a:rPr lang="zh-CN" altLang="en-US">
                <a:solidFill>
                  <a:srgbClr val="CC0000"/>
                </a:solidFill>
              </a:rPr>
              <a:t>顺序逻辑电路</a:t>
            </a:r>
            <a:r>
              <a:rPr lang="zh-CN" altLang="en-US"/>
              <a:t>（</a:t>
            </a:r>
            <a:r>
              <a:rPr lang="en-US" altLang="zh-CN"/>
              <a:t>sequential logic circuit</a:t>
            </a:r>
            <a:r>
              <a:rPr lang="zh-CN" altLang="en-US"/>
              <a:t>）或有</a:t>
            </a:r>
            <a:r>
              <a:rPr lang="zh-CN" altLang="en-US">
                <a:solidFill>
                  <a:srgbClr val="CC0000"/>
                </a:solidFill>
              </a:rPr>
              <a:t>限状态机</a:t>
            </a:r>
            <a:r>
              <a:rPr lang="zh-CN" altLang="en-US"/>
              <a:t>（</a:t>
            </a:r>
            <a:r>
              <a:rPr lang="en-US" altLang="zh-CN"/>
              <a:t>finite-state machine</a:t>
            </a:r>
            <a:r>
              <a:rPr lang="zh-CN" altLang="en-US"/>
              <a:t>），它可以产生规定顺序的</a:t>
            </a:r>
            <a:r>
              <a:rPr lang="zh-CN" altLang="en-US">
                <a:solidFill>
                  <a:srgbClr val="0000FF"/>
                </a:solidFill>
              </a:rPr>
              <a:t>控制信号</a:t>
            </a:r>
            <a:r>
              <a:rPr lang="zh-CN" altLang="en-US"/>
              <a:t>，这些信号与提供给控制单元的</a:t>
            </a:r>
            <a:r>
              <a:rPr lang="zh-CN" altLang="en-US">
                <a:solidFill>
                  <a:srgbClr val="0000FF"/>
                </a:solidFill>
              </a:rPr>
              <a:t>指令</a:t>
            </a:r>
            <a:r>
              <a:rPr lang="zh-CN" altLang="en-US"/>
              <a:t>相对应。</a:t>
            </a:r>
          </a:p>
          <a:p>
            <a:r>
              <a:rPr lang="zh-CN" altLang="en-US"/>
              <a:t>设计目标：</a:t>
            </a:r>
            <a:r>
              <a:rPr lang="zh-CN" altLang="en-US">
                <a:solidFill>
                  <a:srgbClr val="9900FF"/>
                </a:solidFill>
              </a:rPr>
              <a:t>最少的元器件</a:t>
            </a:r>
            <a:r>
              <a:rPr lang="zh-CN" altLang="en-US"/>
              <a:t>，</a:t>
            </a:r>
            <a:r>
              <a:rPr lang="zh-CN" altLang="en-US">
                <a:solidFill>
                  <a:srgbClr val="9900FF"/>
                </a:solidFill>
              </a:rPr>
              <a:t>最快的操作速度</a:t>
            </a:r>
          </a:p>
          <a:p>
            <a:r>
              <a:rPr lang="zh-CN" altLang="en-US"/>
              <a:t>两种设计方法：</a:t>
            </a:r>
          </a:p>
          <a:p>
            <a:pPr lvl="1"/>
            <a:r>
              <a:rPr lang="zh-CN" altLang="en-US" sz="2400"/>
              <a:t>采用</a:t>
            </a:r>
            <a:r>
              <a:rPr lang="zh-CN" altLang="en-US" sz="2400">
                <a:solidFill>
                  <a:srgbClr val="0000FF"/>
                </a:solidFill>
              </a:rPr>
              <a:t>一级时序</a:t>
            </a:r>
            <a:r>
              <a:rPr lang="zh-CN" altLang="en-US" sz="2400"/>
              <a:t>，即只产生</a:t>
            </a:r>
            <a:r>
              <a:rPr lang="zh-CN" altLang="en-US" sz="2400">
                <a:solidFill>
                  <a:srgbClr val="CC0000"/>
                </a:solidFill>
              </a:rPr>
              <a:t>节拍信号</a:t>
            </a:r>
          </a:p>
          <a:p>
            <a:pPr lvl="1"/>
            <a:r>
              <a:rPr lang="zh-CN" altLang="en-US" sz="2400"/>
              <a:t>采用</a:t>
            </a:r>
            <a:r>
              <a:rPr lang="zh-CN" altLang="en-US" sz="2400">
                <a:solidFill>
                  <a:srgbClr val="0000FF"/>
                </a:solidFill>
              </a:rPr>
              <a:t>两级时序</a:t>
            </a:r>
            <a:r>
              <a:rPr lang="zh-CN" altLang="en-US" sz="2400"/>
              <a:t>，即产生</a:t>
            </a:r>
            <a:r>
              <a:rPr lang="zh-CN" altLang="en-US" sz="2400">
                <a:solidFill>
                  <a:srgbClr val="CC0000"/>
                </a:solidFill>
              </a:rPr>
              <a:t>节拍</a:t>
            </a:r>
            <a:r>
              <a:rPr lang="zh-CN" altLang="en-US" sz="2400"/>
              <a:t>和</a:t>
            </a:r>
            <a:r>
              <a:rPr lang="en-US" altLang="zh-CN" sz="2400">
                <a:solidFill>
                  <a:srgbClr val="CC0000"/>
                </a:solidFill>
              </a:rPr>
              <a:t>CPU</a:t>
            </a:r>
            <a:r>
              <a:rPr lang="zh-CN" altLang="en-US" sz="2400">
                <a:solidFill>
                  <a:srgbClr val="CC0000"/>
                </a:solidFill>
              </a:rPr>
              <a:t>周期</a:t>
            </a:r>
            <a:r>
              <a:rPr lang="zh-CN" altLang="en-US" sz="2400"/>
              <a:t>两种时间信号</a:t>
            </a:r>
          </a:p>
        </p:txBody>
      </p:sp>
      <p:sp>
        <p:nvSpPr>
          <p:cNvPr id="1129476" name="AutoShape 4">
            <a:hlinkClick r:id="rId2" action="ppaction://hlinksldjump" highlightClick="1"/>
          </p:cNvPr>
          <p:cNvSpPr>
            <a:spLocks noChangeArrowheads="1"/>
          </p:cNvSpPr>
          <p:nvPr/>
        </p:nvSpPr>
        <p:spPr bwMode="auto">
          <a:xfrm>
            <a:off x="7824788" y="2414588"/>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rPr>
              <a:t>图</a:t>
            </a:r>
            <a:r>
              <a:rPr lang="en-US" altLang="zh-CN">
                <a:solidFill>
                  <a:schemeClr val="bg2"/>
                </a:solidFill>
              </a:rPr>
              <a:t>6.8</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6DCCAECF-A259-4858-A7A9-064437BDDFB0}" type="slidenum">
              <a:rPr lang="zh-CN" altLang="en-US"/>
              <a:pPr/>
              <a:t>39</a:t>
            </a:fld>
            <a:endParaRPr lang="en-US" altLang="zh-CN"/>
          </a:p>
        </p:txBody>
      </p:sp>
      <p:sp>
        <p:nvSpPr>
          <p:cNvPr id="1130498"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0499" name="Rectangle 3"/>
          <p:cNvSpPr>
            <a:spLocks noGrp="1" noChangeArrowheads="1"/>
          </p:cNvSpPr>
          <p:nvPr>
            <p:ph type="body" idx="1"/>
          </p:nvPr>
        </p:nvSpPr>
        <p:spPr>
          <a:xfrm>
            <a:off x="250825" y="549275"/>
            <a:ext cx="8785225" cy="6192838"/>
          </a:xfrm>
        </p:spPr>
        <p:txBody>
          <a:bodyPr/>
          <a:lstStyle/>
          <a:p>
            <a:pPr>
              <a:spcBef>
                <a:spcPct val="5000"/>
              </a:spcBef>
              <a:buFont typeface="Wingdings" pitchFamily="2" charset="2"/>
              <a:buNone/>
            </a:pPr>
            <a:r>
              <a:rPr lang="zh-CN" altLang="en-US"/>
              <a:t>方法</a:t>
            </a:r>
            <a:r>
              <a:rPr lang="en-US" altLang="zh-CN"/>
              <a:t>1</a:t>
            </a:r>
            <a:r>
              <a:rPr lang="zh-CN" altLang="en-US"/>
              <a:t>：一级时序</a:t>
            </a:r>
          </a:p>
          <a:p>
            <a:pPr>
              <a:spcBef>
                <a:spcPct val="5000"/>
              </a:spcBef>
              <a:buFont typeface="Wingdings" pitchFamily="2" charset="2"/>
              <a:buNone/>
            </a:pPr>
            <a:r>
              <a:rPr lang="zh-CN" altLang="en-US"/>
              <a:t>实现指令</a:t>
            </a:r>
            <a:r>
              <a:rPr lang="en-US" altLang="zh-CN">
                <a:solidFill>
                  <a:srgbClr val="CC0066"/>
                </a:solidFill>
              </a:rPr>
              <a:t>SUB R0, </a:t>
            </a:r>
            <a:r>
              <a:rPr lang="en-US" altLang="zh-CN">
                <a:solidFill>
                  <a:srgbClr val="CC0066"/>
                </a:solidFill>
                <a:latin typeface="宋体" pitchFamily="2" charset="-122"/>
                <a:ea typeface="宋体" pitchFamily="2" charset="-122"/>
              </a:rPr>
              <a:t>(</a:t>
            </a:r>
            <a:r>
              <a:rPr lang="en-US" altLang="zh-CN">
                <a:solidFill>
                  <a:srgbClr val="CC0066"/>
                </a:solidFill>
              </a:rPr>
              <a:t>X</a:t>
            </a:r>
            <a:r>
              <a:rPr lang="en-US" altLang="zh-CN">
                <a:solidFill>
                  <a:srgbClr val="CC0066"/>
                </a:solidFill>
                <a:latin typeface="宋体" pitchFamily="2" charset="-122"/>
                <a:ea typeface="宋体" pitchFamily="2" charset="-122"/>
              </a:rPr>
              <a:t>)</a:t>
            </a:r>
            <a:r>
              <a:rPr lang="zh-CN" altLang="en-US"/>
              <a:t>功能的微操作序列：</a:t>
            </a:r>
          </a:p>
          <a:p>
            <a:pPr>
              <a:buFont typeface="Wingdings" pitchFamily="2" charset="2"/>
              <a:buNone/>
            </a:pPr>
            <a:r>
              <a:rPr lang="en-US" altLang="zh-CN" sz="2400"/>
              <a:t>  </a:t>
            </a:r>
            <a:r>
              <a:rPr lang="en-US" altLang="zh-CN" sz="2400">
                <a:solidFill>
                  <a:srgbClr val="CC0000"/>
                </a:solidFill>
              </a:rPr>
              <a:t>T1:</a:t>
            </a:r>
            <a:r>
              <a:rPr lang="zh-CN" altLang="en-US" sz="2400">
                <a:solidFill>
                  <a:srgbClr val="CC0000"/>
                </a:solidFill>
              </a:rPr>
              <a:t>	</a:t>
            </a:r>
            <a:r>
              <a:rPr lang="en-US" altLang="zh-CN" sz="2400">
                <a:solidFill>
                  <a:srgbClr val="CC0000"/>
                </a:solidFill>
              </a:rPr>
              <a:t>AR</a:t>
            </a:r>
            <a:r>
              <a:rPr lang="en-US" altLang="zh-CN" sz="2400">
                <a:solidFill>
                  <a:srgbClr val="CC0000"/>
                </a:solidFill>
                <a:latin typeface="宋体" pitchFamily="2" charset="-122"/>
                <a:ea typeface="宋体" pitchFamily="2" charset="-122"/>
              </a:rPr>
              <a:t>←</a:t>
            </a:r>
            <a:r>
              <a:rPr lang="en-US" altLang="zh-CN" sz="2400">
                <a:solidFill>
                  <a:srgbClr val="CC0000"/>
                </a:solidFill>
              </a:rPr>
              <a:t>PC			</a:t>
            </a:r>
            <a:r>
              <a:rPr lang="en-US" altLang="zh-CN" sz="2400">
                <a:solidFill>
                  <a:srgbClr val="0000FF"/>
                </a:solidFill>
              </a:rPr>
              <a:t>;</a:t>
            </a:r>
            <a:r>
              <a:rPr lang="zh-CN" altLang="en-US" sz="2400">
                <a:solidFill>
                  <a:srgbClr val="0000FF"/>
                </a:solidFill>
              </a:rPr>
              <a:t>取指令阶段</a:t>
            </a:r>
          </a:p>
          <a:p>
            <a:pPr>
              <a:buFont typeface="Wingdings" pitchFamily="2" charset="2"/>
              <a:buNone/>
            </a:pPr>
            <a:r>
              <a:rPr lang="en-US" altLang="zh-CN" sz="2400">
                <a:solidFill>
                  <a:srgbClr val="CC0000"/>
                </a:solidFill>
              </a:rPr>
              <a:t>  T2:</a:t>
            </a:r>
            <a:r>
              <a:rPr lang="zh-CN" altLang="en-US" sz="2400">
                <a:solidFill>
                  <a:srgbClr val="CC0000"/>
                </a:solidFill>
              </a:rPr>
              <a:t>	</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a:t>
            </a:r>
          </a:p>
          <a:p>
            <a:pPr>
              <a:buFont typeface="Wingdings" pitchFamily="2" charset="2"/>
              <a:buNone/>
            </a:pPr>
            <a:r>
              <a:rPr lang="en-US" altLang="zh-CN" sz="2400">
                <a:solidFill>
                  <a:srgbClr val="CC0000"/>
                </a:solidFill>
              </a:rPr>
              <a:t>            PC</a:t>
            </a:r>
            <a:r>
              <a:rPr lang="en-US" altLang="zh-CN" sz="2400">
                <a:solidFill>
                  <a:srgbClr val="CC0000"/>
                </a:solidFill>
                <a:latin typeface="宋体" pitchFamily="2" charset="-122"/>
                <a:ea typeface="宋体" pitchFamily="2" charset="-122"/>
              </a:rPr>
              <a:t>←</a:t>
            </a:r>
            <a:r>
              <a:rPr lang="en-US" altLang="zh-CN" sz="2400">
                <a:solidFill>
                  <a:srgbClr val="CC0000"/>
                </a:solidFill>
              </a:rPr>
              <a:t>PC+I</a:t>
            </a:r>
          </a:p>
          <a:p>
            <a:pPr>
              <a:buFont typeface="Wingdings" pitchFamily="2" charset="2"/>
              <a:buNone/>
            </a:pPr>
            <a:r>
              <a:rPr lang="en-US" altLang="zh-CN" sz="2400">
                <a:solidFill>
                  <a:srgbClr val="CC0000"/>
                </a:solidFill>
              </a:rPr>
              <a:t>  T3:</a:t>
            </a:r>
            <a:r>
              <a:rPr lang="zh-CN" altLang="en-US" sz="2400">
                <a:solidFill>
                  <a:srgbClr val="CC0000"/>
                </a:solidFill>
              </a:rPr>
              <a:t>	</a:t>
            </a:r>
            <a:r>
              <a:rPr lang="en-US" altLang="zh-CN" sz="2400">
                <a:solidFill>
                  <a:srgbClr val="CC0000"/>
                </a:solidFill>
              </a:rPr>
              <a:t>IR</a:t>
            </a:r>
            <a:r>
              <a:rPr lang="en-US" altLang="zh-CN" sz="2400">
                <a:solidFill>
                  <a:srgbClr val="CC0000"/>
                </a:solidFill>
                <a:latin typeface="宋体" pitchFamily="2" charset="-122"/>
                <a:ea typeface="宋体" pitchFamily="2" charset="-122"/>
              </a:rPr>
              <a:t>←</a:t>
            </a:r>
            <a:r>
              <a:rPr lang="en-US" altLang="zh-CN" sz="2400">
                <a:solidFill>
                  <a:srgbClr val="CC0000"/>
                </a:solidFill>
              </a:rPr>
              <a:t>DR</a:t>
            </a:r>
          </a:p>
          <a:p>
            <a:pPr>
              <a:buFont typeface="Wingdings" pitchFamily="2" charset="2"/>
              <a:buNone/>
            </a:pPr>
            <a:r>
              <a:rPr lang="en-US" altLang="zh-CN" sz="2400">
                <a:solidFill>
                  <a:srgbClr val="CC0000"/>
                </a:solidFill>
              </a:rPr>
              <a:t>  T4:</a:t>
            </a:r>
            <a:r>
              <a:rPr lang="zh-CN" altLang="en-US" sz="2400">
                <a:solidFill>
                  <a:srgbClr val="CC0000"/>
                </a:solidFill>
              </a:rPr>
              <a:t>	</a:t>
            </a:r>
            <a:r>
              <a:rPr lang="en-US" altLang="zh-CN" sz="2400">
                <a:solidFill>
                  <a:srgbClr val="CC0000"/>
                </a:solidFill>
              </a:rPr>
              <a:t>AR</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en-US" altLang="zh-CN" sz="2400">
                <a:solidFill>
                  <a:srgbClr val="CC0000"/>
                </a:solidFill>
                <a:latin typeface="宋体" pitchFamily="2" charset="-122"/>
                <a:ea typeface="宋体" pitchFamily="2" charset="-122"/>
              </a:rPr>
              <a:t>(</a:t>
            </a:r>
            <a:r>
              <a:rPr lang="zh-CN" altLang="en-US" sz="2400">
                <a:solidFill>
                  <a:srgbClr val="CC0000"/>
                </a:solidFill>
              </a:rPr>
              <a:t>地址字段</a:t>
            </a:r>
            <a:r>
              <a:rPr lang="en-US" altLang="zh-CN" sz="2400">
                <a:solidFill>
                  <a:srgbClr val="CC0000"/>
                </a:solidFill>
                <a:latin typeface="宋体" pitchFamily="2" charset="-122"/>
                <a:ea typeface="宋体" pitchFamily="2" charset="-122"/>
              </a:rPr>
              <a:t>)</a:t>
            </a:r>
            <a:r>
              <a:rPr lang="en-US" altLang="zh-CN" sz="2400">
                <a:solidFill>
                  <a:srgbClr val="CC0000"/>
                </a:solidFill>
              </a:rPr>
              <a:t>		</a:t>
            </a:r>
            <a:r>
              <a:rPr lang="en-US" altLang="zh-CN" sz="2400">
                <a:solidFill>
                  <a:srgbClr val="0000FF"/>
                </a:solidFill>
              </a:rPr>
              <a:t>;</a:t>
            </a:r>
            <a:r>
              <a:rPr lang="zh-CN" altLang="en-US" sz="2400">
                <a:solidFill>
                  <a:srgbClr val="0000FF"/>
                </a:solidFill>
              </a:rPr>
              <a:t>执行指令阶段</a:t>
            </a:r>
          </a:p>
          <a:p>
            <a:pPr>
              <a:buFont typeface="Wingdings" pitchFamily="2" charset="2"/>
              <a:buNone/>
            </a:pPr>
            <a:r>
              <a:rPr lang="en-US" altLang="zh-CN" sz="2400">
                <a:solidFill>
                  <a:srgbClr val="CC0000"/>
                </a:solidFill>
              </a:rPr>
              <a:t>  T5:</a:t>
            </a:r>
            <a:r>
              <a:rPr lang="zh-CN" altLang="en-US" sz="2400">
                <a:solidFill>
                  <a:srgbClr val="CC0000"/>
                </a:solidFill>
              </a:rPr>
              <a:t>	</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a:t>
            </a:r>
          </a:p>
          <a:p>
            <a:pPr>
              <a:buFont typeface="Wingdings" pitchFamily="2" charset="2"/>
              <a:buNone/>
            </a:pPr>
            <a:r>
              <a:rPr lang="en-US" altLang="zh-CN" sz="2400">
                <a:solidFill>
                  <a:srgbClr val="CC0000"/>
                </a:solidFill>
              </a:rPr>
              <a:t>  T6:</a:t>
            </a:r>
            <a:r>
              <a:rPr lang="zh-CN" altLang="en-US" sz="2400">
                <a:solidFill>
                  <a:srgbClr val="CC0000"/>
                </a:solidFill>
              </a:rPr>
              <a:t>	</a:t>
            </a:r>
            <a:r>
              <a:rPr lang="en-US" altLang="zh-CN" sz="2400">
                <a:solidFill>
                  <a:srgbClr val="CC0000"/>
                </a:solidFill>
              </a:rPr>
              <a:t>AR</a:t>
            </a:r>
            <a:r>
              <a:rPr lang="en-US" altLang="zh-CN" sz="2400">
                <a:solidFill>
                  <a:srgbClr val="CC0000"/>
                </a:solidFill>
                <a:latin typeface="宋体" pitchFamily="2" charset="-122"/>
                <a:ea typeface="宋体" pitchFamily="2" charset="-122"/>
              </a:rPr>
              <a:t>←</a:t>
            </a:r>
            <a:r>
              <a:rPr lang="en-US" altLang="zh-CN" sz="2400">
                <a:solidFill>
                  <a:srgbClr val="CC0000"/>
                </a:solidFill>
              </a:rPr>
              <a:t>DR</a:t>
            </a:r>
          </a:p>
          <a:p>
            <a:pPr>
              <a:buFont typeface="Wingdings" pitchFamily="2" charset="2"/>
              <a:buNone/>
            </a:pPr>
            <a:r>
              <a:rPr lang="en-US" altLang="zh-CN" sz="2400">
                <a:solidFill>
                  <a:srgbClr val="CC0000"/>
                </a:solidFill>
              </a:rPr>
              <a:t>  T7:</a:t>
            </a:r>
            <a:r>
              <a:rPr lang="zh-CN" altLang="en-US" sz="2400">
                <a:solidFill>
                  <a:srgbClr val="CC0000"/>
                </a:solidFill>
              </a:rPr>
              <a:t>	</a:t>
            </a:r>
            <a:r>
              <a:rPr lang="en-US" altLang="zh-CN" sz="2400">
                <a:solidFill>
                  <a:srgbClr val="CC0000"/>
                </a:solidFill>
              </a:rPr>
              <a:t>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a:t>
            </a:r>
          </a:p>
          <a:p>
            <a:pPr>
              <a:buFont typeface="Wingdings" pitchFamily="2" charset="2"/>
              <a:buNone/>
            </a:pPr>
            <a:r>
              <a:rPr lang="en-US" altLang="zh-CN" sz="2400">
                <a:solidFill>
                  <a:srgbClr val="CC0000"/>
                </a:solidFill>
              </a:rPr>
              <a:t>  T8:</a:t>
            </a:r>
            <a:r>
              <a:rPr lang="zh-CN" altLang="en-US" sz="2400">
                <a:solidFill>
                  <a:srgbClr val="CC0000"/>
                </a:solidFill>
              </a:rPr>
              <a:t>	</a:t>
            </a:r>
            <a:r>
              <a:rPr lang="en-US" altLang="zh-CN" sz="2400">
                <a:solidFill>
                  <a:srgbClr val="CC0000"/>
                </a:solidFill>
              </a:rPr>
              <a:t>Y</a:t>
            </a:r>
            <a:r>
              <a:rPr lang="en-US" altLang="zh-CN" sz="2400">
                <a:solidFill>
                  <a:srgbClr val="CC0000"/>
                </a:solidFill>
                <a:latin typeface="宋体" pitchFamily="2" charset="-122"/>
                <a:ea typeface="宋体" pitchFamily="2" charset="-122"/>
              </a:rPr>
              <a:t>←</a:t>
            </a:r>
            <a:r>
              <a:rPr lang="en-US" altLang="zh-CN" sz="2400">
                <a:solidFill>
                  <a:srgbClr val="CC0000"/>
                </a:solidFill>
              </a:rPr>
              <a:t>R0</a:t>
            </a:r>
          </a:p>
          <a:p>
            <a:pPr>
              <a:buFont typeface="Wingdings" pitchFamily="2" charset="2"/>
              <a:buNone/>
            </a:pPr>
            <a:r>
              <a:rPr lang="en-US" altLang="zh-CN" sz="2400">
                <a:solidFill>
                  <a:srgbClr val="CC0000"/>
                </a:solidFill>
              </a:rPr>
              <a:t>  T9:</a:t>
            </a:r>
            <a:r>
              <a:rPr lang="zh-CN" altLang="en-US" sz="2400">
                <a:solidFill>
                  <a:srgbClr val="CC0000"/>
                </a:solidFill>
              </a:rPr>
              <a:t>	</a:t>
            </a:r>
            <a:r>
              <a:rPr lang="en-US" altLang="zh-CN" sz="2400">
                <a:solidFill>
                  <a:srgbClr val="CC0000"/>
                </a:solidFill>
              </a:rPr>
              <a:t>Z</a:t>
            </a:r>
            <a:r>
              <a:rPr lang="en-US" altLang="zh-CN" sz="2400">
                <a:solidFill>
                  <a:srgbClr val="CC0000"/>
                </a:solidFill>
                <a:latin typeface="宋体" pitchFamily="2" charset="-122"/>
                <a:ea typeface="宋体" pitchFamily="2" charset="-122"/>
              </a:rPr>
              <a:t>←</a:t>
            </a:r>
            <a:r>
              <a:rPr lang="en-US" altLang="zh-CN" sz="2400">
                <a:solidFill>
                  <a:srgbClr val="CC0000"/>
                </a:solidFill>
              </a:rPr>
              <a:t>Y﹣DR</a:t>
            </a:r>
          </a:p>
          <a:p>
            <a:pPr>
              <a:buFont typeface="Wingdings" pitchFamily="2" charset="2"/>
              <a:buNone/>
            </a:pPr>
            <a:r>
              <a:rPr lang="en-US" altLang="zh-CN" sz="2400">
                <a:solidFill>
                  <a:srgbClr val="CC0000"/>
                </a:solidFill>
              </a:rPr>
              <a:t>T10:	R0</a:t>
            </a:r>
            <a:r>
              <a:rPr lang="en-US" altLang="zh-CN" sz="2400">
                <a:solidFill>
                  <a:srgbClr val="CC0000"/>
                </a:solidFill>
                <a:latin typeface="宋体" pitchFamily="2" charset="-122"/>
                <a:ea typeface="宋体" pitchFamily="2" charset="-122"/>
              </a:rPr>
              <a:t>←</a:t>
            </a:r>
            <a:r>
              <a:rPr lang="en-US" altLang="zh-CN" sz="2400">
                <a:solidFill>
                  <a:srgbClr val="CC0000"/>
                </a:solidFill>
              </a:rPr>
              <a:t>Z</a:t>
            </a:r>
            <a:endParaRPr lang="zh-CN" altLang="en-US" sz="2400">
              <a:solidFill>
                <a:srgbClr val="CC0000"/>
              </a:solidFill>
            </a:endParaRPr>
          </a:p>
        </p:txBody>
      </p:sp>
      <p:sp>
        <p:nvSpPr>
          <p:cNvPr id="1130501" name="AutoShape 5">
            <a:hlinkClick r:id="rId2" action="ppaction://hlinksldjump" highlightClick="1"/>
          </p:cNvPr>
          <p:cNvSpPr>
            <a:spLocks noChangeArrowheads="1"/>
          </p:cNvSpPr>
          <p:nvPr/>
        </p:nvSpPr>
        <p:spPr bwMode="auto">
          <a:xfrm>
            <a:off x="7740650" y="1700213"/>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30502" name="AutoShape 6">
            <a:hlinkClick r:id="rId3" action="ppaction://hlinksldjump" highlightClick="1"/>
          </p:cNvPr>
          <p:cNvSpPr>
            <a:spLocks noChangeArrowheads="1"/>
          </p:cNvSpPr>
          <p:nvPr/>
        </p:nvSpPr>
        <p:spPr bwMode="auto">
          <a:xfrm>
            <a:off x="7740650" y="549275"/>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rPr>
              <a:t>图</a:t>
            </a:r>
            <a:r>
              <a:rPr lang="en-US" altLang="zh-CN">
                <a:solidFill>
                  <a:schemeClr val="bg2"/>
                </a:solidFill>
              </a:rPr>
              <a:t>6.5</a:t>
            </a:r>
          </a:p>
        </p:txBody>
      </p:sp>
      <p:sp>
        <p:nvSpPr>
          <p:cNvPr id="1130503" name="AutoShape 7">
            <a:hlinkClick r:id="rId4" action="ppaction://hlinksldjump" highlightClick="1"/>
          </p:cNvPr>
          <p:cNvSpPr>
            <a:spLocks noChangeArrowheads="1"/>
          </p:cNvSpPr>
          <p:nvPr/>
        </p:nvSpPr>
        <p:spPr bwMode="auto">
          <a:xfrm>
            <a:off x="7740650" y="1125538"/>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rPr>
              <a:t>图</a:t>
            </a:r>
            <a:r>
              <a:rPr lang="en-US" altLang="zh-CN">
                <a:solidFill>
                  <a:schemeClr val="bg2"/>
                </a:solidFill>
              </a:rPr>
              <a:t>6.6</a:t>
            </a:r>
          </a:p>
        </p:txBody>
      </p:sp>
      <p:sp>
        <p:nvSpPr>
          <p:cNvPr id="1130504" name="AutoShape 8">
            <a:hlinkClick r:id="rId5" action="ppaction://hlinksldjump" highlightClick="1"/>
          </p:cNvPr>
          <p:cNvSpPr>
            <a:spLocks noChangeArrowheads="1"/>
          </p:cNvSpPr>
          <p:nvPr/>
        </p:nvSpPr>
        <p:spPr bwMode="auto">
          <a:xfrm>
            <a:off x="6518275" y="5732463"/>
            <a:ext cx="2374900" cy="576262"/>
          </a:xfrm>
          <a:prstGeom prst="actionButtonBlank">
            <a:avLst/>
          </a:prstGeom>
          <a:solidFill>
            <a:srgbClr val="9999FF"/>
          </a:solidFill>
          <a:ln w="28575">
            <a:noFill/>
            <a:miter lim="800000"/>
            <a:headEnd/>
            <a:tailEnd/>
          </a:ln>
          <a:effectLst/>
        </p:spPr>
        <p:txBody>
          <a:bodyPr wrap="none" anchor="ctr"/>
          <a:lstStyle/>
          <a:p>
            <a:r>
              <a:rPr lang="en-US" altLang="zh-CN">
                <a:solidFill>
                  <a:schemeClr val="bg2"/>
                </a:solidFill>
              </a:rPr>
              <a:t>CPU</a:t>
            </a:r>
            <a:r>
              <a:rPr lang="zh-CN" altLang="en-US">
                <a:solidFill>
                  <a:schemeClr val="bg2"/>
                </a:solidFill>
              </a:rPr>
              <a:t>的时序信号</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7C37823-A736-44AD-8862-35DC86906714}" type="slidenum">
              <a:rPr lang="zh-CN" altLang="en-US"/>
              <a:pPr/>
              <a:t>4</a:t>
            </a:fld>
            <a:endParaRPr lang="en-US" altLang="zh-CN"/>
          </a:p>
        </p:txBody>
      </p:sp>
      <p:sp>
        <p:nvSpPr>
          <p:cNvPr id="1099778" name="Rectangle 2"/>
          <p:cNvSpPr>
            <a:spLocks noGrp="1" noChangeArrowheads="1"/>
          </p:cNvSpPr>
          <p:nvPr>
            <p:ph type="title"/>
          </p:nvPr>
        </p:nvSpPr>
        <p:spPr/>
        <p:txBody>
          <a:bodyPr/>
          <a:lstStyle/>
          <a:p>
            <a:r>
              <a:rPr lang="en-US" altLang="zh-CN"/>
              <a:t>6.1.1 </a:t>
            </a:r>
            <a:r>
              <a:rPr lang="en-US" altLang="zh-CN" sz="3200"/>
              <a:t>CPU</a:t>
            </a:r>
            <a:r>
              <a:rPr lang="zh-CN" altLang="en-US" b="0"/>
              <a:t>的功能与结构</a:t>
            </a:r>
          </a:p>
        </p:txBody>
      </p:sp>
      <p:sp>
        <p:nvSpPr>
          <p:cNvPr id="1099779" name="Rectangle 3"/>
          <p:cNvSpPr>
            <a:spLocks noGrp="1" noChangeArrowheads="1"/>
          </p:cNvSpPr>
          <p:nvPr>
            <p:ph type="body" idx="1"/>
          </p:nvPr>
        </p:nvSpPr>
        <p:spPr>
          <a:xfrm>
            <a:off x="457200" y="1196975"/>
            <a:ext cx="8578850" cy="5472113"/>
          </a:xfrm>
        </p:spPr>
        <p:txBody>
          <a:bodyPr/>
          <a:lstStyle/>
          <a:p>
            <a:r>
              <a:rPr lang="en-US" altLang="zh-CN"/>
              <a:t>CPU</a:t>
            </a:r>
            <a:r>
              <a:rPr lang="zh-CN" altLang="en-US"/>
              <a:t>的功能：执行存储在主存中的指令序列，即执行程序。</a:t>
            </a:r>
          </a:p>
          <a:p>
            <a:r>
              <a:rPr lang="zh-CN" altLang="en-US"/>
              <a:t>程序执行步骤：</a:t>
            </a:r>
          </a:p>
          <a:p>
            <a:pPr lvl="1"/>
            <a:r>
              <a:rPr lang="en-US" altLang="zh-CN" sz="2400"/>
              <a:t>CPU</a:t>
            </a:r>
            <a:r>
              <a:rPr lang="zh-CN" altLang="en-US" sz="2400"/>
              <a:t>将指令和所需数据（操作数）从主存传递到</a:t>
            </a:r>
            <a:r>
              <a:rPr lang="en-US" altLang="zh-CN" sz="2400"/>
              <a:t>CPU</a:t>
            </a:r>
            <a:r>
              <a:rPr lang="zh-CN" altLang="en-US" sz="2400"/>
              <a:t>内部寄存器；</a:t>
            </a:r>
          </a:p>
          <a:p>
            <a:pPr lvl="1"/>
            <a:r>
              <a:rPr lang="zh-CN" altLang="en-US" sz="2400"/>
              <a:t>除指令顺序被分支指令改变之外，</a:t>
            </a:r>
            <a:r>
              <a:rPr lang="en-US" altLang="zh-CN" sz="2400"/>
              <a:t>CPU</a:t>
            </a:r>
            <a:r>
              <a:rPr lang="zh-CN" altLang="en-US" sz="2400"/>
              <a:t>主要依据指令在主存中的存储顺序执行指令；</a:t>
            </a:r>
          </a:p>
          <a:p>
            <a:pPr lvl="1"/>
            <a:r>
              <a:rPr lang="zh-CN" altLang="en-US" sz="2400"/>
              <a:t>在需要时，</a:t>
            </a:r>
            <a:r>
              <a:rPr lang="en-US" altLang="zh-CN" sz="2400"/>
              <a:t>CPU</a:t>
            </a:r>
            <a:r>
              <a:rPr lang="zh-CN" altLang="en-US" sz="2400"/>
              <a:t>将结果从其内部寄存器传递到主存。</a:t>
            </a:r>
          </a:p>
          <a:p>
            <a:r>
              <a:rPr lang="zh-CN" altLang="en-US"/>
              <a:t>主存</a:t>
            </a:r>
            <a:r>
              <a:rPr lang="zh-CN" altLang="en-US">
                <a:sym typeface="Wingdings" pitchFamily="2" charset="2"/>
              </a:rPr>
              <a:t></a:t>
            </a:r>
            <a:r>
              <a:rPr lang="en-US" altLang="zh-CN"/>
              <a:t>CPU</a:t>
            </a:r>
            <a:r>
              <a:rPr lang="zh-CN" altLang="en-US"/>
              <a:t>内部寄存器组：指令流、数据流</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4AEB99BC-9FC4-4F09-8649-899A056A788D}" type="slidenum">
              <a:rPr lang="zh-CN" altLang="en-US"/>
              <a:pPr/>
              <a:t>40</a:t>
            </a:fld>
            <a:endParaRPr lang="en-US" altLang="zh-CN"/>
          </a:p>
        </p:txBody>
      </p:sp>
      <p:sp>
        <p:nvSpPr>
          <p:cNvPr id="1131522"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1523" name="Rectangle 3"/>
          <p:cNvSpPr>
            <a:spLocks noGrp="1" noChangeArrowheads="1"/>
          </p:cNvSpPr>
          <p:nvPr>
            <p:ph type="body" idx="1"/>
          </p:nvPr>
        </p:nvSpPr>
        <p:spPr>
          <a:xfrm>
            <a:off x="250825" y="549275"/>
            <a:ext cx="8785225" cy="6120085"/>
          </a:xfrm>
        </p:spPr>
        <p:txBody>
          <a:bodyPr/>
          <a:lstStyle/>
          <a:p>
            <a:pPr>
              <a:spcBef>
                <a:spcPts val="200"/>
              </a:spcBef>
              <a:buFont typeface="Wingdings" pitchFamily="2" charset="2"/>
              <a:buNone/>
            </a:pPr>
            <a:r>
              <a:rPr lang="zh-CN" altLang="en-US"/>
              <a:t>方法</a:t>
            </a:r>
            <a:r>
              <a:rPr lang="en-US" altLang="zh-CN"/>
              <a:t>2</a:t>
            </a:r>
            <a:r>
              <a:rPr lang="zh-CN" altLang="en-US"/>
              <a:t>：两级时序</a:t>
            </a:r>
          </a:p>
          <a:p>
            <a:pPr>
              <a:spcBef>
                <a:spcPts val="200"/>
              </a:spcBef>
              <a:buFont typeface="Wingdings" pitchFamily="2" charset="2"/>
              <a:buNone/>
            </a:pPr>
            <a:r>
              <a:rPr lang="zh-CN" altLang="en-US"/>
              <a:t>实现指令</a:t>
            </a:r>
            <a:r>
              <a:rPr lang="en-US" altLang="zh-CN">
                <a:solidFill>
                  <a:srgbClr val="CC0066"/>
                </a:solidFill>
              </a:rPr>
              <a:t>SUB R0, </a:t>
            </a:r>
            <a:r>
              <a:rPr lang="en-US" altLang="zh-CN">
                <a:solidFill>
                  <a:srgbClr val="CC0066"/>
                </a:solidFill>
                <a:latin typeface="宋体" pitchFamily="2" charset="-122"/>
                <a:ea typeface="宋体" pitchFamily="2" charset="-122"/>
              </a:rPr>
              <a:t>(</a:t>
            </a:r>
            <a:r>
              <a:rPr lang="en-US" altLang="zh-CN">
                <a:solidFill>
                  <a:srgbClr val="CC0066"/>
                </a:solidFill>
              </a:rPr>
              <a:t>X</a:t>
            </a:r>
            <a:r>
              <a:rPr lang="en-US" altLang="zh-CN">
                <a:solidFill>
                  <a:srgbClr val="CC0066"/>
                </a:solidFill>
                <a:latin typeface="宋体" pitchFamily="2" charset="-122"/>
                <a:ea typeface="宋体" pitchFamily="2" charset="-122"/>
              </a:rPr>
              <a:t>)</a:t>
            </a:r>
            <a:r>
              <a:rPr lang="zh-CN" altLang="en-US"/>
              <a:t>功能的微操作序列：</a:t>
            </a:r>
          </a:p>
          <a:p>
            <a:pPr>
              <a:spcBef>
                <a:spcPts val="200"/>
              </a:spcBef>
              <a:buFont typeface="Wingdings" pitchFamily="2" charset="2"/>
              <a:buNone/>
            </a:pPr>
            <a:r>
              <a:rPr lang="en-US" altLang="zh-CN" sz="2400">
                <a:solidFill>
                  <a:srgbClr val="0000FF"/>
                </a:solidFill>
              </a:rPr>
              <a:t>M1</a:t>
            </a:r>
            <a:r>
              <a:rPr lang="zh-CN" altLang="en-US" sz="2400">
                <a:solidFill>
                  <a:srgbClr val="0000FF"/>
                </a:solidFill>
              </a:rPr>
              <a:t>：                            </a:t>
            </a:r>
            <a:r>
              <a:rPr lang="en-US" altLang="zh-CN" sz="2400">
                <a:solidFill>
                  <a:srgbClr val="0000FF"/>
                </a:solidFill>
              </a:rPr>
              <a:t>;</a:t>
            </a:r>
            <a:r>
              <a:rPr lang="zh-CN" altLang="en-US" sz="2400">
                <a:solidFill>
                  <a:srgbClr val="0000FF"/>
                </a:solidFill>
              </a:rPr>
              <a:t>取指</a:t>
            </a:r>
            <a:r>
              <a:rPr lang="en-US" altLang="zh-CN" sz="2400">
                <a:solidFill>
                  <a:srgbClr val="0000FF"/>
                </a:solidFill>
              </a:rPr>
              <a:t>CPU</a:t>
            </a:r>
            <a:r>
              <a:rPr lang="zh-CN" altLang="en-US" sz="2400">
                <a:solidFill>
                  <a:srgbClr val="0000FF"/>
                </a:solidFill>
              </a:rPr>
              <a:t>周期</a:t>
            </a:r>
          </a:p>
          <a:p>
            <a:pPr>
              <a:spcBef>
                <a:spcPts val="200"/>
              </a:spcBef>
              <a:buFont typeface="Wingdings" pitchFamily="2" charset="2"/>
              <a:buNone/>
            </a:pPr>
            <a:r>
              <a:rPr lang="en-US" altLang="zh-CN" sz="2400">
                <a:solidFill>
                  <a:srgbClr val="CC0000"/>
                </a:solidFill>
              </a:rPr>
              <a:t>  T1:  AR</a:t>
            </a:r>
            <a:r>
              <a:rPr lang="en-US" altLang="zh-CN" sz="2400">
                <a:solidFill>
                  <a:srgbClr val="CC0000"/>
                </a:solidFill>
                <a:latin typeface="宋体" pitchFamily="2" charset="-122"/>
                <a:ea typeface="宋体" pitchFamily="2" charset="-122"/>
              </a:rPr>
              <a:t>←</a:t>
            </a:r>
            <a:r>
              <a:rPr lang="en-US" altLang="zh-CN" sz="2400">
                <a:solidFill>
                  <a:srgbClr val="CC0000"/>
                </a:solidFill>
              </a:rPr>
              <a:t>PC                 </a:t>
            </a:r>
          </a:p>
          <a:p>
            <a:pPr>
              <a:spcBef>
                <a:spcPts val="200"/>
              </a:spcBef>
              <a:buFont typeface="Wingdings" pitchFamily="2" charset="2"/>
              <a:buNone/>
            </a:pPr>
            <a:r>
              <a:rPr lang="en-US" altLang="zh-CN" sz="2400">
                <a:solidFill>
                  <a:srgbClr val="CC0000"/>
                </a:solidFill>
              </a:rPr>
              <a:t>  T2:  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 </a:t>
            </a:r>
          </a:p>
          <a:p>
            <a:pPr>
              <a:spcBef>
                <a:spcPts val="200"/>
              </a:spcBef>
              <a:buFont typeface="Wingdings" pitchFamily="2" charset="2"/>
              <a:buNone/>
            </a:pPr>
            <a:r>
              <a:rPr lang="en-US" altLang="zh-CN" sz="2400">
                <a:solidFill>
                  <a:srgbClr val="CC0000"/>
                </a:solidFill>
              </a:rPr>
              <a:t>          PC</a:t>
            </a:r>
            <a:r>
              <a:rPr lang="en-US" altLang="zh-CN" sz="2400">
                <a:solidFill>
                  <a:srgbClr val="CC0000"/>
                </a:solidFill>
                <a:latin typeface="宋体" pitchFamily="2" charset="-122"/>
                <a:ea typeface="宋体" pitchFamily="2" charset="-122"/>
              </a:rPr>
              <a:t>←</a:t>
            </a:r>
            <a:r>
              <a:rPr lang="en-US" altLang="zh-CN" sz="2400">
                <a:solidFill>
                  <a:srgbClr val="CC0000"/>
                </a:solidFill>
              </a:rPr>
              <a:t>PC+I                </a:t>
            </a:r>
          </a:p>
          <a:p>
            <a:pPr>
              <a:spcBef>
                <a:spcPts val="200"/>
              </a:spcBef>
              <a:buFont typeface="Wingdings" pitchFamily="2" charset="2"/>
              <a:buNone/>
            </a:pPr>
            <a:r>
              <a:rPr lang="en-US" altLang="zh-CN" sz="2400">
                <a:solidFill>
                  <a:srgbClr val="CC0000"/>
                </a:solidFill>
              </a:rPr>
              <a:t>  T3:  IR</a:t>
            </a:r>
            <a:r>
              <a:rPr lang="en-US" altLang="zh-CN" sz="2400">
                <a:solidFill>
                  <a:srgbClr val="CC0000"/>
                </a:solidFill>
                <a:latin typeface="宋体" pitchFamily="2" charset="-122"/>
                <a:ea typeface="宋体" pitchFamily="2" charset="-122"/>
              </a:rPr>
              <a:t>←</a:t>
            </a:r>
            <a:r>
              <a:rPr lang="en-US" altLang="zh-CN" sz="2400">
                <a:solidFill>
                  <a:srgbClr val="CC0000"/>
                </a:solidFill>
              </a:rPr>
              <a:t>DR                 </a:t>
            </a:r>
          </a:p>
          <a:p>
            <a:pPr>
              <a:spcBef>
                <a:spcPts val="200"/>
              </a:spcBef>
              <a:buFont typeface="Wingdings" pitchFamily="2" charset="2"/>
              <a:buNone/>
            </a:pPr>
            <a:r>
              <a:rPr lang="en-US" altLang="zh-CN" sz="2400">
                <a:solidFill>
                  <a:srgbClr val="0000FF"/>
                </a:solidFill>
              </a:rPr>
              <a:t>M2</a:t>
            </a:r>
            <a:r>
              <a:rPr lang="zh-CN" altLang="en-US" sz="2400">
                <a:solidFill>
                  <a:srgbClr val="0000FF"/>
                </a:solidFill>
              </a:rPr>
              <a:t>：                             </a:t>
            </a:r>
            <a:r>
              <a:rPr lang="en-US" altLang="zh-CN" sz="2400">
                <a:solidFill>
                  <a:srgbClr val="0000FF"/>
                </a:solidFill>
              </a:rPr>
              <a:t>;</a:t>
            </a:r>
            <a:r>
              <a:rPr lang="zh-CN" altLang="en-US" sz="2400">
                <a:solidFill>
                  <a:srgbClr val="0000FF"/>
                </a:solidFill>
              </a:rPr>
              <a:t>执行</a:t>
            </a:r>
            <a:r>
              <a:rPr lang="en-US" altLang="zh-CN" sz="2400">
                <a:solidFill>
                  <a:srgbClr val="0000FF"/>
                </a:solidFill>
              </a:rPr>
              <a:t>CPU</a:t>
            </a:r>
            <a:r>
              <a:rPr lang="zh-CN" altLang="en-US" sz="2400">
                <a:solidFill>
                  <a:srgbClr val="0000FF"/>
                </a:solidFill>
              </a:rPr>
              <a:t>周期</a:t>
            </a:r>
          </a:p>
          <a:p>
            <a:pPr>
              <a:spcBef>
                <a:spcPts val="200"/>
              </a:spcBef>
              <a:buFont typeface="Wingdings" pitchFamily="2" charset="2"/>
              <a:buNone/>
            </a:pPr>
            <a:r>
              <a:rPr lang="en-US" altLang="zh-CN" sz="2400">
                <a:solidFill>
                  <a:srgbClr val="CC0000"/>
                </a:solidFill>
              </a:rPr>
              <a:t>  T1:  AR</a:t>
            </a:r>
            <a:r>
              <a:rPr lang="en-US" altLang="zh-CN" sz="2400">
                <a:solidFill>
                  <a:srgbClr val="CC0000"/>
                </a:solidFill>
                <a:latin typeface="宋体" pitchFamily="2" charset="-122"/>
                <a:ea typeface="宋体" pitchFamily="2" charset="-122"/>
              </a:rPr>
              <a:t>←</a:t>
            </a:r>
            <a:r>
              <a:rPr lang="en-US" altLang="zh-CN" sz="2400">
                <a:solidFill>
                  <a:srgbClr val="CC0000"/>
                </a:solidFill>
              </a:rPr>
              <a:t>IR(</a:t>
            </a:r>
            <a:r>
              <a:rPr lang="zh-CN" altLang="en-US" sz="2400">
                <a:solidFill>
                  <a:srgbClr val="CC0000"/>
                </a:solidFill>
              </a:rPr>
              <a:t>地址字段</a:t>
            </a:r>
            <a:r>
              <a:rPr lang="en-US" altLang="zh-CN" sz="2400">
                <a:solidFill>
                  <a:srgbClr val="CC0000"/>
                </a:solidFill>
              </a:rPr>
              <a:t>)       </a:t>
            </a:r>
          </a:p>
          <a:p>
            <a:pPr>
              <a:spcBef>
                <a:spcPts val="200"/>
              </a:spcBef>
              <a:buFont typeface="Wingdings" pitchFamily="2" charset="2"/>
              <a:buNone/>
            </a:pPr>
            <a:r>
              <a:rPr lang="en-US" altLang="zh-CN" sz="2400">
                <a:solidFill>
                  <a:srgbClr val="CC0000"/>
                </a:solidFill>
              </a:rPr>
              <a:t>  T2:  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  </a:t>
            </a:r>
          </a:p>
          <a:p>
            <a:pPr>
              <a:spcBef>
                <a:spcPts val="200"/>
              </a:spcBef>
              <a:buFont typeface="Wingdings" pitchFamily="2" charset="2"/>
              <a:buNone/>
            </a:pPr>
            <a:r>
              <a:rPr lang="en-US" altLang="zh-CN" sz="2400">
                <a:solidFill>
                  <a:srgbClr val="CC0000"/>
                </a:solidFill>
              </a:rPr>
              <a:t>  T3:  AR</a:t>
            </a:r>
            <a:r>
              <a:rPr lang="en-US" altLang="zh-CN" sz="2400">
                <a:solidFill>
                  <a:srgbClr val="CC0000"/>
                </a:solidFill>
                <a:latin typeface="宋体" pitchFamily="2" charset="-122"/>
                <a:ea typeface="宋体" pitchFamily="2" charset="-122"/>
              </a:rPr>
              <a:t>←</a:t>
            </a:r>
            <a:r>
              <a:rPr lang="en-US" altLang="zh-CN" sz="2400">
                <a:solidFill>
                  <a:srgbClr val="CC0000"/>
                </a:solidFill>
              </a:rPr>
              <a:t>DR                </a:t>
            </a:r>
          </a:p>
          <a:p>
            <a:pPr>
              <a:spcBef>
                <a:spcPts val="200"/>
              </a:spcBef>
              <a:buFont typeface="Wingdings" pitchFamily="2" charset="2"/>
              <a:buNone/>
            </a:pPr>
            <a:r>
              <a:rPr lang="en-US" altLang="zh-CN" sz="2400">
                <a:solidFill>
                  <a:srgbClr val="CC0000"/>
                </a:solidFill>
              </a:rPr>
              <a:t>  T4:  DR</a:t>
            </a:r>
            <a:r>
              <a:rPr lang="en-US" altLang="zh-CN" sz="2400">
                <a:solidFill>
                  <a:srgbClr val="CC0000"/>
                </a:solidFill>
                <a:latin typeface="宋体" pitchFamily="2" charset="-122"/>
                <a:ea typeface="宋体" pitchFamily="2" charset="-122"/>
              </a:rPr>
              <a:t>←</a:t>
            </a:r>
            <a:r>
              <a:rPr lang="en-US" altLang="zh-CN" sz="2400">
                <a:solidFill>
                  <a:srgbClr val="CC0000"/>
                </a:solidFill>
              </a:rPr>
              <a:t>Memory[AR]</a:t>
            </a:r>
            <a:r>
              <a:rPr lang="zh-CN" altLang="en-US" sz="2400">
                <a:solidFill>
                  <a:srgbClr val="CC0000"/>
                </a:solidFill>
              </a:rPr>
              <a:t>，</a:t>
            </a:r>
            <a:r>
              <a:rPr lang="en-US" altLang="zh-CN" sz="2400">
                <a:solidFill>
                  <a:srgbClr val="CC0000"/>
                </a:solidFill>
              </a:rPr>
              <a:t>Mread </a:t>
            </a:r>
          </a:p>
          <a:p>
            <a:pPr>
              <a:spcBef>
                <a:spcPts val="200"/>
              </a:spcBef>
              <a:buFont typeface="Wingdings" pitchFamily="2" charset="2"/>
              <a:buNone/>
            </a:pPr>
            <a:r>
              <a:rPr lang="en-US" altLang="zh-CN" sz="2400">
                <a:solidFill>
                  <a:srgbClr val="CC0000"/>
                </a:solidFill>
              </a:rPr>
              <a:t>  T5:  Y</a:t>
            </a:r>
            <a:r>
              <a:rPr lang="en-US" altLang="zh-CN" sz="2400">
                <a:solidFill>
                  <a:srgbClr val="CC0000"/>
                </a:solidFill>
                <a:latin typeface="宋体" pitchFamily="2" charset="-122"/>
                <a:ea typeface="宋体" pitchFamily="2" charset="-122"/>
              </a:rPr>
              <a:t>←</a:t>
            </a:r>
            <a:r>
              <a:rPr lang="en-US" altLang="zh-CN" sz="2400">
                <a:solidFill>
                  <a:srgbClr val="CC0000"/>
                </a:solidFill>
              </a:rPr>
              <a:t>R0                  </a:t>
            </a:r>
          </a:p>
          <a:p>
            <a:pPr>
              <a:spcBef>
                <a:spcPts val="200"/>
              </a:spcBef>
              <a:buFont typeface="Wingdings" pitchFamily="2" charset="2"/>
              <a:buNone/>
            </a:pPr>
            <a:r>
              <a:rPr lang="en-US" altLang="zh-CN" sz="2400">
                <a:solidFill>
                  <a:srgbClr val="CC0000"/>
                </a:solidFill>
              </a:rPr>
              <a:t>  T6:  Z</a:t>
            </a:r>
            <a:r>
              <a:rPr lang="en-US" altLang="zh-CN" sz="2400">
                <a:solidFill>
                  <a:srgbClr val="CC0000"/>
                </a:solidFill>
                <a:latin typeface="宋体" pitchFamily="2" charset="-122"/>
                <a:ea typeface="宋体" pitchFamily="2" charset="-122"/>
              </a:rPr>
              <a:t>←</a:t>
            </a:r>
            <a:r>
              <a:rPr lang="en-US" altLang="zh-CN" sz="2400">
                <a:solidFill>
                  <a:srgbClr val="CC0000"/>
                </a:solidFill>
              </a:rPr>
              <a:t>Y﹣DR      </a:t>
            </a:r>
          </a:p>
          <a:p>
            <a:pPr>
              <a:spcBef>
                <a:spcPts val="200"/>
              </a:spcBef>
              <a:buFont typeface="Wingdings" pitchFamily="2" charset="2"/>
              <a:buNone/>
            </a:pPr>
            <a:r>
              <a:rPr lang="en-US" altLang="zh-CN" sz="2400">
                <a:solidFill>
                  <a:srgbClr val="CC0000"/>
                </a:solidFill>
              </a:rPr>
              <a:t>  T7:  R0</a:t>
            </a:r>
            <a:r>
              <a:rPr lang="en-US" altLang="zh-CN" sz="2400">
                <a:solidFill>
                  <a:srgbClr val="CC0000"/>
                </a:solidFill>
                <a:latin typeface="宋体" pitchFamily="2" charset="-122"/>
                <a:ea typeface="宋体" pitchFamily="2" charset="-122"/>
              </a:rPr>
              <a:t>←</a:t>
            </a:r>
            <a:r>
              <a:rPr lang="en-US" altLang="zh-CN" sz="2400">
                <a:solidFill>
                  <a:srgbClr val="CC0000"/>
                </a:solidFill>
              </a:rPr>
              <a:t>Z</a:t>
            </a:r>
            <a:endParaRPr lang="zh-CN" altLang="en-US" sz="2400">
              <a:solidFill>
                <a:srgbClr val="CC0000"/>
              </a:solidFill>
            </a:endParaRPr>
          </a:p>
        </p:txBody>
      </p:sp>
      <p:sp>
        <p:nvSpPr>
          <p:cNvPr id="1131524" name="AutoShape 4">
            <a:hlinkClick r:id="rId2" action="ppaction://hlinksldjump" highlightClick="1"/>
          </p:cNvPr>
          <p:cNvSpPr>
            <a:spLocks noChangeArrowheads="1"/>
          </p:cNvSpPr>
          <p:nvPr/>
        </p:nvSpPr>
        <p:spPr bwMode="auto">
          <a:xfrm>
            <a:off x="7680325" y="1125538"/>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31525" name="AutoShape 5">
            <a:hlinkClick r:id="rId3" action="ppaction://hlinksldjump" highlightClick="1"/>
          </p:cNvPr>
          <p:cNvSpPr>
            <a:spLocks noChangeArrowheads="1"/>
          </p:cNvSpPr>
          <p:nvPr/>
        </p:nvSpPr>
        <p:spPr bwMode="auto">
          <a:xfrm>
            <a:off x="7680325" y="549275"/>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rPr>
              <a:t>图</a:t>
            </a:r>
            <a:r>
              <a:rPr lang="en-US" altLang="zh-CN">
                <a:solidFill>
                  <a:schemeClr val="bg2"/>
                </a:solidFill>
              </a:rPr>
              <a:t>6.7</a:t>
            </a:r>
          </a:p>
        </p:txBody>
      </p:sp>
      <p:sp>
        <p:nvSpPr>
          <p:cNvPr id="1131528" name="Text Box 8"/>
          <p:cNvSpPr txBox="1">
            <a:spLocks noChangeArrowheads="1"/>
          </p:cNvSpPr>
          <p:nvPr/>
        </p:nvSpPr>
        <p:spPr bwMode="auto">
          <a:xfrm>
            <a:off x="6588125" y="2924175"/>
            <a:ext cx="576263" cy="1401763"/>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spcBef>
                <a:spcPct val="50000"/>
              </a:spcBef>
            </a:pPr>
            <a:r>
              <a:rPr lang="zh-CN" altLang="en-US" sz="2800">
                <a:solidFill>
                  <a:srgbClr val="9900FF"/>
                </a:solidFill>
                <a:latin typeface="Arial" charset="0"/>
              </a:rPr>
              <a:t>方法</a:t>
            </a:r>
            <a:r>
              <a:rPr lang="en-US" altLang="zh-CN" sz="2800">
                <a:solidFill>
                  <a:srgbClr val="9900FF"/>
                </a:solidFill>
                <a:latin typeface="Arial" charset="0"/>
              </a:rPr>
              <a:t>1</a:t>
            </a:r>
          </a:p>
        </p:txBody>
      </p:sp>
      <p:sp>
        <p:nvSpPr>
          <p:cNvPr id="1131529" name="Text Box 9"/>
          <p:cNvSpPr txBox="1">
            <a:spLocks noChangeArrowheads="1"/>
          </p:cNvSpPr>
          <p:nvPr/>
        </p:nvSpPr>
        <p:spPr bwMode="auto">
          <a:xfrm>
            <a:off x="5508625" y="4610100"/>
            <a:ext cx="3455988" cy="547688"/>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50000"/>
              </a:spcBef>
            </a:pPr>
            <a:r>
              <a:rPr lang="zh-CN" altLang="zh-CN" sz="2800">
                <a:solidFill>
                  <a:srgbClr val="006600"/>
                </a:solidFill>
                <a:latin typeface="Arial" charset="0"/>
              </a:rPr>
              <a:t>采用</a:t>
            </a:r>
            <a:r>
              <a:rPr lang="zh-CN" altLang="en-US" sz="2800">
                <a:solidFill>
                  <a:srgbClr val="006600"/>
                </a:solidFill>
                <a:latin typeface="Arial" charset="0"/>
              </a:rPr>
              <a:t>两</a:t>
            </a:r>
            <a:r>
              <a:rPr lang="zh-CN" altLang="zh-CN" sz="2800">
                <a:solidFill>
                  <a:srgbClr val="006600"/>
                </a:solidFill>
                <a:latin typeface="Arial" charset="0"/>
              </a:rPr>
              <a:t>个CPU周期</a:t>
            </a:r>
            <a:endParaRPr lang="en-US" altLang="zh-CN" sz="2800">
              <a:solidFill>
                <a:srgbClr val="006600"/>
              </a:solidFill>
              <a:latin typeface="Arial" charset="0"/>
            </a:endParaRPr>
          </a:p>
        </p:txBody>
      </p:sp>
      <p:sp>
        <p:nvSpPr>
          <p:cNvPr id="1131530" name="AutoShape 10">
            <a:hlinkClick r:id="rId4" action="ppaction://hlinksldjump" highlightClick="1"/>
          </p:cNvPr>
          <p:cNvSpPr>
            <a:spLocks noChangeArrowheads="1"/>
          </p:cNvSpPr>
          <p:nvPr/>
        </p:nvSpPr>
        <p:spPr bwMode="auto">
          <a:xfrm>
            <a:off x="6518275" y="5732463"/>
            <a:ext cx="2374900" cy="576262"/>
          </a:xfrm>
          <a:prstGeom prst="actionButtonBlank">
            <a:avLst/>
          </a:prstGeom>
          <a:solidFill>
            <a:srgbClr val="9999FF"/>
          </a:solidFill>
          <a:ln w="28575">
            <a:noFill/>
            <a:miter lim="800000"/>
            <a:headEnd/>
            <a:tailEnd/>
          </a:ln>
          <a:effectLst/>
        </p:spPr>
        <p:txBody>
          <a:bodyPr wrap="none" anchor="ctr"/>
          <a:lstStyle/>
          <a:p>
            <a:r>
              <a:rPr lang="en-US" altLang="zh-CN">
                <a:solidFill>
                  <a:schemeClr val="bg2"/>
                </a:solidFill>
              </a:rPr>
              <a:t>CPU</a:t>
            </a:r>
            <a:r>
              <a:rPr lang="zh-CN" altLang="en-US">
                <a:solidFill>
                  <a:schemeClr val="bg2"/>
                </a:solidFill>
              </a:rPr>
              <a:t>的时序信号</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73929882-13B8-478D-B0A9-B9826690512B}" type="slidenum">
              <a:rPr lang="zh-CN" altLang="en-US"/>
              <a:pPr/>
              <a:t>41</a:t>
            </a:fld>
            <a:endParaRPr lang="en-US" altLang="zh-CN"/>
          </a:p>
        </p:txBody>
      </p:sp>
      <p:sp>
        <p:nvSpPr>
          <p:cNvPr id="1132546"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2547" name="Rectangle 3"/>
          <p:cNvSpPr>
            <a:spLocks noGrp="1" noChangeArrowheads="1"/>
          </p:cNvSpPr>
          <p:nvPr>
            <p:ph type="body" idx="1"/>
          </p:nvPr>
        </p:nvSpPr>
        <p:spPr>
          <a:xfrm>
            <a:off x="250825" y="549275"/>
            <a:ext cx="8785225" cy="6120085"/>
          </a:xfrm>
        </p:spPr>
        <p:txBody>
          <a:bodyPr/>
          <a:lstStyle/>
          <a:p>
            <a:pPr>
              <a:spcBef>
                <a:spcPts val="0"/>
              </a:spcBef>
              <a:buFont typeface="Wingdings" pitchFamily="2" charset="2"/>
              <a:buNone/>
            </a:pPr>
            <a:r>
              <a:rPr lang="zh-CN" altLang="en-US"/>
              <a:t>方法</a:t>
            </a:r>
            <a:r>
              <a:rPr lang="en-US" altLang="zh-CN"/>
              <a:t>2</a:t>
            </a:r>
            <a:r>
              <a:rPr lang="zh-CN" altLang="en-US"/>
              <a:t>：两级时序</a:t>
            </a:r>
          </a:p>
          <a:p>
            <a:pPr>
              <a:spcBef>
                <a:spcPts val="0"/>
              </a:spcBef>
              <a:buFont typeface="Wingdings" pitchFamily="2" charset="2"/>
              <a:buNone/>
            </a:pPr>
            <a:r>
              <a:rPr lang="zh-CN" altLang="en-US"/>
              <a:t>实现指令</a:t>
            </a:r>
            <a:r>
              <a:rPr lang="en-US" altLang="zh-CN">
                <a:solidFill>
                  <a:srgbClr val="CC0066"/>
                </a:solidFill>
              </a:rPr>
              <a:t>SUB R0, </a:t>
            </a:r>
            <a:r>
              <a:rPr lang="en-US" altLang="zh-CN">
                <a:solidFill>
                  <a:srgbClr val="CC0066"/>
                </a:solidFill>
                <a:latin typeface="宋体" pitchFamily="2" charset="-122"/>
                <a:ea typeface="宋体" pitchFamily="2" charset="-122"/>
              </a:rPr>
              <a:t>(</a:t>
            </a:r>
            <a:r>
              <a:rPr lang="en-US" altLang="zh-CN">
                <a:solidFill>
                  <a:srgbClr val="CC0066"/>
                </a:solidFill>
              </a:rPr>
              <a:t>X</a:t>
            </a:r>
            <a:r>
              <a:rPr lang="en-US" altLang="zh-CN">
                <a:solidFill>
                  <a:srgbClr val="CC0066"/>
                </a:solidFill>
                <a:latin typeface="宋体" pitchFamily="2" charset="-122"/>
                <a:ea typeface="宋体" pitchFamily="2" charset="-122"/>
              </a:rPr>
              <a:t>)</a:t>
            </a:r>
            <a:r>
              <a:rPr lang="zh-CN" altLang="en-US"/>
              <a:t>功能的微操作序列：</a:t>
            </a:r>
            <a:r>
              <a:rPr lang="en-US" altLang="en-US" sz="2400">
                <a:solidFill>
                  <a:srgbClr val="0000FF"/>
                </a:solidFill>
              </a:rPr>
              <a:t> </a:t>
            </a:r>
            <a:endParaRPr lang="en-US" altLang="zh-CN" sz="2400">
              <a:solidFill>
                <a:srgbClr val="0000FF"/>
              </a:solidFill>
            </a:endParaRPr>
          </a:p>
          <a:p>
            <a:pPr>
              <a:spcBef>
                <a:spcPts val="0"/>
              </a:spcBef>
              <a:buFont typeface="Wingdings" pitchFamily="2" charset="2"/>
              <a:buNone/>
            </a:pPr>
            <a:r>
              <a:rPr lang="en-US" altLang="en-US" sz="2400">
                <a:solidFill>
                  <a:srgbClr val="0000FF"/>
                </a:solidFill>
              </a:rPr>
              <a:t>M1：</a:t>
            </a:r>
            <a:r>
              <a:rPr lang="en-US" altLang="zh-CN" sz="2400">
                <a:solidFill>
                  <a:srgbClr val="0000FF"/>
                </a:solidFill>
              </a:rPr>
              <a:t>			;</a:t>
            </a:r>
            <a:r>
              <a:rPr lang="en-US" altLang="en-US" sz="2400">
                <a:solidFill>
                  <a:srgbClr val="0000FF"/>
                </a:solidFill>
              </a:rPr>
              <a:t>取指CPU周期</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T1</a:t>
            </a:r>
            <a:r>
              <a:rPr lang="en-US" altLang="zh-CN" sz="2400">
                <a:solidFill>
                  <a:srgbClr val="CC0000"/>
                </a:solidFill>
              </a:rPr>
              <a:t>:  </a:t>
            </a:r>
            <a:r>
              <a:rPr lang="en-US" altLang="en-US" sz="2400">
                <a:solidFill>
                  <a:srgbClr val="CC0000"/>
                </a:solidFill>
              </a:rPr>
              <a:t>AR</a:t>
            </a:r>
            <a:r>
              <a:rPr lang="en-US" altLang="en-US" sz="2400">
                <a:solidFill>
                  <a:srgbClr val="CC0000"/>
                </a:solidFill>
                <a:latin typeface="宋体" pitchFamily="2" charset="-122"/>
                <a:ea typeface="宋体" pitchFamily="2" charset="-122"/>
              </a:rPr>
              <a:t>←</a:t>
            </a:r>
            <a:r>
              <a:rPr lang="en-US" altLang="en-US" sz="2400">
                <a:solidFill>
                  <a:srgbClr val="CC0000"/>
                </a:solidFill>
              </a:rPr>
              <a:t>PC</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T2</a:t>
            </a:r>
            <a:r>
              <a:rPr lang="en-US" altLang="zh-CN" sz="2400">
                <a:solidFill>
                  <a:srgbClr val="CC0000"/>
                </a:solidFill>
              </a:rPr>
              <a:t>:  </a:t>
            </a:r>
            <a:r>
              <a:rPr lang="en-US" altLang="en-US" sz="2400">
                <a:solidFill>
                  <a:srgbClr val="CC0000"/>
                </a:solidFill>
              </a:rPr>
              <a:t>DR</a:t>
            </a:r>
            <a:r>
              <a:rPr lang="en-US" altLang="en-US" sz="2400">
                <a:solidFill>
                  <a:srgbClr val="CC0000"/>
                </a:solidFill>
                <a:latin typeface="宋体" pitchFamily="2" charset="-122"/>
                <a:ea typeface="宋体" pitchFamily="2" charset="-122"/>
              </a:rPr>
              <a:t>←</a:t>
            </a:r>
            <a:r>
              <a:rPr lang="en-US" altLang="en-US" sz="2400">
                <a:solidFill>
                  <a:srgbClr val="CC0000"/>
                </a:solidFill>
              </a:rPr>
              <a:t>Memory[AR]，Mread</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PC</a:t>
            </a:r>
            <a:r>
              <a:rPr lang="en-US" altLang="en-US" sz="2400">
                <a:solidFill>
                  <a:srgbClr val="CC0000"/>
                </a:solidFill>
                <a:latin typeface="宋体" pitchFamily="2" charset="-122"/>
                <a:ea typeface="宋体" pitchFamily="2" charset="-122"/>
              </a:rPr>
              <a:t>←</a:t>
            </a:r>
            <a:r>
              <a:rPr lang="en-US" altLang="en-US" sz="2400">
                <a:solidFill>
                  <a:srgbClr val="CC0000"/>
                </a:solidFill>
              </a:rPr>
              <a:t>PC+I</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T3</a:t>
            </a:r>
            <a:r>
              <a:rPr lang="en-US" altLang="zh-CN" sz="2400">
                <a:solidFill>
                  <a:srgbClr val="CC0000"/>
                </a:solidFill>
              </a:rPr>
              <a:t>:</a:t>
            </a:r>
            <a:r>
              <a:rPr lang="en-US" altLang="en-US" sz="2400">
                <a:solidFill>
                  <a:srgbClr val="CC0000"/>
                </a:solidFill>
              </a:rPr>
              <a:t> </a:t>
            </a:r>
            <a:r>
              <a:rPr lang="en-US" altLang="zh-CN" sz="2400">
                <a:solidFill>
                  <a:srgbClr val="CC0000"/>
                </a:solidFill>
              </a:rPr>
              <a:t> </a:t>
            </a:r>
            <a:r>
              <a:rPr lang="en-US" altLang="en-US" sz="2400">
                <a:solidFill>
                  <a:srgbClr val="CC0000"/>
                </a:solidFill>
              </a:rPr>
              <a:t>IR</a:t>
            </a:r>
            <a:r>
              <a:rPr lang="en-US" altLang="en-US" sz="2400">
                <a:solidFill>
                  <a:srgbClr val="CC0000"/>
                </a:solidFill>
                <a:latin typeface="宋体" pitchFamily="2" charset="-122"/>
                <a:ea typeface="宋体" pitchFamily="2" charset="-122"/>
              </a:rPr>
              <a:t>←</a:t>
            </a:r>
            <a:r>
              <a:rPr lang="en-US" altLang="en-US" sz="2400">
                <a:solidFill>
                  <a:srgbClr val="CC0000"/>
                </a:solidFill>
              </a:rPr>
              <a:t>DR</a:t>
            </a:r>
          </a:p>
          <a:p>
            <a:pPr>
              <a:spcBef>
                <a:spcPts val="0"/>
              </a:spcBef>
              <a:buFont typeface="Wingdings" pitchFamily="2" charset="2"/>
              <a:buNone/>
            </a:pPr>
            <a:r>
              <a:rPr lang="en-US" altLang="en-US" sz="2400">
                <a:solidFill>
                  <a:srgbClr val="0000FF"/>
                </a:solidFill>
              </a:rPr>
              <a:t>M2：</a:t>
            </a:r>
            <a:r>
              <a:rPr lang="en-US" altLang="zh-CN" sz="2400">
                <a:solidFill>
                  <a:srgbClr val="0000FF"/>
                </a:solidFill>
              </a:rPr>
              <a:t>			;</a:t>
            </a:r>
            <a:r>
              <a:rPr lang="en-US" altLang="en-US" sz="2400">
                <a:solidFill>
                  <a:srgbClr val="0000FF"/>
                </a:solidFill>
              </a:rPr>
              <a:t>取数CPU周期</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T1</a:t>
            </a:r>
            <a:r>
              <a:rPr lang="en-US" altLang="zh-CN" sz="2400">
                <a:solidFill>
                  <a:srgbClr val="CC0000"/>
                </a:solidFill>
              </a:rPr>
              <a:t>:  </a:t>
            </a:r>
            <a:r>
              <a:rPr lang="en-US" altLang="en-US" sz="2400">
                <a:solidFill>
                  <a:srgbClr val="CC0000"/>
                </a:solidFill>
              </a:rPr>
              <a:t>AR</a:t>
            </a:r>
            <a:r>
              <a:rPr lang="en-US" altLang="en-US" sz="2400">
                <a:solidFill>
                  <a:srgbClr val="CC0000"/>
                </a:solidFill>
                <a:latin typeface="宋体" pitchFamily="2" charset="-122"/>
                <a:ea typeface="宋体" pitchFamily="2" charset="-122"/>
              </a:rPr>
              <a:t>←</a:t>
            </a:r>
            <a:r>
              <a:rPr lang="en-US" altLang="en-US" sz="2400">
                <a:solidFill>
                  <a:srgbClr val="CC0000"/>
                </a:solidFill>
              </a:rPr>
              <a:t>IR</a:t>
            </a:r>
            <a:r>
              <a:rPr lang="en-US" altLang="en-US" sz="2400">
                <a:solidFill>
                  <a:srgbClr val="CC0000"/>
                </a:solidFill>
                <a:latin typeface="宋体" pitchFamily="2" charset="-122"/>
                <a:ea typeface="宋体" pitchFamily="2" charset="-122"/>
              </a:rPr>
              <a:t>(</a:t>
            </a:r>
            <a:r>
              <a:rPr lang="en-US" altLang="en-US" sz="2400">
                <a:solidFill>
                  <a:srgbClr val="CC0000"/>
                </a:solidFill>
              </a:rPr>
              <a:t>地址字段</a:t>
            </a:r>
            <a:r>
              <a:rPr lang="en-US" altLang="en-US" sz="2400">
                <a:solidFill>
                  <a:srgbClr val="CC0000"/>
                </a:solidFill>
                <a:latin typeface="宋体" pitchFamily="2" charset="-122"/>
                <a:ea typeface="宋体" pitchFamily="2" charset="-122"/>
              </a:rPr>
              <a:t>)</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T2</a:t>
            </a:r>
            <a:r>
              <a:rPr lang="en-US" altLang="zh-CN" sz="2400">
                <a:solidFill>
                  <a:srgbClr val="CC0000"/>
                </a:solidFill>
              </a:rPr>
              <a:t>:  </a:t>
            </a:r>
            <a:r>
              <a:rPr lang="en-US" altLang="en-US" sz="2400">
                <a:solidFill>
                  <a:srgbClr val="CC0000"/>
                </a:solidFill>
              </a:rPr>
              <a:t>DR</a:t>
            </a:r>
            <a:r>
              <a:rPr lang="en-US" altLang="en-US" sz="2400">
                <a:solidFill>
                  <a:srgbClr val="CC0000"/>
                </a:solidFill>
                <a:latin typeface="宋体" pitchFamily="2" charset="-122"/>
                <a:ea typeface="宋体" pitchFamily="2" charset="-122"/>
              </a:rPr>
              <a:t>←</a:t>
            </a:r>
            <a:r>
              <a:rPr lang="en-US" altLang="en-US" sz="2400">
                <a:solidFill>
                  <a:srgbClr val="CC0000"/>
                </a:solidFill>
              </a:rPr>
              <a:t>Memory[AR]，Mread</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T3</a:t>
            </a:r>
            <a:r>
              <a:rPr lang="en-US" altLang="zh-CN" sz="2400">
                <a:solidFill>
                  <a:srgbClr val="CC0000"/>
                </a:solidFill>
              </a:rPr>
              <a:t>:  </a:t>
            </a:r>
            <a:r>
              <a:rPr lang="en-US" altLang="en-US" sz="2400">
                <a:solidFill>
                  <a:srgbClr val="CC0000"/>
                </a:solidFill>
              </a:rPr>
              <a:t>AR</a:t>
            </a:r>
            <a:r>
              <a:rPr lang="en-US" altLang="en-US" sz="2400">
                <a:solidFill>
                  <a:srgbClr val="CC0000"/>
                </a:solidFill>
                <a:latin typeface="宋体" pitchFamily="2" charset="-122"/>
                <a:ea typeface="宋体" pitchFamily="2" charset="-122"/>
              </a:rPr>
              <a:t>←</a:t>
            </a:r>
            <a:r>
              <a:rPr lang="en-US" altLang="en-US" sz="2400">
                <a:solidFill>
                  <a:srgbClr val="CC0000"/>
                </a:solidFill>
              </a:rPr>
              <a:t>DR</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T4</a:t>
            </a:r>
            <a:r>
              <a:rPr lang="en-US" altLang="zh-CN" sz="2400">
                <a:solidFill>
                  <a:srgbClr val="CC0000"/>
                </a:solidFill>
              </a:rPr>
              <a:t>:  </a:t>
            </a:r>
            <a:r>
              <a:rPr lang="en-US" altLang="en-US" sz="2400">
                <a:solidFill>
                  <a:srgbClr val="CC0000"/>
                </a:solidFill>
              </a:rPr>
              <a:t>DR</a:t>
            </a:r>
            <a:r>
              <a:rPr lang="en-US" altLang="en-US" sz="2400">
                <a:solidFill>
                  <a:srgbClr val="CC0000"/>
                </a:solidFill>
                <a:latin typeface="宋体" pitchFamily="2" charset="-122"/>
                <a:ea typeface="宋体" pitchFamily="2" charset="-122"/>
              </a:rPr>
              <a:t>←</a:t>
            </a:r>
            <a:r>
              <a:rPr lang="en-US" altLang="en-US" sz="2400">
                <a:solidFill>
                  <a:srgbClr val="CC0000"/>
                </a:solidFill>
              </a:rPr>
              <a:t>Memory[AR]，Mread</a:t>
            </a:r>
          </a:p>
          <a:p>
            <a:pPr>
              <a:spcBef>
                <a:spcPts val="0"/>
              </a:spcBef>
              <a:buFont typeface="Wingdings" pitchFamily="2" charset="2"/>
              <a:buNone/>
            </a:pPr>
            <a:r>
              <a:rPr lang="en-US" altLang="en-US" sz="2400">
                <a:solidFill>
                  <a:srgbClr val="0000FF"/>
                </a:solidFill>
              </a:rPr>
              <a:t>M3：</a:t>
            </a:r>
            <a:r>
              <a:rPr lang="en-US" altLang="zh-CN" sz="2400">
                <a:solidFill>
                  <a:srgbClr val="0000FF"/>
                </a:solidFill>
              </a:rPr>
              <a:t>			;</a:t>
            </a:r>
            <a:r>
              <a:rPr lang="en-US" altLang="en-US" sz="2400">
                <a:solidFill>
                  <a:srgbClr val="0000FF"/>
                </a:solidFill>
              </a:rPr>
              <a:t>执行CPU周期</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T1</a:t>
            </a:r>
            <a:r>
              <a:rPr lang="en-US" altLang="zh-CN" sz="2400">
                <a:solidFill>
                  <a:srgbClr val="CC0000"/>
                </a:solidFill>
              </a:rPr>
              <a:t>:  </a:t>
            </a:r>
            <a:r>
              <a:rPr lang="en-US" altLang="en-US" sz="2400">
                <a:solidFill>
                  <a:srgbClr val="CC0000"/>
                </a:solidFill>
              </a:rPr>
              <a:t>Y</a:t>
            </a:r>
            <a:r>
              <a:rPr lang="en-US" altLang="en-US" sz="2400">
                <a:solidFill>
                  <a:srgbClr val="CC0000"/>
                </a:solidFill>
                <a:latin typeface="宋体" pitchFamily="2" charset="-122"/>
                <a:ea typeface="宋体" pitchFamily="2" charset="-122"/>
              </a:rPr>
              <a:t>←</a:t>
            </a:r>
            <a:r>
              <a:rPr lang="en-US" altLang="en-US" sz="2400">
                <a:solidFill>
                  <a:srgbClr val="CC0000"/>
                </a:solidFill>
                <a:ea typeface="宋体" pitchFamily="2" charset="-122"/>
              </a:rPr>
              <a:t>R</a:t>
            </a:r>
            <a:r>
              <a:rPr lang="en-US" altLang="en-US" sz="2400">
                <a:solidFill>
                  <a:srgbClr val="CC0000"/>
                </a:solidFill>
              </a:rPr>
              <a:t>0</a:t>
            </a:r>
          </a:p>
          <a:p>
            <a:pPr>
              <a:spcBef>
                <a:spcPts val="0"/>
              </a:spcBef>
              <a:buFont typeface="Wingdings" pitchFamily="2" charset="2"/>
              <a:buNone/>
            </a:pPr>
            <a:r>
              <a:rPr lang="en-US" altLang="zh-CN" sz="2400">
                <a:solidFill>
                  <a:srgbClr val="CC0000"/>
                </a:solidFill>
              </a:rPr>
              <a:t>  </a:t>
            </a:r>
            <a:r>
              <a:rPr lang="en-US" altLang="en-US" sz="2400">
                <a:solidFill>
                  <a:srgbClr val="CC0000"/>
                </a:solidFill>
              </a:rPr>
              <a:t>T2</a:t>
            </a:r>
            <a:r>
              <a:rPr lang="en-US" altLang="zh-CN" sz="2400">
                <a:solidFill>
                  <a:srgbClr val="CC0000"/>
                </a:solidFill>
              </a:rPr>
              <a:t>:  </a:t>
            </a:r>
            <a:r>
              <a:rPr lang="en-US" altLang="en-US" sz="2400">
                <a:solidFill>
                  <a:srgbClr val="CC0000"/>
                </a:solidFill>
              </a:rPr>
              <a:t>Z</a:t>
            </a:r>
            <a:r>
              <a:rPr lang="en-US" altLang="en-US" sz="2400">
                <a:solidFill>
                  <a:srgbClr val="CC0000"/>
                </a:solidFill>
                <a:latin typeface="宋体" pitchFamily="2" charset="-122"/>
                <a:ea typeface="宋体" pitchFamily="2" charset="-122"/>
              </a:rPr>
              <a:t>←</a:t>
            </a:r>
            <a:r>
              <a:rPr lang="en-US" altLang="en-US" sz="2400" smtClean="0">
                <a:solidFill>
                  <a:srgbClr val="CC0000"/>
                </a:solidFill>
              </a:rPr>
              <a:t>Y</a:t>
            </a:r>
            <a:r>
              <a:rPr lang="en-US" altLang="en-US" sz="2400" smtClean="0">
                <a:solidFill>
                  <a:srgbClr val="CC0000"/>
                </a:solidFill>
                <a:latin typeface="Courier New" pitchFamily="49" charset="0"/>
                <a:cs typeface="Courier New" pitchFamily="49" charset="0"/>
              </a:rPr>
              <a:t>-</a:t>
            </a:r>
            <a:r>
              <a:rPr lang="en-US" altLang="en-US" sz="2400" smtClean="0">
                <a:solidFill>
                  <a:srgbClr val="CC0000"/>
                </a:solidFill>
              </a:rPr>
              <a:t>DR</a:t>
            </a:r>
            <a:endParaRPr lang="en-US" altLang="en-US" sz="2400">
              <a:solidFill>
                <a:srgbClr val="CC0000"/>
              </a:solidFill>
            </a:endParaRPr>
          </a:p>
          <a:p>
            <a:pPr>
              <a:spcBef>
                <a:spcPts val="0"/>
              </a:spcBef>
              <a:buFont typeface="Wingdings" pitchFamily="2" charset="2"/>
              <a:buNone/>
            </a:pPr>
            <a:r>
              <a:rPr lang="en-US" altLang="zh-CN" sz="2400">
                <a:solidFill>
                  <a:srgbClr val="CC0000"/>
                </a:solidFill>
              </a:rPr>
              <a:t>  </a:t>
            </a:r>
            <a:r>
              <a:rPr lang="en-US" altLang="en-US" sz="2400">
                <a:solidFill>
                  <a:srgbClr val="CC0000"/>
                </a:solidFill>
              </a:rPr>
              <a:t>T3</a:t>
            </a:r>
            <a:r>
              <a:rPr lang="en-US" altLang="zh-CN" sz="2400">
                <a:solidFill>
                  <a:srgbClr val="CC0000"/>
                </a:solidFill>
              </a:rPr>
              <a:t>:  </a:t>
            </a:r>
            <a:r>
              <a:rPr lang="en-US" altLang="en-US" sz="2400">
                <a:solidFill>
                  <a:srgbClr val="CC0000"/>
                </a:solidFill>
              </a:rPr>
              <a:t>R0</a:t>
            </a:r>
            <a:r>
              <a:rPr lang="en-US" altLang="en-US" sz="2400">
                <a:solidFill>
                  <a:srgbClr val="CC0000"/>
                </a:solidFill>
                <a:latin typeface="宋体" pitchFamily="2" charset="-122"/>
                <a:ea typeface="宋体" pitchFamily="2" charset="-122"/>
              </a:rPr>
              <a:t>←</a:t>
            </a:r>
            <a:r>
              <a:rPr lang="en-US" altLang="en-US" sz="2400">
                <a:solidFill>
                  <a:srgbClr val="CC0000"/>
                </a:solidFill>
              </a:rPr>
              <a:t>Z</a:t>
            </a:r>
          </a:p>
        </p:txBody>
      </p:sp>
      <p:sp>
        <p:nvSpPr>
          <p:cNvPr id="1132550" name="Text Box 6"/>
          <p:cNvSpPr txBox="1">
            <a:spLocks noChangeArrowheads="1"/>
          </p:cNvSpPr>
          <p:nvPr/>
        </p:nvSpPr>
        <p:spPr bwMode="auto">
          <a:xfrm>
            <a:off x="6588125" y="2924175"/>
            <a:ext cx="576263" cy="1401763"/>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spcBef>
                <a:spcPct val="50000"/>
              </a:spcBef>
            </a:pPr>
            <a:r>
              <a:rPr lang="zh-CN" altLang="en-US" sz="2800">
                <a:solidFill>
                  <a:srgbClr val="9900FF"/>
                </a:solidFill>
                <a:latin typeface="Arial" charset="0"/>
              </a:rPr>
              <a:t>方法</a:t>
            </a:r>
            <a:r>
              <a:rPr lang="en-US" altLang="zh-CN" sz="2800">
                <a:solidFill>
                  <a:srgbClr val="9900FF"/>
                </a:solidFill>
                <a:latin typeface="Arial" charset="0"/>
              </a:rPr>
              <a:t>2</a:t>
            </a:r>
          </a:p>
        </p:txBody>
      </p:sp>
      <p:sp>
        <p:nvSpPr>
          <p:cNvPr id="1132551" name="AutoShape 7">
            <a:hlinkClick r:id="rId2" action="ppaction://hlinksldjump" highlightClick="1"/>
          </p:cNvPr>
          <p:cNvSpPr>
            <a:spLocks noChangeArrowheads="1"/>
          </p:cNvSpPr>
          <p:nvPr/>
        </p:nvSpPr>
        <p:spPr bwMode="auto">
          <a:xfrm>
            <a:off x="7680325" y="1125538"/>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32552" name="AutoShape 8">
            <a:hlinkClick r:id="rId3" action="ppaction://hlinksldjump" highlightClick="1"/>
          </p:cNvPr>
          <p:cNvSpPr>
            <a:spLocks noChangeArrowheads="1"/>
          </p:cNvSpPr>
          <p:nvPr/>
        </p:nvSpPr>
        <p:spPr bwMode="auto">
          <a:xfrm>
            <a:off x="7680325" y="549275"/>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rPr>
              <a:t>图</a:t>
            </a:r>
            <a:r>
              <a:rPr lang="en-US" altLang="zh-CN">
                <a:solidFill>
                  <a:schemeClr val="bg2"/>
                </a:solidFill>
              </a:rPr>
              <a:t>6.7</a:t>
            </a:r>
          </a:p>
        </p:txBody>
      </p:sp>
      <p:sp>
        <p:nvSpPr>
          <p:cNvPr id="1132553" name="Text Box 9"/>
          <p:cNvSpPr txBox="1">
            <a:spLocks noChangeArrowheads="1"/>
          </p:cNvSpPr>
          <p:nvPr/>
        </p:nvSpPr>
        <p:spPr bwMode="auto">
          <a:xfrm>
            <a:off x="5508625" y="4610100"/>
            <a:ext cx="3455988" cy="547688"/>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50000"/>
              </a:spcBef>
            </a:pPr>
            <a:r>
              <a:rPr lang="zh-CN" altLang="zh-CN" sz="2800">
                <a:solidFill>
                  <a:srgbClr val="006600"/>
                </a:solidFill>
                <a:latin typeface="Arial" charset="0"/>
              </a:rPr>
              <a:t>采用三个CPU周期</a:t>
            </a:r>
            <a:endParaRPr lang="en-US" altLang="zh-CN" sz="2800">
              <a:solidFill>
                <a:srgbClr val="006600"/>
              </a:solidFill>
              <a:latin typeface="Arial" charset="0"/>
            </a:endParaRPr>
          </a:p>
        </p:txBody>
      </p:sp>
      <p:sp>
        <p:nvSpPr>
          <p:cNvPr id="1132554" name="AutoShape 10">
            <a:hlinkClick r:id="rId4" action="ppaction://hlinksldjump" highlightClick="1"/>
          </p:cNvPr>
          <p:cNvSpPr>
            <a:spLocks noChangeArrowheads="1"/>
          </p:cNvSpPr>
          <p:nvPr/>
        </p:nvSpPr>
        <p:spPr bwMode="auto">
          <a:xfrm>
            <a:off x="6518275" y="5732463"/>
            <a:ext cx="2374900" cy="576262"/>
          </a:xfrm>
          <a:prstGeom prst="actionButtonBlank">
            <a:avLst/>
          </a:prstGeom>
          <a:solidFill>
            <a:srgbClr val="9999FF"/>
          </a:solidFill>
          <a:ln w="28575">
            <a:noFill/>
            <a:miter lim="800000"/>
            <a:headEnd/>
            <a:tailEnd/>
          </a:ln>
          <a:effectLst/>
        </p:spPr>
        <p:txBody>
          <a:bodyPr wrap="none" anchor="ctr"/>
          <a:lstStyle/>
          <a:p>
            <a:r>
              <a:rPr lang="en-US" altLang="zh-CN">
                <a:solidFill>
                  <a:schemeClr val="bg2"/>
                </a:solidFill>
              </a:rPr>
              <a:t>CPU</a:t>
            </a:r>
            <a:r>
              <a:rPr lang="zh-CN" altLang="en-US">
                <a:solidFill>
                  <a:schemeClr val="bg2"/>
                </a:solidFill>
              </a:rPr>
              <a:t>的时序信号</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7187833F-0ED4-4106-8FB0-E4A31E35D18F}" type="slidenum">
              <a:rPr lang="zh-CN" altLang="en-US"/>
              <a:pPr/>
              <a:t>42</a:t>
            </a:fld>
            <a:endParaRPr lang="en-US" altLang="zh-CN"/>
          </a:p>
        </p:txBody>
      </p:sp>
      <p:sp>
        <p:nvSpPr>
          <p:cNvPr id="1133570" name="Rectangle 2"/>
          <p:cNvSpPr>
            <a:spLocks noGrp="1" noChangeArrowheads="1"/>
          </p:cNvSpPr>
          <p:nvPr>
            <p:ph type="title"/>
          </p:nvPr>
        </p:nvSpPr>
        <p:spPr/>
        <p:txBody>
          <a:bodyPr/>
          <a:lstStyle/>
          <a:p>
            <a:r>
              <a:rPr lang="en-US" altLang="zh-CN"/>
              <a:t>6.2 </a:t>
            </a:r>
            <a:r>
              <a:rPr lang="zh-CN" altLang="en-US" b="0"/>
              <a:t>硬布线控制器设计</a:t>
            </a:r>
          </a:p>
        </p:txBody>
      </p:sp>
      <p:graphicFrame>
        <p:nvGraphicFramePr>
          <p:cNvPr id="1133597" name="Object 29"/>
          <p:cNvGraphicFramePr>
            <a:graphicFrameLocks noChangeAspect="1"/>
          </p:cNvGraphicFramePr>
          <p:nvPr/>
        </p:nvGraphicFramePr>
        <p:xfrm>
          <a:off x="4500563" y="549275"/>
          <a:ext cx="3883025" cy="5878513"/>
        </p:xfrm>
        <a:graphic>
          <a:graphicData uri="http://schemas.openxmlformats.org/presentationml/2006/ole">
            <mc:AlternateContent xmlns:mc="http://schemas.openxmlformats.org/markup-compatibility/2006">
              <mc:Choice xmlns:v="urn:schemas-microsoft-com:vml" Requires="v">
                <p:oleObj spid="_x0000_s1133606" name="Visio" r:id="rId3" imgW="1554237" imgH="2352512" progId="Visio.Drawing.11">
                  <p:embed/>
                </p:oleObj>
              </mc:Choice>
              <mc:Fallback>
                <p:oleObj name="Visio" r:id="rId3" imgW="1554237" imgH="2352512" progId="Visio.Drawing.11">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549275"/>
                        <a:ext cx="3883025" cy="587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3598" name="AutoShape 30">
            <a:hlinkClick r:id="rId5" action="ppaction://hlinksldjump" highlightClick="1"/>
          </p:cNvPr>
          <p:cNvSpPr>
            <a:spLocks noChangeArrowheads="1"/>
          </p:cNvSpPr>
          <p:nvPr/>
        </p:nvSpPr>
        <p:spPr bwMode="auto">
          <a:xfrm>
            <a:off x="468313" y="1268413"/>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33599" name="Rectangle 31"/>
          <p:cNvSpPr>
            <a:spLocks noGrp="1" noChangeArrowheads="1"/>
          </p:cNvSpPr>
          <p:nvPr>
            <p:ph type="body" idx="1"/>
          </p:nvPr>
        </p:nvSpPr>
        <p:spPr>
          <a:xfrm>
            <a:off x="457200" y="549275"/>
            <a:ext cx="8578850" cy="576263"/>
          </a:xfrm>
        </p:spPr>
        <p:txBody>
          <a:bodyPr/>
          <a:lstStyle/>
          <a:p>
            <a:endParaRPr lang="zh-CN" altLang="en-US"/>
          </a:p>
        </p:txBody>
      </p:sp>
      <p:sp>
        <p:nvSpPr>
          <p:cNvPr id="1133660" name="AutoShape 92">
            <a:hlinkClick r:id="" action="ppaction://hlinkshowjump?jump=lastslideviewed" highlightClick="1"/>
          </p:cNvPr>
          <p:cNvSpPr>
            <a:spLocks noChangeArrowheads="1"/>
          </p:cNvSpPr>
          <p:nvPr/>
        </p:nvSpPr>
        <p:spPr bwMode="auto">
          <a:xfrm>
            <a:off x="8459788" y="620713"/>
            <a:ext cx="433387" cy="431800"/>
          </a:xfrm>
          <a:prstGeom prst="actionButtonReturn">
            <a:avLst/>
          </a:prstGeom>
          <a:solidFill>
            <a:schemeClr val="accent1"/>
          </a:solidFill>
          <a:ln w="28575">
            <a:noFill/>
            <a:miter lim="800000"/>
            <a:headEnd/>
            <a:tailEnd type="none" w="med" len="lg"/>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2BE2C78-A0D2-4B52-91D1-FCCBA14BD4FF}" type="slidenum">
              <a:rPr lang="zh-CN" altLang="en-US"/>
              <a:pPr/>
              <a:t>43</a:t>
            </a:fld>
            <a:endParaRPr lang="en-US" altLang="zh-CN"/>
          </a:p>
        </p:txBody>
      </p:sp>
      <p:sp>
        <p:nvSpPr>
          <p:cNvPr id="1134594"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4595" name="Rectangle 3"/>
          <p:cNvSpPr>
            <a:spLocks noGrp="1" noChangeArrowheads="1"/>
          </p:cNvSpPr>
          <p:nvPr>
            <p:ph type="body" idx="1"/>
          </p:nvPr>
        </p:nvSpPr>
        <p:spPr>
          <a:xfrm>
            <a:off x="250825" y="549275"/>
            <a:ext cx="8785225" cy="6308725"/>
          </a:xfrm>
        </p:spPr>
        <p:txBody>
          <a:bodyPr/>
          <a:lstStyle/>
          <a:p>
            <a:pPr>
              <a:spcBef>
                <a:spcPct val="10000"/>
              </a:spcBef>
            </a:pPr>
            <a:r>
              <a:rPr lang="zh-CN" altLang="en-US"/>
              <a:t>控制信号：</a:t>
            </a:r>
          </a:p>
          <a:p>
            <a:pPr lvl="1" algn="just">
              <a:spcBef>
                <a:spcPct val="10000"/>
              </a:spcBef>
              <a:buFont typeface="Wingdings" pitchFamily="2" charset="2"/>
              <a:buNone/>
            </a:pPr>
            <a:r>
              <a:rPr lang="en-US" altLang="zh-CN" sz="2400">
                <a:solidFill>
                  <a:srgbClr val="000000"/>
                </a:solidFill>
              </a:rPr>
              <a:t>PC</a:t>
            </a:r>
            <a:r>
              <a:rPr lang="en-US" altLang="zh-CN" sz="2400" baseline="-30000">
                <a:solidFill>
                  <a:srgbClr val="000000"/>
                </a:solidFill>
              </a:rPr>
              <a:t>in</a:t>
            </a:r>
            <a:r>
              <a:rPr lang="zh-CN" altLang="en-US" sz="2400">
                <a:solidFill>
                  <a:srgbClr val="000000"/>
                </a:solidFill>
              </a:rPr>
              <a:t>为程序计数器的锁存输入控制信号；</a:t>
            </a:r>
          </a:p>
          <a:p>
            <a:pPr lvl="1" algn="just">
              <a:spcBef>
                <a:spcPct val="10000"/>
              </a:spcBef>
              <a:buFont typeface="Wingdings" pitchFamily="2" charset="2"/>
              <a:buNone/>
            </a:pPr>
            <a:r>
              <a:rPr lang="en-US" altLang="zh-CN" sz="2400">
                <a:solidFill>
                  <a:srgbClr val="000000"/>
                </a:solidFill>
              </a:rPr>
              <a:t>PC</a:t>
            </a:r>
            <a:r>
              <a:rPr lang="en-US" altLang="zh-CN" sz="2400" baseline="-30000">
                <a:solidFill>
                  <a:srgbClr val="000000"/>
                </a:solidFill>
              </a:rPr>
              <a:t>out</a:t>
            </a:r>
            <a:r>
              <a:rPr lang="zh-CN" altLang="en-US" sz="2400">
                <a:solidFill>
                  <a:srgbClr val="000000"/>
                </a:solidFill>
              </a:rPr>
              <a:t>为程序计数器的输出允许控制信号；</a:t>
            </a:r>
          </a:p>
          <a:p>
            <a:pPr lvl="1" algn="just">
              <a:spcBef>
                <a:spcPct val="10000"/>
              </a:spcBef>
              <a:buFont typeface="Wingdings" pitchFamily="2" charset="2"/>
              <a:buNone/>
            </a:pPr>
            <a:r>
              <a:rPr lang="en-US" altLang="zh-CN" sz="2400">
                <a:solidFill>
                  <a:srgbClr val="000000"/>
                </a:solidFill>
              </a:rPr>
              <a:t>PC+1</a:t>
            </a:r>
            <a:r>
              <a:rPr lang="zh-CN" altLang="en-US" sz="2400">
                <a:solidFill>
                  <a:srgbClr val="000000"/>
                </a:solidFill>
              </a:rPr>
              <a:t>为程序计数器的自动增量（如自动加</a:t>
            </a:r>
            <a:r>
              <a:rPr lang="en-US" altLang="zh-CN" sz="2400">
                <a:solidFill>
                  <a:srgbClr val="000000"/>
                </a:solidFill>
              </a:rPr>
              <a:t>1</a:t>
            </a:r>
            <a:r>
              <a:rPr lang="zh-CN" altLang="en-US" sz="2400">
                <a:solidFill>
                  <a:srgbClr val="000000"/>
                </a:solidFill>
              </a:rPr>
              <a:t>）控制信号；</a:t>
            </a:r>
          </a:p>
          <a:p>
            <a:pPr lvl="1" algn="just">
              <a:spcBef>
                <a:spcPct val="10000"/>
              </a:spcBef>
              <a:buFont typeface="Wingdings" pitchFamily="2" charset="2"/>
              <a:buNone/>
            </a:pPr>
            <a:r>
              <a:rPr lang="en-US" altLang="zh-CN" sz="2400">
                <a:solidFill>
                  <a:srgbClr val="000000"/>
                </a:solidFill>
              </a:rPr>
              <a:t>IR</a:t>
            </a:r>
            <a:r>
              <a:rPr lang="en-US" altLang="zh-CN" sz="2400" baseline="-30000">
                <a:solidFill>
                  <a:srgbClr val="000000"/>
                </a:solidFill>
              </a:rPr>
              <a:t>in</a:t>
            </a:r>
            <a:r>
              <a:rPr lang="zh-CN" altLang="en-US" sz="2400">
                <a:solidFill>
                  <a:srgbClr val="000000"/>
                </a:solidFill>
              </a:rPr>
              <a:t>为指令寄存器的锁存输入控制信号；</a:t>
            </a:r>
          </a:p>
          <a:p>
            <a:pPr lvl="1" algn="just">
              <a:spcBef>
                <a:spcPct val="10000"/>
              </a:spcBef>
              <a:buFont typeface="Wingdings" pitchFamily="2" charset="2"/>
              <a:buNone/>
            </a:pPr>
            <a:r>
              <a:rPr lang="en-US" altLang="zh-CN" sz="2400">
                <a:solidFill>
                  <a:srgbClr val="000000"/>
                </a:solidFill>
              </a:rPr>
              <a:t>IR</a:t>
            </a:r>
            <a:r>
              <a:rPr lang="en-US" altLang="zh-CN" sz="2400" baseline="-30000">
                <a:solidFill>
                  <a:srgbClr val="000000"/>
                </a:solidFill>
              </a:rPr>
              <a:t>out</a:t>
            </a:r>
            <a:r>
              <a:rPr lang="zh-CN" altLang="en-US" sz="2400">
                <a:solidFill>
                  <a:srgbClr val="000000"/>
                </a:solidFill>
              </a:rPr>
              <a:t>为指令寄存器的输出允许控制信号；</a:t>
            </a:r>
          </a:p>
          <a:p>
            <a:pPr lvl="1" algn="just">
              <a:spcBef>
                <a:spcPct val="10000"/>
              </a:spcBef>
              <a:buFont typeface="Wingdings" pitchFamily="2" charset="2"/>
              <a:buNone/>
            </a:pPr>
            <a:r>
              <a:rPr lang="en-US" altLang="zh-CN" sz="2400">
                <a:solidFill>
                  <a:srgbClr val="000000"/>
                </a:solidFill>
              </a:rPr>
              <a:t>SP</a:t>
            </a:r>
            <a:r>
              <a:rPr lang="en-US" altLang="zh-CN" sz="2400" baseline="-30000">
                <a:solidFill>
                  <a:srgbClr val="000000"/>
                </a:solidFill>
              </a:rPr>
              <a:t>in</a:t>
            </a:r>
            <a:r>
              <a:rPr lang="zh-CN" altLang="en-US" sz="2400">
                <a:solidFill>
                  <a:srgbClr val="000000"/>
                </a:solidFill>
              </a:rPr>
              <a:t>为指令寄存器的锁存输入控制信号；</a:t>
            </a:r>
          </a:p>
          <a:p>
            <a:pPr lvl="1" algn="just">
              <a:spcBef>
                <a:spcPct val="10000"/>
              </a:spcBef>
              <a:buFont typeface="Wingdings" pitchFamily="2" charset="2"/>
              <a:buNone/>
            </a:pPr>
            <a:r>
              <a:rPr lang="en-US" altLang="zh-CN" sz="2400">
                <a:solidFill>
                  <a:srgbClr val="000000"/>
                </a:solidFill>
              </a:rPr>
              <a:t>SP</a:t>
            </a:r>
            <a:r>
              <a:rPr lang="en-US" altLang="zh-CN" sz="2400" baseline="-30000">
                <a:solidFill>
                  <a:srgbClr val="000000"/>
                </a:solidFill>
              </a:rPr>
              <a:t>out</a:t>
            </a:r>
            <a:r>
              <a:rPr lang="zh-CN" altLang="en-US" sz="2400">
                <a:solidFill>
                  <a:srgbClr val="000000"/>
                </a:solidFill>
              </a:rPr>
              <a:t>为指令寄存器的输出允许控制信号；</a:t>
            </a:r>
          </a:p>
          <a:p>
            <a:pPr lvl="1" algn="just">
              <a:spcBef>
                <a:spcPct val="10000"/>
              </a:spcBef>
              <a:buFont typeface="Wingdings" pitchFamily="2" charset="2"/>
              <a:buNone/>
            </a:pPr>
            <a:r>
              <a:rPr lang="en-US" altLang="zh-CN" sz="2400">
                <a:solidFill>
                  <a:srgbClr val="000000"/>
                </a:solidFill>
              </a:rPr>
              <a:t>SP+1</a:t>
            </a:r>
            <a:r>
              <a:rPr lang="zh-CN" altLang="en-US" sz="2400">
                <a:solidFill>
                  <a:srgbClr val="000000"/>
                </a:solidFill>
              </a:rPr>
              <a:t>为堆栈指示器的自动增量（如自动加</a:t>
            </a:r>
            <a:r>
              <a:rPr lang="en-US" altLang="zh-CN" sz="2400">
                <a:solidFill>
                  <a:srgbClr val="000000"/>
                </a:solidFill>
              </a:rPr>
              <a:t>n</a:t>
            </a:r>
            <a:r>
              <a:rPr lang="zh-CN" altLang="en-US" sz="2400">
                <a:solidFill>
                  <a:srgbClr val="000000"/>
                </a:solidFill>
              </a:rPr>
              <a:t>）控制信号；</a:t>
            </a:r>
          </a:p>
          <a:p>
            <a:pPr lvl="1" algn="just">
              <a:spcBef>
                <a:spcPct val="10000"/>
              </a:spcBef>
              <a:buFont typeface="Wingdings" pitchFamily="2" charset="2"/>
              <a:buNone/>
            </a:pPr>
            <a:r>
              <a:rPr lang="en-US" altLang="zh-CN" sz="2400">
                <a:solidFill>
                  <a:srgbClr val="000000"/>
                </a:solidFill>
              </a:rPr>
              <a:t>SP-1</a:t>
            </a:r>
            <a:r>
              <a:rPr lang="zh-CN" altLang="en-US" sz="2400">
                <a:solidFill>
                  <a:srgbClr val="000000"/>
                </a:solidFill>
              </a:rPr>
              <a:t>为堆栈指示器的自动减量（如自动减</a:t>
            </a:r>
            <a:r>
              <a:rPr lang="en-US" altLang="zh-CN" sz="2400">
                <a:solidFill>
                  <a:srgbClr val="000000"/>
                </a:solidFill>
              </a:rPr>
              <a:t>n</a:t>
            </a:r>
            <a:r>
              <a:rPr lang="zh-CN" altLang="en-US" sz="2400">
                <a:solidFill>
                  <a:srgbClr val="000000"/>
                </a:solidFill>
              </a:rPr>
              <a:t>）控制信号；</a:t>
            </a:r>
          </a:p>
          <a:p>
            <a:pPr lvl="1" algn="just">
              <a:spcBef>
                <a:spcPct val="10000"/>
              </a:spcBef>
              <a:buFont typeface="Wingdings" pitchFamily="2" charset="2"/>
              <a:buNone/>
            </a:pPr>
            <a:r>
              <a:rPr lang="en-US" altLang="zh-CN" sz="2400">
                <a:solidFill>
                  <a:srgbClr val="000000"/>
                </a:solidFill>
              </a:rPr>
              <a:t>Ri</a:t>
            </a:r>
            <a:r>
              <a:rPr lang="en-US" altLang="zh-CN" sz="2400" baseline="-30000">
                <a:solidFill>
                  <a:srgbClr val="000000"/>
                </a:solidFill>
              </a:rPr>
              <a:t>in</a:t>
            </a:r>
            <a:r>
              <a:rPr lang="zh-CN" altLang="en-US" sz="2400">
                <a:solidFill>
                  <a:srgbClr val="000000"/>
                </a:solidFill>
              </a:rPr>
              <a:t>为通用寄存器</a:t>
            </a:r>
            <a:r>
              <a:rPr lang="en-US" altLang="zh-CN" sz="2400">
                <a:solidFill>
                  <a:srgbClr val="000000"/>
                </a:solidFill>
              </a:rPr>
              <a:t>Ri</a:t>
            </a:r>
            <a:r>
              <a:rPr lang="zh-CN" altLang="en-US" sz="2400">
                <a:solidFill>
                  <a:srgbClr val="000000"/>
                </a:solidFill>
              </a:rPr>
              <a:t>（</a:t>
            </a:r>
            <a:r>
              <a:rPr lang="en-US" altLang="zh-CN" sz="2400">
                <a:solidFill>
                  <a:srgbClr val="000000"/>
                </a:solidFill>
              </a:rPr>
              <a:t>0</a:t>
            </a:r>
            <a:r>
              <a:rPr lang="en-US" altLang="zh-CN" sz="2400">
                <a:solidFill>
                  <a:srgbClr val="000000"/>
                </a:solidFill>
                <a:latin typeface="宋体" pitchFamily="2" charset="-122"/>
                <a:ea typeface="宋体" pitchFamily="2" charset="-122"/>
              </a:rPr>
              <a:t>≤</a:t>
            </a:r>
            <a:r>
              <a:rPr lang="en-US" altLang="zh-CN" sz="2400">
                <a:solidFill>
                  <a:srgbClr val="000000"/>
                </a:solidFill>
              </a:rPr>
              <a:t>i</a:t>
            </a:r>
            <a:r>
              <a:rPr lang="en-US" altLang="zh-CN" sz="2400">
                <a:solidFill>
                  <a:srgbClr val="000000"/>
                </a:solidFill>
                <a:latin typeface="宋体" pitchFamily="2" charset="-122"/>
                <a:ea typeface="宋体" pitchFamily="2" charset="-122"/>
              </a:rPr>
              <a:t>≤</a:t>
            </a:r>
            <a:r>
              <a:rPr lang="en-US" altLang="zh-CN" sz="2400">
                <a:solidFill>
                  <a:srgbClr val="000000"/>
                </a:solidFill>
              </a:rPr>
              <a:t>n-1</a:t>
            </a:r>
            <a:r>
              <a:rPr lang="zh-CN" altLang="en-US" sz="2400">
                <a:solidFill>
                  <a:srgbClr val="000000"/>
                </a:solidFill>
              </a:rPr>
              <a:t>）的锁存输入控制信号；</a:t>
            </a:r>
          </a:p>
          <a:p>
            <a:pPr lvl="1" algn="just">
              <a:spcBef>
                <a:spcPct val="10000"/>
              </a:spcBef>
              <a:buFont typeface="Wingdings" pitchFamily="2" charset="2"/>
              <a:buNone/>
            </a:pPr>
            <a:r>
              <a:rPr lang="en-US" altLang="zh-CN" sz="2400">
                <a:solidFill>
                  <a:srgbClr val="000000"/>
                </a:solidFill>
              </a:rPr>
              <a:t>Ri</a:t>
            </a:r>
            <a:r>
              <a:rPr lang="en-US" altLang="zh-CN" sz="2400" baseline="-30000">
                <a:solidFill>
                  <a:srgbClr val="000000"/>
                </a:solidFill>
              </a:rPr>
              <a:t>out</a:t>
            </a:r>
            <a:r>
              <a:rPr lang="zh-CN" altLang="en-US" sz="2400">
                <a:solidFill>
                  <a:srgbClr val="000000"/>
                </a:solidFill>
              </a:rPr>
              <a:t>为通用寄存器</a:t>
            </a:r>
            <a:r>
              <a:rPr lang="en-US" altLang="zh-CN" sz="2400">
                <a:solidFill>
                  <a:srgbClr val="000000"/>
                </a:solidFill>
              </a:rPr>
              <a:t>Ri</a:t>
            </a:r>
            <a:r>
              <a:rPr lang="zh-CN" altLang="en-US" sz="2400">
                <a:solidFill>
                  <a:srgbClr val="000000"/>
                </a:solidFill>
              </a:rPr>
              <a:t>（</a:t>
            </a:r>
            <a:r>
              <a:rPr lang="en-US" altLang="zh-CN" sz="2400">
                <a:solidFill>
                  <a:srgbClr val="000000"/>
                </a:solidFill>
              </a:rPr>
              <a:t>0</a:t>
            </a:r>
            <a:r>
              <a:rPr lang="en-US" altLang="zh-CN" sz="2400">
                <a:solidFill>
                  <a:srgbClr val="000000"/>
                </a:solidFill>
                <a:latin typeface="宋体" pitchFamily="2" charset="-122"/>
                <a:ea typeface="宋体" pitchFamily="2" charset="-122"/>
              </a:rPr>
              <a:t>≤</a:t>
            </a:r>
            <a:r>
              <a:rPr lang="en-US" altLang="zh-CN" sz="2400">
                <a:solidFill>
                  <a:srgbClr val="000000"/>
                </a:solidFill>
              </a:rPr>
              <a:t>i</a:t>
            </a:r>
            <a:r>
              <a:rPr lang="en-US" altLang="zh-CN" sz="2400">
                <a:solidFill>
                  <a:srgbClr val="000000"/>
                </a:solidFill>
                <a:latin typeface="宋体" pitchFamily="2" charset="-122"/>
                <a:ea typeface="宋体" pitchFamily="2" charset="-122"/>
              </a:rPr>
              <a:t>≤</a:t>
            </a:r>
            <a:r>
              <a:rPr lang="en-US" altLang="zh-CN" sz="2400">
                <a:solidFill>
                  <a:srgbClr val="000000"/>
                </a:solidFill>
              </a:rPr>
              <a:t>n-1</a:t>
            </a:r>
            <a:r>
              <a:rPr lang="zh-CN" altLang="en-US" sz="2400">
                <a:solidFill>
                  <a:srgbClr val="000000"/>
                </a:solidFill>
              </a:rPr>
              <a:t>）的输出允许控制信号；</a:t>
            </a:r>
            <a:endParaRPr lang="en-US" altLang="en-US" sz="2400">
              <a:solidFill>
                <a:srgbClr val="000000"/>
              </a:solidFill>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641DCF9-E0B6-44F4-B17D-91317C9E2C7B}" type="slidenum">
              <a:rPr lang="zh-CN" altLang="en-US"/>
              <a:pPr/>
              <a:t>44</a:t>
            </a:fld>
            <a:endParaRPr lang="en-US" altLang="zh-CN"/>
          </a:p>
        </p:txBody>
      </p:sp>
      <p:sp>
        <p:nvSpPr>
          <p:cNvPr id="1135618"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5619" name="Rectangle 3"/>
          <p:cNvSpPr>
            <a:spLocks noGrp="1" noChangeArrowheads="1"/>
          </p:cNvSpPr>
          <p:nvPr>
            <p:ph type="body" idx="1"/>
          </p:nvPr>
        </p:nvSpPr>
        <p:spPr>
          <a:xfrm>
            <a:off x="250825" y="549275"/>
            <a:ext cx="8785225" cy="6308725"/>
          </a:xfrm>
        </p:spPr>
        <p:txBody>
          <a:bodyPr/>
          <a:lstStyle/>
          <a:p>
            <a:pPr>
              <a:spcBef>
                <a:spcPct val="10000"/>
              </a:spcBef>
            </a:pPr>
            <a:r>
              <a:rPr lang="zh-CN" altLang="en-US"/>
              <a:t>控制信号：</a:t>
            </a:r>
          </a:p>
          <a:p>
            <a:pPr lvl="1" algn="just">
              <a:spcBef>
                <a:spcPct val="10000"/>
              </a:spcBef>
              <a:buFont typeface="Wingdings" pitchFamily="2" charset="2"/>
              <a:buNone/>
            </a:pPr>
            <a:r>
              <a:rPr lang="en-US" altLang="zh-CN" sz="2400">
                <a:solidFill>
                  <a:srgbClr val="000000"/>
                </a:solidFill>
              </a:rPr>
              <a:t>Y</a:t>
            </a:r>
            <a:r>
              <a:rPr lang="en-US" altLang="zh-CN" sz="2400" baseline="-30000">
                <a:solidFill>
                  <a:srgbClr val="000000"/>
                </a:solidFill>
              </a:rPr>
              <a:t>in</a:t>
            </a:r>
            <a:r>
              <a:rPr lang="zh-CN" altLang="en-US" sz="2400">
                <a:solidFill>
                  <a:srgbClr val="000000"/>
                </a:solidFill>
              </a:rPr>
              <a:t>为暂存器</a:t>
            </a:r>
            <a:r>
              <a:rPr lang="en-US" altLang="zh-CN" sz="2400">
                <a:solidFill>
                  <a:srgbClr val="000000"/>
                </a:solidFill>
              </a:rPr>
              <a:t>Y</a:t>
            </a:r>
            <a:r>
              <a:rPr lang="zh-CN" altLang="en-US" sz="2400">
                <a:solidFill>
                  <a:srgbClr val="000000"/>
                </a:solidFill>
              </a:rPr>
              <a:t>的锁存输入控制信号；</a:t>
            </a:r>
          </a:p>
          <a:p>
            <a:pPr lvl="1" algn="just">
              <a:spcBef>
                <a:spcPct val="10000"/>
              </a:spcBef>
              <a:buFont typeface="Wingdings" pitchFamily="2" charset="2"/>
              <a:buNone/>
            </a:pPr>
            <a:r>
              <a:rPr lang="en-US" altLang="zh-CN" sz="2400">
                <a:solidFill>
                  <a:srgbClr val="000000"/>
                </a:solidFill>
              </a:rPr>
              <a:t>Z</a:t>
            </a:r>
            <a:r>
              <a:rPr lang="en-US" altLang="zh-CN" sz="2400" baseline="-30000">
                <a:solidFill>
                  <a:srgbClr val="000000"/>
                </a:solidFill>
              </a:rPr>
              <a:t>out</a:t>
            </a:r>
            <a:r>
              <a:rPr lang="zh-CN" altLang="en-US" sz="2400">
                <a:solidFill>
                  <a:srgbClr val="000000"/>
                </a:solidFill>
              </a:rPr>
              <a:t>为暂存器</a:t>
            </a:r>
            <a:r>
              <a:rPr lang="en-US" altLang="zh-CN" sz="2400">
                <a:solidFill>
                  <a:srgbClr val="000000"/>
                </a:solidFill>
              </a:rPr>
              <a:t>Z</a:t>
            </a:r>
            <a:r>
              <a:rPr lang="zh-CN" altLang="en-US" sz="2400">
                <a:solidFill>
                  <a:srgbClr val="000000"/>
                </a:solidFill>
              </a:rPr>
              <a:t>的输出允许控制信号；</a:t>
            </a:r>
          </a:p>
          <a:p>
            <a:pPr lvl="1" algn="just">
              <a:spcBef>
                <a:spcPct val="10000"/>
              </a:spcBef>
              <a:buFont typeface="Wingdings" pitchFamily="2" charset="2"/>
              <a:buNone/>
            </a:pPr>
            <a:r>
              <a:rPr lang="en-US" altLang="zh-CN" sz="2400">
                <a:solidFill>
                  <a:srgbClr val="000000"/>
                </a:solidFill>
              </a:rPr>
              <a:t>AR</a:t>
            </a:r>
            <a:r>
              <a:rPr lang="en-US" altLang="zh-CN" sz="2400" baseline="-30000">
                <a:solidFill>
                  <a:srgbClr val="000000"/>
                </a:solidFill>
              </a:rPr>
              <a:t>in</a:t>
            </a:r>
            <a:r>
              <a:rPr lang="zh-CN" altLang="en-US" sz="2400">
                <a:solidFill>
                  <a:srgbClr val="000000"/>
                </a:solidFill>
              </a:rPr>
              <a:t>为地址寄存器向</a:t>
            </a:r>
            <a:r>
              <a:rPr lang="en-US" altLang="zh-CN" sz="2400">
                <a:solidFill>
                  <a:srgbClr val="000000"/>
                </a:solidFill>
              </a:rPr>
              <a:t>CPU</a:t>
            </a:r>
            <a:r>
              <a:rPr lang="zh-CN" altLang="en-US" sz="2400">
                <a:solidFill>
                  <a:srgbClr val="000000"/>
                </a:solidFill>
              </a:rPr>
              <a:t>内部总线的锁存输入控制信号；</a:t>
            </a:r>
            <a:endParaRPr lang="en-US" altLang="zh-CN" sz="2400">
              <a:solidFill>
                <a:srgbClr val="000000"/>
              </a:solidFill>
            </a:endParaRPr>
          </a:p>
          <a:p>
            <a:pPr lvl="1" algn="just">
              <a:spcBef>
                <a:spcPct val="10000"/>
              </a:spcBef>
              <a:buFont typeface="Wingdings" pitchFamily="2" charset="2"/>
              <a:buNone/>
            </a:pPr>
            <a:r>
              <a:rPr lang="en-US" altLang="zh-CN" sz="2400">
                <a:solidFill>
                  <a:srgbClr val="000000"/>
                </a:solidFill>
              </a:rPr>
              <a:t>AR</a:t>
            </a:r>
            <a:r>
              <a:rPr lang="en-US" altLang="zh-CN" sz="2400" baseline="-30000">
                <a:solidFill>
                  <a:srgbClr val="000000"/>
                </a:solidFill>
              </a:rPr>
              <a:t>out</a:t>
            </a:r>
            <a:r>
              <a:rPr lang="zh-CN" altLang="en-US" sz="2400">
                <a:solidFill>
                  <a:srgbClr val="000000"/>
                </a:solidFill>
              </a:rPr>
              <a:t>为地址寄存器面向系统总线的输出允许控制信号；</a:t>
            </a:r>
          </a:p>
          <a:p>
            <a:pPr lvl="1" algn="just">
              <a:spcBef>
                <a:spcPct val="10000"/>
              </a:spcBef>
              <a:buFont typeface="Wingdings" pitchFamily="2" charset="2"/>
              <a:buNone/>
            </a:pPr>
            <a:r>
              <a:rPr lang="en-US" altLang="zh-CN" sz="2400">
                <a:solidFill>
                  <a:srgbClr val="000000"/>
                </a:solidFill>
              </a:rPr>
              <a:t>DRI</a:t>
            </a:r>
            <a:r>
              <a:rPr lang="en-US" altLang="zh-CN" sz="2400" baseline="-30000">
                <a:solidFill>
                  <a:srgbClr val="000000"/>
                </a:solidFill>
              </a:rPr>
              <a:t>in</a:t>
            </a:r>
            <a:r>
              <a:rPr lang="zh-CN" altLang="en-US" sz="2000">
                <a:solidFill>
                  <a:srgbClr val="000000"/>
                </a:solidFill>
              </a:rPr>
              <a:t>为双端口数据寄存器面向</a:t>
            </a:r>
            <a:r>
              <a:rPr lang="en-US" altLang="zh-CN" sz="2000">
                <a:solidFill>
                  <a:srgbClr val="000000"/>
                </a:solidFill>
              </a:rPr>
              <a:t>CPU</a:t>
            </a:r>
            <a:r>
              <a:rPr lang="zh-CN" altLang="en-US" sz="2000">
                <a:solidFill>
                  <a:srgbClr val="000000"/>
                </a:solidFill>
              </a:rPr>
              <a:t>内部总线的锁存输入控制信号；</a:t>
            </a:r>
          </a:p>
          <a:p>
            <a:pPr lvl="1" algn="just">
              <a:spcBef>
                <a:spcPct val="10000"/>
              </a:spcBef>
              <a:buFont typeface="Wingdings" pitchFamily="2" charset="2"/>
              <a:buNone/>
            </a:pPr>
            <a:r>
              <a:rPr lang="en-US" altLang="zh-CN" sz="2400">
                <a:solidFill>
                  <a:srgbClr val="000000"/>
                </a:solidFill>
              </a:rPr>
              <a:t>DRI</a:t>
            </a:r>
            <a:r>
              <a:rPr lang="en-US" altLang="zh-CN" sz="2400" baseline="-30000">
                <a:solidFill>
                  <a:srgbClr val="000000"/>
                </a:solidFill>
              </a:rPr>
              <a:t>out</a:t>
            </a:r>
            <a:r>
              <a:rPr lang="zh-CN" altLang="en-US" sz="2000">
                <a:solidFill>
                  <a:srgbClr val="000000"/>
                </a:solidFill>
              </a:rPr>
              <a:t>为双端口数据寄存器面向</a:t>
            </a:r>
            <a:r>
              <a:rPr lang="en-US" altLang="zh-CN" sz="2000">
                <a:solidFill>
                  <a:srgbClr val="000000"/>
                </a:solidFill>
              </a:rPr>
              <a:t>CPU</a:t>
            </a:r>
            <a:r>
              <a:rPr lang="zh-CN" altLang="en-US" sz="2000">
                <a:solidFill>
                  <a:srgbClr val="000000"/>
                </a:solidFill>
              </a:rPr>
              <a:t>内部总线的输出允许控制信号；</a:t>
            </a:r>
          </a:p>
          <a:p>
            <a:pPr lvl="1" algn="just">
              <a:spcBef>
                <a:spcPct val="10000"/>
              </a:spcBef>
              <a:buFont typeface="Wingdings" pitchFamily="2" charset="2"/>
              <a:buNone/>
            </a:pPr>
            <a:r>
              <a:rPr lang="en-US" altLang="zh-CN" sz="2400">
                <a:solidFill>
                  <a:srgbClr val="000000"/>
                </a:solidFill>
              </a:rPr>
              <a:t>DRS</a:t>
            </a:r>
            <a:r>
              <a:rPr lang="en-US" altLang="zh-CN" sz="2400" baseline="-30000">
                <a:solidFill>
                  <a:srgbClr val="000000"/>
                </a:solidFill>
              </a:rPr>
              <a:t>in</a:t>
            </a:r>
            <a:r>
              <a:rPr lang="zh-CN" altLang="en-US" sz="2000">
                <a:solidFill>
                  <a:srgbClr val="000000"/>
                </a:solidFill>
              </a:rPr>
              <a:t>为双端口数据寄存器面向系统总线的锁存输入控制信号；</a:t>
            </a:r>
          </a:p>
          <a:p>
            <a:pPr lvl="1" algn="just">
              <a:spcBef>
                <a:spcPct val="10000"/>
              </a:spcBef>
              <a:buFont typeface="Wingdings" pitchFamily="2" charset="2"/>
              <a:buNone/>
            </a:pPr>
            <a:r>
              <a:rPr lang="en-US" altLang="zh-CN" sz="2400">
                <a:solidFill>
                  <a:srgbClr val="000000"/>
                </a:solidFill>
              </a:rPr>
              <a:t>DRS</a:t>
            </a:r>
            <a:r>
              <a:rPr lang="en-US" altLang="zh-CN" sz="2400" baseline="-30000">
                <a:solidFill>
                  <a:srgbClr val="000000"/>
                </a:solidFill>
              </a:rPr>
              <a:t>out</a:t>
            </a:r>
            <a:r>
              <a:rPr lang="zh-CN" altLang="en-US" sz="2000">
                <a:solidFill>
                  <a:srgbClr val="000000"/>
                </a:solidFill>
              </a:rPr>
              <a:t>为双端口数据寄存器面向系统总线的输出允许控制信号；</a:t>
            </a:r>
          </a:p>
          <a:p>
            <a:pPr lvl="1" algn="just">
              <a:spcBef>
                <a:spcPct val="10000"/>
              </a:spcBef>
              <a:buFont typeface="Wingdings" pitchFamily="2" charset="2"/>
              <a:buNone/>
            </a:pPr>
            <a:r>
              <a:rPr lang="en-US" altLang="zh-CN" sz="2400">
                <a:solidFill>
                  <a:srgbClr val="000000"/>
                </a:solidFill>
              </a:rPr>
              <a:t>Mread</a:t>
            </a:r>
            <a:r>
              <a:rPr lang="zh-CN" altLang="en-US" sz="2400">
                <a:solidFill>
                  <a:srgbClr val="000000"/>
                </a:solidFill>
              </a:rPr>
              <a:t>为从主存储器读出信息的读控制信号；</a:t>
            </a:r>
          </a:p>
          <a:p>
            <a:pPr lvl="1" algn="just">
              <a:spcBef>
                <a:spcPct val="10000"/>
              </a:spcBef>
              <a:buFont typeface="Wingdings" pitchFamily="2" charset="2"/>
              <a:buNone/>
            </a:pPr>
            <a:r>
              <a:rPr lang="en-US" altLang="zh-CN" sz="2400">
                <a:solidFill>
                  <a:srgbClr val="000000"/>
                </a:solidFill>
              </a:rPr>
              <a:t>Mwrite</a:t>
            </a:r>
            <a:r>
              <a:rPr lang="zh-CN" altLang="en-US" sz="2400">
                <a:solidFill>
                  <a:srgbClr val="000000"/>
                </a:solidFill>
              </a:rPr>
              <a:t>为将信息写入到主存储器的写控制信号；</a:t>
            </a:r>
          </a:p>
          <a:p>
            <a:pPr lvl="1" algn="just">
              <a:spcBef>
                <a:spcPct val="10000"/>
              </a:spcBef>
              <a:buFont typeface="Wingdings" pitchFamily="2" charset="2"/>
              <a:buNone/>
            </a:pPr>
            <a:r>
              <a:rPr lang="en-US" altLang="zh-CN" sz="2400">
                <a:solidFill>
                  <a:srgbClr val="000000"/>
                </a:solidFill>
              </a:rPr>
              <a:t>IOread</a:t>
            </a:r>
            <a:r>
              <a:rPr lang="zh-CN" altLang="en-US" sz="2400">
                <a:solidFill>
                  <a:srgbClr val="000000"/>
                </a:solidFill>
              </a:rPr>
              <a:t>为从</a:t>
            </a:r>
            <a:r>
              <a:rPr lang="en-US" altLang="zh-CN" sz="2400">
                <a:solidFill>
                  <a:srgbClr val="000000"/>
                </a:solidFill>
              </a:rPr>
              <a:t>I/O</a:t>
            </a:r>
            <a:r>
              <a:rPr lang="zh-CN" altLang="en-US" sz="2400">
                <a:solidFill>
                  <a:srgbClr val="000000"/>
                </a:solidFill>
              </a:rPr>
              <a:t>设备输入信息的读控制信号；</a:t>
            </a:r>
          </a:p>
          <a:p>
            <a:pPr lvl="1" algn="just">
              <a:spcBef>
                <a:spcPct val="10000"/>
              </a:spcBef>
              <a:buFont typeface="Wingdings" pitchFamily="2" charset="2"/>
              <a:buNone/>
            </a:pPr>
            <a:r>
              <a:rPr lang="en-US" altLang="zh-CN" sz="2400">
                <a:solidFill>
                  <a:srgbClr val="000000"/>
                </a:solidFill>
              </a:rPr>
              <a:t>IOwrite</a:t>
            </a:r>
            <a:r>
              <a:rPr lang="zh-CN" altLang="en-US" sz="2400">
                <a:solidFill>
                  <a:srgbClr val="000000"/>
                </a:solidFill>
              </a:rPr>
              <a:t>为将信息写入到</a:t>
            </a:r>
            <a:r>
              <a:rPr lang="en-US" altLang="zh-CN" sz="2400">
                <a:solidFill>
                  <a:srgbClr val="000000"/>
                </a:solidFill>
              </a:rPr>
              <a:t>I/O</a:t>
            </a:r>
            <a:r>
              <a:rPr lang="zh-CN" altLang="en-US" sz="2400">
                <a:solidFill>
                  <a:srgbClr val="000000"/>
                </a:solidFill>
              </a:rPr>
              <a:t>设备的写控制信号；</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E2ACB02-A925-4C37-8F1F-AEC86EC99E5A}" type="slidenum">
              <a:rPr lang="zh-CN" altLang="en-US"/>
              <a:pPr/>
              <a:t>45</a:t>
            </a:fld>
            <a:endParaRPr lang="en-US" altLang="zh-CN"/>
          </a:p>
        </p:txBody>
      </p:sp>
      <p:sp>
        <p:nvSpPr>
          <p:cNvPr id="1136642"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6643" name="Rectangle 3"/>
          <p:cNvSpPr>
            <a:spLocks noGrp="1" noChangeArrowheads="1"/>
          </p:cNvSpPr>
          <p:nvPr>
            <p:ph type="body" idx="1"/>
          </p:nvPr>
        </p:nvSpPr>
        <p:spPr>
          <a:xfrm>
            <a:off x="250825" y="549275"/>
            <a:ext cx="8785225" cy="6308725"/>
          </a:xfrm>
        </p:spPr>
        <p:txBody>
          <a:bodyPr/>
          <a:lstStyle/>
          <a:p>
            <a:pPr>
              <a:spcBef>
                <a:spcPct val="10000"/>
              </a:spcBef>
            </a:pPr>
            <a:r>
              <a:rPr lang="zh-CN" altLang="en-US" dirty="0"/>
              <a:t>控制信号：</a:t>
            </a:r>
          </a:p>
          <a:p>
            <a:pPr lvl="1" algn="just">
              <a:spcBef>
                <a:spcPct val="10000"/>
              </a:spcBef>
              <a:buFont typeface="Wingdings" pitchFamily="2" charset="2"/>
              <a:buNone/>
            </a:pPr>
            <a:r>
              <a:rPr lang="en-US" altLang="zh-CN" sz="2400" dirty="0">
                <a:solidFill>
                  <a:srgbClr val="000000"/>
                </a:solidFill>
              </a:rPr>
              <a:t>ADD</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的加法运算控制信号；</a:t>
            </a:r>
          </a:p>
          <a:p>
            <a:pPr lvl="1" algn="just">
              <a:spcBef>
                <a:spcPct val="10000"/>
              </a:spcBef>
              <a:buFont typeface="Wingdings" pitchFamily="2" charset="2"/>
              <a:buNone/>
            </a:pPr>
            <a:r>
              <a:rPr lang="en-US" altLang="zh-CN" sz="2400" dirty="0">
                <a:solidFill>
                  <a:srgbClr val="000000"/>
                </a:solidFill>
              </a:rPr>
              <a:t>SUB</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的减法运算控制信号；</a:t>
            </a:r>
          </a:p>
          <a:p>
            <a:pPr lvl="1" algn="just">
              <a:spcBef>
                <a:spcPct val="10000"/>
              </a:spcBef>
              <a:buFont typeface="Wingdings" pitchFamily="2" charset="2"/>
              <a:buNone/>
            </a:pPr>
            <a:r>
              <a:rPr lang="en-US" altLang="zh-CN" sz="2400" dirty="0">
                <a:solidFill>
                  <a:srgbClr val="000000"/>
                </a:solidFill>
              </a:rPr>
              <a:t>AND</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的逻辑与运算控制信号；</a:t>
            </a:r>
          </a:p>
          <a:p>
            <a:pPr lvl="1" algn="just">
              <a:spcBef>
                <a:spcPct val="10000"/>
              </a:spcBef>
              <a:buFont typeface="Wingdings" pitchFamily="2" charset="2"/>
              <a:buNone/>
            </a:pPr>
            <a:r>
              <a:rPr lang="en-US" altLang="zh-CN" sz="2400" dirty="0">
                <a:solidFill>
                  <a:srgbClr val="000000"/>
                </a:solidFill>
              </a:rPr>
              <a:t>OR</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的逻辑或运算控制信号；</a:t>
            </a:r>
          </a:p>
          <a:p>
            <a:pPr lvl="1" algn="just">
              <a:spcBef>
                <a:spcPct val="10000"/>
              </a:spcBef>
              <a:buFont typeface="Wingdings" pitchFamily="2" charset="2"/>
              <a:buNone/>
            </a:pPr>
            <a:r>
              <a:rPr lang="en-US" altLang="zh-CN" sz="2400" dirty="0">
                <a:solidFill>
                  <a:srgbClr val="000000"/>
                </a:solidFill>
              </a:rPr>
              <a:t>SHL</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的逻辑左移控制信号；</a:t>
            </a:r>
            <a:endParaRPr lang="en-US" altLang="zh-CN" sz="2400" dirty="0">
              <a:solidFill>
                <a:srgbClr val="000000"/>
              </a:solidFill>
            </a:endParaRPr>
          </a:p>
          <a:p>
            <a:pPr lvl="1" algn="just">
              <a:spcBef>
                <a:spcPct val="10000"/>
              </a:spcBef>
              <a:buFont typeface="Wingdings" pitchFamily="2" charset="2"/>
              <a:buNone/>
            </a:pPr>
            <a:r>
              <a:rPr lang="en-US" altLang="zh-CN" sz="2400" dirty="0">
                <a:solidFill>
                  <a:srgbClr val="000000"/>
                </a:solidFill>
              </a:rPr>
              <a:t>SHR</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的逻辑右移控制信号；</a:t>
            </a:r>
          </a:p>
          <a:p>
            <a:pPr lvl="1" algn="just">
              <a:spcBef>
                <a:spcPct val="10000"/>
              </a:spcBef>
              <a:buFont typeface="Wingdings" pitchFamily="2" charset="2"/>
              <a:buNone/>
            </a:pPr>
            <a:r>
              <a:rPr lang="en-US" altLang="zh-CN" sz="2400" dirty="0">
                <a:solidFill>
                  <a:srgbClr val="000000"/>
                </a:solidFill>
              </a:rPr>
              <a:t>ROL</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的循环左移控制信号；</a:t>
            </a:r>
          </a:p>
          <a:p>
            <a:pPr lvl="1" algn="just">
              <a:spcBef>
                <a:spcPct val="10000"/>
              </a:spcBef>
              <a:buFont typeface="Wingdings" pitchFamily="2" charset="2"/>
              <a:buNone/>
            </a:pPr>
            <a:r>
              <a:rPr lang="en-US" altLang="zh-CN" sz="2400" dirty="0">
                <a:solidFill>
                  <a:srgbClr val="000000"/>
                </a:solidFill>
              </a:rPr>
              <a:t>ROR</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的循环右移控制信号；</a:t>
            </a:r>
          </a:p>
          <a:p>
            <a:pPr lvl="1" algn="just">
              <a:spcBef>
                <a:spcPct val="10000"/>
              </a:spcBef>
              <a:buFont typeface="Wingdings" pitchFamily="2" charset="2"/>
              <a:buNone/>
            </a:pPr>
            <a:r>
              <a:rPr lang="zh-CN" altLang="en-US" sz="2400" dirty="0" smtClean="0">
                <a:solidFill>
                  <a:srgbClr val="0000FF"/>
                </a:solidFill>
              </a:rPr>
              <a:t>以上共</a:t>
            </a:r>
            <a:r>
              <a:rPr lang="en-US" altLang="zh-CN" sz="2400" dirty="0" smtClean="0">
                <a:solidFill>
                  <a:srgbClr val="0000FF"/>
                </a:solidFill>
              </a:rPr>
              <a:t>33</a:t>
            </a:r>
            <a:r>
              <a:rPr lang="zh-CN" altLang="en-US" sz="2400" dirty="0" smtClean="0">
                <a:solidFill>
                  <a:srgbClr val="0000FF"/>
                </a:solidFill>
              </a:rPr>
              <a:t>个控制信号（假设只有</a:t>
            </a:r>
            <a:r>
              <a:rPr lang="en-US" altLang="zh-CN" sz="2400" dirty="0" smtClean="0">
                <a:solidFill>
                  <a:srgbClr val="0000FF"/>
                </a:solidFill>
              </a:rPr>
              <a:t>R0</a:t>
            </a:r>
            <a:r>
              <a:rPr lang="zh-CN" altLang="en-US" sz="2400" dirty="0" smtClean="0">
                <a:solidFill>
                  <a:srgbClr val="0000FF"/>
                </a:solidFill>
              </a:rPr>
              <a:t>、</a:t>
            </a:r>
            <a:r>
              <a:rPr lang="en-US" altLang="zh-CN" sz="2400" dirty="0" smtClean="0">
                <a:solidFill>
                  <a:srgbClr val="0000FF"/>
                </a:solidFill>
              </a:rPr>
              <a:t>R1</a:t>
            </a:r>
            <a:r>
              <a:rPr lang="zh-CN" altLang="en-US" sz="2400" dirty="0">
                <a:solidFill>
                  <a:srgbClr val="0000FF"/>
                </a:solidFill>
              </a:rPr>
              <a:t>两</a:t>
            </a:r>
            <a:r>
              <a:rPr lang="zh-CN" altLang="en-US" sz="2400" dirty="0" smtClean="0">
                <a:solidFill>
                  <a:srgbClr val="0000FF"/>
                </a:solidFill>
              </a:rPr>
              <a:t>个通用寄存器）</a:t>
            </a:r>
            <a:endParaRPr lang="en-US" altLang="zh-CN" sz="2400" dirty="0" smtClean="0">
              <a:solidFill>
                <a:srgbClr val="0000FF"/>
              </a:solidFill>
            </a:endParaRPr>
          </a:p>
          <a:p>
            <a:pPr lvl="1" algn="just">
              <a:spcBef>
                <a:spcPct val="10000"/>
              </a:spcBef>
              <a:buFont typeface="Wingdings" pitchFamily="2" charset="2"/>
              <a:buNone/>
            </a:pPr>
            <a:r>
              <a:rPr lang="en-US" altLang="zh-CN" sz="2400" dirty="0" smtClean="0">
                <a:solidFill>
                  <a:srgbClr val="000000"/>
                </a:solidFill>
              </a:rPr>
              <a:t>……</a:t>
            </a:r>
            <a:endParaRPr lang="zh-CN" altLang="en-US" sz="2400" dirty="0">
              <a:solidFill>
                <a:srgbClr val="000000"/>
              </a:solidFill>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F61CAFEA-20E8-48C9-840E-7D183B81C923}" type="slidenum">
              <a:rPr lang="zh-CN" altLang="en-US"/>
              <a:pPr/>
              <a:t>46</a:t>
            </a:fld>
            <a:endParaRPr lang="en-US" altLang="zh-CN"/>
          </a:p>
        </p:txBody>
      </p:sp>
      <p:sp>
        <p:nvSpPr>
          <p:cNvPr id="1137666"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7667" name="Rectangle 3"/>
          <p:cNvSpPr>
            <a:spLocks noGrp="1" noChangeArrowheads="1"/>
          </p:cNvSpPr>
          <p:nvPr>
            <p:ph type="body" idx="1"/>
          </p:nvPr>
        </p:nvSpPr>
        <p:spPr>
          <a:xfrm>
            <a:off x="250825" y="549275"/>
            <a:ext cx="8785225" cy="6119813"/>
          </a:xfrm>
        </p:spPr>
        <p:txBody>
          <a:bodyPr/>
          <a:lstStyle/>
          <a:p>
            <a:pPr marL="457200" indent="-457200">
              <a:spcBef>
                <a:spcPct val="10000"/>
              </a:spcBef>
            </a:pPr>
            <a:r>
              <a:rPr lang="zh-CN" altLang="en-US"/>
              <a:t>公操作取指周期</a:t>
            </a:r>
          </a:p>
          <a:p>
            <a:pPr marL="457200" indent="-457200">
              <a:spcBef>
                <a:spcPct val="10000"/>
              </a:spcBef>
            </a:pPr>
            <a:endParaRPr lang="zh-CN" altLang="en-US"/>
          </a:p>
          <a:p>
            <a:pPr marL="457200" indent="-457200">
              <a:spcBef>
                <a:spcPct val="10000"/>
              </a:spcBef>
            </a:pPr>
            <a:endParaRPr lang="zh-CN" altLang="en-US"/>
          </a:p>
          <a:p>
            <a:pPr marL="457200" indent="-457200">
              <a:spcBef>
                <a:spcPct val="10000"/>
              </a:spcBef>
            </a:pPr>
            <a:endParaRPr lang="zh-CN" altLang="en-US"/>
          </a:p>
          <a:p>
            <a:pPr marL="457200" indent="-457200">
              <a:spcBef>
                <a:spcPct val="10000"/>
              </a:spcBef>
            </a:pPr>
            <a:endParaRPr lang="zh-CN" altLang="en-US"/>
          </a:p>
          <a:p>
            <a:pPr marL="457200" indent="-457200"/>
            <a:r>
              <a:rPr lang="zh-CN" altLang="en-US"/>
              <a:t>其他指令：</a:t>
            </a:r>
          </a:p>
          <a:p>
            <a:pPr marL="979488" lvl="1" indent="-457200">
              <a:spcBef>
                <a:spcPct val="10000"/>
              </a:spcBef>
              <a:buSzTx/>
              <a:buFont typeface="Wingdings" pitchFamily="2" charset="2"/>
              <a:buAutoNum type="circleNumDbPlain"/>
            </a:pPr>
            <a:r>
              <a:rPr lang="pt-BR" altLang="zh-CN" sz="2400"/>
              <a:t>MOV  R0, X</a:t>
            </a:r>
          </a:p>
          <a:p>
            <a:pPr marL="979488" lvl="1" indent="-457200">
              <a:spcBef>
                <a:spcPct val="10000"/>
              </a:spcBef>
              <a:buSzTx/>
              <a:buFont typeface="Wingdings" pitchFamily="2" charset="2"/>
              <a:buAutoNum type="circleNumDbPlain"/>
            </a:pPr>
            <a:r>
              <a:rPr lang="en-US" altLang="zh-CN" sz="2400"/>
              <a:t>MOV (R1), R0</a:t>
            </a:r>
          </a:p>
          <a:p>
            <a:pPr marL="979488" lvl="1" indent="-457200">
              <a:spcBef>
                <a:spcPct val="10000"/>
              </a:spcBef>
              <a:buSzTx/>
              <a:buFont typeface="Wingdings" pitchFamily="2" charset="2"/>
              <a:buAutoNum type="circleNumDbPlain"/>
            </a:pPr>
            <a:r>
              <a:rPr lang="en-US" altLang="zh-CN" sz="2400"/>
              <a:t>ADD  R1, R0</a:t>
            </a:r>
          </a:p>
          <a:p>
            <a:pPr marL="979488" lvl="1" indent="-457200">
              <a:spcBef>
                <a:spcPct val="10000"/>
              </a:spcBef>
              <a:buSzTx/>
              <a:buFont typeface="Wingdings" pitchFamily="2" charset="2"/>
              <a:buAutoNum type="circleNumDbPlain"/>
            </a:pPr>
            <a:r>
              <a:rPr lang="en-US" altLang="zh-CN" sz="2400"/>
              <a:t>SUB  R0, (X)</a:t>
            </a:r>
          </a:p>
          <a:p>
            <a:pPr marL="979488" lvl="1" indent="-457200">
              <a:spcBef>
                <a:spcPct val="10000"/>
              </a:spcBef>
              <a:buSzTx/>
              <a:buFont typeface="Wingdings" pitchFamily="2" charset="2"/>
              <a:buAutoNum type="circleNumDbPlain"/>
            </a:pPr>
            <a:r>
              <a:rPr lang="en-US" altLang="zh-CN" sz="2400"/>
              <a:t>IN  R0, P</a:t>
            </a:r>
          </a:p>
          <a:p>
            <a:pPr marL="979488" lvl="1" indent="-457200">
              <a:spcBef>
                <a:spcPct val="10000"/>
              </a:spcBef>
              <a:buSzTx/>
              <a:buFont typeface="Wingdings" pitchFamily="2" charset="2"/>
              <a:buAutoNum type="circleNumDbPlain"/>
            </a:pPr>
            <a:r>
              <a:rPr lang="en-US" altLang="zh-CN" sz="2400"/>
              <a:t>JZ  offs</a:t>
            </a:r>
          </a:p>
          <a:p>
            <a:pPr marL="979488" lvl="1" indent="-457200">
              <a:spcBef>
                <a:spcPct val="10000"/>
              </a:spcBef>
              <a:buSzTx/>
              <a:buFont typeface="Wingdings" pitchFamily="2" charset="2"/>
              <a:buAutoNum type="circleNumDbPlain"/>
            </a:pPr>
            <a:r>
              <a:rPr lang="en-US" altLang="zh-CN" sz="2400"/>
              <a:t>POP  R0</a:t>
            </a:r>
          </a:p>
          <a:p>
            <a:pPr marL="979488" lvl="1" indent="-457200">
              <a:spcBef>
                <a:spcPct val="10000"/>
              </a:spcBef>
              <a:buSzTx/>
              <a:buFont typeface="Wingdings" pitchFamily="2" charset="2"/>
              <a:buAutoNum type="circleNumDbPlain"/>
            </a:pPr>
            <a:r>
              <a:rPr lang="en-US" altLang="zh-CN" sz="2400"/>
              <a:t>CALL  (X)</a:t>
            </a:r>
            <a:endParaRPr lang="zh-CN" altLang="en-US" sz="2400"/>
          </a:p>
        </p:txBody>
      </p:sp>
      <p:graphicFrame>
        <p:nvGraphicFramePr>
          <p:cNvPr id="1137708" name="Group 44"/>
          <p:cNvGraphicFramePr>
            <a:graphicFrameLocks noGrp="1"/>
          </p:cNvGraphicFramePr>
          <p:nvPr/>
        </p:nvGraphicFramePr>
        <p:xfrm>
          <a:off x="468313" y="1139825"/>
          <a:ext cx="8207375" cy="1828800"/>
        </p:xfrm>
        <a:graphic>
          <a:graphicData uri="http://schemas.openxmlformats.org/drawingml/2006/table">
            <a:tbl>
              <a:tblPr/>
              <a:tblGrid>
                <a:gridCol w="1655762">
                  <a:extLst>
                    <a:ext uri="{9D8B030D-6E8A-4147-A177-3AD203B41FA5}">
                      <a16:colId xmlns:a16="http://schemas.microsoft.com/office/drawing/2014/main" val="20000"/>
                    </a:ext>
                  </a:extLst>
                </a:gridCol>
                <a:gridCol w="3024188">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41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PC+I</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PC+1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E3BD879F-2FD3-4938-B3E2-F012F9F7CC40}" type="slidenum">
              <a:rPr lang="zh-CN" altLang="en-US"/>
              <a:pPr/>
              <a:t>47</a:t>
            </a:fld>
            <a:endParaRPr lang="en-US" altLang="zh-CN"/>
          </a:p>
        </p:txBody>
      </p:sp>
      <p:sp>
        <p:nvSpPr>
          <p:cNvPr id="1139714"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39715"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723900" lvl="1" indent="-277813">
              <a:spcBef>
                <a:spcPct val="10000"/>
              </a:spcBef>
              <a:buFont typeface="Wingdings" pitchFamily="2" charset="2"/>
              <a:buNone/>
            </a:pPr>
            <a:r>
              <a:rPr lang="zh-CN" altLang="pt-BR" sz="2400"/>
              <a:t>（</a:t>
            </a:r>
            <a:r>
              <a:rPr lang="pt-BR" altLang="zh-CN" sz="2400"/>
              <a:t>1</a:t>
            </a:r>
            <a:r>
              <a:rPr lang="zh-CN" altLang="pt-BR" sz="2400"/>
              <a:t>）</a:t>
            </a:r>
            <a:r>
              <a:rPr lang="pt-BR" altLang="zh-CN" sz="2400"/>
              <a:t>MOV  R0, X</a:t>
            </a:r>
            <a:endParaRPr lang="zh-CN" altLang="en-US" sz="2400"/>
          </a:p>
        </p:txBody>
      </p:sp>
      <p:graphicFrame>
        <p:nvGraphicFramePr>
          <p:cNvPr id="1139816" name="Group 104"/>
          <p:cNvGraphicFramePr>
            <a:graphicFrameLocks noGrp="1"/>
          </p:cNvGraphicFramePr>
          <p:nvPr/>
        </p:nvGraphicFramePr>
        <p:xfrm>
          <a:off x="468313" y="1893888"/>
          <a:ext cx="8207375" cy="1851025"/>
        </p:xfrm>
        <a:graphic>
          <a:graphicData uri="http://schemas.openxmlformats.org/drawingml/2006/table">
            <a:tbl>
              <a:tblPr/>
              <a:tblGrid>
                <a:gridCol w="1655762">
                  <a:extLst>
                    <a:ext uri="{9D8B030D-6E8A-4147-A177-3AD203B41FA5}">
                      <a16:colId xmlns:a16="http://schemas.microsoft.com/office/drawing/2014/main" val="20000"/>
                    </a:ext>
                  </a:extLst>
                </a:gridCol>
                <a:gridCol w="3024188">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地址字段</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  </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6F5513B7-3DD1-4667-82FD-DCF38A6DDE60}" type="slidenum">
              <a:rPr lang="zh-CN" altLang="en-US"/>
              <a:pPr/>
              <a:t>48</a:t>
            </a:fld>
            <a:endParaRPr lang="en-US" altLang="zh-CN"/>
          </a:p>
        </p:txBody>
      </p:sp>
      <p:sp>
        <p:nvSpPr>
          <p:cNvPr id="1140738"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0739"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723900" lvl="1" indent="-277813">
              <a:spcBef>
                <a:spcPct val="10000"/>
              </a:spcBef>
              <a:buFont typeface="Wingdings" pitchFamily="2" charset="2"/>
              <a:buNone/>
            </a:pPr>
            <a:r>
              <a:rPr lang="zh-CN" altLang="pt-BR" sz="2400"/>
              <a:t>（</a:t>
            </a:r>
            <a:r>
              <a:rPr lang="pt-BR" altLang="zh-CN" sz="2400"/>
              <a:t>2</a:t>
            </a:r>
            <a:r>
              <a:rPr lang="zh-CN" altLang="pt-BR" sz="2400"/>
              <a:t>）</a:t>
            </a:r>
            <a:r>
              <a:rPr lang="en-US" altLang="zh-CN" sz="2400"/>
              <a:t>MOV (R1), R0</a:t>
            </a:r>
            <a:endParaRPr lang="zh-CN" altLang="en-US" sz="2400"/>
          </a:p>
        </p:txBody>
      </p:sp>
      <p:graphicFrame>
        <p:nvGraphicFramePr>
          <p:cNvPr id="1140822" name="Group 86"/>
          <p:cNvGraphicFramePr>
            <a:graphicFrameLocks noGrp="1"/>
          </p:cNvGraphicFramePr>
          <p:nvPr/>
        </p:nvGraphicFramePr>
        <p:xfrm>
          <a:off x="468313" y="1893888"/>
          <a:ext cx="8207375" cy="1828800"/>
        </p:xfrm>
        <a:graphic>
          <a:graphicData uri="http://schemas.openxmlformats.org/drawingml/2006/table">
            <a:tbl>
              <a:tblPr/>
              <a:tblGrid>
                <a:gridCol w="1655762">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460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Mwrite</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73F78AE7-0C6C-44A2-9210-65FDCAE4BAE7}" type="slidenum">
              <a:rPr lang="zh-CN" altLang="en-US"/>
              <a:pPr/>
              <a:t>49</a:t>
            </a:fld>
            <a:endParaRPr lang="en-US" altLang="zh-CN"/>
          </a:p>
        </p:txBody>
      </p:sp>
      <p:sp>
        <p:nvSpPr>
          <p:cNvPr id="1141762"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1763"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723900" lvl="1" indent="-277813">
              <a:spcBef>
                <a:spcPct val="10000"/>
              </a:spcBef>
              <a:buFont typeface="Wingdings" pitchFamily="2" charset="2"/>
              <a:buNone/>
            </a:pPr>
            <a:r>
              <a:rPr lang="zh-CN" altLang="pt-BR" sz="2400"/>
              <a:t>（</a:t>
            </a:r>
            <a:r>
              <a:rPr lang="pt-BR" altLang="zh-CN" sz="2400"/>
              <a:t>3</a:t>
            </a:r>
            <a:r>
              <a:rPr lang="zh-CN" altLang="pt-BR" sz="2400"/>
              <a:t>）</a:t>
            </a:r>
            <a:r>
              <a:rPr lang="en-US" altLang="zh-CN" sz="2400"/>
              <a:t>ADD  R1, R0</a:t>
            </a:r>
            <a:endParaRPr lang="zh-CN" altLang="en-US" sz="2400"/>
          </a:p>
        </p:txBody>
      </p:sp>
      <p:graphicFrame>
        <p:nvGraphicFramePr>
          <p:cNvPr id="1141845" name="Group 85"/>
          <p:cNvGraphicFramePr>
            <a:graphicFrameLocks noGrp="1"/>
          </p:cNvGraphicFramePr>
          <p:nvPr/>
        </p:nvGraphicFramePr>
        <p:xfrm>
          <a:off x="468313" y="1893888"/>
          <a:ext cx="8207375" cy="1828800"/>
        </p:xfrm>
        <a:graphic>
          <a:graphicData uri="http://schemas.openxmlformats.org/drawingml/2006/table">
            <a:tbl>
              <a:tblPr/>
              <a:tblGrid>
                <a:gridCol w="1655762">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s-E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s-E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s-E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s-E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s-E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R1+Y</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s-E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s-E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endParaRPr kumimoji="1" lang="es-E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灯片编号占位符 4"/>
          <p:cNvSpPr>
            <a:spLocks noGrp="1"/>
          </p:cNvSpPr>
          <p:nvPr>
            <p:ph type="sldNum" sz="quarter" idx="11"/>
          </p:nvPr>
        </p:nvSpPr>
        <p:spPr/>
        <p:txBody>
          <a:bodyPr/>
          <a:lstStyle/>
          <a:p>
            <a:fld id="{C13E66C6-1405-4FEA-958A-1E3D0E2B2747}" type="slidenum">
              <a:rPr lang="zh-CN" altLang="en-US"/>
              <a:pPr/>
              <a:t>5</a:t>
            </a:fld>
            <a:endParaRPr lang="en-US" altLang="zh-CN"/>
          </a:p>
        </p:txBody>
      </p:sp>
      <p:sp>
        <p:nvSpPr>
          <p:cNvPr id="1097730" name="Rectangle 2"/>
          <p:cNvSpPr>
            <a:spLocks noGrp="1" noChangeArrowheads="1"/>
          </p:cNvSpPr>
          <p:nvPr>
            <p:ph type="title"/>
          </p:nvPr>
        </p:nvSpPr>
        <p:spPr/>
        <p:txBody>
          <a:bodyPr/>
          <a:lstStyle/>
          <a:p>
            <a:r>
              <a:rPr lang="en-US" altLang="zh-CN"/>
              <a:t>6.1.1 </a:t>
            </a:r>
            <a:r>
              <a:rPr lang="en-US" altLang="zh-CN" sz="3200"/>
              <a:t>CPU</a:t>
            </a:r>
            <a:r>
              <a:rPr lang="zh-CN" altLang="en-US" b="0"/>
              <a:t>的功能与结构</a:t>
            </a:r>
          </a:p>
        </p:txBody>
      </p:sp>
      <p:sp>
        <p:nvSpPr>
          <p:cNvPr id="1097731" name="Rectangle 3"/>
          <p:cNvSpPr>
            <a:spLocks noGrp="1" noChangeArrowheads="1"/>
          </p:cNvSpPr>
          <p:nvPr>
            <p:ph type="body" idx="1"/>
          </p:nvPr>
        </p:nvSpPr>
        <p:spPr>
          <a:xfrm>
            <a:off x="457200" y="549275"/>
            <a:ext cx="8578850" cy="576263"/>
          </a:xfrm>
        </p:spPr>
        <p:txBody>
          <a:bodyPr/>
          <a:lstStyle/>
          <a:p>
            <a:endParaRPr lang="zh-CN" altLang="en-US"/>
          </a:p>
        </p:txBody>
      </p:sp>
      <p:grpSp>
        <p:nvGrpSpPr>
          <p:cNvPr id="1097820" name="Group 92"/>
          <p:cNvGrpSpPr>
            <a:grpSpLocks/>
          </p:cNvGrpSpPr>
          <p:nvPr/>
        </p:nvGrpSpPr>
        <p:grpSpPr bwMode="auto">
          <a:xfrm>
            <a:off x="992188" y="1557338"/>
            <a:ext cx="6748462" cy="4083050"/>
            <a:chOff x="579" y="1040"/>
            <a:chExt cx="4251" cy="2572"/>
          </a:xfrm>
        </p:grpSpPr>
        <p:sp>
          <p:nvSpPr>
            <p:cNvPr id="1097795" name="Text Box 67"/>
            <p:cNvSpPr txBox="1">
              <a:spLocks noChangeAspect="1" noChangeArrowheads="1"/>
            </p:cNvSpPr>
            <p:nvPr/>
          </p:nvSpPr>
          <p:spPr bwMode="auto">
            <a:xfrm>
              <a:off x="1033" y="3152"/>
              <a:ext cx="3320" cy="460"/>
            </a:xfrm>
            <a:prstGeom prst="rect">
              <a:avLst/>
            </a:prstGeom>
            <a:solidFill>
              <a:srgbClr val="FFFFFF"/>
            </a:solidFill>
            <a:ln w="9525">
              <a:noFill/>
              <a:miter lim="800000"/>
              <a:headEnd/>
              <a:tailEnd/>
            </a:ln>
          </p:spPr>
          <p:txBody>
            <a:bodyPr lIns="0" tIns="0" rIns="0" bIns="0" anchor="ctr">
              <a:spAutoFit/>
            </a:bodyPr>
            <a:lstStyle/>
            <a:p>
              <a:r>
                <a:rPr lang="zh-CN" altLang="en-US">
                  <a:solidFill>
                    <a:schemeClr val="bg2"/>
                  </a:solidFill>
                </a:rPr>
                <a:t>图</a:t>
              </a:r>
              <a:r>
                <a:rPr lang="en-US" altLang="zh-CN">
                  <a:solidFill>
                    <a:schemeClr val="bg2"/>
                  </a:solidFill>
                </a:rPr>
                <a:t>6.1  </a:t>
              </a:r>
              <a:r>
                <a:rPr lang="zh-CN" altLang="en-US">
                  <a:solidFill>
                    <a:schemeClr val="bg2"/>
                  </a:solidFill>
                </a:rPr>
                <a:t>处理器与主存之间的通信</a:t>
              </a:r>
            </a:p>
            <a:p>
              <a:r>
                <a:rPr lang="zh-CN" altLang="en-US">
                  <a:solidFill>
                    <a:schemeClr val="bg2"/>
                  </a:solidFill>
                </a:rPr>
                <a:t>（</a:t>
              </a:r>
              <a:r>
                <a:rPr lang="en-US" altLang="zh-CN">
                  <a:solidFill>
                    <a:schemeClr val="bg2"/>
                  </a:solidFill>
                </a:rPr>
                <a:t>a</a:t>
              </a:r>
              <a:r>
                <a:rPr lang="zh-CN" altLang="en-US">
                  <a:solidFill>
                    <a:schemeClr val="bg2"/>
                  </a:solidFill>
                </a:rPr>
                <a:t>）不具有</a:t>
              </a:r>
              <a:r>
                <a:rPr lang="en-US" altLang="zh-CN">
                  <a:solidFill>
                    <a:schemeClr val="bg2"/>
                  </a:solidFill>
                </a:rPr>
                <a:t>cache  </a:t>
              </a:r>
              <a:r>
                <a:rPr lang="zh-CN" altLang="en-US">
                  <a:solidFill>
                    <a:schemeClr val="bg2"/>
                  </a:solidFill>
                </a:rPr>
                <a:t>（</a:t>
              </a:r>
              <a:r>
                <a:rPr lang="en-US" altLang="zh-CN">
                  <a:solidFill>
                    <a:schemeClr val="bg2"/>
                  </a:solidFill>
                </a:rPr>
                <a:t>b</a:t>
              </a:r>
              <a:r>
                <a:rPr lang="zh-CN" altLang="en-US">
                  <a:solidFill>
                    <a:schemeClr val="bg2"/>
                  </a:solidFill>
                </a:rPr>
                <a:t>）具有</a:t>
              </a:r>
              <a:r>
                <a:rPr lang="en-US" altLang="zh-CN">
                  <a:solidFill>
                    <a:schemeClr val="bg2"/>
                  </a:solidFill>
                </a:rPr>
                <a:t>cache</a:t>
              </a:r>
            </a:p>
          </p:txBody>
        </p:sp>
        <p:sp>
          <p:nvSpPr>
            <p:cNvPr id="1097797" name="Text Box 69"/>
            <p:cNvSpPr txBox="1">
              <a:spLocks noChangeAspect="1" noChangeArrowheads="1"/>
            </p:cNvSpPr>
            <p:nvPr/>
          </p:nvSpPr>
          <p:spPr bwMode="auto">
            <a:xfrm>
              <a:off x="2703" y="1620"/>
              <a:ext cx="175" cy="277"/>
            </a:xfrm>
            <a:prstGeom prst="rect">
              <a:avLst/>
            </a:prstGeom>
            <a:solidFill>
              <a:srgbClr val="FFFFFF"/>
            </a:solidFill>
            <a:ln w="9525">
              <a:noFill/>
              <a:miter lim="800000"/>
              <a:headEnd/>
              <a:tailEnd/>
            </a:ln>
          </p:spPr>
          <p:txBody>
            <a:bodyPr wrap="none" lIns="0" tIns="0" rIns="0" bIns="0" anchor="ctr"/>
            <a:lstStyle/>
            <a:p>
              <a:pPr algn="just"/>
              <a:r>
                <a:rPr lang="en-US" altLang="zh-CN"/>
                <a:t>(a)</a:t>
              </a:r>
            </a:p>
          </p:txBody>
        </p:sp>
        <p:sp>
          <p:nvSpPr>
            <p:cNvPr id="1097799" name="Text Box 71"/>
            <p:cNvSpPr txBox="1">
              <a:spLocks noChangeAspect="1" noChangeArrowheads="1"/>
            </p:cNvSpPr>
            <p:nvPr/>
          </p:nvSpPr>
          <p:spPr bwMode="auto">
            <a:xfrm>
              <a:off x="1550" y="1040"/>
              <a:ext cx="817" cy="551"/>
            </a:xfrm>
            <a:prstGeom prst="rect">
              <a:avLst/>
            </a:prstGeom>
            <a:solidFill>
              <a:srgbClr val="FFFF99"/>
            </a:solidFill>
            <a:ln w="28575">
              <a:solidFill>
                <a:srgbClr val="000000"/>
              </a:solidFill>
              <a:miter lim="800000"/>
              <a:headEnd/>
              <a:tailEnd/>
            </a:ln>
          </p:spPr>
          <p:txBody>
            <a:bodyPr tIns="0" anchor="ctr"/>
            <a:lstStyle/>
            <a:p>
              <a:pPr>
                <a:spcBef>
                  <a:spcPts val="775"/>
                </a:spcBef>
              </a:pPr>
              <a:r>
                <a:rPr lang="en-US" altLang="zh-CN"/>
                <a:t>CPU</a:t>
              </a:r>
            </a:p>
          </p:txBody>
        </p:sp>
        <p:sp>
          <p:nvSpPr>
            <p:cNvPr id="1097800" name="Text Box 72"/>
            <p:cNvSpPr txBox="1">
              <a:spLocks noChangeAspect="1" noChangeArrowheads="1"/>
            </p:cNvSpPr>
            <p:nvPr/>
          </p:nvSpPr>
          <p:spPr bwMode="auto">
            <a:xfrm>
              <a:off x="3184" y="1040"/>
              <a:ext cx="817" cy="551"/>
            </a:xfrm>
            <a:prstGeom prst="rect">
              <a:avLst/>
            </a:prstGeom>
            <a:solidFill>
              <a:srgbClr val="FFFF99"/>
            </a:solidFill>
            <a:ln w="28575">
              <a:solidFill>
                <a:srgbClr val="000000"/>
              </a:solidFill>
              <a:miter lim="800000"/>
              <a:headEnd/>
              <a:tailEnd/>
            </a:ln>
          </p:spPr>
          <p:txBody>
            <a:bodyPr tIns="0" anchor="ctr"/>
            <a:lstStyle/>
            <a:p>
              <a:pPr>
                <a:spcBef>
                  <a:spcPts val="775"/>
                </a:spcBef>
              </a:pPr>
              <a:r>
                <a:rPr lang="zh-CN" altLang="en-US"/>
                <a:t>主存</a:t>
              </a:r>
            </a:p>
          </p:txBody>
        </p:sp>
        <p:sp>
          <p:nvSpPr>
            <p:cNvPr id="1097801" name="Text Box 73"/>
            <p:cNvSpPr txBox="1">
              <a:spLocks noChangeAspect="1" noChangeArrowheads="1"/>
            </p:cNvSpPr>
            <p:nvPr/>
          </p:nvSpPr>
          <p:spPr bwMode="auto">
            <a:xfrm>
              <a:off x="2575" y="1061"/>
              <a:ext cx="406" cy="555"/>
            </a:xfrm>
            <a:prstGeom prst="rect">
              <a:avLst/>
            </a:prstGeom>
            <a:solidFill>
              <a:srgbClr val="FFFFFF"/>
            </a:solidFill>
            <a:ln w="9525">
              <a:noFill/>
              <a:miter lim="800000"/>
              <a:headEnd/>
              <a:tailEnd/>
            </a:ln>
          </p:spPr>
          <p:txBody>
            <a:bodyPr lIns="0" tIns="0" rIns="0" bIns="0" anchor="ctr"/>
            <a:lstStyle/>
            <a:p>
              <a:pPr algn="just">
                <a:spcBef>
                  <a:spcPct val="20000"/>
                </a:spcBef>
              </a:pPr>
              <a:r>
                <a:rPr lang="zh-CN" altLang="en-US"/>
                <a:t>指令</a:t>
              </a:r>
            </a:p>
            <a:p>
              <a:pPr algn="just">
                <a:spcBef>
                  <a:spcPct val="20000"/>
                </a:spcBef>
              </a:pPr>
              <a:r>
                <a:rPr lang="zh-CN" altLang="en-US"/>
                <a:t>数据</a:t>
              </a:r>
            </a:p>
            <a:p>
              <a:pPr>
                <a:spcBef>
                  <a:spcPct val="20000"/>
                </a:spcBef>
              </a:pPr>
              <a:endParaRPr lang="zh-CN" altLang="en-US"/>
            </a:p>
          </p:txBody>
        </p:sp>
        <p:sp>
          <p:nvSpPr>
            <p:cNvPr id="1097802" name="Line 74"/>
            <p:cNvSpPr>
              <a:spLocks noChangeAspect="1" noChangeShapeType="1"/>
            </p:cNvSpPr>
            <p:nvPr/>
          </p:nvSpPr>
          <p:spPr bwMode="auto">
            <a:xfrm flipH="1">
              <a:off x="2358" y="1186"/>
              <a:ext cx="817" cy="0"/>
            </a:xfrm>
            <a:prstGeom prst="line">
              <a:avLst/>
            </a:prstGeom>
            <a:noFill/>
            <a:ln w="19050">
              <a:solidFill>
                <a:srgbClr val="000000"/>
              </a:solidFill>
              <a:round/>
              <a:headEnd/>
              <a:tailEnd type="triangle" w="med" len="lg"/>
            </a:ln>
          </p:spPr>
          <p:txBody>
            <a:bodyPr anchor="ctr"/>
            <a:lstStyle/>
            <a:p>
              <a:endParaRPr lang="zh-CN" altLang="en-US"/>
            </a:p>
          </p:txBody>
        </p:sp>
        <p:sp>
          <p:nvSpPr>
            <p:cNvPr id="1097803" name="Line 75"/>
            <p:cNvSpPr>
              <a:spLocks noChangeAspect="1" noChangeShapeType="1"/>
            </p:cNvSpPr>
            <p:nvPr/>
          </p:nvSpPr>
          <p:spPr bwMode="auto">
            <a:xfrm flipH="1">
              <a:off x="2367" y="1453"/>
              <a:ext cx="817" cy="0"/>
            </a:xfrm>
            <a:prstGeom prst="line">
              <a:avLst/>
            </a:prstGeom>
            <a:noFill/>
            <a:ln w="19050">
              <a:solidFill>
                <a:srgbClr val="000000"/>
              </a:solidFill>
              <a:round/>
              <a:headEnd type="triangle" w="med" len="med"/>
              <a:tailEnd type="triangle" w="med" len="lg"/>
            </a:ln>
          </p:spPr>
          <p:txBody>
            <a:bodyPr anchor="ctr"/>
            <a:lstStyle/>
            <a:p>
              <a:endParaRPr lang="zh-CN" altLang="en-US"/>
            </a:p>
          </p:txBody>
        </p:sp>
        <p:sp>
          <p:nvSpPr>
            <p:cNvPr id="1097805" name="Text Box 77"/>
            <p:cNvSpPr txBox="1">
              <a:spLocks noChangeAspect="1" noChangeArrowheads="1"/>
            </p:cNvSpPr>
            <p:nvPr/>
          </p:nvSpPr>
          <p:spPr bwMode="auto">
            <a:xfrm>
              <a:off x="2214" y="2084"/>
              <a:ext cx="818" cy="552"/>
            </a:xfrm>
            <a:prstGeom prst="rect">
              <a:avLst/>
            </a:prstGeom>
            <a:solidFill>
              <a:srgbClr val="FFFF99"/>
            </a:solidFill>
            <a:ln w="28575">
              <a:solidFill>
                <a:srgbClr val="000000"/>
              </a:solidFill>
              <a:miter lim="800000"/>
              <a:headEnd/>
              <a:tailEnd/>
            </a:ln>
          </p:spPr>
          <p:txBody>
            <a:bodyPr tIns="0" anchor="ctr"/>
            <a:lstStyle/>
            <a:p>
              <a:pPr>
                <a:spcBef>
                  <a:spcPts val="775"/>
                </a:spcBef>
              </a:pPr>
              <a:r>
                <a:rPr lang="en-US" altLang="zh-CN"/>
                <a:t>Cache</a:t>
              </a:r>
            </a:p>
          </p:txBody>
        </p:sp>
        <p:sp>
          <p:nvSpPr>
            <p:cNvPr id="1097806" name="Text Box 78"/>
            <p:cNvSpPr txBox="1">
              <a:spLocks noChangeAspect="1" noChangeArrowheads="1"/>
            </p:cNvSpPr>
            <p:nvPr/>
          </p:nvSpPr>
          <p:spPr bwMode="auto">
            <a:xfrm>
              <a:off x="579" y="2084"/>
              <a:ext cx="818" cy="552"/>
            </a:xfrm>
            <a:prstGeom prst="rect">
              <a:avLst/>
            </a:prstGeom>
            <a:solidFill>
              <a:srgbClr val="FFFF99"/>
            </a:solidFill>
            <a:ln w="28575">
              <a:solidFill>
                <a:srgbClr val="000000"/>
              </a:solidFill>
              <a:miter lim="800000"/>
              <a:headEnd/>
              <a:tailEnd/>
            </a:ln>
          </p:spPr>
          <p:txBody>
            <a:bodyPr tIns="0" anchor="ctr"/>
            <a:lstStyle/>
            <a:p>
              <a:pPr>
                <a:spcBef>
                  <a:spcPts val="775"/>
                </a:spcBef>
              </a:pPr>
              <a:r>
                <a:rPr lang="en-US" altLang="zh-CN"/>
                <a:t>CPU</a:t>
              </a:r>
            </a:p>
          </p:txBody>
        </p:sp>
        <p:sp>
          <p:nvSpPr>
            <p:cNvPr id="1097807" name="Text Box 79"/>
            <p:cNvSpPr txBox="1">
              <a:spLocks noChangeAspect="1" noChangeArrowheads="1"/>
            </p:cNvSpPr>
            <p:nvPr/>
          </p:nvSpPr>
          <p:spPr bwMode="auto">
            <a:xfrm>
              <a:off x="3849" y="2084"/>
              <a:ext cx="818" cy="552"/>
            </a:xfrm>
            <a:prstGeom prst="rect">
              <a:avLst/>
            </a:prstGeom>
            <a:solidFill>
              <a:srgbClr val="FFFF99"/>
            </a:solidFill>
            <a:ln w="28575">
              <a:solidFill>
                <a:srgbClr val="000000"/>
              </a:solidFill>
              <a:miter lim="800000"/>
              <a:headEnd/>
              <a:tailEnd/>
            </a:ln>
          </p:spPr>
          <p:txBody>
            <a:bodyPr tIns="0" anchor="ctr"/>
            <a:lstStyle/>
            <a:p>
              <a:pPr>
                <a:spcBef>
                  <a:spcPts val="775"/>
                </a:spcBef>
              </a:pPr>
              <a:r>
                <a:rPr lang="zh-CN" altLang="en-US"/>
                <a:t>主存</a:t>
              </a:r>
            </a:p>
          </p:txBody>
        </p:sp>
        <p:sp>
          <p:nvSpPr>
            <p:cNvPr id="1097808" name="Text Box 80"/>
            <p:cNvSpPr txBox="1">
              <a:spLocks noChangeAspect="1" noChangeArrowheads="1"/>
            </p:cNvSpPr>
            <p:nvPr/>
          </p:nvSpPr>
          <p:spPr bwMode="auto">
            <a:xfrm>
              <a:off x="2705" y="2777"/>
              <a:ext cx="327" cy="277"/>
            </a:xfrm>
            <a:prstGeom prst="rect">
              <a:avLst/>
            </a:prstGeom>
            <a:solidFill>
              <a:srgbClr val="FFFFFF"/>
            </a:solidFill>
            <a:ln w="9525">
              <a:noFill/>
              <a:miter lim="800000"/>
              <a:headEnd/>
              <a:tailEnd/>
            </a:ln>
          </p:spPr>
          <p:txBody>
            <a:bodyPr lIns="0" tIns="0" rIns="0" bIns="0" anchor="ctr"/>
            <a:lstStyle/>
            <a:p>
              <a:pPr algn="just"/>
              <a:r>
                <a:rPr lang="en-US" altLang="zh-CN"/>
                <a:t>(b)</a:t>
              </a:r>
            </a:p>
          </p:txBody>
        </p:sp>
        <p:sp>
          <p:nvSpPr>
            <p:cNvPr id="1097810" name="Text Box 82"/>
            <p:cNvSpPr txBox="1">
              <a:spLocks noChangeAspect="1" noChangeArrowheads="1"/>
            </p:cNvSpPr>
            <p:nvPr/>
          </p:nvSpPr>
          <p:spPr bwMode="auto">
            <a:xfrm>
              <a:off x="1577" y="1979"/>
              <a:ext cx="386" cy="230"/>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a:t>指令</a:t>
              </a:r>
            </a:p>
          </p:txBody>
        </p:sp>
        <p:sp>
          <p:nvSpPr>
            <p:cNvPr id="1097811" name="Text Box 83"/>
            <p:cNvSpPr txBox="1">
              <a:spLocks noChangeAspect="1" noChangeArrowheads="1"/>
            </p:cNvSpPr>
            <p:nvPr/>
          </p:nvSpPr>
          <p:spPr bwMode="auto">
            <a:xfrm>
              <a:off x="1577" y="2293"/>
              <a:ext cx="386" cy="230"/>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a:t>数据</a:t>
              </a:r>
            </a:p>
          </p:txBody>
        </p:sp>
        <p:sp>
          <p:nvSpPr>
            <p:cNvPr id="1097812" name="Line 84"/>
            <p:cNvSpPr>
              <a:spLocks noChangeAspect="1" noChangeShapeType="1"/>
            </p:cNvSpPr>
            <p:nvPr/>
          </p:nvSpPr>
          <p:spPr bwMode="auto">
            <a:xfrm flipH="1">
              <a:off x="1397" y="2227"/>
              <a:ext cx="817" cy="0"/>
            </a:xfrm>
            <a:prstGeom prst="line">
              <a:avLst/>
            </a:prstGeom>
            <a:noFill/>
            <a:ln w="19050">
              <a:solidFill>
                <a:srgbClr val="000000"/>
              </a:solidFill>
              <a:round/>
              <a:headEnd/>
              <a:tailEnd type="triangle" w="med" len="lg"/>
            </a:ln>
          </p:spPr>
          <p:txBody>
            <a:bodyPr anchor="ctr"/>
            <a:lstStyle/>
            <a:p>
              <a:endParaRPr lang="zh-CN" altLang="en-US"/>
            </a:p>
          </p:txBody>
        </p:sp>
        <p:sp>
          <p:nvSpPr>
            <p:cNvPr id="1097813" name="Line 85"/>
            <p:cNvSpPr>
              <a:spLocks noChangeAspect="1" noChangeShapeType="1"/>
            </p:cNvSpPr>
            <p:nvPr/>
          </p:nvSpPr>
          <p:spPr bwMode="auto">
            <a:xfrm flipH="1">
              <a:off x="1397" y="2509"/>
              <a:ext cx="817" cy="0"/>
            </a:xfrm>
            <a:prstGeom prst="line">
              <a:avLst/>
            </a:prstGeom>
            <a:noFill/>
            <a:ln w="19050">
              <a:solidFill>
                <a:srgbClr val="000000"/>
              </a:solidFill>
              <a:round/>
              <a:headEnd type="triangle" w="med" len="med"/>
              <a:tailEnd type="triangle" w="med" len="lg"/>
            </a:ln>
          </p:spPr>
          <p:txBody>
            <a:bodyPr anchor="ctr"/>
            <a:lstStyle/>
            <a:p>
              <a:endParaRPr lang="zh-CN" altLang="en-US"/>
            </a:p>
          </p:txBody>
        </p:sp>
        <p:sp>
          <p:nvSpPr>
            <p:cNvPr id="1097815" name="Text Box 87"/>
            <p:cNvSpPr txBox="1">
              <a:spLocks noChangeAspect="1" noChangeArrowheads="1"/>
            </p:cNvSpPr>
            <p:nvPr/>
          </p:nvSpPr>
          <p:spPr bwMode="auto">
            <a:xfrm>
              <a:off x="3255" y="1975"/>
              <a:ext cx="386" cy="230"/>
            </a:xfrm>
            <a:prstGeom prst="rect">
              <a:avLst/>
            </a:prstGeom>
            <a:solidFill>
              <a:srgbClr val="FFFFFF"/>
            </a:solidFill>
            <a:ln w="9525" algn="ctr">
              <a:noFill/>
              <a:miter lim="800000"/>
              <a:headEnd/>
              <a:tailEnd/>
            </a:ln>
            <a:effectLst/>
          </p:spPr>
          <p:txBody>
            <a:bodyPr lIns="0" tIns="0" rIns="0" bIns="0" anchor="ctr"/>
            <a:lstStyle/>
            <a:p>
              <a:pPr algn="just">
                <a:spcBef>
                  <a:spcPct val="20000"/>
                </a:spcBef>
              </a:pPr>
              <a:r>
                <a:rPr lang="zh-CN" altLang="en-US"/>
                <a:t>指令</a:t>
              </a:r>
            </a:p>
          </p:txBody>
        </p:sp>
        <p:sp>
          <p:nvSpPr>
            <p:cNvPr id="1097816" name="Text Box 88"/>
            <p:cNvSpPr txBox="1">
              <a:spLocks noChangeAspect="1" noChangeArrowheads="1"/>
            </p:cNvSpPr>
            <p:nvPr/>
          </p:nvSpPr>
          <p:spPr bwMode="auto">
            <a:xfrm>
              <a:off x="3255" y="2293"/>
              <a:ext cx="386" cy="230"/>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a:t>数据</a:t>
              </a:r>
            </a:p>
          </p:txBody>
        </p:sp>
        <p:sp>
          <p:nvSpPr>
            <p:cNvPr id="1097817" name="Line 89"/>
            <p:cNvSpPr>
              <a:spLocks noChangeAspect="1" noChangeShapeType="1"/>
            </p:cNvSpPr>
            <p:nvPr/>
          </p:nvSpPr>
          <p:spPr bwMode="auto">
            <a:xfrm flipH="1">
              <a:off x="3032" y="2227"/>
              <a:ext cx="817" cy="0"/>
            </a:xfrm>
            <a:prstGeom prst="line">
              <a:avLst/>
            </a:prstGeom>
            <a:noFill/>
            <a:ln w="19050">
              <a:solidFill>
                <a:srgbClr val="000000"/>
              </a:solidFill>
              <a:round/>
              <a:headEnd/>
              <a:tailEnd type="triangle" w="med" len="lg"/>
            </a:ln>
          </p:spPr>
          <p:txBody>
            <a:bodyPr anchor="ctr"/>
            <a:lstStyle/>
            <a:p>
              <a:endParaRPr lang="zh-CN" altLang="en-US"/>
            </a:p>
          </p:txBody>
        </p:sp>
        <p:sp>
          <p:nvSpPr>
            <p:cNvPr id="1097818" name="Line 90"/>
            <p:cNvSpPr>
              <a:spLocks noChangeAspect="1" noChangeShapeType="1"/>
            </p:cNvSpPr>
            <p:nvPr/>
          </p:nvSpPr>
          <p:spPr bwMode="auto">
            <a:xfrm flipH="1">
              <a:off x="3028" y="2509"/>
              <a:ext cx="817" cy="0"/>
            </a:xfrm>
            <a:prstGeom prst="line">
              <a:avLst/>
            </a:prstGeom>
            <a:noFill/>
            <a:ln w="19050">
              <a:solidFill>
                <a:srgbClr val="000000"/>
              </a:solidFill>
              <a:round/>
              <a:headEnd type="triangle" w="med" len="med"/>
              <a:tailEnd type="triangle" w="med" len="lg"/>
            </a:ln>
          </p:spPr>
          <p:txBody>
            <a:bodyPr anchor="ctr"/>
            <a:lstStyle/>
            <a:p>
              <a:endParaRPr lang="zh-CN" altLang="en-US"/>
            </a:p>
          </p:txBody>
        </p:sp>
        <p:sp>
          <p:nvSpPr>
            <p:cNvPr id="1097819" name="Rectangle 91"/>
            <p:cNvSpPr>
              <a:spLocks noChangeAspect="1" noChangeArrowheads="1"/>
            </p:cNvSpPr>
            <p:nvPr/>
          </p:nvSpPr>
          <p:spPr bwMode="auto">
            <a:xfrm>
              <a:off x="2051" y="1945"/>
              <a:ext cx="2779" cy="832"/>
            </a:xfrm>
            <a:prstGeom prst="rect">
              <a:avLst/>
            </a:prstGeom>
            <a:noFill/>
            <a:ln w="9525">
              <a:solidFill>
                <a:srgbClr val="FF0000"/>
              </a:solidFill>
              <a:prstDash val="dash"/>
              <a:miter lim="800000"/>
              <a:headEnd/>
              <a:tailEnd/>
            </a:ln>
          </p:spPr>
          <p:txBody>
            <a:bodyPr anchor="ctr"/>
            <a:lstStyle/>
            <a:p>
              <a:endParaRPr lang="zh-CN" altLang="en-US"/>
            </a:p>
          </p:txBody>
        </p:sp>
      </p:gr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5D465E88-91EF-43FB-BC89-A556425727FA}" type="slidenum">
              <a:rPr lang="zh-CN" altLang="en-US"/>
              <a:pPr/>
              <a:t>50</a:t>
            </a:fld>
            <a:endParaRPr lang="en-US" altLang="zh-CN"/>
          </a:p>
        </p:txBody>
      </p:sp>
      <p:sp>
        <p:nvSpPr>
          <p:cNvPr id="1142786"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2787"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723900" lvl="1" indent="-277813">
              <a:spcBef>
                <a:spcPct val="10000"/>
              </a:spcBef>
              <a:buFont typeface="Wingdings" pitchFamily="2" charset="2"/>
              <a:buNone/>
            </a:pPr>
            <a:r>
              <a:rPr lang="zh-CN" altLang="pt-BR" sz="2400"/>
              <a:t>（</a:t>
            </a:r>
            <a:r>
              <a:rPr lang="pt-BR" altLang="zh-CN" sz="2400"/>
              <a:t>4</a:t>
            </a:r>
            <a:r>
              <a:rPr lang="zh-CN" altLang="pt-BR" sz="2400"/>
              <a:t>）</a:t>
            </a:r>
            <a:r>
              <a:rPr lang="en-US" altLang="zh-CN" sz="2400"/>
              <a:t>SUB  R0, (X)</a:t>
            </a:r>
            <a:endParaRPr lang="zh-CN" altLang="en-US" sz="2400"/>
          </a:p>
        </p:txBody>
      </p:sp>
      <p:graphicFrame>
        <p:nvGraphicFramePr>
          <p:cNvPr id="1142898" name="Group 114"/>
          <p:cNvGraphicFramePr>
            <a:graphicFrameLocks noGrp="1"/>
          </p:cNvGraphicFramePr>
          <p:nvPr/>
        </p:nvGraphicFramePr>
        <p:xfrm>
          <a:off x="468313" y="1893888"/>
          <a:ext cx="8207375" cy="3657600"/>
        </p:xfrm>
        <a:graphic>
          <a:graphicData uri="http://schemas.openxmlformats.org/drawingml/2006/table">
            <a:tbl>
              <a:tblPr/>
              <a:tblGrid>
                <a:gridCol w="1439862">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地址字段</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pt-BR"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314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T6</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pt-BR"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r h="447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T7</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pt-BR"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endPar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3CB05969-D17A-4337-B0D5-A92D38C7E8BE}" type="slidenum">
              <a:rPr lang="zh-CN" altLang="en-US"/>
              <a:pPr/>
              <a:t>51</a:t>
            </a:fld>
            <a:endParaRPr lang="en-US" altLang="zh-CN"/>
          </a:p>
        </p:txBody>
      </p:sp>
      <p:sp>
        <p:nvSpPr>
          <p:cNvPr id="1143810"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3811"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723900" lvl="1" indent="-277813">
              <a:spcBef>
                <a:spcPct val="10000"/>
              </a:spcBef>
              <a:buFont typeface="Wingdings" pitchFamily="2" charset="2"/>
              <a:buNone/>
            </a:pPr>
            <a:r>
              <a:rPr lang="zh-CN" altLang="pt-BR" sz="2400"/>
              <a:t>（</a:t>
            </a:r>
            <a:r>
              <a:rPr lang="pt-BR" altLang="zh-CN" sz="2400"/>
              <a:t>5</a:t>
            </a:r>
            <a:r>
              <a:rPr lang="zh-CN" altLang="pt-BR" sz="2400"/>
              <a:t>）</a:t>
            </a:r>
            <a:r>
              <a:rPr lang="en-US" altLang="zh-CN" sz="2400"/>
              <a:t>IN  R0, P</a:t>
            </a:r>
            <a:endParaRPr lang="zh-CN" altLang="en-US" sz="2400"/>
          </a:p>
        </p:txBody>
      </p:sp>
      <p:graphicFrame>
        <p:nvGraphicFramePr>
          <p:cNvPr id="1143893" name="Group 85"/>
          <p:cNvGraphicFramePr>
            <a:graphicFrameLocks noGrp="1"/>
          </p:cNvGraphicFramePr>
          <p:nvPr/>
        </p:nvGraphicFramePr>
        <p:xfrm>
          <a:off x="468313" y="1893888"/>
          <a:ext cx="8207375" cy="1851025"/>
        </p:xfrm>
        <a:graphic>
          <a:graphicData uri="http://schemas.openxmlformats.org/drawingml/2006/table">
            <a:tbl>
              <a:tblPr/>
              <a:tblGrid>
                <a:gridCol w="1655762">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pt-BR"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pt-BR"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地址字段</a:t>
                      </a:r>
                      <a:r>
                        <a:rPr kumimoji="1" lang="pt-BR" altLang="zh-CN" sz="2400" b="1" i="0" u="none" strike="noStrike" cap="none" normalizeH="0" baseline="0" smtClean="0">
                          <a:ln>
                            <a:noFill/>
                          </a:ln>
                          <a:solidFill>
                            <a:schemeClr val="tx1"/>
                          </a:solidFill>
                          <a:effectLst/>
                          <a:latin typeface="宋体" pitchFamily="2" charset="-122"/>
                          <a:ea typeface="宋体" pitchFamily="2" charset="-122"/>
                        </a:rPr>
                        <a:t>)</a:t>
                      </a:r>
                      <a:endParaRPr kumimoji="1" lang="en-US" altLang="zh-CN" sz="24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pt-BR"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IO[AR]</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IOread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p:cNvSpPr>
            <a:spLocks noGrp="1"/>
          </p:cNvSpPr>
          <p:nvPr>
            <p:ph type="sldNum" sz="quarter" idx="11"/>
          </p:nvPr>
        </p:nvSpPr>
        <p:spPr/>
        <p:txBody>
          <a:bodyPr/>
          <a:lstStyle/>
          <a:p>
            <a:fld id="{BD588EF2-1259-4342-B6DF-EE686B66577B}" type="slidenum">
              <a:rPr lang="zh-CN" altLang="en-US"/>
              <a:pPr/>
              <a:t>52</a:t>
            </a:fld>
            <a:endParaRPr lang="en-US" altLang="zh-CN"/>
          </a:p>
        </p:txBody>
      </p:sp>
      <p:sp>
        <p:nvSpPr>
          <p:cNvPr id="1144834"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4835"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812800" lvl="1" indent="-366713">
              <a:spcBef>
                <a:spcPct val="10000"/>
              </a:spcBef>
              <a:buFont typeface="Wingdings" pitchFamily="2" charset="2"/>
              <a:buNone/>
            </a:pPr>
            <a:r>
              <a:rPr lang="zh-CN" altLang="pt-BR" sz="2400"/>
              <a:t>（</a:t>
            </a:r>
            <a:r>
              <a:rPr lang="pt-BR" altLang="zh-CN" sz="2400"/>
              <a:t>6</a:t>
            </a:r>
            <a:r>
              <a:rPr lang="zh-CN" altLang="pt-BR" sz="2400"/>
              <a:t>）</a:t>
            </a:r>
            <a:r>
              <a:rPr lang="en-US" altLang="zh-CN" sz="2400"/>
              <a:t>JZ  offs</a:t>
            </a:r>
          </a:p>
        </p:txBody>
      </p:sp>
      <p:graphicFrame>
        <p:nvGraphicFramePr>
          <p:cNvPr id="1144910" name="Group 78"/>
          <p:cNvGraphicFramePr>
            <a:graphicFrameLocks noGrp="1"/>
          </p:cNvGraphicFramePr>
          <p:nvPr/>
        </p:nvGraphicFramePr>
        <p:xfrm>
          <a:off x="1187450" y="1893888"/>
          <a:ext cx="6697663" cy="2231136"/>
        </p:xfrm>
        <a:graphic>
          <a:graphicData uri="http://schemas.openxmlformats.org/drawingml/2006/table">
            <a:tbl>
              <a:tblPr/>
              <a:tblGrid>
                <a:gridCol w="1081088">
                  <a:extLst>
                    <a:ext uri="{9D8B030D-6E8A-4147-A177-3AD203B41FA5}">
                      <a16:colId xmlns:a16="http://schemas.microsoft.com/office/drawing/2014/main" val="20000"/>
                    </a:ext>
                  </a:extLst>
                </a:gridCol>
                <a:gridCol w="3057525">
                  <a:extLst>
                    <a:ext uri="{9D8B030D-6E8A-4147-A177-3AD203B41FA5}">
                      <a16:colId xmlns:a16="http://schemas.microsoft.com/office/drawing/2014/main" val="20001"/>
                    </a:ext>
                  </a:extLst>
                </a:gridCol>
                <a:gridCol w="2559050">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1185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ZF=1</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地址字段</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PC+Y</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b"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b"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D253E755-50B5-4362-B9C9-CDB84A7035D4}" type="slidenum">
              <a:rPr lang="zh-CN" altLang="en-US"/>
              <a:pPr/>
              <a:t>53</a:t>
            </a:fld>
            <a:endParaRPr lang="en-US" altLang="zh-CN"/>
          </a:p>
        </p:txBody>
      </p:sp>
      <p:sp>
        <p:nvSpPr>
          <p:cNvPr id="1145858"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5859"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812800" lvl="1" indent="-366713">
              <a:spcBef>
                <a:spcPct val="10000"/>
              </a:spcBef>
              <a:buFont typeface="Wingdings" pitchFamily="2" charset="2"/>
              <a:buNone/>
            </a:pPr>
            <a:r>
              <a:rPr lang="zh-CN" altLang="pt-BR" sz="2400"/>
              <a:t>（</a:t>
            </a:r>
            <a:r>
              <a:rPr lang="pt-BR" altLang="zh-CN" sz="2400"/>
              <a:t>7</a:t>
            </a:r>
            <a:r>
              <a:rPr lang="zh-CN" altLang="pt-BR" sz="2400"/>
              <a:t>）</a:t>
            </a:r>
            <a:r>
              <a:rPr lang="en-US" altLang="zh-CN" sz="2400"/>
              <a:t>POP  R0</a:t>
            </a:r>
          </a:p>
        </p:txBody>
      </p:sp>
      <p:graphicFrame>
        <p:nvGraphicFramePr>
          <p:cNvPr id="1145945" name="Group 89"/>
          <p:cNvGraphicFramePr>
            <a:graphicFrameLocks noGrp="1"/>
          </p:cNvGraphicFramePr>
          <p:nvPr/>
        </p:nvGraphicFramePr>
        <p:xfrm>
          <a:off x="468313" y="1893888"/>
          <a:ext cx="8207375" cy="1828800"/>
        </p:xfrm>
        <a:graphic>
          <a:graphicData uri="http://schemas.openxmlformats.org/drawingml/2006/table">
            <a:tbl>
              <a:tblPr/>
              <a:tblGrid>
                <a:gridCol w="1150937">
                  <a:extLst>
                    <a:ext uri="{9D8B030D-6E8A-4147-A177-3AD203B41FA5}">
                      <a16:colId xmlns:a16="http://schemas.microsoft.com/office/drawing/2014/main" val="20000"/>
                    </a:ext>
                  </a:extLst>
                </a:gridCol>
                <a:gridCol w="3384550">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pt-BR"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zh-CN" altLang="pt-BR"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r>
                        <a:rPr kumimoji="1" lang="pt-BR"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SP+n</a:t>
                      </a:r>
                      <a:endParaRPr kumimoji="1" lang="pt-BR"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SP+1</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1"/>
          </p:nvPr>
        </p:nvSpPr>
        <p:spPr/>
        <p:txBody>
          <a:bodyPr/>
          <a:lstStyle/>
          <a:p>
            <a:fld id="{3E313D9C-DEB0-499F-82C9-24134276429D}" type="slidenum">
              <a:rPr lang="zh-CN" altLang="en-US"/>
              <a:pPr/>
              <a:t>54</a:t>
            </a:fld>
            <a:endParaRPr lang="en-US" altLang="zh-CN"/>
          </a:p>
        </p:txBody>
      </p:sp>
      <p:sp>
        <p:nvSpPr>
          <p:cNvPr id="1146882"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6883"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a:t>其他指令：</a:t>
            </a:r>
          </a:p>
          <a:p>
            <a:pPr marL="812800" lvl="1" indent="-366713">
              <a:spcBef>
                <a:spcPct val="10000"/>
              </a:spcBef>
              <a:buFont typeface="Wingdings" pitchFamily="2" charset="2"/>
              <a:buNone/>
            </a:pPr>
            <a:r>
              <a:rPr lang="zh-CN" altLang="pt-BR" sz="2400"/>
              <a:t>（</a:t>
            </a:r>
            <a:r>
              <a:rPr lang="pt-BR" altLang="zh-CN" sz="2400"/>
              <a:t>8</a:t>
            </a:r>
            <a:r>
              <a:rPr lang="zh-CN" altLang="pt-BR" sz="2400"/>
              <a:t>）</a:t>
            </a:r>
            <a:r>
              <a:rPr lang="en-US" altLang="zh-CN" sz="2400"/>
              <a:t>CALL  (X)</a:t>
            </a:r>
          </a:p>
        </p:txBody>
      </p:sp>
      <p:graphicFrame>
        <p:nvGraphicFramePr>
          <p:cNvPr id="1146989" name="Group 109"/>
          <p:cNvGraphicFramePr>
            <a:graphicFrameLocks noGrp="1"/>
          </p:cNvGraphicFramePr>
          <p:nvPr/>
        </p:nvGraphicFramePr>
        <p:xfrm>
          <a:off x="468313" y="1893888"/>
          <a:ext cx="8207375" cy="3200400"/>
        </p:xfrm>
        <a:graphic>
          <a:graphicData uri="http://schemas.openxmlformats.org/drawingml/2006/table">
            <a:tbl>
              <a:tblPr/>
              <a:tblGrid>
                <a:gridCol w="1008062">
                  <a:extLst>
                    <a:ext uri="{9D8B030D-6E8A-4147-A177-3AD203B41FA5}">
                      <a16:colId xmlns:a16="http://schemas.microsoft.com/office/drawing/2014/main" val="20000"/>
                    </a:ext>
                  </a:extLst>
                </a:gridCol>
                <a:gridCol w="3382963">
                  <a:extLst>
                    <a:ext uri="{9D8B030D-6E8A-4147-A177-3AD203B41FA5}">
                      <a16:colId xmlns:a16="http://schemas.microsoft.com/office/drawing/2014/main" val="20001"/>
                    </a:ext>
                  </a:extLst>
                </a:gridCol>
                <a:gridCol w="3816350">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微命令序列</a:t>
                      </a:r>
                      <a:endPar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SP﹣n</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SP-1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 [AR]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Mwrite</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地址字段</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r h="409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2524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T6</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动作按钮: 信息 5">
            <a:hlinkClick r:id="rId2" action="ppaction://hlinksldjump" highlightClick="1"/>
          </p:cNvPr>
          <p:cNvSpPr/>
          <p:nvPr/>
        </p:nvSpPr>
        <p:spPr bwMode="auto">
          <a:xfrm>
            <a:off x="3419872" y="1009427"/>
            <a:ext cx="432048" cy="432271"/>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C229A902-8A09-4062-9A74-C59769F24A6E}" type="slidenum">
              <a:rPr lang="zh-CN" altLang="en-US"/>
              <a:pPr/>
              <a:t>55</a:t>
            </a:fld>
            <a:endParaRPr lang="en-US" altLang="zh-CN"/>
          </a:p>
        </p:txBody>
      </p:sp>
      <p:sp>
        <p:nvSpPr>
          <p:cNvPr id="1147906"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7907" name="Rectangle 3"/>
          <p:cNvSpPr>
            <a:spLocks noGrp="1" noChangeArrowheads="1"/>
          </p:cNvSpPr>
          <p:nvPr>
            <p:ph type="body" idx="1"/>
          </p:nvPr>
        </p:nvSpPr>
        <p:spPr>
          <a:xfrm>
            <a:off x="250825" y="1268413"/>
            <a:ext cx="8785225" cy="5256212"/>
          </a:xfrm>
        </p:spPr>
        <p:txBody>
          <a:bodyPr/>
          <a:lstStyle/>
          <a:p>
            <a:pPr>
              <a:spcBef>
                <a:spcPct val="10000"/>
              </a:spcBef>
            </a:pPr>
            <a:r>
              <a:rPr lang="en-US" altLang="zh-CN"/>
              <a:t>PC</a:t>
            </a:r>
            <a:r>
              <a:rPr lang="en-US" altLang="zh-CN" baseline="-25000"/>
              <a:t>out</a:t>
            </a:r>
            <a:r>
              <a:rPr lang="zh-CN" altLang="en-US"/>
              <a:t>出现在：</a:t>
            </a:r>
          </a:p>
          <a:p>
            <a:pPr lvl="1">
              <a:spcBef>
                <a:spcPct val="10000"/>
              </a:spcBef>
            </a:pPr>
            <a:r>
              <a:rPr lang="zh-CN" altLang="en-US" sz="2400"/>
              <a:t>取指周期（定义为第</a:t>
            </a:r>
            <a:r>
              <a:rPr lang="en-US" altLang="zh-CN" sz="2400"/>
              <a:t>1</a:t>
            </a:r>
            <a:r>
              <a:rPr lang="zh-CN" altLang="en-US" sz="2400"/>
              <a:t>个</a:t>
            </a:r>
            <a:r>
              <a:rPr lang="en-US" altLang="zh-CN" sz="2400"/>
              <a:t>CPU</a:t>
            </a:r>
            <a:r>
              <a:rPr lang="zh-CN" altLang="en-US" sz="2400"/>
              <a:t>周期</a:t>
            </a:r>
            <a:r>
              <a:rPr lang="en-US" altLang="zh-CN" sz="2400"/>
              <a:t>M1</a:t>
            </a:r>
            <a:r>
              <a:rPr lang="zh-CN" altLang="en-US" sz="2400"/>
              <a:t>）的</a:t>
            </a:r>
            <a:r>
              <a:rPr lang="en-US" altLang="zh-CN" sz="2400"/>
              <a:t>T1</a:t>
            </a:r>
            <a:r>
              <a:rPr lang="zh-CN" altLang="en-US" sz="2400"/>
              <a:t>节拍，</a:t>
            </a:r>
          </a:p>
          <a:p>
            <a:pPr lvl="1">
              <a:spcBef>
                <a:spcPct val="10000"/>
              </a:spcBef>
            </a:pPr>
            <a:r>
              <a:rPr lang="zh-CN" altLang="en-US" sz="2400"/>
              <a:t>指令</a:t>
            </a:r>
            <a:r>
              <a:rPr lang="en-US" altLang="zh-CN" sz="2400"/>
              <a:t>JZ offs</a:t>
            </a:r>
            <a:r>
              <a:rPr lang="zh-CN" altLang="en-US" sz="2400"/>
              <a:t>执行周期（假设为第</a:t>
            </a:r>
            <a:r>
              <a:rPr lang="en-US" altLang="zh-CN" sz="2400"/>
              <a:t>2</a:t>
            </a:r>
            <a:r>
              <a:rPr lang="zh-CN" altLang="en-US" sz="2400"/>
              <a:t>个</a:t>
            </a:r>
            <a:r>
              <a:rPr lang="en-US" altLang="zh-CN" sz="2400"/>
              <a:t>CPU</a:t>
            </a:r>
            <a:r>
              <a:rPr lang="zh-CN" altLang="en-US" sz="2400"/>
              <a:t>周期</a:t>
            </a:r>
            <a:r>
              <a:rPr lang="en-US" altLang="zh-CN" sz="2400"/>
              <a:t>M2</a:t>
            </a:r>
            <a:r>
              <a:rPr lang="zh-CN" altLang="en-US" sz="2400"/>
              <a:t>）的</a:t>
            </a:r>
            <a:r>
              <a:rPr lang="en-US" altLang="zh-CN" sz="2400"/>
              <a:t>T2</a:t>
            </a:r>
            <a:r>
              <a:rPr lang="zh-CN" altLang="en-US" sz="2400"/>
              <a:t>节拍（当</a:t>
            </a:r>
            <a:r>
              <a:rPr lang="en-US" altLang="zh-CN" sz="2400"/>
              <a:t>ZF=1</a:t>
            </a:r>
            <a:r>
              <a:rPr lang="zh-CN" altLang="en-US" sz="2400"/>
              <a:t>时）</a:t>
            </a:r>
          </a:p>
          <a:p>
            <a:pPr lvl="1">
              <a:spcBef>
                <a:spcPct val="10000"/>
              </a:spcBef>
            </a:pPr>
            <a:r>
              <a:rPr lang="zh-CN" altLang="en-US" sz="2400"/>
              <a:t>指令</a:t>
            </a:r>
            <a:r>
              <a:rPr lang="en-US" altLang="zh-CN" sz="2400"/>
              <a:t>CALL </a:t>
            </a:r>
            <a:r>
              <a:rPr lang="en-US" altLang="zh-CN" sz="2400">
                <a:latin typeface="宋体" pitchFamily="2" charset="-122"/>
                <a:ea typeface="宋体" pitchFamily="2" charset="-122"/>
              </a:rPr>
              <a:t>(</a:t>
            </a:r>
            <a:r>
              <a:rPr lang="en-US" altLang="zh-CN" sz="2400"/>
              <a:t>X</a:t>
            </a:r>
            <a:r>
              <a:rPr lang="en-US" altLang="zh-CN" sz="2400">
                <a:latin typeface="宋体" pitchFamily="2" charset="-122"/>
                <a:ea typeface="宋体" pitchFamily="2" charset="-122"/>
              </a:rPr>
              <a:t>)</a:t>
            </a:r>
            <a:r>
              <a:rPr lang="zh-CN" altLang="en-US" sz="2400"/>
              <a:t>执行周期的</a:t>
            </a:r>
            <a:r>
              <a:rPr lang="en-US" altLang="zh-CN" sz="2400"/>
              <a:t>T1</a:t>
            </a:r>
            <a:r>
              <a:rPr lang="zh-CN" altLang="en-US" sz="2400"/>
              <a:t>节拍</a:t>
            </a:r>
          </a:p>
          <a:p>
            <a:pPr lvl="1">
              <a:spcBef>
                <a:spcPct val="10000"/>
              </a:spcBef>
            </a:pPr>
            <a:r>
              <a:rPr lang="en-US" altLang="zh-CN" sz="2400">
                <a:latin typeface="宋体"/>
                <a:ea typeface="宋体" pitchFamily="2" charset="-122"/>
              </a:rPr>
              <a:t>……</a:t>
            </a:r>
            <a:endParaRPr lang="zh-CN" altLang="en-US" sz="2400">
              <a:ea typeface="宋体" pitchFamily="2" charset="-122"/>
            </a:endParaRPr>
          </a:p>
          <a:p>
            <a:pPr>
              <a:spcBef>
                <a:spcPct val="10000"/>
              </a:spcBef>
            </a:pPr>
            <a:r>
              <a:rPr lang="zh-CN" altLang="en-US"/>
              <a:t>生成</a:t>
            </a:r>
            <a:r>
              <a:rPr lang="en-US" altLang="zh-CN"/>
              <a:t>PC</a:t>
            </a:r>
            <a:r>
              <a:rPr lang="en-US" altLang="zh-CN" baseline="-25000"/>
              <a:t>out</a:t>
            </a:r>
            <a:r>
              <a:rPr lang="zh-CN" altLang="en-US"/>
              <a:t>的逻辑表达式为：</a:t>
            </a:r>
          </a:p>
          <a:p>
            <a:pPr lvl="1">
              <a:spcBef>
                <a:spcPct val="10000"/>
              </a:spcBef>
            </a:pPr>
            <a:r>
              <a:rPr lang="zh-CN" altLang="en-US" sz="2400"/>
              <a:t>两级时序：</a:t>
            </a:r>
            <a:r>
              <a:rPr lang="en-US" altLang="zh-CN" sz="2400"/>
              <a:t/>
            </a:r>
            <a:br>
              <a:rPr lang="en-US" altLang="zh-CN" sz="2400"/>
            </a:br>
            <a:r>
              <a:rPr lang="en-US" altLang="zh-CN" sz="2400"/>
              <a:t>PC</a:t>
            </a:r>
            <a:r>
              <a:rPr lang="en-US" altLang="zh-CN" sz="2400" baseline="-25000"/>
              <a:t>out</a:t>
            </a:r>
            <a:r>
              <a:rPr lang="zh-CN" altLang="en-US" sz="2400">
                <a:ea typeface="宋体" pitchFamily="2" charset="-122"/>
              </a:rPr>
              <a:t>＝ </a:t>
            </a:r>
            <a:r>
              <a:rPr lang="en-US" altLang="zh-CN" sz="2400"/>
              <a:t>M1·T1 </a:t>
            </a:r>
            <a:r>
              <a:rPr lang="zh-CN" altLang="en-US" sz="2400">
                <a:ea typeface="宋体" pitchFamily="2" charset="-122"/>
              </a:rPr>
              <a:t>＋ </a:t>
            </a:r>
            <a:r>
              <a:rPr lang="en-US" altLang="zh-CN" sz="2400"/>
              <a:t>M2·T2·JZ(</a:t>
            </a:r>
            <a:r>
              <a:rPr lang="zh-CN" altLang="en-US" sz="2400"/>
              <a:t>相对寻址</a:t>
            </a:r>
            <a:r>
              <a:rPr lang="en-US" altLang="zh-CN" sz="2400"/>
              <a:t>)·(ZF=1) </a:t>
            </a:r>
            <a:r>
              <a:rPr lang="zh-CN" altLang="en-US" sz="2400">
                <a:ea typeface="宋体" pitchFamily="2" charset="-122"/>
              </a:rPr>
              <a:t>＋</a:t>
            </a:r>
            <a:br>
              <a:rPr lang="zh-CN" altLang="en-US" sz="2400">
                <a:ea typeface="宋体" pitchFamily="2" charset="-122"/>
              </a:rPr>
            </a:br>
            <a:r>
              <a:rPr lang="zh-CN" altLang="en-US" sz="2400">
                <a:ea typeface="宋体" pitchFamily="2" charset="-122"/>
              </a:rPr>
              <a:t>              </a:t>
            </a:r>
            <a:r>
              <a:rPr lang="en-US" altLang="zh-CN" sz="2400"/>
              <a:t>M2·T1·CALL(</a:t>
            </a:r>
            <a:r>
              <a:rPr lang="zh-CN" altLang="en-US" sz="2400"/>
              <a:t>间接寻址</a:t>
            </a:r>
            <a:r>
              <a:rPr lang="en-US" altLang="zh-CN" sz="2400"/>
              <a:t>) </a:t>
            </a:r>
            <a:r>
              <a:rPr lang="zh-CN" altLang="en-US" sz="2400">
                <a:ea typeface="宋体" pitchFamily="2" charset="-122"/>
              </a:rPr>
              <a:t>＋ </a:t>
            </a:r>
            <a:r>
              <a:rPr lang="en-US" altLang="zh-CN" sz="2400"/>
              <a:t>······</a:t>
            </a:r>
            <a:endParaRPr lang="zh-CN" altLang="en-US" sz="2400"/>
          </a:p>
          <a:p>
            <a:pPr lvl="1">
              <a:spcBef>
                <a:spcPct val="10000"/>
              </a:spcBef>
            </a:pPr>
            <a:r>
              <a:rPr lang="zh-CN" altLang="en-US" sz="2400"/>
              <a:t>一级时序：</a:t>
            </a:r>
            <a:br>
              <a:rPr lang="zh-CN" altLang="en-US" sz="2400"/>
            </a:br>
            <a:r>
              <a:rPr lang="en-US" altLang="zh-CN" sz="2400"/>
              <a:t>PC</a:t>
            </a:r>
            <a:r>
              <a:rPr lang="en-US" altLang="zh-CN" sz="2400" baseline="-25000"/>
              <a:t>out</a:t>
            </a:r>
            <a:r>
              <a:rPr lang="zh-CN" altLang="en-US" sz="2400">
                <a:ea typeface="宋体" pitchFamily="2" charset="-122"/>
              </a:rPr>
              <a:t>＝ </a:t>
            </a:r>
            <a:r>
              <a:rPr lang="en-US" altLang="zh-CN" sz="2400"/>
              <a:t>T1 </a:t>
            </a:r>
            <a:r>
              <a:rPr lang="zh-CN" altLang="en-US" sz="2400">
                <a:ea typeface="宋体" pitchFamily="2" charset="-122"/>
              </a:rPr>
              <a:t>＋ </a:t>
            </a:r>
            <a:r>
              <a:rPr lang="en-US" altLang="zh-CN" sz="2400"/>
              <a:t>T5·JZ(</a:t>
            </a:r>
            <a:r>
              <a:rPr lang="zh-CN" altLang="en-US" sz="2400"/>
              <a:t>相对寻址</a:t>
            </a:r>
            <a:r>
              <a:rPr lang="en-US" altLang="zh-CN" sz="2400"/>
              <a:t>)·(ZF=1) </a:t>
            </a:r>
            <a:r>
              <a:rPr lang="zh-CN" altLang="en-US" sz="2400">
                <a:ea typeface="宋体" pitchFamily="2" charset="-122"/>
              </a:rPr>
              <a:t>＋</a:t>
            </a:r>
            <a:br>
              <a:rPr lang="zh-CN" altLang="en-US" sz="2400">
                <a:ea typeface="宋体" pitchFamily="2" charset="-122"/>
              </a:rPr>
            </a:br>
            <a:r>
              <a:rPr lang="zh-CN" altLang="en-US" sz="2400">
                <a:ea typeface="宋体" pitchFamily="2" charset="-122"/>
              </a:rPr>
              <a:t>              </a:t>
            </a:r>
            <a:r>
              <a:rPr lang="en-US" altLang="zh-CN" sz="2400"/>
              <a:t>T4·CALL(</a:t>
            </a:r>
            <a:r>
              <a:rPr lang="zh-CN" altLang="en-US" sz="2400"/>
              <a:t>间接寻址</a:t>
            </a:r>
            <a:r>
              <a:rPr lang="en-US" altLang="zh-CN" sz="2400"/>
              <a:t>) </a:t>
            </a:r>
            <a:r>
              <a:rPr lang="zh-CN" altLang="en-US" sz="2400">
                <a:ea typeface="宋体" pitchFamily="2" charset="-122"/>
              </a:rPr>
              <a:t>＋ </a:t>
            </a:r>
            <a:r>
              <a:rPr lang="en-US" altLang="zh-CN" sz="2400"/>
              <a:t>······</a:t>
            </a:r>
            <a:endParaRPr lang="zh-CN" altLang="en-US" sz="2400"/>
          </a:p>
        </p:txBody>
      </p:sp>
      <p:sp>
        <p:nvSpPr>
          <p:cNvPr id="1147908" name="Text Box 4"/>
          <p:cNvSpPr txBox="1">
            <a:spLocks noChangeArrowheads="1"/>
          </p:cNvSpPr>
          <p:nvPr/>
        </p:nvSpPr>
        <p:spPr bwMode="auto">
          <a:xfrm>
            <a:off x="323850" y="649288"/>
            <a:ext cx="3168650" cy="547687"/>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50000"/>
              </a:spcBef>
            </a:pPr>
            <a:r>
              <a:rPr lang="en-US" altLang="zh-CN" sz="2800"/>
              <a:t>PC</a:t>
            </a:r>
            <a:r>
              <a:rPr lang="en-US" altLang="zh-CN" sz="2800" baseline="-25000"/>
              <a:t>OUT</a:t>
            </a:r>
            <a:r>
              <a:rPr lang="zh-CN" altLang="en-US" sz="2800"/>
              <a:t>信号：</a:t>
            </a:r>
          </a:p>
        </p:txBody>
      </p:sp>
      <p:sp>
        <p:nvSpPr>
          <p:cNvPr id="1147909" name="AutoShape 5">
            <a:hlinkClick r:id="rId2" action="ppaction://hlinksldjump" highlightClick="1"/>
          </p:cNvPr>
          <p:cNvSpPr>
            <a:spLocks noChangeArrowheads="1"/>
          </p:cNvSpPr>
          <p:nvPr/>
        </p:nvSpPr>
        <p:spPr bwMode="auto">
          <a:xfrm>
            <a:off x="6518275" y="981075"/>
            <a:ext cx="2374900" cy="576263"/>
          </a:xfrm>
          <a:prstGeom prst="actionButtonBlank">
            <a:avLst/>
          </a:prstGeom>
          <a:solidFill>
            <a:srgbClr val="9999FF"/>
          </a:solidFill>
          <a:ln w="28575">
            <a:noFill/>
            <a:miter lim="800000"/>
            <a:headEnd/>
            <a:tailEnd/>
          </a:ln>
          <a:effectLst/>
        </p:spPr>
        <p:txBody>
          <a:bodyPr wrap="none" anchor="ctr"/>
          <a:lstStyle/>
          <a:p>
            <a:r>
              <a:rPr lang="en-US" altLang="zh-CN">
                <a:solidFill>
                  <a:schemeClr val="bg2"/>
                </a:solidFill>
              </a:rPr>
              <a:t>CPU</a:t>
            </a:r>
            <a:r>
              <a:rPr lang="zh-CN" altLang="en-US">
                <a:solidFill>
                  <a:schemeClr val="bg2"/>
                </a:solidFill>
              </a:rPr>
              <a:t>的时序信号</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7EA0B1A-BD51-4BC7-975C-4A496917CC40}" type="slidenum">
              <a:rPr lang="zh-CN" altLang="en-US"/>
              <a:pPr/>
              <a:t>56</a:t>
            </a:fld>
            <a:endParaRPr lang="en-US" altLang="zh-CN"/>
          </a:p>
        </p:txBody>
      </p:sp>
      <p:sp>
        <p:nvSpPr>
          <p:cNvPr id="1148930"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8931" name="Rectangle 3"/>
          <p:cNvSpPr>
            <a:spLocks noGrp="1" noChangeArrowheads="1"/>
          </p:cNvSpPr>
          <p:nvPr>
            <p:ph type="body" idx="1"/>
          </p:nvPr>
        </p:nvSpPr>
        <p:spPr>
          <a:xfrm>
            <a:off x="250825" y="549275"/>
            <a:ext cx="8785225" cy="5975350"/>
          </a:xfrm>
        </p:spPr>
        <p:txBody>
          <a:bodyPr/>
          <a:lstStyle/>
          <a:p>
            <a:pPr>
              <a:spcBef>
                <a:spcPct val="10000"/>
              </a:spcBef>
            </a:pPr>
            <a:r>
              <a:rPr lang="en-US" altLang="zh-CN">
                <a:ea typeface="宋体" pitchFamily="2" charset="-122"/>
              </a:rPr>
              <a:t>AR</a:t>
            </a:r>
            <a:r>
              <a:rPr lang="en-US" altLang="zh-CN" baseline="-25000">
                <a:ea typeface="宋体" pitchFamily="2" charset="-122"/>
              </a:rPr>
              <a:t>in</a:t>
            </a:r>
            <a:r>
              <a:rPr lang="zh-CN" altLang="en-US"/>
              <a:t>出现在：</a:t>
            </a:r>
          </a:p>
          <a:p>
            <a:pPr lvl="1">
              <a:spcBef>
                <a:spcPct val="10000"/>
              </a:spcBef>
            </a:pPr>
            <a:r>
              <a:rPr lang="zh-CN" altLang="en-US" sz="2400">
                <a:solidFill>
                  <a:srgbClr val="9900FF"/>
                </a:solidFill>
              </a:rPr>
              <a:t>取指周期</a:t>
            </a:r>
            <a:r>
              <a:rPr lang="zh-CN" altLang="en-US" sz="2400"/>
              <a:t>的</a:t>
            </a:r>
            <a:r>
              <a:rPr lang="en-US" altLang="zh-CN" sz="2400"/>
              <a:t>T1</a:t>
            </a:r>
            <a:r>
              <a:rPr lang="zh-CN" altLang="en-US" sz="2400"/>
              <a:t>节拍</a:t>
            </a:r>
          </a:p>
          <a:p>
            <a:pPr lvl="1">
              <a:spcBef>
                <a:spcPct val="10000"/>
              </a:spcBef>
            </a:pPr>
            <a:r>
              <a:rPr lang="zh-CN" altLang="en-US" sz="2400"/>
              <a:t>指令 </a:t>
            </a:r>
            <a:r>
              <a:rPr lang="en-US" altLang="zh-CN" sz="2400">
                <a:solidFill>
                  <a:srgbClr val="CC0000"/>
                </a:solidFill>
              </a:rPr>
              <a:t>MOV R0,X</a:t>
            </a:r>
            <a:r>
              <a:rPr lang="en-US" altLang="zh-CN" sz="2400"/>
              <a:t> </a:t>
            </a:r>
            <a:r>
              <a:rPr lang="zh-CN" altLang="en-US" sz="2400"/>
              <a:t>和指令 </a:t>
            </a:r>
            <a:r>
              <a:rPr lang="en-US" altLang="zh-CN" sz="2400">
                <a:solidFill>
                  <a:srgbClr val="CC0000"/>
                </a:solidFill>
              </a:rPr>
              <a:t>MOV (R1),R0</a:t>
            </a:r>
            <a:r>
              <a:rPr lang="en-US" altLang="zh-CN" sz="2400"/>
              <a:t> </a:t>
            </a:r>
            <a:r>
              <a:rPr lang="zh-CN" altLang="en-US" sz="2400"/>
              <a:t>执行周期的</a:t>
            </a:r>
            <a:r>
              <a:rPr lang="en-US" altLang="zh-CN" sz="2400">
                <a:solidFill>
                  <a:srgbClr val="0000FF"/>
                </a:solidFill>
              </a:rPr>
              <a:t>T1</a:t>
            </a:r>
            <a:r>
              <a:rPr lang="zh-CN" altLang="en-US" sz="2400"/>
              <a:t>节拍</a:t>
            </a:r>
          </a:p>
          <a:p>
            <a:pPr lvl="1">
              <a:spcBef>
                <a:spcPct val="10000"/>
              </a:spcBef>
            </a:pPr>
            <a:r>
              <a:rPr lang="zh-CN" altLang="en-US" sz="2400"/>
              <a:t>指令 </a:t>
            </a:r>
            <a:r>
              <a:rPr lang="en-US" altLang="zh-CN" sz="2400">
                <a:solidFill>
                  <a:srgbClr val="CC0000"/>
                </a:solidFill>
              </a:rPr>
              <a:t>SUB R0,(X)</a:t>
            </a:r>
            <a:r>
              <a:rPr lang="en-US" altLang="zh-CN" sz="2400"/>
              <a:t> </a:t>
            </a:r>
            <a:r>
              <a:rPr lang="zh-CN" altLang="en-US" sz="2400"/>
              <a:t>执行周期的</a:t>
            </a:r>
            <a:r>
              <a:rPr lang="en-US" altLang="zh-CN" sz="2400">
                <a:solidFill>
                  <a:srgbClr val="0000FF"/>
                </a:solidFill>
              </a:rPr>
              <a:t>T1</a:t>
            </a:r>
            <a:r>
              <a:rPr lang="zh-CN" altLang="en-US" sz="2400"/>
              <a:t>和</a:t>
            </a:r>
            <a:r>
              <a:rPr lang="en-US" altLang="zh-CN" sz="2400">
                <a:solidFill>
                  <a:srgbClr val="0000FF"/>
                </a:solidFill>
              </a:rPr>
              <a:t>T3</a:t>
            </a:r>
            <a:r>
              <a:rPr lang="zh-CN" altLang="en-US" sz="2400"/>
              <a:t>节拍</a:t>
            </a:r>
          </a:p>
          <a:p>
            <a:pPr lvl="1">
              <a:spcBef>
                <a:spcPct val="10000"/>
              </a:spcBef>
            </a:pPr>
            <a:r>
              <a:rPr lang="zh-CN" altLang="en-US" sz="2400"/>
              <a:t>指令 </a:t>
            </a:r>
            <a:r>
              <a:rPr lang="en-US" altLang="zh-CN" sz="2400">
                <a:solidFill>
                  <a:srgbClr val="CC0000"/>
                </a:solidFill>
              </a:rPr>
              <a:t>IN R0,P</a:t>
            </a:r>
            <a:r>
              <a:rPr lang="en-US" altLang="zh-CN" sz="2400"/>
              <a:t> </a:t>
            </a:r>
            <a:r>
              <a:rPr lang="zh-CN" altLang="en-US" sz="2400"/>
              <a:t>和指令 </a:t>
            </a:r>
            <a:r>
              <a:rPr lang="en-US" altLang="zh-CN" sz="2400">
                <a:solidFill>
                  <a:srgbClr val="CC0000"/>
                </a:solidFill>
              </a:rPr>
              <a:t>OUT P,R0</a:t>
            </a:r>
            <a:r>
              <a:rPr lang="en-US" altLang="zh-CN" sz="2400"/>
              <a:t> </a:t>
            </a:r>
            <a:r>
              <a:rPr lang="zh-CN" altLang="en-US" sz="2400"/>
              <a:t>执行周期的</a:t>
            </a:r>
            <a:r>
              <a:rPr lang="en-US" altLang="zh-CN" sz="2400">
                <a:solidFill>
                  <a:srgbClr val="0000FF"/>
                </a:solidFill>
              </a:rPr>
              <a:t>T1</a:t>
            </a:r>
            <a:r>
              <a:rPr lang="zh-CN" altLang="en-US" sz="2400"/>
              <a:t>节拍</a:t>
            </a:r>
          </a:p>
          <a:p>
            <a:pPr lvl="1">
              <a:spcBef>
                <a:spcPct val="10000"/>
              </a:spcBef>
            </a:pPr>
            <a:r>
              <a:rPr lang="zh-CN" altLang="en-US" sz="2400"/>
              <a:t>指令 </a:t>
            </a:r>
            <a:r>
              <a:rPr lang="en-US" altLang="zh-CN" sz="2400">
                <a:solidFill>
                  <a:srgbClr val="CC0000"/>
                </a:solidFill>
              </a:rPr>
              <a:t>PUSH R0</a:t>
            </a:r>
            <a:r>
              <a:rPr lang="en-US" altLang="zh-CN" sz="2400"/>
              <a:t> </a:t>
            </a:r>
            <a:r>
              <a:rPr lang="zh-CN" altLang="en-US" sz="2400"/>
              <a:t>执行周期的</a:t>
            </a:r>
            <a:r>
              <a:rPr lang="en-US" altLang="zh-CN" sz="2400">
                <a:solidFill>
                  <a:srgbClr val="0000FF"/>
                </a:solidFill>
              </a:rPr>
              <a:t>T2</a:t>
            </a:r>
            <a:r>
              <a:rPr lang="zh-CN" altLang="en-US" sz="2400"/>
              <a:t>节拍</a:t>
            </a:r>
          </a:p>
          <a:p>
            <a:pPr lvl="1">
              <a:spcBef>
                <a:spcPct val="10000"/>
              </a:spcBef>
            </a:pPr>
            <a:r>
              <a:rPr lang="zh-CN" altLang="en-US" sz="2400"/>
              <a:t>指令 </a:t>
            </a:r>
            <a:r>
              <a:rPr lang="en-US" altLang="zh-CN" sz="2400">
                <a:solidFill>
                  <a:srgbClr val="CC0000"/>
                </a:solidFill>
              </a:rPr>
              <a:t>POP R0</a:t>
            </a:r>
            <a:r>
              <a:rPr lang="en-US" altLang="zh-CN" sz="2400"/>
              <a:t> </a:t>
            </a:r>
            <a:r>
              <a:rPr lang="zh-CN" altLang="en-US" sz="2400"/>
              <a:t>执行周期的</a:t>
            </a:r>
            <a:r>
              <a:rPr lang="en-US" altLang="zh-CN" sz="2400">
                <a:solidFill>
                  <a:srgbClr val="0000FF"/>
                </a:solidFill>
              </a:rPr>
              <a:t>T1</a:t>
            </a:r>
            <a:r>
              <a:rPr lang="zh-CN" altLang="en-US" sz="2400"/>
              <a:t>节拍</a:t>
            </a:r>
          </a:p>
          <a:p>
            <a:pPr lvl="1">
              <a:spcBef>
                <a:spcPct val="10000"/>
              </a:spcBef>
            </a:pPr>
            <a:r>
              <a:rPr lang="zh-CN" altLang="en-US" sz="2400"/>
              <a:t>指令 </a:t>
            </a:r>
            <a:r>
              <a:rPr lang="en-US" altLang="zh-CN" sz="2400">
                <a:solidFill>
                  <a:srgbClr val="CC0000"/>
                </a:solidFill>
              </a:rPr>
              <a:t>CALL (X)</a:t>
            </a:r>
            <a:r>
              <a:rPr lang="en-US" altLang="zh-CN" sz="2400"/>
              <a:t> </a:t>
            </a:r>
            <a:r>
              <a:rPr lang="zh-CN" altLang="en-US" sz="2400"/>
              <a:t>执行周期的</a:t>
            </a:r>
            <a:r>
              <a:rPr lang="en-US" altLang="zh-CN" sz="2400">
                <a:solidFill>
                  <a:srgbClr val="0000FF"/>
                </a:solidFill>
              </a:rPr>
              <a:t>T2</a:t>
            </a:r>
            <a:r>
              <a:rPr lang="zh-CN" altLang="en-US" sz="2400"/>
              <a:t>和</a:t>
            </a:r>
            <a:r>
              <a:rPr lang="en-US" altLang="zh-CN" sz="2400">
                <a:solidFill>
                  <a:srgbClr val="0000FF"/>
                </a:solidFill>
              </a:rPr>
              <a:t>T4</a:t>
            </a:r>
            <a:r>
              <a:rPr lang="zh-CN" altLang="en-US" sz="2400"/>
              <a:t>节拍</a:t>
            </a:r>
          </a:p>
          <a:p>
            <a:pPr lvl="1">
              <a:spcBef>
                <a:spcPct val="10000"/>
              </a:spcBef>
            </a:pPr>
            <a:r>
              <a:rPr lang="zh-CN" altLang="en-US" sz="2400"/>
              <a:t>指令 </a:t>
            </a:r>
            <a:r>
              <a:rPr lang="en-US" altLang="zh-CN" sz="2400">
                <a:solidFill>
                  <a:srgbClr val="CC0000"/>
                </a:solidFill>
              </a:rPr>
              <a:t>RET</a:t>
            </a:r>
            <a:r>
              <a:rPr lang="en-US" altLang="zh-CN" sz="2400"/>
              <a:t> </a:t>
            </a:r>
            <a:r>
              <a:rPr lang="zh-CN" altLang="en-US" sz="2400"/>
              <a:t>执行周期的</a:t>
            </a:r>
            <a:r>
              <a:rPr lang="en-US" altLang="zh-CN" sz="2400">
                <a:solidFill>
                  <a:srgbClr val="0000FF"/>
                </a:solidFill>
              </a:rPr>
              <a:t>T1</a:t>
            </a:r>
            <a:r>
              <a:rPr lang="zh-CN" altLang="en-US" sz="2400"/>
              <a:t>节拍</a:t>
            </a:r>
          </a:p>
          <a:p>
            <a:pPr lvl="1">
              <a:spcBef>
                <a:spcPct val="10000"/>
              </a:spcBef>
            </a:pPr>
            <a:r>
              <a:rPr lang="en-US" altLang="zh-CN" sz="2400">
                <a:latin typeface="宋体"/>
                <a:ea typeface="宋体" pitchFamily="2" charset="-122"/>
              </a:rPr>
              <a:t>……</a:t>
            </a:r>
            <a:endParaRPr lang="zh-CN" altLang="en-US" sz="2400">
              <a:ea typeface="宋体" pitchFamily="2" charset="-122"/>
            </a:endParaRPr>
          </a:p>
          <a:p>
            <a:pPr>
              <a:spcBef>
                <a:spcPct val="10000"/>
              </a:spcBef>
            </a:pPr>
            <a:r>
              <a:rPr lang="zh-CN" altLang="en-US"/>
              <a:t>生成</a:t>
            </a:r>
            <a:r>
              <a:rPr lang="en-US" altLang="zh-CN">
                <a:ea typeface="宋体" pitchFamily="2" charset="-122"/>
              </a:rPr>
              <a:t>AR</a:t>
            </a:r>
            <a:r>
              <a:rPr lang="en-US" altLang="zh-CN" baseline="-25000">
                <a:ea typeface="宋体" pitchFamily="2" charset="-122"/>
              </a:rPr>
              <a:t>in</a:t>
            </a:r>
            <a:r>
              <a:rPr lang="zh-CN" altLang="en-US"/>
              <a:t>的逻辑表达式为：</a:t>
            </a:r>
          </a:p>
        </p:txBody>
      </p:sp>
      <p:sp>
        <p:nvSpPr>
          <p:cNvPr id="1148932" name="Text Box 4"/>
          <p:cNvSpPr txBox="1">
            <a:spLocks noChangeArrowheads="1"/>
          </p:cNvSpPr>
          <p:nvPr/>
        </p:nvSpPr>
        <p:spPr bwMode="auto">
          <a:xfrm>
            <a:off x="5724525" y="188913"/>
            <a:ext cx="2087563" cy="547687"/>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50000"/>
              </a:spcBef>
            </a:pPr>
            <a:r>
              <a:rPr lang="en-US" altLang="zh-CN" sz="2800"/>
              <a:t>AR</a:t>
            </a:r>
            <a:r>
              <a:rPr lang="en-US" altLang="zh-CN" sz="2800" baseline="-25000"/>
              <a:t>in</a:t>
            </a:r>
            <a:r>
              <a:rPr lang="zh-CN" altLang="en-US" sz="2800"/>
              <a:t>信号：</a:t>
            </a: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A773AC5-FBB1-4FF8-A881-EB117EBBF78A}" type="slidenum">
              <a:rPr lang="zh-CN" altLang="en-US"/>
              <a:pPr/>
              <a:t>57</a:t>
            </a:fld>
            <a:endParaRPr lang="en-US" altLang="zh-CN"/>
          </a:p>
        </p:txBody>
      </p:sp>
      <p:sp>
        <p:nvSpPr>
          <p:cNvPr id="1149954"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49955" name="Rectangle 3"/>
          <p:cNvSpPr>
            <a:spLocks noGrp="1" noChangeArrowheads="1"/>
          </p:cNvSpPr>
          <p:nvPr>
            <p:ph type="body" idx="1"/>
          </p:nvPr>
        </p:nvSpPr>
        <p:spPr>
          <a:xfrm>
            <a:off x="250825" y="549275"/>
            <a:ext cx="8785225" cy="5975350"/>
          </a:xfrm>
        </p:spPr>
        <p:txBody>
          <a:bodyPr/>
          <a:lstStyle/>
          <a:p>
            <a:pPr>
              <a:spcBef>
                <a:spcPct val="10000"/>
              </a:spcBef>
            </a:pPr>
            <a:r>
              <a:rPr lang="en-US" altLang="zh-CN">
                <a:ea typeface="宋体" pitchFamily="2" charset="-122"/>
              </a:rPr>
              <a:t>AR</a:t>
            </a:r>
            <a:r>
              <a:rPr lang="en-US" altLang="zh-CN" baseline="-25000">
                <a:ea typeface="宋体" pitchFamily="2" charset="-122"/>
              </a:rPr>
              <a:t>in</a:t>
            </a:r>
            <a:r>
              <a:rPr lang="zh-CN" altLang="en-US"/>
              <a:t>出现在</a:t>
            </a:r>
            <a:r>
              <a:rPr lang="zh-CN" altLang="en-US" sz="2400"/>
              <a:t>：</a:t>
            </a:r>
            <a:endParaRPr lang="zh-CN" altLang="en-US" sz="2400">
              <a:ea typeface="宋体" pitchFamily="2" charset="-122"/>
            </a:endParaRPr>
          </a:p>
          <a:p>
            <a:pPr>
              <a:spcBef>
                <a:spcPct val="10000"/>
              </a:spcBef>
            </a:pPr>
            <a:r>
              <a:rPr lang="zh-CN" altLang="en-US"/>
              <a:t>生成</a:t>
            </a:r>
            <a:r>
              <a:rPr lang="en-US" altLang="zh-CN">
                <a:ea typeface="宋体" pitchFamily="2" charset="-122"/>
              </a:rPr>
              <a:t>AR</a:t>
            </a:r>
            <a:r>
              <a:rPr lang="en-US" altLang="zh-CN" baseline="-25000">
                <a:ea typeface="宋体" pitchFamily="2" charset="-122"/>
              </a:rPr>
              <a:t>in</a:t>
            </a:r>
            <a:r>
              <a:rPr lang="zh-CN" altLang="en-US"/>
              <a:t>的逻辑表达式为：</a:t>
            </a:r>
          </a:p>
          <a:p>
            <a:pPr lvl="1">
              <a:spcBef>
                <a:spcPct val="10000"/>
              </a:spcBef>
            </a:pPr>
            <a:r>
              <a:rPr lang="zh-CN" altLang="en-US" sz="2400"/>
              <a:t>两级时序</a:t>
            </a:r>
            <a:br>
              <a:rPr lang="zh-CN" altLang="en-US" sz="2400"/>
            </a:br>
            <a:r>
              <a:rPr lang="en-US" altLang="zh-CN" sz="2400">
                <a:solidFill>
                  <a:srgbClr val="000000"/>
                </a:solidFill>
                <a:ea typeface="宋体" pitchFamily="2" charset="-122"/>
              </a:rPr>
              <a:t>AR</a:t>
            </a:r>
            <a:r>
              <a:rPr lang="en-US" altLang="zh-CN" sz="2400" baseline="-30000">
                <a:solidFill>
                  <a:srgbClr val="000000"/>
                </a:solidFill>
                <a:ea typeface="宋体" pitchFamily="2" charset="-122"/>
              </a:rPr>
              <a:t>in</a:t>
            </a:r>
            <a:r>
              <a:rPr lang="zh-CN" altLang="en-US" sz="2400">
                <a:solidFill>
                  <a:srgbClr val="000000"/>
                </a:solidFill>
                <a:ea typeface="宋体" pitchFamily="2" charset="-122"/>
              </a:rPr>
              <a:t>＝</a:t>
            </a:r>
            <a:r>
              <a:rPr lang="en-US" altLang="zh-CN" sz="2400">
                <a:solidFill>
                  <a:srgbClr val="000000"/>
                </a:solidFill>
                <a:ea typeface="宋体" pitchFamily="2" charset="-122"/>
              </a:rPr>
              <a:t>M1·T1</a:t>
            </a:r>
            <a:r>
              <a:rPr lang="zh-CN" altLang="en-US" sz="2400">
                <a:solidFill>
                  <a:srgbClr val="000000"/>
                </a:solidFill>
                <a:ea typeface="宋体" pitchFamily="2" charset="-122"/>
              </a:rPr>
              <a:t>＋</a:t>
            </a:r>
            <a:r>
              <a:rPr lang="en-US" altLang="zh-CN" sz="2400">
                <a:solidFill>
                  <a:srgbClr val="000000"/>
                </a:solidFill>
                <a:ea typeface="宋体" pitchFamily="2" charset="-122"/>
              </a:rPr>
              <a:t>M2·T1·MOV(</a:t>
            </a:r>
            <a:r>
              <a:rPr lang="zh-CN" altLang="en-US" sz="2400">
                <a:solidFill>
                  <a:srgbClr val="000000"/>
                </a:solidFill>
                <a:ea typeface="宋体" pitchFamily="2" charset="-122"/>
              </a:rPr>
              <a:t>源操作数直接寻址</a:t>
            </a:r>
            <a:r>
              <a:rPr lang="en-US" altLang="zh-CN" sz="2400">
                <a:solidFill>
                  <a:srgbClr val="000000"/>
                </a:solidFill>
                <a:ea typeface="宋体" pitchFamily="2" charset="-122"/>
              </a:rPr>
              <a:t>+</a:t>
            </a:r>
            <a:r>
              <a:rPr lang="zh-CN" altLang="en-US" sz="2400">
                <a:solidFill>
                  <a:srgbClr val="000000"/>
                </a:solidFill>
                <a:ea typeface="宋体" pitchFamily="2" charset="-122"/>
              </a:rPr>
              <a:t>目的操作数寄存器间接寻址</a:t>
            </a:r>
            <a:r>
              <a:rPr lang="en-US" altLang="zh-CN" sz="2400">
                <a:solidFill>
                  <a:srgbClr val="000000"/>
                </a:solidFill>
                <a:ea typeface="宋体" pitchFamily="2" charset="-122"/>
              </a:rPr>
              <a:t>)</a:t>
            </a:r>
            <a:r>
              <a:rPr lang="zh-CN" altLang="en-US" sz="2400">
                <a:solidFill>
                  <a:srgbClr val="000000"/>
                </a:solidFill>
                <a:ea typeface="宋体" pitchFamily="2" charset="-122"/>
              </a:rPr>
              <a:t>＋</a:t>
            </a:r>
            <a:r>
              <a:rPr lang="en-US" altLang="zh-CN" sz="2400">
                <a:solidFill>
                  <a:srgbClr val="000000"/>
                </a:solidFill>
                <a:ea typeface="宋体" pitchFamily="2" charset="-122"/>
              </a:rPr>
              <a:t>M2·(T1+T3) ·SUB(</a:t>
            </a:r>
            <a:r>
              <a:rPr lang="zh-CN" altLang="en-US" sz="2400">
                <a:solidFill>
                  <a:srgbClr val="000000"/>
                </a:solidFill>
                <a:ea typeface="宋体" pitchFamily="2" charset="-122"/>
              </a:rPr>
              <a:t>源操作数间接寻址</a:t>
            </a:r>
            <a:r>
              <a:rPr lang="en-US" altLang="zh-CN" sz="2400">
                <a:solidFill>
                  <a:srgbClr val="000000"/>
                </a:solidFill>
                <a:ea typeface="宋体" pitchFamily="2" charset="-122"/>
              </a:rPr>
              <a:t>)</a:t>
            </a:r>
            <a:r>
              <a:rPr lang="zh-CN" altLang="en-US" sz="2400">
                <a:solidFill>
                  <a:srgbClr val="000000"/>
                </a:solidFill>
                <a:ea typeface="宋体" pitchFamily="2" charset="-122"/>
              </a:rPr>
              <a:t>＋</a:t>
            </a:r>
            <a:r>
              <a:rPr lang="en-US" altLang="zh-CN" sz="2400">
                <a:solidFill>
                  <a:srgbClr val="0000FF"/>
                </a:solidFill>
                <a:ea typeface="宋体" pitchFamily="2" charset="-122"/>
              </a:rPr>
              <a:t>M2·T1·(IN(</a:t>
            </a:r>
            <a:r>
              <a:rPr lang="zh-CN" altLang="en-US" sz="2400">
                <a:solidFill>
                  <a:srgbClr val="0000FF"/>
                </a:solidFill>
                <a:ea typeface="宋体" pitchFamily="2" charset="-122"/>
              </a:rPr>
              <a:t>直接寻址</a:t>
            </a:r>
            <a:r>
              <a:rPr lang="en-US" altLang="zh-CN" sz="2400">
                <a:solidFill>
                  <a:srgbClr val="0000FF"/>
                </a:solidFill>
                <a:ea typeface="宋体" pitchFamily="2" charset="-122"/>
              </a:rPr>
              <a:t>)</a:t>
            </a:r>
            <a:r>
              <a:rPr lang="zh-CN" altLang="en-US" sz="2400">
                <a:solidFill>
                  <a:srgbClr val="0000FF"/>
                </a:solidFill>
                <a:latin typeface="宋体" pitchFamily="2" charset="-122"/>
                <a:ea typeface="宋体" pitchFamily="2" charset="-122"/>
              </a:rPr>
              <a:t>＋</a:t>
            </a:r>
            <a:r>
              <a:rPr lang="en-US" altLang="zh-CN" sz="2400">
                <a:solidFill>
                  <a:srgbClr val="0000FF"/>
                </a:solidFill>
                <a:ea typeface="宋体" pitchFamily="2" charset="-122"/>
              </a:rPr>
              <a:t>OUT(</a:t>
            </a:r>
            <a:r>
              <a:rPr lang="zh-CN" altLang="en-US" sz="2400">
                <a:solidFill>
                  <a:srgbClr val="0000FF"/>
                </a:solidFill>
                <a:ea typeface="宋体" pitchFamily="2" charset="-122"/>
              </a:rPr>
              <a:t>直接寻址</a:t>
            </a:r>
            <a:r>
              <a:rPr lang="en-US" altLang="zh-CN" sz="2400">
                <a:solidFill>
                  <a:srgbClr val="0000FF"/>
                </a:solidFill>
                <a:ea typeface="宋体" pitchFamily="2" charset="-122"/>
              </a:rPr>
              <a:t>))</a:t>
            </a:r>
            <a:r>
              <a:rPr lang="zh-CN" altLang="en-US" sz="2400">
                <a:solidFill>
                  <a:srgbClr val="000000"/>
                </a:solidFill>
                <a:latin typeface="宋体" pitchFamily="2" charset="-122"/>
                <a:ea typeface="宋体" pitchFamily="2" charset="-122"/>
                <a:cs typeface="Times New Roman" pitchFamily="18" charset="0"/>
              </a:rPr>
              <a:t>＋</a:t>
            </a:r>
            <a:r>
              <a:rPr lang="en-US" altLang="zh-CN" sz="2400">
                <a:solidFill>
                  <a:srgbClr val="000000"/>
                </a:solidFill>
                <a:ea typeface="宋体" pitchFamily="2" charset="-122"/>
                <a:cs typeface="Times New Roman" pitchFamily="18" charset="0"/>
              </a:rPr>
              <a:t>M2·T2·PUSH</a:t>
            </a:r>
            <a:r>
              <a:rPr lang="zh-CN" altLang="en-US" sz="2400">
                <a:solidFill>
                  <a:srgbClr val="000000"/>
                </a:solidFill>
                <a:latin typeface="宋体" pitchFamily="2" charset="-122"/>
                <a:ea typeface="宋体" pitchFamily="2" charset="-122"/>
                <a:cs typeface="Times New Roman" pitchFamily="18" charset="0"/>
              </a:rPr>
              <a:t>＋</a:t>
            </a:r>
            <a:r>
              <a:rPr lang="en-US" altLang="zh-CN" sz="2400">
                <a:solidFill>
                  <a:srgbClr val="000000"/>
                </a:solidFill>
                <a:ea typeface="宋体" pitchFamily="2" charset="-122"/>
                <a:cs typeface="Times New Roman" pitchFamily="18" charset="0"/>
              </a:rPr>
              <a:t>M2·T1·POP</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M2·(T2+T4)·CALL(</a:t>
            </a:r>
            <a:r>
              <a:rPr lang="zh-CN" altLang="en-US" sz="2400">
                <a:solidFill>
                  <a:srgbClr val="000000"/>
                </a:solidFill>
                <a:latin typeface="宋体" pitchFamily="2" charset="-122"/>
                <a:ea typeface="宋体" pitchFamily="2" charset="-122"/>
              </a:rPr>
              <a:t>间接寻址</a:t>
            </a:r>
            <a:r>
              <a:rPr lang="en-US" altLang="zh-CN" sz="2400">
                <a:solidFill>
                  <a:srgbClr val="000000"/>
                </a:solidFill>
                <a:ea typeface="宋体" pitchFamily="2" charset="-122"/>
              </a:rPr>
              <a:t>)</a:t>
            </a:r>
            <a:r>
              <a:rPr lang="zh-CN" altLang="en-US" sz="2400" smtClean="0">
                <a:solidFill>
                  <a:srgbClr val="000000"/>
                </a:solidFill>
                <a:latin typeface="宋体" pitchFamily="2" charset="-122"/>
                <a:ea typeface="宋体" pitchFamily="2" charset="-122"/>
              </a:rPr>
              <a:t>＋</a:t>
            </a:r>
            <a:r>
              <a:rPr lang="en-US" altLang="zh-CN" sz="2400" smtClean="0">
                <a:solidFill>
                  <a:srgbClr val="000000"/>
                </a:solidFill>
                <a:ea typeface="宋体" pitchFamily="2" charset="-122"/>
                <a:cs typeface="Times New Roman" pitchFamily="18" charset="0"/>
              </a:rPr>
              <a:t>M</a:t>
            </a:r>
            <a:r>
              <a:rPr lang="en-US" altLang="zh-CN" sz="2400" smtClean="0">
                <a:solidFill>
                  <a:srgbClr val="000000"/>
                </a:solidFill>
                <a:ea typeface="宋体" pitchFamily="2" charset="-122"/>
              </a:rPr>
              <a:t>2·T1·RET</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a:t>
            </a:r>
            <a:endParaRPr lang="zh-CN" altLang="en-US" sz="2400"/>
          </a:p>
          <a:p>
            <a:pPr lvl="1">
              <a:spcBef>
                <a:spcPct val="10000"/>
              </a:spcBef>
            </a:pPr>
            <a:r>
              <a:rPr lang="zh-CN" altLang="en-US" sz="2400"/>
              <a:t>一级时序</a:t>
            </a:r>
            <a:br>
              <a:rPr lang="zh-CN" altLang="en-US" sz="2400"/>
            </a:br>
            <a:r>
              <a:rPr lang="en-US" altLang="zh-CN" sz="2400">
                <a:solidFill>
                  <a:srgbClr val="000000"/>
                </a:solidFill>
                <a:ea typeface="宋体" pitchFamily="2" charset="-122"/>
              </a:rPr>
              <a:t>AR</a:t>
            </a:r>
            <a:r>
              <a:rPr lang="en-US" altLang="zh-CN" sz="2400" baseline="-30000">
                <a:solidFill>
                  <a:srgbClr val="000000"/>
                </a:solidFill>
                <a:ea typeface="宋体" pitchFamily="2" charset="-122"/>
              </a:rPr>
              <a:t>in</a:t>
            </a:r>
            <a:r>
              <a:rPr lang="zh-CN" altLang="en-US" sz="2400">
                <a:solidFill>
                  <a:srgbClr val="000000"/>
                </a:solidFill>
                <a:ea typeface="宋体" pitchFamily="2" charset="-122"/>
              </a:rPr>
              <a:t>＝</a:t>
            </a:r>
            <a:r>
              <a:rPr lang="en-US" altLang="zh-CN" sz="2400">
                <a:solidFill>
                  <a:srgbClr val="000000"/>
                </a:solidFill>
                <a:ea typeface="宋体" pitchFamily="2" charset="-122"/>
              </a:rPr>
              <a:t>T1</a:t>
            </a:r>
            <a:r>
              <a:rPr lang="zh-CN" altLang="en-US" sz="2400">
                <a:solidFill>
                  <a:srgbClr val="000000"/>
                </a:solidFill>
                <a:ea typeface="宋体" pitchFamily="2" charset="-122"/>
              </a:rPr>
              <a:t>＋</a:t>
            </a:r>
            <a:r>
              <a:rPr lang="en-US" altLang="zh-CN" sz="2400">
                <a:solidFill>
                  <a:srgbClr val="000000"/>
                </a:solidFill>
                <a:ea typeface="宋体" pitchFamily="2" charset="-122"/>
              </a:rPr>
              <a:t>T4·MOV(</a:t>
            </a:r>
            <a:r>
              <a:rPr lang="zh-CN" altLang="en-US" sz="2400">
                <a:solidFill>
                  <a:srgbClr val="000000"/>
                </a:solidFill>
                <a:ea typeface="宋体" pitchFamily="2" charset="-122"/>
              </a:rPr>
              <a:t>源操作数直接寻址</a:t>
            </a:r>
            <a:r>
              <a:rPr lang="en-US" altLang="zh-CN" sz="2400">
                <a:solidFill>
                  <a:srgbClr val="000000"/>
                </a:solidFill>
                <a:ea typeface="宋体" pitchFamily="2" charset="-122"/>
              </a:rPr>
              <a:t>+</a:t>
            </a:r>
            <a:r>
              <a:rPr lang="zh-CN" altLang="en-US" sz="2400">
                <a:solidFill>
                  <a:srgbClr val="000000"/>
                </a:solidFill>
                <a:ea typeface="宋体" pitchFamily="2" charset="-122"/>
              </a:rPr>
              <a:t>目的操作数寄存器间接寻址</a:t>
            </a:r>
            <a:r>
              <a:rPr lang="en-US" altLang="zh-CN" sz="2400">
                <a:solidFill>
                  <a:srgbClr val="000000"/>
                </a:solidFill>
                <a:ea typeface="宋体" pitchFamily="2" charset="-122"/>
              </a:rPr>
              <a:t>)</a:t>
            </a:r>
            <a:r>
              <a:rPr lang="zh-CN" altLang="en-US" sz="2400">
                <a:solidFill>
                  <a:srgbClr val="000000"/>
                </a:solidFill>
                <a:ea typeface="宋体" pitchFamily="2" charset="-122"/>
              </a:rPr>
              <a:t>＋</a:t>
            </a:r>
            <a:r>
              <a:rPr lang="en-US" altLang="zh-CN" sz="2400">
                <a:solidFill>
                  <a:srgbClr val="000000"/>
                </a:solidFill>
                <a:ea typeface="宋体" pitchFamily="2" charset="-122"/>
              </a:rPr>
              <a:t>(T4+T6) ·SUB(</a:t>
            </a:r>
            <a:r>
              <a:rPr lang="zh-CN" altLang="en-US" sz="2400">
                <a:solidFill>
                  <a:srgbClr val="000000"/>
                </a:solidFill>
                <a:ea typeface="宋体" pitchFamily="2" charset="-122"/>
              </a:rPr>
              <a:t>源操作数间接寻址</a:t>
            </a:r>
            <a:r>
              <a:rPr lang="en-US" altLang="zh-CN" sz="2400">
                <a:solidFill>
                  <a:srgbClr val="000000"/>
                </a:solidFill>
                <a:ea typeface="宋体" pitchFamily="2" charset="-122"/>
              </a:rPr>
              <a:t>)</a:t>
            </a:r>
            <a:r>
              <a:rPr lang="zh-CN" altLang="en-US" sz="2400">
                <a:solidFill>
                  <a:srgbClr val="000000"/>
                </a:solidFill>
                <a:ea typeface="宋体" pitchFamily="2" charset="-122"/>
              </a:rPr>
              <a:t>＋</a:t>
            </a:r>
            <a:r>
              <a:rPr lang="en-US" altLang="zh-CN" sz="2400">
                <a:solidFill>
                  <a:srgbClr val="0000FF"/>
                </a:solidFill>
                <a:ea typeface="宋体" pitchFamily="2" charset="-122"/>
              </a:rPr>
              <a:t>T4·(IN(</a:t>
            </a:r>
            <a:r>
              <a:rPr lang="zh-CN" altLang="en-US" sz="2400">
                <a:solidFill>
                  <a:srgbClr val="0000FF"/>
                </a:solidFill>
                <a:ea typeface="宋体" pitchFamily="2" charset="-122"/>
              </a:rPr>
              <a:t>直接寻址</a:t>
            </a:r>
            <a:r>
              <a:rPr lang="en-US" altLang="zh-CN" sz="2400">
                <a:solidFill>
                  <a:srgbClr val="0000FF"/>
                </a:solidFill>
                <a:ea typeface="宋体" pitchFamily="2" charset="-122"/>
              </a:rPr>
              <a:t>)+OUT(</a:t>
            </a:r>
            <a:r>
              <a:rPr lang="zh-CN" altLang="en-US" sz="2400">
                <a:solidFill>
                  <a:srgbClr val="0000FF"/>
                </a:solidFill>
                <a:ea typeface="宋体" pitchFamily="2" charset="-122"/>
              </a:rPr>
              <a:t>直接寻址</a:t>
            </a:r>
            <a:r>
              <a:rPr lang="en-US" altLang="zh-CN" sz="2400">
                <a:solidFill>
                  <a:srgbClr val="0000FF"/>
                </a:solidFill>
                <a:ea typeface="宋体" pitchFamily="2" charset="-122"/>
              </a:rPr>
              <a:t>))</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T5·PUSH</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T4·POP</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(T5+T7)·CALL(</a:t>
            </a:r>
            <a:r>
              <a:rPr lang="zh-CN" altLang="en-US" sz="2400">
                <a:solidFill>
                  <a:srgbClr val="000000"/>
                </a:solidFill>
                <a:latin typeface="宋体" pitchFamily="2" charset="-122"/>
                <a:ea typeface="宋体" pitchFamily="2" charset="-122"/>
              </a:rPr>
              <a:t>间接寻址</a:t>
            </a:r>
            <a:r>
              <a:rPr lang="en-US" altLang="zh-CN" sz="2400">
                <a:solidFill>
                  <a:srgbClr val="000000"/>
                </a:solidFill>
                <a:ea typeface="宋体" pitchFamily="2" charset="-122"/>
              </a:rPr>
              <a:t>)</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T4·RET</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a:t>
            </a:r>
            <a:r>
              <a:rPr lang="en-US" altLang="zh-CN" sz="2400"/>
              <a:t> </a:t>
            </a:r>
            <a:endParaRPr lang="zh-CN" altLang="en-US" sz="2400"/>
          </a:p>
        </p:txBody>
      </p:sp>
      <p:sp>
        <p:nvSpPr>
          <p:cNvPr id="1149957" name="Text Box 5"/>
          <p:cNvSpPr txBox="1">
            <a:spLocks noChangeArrowheads="1"/>
          </p:cNvSpPr>
          <p:nvPr/>
        </p:nvSpPr>
        <p:spPr bwMode="auto">
          <a:xfrm>
            <a:off x="5724525" y="188913"/>
            <a:ext cx="2087563" cy="547687"/>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50000"/>
              </a:spcBef>
            </a:pPr>
            <a:r>
              <a:rPr lang="en-US" altLang="zh-CN" sz="2800"/>
              <a:t>AR</a:t>
            </a:r>
            <a:r>
              <a:rPr lang="en-US" altLang="zh-CN" sz="2800" baseline="-25000"/>
              <a:t>in</a:t>
            </a:r>
            <a:r>
              <a:rPr lang="zh-CN" altLang="en-US" sz="2800"/>
              <a:t>信号：</a:t>
            </a:r>
          </a:p>
        </p:txBody>
      </p:sp>
      <p:sp>
        <p:nvSpPr>
          <p:cNvPr id="1149958" name="AutoShape 6">
            <a:hlinkClick r:id="rId2" action="ppaction://hlinksldjump" highlightClick="1"/>
          </p:cNvPr>
          <p:cNvSpPr>
            <a:spLocks noChangeArrowheads="1"/>
          </p:cNvSpPr>
          <p:nvPr/>
        </p:nvSpPr>
        <p:spPr bwMode="auto">
          <a:xfrm>
            <a:off x="6518275" y="5732463"/>
            <a:ext cx="2374900" cy="576262"/>
          </a:xfrm>
          <a:prstGeom prst="actionButtonBlank">
            <a:avLst/>
          </a:prstGeom>
          <a:solidFill>
            <a:srgbClr val="9999FF"/>
          </a:solidFill>
          <a:ln w="28575">
            <a:noFill/>
            <a:miter lim="800000"/>
            <a:headEnd/>
            <a:tailEnd/>
          </a:ln>
          <a:effectLst/>
        </p:spPr>
        <p:txBody>
          <a:bodyPr wrap="none" anchor="ctr"/>
          <a:lstStyle/>
          <a:p>
            <a:r>
              <a:rPr lang="en-US" altLang="zh-CN">
                <a:solidFill>
                  <a:schemeClr val="bg2"/>
                </a:solidFill>
              </a:rPr>
              <a:t>CPU</a:t>
            </a:r>
            <a:r>
              <a:rPr lang="zh-CN" altLang="en-US">
                <a:solidFill>
                  <a:schemeClr val="bg2"/>
                </a:solidFill>
              </a:rPr>
              <a:t>的时序信号</a:t>
            </a: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A0CA4DE-FB9F-43A3-9556-29CBA1E75083}" type="slidenum">
              <a:rPr lang="zh-CN" altLang="en-US"/>
              <a:pPr/>
              <a:t>58</a:t>
            </a:fld>
            <a:endParaRPr lang="en-US" altLang="zh-CN"/>
          </a:p>
        </p:txBody>
      </p:sp>
      <p:sp>
        <p:nvSpPr>
          <p:cNvPr id="1150978"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50979" name="Rectangle 3"/>
          <p:cNvSpPr>
            <a:spLocks noGrp="1" noChangeArrowheads="1"/>
          </p:cNvSpPr>
          <p:nvPr>
            <p:ph type="body" idx="1"/>
          </p:nvPr>
        </p:nvSpPr>
        <p:spPr>
          <a:xfrm>
            <a:off x="250825" y="549275"/>
            <a:ext cx="8785225" cy="5975350"/>
          </a:xfrm>
        </p:spPr>
        <p:txBody>
          <a:bodyPr/>
          <a:lstStyle/>
          <a:p>
            <a:pPr>
              <a:spcBef>
                <a:spcPct val="10000"/>
              </a:spcBef>
            </a:pPr>
            <a:r>
              <a:rPr lang="en-US" altLang="en-US">
                <a:ea typeface="宋体" pitchFamily="2" charset="-122"/>
              </a:rPr>
              <a:t>Mread</a:t>
            </a:r>
            <a:r>
              <a:rPr lang="zh-CN" altLang="en-US"/>
              <a:t>出现在：</a:t>
            </a:r>
          </a:p>
          <a:p>
            <a:pPr lvl="1">
              <a:spcBef>
                <a:spcPct val="10000"/>
              </a:spcBef>
            </a:pPr>
            <a:r>
              <a:rPr lang="zh-CN" altLang="en-US" sz="2400"/>
              <a:t>取指周期的</a:t>
            </a:r>
            <a:r>
              <a:rPr lang="en-US" altLang="zh-CN" sz="2400"/>
              <a:t>T2</a:t>
            </a:r>
            <a:r>
              <a:rPr lang="zh-CN" altLang="en-US" sz="2400"/>
              <a:t>节拍</a:t>
            </a:r>
          </a:p>
          <a:p>
            <a:pPr lvl="1">
              <a:spcBef>
                <a:spcPct val="10000"/>
              </a:spcBef>
            </a:pPr>
            <a:r>
              <a:rPr lang="zh-CN" altLang="en-US" sz="2400"/>
              <a:t>在指令 </a:t>
            </a:r>
            <a:r>
              <a:rPr lang="en-US" altLang="zh-CN" sz="2400">
                <a:solidFill>
                  <a:srgbClr val="CC0000"/>
                </a:solidFill>
              </a:rPr>
              <a:t>MOV R0,X</a:t>
            </a:r>
            <a:r>
              <a:rPr lang="en-US" altLang="zh-CN" sz="2400"/>
              <a:t> </a:t>
            </a:r>
            <a:r>
              <a:rPr lang="zh-CN" altLang="en-US" sz="2400"/>
              <a:t>执行周期的</a:t>
            </a:r>
            <a:r>
              <a:rPr lang="en-US" altLang="zh-CN" sz="2400">
                <a:solidFill>
                  <a:srgbClr val="0000FF"/>
                </a:solidFill>
              </a:rPr>
              <a:t>T2</a:t>
            </a:r>
            <a:r>
              <a:rPr lang="zh-CN" altLang="en-US" sz="2400"/>
              <a:t>节拍</a:t>
            </a:r>
          </a:p>
          <a:p>
            <a:pPr lvl="1">
              <a:spcBef>
                <a:spcPct val="10000"/>
              </a:spcBef>
            </a:pPr>
            <a:r>
              <a:rPr lang="zh-CN" altLang="en-US" sz="2400"/>
              <a:t>指令 </a:t>
            </a:r>
            <a:r>
              <a:rPr lang="en-US" altLang="zh-CN" sz="2400">
                <a:solidFill>
                  <a:srgbClr val="CC0000"/>
                </a:solidFill>
              </a:rPr>
              <a:t>SUB R0,(X)</a:t>
            </a:r>
            <a:r>
              <a:rPr lang="en-US" altLang="zh-CN" sz="2400"/>
              <a:t> </a:t>
            </a:r>
            <a:r>
              <a:rPr lang="zh-CN" altLang="en-US" sz="2400"/>
              <a:t>执行周期的</a:t>
            </a:r>
            <a:r>
              <a:rPr lang="en-US" altLang="zh-CN" sz="2400">
                <a:solidFill>
                  <a:srgbClr val="0000FF"/>
                </a:solidFill>
              </a:rPr>
              <a:t>T2</a:t>
            </a:r>
            <a:r>
              <a:rPr lang="zh-CN" altLang="en-US" sz="2400"/>
              <a:t>和</a:t>
            </a:r>
            <a:r>
              <a:rPr lang="en-US" altLang="zh-CN" sz="2400">
                <a:solidFill>
                  <a:srgbClr val="0000FF"/>
                </a:solidFill>
              </a:rPr>
              <a:t>T4</a:t>
            </a:r>
            <a:r>
              <a:rPr lang="zh-CN" altLang="en-US" sz="2400"/>
              <a:t>节拍</a:t>
            </a:r>
          </a:p>
          <a:p>
            <a:pPr lvl="1">
              <a:spcBef>
                <a:spcPct val="10000"/>
              </a:spcBef>
            </a:pPr>
            <a:r>
              <a:rPr lang="zh-CN" altLang="en-US" sz="2400"/>
              <a:t>指令 </a:t>
            </a:r>
            <a:r>
              <a:rPr lang="en-US" altLang="zh-CN" sz="2400">
                <a:solidFill>
                  <a:srgbClr val="CC0000"/>
                </a:solidFill>
              </a:rPr>
              <a:t>POP R0</a:t>
            </a:r>
            <a:r>
              <a:rPr lang="en-US" altLang="zh-CN" sz="2400"/>
              <a:t> </a:t>
            </a:r>
            <a:r>
              <a:rPr lang="zh-CN" altLang="en-US" sz="2400"/>
              <a:t>执行周期的</a:t>
            </a:r>
            <a:r>
              <a:rPr lang="en-US" altLang="zh-CN" sz="2400">
                <a:solidFill>
                  <a:srgbClr val="0000FF"/>
                </a:solidFill>
              </a:rPr>
              <a:t>T2</a:t>
            </a:r>
            <a:r>
              <a:rPr lang="zh-CN" altLang="en-US" sz="2400"/>
              <a:t>节拍</a:t>
            </a:r>
          </a:p>
          <a:p>
            <a:pPr lvl="1">
              <a:spcBef>
                <a:spcPct val="10000"/>
              </a:spcBef>
            </a:pPr>
            <a:r>
              <a:rPr lang="zh-CN" altLang="en-US" sz="2400"/>
              <a:t>指令 </a:t>
            </a:r>
            <a:r>
              <a:rPr lang="en-US" altLang="zh-CN" sz="2400">
                <a:solidFill>
                  <a:srgbClr val="CC0000"/>
                </a:solidFill>
              </a:rPr>
              <a:t>CALL (X)</a:t>
            </a:r>
            <a:r>
              <a:rPr lang="en-US" altLang="zh-CN" sz="2400"/>
              <a:t> </a:t>
            </a:r>
            <a:r>
              <a:rPr lang="zh-CN" altLang="en-US" sz="2400"/>
              <a:t>执行周期的</a:t>
            </a:r>
            <a:r>
              <a:rPr lang="en-US" altLang="zh-CN" sz="2400">
                <a:solidFill>
                  <a:srgbClr val="0000FF"/>
                </a:solidFill>
              </a:rPr>
              <a:t>T5</a:t>
            </a:r>
            <a:r>
              <a:rPr lang="zh-CN" altLang="en-US" sz="2400"/>
              <a:t>节拍</a:t>
            </a:r>
          </a:p>
          <a:p>
            <a:pPr lvl="1">
              <a:spcBef>
                <a:spcPct val="10000"/>
              </a:spcBef>
            </a:pPr>
            <a:r>
              <a:rPr lang="zh-CN" altLang="en-US" sz="2400"/>
              <a:t>指令 </a:t>
            </a:r>
            <a:r>
              <a:rPr lang="en-US" altLang="zh-CN" sz="2400">
                <a:solidFill>
                  <a:srgbClr val="CC0000"/>
                </a:solidFill>
              </a:rPr>
              <a:t>RET </a:t>
            </a:r>
            <a:r>
              <a:rPr lang="zh-CN" altLang="en-US" sz="2400"/>
              <a:t>执行周期的</a:t>
            </a:r>
            <a:r>
              <a:rPr lang="en-US" altLang="zh-CN" sz="2400">
                <a:solidFill>
                  <a:srgbClr val="0000FF"/>
                </a:solidFill>
              </a:rPr>
              <a:t>T2</a:t>
            </a:r>
            <a:r>
              <a:rPr lang="zh-CN" altLang="en-US" sz="2400"/>
              <a:t>节拍</a:t>
            </a:r>
          </a:p>
          <a:p>
            <a:pPr lvl="1">
              <a:spcBef>
                <a:spcPct val="10000"/>
              </a:spcBef>
            </a:pPr>
            <a:r>
              <a:rPr lang="en-US" altLang="zh-CN" sz="2400">
                <a:latin typeface="宋体"/>
                <a:ea typeface="宋体" pitchFamily="2" charset="-122"/>
              </a:rPr>
              <a:t>……</a:t>
            </a:r>
            <a:endParaRPr lang="zh-CN" altLang="en-US" sz="2400">
              <a:ea typeface="宋体" pitchFamily="2" charset="-122"/>
            </a:endParaRPr>
          </a:p>
          <a:p>
            <a:pPr>
              <a:spcBef>
                <a:spcPct val="10000"/>
              </a:spcBef>
            </a:pPr>
            <a:r>
              <a:rPr lang="zh-CN" altLang="en-US"/>
              <a:t>生成</a:t>
            </a:r>
            <a:r>
              <a:rPr lang="en-US" altLang="en-US">
                <a:ea typeface="宋体" pitchFamily="2" charset="-122"/>
              </a:rPr>
              <a:t>Mread</a:t>
            </a:r>
            <a:r>
              <a:rPr lang="zh-CN" altLang="en-US"/>
              <a:t>的逻辑表达式为：</a:t>
            </a:r>
          </a:p>
          <a:p>
            <a:pPr lvl="1"/>
            <a:r>
              <a:rPr lang="zh-CN" altLang="en-US" sz="2400"/>
              <a:t>两级时序：</a:t>
            </a:r>
            <a:br>
              <a:rPr lang="zh-CN" altLang="en-US" sz="2400"/>
            </a:br>
            <a:r>
              <a:rPr lang="en-US" altLang="zh-CN" sz="2400">
                <a:solidFill>
                  <a:srgbClr val="000000"/>
                </a:solidFill>
                <a:ea typeface="宋体" pitchFamily="2" charset="-122"/>
              </a:rPr>
              <a:t>Mread </a:t>
            </a:r>
            <a:r>
              <a:rPr lang="zh-CN" altLang="en-US" sz="2400">
                <a:solidFill>
                  <a:srgbClr val="000000"/>
                </a:solidFill>
                <a:ea typeface="宋体" pitchFamily="2" charset="-122"/>
              </a:rPr>
              <a:t>＝ </a:t>
            </a:r>
            <a:r>
              <a:rPr lang="en-US" altLang="zh-CN" sz="2400">
                <a:solidFill>
                  <a:srgbClr val="000000"/>
                </a:solidFill>
                <a:ea typeface="宋体" pitchFamily="2" charset="-122"/>
              </a:rPr>
              <a:t>M1·T2</a:t>
            </a:r>
            <a:r>
              <a:rPr lang="zh-CN" altLang="en-US" sz="2400">
                <a:solidFill>
                  <a:srgbClr val="000000"/>
                </a:solidFill>
                <a:ea typeface="宋体" pitchFamily="2" charset="-122"/>
              </a:rPr>
              <a:t>＋</a:t>
            </a:r>
            <a:r>
              <a:rPr lang="en-US" altLang="zh-CN" sz="2400">
                <a:solidFill>
                  <a:srgbClr val="000000"/>
                </a:solidFill>
                <a:ea typeface="宋体" pitchFamily="2" charset="-122"/>
              </a:rPr>
              <a:t>M2·T2·MOV(</a:t>
            </a:r>
            <a:r>
              <a:rPr lang="zh-CN" altLang="en-US" sz="2400">
                <a:solidFill>
                  <a:srgbClr val="000000"/>
                </a:solidFill>
                <a:ea typeface="宋体" pitchFamily="2" charset="-122"/>
              </a:rPr>
              <a:t>源操作数直接寻址</a:t>
            </a:r>
            <a:r>
              <a:rPr lang="en-US" altLang="zh-CN" sz="2400">
                <a:solidFill>
                  <a:srgbClr val="000000"/>
                </a:solidFill>
                <a:ea typeface="宋体" pitchFamily="2" charset="-122"/>
              </a:rPr>
              <a:t>)</a:t>
            </a:r>
            <a:br>
              <a:rPr lang="en-US" altLang="zh-CN" sz="2400">
                <a:solidFill>
                  <a:srgbClr val="000000"/>
                </a:solidFill>
                <a:ea typeface="宋体" pitchFamily="2" charset="-122"/>
              </a:rPr>
            </a:br>
            <a:r>
              <a:rPr lang="en-US" altLang="zh-CN" sz="2400">
                <a:solidFill>
                  <a:srgbClr val="000000"/>
                </a:solidFill>
                <a:ea typeface="宋体" pitchFamily="2" charset="-122"/>
              </a:rPr>
              <a:t>                 </a:t>
            </a:r>
            <a:r>
              <a:rPr lang="zh-CN" altLang="en-US" sz="2400">
                <a:solidFill>
                  <a:srgbClr val="000000"/>
                </a:solidFill>
                <a:ea typeface="宋体" pitchFamily="2" charset="-122"/>
              </a:rPr>
              <a:t>＋</a:t>
            </a:r>
            <a:r>
              <a:rPr lang="en-US" altLang="zh-CN" sz="2400">
                <a:solidFill>
                  <a:srgbClr val="000000"/>
                </a:solidFill>
                <a:ea typeface="宋体" pitchFamily="2" charset="-122"/>
              </a:rPr>
              <a:t>M2·(T2+T4) ·SUB(</a:t>
            </a:r>
            <a:r>
              <a:rPr lang="zh-CN" altLang="en-US" sz="2400">
                <a:solidFill>
                  <a:srgbClr val="000000"/>
                </a:solidFill>
                <a:ea typeface="宋体" pitchFamily="2" charset="-122"/>
              </a:rPr>
              <a:t>源操作数间接寻址</a:t>
            </a:r>
            <a:r>
              <a:rPr lang="en-US" altLang="zh-CN" sz="2400">
                <a:solidFill>
                  <a:srgbClr val="000000"/>
                </a:solidFill>
                <a:ea typeface="宋体" pitchFamily="2" charset="-122"/>
              </a:rPr>
              <a:t>)</a:t>
            </a:r>
            <a:br>
              <a:rPr lang="en-US" altLang="zh-CN" sz="2400">
                <a:solidFill>
                  <a:srgbClr val="000000"/>
                </a:solidFill>
                <a:ea typeface="宋体" pitchFamily="2" charset="-122"/>
              </a:rPr>
            </a:br>
            <a:r>
              <a:rPr lang="en-US" altLang="zh-CN" sz="2400">
                <a:solidFill>
                  <a:srgbClr val="000000"/>
                </a:solidFill>
                <a:ea typeface="宋体" pitchFamily="2" charset="-122"/>
              </a:rPr>
              <a:t>                 </a:t>
            </a:r>
            <a:r>
              <a:rPr lang="zh-CN" altLang="en-US" sz="2400">
                <a:solidFill>
                  <a:srgbClr val="000000"/>
                </a:solidFill>
                <a:latin typeface="宋体" pitchFamily="2" charset="-122"/>
                <a:ea typeface="宋体" pitchFamily="2" charset="-122"/>
                <a:cs typeface="Times New Roman" pitchFamily="18" charset="0"/>
              </a:rPr>
              <a:t>＋</a:t>
            </a:r>
            <a:r>
              <a:rPr lang="en-US" altLang="zh-CN" sz="2400">
                <a:solidFill>
                  <a:srgbClr val="000000"/>
                </a:solidFill>
                <a:ea typeface="宋体" pitchFamily="2" charset="-122"/>
                <a:cs typeface="Times New Roman" pitchFamily="18" charset="0"/>
              </a:rPr>
              <a:t>M2·T2·POP</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M2·T5·CALL(</a:t>
            </a:r>
            <a:r>
              <a:rPr lang="zh-CN" altLang="en-US" sz="2400">
                <a:solidFill>
                  <a:srgbClr val="000000"/>
                </a:solidFill>
                <a:latin typeface="宋体" pitchFamily="2" charset="-122"/>
                <a:ea typeface="宋体" pitchFamily="2" charset="-122"/>
              </a:rPr>
              <a:t>间接寻址</a:t>
            </a:r>
            <a:r>
              <a:rPr lang="en-US" altLang="zh-CN" sz="2400">
                <a:solidFill>
                  <a:srgbClr val="000000"/>
                </a:solidFill>
                <a:ea typeface="宋体" pitchFamily="2" charset="-122"/>
              </a:rPr>
              <a:t>)</a:t>
            </a:r>
            <a:r>
              <a:rPr lang="zh-CN" altLang="en-US" sz="2400">
                <a:solidFill>
                  <a:srgbClr val="000000"/>
                </a:solidFill>
                <a:latin typeface="宋体" pitchFamily="2" charset="-122"/>
                <a:ea typeface="宋体" pitchFamily="2" charset="-122"/>
              </a:rPr>
              <a:t> </a:t>
            </a:r>
            <a:br>
              <a:rPr lang="zh-CN" altLang="en-US" sz="2400">
                <a:solidFill>
                  <a:srgbClr val="000000"/>
                </a:solidFill>
                <a:latin typeface="宋体" pitchFamily="2" charset="-122"/>
                <a:ea typeface="宋体" pitchFamily="2" charset="-122"/>
              </a:rPr>
            </a:br>
            <a:r>
              <a:rPr lang="zh-CN" altLang="en-US" sz="2400">
                <a:solidFill>
                  <a:srgbClr val="000000"/>
                </a:solidFill>
                <a:ea typeface="宋体" pitchFamily="2" charset="-122"/>
              </a:rPr>
              <a:t>                 </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M2·T2·RET</a:t>
            </a:r>
            <a:r>
              <a:rPr lang="zh-CN" altLang="en-US" sz="2400">
                <a:solidFill>
                  <a:srgbClr val="000000"/>
                </a:solidFill>
                <a:latin typeface="宋体" pitchFamily="2" charset="-122"/>
                <a:ea typeface="宋体" pitchFamily="2" charset="-122"/>
              </a:rPr>
              <a:t>＋</a:t>
            </a:r>
            <a:r>
              <a:rPr lang="en-US" altLang="zh-CN" sz="2400">
                <a:solidFill>
                  <a:srgbClr val="000000"/>
                </a:solidFill>
                <a:ea typeface="宋体" pitchFamily="2" charset="-122"/>
              </a:rPr>
              <a:t>······</a:t>
            </a:r>
            <a:endParaRPr lang="zh-CN" altLang="en-US" sz="2400">
              <a:solidFill>
                <a:srgbClr val="000000"/>
              </a:solidFill>
              <a:ea typeface="宋体" pitchFamily="2" charset="-122"/>
            </a:endParaRPr>
          </a:p>
        </p:txBody>
      </p:sp>
      <p:sp>
        <p:nvSpPr>
          <p:cNvPr id="1150980" name="Text Box 4"/>
          <p:cNvSpPr txBox="1">
            <a:spLocks noChangeArrowheads="1"/>
          </p:cNvSpPr>
          <p:nvPr/>
        </p:nvSpPr>
        <p:spPr bwMode="auto">
          <a:xfrm>
            <a:off x="5724525" y="188913"/>
            <a:ext cx="2447925" cy="547687"/>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50000"/>
              </a:spcBef>
            </a:pPr>
            <a:r>
              <a:rPr lang="en-US" altLang="en-US" sz="2800"/>
              <a:t>Mread</a:t>
            </a:r>
            <a:r>
              <a:rPr lang="zh-CN" altLang="en-US" sz="2800"/>
              <a:t>信号：</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9CD4AD3-F8E8-4B86-B20C-7FCFA3C69121}" type="slidenum">
              <a:rPr lang="zh-CN" altLang="en-US"/>
              <a:pPr/>
              <a:t>59</a:t>
            </a:fld>
            <a:endParaRPr lang="en-US" altLang="zh-CN"/>
          </a:p>
        </p:txBody>
      </p:sp>
      <p:sp>
        <p:nvSpPr>
          <p:cNvPr id="1152002"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52003" name="Rectangle 3"/>
          <p:cNvSpPr>
            <a:spLocks noGrp="1" noChangeArrowheads="1"/>
          </p:cNvSpPr>
          <p:nvPr>
            <p:ph type="body" idx="1"/>
          </p:nvPr>
        </p:nvSpPr>
        <p:spPr>
          <a:xfrm>
            <a:off x="250825" y="549275"/>
            <a:ext cx="8785225" cy="5975350"/>
          </a:xfrm>
        </p:spPr>
        <p:txBody>
          <a:bodyPr/>
          <a:lstStyle/>
          <a:p>
            <a:pPr>
              <a:spcBef>
                <a:spcPct val="10000"/>
              </a:spcBef>
            </a:pPr>
            <a:r>
              <a:rPr lang="en-US" altLang="en-US">
                <a:ea typeface="宋体" pitchFamily="2" charset="-122"/>
              </a:rPr>
              <a:t>Mread</a:t>
            </a:r>
            <a:r>
              <a:rPr lang="zh-CN" altLang="en-US"/>
              <a:t>出现在：</a:t>
            </a:r>
          </a:p>
          <a:p>
            <a:pPr lvl="1">
              <a:spcBef>
                <a:spcPct val="10000"/>
              </a:spcBef>
            </a:pPr>
            <a:r>
              <a:rPr lang="zh-CN" altLang="en-US" sz="2400"/>
              <a:t>取指周期的</a:t>
            </a:r>
            <a:r>
              <a:rPr lang="en-US" altLang="zh-CN" sz="2400"/>
              <a:t>T2</a:t>
            </a:r>
            <a:r>
              <a:rPr lang="zh-CN" altLang="en-US" sz="2400"/>
              <a:t>节拍</a:t>
            </a:r>
          </a:p>
          <a:p>
            <a:pPr lvl="1">
              <a:spcBef>
                <a:spcPct val="10000"/>
              </a:spcBef>
            </a:pPr>
            <a:r>
              <a:rPr lang="zh-CN" altLang="en-US" sz="2400"/>
              <a:t>在指令 </a:t>
            </a:r>
            <a:r>
              <a:rPr lang="en-US" altLang="zh-CN" sz="2400">
                <a:solidFill>
                  <a:srgbClr val="CC0000"/>
                </a:solidFill>
              </a:rPr>
              <a:t>MOV R0,X</a:t>
            </a:r>
            <a:r>
              <a:rPr lang="en-US" altLang="zh-CN" sz="2400"/>
              <a:t> </a:t>
            </a:r>
            <a:r>
              <a:rPr lang="zh-CN" altLang="en-US" sz="2400"/>
              <a:t>执行周期的</a:t>
            </a:r>
            <a:r>
              <a:rPr lang="en-US" altLang="zh-CN" sz="2400">
                <a:solidFill>
                  <a:srgbClr val="0000FF"/>
                </a:solidFill>
              </a:rPr>
              <a:t>T2</a:t>
            </a:r>
            <a:r>
              <a:rPr lang="zh-CN" altLang="en-US" sz="2400"/>
              <a:t>节拍</a:t>
            </a:r>
          </a:p>
          <a:p>
            <a:pPr lvl="1">
              <a:spcBef>
                <a:spcPct val="10000"/>
              </a:spcBef>
            </a:pPr>
            <a:r>
              <a:rPr lang="zh-CN" altLang="en-US" sz="2400"/>
              <a:t>指令 </a:t>
            </a:r>
            <a:r>
              <a:rPr lang="en-US" altLang="zh-CN" sz="2400">
                <a:solidFill>
                  <a:srgbClr val="CC0000"/>
                </a:solidFill>
              </a:rPr>
              <a:t>SUB R0,(X)</a:t>
            </a:r>
            <a:r>
              <a:rPr lang="en-US" altLang="zh-CN" sz="2400"/>
              <a:t> </a:t>
            </a:r>
            <a:r>
              <a:rPr lang="zh-CN" altLang="en-US" sz="2400"/>
              <a:t>执行周期的</a:t>
            </a:r>
            <a:r>
              <a:rPr lang="en-US" altLang="zh-CN" sz="2400">
                <a:solidFill>
                  <a:srgbClr val="0000FF"/>
                </a:solidFill>
              </a:rPr>
              <a:t>T2</a:t>
            </a:r>
            <a:r>
              <a:rPr lang="zh-CN" altLang="en-US" sz="2400"/>
              <a:t>和</a:t>
            </a:r>
            <a:r>
              <a:rPr lang="en-US" altLang="zh-CN" sz="2400">
                <a:solidFill>
                  <a:srgbClr val="0000FF"/>
                </a:solidFill>
              </a:rPr>
              <a:t>T4</a:t>
            </a:r>
            <a:r>
              <a:rPr lang="zh-CN" altLang="en-US" sz="2400"/>
              <a:t>节拍</a:t>
            </a:r>
          </a:p>
          <a:p>
            <a:pPr lvl="1">
              <a:spcBef>
                <a:spcPct val="10000"/>
              </a:spcBef>
            </a:pPr>
            <a:r>
              <a:rPr lang="zh-CN" altLang="en-US" sz="2400"/>
              <a:t>指令 </a:t>
            </a:r>
            <a:r>
              <a:rPr lang="en-US" altLang="zh-CN" sz="2400">
                <a:solidFill>
                  <a:srgbClr val="CC0000"/>
                </a:solidFill>
              </a:rPr>
              <a:t>POP R0</a:t>
            </a:r>
            <a:r>
              <a:rPr lang="en-US" altLang="zh-CN" sz="2400"/>
              <a:t> </a:t>
            </a:r>
            <a:r>
              <a:rPr lang="zh-CN" altLang="en-US" sz="2400"/>
              <a:t>执行周期的</a:t>
            </a:r>
            <a:r>
              <a:rPr lang="en-US" altLang="zh-CN" sz="2400">
                <a:solidFill>
                  <a:srgbClr val="0000FF"/>
                </a:solidFill>
              </a:rPr>
              <a:t>T2</a:t>
            </a:r>
            <a:r>
              <a:rPr lang="zh-CN" altLang="en-US" sz="2400"/>
              <a:t>节拍</a:t>
            </a:r>
          </a:p>
          <a:p>
            <a:pPr lvl="1">
              <a:spcBef>
                <a:spcPct val="10000"/>
              </a:spcBef>
            </a:pPr>
            <a:r>
              <a:rPr lang="zh-CN" altLang="en-US" sz="2400"/>
              <a:t>指令 </a:t>
            </a:r>
            <a:r>
              <a:rPr lang="en-US" altLang="zh-CN" sz="2400">
                <a:solidFill>
                  <a:srgbClr val="CC0000"/>
                </a:solidFill>
              </a:rPr>
              <a:t>CALL (X)</a:t>
            </a:r>
            <a:r>
              <a:rPr lang="en-US" altLang="zh-CN" sz="2400"/>
              <a:t> </a:t>
            </a:r>
            <a:r>
              <a:rPr lang="zh-CN" altLang="en-US" sz="2400"/>
              <a:t>执行周期的</a:t>
            </a:r>
            <a:r>
              <a:rPr lang="en-US" altLang="zh-CN" sz="2400">
                <a:solidFill>
                  <a:srgbClr val="0000FF"/>
                </a:solidFill>
              </a:rPr>
              <a:t>T5</a:t>
            </a:r>
            <a:r>
              <a:rPr lang="zh-CN" altLang="en-US" sz="2400"/>
              <a:t>节拍</a:t>
            </a:r>
          </a:p>
          <a:p>
            <a:pPr lvl="1">
              <a:spcBef>
                <a:spcPct val="10000"/>
              </a:spcBef>
            </a:pPr>
            <a:r>
              <a:rPr lang="zh-CN" altLang="en-US" sz="2400"/>
              <a:t>指令 </a:t>
            </a:r>
            <a:r>
              <a:rPr lang="en-US" altLang="zh-CN" sz="2400">
                <a:solidFill>
                  <a:srgbClr val="CC0000"/>
                </a:solidFill>
              </a:rPr>
              <a:t>RET </a:t>
            </a:r>
            <a:r>
              <a:rPr lang="zh-CN" altLang="en-US" sz="2400"/>
              <a:t>执行周期的</a:t>
            </a:r>
            <a:r>
              <a:rPr lang="en-US" altLang="zh-CN" sz="2400">
                <a:solidFill>
                  <a:srgbClr val="0000FF"/>
                </a:solidFill>
              </a:rPr>
              <a:t>T2</a:t>
            </a:r>
            <a:r>
              <a:rPr lang="zh-CN" altLang="en-US" sz="2400"/>
              <a:t>节拍</a:t>
            </a:r>
          </a:p>
          <a:p>
            <a:pPr lvl="1">
              <a:spcBef>
                <a:spcPct val="10000"/>
              </a:spcBef>
            </a:pPr>
            <a:r>
              <a:rPr lang="en-US" altLang="zh-CN" sz="2400">
                <a:latin typeface="宋体"/>
                <a:ea typeface="宋体" pitchFamily="2" charset="-122"/>
              </a:rPr>
              <a:t>……</a:t>
            </a:r>
            <a:endParaRPr lang="zh-CN" altLang="en-US" sz="2400">
              <a:ea typeface="宋体" pitchFamily="2" charset="-122"/>
            </a:endParaRPr>
          </a:p>
          <a:p>
            <a:pPr>
              <a:spcBef>
                <a:spcPct val="10000"/>
              </a:spcBef>
            </a:pPr>
            <a:r>
              <a:rPr lang="zh-CN" altLang="en-US"/>
              <a:t>生成</a:t>
            </a:r>
            <a:r>
              <a:rPr lang="en-US" altLang="en-US">
                <a:ea typeface="宋体" pitchFamily="2" charset="-122"/>
              </a:rPr>
              <a:t>Mread</a:t>
            </a:r>
            <a:r>
              <a:rPr lang="zh-CN" altLang="en-US"/>
              <a:t>的逻辑表达式为：</a:t>
            </a:r>
          </a:p>
          <a:p>
            <a:pPr lvl="1"/>
            <a:r>
              <a:rPr lang="zh-CN" altLang="en-US" sz="2400"/>
              <a:t>一级时序：</a:t>
            </a:r>
            <a:br>
              <a:rPr lang="zh-CN" altLang="en-US" sz="2400"/>
            </a:br>
            <a:r>
              <a:rPr lang="en-US" altLang="zh-CN" sz="2400">
                <a:solidFill>
                  <a:srgbClr val="000000"/>
                </a:solidFill>
                <a:ea typeface="宋体" pitchFamily="2" charset="-122"/>
              </a:rPr>
              <a:t>Mread </a:t>
            </a:r>
            <a:r>
              <a:rPr lang="zh-CN" altLang="en-US" sz="2400">
                <a:solidFill>
                  <a:srgbClr val="000000"/>
                </a:solidFill>
                <a:ea typeface="宋体" pitchFamily="2" charset="-122"/>
              </a:rPr>
              <a:t>＝ </a:t>
            </a:r>
            <a:r>
              <a:rPr lang="en-US" altLang="zh-CN" sz="2400">
                <a:solidFill>
                  <a:srgbClr val="000000"/>
                </a:solidFill>
                <a:ea typeface="宋体" pitchFamily="2" charset="-122"/>
              </a:rPr>
              <a:t>T2</a:t>
            </a:r>
            <a:r>
              <a:rPr lang="zh-CN" altLang="en-US" sz="2400">
                <a:solidFill>
                  <a:srgbClr val="000000"/>
                </a:solidFill>
                <a:ea typeface="宋体" pitchFamily="2" charset="-122"/>
              </a:rPr>
              <a:t>＋</a:t>
            </a:r>
            <a:r>
              <a:rPr lang="en-US" altLang="zh-CN" sz="2400">
                <a:solidFill>
                  <a:srgbClr val="000000"/>
                </a:solidFill>
                <a:ea typeface="宋体" pitchFamily="2" charset="-122"/>
              </a:rPr>
              <a:t>T5·MOV(</a:t>
            </a:r>
            <a:r>
              <a:rPr lang="zh-CN" altLang="en-US" sz="2400">
                <a:solidFill>
                  <a:srgbClr val="000000"/>
                </a:solidFill>
                <a:ea typeface="宋体" pitchFamily="2" charset="-122"/>
              </a:rPr>
              <a:t>源操作数直接寻址</a:t>
            </a:r>
            <a:r>
              <a:rPr lang="en-US" altLang="zh-CN" sz="2400">
                <a:solidFill>
                  <a:srgbClr val="000000"/>
                </a:solidFill>
                <a:ea typeface="宋体" pitchFamily="2" charset="-122"/>
              </a:rPr>
              <a:t>)</a:t>
            </a:r>
            <a:br>
              <a:rPr lang="en-US" altLang="zh-CN" sz="2400">
                <a:solidFill>
                  <a:srgbClr val="000000"/>
                </a:solidFill>
                <a:ea typeface="宋体" pitchFamily="2" charset="-122"/>
              </a:rPr>
            </a:br>
            <a:r>
              <a:rPr lang="en-US" altLang="zh-CN" sz="2400">
                <a:solidFill>
                  <a:srgbClr val="000000"/>
                </a:solidFill>
                <a:ea typeface="宋体" pitchFamily="2" charset="-122"/>
              </a:rPr>
              <a:t>                 </a:t>
            </a:r>
            <a:r>
              <a:rPr lang="zh-CN" altLang="en-US" sz="2400">
                <a:solidFill>
                  <a:srgbClr val="000000"/>
                </a:solidFill>
                <a:ea typeface="宋体" pitchFamily="2" charset="-122"/>
              </a:rPr>
              <a:t>＋</a:t>
            </a:r>
            <a:r>
              <a:rPr lang="en-US" altLang="zh-CN" sz="2400">
                <a:solidFill>
                  <a:srgbClr val="000000"/>
                </a:solidFill>
                <a:ea typeface="宋体" pitchFamily="2" charset="-122"/>
              </a:rPr>
              <a:t>(T5+T7) ·SUB(</a:t>
            </a:r>
            <a:r>
              <a:rPr lang="zh-CN" altLang="en-US" sz="2400">
                <a:solidFill>
                  <a:srgbClr val="000000"/>
                </a:solidFill>
                <a:ea typeface="宋体" pitchFamily="2" charset="-122"/>
              </a:rPr>
              <a:t>源操作数间接寻址</a:t>
            </a:r>
            <a:r>
              <a:rPr lang="en-US" altLang="zh-CN" sz="2400">
                <a:solidFill>
                  <a:srgbClr val="000000"/>
                </a:solidFill>
                <a:ea typeface="宋体" pitchFamily="2" charset="-122"/>
              </a:rPr>
              <a:t>)</a:t>
            </a:r>
            <a:br>
              <a:rPr lang="en-US" altLang="zh-CN" sz="2400">
                <a:solidFill>
                  <a:srgbClr val="000000"/>
                </a:solidFill>
                <a:ea typeface="宋体" pitchFamily="2" charset="-122"/>
              </a:rPr>
            </a:br>
            <a:r>
              <a:rPr lang="en-US" altLang="zh-CN" sz="2400">
                <a:solidFill>
                  <a:srgbClr val="000000"/>
                </a:solidFill>
                <a:ea typeface="宋体" pitchFamily="2" charset="-122"/>
              </a:rPr>
              <a:t>                 </a:t>
            </a:r>
            <a:r>
              <a:rPr lang="zh-CN" altLang="en-US" sz="2400">
                <a:solidFill>
                  <a:srgbClr val="000000"/>
                </a:solidFill>
                <a:ea typeface="宋体" pitchFamily="2" charset="-122"/>
                <a:cs typeface="Times New Roman" pitchFamily="18" charset="0"/>
              </a:rPr>
              <a:t>＋</a:t>
            </a:r>
            <a:r>
              <a:rPr lang="en-US" altLang="zh-CN" sz="2400">
                <a:solidFill>
                  <a:srgbClr val="000000"/>
                </a:solidFill>
                <a:ea typeface="宋体" pitchFamily="2" charset="-122"/>
                <a:cs typeface="Times New Roman" pitchFamily="18" charset="0"/>
              </a:rPr>
              <a:t>T5·POP</a:t>
            </a:r>
            <a:r>
              <a:rPr lang="zh-CN" altLang="en-US" sz="2400">
                <a:solidFill>
                  <a:srgbClr val="000000"/>
                </a:solidFill>
                <a:ea typeface="宋体" pitchFamily="2" charset="-122"/>
              </a:rPr>
              <a:t>＋</a:t>
            </a:r>
            <a:r>
              <a:rPr lang="en-US" altLang="zh-CN" sz="2400">
                <a:solidFill>
                  <a:srgbClr val="000000"/>
                </a:solidFill>
                <a:ea typeface="宋体" pitchFamily="2" charset="-122"/>
              </a:rPr>
              <a:t>T8·CALL(</a:t>
            </a:r>
            <a:r>
              <a:rPr lang="zh-CN" altLang="en-US" sz="2400">
                <a:solidFill>
                  <a:srgbClr val="000000"/>
                </a:solidFill>
                <a:ea typeface="宋体" pitchFamily="2" charset="-122"/>
              </a:rPr>
              <a:t>间接寻址</a:t>
            </a:r>
            <a:r>
              <a:rPr lang="en-US" altLang="zh-CN" sz="2400">
                <a:solidFill>
                  <a:srgbClr val="000000"/>
                </a:solidFill>
                <a:ea typeface="宋体" pitchFamily="2" charset="-122"/>
              </a:rPr>
              <a:t>)</a:t>
            </a:r>
            <a:br>
              <a:rPr lang="en-US" altLang="zh-CN" sz="2400">
                <a:solidFill>
                  <a:srgbClr val="000000"/>
                </a:solidFill>
                <a:ea typeface="宋体" pitchFamily="2" charset="-122"/>
              </a:rPr>
            </a:br>
            <a:r>
              <a:rPr lang="en-US" altLang="zh-CN" sz="2400">
                <a:solidFill>
                  <a:srgbClr val="000000"/>
                </a:solidFill>
                <a:ea typeface="宋体" pitchFamily="2" charset="-122"/>
              </a:rPr>
              <a:t>                 </a:t>
            </a:r>
            <a:r>
              <a:rPr lang="zh-CN" altLang="en-US" sz="2400">
                <a:solidFill>
                  <a:srgbClr val="000000"/>
                </a:solidFill>
                <a:ea typeface="宋体" pitchFamily="2" charset="-122"/>
              </a:rPr>
              <a:t>＋</a:t>
            </a:r>
            <a:r>
              <a:rPr lang="en-US" altLang="zh-CN" sz="2400">
                <a:solidFill>
                  <a:srgbClr val="000000"/>
                </a:solidFill>
                <a:ea typeface="宋体" pitchFamily="2" charset="-122"/>
              </a:rPr>
              <a:t>T5·RET</a:t>
            </a:r>
            <a:r>
              <a:rPr lang="zh-CN" altLang="en-US" sz="2400">
                <a:solidFill>
                  <a:srgbClr val="000000"/>
                </a:solidFill>
                <a:ea typeface="宋体" pitchFamily="2" charset="-122"/>
              </a:rPr>
              <a:t>＋</a:t>
            </a:r>
            <a:r>
              <a:rPr lang="en-US" altLang="zh-CN" sz="2400">
                <a:solidFill>
                  <a:srgbClr val="000000"/>
                </a:solidFill>
                <a:ea typeface="宋体" pitchFamily="2" charset="-122"/>
              </a:rPr>
              <a:t>······ </a:t>
            </a:r>
            <a:endParaRPr lang="zh-CN" altLang="en-US" sz="2400">
              <a:solidFill>
                <a:srgbClr val="000000"/>
              </a:solidFill>
              <a:ea typeface="宋体" pitchFamily="2" charset="-122"/>
            </a:endParaRPr>
          </a:p>
        </p:txBody>
      </p:sp>
      <p:sp>
        <p:nvSpPr>
          <p:cNvPr id="1152004" name="Text Box 4"/>
          <p:cNvSpPr txBox="1">
            <a:spLocks noChangeArrowheads="1"/>
          </p:cNvSpPr>
          <p:nvPr/>
        </p:nvSpPr>
        <p:spPr bwMode="auto">
          <a:xfrm>
            <a:off x="5724525" y="188913"/>
            <a:ext cx="2447925" cy="547687"/>
          </a:xfrm>
          <a:prstGeom prst="rect">
            <a:avLst/>
          </a:prstGeom>
          <a:solidFill>
            <a:srgbClr val="FFFF99"/>
          </a:solidFill>
          <a:ln w="28575" algn="ctr">
            <a:solidFill>
              <a:schemeClr val="hlink"/>
            </a:solidFill>
            <a:miter lim="800000"/>
            <a:headEnd/>
            <a:tailEnd type="none" w="med" len="lg"/>
          </a:ln>
          <a:effectLst>
            <a:outerShdw dist="107763" dir="2700000" algn="ctr" rotWithShape="0">
              <a:schemeClr val="bg2">
                <a:alpha val="50000"/>
              </a:schemeClr>
            </a:outerShdw>
          </a:effectLst>
        </p:spPr>
        <p:txBody>
          <a:bodyPr>
            <a:spAutoFit/>
          </a:bodyPr>
          <a:lstStyle/>
          <a:p>
            <a:pPr algn="l">
              <a:spcBef>
                <a:spcPct val="50000"/>
              </a:spcBef>
            </a:pPr>
            <a:r>
              <a:rPr lang="en-US" altLang="en-US" sz="2800"/>
              <a:t>Mread</a:t>
            </a:r>
            <a:r>
              <a:rPr lang="zh-CN" altLang="en-US" sz="2800"/>
              <a:t>信号：</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E0A1A6E4-E7A8-4907-B9D8-CF4B0A7F08F0}" type="slidenum">
              <a:rPr lang="zh-CN" altLang="en-US"/>
              <a:pPr/>
              <a:t>6</a:t>
            </a:fld>
            <a:endParaRPr lang="en-US" altLang="zh-CN"/>
          </a:p>
        </p:txBody>
      </p:sp>
      <p:sp>
        <p:nvSpPr>
          <p:cNvPr id="1100802" name="Rectangle 2"/>
          <p:cNvSpPr>
            <a:spLocks noGrp="1" noChangeArrowheads="1"/>
          </p:cNvSpPr>
          <p:nvPr>
            <p:ph type="title"/>
          </p:nvPr>
        </p:nvSpPr>
        <p:spPr/>
        <p:txBody>
          <a:bodyPr/>
          <a:lstStyle/>
          <a:p>
            <a:r>
              <a:rPr lang="en-US" altLang="zh-CN"/>
              <a:t>6.1.1 </a:t>
            </a:r>
            <a:r>
              <a:rPr lang="en-US" altLang="zh-CN" sz="3200"/>
              <a:t>CPU</a:t>
            </a:r>
            <a:r>
              <a:rPr lang="zh-CN" altLang="en-US" b="0"/>
              <a:t>的功能与结构</a:t>
            </a:r>
          </a:p>
        </p:txBody>
      </p:sp>
      <p:sp>
        <p:nvSpPr>
          <p:cNvPr id="1100803" name="Rectangle 3"/>
          <p:cNvSpPr>
            <a:spLocks noGrp="1" noChangeArrowheads="1"/>
          </p:cNvSpPr>
          <p:nvPr>
            <p:ph type="body" idx="1"/>
          </p:nvPr>
        </p:nvSpPr>
        <p:spPr>
          <a:xfrm>
            <a:off x="323850" y="692696"/>
            <a:ext cx="3384550" cy="3816350"/>
          </a:xfrm>
        </p:spPr>
        <p:txBody>
          <a:bodyPr/>
          <a:lstStyle/>
          <a:p>
            <a:pPr>
              <a:buFont typeface="Wingdings" pitchFamily="2" charset="2"/>
              <a:buNone/>
            </a:pPr>
            <a:r>
              <a:rPr lang="en-US" altLang="zh-CN">
                <a:solidFill>
                  <a:srgbClr val="0000FF"/>
                </a:solidFill>
                <a:latin typeface="Arial" charset="0"/>
                <a:ea typeface="黑体" pitchFamily="2" charset="-122"/>
              </a:rPr>
              <a:t>CPU</a:t>
            </a:r>
            <a:r>
              <a:rPr lang="zh-CN" altLang="en-US">
                <a:solidFill>
                  <a:srgbClr val="0000FF"/>
                </a:solidFill>
                <a:latin typeface="Arial" charset="0"/>
                <a:ea typeface="黑体" pitchFamily="2" charset="-122"/>
              </a:rPr>
              <a:t>的</a:t>
            </a:r>
            <a:r>
              <a:rPr lang="zh-CN" altLang="en-US">
                <a:solidFill>
                  <a:srgbClr val="CC0000"/>
                </a:solidFill>
                <a:latin typeface="Arial" charset="0"/>
                <a:ea typeface="黑体" pitchFamily="2" charset="-122"/>
              </a:rPr>
              <a:t>功能需求</a:t>
            </a:r>
            <a:r>
              <a:rPr lang="zh-CN" altLang="en-US">
                <a:solidFill>
                  <a:srgbClr val="0000FF"/>
                </a:solidFill>
                <a:latin typeface="Arial" charset="0"/>
                <a:ea typeface="黑体" pitchFamily="2" charset="-122"/>
              </a:rPr>
              <a:t>：</a:t>
            </a:r>
          </a:p>
          <a:p>
            <a:r>
              <a:rPr lang="zh-CN" altLang="en-US"/>
              <a:t>操作（操作码）</a:t>
            </a:r>
          </a:p>
          <a:p>
            <a:r>
              <a:rPr lang="zh-CN" altLang="en-US"/>
              <a:t>寻址方式</a:t>
            </a:r>
          </a:p>
          <a:p>
            <a:r>
              <a:rPr lang="zh-CN" altLang="en-US"/>
              <a:t>寄存器</a:t>
            </a:r>
          </a:p>
          <a:p>
            <a:r>
              <a:rPr lang="en-US" altLang="zh-CN"/>
              <a:t>I/O</a:t>
            </a:r>
            <a:r>
              <a:rPr lang="zh-CN" altLang="en-US"/>
              <a:t>模块接口</a:t>
            </a:r>
          </a:p>
          <a:p>
            <a:r>
              <a:rPr lang="zh-CN" altLang="en-US"/>
              <a:t>存储器模块接口</a:t>
            </a:r>
          </a:p>
          <a:p>
            <a:r>
              <a:rPr lang="zh-CN" altLang="en-US"/>
              <a:t>中断处理机构</a:t>
            </a:r>
          </a:p>
        </p:txBody>
      </p:sp>
      <p:sp>
        <p:nvSpPr>
          <p:cNvPr id="1100804" name="Rectangle 4"/>
          <p:cNvSpPr>
            <a:spLocks noChangeArrowheads="1"/>
          </p:cNvSpPr>
          <p:nvPr/>
        </p:nvSpPr>
        <p:spPr bwMode="auto">
          <a:xfrm>
            <a:off x="3852863" y="692696"/>
            <a:ext cx="5111750" cy="3744913"/>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0000FF"/>
                </a:solidFill>
                <a:latin typeface="Arial" charset="0"/>
                <a:ea typeface="黑体" pitchFamily="2" charset="-122"/>
              </a:rPr>
              <a:t>CPU</a:t>
            </a:r>
            <a:r>
              <a:rPr lang="zh-CN" altLang="en-US" sz="2800">
                <a:solidFill>
                  <a:srgbClr val="0000FF"/>
                </a:solidFill>
                <a:latin typeface="Arial" charset="0"/>
                <a:ea typeface="黑体" pitchFamily="2" charset="-122"/>
              </a:rPr>
              <a:t>的</a:t>
            </a:r>
            <a:r>
              <a:rPr lang="zh-CN" altLang="en-US" sz="2800">
                <a:solidFill>
                  <a:srgbClr val="CC0000"/>
                </a:solidFill>
                <a:latin typeface="Arial" charset="0"/>
                <a:ea typeface="黑体" pitchFamily="2" charset="-122"/>
              </a:rPr>
              <a:t>组成</a:t>
            </a:r>
            <a:r>
              <a:rPr lang="zh-CN" altLang="en-US" sz="2800">
                <a:solidFill>
                  <a:srgbClr val="0000FF"/>
                </a:solidFill>
                <a:latin typeface="Arial" charset="0"/>
                <a:ea typeface="黑体" pitchFamily="2" charset="-122"/>
              </a:rPr>
              <a:t>：</a:t>
            </a:r>
          </a:p>
          <a:p>
            <a:pPr marL="342900" indent="-342900" algn="l">
              <a:spcBef>
                <a:spcPct val="20000"/>
              </a:spcBef>
              <a:buClr>
                <a:schemeClr val="bg2"/>
              </a:buClr>
              <a:buSzPct val="75000"/>
              <a:buFont typeface="Wingdings" pitchFamily="2" charset="2"/>
              <a:buChar char="n"/>
            </a:pPr>
            <a:r>
              <a:rPr lang="zh-CN" altLang="en-US" sz="2800">
                <a:solidFill>
                  <a:srgbClr val="CC0066"/>
                </a:solidFill>
                <a:ea typeface="楷体_GB2312" pitchFamily="49" charset="-122"/>
              </a:rPr>
              <a:t>数据通路</a:t>
            </a:r>
            <a:r>
              <a:rPr lang="en-US" altLang="zh-CN" sz="2800">
                <a:solidFill>
                  <a:srgbClr val="CC0066"/>
                </a:solidFill>
                <a:ea typeface="楷体_GB2312" pitchFamily="49" charset="-122"/>
              </a:rPr>
              <a:t>DP</a:t>
            </a:r>
            <a:r>
              <a:rPr lang="zh-CN" altLang="en-US" sz="2800">
                <a:ea typeface="楷体_GB2312" pitchFamily="49" charset="-122"/>
              </a:rPr>
              <a:t>（</a:t>
            </a:r>
            <a:r>
              <a:rPr lang="en-US" altLang="zh-CN" sz="2800">
                <a:ea typeface="楷体_GB2312" pitchFamily="49" charset="-122"/>
              </a:rPr>
              <a:t>datapath</a:t>
            </a:r>
            <a:r>
              <a:rPr lang="zh-CN" altLang="en-US" sz="2800">
                <a:ea typeface="楷体_GB2312" pitchFamily="49" charset="-122"/>
              </a:rPr>
              <a:t>）</a:t>
            </a:r>
            <a:br>
              <a:rPr lang="zh-CN" altLang="en-US" sz="2800">
                <a:ea typeface="楷体_GB2312" pitchFamily="49" charset="-122"/>
              </a:rPr>
            </a:br>
            <a:r>
              <a:rPr lang="zh-CN" altLang="en-US" sz="2800">
                <a:ea typeface="楷体_GB2312" pitchFamily="49" charset="-122"/>
              </a:rPr>
              <a:t>存储单元</a:t>
            </a:r>
            <a:r>
              <a:rPr lang="en-US" altLang="zh-CN" sz="2800">
                <a:ea typeface="楷体_GB2312" pitchFamily="49" charset="-122"/>
              </a:rPr>
              <a:t>/</a:t>
            </a:r>
            <a:r>
              <a:rPr lang="zh-CN" altLang="en-US" sz="2800">
                <a:ea typeface="楷体_GB2312" pitchFamily="49" charset="-122"/>
              </a:rPr>
              <a:t>寄存器组</a:t>
            </a:r>
            <a:r>
              <a:rPr lang="zh-CN" altLang="en-US" sz="2800">
                <a:ea typeface="楷体_GB2312" pitchFamily="49" charset="-122"/>
                <a:sym typeface="Wingdings" pitchFamily="2" charset="2"/>
              </a:rPr>
              <a:t></a:t>
            </a:r>
            <a:r>
              <a:rPr lang="en-US" altLang="zh-CN" sz="2800">
                <a:ea typeface="楷体_GB2312" pitchFamily="49" charset="-122"/>
              </a:rPr>
              <a:t>ALU</a:t>
            </a:r>
            <a:endParaRPr lang="zh-CN" altLang="en-US" sz="2800">
              <a:ea typeface="楷体_GB2312" pitchFamily="49" charset="-122"/>
            </a:endParaRPr>
          </a:p>
          <a:p>
            <a:pPr marL="342900" indent="-342900" algn="l">
              <a:spcBef>
                <a:spcPct val="20000"/>
              </a:spcBef>
              <a:buClr>
                <a:schemeClr val="bg2"/>
              </a:buClr>
              <a:buSzPct val="75000"/>
              <a:buFont typeface="Wingdings" pitchFamily="2" charset="2"/>
              <a:buChar char="n"/>
            </a:pPr>
            <a:r>
              <a:rPr lang="zh-CN" altLang="en-US" sz="2800">
                <a:solidFill>
                  <a:srgbClr val="CC0066"/>
                </a:solidFill>
                <a:ea typeface="楷体_GB2312" pitchFamily="49" charset="-122"/>
              </a:rPr>
              <a:t>控制单元</a:t>
            </a:r>
            <a:r>
              <a:rPr lang="en-US" altLang="zh-CN" sz="2800">
                <a:solidFill>
                  <a:srgbClr val="CC0066"/>
                </a:solidFill>
                <a:ea typeface="楷体_GB2312" pitchFamily="49" charset="-122"/>
              </a:rPr>
              <a:t>CU</a:t>
            </a:r>
            <a:r>
              <a:rPr lang="zh-CN" altLang="en-US" sz="2800">
                <a:ea typeface="楷体_GB2312" pitchFamily="49" charset="-122"/>
              </a:rPr>
              <a:t>（</a:t>
            </a:r>
            <a:r>
              <a:rPr lang="en-US" altLang="zh-CN" sz="2800">
                <a:ea typeface="楷体_GB2312" pitchFamily="49" charset="-122"/>
              </a:rPr>
              <a:t>control unit</a:t>
            </a:r>
            <a:r>
              <a:rPr lang="zh-CN" altLang="en-US" sz="2800">
                <a:ea typeface="楷体_GB2312" pitchFamily="49" charset="-122"/>
              </a:rPr>
              <a:t>，即控制器）：负责进行顺序操作，并确保适当的数据在适当的时刻出现在需要它的地方。</a:t>
            </a:r>
            <a:endParaRPr lang="en-US" altLang="zh-CN" sz="2800">
              <a:ea typeface="楷体_GB2312" pitchFamily="49" charset="-122"/>
            </a:endParaRPr>
          </a:p>
        </p:txBody>
      </p:sp>
      <p:sp>
        <p:nvSpPr>
          <p:cNvPr id="1100805" name="Rectangle 5"/>
          <p:cNvSpPr>
            <a:spLocks noChangeArrowheads="1"/>
          </p:cNvSpPr>
          <p:nvPr/>
        </p:nvSpPr>
        <p:spPr bwMode="auto">
          <a:xfrm>
            <a:off x="395536" y="4725144"/>
            <a:ext cx="8640514" cy="1584176"/>
          </a:xfrm>
          <a:prstGeom prst="rect">
            <a:avLst/>
          </a:prstGeom>
          <a:noFill/>
          <a:ln w="9525">
            <a:noFill/>
            <a:miter lim="800000"/>
            <a:headEnd/>
            <a:tailEnd/>
          </a:ln>
          <a:effectLst/>
        </p:spPr>
        <p:txBody>
          <a:bodyPr wrap="none"/>
          <a:lstStyle/>
          <a:p>
            <a:pPr algn="l">
              <a:spcBef>
                <a:spcPct val="20000"/>
              </a:spcBef>
              <a:buClr>
                <a:schemeClr val="bg2"/>
              </a:buClr>
              <a:buSzPct val="75000"/>
              <a:buFont typeface="Wingdings" pitchFamily="2" charset="2"/>
              <a:buNone/>
            </a:pPr>
            <a:r>
              <a:rPr lang="en-US" altLang="zh-CN" sz="2800">
                <a:solidFill>
                  <a:srgbClr val="0000FF"/>
                </a:solidFill>
                <a:latin typeface="Arial" charset="0"/>
                <a:ea typeface="黑体" pitchFamily="2" charset="-122"/>
              </a:rPr>
              <a:t>CPU</a:t>
            </a:r>
            <a:r>
              <a:rPr lang="zh-CN" altLang="en-US" sz="2800">
                <a:solidFill>
                  <a:srgbClr val="0000FF"/>
                </a:solidFill>
                <a:latin typeface="Arial" charset="0"/>
                <a:ea typeface="黑体" pitchFamily="2" charset="-122"/>
              </a:rPr>
              <a:t>的</a:t>
            </a:r>
            <a:r>
              <a:rPr lang="zh-CN" altLang="en-US" sz="2800">
                <a:solidFill>
                  <a:srgbClr val="CC0000"/>
                </a:solidFill>
                <a:latin typeface="Arial" charset="0"/>
                <a:ea typeface="黑体" pitchFamily="2" charset="-122"/>
              </a:rPr>
              <a:t>任务</a:t>
            </a:r>
            <a:r>
              <a:rPr lang="zh-CN" altLang="en-US" sz="2800" smtClean="0">
                <a:solidFill>
                  <a:srgbClr val="0000FF"/>
                </a:solidFill>
                <a:latin typeface="Arial" charset="0"/>
                <a:ea typeface="黑体" pitchFamily="2" charset="-122"/>
              </a:rPr>
              <a:t>：</a:t>
            </a:r>
            <a:endParaRPr lang="en-US" altLang="zh-CN" sz="2800" smtClean="0">
              <a:solidFill>
                <a:srgbClr val="0000FF"/>
              </a:solidFill>
              <a:latin typeface="Arial" charset="0"/>
              <a:ea typeface="黑体" pitchFamily="2" charset="-122"/>
            </a:endParaRPr>
          </a:p>
          <a:p>
            <a:pPr algn="l">
              <a:spcBef>
                <a:spcPct val="20000"/>
              </a:spcBef>
              <a:buClr>
                <a:schemeClr val="bg2"/>
              </a:buClr>
              <a:buSzPct val="75000"/>
              <a:buFont typeface="Wingdings" pitchFamily="2" charset="2"/>
              <a:buNone/>
            </a:pPr>
            <a:r>
              <a:rPr lang="en-US" altLang="zh-CN" sz="2800" smtClean="0">
                <a:ea typeface="楷体_GB2312" pitchFamily="49" charset="-122"/>
              </a:rPr>
              <a:t>1. </a:t>
            </a:r>
            <a:r>
              <a:rPr lang="zh-CN" altLang="en-US" sz="2800" smtClean="0">
                <a:ea typeface="楷体_GB2312" pitchFamily="49" charset="-122"/>
              </a:rPr>
              <a:t>取</a:t>
            </a:r>
            <a:r>
              <a:rPr lang="zh-CN" altLang="en-US" sz="2800">
                <a:ea typeface="楷体_GB2312" pitchFamily="49" charset="-122"/>
              </a:rPr>
              <a:t>指令、译码指令、完成指定顺序的操作</a:t>
            </a:r>
            <a:r>
              <a:rPr lang="zh-CN" altLang="en-US" sz="2800" smtClean="0">
                <a:ea typeface="楷体_GB2312" pitchFamily="49" charset="-122"/>
              </a:rPr>
              <a:t>。</a:t>
            </a:r>
            <a:endParaRPr lang="en-US" altLang="zh-CN" sz="2800" smtClean="0">
              <a:ea typeface="楷体_GB2312" pitchFamily="49" charset="-122"/>
            </a:endParaRPr>
          </a:p>
          <a:p>
            <a:pPr algn="l">
              <a:spcBef>
                <a:spcPct val="20000"/>
              </a:spcBef>
              <a:buClr>
                <a:schemeClr val="bg2"/>
              </a:buClr>
              <a:buSzPct val="75000"/>
              <a:buFont typeface="Wingdings" pitchFamily="2" charset="2"/>
              <a:buNone/>
            </a:pPr>
            <a:r>
              <a:rPr lang="en-US" altLang="zh-CN" sz="2800" smtClean="0">
                <a:ea typeface="楷体_GB2312" pitchFamily="49" charset="-122"/>
              </a:rPr>
              <a:t>2. </a:t>
            </a:r>
            <a:r>
              <a:rPr lang="zh-CN" altLang="en-US" sz="2800" smtClean="0">
                <a:ea typeface="楷体_GB2312" pitchFamily="49" charset="-122"/>
              </a:rPr>
              <a:t>确定指令的执行顺序。</a:t>
            </a:r>
            <a:endParaRPr lang="en-US" altLang="zh-CN" sz="2800">
              <a:ea typeface="楷体_GB2312" pitchFamily="49" charset="-122"/>
            </a:endParaRPr>
          </a:p>
        </p:txBody>
      </p:sp>
      <p:sp>
        <p:nvSpPr>
          <p:cNvPr id="1100807" name="Line 7"/>
          <p:cNvSpPr>
            <a:spLocks noChangeShapeType="1"/>
          </p:cNvSpPr>
          <p:nvPr/>
        </p:nvSpPr>
        <p:spPr bwMode="auto">
          <a:xfrm>
            <a:off x="395288" y="4437609"/>
            <a:ext cx="8137525" cy="0"/>
          </a:xfrm>
          <a:prstGeom prst="line">
            <a:avLst/>
          </a:prstGeom>
          <a:noFill/>
          <a:ln w="76200" cmpd="tri">
            <a:solidFill>
              <a:srgbClr val="6699FF"/>
            </a:solidFill>
            <a:round/>
            <a:headEnd/>
            <a:tailEnd type="none" w="med" len="lg"/>
          </a:ln>
          <a:effectLst/>
        </p:spPr>
        <p:txBody>
          <a:bodyPr>
            <a:spAutoFit/>
          </a:bodyPr>
          <a:lstStyle/>
          <a:p>
            <a:endParaRPr lang="zh-CN" altLang="en-US"/>
          </a:p>
        </p:txBody>
      </p:sp>
      <p:sp>
        <p:nvSpPr>
          <p:cNvPr id="1100808" name="AutoShape 8"/>
          <p:cNvSpPr>
            <a:spLocks noChangeArrowheads="1"/>
          </p:cNvSpPr>
          <p:nvPr/>
        </p:nvSpPr>
        <p:spPr bwMode="auto">
          <a:xfrm rot="5400000">
            <a:off x="3527425" y="4726534"/>
            <a:ext cx="720725" cy="358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algn="ctr">
            <a:noFill/>
            <a:miter lim="800000"/>
            <a:headEnd/>
            <a:tailEnd type="none" w="med" len="lg"/>
          </a:ln>
          <a:effectLst/>
        </p:spPr>
        <p:txBody>
          <a:bodyPr wrap="none" anchor="ctr">
            <a:noAutofit/>
          </a:bodyPr>
          <a:lstStyle/>
          <a:p>
            <a:endParaRPr lang="zh-CN" altLang="en-US"/>
          </a:p>
        </p:txBody>
      </p:sp>
      <p:sp>
        <p:nvSpPr>
          <p:cNvPr id="1100809" name="Line 9"/>
          <p:cNvSpPr>
            <a:spLocks noChangeShapeType="1"/>
          </p:cNvSpPr>
          <p:nvPr/>
        </p:nvSpPr>
        <p:spPr bwMode="auto">
          <a:xfrm>
            <a:off x="3851275" y="765721"/>
            <a:ext cx="0" cy="3671888"/>
          </a:xfrm>
          <a:prstGeom prst="line">
            <a:avLst/>
          </a:prstGeom>
          <a:noFill/>
          <a:ln w="76200" cmpd="tri">
            <a:solidFill>
              <a:srgbClr val="6699FF"/>
            </a:solidFill>
            <a:round/>
            <a:headEnd/>
            <a:tailEnd type="none" w="med" len="lg"/>
          </a:ln>
          <a:effectLst/>
        </p:spPr>
        <p:txBody>
          <a:bodyPr>
            <a:spAutoFit/>
          </a:bodyPr>
          <a:lstStyle/>
          <a:p>
            <a:endParaRPr lang="zh-CN" altLang="en-US"/>
          </a:p>
        </p:txBody>
      </p:sp>
      <p:sp>
        <p:nvSpPr>
          <p:cNvPr id="12" name="圆角矩形 11"/>
          <p:cNvSpPr/>
          <p:nvPr/>
        </p:nvSpPr>
        <p:spPr bwMode="auto">
          <a:xfrm>
            <a:off x="323528" y="1268760"/>
            <a:ext cx="2952328" cy="432048"/>
          </a:xfrm>
          <a:prstGeom prst="roundRect">
            <a:avLst>
              <a:gd name="adj" fmla="val 3587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323528" y="1772816"/>
            <a:ext cx="2952328" cy="2016224"/>
          </a:xfrm>
          <a:prstGeom prst="roundRect">
            <a:avLst>
              <a:gd name="adj" fmla="val 17201"/>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323528" y="3861048"/>
            <a:ext cx="2952328" cy="432048"/>
          </a:xfrm>
          <a:prstGeom prst="roundRect">
            <a:avLst>
              <a:gd name="adj" fmla="val 3587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00806" name="AutoShape 6"/>
          <p:cNvSpPr>
            <a:spLocks noChangeArrowheads="1"/>
          </p:cNvSpPr>
          <p:nvPr/>
        </p:nvSpPr>
        <p:spPr bwMode="auto">
          <a:xfrm>
            <a:off x="3059187" y="1628800"/>
            <a:ext cx="720725" cy="358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algn="ctr">
            <a:noFill/>
            <a:miter lim="800000"/>
            <a:headEnd/>
            <a:tailEnd type="none" w="med" len="lg"/>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2151FD4B-C80D-4E43-8892-B041A59952BF}" type="slidenum">
              <a:rPr lang="zh-CN" altLang="en-US"/>
              <a:pPr/>
              <a:t>60</a:t>
            </a:fld>
            <a:endParaRPr lang="en-US" altLang="zh-CN"/>
          </a:p>
        </p:txBody>
      </p:sp>
      <p:sp>
        <p:nvSpPr>
          <p:cNvPr id="1153026"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53027" name="Rectangle 3"/>
          <p:cNvSpPr>
            <a:spLocks noGrp="1" noChangeArrowheads="1"/>
          </p:cNvSpPr>
          <p:nvPr>
            <p:ph type="body" idx="1"/>
          </p:nvPr>
        </p:nvSpPr>
        <p:spPr>
          <a:xfrm>
            <a:off x="250825" y="620713"/>
            <a:ext cx="8785225" cy="1079500"/>
          </a:xfrm>
        </p:spPr>
        <p:txBody>
          <a:bodyPr/>
          <a:lstStyle/>
          <a:p>
            <a:pPr marL="0" indent="0">
              <a:spcBef>
                <a:spcPct val="10000"/>
              </a:spcBef>
              <a:buFont typeface="Wingdings" pitchFamily="2" charset="2"/>
              <a:buNone/>
            </a:pPr>
            <a:r>
              <a:rPr lang="zh-CN" altLang="en-US"/>
              <a:t>由</a:t>
            </a:r>
            <a:r>
              <a:rPr lang="zh-CN" altLang="en-US">
                <a:solidFill>
                  <a:srgbClr val="CC0000"/>
                </a:solidFill>
              </a:rPr>
              <a:t>控制单元</a:t>
            </a:r>
            <a:r>
              <a:rPr lang="zh-CN" altLang="en-US"/>
              <a:t>产生并加载到</a:t>
            </a:r>
            <a:r>
              <a:rPr lang="en-US" altLang="zh-CN"/>
              <a:t>CPU</a:t>
            </a:r>
            <a:r>
              <a:rPr lang="zh-CN" altLang="en-US"/>
              <a:t>内外的全部</a:t>
            </a:r>
            <a:r>
              <a:rPr lang="zh-CN" altLang="en-US">
                <a:solidFill>
                  <a:srgbClr val="0000FF"/>
                </a:solidFill>
              </a:rPr>
              <a:t>控制信号</a:t>
            </a:r>
            <a:r>
              <a:rPr lang="zh-CN" altLang="en-US"/>
              <a:t>均可用下述形式表述：</a:t>
            </a:r>
            <a:endParaRPr lang="en-US" altLang="zh-CN"/>
          </a:p>
        </p:txBody>
      </p:sp>
      <p:sp>
        <p:nvSpPr>
          <p:cNvPr id="1153030" name="Rectangle 6"/>
          <p:cNvSpPr>
            <a:spLocks noChangeArrowheads="1"/>
          </p:cNvSpPr>
          <p:nvPr/>
        </p:nvSpPr>
        <p:spPr bwMode="auto">
          <a:xfrm>
            <a:off x="0" y="3038475"/>
            <a:ext cx="9144000" cy="0"/>
          </a:xfrm>
          <a:prstGeom prst="rect">
            <a:avLst/>
          </a:prstGeom>
          <a:noFill/>
          <a:ln w="28575" algn="ctr">
            <a:noFill/>
            <a:miter lim="800000"/>
            <a:headEnd/>
            <a:tailEnd type="none" w="med" len="lg"/>
          </a:ln>
          <a:effectLst/>
        </p:spPr>
        <p:txBody>
          <a:bodyPr wrap="none" anchor="ctr">
            <a:spAutoFit/>
          </a:bodyPr>
          <a:lstStyle/>
          <a:p>
            <a:endParaRPr lang="zh-CN" altLang="en-US"/>
          </a:p>
        </p:txBody>
      </p:sp>
      <p:graphicFrame>
        <p:nvGraphicFramePr>
          <p:cNvPr id="1153029" name="Object 5"/>
          <p:cNvGraphicFramePr>
            <a:graphicFrameLocks noChangeAspect="1"/>
          </p:cNvGraphicFramePr>
          <p:nvPr/>
        </p:nvGraphicFramePr>
        <p:xfrm>
          <a:off x="2266950" y="2159000"/>
          <a:ext cx="4465638" cy="814388"/>
        </p:xfrm>
        <a:graphic>
          <a:graphicData uri="http://schemas.openxmlformats.org/presentationml/2006/ole">
            <mc:AlternateContent xmlns:mc="http://schemas.openxmlformats.org/markup-compatibility/2006">
              <mc:Choice xmlns:v="urn:schemas-microsoft-com:vml" Requires="v">
                <p:oleObj spid="_x0000_s1153048" name="公式" r:id="rId3" imgW="1409088" imgH="253890" progId="Equation.3">
                  <p:embed/>
                </p:oleObj>
              </mc:Choice>
              <mc:Fallback>
                <p:oleObj name="公式" r:id="rId3" imgW="1409088" imgH="25389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159000"/>
                        <a:ext cx="4465638"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3032" name="Rectangle 8"/>
          <p:cNvSpPr>
            <a:spLocks noChangeArrowheads="1"/>
          </p:cNvSpPr>
          <p:nvPr/>
        </p:nvSpPr>
        <p:spPr bwMode="auto">
          <a:xfrm>
            <a:off x="0" y="3038475"/>
            <a:ext cx="9144000" cy="0"/>
          </a:xfrm>
          <a:prstGeom prst="rect">
            <a:avLst/>
          </a:prstGeom>
          <a:noFill/>
          <a:ln w="28575" algn="ctr">
            <a:noFill/>
            <a:miter lim="800000"/>
            <a:headEnd/>
            <a:tailEnd type="none" w="med" len="lg"/>
          </a:ln>
          <a:effectLst/>
        </p:spPr>
        <p:txBody>
          <a:bodyPr wrap="none" anchor="ctr">
            <a:spAutoFit/>
          </a:bodyPr>
          <a:lstStyle/>
          <a:p>
            <a:endParaRPr lang="zh-CN" altLang="en-US"/>
          </a:p>
        </p:txBody>
      </p:sp>
      <p:graphicFrame>
        <p:nvGraphicFramePr>
          <p:cNvPr id="1153031" name="Object 7"/>
          <p:cNvGraphicFramePr>
            <a:graphicFrameLocks noChangeAspect="1"/>
          </p:cNvGraphicFramePr>
          <p:nvPr/>
        </p:nvGraphicFramePr>
        <p:xfrm>
          <a:off x="2266950" y="5499100"/>
          <a:ext cx="3600450" cy="809625"/>
        </p:xfrm>
        <a:graphic>
          <a:graphicData uri="http://schemas.openxmlformats.org/presentationml/2006/ole">
            <mc:AlternateContent xmlns:mc="http://schemas.openxmlformats.org/markup-compatibility/2006">
              <mc:Choice xmlns:v="urn:schemas-microsoft-com:vml" Requires="v">
                <p:oleObj spid="_x0000_s1153049" name="公式" r:id="rId5" imgW="1143000" imgH="254000" progId="Equation.3">
                  <p:embed/>
                </p:oleObj>
              </mc:Choice>
              <mc:Fallback>
                <p:oleObj name="公式" r:id="rId5" imgW="1143000" imgH="2540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950" y="5499100"/>
                        <a:ext cx="360045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3033" name="Text Box 9"/>
          <p:cNvSpPr txBox="1">
            <a:spLocks noChangeArrowheads="1"/>
          </p:cNvSpPr>
          <p:nvPr/>
        </p:nvSpPr>
        <p:spPr bwMode="auto">
          <a:xfrm>
            <a:off x="323850" y="2303463"/>
            <a:ext cx="2160588" cy="519112"/>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a:ea typeface="楷体_GB2312" pitchFamily="49" charset="-122"/>
              </a:rPr>
              <a:t>两级时序：</a:t>
            </a:r>
          </a:p>
        </p:txBody>
      </p:sp>
      <p:sp>
        <p:nvSpPr>
          <p:cNvPr id="1153034" name="Text Box 10"/>
          <p:cNvSpPr txBox="1">
            <a:spLocks noChangeArrowheads="1"/>
          </p:cNvSpPr>
          <p:nvPr/>
        </p:nvSpPr>
        <p:spPr bwMode="auto">
          <a:xfrm>
            <a:off x="323850" y="5589588"/>
            <a:ext cx="2232025" cy="519112"/>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a:ea typeface="楷体_GB2312" pitchFamily="49" charset="-122"/>
              </a:rPr>
              <a:t>一级时序：</a:t>
            </a:r>
          </a:p>
        </p:txBody>
      </p:sp>
      <p:sp>
        <p:nvSpPr>
          <p:cNvPr id="1153035" name="Text Box 11"/>
          <p:cNvSpPr txBox="1">
            <a:spLocks noChangeArrowheads="1"/>
          </p:cNvSpPr>
          <p:nvPr/>
        </p:nvSpPr>
        <p:spPr bwMode="auto">
          <a:xfrm>
            <a:off x="1260475" y="1628775"/>
            <a:ext cx="2447925" cy="457200"/>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a:solidFill>
                  <a:srgbClr val="FF6600"/>
                </a:solidFill>
                <a:ea typeface="楷体_GB2312" pitchFamily="49" charset="-122"/>
              </a:rPr>
              <a:t>第</a:t>
            </a:r>
            <a:r>
              <a:rPr lang="en-US" altLang="zh-CN">
                <a:solidFill>
                  <a:srgbClr val="FF6600"/>
                </a:solidFill>
                <a:ea typeface="楷体_GB2312" pitchFamily="49" charset="-122"/>
              </a:rPr>
              <a:t>m</a:t>
            </a:r>
            <a:r>
              <a:rPr lang="zh-CN" altLang="en-US">
                <a:solidFill>
                  <a:srgbClr val="FF6600"/>
                </a:solidFill>
                <a:ea typeface="楷体_GB2312" pitchFamily="49" charset="-122"/>
              </a:rPr>
              <a:t>个</a:t>
            </a:r>
            <a:r>
              <a:rPr lang="en-US" altLang="zh-CN">
                <a:solidFill>
                  <a:srgbClr val="FF6600"/>
                </a:solidFill>
                <a:ea typeface="楷体_GB2312" pitchFamily="49" charset="-122"/>
              </a:rPr>
              <a:t>CPU</a:t>
            </a:r>
            <a:r>
              <a:rPr lang="zh-CN" altLang="en-US">
                <a:solidFill>
                  <a:srgbClr val="FF6600"/>
                </a:solidFill>
                <a:ea typeface="楷体_GB2312" pitchFamily="49" charset="-122"/>
              </a:rPr>
              <a:t>周期</a:t>
            </a:r>
          </a:p>
        </p:txBody>
      </p:sp>
      <p:sp>
        <p:nvSpPr>
          <p:cNvPr id="1153037" name="Text Box 13"/>
          <p:cNvSpPr txBox="1">
            <a:spLocks noChangeArrowheads="1"/>
          </p:cNvSpPr>
          <p:nvPr/>
        </p:nvSpPr>
        <p:spPr bwMode="auto">
          <a:xfrm>
            <a:off x="3708400" y="1196975"/>
            <a:ext cx="1728788" cy="457200"/>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a:solidFill>
                  <a:srgbClr val="FF6600"/>
                </a:solidFill>
                <a:ea typeface="楷体_GB2312" pitchFamily="49" charset="-122"/>
              </a:rPr>
              <a:t>第</a:t>
            </a:r>
            <a:r>
              <a:rPr lang="en-US" altLang="zh-CN">
                <a:solidFill>
                  <a:srgbClr val="FF6600"/>
                </a:solidFill>
                <a:ea typeface="楷体_GB2312" pitchFamily="49" charset="-122"/>
              </a:rPr>
              <a:t>n</a:t>
            </a:r>
            <a:r>
              <a:rPr lang="zh-CN" altLang="en-US">
                <a:solidFill>
                  <a:srgbClr val="FF6600"/>
                </a:solidFill>
                <a:ea typeface="楷体_GB2312" pitchFamily="49" charset="-122"/>
              </a:rPr>
              <a:t>个节拍</a:t>
            </a:r>
          </a:p>
        </p:txBody>
      </p:sp>
      <p:sp>
        <p:nvSpPr>
          <p:cNvPr id="1153038" name="Line 14"/>
          <p:cNvSpPr>
            <a:spLocks noChangeShapeType="1"/>
          </p:cNvSpPr>
          <p:nvPr/>
        </p:nvSpPr>
        <p:spPr bwMode="auto">
          <a:xfrm flipH="1" flipV="1">
            <a:off x="4572000" y="1628775"/>
            <a:ext cx="360363" cy="647700"/>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53039" name="Text Box 15"/>
          <p:cNvSpPr txBox="1">
            <a:spLocks noChangeArrowheads="1"/>
          </p:cNvSpPr>
          <p:nvPr/>
        </p:nvSpPr>
        <p:spPr bwMode="auto">
          <a:xfrm>
            <a:off x="4932363" y="1582738"/>
            <a:ext cx="3384550" cy="457200"/>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a:solidFill>
                  <a:srgbClr val="008000"/>
                </a:solidFill>
                <a:ea typeface="楷体_GB2312" pitchFamily="49" charset="-122"/>
              </a:rPr>
              <a:t>指令译码器的第</a:t>
            </a:r>
            <a:r>
              <a:rPr lang="en-US" altLang="zh-CN">
                <a:solidFill>
                  <a:srgbClr val="008000"/>
                </a:solidFill>
                <a:ea typeface="楷体_GB2312" pitchFamily="49" charset="-122"/>
              </a:rPr>
              <a:t>j</a:t>
            </a:r>
            <a:r>
              <a:rPr lang="zh-CN" altLang="en-US">
                <a:solidFill>
                  <a:srgbClr val="008000"/>
                </a:solidFill>
                <a:ea typeface="楷体_GB2312" pitchFamily="49" charset="-122"/>
              </a:rPr>
              <a:t>个输出</a:t>
            </a:r>
          </a:p>
        </p:txBody>
      </p:sp>
      <p:sp>
        <p:nvSpPr>
          <p:cNvPr id="1153040" name="Line 16"/>
          <p:cNvSpPr>
            <a:spLocks noChangeShapeType="1"/>
          </p:cNvSpPr>
          <p:nvPr/>
        </p:nvSpPr>
        <p:spPr bwMode="auto">
          <a:xfrm flipV="1">
            <a:off x="5580063" y="2014538"/>
            <a:ext cx="0" cy="288925"/>
          </a:xfrm>
          <a:prstGeom prst="line">
            <a:avLst/>
          </a:prstGeom>
          <a:noFill/>
          <a:ln w="28575">
            <a:solidFill>
              <a:srgbClr val="008000"/>
            </a:solidFill>
            <a:round/>
            <a:headEnd/>
            <a:tailEnd type="triangle" w="med" len="lg"/>
          </a:ln>
          <a:effectLst/>
        </p:spPr>
        <p:txBody>
          <a:bodyPr>
            <a:spAutoFit/>
          </a:bodyPr>
          <a:lstStyle/>
          <a:p>
            <a:endParaRPr lang="zh-CN" altLang="en-US"/>
          </a:p>
        </p:txBody>
      </p:sp>
      <p:sp>
        <p:nvSpPr>
          <p:cNvPr id="1153041" name="Text Box 17"/>
          <p:cNvSpPr txBox="1">
            <a:spLocks noChangeArrowheads="1"/>
          </p:cNvSpPr>
          <p:nvPr/>
        </p:nvSpPr>
        <p:spPr bwMode="auto">
          <a:xfrm>
            <a:off x="5148263" y="2921000"/>
            <a:ext cx="3816350" cy="82232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a:solidFill>
                  <a:srgbClr val="9900FF"/>
                </a:solidFill>
                <a:ea typeface="楷体_GB2312" pitchFamily="49" charset="-122"/>
              </a:rPr>
              <a:t>第</a:t>
            </a:r>
            <a:r>
              <a:rPr lang="en-US" altLang="zh-CN">
                <a:solidFill>
                  <a:srgbClr val="9900FF"/>
                </a:solidFill>
                <a:ea typeface="楷体_GB2312" pitchFamily="49" charset="-122"/>
              </a:rPr>
              <a:t>k</a:t>
            </a:r>
            <a:r>
              <a:rPr lang="zh-CN" altLang="en-US">
                <a:solidFill>
                  <a:srgbClr val="9900FF"/>
                </a:solidFill>
                <a:ea typeface="楷体_GB2312" pitchFamily="49" charset="-122"/>
              </a:rPr>
              <a:t>个</a:t>
            </a:r>
            <a:r>
              <a:rPr lang="en-US" altLang="zh-CN">
                <a:solidFill>
                  <a:srgbClr val="9900FF"/>
                </a:solidFill>
                <a:ea typeface="楷体_GB2312" pitchFamily="49" charset="-122"/>
              </a:rPr>
              <a:t>CPU</a:t>
            </a:r>
            <a:r>
              <a:rPr lang="zh-CN" altLang="en-US">
                <a:solidFill>
                  <a:srgbClr val="9900FF"/>
                </a:solidFill>
                <a:ea typeface="楷体_GB2312" pitchFamily="49" charset="-122"/>
              </a:rPr>
              <a:t>内部状态标志或</a:t>
            </a:r>
            <a:r>
              <a:rPr lang="en-US" altLang="zh-CN">
                <a:solidFill>
                  <a:srgbClr val="9900FF"/>
                </a:solidFill>
                <a:ea typeface="楷体_GB2312" pitchFamily="49" charset="-122"/>
              </a:rPr>
              <a:t>CPU</a:t>
            </a:r>
            <a:r>
              <a:rPr lang="zh-CN" altLang="en-US">
                <a:solidFill>
                  <a:srgbClr val="9900FF"/>
                </a:solidFill>
                <a:ea typeface="楷体_GB2312" pitchFamily="49" charset="-122"/>
              </a:rPr>
              <a:t>外部请求信号</a:t>
            </a:r>
          </a:p>
        </p:txBody>
      </p:sp>
      <p:sp>
        <p:nvSpPr>
          <p:cNvPr id="1153042" name="Freeform 18"/>
          <p:cNvSpPr>
            <a:spLocks/>
          </p:cNvSpPr>
          <p:nvPr/>
        </p:nvSpPr>
        <p:spPr bwMode="auto">
          <a:xfrm>
            <a:off x="6372225" y="2122488"/>
            <a:ext cx="792163" cy="828675"/>
          </a:xfrm>
          <a:custGeom>
            <a:avLst/>
            <a:gdLst/>
            <a:ahLst/>
            <a:cxnLst>
              <a:cxn ang="0">
                <a:pos x="0" y="114"/>
              </a:cxn>
              <a:cxn ang="0">
                <a:pos x="363" y="68"/>
              </a:cxn>
              <a:cxn ang="0">
                <a:pos x="499" y="522"/>
              </a:cxn>
            </a:cxnLst>
            <a:rect l="0" t="0" r="r" b="b"/>
            <a:pathLst>
              <a:path w="499" h="522">
                <a:moveTo>
                  <a:pt x="0" y="114"/>
                </a:moveTo>
                <a:cubicBezTo>
                  <a:pt x="140" y="57"/>
                  <a:pt x="280" y="0"/>
                  <a:pt x="363" y="68"/>
                </a:cubicBezTo>
                <a:cubicBezTo>
                  <a:pt x="446" y="136"/>
                  <a:pt x="484" y="416"/>
                  <a:pt x="499" y="522"/>
                </a:cubicBezTo>
              </a:path>
            </a:pathLst>
          </a:custGeom>
          <a:noFill/>
          <a:ln w="28575" cap="flat" cmpd="sng">
            <a:solidFill>
              <a:srgbClr val="9900FF"/>
            </a:solidFill>
            <a:prstDash val="solid"/>
            <a:round/>
            <a:headEnd type="none" w="med" len="med"/>
            <a:tailEnd type="triangle" w="med" len="lg"/>
          </a:ln>
          <a:effectLst/>
        </p:spPr>
        <p:txBody>
          <a:bodyPr>
            <a:spAutoFit/>
          </a:bodyPr>
          <a:lstStyle/>
          <a:p>
            <a:endParaRPr lang="zh-CN" altLang="en-US"/>
          </a:p>
        </p:txBody>
      </p:sp>
      <p:sp>
        <p:nvSpPr>
          <p:cNvPr id="1153043" name="Text Box 19"/>
          <p:cNvSpPr txBox="1">
            <a:spLocks noChangeArrowheads="1"/>
          </p:cNvSpPr>
          <p:nvPr/>
        </p:nvSpPr>
        <p:spPr bwMode="auto">
          <a:xfrm>
            <a:off x="395288" y="3822700"/>
            <a:ext cx="7993062" cy="1550988"/>
          </a:xfrm>
          <a:prstGeom prst="rect">
            <a:avLst/>
          </a:prstGeom>
          <a:solidFill>
            <a:srgbClr val="FFFF99"/>
          </a:solidFill>
          <a:ln w="76200" cmpd="tri" algn="ctr">
            <a:solidFill>
              <a:srgbClr val="FF0066"/>
            </a:solidFill>
            <a:miter lim="800000"/>
            <a:headEnd/>
            <a:tailEnd type="none" w="med" len="lg"/>
          </a:ln>
          <a:effectLst>
            <a:outerShdw dist="107763" dir="2700000" algn="ctr" rotWithShape="0">
              <a:schemeClr val="bg2">
                <a:alpha val="50000"/>
              </a:schemeClr>
            </a:outerShdw>
          </a:effectLst>
        </p:spPr>
        <p:txBody>
          <a:bodyPr/>
          <a:lstStyle/>
          <a:p>
            <a:pPr algn="l">
              <a:lnSpc>
                <a:spcPct val="120000"/>
              </a:lnSpc>
            </a:pPr>
            <a:r>
              <a:rPr lang="zh-CN" altLang="en-US">
                <a:solidFill>
                  <a:srgbClr val="000000"/>
                </a:solidFill>
                <a:ea typeface="楷体_GB2312" pitchFamily="49" charset="-122"/>
                <a:cs typeface="Times New Roman" pitchFamily="18" charset="0"/>
              </a:rPr>
              <a:t>在执行指令</a:t>
            </a:r>
            <a:r>
              <a:rPr lang="en-US" altLang="zh-CN">
                <a:solidFill>
                  <a:srgbClr val="000000"/>
                </a:solidFill>
                <a:ea typeface="楷体_GB2312" pitchFamily="49" charset="-122"/>
                <a:cs typeface="Times New Roman" pitchFamily="18" charset="0"/>
              </a:rPr>
              <a:t>I</a:t>
            </a:r>
            <a:r>
              <a:rPr lang="en-US" altLang="zh-CN" baseline="-30000">
                <a:solidFill>
                  <a:srgbClr val="000000"/>
                </a:solidFill>
                <a:ea typeface="楷体_GB2312" pitchFamily="49" charset="-122"/>
                <a:cs typeface="Times New Roman" pitchFamily="18" charset="0"/>
              </a:rPr>
              <a:t>j</a:t>
            </a:r>
            <a:r>
              <a:rPr lang="zh-CN" altLang="en-US">
                <a:solidFill>
                  <a:srgbClr val="000000"/>
                </a:solidFill>
                <a:ea typeface="楷体_GB2312" pitchFamily="49" charset="-122"/>
                <a:cs typeface="Times New Roman" pitchFamily="18" charset="0"/>
              </a:rPr>
              <a:t>时，若状态</a:t>
            </a:r>
            <a:r>
              <a:rPr lang="en-US" altLang="zh-CN">
                <a:solidFill>
                  <a:srgbClr val="000000"/>
                </a:solidFill>
                <a:ea typeface="楷体_GB2312" pitchFamily="49" charset="-122"/>
                <a:cs typeface="Times New Roman" pitchFamily="18" charset="0"/>
              </a:rPr>
              <a:t>F</a:t>
            </a:r>
            <a:r>
              <a:rPr lang="en-US" altLang="zh-CN" baseline="-30000">
                <a:solidFill>
                  <a:srgbClr val="000000"/>
                </a:solidFill>
                <a:ea typeface="楷体_GB2312" pitchFamily="49" charset="-122"/>
                <a:cs typeface="Times New Roman" pitchFamily="18" charset="0"/>
              </a:rPr>
              <a:t>k</a:t>
            </a:r>
            <a:r>
              <a:rPr lang="zh-CN" altLang="en-US">
                <a:solidFill>
                  <a:srgbClr val="000000"/>
                </a:solidFill>
                <a:ea typeface="楷体_GB2312" pitchFamily="49" charset="-122"/>
                <a:cs typeface="Times New Roman" pitchFamily="18" charset="0"/>
              </a:rPr>
              <a:t>满足要求，则在第</a:t>
            </a:r>
            <a:r>
              <a:rPr lang="en-US" altLang="zh-CN">
                <a:solidFill>
                  <a:srgbClr val="000000"/>
                </a:solidFill>
                <a:ea typeface="楷体_GB2312" pitchFamily="49" charset="-122"/>
                <a:cs typeface="Times New Roman" pitchFamily="18" charset="0"/>
              </a:rPr>
              <a:t>m</a:t>
            </a:r>
            <a:r>
              <a:rPr lang="zh-CN" altLang="en-US">
                <a:solidFill>
                  <a:srgbClr val="000000"/>
                </a:solidFill>
                <a:ea typeface="楷体_GB2312" pitchFamily="49" charset="-122"/>
                <a:cs typeface="Times New Roman" pitchFamily="18" charset="0"/>
              </a:rPr>
              <a:t>个</a:t>
            </a:r>
            <a:r>
              <a:rPr lang="en-US" altLang="zh-CN">
                <a:solidFill>
                  <a:srgbClr val="000000"/>
                </a:solidFill>
                <a:ea typeface="楷体_GB2312" pitchFamily="49" charset="-122"/>
                <a:cs typeface="Times New Roman" pitchFamily="18" charset="0"/>
              </a:rPr>
              <a:t>CPU</a:t>
            </a:r>
            <a:r>
              <a:rPr lang="zh-CN" altLang="en-US">
                <a:solidFill>
                  <a:srgbClr val="000000"/>
                </a:solidFill>
                <a:ea typeface="楷体_GB2312" pitchFamily="49" charset="-122"/>
                <a:cs typeface="Times New Roman" pitchFamily="18" charset="0"/>
              </a:rPr>
              <a:t>周期</a:t>
            </a:r>
            <a:r>
              <a:rPr lang="en-US" altLang="zh-CN">
                <a:solidFill>
                  <a:srgbClr val="000000"/>
                </a:solidFill>
                <a:ea typeface="楷体_GB2312" pitchFamily="49" charset="-122"/>
                <a:cs typeface="Times New Roman" pitchFamily="18" charset="0"/>
              </a:rPr>
              <a:t>M</a:t>
            </a:r>
            <a:r>
              <a:rPr lang="en-US" altLang="zh-CN" baseline="-30000">
                <a:solidFill>
                  <a:srgbClr val="000000"/>
                </a:solidFill>
                <a:ea typeface="楷体_GB2312" pitchFamily="49" charset="-122"/>
                <a:cs typeface="Times New Roman" pitchFamily="18" charset="0"/>
              </a:rPr>
              <a:t>m</a:t>
            </a:r>
            <a:r>
              <a:rPr lang="zh-CN" altLang="en-US">
                <a:solidFill>
                  <a:srgbClr val="000000"/>
                </a:solidFill>
                <a:ea typeface="楷体_GB2312" pitchFamily="49" charset="-122"/>
                <a:cs typeface="Times New Roman" pitchFamily="18" charset="0"/>
              </a:rPr>
              <a:t>的第</a:t>
            </a:r>
            <a:r>
              <a:rPr lang="en-US" altLang="zh-CN">
                <a:solidFill>
                  <a:srgbClr val="000000"/>
                </a:solidFill>
                <a:ea typeface="楷体_GB2312" pitchFamily="49" charset="-122"/>
                <a:cs typeface="Times New Roman" pitchFamily="18" charset="0"/>
              </a:rPr>
              <a:t>n</a:t>
            </a:r>
            <a:r>
              <a:rPr lang="zh-CN" altLang="en-US">
                <a:solidFill>
                  <a:srgbClr val="000000"/>
                </a:solidFill>
                <a:ea typeface="楷体_GB2312" pitchFamily="49" charset="-122"/>
                <a:cs typeface="Times New Roman" pitchFamily="18" charset="0"/>
              </a:rPr>
              <a:t>个节拍</a:t>
            </a:r>
            <a:r>
              <a:rPr lang="en-US" altLang="zh-CN">
                <a:solidFill>
                  <a:srgbClr val="000000"/>
                </a:solidFill>
                <a:ea typeface="楷体_GB2312" pitchFamily="49" charset="-122"/>
                <a:cs typeface="Times New Roman" pitchFamily="18" charset="0"/>
              </a:rPr>
              <a:t>T</a:t>
            </a:r>
            <a:r>
              <a:rPr lang="en-US" altLang="zh-CN" baseline="-30000">
                <a:solidFill>
                  <a:srgbClr val="000000"/>
                </a:solidFill>
                <a:ea typeface="楷体_GB2312" pitchFamily="49" charset="-122"/>
                <a:cs typeface="Times New Roman" pitchFamily="18" charset="0"/>
              </a:rPr>
              <a:t>n</a:t>
            </a:r>
            <a:r>
              <a:rPr lang="zh-CN" altLang="en-US">
                <a:solidFill>
                  <a:srgbClr val="000000"/>
                </a:solidFill>
                <a:ea typeface="楷体_GB2312" pitchFamily="49" charset="-122"/>
                <a:cs typeface="Times New Roman" pitchFamily="18" charset="0"/>
              </a:rPr>
              <a:t>，控制单元发出</a:t>
            </a:r>
            <a:r>
              <a:rPr lang="en-US" altLang="zh-CN">
                <a:solidFill>
                  <a:srgbClr val="000000"/>
                </a:solidFill>
                <a:ea typeface="楷体_GB2312" pitchFamily="49" charset="-122"/>
                <a:cs typeface="Times New Roman" pitchFamily="18" charset="0"/>
              </a:rPr>
              <a:t>C</a:t>
            </a:r>
            <a:r>
              <a:rPr lang="en-US" altLang="zh-CN" baseline="-30000">
                <a:solidFill>
                  <a:srgbClr val="000000"/>
                </a:solidFill>
                <a:ea typeface="楷体_GB2312" pitchFamily="49" charset="-122"/>
                <a:cs typeface="Times New Roman" pitchFamily="18" charset="0"/>
              </a:rPr>
              <a:t>i</a:t>
            </a:r>
            <a:r>
              <a:rPr lang="zh-CN" altLang="en-US">
                <a:solidFill>
                  <a:srgbClr val="000000"/>
                </a:solidFill>
                <a:ea typeface="楷体_GB2312" pitchFamily="49" charset="-122"/>
                <a:cs typeface="Times New Roman" pitchFamily="18" charset="0"/>
              </a:rPr>
              <a:t>控制命令，即在</a:t>
            </a:r>
            <a:r>
              <a:rPr lang="en-US" altLang="zh-CN">
                <a:solidFill>
                  <a:srgbClr val="000000"/>
                </a:solidFill>
                <a:ea typeface="楷体_GB2312" pitchFamily="49" charset="-122"/>
                <a:cs typeface="Times New Roman" pitchFamily="18" charset="0"/>
              </a:rPr>
              <a:t>M</a:t>
            </a:r>
            <a:r>
              <a:rPr lang="en-US" altLang="zh-CN" baseline="-30000">
                <a:solidFill>
                  <a:srgbClr val="000000"/>
                </a:solidFill>
                <a:ea typeface="楷体_GB2312" pitchFamily="49" charset="-122"/>
                <a:cs typeface="Times New Roman" pitchFamily="18" charset="0"/>
              </a:rPr>
              <a:t>m</a:t>
            </a:r>
            <a:r>
              <a:rPr lang="zh-CN" altLang="en-US">
                <a:solidFill>
                  <a:srgbClr val="000000"/>
                </a:solidFill>
                <a:ea typeface="楷体_GB2312" pitchFamily="49" charset="-122"/>
                <a:cs typeface="Times New Roman" pitchFamily="18" charset="0"/>
              </a:rPr>
              <a:t>、</a:t>
            </a:r>
            <a:r>
              <a:rPr lang="en-US" altLang="zh-CN">
                <a:solidFill>
                  <a:srgbClr val="000000"/>
                </a:solidFill>
                <a:ea typeface="楷体_GB2312" pitchFamily="49" charset="-122"/>
                <a:cs typeface="Times New Roman" pitchFamily="18" charset="0"/>
              </a:rPr>
              <a:t>T</a:t>
            </a:r>
            <a:r>
              <a:rPr lang="en-US" altLang="zh-CN" baseline="-30000">
                <a:solidFill>
                  <a:srgbClr val="000000"/>
                </a:solidFill>
                <a:ea typeface="楷体_GB2312" pitchFamily="49" charset="-122"/>
                <a:cs typeface="Times New Roman" pitchFamily="18" charset="0"/>
              </a:rPr>
              <a:t>n</a:t>
            </a:r>
            <a:r>
              <a:rPr lang="zh-CN" altLang="en-US">
                <a:solidFill>
                  <a:srgbClr val="000000"/>
                </a:solidFill>
                <a:ea typeface="楷体_GB2312" pitchFamily="49" charset="-122"/>
                <a:cs typeface="Times New Roman" pitchFamily="18" charset="0"/>
              </a:rPr>
              <a:t>、</a:t>
            </a:r>
            <a:r>
              <a:rPr lang="en-US" altLang="zh-CN">
                <a:solidFill>
                  <a:srgbClr val="000000"/>
                </a:solidFill>
                <a:ea typeface="楷体_GB2312" pitchFamily="49" charset="-122"/>
                <a:cs typeface="Times New Roman" pitchFamily="18" charset="0"/>
              </a:rPr>
              <a:t>I</a:t>
            </a:r>
            <a:r>
              <a:rPr lang="en-US" altLang="zh-CN" baseline="-30000">
                <a:solidFill>
                  <a:srgbClr val="000000"/>
                </a:solidFill>
                <a:ea typeface="楷体_GB2312" pitchFamily="49" charset="-122"/>
                <a:cs typeface="Times New Roman" pitchFamily="18" charset="0"/>
              </a:rPr>
              <a:t>j</a:t>
            </a:r>
            <a:r>
              <a:rPr lang="zh-CN" altLang="en-US">
                <a:solidFill>
                  <a:srgbClr val="000000"/>
                </a:solidFill>
                <a:ea typeface="楷体_GB2312" pitchFamily="49" charset="-122"/>
                <a:cs typeface="Times New Roman" pitchFamily="18" charset="0"/>
              </a:rPr>
              <a:t>和</a:t>
            </a:r>
            <a:r>
              <a:rPr lang="en-US" altLang="zh-CN">
                <a:solidFill>
                  <a:srgbClr val="000000"/>
                </a:solidFill>
                <a:ea typeface="楷体_GB2312" pitchFamily="49" charset="-122"/>
                <a:cs typeface="Times New Roman" pitchFamily="18" charset="0"/>
              </a:rPr>
              <a:t>F</a:t>
            </a:r>
            <a:r>
              <a:rPr lang="en-US" altLang="zh-CN" baseline="-30000">
                <a:solidFill>
                  <a:srgbClr val="000000"/>
                </a:solidFill>
                <a:ea typeface="楷体_GB2312" pitchFamily="49" charset="-122"/>
                <a:cs typeface="Times New Roman" pitchFamily="18" charset="0"/>
              </a:rPr>
              <a:t>k</a:t>
            </a:r>
            <a:r>
              <a:rPr lang="zh-CN" altLang="en-US">
                <a:solidFill>
                  <a:srgbClr val="000000"/>
                </a:solidFill>
                <a:ea typeface="楷体_GB2312" pitchFamily="49" charset="-122"/>
                <a:cs typeface="Times New Roman" pitchFamily="18" charset="0"/>
              </a:rPr>
              <a:t>同时有效时，</a:t>
            </a:r>
            <a:r>
              <a:rPr lang="en-US" altLang="zh-CN">
                <a:solidFill>
                  <a:srgbClr val="000000"/>
                </a:solidFill>
                <a:ea typeface="楷体_GB2312" pitchFamily="49" charset="-122"/>
                <a:cs typeface="Times New Roman" pitchFamily="18" charset="0"/>
              </a:rPr>
              <a:t>C</a:t>
            </a:r>
            <a:r>
              <a:rPr lang="en-US" altLang="zh-CN" baseline="-30000">
                <a:solidFill>
                  <a:srgbClr val="000000"/>
                </a:solidFill>
                <a:ea typeface="楷体_GB2312" pitchFamily="49" charset="-122"/>
                <a:cs typeface="Times New Roman" pitchFamily="18" charset="0"/>
              </a:rPr>
              <a:t>i</a:t>
            </a:r>
            <a:r>
              <a:rPr lang="zh-CN" altLang="en-US">
                <a:solidFill>
                  <a:srgbClr val="000000"/>
                </a:solidFill>
                <a:ea typeface="楷体_GB2312" pitchFamily="49" charset="-122"/>
                <a:cs typeface="Times New Roman" pitchFamily="18" charset="0"/>
              </a:rPr>
              <a:t>有效。</a:t>
            </a:r>
            <a:r>
              <a:rPr lang="zh-CN" altLang="en-US">
                <a:ea typeface="楷体_GB2312" pitchFamily="49" charset="-122"/>
                <a:cs typeface="Times New Roman" pitchFamily="18" charset="0"/>
              </a:rPr>
              <a:t> </a:t>
            </a:r>
          </a:p>
        </p:txBody>
      </p:sp>
      <p:sp>
        <p:nvSpPr>
          <p:cNvPr id="1153044" name="Freeform 20"/>
          <p:cNvSpPr>
            <a:spLocks/>
          </p:cNvSpPr>
          <p:nvPr/>
        </p:nvSpPr>
        <p:spPr bwMode="auto">
          <a:xfrm>
            <a:off x="3563938" y="1844675"/>
            <a:ext cx="720725" cy="504825"/>
          </a:xfrm>
          <a:custGeom>
            <a:avLst/>
            <a:gdLst/>
            <a:ahLst/>
            <a:cxnLst>
              <a:cxn ang="0">
                <a:pos x="454" y="318"/>
              </a:cxn>
              <a:cxn ang="0">
                <a:pos x="317" y="91"/>
              </a:cxn>
              <a:cxn ang="0">
                <a:pos x="0" y="0"/>
              </a:cxn>
            </a:cxnLst>
            <a:rect l="0" t="0" r="r" b="b"/>
            <a:pathLst>
              <a:path w="454" h="318">
                <a:moveTo>
                  <a:pt x="454" y="318"/>
                </a:moveTo>
                <a:cubicBezTo>
                  <a:pt x="423" y="231"/>
                  <a:pt x="392" y="144"/>
                  <a:pt x="317" y="91"/>
                </a:cubicBezTo>
                <a:cubicBezTo>
                  <a:pt x="242" y="38"/>
                  <a:pt x="121" y="19"/>
                  <a:pt x="0" y="0"/>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sp>
        <p:nvSpPr>
          <p:cNvPr id="1153045" name="Line 21"/>
          <p:cNvSpPr>
            <a:spLocks noChangeShapeType="1"/>
          </p:cNvSpPr>
          <p:nvPr/>
        </p:nvSpPr>
        <p:spPr bwMode="auto">
          <a:xfrm>
            <a:off x="3924300" y="2924175"/>
            <a:ext cx="2735263" cy="0"/>
          </a:xfrm>
          <a:prstGeom prst="line">
            <a:avLst/>
          </a:prstGeom>
          <a:noFill/>
          <a:ln w="76200" cmpd="tri">
            <a:solidFill>
              <a:srgbClr val="FF0066"/>
            </a:solidFill>
            <a:round/>
            <a:headEnd/>
            <a:tailEnd type="none" w="med" len="lg"/>
          </a:ln>
          <a:effectLst/>
        </p:spPr>
        <p:txBody>
          <a:bodyPr>
            <a:spAutoFit/>
          </a:bodyPr>
          <a:lstStyle/>
          <a:p>
            <a:endParaRPr lang="zh-CN" altLang="en-US"/>
          </a:p>
        </p:txBody>
      </p:sp>
      <p:sp>
        <p:nvSpPr>
          <p:cNvPr id="1153046" name="AutoShape 22"/>
          <p:cNvSpPr>
            <a:spLocks noChangeArrowheads="1"/>
          </p:cNvSpPr>
          <p:nvPr/>
        </p:nvSpPr>
        <p:spPr bwMode="auto">
          <a:xfrm rot="5400000">
            <a:off x="4285456" y="3140869"/>
            <a:ext cx="719138" cy="431800"/>
          </a:xfrm>
          <a:custGeom>
            <a:avLst/>
            <a:gdLst>
              <a:gd name="G0" fmla="+- 13875 0 0"/>
              <a:gd name="G1" fmla="+- 5320 0 0"/>
              <a:gd name="G2" fmla="+- 21600 0 5320"/>
              <a:gd name="G3" fmla="+- 10800 0 5320"/>
              <a:gd name="G4" fmla="+- 21600 0 13875"/>
              <a:gd name="G5" fmla="*/ G4 G3 10800"/>
              <a:gd name="G6" fmla="+- 21600 0 G5"/>
              <a:gd name="T0" fmla="*/ 13875 w 21600"/>
              <a:gd name="T1" fmla="*/ 0 h 21600"/>
              <a:gd name="T2" fmla="*/ 0 w 21600"/>
              <a:gd name="T3" fmla="*/ 10800 h 21600"/>
              <a:gd name="T4" fmla="*/ 1387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875" y="0"/>
                </a:moveTo>
                <a:lnTo>
                  <a:pt x="13875" y="5320"/>
                </a:lnTo>
                <a:lnTo>
                  <a:pt x="3375" y="5320"/>
                </a:lnTo>
                <a:lnTo>
                  <a:pt x="3375" y="16280"/>
                </a:lnTo>
                <a:lnTo>
                  <a:pt x="13875" y="16280"/>
                </a:lnTo>
                <a:lnTo>
                  <a:pt x="13875" y="21600"/>
                </a:lnTo>
                <a:lnTo>
                  <a:pt x="21600" y="10800"/>
                </a:lnTo>
                <a:close/>
              </a:path>
              <a:path w="21600" h="21600">
                <a:moveTo>
                  <a:pt x="1350" y="5320"/>
                </a:moveTo>
                <a:lnTo>
                  <a:pt x="1350" y="16280"/>
                </a:lnTo>
                <a:lnTo>
                  <a:pt x="2700" y="16280"/>
                </a:lnTo>
                <a:lnTo>
                  <a:pt x="2700" y="5320"/>
                </a:lnTo>
                <a:close/>
              </a:path>
              <a:path w="21600" h="21600">
                <a:moveTo>
                  <a:pt x="0" y="5320"/>
                </a:moveTo>
                <a:lnTo>
                  <a:pt x="0" y="16280"/>
                </a:lnTo>
                <a:lnTo>
                  <a:pt x="675" y="16280"/>
                </a:lnTo>
                <a:lnTo>
                  <a:pt x="675" y="5320"/>
                </a:lnTo>
                <a:close/>
              </a:path>
            </a:pathLst>
          </a:custGeom>
          <a:solidFill>
            <a:srgbClr val="6699FF"/>
          </a:solidFill>
          <a:ln w="12700" algn="ctr">
            <a:solidFill>
              <a:srgbClr val="FF0066"/>
            </a:solidFill>
            <a:miter lim="800000"/>
            <a:headEnd/>
            <a:tailEnd type="none" w="med" len="lg"/>
          </a:ln>
          <a:effectLst/>
        </p:spPr>
        <p:txBody>
          <a:bodyPr wrap="none"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9143EE8-BCF5-49C1-AB4E-3CCEA32A7BD2}" type="slidenum">
              <a:rPr lang="zh-CN" altLang="en-US"/>
              <a:pPr/>
              <a:t>61</a:t>
            </a:fld>
            <a:endParaRPr lang="en-US" altLang="zh-CN"/>
          </a:p>
        </p:txBody>
      </p:sp>
      <p:sp>
        <p:nvSpPr>
          <p:cNvPr id="1154050" name="Rectangle 2"/>
          <p:cNvSpPr>
            <a:spLocks noGrp="1" noChangeArrowheads="1"/>
          </p:cNvSpPr>
          <p:nvPr>
            <p:ph type="title"/>
          </p:nvPr>
        </p:nvSpPr>
        <p:spPr/>
        <p:txBody>
          <a:bodyPr/>
          <a:lstStyle/>
          <a:p>
            <a:r>
              <a:rPr lang="en-US" altLang="zh-CN"/>
              <a:t>6.2 </a:t>
            </a:r>
            <a:r>
              <a:rPr lang="zh-CN" altLang="en-US" b="0"/>
              <a:t>硬布线控制器设计</a:t>
            </a:r>
          </a:p>
        </p:txBody>
      </p:sp>
      <p:sp>
        <p:nvSpPr>
          <p:cNvPr id="1154051" name="Rectangle 3"/>
          <p:cNvSpPr>
            <a:spLocks noGrp="1" noChangeArrowheads="1"/>
          </p:cNvSpPr>
          <p:nvPr>
            <p:ph type="body" idx="1"/>
          </p:nvPr>
        </p:nvSpPr>
        <p:spPr>
          <a:xfrm>
            <a:off x="250825" y="549275"/>
            <a:ext cx="8785225" cy="5975350"/>
          </a:xfrm>
        </p:spPr>
        <p:txBody>
          <a:bodyPr/>
          <a:lstStyle/>
          <a:p>
            <a:pPr>
              <a:spcBef>
                <a:spcPct val="0"/>
              </a:spcBef>
              <a:buFont typeface="Wingdings" pitchFamily="2" charset="2"/>
              <a:buNone/>
            </a:pPr>
            <a:r>
              <a:rPr lang="zh-CN" altLang="en-US" sz="3200">
                <a:solidFill>
                  <a:srgbClr val="9900FF"/>
                </a:solidFill>
                <a:ea typeface="黑体" pitchFamily="2" charset="-122"/>
              </a:rPr>
              <a:t>小结：</a:t>
            </a:r>
          </a:p>
          <a:p>
            <a:pPr>
              <a:spcBef>
                <a:spcPct val="0"/>
              </a:spcBef>
            </a:pPr>
            <a:r>
              <a:rPr lang="zh-CN" altLang="en-US"/>
              <a:t>每个</a:t>
            </a:r>
            <a:r>
              <a:rPr lang="zh-CN" altLang="en-US">
                <a:solidFill>
                  <a:srgbClr val="FF0000"/>
                </a:solidFill>
              </a:rPr>
              <a:t>控制信号</a:t>
            </a:r>
            <a:r>
              <a:rPr lang="zh-CN" altLang="en-US"/>
              <a:t>的逻辑表达式就是一个</a:t>
            </a:r>
            <a:r>
              <a:rPr lang="zh-CN" altLang="en-US">
                <a:solidFill>
                  <a:srgbClr val="FF0000"/>
                </a:solidFill>
              </a:rPr>
              <a:t>与或逻辑方程式</a:t>
            </a:r>
            <a:r>
              <a:rPr lang="zh-CN" altLang="en-US"/>
              <a:t>。</a:t>
            </a:r>
            <a:endParaRPr lang="en-US" altLang="zh-CN"/>
          </a:p>
          <a:p>
            <a:pPr>
              <a:spcBef>
                <a:spcPct val="0"/>
              </a:spcBef>
            </a:pPr>
            <a:r>
              <a:rPr lang="zh-CN" altLang="en-US"/>
              <a:t>用一个</a:t>
            </a:r>
            <a:r>
              <a:rPr lang="zh-CN" altLang="en-US">
                <a:solidFill>
                  <a:srgbClr val="FF0000"/>
                </a:solidFill>
              </a:rPr>
              <a:t>与或逻辑电路</a:t>
            </a:r>
            <a:r>
              <a:rPr lang="zh-CN" altLang="en-US"/>
              <a:t>就可以实现该控制信号的生成。</a:t>
            </a:r>
          </a:p>
          <a:p>
            <a:pPr>
              <a:spcBef>
                <a:spcPct val="0"/>
              </a:spcBef>
            </a:pPr>
            <a:r>
              <a:rPr lang="zh-CN" altLang="en-US"/>
              <a:t>将所有控制信号的与或逻辑电路组合在一起就构成了</a:t>
            </a:r>
            <a:r>
              <a:rPr lang="zh-CN" altLang="en-US">
                <a:solidFill>
                  <a:srgbClr val="FF0000"/>
                </a:solidFill>
              </a:rPr>
              <a:t>硬布线控制单元</a:t>
            </a:r>
            <a:r>
              <a:rPr lang="zh-CN" altLang="en-US"/>
              <a:t>。</a:t>
            </a:r>
          </a:p>
          <a:p>
            <a:pPr>
              <a:spcBef>
                <a:spcPct val="0"/>
              </a:spcBef>
            </a:pPr>
            <a:r>
              <a:rPr lang="zh-CN" altLang="en-US">
                <a:solidFill>
                  <a:srgbClr val="0000FF"/>
                </a:solidFill>
              </a:rPr>
              <a:t>时间信息</a:t>
            </a:r>
            <a:r>
              <a:rPr lang="zh-CN" altLang="en-US"/>
              <a:t>、</a:t>
            </a:r>
            <a:r>
              <a:rPr lang="zh-CN" altLang="en-US">
                <a:solidFill>
                  <a:srgbClr val="0000FF"/>
                </a:solidFill>
              </a:rPr>
              <a:t>指令信息</a:t>
            </a:r>
            <a:r>
              <a:rPr lang="zh-CN" altLang="en-US"/>
              <a:t>、</a:t>
            </a:r>
            <a:r>
              <a:rPr lang="zh-CN" altLang="en-US">
                <a:solidFill>
                  <a:srgbClr val="0000FF"/>
                </a:solidFill>
              </a:rPr>
              <a:t>状态信息</a:t>
            </a:r>
            <a:r>
              <a:rPr lang="zh-CN" altLang="en-US"/>
              <a:t>是硬布线控制单元的</a:t>
            </a:r>
            <a:r>
              <a:rPr lang="zh-CN" altLang="en-US">
                <a:solidFill>
                  <a:srgbClr val="006600"/>
                </a:solidFill>
              </a:rPr>
              <a:t>输入</a:t>
            </a:r>
            <a:r>
              <a:rPr lang="zh-CN" altLang="en-US"/>
              <a:t>，</a:t>
            </a:r>
            <a:r>
              <a:rPr lang="zh-CN" altLang="en-US">
                <a:solidFill>
                  <a:srgbClr val="0000FF"/>
                </a:solidFill>
              </a:rPr>
              <a:t>控制信号</a:t>
            </a:r>
            <a:r>
              <a:rPr lang="zh-CN" altLang="en-US"/>
              <a:t>是硬布线控制单元的</a:t>
            </a:r>
            <a:r>
              <a:rPr lang="zh-CN" altLang="en-US">
                <a:solidFill>
                  <a:srgbClr val="006600"/>
                </a:solidFill>
              </a:rPr>
              <a:t>输出</a:t>
            </a:r>
            <a:r>
              <a:rPr lang="zh-CN" altLang="en-US"/>
              <a:t>。</a:t>
            </a:r>
          </a:p>
          <a:p>
            <a:pPr>
              <a:spcBef>
                <a:spcPct val="0"/>
              </a:spcBef>
            </a:pPr>
            <a:r>
              <a:rPr lang="zh-CN" altLang="en-US"/>
              <a:t>采用</a:t>
            </a:r>
            <a:r>
              <a:rPr lang="zh-CN" altLang="en-US">
                <a:solidFill>
                  <a:srgbClr val="CC3300"/>
                </a:solidFill>
              </a:rPr>
              <a:t>硬布线法</a:t>
            </a:r>
            <a:r>
              <a:rPr lang="zh-CN" altLang="en-US"/>
              <a:t>设计</a:t>
            </a:r>
            <a:r>
              <a:rPr lang="zh-CN" altLang="en-US">
                <a:solidFill>
                  <a:srgbClr val="CC3300"/>
                </a:solidFill>
              </a:rPr>
              <a:t>控制器</a:t>
            </a:r>
            <a:r>
              <a:rPr lang="zh-CN" altLang="en-US"/>
              <a:t>的特点：</a:t>
            </a:r>
          </a:p>
          <a:p>
            <a:pPr lvl="1">
              <a:spcBef>
                <a:spcPct val="0"/>
              </a:spcBef>
            </a:pPr>
            <a:r>
              <a:rPr lang="zh-CN" altLang="en-US" sz="2400"/>
              <a:t>一旦完成了控制器的设计，改变控制器行为的唯一方法就是重新设计控制单元 </a:t>
            </a:r>
            <a:r>
              <a:rPr lang="zh-CN" altLang="en-US" sz="2400">
                <a:latin typeface="宋体" pitchFamily="2" charset="-122"/>
                <a:ea typeface="宋体" pitchFamily="2" charset="-122"/>
              </a:rPr>
              <a:t>→</a:t>
            </a:r>
            <a:r>
              <a:rPr lang="zh-CN" altLang="en-US"/>
              <a:t> </a:t>
            </a:r>
            <a:r>
              <a:rPr lang="zh-CN" altLang="en-US" sz="2400">
                <a:solidFill>
                  <a:srgbClr val="0000FF"/>
                </a:solidFill>
              </a:rPr>
              <a:t>修改不灵活</a:t>
            </a:r>
          </a:p>
          <a:p>
            <a:pPr lvl="1">
              <a:spcBef>
                <a:spcPct val="0"/>
              </a:spcBef>
            </a:pPr>
            <a:r>
              <a:rPr lang="zh-CN" altLang="en-US" sz="2400"/>
              <a:t>在现代复杂的处理器中，需要定义庞大的控制信号逻辑方程组 </a:t>
            </a:r>
            <a:r>
              <a:rPr lang="zh-CN" altLang="en-US" sz="2400">
                <a:latin typeface="宋体" pitchFamily="2" charset="-122"/>
                <a:ea typeface="宋体" pitchFamily="2" charset="-122"/>
              </a:rPr>
              <a:t>→</a:t>
            </a:r>
            <a:r>
              <a:rPr lang="zh-CN" altLang="en-US" sz="2400">
                <a:ea typeface="宋体" pitchFamily="2" charset="-122"/>
              </a:rPr>
              <a:t> </a:t>
            </a:r>
            <a:r>
              <a:rPr lang="zh-CN" altLang="en-US" sz="2400">
                <a:solidFill>
                  <a:srgbClr val="0000FF"/>
                </a:solidFill>
              </a:rPr>
              <a:t>与或组合电路实现困难</a:t>
            </a:r>
          </a:p>
          <a:p>
            <a:pPr lvl="1">
              <a:spcBef>
                <a:spcPct val="0"/>
              </a:spcBef>
              <a:buFont typeface="Wingdings" pitchFamily="2" charset="2"/>
              <a:buNone/>
            </a:pPr>
            <a:r>
              <a:rPr lang="zh-CN" altLang="en-US">
                <a:sym typeface="Wingdings" pitchFamily="2" charset="2"/>
              </a:rPr>
              <a:t>	 </a:t>
            </a:r>
            <a:r>
              <a:rPr lang="zh-CN" altLang="en-US">
                <a:solidFill>
                  <a:srgbClr val="008000"/>
                </a:solidFill>
              </a:rPr>
              <a:t>微程序设计法</a:t>
            </a:r>
          </a:p>
        </p:txBody>
      </p:sp>
      <p:sp>
        <p:nvSpPr>
          <p:cNvPr id="1154052" name="AutoShape 4">
            <a:hlinkClick r:id="rId2" action="ppaction://hlinksldjump" highlightClick="1"/>
          </p:cNvPr>
          <p:cNvSpPr>
            <a:spLocks noChangeArrowheads="1"/>
          </p:cNvSpPr>
          <p:nvPr/>
        </p:nvSpPr>
        <p:spPr bwMode="auto">
          <a:xfrm>
            <a:off x="7956550" y="476250"/>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rPr>
              <a:t>图</a:t>
            </a:r>
            <a:r>
              <a:rPr lang="en-US" altLang="zh-CN">
                <a:solidFill>
                  <a:schemeClr val="bg2"/>
                </a:solidFill>
              </a:rPr>
              <a:t>6.8</a:t>
            </a: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
        <p:nvSpPr>
          <p:cNvPr id="115507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6.3  </a:t>
            </a:r>
            <a:r>
              <a:rPr lang="zh-CN" altLang="en-US" sz="3800">
                <a:ea typeface="楷体_GB2312" pitchFamily="49" charset="-122"/>
              </a:rPr>
              <a:t>微程序控制器设计</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155074">
                                            <p:txEl>
                                              <p:pRg st="0" end="0"/>
                                            </p:txEl>
                                          </p:spTgt>
                                        </p:tgtEl>
                                        <p:attrNameLst>
                                          <p:attrName>style.visibility</p:attrName>
                                        </p:attrNameLst>
                                      </p:cBhvr>
                                      <p:to>
                                        <p:strVal val="visible"/>
                                      </p:to>
                                    </p:set>
                                    <p:anim calcmode="lin" valueType="num">
                                      <p:cBhvr>
                                        <p:cTn id="7" dur="500" fill="hold"/>
                                        <p:tgtEl>
                                          <p:spTgt spid="115507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5507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5507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5507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155074">
                                            <p:txEl>
                                              <p:pRg st="1" end="1"/>
                                            </p:txEl>
                                          </p:spTgt>
                                        </p:tgtEl>
                                        <p:attrNameLst>
                                          <p:attrName>style.visibility</p:attrName>
                                        </p:attrNameLst>
                                      </p:cBhvr>
                                      <p:to>
                                        <p:strVal val="visible"/>
                                      </p:to>
                                    </p:set>
                                    <p:anim calcmode="lin" valueType="num">
                                      <p:cBhvr additive="base">
                                        <p:cTn id="14" dur="500" fill="hold"/>
                                        <p:tgtEl>
                                          <p:spTgt spid="115507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15507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155075">
                                            <p:txEl>
                                              <p:pRg st="0" end="0"/>
                                            </p:txEl>
                                          </p:spTgt>
                                        </p:tgtEl>
                                        <p:attrNameLst>
                                          <p:attrName>style.visibility</p:attrName>
                                        </p:attrNameLst>
                                      </p:cBhvr>
                                      <p:to>
                                        <p:strVal val="visible"/>
                                      </p:to>
                                    </p:set>
                                    <p:anim calcmode="lin" valueType="num">
                                      <p:cBhvr additive="base">
                                        <p:cTn id="19" dur="500" fill="hold"/>
                                        <p:tgtEl>
                                          <p:spTgt spid="11550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5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542D3BD-CECF-4F48-9012-D63B8C7CFD0B}" type="slidenum">
              <a:rPr lang="zh-CN" altLang="en-US"/>
              <a:pPr/>
              <a:t>63</a:t>
            </a:fld>
            <a:endParaRPr lang="en-US" altLang="zh-CN"/>
          </a:p>
        </p:txBody>
      </p:sp>
      <p:sp>
        <p:nvSpPr>
          <p:cNvPr id="1157122" name="Rectangle 2"/>
          <p:cNvSpPr>
            <a:spLocks noGrp="1" noChangeArrowheads="1"/>
          </p:cNvSpPr>
          <p:nvPr>
            <p:ph type="title"/>
          </p:nvPr>
        </p:nvSpPr>
        <p:spPr/>
        <p:txBody>
          <a:bodyPr/>
          <a:lstStyle/>
          <a:p>
            <a:r>
              <a:rPr lang="en-US" altLang="zh-CN"/>
              <a:t>6.3.1 </a:t>
            </a:r>
            <a:r>
              <a:rPr lang="zh-CN" altLang="en-US" b="0"/>
              <a:t>微程序控制原理</a:t>
            </a:r>
          </a:p>
        </p:txBody>
      </p:sp>
      <p:sp>
        <p:nvSpPr>
          <p:cNvPr id="1157123" name="Rectangle 3"/>
          <p:cNvSpPr>
            <a:spLocks noGrp="1" noChangeArrowheads="1"/>
          </p:cNvSpPr>
          <p:nvPr>
            <p:ph type="body" idx="1"/>
          </p:nvPr>
        </p:nvSpPr>
        <p:spPr>
          <a:xfrm>
            <a:off x="457200" y="1268413"/>
            <a:ext cx="8578850" cy="5473700"/>
          </a:xfrm>
        </p:spPr>
        <p:txBody>
          <a:bodyPr/>
          <a:lstStyle/>
          <a:p>
            <a:r>
              <a:rPr lang="zh-CN" altLang="en-US"/>
              <a:t>指导思想：用软件方法组织和控制数据处理系统的信息传送，并最终用硬件实现。</a:t>
            </a:r>
          </a:p>
          <a:p>
            <a:r>
              <a:rPr lang="zh-CN" altLang="en-US"/>
              <a:t>基本思想：依据</a:t>
            </a:r>
            <a:r>
              <a:rPr lang="zh-CN" altLang="en-US">
                <a:solidFill>
                  <a:srgbClr val="CC0000"/>
                </a:solidFill>
              </a:rPr>
              <a:t>微程序</a:t>
            </a:r>
            <a:r>
              <a:rPr lang="zh-CN" altLang="en-US"/>
              <a:t>顺序产生一条指令执行时所需的全部控制信号。</a:t>
            </a:r>
          </a:p>
          <a:p>
            <a:r>
              <a:rPr lang="zh-CN" altLang="en-US"/>
              <a:t>相当于把控制信号存储起来，因此又称</a:t>
            </a:r>
            <a:r>
              <a:rPr lang="zh-CN" altLang="en-US">
                <a:solidFill>
                  <a:srgbClr val="0000FF"/>
                </a:solidFill>
              </a:rPr>
              <a:t>存储控制逻辑方法</a:t>
            </a:r>
            <a:r>
              <a:rPr lang="zh-CN" altLang="en-US"/>
              <a:t>。</a:t>
            </a:r>
          </a:p>
        </p:txBody>
      </p:sp>
      <p:sp>
        <p:nvSpPr>
          <p:cNvPr id="1157124"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a:solidFill>
                  <a:srgbClr val="008000"/>
                </a:solidFill>
                <a:latin typeface="Arial" charset="0"/>
                <a:ea typeface="黑体" pitchFamily="2" charset="-122"/>
              </a:rPr>
              <a:t>一、微程序控制基本思想</a:t>
            </a: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fld id="{C9D28410-4004-4F30-A902-FA48F2F4A397}" type="slidenum">
              <a:rPr lang="zh-CN" altLang="en-US"/>
              <a:pPr/>
              <a:t>64</a:t>
            </a:fld>
            <a:endParaRPr lang="en-US" altLang="zh-CN"/>
          </a:p>
        </p:txBody>
      </p:sp>
      <p:sp>
        <p:nvSpPr>
          <p:cNvPr id="1158146" name="Rectangle 2"/>
          <p:cNvSpPr>
            <a:spLocks noGrp="1" noChangeArrowheads="1"/>
          </p:cNvSpPr>
          <p:nvPr>
            <p:ph type="title"/>
          </p:nvPr>
        </p:nvSpPr>
        <p:spPr/>
        <p:txBody>
          <a:bodyPr/>
          <a:lstStyle/>
          <a:p>
            <a:r>
              <a:rPr lang="en-US" altLang="zh-CN"/>
              <a:t>6.3.1 </a:t>
            </a:r>
            <a:r>
              <a:rPr lang="zh-CN" altLang="en-US" b="0"/>
              <a:t>微程序控制原理</a:t>
            </a:r>
          </a:p>
        </p:txBody>
      </p:sp>
      <p:sp>
        <p:nvSpPr>
          <p:cNvPr id="1158147" name="Rectangle 3"/>
          <p:cNvSpPr>
            <a:spLocks noGrp="1" noChangeArrowheads="1"/>
          </p:cNvSpPr>
          <p:nvPr>
            <p:ph type="body" idx="1"/>
          </p:nvPr>
        </p:nvSpPr>
        <p:spPr>
          <a:xfrm>
            <a:off x="457200" y="981075"/>
            <a:ext cx="8578850" cy="5761038"/>
          </a:xfrm>
        </p:spPr>
        <p:txBody>
          <a:bodyPr/>
          <a:lstStyle/>
          <a:p>
            <a:pPr>
              <a:spcBef>
                <a:spcPct val="10000"/>
              </a:spcBef>
            </a:pPr>
            <a:r>
              <a:rPr lang="zh-CN" altLang="en-US"/>
              <a:t>对在一个时间单位（节拍）内出现的一组</a:t>
            </a:r>
            <a:r>
              <a:rPr lang="zh-CN" altLang="en-US">
                <a:solidFill>
                  <a:srgbClr val="0000FF"/>
                </a:solidFill>
              </a:rPr>
              <a:t>微操作</a:t>
            </a:r>
            <a:r>
              <a:rPr lang="zh-CN" altLang="en-US"/>
              <a:t>进行</a:t>
            </a:r>
            <a:r>
              <a:rPr lang="zh-CN" altLang="en-US">
                <a:solidFill>
                  <a:srgbClr val="0000FF"/>
                </a:solidFill>
              </a:rPr>
              <a:t>描述</a:t>
            </a:r>
            <a:r>
              <a:rPr lang="zh-CN" altLang="en-US"/>
              <a:t>的语句称作</a:t>
            </a:r>
            <a:r>
              <a:rPr lang="zh-CN" altLang="en-US">
                <a:solidFill>
                  <a:srgbClr val="CC3300"/>
                </a:solidFill>
              </a:rPr>
              <a:t>微指令</a:t>
            </a:r>
            <a:r>
              <a:rPr lang="zh-CN" altLang="en-US"/>
              <a:t>（</a:t>
            </a:r>
            <a:r>
              <a:rPr lang="en-US" altLang="zh-CN"/>
              <a:t>microinstruction</a:t>
            </a:r>
            <a:r>
              <a:rPr lang="zh-CN" altLang="en-US"/>
              <a:t>）。</a:t>
            </a:r>
          </a:p>
          <a:p>
            <a:pPr>
              <a:spcBef>
                <a:spcPct val="10000"/>
              </a:spcBef>
            </a:pPr>
            <a:r>
              <a:rPr lang="zh-CN" altLang="en-US"/>
              <a:t>一个</a:t>
            </a:r>
            <a:r>
              <a:rPr lang="zh-CN" altLang="en-US">
                <a:solidFill>
                  <a:srgbClr val="0000FF"/>
                </a:solidFill>
              </a:rPr>
              <a:t>微指令序列</a:t>
            </a:r>
            <a:r>
              <a:rPr lang="zh-CN" altLang="en-US"/>
              <a:t>称作</a:t>
            </a:r>
            <a:r>
              <a:rPr lang="zh-CN" altLang="en-US">
                <a:solidFill>
                  <a:srgbClr val="CC3300"/>
                </a:solidFill>
              </a:rPr>
              <a:t>微程序</a:t>
            </a:r>
            <a:r>
              <a:rPr lang="zh-CN" altLang="en-US"/>
              <a:t>（</a:t>
            </a:r>
            <a:r>
              <a:rPr lang="en-US" altLang="zh-CN"/>
              <a:t>microprogram</a:t>
            </a:r>
            <a:r>
              <a:rPr lang="zh-CN" altLang="en-US"/>
              <a:t>）或</a:t>
            </a:r>
            <a:r>
              <a:rPr lang="zh-CN" altLang="en-US">
                <a:solidFill>
                  <a:srgbClr val="CC0000"/>
                </a:solidFill>
              </a:rPr>
              <a:t>固件</a:t>
            </a:r>
            <a:r>
              <a:rPr lang="zh-CN" altLang="en-US"/>
              <a:t>（</a:t>
            </a:r>
            <a:r>
              <a:rPr lang="en-US" altLang="zh-CN"/>
              <a:t>firmware</a:t>
            </a:r>
            <a:r>
              <a:rPr lang="zh-CN" altLang="en-US"/>
              <a:t>）。</a:t>
            </a:r>
          </a:p>
          <a:p>
            <a:pPr>
              <a:spcBef>
                <a:spcPct val="10000"/>
              </a:spcBef>
            </a:pPr>
            <a:r>
              <a:rPr lang="zh-CN" altLang="en-US"/>
              <a:t>通过一组</a:t>
            </a:r>
            <a:r>
              <a:rPr lang="zh-CN" altLang="en-US">
                <a:solidFill>
                  <a:srgbClr val="CC0000"/>
                </a:solidFill>
              </a:rPr>
              <a:t>微指令</a:t>
            </a:r>
            <a:r>
              <a:rPr lang="zh-CN" altLang="en-US"/>
              <a:t>产生的</a:t>
            </a:r>
            <a:r>
              <a:rPr lang="zh-CN" altLang="en-US">
                <a:solidFill>
                  <a:srgbClr val="0000FF"/>
                </a:solidFill>
              </a:rPr>
              <a:t>控制信号</a:t>
            </a:r>
            <a:r>
              <a:rPr lang="zh-CN" altLang="en-US"/>
              <a:t>，使一条指令中的所有</a:t>
            </a:r>
            <a:r>
              <a:rPr lang="zh-CN" altLang="en-US">
                <a:solidFill>
                  <a:srgbClr val="CC3300"/>
                </a:solidFill>
              </a:rPr>
              <a:t>微操作</a:t>
            </a:r>
            <a:r>
              <a:rPr lang="zh-CN" altLang="en-US"/>
              <a:t>得以实现，从而实现一条</a:t>
            </a:r>
            <a:r>
              <a:rPr lang="zh-CN" altLang="en-US">
                <a:solidFill>
                  <a:srgbClr val="CC3300"/>
                </a:solidFill>
              </a:rPr>
              <a:t>指令</a:t>
            </a:r>
            <a:r>
              <a:rPr lang="zh-CN" altLang="en-US"/>
              <a:t>的功能。</a:t>
            </a:r>
          </a:p>
          <a:p>
            <a:pPr>
              <a:spcBef>
                <a:spcPct val="10000"/>
              </a:spcBef>
            </a:pPr>
            <a:r>
              <a:rPr lang="zh-CN" altLang="en-US"/>
              <a:t>指令、微程序、微指令的关系：</a:t>
            </a:r>
          </a:p>
        </p:txBody>
      </p:sp>
      <p:sp>
        <p:nvSpPr>
          <p:cNvPr id="1158148"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a:solidFill>
                  <a:srgbClr val="008000"/>
                </a:solidFill>
                <a:latin typeface="Arial" charset="0"/>
                <a:ea typeface="黑体" pitchFamily="2" charset="-122"/>
              </a:rPr>
              <a:t>二、微指令</a:t>
            </a:r>
          </a:p>
        </p:txBody>
      </p:sp>
      <p:grpSp>
        <p:nvGrpSpPr>
          <p:cNvPr id="1158150" name="Group 6"/>
          <p:cNvGrpSpPr>
            <a:grpSpLocks/>
          </p:cNvGrpSpPr>
          <p:nvPr/>
        </p:nvGrpSpPr>
        <p:grpSpPr bwMode="auto">
          <a:xfrm>
            <a:off x="755650" y="4221163"/>
            <a:ext cx="8064500" cy="2305050"/>
            <a:chOff x="385" y="1253"/>
            <a:chExt cx="5080" cy="1452"/>
          </a:xfrm>
        </p:grpSpPr>
        <p:sp>
          <p:nvSpPr>
            <p:cNvPr id="1158151" name="Text Box 7"/>
            <p:cNvSpPr txBox="1">
              <a:spLocks noChangeAspect="1" noChangeArrowheads="1"/>
            </p:cNvSpPr>
            <p:nvPr/>
          </p:nvSpPr>
          <p:spPr bwMode="auto">
            <a:xfrm>
              <a:off x="884" y="1279"/>
              <a:ext cx="3129" cy="1380"/>
            </a:xfrm>
            <a:prstGeom prst="rect">
              <a:avLst/>
            </a:prstGeom>
            <a:noFill/>
            <a:ln w="9525">
              <a:noFill/>
              <a:miter lim="800000"/>
              <a:headEnd/>
              <a:tailEnd/>
            </a:ln>
          </p:spPr>
          <p:txBody>
            <a:bodyPr lIns="0" tIns="0" rIns="0" bIns="0">
              <a:spAutoFit/>
            </a:bodyPr>
            <a:lstStyle/>
            <a:p>
              <a:pPr algn="just"/>
              <a:r>
                <a:rPr lang="en-US" altLang="zh-CN">
                  <a:solidFill>
                    <a:srgbClr val="000000"/>
                  </a:solidFill>
                  <a:ea typeface="楷体_GB2312" pitchFamily="49" charset="-122"/>
                </a:rPr>
                <a:t>T</a:t>
              </a:r>
              <a:r>
                <a:rPr lang="en-US" altLang="zh-CN" baseline="-25000">
                  <a:solidFill>
                    <a:srgbClr val="000000"/>
                  </a:solidFill>
                  <a:ea typeface="楷体_GB2312" pitchFamily="49" charset="-122"/>
                </a:rPr>
                <a:t>1</a:t>
              </a:r>
              <a:r>
                <a:rPr lang="zh-CN" altLang="en-US">
                  <a:solidFill>
                    <a:srgbClr val="000000"/>
                  </a:solidFill>
                  <a:ea typeface="楷体_GB2312" pitchFamily="49" charset="-122"/>
                </a:rPr>
                <a:t>： 微操作</a:t>
              </a:r>
              <a:r>
                <a:rPr lang="en-US" altLang="zh-CN">
                  <a:solidFill>
                    <a:srgbClr val="000000"/>
                  </a:solidFill>
                  <a:ea typeface="楷体_GB2312" pitchFamily="49" charset="-122"/>
                </a:rPr>
                <a:t>1</a:t>
              </a:r>
              <a:r>
                <a:rPr lang="zh-CN" altLang="en-US">
                  <a:solidFill>
                    <a:srgbClr val="000000"/>
                  </a:solidFill>
                  <a:ea typeface="楷体_GB2312" pitchFamily="49" charset="-122"/>
                </a:rPr>
                <a:t>（命令</a:t>
              </a:r>
              <a:r>
                <a:rPr lang="en-US" altLang="zh-CN">
                  <a:solidFill>
                    <a:srgbClr val="000000"/>
                  </a:solidFill>
                  <a:ea typeface="楷体_GB2312" pitchFamily="49" charset="-122"/>
                </a:rPr>
                <a:t>1</a:t>
              </a:r>
              <a:r>
                <a:rPr lang="zh-CN" altLang="en-US">
                  <a:solidFill>
                    <a:srgbClr val="000000"/>
                  </a:solidFill>
                  <a:ea typeface="楷体_GB2312" pitchFamily="49" charset="-122"/>
                </a:rPr>
                <a:t>，命令</a:t>
              </a:r>
              <a:r>
                <a:rPr lang="en-US" altLang="zh-CN">
                  <a:solidFill>
                    <a:srgbClr val="000000"/>
                  </a:solidFill>
                  <a:ea typeface="楷体_GB2312" pitchFamily="49" charset="-122"/>
                </a:rPr>
                <a:t>2</a:t>
              </a:r>
              <a:r>
                <a:rPr lang="zh-CN" altLang="en-US">
                  <a:solidFill>
                    <a:srgbClr val="000000"/>
                  </a:solidFill>
                  <a:ea typeface="楷体_GB2312" pitchFamily="49" charset="-122"/>
                </a:rPr>
                <a:t>，</a:t>
              </a:r>
              <a:r>
                <a:rPr lang="en-US" altLang="zh-CN">
                  <a:solidFill>
                    <a:srgbClr val="000000"/>
                  </a:solidFill>
                  <a:ea typeface="楷体_GB2312" pitchFamily="49" charset="-122"/>
                </a:rPr>
                <a:t>…</a:t>
              </a:r>
              <a:r>
                <a:rPr lang="zh-CN" altLang="en-US">
                  <a:solidFill>
                    <a:srgbClr val="000000"/>
                  </a:solidFill>
                  <a:ea typeface="楷体_GB2312" pitchFamily="49" charset="-122"/>
                </a:rPr>
                <a:t>）</a:t>
              </a:r>
            </a:p>
            <a:p>
              <a:pPr algn="just"/>
              <a:r>
                <a:rPr lang="zh-CN" altLang="en-US">
                  <a:solidFill>
                    <a:srgbClr val="000000"/>
                  </a:solidFill>
                  <a:ea typeface="楷体_GB2312" pitchFamily="49" charset="-122"/>
                </a:rPr>
                <a:t>         微操作</a:t>
              </a:r>
              <a:r>
                <a:rPr lang="en-US" altLang="zh-CN">
                  <a:solidFill>
                    <a:srgbClr val="000000"/>
                  </a:solidFill>
                  <a:ea typeface="楷体_GB2312" pitchFamily="49" charset="-122"/>
                </a:rPr>
                <a:t>2</a:t>
              </a:r>
              <a:r>
                <a:rPr lang="zh-CN" altLang="en-US">
                  <a:solidFill>
                    <a:srgbClr val="000000"/>
                  </a:solidFill>
                  <a:ea typeface="楷体_GB2312" pitchFamily="49" charset="-122"/>
                </a:rPr>
                <a:t>（命令</a:t>
              </a:r>
              <a:r>
                <a:rPr lang="en-US" altLang="zh-CN">
                  <a:solidFill>
                    <a:srgbClr val="000000"/>
                  </a:solidFill>
                  <a:ea typeface="楷体_GB2312" pitchFamily="49" charset="-122"/>
                </a:rPr>
                <a:t>1</a:t>
              </a:r>
              <a:r>
                <a:rPr lang="zh-CN" altLang="en-US">
                  <a:solidFill>
                    <a:srgbClr val="000000"/>
                  </a:solidFill>
                  <a:ea typeface="楷体_GB2312" pitchFamily="49" charset="-122"/>
                </a:rPr>
                <a:t>，命令</a:t>
              </a:r>
              <a:r>
                <a:rPr lang="en-US" altLang="zh-CN">
                  <a:solidFill>
                    <a:srgbClr val="000000"/>
                  </a:solidFill>
                  <a:ea typeface="楷体_GB2312" pitchFamily="49" charset="-122"/>
                </a:rPr>
                <a:t>2</a:t>
              </a:r>
              <a:r>
                <a:rPr lang="zh-CN" altLang="en-US">
                  <a:solidFill>
                    <a:srgbClr val="000000"/>
                  </a:solidFill>
                  <a:ea typeface="楷体_GB2312" pitchFamily="49" charset="-122"/>
                </a:rPr>
                <a:t>）</a:t>
              </a:r>
            </a:p>
            <a:p>
              <a:pPr algn="just"/>
              <a:r>
                <a:rPr lang="en-US" altLang="zh-CN">
                  <a:solidFill>
                    <a:srgbClr val="000000"/>
                  </a:solidFill>
                  <a:ea typeface="楷体_GB2312" pitchFamily="49" charset="-122"/>
                </a:rPr>
                <a:t>         </a:t>
              </a:r>
              <a:r>
                <a:rPr lang="en-US" altLang="zh-CN">
                  <a:solidFill>
                    <a:srgbClr val="000000"/>
                  </a:solidFill>
                  <a:latin typeface="宋体"/>
                </a:rPr>
                <a:t>……</a:t>
              </a:r>
              <a:endParaRPr lang="en-US" altLang="zh-CN">
                <a:solidFill>
                  <a:srgbClr val="000000"/>
                </a:solidFill>
              </a:endParaRPr>
            </a:p>
            <a:p>
              <a:pPr algn="just"/>
              <a:r>
                <a:rPr lang="en-US" altLang="zh-CN">
                  <a:solidFill>
                    <a:srgbClr val="000000"/>
                  </a:solidFill>
                  <a:ea typeface="楷体_GB2312" pitchFamily="49" charset="-122"/>
                </a:rPr>
                <a:t>T</a:t>
              </a:r>
              <a:r>
                <a:rPr lang="en-US" altLang="zh-CN" baseline="-25000">
                  <a:solidFill>
                    <a:srgbClr val="000000"/>
                  </a:solidFill>
                  <a:ea typeface="楷体_GB2312" pitchFamily="49" charset="-122"/>
                </a:rPr>
                <a:t>j</a:t>
              </a:r>
              <a:r>
                <a:rPr lang="zh-CN" altLang="en-US">
                  <a:solidFill>
                    <a:srgbClr val="000000"/>
                  </a:solidFill>
                  <a:ea typeface="楷体_GB2312" pitchFamily="49" charset="-122"/>
                </a:rPr>
                <a:t>： 微操作</a:t>
              </a:r>
              <a:r>
                <a:rPr lang="en-US" altLang="zh-CN">
                  <a:solidFill>
                    <a:srgbClr val="000000"/>
                  </a:solidFill>
                  <a:ea typeface="楷体_GB2312" pitchFamily="49" charset="-122"/>
                </a:rPr>
                <a:t>i</a:t>
              </a:r>
              <a:r>
                <a:rPr lang="zh-CN" altLang="en-US">
                  <a:solidFill>
                    <a:srgbClr val="000000"/>
                  </a:solidFill>
                  <a:ea typeface="楷体_GB2312" pitchFamily="49" charset="-122"/>
                </a:rPr>
                <a:t>（命令</a:t>
              </a:r>
              <a:r>
                <a:rPr lang="en-US" altLang="zh-CN">
                  <a:solidFill>
                    <a:srgbClr val="000000"/>
                  </a:solidFill>
                  <a:ea typeface="楷体_GB2312" pitchFamily="49" charset="-122"/>
                </a:rPr>
                <a:t>1</a:t>
              </a:r>
              <a:r>
                <a:rPr lang="zh-CN" altLang="en-US">
                  <a:solidFill>
                    <a:srgbClr val="000000"/>
                  </a:solidFill>
                  <a:ea typeface="楷体_GB2312" pitchFamily="49" charset="-122"/>
                </a:rPr>
                <a:t>，命令</a:t>
              </a:r>
              <a:r>
                <a:rPr lang="en-US" altLang="zh-CN">
                  <a:solidFill>
                    <a:srgbClr val="000000"/>
                  </a:solidFill>
                  <a:ea typeface="楷体_GB2312" pitchFamily="49" charset="-122"/>
                </a:rPr>
                <a:t>2</a:t>
              </a:r>
              <a:r>
                <a:rPr lang="zh-CN" altLang="en-US">
                  <a:solidFill>
                    <a:srgbClr val="000000"/>
                  </a:solidFill>
                  <a:ea typeface="楷体_GB2312" pitchFamily="49" charset="-122"/>
                </a:rPr>
                <a:t>，</a:t>
              </a:r>
              <a:r>
                <a:rPr lang="en-US" altLang="zh-CN">
                  <a:solidFill>
                    <a:srgbClr val="000000"/>
                  </a:solidFill>
                  <a:ea typeface="楷体_GB2312" pitchFamily="49" charset="-122"/>
                </a:rPr>
                <a:t>…</a:t>
              </a:r>
              <a:r>
                <a:rPr lang="zh-CN" altLang="en-US">
                  <a:solidFill>
                    <a:srgbClr val="000000"/>
                  </a:solidFill>
                  <a:ea typeface="楷体_GB2312" pitchFamily="49" charset="-122"/>
                </a:rPr>
                <a:t>）</a:t>
              </a:r>
            </a:p>
            <a:p>
              <a:pPr algn="just"/>
              <a:r>
                <a:rPr lang="en-US" altLang="zh-CN">
                  <a:solidFill>
                    <a:srgbClr val="000000"/>
                  </a:solidFill>
                  <a:ea typeface="楷体_GB2312" pitchFamily="49" charset="-122"/>
                </a:rPr>
                <a:t>         </a:t>
              </a:r>
              <a:r>
                <a:rPr lang="en-US" altLang="zh-CN">
                  <a:solidFill>
                    <a:srgbClr val="000000"/>
                  </a:solidFill>
                  <a:latin typeface="宋体"/>
                </a:rPr>
                <a:t>……</a:t>
              </a:r>
              <a:endParaRPr lang="en-US" altLang="zh-CN">
                <a:solidFill>
                  <a:srgbClr val="000000"/>
                </a:solidFill>
              </a:endParaRPr>
            </a:p>
            <a:p>
              <a:pPr algn="just"/>
              <a:r>
                <a:rPr lang="en-US" altLang="zh-CN">
                  <a:solidFill>
                    <a:srgbClr val="000000"/>
                  </a:solidFill>
                  <a:ea typeface="楷体_GB2312" pitchFamily="49" charset="-122"/>
                </a:rPr>
                <a:t>T</a:t>
              </a:r>
              <a:r>
                <a:rPr lang="en-US" altLang="zh-CN" baseline="-25000">
                  <a:solidFill>
                    <a:srgbClr val="000000"/>
                  </a:solidFill>
                  <a:ea typeface="楷体_GB2312" pitchFamily="49" charset="-122"/>
                </a:rPr>
                <a:t>m</a:t>
              </a:r>
              <a:r>
                <a:rPr lang="zh-CN" altLang="en-US">
                  <a:solidFill>
                    <a:srgbClr val="000000"/>
                  </a:solidFill>
                  <a:ea typeface="楷体_GB2312" pitchFamily="49" charset="-122"/>
                </a:rPr>
                <a:t>：微操作</a:t>
              </a:r>
              <a:r>
                <a:rPr lang="en-US" altLang="zh-CN">
                  <a:solidFill>
                    <a:srgbClr val="000000"/>
                  </a:solidFill>
                  <a:ea typeface="楷体_GB2312" pitchFamily="49" charset="-122"/>
                </a:rPr>
                <a:t>n</a:t>
              </a:r>
              <a:r>
                <a:rPr lang="zh-CN" altLang="en-US">
                  <a:solidFill>
                    <a:srgbClr val="000000"/>
                  </a:solidFill>
                  <a:ea typeface="楷体_GB2312" pitchFamily="49" charset="-122"/>
                </a:rPr>
                <a:t>（命令</a:t>
              </a:r>
              <a:r>
                <a:rPr lang="en-US" altLang="zh-CN">
                  <a:solidFill>
                    <a:srgbClr val="000000"/>
                  </a:solidFill>
                  <a:ea typeface="楷体_GB2312" pitchFamily="49" charset="-122"/>
                </a:rPr>
                <a:t>1</a:t>
              </a:r>
              <a:r>
                <a:rPr lang="zh-CN" altLang="en-US">
                  <a:solidFill>
                    <a:srgbClr val="000000"/>
                  </a:solidFill>
                  <a:ea typeface="楷体_GB2312" pitchFamily="49" charset="-122"/>
                </a:rPr>
                <a:t>）</a:t>
              </a:r>
              <a:endParaRPr lang="zh-CN" altLang="en-US">
                <a:ea typeface="楷体_GB2312" pitchFamily="49" charset="-122"/>
              </a:endParaRPr>
            </a:p>
          </p:txBody>
        </p:sp>
        <p:sp>
          <p:nvSpPr>
            <p:cNvPr id="1158152" name="Text Box 8"/>
            <p:cNvSpPr txBox="1">
              <a:spLocks noChangeAspect="1" noChangeArrowheads="1"/>
            </p:cNvSpPr>
            <p:nvPr/>
          </p:nvSpPr>
          <p:spPr bwMode="auto">
            <a:xfrm>
              <a:off x="385" y="1253"/>
              <a:ext cx="272" cy="1380"/>
            </a:xfrm>
            <a:prstGeom prst="rect">
              <a:avLst/>
            </a:prstGeom>
            <a:noFill/>
            <a:ln w="9525">
              <a:noFill/>
              <a:miter lim="800000"/>
              <a:headEnd/>
              <a:tailEnd/>
            </a:ln>
          </p:spPr>
          <p:txBody>
            <a:bodyPr lIns="0" tIns="0" rIns="0" bIns="0">
              <a:spAutoFit/>
            </a:bodyPr>
            <a:lstStyle/>
            <a:p>
              <a:r>
                <a:rPr lang="zh-CN" altLang="en-US">
                  <a:ea typeface="楷体_GB2312" pitchFamily="49" charset="-122"/>
                </a:rPr>
                <a:t>一条机器指令</a:t>
              </a:r>
            </a:p>
          </p:txBody>
        </p:sp>
        <p:sp>
          <p:nvSpPr>
            <p:cNvPr id="1158153" name="Text Box 9"/>
            <p:cNvSpPr txBox="1">
              <a:spLocks noChangeAspect="1" noChangeArrowheads="1"/>
            </p:cNvSpPr>
            <p:nvPr/>
          </p:nvSpPr>
          <p:spPr bwMode="auto">
            <a:xfrm>
              <a:off x="5193" y="1419"/>
              <a:ext cx="272" cy="1150"/>
            </a:xfrm>
            <a:prstGeom prst="rect">
              <a:avLst/>
            </a:prstGeom>
            <a:noFill/>
            <a:ln w="9525">
              <a:noFill/>
              <a:miter lim="800000"/>
              <a:headEnd/>
              <a:tailEnd/>
            </a:ln>
          </p:spPr>
          <p:txBody>
            <a:bodyPr lIns="0" tIns="0" rIns="0" bIns="0">
              <a:spAutoFit/>
            </a:bodyPr>
            <a:lstStyle/>
            <a:p>
              <a:r>
                <a:rPr lang="zh-CN" altLang="en-US">
                  <a:ea typeface="楷体_GB2312" pitchFamily="49" charset="-122"/>
                </a:rPr>
                <a:t>一个微程序</a:t>
              </a:r>
            </a:p>
          </p:txBody>
        </p:sp>
        <p:sp>
          <p:nvSpPr>
            <p:cNvPr id="1158154" name="Text Box 10"/>
            <p:cNvSpPr txBox="1">
              <a:spLocks noChangeAspect="1" noChangeArrowheads="1"/>
            </p:cNvSpPr>
            <p:nvPr/>
          </p:nvSpPr>
          <p:spPr bwMode="auto">
            <a:xfrm>
              <a:off x="4104" y="1980"/>
              <a:ext cx="907" cy="725"/>
            </a:xfrm>
            <a:prstGeom prst="rect">
              <a:avLst/>
            </a:prstGeom>
            <a:noFill/>
            <a:ln w="9525">
              <a:noFill/>
              <a:miter lim="800000"/>
              <a:headEnd/>
              <a:tailEnd/>
            </a:ln>
          </p:spPr>
          <p:txBody>
            <a:bodyPr lIns="0" tIns="0" rIns="0" bIns="0"/>
            <a:lstStyle/>
            <a:p>
              <a:pPr algn="just"/>
              <a:r>
                <a:rPr lang="zh-CN" altLang="en-US">
                  <a:solidFill>
                    <a:srgbClr val="000000"/>
                  </a:solidFill>
                  <a:ea typeface="楷体_GB2312" pitchFamily="49" charset="-122"/>
                </a:rPr>
                <a:t>微指令</a:t>
              </a:r>
              <a:r>
                <a:rPr lang="en-US" altLang="zh-CN">
                  <a:solidFill>
                    <a:srgbClr val="000000"/>
                  </a:solidFill>
                  <a:ea typeface="楷体_GB2312" pitchFamily="49" charset="-122"/>
                </a:rPr>
                <a:t>j</a:t>
              </a:r>
            </a:p>
            <a:p>
              <a:pPr algn="just"/>
              <a:endParaRPr lang="en-US" altLang="zh-CN">
                <a:solidFill>
                  <a:srgbClr val="000000"/>
                </a:solidFill>
                <a:ea typeface="楷体_GB2312" pitchFamily="49" charset="-122"/>
              </a:endParaRPr>
            </a:p>
            <a:p>
              <a:pPr algn="just"/>
              <a:r>
                <a:rPr lang="zh-CN" altLang="en-US">
                  <a:solidFill>
                    <a:srgbClr val="000000"/>
                  </a:solidFill>
                  <a:ea typeface="楷体_GB2312" pitchFamily="49" charset="-122"/>
                </a:rPr>
                <a:t>微指令</a:t>
              </a:r>
              <a:r>
                <a:rPr lang="en-US" altLang="zh-CN">
                  <a:solidFill>
                    <a:srgbClr val="000000"/>
                  </a:solidFill>
                  <a:ea typeface="楷体_GB2312" pitchFamily="49" charset="-122"/>
                </a:rPr>
                <a:t>m</a:t>
              </a:r>
            </a:p>
          </p:txBody>
        </p:sp>
        <p:sp>
          <p:nvSpPr>
            <p:cNvPr id="1158155" name="AutoShape 11"/>
            <p:cNvSpPr>
              <a:spLocks/>
            </p:cNvSpPr>
            <p:nvPr/>
          </p:nvSpPr>
          <p:spPr bwMode="auto">
            <a:xfrm>
              <a:off x="702" y="1253"/>
              <a:ext cx="182" cy="1406"/>
            </a:xfrm>
            <a:prstGeom prst="leftBrace">
              <a:avLst>
                <a:gd name="adj1" fmla="val 64377"/>
                <a:gd name="adj2" fmla="val 50000"/>
              </a:avLst>
            </a:prstGeom>
            <a:noFill/>
            <a:ln w="28575">
              <a:solidFill>
                <a:schemeClr val="tx1"/>
              </a:solidFill>
              <a:round/>
              <a:headEnd/>
              <a:tailEnd type="none" w="med" len="lg"/>
            </a:ln>
            <a:effectLst/>
          </p:spPr>
          <p:txBody>
            <a:bodyPr wrap="none" anchor="ctr">
              <a:spAutoFit/>
            </a:bodyPr>
            <a:lstStyle/>
            <a:p>
              <a:endParaRPr lang="zh-CN" altLang="en-US"/>
            </a:p>
          </p:txBody>
        </p:sp>
        <p:sp>
          <p:nvSpPr>
            <p:cNvPr id="1158156" name="AutoShape 12"/>
            <p:cNvSpPr>
              <a:spLocks/>
            </p:cNvSpPr>
            <p:nvPr/>
          </p:nvSpPr>
          <p:spPr bwMode="auto">
            <a:xfrm>
              <a:off x="3923" y="1299"/>
              <a:ext cx="91" cy="408"/>
            </a:xfrm>
            <a:prstGeom prst="rightBrace">
              <a:avLst>
                <a:gd name="adj1" fmla="val 37363"/>
                <a:gd name="adj2" fmla="val 50000"/>
              </a:avLst>
            </a:prstGeom>
            <a:noFill/>
            <a:ln w="28575">
              <a:solidFill>
                <a:schemeClr val="tx1"/>
              </a:solidFill>
              <a:round/>
              <a:headEnd/>
              <a:tailEnd type="none" w="med" len="lg"/>
            </a:ln>
            <a:effectLst/>
          </p:spPr>
          <p:txBody>
            <a:bodyPr wrap="none" anchor="ctr">
              <a:spAutoFit/>
            </a:bodyPr>
            <a:lstStyle/>
            <a:p>
              <a:endParaRPr lang="zh-CN" altLang="en-US"/>
            </a:p>
          </p:txBody>
        </p:sp>
        <p:sp>
          <p:nvSpPr>
            <p:cNvPr id="1158157" name="Text Box 13"/>
            <p:cNvSpPr txBox="1">
              <a:spLocks noChangeAspect="1" noChangeArrowheads="1"/>
            </p:cNvSpPr>
            <p:nvPr/>
          </p:nvSpPr>
          <p:spPr bwMode="auto">
            <a:xfrm>
              <a:off x="4104" y="1390"/>
              <a:ext cx="907" cy="317"/>
            </a:xfrm>
            <a:prstGeom prst="rect">
              <a:avLst/>
            </a:prstGeom>
            <a:noFill/>
            <a:ln w="9525">
              <a:noFill/>
              <a:miter lim="800000"/>
              <a:headEnd/>
              <a:tailEnd/>
            </a:ln>
          </p:spPr>
          <p:txBody>
            <a:bodyPr lIns="0" tIns="0" rIns="0" bIns="0"/>
            <a:lstStyle/>
            <a:p>
              <a:pPr algn="just"/>
              <a:r>
                <a:rPr lang="zh-CN" altLang="en-US">
                  <a:solidFill>
                    <a:srgbClr val="000000"/>
                  </a:solidFill>
                  <a:ea typeface="楷体_GB2312" pitchFamily="49" charset="-122"/>
                </a:rPr>
                <a:t>微指令</a:t>
              </a:r>
              <a:r>
                <a:rPr lang="en-US" altLang="zh-CN">
                  <a:solidFill>
                    <a:srgbClr val="000000"/>
                  </a:solidFill>
                  <a:ea typeface="楷体_GB2312" pitchFamily="49" charset="-122"/>
                </a:rPr>
                <a:t>1</a:t>
              </a:r>
            </a:p>
          </p:txBody>
        </p:sp>
        <p:sp>
          <p:nvSpPr>
            <p:cNvPr id="1158158" name="AutoShape 14"/>
            <p:cNvSpPr>
              <a:spLocks/>
            </p:cNvSpPr>
            <p:nvPr/>
          </p:nvSpPr>
          <p:spPr bwMode="auto">
            <a:xfrm>
              <a:off x="4966" y="1344"/>
              <a:ext cx="181" cy="1361"/>
            </a:xfrm>
            <a:prstGeom prst="rightBrace">
              <a:avLst>
                <a:gd name="adj1" fmla="val 62661"/>
                <a:gd name="adj2" fmla="val 50000"/>
              </a:avLst>
            </a:prstGeom>
            <a:noFill/>
            <a:ln w="28575">
              <a:solidFill>
                <a:schemeClr val="tx1"/>
              </a:solidFill>
              <a:round/>
              <a:headEnd/>
              <a:tailEnd type="none" w="med" len="lg"/>
            </a:ln>
            <a:effectLst/>
          </p:spPr>
          <p:txBody>
            <a:bodyPr anchor="ctr">
              <a:spAutoFit/>
            </a:bodyPr>
            <a:lstStyle/>
            <a:p>
              <a:endParaRPr lang="zh-CN" altLang="en-US"/>
            </a:p>
          </p:txBody>
        </p:sp>
      </p:gr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fld id="{A734E148-C924-4400-8D1D-BF1E1F01549C}" type="slidenum">
              <a:rPr lang="zh-CN" altLang="en-US"/>
              <a:pPr/>
              <a:t>65</a:t>
            </a:fld>
            <a:endParaRPr lang="en-US" altLang="zh-CN"/>
          </a:p>
        </p:txBody>
      </p:sp>
      <p:sp>
        <p:nvSpPr>
          <p:cNvPr id="1159170" name="Rectangle 2"/>
          <p:cNvSpPr>
            <a:spLocks noGrp="1" noChangeArrowheads="1"/>
          </p:cNvSpPr>
          <p:nvPr>
            <p:ph type="title"/>
          </p:nvPr>
        </p:nvSpPr>
        <p:spPr/>
        <p:txBody>
          <a:bodyPr/>
          <a:lstStyle/>
          <a:p>
            <a:r>
              <a:rPr lang="en-US" altLang="zh-CN"/>
              <a:t>6.3.1 </a:t>
            </a:r>
            <a:r>
              <a:rPr lang="zh-CN" altLang="en-US" b="0"/>
              <a:t>微程序控制原理</a:t>
            </a:r>
          </a:p>
        </p:txBody>
      </p:sp>
      <p:sp>
        <p:nvSpPr>
          <p:cNvPr id="1159171" name="Rectangle 3"/>
          <p:cNvSpPr>
            <a:spLocks noGrp="1" noChangeArrowheads="1"/>
          </p:cNvSpPr>
          <p:nvPr>
            <p:ph type="body" idx="1"/>
          </p:nvPr>
        </p:nvSpPr>
        <p:spPr>
          <a:xfrm>
            <a:off x="457200" y="981075"/>
            <a:ext cx="8578850" cy="4103688"/>
          </a:xfrm>
        </p:spPr>
        <p:txBody>
          <a:bodyPr/>
          <a:lstStyle/>
          <a:p>
            <a:pPr>
              <a:spcBef>
                <a:spcPct val="10000"/>
              </a:spcBef>
            </a:pPr>
            <a:r>
              <a:rPr lang="zh-CN" altLang="en-US"/>
              <a:t>一条（机器）指令对应一个</a:t>
            </a:r>
            <a:r>
              <a:rPr lang="zh-CN" altLang="en-US">
                <a:solidFill>
                  <a:srgbClr val="CC3300"/>
                </a:solidFill>
              </a:rPr>
              <a:t>微程序</a:t>
            </a:r>
            <a:r>
              <a:rPr lang="zh-CN" altLang="en-US"/>
              <a:t>，该微程序包含从取指令到执行指令一个</a:t>
            </a:r>
            <a:r>
              <a:rPr lang="zh-CN" altLang="en-US">
                <a:solidFill>
                  <a:srgbClr val="0000FF"/>
                </a:solidFill>
              </a:rPr>
              <a:t>完整微操作序列</a:t>
            </a:r>
            <a:r>
              <a:rPr lang="zh-CN" altLang="en-US"/>
              <a:t>对应的全部</a:t>
            </a:r>
            <a:r>
              <a:rPr lang="zh-CN" altLang="en-US">
                <a:solidFill>
                  <a:srgbClr val="CC3300"/>
                </a:solidFill>
              </a:rPr>
              <a:t>微指令</a:t>
            </a:r>
            <a:r>
              <a:rPr lang="zh-CN" altLang="en-US"/>
              <a:t>，它被存入一个称为</a:t>
            </a:r>
            <a:r>
              <a:rPr lang="zh-CN" altLang="en-US">
                <a:solidFill>
                  <a:srgbClr val="008000"/>
                </a:solidFill>
              </a:rPr>
              <a:t>控制存储器</a:t>
            </a:r>
            <a:r>
              <a:rPr lang="zh-CN" altLang="en-US"/>
              <a:t>（</a:t>
            </a:r>
            <a:r>
              <a:rPr lang="en-US" altLang="zh-CN"/>
              <a:t>control memory</a:t>
            </a:r>
            <a:r>
              <a:rPr lang="zh-CN" altLang="en-US"/>
              <a:t>）的</a:t>
            </a:r>
            <a:r>
              <a:rPr lang="en-US" altLang="zh-CN"/>
              <a:t>ROM</a:t>
            </a:r>
            <a:r>
              <a:rPr lang="zh-CN" altLang="en-US"/>
              <a:t>中。</a:t>
            </a:r>
          </a:p>
          <a:p>
            <a:pPr>
              <a:spcBef>
                <a:spcPct val="10000"/>
              </a:spcBef>
            </a:pPr>
            <a:r>
              <a:rPr lang="zh-CN" altLang="en-US"/>
              <a:t>在控制存储器中存放着指令系统中定义的所有指令的微程序。</a:t>
            </a:r>
          </a:p>
          <a:p>
            <a:pPr>
              <a:spcBef>
                <a:spcPct val="10000"/>
              </a:spcBef>
            </a:pPr>
            <a:r>
              <a:rPr lang="zh-CN" altLang="en-US">
                <a:solidFill>
                  <a:srgbClr val="CC3300"/>
                </a:solidFill>
              </a:rPr>
              <a:t>微指令周期</a:t>
            </a:r>
            <a:r>
              <a:rPr lang="zh-CN" altLang="en-US"/>
              <a:t>：一条微指令执行的时间（包括从控制存储器中</a:t>
            </a:r>
            <a:r>
              <a:rPr lang="zh-CN" altLang="en-US">
                <a:solidFill>
                  <a:srgbClr val="0000FF"/>
                </a:solidFill>
              </a:rPr>
              <a:t>取得微指令</a:t>
            </a:r>
            <a:r>
              <a:rPr lang="zh-CN" altLang="en-US"/>
              <a:t>和</a:t>
            </a:r>
            <a:r>
              <a:rPr lang="zh-CN" altLang="en-US">
                <a:solidFill>
                  <a:srgbClr val="0000FF"/>
                </a:solidFill>
              </a:rPr>
              <a:t>执行微指令</a:t>
            </a:r>
            <a:r>
              <a:rPr lang="zh-CN" altLang="en-US"/>
              <a:t>所用时间）。</a:t>
            </a:r>
          </a:p>
          <a:p>
            <a:pPr>
              <a:spcBef>
                <a:spcPct val="10000"/>
              </a:spcBef>
            </a:pPr>
            <a:r>
              <a:rPr lang="zh-CN" altLang="en-US"/>
              <a:t>微指令的一般格式：</a:t>
            </a:r>
          </a:p>
        </p:txBody>
      </p:sp>
      <p:sp>
        <p:nvSpPr>
          <p:cNvPr id="1159172"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a:solidFill>
                  <a:srgbClr val="008000"/>
                </a:solidFill>
                <a:latin typeface="Arial" charset="0"/>
                <a:ea typeface="黑体" pitchFamily="2" charset="-122"/>
              </a:rPr>
              <a:t>二、微指令</a:t>
            </a:r>
          </a:p>
        </p:txBody>
      </p:sp>
      <p:graphicFrame>
        <p:nvGraphicFramePr>
          <p:cNvPr id="1159190" name="Group 22"/>
          <p:cNvGraphicFramePr>
            <a:graphicFrameLocks noGrp="1"/>
          </p:cNvGraphicFramePr>
          <p:nvPr>
            <p:ph type="tbl" idx="1"/>
          </p:nvPr>
        </p:nvGraphicFramePr>
        <p:xfrm>
          <a:off x="4157663" y="4797425"/>
          <a:ext cx="3438525" cy="503238"/>
        </p:xfrm>
        <a:graphic>
          <a:graphicData uri="http://schemas.openxmlformats.org/drawingml/2006/table">
            <a:tbl>
              <a:tblPr/>
              <a:tblGrid>
                <a:gridCol w="1687512">
                  <a:extLst>
                    <a:ext uri="{9D8B030D-6E8A-4147-A177-3AD203B41FA5}">
                      <a16:colId xmlns:a16="http://schemas.microsoft.com/office/drawing/2014/main" val="20000"/>
                    </a:ext>
                  </a:extLst>
                </a:gridCol>
                <a:gridCol w="1751013">
                  <a:extLst>
                    <a:ext uri="{9D8B030D-6E8A-4147-A177-3AD203B41FA5}">
                      <a16:colId xmlns:a16="http://schemas.microsoft.com/office/drawing/2014/main" val="20001"/>
                    </a:ext>
                  </a:extLst>
                </a:gridCol>
              </a:tblGrid>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rPr>
                        <a:t>地址域</a:t>
                      </a: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rPr>
                        <a:t>控制域</a:t>
                      </a: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159198" name="Text Box 30"/>
          <p:cNvSpPr txBox="1">
            <a:spLocks noChangeAspect="1" noChangeArrowheads="1"/>
          </p:cNvSpPr>
          <p:nvPr/>
        </p:nvSpPr>
        <p:spPr bwMode="auto">
          <a:xfrm>
            <a:off x="3348038" y="5762625"/>
            <a:ext cx="2859087" cy="474663"/>
          </a:xfrm>
          <a:prstGeom prst="rect">
            <a:avLst/>
          </a:prstGeom>
          <a:noFill/>
          <a:ln w="9525">
            <a:noFill/>
            <a:miter lim="800000"/>
            <a:headEnd/>
            <a:tailEnd/>
          </a:ln>
        </p:spPr>
        <p:txBody>
          <a:bodyPr wrap="none" lIns="0" tIns="0" rIns="0" bIns="0"/>
          <a:lstStyle/>
          <a:p>
            <a:pPr algn="just"/>
            <a:r>
              <a:rPr lang="zh-CN" altLang="en-US">
                <a:solidFill>
                  <a:srgbClr val="9900FF"/>
                </a:solidFill>
                <a:ea typeface="楷体_GB2312" pitchFamily="49" charset="-122"/>
              </a:rPr>
              <a:t>生成下条微指令地址</a:t>
            </a:r>
          </a:p>
        </p:txBody>
      </p:sp>
      <p:sp>
        <p:nvSpPr>
          <p:cNvPr id="1159199" name="Text Box 31"/>
          <p:cNvSpPr txBox="1">
            <a:spLocks noChangeAspect="1" noChangeArrowheads="1"/>
          </p:cNvSpPr>
          <p:nvPr/>
        </p:nvSpPr>
        <p:spPr bwMode="auto">
          <a:xfrm>
            <a:off x="6529388" y="5738813"/>
            <a:ext cx="1838325" cy="365125"/>
          </a:xfrm>
          <a:prstGeom prst="rect">
            <a:avLst/>
          </a:prstGeom>
          <a:noFill/>
          <a:ln w="9525">
            <a:noFill/>
            <a:miter lim="800000"/>
            <a:headEnd/>
            <a:tailEnd/>
          </a:ln>
        </p:spPr>
        <p:txBody>
          <a:bodyPr lIns="0" tIns="0" rIns="0" bIns="0">
            <a:spAutoFit/>
          </a:bodyPr>
          <a:lstStyle/>
          <a:p>
            <a:pPr algn="just"/>
            <a:r>
              <a:rPr lang="zh-CN" altLang="en-US">
                <a:solidFill>
                  <a:srgbClr val="9900FF"/>
                </a:solidFill>
                <a:ea typeface="楷体_GB2312" pitchFamily="49" charset="-122"/>
              </a:rPr>
              <a:t>产生控制信号</a:t>
            </a:r>
          </a:p>
        </p:txBody>
      </p:sp>
      <p:sp>
        <p:nvSpPr>
          <p:cNvPr id="1159200" name="Line 32"/>
          <p:cNvSpPr>
            <a:spLocks noChangeAspect="1" noChangeShapeType="1"/>
          </p:cNvSpPr>
          <p:nvPr/>
        </p:nvSpPr>
        <p:spPr bwMode="auto">
          <a:xfrm flipH="1">
            <a:off x="4678363" y="5338763"/>
            <a:ext cx="296862" cy="414337"/>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59201" name="Line 33"/>
          <p:cNvSpPr>
            <a:spLocks noChangeAspect="1" noChangeShapeType="1"/>
          </p:cNvSpPr>
          <p:nvPr/>
        </p:nvSpPr>
        <p:spPr bwMode="auto">
          <a:xfrm>
            <a:off x="6753225" y="5340350"/>
            <a:ext cx="350838" cy="398463"/>
          </a:xfrm>
          <a:prstGeom prst="line">
            <a:avLst/>
          </a:prstGeom>
          <a:noFill/>
          <a:ln w="28575">
            <a:solidFill>
              <a:srgbClr val="FF6600"/>
            </a:solidFill>
            <a:round/>
            <a:headEnd/>
            <a:tailEnd type="triangle" w="med" len="lg"/>
          </a:ln>
          <a:effectLst/>
        </p:spPr>
        <p:txBody>
          <a:bodyPr>
            <a:spAutoFit/>
          </a:bodyPr>
          <a:lstStyle/>
          <a:p>
            <a:endParaRPr lang="zh-CN" altLang="en-US"/>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p:cNvSpPr>
            <a:spLocks noGrp="1"/>
          </p:cNvSpPr>
          <p:nvPr>
            <p:ph type="sldNum" sz="quarter" idx="11"/>
          </p:nvPr>
        </p:nvSpPr>
        <p:spPr/>
        <p:txBody>
          <a:bodyPr/>
          <a:lstStyle/>
          <a:p>
            <a:fld id="{6FCAFB02-2FBB-48C1-A04C-7F2AAD5EE48B}" type="slidenum">
              <a:rPr lang="zh-CN" altLang="en-US"/>
              <a:pPr/>
              <a:t>66</a:t>
            </a:fld>
            <a:endParaRPr lang="en-US" altLang="zh-CN"/>
          </a:p>
        </p:txBody>
      </p:sp>
      <p:sp>
        <p:nvSpPr>
          <p:cNvPr id="1161223" name="Text Box 7"/>
          <p:cNvSpPr txBox="1">
            <a:spLocks noChangeAspect="1" noChangeArrowheads="1"/>
          </p:cNvSpPr>
          <p:nvPr/>
        </p:nvSpPr>
        <p:spPr bwMode="auto">
          <a:xfrm>
            <a:off x="4551363" y="4772025"/>
            <a:ext cx="1789112" cy="304800"/>
          </a:xfrm>
          <a:prstGeom prst="rect">
            <a:avLst/>
          </a:prstGeom>
          <a:noFill/>
          <a:ln w="9525">
            <a:noFill/>
            <a:miter lim="800000"/>
            <a:headEnd/>
            <a:tailEnd/>
          </a:ln>
        </p:spPr>
        <p:txBody>
          <a:bodyPr wrap="none" lIns="0" tIns="0" rIns="0" bIns="0">
            <a:spAutoFit/>
          </a:bodyPr>
          <a:lstStyle/>
          <a:p>
            <a:r>
              <a:rPr lang="zh-CN" altLang="en-US" sz="2000">
                <a:ea typeface="楷体_GB2312" pitchFamily="49" charset="-122"/>
              </a:rPr>
              <a:t>下一地址及控制</a:t>
            </a:r>
          </a:p>
        </p:txBody>
      </p:sp>
      <p:sp>
        <p:nvSpPr>
          <p:cNvPr id="1161224" name="Text Box 8"/>
          <p:cNvSpPr txBox="1">
            <a:spLocks noChangeAspect="1" noChangeArrowheads="1"/>
          </p:cNvSpPr>
          <p:nvPr/>
        </p:nvSpPr>
        <p:spPr bwMode="auto">
          <a:xfrm>
            <a:off x="5343525" y="2638425"/>
            <a:ext cx="493713" cy="304800"/>
          </a:xfrm>
          <a:prstGeom prst="rect">
            <a:avLst/>
          </a:prstGeom>
          <a:noFill/>
          <a:ln w="9525">
            <a:noFill/>
            <a:miter lim="800000"/>
            <a:headEnd/>
            <a:tailEnd/>
          </a:ln>
        </p:spPr>
        <p:txBody>
          <a:bodyPr wrap="none" lIns="0" tIns="0" rIns="0" bIns="0">
            <a:spAutoFit/>
          </a:bodyPr>
          <a:lstStyle/>
          <a:p>
            <a:r>
              <a:rPr lang="en-US" altLang="zh-CN" sz="2000">
                <a:ea typeface="楷体_GB2312" pitchFamily="49" charset="-122"/>
              </a:rPr>
              <a:t>read</a:t>
            </a:r>
          </a:p>
        </p:txBody>
      </p:sp>
      <p:sp>
        <p:nvSpPr>
          <p:cNvPr id="1161225" name="Text Box 9"/>
          <p:cNvSpPr txBox="1">
            <a:spLocks noChangeAspect="1" noChangeArrowheads="1"/>
          </p:cNvSpPr>
          <p:nvPr/>
        </p:nvSpPr>
        <p:spPr bwMode="auto">
          <a:xfrm>
            <a:off x="5926138" y="354013"/>
            <a:ext cx="1766887" cy="457200"/>
          </a:xfrm>
          <a:prstGeom prst="rect">
            <a:avLst/>
          </a:prstGeom>
          <a:solidFill>
            <a:srgbClr val="FFFF99"/>
          </a:solidFill>
          <a:ln w="28575" algn="ctr">
            <a:solidFill>
              <a:srgbClr val="000000"/>
            </a:solidFill>
            <a:miter lim="800000"/>
            <a:headEnd/>
            <a:tailEnd/>
          </a:ln>
          <a:effectLst/>
        </p:spPr>
        <p:txBody>
          <a:bodyPr wrap="none"/>
          <a:lstStyle/>
          <a:p>
            <a:r>
              <a:rPr lang="zh-CN" altLang="en-US" sz="2000">
                <a:ea typeface="楷体_GB2312" pitchFamily="49" charset="-122"/>
              </a:rPr>
              <a:t>指令寄存器</a:t>
            </a:r>
          </a:p>
        </p:txBody>
      </p:sp>
      <p:sp>
        <p:nvSpPr>
          <p:cNvPr id="1161226" name="Text Box 10"/>
          <p:cNvSpPr txBox="1">
            <a:spLocks noChangeAspect="1" noChangeArrowheads="1"/>
          </p:cNvSpPr>
          <p:nvPr/>
        </p:nvSpPr>
        <p:spPr bwMode="auto">
          <a:xfrm>
            <a:off x="6278563" y="1116013"/>
            <a:ext cx="1062037" cy="457200"/>
          </a:xfrm>
          <a:prstGeom prst="rect">
            <a:avLst/>
          </a:prstGeom>
          <a:solidFill>
            <a:srgbClr val="FFFF99"/>
          </a:solidFill>
          <a:ln w="28575" algn="ctr">
            <a:solidFill>
              <a:srgbClr val="000000"/>
            </a:solidFill>
            <a:miter lim="800000"/>
            <a:headEnd/>
            <a:tailEnd/>
          </a:ln>
          <a:effectLst/>
        </p:spPr>
        <p:txBody>
          <a:bodyPr wrap="none"/>
          <a:lstStyle/>
          <a:p>
            <a:r>
              <a:rPr lang="zh-CN" altLang="en-US" sz="2000">
                <a:ea typeface="楷体_GB2312" pitchFamily="49" charset="-122"/>
              </a:rPr>
              <a:t>译码器</a:t>
            </a:r>
            <a:r>
              <a:rPr lang="en-US" altLang="zh-CN" sz="2000">
                <a:ea typeface="楷体_GB2312" pitchFamily="49" charset="-122"/>
              </a:rPr>
              <a:t>1</a:t>
            </a:r>
          </a:p>
        </p:txBody>
      </p:sp>
      <p:sp>
        <p:nvSpPr>
          <p:cNvPr id="1161227" name="Text Box 11"/>
          <p:cNvSpPr txBox="1">
            <a:spLocks noChangeAspect="1" noChangeArrowheads="1"/>
          </p:cNvSpPr>
          <p:nvPr/>
        </p:nvSpPr>
        <p:spPr bwMode="auto">
          <a:xfrm>
            <a:off x="5926138" y="1878013"/>
            <a:ext cx="1766887" cy="455612"/>
          </a:xfrm>
          <a:prstGeom prst="rect">
            <a:avLst/>
          </a:prstGeom>
          <a:solidFill>
            <a:srgbClr val="FFFF99"/>
          </a:solidFill>
          <a:ln w="28575" algn="ctr">
            <a:solidFill>
              <a:srgbClr val="000000"/>
            </a:solidFill>
            <a:miter lim="800000"/>
            <a:headEnd/>
            <a:tailEnd/>
          </a:ln>
          <a:effectLst/>
        </p:spPr>
        <p:txBody>
          <a:bodyPr wrap="none"/>
          <a:lstStyle/>
          <a:p>
            <a:r>
              <a:rPr lang="zh-CN" altLang="en-US" sz="2000">
                <a:ea typeface="楷体_GB2312" pitchFamily="49" charset="-122"/>
              </a:rPr>
              <a:t>微地址寄存器</a:t>
            </a:r>
          </a:p>
        </p:txBody>
      </p:sp>
      <p:sp>
        <p:nvSpPr>
          <p:cNvPr id="1161228" name="Text Box 12"/>
          <p:cNvSpPr txBox="1">
            <a:spLocks noChangeAspect="1" noChangeArrowheads="1"/>
          </p:cNvSpPr>
          <p:nvPr/>
        </p:nvSpPr>
        <p:spPr bwMode="auto">
          <a:xfrm>
            <a:off x="5926138" y="4010025"/>
            <a:ext cx="1766887" cy="457200"/>
          </a:xfrm>
          <a:prstGeom prst="rect">
            <a:avLst/>
          </a:prstGeom>
          <a:solidFill>
            <a:srgbClr val="FFFF99"/>
          </a:solidFill>
          <a:ln w="28575" algn="ctr">
            <a:solidFill>
              <a:srgbClr val="000000"/>
            </a:solidFill>
            <a:miter lim="800000"/>
            <a:headEnd/>
            <a:tailEnd/>
          </a:ln>
          <a:effectLst/>
        </p:spPr>
        <p:txBody>
          <a:bodyPr wrap="none"/>
          <a:lstStyle/>
          <a:p>
            <a:r>
              <a:rPr lang="zh-CN" altLang="en-US" sz="2000">
                <a:ea typeface="楷体_GB2312" pitchFamily="49" charset="-122"/>
              </a:rPr>
              <a:t>微指令寄存器</a:t>
            </a:r>
          </a:p>
        </p:txBody>
      </p:sp>
      <p:sp>
        <p:nvSpPr>
          <p:cNvPr id="1161229" name="Text Box 13"/>
          <p:cNvSpPr txBox="1">
            <a:spLocks noChangeAspect="1" noChangeArrowheads="1"/>
          </p:cNvSpPr>
          <p:nvPr/>
        </p:nvSpPr>
        <p:spPr bwMode="auto">
          <a:xfrm>
            <a:off x="5926138" y="2638425"/>
            <a:ext cx="1766887" cy="1066800"/>
          </a:xfrm>
          <a:prstGeom prst="rect">
            <a:avLst/>
          </a:prstGeom>
          <a:solidFill>
            <a:srgbClr val="FFFF99"/>
          </a:solidFill>
          <a:ln w="28575">
            <a:solidFill>
              <a:srgbClr val="000000"/>
            </a:solidFill>
            <a:miter lim="800000"/>
            <a:headEnd/>
            <a:tailEnd/>
          </a:ln>
        </p:spPr>
        <p:txBody>
          <a:bodyPr/>
          <a:lstStyle/>
          <a:p>
            <a:endParaRPr lang="zh-CN" altLang="en-US" sz="2000">
              <a:ea typeface="楷体_GB2312" pitchFamily="49" charset="-122"/>
            </a:endParaRPr>
          </a:p>
          <a:p>
            <a:r>
              <a:rPr lang="zh-CN" altLang="en-US" sz="2000">
                <a:ea typeface="楷体_GB2312" pitchFamily="49" charset="-122"/>
              </a:rPr>
              <a:t>控制存储器</a:t>
            </a:r>
          </a:p>
        </p:txBody>
      </p:sp>
      <p:sp>
        <p:nvSpPr>
          <p:cNvPr id="1161230" name="Text Box 14"/>
          <p:cNvSpPr txBox="1">
            <a:spLocks noChangeAspect="1" noChangeArrowheads="1"/>
          </p:cNvSpPr>
          <p:nvPr/>
        </p:nvSpPr>
        <p:spPr bwMode="auto">
          <a:xfrm>
            <a:off x="6632575" y="4772025"/>
            <a:ext cx="1060450" cy="455613"/>
          </a:xfrm>
          <a:prstGeom prst="rect">
            <a:avLst/>
          </a:prstGeom>
          <a:solidFill>
            <a:srgbClr val="FFFF99"/>
          </a:solidFill>
          <a:ln w="28575">
            <a:solidFill>
              <a:srgbClr val="000000"/>
            </a:solidFill>
            <a:miter lim="800000"/>
            <a:headEnd/>
            <a:tailEnd/>
          </a:ln>
        </p:spPr>
        <p:txBody>
          <a:bodyPr wrap="none"/>
          <a:lstStyle/>
          <a:p>
            <a:r>
              <a:rPr lang="zh-CN" altLang="en-US" sz="2000">
                <a:ea typeface="楷体_GB2312" pitchFamily="49" charset="-122"/>
              </a:rPr>
              <a:t>译码器</a:t>
            </a:r>
            <a:r>
              <a:rPr lang="en-US" altLang="zh-CN" sz="2000">
                <a:ea typeface="楷体_GB2312" pitchFamily="49" charset="-122"/>
              </a:rPr>
              <a:t>2</a:t>
            </a:r>
          </a:p>
        </p:txBody>
      </p:sp>
      <p:sp>
        <p:nvSpPr>
          <p:cNvPr id="1161231" name="Text Box 15"/>
          <p:cNvSpPr txBox="1">
            <a:spLocks noChangeAspect="1" noChangeArrowheads="1"/>
          </p:cNvSpPr>
          <p:nvPr/>
        </p:nvSpPr>
        <p:spPr bwMode="auto">
          <a:xfrm>
            <a:off x="4511675" y="1878013"/>
            <a:ext cx="1060450" cy="760412"/>
          </a:xfrm>
          <a:prstGeom prst="rect">
            <a:avLst/>
          </a:prstGeom>
          <a:solidFill>
            <a:srgbClr val="FFFF99"/>
          </a:solidFill>
          <a:ln w="28575">
            <a:solidFill>
              <a:srgbClr val="000000"/>
            </a:solidFill>
            <a:miter lim="800000"/>
            <a:headEnd/>
            <a:tailEnd/>
          </a:ln>
        </p:spPr>
        <p:txBody>
          <a:bodyPr/>
          <a:lstStyle/>
          <a:p>
            <a:r>
              <a:rPr lang="zh-CN" altLang="en-US" sz="2000">
                <a:ea typeface="楷体_GB2312" pitchFamily="49" charset="-122"/>
              </a:rPr>
              <a:t>时序</a:t>
            </a:r>
          </a:p>
          <a:p>
            <a:r>
              <a:rPr lang="zh-CN" altLang="en-US" sz="2000">
                <a:ea typeface="楷体_GB2312" pitchFamily="49" charset="-122"/>
              </a:rPr>
              <a:t>逻辑</a:t>
            </a:r>
          </a:p>
        </p:txBody>
      </p:sp>
      <p:sp>
        <p:nvSpPr>
          <p:cNvPr id="1161232" name="Line 16"/>
          <p:cNvSpPr>
            <a:spLocks noChangeAspect="1" noChangeShapeType="1"/>
          </p:cNvSpPr>
          <p:nvPr/>
        </p:nvSpPr>
        <p:spPr bwMode="auto">
          <a:xfrm>
            <a:off x="6808788" y="811213"/>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3" name="Line 17"/>
          <p:cNvSpPr>
            <a:spLocks noChangeAspect="1" noChangeShapeType="1"/>
          </p:cNvSpPr>
          <p:nvPr/>
        </p:nvSpPr>
        <p:spPr bwMode="auto">
          <a:xfrm flipV="1">
            <a:off x="5041900" y="2638425"/>
            <a:ext cx="0" cy="2133600"/>
          </a:xfrm>
          <a:prstGeom prst="line">
            <a:avLst/>
          </a:prstGeom>
          <a:noFill/>
          <a:ln w="57150">
            <a:solidFill>
              <a:srgbClr val="000000"/>
            </a:solidFill>
            <a:round/>
            <a:headEnd/>
            <a:tailEnd type="triangle" w="med" len="med"/>
          </a:ln>
        </p:spPr>
        <p:txBody>
          <a:bodyPr/>
          <a:lstStyle/>
          <a:p>
            <a:endParaRPr lang="zh-CN" altLang="en-US"/>
          </a:p>
        </p:txBody>
      </p:sp>
      <p:sp>
        <p:nvSpPr>
          <p:cNvPr id="1161234" name="Line 18"/>
          <p:cNvSpPr>
            <a:spLocks noChangeAspect="1" noChangeShapeType="1"/>
          </p:cNvSpPr>
          <p:nvPr/>
        </p:nvSpPr>
        <p:spPr bwMode="auto">
          <a:xfrm>
            <a:off x="6808788" y="5227638"/>
            <a:ext cx="0" cy="457200"/>
          </a:xfrm>
          <a:prstGeom prst="line">
            <a:avLst/>
          </a:prstGeom>
          <a:noFill/>
          <a:ln w="57150">
            <a:solidFill>
              <a:srgbClr val="000000"/>
            </a:solidFill>
            <a:round/>
            <a:headEnd/>
            <a:tailEnd type="triangle" w="med" len="med"/>
          </a:ln>
        </p:spPr>
        <p:txBody>
          <a:bodyPr/>
          <a:lstStyle/>
          <a:p>
            <a:endParaRPr lang="zh-CN" altLang="en-US"/>
          </a:p>
        </p:txBody>
      </p:sp>
      <p:sp>
        <p:nvSpPr>
          <p:cNvPr id="1161235" name="Line 19"/>
          <p:cNvSpPr>
            <a:spLocks noChangeAspect="1" noChangeShapeType="1"/>
          </p:cNvSpPr>
          <p:nvPr/>
        </p:nvSpPr>
        <p:spPr bwMode="auto">
          <a:xfrm>
            <a:off x="7516813" y="5227638"/>
            <a:ext cx="0" cy="457200"/>
          </a:xfrm>
          <a:prstGeom prst="line">
            <a:avLst/>
          </a:prstGeom>
          <a:noFill/>
          <a:ln w="57150">
            <a:solidFill>
              <a:srgbClr val="000000"/>
            </a:solidFill>
            <a:round/>
            <a:headEnd/>
            <a:tailEnd type="triangle" w="med" len="med"/>
          </a:ln>
        </p:spPr>
        <p:txBody>
          <a:bodyPr/>
          <a:lstStyle/>
          <a:p>
            <a:endParaRPr lang="zh-CN" altLang="en-US"/>
          </a:p>
        </p:txBody>
      </p:sp>
      <p:sp>
        <p:nvSpPr>
          <p:cNvPr id="1161236" name="Line 20"/>
          <p:cNvSpPr>
            <a:spLocks noChangeAspect="1" noChangeShapeType="1"/>
          </p:cNvSpPr>
          <p:nvPr/>
        </p:nvSpPr>
        <p:spPr bwMode="auto">
          <a:xfrm>
            <a:off x="7162800" y="4467225"/>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7" name="Line 21"/>
          <p:cNvSpPr>
            <a:spLocks noChangeAspect="1" noChangeShapeType="1"/>
          </p:cNvSpPr>
          <p:nvPr/>
        </p:nvSpPr>
        <p:spPr bwMode="auto">
          <a:xfrm>
            <a:off x="6808788" y="3705225"/>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8" name="Line 22"/>
          <p:cNvSpPr>
            <a:spLocks noChangeAspect="1" noChangeShapeType="1"/>
          </p:cNvSpPr>
          <p:nvPr/>
        </p:nvSpPr>
        <p:spPr bwMode="auto">
          <a:xfrm>
            <a:off x="6808788" y="2333625"/>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9" name="Line 23"/>
          <p:cNvSpPr>
            <a:spLocks noChangeAspect="1" noChangeShapeType="1"/>
          </p:cNvSpPr>
          <p:nvPr/>
        </p:nvSpPr>
        <p:spPr bwMode="auto">
          <a:xfrm>
            <a:off x="6808788" y="1573213"/>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40" name="Line 24"/>
          <p:cNvSpPr>
            <a:spLocks noChangeAspect="1" noChangeShapeType="1"/>
          </p:cNvSpPr>
          <p:nvPr/>
        </p:nvSpPr>
        <p:spPr bwMode="auto">
          <a:xfrm>
            <a:off x="5041900" y="4772025"/>
            <a:ext cx="1236663" cy="0"/>
          </a:xfrm>
          <a:prstGeom prst="line">
            <a:avLst/>
          </a:prstGeom>
          <a:noFill/>
          <a:ln w="57150">
            <a:solidFill>
              <a:srgbClr val="000000"/>
            </a:solidFill>
            <a:round/>
            <a:headEnd/>
            <a:tailEnd/>
          </a:ln>
        </p:spPr>
        <p:txBody>
          <a:bodyPr/>
          <a:lstStyle/>
          <a:p>
            <a:endParaRPr lang="zh-CN" altLang="en-US"/>
          </a:p>
        </p:txBody>
      </p:sp>
      <p:sp>
        <p:nvSpPr>
          <p:cNvPr id="1161241" name="Line 25"/>
          <p:cNvSpPr>
            <a:spLocks noChangeAspect="1" noChangeShapeType="1"/>
          </p:cNvSpPr>
          <p:nvPr/>
        </p:nvSpPr>
        <p:spPr bwMode="auto">
          <a:xfrm rot="-5400000">
            <a:off x="6126163" y="4619625"/>
            <a:ext cx="304800" cy="0"/>
          </a:xfrm>
          <a:prstGeom prst="line">
            <a:avLst/>
          </a:prstGeom>
          <a:noFill/>
          <a:ln w="57150">
            <a:solidFill>
              <a:srgbClr val="000000"/>
            </a:solidFill>
            <a:round/>
            <a:headEnd/>
            <a:tailEnd/>
          </a:ln>
        </p:spPr>
        <p:txBody>
          <a:bodyPr/>
          <a:lstStyle/>
          <a:p>
            <a:endParaRPr lang="zh-CN" altLang="en-US"/>
          </a:p>
        </p:txBody>
      </p:sp>
      <p:sp>
        <p:nvSpPr>
          <p:cNvPr id="1161242" name="Line 26"/>
          <p:cNvSpPr>
            <a:spLocks noChangeAspect="1" noChangeShapeType="1"/>
          </p:cNvSpPr>
          <p:nvPr/>
        </p:nvSpPr>
        <p:spPr bwMode="auto">
          <a:xfrm>
            <a:off x="5572125" y="2181225"/>
            <a:ext cx="354013" cy="0"/>
          </a:xfrm>
          <a:prstGeom prst="line">
            <a:avLst/>
          </a:prstGeom>
          <a:noFill/>
          <a:ln w="57150">
            <a:solidFill>
              <a:srgbClr val="000000"/>
            </a:solidFill>
            <a:round/>
            <a:headEnd/>
            <a:tailEnd type="triangle" w="med" len="med"/>
          </a:ln>
        </p:spPr>
        <p:txBody>
          <a:bodyPr/>
          <a:lstStyle/>
          <a:p>
            <a:endParaRPr lang="zh-CN" altLang="en-US"/>
          </a:p>
        </p:txBody>
      </p:sp>
      <p:sp>
        <p:nvSpPr>
          <p:cNvPr id="1161243" name="Line 27"/>
          <p:cNvSpPr>
            <a:spLocks noChangeAspect="1" noChangeShapeType="1"/>
          </p:cNvSpPr>
          <p:nvPr/>
        </p:nvSpPr>
        <p:spPr bwMode="auto">
          <a:xfrm>
            <a:off x="4157663" y="2028825"/>
            <a:ext cx="354012" cy="0"/>
          </a:xfrm>
          <a:prstGeom prst="line">
            <a:avLst/>
          </a:prstGeom>
          <a:noFill/>
          <a:ln w="57150">
            <a:solidFill>
              <a:srgbClr val="000000"/>
            </a:solidFill>
            <a:round/>
            <a:headEnd/>
            <a:tailEnd type="triangle" w="med" len="med"/>
          </a:ln>
        </p:spPr>
        <p:txBody>
          <a:bodyPr/>
          <a:lstStyle/>
          <a:p>
            <a:endParaRPr lang="zh-CN" altLang="en-US"/>
          </a:p>
        </p:txBody>
      </p:sp>
      <p:sp>
        <p:nvSpPr>
          <p:cNvPr id="1161244" name="Line 28"/>
          <p:cNvSpPr>
            <a:spLocks noChangeAspect="1" noChangeShapeType="1"/>
          </p:cNvSpPr>
          <p:nvPr/>
        </p:nvSpPr>
        <p:spPr bwMode="auto">
          <a:xfrm>
            <a:off x="4157663" y="2486025"/>
            <a:ext cx="354012" cy="0"/>
          </a:xfrm>
          <a:prstGeom prst="line">
            <a:avLst/>
          </a:prstGeom>
          <a:noFill/>
          <a:ln w="28575">
            <a:solidFill>
              <a:srgbClr val="000000"/>
            </a:solidFill>
            <a:round/>
            <a:headEnd/>
            <a:tailEnd type="triangle" w="med" len="med"/>
          </a:ln>
        </p:spPr>
        <p:txBody>
          <a:bodyPr/>
          <a:lstStyle/>
          <a:p>
            <a:endParaRPr lang="zh-CN" altLang="en-US"/>
          </a:p>
        </p:txBody>
      </p:sp>
      <p:sp>
        <p:nvSpPr>
          <p:cNvPr id="1161245" name="Line 29"/>
          <p:cNvSpPr>
            <a:spLocks noChangeAspect="1" noChangeShapeType="1"/>
          </p:cNvSpPr>
          <p:nvPr/>
        </p:nvSpPr>
        <p:spPr bwMode="auto">
          <a:xfrm>
            <a:off x="5270500" y="2943225"/>
            <a:ext cx="655638" cy="0"/>
          </a:xfrm>
          <a:prstGeom prst="line">
            <a:avLst/>
          </a:prstGeom>
          <a:noFill/>
          <a:ln w="28575">
            <a:solidFill>
              <a:srgbClr val="000000"/>
            </a:solidFill>
            <a:round/>
            <a:headEnd/>
            <a:tailEnd type="triangle" w="med" len="med"/>
          </a:ln>
        </p:spPr>
        <p:txBody>
          <a:bodyPr/>
          <a:lstStyle/>
          <a:p>
            <a:endParaRPr lang="zh-CN" altLang="en-US"/>
          </a:p>
        </p:txBody>
      </p:sp>
      <p:sp>
        <p:nvSpPr>
          <p:cNvPr id="1161246" name="Line 30"/>
          <p:cNvSpPr>
            <a:spLocks noChangeAspect="1" noChangeShapeType="1"/>
          </p:cNvSpPr>
          <p:nvPr/>
        </p:nvSpPr>
        <p:spPr bwMode="auto">
          <a:xfrm>
            <a:off x="5270500" y="2638425"/>
            <a:ext cx="0" cy="304800"/>
          </a:xfrm>
          <a:prstGeom prst="line">
            <a:avLst/>
          </a:prstGeom>
          <a:noFill/>
          <a:ln w="28575">
            <a:solidFill>
              <a:srgbClr val="000000"/>
            </a:solidFill>
            <a:round/>
            <a:headEnd/>
            <a:tailEnd/>
          </a:ln>
        </p:spPr>
        <p:txBody>
          <a:bodyPr/>
          <a:lstStyle/>
          <a:p>
            <a:endParaRPr lang="zh-CN" altLang="en-US"/>
          </a:p>
        </p:txBody>
      </p:sp>
      <p:sp>
        <p:nvSpPr>
          <p:cNvPr id="1161247" name="Text Box 31"/>
          <p:cNvSpPr txBox="1">
            <a:spLocks noChangeAspect="1" noChangeArrowheads="1"/>
          </p:cNvSpPr>
          <p:nvPr/>
        </p:nvSpPr>
        <p:spPr bwMode="auto">
          <a:xfrm>
            <a:off x="3543300" y="1878013"/>
            <a:ext cx="511175" cy="708025"/>
          </a:xfrm>
          <a:prstGeom prst="rect">
            <a:avLst/>
          </a:prstGeom>
          <a:noFill/>
          <a:ln w="9525">
            <a:noFill/>
            <a:miter lim="800000"/>
            <a:headEnd/>
            <a:tailEnd/>
          </a:ln>
        </p:spPr>
        <p:txBody>
          <a:bodyPr wrap="none" lIns="0" tIns="0" rIns="0" bIns="0">
            <a:spAutoFit/>
          </a:bodyPr>
          <a:lstStyle/>
          <a:p>
            <a:r>
              <a:rPr lang="zh-CN" altLang="en-US" sz="2000">
                <a:ea typeface="楷体_GB2312" pitchFamily="49" charset="-122"/>
              </a:rPr>
              <a:t>状态</a:t>
            </a:r>
          </a:p>
          <a:p>
            <a:pPr>
              <a:spcBef>
                <a:spcPts val="775"/>
              </a:spcBef>
            </a:pPr>
            <a:r>
              <a:rPr lang="zh-CN" altLang="en-US" sz="2000">
                <a:ea typeface="楷体_GB2312" pitchFamily="49" charset="-122"/>
              </a:rPr>
              <a:t>时钟</a:t>
            </a:r>
          </a:p>
        </p:txBody>
      </p:sp>
      <p:sp>
        <p:nvSpPr>
          <p:cNvPr id="1161248" name="Text Box 32"/>
          <p:cNvSpPr txBox="1">
            <a:spLocks noChangeAspect="1" noChangeArrowheads="1"/>
          </p:cNvSpPr>
          <p:nvPr/>
        </p:nvSpPr>
        <p:spPr bwMode="auto">
          <a:xfrm>
            <a:off x="4406900" y="1074738"/>
            <a:ext cx="1047750" cy="304800"/>
          </a:xfrm>
          <a:prstGeom prst="rect">
            <a:avLst/>
          </a:prstGeom>
          <a:noFill/>
          <a:ln w="9525">
            <a:noFill/>
            <a:miter lim="800000"/>
            <a:headEnd/>
            <a:tailEnd/>
          </a:ln>
        </p:spPr>
        <p:txBody>
          <a:bodyPr wrap="none" lIns="0" tIns="0" rIns="0" bIns="0"/>
          <a:lstStyle/>
          <a:p>
            <a:r>
              <a:rPr lang="zh-CN" altLang="en-US" sz="2000">
                <a:solidFill>
                  <a:srgbClr val="9900FF"/>
                </a:solidFill>
                <a:ea typeface="楷体_GB2312" pitchFamily="49" charset="-122"/>
              </a:rPr>
              <a:t>控制单元</a:t>
            </a:r>
          </a:p>
        </p:txBody>
      </p:sp>
      <p:sp>
        <p:nvSpPr>
          <p:cNvPr id="1161249" name="Rectangle 33"/>
          <p:cNvSpPr>
            <a:spLocks noChangeAspect="1" noChangeArrowheads="1"/>
          </p:cNvSpPr>
          <p:nvPr/>
        </p:nvSpPr>
        <p:spPr bwMode="auto">
          <a:xfrm>
            <a:off x="4262438" y="908050"/>
            <a:ext cx="3784600" cy="4471988"/>
          </a:xfrm>
          <a:prstGeom prst="rect">
            <a:avLst/>
          </a:prstGeom>
          <a:noFill/>
          <a:ln w="19050">
            <a:solidFill>
              <a:srgbClr val="FF6600"/>
            </a:solidFill>
            <a:prstDash val="dash"/>
            <a:miter lim="800000"/>
            <a:headEnd/>
            <a:tailEnd/>
          </a:ln>
        </p:spPr>
        <p:txBody>
          <a:bodyPr/>
          <a:lstStyle/>
          <a:p>
            <a:endParaRPr lang="zh-CN" altLang="en-US"/>
          </a:p>
        </p:txBody>
      </p:sp>
      <p:sp>
        <p:nvSpPr>
          <p:cNvPr id="1161250" name="Text Box 34"/>
          <p:cNvSpPr txBox="1">
            <a:spLocks noChangeAspect="1" noChangeArrowheads="1"/>
          </p:cNvSpPr>
          <p:nvPr/>
        </p:nvSpPr>
        <p:spPr bwMode="auto">
          <a:xfrm>
            <a:off x="5991225" y="5686425"/>
            <a:ext cx="1139825" cy="609600"/>
          </a:xfrm>
          <a:prstGeom prst="rect">
            <a:avLst/>
          </a:prstGeom>
          <a:noFill/>
          <a:ln w="9525">
            <a:noFill/>
            <a:miter lim="800000"/>
            <a:headEnd/>
            <a:tailEnd/>
          </a:ln>
        </p:spPr>
        <p:txBody>
          <a:bodyPr lIns="0" tIns="0" rIns="0" bIns="0">
            <a:spAutoFit/>
          </a:bodyPr>
          <a:lstStyle/>
          <a:p>
            <a:r>
              <a:rPr lang="en-US" altLang="zh-CN" sz="2000">
                <a:ea typeface="楷体_GB2312" pitchFamily="49" charset="-122"/>
              </a:rPr>
              <a:t>CPU</a:t>
            </a:r>
            <a:r>
              <a:rPr lang="zh-CN" altLang="en-US" sz="2000">
                <a:ea typeface="楷体_GB2312" pitchFamily="49" charset="-122"/>
              </a:rPr>
              <a:t>内部控制信号</a:t>
            </a:r>
          </a:p>
        </p:txBody>
      </p:sp>
      <p:sp>
        <p:nvSpPr>
          <p:cNvPr id="1161251" name="Text Box 35"/>
          <p:cNvSpPr txBox="1">
            <a:spLocks noChangeAspect="1" noChangeArrowheads="1"/>
          </p:cNvSpPr>
          <p:nvPr/>
        </p:nvSpPr>
        <p:spPr bwMode="auto">
          <a:xfrm>
            <a:off x="7143750" y="5683250"/>
            <a:ext cx="1244600" cy="914400"/>
          </a:xfrm>
          <a:prstGeom prst="rect">
            <a:avLst/>
          </a:prstGeom>
          <a:noFill/>
          <a:ln w="9525">
            <a:noFill/>
            <a:miter lim="800000"/>
            <a:headEnd/>
            <a:tailEnd/>
          </a:ln>
        </p:spPr>
        <p:txBody>
          <a:bodyPr lIns="0" tIns="0" rIns="0" bIns="0">
            <a:spAutoFit/>
          </a:bodyPr>
          <a:lstStyle/>
          <a:p>
            <a:r>
              <a:rPr lang="zh-CN" altLang="en-US" sz="2000">
                <a:ea typeface="楷体_GB2312" pitchFamily="49" charset="-122"/>
              </a:rPr>
              <a:t>到系统总线的控制信号</a:t>
            </a:r>
          </a:p>
        </p:txBody>
      </p:sp>
      <p:sp>
        <p:nvSpPr>
          <p:cNvPr id="1161252" name="Text Box 36"/>
          <p:cNvSpPr txBox="1">
            <a:spLocks noChangeAspect="1" noChangeArrowheads="1"/>
          </p:cNvSpPr>
          <p:nvPr/>
        </p:nvSpPr>
        <p:spPr bwMode="auto">
          <a:xfrm>
            <a:off x="1044575" y="6303963"/>
            <a:ext cx="4751388" cy="365125"/>
          </a:xfrm>
          <a:prstGeom prst="rect">
            <a:avLst/>
          </a:prstGeom>
          <a:solidFill>
            <a:srgbClr val="FFFFFF"/>
          </a:solidFill>
          <a:ln w="9525">
            <a:noFill/>
            <a:miter lim="800000"/>
            <a:headEnd/>
            <a:tailEnd/>
          </a:ln>
        </p:spPr>
        <p:txBody>
          <a:bodyPr lIns="0" tIns="0" rIns="0" bIns="0">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6.11  </a:t>
            </a:r>
            <a:r>
              <a:rPr lang="zh-CN" altLang="en-US">
                <a:solidFill>
                  <a:schemeClr val="bg2"/>
                </a:solidFill>
                <a:ea typeface="楷体_GB2312" pitchFamily="49" charset="-122"/>
              </a:rPr>
              <a:t>微程序控制器的一般结构</a:t>
            </a:r>
          </a:p>
        </p:txBody>
      </p:sp>
      <p:sp>
        <p:nvSpPr>
          <p:cNvPr id="1161254" name="Rectangle 38"/>
          <p:cNvSpPr>
            <a:spLocks noGrp="1" noChangeArrowheads="1"/>
          </p:cNvSpPr>
          <p:nvPr>
            <p:ph type="title"/>
          </p:nvPr>
        </p:nvSpPr>
        <p:spPr>
          <a:noFill/>
          <a:ln/>
        </p:spPr>
        <p:txBody>
          <a:bodyPr/>
          <a:lstStyle/>
          <a:p>
            <a:r>
              <a:rPr lang="en-US" altLang="zh-CN"/>
              <a:t>6.3.1 </a:t>
            </a:r>
            <a:r>
              <a:rPr lang="zh-CN" altLang="en-US" b="0"/>
              <a:t>微程序控制原理</a:t>
            </a:r>
          </a:p>
        </p:txBody>
      </p:sp>
      <p:sp>
        <p:nvSpPr>
          <p:cNvPr id="1161255" name="Rectangle 39"/>
          <p:cNvSpPr>
            <a:spLocks noChangeArrowheads="1"/>
          </p:cNvSpPr>
          <p:nvPr/>
        </p:nvSpPr>
        <p:spPr bwMode="auto">
          <a:xfrm>
            <a:off x="468313" y="549275"/>
            <a:ext cx="3598862" cy="1584325"/>
          </a:xfrm>
          <a:prstGeom prst="rect">
            <a:avLst/>
          </a:prstGeom>
          <a:noFill/>
          <a:ln w="9525">
            <a:noFill/>
            <a:miter lim="800000"/>
            <a:headEnd/>
            <a:tailEnd/>
          </a:ln>
          <a:effectLst/>
        </p:spPr>
        <p:txBody>
          <a:bodyPr/>
          <a:lstStyle/>
          <a:p>
            <a:pPr algn="l"/>
            <a:r>
              <a:rPr lang="zh-CN" altLang="en-US" sz="2800">
                <a:solidFill>
                  <a:srgbClr val="008000"/>
                </a:solidFill>
                <a:latin typeface="Arial" charset="0"/>
                <a:ea typeface="黑体" pitchFamily="2" charset="-122"/>
              </a:rPr>
              <a:t>三、</a:t>
            </a:r>
            <a:r>
              <a:rPr lang="zh-CN" altLang="en-US" sz="2800">
                <a:solidFill>
                  <a:srgbClr val="0000FF"/>
                </a:solidFill>
                <a:latin typeface="Arial" charset="0"/>
                <a:ea typeface="黑体" pitchFamily="2" charset="-122"/>
              </a:rPr>
              <a:t>微程序控制器</a:t>
            </a:r>
            <a:r>
              <a:rPr lang="zh-CN" altLang="en-US" sz="2800">
                <a:solidFill>
                  <a:srgbClr val="008000"/>
                </a:solidFill>
                <a:latin typeface="Arial" charset="0"/>
                <a:ea typeface="黑体" pitchFamily="2" charset="-122"/>
              </a:rPr>
              <a:t>的</a:t>
            </a:r>
            <a:br>
              <a:rPr lang="zh-CN" altLang="en-US" sz="2800">
                <a:solidFill>
                  <a:srgbClr val="008000"/>
                </a:solidFill>
                <a:latin typeface="Arial" charset="0"/>
                <a:ea typeface="黑体" pitchFamily="2" charset="-122"/>
              </a:rPr>
            </a:br>
            <a:r>
              <a:rPr lang="zh-CN" altLang="en-US" sz="2800">
                <a:solidFill>
                  <a:srgbClr val="008000"/>
                </a:solidFill>
                <a:latin typeface="Arial" charset="0"/>
                <a:ea typeface="黑体" pitchFamily="2" charset="-122"/>
              </a:rPr>
              <a:t>       </a:t>
            </a:r>
            <a:r>
              <a:rPr lang="zh-CN" altLang="en-US" sz="2800">
                <a:solidFill>
                  <a:srgbClr val="FF6600"/>
                </a:solidFill>
                <a:latin typeface="Arial" charset="0"/>
                <a:ea typeface="黑体" pitchFamily="2" charset="-122"/>
              </a:rPr>
              <a:t>一般结构</a:t>
            </a:r>
            <a:r>
              <a:rPr lang="zh-CN" altLang="en-US" sz="2800">
                <a:solidFill>
                  <a:srgbClr val="008000"/>
                </a:solidFill>
                <a:latin typeface="Arial" charset="0"/>
                <a:ea typeface="黑体" pitchFamily="2" charset="-122"/>
              </a:rPr>
              <a:t>和</a:t>
            </a:r>
            <a:br>
              <a:rPr lang="zh-CN" altLang="en-US" sz="2800">
                <a:solidFill>
                  <a:srgbClr val="008000"/>
                </a:solidFill>
                <a:latin typeface="Arial" charset="0"/>
                <a:ea typeface="黑体" pitchFamily="2" charset="-122"/>
              </a:rPr>
            </a:br>
            <a:r>
              <a:rPr lang="zh-CN" altLang="en-US" sz="2800">
                <a:solidFill>
                  <a:srgbClr val="008000"/>
                </a:solidFill>
                <a:latin typeface="Arial" charset="0"/>
                <a:ea typeface="黑体" pitchFamily="2" charset="-122"/>
              </a:rPr>
              <a:t>       </a:t>
            </a:r>
            <a:r>
              <a:rPr lang="zh-CN" altLang="en-US" sz="2800">
                <a:solidFill>
                  <a:srgbClr val="FF6600"/>
                </a:solidFill>
                <a:latin typeface="Arial" charset="0"/>
                <a:ea typeface="黑体" pitchFamily="2" charset="-122"/>
              </a:rPr>
              <a:t>工作原理</a:t>
            </a: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27290CC-B052-4C5D-87DA-31DAC2AB34E3}" type="slidenum">
              <a:rPr lang="zh-CN" altLang="en-US"/>
              <a:pPr/>
              <a:t>67</a:t>
            </a:fld>
            <a:endParaRPr lang="en-US" altLang="zh-CN"/>
          </a:p>
        </p:txBody>
      </p:sp>
      <p:sp>
        <p:nvSpPr>
          <p:cNvPr id="1160194" name="Rectangle 2"/>
          <p:cNvSpPr>
            <a:spLocks noGrp="1" noChangeArrowheads="1"/>
          </p:cNvSpPr>
          <p:nvPr>
            <p:ph type="title"/>
          </p:nvPr>
        </p:nvSpPr>
        <p:spPr/>
        <p:txBody>
          <a:bodyPr/>
          <a:lstStyle/>
          <a:p>
            <a:r>
              <a:rPr lang="en-US" altLang="zh-CN"/>
              <a:t>6.3.1 </a:t>
            </a:r>
            <a:r>
              <a:rPr lang="zh-CN" altLang="en-US" b="0"/>
              <a:t>微程序控制原理</a:t>
            </a:r>
          </a:p>
        </p:txBody>
      </p:sp>
      <p:sp>
        <p:nvSpPr>
          <p:cNvPr id="1160195"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a:t>控制存储器（</a:t>
            </a:r>
            <a:r>
              <a:rPr lang="en-US" altLang="zh-CN"/>
              <a:t>CM</a:t>
            </a:r>
            <a:r>
              <a:rPr lang="zh-CN" altLang="en-US"/>
              <a:t>）</a:t>
            </a:r>
          </a:p>
          <a:p>
            <a:pPr lvl="1">
              <a:spcBef>
                <a:spcPct val="10000"/>
              </a:spcBef>
            </a:pPr>
            <a:r>
              <a:rPr lang="zh-CN" altLang="en-US" sz="2400" smtClean="0"/>
              <a:t>微指令</a:t>
            </a:r>
            <a:r>
              <a:rPr lang="zh-CN" altLang="en-US" sz="2400"/>
              <a:t>长度</a:t>
            </a:r>
          </a:p>
          <a:p>
            <a:pPr lvl="1">
              <a:spcBef>
                <a:spcPct val="10000"/>
              </a:spcBef>
            </a:pPr>
            <a:r>
              <a:rPr lang="zh-CN" altLang="en-US" sz="2400"/>
              <a:t>微程序占用的存储单元数</a:t>
            </a:r>
          </a:p>
          <a:p>
            <a:pPr>
              <a:spcBef>
                <a:spcPct val="10000"/>
              </a:spcBef>
            </a:pPr>
            <a:r>
              <a:rPr lang="zh-CN" altLang="en-US"/>
              <a:t>微指令寄存器</a:t>
            </a:r>
            <a:r>
              <a:rPr lang="zh-CN" altLang="en-US">
                <a:sym typeface="Symbol" pitchFamily="18" charset="2"/>
              </a:rPr>
              <a:t></a:t>
            </a:r>
            <a:r>
              <a:rPr lang="en-US" altLang="zh-CN"/>
              <a:t>IR</a:t>
            </a:r>
            <a:r>
              <a:rPr lang="zh-CN" altLang="en-US"/>
              <a:t>、微地址寄存器</a:t>
            </a:r>
            <a:r>
              <a:rPr lang="zh-CN" altLang="en-US">
                <a:sym typeface="Symbol" pitchFamily="18" charset="2"/>
              </a:rPr>
              <a:t></a:t>
            </a:r>
            <a:r>
              <a:rPr lang="en-US" altLang="zh-CN"/>
              <a:t>AR</a:t>
            </a:r>
          </a:p>
          <a:p>
            <a:pPr>
              <a:spcBef>
                <a:spcPct val="10000"/>
              </a:spcBef>
            </a:pPr>
            <a:r>
              <a:rPr lang="zh-CN" altLang="en-US"/>
              <a:t>时序逻辑</a:t>
            </a:r>
          </a:p>
          <a:p>
            <a:pPr lvl="1">
              <a:spcBef>
                <a:spcPct val="10000"/>
              </a:spcBef>
            </a:pPr>
            <a:r>
              <a:rPr lang="zh-CN" altLang="en-US" sz="2400"/>
              <a:t>依据时钟按节拍为控制存储器提供读出控制信号。</a:t>
            </a:r>
          </a:p>
          <a:p>
            <a:pPr lvl="1">
              <a:spcBef>
                <a:spcPct val="10000"/>
              </a:spcBef>
            </a:pPr>
            <a:r>
              <a:rPr lang="zh-CN" altLang="en-US" sz="2400"/>
              <a:t>在微程序运行时依据</a:t>
            </a:r>
            <a:r>
              <a:rPr lang="en-US" altLang="zh-CN" sz="2400"/>
              <a:t>CPU</a:t>
            </a:r>
            <a:r>
              <a:rPr lang="zh-CN" altLang="en-US" sz="2400"/>
              <a:t>内外状态（</a:t>
            </a:r>
            <a:r>
              <a:rPr lang="en-US" altLang="zh-CN" sz="2400"/>
              <a:t>ALU</a:t>
            </a:r>
            <a:r>
              <a:rPr lang="zh-CN" altLang="en-US" sz="2400"/>
              <a:t>标志、中断请求、</a:t>
            </a:r>
            <a:r>
              <a:rPr lang="en-US" altLang="zh-CN" sz="2400"/>
              <a:t>DMA</a:t>
            </a:r>
            <a:r>
              <a:rPr lang="zh-CN" altLang="en-US" sz="2400"/>
              <a:t>请求等）和当前微指令地址域的信息生成下一条微指令地址，并将其装入到微地址寄存器中。</a:t>
            </a:r>
          </a:p>
        </p:txBody>
      </p:sp>
      <p:sp>
        <p:nvSpPr>
          <p:cNvPr id="1160196"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a:solidFill>
                  <a:srgbClr val="008000"/>
                </a:solidFill>
                <a:latin typeface="Arial" charset="0"/>
                <a:ea typeface="黑体" pitchFamily="2" charset="-122"/>
              </a:rPr>
              <a:t>三、</a:t>
            </a:r>
            <a:r>
              <a:rPr lang="zh-CN" altLang="en-US" sz="2800">
                <a:solidFill>
                  <a:srgbClr val="0000FF"/>
                </a:solidFill>
                <a:latin typeface="Arial" charset="0"/>
                <a:ea typeface="黑体" pitchFamily="2" charset="-122"/>
              </a:rPr>
              <a:t>微程序控制器</a:t>
            </a:r>
            <a:r>
              <a:rPr lang="zh-CN" altLang="en-US" sz="2800">
                <a:solidFill>
                  <a:srgbClr val="008000"/>
                </a:solidFill>
                <a:latin typeface="Arial" charset="0"/>
                <a:ea typeface="黑体" pitchFamily="2" charset="-122"/>
              </a:rPr>
              <a:t>的</a:t>
            </a:r>
            <a:r>
              <a:rPr lang="zh-CN" altLang="en-US" sz="2800">
                <a:solidFill>
                  <a:srgbClr val="FF6600"/>
                </a:solidFill>
                <a:latin typeface="Arial" charset="0"/>
                <a:ea typeface="黑体" pitchFamily="2" charset="-122"/>
              </a:rPr>
              <a:t>一般结构</a:t>
            </a:r>
            <a:r>
              <a:rPr lang="zh-CN" altLang="en-US" sz="2800">
                <a:solidFill>
                  <a:srgbClr val="008000"/>
                </a:solidFill>
                <a:latin typeface="Arial" charset="0"/>
                <a:ea typeface="黑体" pitchFamily="2" charset="-122"/>
              </a:rPr>
              <a:t>和</a:t>
            </a:r>
            <a:r>
              <a:rPr lang="zh-CN" altLang="en-US" sz="2800">
                <a:solidFill>
                  <a:srgbClr val="FF6600"/>
                </a:solidFill>
                <a:latin typeface="Arial" charset="0"/>
                <a:ea typeface="黑体" pitchFamily="2" charset="-122"/>
              </a:rPr>
              <a:t>工作原理</a:t>
            </a: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468D36A-C628-4BDD-9FDD-C42899DCD877}" type="slidenum">
              <a:rPr lang="zh-CN" altLang="en-US"/>
              <a:pPr/>
              <a:t>68</a:t>
            </a:fld>
            <a:endParaRPr lang="en-US" altLang="zh-CN"/>
          </a:p>
        </p:txBody>
      </p:sp>
      <p:sp>
        <p:nvSpPr>
          <p:cNvPr id="1162242" name="Rectangle 2"/>
          <p:cNvSpPr>
            <a:spLocks noGrp="1" noChangeArrowheads="1"/>
          </p:cNvSpPr>
          <p:nvPr>
            <p:ph type="title"/>
          </p:nvPr>
        </p:nvSpPr>
        <p:spPr/>
        <p:txBody>
          <a:bodyPr/>
          <a:lstStyle/>
          <a:p>
            <a:r>
              <a:rPr lang="en-US" altLang="zh-CN"/>
              <a:t>6.3.1 </a:t>
            </a:r>
            <a:r>
              <a:rPr lang="zh-CN" altLang="en-US" b="0"/>
              <a:t>微程序控制原理</a:t>
            </a:r>
          </a:p>
        </p:txBody>
      </p:sp>
      <p:sp>
        <p:nvSpPr>
          <p:cNvPr id="1162243" name="Rectangle 3"/>
          <p:cNvSpPr>
            <a:spLocks noGrp="1" noChangeArrowheads="1"/>
          </p:cNvSpPr>
          <p:nvPr>
            <p:ph type="body" idx="1"/>
          </p:nvPr>
        </p:nvSpPr>
        <p:spPr>
          <a:xfrm>
            <a:off x="457200" y="1125538"/>
            <a:ext cx="8578850" cy="5543550"/>
          </a:xfrm>
        </p:spPr>
        <p:txBody>
          <a:bodyPr/>
          <a:lstStyle/>
          <a:p>
            <a:pPr marL="355600" indent="-355600">
              <a:spcBef>
                <a:spcPct val="10000"/>
              </a:spcBef>
            </a:pPr>
            <a:r>
              <a:rPr lang="zh-CN" altLang="en-US">
                <a:ea typeface="黑体" pitchFamily="2" charset="-122"/>
              </a:rPr>
              <a:t>微程序控制器</a:t>
            </a:r>
            <a:r>
              <a:rPr lang="zh-CN" altLang="en-US"/>
              <a:t>在一个时钟周期内完成如下工作：</a:t>
            </a:r>
          </a:p>
          <a:p>
            <a:pPr marL="990600" lvl="1" indent="-455613">
              <a:buSzTx/>
              <a:buFont typeface="Wingdings" pitchFamily="2" charset="2"/>
              <a:buAutoNum type="circleNumDbPlain"/>
            </a:pPr>
            <a:r>
              <a:rPr lang="zh-CN" altLang="en-US">
                <a:solidFill>
                  <a:srgbClr val="CC0000"/>
                </a:solidFill>
              </a:rPr>
              <a:t>时序逻辑电路</a:t>
            </a:r>
            <a:r>
              <a:rPr lang="zh-CN" altLang="en-US"/>
              <a:t>给</a:t>
            </a:r>
            <a:r>
              <a:rPr lang="zh-CN" altLang="en-US">
                <a:solidFill>
                  <a:srgbClr val="0000FF"/>
                </a:solidFill>
              </a:rPr>
              <a:t>控制存储器</a:t>
            </a:r>
            <a:r>
              <a:rPr lang="zh-CN" altLang="en-US"/>
              <a:t>发出</a:t>
            </a:r>
            <a:r>
              <a:rPr lang="en-US" altLang="zh-CN">
                <a:solidFill>
                  <a:srgbClr val="CC3300"/>
                </a:solidFill>
              </a:rPr>
              <a:t>read</a:t>
            </a:r>
            <a:r>
              <a:rPr lang="zh-CN" altLang="en-US"/>
              <a:t>命令；</a:t>
            </a:r>
          </a:p>
          <a:p>
            <a:pPr marL="990600" lvl="1" indent="-455613">
              <a:buSzTx/>
              <a:buFont typeface="Wingdings" pitchFamily="2" charset="2"/>
              <a:buAutoNum type="circleNumDbPlain"/>
            </a:pPr>
            <a:r>
              <a:rPr lang="zh-CN" altLang="en-US"/>
              <a:t>从微地址寄存器</a:t>
            </a:r>
            <a:r>
              <a:rPr lang="zh-CN" altLang="en-US">
                <a:solidFill>
                  <a:srgbClr val="0000FF"/>
                </a:solidFill>
                <a:sym typeface="Symbol" pitchFamily="18" charset="2"/>
              </a:rPr>
              <a:t></a:t>
            </a:r>
            <a:r>
              <a:rPr lang="en-US" altLang="zh-CN">
                <a:solidFill>
                  <a:srgbClr val="0000FF"/>
                </a:solidFill>
              </a:rPr>
              <a:t>AR</a:t>
            </a:r>
            <a:r>
              <a:rPr lang="zh-CN" altLang="en-US"/>
              <a:t>指定的控存单元</a:t>
            </a:r>
            <a:r>
              <a:rPr lang="zh-CN" altLang="en-US">
                <a:solidFill>
                  <a:srgbClr val="CC3300"/>
                </a:solidFill>
              </a:rPr>
              <a:t>读出微指令</a:t>
            </a:r>
            <a:r>
              <a:rPr lang="zh-CN" altLang="en-US"/>
              <a:t>，送入微指令寄存器</a:t>
            </a:r>
            <a:r>
              <a:rPr lang="zh-CN" altLang="en-US">
                <a:solidFill>
                  <a:srgbClr val="0000FF"/>
                </a:solidFill>
                <a:sym typeface="Symbol" pitchFamily="18" charset="2"/>
              </a:rPr>
              <a:t></a:t>
            </a:r>
            <a:r>
              <a:rPr lang="en-US" altLang="zh-CN">
                <a:solidFill>
                  <a:srgbClr val="0000FF"/>
                </a:solidFill>
              </a:rPr>
              <a:t>IR</a:t>
            </a:r>
            <a:r>
              <a:rPr lang="zh-CN" altLang="en-US"/>
              <a:t>；</a:t>
            </a:r>
          </a:p>
          <a:p>
            <a:pPr marL="990600" lvl="1" indent="-455613">
              <a:buSzTx/>
              <a:buFont typeface="Wingdings" pitchFamily="2" charset="2"/>
              <a:buAutoNum type="circleNumDbPlain"/>
            </a:pPr>
            <a:r>
              <a:rPr lang="zh-CN" altLang="en-US"/>
              <a:t>根据微指令寄存器的内容，产生</a:t>
            </a:r>
            <a:r>
              <a:rPr lang="zh-CN" altLang="en-US">
                <a:solidFill>
                  <a:srgbClr val="CC3300"/>
                </a:solidFill>
              </a:rPr>
              <a:t>控制信号</a:t>
            </a:r>
            <a:r>
              <a:rPr lang="zh-CN" altLang="en-US"/>
              <a:t>，给时序逻辑提供下条</a:t>
            </a:r>
            <a:r>
              <a:rPr lang="zh-CN" altLang="en-US">
                <a:solidFill>
                  <a:srgbClr val="CC3300"/>
                </a:solidFill>
              </a:rPr>
              <a:t>微地址信息</a:t>
            </a:r>
            <a:r>
              <a:rPr lang="zh-CN" altLang="en-US"/>
              <a:t>；</a:t>
            </a:r>
          </a:p>
          <a:p>
            <a:pPr marL="990600" lvl="1" indent="-455613">
              <a:buSzTx/>
              <a:buFont typeface="Wingdings" pitchFamily="2" charset="2"/>
              <a:buAutoNum type="circleNumDbPlain"/>
            </a:pPr>
            <a:r>
              <a:rPr lang="zh-CN" altLang="en-US"/>
              <a:t>时序逻辑根据来自微指令寄存器的下条微地址信息和</a:t>
            </a:r>
            <a:r>
              <a:rPr lang="en-US" altLang="zh-CN"/>
              <a:t>CPU</a:t>
            </a:r>
            <a:r>
              <a:rPr lang="zh-CN" altLang="en-US"/>
              <a:t>内外状态，给微地址寄存器加载一个新的</a:t>
            </a:r>
            <a:r>
              <a:rPr lang="zh-CN" altLang="en-US">
                <a:solidFill>
                  <a:srgbClr val="CC3300"/>
                </a:solidFill>
              </a:rPr>
              <a:t>微地址</a:t>
            </a:r>
            <a:r>
              <a:rPr lang="zh-CN" altLang="en-US"/>
              <a:t>。</a:t>
            </a:r>
          </a:p>
        </p:txBody>
      </p:sp>
      <p:sp>
        <p:nvSpPr>
          <p:cNvPr id="1162244"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a:solidFill>
                  <a:srgbClr val="008000"/>
                </a:solidFill>
                <a:latin typeface="Arial" charset="0"/>
                <a:ea typeface="黑体" pitchFamily="2" charset="-122"/>
              </a:rPr>
              <a:t>三、</a:t>
            </a:r>
            <a:r>
              <a:rPr lang="zh-CN" altLang="en-US" sz="2800">
                <a:solidFill>
                  <a:srgbClr val="0000FF"/>
                </a:solidFill>
                <a:latin typeface="Arial" charset="0"/>
                <a:ea typeface="黑体" pitchFamily="2" charset="-122"/>
              </a:rPr>
              <a:t>微程序控制器</a:t>
            </a:r>
            <a:r>
              <a:rPr lang="zh-CN" altLang="en-US" sz="2800">
                <a:solidFill>
                  <a:srgbClr val="008000"/>
                </a:solidFill>
                <a:latin typeface="Arial" charset="0"/>
                <a:ea typeface="黑体" pitchFamily="2" charset="-122"/>
              </a:rPr>
              <a:t>的</a:t>
            </a:r>
            <a:r>
              <a:rPr lang="zh-CN" altLang="en-US" sz="2800">
                <a:solidFill>
                  <a:srgbClr val="FF6600"/>
                </a:solidFill>
                <a:latin typeface="Arial" charset="0"/>
                <a:ea typeface="黑体" pitchFamily="2" charset="-122"/>
              </a:rPr>
              <a:t>一般结构</a:t>
            </a:r>
            <a:r>
              <a:rPr lang="zh-CN" altLang="en-US" sz="2800">
                <a:solidFill>
                  <a:srgbClr val="008000"/>
                </a:solidFill>
                <a:latin typeface="Arial" charset="0"/>
                <a:ea typeface="黑体" pitchFamily="2" charset="-122"/>
              </a:rPr>
              <a:t>和</a:t>
            </a:r>
            <a:r>
              <a:rPr lang="zh-CN" altLang="en-US" sz="2800">
                <a:solidFill>
                  <a:srgbClr val="FF6600"/>
                </a:solidFill>
                <a:latin typeface="Arial" charset="0"/>
                <a:ea typeface="黑体" pitchFamily="2" charset="-122"/>
              </a:rPr>
              <a:t>工作原理</a:t>
            </a: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AFAAB4C-F850-4DEE-A83B-82BCE8F20C9D}" type="slidenum">
              <a:rPr lang="zh-CN" altLang="en-US"/>
              <a:pPr/>
              <a:t>69</a:t>
            </a:fld>
            <a:endParaRPr lang="en-US" altLang="zh-CN"/>
          </a:p>
        </p:txBody>
      </p:sp>
      <p:sp>
        <p:nvSpPr>
          <p:cNvPr id="1163266"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a:t>
            </a:r>
          </a:p>
        </p:txBody>
      </p:sp>
      <p:sp>
        <p:nvSpPr>
          <p:cNvPr id="1163267" name="Rectangle 3"/>
          <p:cNvSpPr>
            <a:spLocks noGrp="1" noChangeArrowheads="1"/>
          </p:cNvSpPr>
          <p:nvPr>
            <p:ph type="body" idx="1"/>
          </p:nvPr>
        </p:nvSpPr>
        <p:spPr>
          <a:xfrm>
            <a:off x="457200" y="1052513"/>
            <a:ext cx="8578850" cy="5689600"/>
          </a:xfrm>
        </p:spPr>
        <p:txBody>
          <a:bodyPr/>
          <a:lstStyle/>
          <a:p>
            <a:pPr>
              <a:spcBef>
                <a:spcPct val="10000"/>
              </a:spcBef>
            </a:pPr>
            <a:r>
              <a:rPr lang="zh-CN" altLang="en-US"/>
              <a:t>微指令的一般格式：</a:t>
            </a:r>
          </a:p>
          <a:p>
            <a:pPr lvl="1">
              <a:spcBef>
                <a:spcPct val="10000"/>
              </a:spcBef>
            </a:pPr>
            <a:r>
              <a:rPr lang="zh-CN" altLang="en-US" sz="2400">
                <a:solidFill>
                  <a:srgbClr val="FF0000"/>
                </a:solidFill>
              </a:rPr>
              <a:t>地址域</a:t>
            </a:r>
            <a:r>
              <a:rPr lang="zh-CN" altLang="en-US" sz="2400"/>
              <a:t>：决定如何取得微指令</a:t>
            </a:r>
          </a:p>
          <a:p>
            <a:pPr lvl="1">
              <a:spcBef>
                <a:spcPct val="10000"/>
              </a:spcBef>
            </a:pPr>
            <a:r>
              <a:rPr lang="zh-CN" altLang="en-US" sz="2400">
                <a:solidFill>
                  <a:srgbClr val="FF0000"/>
                </a:solidFill>
              </a:rPr>
              <a:t>控制域</a:t>
            </a:r>
            <a:r>
              <a:rPr lang="zh-CN" altLang="en-US" sz="2400"/>
              <a:t>：微指令的执行</a:t>
            </a:r>
          </a:p>
          <a:p>
            <a:pPr>
              <a:spcBef>
                <a:spcPct val="10000"/>
              </a:spcBef>
            </a:pPr>
            <a:r>
              <a:rPr lang="zh-CN" altLang="en-US"/>
              <a:t>设计微指令需要从两方面考虑：</a:t>
            </a:r>
          </a:p>
          <a:p>
            <a:pPr lvl="1">
              <a:spcBef>
                <a:spcPct val="10000"/>
              </a:spcBef>
            </a:pPr>
            <a:r>
              <a:rPr lang="zh-CN" altLang="en-US" sz="2400"/>
              <a:t>微指令的</a:t>
            </a:r>
            <a:r>
              <a:rPr lang="zh-CN" altLang="en-US" sz="2400">
                <a:solidFill>
                  <a:srgbClr val="FF0000"/>
                </a:solidFill>
              </a:rPr>
              <a:t>长度</a:t>
            </a:r>
            <a:r>
              <a:rPr lang="zh-CN" altLang="en-US" sz="2400"/>
              <a:t> </a:t>
            </a:r>
            <a:r>
              <a:rPr lang="zh-CN" altLang="en-US" sz="2400">
                <a:latin typeface="宋体" pitchFamily="2" charset="-122"/>
                <a:ea typeface="宋体" pitchFamily="2" charset="-122"/>
              </a:rPr>
              <a:t>→</a:t>
            </a:r>
            <a:r>
              <a:rPr lang="zh-CN" altLang="en-US" sz="2400">
                <a:ea typeface="宋体" pitchFamily="2" charset="-122"/>
              </a:rPr>
              <a:t> </a:t>
            </a:r>
            <a:r>
              <a:rPr lang="zh-CN" altLang="en-US" sz="2400"/>
              <a:t>减少控制器占</a:t>
            </a:r>
            <a:r>
              <a:rPr lang="en-US" altLang="zh-CN" sz="2400"/>
              <a:t>CPU</a:t>
            </a:r>
            <a:r>
              <a:rPr lang="zh-CN" altLang="en-US" sz="2400"/>
              <a:t>集成芯片的面积</a:t>
            </a:r>
            <a:endParaRPr lang="zh-CN" altLang="en-US" sz="2000"/>
          </a:p>
          <a:p>
            <a:pPr lvl="1">
              <a:spcBef>
                <a:spcPct val="10000"/>
              </a:spcBef>
            </a:pPr>
            <a:r>
              <a:rPr lang="zh-CN" altLang="en-US" sz="2400"/>
              <a:t>微指令的</a:t>
            </a:r>
            <a:r>
              <a:rPr lang="zh-CN" altLang="en-US" sz="2400">
                <a:solidFill>
                  <a:srgbClr val="FF0000"/>
                </a:solidFill>
              </a:rPr>
              <a:t>执行时间</a:t>
            </a:r>
            <a:r>
              <a:rPr lang="zh-CN" altLang="en-US" sz="2400"/>
              <a:t> </a:t>
            </a:r>
            <a:r>
              <a:rPr lang="zh-CN" altLang="en-US" sz="2400">
                <a:latin typeface="宋体" pitchFamily="2" charset="-122"/>
                <a:ea typeface="宋体" pitchFamily="2" charset="-122"/>
              </a:rPr>
              <a:t>→</a:t>
            </a:r>
            <a:r>
              <a:rPr lang="zh-CN" altLang="en-US" sz="2400">
                <a:ea typeface="宋体" pitchFamily="2" charset="-122"/>
              </a:rPr>
              <a:t> </a:t>
            </a:r>
            <a:r>
              <a:rPr lang="zh-CN" altLang="en-US" sz="2400"/>
              <a:t>提高</a:t>
            </a:r>
            <a:r>
              <a:rPr lang="en-US" altLang="zh-CN" sz="2400"/>
              <a:t>CPU</a:t>
            </a:r>
            <a:r>
              <a:rPr lang="zh-CN" altLang="en-US" sz="2400"/>
              <a:t>的工作速度</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1A0C6087-E1F9-41A3-93D0-FA2F287DC73F}" type="slidenum">
              <a:rPr lang="zh-CN" altLang="en-US"/>
              <a:pPr/>
              <a:t>7</a:t>
            </a:fld>
            <a:endParaRPr lang="en-US" altLang="zh-CN"/>
          </a:p>
        </p:txBody>
      </p:sp>
      <p:sp>
        <p:nvSpPr>
          <p:cNvPr id="1096706" name="Rectangle 2"/>
          <p:cNvSpPr>
            <a:spLocks noGrp="1" noChangeArrowheads="1"/>
          </p:cNvSpPr>
          <p:nvPr>
            <p:ph type="title"/>
          </p:nvPr>
        </p:nvSpPr>
        <p:spPr/>
        <p:txBody>
          <a:bodyPr/>
          <a:lstStyle/>
          <a:p>
            <a:r>
              <a:rPr lang="en-US" altLang="zh-CN"/>
              <a:t>6.1.1 </a:t>
            </a:r>
            <a:r>
              <a:rPr lang="en-US" altLang="zh-CN" sz="3200"/>
              <a:t>CPU</a:t>
            </a:r>
            <a:r>
              <a:rPr lang="zh-CN" altLang="en-US" b="0"/>
              <a:t>的功能与结构</a:t>
            </a:r>
          </a:p>
        </p:txBody>
      </p:sp>
      <p:sp>
        <p:nvSpPr>
          <p:cNvPr id="1096707" name="Rectangle 3"/>
          <p:cNvSpPr>
            <a:spLocks noGrp="1" noChangeArrowheads="1"/>
          </p:cNvSpPr>
          <p:nvPr>
            <p:ph type="body" idx="1"/>
          </p:nvPr>
        </p:nvSpPr>
        <p:spPr>
          <a:xfrm>
            <a:off x="107504" y="837307"/>
            <a:ext cx="1018456" cy="5327997"/>
          </a:xfrm>
        </p:spPr>
        <p:txBody>
          <a:bodyPr/>
          <a:lstStyle/>
          <a:p>
            <a:pPr marL="0" indent="0" algn="ctr">
              <a:buNone/>
            </a:pPr>
            <a:r>
              <a:rPr lang="zh-CN" altLang="en-US" smtClean="0"/>
              <a:t>简</a:t>
            </a:r>
            <a:endParaRPr lang="en-US" altLang="zh-CN" smtClean="0"/>
          </a:p>
          <a:p>
            <a:pPr marL="0" indent="0" algn="ctr">
              <a:buNone/>
            </a:pPr>
            <a:r>
              <a:rPr lang="zh-CN" altLang="en-US" smtClean="0"/>
              <a:t>化</a:t>
            </a:r>
            <a:endParaRPr lang="en-US" altLang="zh-CN" smtClean="0"/>
          </a:p>
          <a:p>
            <a:pPr marL="0" indent="0" algn="ctr">
              <a:buNone/>
            </a:pPr>
            <a:r>
              <a:rPr lang="zh-CN" altLang="en-US" smtClean="0"/>
              <a:t>的</a:t>
            </a:r>
            <a:endParaRPr lang="en-US" altLang="zh-CN" smtClean="0"/>
          </a:p>
          <a:p>
            <a:pPr marL="0" indent="0" algn="ctr">
              <a:buNone/>
            </a:pPr>
            <a:r>
              <a:rPr lang="zh-CN" altLang="en-US" smtClean="0"/>
              <a:t>单</a:t>
            </a:r>
            <a:endParaRPr lang="en-US" altLang="zh-CN" smtClean="0"/>
          </a:p>
          <a:p>
            <a:pPr marL="0" indent="0" algn="ctr">
              <a:buNone/>
            </a:pPr>
            <a:r>
              <a:rPr lang="zh-CN" altLang="en-US" smtClean="0"/>
              <a:t>总</a:t>
            </a:r>
            <a:endParaRPr lang="en-US" altLang="zh-CN" smtClean="0"/>
          </a:p>
          <a:p>
            <a:pPr marL="0" indent="0" algn="ctr">
              <a:buNone/>
            </a:pPr>
            <a:r>
              <a:rPr lang="zh-CN" altLang="en-US" smtClean="0"/>
              <a:t>线</a:t>
            </a:r>
            <a:endParaRPr lang="en-US" altLang="zh-CN" smtClean="0"/>
          </a:p>
          <a:p>
            <a:pPr marL="0" indent="0" algn="ctr">
              <a:buNone/>
            </a:pPr>
            <a:r>
              <a:rPr lang="zh-CN" altLang="en-US" smtClean="0"/>
              <a:t>结</a:t>
            </a:r>
            <a:endParaRPr lang="en-US" altLang="zh-CN" smtClean="0"/>
          </a:p>
          <a:p>
            <a:pPr marL="0" indent="0" algn="ctr">
              <a:buNone/>
            </a:pPr>
            <a:r>
              <a:rPr lang="zh-CN" altLang="en-US" smtClean="0"/>
              <a:t>构</a:t>
            </a:r>
            <a:endParaRPr lang="en-US" altLang="zh-CN" smtClean="0"/>
          </a:p>
          <a:p>
            <a:pPr marL="0" indent="0" algn="ctr">
              <a:buNone/>
            </a:pPr>
            <a:r>
              <a:rPr lang="zh-CN" altLang="en-US" smtClean="0"/>
              <a:t>的</a:t>
            </a:r>
            <a:endParaRPr lang="en-US" altLang="zh-CN" smtClean="0"/>
          </a:p>
          <a:p>
            <a:pPr marL="0" indent="0" algn="ctr">
              <a:buNone/>
            </a:pPr>
            <a:r>
              <a:rPr lang="en-US" altLang="zh-CN" smtClean="0"/>
              <a:t>CPU</a:t>
            </a:r>
            <a:endParaRPr lang="zh-CN" altLang="en-US"/>
          </a:p>
        </p:txBody>
      </p:sp>
      <p:sp>
        <p:nvSpPr>
          <p:cNvPr id="1096712" name="Text Box 8"/>
          <p:cNvSpPr txBox="1">
            <a:spLocks noChangeAspect="1" noChangeArrowheads="1"/>
          </p:cNvSpPr>
          <p:nvPr/>
        </p:nvSpPr>
        <p:spPr bwMode="auto">
          <a:xfrm>
            <a:off x="755576" y="6381328"/>
            <a:ext cx="6120680" cy="369332"/>
          </a:xfrm>
          <a:prstGeom prst="rect">
            <a:avLst/>
          </a:prstGeom>
          <a:noFill/>
          <a:ln w="9525">
            <a:noFill/>
            <a:miter lim="800000"/>
            <a:headEnd/>
            <a:tailEnd/>
          </a:ln>
        </p:spPr>
        <p:txBody>
          <a:bodyPr wrap="square" lIns="0" tIns="0" rIns="0" bIns="0">
            <a:spAutoFit/>
          </a:bodyPr>
          <a:lstStyle/>
          <a:p>
            <a:r>
              <a:rPr lang="zh-CN" altLang="en-US">
                <a:solidFill>
                  <a:schemeClr val="bg2"/>
                </a:solidFill>
              </a:rPr>
              <a:t>图</a:t>
            </a:r>
            <a:r>
              <a:rPr lang="en-US" altLang="zh-CN">
                <a:solidFill>
                  <a:schemeClr val="bg2"/>
                </a:solidFill>
              </a:rPr>
              <a:t>6.2  </a:t>
            </a:r>
            <a:r>
              <a:rPr lang="zh-CN" altLang="en-US">
                <a:solidFill>
                  <a:schemeClr val="bg2"/>
                </a:solidFill>
              </a:rPr>
              <a:t>单总线数据通路</a:t>
            </a:r>
            <a:r>
              <a:rPr lang="en-US" altLang="zh-CN">
                <a:solidFill>
                  <a:schemeClr val="bg2"/>
                </a:solidFill>
              </a:rPr>
              <a:t>CPU</a:t>
            </a:r>
            <a:r>
              <a:rPr lang="zh-CN" altLang="en-US">
                <a:solidFill>
                  <a:schemeClr val="bg2"/>
                </a:solidFill>
              </a:rPr>
              <a:t>内部结构图</a:t>
            </a:r>
            <a:endParaRPr lang="zh-CN" altLang="en-US" sz="4800">
              <a:solidFill>
                <a:schemeClr val="bg2"/>
              </a:solidFill>
            </a:endParaRPr>
          </a:p>
        </p:txBody>
      </p:sp>
      <p:grpSp>
        <p:nvGrpSpPr>
          <p:cNvPr id="105" name="组合 104"/>
          <p:cNvGrpSpPr/>
          <p:nvPr/>
        </p:nvGrpSpPr>
        <p:grpSpPr>
          <a:xfrm>
            <a:off x="1043608" y="620688"/>
            <a:ext cx="7776863" cy="5688632"/>
            <a:chOff x="1043608" y="620688"/>
            <a:chExt cx="7776863" cy="5688632"/>
          </a:xfrm>
        </p:grpSpPr>
        <p:sp>
          <p:nvSpPr>
            <p:cNvPr id="1096710" name="Text Box 6"/>
            <p:cNvSpPr txBox="1">
              <a:spLocks noChangeAspect="1" noChangeArrowheads="1"/>
            </p:cNvSpPr>
            <p:nvPr/>
          </p:nvSpPr>
          <p:spPr bwMode="auto">
            <a:xfrm>
              <a:off x="2951960" y="5156371"/>
              <a:ext cx="1394613" cy="276999"/>
            </a:xfrm>
            <a:prstGeom prst="rect">
              <a:avLst/>
            </a:prstGeom>
            <a:noFill/>
            <a:ln w="9525">
              <a:noFill/>
              <a:miter lim="800000"/>
              <a:headEnd/>
              <a:tailEnd/>
            </a:ln>
          </p:spPr>
          <p:txBody>
            <a:bodyPr wrap="none" lIns="0" tIns="0" rIns="0" bIns="0">
              <a:spAutoFit/>
            </a:bodyPr>
            <a:lstStyle/>
            <a:p>
              <a:pPr algn="just"/>
              <a:r>
                <a:rPr lang="zh-CN" altLang="en-US" sz="1800">
                  <a:solidFill>
                    <a:srgbClr val="C00000"/>
                  </a:solidFill>
                </a:rPr>
                <a:t>内部控制信号</a:t>
              </a:r>
            </a:p>
          </p:txBody>
        </p:sp>
        <p:sp>
          <p:nvSpPr>
            <p:cNvPr id="1096715" name="Text Box 11"/>
            <p:cNvSpPr txBox="1">
              <a:spLocks noChangeAspect="1" noChangeArrowheads="1"/>
            </p:cNvSpPr>
            <p:nvPr/>
          </p:nvSpPr>
          <p:spPr bwMode="auto">
            <a:xfrm>
              <a:off x="4631929" y="692696"/>
              <a:ext cx="1858963" cy="4204146"/>
            </a:xfrm>
            <a:prstGeom prst="rect">
              <a:avLst/>
            </a:prstGeom>
            <a:noFill/>
            <a:ln w="19050">
              <a:solidFill>
                <a:srgbClr val="FF0000"/>
              </a:solidFill>
              <a:prstDash val="dash"/>
              <a:miter lim="800000"/>
              <a:headEnd/>
              <a:tailEnd/>
            </a:ln>
          </p:spPr>
          <p:txBody>
            <a:bodyPr/>
            <a:lstStyle/>
            <a:p>
              <a:pPr algn="just"/>
              <a:r>
                <a:rPr lang="zh-CN" altLang="en-US" sz="2000">
                  <a:solidFill>
                    <a:srgbClr val="C00000"/>
                  </a:solidFill>
                </a:rPr>
                <a:t>寄存器组</a:t>
              </a:r>
              <a:endParaRPr lang="zh-CN" altLang="en-US" sz="4400">
                <a:solidFill>
                  <a:srgbClr val="C00000"/>
                </a:solidFill>
              </a:endParaRPr>
            </a:p>
          </p:txBody>
        </p:sp>
        <p:sp>
          <p:nvSpPr>
            <p:cNvPr id="1096716" name="Text Box 12"/>
            <p:cNvSpPr txBox="1">
              <a:spLocks noChangeAspect="1" noChangeArrowheads="1"/>
            </p:cNvSpPr>
            <p:nvPr/>
          </p:nvSpPr>
          <p:spPr bwMode="auto">
            <a:xfrm>
              <a:off x="4817825" y="1162698"/>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R0</a:t>
              </a:r>
              <a:endParaRPr lang="en-US" altLang="zh-CN" sz="4000"/>
            </a:p>
          </p:txBody>
        </p:sp>
        <p:sp>
          <p:nvSpPr>
            <p:cNvPr id="1096717" name="Text Box 13"/>
            <p:cNvSpPr txBox="1">
              <a:spLocks noChangeAspect="1" noChangeArrowheads="1"/>
            </p:cNvSpPr>
            <p:nvPr/>
          </p:nvSpPr>
          <p:spPr bwMode="auto">
            <a:xfrm>
              <a:off x="4817825" y="1998067"/>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Rn-1</a:t>
              </a:r>
              <a:endParaRPr lang="en-US" altLang="zh-CN" sz="4000"/>
            </a:p>
          </p:txBody>
        </p:sp>
        <p:sp>
          <p:nvSpPr>
            <p:cNvPr id="1096718" name="Text Box 14"/>
            <p:cNvSpPr txBox="1">
              <a:spLocks noChangeAspect="1" noChangeArrowheads="1"/>
            </p:cNvSpPr>
            <p:nvPr/>
          </p:nvSpPr>
          <p:spPr bwMode="auto">
            <a:xfrm>
              <a:off x="4817825" y="2481196"/>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SP</a:t>
              </a:r>
              <a:endParaRPr lang="en-US" altLang="zh-CN" sz="4000"/>
            </a:p>
          </p:txBody>
        </p:sp>
        <p:sp>
          <p:nvSpPr>
            <p:cNvPr id="1096719" name="Text Box 15"/>
            <p:cNvSpPr txBox="1">
              <a:spLocks noChangeAspect="1" noChangeArrowheads="1"/>
            </p:cNvSpPr>
            <p:nvPr/>
          </p:nvSpPr>
          <p:spPr bwMode="auto">
            <a:xfrm>
              <a:off x="4817825" y="2964326"/>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DR</a:t>
              </a:r>
              <a:endParaRPr lang="en-US" altLang="zh-CN" sz="4000"/>
            </a:p>
          </p:txBody>
        </p:sp>
        <p:sp>
          <p:nvSpPr>
            <p:cNvPr id="1096720" name="Text Box 16"/>
            <p:cNvSpPr txBox="1">
              <a:spLocks noChangeAspect="1" noChangeArrowheads="1"/>
            </p:cNvSpPr>
            <p:nvPr/>
          </p:nvSpPr>
          <p:spPr bwMode="auto">
            <a:xfrm>
              <a:off x="4817825" y="3447455"/>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AR</a:t>
              </a:r>
              <a:endParaRPr lang="en-US" altLang="zh-CN" sz="4000"/>
            </a:p>
          </p:txBody>
        </p:sp>
        <p:sp>
          <p:nvSpPr>
            <p:cNvPr id="1096721" name="Text Box 17"/>
            <p:cNvSpPr txBox="1">
              <a:spLocks noChangeAspect="1" noChangeArrowheads="1"/>
            </p:cNvSpPr>
            <p:nvPr/>
          </p:nvSpPr>
          <p:spPr bwMode="auto">
            <a:xfrm>
              <a:off x="4817825" y="3930584"/>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PC</a:t>
              </a:r>
              <a:endParaRPr lang="en-US" altLang="zh-CN" sz="4000"/>
            </a:p>
          </p:txBody>
        </p:sp>
        <p:sp>
          <p:nvSpPr>
            <p:cNvPr id="1096722" name="Text Box 18"/>
            <p:cNvSpPr txBox="1">
              <a:spLocks noChangeAspect="1" noChangeArrowheads="1"/>
            </p:cNvSpPr>
            <p:nvPr/>
          </p:nvSpPr>
          <p:spPr bwMode="auto">
            <a:xfrm>
              <a:off x="4817825" y="4413713"/>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IR</a:t>
              </a:r>
              <a:endParaRPr lang="en-US" altLang="zh-CN" sz="4000"/>
            </a:p>
          </p:txBody>
        </p:sp>
        <p:sp>
          <p:nvSpPr>
            <p:cNvPr id="1096723" name="Line 19"/>
            <p:cNvSpPr>
              <a:spLocks noChangeAspect="1" noChangeShapeType="1"/>
            </p:cNvSpPr>
            <p:nvPr/>
          </p:nvSpPr>
          <p:spPr bwMode="auto">
            <a:xfrm>
              <a:off x="5561411" y="1594746"/>
              <a:ext cx="0" cy="322086"/>
            </a:xfrm>
            <a:prstGeom prst="line">
              <a:avLst/>
            </a:prstGeom>
            <a:noFill/>
            <a:ln w="38100">
              <a:solidFill>
                <a:srgbClr val="000000"/>
              </a:solidFill>
              <a:prstDash val="sysDot"/>
              <a:round/>
              <a:headEnd/>
              <a:tailEnd/>
            </a:ln>
          </p:spPr>
          <p:txBody>
            <a:bodyPr/>
            <a:lstStyle/>
            <a:p>
              <a:endParaRPr lang="zh-CN" altLang="en-US"/>
            </a:p>
          </p:txBody>
        </p:sp>
        <p:sp>
          <p:nvSpPr>
            <p:cNvPr id="1096725" name="Text Box 21"/>
            <p:cNvSpPr txBox="1">
              <a:spLocks noChangeAspect="1" noChangeArrowheads="1"/>
            </p:cNvSpPr>
            <p:nvPr/>
          </p:nvSpPr>
          <p:spPr bwMode="auto">
            <a:xfrm>
              <a:off x="3703241" y="908695"/>
              <a:ext cx="371475" cy="4032473"/>
            </a:xfrm>
            <a:prstGeom prst="rect">
              <a:avLst/>
            </a:prstGeom>
            <a:solidFill>
              <a:srgbClr val="CCECFF"/>
            </a:solidFill>
            <a:ln w="19050">
              <a:solidFill>
                <a:srgbClr val="000000"/>
              </a:solidFill>
              <a:miter lim="800000"/>
              <a:headEnd/>
              <a:tailEnd/>
            </a:ln>
          </p:spPr>
          <p:txBody>
            <a:bodyPr vert="eaVert" lIns="0" tIns="0" rIns="0" bIns="0" anchor="ctr"/>
            <a:lstStyle/>
            <a:p>
              <a:r>
                <a:rPr lang="en-US" altLang="zh-CN" sz="2000"/>
                <a:t>CPU</a:t>
              </a:r>
              <a:r>
                <a:rPr lang="zh-CN" altLang="en-US" sz="2000"/>
                <a:t>内部总线</a:t>
              </a:r>
              <a:endParaRPr lang="zh-CN" altLang="en-US" sz="4400"/>
            </a:p>
          </p:txBody>
        </p:sp>
        <p:sp>
          <p:nvSpPr>
            <p:cNvPr id="1096726" name="Line 22"/>
            <p:cNvSpPr>
              <a:spLocks noChangeAspect="1" noChangeShapeType="1"/>
            </p:cNvSpPr>
            <p:nvPr/>
          </p:nvSpPr>
          <p:spPr bwMode="auto">
            <a:xfrm flipH="1">
              <a:off x="4074716" y="1323816"/>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7" name="Line 23"/>
            <p:cNvSpPr>
              <a:spLocks noChangeAspect="1" noChangeShapeType="1"/>
            </p:cNvSpPr>
            <p:nvPr/>
          </p:nvSpPr>
          <p:spPr bwMode="auto">
            <a:xfrm flipH="1">
              <a:off x="4074716" y="2159297"/>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8" name="Line 24"/>
            <p:cNvSpPr>
              <a:spLocks noChangeAspect="1" noChangeShapeType="1"/>
            </p:cNvSpPr>
            <p:nvPr/>
          </p:nvSpPr>
          <p:spPr bwMode="auto">
            <a:xfrm flipH="1">
              <a:off x="4074716" y="2642483"/>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9" name="Line 25"/>
            <p:cNvSpPr>
              <a:spLocks noChangeAspect="1" noChangeShapeType="1"/>
            </p:cNvSpPr>
            <p:nvPr/>
          </p:nvSpPr>
          <p:spPr bwMode="auto">
            <a:xfrm flipH="1">
              <a:off x="4074716" y="3125668"/>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30" name="Line 26"/>
            <p:cNvSpPr>
              <a:spLocks noChangeAspect="1" noChangeShapeType="1"/>
            </p:cNvSpPr>
            <p:nvPr/>
          </p:nvSpPr>
          <p:spPr bwMode="auto">
            <a:xfrm flipH="1">
              <a:off x="4074716" y="4092038"/>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31" name="Line 27"/>
            <p:cNvSpPr>
              <a:spLocks noChangeAspect="1" noChangeShapeType="1"/>
            </p:cNvSpPr>
            <p:nvPr/>
          </p:nvSpPr>
          <p:spPr bwMode="auto">
            <a:xfrm flipH="1">
              <a:off x="4074716" y="3608853"/>
              <a:ext cx="742950" cy="0"/>
            </a:xfrm>
            <a:prstGeom prst="line">
              <a:avLst/>
            </a:prstGeom>
            <a:noFill/>
            <a:ln w="38100">
              <a:solidFill>
                <a:srgbClr val="0000FF"/>
              </a:solidFill>
              <a:round/>
              <a:headEnd type="triangle" w="med" len="med"/>
              <a:tailEnd/>
            </a:ln>
          </p:spPr>
          <p:txBody>
            <a:bodyPr/>
            <a:lstStyle/>
            <a:p>
              <a:endParaRPr lang="zh-CN" altLang="en-US"/>
            </a:p>
          </p:txBody>
        </p:sp>
        <p:sp>
          <p:nvSpPr>
            <p:cNvPr id="1096733" name="Text Box 29"/>
            <p:cNvSpPr txBox="1">
              <a:spLocks noChangeAspect="1" noChangeArrowheads="1"/>
            </p:cNvSpPr>
            <p:nvPr/>
          </p:nvSpPr>
          <p:spPr bwMode="auto">
            <a:xfrm>
              <a:off x="1115616" y="1412776"/>
              <a:ext cx="2216789" cy="3528392"/>
            </a:xfrm>
            <a:prstGeom prst="rect">
              <a:avLst/>
            </a:prstGeom>
            <a:noFill/>
            <a:ln w="19050">
              <a:solidFill>
                <a:srgbClr val="FF0000"/>
              </a:solidFill>
              <a:prstDash val="dash"/>
              <a:miter lim="800000"/>
              <a:headEnd/>
              <a:tailEnd/>
            </a:ln>
          </p:spPr>
          <p:txBody>
            <a:bodyPr/>
            <a:lstStyle/>
            <a:p>
              <a:pPr algn="just"/>
              <a:r>
                <a:rPr lang="en-US" altLang="zh-CN" sz="2000">
                  <a:solidFill>
                    <a:srgbClr val="C00000"/>
                  </a:solidFill>
                </a:rPr>
                <a:t>ALU</a:t>
              </a:r>
              <a:endParaRPr lang="en-US" altLang="zh-CN" sz="4400">
                <a:solidFill>
                  <a:srgbClr val="C00000"/>
                </a:solidFill>
              </a:endParaRPr>
            </a:p>
          </p:txBody>
        </p:sp>
        <p:sp>
          <p:nvSpPr>
            <p:cNvPr id="1096734" name="Text Box 30"/>
            <p:cNvSpPr txBox="1">
              <a:spLocks noChangeAspect="1" noChangeArrowheads="1"/>
            </p:cNvSpPr>
            <p:nvPr/>
          </p:nvSpPr>
          <p:spPr bwMode="auto">
            <a:xfrm>
              <a:off x="1659746" y="1954739"/>
              <a:ext cx="1486807" cy="322133"/>
            </a:xfrm>
            <a:prstGeom prst="rect">
              <a:avLst/>
            </a:prstGeom>
            <a:solidFill>
              <a:srgbClr val="FFFF99"/>
            </a:solidFill>
            <a:ln w="19050">
              <a:solidFill>
                <a:srgbClr val="000000"/>
              </a:solidFill>
              <a:miter lim="800000"/>
              <a:headEnd/>
              <a:tailEnd/>
            </a:ln>
          </p:spPr>
          <p:txBody>
            <a:bodyPr tIns="0" bIns="0" anchor="ctr"/>
            <a:lstStyle/>
            <a:p>
              <a:r>
                <a:rPr lang="en-US" altLang="zh-CN" sz="1800"/>
                <a:t>PSW</a:t>
              </a:r>
              <a:endParaRPr lang="en-US" altLang="zh-CN" sz="4000"/>
            </a:p>
          </p:txBody>
        </p:sp>
        <p:sp>
          <p:nvSpPr>
            <p:cNvPr id="1096737" name="Text Box 33"/>
            <p:cNvSpPr txBox="1">
              <a:spLocks noChangeAspect="1" noChangeArrowheads="1"/>
            </p:cNvSpPr>
            <p:nvPr/>
          </p:nvSpPr>
          <p:spPr bwMode="auto">
            <a:xfrm>
              <a:off x="1673169" y="3442243"/>
              <a:ext cx="1486807" cy="644265"/>
            </a:xfrm>
            <a:prstGeom prst="rect">
              <a:avLst/>
            </a:prstGeom>
            <a:solidFill>
              <a:srgbClr val="FFFF99"/>
            </a:solidFill>
            <a:ln w="19050">
              <a:solidFill>
                <a:srgbClr val="000000"/>
              </a:solidFill>
              <a:miter lim="800000"/>
              <a:headEnd/>
              <a:tailEnd/>
            </a:ln>
          </p:spPr>
          <p:txBody>
            <a:bodyPr tIns="0" bIns="0" anchor="ctr"/>
            <a:lstStyle/>
            <a:p>
              <a:pPr>
                <a:lnSpc>
                  <a:spcPct val="96000"/>
                </a:lnSpc>
                <a:spcBef>
                  <a:spcPts val="463"/>
                </a:spcBef>
              </a:pPr>
              <a:r>
                <a:rPr lang="zh-CN" altLang="en-US" sz="1800"/>
                <a:t>算术、布尔</a:t>
              </a:r>
            </a:p>
            <a:p>
              <a:pPr>
                <a:lnSpc>
                  <a:spcPct val="96000"/>
                </a:lnSpc>
              </a:pPr>
              <a:r>
                <a:rPr lang="zh-CN" altLang="en-US" sz="1800"/>
                <a:t>逻辑</a:t>
              </a:r>
              <a:endParaRPr lang="zh-CN" altLang="en-US" sz="4000"/>
            </a:p>
          </p:txBody>
        </p:sp>
        <p:sp>
          <p:nvSpPr>
            <p:cNvPr id="1096738" name="Line 34"/>
            <p:cNvSpPr>
              <a:spLocks noChangeAspect="1" noChangeShapeType="1"/>
            </p:cNvSpPr>
            <p:nvPr/>
          </p:nvSpPr>
          <p:spPr bwMode="auto">
            <a:xfrm flipV="1">
              <a:off x="1301467" y="2154007"/>
              <a:ext cx="371702" cy="0"/>
            </a:xfrm>
            <a:prstGeom prst="line">
              <a:avLst/>
            </a:prstGeom>
            <a:noFill/>
            <a:ln w="38100">
              <a:solidFill>
                <a:srgbClr val="009900"/>
              </a:solidFill>
              <a:round/>
              <a:headEnd type="triangle" w="med" len="med"/>
              <a:tailEnd type="triangle" w="med" len="med"/>
            </a:ln>
          </p:spPr>
          <p:txBody>
            <a:bodyPr/>
            <a:lstStyle/>
            <a:p>
              <a:endParaRPr lang="zh-CN" altLang="en-US"/>
            </a:p>
          </p:txBody>
        </p:sp>
        <p:sp>
          <p:nvSpPr>
            <p:cNvPr id="1096739" name="Line 35"/>
            <p:cNvSpPr>
              <a:spLocks noChangeAspect="1" noChangeShapeType="1"/>
            </p:cNvSpPr>
            <p:nvPr/>
          </p:nvSpPr>
          <p:spPr bwMode="auto">
            <a:xfrm>
              <a:off x="2788274" y="3120111"/>
              <a:ext cx="929255" cy="0"/>
            </a:xfrm>
            <a:prstGeom prst="line">
              <a:avLst/>
            </a:prstGeom>
            <a:noFill/>
            <a:ln w="38100">
              <a:solidFill>
                <a:srgbClr val="0000FF"/>
              </a:solidFill>
              <a:round/>
              <a:headEnd/>
              <a:tailEnd/>
            </a:ln>
          </p:spPr>
          <p:txBody>
            <a:bodyPr/>
            <a:lstStyle/>
            <a:p>
              <a:endParaRPr lang="zh-CN" altLang="en-US"/>
            </a:p>
          </p:txBody>
        </p:sp>
        <p:sp>
          <p:nvSpPr>
            <p:cNvPr id="1096740" name="Line 36"/>
            <p:cNvSpPr>
              <a:spLocks noChangeAspect="1" noChangeShapeType="1"/>
            </p:cNvSpPr>
            <p:nvPr/>
          </p:nvSpPr>
          <p:spPr bwMode="auto">
            <a:xfrm flipH="1">
              <a:off x="3146554" y="2115805"/>
              <a:ext cx="554455"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43" name="Line 39"/>
            <p:cNvSpPr>
              <a:spLocks noChangeAspect="1" noChangeShapeType="1"/>
            </p:cNvSpPr>
            <p:nvPr/>
          </p:nvSpPr>
          <p:spPr bwMode="auto">
            <a:xfrm flipH="1">
              <a:off x="3159976" y="4569707"/>
              <a:ext cx="557553" cy="0"/>
            </a:xfrm>
            <a:prstGeom prst="line">
              <a:avLst/>
            </a:prstGeom>
            <a:noFill/>
            <a:ln w="38100">
              <a:solidFill>
                <a:srgbClr val="0000FF"/>
              </a:solidFill>
              <a:round/>
              <a:headEnd type="triangle" w="med" len="med"/>
              <a:tailEnd/>
            </a:ln>
          </p:spPr>
          <p:txBody>
            <a:bodyPr/>
            <a:lstStyle/>
            <a:p>
              <a:endParaRPr lang="zh-CN" altLang="en-US"/>
            </a:p>
          </p:txBody>
        </p:sp>
        <p:sp>
          <p:nvSpPr>
            <p:cNvPr id="1096744" name="Text Box 40"/>
            <p:cNvSpPr txBox="1">
              <a:spLocks noChangeAspect="1" noChangeArrowheads="1"/>
            </p:cNvSpPr>
            <p:nvPr/>
          </p:nvSpPr>
          <p:spPr bwMode="auto">
            <a:xfrm>
              <a:off x="1673169" y="2636912"/>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暂存器</a:t>
              </a:r>
              <a:r>
                <a:rPr lang="en-US" altLang="zh-CN" sz="1800"/>
                <a:t>Y</a:t>
              </a:r>
              <a:endParaRPr lang="en-US" altLang="zh-CN" sz="4000"/>
            </a:p>
          </p:txBody>
        </p:sp>
        <p:sp>
          <p:nvSpPr>
            <p:cNvPr id="1096745" name="Text Box 41"/>
            <p:cNvSpPr txBox="1">
              <a:spLocks noChangeAspect="1" noChangeArrowheads="1"/>
            </p:cNvSpPr>
            <p:nvPr/>
          </p:nvSpPr>
          <p:spPr bwMode="auto">
            <a:xfrm>
              <a:off x="1673169" y="4408641"/>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暂存器</a:t>
              </a:r>
              <a:r>
                <a:rPr lang="en-US" altLang="zh-CN" sz="1800"/>
                <a:t>Z</a:t>
              </a:r>
              <a:endParaRPr lang="en-US" altLang="zh-CN" sz="4000"/>
            </a:p>
          </p:txBody>
        </p:sp>
        <p:sp>
          <p:nvSpPr>
            <p:cNvPr id="1096746" name="Line 42"/>
            <p:cNvSpPr>
              <a:spLocks noChangeAspect="1" noChangeShapeType="1"/>
            </p:cNvSpPr>
            <p:nvPr/>
          </p:nvSpPr>
          <p:spPr bwMode="auto">
            <a:xfrm>
              <a:off x="3159976" y="2797978"/>
              <a:ext cx="557553" cy="0"/>
            </a:xfrm>
            <a:prstGeom prst="line">
              <a:avLst/>
            </a:prstGeom>
            <a:noFill/>
            <a:ln w="38100">
              <a:solidFill>
                <a:srgbClr val="0000FF"/>
              </a:solidFill>
              <a:round/>
              <a:headEnd type="triangle" w="med" len="med"/>
              <a:tailEnd/>
            </a:ln>
          </p:spPr>
          <p:txBody>
            <a:bodyPr/>
            <a:lstStyle/>
            <a:p>
              <a:endParaRPr lang="zh-CN" altLang="en-US"/>
            </a:p>
          </p:txBody>
        </p:sp>
        <p:sp>
          <p:nvSpPr>
            <p:cNvPr id="1096747" name="Line 43"/>
            <p:cNvSpPr>
              <a:spLocks noChangeAspect="1" noChangeShapeType="1"/>
            </p:cNvSpPr>
            <p:nvPr/>
          </p:nvSpPr>
          <p:spPr bwMode="auto">
            <a:xfrm rot="5400000" flipH="1">
              <a:off x="1803271" y="3200644"/>
              <a:ext cx="483199" cy="0"/>
            </a:xfrm>
            <a:prstGeom prst="line">
              <a:avLst/>
            </a:prstGeom>
            <a:noFill/>
            <a:ln w="38100">
              <a:solidFill>
                <a:srgbClr val="0000FF"/>
              </a:solidFill>
              <a:round/>
              <a:headEnd type="triangle" w="med" len="med"/>
              <a:tailEnd/>
            </a:ln>
          </p:spPr>
          <p:txBody>
            <a:bodyPr/>
            <a:lstStyle/>
            <a:p>
              <a:endParaRPr lang="zh-CN" altLang="en-US"/>
            </a:p>
          </p:txBody>
        </p:sp>
        <p:sp>
          <p:nvSpPr>
            <p:cNvPr id="1096748" name="Line 44"/>
            <p:cNvSpPr>
              <a:spLocks noChangeAspect="1" noChangeShapeType="1"/>
            </p:cNvSpPr>
            <p:nvPr/>
          </p:nvSpPr>
          <p:spPr bwMode="auto">
            <a:xfrm rot="5400000" flipH="1">
              <a:off x="2255506" y="4247575"/>
              <a:ext cx="322133" cy="0"/>
            </a:xfrm>
            <a:prstGeom prst="line">
              <a:avLst/>
            </a:prstGeom>
            <a:noFill/>
            <a:ln w="38100">
              <a:solidFill>
                <a:srgbClr val="0000FF"/>
              </a:solidFill>
              <a:round/>
              <a:headEnd type="triangle" w="med" len="med"/>
              <a:tailEnd/>
            </a:ln>
          </p:spPr>
          <p:txBody>
            <a:bodyPr/>
            <a:lstStyle/>
            <a:p>
              <a:endParaRPr lang="zh-CN" altLang="en-US"/>
            </a:p>
          </p:txBody>
        </p:sp>
        <p:sp>
          <p:nvSpPr>
            <p:cNvPr id="1096749" name="Line 45"/>
            <p:cNvSpPr>
              <a:spLocks noChangeAspect="1" noChangeShapeType="1"/>
            </p:cNvSpPr>
            <p:nvPr/>
          </p:nvSpPr>
          <p:spPr bwMode="auto">
            <a:xfrm rot="5400000" flipH="1">
              <a:off x="2627208" y="3281177"/>
              <a:ext cx="322133" cy="0"/>
            </a:xfrm>
            <a:prstGeom prst="line">
              <a:avLst/>
            </a:prstGeom>
            <a:noFill/>
            <a:ln w="38100">
              <a:solidFill>
                <a:srgbClr val="0000FF"/>
              </a:solidFill>
              <a:round/>
              <a:headEnd type="triangle" w="med" len="med"/>
              <a:tailEnd/>
            </a:ln>
          </p:spPr>
          <p:txBody>
            <a:bodyPr/>
            <a:lstStyle/>
            <a:p>
              <a:endParaRPr lang="zh-CN" altLang="en-US"/>
            </a:p>
          </p:txBody>
        </p:sp>
        <p:sp>
          <p:nvSpPr>
            <p:cNvPr id="1096750" name="Line 46"/>
            <p:cNvSpPr>
              <a:spLocks noChangeAspect="1" noChangeShapeType="1"/>
            </p:cNvSpPr>
            <p:nvPr/>
          </p:nvSpPr>
          <p:spPr bwMode="auto">
            <a:xfrm>
              <a:off x="1301467" y="2132855"/>
              <a:ext cx="0" cy="1996885"/>
            </a:xfrm>
            <a:prstGeom prst="line">
              <a:avLst/>
            </a:prstGeom>
            <a:noFill/>
            <a:ln w="38100">
              <a:solidFill>
                <a:srgbClr val="009900"/>
              </a:solidFill>
              <a:round/>
              <a:headEnd/>
              <a:tailEnd/>
            </a:ln>
          </p:spPr>
          <p:txBody>
            <a:bodyPr/>
            <a:lstStyle/>
            <a:p>
              <a:endParaRPr lang="zh-CN" altLang="en-US"/>
            </a:p>
          </p:txBody>
        </p:sp>
        <p:sp>
          <p:nvSpPr>
            <p:cNvPr id="1096756" name="Text Box 52"/>
            <p:cNvSpPr txBox="1">
              <a:spLocks noChangeAspect="1" noChangeArrowheads="1"/>
            </p:cNvSpPr>
            <p:nvPr/>
          </p:nvSpPr>
          <p:spPr bwMode="auto">
            <a:xfrm>
              <a:off x="6648797" y="3322762"/>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1096757" name="Text Box 53"/>
            <p:cNvSpPr txBox="1">
              <a:spLocks noChangeAspect="1" noChangeArrowheads="1"/>
            </p:cNvSpPr>
            <p:nvPr/>
          </p:nvSpPr>
          <p:spPr bwMode="auto">
            <a:xfrm>
              <a:off x="6648797" y="5483002"/>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1096758" name="Text Box 54"/>
            <p:cNvSpPr txBox="1">
              <a:spLocks noChangeAspect="1" noChangeArrowheads="1"/>
            </p:cNvSpPr>
            <p:nvPr/>
          </p:nvSpPr>
          <p:spPr bwMode="auto">
            <a:xfrm>
              <a:off x="6648797" y="2852936"/>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1096760" name="Line 56"/>
            <p:cNvSpPr>
              <a:spLocks noChangeAspect="1" noChangeShapeType="1"/>
            </p:cNvSpPr>
            <p:nvPr/>
          </p:nvSpPr>
          <p:spPr bwMode="auto">
            <a:xfrm rot="16200000" flipH="1">
              <a:off x="2148765" y="5192786"/>
              <a:ext cx="503235" cy="0"/>
            </a:xfrm>
            <a:prstGeom prst="line">
              <a:avLst/>
            </a:prstGeom>
            <a:noFill/>
            <a:ln w="50800">
              <a:solidFill>
                <a:srgbClr val="FF0066"/>
              </a:solidFill>
              <a:round/>
              <a:headEnd type="triangle" w="med" len="med"/>
              <a:tailEnd/>
            </a:ln>
          </p:spPr>
          <p:txBody>
            <a:bodyPr/>
            <a:lstStyle/>
            <a:p>
              <a:endParaRPr lang="zh-CN" altLang="en-US"/>
            </a:p>
          </p:txBody>
        </p:sp>
        <p:sp>
          <p:nvSpPr>
            <p:cNvPr id="1096762" name="Line 58"/>
            <p:cNvSpPr>
              <a:spLocks noChangeAspect="1" noChangeShapeType="1"/>
            </p:cNvSpPr>
            <p:nvPr/>
          </p:nvSpPr>
          <p:spPr bwMode="auto">
            <a:xfrm flipH="1" flipV="1">
              <a:off x="2371474" y="5444403"/>
              <a:ext cx="2467584" cy="0"/>
            </a:xfrm>
            <a:prstGeom prst="line">
              <a:avLst/>
            </a:prstGeom>
            <a:noFill/>
            <a:ln w="50800">
              <a:solidFill>
                <a:srgbClr val="FF0066"/>
              </a:solidFill>
              <a:round/>
              <a:headEnd/>
              <a:tailEnd/>
            </a:ln>
          </p:spPr>
          <p:txBody>
            <a:bodyPr/>
            <a:lstStyle/>
            <a:p>
              <a:endParaRPr lang="zh-CN" altLang="en-US"/>
            </a:p>
          </p:txBody>
        </p:sp>
        <p:sp>
          <p:nvSpPr>
            <p:cNvPr id="1096763" name="Line 59"/>
            <p:cNvSpPr>
              <a:spLocks noChangeAspect="1" noChangeShapeType="1"/>
            </p:cNvSpPr>
            <p:nvPr/>
          </p:nvSpPr>
          <p:spPr bwMode="auto">
            <a:xfrm rot="5400000" flipH="1">
              <a:off x="5285507" y="5013060"/>
              <a:ext cx="576295" cy="0"/>
            </a:xfrm>
            <a:prstGeom prst="line">
              <a:avLst/>
            </a:prstGeom>
            <a:noFill/>
            <a:ln w="38100">
              <a:solidFill>
                <a:srgbClr val="009900"/>
              </a:solidFill>
              <a:round/>
              <a:headEnd type="triangle" w="med" len="med"/>
              <a:tailEnd/>
            </a:ln>
          </p:spPr>
          <p:txBody>
            <a:bodyPr/>
            <a:lstStyle/>
            <a:p>
              <a:endParaRPr lang="zh-CN" altLang="en-US"/>
            </a:p>
          </p:txBody>
        </p:sp>
        <p:sp>
          <p:nvSpPr>
            <p:cNvPr id="1096765" name="Line 61"/>
            <p:cNvSpPr>
              <a:spLocks noChangeAspect="1" noChangeShapeType="1"/>
            </p:cNvSpPr>
            <p:nvPr/>
          </p:nvSpPr>
          <p:spPr bwMode="auto">
            <a:xfrm flipH="1" flipV="1">
              <a:off x="4417813" y="5182429"/>
              <a:ext cx="974277" cy="0"/>
            </a:xfrm>
            <a:prstGeom prst="line">
              <a:avLst/>
            </a:prstGeom>
            <a:noFill/>
            <a:ln w="50800">
              <a:solidFill>
                <a:srgbClr val="FF0066"/>
              </a:solidFill>
              <a:round/>
              <a:headEnd/>
              <a:tailEnd/>
            </a:ln>
          </p:spPr>
          <p:txBody>
            <a:bodyPr/>
            <a:lstStyle/>
            <a:p>
              <a:endParaRPr lang="zh-CN" altLang="en-US"/>
            </a:p>
          </p:txBody>
        </p:sp>
        <p:sp>
          <p:nvSpPr>
            <p:cNvPr id="1096766" name="Line 62"/>
            <p:cNvSpPr>
              <a:spLocks noChangeAspect="1" noChangeShapeType="1"/>
            </p:cNvSpPr>
            <p:nvPr/>
          </p:nvSpPr>
          <p:spPr bwMode="auto">
            <a:xfrm rot="16200000" flipH="1" flipV="1">
              <a:off x="4294339" y="5300799"/>
              <a:ext cx="287214" cy="0"/>
            </a:xfrm>
            <a:prstGeom prst="line">
              <a:avLst/>
            </a:prstGeom>
            <a:noFill/>
            <a:ln w="50800">
              <a:solidFill>
                <a:srgbClr val="FF0066"/>
              </a:solidFill>
              <a:round/>
              <a:headEnd/>
              <a:tailEnd/>
            </a:ln>
          </p:spPr>
          <p:txBody>
            <a:bodyPr/>
            <a:lstStyle/>
            <a:p>
              <a:endParaRPr lang="zh-CN" altLang="en-US"/>
            </a:p>
          </p:txBody>
        </p:sp>
        <p:sp>
          <p:nvSpPr>
            <p:cNvPr id="1096767" name="Line 63"/>
            <p:cNvSpPr>
              <a:spLocks noChangeAspect="1" noChangeShapeType="1"/>
            </p:cNvSpPr>
            <p:nvPr/>
          </p:nvSpPr>
          <p:spPr bwMode="auto">
            <a:xfrm rot="16200000">
              <a:off x="521236" y="4883222"/>
              <a:ext cx="1556052" cy="0"/>
            </a:xfrm>
            <a:prstGeom prst="line">
              <a:avLst/>
            </a:prstGeom>
            <a:noFill/>
            <a:ln w="38100">
              <a:solidFill>
                <a:srgbClr val="009900"/>
              </a:solidFill>
              <a:round/>
              <a:headEnd/>
              <a:tailEnd/>
            </a:ln>
          </p:spPr>
          <p:txBody>
            <a:bodyPr/>
            <a:lstStyle/>
            <a:p>
              <a:endParaRPr lang="zh-CN" altLang="en-US"/>
            </a:p>
          </p:txBody>
        </p:sp>
        <p:sp>
          <p:nvSpPr>
            <p:cNvPr id="1096768" name="Line 64"/>
            <p:cNvSpPr>
              <a:spLocks noChangeAspect="1" noChangeShapeType="1"/>
            </p:cNvSpPr>
            <p:nvPr/>
          </p:nvSpPr>
          <p:spPr bwMode="auto">
            <a:xfrm rot="10800000" flipV="1">
              <a:off x="1279129" y="5661248"/>
              <a:ext cx="3541345" cy="0"/>
            </a:xfrm>
            <a:prstGeom prst="line">
              <a:avLst/>
            </a:prstGeom>
            <a:noFill/>
            <a:ln w="38100">
              <a:solidFill>
                <a:srgbClr val="009900"/>
              </a:solidFill>
              <a:round/>
              <a:headEnd type="triangle" w="med" len="med"/>
              <a:tailEnd/>
            </a:ln>
          </p:spPr>
          <p:txBody>
            <a:bodyPr/>
            <a:lstStyle/>
            <a:p>
              <a:endParaRPr lang="zh-CN" altLang="en-US"/>
            </a:p>
          </p:txBody>
        </p:sp>
        <p:sp>
          <p:nvSpPr>
            <p:cNvPr id="1096761" name="Text Box 57"/>
            <p:cNvSpPr txBox="1">
              <a:spLocks noChangeAspect="1" noChangeArrowheads="1"/>
            </p:cNvSpPr>
            <p:nvPr/>
          </p:nvSpPr>
          <p:spPr bwMode="auto">
            <a:xfrm>
              <a:off x="4818409" y="5301209"/>
              <a:ext cx="1486745" cy="864096"/>
            </a:xfrm>
            <a:prstGeom prst="rect">
              <a:avLst/>
            </a:prstGeom>
            <a:solidFill>
              <a:srgbClr val="CCFF99"/>
            </a:solidFill>
            <a:ln w="19050">
              <a:solidFill>
                <a:srgbClr val="000000"/>
              </a:solidFill>
              <a:miter lim="800000"/>
              <a:headEnd/>
              <a:tailEnd/>
            </a:ln>
          </p:spPr>
          <p:txBody>
            <a:bodyPr tIns="0" bIns="0" anchor="ctr"/>
            <a:lstStyle/>
            <a:p>
              <a:pPr>
                <a:spcBef>
                  <a:spcPts val="463"/>
                </a:spcBef>
              </a:pPr>
              <a:r>
                <a:rPr lang="zh-CN" altLang="en-US" sz="1800"/>
                <a:t>控制器</a:t>
              </a:r>
            </a:p>
            <a:p>
              <a:r>
                <a:rPr lang="en-US" altLang="zh-CN" sz="1800"/>
                <a:t>CU</a:t>
              </a:r>
              <a:endParaRPr lang="en-US" altLang="zh-CN" sz="4000"/>
            </a:p>
          </p:txBody>
        </p:sp>
        <p:sp>
          <p:nvSpPr>
            <p:cNvPr id="1096769" name="Line 65"/>
            <p:cNvSpPr>
              <a:spLocks noChangeAspect="1" noChangeShapeType="1"/>
            </p:cNvSpPr>
            <p:nvPr/>
          </p:nvSpPr>
          <p:spPr bwMode="auto">
            <a:xfrm>
              <a:off x="4089004" y="4577755"/>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51" name="Line 47"/>
            <p:cNvSpPr>
              <a:spLocks noChangeAspect="1" noChangeShapeType="1"/>
            </p:cNvSpPr>
            <p:nvPr/>
          </p:nvSpPr>
          <p:spPr bwMode="auto">
            <a:xfrm flipH="1">
              <a:off x="1301467" y="3764376"/>
              <a:ext cx="542392" cy="0"/>
            </a:xfrm>
            <a:prstGeom prst="line">
              <a:avLst/>
            </a:prstGeom>
            <a:noFill/>
            <a:ln w="38100">
              <a:solidFill>
                <a:srgbClr val="0000FF"/>
              </a:solidFill>
              <a:round/>
              <a:headEnd/>
              <a:tailEnd/>
            </a:ln>
          </p:spPr>
          <p:txBody>
            <a:bodyPr/>
            <a:lstStyle/>
            <a:p>
              <a:endParaRPr lang="zh-CN" altLang="en-US"/>
            </a:p>
          </p:txBody>
        </p:sp>
        <p:sp>
          <p:nvSpPr>
            <p:cNvPr id="62" name="等腰三角形 61"/>
            <p:cNvSpPr/>
            <p:nvPr/>
          </p:nvSpPr>
          <p:spPr bwMode="auto">
            <a:xfrm flipV="1">
              <a:off x="2209407" y="3304319"/>
              <a:ext cx="402546" cy="360040"/>
            </a:xfrm>
            <a:prstGeom prs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3" name="直角三角形 62"/>
            <p:cNvSpPr/>
            <p:nvPr/>
          </p:nvSpPr>
          <p:spPr bwMode="auto">
            <a:xfrm>
              <a:off x="1666715" y="3443316"/>
              <a:ext cx="360040" cy="643038"/>
            </a:xfrm>
            <a:prstGeom prst="r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6" name="直角三角形 65"/>
            <p:cNvSpPr/>
            <p:nvPr/>
          </p:nvSpPr>
          <p:spPr bwMode="auto">
            <a:xfrm flipH="1">
              <a:off x="2800553" y="3450630"/>
              <a:ext cx="360040" cy="635723"/>
            </a:xfrm>
            <a:prstGeom prst="r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8" name="直角三角形 67"/>
            <p:cNvSpPr>
              <a:spLocks noChangeAspect="1"/>
            </p:cNvSpPr>
            <p:nvPr/>
          </p:nvSpPr>
          <p:spPr bwMode="auto">
            <a:xfrm>
              <a:off x="1624404" y="3384483"/>
              <a:ext cx="415898" cy="742802"/>
            </a:xfrm>
            <a:prstGeom prst="rtTriangle">
              <a:avLst/>
            </a:prstGeom>
            <a:solidFill>
              <a:srgbClr val="FFFF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7" name="矩形 66"/>
            <p:cNvSpPr/>
            <p:nvPr/>
          </p:nvSpPr>
          <p:spPr bwMode="auto">
            <a:xfrm>
              <a:off x="2169387" y="3253124"/>
              <a:ext cx="486461" cy="182880"/>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9" name="直角三角形 68"/>
            <p:cNvSpPr>
              <a:spLocks noChangeAspect="1"/>
            </p:cNvSpPr>
            <p:nvPr/>
          </p:nvSpPr>
          <p:spPr bwMode="auto">
            <a:xfrm flipH="1">
              <a:off x="2794812" y="3380820"/>
              <a:ext cx="415898" cy="742802"/>
            </a:xfrm>
            <a:prstGeom prst="rtTriangle">
              <a:avLst/>
            </a:prstGeom>
            <a:solidFill>
              <a:srgbClr val="FFFF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2" name="直接连接符 71"/>
            <p:cNvCxnSpPr/>
            <p:nvPr/>
          </p:nvCxnSpPr>
          <p:spPr bwMode="auto">
            <a:xfrm>
              <a:off x="1291568" y="3765185"/>
              <a:ext cx="555949" cy="0"/>
            </a:xfrm>
            <a:prstGeom prst="line">
              <a:avLst/>
            </a:prstGeom>
            <a:solidFill>
              <a:srgbClr val="FFFFFF"/>
            </a:solidFill>
            <a:ln w="38100" cap="flat" cmpd="sng" algn="ctr">
              <a:solidFill>
                <a:srgbClr val="0000FF"/>
              </a:solidFill>
              <a:prstDash val="solid"/>
              <a:round/>
              <a:headEnd type="triangle" w="med" len="med"/>
              <a:tailEnd type="none" w="med" len="med"/>
            </a:ln>
            <a:effectLst/>
          </p:spPr>
        </p:cxnSp>
        <p:cxnSp>
          <p:nvCxnSpPr>
            <p:cNvPr id="82" name="直接箭头连接符 81"/>
            <p:cNvCxnSpPr/>
            <p:nvPr/>
          </p:nvCxnSpPr>
          <p:spPr bwMode="auto">
            <a:xfrm rot="5400000">
              <a:off x="5214236" y="5050101"/>
              <a:ext cx="308333" cy="1588"/>
            </a:xfrm>
            <a:prstGeom prst="straightConnector1">
              <a:avLst/>
            </a:prstGeom>
            <a:noFill/>
            <a:ln w="50800">
              <a:solidFill>
                <a:srgbClr val="FF0066"/>
              </a:solidFill>
              <a:round/>
              <a:headEnd type="triangle" w="med" len="med"/>
              <a:tailEnd/>
            </a:ln>
          </p:spPr>
        </p:cxnSp>
        <p:sp>
          <p:nvSpPr>
            <p:cNvPr id="70" name="Text Box 41"/>
            <p:cNvSpPr txBox="1">
              <a:spLocks noChangeAspect="1" noChangeArrowheads="1"/>
            </p:cNvSpPr>
            <p:nvPr/>
          </p:nvSpPr>
          <p:spPr bwMode="auto">
            <a:xfrm>
              <a:off x="2246438" y="5842795"/>
              <a:ext cx="576064" cy="322133"/>
            </a:xfrm>
            <a:prstGeom prst="rect">
              <a:avLst/>
            </a:prstGeom>
            <a:solidFill>
              <a:srgbClr val="CC99FF"/>
            </a:solidFill>
            <a:ln w="19050">
              <a:solidFill>
                <a:srgbClr val="000000"/>
              </a:solidFill>
              <a:prstDash val="dash"/>
              <a:miter lim="800000"/>
              <a:headEnd/>
              <a:tailEnd/>
            </a:ln>
          </p:spPr>
          <p:txBody>
            <a:bodyPr wrap="none" tIns="0" bIns="0" anchor="ctr"/>
            <a:lstStyle/>
            <a:p>
              <a:r>
                <a:rPr lang="zh-CN" altLang="en-US" sz="1800" smtClean="0"/>
                <a:t>时钟</a:t>
              </a:r>
              <a:endParaRPr lang="en-US" altLang="zh-CN" sz="4000"/>
            </a:p>
          </p:txBody>
        </p:sp>
        <p:sp>
          <p:nvSpPr>
            <p:cNvPr id="71" name="Text Box 41"/>
            <p:cNvSpPr txBox="1">
              <a:spLocks noChangeAspect="1" noChangeArrowheads="1"/>
            </p:cNvSpPr>
            <p:nvPr/>
          </p:nvSpPr>
          <p:spPr bwMode="auto">
            <a:xfrm>
              <a:off x="3110533" y="5805265"/>
              <a:ext cx="1296144" cy="394116"/>
            </a:xfrm>
            <a:prstGeom prst="rect">
              <a:avLst/>
            </a:prstGeom>
            <a:solidFill>
              <a:srgbClr val="CC99FF"/>
            </a:solidFill>
            <a:ln w="19050">
              <a:solidFill>
                <a:srgbClr val="000000"/>
              </a:solidFill>
              <a:miter lim="800000"/>
              <a:headEnd/>
              <a:tailEnd/>
            </a:ln>
          </p:spPr>
          <p:txBody>
            <a:bodyPr wrap="none" tIns="0" bIns="0" anchor="ctr"/>
            <a:lstStyle/>
            <a:p>
              <a:r>
                <a:rPr lang="zh-CN" altLang="en-US" sz="1800" smtClean="0"/>
                <a:t>时序产生器</a:t>
              </a:r>
              <a:endParaRPr lang="en-US" altLang="zh-CN" sz="1800"/>
            </a:p>
          </p:txBody>
        </p:sp>
        <p:cxnSp>
          <p:nvCxnSpPr>
            <p:cNvPr id="74" name="直接箭头连接符 73"/>
            <p:cNvCxnSpPr/>
            <p:nvPr/>
          </p:nvCxnSpPr>
          <p:spPr bwMode="auto">
            <a:xfrm>
              <a:off x="2822502" y="5999339"/>
              <a:ext cx="288031" cy="1588"/>
            </a:xfrm>
            <a:prstGeom prst="straightConnector1">
              <a:avLst/>
            </a:prstGeom>
            <a:solidFill>
              <a:srgbClr val="FFFFFF"/>
            </a:solidFill>
            <a:ln w="19050" cap="flat" cmpd="sng" algn="ctr">
              <a:solidFill>
                <a:schemeClr val="tx1"/>
              </a:solidFill>
              <a:prstDash val="solid"/>
              <a:round/>
              <a:headEnd type="none" w="med" len="med"/>
              <a:tailEnd type="triangle" w="med" len="lg"/>
            </a:ln>
            <a:effectLst/>
          </p:spPr>
        </p:cxnSp>
        <p:sp>
          <p:nvSpPr>
            <p:cNvPr id="75" name="Line 39"/>
            <p:cNvSpPr>
              <a:spLocks noChangeAspect="1" noChangeShapeType="1"/>
            </p:cNvSpPr>
            <p:nvPr/>
          </p:nvSpPr>
          <p:spPr bwMode="auto">
            <a:xfrm flipH="1">
              <a:off x="4406677" y="5999364"/>
              <a:ext cx="413536" cy="0"/>
            </a:xfrm>
            <a:prstGeom prst="line">
              <a:avLst/>
            </a:prstGeom>
            <a:noFill/>
            <a:ln w="38100">
              <a:solidFill>
                <a:srgbClr val="009900"/>
              </a:solidFill>
              <a:round/>
              <a:headEnd type="triangle" w="med" len="med"/>
              <a:tailEnd/>
            </a:ln>
          </p:spPr>
          <p:txBody>
            <a:bodyPr/>
            <a:lstStyle/>
            <a:p>
              <a:endParaRPr lang="zh-CN" altLang="en-US"/>
            </a:p>
          </p:txBody>
        </p:sp>
        <p:sp>
          <p:nvSpPr>
            <p:cNvPr id="77" name="上下箭头 76"/>
            <p:cNvSpPr/>
            <p:nvPr/>
          </p:nvSpPr>
          <p:spPr bwMode="auto">
            <a:xfrm>
              <a:off x="7020272" y="1340768"/>
              <a:ext cx="288032" cy="4896544"/>
            </a:xfrm>
            <a:prstGeom prst="upDownArrow">
              <a:avLst>
                <a:gd name="adj1" fmla="val 50000"/>
                <a:gd name="adj2" fmla="val 76144"/>
              </a:avLst>
            </a:prstGeom>
            <a:solidFill>
              <a:srgbClr val="FF66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78" name="TextBox 77"/>
            <p:cNvSpPr txBox="1"/>
            <p:nvPr/>
          </p:nvSpPr>
          <p:spPr>
            <a:xfrm>
              <a:off x="6732240" y="3905761"/>
              <a:ext cx="432048" cy="1323439"/>
            </a:xfrm>
            <a:prstGeom prst="rect">
              <a:avLst/>
            </a:prstGeom>
            <a:noFill/>
          </p:spPr>
          <p:txBody>
            <a:bodyPr wrap="square" rtlCol="0">
              <a:spAutoFit/>
            </a:bodyPr>
            <a:lstStyle/>
            <a:p>
              <a:r>
                <a:rPr lang="zh-CN" altLang="en-US" sz="2000" smtClean="0">
                  <a:solidFill>
                    <a:srgbClr val="C00000"/>
                  </a:solidFill>
                </a:rPr>
                <a:t>系统总线</a:t>
              </a:r>
              <a:endParaRPr lang="zh-CN" altLang="en-US" sz="2000">
                <a:solidFill>
                  <a:srgbClr val="C00000"/>
                </a:solidFill>
              </a:endParaRPr>
            </a:p>
          </p:txBody>
        </p:sp>
        <p:sp>
          <p:nvSpPr>
            <p:cNvPr id="80" name="Text Box 29"/>
            <p:cNvSpPr txBox="1">
              <a:spLocks noChangeAspect="1" noChangeArrowheads="1"/>
            </p:cNvSpPr>
            <p:nvPr/>
          </p:nvSpPr>
          <p:spPr bwMode="auto">
            <a:xfrm>
              <a:off x="1043608" y="620688"/>
              <a:ext cx="5544616" cy="5688632"/>
            </a:xfrm>
            <a:prstGeom prst="rect">
              <a:avLst/>
            </a:prstGeom>
            <a:noFill/>
            <a:ln w="19050">
              <a:solidFill>
                <a:srgbClr val="0000FF"/>
              </a:solidFill>
              <a:prstDash val="dash"/>
              <a:miter lim="800000"/>
              <a:headEnd/>
              <a:tailEnd/>
            </a:ln>
          </p:spPr>
          <p:txBody>
            <a:bodyPr/>
            <a:lstStyle/>
            <a:p>
              <a:pPr algn="just"/>
              <a:r>
                <a:rPr lang="en-US" altLang="zh-CN" smtClean="0">
                  <a:solidFill>
                    <a:srgbClr val="0000FF"/>
                  </a:solidFill>
                </a:rPr>
                <a:t>CPU</a:t>
              </a:r>
              <a:endParaRPr lang="en-US" altLang="zh-CN" sz="4800">
                <a:solidFill>
                  <a:srgbClr val="0000FF"/>
                </a:solidFill>
              </a:endParaRPr>
            </a:p>
          </p:txBody>
        </p:sp>
        <p:sp>
          <p:nvSpPr>
            <p:cNvPr id="81" name="Line 49"/>
            <p:cNvSpPr>
              <a:spLocks noChangeAspect="1" noChangeShapeType="1"/>
            </p:cNvSpPr>
            <p:nvPr/>
          </p:nvSpPr>
          <p:spPr bwMode="auto">
            <a:xfrm>
              <a:off x="7236296" y="2489894"/>
              <a:ext cx="576064" cy="0"/>
            </a:xfrm>
            <a:prstGeom prst="line">
              <a:avLst/>
            </a:prstGeom>
            <a:noFill/>
            <a:ln w="41275">
              <a:solidFill>
                <a:srgbClr val="FF6600"/>
              </a:solidFill>
              <a:round/>
              <a:headEnd/>
              <a:tailEnd type="triangle" w="med" len="med"/>
            </a:ln>
          </p:spPr>
          <p:txBody>
            <a:bodyPr/>
            <a:lstStyle/>
            <a:p>
              <a:endParaRPr lang="zh-CN" altLang="en-US"/>
            </a:p>
          </p:txBody>
        </p:sp>
        <p:sp>
          <p:nvSpPr>
            <p:cNvPr id="83" name="Line 50"/>
            <p:cNvSpPr>
              <a:spLocks noChangeAspect="1" noChangeShapeType="1"/>
            </p:cNvSpPr>
            <p:nvPr/>
          </p:nvSpPr>
          <p:spPr bwMode="auto">
            <a:xfrm>
              <a:off x="7236296" y="2780928"/>
              <a:ext cx="576064" cy="0"/>
            </a:xfrm>
            <a:prstGeom prst="line">
              <a:avLst/>
            </a:prstGeom>
            <a:noFill/>
            <a:ln w="41275">
              <a:solidFill>
                <a:srgbClr val="FF6600"/>
              </a:solidFill>
              <a:round/>
              <a:headEnd/>
              <a:tailEnd type="triangle" w="med" len="med"/>
            </a:ln>
          </p:spPr>
          <p:txBody>
            <a:bodyPr/>
            <a:lstStyle/>
            <a:p>
              <a:endParaRPr lang="zh-CN" altLang="en-US"/>
            </a:p>
          </p:txBody>
        </p:sp>
        <p:sp>
          <p:nvSpPr>
            <p:cNvPr id="84" name="Line 51"/>
            <p:cNvSpPr>
              <a:spLocks noChangeAspect="1" noChangeShapeType="1"/>
            </p:cNvSpPr>
            <p:nvPr/>
          </p:nvSpPr>
          <p:spPr bwMode="auto">
            <a:xfrm>
              <a:off x="7236296" y="2204864"/>
              <a:ext cx="576064"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86" name="Text Box 52"/>
            <p:cNvSpPr txBox="1">
              <a:spLocks noChangeAspect="1" noChangeArrowheads="1"/>
            </p:cNvSpPr>
            <p:nvPr/>
          </p:nvSpPr>
          <p:spPr bwMode="auto">
            <a:xfrm>
              <a:off x="7380312" y="2204864"/>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87" name="Text Box 53"/>
            <p:cNvSpPr txBox="1">
              <a:spLocks noChangeAspect="1" noChangeArrowheads="1"/>
            </p:cNvSpPr>
            <p:nvPr/>
          </p:nvSpPr>
          <p:spPr bwMode="auto">
            <a:xfrm>
              <a:off x="7380312" y="2497138"/>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88" name="Text Box 54"/>
            <p:cNvSpPr txBox="1">
              <a:spLocks noChangeAspect="1" noChangeArrowheads="1"/>
            </p:cNvSpPr>
            <p:nvPr/>
          </p:nvSpPr>
          <p:spPr bwMode="auto">
            <a:xfrm>
              <a:off x="7380312" y="1932608"/>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89" name="Text Box 30"/>
            <p:cNvSpPr txBox="1">
              <a:spLocks noChangeAspect="1" noChangeArrowheads="1"/>
            </p:cNvSpPr>
            <p:nvPr/>
          </p:nvSpPr>
          <p:spPr bwMode="auto">
            <a:xfrm>
              <a:off x="7812360" y="2060848"/>
              <a:ext cx="875247" cy="864096"/>
            </a:xfrm>
            <a:prstGeom prst="rect">
              <a:avLst/>
            </a:prstGeom>
            <a:solidFill>
              <a:srgbClr val="FFFF99"/>
            </a:solidFill>
            <a:ln w="19050">
              <a:solidFill>
                <a:srgbClr val="000000"/>
              </a:solidFill>
              <a:miter lim="800000"/>
              <a:headEnd/>
              <a:tailEnd/>
            </a:ln>
          </p:spPr>
          <p:txBody>
            <a:bodyPr tIns="0" bIns="0" anchor="ctr"/>
            <a:lstStyle/>
            <a:p>
              <a:r>
                <a:rPr lang="zh-CN" altLang="en-US" sz="2000" smtClean="0"/>
                <a:t>主存</a:t>
              </a:r>
              <a:endParaRPr lang="en-US" altLang="zh-CN" sz="2000" smtClean="0"/>
            </a:p>
            <a:p>
              <a:r>
                <a:rPr lang="zh-CN" altLang="en-US" sz="2000" smtClean="0"/>
                <a:t>储器</a:t>
              </a:r>
              <a:endParaRPr lang="en-US" altLang="zh-CN" sz="4400"/>
            </a:p>
          </p:txBody>
        </p:sp>
        <p:sp>
          <p:nvSpPr>
            <p:cNvPr id="90" name="Line 49"/>
            <p:cNvSpPr>
              <a:spLocks noChangeAspect="1" noChangeShapeType="1"/>
            </p:cNvSpPr>
            <p:nvPr/>
          </p:nvSpPr>
          <p:spPr bwMode="auto">
            <a:xfrm>
              <a:off x="7236296" y="4650134"/>
              <a:ext cx="576064" cy="0"/>
            </a:xfrm>
            <a:prstGeom prst="line">
              <a:avLst/>
            </a:prstGeom>
            <a:noFill/>
            <a:ln w="41275">
              <a:solidFill>
                <a:srgbClr val="FF6600"/>
              </a:solidFill>
              <a:round/>
              <a:headEnd/>
              <a:tailEnd type="triangle" w="med" len="med"/>
            </a:ln>
          </p:spPr>
          <p:txBody>
            <a:bodyPr/>
            <a:lstStyle/>
            <a:p>
              <a:endParaRPr lang="zh-CN" altLang="en-US"/>
            </a:p>
          </p:txBody>
        </p:sp>
        <p:sp>
          <p:nvSpPr>
            <p:cNvPr id="91" name="Line 50"/>
            <p:cNvSpPr>
              <a:spLocks noChangeAspect="1" noChangeShapeType="1"/>
            </p:cNvSpPr>
            <p:nvPr/>
          </p:nvSpPr>
          <p:spPr bwMode="auto">
            <a:xfrm>
              <a:off x="7236296" y="4941168"/>
              <a:ext cx="576064" cy="0"/>
            </a:xfrm>
            <a:prstGeom prst="line">
              <a:avLst/>
            </a:prstGeom>
            <a:noFill/>
            <a:ln w="41275">
              <a:solidFill>
                <a:srgbClr val="FF6600"/>
              </a:solidFill>
              <a:round/>
              <a:headEnd/>
              <a:tailEnd type="triangle" w="med" len="med"/>
            </a:ln>
          </p:spPr>
          <p:txBody>
            <a:bodyPr/>
            <a:lstStyle/>
            <a:p>
              <a:endParaRPr lang="zh-CN" altLang="en-US"/>
            </a:p>
          </p:txBody>
        </p:sp>
        <p:sp>
          <p:nvSpPr>
            <p:cNvPr id="92" name="Line 51"/>
            <p:cNvSpPr>
              <a:spLocks noChangeAspect="1" noChangeShapeType="1"/>
            </p:cNvSpPr>
            <p:nvPr/>
          </p:nvSpPr>
          <p:spPr bwMode="auto">
            <a:xfrm>
              <a:off x="7236296" y="4365104"/>
              <a:ext cx="576064"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93" name="Text Box 52"/>
            <p:cNvSpPr txBox="1">
              <a:spLocks noChangeAspect="1" noChangeArrowheads="1"/>
            </p:cNvSpPr>
            <p:nvPr/>
          </p:nvSpPr>
          <p:spPr bwMode="auto">
            <a:xfrm>
              <a:off x="7380312" y="4365104"/>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94" name="Text Box 53"/>
            <p:cNvSpPr txBox="1">
              <a:spLocks noChangeAspect="1" noChangeArrowheads="1"/>
            </p:cNvSpPr>
            <p:nvPr/>
          </p:nvSpPr>
          <p:spPr bwMode="auto">
            <a:xfrm>
              <a:off x="7380312" y="4657378"/>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95" name="Text Box 54"/>
            <p:cNvSpPr txBox="1">
              <a:spLocks noChangeAspect="1" noChangeArrowheads="1"/>
            </p:cNvSpPr>
            <p:nvPr/>
          </p:nvSpPr>
          <p:spPr bwMode="auto">
            <a:xfrm>
              <a:off x="7380312" y="4092848"/>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96" name="Text Box 30"/>
            <p:cNvSpPr txBox="1">
              <a:spLocks noChangeAspect="1" noChangeArrowheads="1"/>
            </p:cNvSpPr>
            <p:nvPr/>
          </p:nvSpPr>
          <p:spPr bwMode="auto">
            <a:xfrm>
              <a:off x="7812361" y="4077072"/>
              <a:ext cx="504055" cy="1080120"/>
            </a:xfrm>
            <a:prstGeom prst="rect">
              <a:avLst/>
            </a:prstGeom>
            <a:solidFill>
              <a:srgbClr val="CCECFF"/>
            </a:solidFill>
            <a:ln w="19050">
              <a:solidFill>
                <a:srgbClr val="000000"/>
              </a:solidFill>
              <a:miter lim="800000"/>
              <a:headEnd/>
              <a:tailEnd/>
            </a:ln>
          </p:spPr>
          <p:txBody>
            <a:bodyPr wrap="none" lIns="0" tIns="0" rIns="0" bIns="0" anchor="ctr"/>
            <a:lstStyle/>
            <a:p>
              <a:r>
                <a:rPr lang="en-US" altLang="zh-CN" sz="2000" smtClean="0"/>
                <a:t>I/O</a:t>
              </a:r>
            </a:p>
            <a:p>
              <a:r>
                <a:rPr lang="zh-CN" altLang="en-US" sz="2000" smtClean="0"/>
                <a:t>接</a:t>
              </a:r>
              <a:endParaRPr lang="en-US" altLang="zh-CN" sz="2000" smtClean="0"/>
            </a:p>
            <a:p>
              <a:r>
                <a:rPr lang="zh-CN" altLang="en-US" sz="2000" smtClean="0"/>
                <a:t>口</a:t>
              </a:r>
              <a:endParaRPr lang="en-US" altLang="zh-CN" sz="2000" smtClean="0"/>
            </a:p>
          </p:txBody>
        </p:sp>
        <p:sp>
          <p:nvSpPr>
            <p:cNvPr id="97" name="Text Box 30"/>
            <p:cNvSpPr txBox="1">
              <a:spLocks noChangeAspect="1" noChangeArrowheads="1"/>
            </p:cNvSpPr>
            <p:nvPr/>
          </p:nvSpPr>
          <p:spPr bwMode="auto">
            <a:xfrm>
              <a:off x="8316416" y="4077072"/>
              <a:ext cx="504055" cy="1080120"/>
            </a:xfrm>
            <a:prstGeom prst="rect">
              <a:avLst/>
            </a:prstGeom>
            <a:solidFill>
              <a:srgbClr val="FFFF99"/>
            </a:solidFill>
            <a:ln w="19050">
              <a:solidFill>
                <a:srgbClr val="000000"/>
              </a:solidFill>
              <a:miter lim="800000"/>
              <a:headEnd/>
              <a:tailEnd/>
            </a:ln>
          </p:spPr>
          <p:txBody>
            <a:bodyPr wrap="none" lIns="0" tIns="0" rIns="0" bIns="0" anchor="ctr"/>
            <a:lstStyle/>
            <a:p>
              <a:r>
                <a:rPr lang="en-US" altLang="zh-CN" sz="2000" smtClean="0"/>
                <a:t>I/O</a:t>
              </a:r>
            </a:p>
            <a:p>
              <a:r>
                <a:rPr lang="zh-CN" altLang="en-US" sz="2000" smtClean="0"/>
                <a:t>设</a:t>
              </a:r>
              <a:endParaRPr lang="en-US" altLang="zh-CN" sz="2000" smtClean="0"/>
            </a:p>
            <a:p>
              <a:r>
                <a:rPr lang="zh-CN" altLang="en-US" sz="2000" smtClean="0"/>
                <a:t>备</a:t>
              </a:r>
              <a:endParaRPr lang="en-US" altLang="zh-CN" sz="2000" smtClean="0"/>
            </a:p>
          </p:txBody>
        </p:sp>
        <p:sp>
          <p:nvSpPr>
            <p:cNvPr id="1096755" name="Line 51"/>
            <p:cNvSpPr>
              <a:spLocks noChangeAspect="1" noChangeShapeType="1"/>
            </p:cNvSpPr>
            <p:nvPr/>
          </p:nvSpPr>
          <p:spPr bwMode="auto">
            <a:xfrm>
              <a:off x="6305154" y="3125192"/>
              <a:ext cx="787126"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1096753" name="Line 49"/>
            <p:cNvSpPr>
              <a:spLocks noChangeAspect="1" noChangeShapeType="1"/>
            </p:cNvSpPr>
            <p:nvPr/>
          </p:nvSpPr>
          <p:spPr bwMode="auto">
            <a:xfrm>
              <a:off x="6305154" y="3607792"/>
              <a:ext cx="787126" cy="0"/>
            </a:xfrm>
            <a:prstGeom prst="line">
              <a:avLst/>
            </a:prstGeom>
            <a:noFill/>
            <a:ln w="41275">
              <a:solidFill>
                <a:srgbClr val="FF6600"/>
              </a:solidFill>
              <a:round/>
              <a:headEnd/>
              <a:tailEnd type="triangle" w="med" len="med"/>
            </a:ln>
          </p:spPr>
          <p:txBody>
            <a:bodyPr/>
            <a:lstStyle/>
            <a:p>
              <a:endParaRPr lang="zh-CN" altLang="en-US"/>
            </a:p>
          </p:txBody>
        </p:sp>
        <p:sp>
          <p:nvSpPr>
            <p:cNvPr id="1096754" name="Line 50"/>
            <p:cNvSpPr>
              <a:spLocks noChangeAspect="1" noChangeShapeType="1"/>
            </p:cNvSpPr>
            <p:nvPr/>
          </p:nvSpPr>
          <p:spPr bwMode="auto">
            <a:xfrm>
              <a:off x="6305154" y="5766792"/>
              <a:ext cx="787126" cy="0"/>
            </a:xfrm>
            <a:prstGeom prst="line">
              <a:avLst/>
            </a:prstGeom>
            <a:noFill/>
            <a:ln w="41275">
              <a:solidFill>
                <a:srgbClr val="FF6600"/>
              </a:solidFill>
              <a:round/>
              <a:headEnd/>
              <a:tailEnd type="triangle" w="med" len="med"/>
            </a:ln>
          </p:spPr>
          <p:txBody>
            <a:bodyPr/>
            <a:lstStyle/>
            <a:p>
              <a:endParaRPr lang="zh-CN" altLang="en-US"/>
            </a:p>
          </p:txBody>
        </p:sp>
        <p:sp>
          <p:nvSpPr>
            <p:cNvPr id="106" name="TextBox 105"/>
            <p:cNvSpPr txBox="1"/>
            <p:nvPr/>
          </p:nvSpPr>
          <p:spPr>
            <a:xfrm>
              <a:off x="6732240" y="1556792"/>
              <a:ext cx="432048" cy="1323439"/>
            </a:xfrm>
            <a:prstGeom prst="rect">
              <a:avLst/>
            </a:prstGeom>
            <a:noFill/>
          </p:spPr>
          <p:txBody>
            <a:bodyPr wrap="square" rtlCol="0">
              <a:spAutoFit/>
            </a:bodyPr>
            <a:lstStyle/>
            <a:p>
              <a:r>
                <a:rPr lang="zh-CN" altLang="en-US" sz="2000" smtClean="0">
                  <a:solidFill>
                    <a:srgbClr val="C00000"/>
                  </a:solidFill>
                </a:rPr>
                <a:t>系统总线</a:t>
              </a:r>
              <a:endParaRPr lang="zh-CN" altLang="en-US" sz="2000">
                <a:solidFill>
                  <a:srgbClr val="C00000"/>
                </a:solidFill>
              </a:endParaRPr>
            </a:p>
          </p:txBody>
        </p:sp>
      </p:grpSp>
      <p:sp>
        <p:nvSpPr>
          <p:cNvPr id="99" name="Text Box 8"/>
          <p:cNvSpPr txBox="1">
            <a:spLocks noChangeAspect="1" noChangeArrowheads="1"/>
          </p:cNvSpPr>
          <p:nvPr/>
        </p:nvSpPr>
        <p:spPr bwMode="auto">
          <a:xfrm>
            <a:off x="6798831" y="548680"/>
            <a:ext cx="2165657" cy="738664"/>
          </a:xfrm>
          <a:prstGeom prst="rect">
            <a:avLst/>
          </a:prstGeom>
          <a:noFill/>
          <a:ln w="9525">
            <a:noFill/>
            <a:miter lim="800000"/>
            <a:headEnd/>
            <a:tailEnd/>
          </a:ln>
        </p:spPr>
        <p:txBody>
          <a:bodyPr wrap="none" lIns="0" tIns="0" rIns="0" bIns="0">
            <a:spAutoFit/>
          </a:bodyPr>
          <a:lstStyle/>
          <a:p>
            <a:pPr algn="l"/>
            <a:r>
              <a:rPr lang="zh-CN" altLang="en-US">
                <a:solidFill>
                  <a:schemeClr val="bg2"/>
                </a:solidFill>
              </a:rPr>
              <a:t>图</a:t>
            </a:r>
            <a:r>
              <a:rPr lang="en-US" altLang="zh-CN" smtClean="0">
                <a:solidFill>
                  <a:schemeClr val="bg2"/>
                </a:solidFill>
              </a:rPr>
              <a:t>6.9</a:t>
            </a:r>
          </a:p>
          <a:p>
            <a:pPr algn="l"/>
            <a:r>
              <a:rPr lang="zh-CN" altLang="en-US" smtClean="0">
                <a:solidFill>
                  <a:schemeClr val="bg2"/>
                </a:solidFill>
              </a:rPr>
              <a:t>计算机系统模型</a:t>
            </a:r>
            <a:endParaRPr lang="zh-CN" altLang="en-US" sz="4800">
              <a:solidFill>
                <a:schemeClr val="bg2"/>
              </a:solidFill>
            </a:endParaRPr>
          </a:p>
        </p:txBody>
      </p:sp>
      <p:sp>
        <p:nvSpPr>
          <p:cNvPr id="107" name="动作按钮: 上一张 106">
            <a:hlinkClick r:id="" action="ppaction://hlinkshowjump?jump=lastslideviewed" highlightClick="1"/>
          </p:cNvPr>
          <p:cNvSpPr/>
          <p:nvPr/>
        </p:nvSpPr>
        <p:spPr bwMode="auto">
          <a:xfrm>
            <a:off x="8388424" y="260648"/>
            <a:ext cx="504056" cy="504056"/>
          </a:xfrm>
          <a:prstGeom prst="actionButtonReturn">
            <a:avLst/>
          </a:prstGeom>
          <a:solidFill>
            <a:schemeClr val="accent1"/>
          </a:solidFill>
          <a:ln w="28575">
            <a:noFill/>
            <a:miter lim="800000"/>
            <a:headEnd/>
            <a:tailEnd type="none" w="med" len="lg"/>
          </a:ln>
          <a:effectLst/>
        </p:spPr>
        <p:txBody>
          <a:bodyPr wrap="none" anchor="ctr">
            <a:noAutofit/>
          </a:bodyPr>
          <a:lstStyle/>
          <a:p>
            <a:pPr marL="0" marR="0" indent="0" defTabSz="914400" eaLnBrk="1" latinLnBrk="0" hangingPunct="1">
              <a:lnSpc>
                <a:spcPct val="100000"/>
              </a:lnSpc>
              <a:buClrTx/>
              <a:buSzTx/>
              <a:buFontTx/>
              <a:buNone/>
              <a:tabLst/>
            </a:pPr>
            <a:endParaRPr lang="zh-CN" altLang="en-US"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96440FCF-D56F-49B5-AFFE-6D3C352BE9FD}" type="slidenum">
              <a:rPr lang="zh-CN" altLang="en-US"/>
              <a:pPr/>
              <a:t>70</a:t>
            </a:fld>
            <a:endParaRPr lang="en-US" altLang="zh-CN"/>
          </a:p>
        </p:txBody>
      </p:sp>
      <p:sp>
        <p:nvSpPr>
          <p:cNvPr id="1164290"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4291" name="Rectangle 3"/>
          <p:cNvSpPr>
            <a:spLocks noGrp="1" noChangeArrowheads="1"/>
          </p:cNvSpPr>
          <p:nvPr>
            <p:ph type="body" idx="1"/>
          </p:nvPr>
        </p:nvSpPr>
        <p:spPr>
          <a:xfrm>
            <a:off x="457200" y="620713"/>
            <a:ext cx="8578850" cy="6121400"/>
          </a:xfrm>
        </p:spPr>
        <p:txBody>
          <a:bodyPr/>
          <a:lstStyle/>
          <a:p>
            <a:pPr marL="266700" indent="-266700">
              <a:spcBef>
                <a:spcPct val="10000"/>
              </a:spcBef>
            </a:pPr>
            <a:r>
              <a:rPr lang="zh-CN" altLang="en-US"/>
              <a:t>下一条微指令的地址有三种可能：</a:t>
            </a:r>
          </a:p>
          <a:p>
            <a:pPr marL="812800" lvl="1" indent="-366713">
              <a:buSzTx/>
              <a:buFont typeface="Wingdings" pitchFamily="2" charset="2"/>
              <a:buAutoNum type="circleNumDbPlain"/>
            </a:pPr>
            <a:r>
              <a:rPr lang="zh-CN" altLang="en-US"/>
              <a:t>由</a:t>
            </a:r>
            <a:r>
              <a:rPr lang="zh-CN" altLang="en-US">
                <a:solidFill>
                  <a:srgbClr val="CC3300"/>
                </a:solidFill>
              </a:rPr>
              <a:t>指令寄存器</a:t>
            </a:r>
            <a:r>
              <a:rPr lang="zh-CN" altLang="en-US"/>
              <a:t>确定的微程序首地址：</a:t>
            </a:r>
            <a:br>
              <a:rPr lang="zh-CN" altLang="en-US"/>
            </a:br>
            <a:r>
              <a:rPr lang="zh-CN" altLang="en-US"/>
              <a:t>每一个指令周期仅出现一次，且仅出现在刚刚获取一条指令之后。</a:t>
            </a:r>
          </a:p>
          <a:p>
            <a:pPr marL="812800" lvl="1" indent="-366713">
              <a:buSzTx/>
              <a:buFont typeface="Wingdings" pitchFamily="2" charset="2"/>
              <a:buAutoNum type="circleNumDbPlain"/>
            </a:pPr>
            <a:r>
              <a:rPr lang="zh-CN" altLang="en-US"/>
              <a:t>下一条</a:t>
            </a:r>
            <a:r>
              <a:rPr lang="zh-CN" altLang="en-US">
                <a:solidFill>
                  <a:srgbClr val="CC3300"/>
                </a:solidFill>
              </a:rPr>
              <a:t>顺序</a:t>
            </a:r>
            <a:r>
              <a:rPr lang="zh-CN" altLang="en-US"/>
              <a:t>地址</a:t>
            </a:r>
            <a:br>
              <a:rPr lang="zh-CN" altLang="en-US"/>
            </a:br>
            <a:r>
              <a:rPr lang="zh-CN" altLang="en-US"/>
              <a:t>下一条微指令地址</a:t>
            </a:r>
            <a:r>
              <a:rPr lang="zh-CN" altLang="en-US">
                <a:latin typeface="宋体" pitchFamily="2" charset="-122"/>
                <a:ea typeface="宋体" pitchFamily="2" charset="-122"/>
              </a:rPr>
              <a:t>＝</a:t>
            </a:r>
            <a:r>
              <a:rPr lang="zh-CN" altLang="en-US"/>
              <a:t>当前微指令地址</a:t>
            </a:r>
            <a:r>
              <a:rPr lang="zh-CN" altLang="en-US">
                <a:ea typeface="宋体" pitchFamily="2" charset="-122"/>
              </a:rPr>
              <a:t>＋</a:t>
            </a:r>
            <a:r>
              <a:rPr lang="en-US" altLang="zh-CN"/>
              <a:t>1</a:t>
            </a:r>
            <a:endParaRPr lang="zh-CN" altLang="en-US"/>
          </a:p>
          <a:p>
            <a:pPr marL="812800" lvl="1" indent="-366713">
              <a:buSzTx/>
              <a:buFont typeface="Wingdings" pitchFamily="2" charset="2"/>
              <a:buAutoNum type="circleNumDbPlain"/>
            </a:pPr>
            <a:r>
              <a:rPr lang="zh-CN" altLang="en-US">
                <a:solidFill>
                  <a:srgbClr val="CC3300"/>
                </a:solidFill>
              </a:rPr>
              <a:t>分支跳转</a:t>
            </a:r>
            <a:r>
              <a:rPr lang="zh-CN" altLang="en-US"/>
              <a:t>地址</a:t>
            </a:r>
          </a:p>
          <a:p>
            <a:pPr marL="1346200" lvl="2" indent="-354013">
              <a:buSzPct val="75000"/>
              <a:buFont typeface="Wingdings" pitchFamily="2" charset="2"/>
              <a:buChar char="u"/>
            </a:pPr>
            <a:r>
              <a:rPr lang="zh-CN" altLang="en-US">
                <a:solidFill>
                  <a:srgbClr val="0000FF"/>
                </a:solidFill>
              </a:rPr>
              <a:t>无条件</a:t>
            </a:r>
            <a:r>
              <a:rPr lang="zh-CN" altLang="en-US"/>
              <a:t>和</a:t>
            </a:r>
            <a:r>
              <a:rPr lang="zh-CN" altLang="en-US">
                <a:solidFill>
                  <a:srgbClr val="0000FF"/>
                </a:solidFill>
              </a:rPr>
              <a:t>条件</a:t>
            </a:r>
            <a:r>
              <a:rPr lang="zh-CN" altLang="en-US"/>
              <a:t>跳转</a:t>
            </a:r>
          </a:p>
          <a:p>
            <a:pPr marL="1346200" lvl="2" indent="-354013">
              <a:buSzPct val="75000"/>
              <a:buFont typeface="Wingdings" pitchFamily="2" charset="2"/>
              <a:buChar char="u"/>
            </a:pPr>
            <a:r>
              <a:rPr lang="zh-CN" altLang="en-US">
                <a:solidFill>
                  <a:srgbClr val="0000FF"/>
                </a:solidFill>
              </a:rPr>
              <a:t>两分支</a:t>
            </a:r>
            <a:r>
              <a:rPr lang="zh-CN" altLang="en-US"/>
              <a:t>和</a:t>
            </a:r>
            <a:r>
              <a:rPr lang="zh-CN" altLang="en-US">
                <a:solidFill>
                  <a:srgbClr val="0000FF"/>
                </a:solidFill>
              </a:rPr>
              <a:t>多分支</a:t>
            </a:r>
            <a:r>
              <a:rPr lang="zh-CN" altLang="en-US"/>
              <a:t>跳转</a:t>
            </a:r>
          </a:p>
        </p:txBody>
      </p:sp>
      <p:sp>
        <p:nvSpPr>
          <p:cNvPr id="1164292" name="AutoShape 4"/>
          <p:cNvSpPr>
            <a:spLocks/>
          </p:cNvSpPr>
          <p:nvPr/>
        </p:nvSpPr>
        <p:spPr bwMode="auto">
          <a:xfrm>
            <a:off x="827088" y="2492375"/>
            <a:ext cx="215900" cy="2520950"/>
          </a:xfrm>
          <a:prstGeom prst="leftBracket">
            <a:avLst>
              <a:gd name="adj" fmla="val 97304"/>
            </a:avLst>
          </a:prstGeom>
          <a:noFill/>
          <a:ln w="28575">
            <a:solidFill>
              <a:srgbClr val="CC0066"/>
            </a:solidFill>
            <a:round/>
            <a:headEnd/>
            <a:tailEnd type="none" w="med" len="lg"/>
          </a:ln>
          <a:effectLst/>
        </p:spPr>
        <p:txBody>
          <a:bodyPr wrap="none" anchor="ctr">
            <a:spAutoFit/>
          </a:bodyPr>
          <a:lstStyle/>
          <a:p>
            <a:endParaRPr lang="zh-CN" altLang="en-US"/>
          </a:p>
        </p:txBody>
      </p:sp>
      <p:sp>
        <p:nvSpPr>
          <p:cNvPr id="1164293" name="Text Box 5"/>
          <p:cNvSpPr txBox="1">
            <a:spLocks noChangeArrowheads="1"/>
          </p:cNvSpPr>
          <p:nvPr/>
        </p:nvSpPr>
        <p:spPr bwMode="auto">
          <a:xfrm>
            <a:off x="755650" y="5157788"/>
            <a:ext cx="6624638" cy="1373187"/>
          </a:xfrm>
          <a:prstGeom prst="rect">
            <a:avLst/>
          </a:prstGeom>
          <a:noFill/>
          <a:ln w="28575" algn="ctr">
            <a:noFill/>
            <a:miter lim="800000"/>
            <a:headEnd/>
            <a:tailEnd type="none" w="med" len="lg"/>
          </a:ln>
          <a:effectLst/>
        </p:spPr>
        <p:txBody>
          <a:bodyPr>
            <a:spAutoFit/>
          </a:bodyPr>
          <a:lstStyle/>
          <a:p>
            <a:pPr marL="355600" indent="-355600" algn="l">
              <a:buClr>
                <a:srgbClr val="008000"/>
              </a:buClr>
              <a:buSzPct val="75000"/>
              <a:buFont typeface="Wingdings" pitchFamily="2" charset="2"/>
              <a:buChar char="l"/>
            </a:pPr>
            <a:r>
              <a:rPr lang="zh-CN" altLang="en-US" sz="2800">
                <a:ea typeface="楷体_GB2312" pitchFamily="49" charset="-122"/>
              </a:rPr>
              <a:t>两地址格式（断定方式）</a:t>
            </a:r>
          </a:p>
          <a:p>
            <a:pPr marL="355600" indent="-355600" algn="l">
              <a:buClr>
                <a:srgbClr val="008000"/>
              </a:buClr>
              <a:buSzPct val="75000"/>
              <a:buFont typeface="Wingdings" pitchFamily="2" charset="2"/>
              <a:buChar char="l"/>
            </a:pPr>
            <a:r>
              <a:rPr lang="zh-CN" altLang="en-US" sz="2800">
                <a:ea typeface="楷体_GB2312" pitchFamily="49" charset="-122"/>
              </a:rPr>
              <a:t>单地址格式（计数方式，增量方式）</a:t>
            </a:r>
          </a:p>
          <a:p>
            <a:pPr marL="355600" indent="-355600" algn="l">
              <a:buClr>
                <a:srgbClr val="008000"/>
              </a:buClr>
              <a:buSzPct val="75000"/>
              <a:buFont typeface="Wingdings" pitchFamily="2" charset="2"/>
              <a:buChar char="l"/>
            </a:pPr>
            <a:r>
              <a:rPr lang="zh-CN" altLang="en-US" sz="2800">
                <a:ea typeface="楷体_GB2312" pitchFamily="49" charset="-122"/>
              </a:rPr>
              <a:t>可变格式</a:t>
            </a:r>
          </a:p>
        </p:txBody>
      </p:sp>
      <p:sp>
        <p:nvSpPr>
          <p:cNvPr id="1164294" name="Line 6"/>
          <p:cNvSpPr>
            <a:spLocks noChangeShapeType="1"/>
          </p:cNvSpPr>
          <p:nvPr/>
        </p:nvSpPr>
        <p:spPr bwMode="auto">
          <a:xfrm>
            <a:off x="755650" y="5373688"/>
            <a:ext cx="0" cy="1079500"/>
          </a:xfrm>
          <a:prstGeom prst="line">
            <a:avLst/>
          </a:prstGeom>
          <a:noFill/>
          <a:ln w="76200" cmpd="tri">
            <a:solidFill>
              <a:srgbClr val="008000"/>
            </a:solidFill>
            <a:round/>
            <a:headEnd/>
            <a:tailEnd type="none" w="med" len="lg"/>
          </a:ln>
          <a:effectLst/>
        </p:spPr>
        <p:txBody>
          <a:bodyPr>
            <a:spAutoFit/>
          </a:bodyPr>
          <a:lstStyle/>
          <a:p>
            <a:endParaRPr lang="zh-CN" altLang="en-US"/>
          </a:p>
        </p:txBody>
      </p:sp>
      <p:sp>
        <p:nvSpPr>
          <p:cNvPr id="1164295" name="Line 7"/>
          <p:cNvSpPr>
            <a:spLocks noChangeShapeType="1"/>
          </p:cNvSpPr>
          <p:nvPr/>
        </p:nvSpPr>
        <p:spPr bwMode="auto">
          <a:xfrm flipH="1">
            <a:off x="395288" y="3789363"/>
            <a:ext cx="431800" cy="431800"/>
          </a:xfrm>
          <a:prstGeom prst="line">
            <a:avLst/>
          </a:prstGeom>
          <a:noFill/>
          <a:ln w="28575">
            <a:solidFill>
              <a:srgbClr val="9900FF"/>
            </a:solidFill>
            <a:round/>
            <a:headEnd/>
            <a:tailEnd type="none" w="med" len="lg"/>
          </a:ln>
          <a:effectLst/>
        </p:spPr>
        <p:txBody>
          <a:bodyPr>
            <a:spAutoFit/>
          </a:bodyPr>
          <a:lstStyle/>
          <a:p>
            <a:endParaRPr lang="zh-CN" altLang="en-US"/>
          </a:p>
        </p:txBody>
      </p:sp>
      <p:sp>
        <p:nvSpPr>
          <p:cNvPr id="1164296" name="Line 8"/>
          <p:cNvSpPr>
            <a:spLocks noChangeShapeType="1"/>
          </p:cNvSpPr>
          <p:nvPr/>
        </p:nvSpPr>
        <p:spPr bwMode="auto">
          <a:xfrm>
            <a:off x="395288" y="4221163"/>
            <a:ext cx="0" cy="1368425"/>
          </a:xfrm>
          <a:prstGeom prst="line">
            <a:avLst/>
          </a:prstGeom>
          <a:noFill/>
          <a:ln w="28575">
            <a:solidFill>
              <a:srgbClr val="9900FF"/>
            </a:solidFill>
            <a:round/>
            <a:headEnd/>
            <a:tailEnd type="none" w="med" len="lg"/>
          </a:ln>
          <a:effectLst/>
        </p:spPr>
        <p:txBody>
          <a:bodyPr>
            <a:spAutoFit/>
          </a:bodyPr>
          <a:lstStyle/>
          <a:p>
            <a:endParaRPr lang="zh-CN" altLang="en-US"/>
          </a:p>
        </p:txBody>
      </p:sp>
      <p:sp>
        <p:nvSpPr>
          <p:cNvPr id="1164297" name="Line 9"/>
          <p:cNvSpPr>
            <a:spLocks noChangeShapeType="1"/>
          </p:cNvSpPr>
          <p:nvPr/>
        </p:nvSpPr>
        <p:spPr bwMode="auto">
          <a:xfrm>
            <a:off x="395288" y="5589588"/>
            <a:ext cx="288925" cy="288925"/>
          </a:xfrm>
          <a:prstGeom prst="line">
            <a:avLst/>
          </a:prstGeom>
          <a:noFill/>
          <a:ln w="28575">
            <a:solidFill>
              <a:srgbClr val="9900FF"/>
            </a:solidFill>
            <a:round/>
            <a:headEnd/>
            <a:tailEnd type="triangle" w="med" len="lg"/>
          </a:ln>
          <a:effectLst/>
        </p:spPr>
        <p:txBody>
          <a:bodyPr>
            <a:spAutoFit/>
          </a:bodyPr>
          <a:lstStyle/>
          <a:p>
            <a:endParaRPr lang="zh-CN" altLang="en-US"/>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B8BCD9D1-6A6B-4FAD-B7F7-65AD67C25A8A}" type="slidenum">
              <a:rPr lang="zh-CN" altLang="en-US"/>
              <a:pPr/>
              <a:t>71</a:t>
            </a:fld>
            <a:endParaRPr lang="en-US" altLang="zh-CN"/>
          </a:p>
        </p:txBody>
      </p:sp>
      <p:sp>
        <p:nvSpPr>
          <p:cNvPr id="1165314"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5317" name="Text Box 5"/>
          <p:cNvSpPr txBox="1">
            <a:spLocks noChangeAspect="1" noChangeArrowheads="1"/>
          </p:cNvSpPr>
          <p:nvPr/>
        </p:nvSpPr>
        <p:spPr bwMode="auto">
          <a:xfrm>
            <a:off x="3203575" y="6381750"/>
            <a:ext cx="5040313" cy="388938"/>
          </a:xfrm>
          <a:prstGeom prst="rect">
            <a:avLst/>
          </a:prstGeom>
          <a:solidFill>
            <a:srgbClr val="FFFFFF"/>
          </a:solidFill>
          <a:ln w="9525">
            <a:noFill/>
            <a:miter lim="800000"/>
            <a:headEnd/>
            <a:tailEnd/>
          </a:ln>
        </p:spPr>
        <p:txBody>
          <a:bodyPr wrap="none" lIns="0" tIns="0" rIns="0" bIns="0" anchor="ctr"/>
          <a:lstStyle/>
          <a:p>
            <a:pPr>
              <a:lnSpc>
                <a:spcPct val="96000"/>
              </a:lnSpc>
            </a:pPr>
            <a:r>
              <a:rPr lang="zh-CN" altLang="en-US">
                <a:solidFill>
                  <a:schemeClr val="bg2"/>
                </a:solidFill>
                <a:ea typeface="楷体_GB2312" pitchFamily="49" charset="-122"/>
              </a:rPr>
              <a:t>图</a:t>
            </a:r>
            <a:r>
              <a:rPr lang="en-US" altLang="zh-CN">
                <a:solidFill>
                  <a:schemeClr val="bg2"/>
                </a:solidFill>
                <a:ea typeface="楷体_GB2312" pitchFamily="49" charset="-122"/>
              </a:rPr>
              <a:t>6.12  </a:t>
            </a:r>
            <a:r>
              <a:rPr lang="zh-CN" altLang="en-US">
                <a:solidFill>
                  <a:schemeClr val="bg2"/>
                </a:solidFill>
                <a:ea typeface="楷体_GB2312" pitchFamily="49" charset="-122"/>
              </a:rPr>
              <a:t>两地址格式的分支控制逻辑</a:t>
            </a:r>
          </a:p>
        </p:txBody>
      </p:sp>
      <p:sp>
        <p:nvSpPr>
          <p:cNvPr id="1165319" name="Text Box 7"/>
          <p:cNvSpPr txBox="1">
            <a:spLocks noChangeAspect="1" noChangeArrowheads="1"/>
          </p:cNvSpPr>
          <p:nvPr/>
        </p:nvSpPr>
        <p:spPr bwMode="auto">
          <a:xfrm>
            <a:off x="3959225" y="5483225"/>
            <a:ext cx="836613" cy="252413"/>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条件选择</a:t>
            </a:r>
          </a:p>
        </p:txBody>
      </p:sp>
      <p:sp>
        <p:nvSpPr>
          <p:cNvPr id="1165320" name="Line 8"/>
          <p:cNvSpPr>
            <a:spLocks noChangeAspect="1" noChangeShapeType="1"/>
          </p:cNvSpPr>
          <p:nvPr/>
        </p:nvSpPr>
        <p:spPr bwMode="auto">
          <a:xfrm>
            <a:off x="8161338" y="5883275"/>
            <a:ext cx="247650" cy="0"/>
          </a:xfrm>
          <a:prstGeom prst="line">
            <a:avLst/>
          </a:prstGeom>
          <a:noFill/>
          <a:ln w="38100">
            <a:solidFill>
              <a:srgbClr val="000000"/>
            </a:solidFill>
            <a:prstDash val="sysDot"/>
            <a:round/>
            <a:headEnd/>
            <a:tailEnd/>
          </a:ln>
        </p:spPr>
        <p:txBody>
          <a:bodyPr anchor="ctr"/>
          <a:lstStyle/>
          <a:p>
            <a:endParaRPr lang="zh-CN" altLang="en-US"/>
          </a:p>
        </p:txBody>
      </p:sp>
      <p:sp>
        <p:nvSpPr>
          <p:cNvPr id="1165321" name="Text Box 9"/>
          <p:cNvSpPr txBox="1">
            <a:spLocks noChangeAspect="1" noChangeArrowheads="1"/>
          </p:cNvSpPr>
          <p:nvPr/>
        </p:nvSpPr>
        <p:spPr bwMode="auto">
          <a:xfrm>
            <a:off x="5940425" y="3638550"/>
            <a:ext cx="2735263" cy="1173163"/>
          </a:xfrm>
          <a:prstGeom prst="rect">
            <a:avLst/>
          </a:prstGeom>
          <a:solidFill>
            <a:srgbClr val="CCECFF"/>
          </a:solidFill>
          <a:ln w="28575" algn="ctr">
            <a:solidFill>
              <a:srgbClr val="000000"/>
            </a:solidFill>
            <a:miter lim="800000"/>
            <a:headEnd/>
            <a:tailEnd/>
          </a:ln>
          <a:effectLst/>
        </p:spPr>
        <p:txBody>
          <a:bodyPr wrap="none" lIns="0" rIns="0" anchor="ctr"/>
          <a:lstStyle/>
          <a:p>
            <a:r>
              <a:rPr lang="en-US" altLang="zh-CN" sz="2000">
                <a:ea typeface="楷体_GB2312" pitchFamily="49" charset="-122"/>
              </a:rPr>
              <a:t>CM</a:t>
            </a:r>
          </a:p>
        </p:txBody>
      </p:sp>
      <p:sp>
        <p:nvSpPr>
          <p:cNvPr id="1165322" name="Text Box 10"/>
          <p:cNvSpPr txBox="1">
            <a:spLocks noChangeAspect="1" noChangeArrowheads="1"/>
          </p:cNvSpPr>
          <p:nvPr/>
        </p:nvSpPr>
        <p:spPr bwMode="auto">
          <a:xfrm>
            <a:off x="6334125" y="2968625"/>
            <a:ext cx="1831975" cy="334963"/>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sym typeface="Symbol" pitchFamily="18" charset="2"/>
              </a:rPr>
              <a:t></a:t>
            </a:r>
            <a:r>
              <a:rPr lang="en-US" altLang="zh-CN" sz="2000">
                <a:ea typeface="楷体_GB2312" pitchFamily="49" charset="-122"/>
              </a:rPr>
              <a:t>AR</a:t>
            </a:r>
          </a:p>
        </p:txBody>
      </p:sp>
      <p:sp>
        <p:nvSpPr>
          <p:cNvPr id="1165325" name="Text Box 13"/>
          <p:cNvSpPr txBox="1">
            <a:spLocks noChangeAspect="1" noChangeArrowheads="1"/>
          </p:cNvSpPr>
          <p:nvPr/>
        </p:nvSpPr>
        <p:spPr bwMode="auto">
          <a:xfrm>
            <a:off x="7870825" y="5148263"/>
            <a:ext cx="804863"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控制域</a:t>
            </a:r>
          </a:p>
        </p:txBody>
      </p:sp>
      <p:sp>
        <p:nvSpPr>
          <p:cNvPr id="1165326" name="Text Box 14"/>
          <p:cNvSpPr txBox="1">
            <a:spLocks noChangeAspect="1" noChangeArrowheads="1"/>
          </p:cNvSpPr>
          <p:nvPr/>
        </p:nvSpPr>
        <p:spPr bwMode="auto">
          <a:xfrm>
            <a:off x="6405563" y="5148263"/>
            <a:ext cx="733425"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地址</a:t>
            </a:r>
            <a:r>
              <a:rPr lang="en-US" altLang="zh-CN" sz="2000">
                <a:ea typeface="楷体_GB2312" pitchFamily="49" charset="-122"/>
              </a:rPr>
              <a:t>1</a:t>
            </a:r>
          </a:p>
        </p:txBody>
      </p:sp>
      <p:sp>
        <p:nvSpPr>
          <p:cNvPr id="1165327" name="Text Box 15"/>
          <p:cNvSpPr txBox="1">
            <a:spLocks noChangeAspect="1" noChangeArrowheads="1"/>
          </p:cNvSpPr>
          <p:nvPr/>
        </p:nvSpPr>
        <p:spPr bwMode="auto">
          <a:xfrm>
            <a:off x="7138988" y="5148263"/>
            <a:ext cx="731837"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地址</a:t>
            </a:r>
            <a:r>
              <a:rPr lang="en-US" altLang="zh-CN" sz="2000">
                <a:ea typeface="楷体_GB2312" pitchFamily="49" charset="-122"/>
              </a:rPr>
              <a:t>2</a:t>
            </a:r>
          </a:p>
        </p:txBody>
      </p:sp>
      <p:sp>
        <p:nvSpPr>
          <p:cNvPr id="1165328" name="Text Box 16"/>
          <p:cNvSpPr txBox="1">
            <a:spLocks noChangeAspect="1" noChangeArrowheads="1"/>
          </p:cNvSpPr>
          <p:nvPr/>
        </p:nvSpPr>
        <p:spPr bwMode="auto">
          <a:xfrm>
            <a:off x="5938838" y="5148263"/>
            <a:ext cx="466725" cy="501650"/>
          </a:xfrm>
          <a:prstGeom prst="rect">
            <a:avLst/>
          </a:prstGeom>
          <a:solidFill>
            <a:srgbClr val="FFCCFF"/>
          </a:solidFill>
          <a:ln w="28575">
            <a:solidFill>
              <a:srgbClr val="000000"/>
            </a:solidFill>
            <a:miter lim="800000"/>
            <a:headEnd/>
            <a:tailEnd/>
          </a:ln>
        </p:spPr>
        <p:txBody>
          <a:bodyPr wrap="none" lIns="0" rIns="0" anchor="ctr"/>
          <a:lstStyle/>
          <a:p>
            <a:r>
              <a:rPr lang="en-US" altLang="zh-CN" sz="2000">
                <a:ea typeface="楷体_GB2312" pitchFamily="49" charset="-122"/>
              </a:rPr>
              <a:t>AC</a:t>
            </a:r>
          </a:p>
        </p:txBody>
      </p:sp>
      <p:sp>
        <p:nvSpPr>
          <p:cNvPr id="1165329" name="Text Box 17"/>
          <p:cNvSpPr txBox="1">
            <a:spLocks noChangeAspect="1" noChangeArrowheads="1"/>
          </p:cNvSpPr>
          <p:nvPr/>
        </p:nvSpPr>
        <p:spPr bwMode="auto">
          <a:xfrm>
            <a:off x="5468938" y="5148263"/>
            <a:ext cx="500062" cy="501650"/>
          </a:xfrm>
          <a:prstGeom prst="rect">
            <a:avLst/>
          </a:prstGeom>
          <a:noFill/>
          <a:ln w="9525">
            <a:noFill/>
            <a:miter lim="800000"/>
            <a:headEnd/>
            <a:tailEnd/>
          </a:ln>
        </p:spPr>
        <p:txBody>
          <a:bodyPr wrap="none" lIns="0" tIns="0" rIns="0" bIns="0" anchor="ctr"/>
          <a:lstStyle/>
          <a:p>
            <a:pPr>
              <a:spcBef>
                <a:spcPts val="463"/>
              </a:spcBef>
            </a:pPr>
            <a:r>
              <a:rPr lang="zh-CN" altLang="en-US" sz="2000">
                <a:ea typeface="楷体_GB2312" pitchFamily="49" charset="-122"/>
                <a:sym typeface="Symbol" pitchFamily="18" charset="2"/>
              </a:rPr>
              <a:t></a:t>
            </a:r>
            <a:r>
              <a:rPr lang="en-US" altLang="zh-CN" sz="2000">
                <a:ea typeface="楷体_GB2312" pitchFamily="49" charset="-122"/>
              </a:rPr>
              <a:t>IR</a:t>
            </a:r>
          </a:p>
        </p:txBody>
      </p:sp>
      <p:sp>
        <p:nvSpPr>
          <p:cNvPr id="1165330" name="Line 18"/>
          <p:cNvSpPr>
            <a:spLocks noChangeAspect="1" noChangeShapeType="1"/>
          </p:cNvSpPr>
          <p:nvPr/>
        </p:nvSpPr>
        <p:spPr bwMode="auto">
          <a:xfrm>
            <a:off x="8093075"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5331" name="Line 19"/>
          <p:cNvSpPr>
            <a:spLocks noChangeAspect="1" noChangeShapeType="1"/>
          </p:cNvSpPr>
          <p:nvPr/>
        </p:nvSpPr>
        <p:spPr bwMode="auto">
          <a:xfrm>
            <a:off x="8459788"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5332" name="Text Box 20"/>
          <p:cNvSpPr txBox="1">
            <a:spLocks noChangeAspect="1" noChangeArrowheads="1"/>
          </p:cNvSpPr>
          <p:nvPr/>
        </p:nvSpPr>
        <p:spPr bwMode="auto">
          <a:xfrm>
            <a:off x="3184525" y="2130425"/>
            <a:ext cx="733425" cy="671513"/>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分支逻辑</a:t>
            </a:r>
          </a:p>
        </p:txBody>
      </p:sp>
      <p:sp>
        <p:nvSpPr>
          <p:cNvPr id="1165333" name="Text Box 21"/>
          <p:cNvSpPr txBox="1">
            <a:spLocks noChangeAspect="1" noChangeArrowheads="1"/>
          </p:cNvSpPr>
          <p:nvPr/>
        </p:nvSpPr>
        <p:spPr bwMode="auto">
          <a:xfrm>
            <a:off x="4683125" y="2130425"/>
            <a:ext cx="1466850" cy="671513"/>
          </a:xfrm>
          <a:prstGeom prst="rect">
            <a:avLst/>
          </a:prstGeom>
          <a:solidFill>
            <a:srgbClr val="FFFF99"/>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多路选择器</a:t>
            </a:r>
          </a:p>
        </p:txBody>
      </p:sp>
      <p:sp>
        <p:nvSpPr>
          <p:cNvPr id="1165334" name="Line 22"/>
          <p:cNvSpPr>
            <a:spLocks noChangeAspect="1" noChangeShapeType="1"/>
          </p:cNvSpPr>
          <p:nvPr/>
        </p:nvSpPr>
        <p:spPr bwMode="auto">
          <a:xfrm>
            <a:off x="7521575" y="5649913"/>
            <a:ext cx="3175" cy="503237"/>
          </a:xfrm>
          <a:prstGeom prst="line">
            <a:avLst/>
          </a:prstGeom>
          <a:noFill/>
          <a:ln w="57150">
            <a:solidFill>
              <a:srgbClr val="000000"/>
            </a:solidFill>
            <a:round/>
            <a:headEnd/>
            <a:tailEnd/>
          </a:ln>
        </p:spPr>
        <p:txBody>
          <a:bodyPr anchor="ctr"/>
          <a:lstStyle/>
          <a:p>
            <a:endParaRPr lang="zh-CN" altLang="en-US"/>
          </a:p>
        </p:txBody>
      </p:sp>
      <p:sp>
        <p:nvSpPr>
          <p:cNvPr id="1165335" name="Line 23"/>
          <p:cNvSpPr>
            <a:spLocks noChangeAspect="1" noChangeShapeType="1"/>
          </p:cNvSpPr>
          <p:nvPr/>
        </p:nvSpPr>
        <p:spPr bwMode="auto">
          <a:xfrm rot="5400000">
            <a:off x="6700044" y="1916906"/>
            <a:ext cx="0" cy="1100138"/>
          </a:xfrm>
          <a:prstGeom prst="line">
            <a:avLst/>
          </a:prstGeom>
          <a:noFill/>
          <a:ln w="57150">
            <a:solidFill>
              <a:srgbClr val="000000"/>
            </a:solidFill>
            <a:round/>
            <a:headEnd/>
            <a:tailEnd/>
          </a:ln>
        </p:spPr>
        <p:txBody>
          <a:bodyPr anchor="ctr"/>
          <a:lstStyle/>
          <a:p>
            <a:endParaRPr lang="zh-CN" altLang="en-US"/>
          </a:p>
        </p:txBody>
      </p:sp>
      <p:sp>
        <p:nvSpPr>
          <p:cNvPr id="1165336" name="Line 24"/>
          <p:cNvSpPr>
            <a:spLocks noChangeAspect="1" noChangeShapeType="1"/>
          </p:cNvSpPr>
          <p:nvPr/>
        </p:nvSpPr>
        <p:spPr bwMode="auto">
          <a:xfrm flipV="1">
            <a:off x="5233988" y="2801938"/>
            <a:ext cx="0" cy="3351212"/>
          </a:xfrm>
          <a:prstGeom prst="line">
            <a:avLst/>
          </a:prstGeom>
          <a:noFill/>
          <a:ln w="57150">
            <a:solidFill>
              <a:srgbClr val="000000"/>
            </a:solidFill>
            <a:round/>
            <a:headEnd/>
            <a:tailEnd type="triangle" w="med" len="med"/>
          </a:ln>
        </p:spPr>
        <p:txBody>
          <a:bodyPr anchor="ctr"/>
          <a:lstStyle/>
          <a:p>
            <a:endParaRPr lang="zh-CN" altLang="en-US"/>
          </a:p>
        </p:txBody>
      </p:sp>
      <p:sp>
        <p:nvSpPr>
          <p:cNvPr id="1165337" name="Line 25"/>
          <p:cNvSpPr>
            <a:spLocks noChangeAspect="1" noChangeShapeType="1"/>
          </p:cNvSpPr>
          <p:nvPr/>
        </p:nvSpPr>
        <p:spPr bwMode="auto">
          <a:xfrm>
            <a:off x="6804025" y="5649913"/>
            <a:ext cx="0" cy="334962"/>
          </a:xfrm>
          <a:prstGeom prst="line">
            <a:avLst/>
          </a:prstGeom>
          <a:noFill/>
          <a:ln w="57150">
            <a:solidFill>
              <a:srgbClr val="000000"/>
            </a:solidFill>
            <a:round/>
            <a:headEnd/>
            <a:tailEnd/>
          </a:ln>
        </p:spPr>
        <p:txBody>
          <a:bodyPr anchor="ctr"/>
          <a:lstStyle/>
          <a:p>
            <a:endParaRPr lang="zh-CN" altLang="en-US"/>
          </a:p>
        </p:txBody>
      </p:sp>
      <p:sp>
        <p:nvSpPr>
          <p:cNvPr id="1165338" name="Line 26"/>
          <p:cNvSpPr>
            <a:spLocks noChangeAspect="1" noChangeShapeType="1"/>
          </p:cNvSpPr>
          <p:nvPr/>
        </p:nvSpPr>
        <p:spPr bwMode="auto">
          <a:xfrm>
            <a:off x="6221413" y="5649913"/>
            <a:ext cx="0" cy="168275"/>
          </a:xfrm>
          <a:prstGeom prst="line">
            <a:avLst/>
          </a:prstGeom>
          <a:noFill/>
          <a:ln w="28575">
            <a:solidFill>
              <a:srgbClr val="000000"/>
            </a:solidFill>
            <a:round/>
            <a:headEnd/>
            <a:tailEnd/>
          </a:ln>
        </p:spPr>
        <p:txBody>
          <a:bodyPr anchor="ctr"/>
          <a:lstStyle/>
          <a:p>
            <a:endParaRPr lang="zh-CN" altLang="en-US"/>
          </a:p>
        </p:txBody>
      </p:sp>
      <p:sp>
        <p:nvSpPr>
          <p:cNvPr id="1165339" name="Line 27"/>
          <p:cNvSpPr>
            <a:spLocks noChangeAspect="1" noChangeShapeType="1"/>
          </p:cNvSpPr>
          <p:nvPr/>
        </p:nvSpPr>
        <p:spPr bwMode="auto">
          <a:xfrm flipH="1">
            <a:off x="3563938" y="5818188"/>
            <a:ext cx="2663825" cy="0"/>
          </a:xfrm>
          <a:prstGeom prst="line">
            <a:avLst/>
          </a:prstGeom>
          <a:noFill/>
          <a:ln w="28575">
            <a:solidFill>
              <a:srgbClr val="000000"/>
            </a:solidFill>
            <a:round/>
            <a:headEnd/>
            <a:tailEnd/>
          </a:ln>
        </p:spPr>
        <p:txBody>
          <a:bodyPr anchor="ctr"/>
          <a:lstStyle/>
          <a:p>
            <a:endParaRPr lang="zh-CN" altLang="en-US"/>
          </a:p>
        </p:txBody>
      </p:sp>
      <p:sp>
        <p:nvSpPr>
          <p:cNvPr id="1165340" name="Line 28"/>
          <p:cNvSpPr>
            <a:spLocks noChangeAspect="1" noChangeShapeType="1"/>
          </p:cNvSpPr>
          <p:nvPr/>
        </p:nvSpPr>
        <p:spPr bwMode="auto">
          <a:xfrm flipV="1">
            <a:off x="3563938" y="2801938"/>
            <a:ext cx="0" cy="3016250"/>
          </a:xfrm>
          <a:prstGeom prst="line">
            <a:avLst/>
          </a:prstGeom>
          <a:noFill/>
          <a:ln w="28575">
            <a:solidFill>
              <a:srgbClr val="000000"/>
            </a:solidFill>
            <a:round/>
            <a:headEnd/>
            <a:tailEnd type="triangle" w="med" len="lg"/>
          </a:ln>
        </p:spPr>
        <p:txBody>
          <a:bodyPr anchor="ctr"/>
          <a:lstStyle/>
          <a:p>
            <a:endParaRPr lang="zh-CN" altLang="en-US"/>
          </a:p>
        </p:txBody>
      </p:sp>
      <p:sp>
        <p:nvSpPr>
          <p:cNvPr id="1165341" name="Line 29"/>
          <p:cNvSpPr>
            <a:spLocks noChangeAspect="1" noChangeShapeType="1"/>
          </p:cNvSpPr>
          <p:nvPr/>
        </p:nvSpPr>
        <p:spPr bwMode="auto">
          <a:xfrm flipH="1">
            <a:off x="5416550" y="5984875"/>
            <a:ext cx="1387475" cy="0"/>
          </a:xfrm>
          <a:prstGeom prst="line">
            <a:avLst/>
          </a:prstGeom>
          <a:noFill/>
          <a:ln w="57150">
            <a:solidFill>
              <a:srgbClr val="000000"/>
            </a:solidFill>
            <a:round/>
            <a:headEnd/>
            <a:tailEnd/>
          </a:ln>
        </p:spPr>
        <p:txBody>
          <a:bodyPr anchor="ctr"/>
          <a:lstStyle/>
          <a:p>
            <a:endParaRPr lang="zh-CN" altLang="en-US"/>
          </a:p>
        </p:txBody>
      </p:sp>
      <p:sp>
        <p:nvSpPr>
          <p:cNvPr id="1165342" name="Line 30"/>
          <p:cNvSpPr>
            <a:spLocks noChangeAspect="1" noChangeShapeType="1"/>
          </p:cNvSpPr>
          <p:nvPr/>
        </p:nvSpPr>
        <p:spPr bwMode="auto">
          <a:xfrm flipH="1">
            <a:off x="5233988" y="6153150"/>
            <a:ext cx="2290762" cy="0"/>
          </a:xfrm>
          <a:prstGeom prst="line">
            <a:avLst/>
          </a:prstGeom>
          <a:noFill/>
          <a:ln w="57150">
            <a:solidFill>
              <a:srgbClr val="000000"/>
            </a:solidFill>
            <a:round/>
            <a:headEnd/>
            <a:tailEnd/>
          </a:ln>
        </p:spPr>
        <p:txBody>
          <a:bodyPr anchor="ctr"/>
          <a:lstStyle/>
          <a:p>
            <a:endParaRPr lang="zh-CN" altLang="en-US"/>
          </a:p>
        </p:txBody>
      </p:sp>
      <p:sp>
        <p:nvSpPr>
          <p:cNvPr id="1165343" name="Line 31"/>
          <p:cNvSpPr>
            <a:spLocks noChangeAspect="1" noChangeShapeType="1"/>
          </p:cNvSpPr>
          <p:nvPr/>
        </p:nvSpPr>
        <p:spPr bwMode="auto">
          <a:xfrm flipV="1">
            <a:off x="5416550" y="2801938"/>
            <a:ext cx="0" cy="3182937"/>
          </a:xfrm>
          <a:prstGeom prst="line">
            <a:avLst/>
          </a:prstGeom>
          <a:noFill/>
          <a:ln w="57150">
            <a:solidFill>
              <a:srgbClr val="000000"/>
            </a:solidFill>
            <a:round/>
            <a:headEnd/>
            <a:tailEnd type="triangle" w="med" len="med"/>
          </a:ln>
        </p:spPr>
        <p:txBody>
          <a:bodyPr anchor="ctr"/>
          <a:lstStyle/>
          <a:p>
            <a:endParaRPr lang="zh-CN" altLang="en-US"/>
          </a:p>
        </p:txBody>
      </p:sp>
      <p:sp>
        <p:nvSpPr>
          <p:cNvPr id="1165344" name="Text Box 32"/>
          <p:cNvSpPr txBox="1">
            <a:spLocks noChangeAspect="1" noChangeArrowheads="1"/>
          </p:cNvSpPr>
          <p:nvPr/>
        </p:nvSpPr>
        <p:spPr bwMode="auto">
          <a:xfrm>
            <a:off x="4683125" y="1292225"/>
            <a:ext cx="1466850" cy="503238"/>
          </a:xfrm>
          <a:prstGeom prst="rect">
            <a:avLst/>
          </a:prstGeom>
          <a:solidFill>
            <a:srgbClr val="FFFF99"/>
          </a:solidFill>
          <a:ln w="28575">
            <a:solidFill>
              <a:srgbClr val="000000"/>
            </a:solidFill>
            <a:miter lim="800000"/>
            <a:headEnd/>
            <a:tailEnd/>
          </a:ln>
        </p:spPr>
        <p:txBody>
          <a:bodyPr anchor="ctr"/>
          <a:lstStyle/>
          <a:p>
            <a:r>
              <a:rPr lang="en-US" altLang="zh-CN" sz="2000">
                <a:ea typeface="楷体_GB2312" pitchFamily="49" charset="-122"/>
              </a:rPr>
              <a:t>K</a:t>
            </a:r>
          </a:p>
        </p:txBody>
      </p:sp>
      <p:sp>
        <p:nvSpPr>
          <p:cNvPr id="1165345" name="Text Box 33"/>
          <p:cNvSpPr txBox="1">
            <a:spLocks noChangeAspect="1" noChangeArrowheads="1"/>
          </p:cNvSpPr>
          <p:nvPr/>
        </p:nvSpPr>
        <p:spPr bwMode="auto">
          <a:xfrm>
            <a:off x="4683125" y="622300"/>
            <a:ext cx="1466850" cy="334963"/>
          </a:xfrm>
          <a:prstGeom prst="rect">
            <a:avLst/>
          </a:prstGeom>
          <a:solidFill>
            <a:srgbClr val="FFCCFF"/>
          </a:solidFill>
          <a:ln w="28575">
            <a:solidFill>
              <a:srgbClr val="000000"/>
            </a:solidFill>
            <a:miter lim="800000"/>
            <a:headEnd/>
            <a:tailEnd/>
          </a:ln>
        </p:spPr>
        <p:txBody>
          <a:bodyPr tIns="0" bIns="0" anchor="ctr"/>
          <a:lstStyle/>
          <a:p>
            <a:pPr>
              <a:lnSpc>
                <a:spcPct val="96000"/>
              </a:lnSpc>
            </a:pPr>
            <a:r>
              <a:rPr lang="en-US" altLang="zh-CN" sz="2000">
                <a:ea typeface="楷体_GB2312" pitchFamily="49" charset="-122"/>
              </a:rPr>
              <a:t>IR</a:t>
            </a:r>
          </a:p>
        </p:txBody>
      </p:sp>
      <p:sp>
        <p:nvSpPr>
          <p:cNvPr id="1165346" name="Line 34"/>
          <p:cNvSpPr>
            <a:spLocks noChangeAspect="1" noChangeShapeType="1"/>
          </p:cNvSpPr>
          <p:nvPr/>
        </p:nvSpPr>
        <p:spPr bwMode="auto">
          <a:xfrm>
            <a:off x="7250113" y="2466975"/>
            <a:ext cx="0" cy="501650"/>
          </a:xfrm>
          <a:prstGeom prst="line">
            <a:avLst/>
          </a:prstGeom>
          <a:noFill/>
          <a:ln w="57150">
            <a:solidFill>
              <a:srgbClr val="000000"/>
            </a:solidFill>
            <a:round/>
            <a:headEnd/>
            <a:tailEnd type="triangle" w="med" len="med"/>
          </a:ln>
        </p:spPr>
        <p:txBody>
          <a:bodyPr anchor="ctr"/>
          <a:lstStyle/>
          <a:p>
            <a:endParaRPr lang="zh-CN" altLang="en-US"/>
          </a:p>
        </p:txBody>
      </p:sp>
      <p:sp>
        <p:nvSpPr>
          <p:cNvPr id="1165347" name="Line 35"/>
          <p:cNvSpPr>
            <a:spLocks noChangeAspect="1" noChangeShapeType="1"/>
          </p:cNvSpPr>
          <p:nvPr/>
        </p:nvSpPr>
        <p:spPr bwMode="auto">
          <a:xfrm>
            <a:off x="7250113" y="3303588"/>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5348" name="Line 36"/>
          <p:cNvSpPr>
            <a:spLocks noChangeAspect="1" noChangeShapeType="1"/>
          </p:cNvSpPr>
          <p:nvPr/>
        </p:nvSpPr>
        <p:spPr bwMode="auto">
          <a:xfrm>
            <a:off x="5416550" y="17954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5349" name="Line 37"/>
          <p:cNvSpPr>
            <a:spLocks noChangeAspect="1" noChangeShapeType="1"/>
          </p:cNvSpPr>
          <p:nvPr/>
        </p:nvSpPr>
        <p:spPr bwMode="auto">
          <a:xfrm>
            <a:off x="5416550" y="9572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5350" name="Line 38"/>
          <p:cNvSpPr>
            <a:spLocks noChangeAspect="1" noChangeShapeType="1"/>
          </p:cNvSpPr>
          <p:nvPr/>
        </p:nvSpPr>
        <p:spPr bwMode="auto">
          <a:xfrm>
            <a:off x="7253288" y="4811713"/>
            <a:ext cx="0" cy="336550"/>
          </a:xfrm>
          <a:prstGeom prst="line">
            <a:avLst/>
          </a:prstGeom>
          <a:noFill/>
          <a:ln w="57150">
            <a:solidFill>
              <a:srgbClr val="000000"/>
            </a:solidFill>
            <a:round/>
            <a:headEnd/>
            <a:tailEnd type="triangle" w="med" len="med"/>
          </a:ln>
        </p:spPr>
        <p:txBody>
          <a:bodyPr anchor="ctr"/>
          <a:lstStyle/>
          <a:p>
            <a:endParaRPr lang="zh-CN" altLang="en-US"/>
          </a:p>
        </p:txBody>
      </p:sp>
      <p:sp>
        <p:nvSpPr>
          <p:cNvPr id="1165351" name="Line 39"/>
          <p:cNvSpPr>
            <a:spLocks noChangeAspect="1" noChangeShapeType="1"/>
          </p:cNvSpPr>
          <p:nvPr/>
        </p:nvSpPr>
        <p:spPr bwMode="auto">
          <a:xfrm rot="-5400000">
            <a:off x="4303713" y="2087562"/>
            <a:ext cx="0" cy="758825"/>
          </a:xfrm>
          <a:prstGeom prst="line">
            <a:avLst/>
          </a:prstGeom>
          <a:noFill/>
          <a:ln w="57150">
            <a:solidFill>
              <a:srgbClr val="000000"/>
            </a:solidFill>
            <a:round/>
            <a:headEnd/>
            <a:tailEnd type="triangle" w="med" len="med"/>
          </a:ln>
        </p:spPr>
        <p:txBody>
          <a:bodyPr anchor="ctr"/>
          <a:lstStyle/>
          <a:p>
            <a:endParaRPr lang="zh-CN" altLang="en-US"/>
          </a:p>
        </p:txBody>
      </p:sp>
      <p:sp>
        <p:nvSpPr>
          <p:cNvPr id="1165352" name="Line 40"/>
          <p:cNvSpPr>
            <a:spLocks noChangeAspect="1" noChangeShapeType="1"/>
          </p:cNvSpPr>
          <p:nvPr/>
        </p:nvSpPr>
        <p:spPr bwMode="auto">
          <a:xfrm rot="-5400000">
            <a:off x="3001169" y="2283619"/>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1165353" name="Text Box 41"/>
          <p:cNvSpPr txBox="1">
            <a:spLocks noChangeAspect="1" noChangeArrowheads="1"/>
          </p:cNvSpPr>
          <p:nvPr/>
        </p:nvSpPr>
        <p:spPr bwMode="auto">
          <a:xfrm>
            <a:off x="1979613" y="2060575"/>
            <a:ext cx="1125537" cy="361950"/>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状态标志</a:t>
            </a:r>
          </a:p>
        </p:txBody>
      </p:sp>
      <p:sp>
        <p:nvSpPr>
          <p:cNvPr id="1165354" name="Text Box 42"/>
          <p:cNvSpPr txBox="1">
            <a:spLocks noChangeAspect="1" noChangeArrowheads="1"/>
          </p:cNvSpPr>
          <p:nvPr/>
        </p:nvSpPr>
        <p:spPr bwMode="auto">
          <a:xfrm>
            <a:off x="3971925" y="1773238"/>
            <a:ext cx="527050" cy="587375"/>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地址</a:t>
            </a:r>
          </a:p>
          <a:p>
            <a:pPr>
              <a:lnSpc>
                <a:spcPct val="96000"/>
              </a:lnSpc>
            </a:pPr>
            <a:r>
              <a:rPr lang="zh-CN" altLang="en-US" sz="2000">
                <a:ea typeface="楷体_GB2312" pitchFamily="49" charset="-122"/>
              </a:rPr>
              <a:t>选择</a:t>
            </a:r>
          </a:p>
        </p:txBody>
      </p:sp>
      <p:sp>
        <p:nvSpPr>
          <p:cNvPr id="1165355" name="Text Box 43"/>
          <p:cNvSpPr txBox="1">
            <a:spLocks noChangeAspect="1" noChangeArrowheads="1"/>
          </p:cNvSpPr>
          <p:nvPr/>
        </p:nvSpPr>
        <p:spPr bwMode="auto">
          <a:xfrm>
            <a:off x="5562600" y="1773238"/>
            <a:ext cx="1889125" cy="317500"/>
          </a:xfrm>
          <a:prstGeom prst="rect">
            <a:avLst/>
          </a:prstGeom>
          <a:noFill/>
          <a:ln w="9525">
            <a:noFill/>
            <a:miter lim="800000"/>
            <a:headEnd/>
            <a:tailEnd/>
          </a:ln>
        </p:spPr>
        <p:txBody>
          <a:bodyPr wrap="none" lIns="0" tIns="0" rIns="0" bIns="0" anchor="ctr"/>
          <a:lstStyle/>
          <a:p>
            <a:pPr algn="l">
              <a:lnSpc>
                <a:spcPct val="96000"/>
              </a:lnSpc>
            </a:pPr>
            <a:r>
              <a:rPr lang="zh-CN" altLang="en-US" sz="2000">
                <a:ea typeface="楷体_GB2312" pitchFamily="49" charset="-122"/>
              </a:rPr>
              <a:t>微程序首地址</a:t>
            </a:r>
          </a:p>
        </p:txBody>
      </p:sp>
      <p:sp>
        <p:nvSpPr>
          <p:cNvPr id="1165356" name="Text Box 44"/>
          <p:cNvSpPr txBox="1">
            <a:spLocks noChangeAspect="1" noChangeArrowheads="1"/>
          </p:cNvSpPr>
          <p:nvPr/>
        </p:nvSpPr>
        <p:spPr bwMode="auto">
          <a:xfrm>
            <a:off x="4859338" y="3213100"/>
            <a:ext cx="292100" cy="1252538"/>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a:ea typeface="楷体_GB2312" pitchFamily="49" charset="-122"/>
              </a:rPr>
              <a:t>跳转地址</a:t>
            </a:r>
          </a:p>
        </p:txBody>
      </p:sp>
      <p:sp>
        <p:nvSpPr>
          <p:cNvPr id="1165357" name="Text Box 45"/>
          <p:cNvSpPr txBox="1">
            <a:spLocks noChangeAspect="1" noChangeArrowheads="1"/>
          </p:cNvSpPr>
          <p:nvPr/>
        </p:nvSpPr>
        <p:spPr bwMode="auto">
          <a:xfrm>
            <a:off x="5503863" y="3284538"/>
            <a:ext cx="292100" cy="1079500"/>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a:ea typeface="楷体_GB2312" pitchFamily="49" charset="-122"/>
              </a:rPr>
              <a:t>顺序地址</a:t>
            </a:r>
          </a:p>
        </p:txBody>
      </p:sp>
      <p:sp>
        <p:nvSpPr>
          <p:cNvPr id="1165358" name="Rectangle 46"/>
          <p:cNvSpPr>
            <a:spLocks noGrp="1" noChangeArrowheads="1"/>
          </p:cNvSpPr>
          <p:nvPr>
            <p:ph type="body" idx="1"/>
          </p:nvPr>
        </p:nvSpPr>
        <p:spPr>
          <a:xfrm>
            <a:off x="179388" y="620713"/>
            <a:ext cx="8785225" cy="1079500"/>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1. </a:t>
            </a:r>
            <a:r>
              <a:rPr lang="zh-CN" altLang="en-US">
                <a:solidFill>
                  <a:srgbClr val="FF6600"/>
                </a:solidFill>
                <a:latin typeface="Arial" charset="0"/>
                <a:ea typeface="黑体" pitchFamily="2" charset="-122"/>
              </a:rPr>
              <a:t>两地址格式</a:t>
            </a:r>
            <a:br>
              <a:rPr lang="zh-CN" altLang="en-US">
                <a:solidFill>
                  <a:srgbClr val="FF6600"/>
                </a:solidFill>
                <a:latin typeface="Arial" charset="0"/>
                <a:ea typeface="黑体" pitchFamily="2" charset="-122"/>
              </a:rPr>
            </a:br>
            <a:r>
              <a:rPr lang="zh-CN" altLang="en-US">
                <a:solidFill>
                  <a:srgbClr val="FF6600"/>
                </a:solidFill>
                <a:latin typeface="Arial" charset="0"/>
                <a:ea typeface="黑体" pitchFamily="2" charset="-122"/>
              </a:rPr>
              <a:t>（断定方式）</a:t>
            </a:r>
            <a:endParaRPr lang="en-US" altLang="zh-CN">
              <a:solidFill>
                <a:srgbClr val="FF6600"/>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A4A2FCF9-79AE-458F-8863-5FAA76C53D3E}" type="slidenum">
              <a:rPr lang="zh-CN" altLang="en-US"/>
              <a:pPr/>
              <a:t>72</a:t>
            </a:fld>
            <a:endParaRPr lang="en-US" altLang="zh-CN"/>
          </a:p>
        </p:txBody>
      </p:sp>
      <p:sp>
        <p:nvSpPr>
          <p:cNvPr id="1166338"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6339" name="Text Box 3"/>
          <p:cNvSpPr txBox="1">
            <a:spLocks noChangeAspect="1" noChangeArrowheads="1"/>
          </p:cNvSpPr>
          <p:nvPr/>
        </p:nvSpPr>
        <p:spPr bwMode="auto">
          <a:xfrm>
            <a:off x="2987675" y="6381750"/>
            <a:ext cx="5040313" cy="388938"/>
          </a:xfrm>
          <a:prstGeom prst="rect">
            <a:avLst/>
          </a:prstGeom>
          <a:solidFill>
            <a:srgbClr val="FFFFFF"/>
          </a:solidFill>
          <a:ln w="9525">
            <a:noFill/>
            <a:miter lim="800000"/>
            <a:headEnd/>
            <a:tailEnd/>
          </a:ln>
        </p:spPr>
        <p:txBody>
          <a:bodyPr wrap="none" lIns="0" tIns="0" rIns="0" bIns="0" anchor="ctr"/>
          <a:lstStyle/>
          <a:p>
            <a:pPr>
              <a:lnSpc>
                <a:spcPct val="96000"/>
              </a:lnSpc>
            </a:pPr>
            <a:r>
              <a:rPr lang="zh-CN" altLang="en-US">
                <a:solidFill>
                  <a:schemeClr val="bg2"/>
                </a:solidFill>
                <a:ea typeface="楷体_GB2312" pitchFamily="49" charset="-122"/>
              </a:rPr>
              <a:t>图</a:t>
            </a:r>
            <a:r>
              <a:rPr lang="en-US" altLang="zh-CN">
                <a:solidFill>
                  <a:schemeClr val="bg2"/>
                </a:solidFill>
                <a:ea typeface="楷体_GB2312" pitchFamily="49" charset="-122"/>
              </a:rPr>
              <a:t>6.13  </a:t>
            </a:r>
            <a:r>
              <a:rPr lang="zh-CN" altLang="en-US">
                <a:solidFill>
                  <a:schemeClr val="bg2"/>
                </a:solidFill>
                <a:ea typeface="楷体_GB2312" pitchFamily="49" charset="-122"/>
              </a:rPr>
              <a:t>单地址格式的分支控制逻辑</a:t>
            </a:r>
          </a:p>
        </p:txBody>
      </p:sp>
      <p:sp>
        <p:nvSpPr>
          <p:cNvPr id="1166340" name="Text Box 4"/>
          <p:cNvSpPr txBox="1">
            <a:spLocks noChangeAspect="1" noChangeArrowheads="1"/>
          </p:cNvSpPr>
          <p:nvPr/>
        </p:nvSpPr>
        <p:spPr bwMode="auto">
          <a:xfrm>
            <a:off x="3743325" y="5445125"/>
            <a:ext cx="836613" cy="252413"/>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分支控制</a:t>
            </a:r>
          </a:p>
        </p:txBody>
      </p:sp>
      <p:sp>
        <p:nvSpPr>
          <p:cNvPr id="1166341" name="Line 5"/>
          <p:cNvSpPr>
            <a:spLocks noChangeAspect="1" noChangeShapeType="1"/>
          </p:cNvSpPr>
          <p:nvPr/>
        </p:nvSpPr>
        <p:spPr bwMode="auto">
          <a:xfrm>
            <a:off x="7740650" y="5883275"/>
            <a:ext cx="452438" cy="0"/>
          </a:xfrm>
          <a:prstGeom prst="line">
            <a:avLst/>
          </a:prstGeom>
          <a:noFill/>
          <a:ln w="38100">
            <a:solidFill>
              <a:srgbClr val="000000"/>
            </a:solidFill>
            <a:prstDash val="sysDot"/>
            <a:round/>
            <a:headEnd/>
            <a:tailEnd/>
          </a:ln>
        </p:spPr>
        <p:txBody>
          <a:bodyPr anchor="ctr"/>
          <a:lstStyle/>
          <a:p>
            <a:endParaRPr lang="zh-CN" altLang="en-US"/>
          </a:p>
        </p:txBody>
      </p:sp>
      <p:sp>
        <p:nvSpPr>
          <p:cNvPr id="1166342" name="Text Box 6"/>
          <p:cNvSpPr txBox="1">
            <a:spLocks noChangeAspect="1" noChangeArrowheads="1"/>
          </p:cNvSpPr>
          <p:nvPr/>
        </p:nvSpPr>
        <p:spPr bwMode="auto">
          <a:xfrm>
            <a:off x="5724525" y="3638550"/>
            <a:ext cx="2735263" cy="1173163"/>
          </a:xfrm>
          <a:prstGeom prst="rect">
            <a:avLst/>
          </a:prstGeom>
          <a:solidFill>
            <a:srgbClr val="CCECFF"/>
          </a:solidFill>
          <a:ln w="28575" algn="ctr">
            <a:solidFill>
              <a:srgbClr val="000000"/>
            </a:solidFill>
            <a:miter lim="800000"/>
            <a:headEnd/>
            <a:tailEnd/>
          </a:ln>
          <a:effectLst/>
        </p:spPr>
        <p:txBody>
          <a:bodyPr wrap="none" lIns="0" rIns="0" anchor="ctr"/>
          <a:lstStyle/>
          <a:p>
            <a:r>
              <a:rPr lang="en-US" altLang="zh-CN" sz="2000">
                <a:ea typeface="楷体_GB2312" pitchFamily="49" charset="-122"/>
              </a:rPr>
              <a:t>CM</a:t>
            </a:r>
          </a:p>
        </p:txBody>
      </p:sp>
      <p:sp>
        <p:nvSpPr>
          <p:cNvPr id="1166343" name="Text Box 7"/>
          <p:cNvSpPr txBox="1">
            <a:spLocks noChangeAspect="1" noChangeArrowheads="1"/>
          </p:cNvSpPr>
          <p:nvPr/>
        </p:nvSpPr>
        <p:spPr bwMode="auto">
          <a:xfrm>
            <a:off x="6118225" y="2781300"/>
            <a:ext cx="1831975" cy="522288"/>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sym typeface="Symbol" pitchFamily="18" charset="2"/>
              </a:rPr>
              <a:t></a:t>
            </a:r>
            <a:r>
              <a:rPr lang="en-US" altLang="zh-CN" sz="2000">
                <a:ea typeface="楷体_GB2312" pitchFamily="49" charset="-122"/>
              </a:rPr>
              <a:t>PC</a:t>
            </a:r>
          </a:p>
        </p:txBody>
      </p:sp>
      <p:sp>
        <p:nvSpPr>
          <p:cNvPr id="1166344" name="Text Box 8"/>
          <p:cNvSpPr txBox="1">
            <a:spLocks noChangeAspect="1" noChangeArrowheads="1"/>
          </p:cNvSpPr>
          <p:nvPr/>
        </p:nvSpPr>
        <p:spPr bwMode="auto">
          <a:xfrm>
            <a:off x="7380288" y="5148263"/>
            <a:ext cx="1079500"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控制域</a:t>
            </a:r>
          </a:p>
        </p:txBody>
      </p:sp>
      <p:sp>
        <p:nvSpPr>
          <p:cNvPr id="1166346" name="Text Box 10"/>
          <p:cNvSpPr txBox="1">
            <a:spLocks noChangeAspect="1" noChangeArrowheads="1"/>
          </p:cNvSpPr>
          <p:nvPr/>
        </p:nvSpPr>
        <p:spPr bwMode="auto">
          <a:xfrm>
            <a:off x="6443663" y="5148263"/>
            <a:ext cx="936625"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地址</a:t>
            </a:r>
            <a:endParaRPr lang="en-US" altLang="zh-CN" sz="2000">
              <a:ea typeface="楷体_GB2312" pitchFamily="49" charset="-122"/>
            </a:endParaRPr>
          </a:p>
        </p:txBody>
      </p:sp>
      <p:sp>
        <p:nvSpPr>
          <p:cNvPr id="1166347" name="Text Box 11"/>
          <p:cNvSpPr txBox="1">
            <a:spLocks noChangeAspect="1" noChangeArrowheads="1"/>
          </p:cNvSpPr>
          <p:nvPr/>
        </p:nvSpPr>
        <p:spPr bwMode="auto">
          <a:xfrm>
            <a:off x="5722938" y="5148263"/>
            <a:ext cx="720725" cy="501650"/>
          </a:xfrm>
          <a:prstGeom prst="rect">
            <a:avLst/>
          </a:prstGeom>
          <a:solidFill>
            <a:srgbClr val="FFCCFF"/>
          </a:solidFill>
          <a:ln w="28575">
            <a:solidFill>
              <a:srgbClr val="000000"/>
            </a:solidFill>
            <a:miter lim="800000"/>
            <a:headEnd/>
            <a:tailEnd/>
          </a:ln>
        </p:spPr>
        <p:txBody>
          <a:bodyPr wrap="none" lIns="0" rIns="0" anchor="ctr"/>
          <a:lstStyle/>
          <a:p>
            <a:r>
              <a:rPr lang="en-US" altLang="zh-CN" sz="2000">
                <a:ea typeface="楷体_GB2312" pitchFamily="49" charset="-122"/>
              </a:rPr>
              <a:t>AC</a:t>
            </a:r>
          </a:p>
        </p:txBody>
      </p:sp>
      <p:sp>
        <p:nvSpPr>
          <p:cNvPr id="1166348" name="Text Box 12"/>
          <p:cNvSpPr txBox="1">
            <a:spLocks noChangeAspect="1" noChangeArrowheads="1"/>
          </p:cNvSpPr>
          <p:nvPr/>
        </p:nvSpPr>
        <p:spPr bwMode="auto">
          <a:xfrm>
            <a:off x="5148263" y="5148263"/>
            <a:ext cx="604837" cy="501650"/>
          </a:xfrm>
          <a:prstGeom prst="rect">
            <a:avLst/>
          </a:prstGeom>
          <a:noFill/>
          <a:ln w="9525">
            <a:noFill/>
            <a:miter lim="800000"/>
            <a:headEnd/>
            <a:tailEnd/>
          </a:ln>
        </p:spPr>
        <p:txBody>
          <a:bodyPr wrap="none" lIns="0" tIns="0" rIns="0" bIns="0" anchor="ctr"/>
          <a:lstStyle/>
          <a:p>
            <a:pPr>
              <a:spcBef>
                <a:spcPts val="463"/>
              </a:spcBef>
            </a:pPr>
            <a:r>
              <a:rPr lang="zh-CN" altLang="en-US" sz="2000">
                <a:ea typeface="楷体_GB2312" pitchFamily="49" charset="-122"/>
                <a:sym typeface="Symbol" pitchFamily="18" charset="2"/>
              </a:rPr>
              <a:t></a:t>
            </a:r>
            <a:r>
              <a:rPr lang="en-US" altLang="zh-CN" sz="2000">
                <a:ea typeface="楷体_GB2312" pitchFamily="49" charset="-122"/>
              </a:rPr>
              <a:t>IR</a:t>
            </a:r>
          </a:p>
        </p:txBody>
      </p:sp>
      <p:sp>
        <p:nvSpPr>
          <p:cNvPr id="1166349" name="Line 13"/>
          <p:cNvSpPr>
            <a:spLocks noChangeAspect="1" noChangeShapeType="1"/>
          </p:cNvSpPr>
          <p:nvPr/>
        </p:nvSpPr>
        <p:spPr bwMode="auto">
          <a:xfrm>
            <a:off x="7667625"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6350" name="Line 14"/>
          <p:cNvSpPr>
            <a:spLocks noChangeAspect="1" noChangeShapeType="1"/>
          </p:cNvSpPr>
          <p:nvPr/>
        </p:nvSpPr>
        <p:spPr bwMode="auto">
          <a:xfrm>
            <a:off x="8243888"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6351" name="Text Box 15"/>
          <p:cNvSpPr txBox="1">
            <a:spLocks noChangeAspect="1" noChangeArrowheads="1"/>
          </p:cNvSpPr>
          <p:nvPr/>
        </p:nvSpPr>
        <p:spPr bwMode="auto">
          <a:xfrm>
            <a:off x="2968625" y="2130425"/>
            <a:ext cx="733425" cy="671513"/>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分支逻辑</a:t>
            </a:r>
          </a:p>
        </p:txBody>
      </p:sp>
      <p:sp>
        <p:nvSpPr>
          <p:cNvPr id="1166352" name="Text Box 16"/>
          <p:cNvSpPr txBox="1">
            <a:spLocks noChangeAspect="1" noChangeArrowheads="1"/>
          </p:cNvSpPr>
          <p:nvPr/>
        </p:nvSpPr>
        <p:spPr bwMode="auto">
          <a:xfrm>
            <a:off x="4467225" y="2130425"/>
            <a:ext cx="1466850" cy="671513"/>
          </a:xfrm>
          <a:prstGeom prst="rect">
            <a:avLst/>
          </a:prstGeom>
          <a:solidFill>
            <a:srgbClr val="FFFF99"/>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多路选择器</a:t>
            </a:r>
          </a:p>
        </p:txBody>
      </p:sp>
      <p:sp>
        <p:nvSpPr>
          <p:cNvPr id="1166353" name="Line 17"/>
          <p:cNvSpPr>
            <a:spLocks noChangeAspect="1" noChangeShapeType="1"/>
          </p:cNvSpPr>
          <p:nvPr/>
        </p:nvSpPr>
        <p:spPr bwMode="auto">
          <a:xfrm>
            <a:off x="6875463" y="5649913"/>
            <a:ext cx="1587" cy="371475"/>
          </a:xfrm>
          <a:prstGeom prst="line">
            <a:avLst/>
          </a:prstGeom>
          <a:noFill/>
          <a:ln w="57150">
            <a:solidFill>
              <a:srgbClr val="000000"/>
            </a:solidFill>
            <a:round/>
            <a:headEnd/>
            <a:tailEnd/>
          </a:ln>
        </p:spPr>
        <p:txBody>
          <a:bodyPr anchor="ctr"/>
          <a:lstStyle/>
          <a:p>
            <a:endParaRPr lang="zh-CN" altLang="en-US"/>
          </a:p>
        </p:txBody>
      </p:sp>
      <p:sp>
        <p:nvSpPr>
          <p:cNvPr id="1166354" name="Line 18"/>
          <p:cNvSpPr>
            <a:spLocks noChangeAspect="1" noChangeShapeType="1"/>
          </p:cNvSpPr>
          <p:nvPr/>
        </p:nvSpPr>
        <p:spPr bwMode="auto">
          <a:xfrm rot="5400000">
            <a:off x="6484144" y="1916906"/>
            <a:ext cx="0" cy="1100138"/>
          </a:xfrm>
          <a:prstGeom prst="line">
            <a:avLst/>
          </a:prstGeom>
          <a:noFill/>
          <a:ln w="57150">
            <a:solidFill>
              <a:srgbClr val="000000"/>
            </a:solidFill>
            <a:round/>
            <a:headEnd/>
            <a:tailEnd/>
          </a:ln>
        </p:spPr>
        <p:txBody>
          <a:bodyPr anchor="ctr"/>
          <a:lstStyle/>
          <a:p>
            <a:endParaRPr lang="zh-CN" altLang="en-US"/>
          </a:p>
        </p:txBody>
      </p:sp>
      <p:sp>
        <p:nvSpPr>
          <p:cNvPr id="1166355" name="Line 19"/>
          <p:cNvSpPr>
            <a:spLocks noChangeAspect="1" noChangeShapeType="1"/>
          </p:cNvSpPr>
          <p:nvPr/>
        </p:nvSpPr>
        <p:spPr bwMode="auto">
          <a:xfrm flipV="1">
            <a:off x="5018088" y="2801938"/>
            <a:ext cx="0" cy="3219450"/>
          </a:xfrm>
          <a:prstGeom prst="line">
            <a:avLst/>
          </a:prstGeom>
          <a:noFill/>
          <a:ln w="57150">
            <a:solidFill>
              <a:srgbClr val="000000"/>
            </a:solidFill>
            <a:round/>
            <a:headEnd/>
            <a:tailEnd type="triangle" w="med" len="med"/>
          </a:ln>
        </p:spPr>
        <p:txBody>
          <a:bodyPr anchor="ctr"/>
          <a:lstStyle/>
          <a:p>
            <a:endParaRPr lang="zh-CN" altLang="en-US"/>
          </a:p>
        </p:txBody>
      </p:sp>
      <p:sp>
        <p:nvSpPr>
          <p:cNvPr id="1166357" name="Line 21"/>
          <p:cNvSpPr>
            <a:spLocks noChangeAspect="1" noChangeShapeType="1"/>
          </p:cNvSpPr>
          <p:nvPr/>
        </p:nvSpPr>
        <p:spPr bwMode="auto">
          <a:xfrm>
            <a:off x="6083300" y="5649913"/>
            <a:ext cx="0" cy="155575"/>
          </a:xfrm>
          <a:prstGeom prst="line">
            <a:avLst/>
          </a:prstGeom>
          <a:noFill/>
          <a:ln w="28575">
            <a:solidFill>
              <a:srgbClr val="000000"/>
            </a:solidFill>
            <a:round/>
            <a:headEnd/>
            <a:tailEnd/>
          </a:ln>
        </p:spPr>
        <p:txBody>
          <a:bodyPr anchor="ctr"/>
          <a:lstStyle/>
          <a:p>
            <a:endParaRPr lang="zh-CN" altLang="en-US"/>
          </a:p>
        </p:txBody>
      </p:sp>
      <p:sp>
        <p:nvSpPr>
          <p:cNvPr id="1166358" name="Line 22"/>
          <p:cNvSpPr>
            <a:spLocks noChangeAspect="1" noChangeShapeType="1"/>
          </p:cNvSpPr>
          <p:nvPr/>
        </p:nvSpPr>
        <p:spPr bwMode="auto">
          <a:xfrm flipH="1">
            <a:off x="3348038" y="5805488"/>
            <a:ext cx="2735262" cy="0"/>
          </a:xfrm>
          <a:prstGeom prst="line">
            <a:avLst/>
          </a:prstGeom>
          <a:noFill/>
          <a:ln w="28575">
            <a:solidFill>
              <a:srgbClr val="000000"/>
            </a:solidFill>
            <a:round/>
            <a:headEnd/>
            <a:tailEnd/>
          </a:ln>
        </p:spPr>
        <p:txBody>
          <a:bodyPr anchor="ctr"/>
          <a:lstStyle/>
          <a:p>
            <a:endParaRPr lang="zh-CN" altLang="en-US"/>
          </a:p>
        </p:txBody>
      </p:sp>
      <p:sp>
        <p:nvSpPr>
          <p:cNvPr id="1166359" name="Line 23"/>
          <p:cNvSpPr>
            <a:spLocks noChangeAspect="1" noChangeShapeType="1"/>
          </p:cNvSpPr>
          <p:nvPr/>
        </p:nvSpPr>
        <p:spPr bwMode="auto">
          <a:xfrm flipV="1">
            <a:off x="3348038" y="2801938"/>
            <a:ext cx="0" cy="3003550"/>
          </a:xfrm>
          <a:prstGeom prst="line">
            <a:avLst/>
          </a:prstGeom>
          <a:noFill/>
          <a:ln w="28575">
            <a:solidFill>
              <a:srgbClr val="000000"/>
            </a:solidFill>
            <a:round/>
            <a:headEnd/>
            <a:tailEnd type="triangle" w="med" len="lg"/>
          </a:ln>
        </p:spPr>
        <p:txBody>
          <a:bodyPr anchor="ctr"/>
          <a:lstStyle/>
          <a:p>
            <a:endParaRPr lang="zh-CN" altLang="en-US"/>
          </a:p>
        </p:txBody>
      </p:sp>
      <p:sp>
        <p:nvSpPr>
          <p:cNvPr id="1166361" name="Line 25"/>
          <p:cNvSpPr>
            <a:spLocks noChangeAspect="1" noChangeShapeType="1"/>
          </p:cNvSpPr>
          <p:nvPr/>
        </p:nvSpPr>
        <p:spPr bwMode="auto">
          <a:xfrm flipH="1">
            <a:off x="5018088" y="6021388"/>
            <a:ext cx="1857375" cy="0"/>
          </a:xfrm>
          <a:prstGeom prst="line">
            <a:avLst/>
          </a:prstGeom>
          <a:noFill/>
          <a:ln w="57150">
            <a:solidFill>
              <a:srgbClr val="000000"/>
            </a:solidFill>
            <a:round/>
            <a:headEnd/>
            <a:tailEnd/>
          </a:ln>
        </p:spPr>
        <p:txBody>
          <a:bodyPr anchor="ctr"/>
          <a:lstStyle/>
          <a:p>
            <a:endParaRPr lang="zh-CN" altLang="en-US"/>
          </a:p>
        </p:txBody>
      </p:sp>
      <p:sp>
        <p:nvSpPr>
          <p:cNvPr id="1166363" name="Text Box 27"/>
          <p:cNvSpPr txBox="1">
            <a:spLocks noChangeAspect="1" noChangeArrowheads="1"/>
          </p:cNvSpPr>
          <p:nvPr/>
        </p:nvSpPr>
        <p:spPr bwMode="auto">
          <a:xfrm>
            <a:off x="4467225" y="1292225"/>
            <a:ext cx="1466850" cy="503238"/>
          </a:xfrm>
          <a:prstGeom prst="rect">
            <a:avLst/>
          </a:prstGeom>
          <a:solidFill>
            <a:srgbClr val="FFFF99"/>
          </a:solidFill>
          <a:ln w="28575">
            <a:solidFill>
              <a:srgbClr val="000000"/>
            </a:solidFill>
            <a:miter lim="800000"/>
            <a:headEnd/>
            <a:tailEnd/>
          </a:ln>
        </p:spPr>
        <p:txBody>
          <a:bodyPr anchor="ctr"/>
          <a:lstStyle/>
          <a:p>
            <a:r>
              <a:rPr lang="en-US" altLang="zh-CN" sz="2000">
                <a:ea typeface="楷体_GB2312" pitchFamily="49" charset="-122"/>
              </a:rPr>
              <a:t>K</a:t>
            </a:r>
          </a:p>
        </p:txBody>
      </p:sp>
      <p:sp>
        <p:nvSpPr>
          <p:cNvPr id="1166364" name="Text Box 28"/>
          <p:cNvSpPr txBox="1">
            <a:spLocks noChangeAspect="1" noChangeArrowheads="1"/>
          </p:cNvSpPr>
          <p:nvPr/>
        </p:nvSpPr>
        <p:spPr bwMode="auto">
          <a:xfrm>
            <a:off x="4467225" y="622300"/>
            <a:ext cx="1466850" cy="334963"/>
          </a:xfrm>
          <a:prstGeom prst="rect">
            <a:avLst/>
          </a:prstGeom>
          <a:solidFill>
            <a:srgbClr val="FFCCFF"/>
          </a:solidFill>
          <a:ln w="28575">
            <a:solidFill>
              <a:srgbClr val="000000"/>
            </a:solidFill>
            <a:miter lim="800000"/>
            <a:headEnd/>
            <a:tailEnd/>
          </a:ln>
        </p:spPr>
        <p:txBody>
          <a:bodyPr tIns="0" bIns="0" anchor="ctr"/>
          <a:lstStyle/>
          <a:p>
            <a:pPr>
              <a:lnSpc>
                <a:spcPct val="96000"/>
              </a:lnSpc>
            </a:pPr>
            <a:r>
              <a:rPr lang="en-US" altLang="zh-CN" sz="2000">
                <a:ea typeface="楷体_GB2312" pitchFamily="49" charset="-122"/>
              </a:rPr>
              <a:t>IR</a:t>
            </a:r>
          </a:p>
        </p:txBody>
      </p:sp>
      <p:sp>
        <p:nvSpPr>
          <p:cNvPr id="1166365" name="Line 29"/>
          <p:cNvSpPr>
            <a:spLocks noChangeAspect="1" noChangeShapeType="1"/>
          </p:cNvSpPr>
          <p:nvPr/>
        </p:nvSpPr>
        <p:spPr bwMode="auto">
          <a:xfrm>
            <a:off x="7034213" y="2466975"/>
            <a:ext cx="0" cy="314325"/>
          </a:xfrm>
          <a:prstGeom prst="line">
            <a:avLst/>
          </a:prstGeom>
          <a:noFill/>
          <a:ln w="57150">
            <a:solidFill>
              <a:srgbClr val="000000"/>
            </a:solidFill>
            <a:round/>
            <a:headEnd/>
            <a:tailEnd type="triangle" w="med" len="med"/>
          </a:ln>
        </p:spPr>
        <p:txBody>
          <a:bodyPr anchor="ctr"/>
          <a:lstStyle/>
          <a:p>
            <a:endParaRPr lang="zh-CN" altLang="en-US"/>
          </a:p>
        </p:txBody>
      </p:sp>
      <p:sp>
        <p:nvSpPr>
          <p:cNvPr id="1166366" name="Line 30"/>
          <p:cNvSpPr>
            <a:spLocks noChangeAspect="1" noChangeShapeType="1"/>
          </p:cNvSpPr>
          <p:nvPr/>
        </p:nvSpPr>
        <p:spPr bwMode="auto">
          <a:xfrm>
            <a:off x="7034213" y="3303588"/>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6367" name="Line 31"/>
          <p:cNvSpPr>
            <a:spLocks noChangeAspect="1" noChangeShapeType="1"/>
          </p:cNvSpPr>
          <p:nvPr/>
        </p:nvSpPr>
        <p:spPr bwMode="auto">
          <a:xfrm>
            <a:off x="5200650" y="17954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6368" name="Line 32"/>
          <p:cNvSpPr>
            <a:spLocks noChangeAspect="1" noChangeShapeType="1"/>
          </p:cNvSpPr>
          <p:nvPr/>
        </p:nvSpPr>
        <p:spPr bwMode="auto">
          <a:xfrm>
            <a:off x="5200650" y="9572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6369" name="Line 33"/>
          <p:cNvSpPr>
            <a:spLocks noChangeAspect="1" noChangeShapeType="1"/>
          </p:cNvSpPr>
          <p:nvPr/>
        </p:nvSpPr>
        <p:spPr bwMode="auto">
          <a:xfrm>
            <a:off x="7037388" y="4811713"/>
            <a:ext cx="0" cy="336550"/>
          </a:xfrm>
          <a:prstGeom prst="line">
            <a:avLst/>
          </a:prstGeom>
          <a:noFill/>
          <a:ln w="57150">
            <a:solidFill>
              <a:srgbClr val="000000"/>
            </a:solidFill>
            <a:round/>
            <a:headEnd/>
            <a:tailEnd type="triangle" w="med" len="med"/>
          </a:ln>
        </p:spPr>
        <p:txBody>
          <a:bodyPr anchor="ctr"/>
          <a:lstStyle/>
          <a:p>
            <a:endParaRPr lang="zh-CN" altLang="en-US"/>
          </a:p>
        </p:txBody>
      </p:sp>
      <p:sp>
        <p:nvSpPr>
          <p:cNvPr id="1166370" name="Line 34"/>
          <p:cNvSpPr>
            <a:spLocks noChangeAspect="1" noChangeShapeType="1"/>
          </p:cNvSpPr>
          <p:nvPr/>
        </p:nvSpPr>
        <p:spPr bwMode="auto">
          <a:xfrm rot="-5400000">
            <a:off x="4087813" y="2087562"/>
            <a:ext cx="0" cy="758825"/>
          </a:xfrm>
          <a:prstGeom prst="line">
            <a:avLst/>
          </a:prstGeom>
          <a:noFill/>
          <a:ln w="57150">
            <a:solidFill>
              <a:srgbClr val="000000"/>
            </a:solidFill>
            <a:round/>
            <a:headEnd/>
            <a:tailEnd type="triangle" w="med" len="med"/>
          </a:ln>
        </p:spPr>
        <p:txBody>
          <a:bodyPr anchor="ctr"/>
          <a:lstStyle/>
          <a:p>
            <a:endParaRPr lang="zh-CN" altLang="en-US"/>
          </a:p>
        </p:txBody>
      </p:sp>
      <p:sp>
        <p:nvSpPr>
          <p:cNvPr id="1166371" name="Line 35"/>
          <p:cNvSpPr>
            <a:spLocks noChangeAspect="1" noChangeShapeType="1"/>
          </p:cNvSpPr>
          <p:nvPr/>
        </p:nvSpPr>
        <p:spPr bwMode="auto">
          <a:xfrm rot="-5400000">
            <a:off x="2785269" y="2283619"/>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1166372" name="Text Box 36"/>
          <p:cNvSpPr txBox="1">
            <a:spLocks noChangeAspect="1" noChangeArrowheads="1"/>
          </p:cNvSpPr>
          <p:nvPr/>
        </p:nvSpPr>
        <p:spPr bwMode="auto">
          <a:xfrm>
            <a:off x="1763713" y="2060575"/>
            <a:ext cx="1125537" cy="361950"/>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状态标志</a:t>
            </a:r>
          </a:p>
        </p:txBody>
      </p:sp>
      <p:sp>
        <p:nvSpPr>
          <p:cNvPr id="1166373" name="Text Box 37"/>
          <p:cNvSpPr txBox="1">
            <a:spLocks noChangeAspect="1" noChangeArrowheads="1"/>
          </p:cNvSpPr>
          <p:nvPr/>
        </p:nvSpPr>
        <p:spPr bwMode="auto">
          <a:xfrm>
            <a:off x="3756025" y="1484313"/>
            <a:ext cx="527050" cy="876300"/>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加载</a:t>
            </a:r>
            <a:br>
              <a:rPr lang="zh-CN" altLang="en-US" sz="2000">
                <a:ea typeface="楷体_GB2312" pitchFamily="49" charset="-122"/>
              </a:rPr>
            </a:br>
            <a:r>
              <a:rPr lang="zh-CN" altLang="en-US" sz="2000">
                <a:ea typeface="楷体_GB2312" pitchFamily="49" charset="-122"/>
              </a:rPr>
              <a:t>分支</a:t>
            </a:r>
            <a:br>
              <a:rPr lang="zh-CN" altLang="en-US" sz="2000">
                <a:ea typeface="楷体_GB2312" pitchFamily="49" charset="-122"/>
              </a:rPr>
            </a:br>
            <a:r>
              <a:rPr lang="zh-CN" altLang="en-US" sz="2000">
                <a:ea typeface="楷体_GB2312" pitchFamily="49" charset="-122"/>
              </a:rPr>
              <a:t>地址</a:t>
            </a:r>
          </a:p>
        </p:txBody>
      </p:sp>
      <p:sp>
        <p:nvSpPr>
          <p:cNvPr id="1166374" name="Text Box 38"/>
          <p:cNvSpPr txBox="1">
            <a:spLocks noChangeAspect="1" noChangeArrowheads="1"/>
          </p:cNvSpPr>
          <p:nvPr/>
        </p:nvSpPr>
        <p:spPr bwMode="auto">
          <a:xfrm>
            <a:off x="5346700" y="1773238"/>
            <a:ext cx="1889125" cy="317500"/>
          </a:xfrm>
          <a:prstGeom prst="rect">
            <a:avLst/>
          </a:prstGeom>
          <a:noFill/>
          <a:ln w="9525">
            <a:noFill/>
            <a:miter lim="800000"/>
            <a:headEnd/>
            <a:tailEnd/>
          </a:ln>
        </p:spPr>
        <p:txBody>
          <a:bodyPr wrap="none" lIns="0" tIns="0" rIns="0" bIns="0" anchor="ctr"/>
          <a:lstStyle/>
          <a:p>
            <a:pPr algn="l">
              <a:lnSpc>
                <a:spcPct val="96000"/>
              </a:lnSpc>
            </a:pPr>
            <a:r>
              <a:rPr lang="zh-CN" altLang="en-US" sz="2000">
                <a:ea typeface="楷体_GB2312" pitchFamily="49" charset="-122"/>
              </a:rPr>
              <a:t>微程序首地址</a:t>
            </a:r>
          </a:p>
        </p:txBody>
      </p:sp>
      <p:sp>
        <p:nvSpPr>
          <p:cNvPr id="1166375" name="Text Box 39"/>
          <p:cNvSpPr txBox="1">
            <a:spLocks noChangeAspect="1" noChangeArrowheads="1"/>
          </p:cNvSpPr>
          <p:nvPr/>
        </p:nvSpPr>
        <p:spPr bwMode="auto">
          <a:xfrm>
            <a:off x="4643438" y="3213100"/>
            <a:ext cx="292100" cy="1252538"/>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a:ea typeface="楷体_GB2312" pitchFamily="49" charset="-122"/>
              </a:rPr>
              <a:t>跳转地址</a:t>
            </a:r>
          </a:p>
        </p:txBody>
      </p:sp>
      <p:sp>
        <p:nvSpPr>
          <p:cNvPr id="1166377" name="Line 41"/>
          <p:cNvSpPr>
            <a:spLocks noChangeShapeType="1"/>
          </p:cNvSpPr>
          <p:nvPr/>
        </p:nvSpPr>
        <p:spPr bwMode="auto">
          <a:xfrm flipH="1">
            <a:off x="7956550" y="2924175"/>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6378" name="Line 42"/>
          <p:cNvSpPr>
            <a:spLocks noChangeShapeType="1"/>
          </p:cNvSpPr>
          <p:nvPr/>
        </p:nvSpPr>
        <p:spPr bwMode="auto">
          <a:xfrm flipH="1">
            <a:off x="7956550" y="3141663"/>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6379" name="Text Box 43"/>
          <p:cNvSpPr txBox="1">
            <a:spLocks noChangeAspect="1" noChangeArrowheads="1"/>
          </p:cNvSpPr>
          <p:nvPr/>
        </p:nvSpPr>
        <p:spPr bwMode="auto">
          <a:xfrm>
            <a:off x="8386763" y="2751138"/>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a:ea typeface="楷体_GB2312" pitchFamily="49" charset="-122"/>
              </a:rPr>
              <a:t>加</a:t>
            </a:r>
            <a:r>
              <a:rPr lang="en-US" altLang="zh-CN" sz="2000">
                <a:ea typeface="楷体_GB2312" pitchFamily="49" charset="-122"/>
              </a:rPr>
              <a:t>1</a:t>
            </a:r>
          </a:p>
        </p:txBody>
      </p:sp>
      <p:sp>
        <p:nvSpPr>
          <p:cNvPr id="1166380" name="Text Box 44"/>
          <p:cNvSpPr txBox="1">
            <a:spLocks noChangeAspect="1" noChangeArrowheads="1"/>
          </p:cNvSpPr>
          <p:nvPr/>
        </p:nvSpPr>
        <p:spPr bwMode="auto">
          <a:xfrm>
            <a:off x="8316913" y="2997200"/>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a:ea typeface="楷体_GB2312" pitchFamily="49" charset="-122"/>
              </a:rPr>
              <a:t>复位</a:t>
            </a:r>
            <a:endParaRPr lang="en-US" altLang="zh-CN" sz="2000">
              <a:ea typeface="楷体_GB2312" pitchFamily="49" charset="-122"/>
            </a:endParaRPr>
          </a:p>
        </p:txBody>
      </p:sp>
      <p:sp>
        <p:nvSpPr>
          <p:cNvPr id="1166382" name="Rectangle 46"/>
          <p:cNvSpPr>
            <a:spLocks noGrp="1" noChangeArrowheads="1"/>
          </p:cNvSpPr>
          <p:nvPr>
            <p:ph type="body" idx="1"/>
          </p:nvPr>
        </p:nvSpPr>
        <p:spPr>
          <a:xfrm>
            <a:off x="179388" y="620713"/>
            <a:ext cx="8785225" cy="1800225"/>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2. </a:t>
            </a:r>
            <a:r>
              <a:rPr lang="zh-CN" altLang="en-US">
                <a:solidFill>
                  <a:srgbClr val="FF6600"/>
                </a:solidFill>
                <a:latin typeface="Arial" charset="0"/>
                <a:ea typeface="黑体" pitchFamily="2" charset="-122"/>
              </a:rPr>
              <a:t>单地址格式</a:t>
            </a:r>
          </a:p>
          <a:p>
            <a:pPr marL="266700" indent="-266700">
              <a:buFont typeface="Wingdings" pitchFamily="2" charset="2"/>
              <a:buNone/>
            </a:pPr>
            <a:r>
              <a:rPr lang="zh-CN" altLang="en-US">
                <a:solidFill>
                  <a:srgbClr val="FF6600"/>
                </a:solidFill>
                <a:latin typeface="Arial" charset="0"/>
                <a:ea typeface="黑体" pitchFamily="2" charset="-122"/>
              </a:rPr>
              <a:t>	（计数方式，</a:t>
            </a:r>
            <a:br>
              <a:rPr lang="zh-CN" altLang="en-US">
                <a:solidFill>
                  <a:srgbClr val="FF6600"/>
                </a:solidFill>
                <a:latin typeface="Arial" charset="0"/>
                <a:ea typeface="黑体" pitchFamily="2" charset="-122"/>
              </a:rPr>
            </a:br>
            <a:r>
              <a:rPr lang="zh-CN" altLang="en-US">
                <a:solidFill>
                  <a:srgbClr val="FF6600"/>
                </a:solidFill>
                <a:latin typeface="Arial" charset="0"/>
                <a:ea typeface="黑体" pitchFamily="2" charset="-122"/>
              </a:rPr>
              <a:t>增量方式）</a:t>
            </a:r>
            <a:endParaRPr lang="en-US" altLang="zh-CN">
              <a:solidFill>
                <a:srgbClr val="FF6600"/>
              </a:solidFill>
              <a:latin typeface="Arial" charset="0"/>
              <a:ea typeface="黑体" pitchFamily="2" charset="-122"/>
            </a:endParaRPr>
          </a:p>
        </p:txBody>
      </p:sp>
      <p:sp>
        <p:nvSpPr>
          <p:cNvPr id="1166383" name="Text Box 47"/>
          <p:cNvSpPr txBox="1">
            <a:spLocks noChangeArrowheads="1"/>
          </p:cNvSpPr>
          <p:nvPr/>
        </p:nvSpPr>
        <p:spPr bwMode="auto">
          <a:xfrm>
            <a:off x="250825" y="5121275"/>
            <a:ext cx="4105275" cy="1187450"/>
          </a:xfrm>
          <a:prstGeom prst="rect">
            <a:avLst/>
          </a:prstGeom>
          <a:noFill/>
          <a:ln w="28575" algn="ctr">
            <a:noFill/>
            <a:miter lim="800000"/>
            <a:headEnd/>
            <a:tailEnd type="none" w="med" len="lg"/>
          </a:ln>
          <a:effectLst/>
        </p:spPr>
        <p:txBody>
          <a:bodyPr>
            <a:spAutoFit/>
          </a:bodyPr>
          <a:lstStyle/>
          <a:p>
            <a:pPr marL="266700" indent="-266700" algn="l">
              <a:buClr>
                <a:srgbClr val="008000"/>
              </a:buClr>
              <a:buSzPct val="75000"/>
              <a:buFont typeface="Wingdings" pitchFamily="2" charset="2"/>
              <a:buChar char="l"/>
            </a:pPr>
            <a:r>
              <a:rPr lang="zh-CN" altLang="en-US">
                <a:solidFill>
                  <a:srgbClr val="0000FF"/>
                </a:solidFill>
                <a:ea typeface="楷体_GB2312" pitchFamily="49" charset="-122"/>
              </a:rPr>
              <a:t>硬件代价极低</a:t>
            </a:r>
          </a:p>
          <a:p>
            <a:pPr marL="266700" indent="-266700" algn="l">
              <a:buClr>
                <a:srgbClr val="008000"/>
              </a:buClr>
              <a:buSzPct val="75000"/>
              <a:buFont typeface="Wingdings" pitchFamily="2" charset="2"/>
              <a:buChar char="l"/>
            </a:pPr>
            <a:r>
              <a:rPr lang="zh-CN" altLang="en-US">
                <a:solidFill>
                  <a:srgbClr val="0000FF"/>
                </a:solidFill>
                <a:ea typeface="楷体_GB2312" pitchFamily="49" charset="-122"/>
                <a:sym typeface="Symbol" pitchFamily="18" charset="2"/>
              </a:rPr>
              <a:t></a:t>
            </a:r>
            <a:r>
              <a:rPr lang="en-US" altLang="zh-CN">
                <a:solidFill>
                  <a:srgbClr val="0000FF"/>
                </a:solidFill>
                <a:ea typeface="楷体_GB2312" pitchFamily="49" charset="-122"/>
              </a:rPr>
              <a:t>PC</a:t>
            </a:r>
            <a:r>
              <a:rPr lang="zh-CN" altLang="en-US">
                <a:solidFill>
                  <a:srgbClr val="0000FF"/>
                </a:solidFill>
                <a:ea typeface="楷体_GB2312" pitchFamily="49" charset="-122"/>
              </a:rPr>
              <a:t>利用率高</a:t>
            </a:r>
          </a:p>
          <a:p>
            <a:pPr marL="266700" indent="-266700" algn="l">
              <a:buClr>
                <a:srgbClr val="008000"/>
              </a:buClr>
              <a:buSzPct val="75000"/>
              <a:buFont typeface="Wingdings" pitchFamily="2" charset="2"/>
              <a:buChar char="l"/>
            </a:pPr>
            <a:r>
              <a:rPr lang="zh-CN" altLang="en-US">
                <a:solidFill>
                  <a:srgbClr val="0000FF"/>
                </a:solidFill>
                <a:ea typeface="楷体_GB2312" pitchFamily="49" charset="-122"/>
              </a:rPr>
              <a:t>微指令长度被有效地缩短</a:t>
            </a: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fld id="{3AE6943F-9DB7-49EC-8464-54403F583BE1}" type="slidenum">
              <a:rPr lang="zh-CN" altLang="en-US"/>
              <a:pPr/>
              <a:t>73</a:t>
            </a:fld>
            <a:endParaRPr lang="en-US" altLang="zh-CN"/>
          </a:p>
        </p:txBody>
      </p:sp>
      <p:sp>
        <p:nvSpPr>
          <p:cNvPr id="1168386"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8432" name="Rectangle 48"/>
          <p:cNvSpPr>
            <a:spLocks noGrp="1" noChangeArrowheads="1"/>
          </p:cNvSpPr>
          <p:nvPr>
            <p:ph type="body" idx="1"/>
          </p:nvPr>
        </p:nvSpPr>
        <p:spPr>
          <a:xfrm>
            <a:off x="179388" y="620713"/>
            <a:ext cx="8785225" cy="576262"/>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3. </a:t>
            </a:r>
            <a:r>
              <a:rPr lang="zh-CN" altLang="en-US">
                <a:solidFill>
                  <a:srgbClr val="FF6600"/>
                </a:solidFill>
                <a:latin typeface="Arial" charset="0"/>
                <a:ea typeface="黑体" pitchFamily="2" charset="-122"/>
              </a:rPr>
              <a:t>可变格式</a:t>
            </a:r>
            <a:endParaRPr lang="en-US" altLang="zh-CN">
              <a:solidFill>
                <a:srgbClr val="FF6600"/>
              </a:solidFill>
              <a:latin typeface="Arial" charset="0"/>
              <a:ea typeface="黑体" pitchFamily="2" charset="-122"/>
            </a:endParaRPr>
          </a:p>
        </p:txBody>
      </p:sp>
      <p:sp>
        <p:nvSpPr>
          <p:cNvPr id="1168433" name="Rectangle 49"/>
          <p:cNvSpPr>
            <a:spLocks noChangeArrowheads="1"/>
          </p:cNvSpPr>
          <p:nvPr/>
        </p:nvSpPr>
        <p:spPr bwMode="auto">
          <a:xfrm>
            <a:off x="457200" y="1125538"/>
            <a:ext cx="8578850" cy="5616575"/>
          </a:xfrm>
          <a:prstGeom prst="rect">
            <a:avLst/>
          </a:prstGeom>
          <a:noFill/>
          <a:ln w="9525">
            <a:noFill/>
            <a:miter lim="800000"/>
            <a:headEnd/>
            <a:tailEnd/>
          </a:ln>
          <a:effectLst/>
        </p:spPr>
        <p:txBody>
          <a:bodyPr/>
          <a:lstStyle/>
          <a:p>
            <a:pPr marL="266700" indent="-266700" algn="l">
              <a:spcBef>
                <a:spcPct val="10000"/>
              </a:spcBef>
              <a:buClr>
                <a:schemeClr val="bg2"/>
              </a:buClr>
              <a:buSzPct val="75000"/>
              <a:buFont typeface="Wingdings" pitchFamily="2" charset="2"/>
              <a:buChar char="n"/>
            </a:pPr>
            <a:r>
              <a:rPr lang="zh-CN" altLang="en-US" sz="2800">
                <a:ea typeface="楷体_GB2312" pitchFamily="49" charset="-122"/>
              </a:rPr>
              <a:t>使任何微指令执行时不存在无用信息：让微指令在顺序执行时只提供控制信号的产生，需要分支时再提供跳转地址。</a:t>
            </a:r>
            <a:r>
              <a:rPr lang="zh-CN" altLang="en-US" sz="2800">
                <a:latin typeface="宋体" pitchFamily="2" charset="-122"/>
              </a:rPr>
              <a:t>→ </a:t>
            </a:r>
            <a:r>
              <a:rPr lang="zh-CN" altLang="en-US" sz="2800">
                <a:solidFill>
                  <a:srgbClr val="CC3300"/>
                </a:solidFill>
                <a:ea typeface="楷体_GB2312" pitchFamily="49" charset="-122"/>
              </a:rPr>
              <a:t>可变格式</a:t>
            </a:r>
            <a:r>
              <a:rPr lang="zh-CN" altLang="en-US" sz="2800">
                <a:ea typeface="楷体_GB2312" pitchFamily="49" charset="-122"/>
              </a:rPr>
              <a:t>微指令</a:t>
            </a:r>
          </a:p>
          <a:p>
            <a:pPr marL="266700" indent="-266700" algn="l">
              <a:spcBef>
                <a:spcPct val="10000"/>
              </a:spcBef>
              <a:buClr>
                <a:schemeClr val="bg2"/>
              </a:buClr>
              <a:buSzPct val="75000"/>
              <a:buFont typeface="Wingdings" pitchFamily="2" charset="2"/>
              <a:buChar char="n"/>
            </a:pPr>
            <a:r>
              <a:rPr lang="zh-CN" altLang="en-US" sz="2800">
                <a:ea typeface="楷体_GB2312" pitchFamily="49" charset="-122"/>
              </a:rPr>
              <a:t>两种微指令格式</a:t>
            </a:r>
          </a:p>
          <a:p>
            <a:pPr marL="812800" lvl="1" indent="-366713" algn="l">
              <a:spcBef>
                <a:spcPct val="10000"/>
              </a:spcBef>
              <a:buClr>
                <a:srgbClr val="006600"/>
              </a:buClr>
              <a:buSzPct val="75000"/>
              <a:buFont typeface="Wingdings" pitchFamily="2" charset="2"/>
              <a:buChar char="l"/>
            </a:pPr>
            <a:r>
              <a:rPr lang="zh-CN" altLang="en-US" sz="2800">
                <a:ea typeface="楷体_GB2312" pitchFamily="49" charset="-122"/>
              </a:rPr>
              <a:t>控制微指令</a:t>
            </a:r>
            <a:br>
              <a:rPr lang="zh-CN" altLang="en-US" sz="2800">
                <a:ea typeface="楷体_GB2312" pitchFamily="49" charset="-122"/>
              </a:rPr>
            </a:br>
            <a:r>
              <a:rPr lang="en-US" altLang="zh-CN" sz="2800">
                <a:ea typeface="楷体_GB2312" pitchFamily="49" charset="-122"/>
              </a:rPr>
              <a:t>S</a:t>
            </a:r>
            <a:r>
              <a:rPr lang="zh-CN" altLang="en-US" sz="2800">
                <a:ea typeface="楷体_GB2312" pitchFamily="49" charset="-122"/>
              </a:rPr>
              <a:t>＝</a:t>
            </a:r>
            <a:r>
              <a:rPr lang="en-US" altLang="zh-CN" sz="2800">
                <a:ea typeface="楷体_GB2312" pitchFamily="49" charset="-122"/>
              </a:rPr>
              <a:t>0</a:t>
            </a:r>
          </a:p>
          <a:p>
            <a:pPr marL="812800" lvl="1" indent="-366713" algn="l">
              <a:spcBef>
                <a:spcPct val="10000"/>
              </a:spcBef>
              <a:buClr>
                <a:srgbClr val="006600"/>
              </a:buClr>
              <a:buSzPct val="75000"/>
              <a:buFont typeface="Wingdings" pitchFamily="2" charset="2"/>
              <a:buChar char="l"/>
            </a:pPr>
            <a:r>
              <a:rPr lang="zh-CN" altLang="en-US" sz="2800">
                <a:ea typeface="楷体_GB2312" pitchFamily="49" charset="-122"/>
              </a:rPr>
              <a:t>转移微指令</a:t>
            </a:r>
            <a:br>
              <a:rPr lang="zh-CN" altLang="en-US" sz="2800">
                <a:ea typeface="楷体_GB2312" pitchFamily="49" charset="-122"/>
              </a:rPr>
            </a:br>
            <a:r>
              <a:rPr lang="en-US" altLang="zh-CN" sz="2800">
                <a:ea typeface="楷体_GB2312" pitchFamily="49" charset="-122"/>
              </a:rPr>
              <a:t>S</a:t>
            </a:r>
            <a:r>
              <a:rPr lang="zh-CN" altLang="en-US" sz="2800">
                <a:ea typeface="楷体_GB2312" pitchFamily="49" charset="-122"/>
              </a:rPr>
              <a:t>＝</a:t>
            </a:r>
            <a:r>
              <a:rPr lang="en-US" altLang="zh-CN" sz="2800">
                <a:ea typeface="楷体_GB2312" pitchFamily="49" charset="-122"/>
              </a:rPr>
              <a:t>1</a:t>
            </a:r>
          </a:p>
          <a:p>
            <a:pPr marL="266700" indent="-266700" algn="l">
              <a:spcBef>
                <a:spcPct val="10000"/>
              </a:spcBef>
              <a:buClr>
                <a:schemeClr val="bg2"/>
              </a:buClr>
              <a:buSzPct val="75000"/>
              <a:buFont typeface="Wingdings" pitchFamily="2" charset="2"/>
              <a:buChar char="n"/>
            </a:pPr>
            <a:r>
              <a:rPr lang="zh-CN" altLang="en-US" sz="2800">
                <a:ea typeface="楷体_GB2312" pitchFamily="49" charset="-122"/>
              </a:rPr>
              <a:t>控制存储器存储单元的位数</a:t>
            </a:r>
            <a:r>
              <a:rPr lang="en-US" altLang="zh-CN" sz="2800">
                <a:ea typeface="楷体_GB2312" pitchFamily="49" charset="-122"/>
              </a:rPr>
              <a:t>L</a:t>
            </a:r>
            <a:r>
              <a:rPr lang="zh-CN" altLang="en-US" sz="2800">
                <a:ea typeface="楷体_GB2312" pitchFamily="49" charset="-122"/>
              </a:rPr>
              <a:t>应设计为：</a:t>
            </a:r>
            <a:br>
              <a:rPr lang="zh-CN" altLang="en-US" sz="2800">
                <a:ea typeface="楷体_GB2312" pitchFamily="49" charset="-122"/>
              </a:rPr>
            </a:br>
            <a:r>
              <a:rPr lang="en-US" altLang="zh-CN" sz="2800">
                <a:ea typeface="楷体_GB2312" pitchFamily="49" charset="-122"/>
              </a:rPr>
              <a:t>L</a:t>
            </a:r>
            <a:r>
              <a:rPr lang="zh-CN" altLang="en-US" sz="2800">
                <a:ea typeface="楷体_GB2312" pitchFamily="49" charset="-122"/>
              </a:rPr>
              <a:t>＝</a:t>
            </a:r>
            <a:r>
              <a:rPr lang="en-US" altLang="zh-CN" sz="2800">
                <a:ea typeface="楷体_GB2312" pitchFamily="49" charset="-122"/>
              </a:rPr>
              <a:t>max{Lc</a:t>
            </a:r>
            <a:r>
              <a:rPr lang="zh-CN" altLang="en-US" sz="2800">
                <a:ea typeface="楷体_GB2312" pitchFamily="49" charset="-122"/>
              </a:rPr>
              <a:t>，</a:t>
            </a:r>
            <a:r>
              <a:rPr lang="en-US" altLang="zh-CN" sz="2800">
                <a:ea typeface="楷体_GB2312" pitchFamily="49" charset="-122"/>
              </a:rPr>
              <a:t>Lj}</a:t>
            </a:r>
            <a:r>
              <a:rPr lang="zh-CN" altLang="en-US" sz="2800">
                <a:ea typeface="楷体_GB2312" pitchFamily="49" charset="-122"/>
              </a:rPr>
              <a:t/>
            </a:r>
            <a:br>
              <a:rPr lang="zh-CN" altLang="en-US" sz="2800">
                <a:ea typeface="楷体_GB2312" pitchFamily="49" charset="-122"/>
              </a:rPr>
            </a:br>
            <a:r>
              <a:rPr lang="en-US" altLang="zh-CN" sz="2800">
                <a:ea typeface="楷体_GB2312" pitchFamily="49" charset="-122"/>
              </a:rPr>
              <a:t>Lc </a:t>
            </a:r>
            <a:r>
              <a:rPr lang="zh-CN" altLang="en-US" sz="2800">
                <a:ea typeface="楷体_GB2312" pitchFamily="49" charset="-122"/>
              </a:rPr>
              <a:t>＝控制微指令长度，</a:t>
            </a:r>
            <a:r>
              <a:rPr lang="en-US" altLang="zh-CN" sz="2800">
                <a:ea typeface="楷体_GB2312" pitchFamily="49" charset="-122"/>
              </a:rPr>
              <a:t>Lj</a:t>
            </a:r>
            <a:r>
              <a:rPr lang="zh-CN" altLang="en-US" sz="2800">
                <a:ea typeface="楷体_GB2312" pitchFamily="49" charset="-122"/>
              </a:rPr>
              <a:t>＝转移微指令长度</a:t>
            </a:r>
            <a:endParaRPr lang="en-US" altLang="zh-CN" sz="2800">
              <a:ea typeface="楷体_GB2312" pitchFamily="49" charset="-122"/>
            </a:endParaRPr>
          </a:p>
        </p:txBody>
      </p:sp>
      <p:graphicFrame>
        <p:nvGraphicFramePr>
          <p:cNvPr id="1168453" name="Group 69"/>
          <p:cNvGraphicFramePr>
            <a:graphicFrameLocks noGrp="1"/>
          </p:cNvGraphicFramePr>
          <p:nvPr/>
        </p:nvGraphicFramePr>
        <p:xfrm>
          <a:off x="3563938" y="3284538"/>
          <a:ext cx="4800600" cy="457200"/>
        </p:xfrm>
        <a:graphic>
          <a:graphicData uri="http://schemas.openxmlformats.org/drawingml/2006/table">
            <a:tbl>
              <a:tblPr/>
              <a:tblGrid>
                <a:gridCol w="1079500">
                  <a:extLst>
                    <a:ext uri="{9D8B030D-6E8A-4147-A177-3AD203B41FA5}">
                      <a16:colId xmlns:a16="http://schemas.microsoft.com/office/drawing/2014/main" val="20000"/>
                    </a:ext>
                  </a:extLst>
                </a:gridCol>
                <a:gridCol w="3721100">
                  <a:extLst>
                    <a:ext uri="{9D8B030D-6E8A-4147-A177-3AD203B41FA5}">
                      <a16:colId xmlns:a16="http://schemas.microsoft.com/office/drawing/2014/main" val="20001"/>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标识</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S</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控制域</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68465" name="Group 81"/>
          <p:cNvGraphicFramePr>
            <a:graphicFrameLocks noGrp="1"/>
          </p:cNvGraphicFramePr>
          <p:nvPr/>
        </p:nvGraphicFramePr>
        <p:xfrm>
          <a:off x="3563938" y="4148138"/>
          <a:ext cx="4800600" cy="457200"/>
        </p:xfrm>
        <a:graphic>
          <a:graphicData uri="http://schemas.openxmlformats.org/drawingml/2006/table">
            <a:tbl>
              <a:tblPr/>
              <a:tblGrid>
                <a:gridCol w="1079500">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920875">
                  <a:extLst>
                    <a:ext uri="{9D8B030D-6E8A-4147-A177-3AD203B41FA5}">
                      <a16:colId xmlns:a16="http://schemas.microsoft.com/office/drawing/2014/main" val="20002"/>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标识</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S</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分支控制</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ysDash"/>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地址字段</a:t>
                      </a:r>
                    </a:p>
                  </a:txBody>
                  <a:tcPr anchor="ctr" horzOverflow="overflow">
                    <a:lnL w="28575" cap="flat" cmpd="sng" algn="ctr">
                      <a:solidFill>
                        <a:schemeClr val="tx1"/>
                      </a:solidFill>
                      <a:prstDash val="sysDash"/>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fld id="{E2AE85F9-4B62-435D-9806-ED0933AA8012}" type="slidenum">
              <a:rPr lang="zh-CN" altLang="en-US"/>
              <a:pPr/>
              <a:t>74</a:t>
            </a:fld>
            <a:endParaRPr lang="en-US" altLang="zh-CN"/>
          </a:p>
        </p:txBody>
      </p:sp>
      <p:sp>
        <p:nvSpPr>
          <p:cNvPr id="1167362"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7363" name="Text Box 3"/>
          <p:cNvSpPr txBox="1">
            <a:spLocks noChangeAspect="1" noChangeArrowheads="1"/>
          </p:cNvSpPr>
          <p:nvPr/>
        </p:nvSpPr>
        <p:spPr bwMode="auto">
          <a:xfrm>
            <a:off x="1187450" y="5949950"/>
            <a:ext cx="5329238" cy="792163"/>
          </a:xfrm>
          <a:prstGeom prst="rect">
            <a:avLst/>
          </a:prstGeom>
          <a:solidFill>
            <a:srgbClr val="FFFFFF"/>
          </a:solidFill>
          <a:ln w="9525">
            <a:noFill/>
            <a:miter lim="800000"/>
            <a:headEnd/>
            <a:tailEnd/>
          </a:ln>
        </p:spPr>
        <p:txBody>
          <a:bodyPr wrap="none" lIns="0" tIns="0" rIns="0" bIns="0" anchor="ctr"/>
          <a:lstStyle/>
          <a:p>
            <a:pPr>
              <a:lnSpc>
                <a:spcPct val="96000"/>
              </a:lnSpc>
            </a:pPr>
            <a:r>
              <a:rPr lang="zh-CN" altLang="en-US">
                <a:solidFill>
                  <a:schemeClr val="bg2"/>
                </a:solidFill>
                <a:ea typeface="楷体_GB2312" pitchFamily="49" charset="-122"/>
              </a:rPr>
              <a:t>图</a:t>
            </a:r>
            <a:r>
              <a:rPr lang="en-US" altLang="zh-CN">
                <a:solidFill>
                  <a:schemeClr val="bg2"/>
                </a:solidFill>
                <a:ea typeface="楷体_GB2312" pitchFamily="49" charset="-122"/>
              </a:rPr>
              <a:t>6.14  </a:t>
            </a:r>
            <a:r>
              <a:rPr lang="zh-CN" altLang="en-US">
                <a:solidFill>
                  <a:schemeClr val="bg2"/>
                </a:solidFill>
                <a:ea typeface="楷体_GB2312" pitchFamily="49" charset="-122"/>
              </a:rPr>
              <a:t>可变格式的分支控制逻辑</a:t>
            </a:r>
            <a:br>
              <a:rPr lang="zh-CN" altLang="en-US">
                <a:solidFill>
                  <a:schemeClr val="bg2"/>
                </a:solidFill>
                <a:ea typeface="楷体_GB2312" pitchFamily="49" charset="-122"/>
              </a:rPr>
            </a:br>
            <a:r>
              <a:rPr lang="zh-CN" altLang="en-US">
                <a:solidFill>
                  <a:schemeClr val="bg2"/>
                </a:solidFill>
                <a:ea typeface="楷体_GB2312" pitchFamily="49" charset="-122"/>
              </a:rPr>
              <a:t>（设</a:t>
            </a:r>
            <a:r>
              <a:rPr lang="en-US" altLang="zh-CN">
                <a:solidFill>
                  <a:schemeClr val="bg2"/>
                </a:solidFill>
                <a:ea typeface="楷体_GB2312" pitchFamily="49" charset="-122"/>
              </a:rPr>
              <a:t>S=0</a:t>
            </a:r>
            <a:r>
              <a:rPr lang="zh-CN" altLang="en-US">
                <a:solidFill>
                  <a:schemeClr val="bg2"/>
                </a:solidFill>
                <a:ea typeface="楷体_GB2312" pitchFamily="49" charset="-122"/>
              </a:rPr>
              <a:t>，控制指令；</a:t>
            </a:r>
            <a:r>
              <a:rPr lang="en-US" altLang="zh-CN">
                <a:solidFill>
                  <a:schemeClr val="bg2"/>
                </a:solidFill>
                <a:ea typeface="楷体_GB2312" pitchFamily="49" charset="-122"/>
              </a:rPr>
              <a:t>S=1</a:t>
            </a:r>
            <a:r>
              <a:rPr lang="zh-CN" altLang="en-US">
                <a:solidFill>
                  <a:schemeClr val="bg2"/>
                </a:solidFill>
                <a:ea typeface="楷体_GB2312" pitchFamily="49" charset="-122"/>
              </a:rPr>
              <a:t>，跳转指令）</a:t>
            </a:r>
          </a:p>
        </p:txBody>
      </p:sp>
      <p:sp>
        <p:nvSpPr>
          <p:cNvPr id="1167364" name="Text Box 4"/>
          <p:cNvSpPr txBox="1">
            <a:spLocks noChangeAspect="1" noChangeArrowheads="1"/>
          </p:cNvSpPr>
          <p:nvPr/>
        </p:nvSpPr>
        <p:spPr bwMode="auto">
          <a:xfrm>
            <a:off x="3521075" y="4608513"/>
            <a:ext cx="836613" cy="252412"/>
          </a:xfrm>
          <a:prstGeom prst="rect">
            <a:avLst/>
          </a:prstGeom>
          <a:noFill/>
          <a:ln w="9525">
            <a:noFill/>
            <a:miter lim="800000"/>
            <a:headEnd/>
            <a:tailEnd/>
          </a:ln>
        </p:spPr>
        <p:txBody>
          <a:bodyPr wrap="none" lIns="0" tIns="0" rIns="0" bIns="0" anchor="ctr"/>
          <a:lstStyle/>
          <a:p>
            <a:pPr>
              <a:lnSpc>
                <a:spcPct val="96000"/>
              </a:lnSpc>
            </a:pPr>
            <a:r>
              <a:rPr lang="en-US" altLang="zh-CN" sz="2000">
                <a:ea typeface="楷体_GB2312" pitchFamily="49" charset="-122"/>
              </a:rPr>
              <a:t>S=1</a:t>
            </a:r>
          </a:p>
        </p:txBody>
      </p:sp>
      <p:sp>
        <p:nvSpPr>
          <p:cNvPr id="1167365" name="Line 5"/>
          <p:cNvSpPr>
            <a:spLocks noChangeAspect="1" noChangeShapeType="1"/>
          </p:cNvSpPr>
          <p:nvPr/>
        </p:nvSpPr>
        <p:spPr bwMode="auto">
          <a:xfrm>
            <a:off x="6951663" y="6553200"/>
            <a:ext cx="452437" cy="0"/>
          </a:xfrm>
          <a:prstGeom prst="line">
            <a:avLst/>
          </a:prstGeom>
          <a:noFill/>
          <a:ln w="38100">
            <a:solidFill>
              <a:srgbClr val="000000"/>
            </a:solidFill>
            <a:prstDash val="sysDot"/>
            <a:round/>
            <a:headEnd/>
            <a:tailEnd/>
          </a:ln>
        </p:spPr>
        <p:txBody>
          <a:bodyPr anchor="ctr"/>
          <a:lstStyle/>
          <a:p>
            <a:endParaRPr lang="zh-CN" altLang="en-US"/>
          </a:p>
        </p:txBody>
      </p:sp>
      <p:sp>
        <p:nvSpPr>
          <p:cNvPr id="1167366" name="Text Box 6"/>
          <p:cNvSpPr txBox="1">
            <a:spLocks noChangeAspect="1" noChangeArrowheads="1"/>
          </p:cNvSpPr>
          <p:nvPr/>
        </p:nvSpPr>
        <p:spPr bwMode="auto">
          <a:xfrm>
            <a:off x="6086475" y="3306763"/>
            <a:ext cx="2159000" cy="798512"/>
          </a:xfrm>
          <a:prstGeom prst="rect">
            <a:avLst/>
          </a:prstGeom>
          <a:solidFill>
            <a:srgbClr val="CCECFF"/>
          </a:solidFill>
          <a:ln w="28575" algn="ctr">
            <a:solidFill>
              <a:srgbClr val="000000"/>
            </a:solidFill>
            <a:miter lim="800000"/>
            <a:headEnd/>
            <a:tailEnd/>
          </a:ln>
          <a:effectLst/>
        </p:spPr>
        <p:txBody>
          <a:bodyPr wrap="none" lIns="0" rIns="0" anchor="ctr"/>
          <a:lstStyle/>
          <a:p>
            <a:r>
              <a:rPr lang="en-US" altLang="zh-CN" sz="2000">
                <a:ea typeface="楷体_GB2312" pitchFamily="49" charset="-122"/>
              </a:rPr>
              <a:t>CM</a:t>
            </a:r>
          </a:p>
        </p:txBody>
      </p:sp>
      <p:sp>
        <p:nvSpPr>
          <p:cNvPr id="1167367" name="Text Box 7"/>
          <p:cNvSpPr txBox="1">
            <a:spLocks noChangeAspect="1" noChangeArrowheads="1"/>
          </p:cNvSpPr>
          <p:nvPr/>
        </p:nvSpPr>
        <p:spPr bwMode="auto">
          <a:xfrm>
            <a:off x="6373813" y="2665413"/>
            <a:ext cx="1582737" cy="360362"/>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sym typeface="Symbol" pitchFamily="18" charset="2"/>
              </a:rPr>
              <a:t></a:t>
            </a:r>
            <a:r>
              <a:rPr lang="en-US" altLang="zh-CN" sz="2000">
                <a:ea typeface="楷体_GB2312" pitchFamily="49" charset="-122"/>
              </a:rPr>
              <a:t>PC</a:t>
            </a:r>
          </a:p>
        </p:txBody>
      </p:sp>
      <p:sp>
        <p:nvSpPr>
          <p:cNvPr id="1167369" name="Text Box 9"/>
          <p:cNvSpPr txBox="1">
            <a:spLocks noChangeAspect="1" noChangeArrowheads="1"/>
          </p:cNvSpPr>
          <p:nvPr/>
        </p:nvSpPr>
        <p:spPr bwMode="auto">
          <a:xfrm>
            <a:off x="6373813" y="4392613"/>
            <a:ext cx="1871662" cy="360362"/>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控制域</a:t>
            </a:r>
            <a:r>
              <a:rPr lang="en-US" altLang="zh-CN" sz="2000">
                <a:ea typeface="楷体_GB2312" pitchFamily="49" charset="-122"/>
              </a:rPr>
              <a:t>/</a:t>
            </a:r>
            <a:r>
              <a:rPr lang="zh-CN" altLang="en-US" sz="2000">
                <a:ea typeface="楷体_GB2312" pitchFamily="49" charset="-122"/>
              </a:rPr>
              <a:t>地址域</a:t>
            </a:r>
            <a:endParaRPr lang="en-US" altLang="zh-CN" sz="2000">
              <a:ea typeface="楷体_GB2312" pitchFamily="49" charset="-122"/>
            </a:endParaRPr>
          </a:p>
        </p:txBody>
      </p:sp>
      <p:sp>
        <p:nvSpPr>
          <p:cNvPr id="1167370" name="Text Box 10"/>
          <p:cNvSpPr txBox="1">
            <a:spLocks noChangeAspect="1" noChangeArrowheads="1"/>
          </p:cNvSpPr>
          <p:nvPr/>
        </p:nvSpPr>
        <p:spPr bwMode="auto">
          <a:xfrm>
            <a:off x="6084888" y="4392613"/>
            <a:ext cx="288925" cy="360362"/>
          </a:xfrm>
          <a:prstGeom prst="rect">
            <a:avLst/>
          </a:prstGeom>
          <a:solidFill>
            <a:srgbClr val="FFCCFF"/>
          </a:solidFill>
          <a:ln w="28575">
            <a:solidFill>
              <a:srgbClr val="000000"/>
            </a:solidFill>
            <a:miter lim="800000"/>
            <a:headEnd/>
            <a:tailEnd/>
          </a:ln>
        </p:spPr>
        <p:txBody>
          <a:bodyPr wrap="none" lIns="0" rIns="0" anchor="ctr"/>
          <a:lstStyle/>
          <a:p>
            <a:r>
              <a:rPr lang="en-US" altLang="zh-CN" sz="2000">
                <a:ea typeface="楷体_GB2312" pitchFamily="49" charset="-122"/>
              </a:rPr>
              <a:t>S</a:t>
            </a:r>
          </a:p>
        </p:txBody>
      </p:sp>
      <p:sp>
        <p:nvSpPr>
          <p:cNvPr id="1167371" name="Text Box 11"/>
          <p:cNvSpPr txBox="1">
            <a:spLocks noChangeAspect="1" noChangeArrowheads="1"/>
          </p:cNvSpPr>
          <p:nvPr/>
        </p:nvSpPr>
        <p:spPr bwMode="auto">
          <a:xfrm>
            <a:off x="5510213" y="4392613"/>
            <a:ext cx="604837" cy="360362"/>
          </a:xfrm>
          <a:prstGeom prst="rect">
            <a:avLst/>
          </a:prstGeom>
          <a:noFill/>
          <a:ln w="9525">
            <a:noFill/>
            <a:miter lim="800000"/>
            <a:headEnd/>
            <a:tailEnd/>
          </a:ln>
        </p:spPr>
        <p:txBody>
          <a:bodyPr wrap="none" lIns="0" tIns="0" rIns="0" bIns="0" anchor="ctr"/>
          <a:lstStyle/>
          <a:p>
            <a:pPr>
              <a:spcBef>
                <a:spcPts val="463"/>
              </a:spcBef>
            </a:pPr>
            <a:r>
              <a:rPr lang="zh-CN" altLang="en-US" sz="2000">
                <a:ea typeface="楷体_GB2312" pitchFamily="49" charset="-122"/>
                <a:sym typeface="Symbol" pitchFamily="18" charset="2"/>
              </a:rPr>
              <a:t></a:t>
            </a:r>
            <a:r>
              <a:rPr lang="en-US" altLang="zh-CN" sz="2000">
                <a:ea typeface="楷体_GB2312" pitchFamily="49" charset="-122"/>
              </a:rPr>
              <a:t>IR</a:t>
            </a:r>
          </a:p>
        </p:txBody>
      </p:sp>
      <p:grpSp>
        <p:nvGrpSpPr>
          <p:cNvPr id="1167404" name="Group 44"/>
          <p:cNvGrpSpPr>
            <a:grpSpLocks/>
          </p:cNvGrpSpPr>
          <p:nvPr/>
        </p:nvGrpSpPr>
        <p:grpSpPr bwMode="auto">
          <a:xfrm>
            <a:off x="6878638" y="6346825"/>
            <a:ext cx="576262" cy="395288"/>
            <a:chOff x="3969" y="4071"/>
            <a:chExt cx="363" cy="317"/>
          </a:xfrm>
        </p:grpSpPr>
        <p:sp>
          <p:nvSpPr>
            <p:cNvPr id="1167372" name="Line 12"/>
            <p:cNvSpPr>
              <a:spLocks noChangeAspect="1" noChangeShapeType="1"/>
            </p:cNvSpPr>
            <p:nvPr/>
          </p:nvSpPr>
          <p:spPr bwMode="auto">
            <a:xfrm>
              <a:off x="3969" y="4071"/>
              <a:ext cx="0" cy="31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7373" name="Line 13"/>
            <p:cNvSpPr>
              <a:spLocks noChangeAspect="1" noChangeShapeType="1"/>
            </p:cNvSpPr>
            <p:nvPr/>
          </p:nvSpPr>
          <p:spPr bwMode="auto">
            <a:xfrm>
              <a:off x="4332" y="4071"/>
              <a:ext cx="0" cy="317"/>
            </a:xfrm>
            <a:prstGeom prst="line">
              <a:avLst/>
            </a:prstGeom>
            <a:noFill/>
            <a:ln w="28575">
              <a:solidFill>
                <a:srgbClr val="000000"/>
              </a:solidFill>
              <a:round/>
              <a:headEnd/>
              <a:tailEnd type="triangle" w="med" len="lg"/>
            </a:ln>
            <a:effectLst/>
          </p:spPr>
          <p:txBody>
            <a:bodyPr anchor="ctr"/>
            <a:lstStyle/>
            <a:p>
              <a:endParaRPr lang="zh-CN" altLang="en-US"/>
            </a:p>
          </p:txBody>
        </p:sp>
      </p:grpSp>
      <p:sp>
        <p:nvSpPr>
          <p:cNvPr id="1167374" name="Text Box 14"/>
          <p:cNvSpPr txBox="1">
            <a:spLocks noChangeAspect="1" noChangeArrowheads="1"/>
          </p:cNvSpPr>
          <p:nvPr/>
        </p:nvSpPr>
        <p:spPr bwMode="auto">
          <a:xfrm>
            <a:off x="3041650" y="2014538"/>
            <a:ext cx="733425" cy="671512"/>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ea typeface="楷体_GB2312" pitchFamily="49" charset="-122"/>
              </a:rPr>
              <a:t>分支逻辑</a:t>
            </a:r>
          </a:p>
        </p:txBody>
      </p:sp>
      <p:sp>
        <p:nvSpPr>
          <p:cNvPr id="1167375" name="Text Box 15"/>
          <p:cNvSpPr txBox="1">
            <a:spLocks noChangeAspect="1" noChangeArrowheads="1"/>
          </p:cNvSpPr>
          <p:nvPr/>
        </p:nvSpPr>
        <p:spPr bwMode="auto">
          <a:xfrm>
            <a:off x="4613275" y="2014538"/>
            <a:ext cx="1466850" cy="671512"/>
          </a:xfrm>
          <a:prstGeom prst="rect">
            <a:avLst/>
          </a:prstGeom>
          <a:solidFill>
            <a:srgbClr val="FFFF99"/>
          </a:solidFill>
          <a:ln w="28575" algn="ctr">
            <a:solidFill>
              <a:srgbClr val="000000"/>
            </a:solidFill>
            <a:miter lim="800000"/>
            <a:headEnd/>
            <a:tailEnd/>
          </a:ln>
          <a:effectLst/>
        </p:spPr>
        <p:txBody>
          <a:bodyPr wrap="none" lIns="0" rIns="0" anchor="ctr"/>
          <a:lstStyle/>
          <a:p>
            <a:r>
              <a:rPr lang="zh-CN" altLang="en-US" sz="2000">
                <a:ea typeface="楷体_GB2312" pitchFamily="49" charset="-122"/>
              </a:rPr>
              <a:t>多路选择器</a:t>
            </a:r>
          </a:p>
        </p:txBody>
      </p:sp>
      <p:sp>
        <p:nvSpPr>
          <p:cNvPr id="1167377" name="Line 17"/>
          <p:cNvSpPr>
            <a:spLocks noChangeAspect="1" noChangeShapeType="1"/>
          </p:cNvSpPr>
          <p:nvPr/>
        </p:nvSpPr>
        <p:spPr bwMode="auto">
          <a:xfrm rot="5400000">
            <a:off x="6630194" y="1801019"/>
            <a:ext cx="0" cy="1100138"/>
          </a:xfrm>
          <a:prstGeom prst="line">
            <a:avLst/>
          </a:prstGeom>
          <a:noFill/>
          <a:ln w="57150">
            <a:solidFill>
              <a:srgbClr val="000000"/>
            </a:solidFill>
            <a:round/>
            <a:headEnd/>
            <a:tailEnd/>
          </a:ln>
        </p:spPr>
        <p:txBody>
          <a:bodyPr anchor="ctr"/>
          <a:lstStyle/>
          <a:p>
            <a:endParaRPr lang="zh-CN" altLang="en-US"/>
          </a:p>
        </p:txBody>
      </p:sp>
      <p:sp>
        <p:nvSpPr>
          <p:cNvPr id="1167378" name="Line 18"/>
          <p:cNvSpPr>
            <a:spLocks noChangeAspect="1" noChangeShapeType="1"/>
          </p:cNvSpPr>
          <p:nvPr/>
        </p:nvSpPr>
        <p:spPr bwMode="auto">
          <a:xfrm flipV="1">
            <a:off x="5164138" y="2686050"/>
            <a:ext cx="0" cy="2355850"/>
          </a:xfrm>
          <a:prstGeom prst="line">
            <a:avLst/>
          </a:prstGeom>
          <a:noFill/>
          <a:ln w="57150">
            <a:solidFill>
              <a:srgbClr val="000000"/>
            </a:solidFill>
            <a:round/>
            <a:headEnd/>
            <a:tailEnd type="triangle" w="med" len="med"/>
          </a:ln>
        </p:spPr>
        <p:txBody>
          <a:bodyPr anchor="ctr"/>
          <a:lstStyle/>
          <a:p>
            <a:endParaRPr lang="zh-CN" altLang="en-US"/>
          </a:p>
        </p:txBody>
      </p:sp>
      <p:sp>
        <p:nvSpPr>
          <p:cNvPr id="1167379" name="Line 19"/>
          <p:cNvSpPr>
            <a:spLocks noChangeAspect="1" noChangeShapeType="1"/>
          </p:cNvSpPr>
          <p:nvPr/>
        </p:nvSpPr>
        <p:spPr bwMode="auto">
          <a:xfrm>
            <a:off x="6229350" y="4752975"/>
            <a:ext cx="0" cy="768350"/>
          </a:xfrm>
          <a:prstGeom prst="line">
            <a:avLst/>
          </a:prstGeom>
          <a:noFill/>
          <a:ln w="28575">
            <a:solidFill>
              <a:srgbClr val="000000"/>
            </a:solidFill>
            <a:round/>
            <a:headEnd/>
            <a:tailEnd/>
          </a:ln>
        </p:spPr>
        <p:txBody>
          <a:bodyPr anchor="ctr"/>
          <a:lstStyle/>
          <a:p>
            <a:endParaRPr lang="zh-CN" altLang="en-US"/>
          </a:p>
        </p:txBody>
      </p:sp>
      <p:sp>
        <p:nvSpPr>
          <p:cNvPr id="1167380" name="Line 20"/>
          <p:cNvSpPr>
            <a:spLocks noChangeAspect="1" noChangeShapeType="1"/>
          </p:cNvSpPr>
          <p:nvPr/>
        </p:nvSpPr>
        <p:spPr bwMode="auto">
          <a:xfrm flipH="1">
            <a:off x="3565525" y="4897438"/>
            <a:ext cx="2663825" cy="0"/>
          </a:xfrm>
          <a:prstGeom prst="line">
            <a:avLst/>
          </a:prstGeom>
          <a:noFill/>
          <a:ln w="28575">
            <a:solidFill>
              <a:srgbClr val="000000"/>
            </a:solidFill>
            <a:round/>
            <a:headEnd/>
            <a:tailEnd/>
          </a:ln>
        </p:spPr>
        <p:txBody>
          <a:bodyPr anchor="ctr"/>
          <a:lstStyle/>
          <a:p>
            <a:endParaRPr lang="zh-CN" altLang="en-US"/>
          </a:p>
        </p:txBody>
      </p:sp>
      <p:sp>
        <p:nvSpPr>
          <p:cNvPr id="1167381" name="Line 21"/>
          <p:cNvSpPr>
            <a:spLocks noChangeAspect="1" noChangeShapeType="1"/>
          </p:cNvSpPr>
          <p:nvPr/>
        </p:nvSpPr>
        <p:spPr bwMode="auto">
          <a:xfrm flipV="1">
            <a:off x="3565525" y="2686050"/>
            <a:ext cx="0" cy="2211388"/>
          </a:xfrm>
          <a:prstGeom prst="line">
            <a:avLst/>
          </a:prstGeom>
          <a:noFill/>
          <a:ln w="28575">
            <a:solidFill>
              <a:srgbClr val="000000"/>
            </a:solidFill>
            <a:round/>
            <a:headEnd/>
            <a:tailEnd type="triangle" w="med" len="lg"/>
          </a:ln>
        </p:spPr>
        <p:txBody>
          <a:bodyPr anchor="ctr"/>
          <a:lstStyle/>
          <a:p>
            <a:endParaRPr lang="zh-CN" altLang="en-US"/>
          </a:p>
        </p:txBody>
      </p:sp>
      <p:sp>
        <p:nvSpPr>
          <p:cNvPr id="1167382" name="Line 22"/>
          <p:cNvSpPr>
            <a:spLocks noChangeAspect="1" noChangeShapeType="1"/>
          </p:cNvSpPr>
          <p:nvPr/>
        </p:nvSpPr>
        <p:spPr bwMode="auto">
          <a:xfrm flipH="1">
            <a:off x="2486025" y="5041900"/>
            <a:ext cx="4679950" cy="0"/>
          </a:xfrm>
          <a:prstGeom prst="line">
            <a:avLst/>
          </a:prstGeom>
          <a:noFill/>
          <a:ln w="57150">
            <a:solidFill>
              <a:srgbClr val="000000"/>
            </a:solidFill>
            <a:round/>
            <a:headEnd/>
            <a:tailEnd type="triangle" w="med" len="med"/>
          </a:ln>
          <a:effectLst/>
        </p:spPr>
        <p:txBody>
          <a:bodyPr anchor="ctr"/>
          <a:lstStyle/>
          <a:p>
            <a:endParaRPr lang="zh-CN" altLang="en-US"/>
          </a:p>
        </p:txBody>
      </p:sp>
      <p:sp>
        <p:nvSpPr>
          <p:cNvPr id="1167383" name="Text Box 23"/>
          <p:cNvSpPr txBox="1">
            <a:spLocks noChangeAspect="1" noChangeArrowheads="1"/>
          </p:cNvSpPr>
          <p:nvPr/>
        </p:nvSpPr>
        <p:spPr bwMode="auto">
          <a:xfrm>
            <a:off x="4613275" y="1296988"/>
            <a:ext cx="1466850" cy="382587"/>
          </a:xfrm>
          <a:prstGeom prst="rect">
            <a:avLst/>
          </a:prstGeom>
          <a:solidFill>
            <a:srgbClr val="FFFF99"/>
          </a:solidFill>
          <a:ln w="28575">
            <a:solidFill>
              <a:srgbClr val="000000"/>
            </a:solidFill>
            <a:miter lim="800000"/>
            <a:headEnd/>
            <a:tailEnd/>
          </a:ln>
        </p:spPr>
        <p:txBody>
          <a:bodyPr anchor="ctr"/>
          <a:lstStyle/>
          <a:p>
            <a:r>
              <a:rPr lang="en-US" altLang="zh-CN" sz="2000">
                <a:ea typeface="楷体_GB2312" pitchFamily="49" charset="-122"/>
              </a:rPr>
              <a:t>K</a:t>
            </a:r>
          </a:p>
        </p:txBody>
      </p:sp>
      <p:sp>
        <p:nvSpPr>
          <p:cNvPr id="1167384" name="Text Box 24"/>
          <p:cNvSpPr txBox="1">
            <a:spLocks noChangeAspect="1" noChangeArrowheads="1"/>
          </p:cNvSpPr>
          <p:nvPr/>
        </p:nvSpPr>
        <p:spPr bwMode="auto">
          <a:xfrm>
            <a:off x="4613275" y="627063"/>
            <a:ext cx="1466850" cy="334962"/>
          </a:xfrm>
          <a:prstGeom prst="rect">
            <a:avLst/>
          </a:prstGeom>
          <a:solidFill>
            <a:srgbClr val="FFCCFF"/>
          </a:solidFill>
          <a:ln w="28575">
            <a:solidFill>
              <a:srgbClr val="000000"/>
            </a:solidFill>
            <a:miter lim="800000"/>
            <a:headEnd/>
            <a:tailEnd/>
          </a:ln>
        </p:spPr>
        <p:txBody>
          <a:bodyPr tIns="0" bIns="0" anchor="ctr"/>
          <a:lstStyle/>
          <a:p>
            <a:pPr>
              <a:lnSpc>
                <a:spcPct val="96000"/>
              </a:lnSpc>
            </a:pPr>
            <a:r>
              <a:rPr lang="en-US" altLang="zh-CN" sz="2000">
                <a:ea typeface="楷体_GB2312" pitchFamily="49" charset="-122"/>
              </a:rPr>
              <a:t>IR</a:t>
            </a:r>
          </a:p>
        </p:txBody>
      </p:sp>
      <p:sp>
        <p:nvSpPr>
          <p:cNvPr id="1167385" name="Line 25"/>
          <p:cNvSpPr>
            <a:spLocks noChangeAspect="1" noChangeShapeType="1"/>
          </p:cNvSpPr>
          <p:nvPr/>
        </p:nvSpPr>
        <p:spPr bwMode="auto">
          <a:xfrm>
            <a:off x="7180263" y="2351088"/>
            <a:ext cx="0" cy="314325"/>
          </a:xfrm>
          <a:prstGeom prst="line">
            <a:avLst/>
          </a:prstGeom>
          <a:noFill/>
          <a:ln w="57150">
            <a:solidFill>
              <a:srgbClr val="000000"/>
            </a:solidFill>
            <a:round/>
            <a:headEnd/>
            <a:tailEnd type="triangle" w="med" len="med"/>
          </a:ln>
        </p:spPr>
        <p:txBody>
          <a:bodyPr anchor="ctr"/>
          <a:lstStyle/>
          <a:p>
            <a:endParaRPr lang="zh-CN" altLang="en-US"/>
          </a:p>
        </p:txBody>
      </p:sp>
      <p:sp>
        <p:nvSpPr>
          <p:cNvPr id="1167386" name="Line 26"/>
          <p:cNvSpPr>
            <a:spLocks noChangeAspect="1" noChangeShapeType="1"/>
          </p:cNvSpPr>
          <p:nvPr/>
        </p:nvSpPr>
        <p:spPr bwMode="auto">
          <a:xfrm>
            <a:off x="7180263" y="3025775"/>
            <a:ext cx="0" cy="280988"/>
          </a:xfrm>
          <a:prstGeom prst="line">
            <a:avLst/>
          </a:prstGeom>
          <a:noFill/>
          <a:ln w="57150">
            <a:solidFill>
              <a:srgbClr val="000000"/>
            </a:solidFill>
            <a:round/>
            <a:headEnd/>
            <a:tailEnd type="triangle" w="med" len="med"/>
          </a:ln>
        </p:spPr>
        <p:txBody>
          <a:bodyPr anchor="ctr"/>
          <a:lstStyle/>
          <a:p>
            <a:endParaRPr lang="zh-CN" altLang="en-US"/>
          </a:p>
        </p:txBody>
      </p:sp>
      <p:sp>
        <p:nvSpPr>
          <p:cNvPr id="1167387" name="Line 27"/>
          <p:cNvSpPr>
            <a:spLocks noChangeAspect="1" noChangeShapeType="1"/>
          </p:cNvSpPr>
          <p:nvPr/>
        </p:nvSpPr>
        <p:spPr bwMode="auto">
          <a:xfrm>
            <a:off x="5346700" y="1679575"/>
            <a:ext cx="0" cy="334963"/>
          </a:xfrm>
          <a:prstGeom prst="line">
            <a:avLst/>
          </a:prstGeom>
          <a:noFill/>
          <a:ln w="57150">
            <a:solidFill>
              <a:srgbClr val="000000"/>
            </a:solidFill>
            <a:round/>
            <a:headEnd/>
            <a:tailEnd type="triangle" w="med" len="med"/>
          </a:ln>
        </p:spPr>
        <p:txBody>
          <a:bodyPr anchor="ctr"/>
          <a:lstStyle/>
          <a:p>
            <a:endParaRPr lang="zh-CN" altLang="en-US"/>
          </a:p>
        </p:txBody>
      </p:sp>
      <p:sp>
        <p:nvSpPr>
          <p:cNvPr id="1167388" name="Line 28"/>
          <p:cNvSpPr>
            <a:spLocks noChangeAspect="1" noChangeShapeType="1"/>
          </p:cNvSpPr>
          <p:nvPr/>
        </p:nvSpPr>
        <p:spPr bwMode="auto">
          <a:xfrm>
            <a:off x="5346700" y="962025"/>
            <a:ext cx="0" cy="334963"/>
          </a:xfrm>
          <a:prstGeom prst="line">
            <a:avLst/>
          </a:prstGeom>
          <a:noFill/>
          <a:ln w="57150">
            <a:solidFill>
              <a:srgbClr val="000000"/>
            </a:solidFill>
            <a:round/>
            <a:headEnd/>
            <a:tailEnd type="triangle" w="med" len="med"/>
          </a:ln>
        </p:spPr>
        <p:txBody>
          <a:bodyPr anchor="ctr"/>
          <a:lstStyle/>
          <a:p>
            <a:endParaRPr lang="zh-CN" altLang="en-US"/>
          </a:p>
        </p:txBody>
      </p:sp>
      <p:sp>
        <p:nvSpPr>
          <p:cNvPr id="1167389" name="Line 29"/>
          <p:cNvSpPr>
            <a:spLocks noChangeAspect="1" noChangeShapeType="1"/>
          </p:cNvSpPr>
          <p:nvPr/>
        </p:nvSpPr>
        <p:spPr bwMode="auto">
          <a:xfrm>
            <a:off x="7183438" y="4105275"/>
            <a:ext cx="0" cy="287338"/>
          </a:xfrm>
          <a:prstGeom prst="line">
            <a:avLst/>
          </a:prstGeom>
          <a:noFill/>
          <a:ln w="57150">
            <a:solidFill>
              <a:srgbClr val="000000"/>
            </a:solidFill>
            <a:round/>
            <a:headEnd/>
            <a:tailEnd type="triangle" w="med" len="med"/>
          </a:ln>
        </p:spPr>
        <p:txBody>
          <a:bodyPr anchor="ctr"/>
          <a:lstStyle/>
          <a:p>
            <a:endParaRPr lang="zh-CN" altLang="en-US"/>
          </a:p>
        </p:txBody>
      </p:sp>
      <p:sp>
        <p:nvSpPr>
          <p:cNvPr id="1167390" name="Line 30"/>
          <p:cNvSpPr>
            <a:spLocks noChangeAspect="1" noChangeShapeType="1"/>
          </p:cNvSpPr>
          <p:nvPr/>
        </p:nvSpPr>
        <p:spPr bwMode="auto">
          <a:xfrm rot="-5400000">
            <a:off x="4197350" y="1935163"/>
            <a:ext cx="0" cy="831850"/>
          </a:xfrm>
          <a:prstGeom prst="line">
            <a:avLst/>
          </a:prstGeom>
          <a:noFill/>
          <a:ln w="57150">
            <a:solidFill>
              <a:srgbClr val="000000"/>
            </a:solidFill>
            <a:round/>
            <a:headEnd/>
            <a:tailEnd type="triangle" w="med" len="med"/>
          </a:ln>
        </p:spPr>
        <p:txBody>
          <a:bodyPr anchor="ctr"/>
          <a:lstStyle/>
          <a:p>
            <a:endParaRPr lang="zh-CN" altLang="en-US"/>
          </a:p>
        </p:txBody>
      </p:sp>
      <p:sp>
        <p:nvSpPr>
          <p:cNvPr id="1167391" name="Line 31"/>
          <p:cNvSpPr>
            <a:spLocks noChangeAspect="1" noChangeShapeType="1"/>
          </p:cNvSpPr>
          <p:nvPr/>
        </p:nvSpPr>
        <p:spPr bwMode="auto">
          <a:xfrm rot="-5400000">
            <a:off x="2727325" y="2036763"/>
            <a:ext cx="0" cy="628650"/>
          </a:xfrm>
          <a:prstGeom prst="line">
            <a:avLst/>
          </a:prstGeom>
          <a:noFill/>
          <a:ln w="57150">
            <a:solidFill>
              <a:srgbClr val="000000"/>
            </a:solidFill>
            <a:round/>
            <a:headEnd/>
            <a:tailEnd type="triangle" w="med" len="med"/>
          </a:ln>
        </p:spPr>
        <p:txBody>
          <a:bodyPr anchor="ctr"/>
          <a:lstStyle/>
          <a:p>
            <a:endParaRPr lang="zh-CN" altLang="en-US"/>
          </a:p>
        </p:txBody>
      </p:sp>
      <p:sp>
        <p:nvSpPr>
          <p:cNvPr id="1167392" name="Text Box 32"/>
          <p:cNvSpPr txBox="1">
            <a:spLocks noChangeAspect="1" noChangeArrowheads="1"/>
          </p:cNvSpPr>
          <p:nvPr/>
        </p:nvSpPr>
        <p:spPr bwMode="auto">
          <a:xfrm>
            <a:off x="1836738" y="1944688"/>
            <a:ext cx="1125537" cy="361950"/>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状态标志</a:t>
            </a:r>
          </a:p>
        </p:txBody>
      </p:sp>
      <p:sp>
        <p:nvSpPr>
          <p:cNvPr id="1167393" name="Text Box 33"/>
          <p:cNvSpPr txBox="1">
            <a:spLocks noChangeAspect="1" noChangeArrowheads="1"/>
          </p:cNvSpPr>
          <p:nvPr/>
        </p:nvSpPr>
        <p:spPr bwMode="auto">
          <a:xfrm>
            <a:off x="3902075" y="1428750"/>
            <a:ext cx="527050" cy="876300"/>
          </a:xfrm>
          <a:prstGeom prst="rect">
            <a:avLst/>
          </a:prstGeom>
          <a:noFill/>
          <a:ln w="9525">
            <a:noFill/>
            <a:miter lim="800000"/>
            <a:headEnd/>
            <a:tailEnd/>
          </a:ln>
        </p:spPr>
        <p:txBody>
          <a:bodyPr wrap="none" lIns="0" tIns="0" rIns="0" bIns="0" anchor="ctr"/>
          <a:lstStyle/>
          <a:p>
            <a:pPr>
              <a:lnSpc>
                <a:spcPct val="96000"/>
              </a:lnSpc>
            </a:pPr>
            <a:r>
              <a:rPr lang="zh-CN" altLang="en-US" sz="2000">
                <a:ea typeface="楷体_GB2312" pitchFamily="49" charset="-122"/>
              </a:rPr>
              <a:t>加载</a:t>
            </a:r>
            <a:br>
              <a:rPr lang="zh-CN" altLang="en-US" sz="2000">
                <a:ea typeface="楷体_GB2312" pitchFamily="49" charset="-122"/>
              </a:rPr>
            </a:br>
            <a:r>
              <a:rPr lang="zh-CN" altLang="en-US" sz="2000">
                <a:ea typeface="楷体_GB2312" pitchFamily="49" charset="-122"/>
              </a:rPr>
              <a:t>分支</a:t>
            </a:r>
            <a:br>
              <a:rPr lang="zh-CN" altLang="en-US" sz="2000">
                <a:ea typeface="楷体_GB2312" pitchFamily="49" charset="-122"/>
              </a:rPr>
            </a:br>
            <a:r>
              <a:rPr lang="zh-CN" altLang="en-US" sz="2000">
                <a:ea typeface="楷体_GB2312" pitchFamily="49" charset="-122"/>
              </a:rPr>
              <a:t>地址</a:t>
            </a:r>
          </a:p>
        </p:txBody>
      </p:sp>
      <p:sp>
        <p:nvSpPr>
          <p:cNvPr id="1167394" name="Text Box 34"/>
          <p:cNvSpPr txBox="1">
            <a:spLocks noChangeAspect="1" noChangeArrowheads="1"/>
          </p:cNvSpPr>
          <p:nvPr/>
        </p:nvSpPr>
        <p:spPr bwMode="auto">
          <a:xfrm>
            <a:off x="5492750" y="1657350"/>
            <a:ext cx="1889125" cy="317500"/>
          </a:xfrm>
          <a:prstGeom prst="rect">
            <a:avLst/>
          </a:prstGeom>
          <a:noFill/>
          <a:ln w="9525">
            <a:noFill/>
            <a:miter lim="800000"/>
            <a:headEnd/>
            <a:tailEnd/>
          </a:ln>
        </p:spPr>
        <p:txBody>
          <a:bodyPr wrap="none" lIns="0" tIns="0" rIns="0" bIns="0" anchor="ctr"/>
          <a:lstStyle/>
          <a:p>
            <a:pPr algn="l">
              <a:lnSpc>
                <a:spcPct val="96000"/>
              </a:lnSpc>
            </a:pPr>
            <a:r>
              <a:rPr lang="zh-CN" altLang="en-US" sz="2000">
                <a:ea typeface="楷体_GB2312" pitchFamily="49" charset="-122"/>
              </a:rPr>
              <a:t>微程序首地址</a:t>
            </a:r>
          </a:p>
        </p:txBody>
      </p:sp>
      <p:sp>
        <p:nvSpPr>
          <p:cNvPr id="1167395" name="Text Box 35"/>
          <p:cNvSpPr txBox="1">
            <a:spLocks noChangeAspect="1" noChangeArrowheads="1"/>
          </p:cNvSpPr>
          <p:nvPr/>
        </p:nvSpPr>
        <p:spPr bwMode="auto">
          <a:xfrm>
            <a:off x="4789488" y="3097213"/>
            <a:ext cx="292100" cy="1252537"/>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a:ea typeface="楷体_GB2312" pitchFamily="49" charset="-122"/>
              </a:rPr>
              <a:t>跳转地址</a:t>
            </a:r>
          </a:p>
        </p:txBody>
      </p:sp>
      <p:sp>
        <p:nvSpPr>
          <p:cNvPr id="1167396" name="Line 36"/>
          <p:cNvSpPr>
            <a:spLocks noChangeShapeType="1"/>
          </p:cNvSpPr>
          <p:nvPr/>
        </p:nvSpPr>
        <p:spPr bwMode="auto">
          <a:xfrm flipH="1">
            <a:off x="7956550" y="2738438"/>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7397" name="Line 37"/>
          <p:cNvSpPr>
            <a:spLocks noChangeShapeType="1"/>
          </p:cNvSpPr>
          <p:nvPr/>
        </p:nvSpPr>
        <p:spPr bwMode="auto">
          <a:xfrm flipH="1">
            <a:off x="7956550" y="2955925"/>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7398" name="Text Box 38"/>
          <p:cNvSpPr txBox="1">
            <a:spLocks noChangeAspect="1" noChangeArrowheads="1"/>
          </p:cNvSpPr>
          <p:nvPr/>
        </p:nvSpPr>
        <p:spPr bwMode="auto">
          <a:xfrm>
            <a:off x="8386763" y="2565400"/>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a:ea typeface="楷体_GB2312" pitchFamily="49" charset="-122"/>
              </a:rPr>
              <a:t>加</a:t>
            </a:r>
            <a:r>
              <a:rPr lang="en-US" altLang="zh-CN" sz="2000">
                <a:ea typeface="楷体_GB2312" pitchFamily="49" charset="-122"/>
              </a:rPr>
              <a:t>1</a:t>
            </a:r>
          </a:p>
        </p:txBody>
      </p:sp>
      <p:sp>
        <p:nvSpPr>
          <p:cNvPr id="1167399" name="Text Box 39"/>
          <p:cNvSpPr txBox="1">
            <a:spLocks noChangeAspect="1" noChangeArrowheads="1"/>
          </p:cNvSpPr>
          <p:nvPr/>
        </p:nvSpPr>
        <p:spPr bwMode="auto">
          <a:xfrm>
            <a:off x="8316913" y="2811463"/>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a:ea typeface="楷体_GB2312" pitchFamily="49" charset="-122"/>
              </a:rPr>
              <a:t>复位</a:t>
            </a:r>
            <a:endParaRPr lang="en-US" altLang="zh-CN" sz="2000">
              <a:ea typeface="楷体_GB2312" pitchFamily="49" charset="-122"/>
            </a:endParaRPr>
          </a:p>
        </p:txBody>
      </p:sp>
      <p:sp>
        <p:nvSpPr>
          <p:cNvPr id="1167400" name="Line 40"/>
          <p:cNvSpPr>
            <a:spLocks noChangeAspect="1" noChangeShapeType="1"/>
          </p:cNvSpPr>
          <p:nvPr/>
        </p:nvSpPr>
        <p:spPr bwMode="auto">
          <a:xfrm>
            <a:off x="7165975" y="4752975"/>
            <a:ext cx="0" cy="576263"/>
          </a:xfrm>
          <a:prstGeom prst="line">
            <a:avLst/>
          </a:prstGeom>
          <a:noFill/>
          <a:ln w="57150">
            <a:solidFill>
              <a:srgbClr val="000000"/>
            </a:solidFill>
            <a:round/>
            <a:headEnd/>
            <a:tailEnd type="triangle" w="med" len="med"/>
          </a:ln>
        </p:spPr>
        <p:txBody>
          <a:bodyPr anchor="ctr"/>
          <a:lstStyle/>
          <a:p>
            <a:endParaRPr lang="zh-CN" altLang="en-US"/>
          </a:p>
        </p:txBody>
      </p:sp>
      <p:sp>
        <p:nvSpPr>
          <p:cNvPr id="1167401" name="Text Box 41"/>
          <p:cNvSpPr txBox="1">
            <a:spLocks noChangeAspect="1" noChangeArrowheads="1"/>
          </p:cNvSpPr>
          <p:nvPr/>
        </p:nvSpPr>
        <p:spPr bwMode="auto">
          <a:xfrm>
            <a:off x="6734175" y="5329238"/>
            <a:ext cx="890588" cy="382587"/>
          </a:xfrm>
          <a:prstGeom prst="rect">
            <a:avLst/>
          </a:prstGeom>
          <a:solidFill>
            <a:srgbClr val="FFFF99"/>
          </a:solidFill>
          <a:ln w="28575">
            <a:solidFill>
              <a:srgbClr val="000000"/>
            </a:solidFill>
            <a:miter lim="800000"/>
            <a:headEnd/>
            <a:tailEnd/>
          </a:ln>
        </p:spPr>
        <p:txBody>
          <a:bodyPr anchor="ctr"/>
          <a:lstStyle/>
          <a:p>
            <a:r>
              <a:rPr lang="zh-CN" altLang="en-US" sz="2000">
                <a:ea typeface="楷体_GB2312" pitchFamily="49" charset="-122"/>
              </a:rPr>
              <a:t>门</a:t>
            </a:r>
          </a:p>
        </p:txBody>
      </p:sp>
      <p:sp>
        <p:nvSpPr>
          <p:cNvPr id="1167402" name="Text Box 42"/>
          <p:cNvSpPr txBox="1">
            <a:spLocks noChangeAspect="1" noChangeArrowheads="1"/>
          </p:cNvSpPr>
          <p:nvPr/>
        </p:nvSpPr>
        <p:spPr bwMode="auto">
          <a:xfrm>
            <a:off x="6734175" y="5976938"/>
            <a:ext cx="890588" cy="382587"/>
          </a:xfrm>
          <a:prstGeom prst="rect">
            <a:avLst/>
          </a:prstGeom>
          <a:solidFill>
            <a:srgbClr val="FFFF99"/>
          </a:solidFill>
          <a:ln w="28575">
            <a:solidFill>
              <a:srgbClr val="000000"/>
            </a:solidFill>
            <a:miter lim="800000"/>
            <a:headEnd/>
            <a:tailEnd/>
          </a:ln>
        </p:spPr>
        <p:txBody>
          <a:bodyPr wrap="none" anchor="ctr"/>
          <a:lstStyle/>
          <a:p>
            <a:r>
              <a:rPr lang="zh-CN" altLang="en-US" sz="2000">
                <a:ea typeface="楷体_GB2312" pitchFamily="49" charset="-122"/>
              </a:rPr>
              <a:t>译码器</a:t>
            </a:r>
          </a:p>
        </p:txBody>
      </p:sp>
      <p:sp>
        <p:nvSpPr>
          <p:cNvPr id="1167403" name="Line 43"/>
          <p:cNvSpPr>
            <a:spLocks noChangeAspect="1" noChangeShapeType="1"/>
          </p:cNvSpPr>
          <p:nvPr/>
        </p:nvSpPr>
        <p:spPr bwMode="auto">
          <a:xfrm>
            <a:off x="7165975" y="5703888"/>
            <a:ext cx="0" cy="273050"/>
          </a:xfrm>
          <a:prstGeom prst="line">
            <a:avLst/>
          </a:prstGeom>
          <a:noFill/>
          <a:ln w="57150">
            <a:solidFill>
              <a:srgbClr val="000000"/>
            </a:solidFill>
            <a:round/>
            <a:headEnd/>
            <a:tailEnd type="triangle" w="med" len="med"/>
          </a:ln>
        </p:spPr>
        <p:txBody>
          <a:bodyPr anchor="ctr"/>
          <a:lstStyle/>
          <a:p>
            <a:endParaRPr lang="zh-CN" altLang="en-US"/>
          </a:p>
        </p:txBody>
      </p:sp>
      <p:sp>
        <p:nvSpPr>
          <p:cNvPr id="1167405" name="Line 45"/>
          <p:cNvSpPr>
            <a:spLocks noChangeShapeType="1"/>
          </p:cNvSpPr>
          <p:nvPr/>
        </p:nvSpPr>
        <p:spPr bwMode="auto">
          <a:xfrm>
            <a:off x="6229350" y="5526088"/>
            <a:ext cx="504825"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7406" name="Line 46"/>
          <p:cNvSpPr>
            <a:spLocks noChangeAspect="1" noChangeShapeType="1"/>
          </p:cNvSpPr>
          <p:nvPr/>
        </p:nvSpPr>
        <p:spPr bwMode="auto">
          <a:xfrm flipV="1">
            <a:off x="3349625" y="2665413"/>
            <a:ext cx="0" cy="2376487"/>
          </a:xfrm>
          <a:prstGeom prst="line">
            <a:avLst/>
          </a:prstGeom>
          <a:noFill/>
          <a:ln w="57150">
            <a:solidFill>
              <a:srgbClr val="000000"/>
            </a:solidFill>
            <a:round/>
            <a:headEnd/>
            <a:tailEnd type="triangle" w="med" len="med"/>
          </a:ln>
        </p:spPr>
        <p:txBody>
          <a:bodyPr anchor="ctr"/>
          <a:lstStyle/>
          <a:p>
            <a:endParaRPr lang="zh-CN" altLang="en-US"/>
          </a:p>
        </p:txBody>
      </p:sp>
      <p:sp>
        <p:nvSpPr>
          <p:cNvPr id="1167407" name="Oval 47"/>
          <p:cNvSpPr>
            <a:spLocks noChangeArrowheads="1"/>
          </p:cNvSpPr>
          <p:nvPr/>
        </p:nvSpPr>
        <p:spPr bwMode="auto">
          <a:xfrm>
            <a:off x="6183313" y="4851400"/>
            <a:ext cx="88900" cy="88900"/>
          </a:xfrm>
          <a:prstGeom prst="ellipse">
            <a:avLst/>
          </a:prstGeom>
          <a:solidFill>
            <a:schemeClr val="tx2"/>
          </a:solidFill>
          <a:ln w="28575" algn="ctr">
            <a:noFill/>
            <a:round/>
            <a:headEnd/>
            <a:tailEnd type="none" w="med" len="lg"/>
          </a:ln>
          <a:effectLst/>
        </p:spPr>
        <p:txBody>
          <a:bodyPr wrap="none" anchor="ctr">
            <a:spAutoFit/>
          </a:bodyPr>
          <a:lstStyle/>
          <a:p>
            <a:endParaRPr lang="zh-CN" altLang="en-US"/>
          </a:p>
        </p:txBody>
      </p:sp>
      <p:sp>
        <p:nvSpPr>
          <p:cNvPr id="1167408" name="Text Box 48"/>
          <p:cNvSpPr txBox="1">
            <a:spLocks noChangeAspect="1" noChangeArrowheads="1"/>
          </p:cNvSpPr>
          <p:nvPr/>
        </p:nvSpPr>
        <p:spPr bwMode="auto">
          <a:xfrm>
            <a:off x="2986088" y="3025775"/>
            <a:ext cx="292100" cy="1655763"/>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a:ea typeface="楷体_GB2312" pitchFamily="49" charset="-122"/>
              </a:rPr>
              <a:t>分支控制</a:t>
            </a:r>
            <a:r>
              <a:rPr lang="en-US" altLang="zh-CN" sz="2000">
                <a:ea typeface="楷体_GB2312" pitchFamily="49" charset="-122"/>
              </a:rPr>
              <a:t>AC</a:t>
            </a:r>
          </a:p>
        </p:txBody>
      </p:sp>
      <p:sp>
        <p:nvSpPr>
          <p:cNvPr id="1167409" name="Text Box 49"/>
          <p:cNvSpPr txBox="1">
            <a:spLocks noChangeAspect="1" noChangeArrowheads="1"/>
          </p:cNvSpPr>
          <p:nvPr/>
        </p:nvSpPr>
        <p:spPr bwMode="auto">
          <a:xfrm>
            <a:off x="5940425" y="5516563"/>
            <a:ext cx="836613" cy="252412"/>
          </a:xfrm>
          <a:prstGeom prst="rect">
            <a:avLst/>
          </a:prstGeom>
          <a:noFill/>
          <a:ln w="9525">
            <a:noFill/>
            <a:miter lim="800000"/>
            <a:headEnd/>
            <a:tailEnd/>
          </a:ln>
        </p:spPr>
        <p:txBody>
          <a:bodyPr wrap="none" lIns="0" tIns="0" rIns="0" bIns="0" anchor="ctr"/>
          <a:lstStyle/>
          <a:p>
            <a:pPr>
              <a:lnSpc>
                <a:spcPct val="96000"/>
              </a:lnSpc>
            </a:pPr>
            <a:r>
              <a:rPr lang="en-US" altLang="zh-CN" sz="2000">
                <a:ea typeface="楷体_GB2312" pitchFamily="49" charset="-122"/>
              </a:rPr>
              <a:t>S=0</a:t>
            </a:r>
          </a:p>
        </p:txBody>
      </p:sp>
      <p:sp>
        <p:nvSpPr>
          <p:cNvPr id="1167411" name="Rectangle 51"/>
          <p:cNvSpPr>
            <a:spLocks noGrp="1" noChangeArrowheads="1"/>
          </p:cNvSpPr>
          <p:nvPr>
            <p:ph type="body" idx="1"/>
          </p:nvPr>
        </p:nvSpPr>
        <p:spPr>
          <a:xfrm>
            <a:off x="179388" y="620713"/>
            <a:ext cx="8785225" cy="576262"/>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3. </a:t>
            </a:r>
            <a:r>
              <a:rPr lang="zh-CN" altLang="en-US">
                <a:solidFill>
                  <a:srgbClr val="FF6600"/>
                </a:solidFill>
                <a:latin typeface="Arial" charset="0"/>
                <a:ea typeface="黑体" pitchFamily="2" charset="-122"/>
              </a:rPr>
              <a:t>可变格式</a:t>
            </a:r>
            <a:endParaRPr lang="en-US" altLang="zh-CN">
              <a:solidFill>
                <a:srgbClr val="FF6600"/>
              </a:solidFill>
              <a:latin typeface="Arial" charset="0"/>
              <a:ea typeface="黑体" pitchFamily="2" charset="-122"/>
            </a:endParaRP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FC4F91A6-C903-4933-97E1-D97F5FEFFF9F}" type="slidenum">
              <a:rPr lang="zh-CN" altLang="en-US"/>
              <a:pPr/>
              <a:t>75</a:t>
            </a:fld>
            <a:endParaRPr lang="en-US" altLang="zh-CN"/>
          </a:p>
        </p:txBody>
      </p:sp>
      <p:sp>
        <p:nvSpPr>
          <p:cNvPr id="1169410"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9411" name="Rectangle 3"/>
          <p:cNvSpPr>
            <a:spLocks noGrp="1" noChangeArrowheads="1"/>
          </p:cNvSpPr>
          <p:nvPr>
            <p:ph type="body" idx="1"/>
          </p:nvPr>
        </p:nvSpPr>
        <p:spPr>
          <a:xfrm>
            <a:off x="179388" y="620713"/>
            <a:ext cx="8785225" cy="576262"/>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4. </a:t>
            </a:r>
            <a:r>
              <a:rPr lang="zh-CN" altLang="en-US">
                <a:solidFill>
                  <a:srgbClr val="FF6600"/>
                </a:solidFill>
                <a:latin typeface="Arial" charset="0"/>
                <a:ea typeface="黑体" pitchFamily="2" charset="-122"/>
              </a:rPr>
              <a:t>三种地址域格式的比较</a:t>
            </a:r>
            <a:endParaRPr lang="en-US" altLang="zh-CN">
              <a:solidFill>
                <a:srgbClr val="FF6600"/>
              </a:solidFill>
              <a:latin typeface="Arial" charset="0"/>
              <a:ea typeface="黑体" pitchFamily="2" charset="-122"/>
            </a:endParaRPr>
          </a:p>
        </p:txBody>
      </p:sp>
      <p:sp>
        <p:nvSpPr>
          <p:cNvPr id="1169412" name="Rectangle 4"/>
          <p:cNvSpPr>
            <a:spLocks noChangeArrowheads="1"/>
          </p:cNvSpPr>
          <p:nvPr/>
        </p:nvSpPr>
        <p:spPr bwMode="auto">
          <a:xfrm>
            <a:off x="457200" y="1125538"/>
            <a:ext cx="8578850" cy="5616575"/>
          </a:xfrm>
          <a:prstGeom prst="rect">
            <a:avLst/>
          </a:prstGeom>
          <a:noFill/>
          <a:ln w="9525">
            <a:noFill/>
            <a:miter lim="800000"/>
            <a:headEnd/>
            <a:tailEnd/>
          </a:ln>
          <a:effectLst/>
        </p:spPr>
        <p:txBody>
          <a:bodyPr/>
          <a:lstStyle/>
          <a:p>
            <a:pPr marL="266700" indent="-266700" algn="l">
              <a:spcBef>
                <a:spcPct val="10000"/>
              </a:spcBef>
              <a:buClr>
                <a:schemeClr val="bg2"/>
              </a:buClr>
              <a:buSzPct val="75000"/>
              <a:buFont typeface="Wingdings" pitchFamily="2" charset="2"/>
              <a:buChar char="n"/>
            </a:pPr>
            <a:r>
              <a:rPr lang="zh-CN" altLang="en-US" sz="2800">
                <a:solidFill>
                  <a:srgbClr val="FF0000"/>
                </a:solidFill>
                <a:ea typeface="楷体_GB2312" pitchFamily="49" charset="-122"/>
              </a:rPr>
              <a:t>两地址</a:t>
            </a:r>
            <a:r>
              <a:rPr lang="zh-CN" altLang="en-US" sz="2800">
                <a:ea typeface="楷体_GB2312" pitchFamily="49" charset="-122"/>
              </a:rPr>
              <a:t>格式</a:t>
            </a:r>
          </a:p>
          <a:p>
            <a:pPr marL="723900" lvl="1" indent="-277813" algn="l">
              <a:spcBef>
                <a:spcPct val="10000"/>
              </a:spcBef>
              <a:buClr>
                <a:srgbClr val="006600"/>
              </a:buClr>
              <a:buSzPct val="75000"/>
              <a:buFont typeface="Wingdings" pitchFamily="2" charset="2"/>
              <a:buChar char="l"/>
            </a:pPr>
            <a:r>
              <a:rPr lang="zh-CN" altLang="en-US">
                <a:ea typeface="楷体_GB2312" pitchFamily="49" charset="-122"/>
              </a:rPr>
              <a:t>分支逻辑较简单，下条微指令地址可以快速生成</a:t>
            </a:r>
          </a:p>
          <a:p>
            <a:pPr marL="723900" lvl="1" indent="-277813" algn="l">
              <a:spcBef>
                <a:spcPct val="10000"/>
              </a:spcBef>
              <a:buClr>
                <a:srgbClr val="006600"/>
              </a:buClr>
              <a:buSzPct val="75000"/>
              <a:buFont typeface="Wingdings" pitchFamily="2" charset="2"/>
              <a:buChar char="l"/>
            </a:pPr>
            <a:r>
              <a:rPr lang="zh-CN" altLang="en-US">
                <a:ea typeface="楷体_GB2312" pitchFamily="49" charset="-122"/>
              </a:rPr>
              <a:t>地址域较长，微指令较长，控存单元需要较多的位数</a:t>
            </a:r>
          </a:p>
          <a:p>
            <a:pPr marL="266700" indent="-266700" algn="l">
              <a:spcBef>
                <a:spcPct val="10000"/>
              </a:spcBef>
              <a:buClr>
                <a:schemeClr val="bg2"/>
              </a:buClr>
              <a:buSzPct val="75000"/>
              <a:buFont typeface="Wingdings" pitchFamily="2" charset="2"/>
              <a:buChar char="n"/>
            </a:pPr>
            <a:r>
              <a:rPr lang="zh-CN" altLang="en-US" sz="2800">
                <a:solidFill>
                  <a:srgbClr val="FF0000"/>
                </a:solidFill>
                <a:ea typeface="楷体_GB2312" pitchFamily="49" charset="-122"/>
              </a:rPr>
              <a:t>单地址</a:t>
            </a:r>
            <a:r>
              <a:rPr lang="zh-CN" altLang="en-US" sz="2800">
                <a:ea typeface="楷体_GB2312" pitchFamily="49" charset="-122"/>
              </a:rPr>
              <a:t>格式</a:t>
            </a:r>
          </a:p>
          <a:p>
            <a:pPr marL="723900" lvl="1" indent="-277813" algn="l">
              <a:spcBef>
                <a:spcPct val="10000"/>
              </a:spcBef>
              <a:buClr>
                <a:srgbClr val="006600"/>
              </a:buClr>
              <a:buSzPct val="75000"/>
              <a:buFont typeface="Wingdings" pitchFamily="2" charset="2"/>
              <a:buChar char="l"/>
            </a:pPr>
            <a:r>
              <a:rPr lang="zh-CN" altLang="en-US">
                <a:ea typeface="楷体_GB2312" pitchFamily="49" charset="-122"/>
              </a:rPr>
              <a:t>减少了指令的长度，控制存储器的容量大为减小</a:t>
            </a:r>
          </a:p>
          <a:p>
            <a:pPr marL="723900" lvl="1" indent="-277813" algn="l">
              <a:spcBef>
                <a:spcPct val="10000"/>
              </a:spcBef>
              <a:buClr>
                <a:srgbClr val="006600"/>
              </a:buClr>
              <a:buSzPct val="75000"/>
              <a:buFont typeface="Wingdings" pitchFamily="2" charset="2"/>
              <a:buChar char="l"/>
            </a:pPr>
            <a:r>
              <a:rPr lang="zh-CN" altLang="en-US">
                <a:ea typeface="楷体_GB2312" pitchFamily="49" charset="-122"/>
              </a:rPr>
              <a:t>微程序计数器加</a:t>
            </a:r>
            <a:r>
              <a:rPr lang="en-US" altLang="zh-CN">
                <a:ea typeface="楷体_GB2312" pitchFamily="49" charset="-122"/>
              </a:rPr>
              <a:t>1</a:t>
            </a:r>
            <a:r>
              <a:rPr lang="zh-CN" altLang="en-US">
                <a:ea typeface="楷体_GB2312" pitchFamily="49" charset="-122"/>
              </a:rPr>
              <a:t>的速度决定了顺序地址产生的时间</a:t>
            </a:r>
          </a:p>
          <a:p>
            <a:pPr marL="266700" indent="-266700" algn="l">
              <a:spcBef>
                <a:spcPct val="10000"/>
              </a:spcBef>
              <a:buClr>
                <a:schemeClr val="bg2"/>
              </a:buClr>
              <a:buSzPct val="75000"/>
              <a:buFont typeface="Wingdings" pitchFamily="2" charset="2"/>
              <a:buChar char="n"/>
            </a:pPr>
            <a:r>
              <a:rPr lang="zh-CN" altLang="en-US" sz="2800">
                <a:solidFill>
                  <a:srgbClr val="FF0000"/>
                </a:solidFill>
                <a:ea typeface="楷体_GB2312" pitchFamily="49" charset="-122"/>
              </a:rPr>
              <a:t>可变</a:t>
            </a:r>
            <a:r>
              <a:rPr lang="zh-CN" altLang="en-US" sz="2800">
                <a:ea typeface="楷体_GB2312" pitchFamily="49" charset="-122"/>
              </a:rPr>
              <a:t>格式</a:t>
            </a:r>
          </a:p>
          <a:p>
            <a:pPr marL="723900" lvl="1" indent="-277813" algn="l">
              <a:spcBef>
                <a:spcPct val="10000"/>
              </a:spcBef>
              <a:buClr>
                <a:srgbClr val="006600"/>
              </a:buClr>
              <a:buSzPct val="75000"/>
              <a:buFont typeface="Wingdings" pitchFamily="2" charset="2"/>
              <a:buChar char="l"/>
            </a:pPr>
            <a:r>
              <a:rPr lang="zh-CN" altLang="en-US">
                <a:ea typeface="楷体_GB2312" pitchFamily="49" charset="-122"/>
              </a:rPr>
              <a:t>长度最短，要求控存单元的位数最少</a:t>
            </a:r>
          </a:p>
          <a:p>
            <a:pPr marL="723900" lvl="1" indent="-277813" algn="l">
              <a:spcBef>
                <a:spcPct val="10000"/>
              </a:spcBef>
              <a:buClr>
                <a:srgbClr val="006600"/>
              </a:buClr>
              <a:buSzPct val="75000"/>
              <a:buFont typeface="Wingdings" pitchFamily="2" charset="2"/>
              <a:buChar char="l"/>
            </a:pPr>
            <a:r>
              <a:rPr lang="zh-CN" altLang="en-US">
                <a:ea typeface="楷体_GB2312" pitchFamily="49" charset="-122"/>
              </a:rPr>
              <a:t>专用的跳转微指令：微程序的长度增加，控存单元数量增加，机器指令执行时间增长</a:t>
            </a:r>
          </a:p>
          <a:p>
            <a:pPr marL="723900" lvl="1" indent="-277813" algn="l">
              <a:spcBef>
                <a:spcPct val="10000"/>
              </a:spcBef>
              <a:buClr>
                <a:srgbClr val="006600"/>
              </a:buClr>
              <a:buSzPct val="75000"/>
              <a:buFont typeface="Wingdings" pitchFamily="2" charset="2"/>
              <a:buChar char="l"/>
            </a:pPr>
            <a:r>
              <a:rPr lang="zh-CN" altLang="en-US">
                <a:ea typeface="楷体_GB2312" pitchFamily="49" charset="-122"/>
              </a:rPr>
              <a:t>下条微指令地址的生成时间与单地址格式基本一致</a:t>
            </a:r>
            <a:endParaRPr lang="en-US" altLang="zh-CN">
              <a:ea typeface="楷体_GB2312" pitchFamily="49" charset="-122"/>
            </a:endParaRP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40B21B9-0B44-4A0D-BB4C-DF76DBE02CE9}" type="slidenum">
              <a:rPr lang="zh-CN" altLang="en-US"/>
              <a:pPr/>
              <a:t>76</a:t>
            </a:fld>
            <a:endParaRPr lang="en-US" altLang="zh-CN"/>
          </a:p>
        </p:txBody>
      </p:sp>
      <p:sp>
        <p:nvSpPr>
          <p:cNvPr id="1171458"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1459" name="Rectangle 3"/>
          <p:cNvSpPr>
            <a:spLocks noGrp="1" noChangeArrowheads="1"/>
          </p:cNvSpPr>
          <p:nvPr>
            <p:ph type="body" idx="1"/>
          </p:nvPr>
        </p:nvSpPr>
        <p:spPr>
          <a:xfrm>
            <a:off x="457200" y="1052513"/>
            <a:ext cx="8578850" cy="5689600"/>
          </a:xfrm>
        </p:spPr>
        <p:txBody>
          <a:bodyPr/>
          <a:lstStyle/>
          <a:p>
            <a:r>
              <a:rPr lang="zh-CN" altLang="en-US">
                <a:solidFill>
                  <a:srgbClr val="FF0000"/>
                </a:solidFill>
              </a:rPr>
              <a:t>水平型</a:t>
            </a:r>
            <a:r>
              <a:rPr lang="zh-CN" altLang="en-US"/>
              <a:t>微指令（</a:t>
            </a:r>
            <a:r>
              <a:rPr lang="en-US" altLang="zh-CN"/>
              <a:t>horizontal microinstruction</a:t>
            </a:r>
            <a:r>
              <a:rPr lang="zh-CN" altLang="en-US"/>
              <a:t>）</a:t>
            </a:r>
            <a:br>
              <a:rPr lang="zh-CN" altLang="en-US"/>
            </a:br>
            <a:r>
              <a:rPr lang="zh-CN" altLang="en-US"/>
              <a:t>多个控制信号同时有效 </a:t>
            </a:r>
            <a:r>
              <a:rPr lang="zh-CN" altLang="en-US">
                <a:latin typeface="宋体" pitchFamily="2" charset="-122"/>
                <a:ea typeface="宋体" pitchFamily="2" charset="-122"/>
              </a:rPr>
              <a:t>→</a:t>
            </a:r>
            <a:r>
              <a:rPr lang="zh-CN" altLang="en-US">
                <a:ea typeface="宋体" pitchFamily="2" charset="-122"/>
              </a:rPr>
              <a:t> </a:t>
            </a:r>
            <a:r>
              <a:rPr lang="zh-CN" altLang="en-US"/>
              <a:t>多个微操作同时发生。</a:t>
            </a:r>
          </a:p>
          <a:p>
            <a:r>
              <a:rPr lang="zh-CN" altLang="en-US">
                <a:solidFill>
                  <a:srgbClr val="FF0000"/>
                </a:solidFill>
              </a:rPr>
              <a:t>垂直型</a:t>
            </a:r>
            <a:r>
              <a:rPr lang="zh-CN" altLang="en-US"/>
              <a:t>微指令（</a:t>
            </a:r>
            <a:r>
              <a:rPr lang="en-US" altLang="zh-CN"/>
              <a:t>vertical microinstruction</a:t>
            </a:r>
            <a:r>
              <a:rPr lang="zh-CN" altLang="en-US"/>
              <a:t>）</a:t>
            </a:r>
            <a:br>
              <a:rPr lang="zh-CN" altLang="en-US"/>
            </a:br>
            <a:r>
              <a:rPr lang="zh-CN" altLang="en-US"/>
              <a:t>类似于机器指令，利用微操作码的不同编码来表示不同的微操作功能。</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5A33CFA4-E8A7-4376-B016-303C49961546}" type="slidenum">
              <a:rPr lang="zh-CN" altLang="en-US"/>
              <a:pPr/>
              <a:t>77</a:t>
            </a:fld>
            <a:endParaRPr lang="en-US" altLang="zh-CN"/>
          </a:p>
        </p:txBody>
      </p:sp>
      <p:sp>
        <p:nvSpPr>
          <p:cNvPr id="1172482"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2483" name="Rectangle 3"/>
          <p:cNvSpPr>
            <a:spLocks noGrp="1" noChangeArrowheads="1"/>
          </p:cNvSpPr>
          <p:nvPr>
            <p:ph type="body" idx="1"/>
          </p:nvPr>
        </p:nvSpPr>
        <p:spPr>
          <a:xfrm>
            <a:off x="250825" y="1052513"/>
            <a:ext cx="8785225" cy="5472112"/>
          </a:xfrm>
        </p:spPr>
        <p:txBody>
          <a:bodyPr/>
          <a:lstStyle/>
          <a:p>
            <a:pPr marL="355600" indent="-355600">
              <a:buFont typeface="Wingdings" pitchFamily="2" charset="2"/>
              <a:buNone/>
            </a:pPr>
            <a:r>
              <a:rPr lang="en-US" altLang="zh-CN">
                <a:latin typeface="宋体" pitchFamily="2" charset="-122"/>
                <a:ea typeface="宋体" pitchFamily="2" charset="-122"/>
              </a:rPr>
              <a:t>(</a:t>
            </a:r>
            <a:r>
              <a:rPr lang="en-US" altLang="zh-CN"/>
              <a:t>1</a:t>
            </a:r>
            <a:r>
              <a:rPr lang="en-US" altLang="zh-CN">
                <a:latin typeface="宋体" pitchFamily="2" charset="-122"/>
                <a:ea typeface="宋体" pitchFamily="2" charset="-122"/>
              </a:rPr>
              <a:t>)</a:t>
            </a:r>
            <a:r>
              <a:rPr lang="en-US" altLang="zh-CN"/>
              <a:t> </a:t>
            </a:r>
            <a:r>
              <a:rPr lang="zh-CN" altLang="en-US"/>
              <a:t>直接表示</a:t>
            </a:r>
            <a:r>
              <a:rPr lang="zh-CN" altLang="en-US" smtClean="0"/>
              <a:t>法（</a:t>
            </a:r>
            <a:r>
              <a:rPr lang="zh-CN" altLang="en-US" smtClean="0">
                <a:solidFill>
                  <a:srgbClr val="FF3399"/>
                </a:solidFill>
              </a:rPr>
              <a:t>水平编码</a:t>
            </a:r>
            <a:r>
              <a:rPr lang="zh-CN" altLang="en-US" smtClean="0"/>
              <a:t>）</a:t>
            </a:r>
            <a:endParaRPr lang="zh-CN" altLang="en-US"/>
          </a:p>
          <a:p>
            <a:pPr marL="901700" lvl="1" indent="-366713"/>
            <a:r>
              <a:rPr lang="zh-CN" altLang="en-US"/>
              <a:t>可以在同一个时间有效的控制信号称为</a:t>
            </a:r>
            <a:r>
              <a:rPr lang="zh-CN" altLang="en-US">
                <a:solidFill>
                  <a:srgbClr val="3333CC"/>
                </a:solidFill>
              </a:rPr>
              <a:t>相容信号</a:t>
            </a:r>
            <a:r>
              <a:rPr lang="zh-CN" altLang="en-US"/>
              <a:t>，具有</a:t>
            </a:r>
            <a:r>
              <a:rPr lang="zh-CN" altLang="en-US">
                <a:solidFill>
                  <a:srgbClr val="FF0000"/>
                </a:solidFill>
              </a:rPr>
              <a:t>相容性</a:t>
            </a:r>
            <a:r>
              <a:rPr lang="zh-CN" altLang="en-US"/>
              <a:t>；</a:t>
            </a:r>
          </a:p>
          <a:p>
            <a:pPr marL="901700" lvl="1" indent="-366713"/>
            <a:r>
              <a:rPr lang="zh-CN" altLang="en-US"/>
              <a:t>不能在同一个时间有效的控制信号称为</a:t>
            </a:r>
            <a:r>
              <a:rPr lang="zh-CN" altLang="en-US">
                <a:solidFill>
                  <a:srgbClr val="3333CC"/>
                </a:solidFill>
              </a:rPr>
              <a:t>互斥信号</a:t>
            </a:r>
            <a:r>
              <a:rPr lang="zh-CN" altLang="en-US"/>
              <a:t>，具有</a:t>
            </a:r>
            <a:r>
              <a:rPr lang="zh-CN" altLang="en-US">
                <a:solidFill>
                  <a:srgbClr val="FF0000"/>
                </a:solidFill>
              </a:rPr>
              <a:t>互斥性</a:t>
            </a:r>
            <a:r>
              <a:rPr lang="zh-CN" altLang="en-US"/>
              <a:t>。</a:t>
            </a:r>
          </a:p>
        </p:txBody>
      </p:sp>
      <p:sp>
        <p:nvSpPr>
          <p:cNvPr id="1172484"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2487" name="Rectangle 7"/>
          <p:cNvSpPr>
            <a:spLocks noChangeAspect="1" noChangeArrowheads="1"/>
          </p:cNvSpPr>
          <p:nvPr/>
        </p:nvSpPr>
        <p:spPr bwMode="auto">
          <a:xfrm>
            <a:off x="9001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88" name="Rectangle 8"/>
          <p:cNvSpPr>
            <a:spLocks noChangeAspect="1" noChangeArrowheads="1"/>
          </p:cNvSpPr>
          <p:nvPr/>
        </p:nvSpPr>
        <p:spPr bwMode="auto">
          <a:xfrm>
            <a:off x="13319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89" name="Rectangle 9"/>
          <p:cNvSpPr>
            <a:spLocks noChangeAspect="1" noChangeArrowheads="1"/>
          </p:cNvSpPr>
          <p:nvPr/>
        </p:nvSpPr>
        <p:spPr bwMode="auto">
          <a:xfrm>
            <a:off x="17637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0" name="Rectangle 10"/>
          <p:cNvSpPr>
            <a:spLocks noChangeAspect="1" noChangeArrowheads="1"/>
          </p:cNvSpPr>
          <p:nvPr/>
        </p:nvSpPr>
        <p:spPr bwMode="auto">
          <a:xfrm>
            <a:off x="21955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1" name="Rectangle 11"/>
          <p:cNvSpPr>
            <a:spLocks noChangeAspect="1" noChangeArrowheads="1"/>
          </p:cNvSpPr>
          <p:nvPr/>
        </p:nvSpPr>
        <p:spPr bwMode="auto">
          <a:xfrm>
            <a:off x="2627313" y="4413250"/>
            <a:ext cx="433387" cy="649288"/>
          </a:xfrm>
          <a:prstGeom prst="rect">
            <a:avLst/>
          </a:prstGeom>
          <a:noFill/>
          <a:ln w="28575">
            <a:solidFill>
              <a:srgbClr val="000000"/>
            </a:solidFill>
            <a:miter lim="800000"/>
            <a:headEnd/>
            <a:tailEnd/>
          </a:ln>
        </p:spPr>
        <p:txBody>
          <a:bodyPr anchor="ctr"/>
          <a:lstStyle/>
          <a:p>
            <a:endParaRPr lang="zh-CN" altLang="en-US"/>
          </a:p>
        </p:txBody>
      </p:sp>
      <p:sp>
        <p:nvSpPr>
          <p:cNvPr id="1172492" name="Rectangle 12"/>
          <p:cNvSpPr>
            <a:spLocks noChangeAspect="1" noChangeArrowheads="1"/>
          </p:cNvSpPr>
          <p:nvPr/>
        </p:nvSpPr>
        <p:spPr bwMode="auto">
          <a:xfrm>
            <a:off x="30607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3" name="Rectangle 13"/>
          <p:cNvSpPr>
            <a:spLocks noChangeAspect="1" noChangeArrowheads="1"/>
          </p:cNvSpPr>
          <p:nvPr/>
        </p:nvSpPr>
        <p:spPr bwMode="auto">
          <a:xfrm>
            <a:off x="34925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4" name="Rectangle 14"/>
          <p:cNvSpPr>
            <a:spLocks noChangeAspect="1" noChangeArrowheads="1"/>
          </p:cNvSpPr>
          <p:nvPr/>
        </p:nvSpPr>
        <p:spPr bwMode="auto">
          <a:xfrm>
            <a:off x="39243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5" name="Rectangle 15"/>
          <p:cNvSpPr>
            <a:spLocks noChangeAspect="1" noChangeArrowheads="1"/>
          </p:cNvSpPr>
          <p:nvPr/>
        </p:nvSpPr>
        <p:spPr bwMode="auto">
          <a:xfrm>
            <a:off x="43561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6" name="Rectangle 16"/>
          <p:cNvSpPr>
            <a:spLocks noChangeAspect="1" noChangeArrowheads="1"/>
          </p:cNvSpPr>
          <p:nvPr/>
        </p:nvSpPr>
        <p:spPr bwMode="auto">
          <a:xfrm>
            <a:off x="47879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7" name="Rectangle 17"/>
          <p:cNvSpPr>
            <a:spLocks noChangeAspect="1" noChangeArrowheads="1"/>
          </p:cNvSpPr>
          <p:nvPr/>
        </p:nvSpPr>
        <p:spPr bwMode="auto">
          <a:xfrm>
            <a:off x="52197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8" name="Rectangle 18"/>
          <p:cNvSpPr>
            <a:spLocks noChangeAspect="1" noChangeArrowheads="1"/>
          </p:cNvSpPr>
          <p:nvPr/>
        </p:nvSpPr>
        <p:spPr bwMode="auto">
          <a:xfrm>
            <a:off x="5651500" y="4413250"/>
            <a:ext cx="2808288" cy="649288"/>
          </a:xfrm>
          <a:prstGeom prst="rect">
            <a:avLst/>
          </a:prstGeom>
          <a:noFill/>
          <a:ln w="28575">
            <a:solidFill>
              <a:srgbClr val="000000"/>
            </a:solidFill>
            <a:miter lim="800000"/>
            <a:headEnd/>
            <a:tailEnd/>
          </a:ln>
        </p:spPr>
        <p:txBody>
          <a:bodyPr lIns="73152" tIns="36576" rIns="73152" bIns="36576" anchor="ctr"/>
          <a:lstStyle/>
          <a:p>
            <a:r>
              <a:rPr lang="zh-CN" altLang="en-US">
                <a:solidFill>
                  <a:srgbClr val="000000"/>
                </a:solidFill>
                <a:ea typeface="楷体_GB2312" pitchFamily="49" charset="-122"/>
              </a:rPr>
              <a:t>下一微地址</a:t>
            </a:r>
            <a:endParaRPr lang="zh-CN" altLang="en-US">
              <a:ea typeface="楷体_GB2312" pitchFamily="49" charset="-122"/>
            </a:endParaRPr>
          </a:p>
        </p:txBody>
      </p:sp>
      <p:sp>
        <p:nvSpPr>
          <p:cNvPr id="1172499" name="Line 19"/>
          <p:cNvSpPr>
            <a:spLocks noChangeAspect="1" noChangeShapeType="1"/>
          </p:cNvSpPr>
          <p:nvPr/>
        </p:nvSpPr>
        <p:spPr bwMode="auto">
          <a:xfrm flipV="1">
            <a:off x="1116013"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0" name="Line 20"/>
          <p:cNvSpPr>
            <a:spLocks noChangeAspect="1" noChangeShapeType="1"/>
          </p:cNvSpPr>
          <p:nvPr/>
        </p:nvSpPr>
        <p:spPr bwMode="auto">
          <a:xfrm flipV="1">
            <a:off x="1547813"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1" name="Line 21"/>
          <p:cNvSpPr>
            <a:spLocks noChangeAspect="1" noChangeShapeType="1"/>
          </p:cNvSpPr>
          <p:nvPr/>
        </p:nvSpPr>
        <p:spPr bwMode="auto">
          <a:xfrm flipV="1">
            <a:off x="1979613"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2" name="Line 22"/>
          <p:cNvSpPr>
            <a:spLocks noChangeAspect="1" noChangeShapeType="1"/>
          </p:cNvSpPr>
          <p:nvPr/>
        </p:nvSpPr>
        <p:spPr bwMode="auto">
          <a:xfrm flipV="1">
            <a:off x="5003800"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3" name="Line 23"/>
          <p:cNvSpPr>
            <a:spLocks noChangeAspect="1" noChangeShapeType="1"/>
          </p:cNvSpPr>
          <p:nvPr/>
        </p:nvSpPr>
        <p:spPr bwMode="auto">
          <a:xfrm flipV="1">
            <a:off x="5435600"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4" name="Text Box 24"/>
          <p:cNvSpPr txBox="1">
            <a:spLocks noChangeAspect="1" noChangeArrowheads="1"/>
          </p:cNvSpPr>
          <p:nvPr/>
        </p:nvSpPr>
        <p:spPr bwMode="auto">
          <a:xfrm>
            <a:off x="2928938" y="3822700"/>
            <a:ext cx="1125537" cy="649288"/>
          </a:xfrm>
          <a:prstGeom prst="rect">
            <a:avLst/>
          </a:prstGeom>
          <a:noFill/>
          <a:ln w="9525" algn="ctr">
            <a:noFill/>
            <a:miter lim="800000"/>
            <a:headEnd/>
            <a:tailEnd/>
          </a:ln>
          <a:effectLst/>
        </p:spPr>
        <p:txBody>
          <a:bodyPr lIns="73152" tIns="36576" rIns="73152" bIns="36576" anchor="ctr"/>
          <a:lstStyle/>
          <a:p>
            <a:r>
              <a:rPr lang="en-US" altLang="zh-CN">
                <a:solidFill>
                  <a:srgbClr val="FF6600"/>
                </a:solidFill>
                <a:ea typeface="楷体_GB2312" pitchFamily="49" charset="-122"/>
              </a:rPr>
              <a:t>……</a:t>
            </a:r>
          </a:p>
        </p:txBody>
      </p:sp>
      <p:sp>
        <p:nvSpPr>
          <p:cNvPr id="1172505" name="Text Box 25"/>
          <p:cNvSpPr txBox="1">
            <a:spLocks noChangeAspect="1" noChangeArrowheads="1"/>
          </p:cNvSpPr>
          <p:nvPr/>
        </p:nvSpPr>
        <p:spPr bwMode="auto">
          <a:xfrm>
            <a:off x="2627313" y="3644900"/>
            <a:ext cx="1711325" cy="504825"/>
          </a:xfrm>
          <a:prstGeom prst="rect">
            <a:avLst/>
          </a:prstGeom>
          <a:noFill/>
          <a:ln w="9525">
            <a:noFill/>
            <a:miter lim="800000"/>
            <a:headEnd/>
            <a:tailEnd/>
          </a:ln>
        </p:spPr>
        <p:txBody>
          <a:bodyPr lIns="73152" tIns="36576" rIns="73152" bIns="36576" anchor="ctr"/>
          <a:lstStyle/>
          <a:p>
            <a:r>
              <a:rPr lang="zh-CN" altLang="en-US">
                <a:solidFill>
                  <a:srgbClr val="FF6600"/>
                </a:solidFill>
                <a:ea typeface="楷体_GB2312" pitchFamily="49" charset="-122"/>
              </a:rPr>
              <a:t>控制信号</a:t>
            </a:r>
          </a:p>
        </p:txBody>
      </p:sp>
      <p:sp>
        <p:nvSpPr>
          <p:cNvPr id="1172506" name="Line 26"/>
          <p:cNvSpPr>
            <a:spLocks noChangeAspect="1" noChangeShapeType="1"/>
          </p:cNvSpPr>
          <p:nvPr/>
        </p:nvSpPr>
        <p:spPr bwMode="auto">
          <a:xfrm>
            <a:off x="900113" y="5062538"/>
            <a:ext cx="0" cy="479425"/>
          </a:xfrm>
          <a:prstGeom prst="line">
            <a:avLst/>
          </a:prstGeom>
          <a:noFill/>
          <a:ln w="19050">
            <a:solidFill>
              <a:srgbClr val="0000FF"/>
            </a:solidFill>
            <a:round/>
            <a:headEnd/>
            <a:tailEnd/>
          </a:ln>
        </p:spPr>
        <p:txBody>
          <a:bodyPr/>
          <a:lstStyle/>
          <a:p>
            <a:endParaRPr lang="zh-CN" altLang="en-US"/>
          </a:p>
        </p:txBody>
      </p:sp>
      <p:sp>
        <p:nvSpPr>
          <p:cNvPr id="1172507" name="Line 27"/>
          <p:cNvSpPr>
            <a:spLocks noChangeAspect="1" noChangeShapeType="1"/>
          </p:cNvSpPr>
          <p:nvPr/>
        </p:nvSpPr>
        <p:spPr bwMode="auto">
          <a:xfrm>
            <a:off x="5651500" y="5062538"/>
            <a:ext cx="0" cy="479425"/>
          </a:xfrm>
          <a:prstGeom prst="line">
            <a:avLst/>
          </a:prstGeom>
          <a:noFill/>
          <a:ln w="19050">
            <a:solidFill>
              <a:srgbClr val="0000FF"/>
            </a:solidFill>
            <a:round/>
            <a:headEnd/>
            <a:tailEnd/>
          </a:ln>
        </p:spPr>
        <p:txBody>
          <a:bodyPr/>
          <a:lstStyle/>
          <a:p>
            <a:endParaRPr lang="zh-CN" altLang="en-US"/>
          </a:p>
        </p:txBody>
      </p:sp>
      <p:sp>
        <p:nvSpPr>
          <p:cNvPr id="1172508" name="Line 28"/>
          <p:cNvSpPr>
            <a:spLocks noChangeAspect="1" noChangeShapeType="1"/>
          </p:cNvSpPr>
          <p:nvPr/>
        </p:nvSpPr>
        <p:spPr bwMode="auto">
          <a:xfrm flipH="1">
            <a:off x="900113" y="5386388"/>
            <a:ext cx="1800225" cy="0"/>
          </a:xfrm>
          <a:prstGeom prst="line">
            <a:avLst/>
          </a:prstGeom>
          <a:noFill/>
          <a:ln w="19050">
            <a:solidFill>
              <a:srgbClr val="0000FF"/>
            </a:solidFill>
            <a:round/>
            <a:headEnd/>
            <a:tailEnd type="triangle" w="med" len="lg"/>
          </a:ln>
        </p:spPr>
        <p:txBody>
          <a:bodyPr/>
          <a:lstStyle/>
          <a:p>
            <a:endParaRPr lang="zh-CN" altLang="en-US"/>
          </a:p>
        </p:txBody>
      </p:sp>
      <p:sp>
        <p:nvSpPr>
          <p:cNvPr id="1172509" name="Line 29"/>
          <p:cNvSpPr>
            <a:spLocks noChangeAspect="1" noChangeShapeType="1"/>
          </p:cNvSpPr>
          <p:nvPr/>
        </p:nvSpPr>
        <p:spPr bwMode="auto">
          <a:xfrm>
            <a:off x="3779838" y="5386388"/>
            <a:ext cx="1871662" cy="0"/>
          </a:xfrm>
          <a:prstGeom prst="line">
            <a:avLst/>
          </a:prstGeom>
          <a:noFill/>
          <a:ln w="19050">
            <a:solidFill>
              <a:srgbClr val="0000FF"/>
            </a:solidFill>
            <a:round/>
            <a:headEnd/>
            <a:tailEnd type="triangle" w="med" len="lg"/>
          </a:ln>
        </p:spPr>
        <p:txBody>
          <a:bodyPr/>
          <a:lstStyle/>
          <a:p>
            <a:endParaRPr lang="zh-CN" altLang="en-US"/>
          </a:p>
        </p:txBody>
      </p:sp>
      <p:sp>
        <p:nvSpPr>
          <p:cNvPr id="1172510" name="Text Box 30"/>
          <p:cNvSpPr txBox="1">
            <a:spLocks noChangeAspect="1" noChangeArrowheads="1"/>
          </p:cNvSpPr>
          <p:nvPr/>
        </p:nvSpPr>
        <p:spPr bwMode="auto">
          <a:xfrm>
            <a:off x="2411413" y="5157788"/>
            <a:ext cx="1709737" cy="503237"/>
          </a:xfrm>
          <a:prstGeom prst="rect">
            <a:avLst/>
          </a:prstGeom>
          <a:noFill/>
          <a:ln w="9525" algn="ctr">
            <a:noFill/>
            <a:miter lim="800000"/>
            <a:headEnd/>
            <a:tailEnd/>
          </a:ln>
          <a:effectLst/>
        </p:spPr>
        <p:txBody>
          <a:bodyPr lIns="73152" tIns="36576" rIns="73152" bIns="36576" anchor="ctr"/>
          <a:lstStyle/>
          <a:p>
            <a:r>
              <a:rPr lang="zh-CN" altLang="en-US">
                <a:solidFill>
                  <a:srgbClr val="0000FF"/>
                </a:solidFill>
                <a:ea typeface="楷体_GB2312" pitchFamily="49" charset="-122"/>
              </a:rPr>
              <a:t>控制域</a:t>
            </a:r>
          </a:p>
        </p:txBody>
      </p:sp>
      <p:sp>
        <p:nvSpPr>
          <p:cNvPr id="1172511" name="Text Box 31"/>
          <p:cNvSpPr txBox="1">
            <a:spLocks noChangeAspect="1" noChangeArrowheads="1"/>
          </p:cNvSpPr>
          <p:nvPr/>
        </p:nvSpPr>
        <p:spPr bwMode="auto">
          <a:xfrm>
            <a:off x="2989263" y="5800725"/>
            <a:ext cx="2951162" cy="365125"/>
          </a:xfrm>
          <a:prstGeom prst="rect">
            <a:avLst/>
          </a:prstGeom>
          <a:noFill/>
          <a:ln w="9525">
            <a:noFill/>
            <a:miter lim="800000"/>
            <a:headEnd/>
            <a:tailEnd/>
          </a:ln>
        </p:spPr>
        <p:txBody>
          <a:bodyPr lIns="0" tIns="0" rIns="0" bIns="0">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6.15  </a:t>
            </a:r>
            <a:r>
              <a:rPr lang="zh-CN" altLang="en-US">
                <a:solidFill>
                  <a:schemeClr val="bg2"/>
                </a:solidFill>
                <a:ea typeface="楷体_GB2312" pitchFamily="49" charset="-122"/>
              </a:rPr>
              <a:t>直接表示法</a:t>
            </a: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3A0D7A6-2480-4B19-8B77-E5D28933B33B}" type="slidenum">
              <a:rPr lang="zh-CN" altLang="en-US"/>
              <a:pPr/>
              <a:t>78</a:t>
            </a:fld>
            <a:endParaRPr lang="en-US" altLang="zh-CN"/>
          </a:p>
        </p:txBody>
      </p:sp>
      <p:sp>
        <p:nvSpPr>
          <p:cNvPr id="1173506"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3507" name="Rectangle 3"/>
          <p:cNvSpPr>
            <a:spLocks noGrp="1" noChangeArrowheads="1"/>
          </p:cNvSpPr>
          <p:nvPr>
            <p:ph type="body" idx="1"/>
          </p:nvPr>
        </p:nvSpPr>
        <p:spPr>
          <a:xfrm>
            <a:off x="250825" y="1052513"/>
            <a:ext cx="8785225" cy="5472112"/>
          </a:xfrm>
        </p:spPr>
        <p:txBody>
          <a:bodyPr/>
          <a:lstStyle/>
          <a:p>
            <a:pPr marL="355600" indent="-355600">
              <a:buNone/>
            </a:pPr>
            <a:r>
              <a:rPr lang="en-US" altLang="zh-CN">
                <a:latin typeface="宋体" pitchFamily="2" charset="-122"/>
                <a:ea typeface="宋体" pitchFamily="2" charset="-122"/>
              </a:rPr>
              <a:t>(</a:t>
            </a:r>
            <a:r>
              <a:rPr lang="en-US" altLang="zh-CN"/>
              <a:t>2</a:t>
            </a:r>
            <a:r>
              <a:rPr lang="en-US" altLang="zh-CN">
                <a:latin typeface="宋体" pitchFamily="2" charset="-122"/>
                <a:ea typeface="宋体" pitchFamily="2" charset="-122"/>
              </a:rPr>
              <a:t>)</a:t>
            </a:r>
            <a:r>
              <a:rPr lang="en-US" altLang="zh-CN"/>
              <a:t> </a:t>
            </a:r>
            <a:r>
              <a:rPr lang="zh-CN" altLang="en-US"/>
              <a:t>译码</a:t>
            </a:r>
            <a:r>
              <a:rPr lang="zh-CN" altLang="en-US" smtClean="0"/>
              <a:t>法（</a:t>
            </a:r>
            <a:r>
              <a:rPr lang="zh-CN" altLang="en-US" smtClean="0">
                <a:solidFill>
                  <a:srgbClr val="FF3399"/>
                </a:solidFill>
              </a:rPr>
              <a:t>垂直编码</a:t>
            </a:r>
            <a:r>
              <a:rPr lang="zh-CN" altLang="en-US" smtClean="0"/>
              <a:t>）</a:t>
            </a:r>
            <a:endParaRPr lang="zh-CN" altLang="en-US"/>
          </a:p>
          <a:p>
            <a:pPr marL="901700" lvl="1" indent="-366713"/>
            <a:r>
              <a:rPr lang="zh-CN" altLang="en-US"/>
              <a:t>采用编码的方法表示控制信号。</a:t>
            </a:r>
          </a:p>
          <a:p>
            <a:pPr marL="901700" lvl="1" indent="-366713"/>
            <a:r>
              <a:rPr lang="zh-CN" altLang="en-US"/>
              <a:t>可以极大地缩短</a:t>
            </a:r>
            <a:r>
              <a:rPr lang="zh-CN" altLang="en-US">
                <a:solidFill>
                  <a:srgbClr val="0000FF"/>
                </a:solidFill>
              </a:rPr>
              <a:t>微指令控制域</a:t>
            </a:r>
            <a:r>
              <a:rPr lang="zh-CN" altLang="en-US"/>
              <a:t>的长度。</a:t>
            </a:r>
          </a:p>
          <a:p>
            <a:pPr marL="901700" lvl="1" indent="-366713"/>
            <a:r>
              <a:rPr lang="zh-CN" altLang="en-US"/>
              <a:t>各控制信号需要通过不同的</a:t>
            </a:r>
            <a:r>
              <a:rPr lang="zh-CN" altLang="en-US">
                <a:solidFill>
                  <a:srgbClr val="CC0066"/>
                </a:solidFill>
              </a:rPr>
              <a:t>微指令</a:t>
            </a:r>
            <a:r>
              <a:rPr lang="zh-CN" altLang="en-US"/>
              <a:t>在不同</a:t>
            </a:r>
            <a:r>
              <a:rPr lang="zh-CN" altLang="en-US">
                <a:solidFill>
                  <a:srgbClr val="CC0066"/>
                </a:solidFill>
              </a:rPr>
              <a:t>时间</a:t>
            </a:r>
            <a:r>
              <a:rPr lang="zh-CN" altLang="en-US"/>
              <a:t>来产生，所以各控制信号是</a:t>
            </a:r>
            <a:r>
              <a:rPr lang="zh-CN" altLang="en-US">
                <a:solidFill>
                  <a:srgbClr val="CC0066"/>
                </a:solidFill>
              </a:rPr>
              <a:t>相斥</a:t>
            </a:r>
            <a:r>
              <a:rPr lang="zh-CN" altLang="en-US"/>
              <a:t>的，这也被称为</a:t>
            </a:r>
            <a:r>
              <a:rPr lang="zh-CN" altLang="en-US">
                <a:solidFill>
                  <a:srgbClr val="008000"/>
                </a:solidFill>
              </a:rPr>
              <a:t>垂直编码</a:t>
            </a:r>
            <a:r>
              <a:rPr lang="zh-CN" altLang="en-US"/>
              <a:t>。</a:t>
            </a:r>
          </a:p>
          <a:p>
            <a:pPr marL="901700" lvl="1" indent="-366713"/>
            <a:r>
              <a:rPr lang="zh-CN" altLang="en-US"/>
              <a:t>不能实现一个节拍提供多个控制信号的任务，从而使指令周期的节拍数增多，微程序中包含的微指令数量增多，（机器）指令执行时间增长。</a:t>
            </a:r>
          </a:p>
        </p:txBody>
      </p:sp>
      <p:sp>
        <p:nvSpPr>
          <p:cNvPr id="1173508"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4F9C7668-0431-4DD6-9970-479532471DC9}" type="slidenum">
              <a:rPr lang="zh-CN" altLang="en-US"/>
              <a:pPr/>
              <a:t>79</a:t>
            </a:fld>
            <a:endParaRPr lang="en-US" altLang="zh-CN"/>
          </a:p>
        </p:txBody>
      </p:sp>
      <p:sp>
        <p:nvSpPr>
          <p:cNvPr id="1175607" name="Rectangle 55"/>
          <p:cNvSpPr>
            <a:spLocks noGrp="1" noChangeArrowheads="1"/>
          </p:cNvSpPr>
          <p:nvPr>
            <p:ph type="title"/>
          </p:nvPr>
        </p:nvSpPr>
        <p:spPr>
          <a:noFill/>
          <a:ln/>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5608" name="Rectangle 56"/>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5609" name="Rectangle 57"/>
          <p:cNvSpPr>
            <a:spLocks noGrp="1" noChangeArrowheads="1"/>
          </p:cNvSpPr>
          <p:nvPr>
            <p:ph type="body" idx="1"/>
          </p:nvPr>
        </p:nvSpPr>
        <p:spPr>
          <a:xfrm>
            <a:off x="250825" y="1052513"/>
            <a:ext cx="8785225" cy="5472112"/>
          </a:xfrm>
          <a:noFill/>
          <a:ln/>
        </p:spPr>
        <p:txBody>
          <a:bodyPr/>
          <a:lstStyle/>
          <a:p>
            <a:pPr marL="355600" indent="-355600">
              <a:spcBef>
                <a:spcPct val="10000"/>
              </a:spcBef>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字段译码法（字段编码）</a:t>
            </a:r>
            <a:br>
              <a:rPr lang="zh-CN" altLang="en-US"/>
            </a:br>
            <a:r>
              <a:rPr lang="zh-CN" altLang="en-US"/>
              <a:t>将控制域分为若干字段，</a:t>
            </a:r>
            <a:r>
              <a:rPr lang="zh-CN" altLang="en-US">
                <a:solidFill>
                  <a:srgbClr val="008000"/>
                </a:solidFill>
              </a:rPr>
              <a:t>字段内</a:t>
            </a:r>
            <a:r>
              <a:rPr lang="zh-CN" altLang="en-US">
                <a:solidFill>
                  <a:srgbClr val="0000FF"/>
                </a:solidFill>
              </a:rPr>
              <a:t>垂直编码</a:t>
            </a:r>
            <a:r>
              <a:rPr lang="zh-CN" altLang="en-US"/>
              <a:t>，</a:t>
            </a:r>
            <a:r>
              <a:rPr lang="zh-CN" altLang="en-US">
                <a:solidFill>
                  <a:srgbClr val="008000"/>
                </a:solidFill>
              </a:rPr>
              <a:t>字段间</a:t>
            </a:r>
            <a:r>
              <a:rPr lang="zh-CN" altLang="en-US">
                <a:solidFill>
                  <a:srgbClr val="0000FF"/>
                </a:solidFill>
              </a:rPr>
              <a:t>水平编码</a:t>
            </a:r>
            <a:r>
              <a:rPr lang="zh-CN" altLang="en-US"/>
              <a:t>。</a:t>
            </a:r>
          </a:p>
          <a:p>
            <a:pPr marL="901700" lvl="1" indent="-366713">
              <a:spcBef>
                <a:spcPct val="10000"/>
              </a:spcBef>
              <a:buSzPct val="120000"/>
              <a:buFont typeface="Wingdings" pitchFamily="2" charset="2"/>
              <a:buChar char="F"/>
            </a:pPr>
            <a:r>
              <a:rPr lang="zh-CN" altLang="en-US">
                <a:solidFill>
                  <a:srgbClr val="FF0066"/>
                </a:solidFill>
              </a:rPr>
              <a:t>互斥</a:t>
            </a:r>
            <a:r>
              <a:rPr lang="zh-CN" altLang="en-US"/>
              <a:t>的信号放在</a:t>
            </a:r>
            <a:r>
              <a:rPr lang="zh-CN" altLang="en-US">
                <a:solidFill>
                  <a:srgbClr val="CC0066"/>
                </a:solidFill>
              </a:rPr>
              <a:t>同一字段</a:t>
            </a:r>
          </a:p>
          <a:p>
            <a:pPr marL="901700" lvl="1" indent="-366713">
              <a:spcBef>
                <a:spcPct val="10000"/>
              </a:spcBef>
              <a:buSzPct val="120000"/>
              <a:buFont typeface="Wingdings" pitchFamily="2" charset="2"/>
              <a:buChar char="F"/>
            </a:pPr>
            <a:r>
              <a:rPr lang="zh-CN" altLang="en-US">
                <a:solidFill>
                  <a:srgbClr val="FF0066"/>
                </a:solidFill>
              </a:rPr>
              <a:t>相容</a:t>
            </a:r>
            <a:r>
              <a:rPr lang="zh-CN" altLang="en-US"/>
              <a:t>的信号放在</a:t>
            </a:r>
            <a:r>
              <a:rPr lang="zh-CN" altLang="en-US">
                <a:solidFill>
                  <a:srgbClr val="CC0066"/>
                </a:solidFill>
              </a:rPr>
              <a:t>不同字段</a:t>
            </a:r>
            <a:endParaRPr lang="zh-CN" altLang="en-US"/>
          </a:p>
          <a:p>
            <a:pPr marL="901700" lvl="1" indent="-366713">
              <a:spcBef>
                <a:spcPct val="10000"/>
              </a:spcBef>
            </a:pPr>
            <a:r>
              <a:rPr lang="zh-CN" altLang="en-US"/>
              <a:t>若各字段的编码相互独立，则通过各字段独立译码就可以获得计算机系统的全部控制信号，这被称作</a:t>
            </a:r>
            <a:r>
              <a:rPr lang="zh-CN" altLang="en-US">
                <a:solidFill>
                  <a:srgbClr val="CC0000"/>
                </a:solidFill>
              </a:rPr>
              <a:t>直接译码</a:t>
            </a:r>
            <a:r>
              <a:rPr lang="zh-CN" altLang="en-US"/>
              <a:t>方式。</a:t>
            </a:r>
          </a:p>
          <a:p>
            <a:pPr marL="901700" lvl="1" indent="-366713">
              <a:spcBef>
                <a:spcPct val="10000"/>
              </a:spcBef>
            </a:pPr>
            <a:r>
              <a:rPr lang="zh-CN" altLang="en-US"/>
              <a:t>若某些字段的编码相互关联，则关联字段要通过两级译码才能获得相关的控制信号，这被称作</a:t>
            </a:r>
            <a:r>
              <a:rPr lang="zh-CN" altLang="en-US">
                <a:solidFill>
                  <a:srgbClr val="CC0000"/>
                </a:solidFill>
              </a:rPr>
              <a:t>间接译码</a:t>
            </a:r>
            <a:r>
              <a:rPr lang="zh-CN" altLang="en-US"/>
              <a:t>方式。</a:t>
            </a:r>
            <a:endParaRPr lang="en-US" altLang="zh-CN">
              <a:solidFill>
                <a:srgbClr val="CC0066"/>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1A0C6087-E1F9-41A3-93D0-FA2F287DC73F}" type="slidenum">
              <a:rPr lang="zh-CN" altLang="en-US"/>
              <a:pPr/>
              <a:t>8</a:t>
            </a:fld>
            <a:endParaRPr lang="en-US" altLang="zh-CN"/>
          </a:p>
        </p:txBody>
      </p:sp>
      <p:sp>
        <p:nvSpPr>
          <p:cNvPr id="1096706" name="Rectangle 2"/>
          <p:cNvSpPr>
            <a:spLocks noGrp="1" noChangeArrowheads="1"/>
          </p:cNvSpPr>
          <p:nvPr>
            <p:ph type="title"/>
          </p:nvPr>
        </p:nvSpPr>
        <p:spPr/>
        <p:txBody>
          <a:bodyPr/>
          <a:lstStyle/>
          <a:p>
            <a:r>
              <a:rPr lang="en-US" altLang="zh-CN"/>
              <a:t>6.1.1 </a:t>
            </a:r>
            <a:r>
              <a:rPr lang="en-US" altLang="zh-CN" sz="3200"/>
              <a:t>CPU</a:t>
            </a:r>
            <a:r>
              <a:rPr lang="zh-CN" altLang="en-US" b="0"/>
              <a:t>的功能与结构</a:t>
            </a:r>
          </a:p>
        </p:txBody>
      </p:sp>
      <p:sp>
        <p:nvSpPr>
          <p:cNvPr id="1096707" name="Rectangle 3"/>
          <p:cNvSpPr>
            <a:spLocks noGrp="1" noChangeArrowheads="1"/>
          </p:cNvSpPr>
          <p:nvPr>
            <p:ph type="body" idx="1"/>
          </p:nvPr>
        </p:nvSpPr>
        <p:spPr>
          <a:xfrm>
            <a:off x="107504" y="837307"/>
            <a:ext cx="1018456" cy="5327997"/>
          </a:xfrm>
        </p:spPr>
        <p:txBody>
          <a:bodyPr/>
          <a:lstStyle/>
          <a:p>
            <a:pPr marL="0" indent="0" algn="ctr">
              <a:buNone/>
            </a:pPr>
            <a:r>
              <a:rPr lang="zh-CN" altLang="en-US" smtClean="0"/>
              <a:t>简</a:t>
            </a:r>
            <a:endParaRPr lang="en-US" altLang="zh-CN" smtClean="0"/>
          </a:p>
          <a:p>
            <a:pPr marL="0" indent="0" algn="ctr">
              <a:buNone/>
            </a:pPr>
            <a:r>
              <a:rPr lang="zh-CN" altLang="en-US" smtClean="0"/>
              <a:t>化</a:t>
            </a:r>
            <a:endParaRPr lang="en-US" altLang="zh-CN" smtClean="0"/>
          </a:p>
          <a:p>
            <a:pPr marL="0" indent="0" algn="ctr">
              <a:buNone/>
            </a:pPr>
            <a:r>
              <a:rPr lang="zh-CN" altLang="en-US" smtClean="0"/>
              <a:t>的</a:t>
            </a:r>
            <a:endParaRPr lang="en-US" altLang="zh-CN" smtClean="0"/>
          </a:p>
          <a:p>
            <a:pPr marL="0" indent="0" algn="ctr">
              <a:buNone/>
            </a:pPr>
            <a:r>
              <a:rPr lang="zh-CN" altLang="en-US" smtClean="0"/>
              <a:t>单</a:t>
            </a:r>
            <a:endParaRPr lang="en-US" altLang="zh-CN" smtClean="0"/>
          </a:p>
          <a:p>
            <a:pPr marL="0" indent="0" algn="ctr">
              <a:buNone/>
            </a:pPr>
            <a:r>
              <a:rPr lang="zh-CN" altLang="en-US" smtClean="0"/>
              <a:t>总</a:t>
            </a:r>
            <a:endParaRPr lang="en-US" altLang="zh-CN" smtClean="0"/>
          </a:p>
          <a:p>
            <a:pPr marL="0" indent="0" algn="ctr">
              <a:buNone/>
            </a:pPr>
            <a:r>
              <a:rPr lang="zh-CN" altLang="en-US" smtClean="0"/>
              <a:t>线</a:t>
            </a:r>
            <a:endParaRPr lang="en-US" altLang="zh-CN" smtClean="0"/>
          </a:p>
          <a:p>
            <a:pPr marL="0" indent="0" algn="ctr">
              <a:buNone/>
            </a:pPr>
            <a:r>
              <a:rPr lang="zh-CN" altLang="en-US" smtClean="0"/>
              <a:t>结</a:t>
            </a:r>
            <a:endParaRPr lang="en-US" altLang="zh-CN" smtClean="0"/>
          </a:p>
          <a:p>
            <a:pPr marL="0" indent="0" algn="ctr">
              <a:buNone/>
            </a:pPr>
            <a:r>
              <a:rPr lang="zh-CN" altLang="en-US" smtClean="0"/>
              <a:t>构</a:t>
            </a:r>
            <a:endParaRPr lang="en-US" altLang="zh-CN" smtClean="0"/>
          </a:p>
          <a:p>
            <a:pPr marL="0" indent="0" algn="ctr">
              <a:buNone/>
            </a:pPr>
            <a:r>
              <a:rPr lang="zh-CN" altLang="en-US" smtClean="0"/>
              <a:t>的</a:t>
            </a:r>
            <a:endParaRPr lang="en-US" altLang="zh-CN" smtClean="0"/>
          </a:p>
          <a:p>
            <a:pPr marL="0" indent="0" algn="ctr">
              <a:buNone/>
            </a:pPr>
            <a:r>
              <a:rPr lang="en-US" altLang="zh-CN" smtClean="0"/>
              <a:t>CPU</a:t>
            </a:r>
            <a:endParaRPr lang="zh-CN" altLang="en-US"/>
          </a:p>
        </p:txBody>
      </p:sp>
      <p:sp>
        <p:nvSpPr>
          <p:cNvPr id="1096712" name="Text Box 8"/>
          <p:cNvSpPr txBox="1">
            <a:spLocks noChangeAspect="1" noChangeArrowheads="1"/>
          </p:cNvSpPr>
          <p:nvPr/>
        </p:nvSpPr>
        <p:spPr bwMode="auto">
          <a:xfrm>
            <a:off x="755576" y="6381328"/>
            <a:ext cx="6120680" cy="369332"/>
          </a:xfrm>
          <a:prstGeom prst="rect">
            <a:avLst/>
          </a:prstGeom>
          <a:noFill/>
          <a:ln w="9525">
            <a:noFill/>
            <a:miter lim="800000"/>
            <a:headEnd/>
            <a:tailEnd/>
          </a:ln>
        </p:spPr>
        <p:txBody>
          <a:bodyPr wrap="square" lIns="0" tIns="0" rIns="0" bIns="0">
            <a:spAutoFit/>
          </a:bodyPr>
          <a:lstStyle/>
          <a:p>
            <a:r>
              <a:rPr lang="zh-CN" altLang="en-US">
                <a:solidFill>
                  <a:schemeClr val="bg2"/>
                </a:solidFill>
              </a:rPr>
              <a:t>图</a:t>
            </a:r>
            <a:r>
              <a:rPr lang="en-US" altLang="zh-CN">
                <a:solidFill>
                  <a:schemeClr val="bg2"/>
                </a:solidFill>
              </a:rPr>
              <a:t>6.2  </a:t>
            </a:r>
            <a:r>
              <a:rPr lang="zh-CN" altLang="en-US">
                <a:solidFill>
                  <a:schemeClr val="bg2"/>
                </a:solidFill>
              </a:rPr>
              <a:t>单总线数据通路</a:t>
            </a:r>
            <a:r>
              <a:rPr lang="en-US" altLang="zh-CN">
                <a:solidFill>
                  <a:schemeClr val="bg2"/>
                </a:solidFill>
              </a:rPr>
              <a:t>CPU</a:t>
            </a:r>
            <a:r>
              <a:rPr lang="zh-CN" altLang="en-US">
                <a:solidFill>
                  <a:schemeClr val="bg2"/>
                </a:solidFill>
              </a:rPr>
              <a:t>内部结构图</a:t>
            </a:r>
            <a:endParaRPr lang="zh-CN" altLang="en-US" sz="4800">
              <a:solidFill>
                <a:schemeClr val="bg2"/>
              </a:solidFill>
            </a:endParaRPr>
          </a:p>
        </p:txBody>
      </p:sp>
      <p:grpSp>
        <p:nvGrpSpPr>
          <p:cNvPr id="2" name="组合 97"/>
          <p:cNvGrpSpPr/>
          <p:nvPr/>
        </p:nvGrpSpPr>
        <p:grpSpPr>
          <a:xfrm>
            <a:off x="1043608" y="620688"/>
            <a:ext cx="7776863" cy="5688632"/>
            <a:chOff x="1043608" y="620688"/>
            <a:chExt cx="7776863" cy="5688632"/>
          </a:xfrm>
        </p:grpSpPr>
        <p:sp>
          <p:nvSpPr>
            <p:cNvPr id="1096710" name="Text Box 6"/>
            <p:cNvSpPr txBox="1">
              <a:spLocks noChangeAspect="1" noChangeArrowheads="1"/>
            </p:cNvSpPr>
            <p:nvPr/>
          </p:nvSpPr>
          <p:spPr bwMode="auto">
            <a:xfrm>
              <a:off x="2951960" y="5301183"/>
              <a:ext cx="1394613" cy="276999"/>
            </a:xfrm>
            <a:prstGeom prst="rect">
              <a:avLst/>
            </a:prstGeom>
            <a:noFill/>
            <a:ln w="9525">
              <a:noFill/>
              <a:miter lim="800000"/>
              <a:headEnd/>
              <a:tailEnd/>
            </a:ln>
          </p:spPr>
          <p:txBody>
            <a:bodyPr wrap="none" lIns="0" tIns="0" rIns="0" bIns="0">
              <a:spAutoFit/>
            </a:bodyPr>
            <a:lstStyle/>
            <a:p>
              <a:pPr algn="just"/>
              <a:r>
                <a:rPr lang="zh-CN" altLang="en-US" sz="1800">
                  <a:solidFill>
                    <a:srgbClr val="C00000"/>
                  </a:solidFill>
                </a:rPr>
                <a:t>内部控制信号</a:t>
              </a:r>
            </a:p>
          </p:txBody>
        </p:sp>
        <p:sp>
          <p:nvSpPr>
            <p:cNvPr id="1096715" name="Text Box 11"/>
            <p:cNvSpPr txBox="1">
              <a:spLocks noChangeAspect="1" noChangeArrowheads="1"/>
            </p:cNvSpPr>
            <p:nvPr/>
          </p:nvSpPr>
          <p:spPr bwMode="auto">
            <a:xfrm>
              <a:off x="4631929" y="692696"/>
              <a:ext cx="1858963" cy="4204146"/>
            </a:xfrm>
            <a:prstGeom prst="rect">
              <a:avLst/>
            </a:prstGeom>
            <a:noFill/>
            <a:ln w="19050">
              <a:solidFill>
                <a:srgbClr val="FF0000"/>
              </a:solidFill>
              <a:prstDash val="dash"/>
              <a:miter lim="800000"/>
              <a:headEnd/>
              <a:tailEnd/>
            </a:ln>
          </p:spPr>
          <p:txBody>
            <a:bodyPr/>
            <a:lstStyle/>
            <a:p>
              <a:pPr algn="just"/>
              <a:r>
                <a:rPr lang="zh-CN" altLang="en-US" sz="2000">
                  <a:solidFill>
                    <a:srgbClr val="C00000"/>
                  </a:solidFill>
                </a:rPr>
                <a:t>寄存器组</a:t>
              </a:r>
              <a:endParaRPr lang="zh-CN" altLang="en-US" sz="4400">
                <a:solidFill>
                  <a:srgbClr val="C00000"/>
                </a:solidFill>
              </a:endParaRPr>
            </a:p>
          </p:txBody>
        </p:sp>
        <p:sp>
          <p:nvSpPr>
            <p:cNvPr id="1096716" name="Text Box 12"/>
            <p:cNvSpPr txBox="1">
              <a:spLocks noChangeAspect="1" noChangeArrowheads="1"/>
            </p:cNvSpPr>
            <p:nvPr/>
          </p:nvSpPr>
          <p:spPr bwMode="auto">
            <a:xfrm>
              <a:off x="4817825" y="1162698"/>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R0</a:t>
              </a:r>
              <a:endParaRPr lang="en-US" altLang="zh-CN" sz="4000"/>
            </a:p>
          </p:txBody>
        </p:sp>
        <p:sp>
          <p:nvSpPr>
            <p:cNvPr id="1096717" name="Text Box 13"/>
            <p:cNvSpPr txBox="1">
              <a:spLocks noChangeAspect="1" noChangeArrowheads="1"/>
            </p:cNvSpPr>
            <p:nvPr/>
          </p:nvSpPr>
          <p:spPr bwMode="auto">
            <a:xfrm>
              <a:off x="4817825" y="1998067"/>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Rn-1</a:t>
              </a:r>
              <a:endParaRPr lang="en-US" altLang="zh-CN" sz="4000"/>
            </a:p>
          </p:txBody>
        </p:sp>
        <p:sp>
          <p:nvSpPr>
            <p:cNvPr id="1096718" name="Text Box 14"/>
            <p:cNvSpPr txBox="1">
              <a:spLocks noChangeAspect="1" noChangeArrowheads="1"/>
            </p:cNvSpPr>
            <p:nvPr/>
          </p:nvSpPr>
          <p:spPr bwMode="auto">
            <a:xfrm>
              <a:off x="4817825" y="2481196"/>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SP</a:t>
              </a:r>
              <a:endParaRPr lang="en-US" altLang="zh-CN" sz="4000"/>
            </a:p>
          </p:txBody>
        </p:sp>
        <p:sp>
          <p:nvSpPr>
            <p:cNvPr id="1096719" name="Text Box 15"/>
            <p:cNvSpPr txBox="1">
              <a:spLocks noChangeAspect="1" noChangeArrowheads="1"/>
            </p:cNvSpPr>
            <p:nvPr/>
          </p:nvSpPr>
          <p:spPr bwMode="auto">
            <a:xfrm>
              <a:off x="4817825" y="2964326"/>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DR</a:t>
              </a:r>
              <a:endParaRPr lang="en-US" altLang="zh-CN" sz="4000"/>
            </a:p>
          </p:txBody>
        </p:sp>
        <p:sp>
          <p:nvSpPr>
            <p:cNvPr id="1096720" name="Text Box 16"/>
            <p:cNvSpPr txBox="1">
              <a:spLocks noChangeAspect="1" noChangeArrowheads="1"/>
            </p:cNvSpPr>
            <p:nvPr/>
          </p:nvSpPr>
          <p:spPr bwMode="auto">
            <a:xfrm>
              <a:off x="4817825" y="3447455"/>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AR</a:t>
              </a:r>
              <a:endParaRPr lang="en-US" altLang="zh-CN" sz="4000"/>
            </a:p>
          </p:txBody>
        </p:sp>
        <p:sp>
          <p:nvSpPr>
            <p:cNvPr id="1096721" name="Text Box 17"/>
            <p:cNvSpPr txBox="1">
              <a:spLocks noChangeAspect="1" noChangeArrowheads="1"/>
            </p:cNvSpPr>
            <p:nvPr/>
          </p:nvSpPr>
          <p:spPr bwMode="auto">
            <a:xfrm>
              <a:off x="4817825" y="3930584"/>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PC</a:t>
              </a:r>
              <a:endParaRPr lang="en-US" altLang="zh-CN" sz="4000"/>
            </a:p>
          </p:txBody>
        </p:sp>
        <p:sp>
          <p:nvSpPr>
            <p:cNvPr id="1096722" name="Text Box 18"/>
            <p:cNvSpPr txBox="1">
              <a:spLocks noChangeAspect="1" noChangeArrowheads="1"/>
            </p:cNvSpPr>
            <p:nvPr/>
          </p:nvSpPr>
          <p:spPr bwMode="auto">
            <a:xfrm>
              <a:off x="4817825" y="4413713"/>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IR</a:t>
              </a:r>
              <a:endParaRPr lang="en-US" altLang="zh-CN" sz="4000"/>
            </a:p>
          </p:txBody>
        </p:sp>
        <p:sp>
          <p:nvSpPr>
            <p:cNvPr id="1096723" name="Line 19"/>
            <p:cNvSpPr>
              <a:spLocks noChangeAspect="1" noChangeShapeType="1"/>
            </p:cNvSpPr>
            <p:nvPr/>
          </p:nvSpPr>
          <p:spPr bwMode="auto">
            <a:xfrm>
              <a:off x="5561411" y="1594746"/>
              <a:ext cx="0" cy="322086"/>
            </a:xfrm>
            <a:prstGeom prst="line">
              <a:avLst/>
            </a:prstGeom>
            <a:noFill/>
            <a:ln w="38100">
              <a:solidFill>
                <a:srgbClr val="000000"/>
              </a:solidFill>
              <a:prstDash val="sysDot"/>
              <a:round/>
              <a:headEnd/>
              <a:tailEnd/>
            </a:ln>
          </p:spPr>
          <p:txBody>
            <a:bodyPr/>
            <a:lstStyle/>
            <a:p>
              <a:endParaRPr lang="zh-CN" altLang="en-US"/>
            </a:p>
          </p:txBody>
        </p:sp>
        <p:sp>
          <p:nvSpPr>
            <p:cNvPr id="1096725" name="Text Box 21"/>
            <p:cNvSpPr txBox="1">
              <a:spLocks noChangeAspect="1" noChangeArrowheads="1"/>
            </p:cNvSpPr>
            <p:nvPr/>
          </p:nvSpPr>
          <p:spPr bwMode="auto">
            <a:xfrm>
              <a:off x="3703241" y="908695"/>
              <a:ext cx="371475" cy="4248472"/>
            </a:xfrm>
            <a:prstGeom prst="rect">
              <a:avLst/>
            </a:prstGeom>
            <a:solidFill>
              <a:srgbClr val="CCECFF"/>
            </a:solidFill>
            <a:ln w="19050">
              <a:solidFill>
                <a:srgbClr val="000000"/>
              </a:solidFill>
              <a:miter lim="800000"/>
              <a:headEnd/>
              <a:tailEnd/>
            </a:ln>
          </p:spPr>
          <p:txBody>
            <a:bodyPr vert="eaVert" lIns="0" tIns="0" rIns="0" bIns="0" anchor="ctr"/>
            <a:lstStyle/>
            <a:p>
              <a:r>
                <a:rPr lang="en-US" altLang="zh-CN" sz="2000"/>
                <a:t>CPU</a:t>
              </a:r>
              <a:r>
                <a:rPr lang="zh-CN" altLang="en-US" sz="2000"/>
                <a:t>内部总线</a:t>
              </a:r>
              <a:endParaRPr lang="zh-CN" altLang="en-US" sz="4400"/>
            </a:p>
          </p:txBody>
        </p:sp>
        <p:sp>
          <p:nvSpPr>
            <p:cNvPr id="1096726" name="Line 22"/>
            <p:cNvSpPr>
              <a:spLocks noChangeAspect="1" noChangeShapeType="1"/>
            </p:cNvSpPr>
            <p:nvPr/>
          </p:nvSpPr>
          <p:spPr bwMode="auto">
            <a:xfrm flipH="1">
              <a:off x="4074716" y="1323816"/>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7" name="Line 23"/>
            <p:cNvSpPr>
              <a:spLocks noChangeAspect="1" noChangeShapeType="1"/>
            </p:cNvSpPr>
            <p:nvPr/>
          </p:nvSpPr>
          <p:spPr bwMode="auto">
            <a:xfrm flipH="1">
              <a:off x="4074716" y="2159297"/>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8" name="Line 24"/>
            <p:cNvSpPr>
              <a:spLocks noChangeAspect="1" noChangeShapeType="1"/>
            </p:cNvSpPr>
            <p:nvPr/>
          </p:nvSpPr>
          <p:spPr bwMode="auto">
            <a:xfrm flipH="1">
              <a:off x="4074716" y="2642483"/>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9" name="Line 25"/>
            <p:cNvSpPr>
              <a:spLocks noChangeAspect="1" noChangeShapeType="1"/>
            </p:cNvSpPr>
            <p:nvPr/>
          </p:nvSpPr>
          <p:spPr bwMode="auto">
            <a:xfrm flipH="1">
              <a:off x="4074716" y="3125668"/>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30" name="Line 26"/>
            <p:cNvSpPr>
              <a:spLocks noChangeAspect="1" noChangeShapeType="1"/>
            </p:cNvSpPr>
            <p:nvPr/>
          </p:nvSpPr>
          <p:spPr bwMode="auto">
            <a:xfrm flipH="1">
              <a:off x="4074716" y="4092038"/>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31" name="Line 27"/>
            <p:cNvSpPr>
              <a:spLocks noChangeAspect="1" noChangeShapeType="1"/>
            </p:cNvSpPr>
            <p:nvPr/>
          </p:nvSpPr>
          <p:spPr bwMode="auto">
            <a:xfrm flipH="1">
              <a:off x="4074716" y="3608853"/>
              <a:ext cx="742950" cy="0"/>
            </a:xfrm>
            <a:prstGeom prst="line">
              <a:avLst/>
            </a:prstGeom>
            <a:noFill/>
            <a:ln w="38100">
              <a:solidFill>
                <a:srgbClr val="0000FF"/>
              </a:solidFill>
              <a:round/>
              <a:headEnd type="triangle" w="med" len="med"/>
              <a:tailEnd/>
            </a:ln>
          </p:spPr>
          <p:txBody>
            <a:bodyPr/>
            <a:lstStyle/>
            <a:p>
              <a:endParaRPr lang="zh-CN" altLang="en-US"/>
            </a:p>
          </p:txBody>
        </p:sp>
        <p:sp>
          <p:nvSpPr>
            <p:cNvPr id="1096733" name="Text Box 29"/>
            <p:cNvSpPr txBox="1">
              <a:spLocks noChangeAspect="1" noChangeArrowheads="1"/>
            </p:cNvSpPr>
            <p:nvPr/>
          </p:nvSpPr>
          <p:spPr bwMode="auto">
            <a:xfrm>
              <a:off x="1115616" y="1124719"/>
              <a:ext cx="2216789" cy="4132486"/>
            </a:xfrm>
            <a:prstGeom prst="rect">
              <a:avLst/>
            </a:prstGeom>
            <a:noFill/>
            <a:ln w="19050">
              <a:solidFill>
                <a:srgbClr val="FF0000"/>
              </a:solidFill>
              <a:prstDash val="dash"/>
              <a:miter lim="800000"/>
              <a:headEnd/>
              <a:tailEnd/>
            </a:ln>
          </p:spPr>
          <p:txBody>
            <a:bodyPr/>
            <a:lstStyle/>
            <a:p>
              <a:pPr algn="just"/>
              <a:r>
                <a:rPr lang="en-US" altLang="zh-CN" sz="2000">
                  <a:solidFill>
                    <a:srgbClr val="C00000"/>
                  </a:solidFill>
                </a:rPr>
                <a:t>ALU</a:t>
              </a:r>
              <a:endParaRPr lang="en-US" altLang="zh-CN" sz="4400">
                <a:solidFill>
                  <a:srgbClr val="C00000"/>
                </a:solidFill>
              </a:endParaRPr>
            </a:p>
          </p:txBody>
        </p:sp>
        <p:sp>
          <p:nvSpPr>
            <p:cNvPr id="1096734" name="Text Box 30"/>
            <p:cNvSpPr txBox="1">
              <a:spLocks noChangeAspect="1" noChangeArrowheads="1"/>
            </p:cNvSpPr>
            <p:nvPr/>
          </p:nvSpPr>
          <p:spPr bwMode="auto">
            <a:xfrm>
              <a:off x="1659746" y="1514479"/>
              <a:ext cx="1486807" cy="322133"/>
            </a:xfrm>
            <a:prstGeom prst="rect">
              <a:avLst/>
            </a:prstGeom>
            <a:solidFill>
              <a:srgbClr val="FFFF99"/>
            </a:solidFill>
            <a:ln w="19050">
              <a:solidFill>
                <a:srgbClr val="000000"/>
              </a:solidFill>
              <a:miter lim="800000"/>
              <a:headEnd/>
              <a:tailEnd/>
            </a:ln>
          </p:spPr>
          <p:txBody>
            <a:bodyPr tIns="0" bIns="0" anchor="ctr"/>
            <a:lstStyle/>
            <a:p>
              <a:r>
                <a:rPr lang="en-US" altLang="zh-CN" sz="1800"/>
                <a:t>PSW</a:t>
              </a:r>
              <a:endParaRPr lang="en-US" altLang="zh-CN" sz="4000"/>
            </a:p>
          </p:txBody>
        </p:sp>
        <p:sp>
          <p:nvSpPr>
            <p:cNvPr id="1096735" name="Text Box 31"/>
            <p:cNvSpPr txBox="1">
              <a:spLocks noChangeAspect="1" noChangeArrowheads="1"/>
            </p:cNvSpPr>
            <p:nvPr/>
          </p:nvSpPr>
          <p:spPr bwMode="auto">
            <a:xfrm>
              <a:off x="1659746" y="1997678"/>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移位寄存器</a:t>
              </a:r>
              <a:endParaRPr lang="zh-CN" altLang="en-US" sz="4000"/>
            </a:p>
          </p:txBody>
        </p:sp>
        <p:sp>
          <p:nvSpPr>
            <p:cNvPr id="1096736" name="Text Box 32"/>
            <p:cNvSpPr txBox="1">
              <a:spLocks noChangeAspect="1" noChangeArrowheads="1"/>
            </p:cNvSpPr>
            <p:nvPr/>
          </p:nvSpPr>
          <p:spPr bwMode="auto">
            <a:xfrm>
              <a:off x="1673169" y="2492871"/>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求补器</a:t>
              </a:r>
              <a:endParaRPr lang="zh-CN" altLang="en-US" sz="4000"/>
            </a:p>
          </p:txBody>
        </p:sp>
        <p:sp>
          <p:nvSpPr>
            <p:cNvPr id="1096737" name="Text Box 33"/>
            <p:cNvSpPr txBox="1">
              <a:spLocks noChangeAspect="1" noChangeArrowheads="1"/>
            </p:cNvSpPr>
            <p:nvPr/>
          </p:nvSpPr>
          <p:spPr bwMode="auto">
            <a:xfrm>
              <a:off x="1673169" y="3807608"/>
              <a:ext cx="1486807" cy="644265"/>
            </a:xfrm>
            <a:prstGeom prst="rect">
              <a:avLst/>
            </a:prstGeom>
            <a:solidFill>
              <a:srgbClr val="FFFF99"/>
            </a:solidFill>
            <a:ln w="19050">
              <a:solidFill>
                <a:srgbClr val="000000"/>
              </a:solidFill>
              <a:miter lim="800000"/>
              <a:headEnd/>
              <a:tailEnd/>
            </a:ln>
          </p:spPr>
          <p:txBody>
            <a:bodyPr tIns="0" bIns="0" anchor="ctr"/>
            <a:lstStyle/>
            <a:p>
              <a:pPr>
                <a:lnSpc>
                  <a:spcPct val="96000"/>
                </a:lnSpc>
                <a:spcBef>
                  <a:spcPts val="463"/>
                </a:spcBef>
              </a:pPr>
              <a:r>
                <a:rPr lang="zh-CN" altLang="en-US" sz="1800"/>
                <a:t>算术、布尔</a:t>
              </a:r>
            </a:p>
            <a:p>
              <a:pPr>
                <a:lnSpc>
                  <a:spcPct val="96000"/>
                </a:lnSpc>
              </a:pPr>
              <a:r>
                <a:rPr lang="zh-CN" altLang="en-US" sz="1800"/>
                <a:t>逻辑</a:t>
              </a:r>
              <a:endParaRPr lang="zh-CN" altLang="en-US" sz="4000"/>
            </a:p>
          </p:txBody>
        </p:sp>
        <p:sp>
          <p:nvSpPr>
            <p:cNvPr id="1096738" name="Line 34"/>
            <p:cNvSpPr>
              <a:spLocks noChangeAspect="1" noChangeShapeType="1"/>
            </p:cNvSpPr>
            <p:nvPr/>
          </p:nvSpPr>
          <p:spPr bwMode="auto">
            <a:xfrm flipV="1">
              <a:off x="1301467" y="1713747"/>
              <a:ext cx="371702" cy="0"/>
            </a:xfrm>
            <a:prstGeom prst="line">
              <a:avLst/>
            </a:prstGeom>
            <a:noFill/>
            <a:ln w="38100">
              <a:solidFill>
                <a:srgbClr val="009900"/>
              </a:solidFill>
              <a:round/>
              <a:headEnd type="triangle" w="med" len="med"/>
              <a:tailEnd type="triangle" w="med" len="med"/>
            </a:ln>
          </p:spPr>
          <p:txBody>
            <a:bodyPr/>
            <a:lstStyle/>
            <a:p>
              <a:endParaRPr lang="zh-CN" altLang="en-US"/>
            </a:p>
          </p:txBody>
        </p:sp>
        <p:sp>
          <p:nvSpPr>
            <p:cNvPr id="1096739" name="Line 35"/>
            <p:cNvSpPr>
              <a:spLocks noChangeAspect="1" noChangeShapeType="1"/>
            </p:cNvSpPr>
            <p:nvPr/>
          </p:nvSpPr>
          <p:spPr bwMode="auto">
            <a:xfrm>
              <a:off x="2788274" y="3485476"/>
              <a:ext cx="929255" cy="0"/>
            </a:xfrm>
            <a:prstGeom prst="line">
              <a:avLst/>
            </a:prstGeom>
            <a:noFill/>
            <a:ln w="38100">
              <a:solidFill>
                <a:srgbClr val="0000FF"/>
              </a:solidFill>
              <a:round/>
              <a:headEnd/>
              <a:tailEnd/>
            </a:ln>
          </p:spPr>
          <p:txBody>
            <a:bodyPr/>
            <a:lstStyle/>
            <a:p>
              <a:endParaRPr lang="zh-CN" altLang="en-US"/>
            </a:p>
          </p:txBody>
        </p:sp>
        <p:sp>
          <p:nvSpPr>
            <p:cNvPr id="1096740" name="Line 36"/>
            <p:cNvSpPr>
              <a:spLocks noChangeAspect="1" noChangeShapeType="1"/>
            </p:cNvSpPr>
            <p:nvPr/>
          </p:nvSpPr>
          <p:spPr bwMode="auto">
            <a:xfrm flipH="1">
              <a:off x="3146554" y="1675545"/>
              <a:ext cx="554455"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41" name="Line 37"/>
            <p:cNvSpPr>
              <a:spLocks noChangeAspect="1" noChangeShapeType="1"/>
            </p:cNvSpPr>
            <p:nvPr/>
          </p:nvSpPr>
          <p:spPr bwMode="auto">
            <a:xfrm flipH="1">
              <a:off x="3146554" y="2158744"/>
              <a:ext cx="554455"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42" name="Line 38"/>
            <p:cNvSpPr>
              <a:spLocks noChangeAspect="1" noChangeShapeType="1"/>
            </p:cNvSpPr>
            <p:nvPr/>
          </p:nvSpPr>
          <p:spPr bwMode="auto">
            <a:xfrm flipH="1">
              <a:off x="3146554" y="2641943"/>
              <a:ext cx="554455"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43" name="Line 39"/>
            <p:cNvSpPr>
              <a:spLocks noChangeAspect="1" noChangeShapeType="1"/>
            </p:cNvSpPr>
            <p:nvPr/>
          </p:nvSpPr>
          <p:spPr bwMode="auto">
            <a:xfrm flipH="1">
              <a:off x="3159976" y="4935072"/>
              <a:ext cx="557553" cy="0"/>
            </a:xfrm>
            <a:prstGeom prst="line">
              <a:avLst/>
            </a:prstGeom>
            <a:noFill/>
            <a:ln w="38100">
              <a:solidFill>
                <a:srgbClr val="0000FF"/>
              </a:solidFill>
              <a:round/>
              <a:headEnd type="triangle" w="med" len="med"/>
              <a:tailEnd/>
            </a:ln>
          </p:spPr>
          <p:txBody>
            <a:bodyPr/>
            <a:lstStyle/>
            <a:p>
              <a:endParaRPr lang="zh-CN" altLang="en-US"/>
            </a:p>
          </p:txBody>
        </p:sp>
        <p:sp>
          <p:nvSpPr>
            <p:cNvPr id="1096744" name="Text Box 40"/>
            <p:cNvSpPr txBox="1">
              <a:spLocks noChangeAspect="1" noChangeArrowheads="1"/>
            </p:cNvSpPr>
            <p:nvPr/>
          </p:nvSpPr>
          <p:spPr bwMode="auto">
            <a:xfrm>
              <a:off x="1673169" y="3002277"/>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暂存器</a:t>
              </a:r>
              <a:r>
                <a:rPr lang="en-US" altLang="zh-CN" sz="1800"/>
                <a:t>Y</a:t>
              </a:r>
              <a:endParaRPr lang="en-US" altLang="zh-CN" sz="4000"/>
            </a:p>
          </p:txBody>
        </p:sp>
        <p:sp>
          <p:nvSpPr>
            <p:cNvPr id="1096745" name="Text Box 41"/>
            <p:cNvSpPr txBox="1">
              <a:spLocks noChangeAspect="1" noChangeArrowheads="1"/>
            </p:cNvSpPr>
            <p:nvPr/>
          </p:nvSpPr>
          <p:spPr bwMode="auto">
            <a:xfrm>
              <a:off x="1673169" y="4774006"/>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暂存器</a:t>
              </a:r>
              <a:r>
                <a:rPr lang="en-US" altLang="zh-CN" sz="1800"/>
                <a:t>Z</a:t>
              </a:r>
              <a:endParaRPr lang="en-US" altLang="zh-CN" sz="4000"/>
            </a:p>
          </p:txBody>
        </p:sp>
        <p:sp>
          <p:nvSpPr>
            <p:cNvPr id="1096746" name="Line 42"/>
            <p:cNvSpPr>
              <a:spLocks noChangeAspect="1" noChangeShapeType="1"/>
            </p:cNvSpPr>
            <p:nvPr/>
          </p:nvSpPr>
          <p:spPr bwMode="auto">
            <a:xfrm>
              <a:off x="3159976" y="3163343"/>
              <a:ext cx="557553" cy="0"/>
            </a:xfrm>
            <a:prstGeom prst="line">
              <a:avLst/>
            </a:prstGeom>
            <a:noFill/>
            <a:ln w="38100">
              <a:solidFill>
                <a:srgbClr val="0000FF"/>
              </a:solidFill>
              <a:round/>
              <a:headEnd type="triangle" w="med" len="med"/>
              <a:tailEnd/>
            </a:ln>
          </p:spPr>
          <p:txBody>
            <a:bodyPr/>
            <a:lstStyle/>
            <a:p>
              <a:endParaRPr lang="zh-CN" altLang="en-US"/>
            </a:p>
          </p:txBody>
        </p:sp>
        <p:sp>
          <p:nvSpPr>
            <p:cNvPr id="1096747" name="Line 43"/>
            <p:cNvSpPr>
              <a:spLocks noChangeAspect="1" noChangeShapeType="1"/>
            </p:cNvSpPr>
            <p:nvPr/>
          </p:nvSpPr>
          <p:spPr bwMode="auto">
            <a:xfrm rot="5400000" flipH="1">
              <a:off x="1803271" y="3566009"/>
              <a:ext cx="483199" cy="0"/>
            </a:xfrm>
            <a:prstGeom prst="line">
              <a:avLst/>
            </a:prstGeom>
            <a:noFill/>
            <a:ln w="38100">
              <a:solidFill>
                <a:srgbClr val="0000FF"/>
              </a:solidFill>
              <a:round/>
              <a:headEnd type="triangle" w="med" len="med"/>
              <a:tailEnd/>
            </a:ln>
          </p:spPr>
          <p:txBody>
            <a:bodyPr/>
            <a:lstStyle/>
            <a:p>
              <a:endParaRPr lang="zh-CN" altLang="en-US"/>
            </a:p>
          </p:txBody>
        </p:sp>
        <p:sp>
          <p:nvSpPr>
            <p:cNvPr id="1096748" name="Line 44"/>
            <p:cNvSpPr>
              <a:spLocks noChangeAspect="1" noChangeShapeType="1"/>
            </p:cNvSpPr>
            <p:nvPr/>
          </p:nvSpPr>
          <p:spPr bwMode="auto">
            <a:xfrm rot="5400000" flipH="1">
              <a:off x="2255506" y="4612940"/>
              <a:ext cx="322133" cy="0"/>
            </a:xfrm>
            <a:prstGeom prst="line">
              <a:avLst/>
            </a:prstGeom>
            <a:noFill/>
            <a:ln w="38100">
              <a:solidFill>
                <a:srgbClr val="0000FF"/>
              </a:solidFill>
              <a:round/>
              <a:headEnd type="triangle" w="med" len="med"/>
              <a:tailEnd/>
            </a:ln>
          </p:spPr>
          <p:txBody>
            <a:bodyPr/>
            <a:lstStyle/>
            <a:p>
              <a:endParaRPr lang="zh-CN" altLang="en-US"/>
            </a:p>
          </p:txBody>
        </p:sp>
        <p:sp>
          <p:nvSpPr>
            <p:cNvPr id="1096749" name="Line 45"/>
            <p:cNvSpPr>
              <a:spLocks noChangeAspect="1" noChangeShapeType="1"/>
            </p:cNvSpPr>
            <p:nvPr/>
          </p:nvSpPr>
          <p:spPr bwMode="auto">
            <a:xfrm rot="5400000" flipH="1">
              <a:off x="2627208" y="3646542"/>
              <a:ext cx="322133" cy="0"/>
            </a:xfrm>
            <a:prstGeom prst="line">
              <a:avLst/>
            </a:prstGeom>
            <a:noFill/>
            <a:ln w="38100">
              <a:solidFill>
                <a:srgbClr val="0000FF"/>
              </a:solidFill>
              <a:round/>
              <a:headEnd type="triangle" w="med" len="med"/>
              <a:tailEnd/>
            </a:ln>
          </p:spPr>
          <p:txBody>
            <a:bodyPr/>
            <a:lstStyle/>
            <a:p>
              <a:endParaRPr lang="zh-CN" altLang="en-US"/>
            </a:p>
          </p:txBody>
        </p:sp>
        <p:sp>
          <p:nvSpPr>
            <p:cNvPr id="1096750" name="Line 46"/>
            <p:cNvSpPr>
              <a:spLocks noChangeAspect="1" noChangeShapeType="1"/>
            </p:cNvSpPr>
            <p:nvPr/>
          </p:nvSpPr>
          <p:spPr bwMode="auto">
            <a:xfrm>
              <a:off x="1301467" y="1713747"/>
              <a:ext cx="0" cy="2415994"/>
            </a:xfrm>
            <a:prstGeom prst="line">
              <a:avLst/>
            </a:prstGeom>
            <a:noFill/>
            <a:ln w="38100">
              <a:solidFill>
                <a:srgbClr val="009900"/>
              </a:solidFill>
              <a:round/>
              <a:headEnd/>
              <a:tailEnd/>
            </a:ln>
          </p:spPr>
          <p:txBody>
            <a:bodyPr/>
            <a:lstStyle/>
            <a:p>
              <a:endParaRPr lang="zh-CN" altLang="en-US"/>
            </a:p>
          </p:txBody>
        </p:sp>
        <p:sp>
          <p:nvSpPr>
            <p:cNvPr id="1096756" name="Text Box 52"/>
            <p:cNvSpPr txBox="1">
              <a:spLocks noChangeAspect="1" noChangeArrowheads="1"/>
            </p:cNvSpPr>
            <p:nvPr/>
          </p:nvSpPr>
          <p:spPr bwMode="auto">
            <a:xfrm>
              <a:off x="6648797" y="3322762"/>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1096757" name="Text Box 53"/>
            <p:cNvSpPr txBox="1">
              <a:spLocks noChangeAspect="1" noChangeArrowheads="1"/>
            </p:cNvSpPr>
            <p:nvPr/>
          </p:nvSpPr>
          <p:spPr bwMode="auto">
            <a:xfrm>
              <a:off x="6648797" y="5483002"/>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1096758" name="Text Box 54"/>
            <p:cNvSpPr txBox="1">
              <a:spLocks noChangeAspect="1" noChangeArrowheads="1"/>
            </p:cNvSpPr>
            <p:nvPr/>
          </p:nvSpPr>
          <p:spPr bwMode="auto">
            <a:xfrm>
              <a:off x="6648797" y="2852936"/>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1096760" name="Line 56"/>
            <p:cNvSpPr>
              <a:spLocks noChangeAspect="1" noChangeShapeType="1"/>
            </p:cNvSpPr>
            <p:nvPr/>
          </p:nvSpPr>
          <p:spPr bwMode="auto">
            <a:xfrm rot="16200000" flipH="1">
              <a:off x="2239099" y="5427931"/>
              <a:ext cx="322568" cy="0"/>
            </a:xfrm>
            <a:prstGeom prst="line">
              <a:avLst/>
            </a:prstGeom>
            <a:noFill/>
            <a:ln w="50800">
              <a:solidFill>
                <a:srgbClr val="FF0066"/>
              </a:solidFill>
              <a:round/>
              <a:headEnd type="triangle" w="med" len="med"/>
              <a:tailEnd/>
            </a:ln>
          </p:spPr>
          <p:txBody>
            <a:bodyPr/>
            <a:lstStyle/>
            <a:p>
              <a:endParaRPr lang="zh-CN" altLang="en-US"/>
            </a:p>
          </p:txBody>
        </p:sp>
        <p:sp>
          <p:nvSpPr>
            <p:cNvPr id="1096762" name="Line 58"/>
            <p:cNvSpPr>
              <a:spLocks noChangeAspect="1" noChangeShapeType="1"/>
            </p:cNvSpPr>
            <p:nvPr/>
          </p:nvSpPr>
          <p:spPr bwMode="auto">
            <a:xfrm flipH="1" flipV="1">
              <a:off x="2371474" y="5589215"/>
              <a:ext cx="2467584" cy="0"/>
            </a:xfrm>
            <a:prstGeom prst="line">
              <a:avLst/>
            </a:prstGeom>
            <a:noFill/>
            <a:ln w="50800">
              <a:solidFill>
                <a:srgbClr val="FF0066"/>
              </a:solidFill>
              <a:round/>
              <a:headEnd/>
              <a:tailEnd/>
            </a:ln>
          </p:spPr>
          <p:txBody>
            <a:bodyPr/>
            <a:lstStyle/>
            <a:p>
              <a:endParaRPr lang="zh-CN" altLang="en-US"/>
            </a:p>
          </p:txBody>
        </p:sp>
        <p:sp>
          <p:nvSpPr>
            <p:cNvPr id="1096763" name="Line 59"/>
            <p:cNvSpPr>
              <a:spLocks noChangeAspect="1" noChangeShapeType="1"/>
            </p:cNvSpPr>
            <p:nvPr/>
          </p:nvSpPr>
          <p:spPr bwMode="auto">
            <a:xfrm rot="5400000" flipH="1">
              <a:off x="5243656" y="5054911"/>
              <a:ext cx="659997" cy="0"/>
            </a:xfrm>
            <a:prstGeom prst="line">
              <a:avLst/>
            </a:prstGeom>
            <a:noFill/>
            <a:ln w="38100">
              <a:solidFill>
                <a:srgbClr val="009900"/>
              </a:solidFill>
              <a:round/>
              <a:headEnd type="triangle" w="med" len="med"/>
              <a:tailEnd/>
            </a:ln>
          </p:spPr>
          <p:txBody>
            <a:bodyPr/>
            <a:lstStyle/>
            <a:p>
              <a:endParaRPr lang="zh-CN" altLang="en-US"/>
            </a:p>
          </p:txBody>
        </p:sp>
        <p:sp>
          <p:nvSpPr>
            <p:cNvPr id="1096765" name="Line 61"/>
            <p:cNvSpPr>
              <a:spLocks noChangeAspect="1" noChangeShapeType="1"/>
            </p:cNvSpPr>
            <p:nvPr/>
          </p:nvSpPr>
          <p:spPr bwMode="auto">
            <a:xfrm flipH="1" flipV="1">
              <a:off x="4417813" y="5266647"/>
              <a:ext cx="974644" cy="1033"/>
            </a:xfrm>
            <a:prstGeom prst="line">
              <a:avLst/>
            </a:prstGeom>
            <a:noFill/>
            <a:ln w="50800">
              <a:solidFill>
                <a:srgbClr val="FF0066"/>
              </a:solidFill>
              <a:round/>
              <a:headEnd/>
              <a:tailEnd/>
            </a:ln>
          </p:spPr>
          <p:txBody>
            <a:bodyPr/>
            <a:lstStyle/>
            <a:p>
              <a:endParaRPr lang="zh-CN" altLang="en-US"/>
            </a:p>
          </p:txBody>
        </p:sp>
        <p:sp>
          <p:nvSpPr>
            <p:cNvPr id="1096766" name="Line 62"/>
            <p:cNvSpPr>
              <a:spLocks noChangeAspect="1" noChangeShapeType="1"/>
            </p:cNvSpPr>
            <p:nvPr/>
          </p:nvSpPr>
          <p:spPr bwMode="auto">
            <a:xfrm rot="16200000" flipH="1" flipV="1">
              <a:off x="4265558" y="5416830"/>
              <a:ext cx="344776" cy="0"/>
            </a:xfrm>
            <a:prstGeom prst="line">
              <a:avLst/>
            </a:prstGeom>
            <a:noFill/>
            <a:ln w="50800">
              <a:solidFill>
                <a:srgbClr val="FF0066"/>
              </a:solidFill>
              <a:round/>
              <a:headEnd/>
              <a:tailEnd/>
            </a:ln>
          </p:spPr>
          <p:txBody>
            <a:bodyPr/>
            <a:lstStyle/>
            <a:p>
              <a:endParaRPr lang="zh-CN" altLang="en-US"/>
            </a:p>
          </p:txBody>
        </p:sp>
        <p:sp>
          <p:nvSpPr>
            <p:cNvPr id="1096767" name="Line 63"/>
            <p:cNvSpPr>
              <a:spLocks noChangeAspect="1" noChangeShapeType="1"/>
            </p:cNvSpPr>
            <p:nvPr/>
          </p:nvSpPr>
          <p:spPr bwMode="auto">
            <a:xfrm rot="16200000">
              <a:off x="485244" y="4919213"/>
              <a:ext cx="1628035" cy="0"/>
            </a:xfrm>
            <a:prstGeom prst="line">
              <a:avLst/>
            </a:prstGeom>
            <a:noFill/>
            <a:ln w="38100">
              <a:solidFill>
                <a:srgbClr val="009900"/>
              </a:solidFill>
              <a:round/>
              <a:headEnd/>
              <a:tailEnd/>
            </a:ln>
          </p:spPr>
          <p:txBody>
            <a:bodyPr/>
            <a:lstStyle/>
            <a:p>
              <a:endParaRPr lang="zh-CN" altLang="en-US"/>
            </a:p>
          </p:txBody>
        </p:sp>
        <p:sp>
          <p:nvSpPr>
            <p:cNvPr id="1096768" name="Line 64"/>
            <p:cNvSpPr>
              <a:spLocks noChangeAspect="1" noChangeShapeType="1"/>
            </p:cNvSpPr>
            <p:nvPr/>
          </p:nvSpPr>
          <p:spPr bwMode="auto">
            <a:xfrm rot="10800000" flipV="1">
              <a:off x="1279129" y="5733231"/>
              <a:ext cx="3541345" cy="0"/>
            </a:xfrm>
            <a:prstGeom prst="line">
              <a:avLst/>
            </a:prstGeom>
            <a:noFill/>
            <a:ln w="38100">
              <a:solidFill>
                <a:srgbClr val="009900"/>
              </a:solidFill>
              <a:round/>
              <a:headEnd type="triangle" w="med" len="med"/>
              <a:tailEnd/>
            </a:ln>
          </p:spPr>
          <p:txBody>
            <a:bodyPr/>
            <a:lstStyle/>
            <a:p>
              <a:endParaRPr lang="zh-CN" altLang="en-US"/>
            </a:p>
          </p:txBody>
        </p:sp>
        <p:sp>
          <p:nvSpPr>
            <p:cNvPr id="1096761" name="Text Box 57"/>
            <p:cNvSpPr txBox="1">
              <a:spLocks noChangeAspect="1" noChangeArrowheads="1"/>
            </p:cNvSpPr>
            <p:nvPr/>
          </p:nvSpPr>
          <p:spPr bwMode="auto">
            <a:xfrm>
              <a:off x="4818409" y="5380261"/>
              <a:ext cx="1486745" cy="857026"/>
            </a:xfrm>
            <a:prstGeom prst="rect">
              <a:avLst/>
            </a:prstGeom>
            <a:solidFill>
              <a:srgbClr val="CCFF99"/>
            </a:solidFill>
            <a:ln w="19050">
              <a:solidFill>
                <a:srgbClr val="000000"/>
              </a:solidFill>
              <a:miter lim="800000"/>
              <a:headEnd/>
              <a:tailEnd/>
            </a:ln>
          </p:spPr>
          <p:txBody>
            <a:bodyPr tIns="0" bIns="0" anchor="ctr"/>
            <a:lstStyle/>
            <a:p>
              <a:pPr>
                <a:spcBef>
                  <a:spcPts val="463"/>
                </a:spcBef>
              </a:pPr>
              <a:r>
                <a:rPr lang="zh-CN" altLang="en-US" sz="1800"/>
                <a:t>控制器</a:t>
              </a:r>
            </a:p>
            <a:p>
              <a:r>
                <a:rPr lang="en-US" altLang="zh-CN" sz="1800"/>
                <a:t>CU</a:t>
              </a:r>
              <a:endParaRPr lang="en-US" altLang="zh-CN" sz="4000"/>
            </a:p>
          </p:txBody>
        </p:sp>
        <p:sp>
          <p:nvSpPr>
            <p:cNvPr id="1096769" name="Line 65"/>
            <p:cNvSpPr>
              <a:spLocks noChangeAspect="1" noChangeShapeType="1"/>
            </p:cNvSpPr>
            <p:nvPr/>
          </p:nvSpPr>
          <p:spPr bwMode="auto">
            <a:xfrm>
              <a:off x="4089004" y="4577755"/>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51" name="Line 47"/>
            <p:cNvSpPr>
              <a:spLocks noChangeAspect="1" noChangeShapeType="1"/>
            </p:cNvSpPr>
            <p:nvPr/>
          </p:nvSpPr>
          <p:spPr bwMode="auto">
            <a:xfrm flipH="1">
              <a:off x="1301467" y="4129741"/>
              <a:ext cx="542392" cy="0"/>
            </a:xfrm>
            <a:prstGeom prst="line">
              <a:avLst/>
            </a:prstGeom>
            <a:noFill/>
            <a:ln w="38100">
              <a:solidFill>
                <a:srgbClr val="0000FF"/>
              </a:solidFill>
              <a:round/>
              <a:headEnd/>
              <a:tailEnd/>
            </a:ln>
          </p:spPr>
          <p:txBody>
            <a:bodyPr/>
            <a:lstStyle/>
            <a:p>
              <a:endParaRPr lang="zh-CN" altLang="en-US"/>
            </a:p>
          </p:txBody>
        </p:sp>
        <p:sp>
          <p:nvSpPr>
            <p:cNvPr id="62" name="等腰三角形 61"/>
            <p:cNvSpPr/>
            <p:nvPr/>
          </p:nvSpPr>
          <p:spPr bwMode="auto">
            <a:xfrm flipV="1">
              <a:off x="2209407" y="3669684"/>
              <a:ext cx="402546" cy="360040"/>
            </a:xfrm>
            <a:prstGeom prs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3" name="直角三角形 62"/>
            <p:cNvSpPr/>
            <p:nvPr/>
          </p:nvSpPr>
          <p:spPr bwMode="auto">
            <a:xfrm>
              <a:off x="1666715" y="3808681"/>
              <a:ext cx="360040" cy="643038"/>
            </a:xfrm>
            <a:prstGeom prst="r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6" name="直角三角形 65"/>
            <p:cNvSpPr/>
            <p:nvPr/>
          </p:nvSpPr>
          <p:spPr bwMode="auto">
            <a:xfrm flipH="1">
              <a:off x="2800553" y="3815995"/>
              <a:ext cx="360040" cy="635723"/>
            </a:xfrm>
            <a:prstGeom prst="r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8" name="直角三角形 67"/>
            <p:cNvSpPr>
              <a:spLocks noChangeAspect="1"/>
            </p:cNvSpPr>
            <p:nvPr/>
          </p:nvSpPr>
          <p:spPr bwMode="auto">
            <a:xfrm>
              <a:off x="1624404" y="3749848"/>
              <a:ext cx="415898" cy="742802"/>
            </a:xfrm>
            <a:prstGeom prst="rtTriangle">
              <a:avLst/>
            </a:prstGeom>
            <a:solidFill>
              <a:srgbClr val="FFFF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7" name="矩形 66"/>
            <p:cNvSpPr/>
            <p:nvPr/>
          </p:nvSpPr>
          <p:spPr bwMode="auto">
            <a:xfrm>
              <a:off x="2169387" y="3618489"/>
              <a:ext cx="486461" cy="182880"/>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9" name="直角三角形 68"/>
            <p:cNvSpPr>
              <a:spLocks noChangeAspect="1"/>
            </p:cNvSpPr>
            <p:nvPr/>
          </p:nvSpPr>
          <p:spPr bwMode="auto">
            <a:xfrm flipH="1">
              <a:off x="2794812" y="3746185"/>
              <a:ext cx="415898" cy="742802"/>
            </a:xfrm>
            <a:prstGeom prst="rtTriangle">
              <a:avLst/>
            </a:prstGeom>
            <a:solidFill>
              <a:srgbClr val="FFFF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2" name="直接连接符 71"/>
            <p:cNvCxnSpPr/>
            <p:nvPr/>
          </p:nvCxnSpPr>
          <p:spPr bwMode="auto">
            <a:xfrm>
              <a:off x="1291568" y="4130550"/>
              <a:ext cx="555949" cy="0"/>
            </a:xfrm>
            <a:prstGeom prst="line">
              <a:avLst/>
            </a:prstGeom>
            <a:solidFill>
              <a:srgbClr val="FFFFFF"/>
            </a:solidFill>
            <a:ln w="38100" cap="flat" cmpd="sng" algn="ctr">
              <a:solidFill>
                <a:srgbClr val="0000FF"/>
              </a:solidFill>
              <a:prstDash val="solid"/>
              <a:round/>
              <a:headEnd type="triangle" w="med" len="med"/>
              <a:tailEnd type="none" w="med" len="med"/>
            </a:ln>
            <a:effectLst/>
          </p:spPr>
        </p:cxnSp>
        <p:cxnSp>
          <p:nvCxnSpPr>
            <p:cNvPr id="82" name="直接箭头连接符 81"/>
            <p:cNvCxnSpPr/>
            <p:nvPr/>
          </p:nvCxnSpPr>
          <p:spPr bwMode="auto">
            <a:xfrm rot="5400000">
              <a:off x="5174508" y="5095849"/>
              <a:ext cx="382763" cy="1588"/>
            </a:xfrm>
            <a:prstGeom prst="straightConnector1">
              <a:avLst/>
            </a:prstGeom>
            <a:noFill/>
            <a:ln w="50800">
              <a:solidFill>
                <a:srgbClr val="FF0066"/>
              </a:solidFill>
              <a:round/>
              <a:headEnd type="triangle" w="med" len="med"/>
              <a:tailEnd/>
            </a:ln>
          </p:spPr>
        </p:cxnSp>
        <p:sp>
          <p:nvSpPr>
            <p:cNvPr id="70" name="Text Box 41"/>
            <p:cNvSpPr txBox="1">
              <a:spLocks noChangeAspect="1" noChangeArrowheads="1"/>
            </p:cNvSpPr>
            <p:nvPr/>
          </p:nvSpPr>
          <p:spPr bwMode="auto">
            <a:xfrm>
              <a:off x="2246438" y="5877247"/>
              <a:ext cx="576064" cy="322133"/>
            </a:xfrm>
            <a:prstGeom prst="rect">
              <a:avLst/>
            </a:prstGeom>
            <a:solidFill>
              <a:srgbClr val="CC99FF"/>
            </a:solidFill>
            <a:ln w="19050">
              <a:solidFill>
                <a:srgbClr val="000000"/>
              </a:solidFill>
              <a:prstDash val="dash"/>
              <a:miter lim="800000"/>
              <a:headEnd/>
              <a:tailEnd/>
            </a:ln>
          </p:spPr>
          <p:txBody>
            <a:bodyPr wrap="none" tIns="0" bIns="0" anchor="ctr"/>
            <a:lstStyle/>
            <a:p>
              <a:r>
                <a:rPr lang="zh-CN" altLang="en-US" sz="1800" smtClean="0"/>
                <a:t>时钟</a:t>
              </a:r>
              <a:endParaRPr lang="en-US" altLang="zh-CN" sz="4000"/>
            </a:p>
          </p:txBody>
        </p:sp>
        <p:sp>
          <p:nvSpPr>
            <p:cNvPr id="71" name="Text Box 41"/>
            <p:cNvSpPr txBox="1">
              <a:spLocks noChangeAspect="1" noChangeArrowheads="1"/>
            </p:cNvSpPr>
            <p:nvPr/>
          </p:nvSpPr>
          <p:spPr bwMode="auto">
            <a:xfrm>
              <a:off x="3110533" y="5877247"/>
              <a:ext cx="1296144" cy="322133"/>
            </a:xfrm>
            <a:prstGeom prst="rect">
              <a:avLst/>
            </a:prstGeom>
            <a:solidFill>
              <a:srgbClr val="CC99FF"/>
            </a:solidFill>
            <a:ln w="19050">
              <a:solidFill>
                <a:srgbClr val="000000"/>
              </a:solidFill>
              <a:miter lim="800000"/>
              <a:headEnd/>
              <a:tailEnd/>
            </a:ln>
          </p:spPr>
          <p:txBody>
            <a:bodyPr wrap="none" tIns="0" bIns="0" anchor="ctr"/>
            <a:lstStyle/>
            <a:p>
              <a:r>
                <a:rPr lang="zh-CN" altLang="en-US" sz="1800" smtClean="0"/>
                <a:t>时序产生器</a:t>
              </a:r>
              <a:endParaRPr lang="en-US" altLang="zh-CN" sz="1800"/>
            </a:p>
          </p:txBody>
        </p:sp>
        <p:cxnSp>
          <p:nvCxnSpPr>
            <p:cNvPr id="74" name="直接箭头连接符 73"/>
            <p:cNvCxnSpPr/>
            <p:nvPr/>
          </p:nvCxnSpPr>
          <p:spPr bwMode="auto">
            <a:xfrm>
              <a:off x="2822502" y="6021263"/>
              <a:ext cx="288031" cy="1588"/>
            </a:xfrm>
            <a:prstGeom prst="straightConnector1">
              <a:avLst/>
            </a:prstGeom>
            <a:solidFill>
              <a:srgbClr val="FFFFFF"/>
            </a:solidFill>
            <a:ln w="19050" cap="flat" cmpd="sng" algn="ctr">
              <a:solidFill>
                <a:schemeClr val="tx1"/>
              </a:solidFill>
              <a:prstDash val="solid"/>
              <a:round/>
              <a:headEnd type="none" w="med" len="med"/>
              <a:tailEnd type="triangle" w="med" len="lg"/>
            </a:ln>
            <a:effectLst/>
          </p:spPr>
        </p:cxnSp>
        <p:sp>
          <p:nvSpPr>
            <p:cNvPr id="75" name="Line 39"/>
            <p:cNvSpPr>
              <a:spLocks noChangeAspect="1" noChangeShapeType="1"/>
            </p:cNvSpPr>
            <p:nvPr/>
          </p:nvSpPr>
          <p:spPr bwMode="auto">
            <a:xfrm flipH="1">
              <a:off x="4406677" y="6021263"/>
              <a:ext cx="413536" cy="0"/>
            </a:xfrm>
            <a:prstGeom prst="line">
              <a:avLst/>
            </a:prstGeom>
            <a:noFill/>
            <a:ln w="38100">
              <a:solidFill>
                <a:srgbClr val="009900"/>
              </a:solidFill>
              <a:round/>
              <a:headEnd type="triangle" w="med" len="med"/>
              <a:tailEnd/>
            </a:ln>
          </p:spPr>
          <p:txBody>
            <a:bodyPr/>
            <a:lstStyle/>
            <a:p>
              <a:endParaRPr lang="zh-CN" altLang="en-US"/>
            </a:p>
          </p:txBody>
        </p:sp>
        <p:sp>
          <p:nvSpPr>
            <p:cNvPr id="77" name="上下箭头 76"/>
            <p:cNvSpPr/>
            <p:nvPr/>
          </p:nvSpPr>
          <p:spPr bwMode="auto">
            <a:xfrm>
              <a:off x="7020272" y="1412776"/>
              <a:ext cx="288032" cy="4824536"/>
            </a:xfrm>
            <a:prstGeom prst="upDownArrow">
              <a:avLst>
                <a:gd name="adj1" fmla="val 50000"/>
                <a:gd name="adj2" fmla="val 76144"/>
              </a:avLst>
            </a:prstGeom>
            <a:solidFill>
              <a:srgbClr val="FF66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78" name="TextBox 77"/>
            <p:cNvSpPr txBox="1"/>
            <p:nvPr/>
          </p:nvSpPr>
          <p:spPr>
            <a:xfrm>
              <a:off x="6732240" y="3905761"/>
              <a:ext cx="432048" cy="1323439"/>
            </a:xfrm>
            <a:prstGeom prst="rect">
              <a:avLst/>
            </a:prstGeom>
            <a:noFill/>
          </p:spPr>
          <p:txBody>
            <a:bodyPr wrap="square" rtlCol="0">
              <a:spAutoFit/>
            </a:bodyPr>
            <a:lstStyle/>
            <a:p>
              <a:r>
                <a:rPr lang="zh-CN" altLang="en-US" sz="2000" smtClean="0">
                  <a:solidFill>
                    <a:srgbClr val="C00000"/>
                  </a:solidFill>
                </a:rPr>
                <a:t>系统总线</a:t>
              </a:r>
              <a:endParaRPr lang="zh-CN" altLang="en-US" sz="2000">
                <a:solidFill>
                  <a:srgbClr val="C00000"/>
                </a:solidFill>
              </a:endParaRPr>
            </a:p>
          </p:txBody>
        </p:sp>
        <p:sp>
          <p:nvSpPr>
            <p:cNvPr id="80" name="Text Box 29"/>
            <p:cNvSpPr txBox="1">
              <a:spLocks noChangeAspect="1" noChangeArrowheads="1"/>
            </p:cNvSpPr>
            <p:nvPr/>
          </p:nvSpPr>
          <p:spPr bwMode="auto">
            <a:xfrm>
              <a:off x="1043608" y="620688"/>
              <a:ext cx="5544616" cy="5688632"/>
            </a:xfrm>
            <a:prstGeom prst="rect">
              <a:avLst/>
            </a:prstGeom>
            <a:noFill/>
            <a:ln w="19050">
              <a:solidFill>
                <a:srgbClr val="0000FF"/>
              </a:solidFill>
              <a:prstDash val="dash"/>
              <a:miter lim="800000"/>
              <a:headEnd/>
              <a:tailEnd/>
            </a:ln>
          </p:spPr>
          <p:txBody>
            <a:bodyPr/>
            <a:lstStyle/>
            <a:p>
              <a:pPr algn="just"/>
              <a:r>
                <a:rPr lang="en-US" altLang="zh-CN" smtClean="0">
                  <a:solidFill>
                    <a:srgbClr val="0000FF"/>
                  </a:solidFill>
                </a:rPr>
                <a:t>CPU</a:t>
              </a:r>
              <a:endParaRPr lang="en-US" altLang="zh-CN" sz="4800">
                <a:solidFill>
                  <a:srgbClr val="0000FF"/>
                </a:solidFill>
              </a:endParaRPr>
            </a:p>
          </p:txBody>
        </p:sp>
        <p:sp>
          <p:nvSpPr>
            <p:cNvPr id="81" name="Line 49"/>
            <p:cNvSpPr>
              <a:spLocks noChangeAspect="1" noChangeShapeType="1"/>
            </p:cNvSpPr>
            <p:nvPr/>
          </p:nvSpPr>
          <p:spPr bwMode="auto">
            <a:xfrm>
              <a:off x="7236296" y="2489894"/>
              <a:ext cx="576064" cy="0"/>
            </a:xfrm>
            <a:prstGeom prst="line">
              <a:avLst/>
            </a:prstGeom>
            <a:noFill/>
            <a:ln w="41275">
              <a:solidFill>
                <a:srgbClr val="FF6600"/>
              </a:solidFill>
              <a:round/>
              <a:headEnd/>
              <a:tailEnd type="triangle" w="med" len="med"/>
            </a:ln>
          </p:spPr>
          <p:txBody>
            <a:bodyPr/>
            <a:lstStyle/>
            <a:p>
              <a:endParaRPr lang="zh-CN" altLang="en-US"/>
            </a:p>
          </p:txBody>
        </p:sp>
        <p:sp>
          <p:nvSpPr>
            <p:cNvPr id="83" name="Line 50"/>
            <p:cNvSpPr>
              <a:spLocks noChangeAspect="1" noChangeShapeType="1"/>
            </p:cNvSpPr>
            <p:nvPr/>
          </p:nvSpPr>
          <p:spPr bwMode="auto">
            <a:xfrm>
              <a:off x="7236296" y="2780928"/>
              <a:ext cx="576064" cy="0"/>
            </a:xfrm>
            <a:prstGeom prst="line">
              <a:avLst/>
            </a:prstGeom>
            <a:noFill/>
            <a:ln w="41275">
              <a:solidFill>
                <a:srgbClr val="FF6600"/>
              </a:solidFill>
              <a:round/>
              <a:headEnd/>
              <a:tailEnd type="triangle" w="med" len="med"/>
            </a:ln>
          </p:spPr>
          <p:txBody>
            <a:bodyPr/>
            <a:lstStyle/>
            <a:p>
              <a:endParaRPr lang="zh-CN" altLang="en-US"/>
            </a:p>
          </p:txBody>
        </p:sp>
        <p:sp>
          <p:nvSpPr>
            <p:cNvPr id="84" name="Line 51"/>
            <p:cNvSpPr>
              <a:spLocks noChangeAspect="1" noChangeShapeType="1"/>
            </p:cNvSpPr>
            <p:nvPr/>
          </p:nvSpPr>
          <p:spPr bwMode="auto">
            <a:xfrm>
              <a:off x="7236296" y="2204864"/>
              <a:ext cx="576064"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86" name="Text Box 52"/>
            <p:cNvSpPr txBox="1">
              <a:spLocks noChangeAspect="1" noChangeArrowheads="1"/>
            </p:cNvSpPr>
            <p:nvPr/>
          </p:nvSpPr>
          <p:spPr bwMode="auto">
            <a:xfrm>
              <a:off x="7380312" y="2204864"/>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87" name="Text Box 53"/>
            <p:cNvSpPr txBox="1">
              <a:spLocks noChangeAspect="1" noChangeArrowheads="1"/>
            </p:cNvSpPr>
            <p:nvPr/>
          </p:nvSpPr>
          <p:spPr bwMode="auto">
            <a:xfrm>
              <a:off x="7380312" y="2497138"/>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88" name="Text Box 54"/>
            <p:cNvSpPr txBox="1">
              <a:spLocks noChangeAspect="1" noChangeArrowheads="1"/>
            </p:cNvSpPr>
            <p:nvPr/>
          </p:nvSpPr>
          <p:spPr bwMode="auto">
            <a:xfrm>
              <a:off x="7380312" y="1932608"/>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89" name="Text Box 30"/>
            <p:cNvSpPr txBox="1">
              <a:spLocks noChangeAspect="1" noChangeArrowheads="1"/>
            </p:cNvSpPr>
            <p:nvPr/>
          </p:nvSpPr>
          <p:spPr bwMode="auto">
            <a:xfrm>
              <a:off x="7812360" y="2060848"/>
              <a:ext cx="875247" cy="864096"/>
            </a:xfrm>
            <a:prstGeom prst="rect">
              <a:avLst/>
            </a:prstGeom>
            <a:solidFill>
              <a:srgbClr val="FFFF99"/>
            </a:solidFill>
            <a:ln w="19050">
              <a:solidFill>
                <a:srgbClr val="000000"/>
              </a:solidFill>
              <a:miter lim="800000"/>
              <a:headEnd/>
              <a:tailEnd/>
            </a:ln>
          </p:spPr>
          <p:txBody>
            <a:bodyPr tIns="0" bIns="0" anchor="ctr"/>
            <a:lstStyle/>
            <a:p>
              <a:r>
                <a:rPr lang="zh-CN" altLang="en-US" sz="2000" smtClean="0"/>
                <a:t>主存</a:t>
              </a:r>
              <a:endParaRPr lang="en-US" altLang="zh-CN" sz="2000" smtClean="0"/>
            </a:p>
            <a:p>
              <a:r>
                <a:rPr lang="zh-CN" altLang="en-US" sz="2000" smtClean="0"/>
                <a:t>储器</a:t>
              </a:r>
              <a:endParaRPr lang="en-US" altLang="zh-CN" sz="4400"/>
            </a:p>
          </p:txBody>
        </p:sp>
        <p:sp>
          <p:nvSpPr>
            <p:cNvPr id="90" name="Line 49"/>
            <p:cNvSpPr>
              <a:spLocks noChangeAspect="1" noChangeShapeType="1"/>
            </p:cNvSpPr>
            <p:nvPr/>
          </p:nvSpPr>
          <p:spPr bwMode="auto">
            <a:xfrm>
              <a:off x="7236296" y="4650134"/>
              <a:ext cx="576064" cy="0"/>
            </a:xfrm>
            <a:prstGeom prst="line">
              <a:avLst/>
            </a:prstGeom>
            <a:noFill/>
            <a:ln w="41275">
              <a:solidFill>
                <a:srgbClr val="FF6600"/>
              </a:solidFill>
              <a:round/>
              <a:headEnd/>
              <a:tailEnd type="triangle" w="med" len="med"/>
            </a:ln>
          </p:spPr>
          <p:txBody>
            <a:bodyPr/>
            <a:lstStyle/>
            <a:p>
              <a:endParaRPr lang="zh-CN" altLang="en-US"/>
            </a:p>
          </p:txBody>
        </p:sp>
        <p:sp>
          <p:nvSpPr>
            <p:cNvPr id="91" name="Line 50"/>
            <p:cNvSpPr>
              <a:spLocks noChangeAspect="1" noChangeShapeType="1"/>
            </p:cNvSpPr>
            <p:nvPr/>
          </p:nvSpPr>
          <p:spPr bwMode="auto">
            <a:xfrm>
              <a:off x="7236296" y="4941168"/>
              <a:ext cx="576064" cy="0"/>
            </a:xfrm>
            <a:prstGeom prst="line">
              <a:avLst/>
            </a:prstGeom>
            <a:noFill/>
            <a:ln w="41275">
              <a:solidFill>
                <a:srgbClr val="FF6600"/>
              </a:solidFill>
              <a:round/>
              <a:headEnd/>
              <a:tailEnd type="triangle" w="med" len="med"/>
            </a:ln>
          </p:spPr>
          <p:txBody>
            <a:bodyPr/>
            <a:lstStyle/>
            <a:p>
              <a:endParaRPr lang="zh-CN" altLang="en-US"/>
            </a:p>
          </p:txBody>
        </p:sp>
        <p:sp>
          <p:nvSpPr>
            <p:cNvPr id="92" name="Line 51"/>
            <p:cNvSpPr>
              <a:spLocks noChangeAspect="1" noChangeShapeType="1"/>
            </p:cNvSpPr>
            <p:nvPr/>
          </p:nvSpPr>
          <p:spPr bwMode="auto">
            <a:xfrm>
              <a:off x="7236296" y="4365104"/>
              <a:ext cx="576064"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93" name="Text Box 52"/>
            <p:cNvSpPr txBox="1">
              <a:spLocks noChangeAspect="1" noChangeArrowheads="1"/>
            </p:cNvSpPr>
            <p:nvPr/>
          </p:nvSpPr>
          <p:spPr bwMode="auto">
            <a:xfrm>
              <a:off x="7380312" y="4365104"/>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94" name="Text Box 53"/>
            <p:cNvSpPr txBox="1">
              <a:spLocks noChangeAspect="1" noChangeArrowheads="1"/>
            </p:cNvSpPr>
            <p:nvPr/>
          </p:nvSpPr>
          <p:spPr bwMode="auto">
            <a:xfrm>
              <a:off x="7380312" y="4657378"/>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95" name="Text Box 54"/>
            <p:cNvSpPr txBox="1">
              <a:spLocks noChangeAspect="1" noChangeArrowheads="1"/>
            </p:cNvSpPr>
            <p:nvPr/>
          </p:nvSpPr>
          <p:spPr bwMode="auto">
            <a:xfrm>
              <a:off x="7380312" y="4092848"/>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96" name="Text Box 30"/>
            <p:cNvSpPr txBox="1">
              <a:spLocks noChangeAspect="1" noChangeArrowheads="1"/>
            </p:cNvSpPr>
            <p:nvPr/>
          </p:nvSpPr>
          <p:spPr bwMode="auto">
            <a:xfrm>
              <a:off x="7812361" y="4077072"/>
              <a:ext cx="504055" cy="1080120"/>
            </a:xfrm>
            <a:prstGeom prst="rect">
              <a:avLst/>
            </a:prstGeom>
            <a:solidFill>
              <a:srgbClr val="CCECFF"/>
            </a:solidFill>
            <a:ln w="19050">
              <a:solidFill>
                <a:srgbClr val="000000"/>
              </a:solidFill>
              <a:miter lim="800000"/>
              <a:headEnd/>
              <a:tailEnd/>
            </a:ln>
          </p:spPr>
          <p:txBody>
            <a:bodyPr wrap="none" lIns="0" tIns="0" rIns="0" bIns="0" anchor="ctr"/>
            <a:lstStyle/>
            <a:p>
              <a:r>
                <a:rPr lang="en-US" altLang="zh-CN" sz="2000" smtClean="0"/>
                <a:t>I/O</a:t>
              </a:r>
            </a:p>
            <a:p>
              <a:r>
                <a:rPr lang="zh-CN" altLang="en-US" sz="2000" smtClean="0"/>
                <a:t>接</a:t>
              </a:r>
              <a:endParaRPr lang="en-US" altLang="zh-CN" sz="2000" smtClean="0"/>
            </a:p>
            <a:p>
              <a:r>
                <a:rPr lang="zh-CN" altLang="en-US" sz="2000" smtClean="0"/>
                <a:t>口</a:t>
              </a:r>
              <a:endParaRPr lang="en-US" altLang="zh-CN" sz="2000" smtClean="0"/>
            </a:p>
          </p:txBody>
        </p:sp>
        <p:sp>
          <p:nvSpPr>
            <p:cNvPr id="97" name="Text Box 30"/>
            <p:cNvSpPr txBox="1">
              <a:spLocks noChangeAspect="1" noChangeArrowheads="1"/>
            </p:cNvSpPr>
            <p:nvPr/>
          </p:nvSpPr>
          <p:spPr bwMode="auto">
            <a:xfrm>
              <a:off x="8316416" y="4077072"/>
              <a:ext cx="504055" cy="1080120"/>
            </a:xfrm>
            <a:prstGeom prst="rect">
              <a:avLst/>
            </a:prstGeom>
            <a:solidFill>
              <a:srgbClr val="FFFF99"/>
            </a:solidFill>
            <a:ln w="19050">
              <a:solidFill>
                <a:srgbClr val="000000"/>
              </a:solidFill>
              <a:miter lim="800000"/>
              <a:headEnd/>
              <a:tailEnd/>
            </a:ln>
          </p:spPr>
          <p:txBody>
            <a:bodyPr wrap="none" lIns="0" tIns="0" rIns="0" bIns="0" anchor="ctr"/>
            <a:lstStyle/>
            <a:p>
              <a:r>
                <a:rPr lang="en-US" altLang="zh-CN" sz="2000" smtClean="0"/>
                <a:t>I/O</a:t>
              </a:r>
            </a:p>
            <a:p>
              <a:r>
                <a:rPr lang="zh-CN" altLang="en-US" sz="2000" smtClean="0"/>
                <a:t>设</a:t>
              </a:r>
              <a:endParaRPr lang="en-US" altLang="zh-CN" sz="2000" smtClean="0"/>
            </a:p>
            <a:p>
              <a:r>
                <a:rPr lang="zh-CN" altLang="en-US" sz="2000" smtClean="0"/>
                <a:t>备</a:t>
              </a:r>
              <a:endParaRPr lang="en-US" altLang="zh-CN" sz="2000" smtClean="0"/>
            </a:p>
          </p:txBody>
        </p:sp>
        <p:sp>
          <p:nvSpPr>
            <p:cNvPr id="1096755" name="Line 51"/>
            <p:cNvSpPr>
              <a:spLocks noChangeAspect="1" noChangeShapeType="1"/>
            </p:cNvSpPr>
            <p:nvPr/>
          </p:nvSpPr>
          <p:spPr bwMode="auto">
            <a:xfrm>
              <a:off x="6305154" y="3125192"/>
              <a:ext cx="787126"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1096753" name="Line 49"/>
            <p:cNvSpPr>
              <a:spLocks noChangeAspect="1" noChangeShapeType="1"/>
            </p:cNvSpPr>
            <p:nvPr/>
          </p:nvSpPr>
          <p:spPr bwMode="auto">
            <a:xfrm>
              <a:off x="6305154" y="3607792"/>
              <a:ext cx="787126" cy="0"/>
            </a:xfrm>
            <a:prstGeom prst="line">
              <a:avLst/>
            </a:prstGeom>
            <a:noFill/>
            <a:ln w="41275">
              <a:solidFill>
                <a:srgbClr val="FF6600"/>
              </a:solidFill>
              <a:round/>
              <a:headEnd/>
              <a:tailEnd type="triangle" w="med" len="med"/>
            </a:ln>
          </p:spPr>
          <p:txBody>
            <a:bodyPr/>
            <a:lstStyle/>
            <a:p>
              <a:endParaRPr lang="zh-CN" altLang="en-US"/>
            </a:p>
          </p:txBody>
        </p:sp>
        <p:sp>
          <p:nvSpPr>
            <p:cNvPr id="1096754" name="Line 50"/>
            <p:cNvSpPr>
              <a:spLocks noChangeAspect="1" noChangeShapeType="1"/>
            </p:cNvSpPr>
            <p:nvPr/>
          </p:nvSpPr>
          <p:spPr bwMode="auto">
            <a:xfrm>
              <a:off x="6305154" y="5766792"/>
              <a:ext cx="787126" cy="0"/>
            </a:xfrm>
            <a:prstGeom prst="line">
              <a:avLst/>
            </a:prstGeom>
            <a:noFill/>
            <a:ln w="41275">
              <a:solidFill>
                <a:srgbClr val="FF6600"/>
              </a:solidFill>
              <a:round/>
              <a:headEnd/>
              <a:tailEnd type="triangle" w="med" len="med"/>
            </a:ln>
          </p:spPr>
          <p:txBody>
            <a:bodyPr/>
            <a:lstStyle/>
            <a:p>
              <a:endParaRPr lang="zh-CN" altLang="en-US"/>
            </a:p>
          </p:txBody>
        </p:sp>
      </p:grpSp>
      <p:sp>
        <p:nvSpPr>
          <p:cNvPr id="99" name="Text Box 8"/>
          <p:cNvSpPr txBox="1">
            <a:spLocks noChangeAspect="1" noChangeArrowheads="1"/>
          </p:cNvSpPr>
          <p:nvPr/>
        </p:nvSpPr>
        <p:spPr bwMode="auto">
          <a:xfrm>
            <a:off x="6798831" y="548680"/>
            <a:ext cx="2165657" cy="738664"/>
          </a:xfrm>
          <a:prstGeom prst="rect">
            <a:avLst/>
          </a:prstGeom>
          <a:noFill/>
          <a:ln w="9525">
            <a:noFill/>
            <a:miter lim="800000"/>
            <a:headEnd/>
            <a:tailEnd/>
          </a:ln>
        </p:spPr>
        <p:txBody>
          <a:bodyPr wrap="none" lIns="0" tIns="0" rIns="0" bIns="0">
            <a:spAutoFit/>
          </a:bodyPr>
          <a:lstStyle/>
          <a:p>
            <a:pPr algn="l"/>
            <a:r>
              <a:rPr lang="zh-CN" altLang="en-US">
                <a:solidFill>
                  <a:schemeClr val="bg2"/>
                </a:solidFill>
              </a:rPr>
              <a:t>图</a:t>
            </a:r>
            <a:r>
              <a:rPr lang="en-US" altLang="zh-CN" smtClean="0">
                <a:solidFill>
                  <a:schemeClr val="bg2"/>
                </a:solidFill>
              </a:rPr>
              <a:t>6.9</a:t>
            </a:r>
          </a:p>
          <a:p>
            <a:pPr algn="l"/>
            <a:r>
              <a:rPr lang="zh-CN" altLang="en-US" smtClean="0">
                <a:solidFill>
                  <a:schemeClr val="bg2"/>
                </a:solidFill>
              </a:rPr>
              <a:t>计算机系统模型</a:t>
            </a:r>
            <a:endParaRPr lang="zh-CN" altLang="en-US" sz="4800">
              <a:solidFill>
                <a:schemeClr val="bg2"/>
              </a:solidFill>
            </a:endParaRPr>
          </a:p>
        </p:txBody>
      </p:sp>
      <p:sp>
        <p:nvSpPr>
          <p:cNvPr id="98" name="动作按钮: 上一张 97">
            <a:hlinkClick r:id="" action="ppaction://hlinkshowjump?jump=lastslideviewed" highlightClick="1"/>
          </p:cNvPr>
          <p:cNvSpPr/>
          <p:nvPr/>
        </p:nvSpPr>
        <p:spPr bwMode="auto">
          <a:xfrm>
            <a:off x="8388424" y="260648"/>
            <a:ext cx="504056" cy="504056"/>
          </a:xfrm>
          <a:prstGeom prst="actionButtonReturn">
            <a:avLst/>
          </a:prstGeom>
          <a:solidFill>
            <a:schemeClr val="accent1"/>
          </a:solidFill>
          <a:ln w="28575">
            <a:noFill/>
            <a:miter lim="800000"/>
            <a:headEnd/>
            <a:tailEnd type="none" w="med" len="lg"/>
          </a:ln>
          <a:effectLst/>
        </p:spPr>
        <p:txBody>
          <a:bodyPr wrap="none" anchor="ctr">
            <a:noAutofit/>
          </a:bodyPr>
          <a:lstStyle/>
          <a:p>
            <a:pPr marL="0" marR="0" indent="0" defTabSz="914400" eaLnBrk="1" latinLnBrk="0" hangingPunct="1">
              <a:lnSpc>
                <a:spcPct val="100000"/>
              </a:lnSpc>
              <a:buClrTx/>
              <a:buSzTx/>
              <a:buFontTx/>
              <a:buNone/>
              <a:tabLst/>
            </a:pPr>
            <a:endParaRPr lang="zh-CN" altLang="en-US"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4"/>
          <p:cNvSpPr>
            <a:spLocks noGrp="1"/>
          </p:cNvSpPr>
          <p:nvPr>
            <p:ph type="sldNum" sz="quarter" idx="11"/>
          </p:nvPr>
        </p:nvSpPr>
        <p:spPr/>
        <p:txBody>
          <a:bodyPr/>
          <a:lstStyle/>
          <a:p>
            <a:fld id="{027D2C13-343A-4C42-AB0B-1AB7CBFF3C24}" type="slidenum">
              <a:rPr lang="zh-CN" altLang="en-US"/>
              <a:pPr/>
              <a:t>80</a:t>
            </a:fld>
            <a:endParaRPr lang="en-US" altLang="zh-CN"/>
          </a:p>
        </p:txBody>
      </p:sp>
      <p:sp>
        <p:nvSpPr>
          <p:cNvPr id="1174542" name="AutoShape 14"/>
          <p:cNvSpPr>
            <a:spLocks noChangeAspect="1" noChangeArrowheads="1"/>
          </p:cNvSpPr>
          <p:nvPr/>
        </p:nvSpPr>
        <p:spPr bwMode="auto">
          <a:xfrm>
            <a:off x="1258888" y="4421188"/>
            <a:ext cx="433387" cy="374650"/>
          </a:xfrm>
          <a:prstGeom prst="downArrow">
            <a:avLst>
              <a:gd name="adj1" fmla="val 47250"/>
              <a:gd name="adj2" fmla="val 40255"/>
            </a:avLst>
          </a:prstGeom>
          <a:solidFill>
            <a:srgbClr val="6699FF"/>
          </a:solidFill>
          <a:ln w="9525">
            <a:noFill/>
            <a:miter lim="800000"/>
            <a:headEnd/>
            <a:tailEnd/>
          </a:ln>
        </p:spPr>
        <p:txBody>
          <a:bodyPr/>
          <a:lstStyle/>
          <a:p>
            <a:endParaRPr lang="zh-CN" altLang="en-US"/>
          </a:p>
        </p:txBody>
      </p:sp>
      <p:sp>
        <p:nvSpPr>
          <p:cNvPr id="1174545" name="AutoShape 17"/>
          <p:cNvSpPr>
            <a:spLocks noChangeAspect="1" noChangeArrowheads="1"/>
          </p:cNvSpPr>
          <p:nvPr/>
        </p:nvSpPr>
        <p:spPr bwMode="auto">
          <a:xfrm>
            <a:off x="2339975" y="4421188"/>
            <a:ext cx="431800" cy="374650"/>
          </a:xfrm>
          <a:prstGeom prst="downArrow">
            <a:avLst>
              <a:gd name="adj1" fmla="val 47056"/>
              <a:gd name="adj2" fmla="val 38560"/>
            </a:avLst>
          </a:prstGeom>
          <a:solidFill>
            <a:srgbClr val="6699FF"/>
          </a:solidFill>
          <a:ln w="9525">
            <a:noFill/>
            <a:miter lim="800000"/>
            <a:headEnd/>
            <a:tailEnd/>
          </a:ln>
        </p:spPr>
        <p:txBody>
          <a:bodyPr/>
          <a:lstStyle/>
          <a:p>
            <a:endParaRPr lang="zh-CN" altLang="en-US"/>
          </a:p>
        </p:txBody>
      </p:sp>
      <p:sp>
        <p:nvSpPr>
          <p:cNvPr id="1174546" name="AutoShape 18"/>
          <p:cNvSpPr>
            <a:spLocks noChangeAspect="1" noChangeArrowheads="1"/>
          </p:cNvSpPr>
          <p:nvPr/>
        </p:nvSpPr>
        <p:spPr bwMode="auto">
          <a:xfrm>
            <a:off x="3635375" y="4421188"/>
            <a:ext cx="433388" cy="374650"/>
          </a:xfrm>
          <a:prstGeom prst="downArrow">
            <a:avLst>
              <a:gd name="adj1" fmla="val 50185"/>
              <a:gd name="adj2" fmla="val 36866"/>
            </a:avLst>
          </a:prstGeom>
          <a:solidFill>
            <a:srgbClr val="6699FF"/>
          </a:solidFill>
          <a:ln w="9525">
            <a:noFill/>
            <a:miter lim="800000"/>
            <a:headEnd/>
            <a:tailEnd/>
          </a:ln>
        </p:spPr>
        <p:txBody>
          <a:bodyPr/>
          <a:lstStyle/>
          <a:p>
            <a:endParaRPr lang="zh-CN" altLang="en-US"/>
          </a:p>
        </p:txBody>
      </p:sp>
      <p:sp>
        <p:nvSpPr>
          <p:cNvPr id="1174570" name="AutoShape 42"/>
          <p:cNvSpPr>
            <a:spLocks noChangeAspect="1" noChangeArrowheads="1"/>
          </p:cNvSpPr>
          <p:nvPr/>
        </p:nvSpPr>
        <p:spPr bwMode="auto">
          <a:xfrm>
            <a:off x="5075238" y="2043113"/>
            <a:ext cx="433387" cy="373062"/>
          </a:xfrm>
          <a:prstGeom prst="downArrow">
            <a:avLst>
              <a:gd name="adj1" fmla="val 50185"/>
              <a:gd name="adj2" fmla="val 38722"/>
            </a:avLst>
          </a:prstGeom>
          <a:solidFill>
            <a:srgbClr val="6699FF"/>
          </a:solidFill>
          <a:ln w="9525">
            <a:noFill/>
            <a:miter lim="800000"/>
            <a:headEnd/>
            <a:tailEnd/>
          </a:ln>
        </p:spPr>
        <p:txBody>
          <a:bodyPr/>
          <a:lstStyle/>
          <a:p>
            <a:endParaRPr lang="zh-CN" altLang="en-US"/>
          </a:p>
        </p:txBody>
      </p:sp>
      <p:sp>
        <p:nvSpPr>
          <p:cNvPr id="1174573" name="AutoShape 45"/>
          <p:cNvSpPr>
            <a:spLocks noChangeAspect="1" noChangeArrowheads="1"/>
          </p:cNvSpPr>
          <p:nvPr/>
        </p:nvSpPr>
        <p:spPr bwMode="auto">
          <a:xfrm>
            <a:off x="6156325" y="2043113"/>
            <a:ext cx="431800" cy="373062"/>
          </a:xfrm>
          <a:prstGeom prst="downArrow">
            <a:avLst>
              <a:gd name="adj1" fmla="val 47056"/>
              <a:gd name="adj2" fmla="val 38722"/>
            </a:avLst>
          </a:prstGeom>
          <a:solidFill>
            <a:srgbClr val="6699FF"/>
          </a:solidFill>
          <a:ln w="9525">
            <a:noFill/>
            <a:miter lim="800000"/>
            <a:headEnd/>
            <a:tailEnd/>
          </a:ln>
        </p:spPr>
        <p:txBody>
          <a:bodyPr/>
          <a:lstStyle/>
          <a:p>
            <a:endParaRPr lang="zh-CN" altLang="en-US"/>
          </a:p>
        </p:txBody>
      </p:sp>
      <p:sp>
        <p:nvSpPr>
          <p:cNvPr id="1174574" name="AutoShape 46"/>
          <p:cNvSpPr>
            <a:spLocks noChangeAspect="1" noChangeArrowheads="1"/>
          </p:cNvSpPr>
          <p:nvPr/>
        </p:nvSpPr>
        <p:spPr bwMode="auto">
          <a:xfrm>
            <a:off x="7451725" y="2043113"/>
            <a:ext cx="433388" cy="373062"/>
          </a:xfrm>
          <a:prstGeom prst="downArrow">
            <a:avLst>
              <a:gd name="adj1" fmla="val 47250"/>
              <a:gd name="adj2" fmla="val 40426"/>
            </a:avLst>
          </a:prstGeom>
          <a:solidFill>
            <a:srgbClr val="6699FF"/>
          </a:solidFill>
          <a:ln w="9525">
            <a:noFill/>
            <a:miter lim="800000"/>
            <a:headEnd/>
            <a:tailEnd/>
          </a:ln>
        </p:spPr>
        <p:txBody>
          <a:bodyPr/>
          <a:lstStyle/>
          <a:p>
            <a:endParaRPr lang="zh-CN" altLang="en-US"/>
          </a:p>
        </p:txBody>
      </p:sp>
      <p:sp>
        <p:nvSpPr>
          <p:cNvPr id="1174587" name="AutoShape 59"/>
          <p:cNvSpPr>
            <a:spLocks noChangeAspect="1" noChangeArrowheads="1"/>
          </p:cNvSpPr>
          <p:nvPr/>
        </p:nvSpPr>
        <p:spPr bwMode="auto">
          <a:xfrm>
            <a:off x="6156325" y="2976563"/>
            <a:ext cx="431800" cy="373062"/>
          </a:xfrm>
          <a:prstGeom prst="downArrow">
            <a:avLst>
              <a:gd name="adj1" fmla="val 50000"/>
              <a:gd name="adj2" fmla="val 43829"/>
            </a:avLst>
          </a:prstGeom>
          <a:solidFill>
            <a:srgbClr val="6699FF"/>
          </a:solidFill>
          <a:ln w="9525">
            <a:solidFill>
              <a:srgbClr val="6699FF"/>
            </a:solidFill>
            <a:miter lim="800000"/>
            <a:headEnd/>
            <a:tailEnd/>
          </a:ln>
        </p:spPr>
        <p:txBody>
          <a:bodyPr/>
          <a:lstStyle/>
          <a:p>
            <a:endParaRPr lang="zh-CN" altLang="en-US"/>
          </a:p>
        </p:txBody>
      </p:sp>
      <p:sp>
        <p:nvSpPr>
          <p:cNvPr id="1174588" name="AutoShape 60"/>
          <p:cNvSpPr>
            <a:spLocks noChangeAspect="1" noChangeArrowheads="1"/>
          </p:cNvSpPr>
          <p:nvPr/>
        </p:nvSpPr>
        <p:spPr bwMode="auto">
          <a:xfrm rot="-5400000" flipH="1" flipV="1">
            <a:off x="5119688" y="3148013"/>
            <a:ext cx="992187" cy="649287"/>
          </a:xfrm>
          <a:custGeom>
            <a:avLst/>
            <a:gdLst>
              <a:gd name="G0" fmla="+- 9257 0 0"/>
              <a:gd name="G1" fmla="+- 17763 0 0"/>
              <a:gd name="G2" fmla="+- 6178 0 0"/>
              <a:gd name="G3" fmla="*/ 9257 1 2"/>
              <a:gd name="G4" fmla="+- G3 10800 0"/>
              <a:gd name="G5" fmla="+- 21600 9257 17763"/>
              <a:gd name="G6" fmla="+- 17763 6178 0"/>
              <a:gd name="G7" fmla="*/ G6 1 2"/>
              <a:gd name="G8" fmla="*/ 17763 2 1"/>
              <a:gd name="G9" fmla="+- G8 0 21600"/>
              <a:gd name="G10" fmla="*/ 21600 G0 G1"/>
              <a:gd name="G11" fmla="*/ 21600 G4 G1"/>
              <a:gd name="G12" fmla="*/ 21600 G5 G1"/>
              <a:gd name="G13" fmla="*/ 21600 G7 G1"/>
              <a:gd name="G14" fmla="*/ 17763 1 2"/>
              <a:gd name="G15" fmla="+- G5 0 G4"/>
              <a:gd name="G16" fmla="+- G0 0 G4"/>
              <a:gd name="G17" fmla="*/ G2 G15 G16"/>
              <a:gd name="T0" fmla="*/ 15429 w 21600"/>
              <a:gd name="T1" fmla="*/ 0 h 21600"/>
              <a:gd name="T2" fmla="*/ 9257 w 21600"/>
              <a:gd name="T3" fmla="*/ 6178 h 21600"/>
              <a:gd name="T4" fmla="*/ 0 w 21600"/>
              <a:gd name="T5" fmla="*/ 18762 h 21600"/>
              <a:gd name="T6" fmla="*/ 8882 w 21600"/>
              <a:gd name="T7" fmla="*/ 21600 h 21600"/>
              <a:gd name="T8" fmla="*/ 17763 w 21600"/>
              <a:gd name="T9" fmla="*/ 14557 h 21600"/>
              <a:gd name="T10" fmla="*/ 21600 w 21600"/>
              <a:gd name="T11" fmla="*/ 6178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6178"/>
                </a:lnTo>
                <a:lnTo>
                  <a:pt x="13094" y="6178"/>
                </a:lnTo>
                <a:lnTo>
                  <a:pt x="13094" y="15922"/>
                </a:lnTo>
                <a:lnTo>
                  <a:pt x="0" y="15922"/>
                </a:lnTo>
                <a:lnTo>
                  <a:pt x="0" y="21600"/>
                </a:lnTo>
                <a:lnTo>
                  <a:pt x="17763" y="21600"/>
                </a:lnTo>
                <a:lnTo>
                  <a:pt x="17763" y="6178"/>
                </a:lnTo>
                <a:lnTo>
                  <a:pt x="21600" y="6178"/>
                </a:lnTo>
                <a:close/>
              </a:path>
            </a:pathLst>
          </a:custGeom>
          <a:solidFill>
            <a:srgbClr val="6699FF"/>
          </a:solidFill>
          <a:ln w="9525">
            <a:noFill/>
            <a:miter lim="800000"/>
            <a:headEnd/>
            <a:tailEnd/>
          </a:ln>
        </p:spPr>
        <p:txBody>
          <a:bodyPr/>
          <a:lstStyle/>
          <a:p>
            <a:endParaRPr lang="zh-CN" altLang="en-US"/>
          </a:p>
        </p:txBody>
      </p:sp>
      <p:sp>
        <p:nvSpPr>
          <p:cNvPr id="1174535" name="Line 7"/>
          <p:cNvSpPr>
            <a:spLocks noChangeAspect="1" noChangeShapeType="1"/>
          </p:cNvSpPr>
          <p:nvPr/>
        </p:nvSpPr>
        <p:spPr bwMode="auto">
          <a:xfrm flipH="1">
            <a:off x="2427288" y="5541963"/>
            <a:ext cx="217487" cy="0"/>
          </a:xfrm>
          <a:prstGeom prst="line">
            <a:avLst/>
          </a:prstGeom>
          <a:noFill/>
          <a:ln w="38100">
            <a:solidFill>
              <a:srgbClr val="FF6600"/>
            </a:solidFill>
            <a:prstDash val="sysDot"/>
            <a:round/>
            <a:headEnd/>
            <a:tailEnd/>
          </a:ln>
          <a:effectLst/>
        </p:spPr>
        <p:txBody>
          <a:bodyPr/>
          <a:lstStyle/>
          <a:p>
            <a:endParaRPr lang="zh-CN" altLang="en-US"/>
          </a:p>
        </p:txBody>
      </p:sp>
      <p:sp>
        <p:nvSpPr>
          <p:cNvPr id="1174537" name="Text Box 9"/>
          <p:cNvSpPr txBox="1">
            <a:spLocks noChangeAspect="1" noChangeArrowheads="1"/>
          </p:cNvSpPr>
          <p:nvPr/>
        </p:nvSpPr>
        <p:spPr bwMode="auto">
          <a:xfrm>
            <a:off x="1042988" y="3860800"/>
            <a:ext cx="3457575" cy="560388"/>
          </a:xfrm>
          <a:prstGeom prst="rect">
            <a:avLst/>
          </a:prstGeom>
          <a:solidFill>
            <a:srgbClr val="FFFFFF"/>
          </a:solidFill>
          <a:ln w="28575">
            <a:solidFill>
              <a:srgbClr val="000000"/>
            </a:solidFill>
            <a:miter lim="800000"/>
            <a:headEnd/>
            <a:tailEnd/>
          </a:ln>
        </p:spPr>
        <p:txBody>
          <a:bodyPr anchor="ctr"/>
          <a:lstStyle/>
          <a:p>
            <a:pPr algn="l"/>
            <a:r>
              <a:rPr lang="zh-CN" altLang="en-US" sz="2000">
                <a:ea typeface="楷体_GB2312" pitchFamily="49" charset="-122"/>
              </a:rPr>
              <a:t>  字段       字段            字段</a:t>
            </a:r>
          </a:p>
        </p:txBody>
      </p:sp>
      <p:sp>
        <p:nvSpPr>
          <p:cNvPr id="1174538" name="Text Box 10"/>
          <p:cNvSpPr txBox="1">
            <a:spLocks noChangeAspect="1" noChangeArrowheads="1"/>
          </p:cNvSpPr>
          <p:nvPr/>
        </p:nvSpPr>
        <p:spPr bwMode="auto">
          <a:xfrm>
            <a:off x="1042988" y="4795838"/>
            <a:ext cx="865187" cy="560387"/>
          </a:xfrm>
          <a:prstGeom prst="rect">
            <a:avLst/>
          </a:prstGeom>
          <a:solidFill>
            <a:srgbClr val="FFFFFF"/>
          </a:solidFill>
          <a:ln w="28575">
            <a:solidFill>
              <a:srgbClr val="000000"/>
            </a:solidFill>
            <a:miter lim="800000"/>
            <a:headEnd/>
            <a:tailEnd/>
          </a:ln>
        </p:spPr>
        <p:txBody>
          <a:bodyPr lIns="0" rIns="0" anchor="ctr"/>
          <a:lstStyle/>
          <a:p>
            <a:r>
              <a:rPr lang="zh-CN" altLang="en-US" sz="2000">
                <a:ea typeface="楷体_GB2312" pitchFamily="49" charset="-122"/>
              </a:rPr>
              <a:t>译码器</a:t>
            </a:r>
          </a:p>
        </p:txBody>
      </p:sp>
      <p:sp>
        <p:nvSpPr>
          <p:cNvPr id="1174539" name="Text Box 11"/>
          <p:cNvSpPr txBox="1">
            <a:spLocks noChangeAspect="1" noChangeArrowheads="1"/>
          </p:cNvSpPr>
          <p:nvPr/>
        </p:nvSpPr>
        <p:spPr bwMode="auto">
          <a:xfrm>
            <a:off x="2124075" y="4795838"/>
            <a:ext cx="863600" cy="560387"/>
          </a:xfrm>
          <a:prstGeom prst="rect">
            <a:avLst/>
          </a:prstGeom>
          <a:solidFill>
            <a:srgbClr val="FFFFFF"/>
          </a:solidFill>
          <a:ln w="28575">
            <a:solidFill>
              <a:srgbClr val="000000"/>
            </a:solidFill>
            <a:miter lim="800000"/>
            <a:headEnd/>
            <a:tailEnd/>
          </a:ln>
        </p:spPr>
        <p:txBody>
          <a:bodyPr lIns="0" rIns="0" anchor="ctr"/>
          <a:lstStyle/>
          <a:p>
            <a:r>
              <a:rPr lang="zh-CN" altLang="en-US" sz="2000">
                <a:ea typeface="楷体_GB2312" pitchFamily="49" charset="-122"/>
              </a:rPr>
              <a:t>译码器</a:t>
            </a:r>
          </a:p>
        </p:txBody>
      </p:sp>
      <p:sp>
        <p:nvSpPr>
          <p:cNvPr id="1174540" name="Text Box 12"/>
          <p:cNvSpPr txBox="1">
            <a:spLocks noChangeAspect="1" noChangeArrowheads="1"/>
          </p:cNvSpPr>
          <p:nvPr/>
        </p:nvSpPr>
        <p:spPr bwMode="auto">
          <a:xfrm>
            <a:off x="3203575" y="4795838"/>
            <a:ext cx="1296988" cy="560387"/>
          </a:xfrm>
          <a:prstGeom prst="rect">
            <a:avLst/>
          </a:prstGeom>
          <a:solidFill>
            <a:srgbClr val="FFFFFF"/>
          </a:solidFill>
          <a:ln w="28575">
            <a:solidFill>
              <a:srgbClr val="000000"/>
            </a:solidFill>
            <a:miter lim="800000"/>
            <a:headEnd/>
            <a:tailEnd/>
          </a:ln>
        </p:spPr>
        <p:txBody>
          <a:bodyPr lIns="0" rIns="0" anchor="ctr"/>
          <a:lstStyle/>
          <a:p>
            <a:r>
              <a:rPr lang="zh-CN" altLang="en-US" sz="2000">
                <a:ea typeface="楷体_GB2312" pitchFamily="49" charset="-122"/>
              </a:rPr>
              <a:t>译码器</a:t>
            </a:r>
          </a:p>
        </p:txBody>
      </p:sp>
      <p:sp>
        <p:nvSpPr>
          <p:cNvPr id="1174541" name="Line 13"/>
          <p:cNvSpPr>
            <a:spLocks noChangeAspect="1" noChangeShapeType="1"/>
          </p:cNvSpPr>
          <p:nvPr/>
        </p:nvSpPr>
        <p:spPr bwMode="auto">
          <a:xfrm>
            <a:off x="1258888"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43" name="Line 15"/>
          <p:cNvSpPr>
            <a:spLocks noChangeAspect="1" noChangeShapeType="1"/>
          </p:cNvSpPr>
          <p:nvPr/>
        </p:nvSpPr>
        <p:spPr bwMode="auto">
          <a:xfrm>
            <a:off x="1908175" y="3860800"/>
            <a:ext cx="0" cy="560388"/>
          </a:xfrm>
          <a:prstGeom prst="line">
            <a:avLst/>
          </a:prstGeom>
          <a:noFill/>
          <a:ln w="28575">
            <a:solidFill>
              <a:srgbClr val="000000"/>
            </a:solidFill>
            <a:round/>
            <a:headEnd/>
            <a:tailEnd/>
          </a:ln>
        </p:spPr>
        <p:txBody>
          <a:bodyPr/>
          <a:lstStyle/>
          <a:p>
            <a:endParaRPr lang="zh-CN" altLang="en-US"/>
          </a:p>
        </p:txBody>
      </p:sp>
      <p:sp>
        <p:nvSpPr>
          <p:cNvPr id="1174544" name="Line 16"/>
          <p:cNvSpPr>
            <a:spLocks noChangeAspect="1" noChangeShapeType="1"/>
          </p:cNvSpPr>
          <p:nvPr/>
        </p:nvSpPr>
        <p:spPr bwMode="auto">
          <a:xfrm>
            <a:off x="2987675" y="3860800"/>
            <a:ext cx="0" cy="560388"/>
          </a:xfrm>
          <a:prstGeom prst="line">
            <a:avLst/>
          </a:prstGeom>
          <a:noFill/>
          <a:ln w="28575">
            <a:solidFill>
              <a:srgbClr val="000000"/>
            </a:solidFill>
            <a:round/>
            <a:headEnd/>
            <a:tailEnd/>
          </a:ln>
        </p:spPr>
        <p:txBody>
          <a:bodyPr/>
          <a:lstStyle/>
          <a:p>
            <a:endParaRPr lang="zh-CN" altLang="en-US"/>
          </a:p>
        </p:txBody>
      </p:sp>
      <p:sp>
        <p:nvSpPr>
          <p:cNvPr id="1174547" name="Line 19"/>
          <p:cNvSpPr>
            <a:spLocks noChangeAspect="1" noChangeShapeType="1"/>
          </p:cNvSpPr>
          <p:nvPr/>
        </p:nvSpPr>
        <p:spPr bwMode="auto">
          <a:xfrm>
            <a:off x="16922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48" name="Line 20"/>
          <p:cNvSpPr>
            <a:spLocks noChangeAspect="1" noChangeShapeType="1"/>
          </p:cNvSpPr>
          <p:nvPr/>
        </p:nvSpPr>
        <p:spPr bwMode="auto">
          <a:xfrm>
            <a:off x="23399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49" name="Line 21"/>
          <p:cNvSpPr>
            <a:spLocks noChangeAspect="1" noChangeShapeType="1"/>
          </p:cNvSpPr>
          <p:nvPr/>
        </p:nvSpPr>
        <p:spPr bwMode="auto">
          <a:xfrm>
            <a:off x="27717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50" name="Line 22"/>
          <p:cNvSpPr>
            <a:spLocks noChangeAspect="1" noChangeShapeType="1"/>
          </p:cNvSpPr>
          <p:nvPr/>
        </p:nvSpPr>
        <p:spPr bwMode="auto">
          <a:xfrm>
            <a:off x="34194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51" name="Line 23"/>
          <p:cNvSpPr>
            <a:spLocks noChangeAspect="1" noChangeShapeType="1"/>
          </p:cNvSpPr>
          <p:nvPr/>
        </p:nvSpPr>
        <p:spPr bwMode="auto">
          <a:xfrm>
            <a:off x="4284663"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52" name="Line 24"/>
          <p:cNvSpPr>
            <a:spLocks noChangeAspect="1" noChangeShapeType="1"/>
          </p:cNvSpPr>
          <p:nvPr/>
        </p:nvSpPr>
        <p:spPr bwMode="auto">
          <a:xfrm flipH="1">
            <a:off x="611188" y="3860800"/>
            <a:ext cx="431800" cy="0"/>
          </a:xfrm>
          <a:prstGeom prst="line">
            <a:avLst/>
          </a:prstGeom>
          <a:noFill/>
          <a:ln w="28575">
            <a:solidFill>
              <a:srgbClr val="000000"/>
            </a:solidFill>
            <a:round/>
            <a:headEnd/>
            <a:tailEnd/>
          </a:ln>
        </p:spPr>
        <p:txBody>
          <a:bodyPr/>
          <a:lstStyle/>
          <a:p>
            <a:endParaRPr lang="zh-CN" altLang="en-US"/>
          </a:p>
        </p:txBody>
      </p:sp>
      <p:sp>
        <p:nvSpPr>
          <p:cNvPr id="1174553" name="Line 25"/>
          <p:cNvSpPr>
            <a:spLocks noChangeAspect="1" noChangeShapeType="1"/>
          </p:cNvSpPr>
          <p:nvPr/>
        </p:nvSpPr>
        <p:spPr bwMode="auto">
          <a:xfrm flipH="1">
            <a:off x="611188" y="4421188"/>
            <a:ext cx="431800" cy="0"/>
          </a:xfrm>
          <a:prstGeom prst="line">
            <a:avLst/>
          </a:prstGeom>
          <a:noFill/>
          <a:ln w="28575">
            <a:solidFill>
              <a:srgbClr val="000000"/>
            </a:solidFill>
            <a:round/>
            <a:headEnd/>
            <a:tailEnd/>
          </a:ln>
        </p:spPr>
        <p:txBody>
          <a:bodyPr/>
          <a:lstStyle/>
          <a:p>
            <a:endParaRPr lang="zh-CN" altLang="en-US"/>
          </a:p>
        </p:txBody>
      </p:sp>
      <p:sp>
        <p:nvSpPr>
          <p:cNvPr id="1174554" name="Line 26"/>
          <p:cNvSpPr>
            <a:spLocks noChangeAspect="1" noChangeShapeType="1"/>
          </p:cNvSpPr>
          <p:nvPr/>
        </p:nvSpPr>
        <p:spPr bwMode="auto">
          <a:xfrm flipH="1">
            <a:off x="4500563" y="4421188"/>
            <a:ext cx="431800" cy="0"/>
          </a:xfrm>
          <a:prstGeom prst="line">
            <a:avLst/>
          </a:prstGeom>
          <a:noFill/>
          <a:ln w="28575">
            <a:solidFill>
              <a:srgbClr val="000000"/>
            </a:solidFill>
            <a:round/>
            <a:headEnd/>
            <a:tailEnd/>
          </a:ln>
        </p:spPr>
        <p:txBody>
          <a:bodyPr/>
          <a:lstStyle/>
          <a:p>
            <a:endParaRPr lang="zh-CN" altLang="en-US"/>
          </a:p>
        </p:txBody>
      </p:sp>
      <p:sp>
        <p:nvSpPr>
          <p:cNvPr id="1174555" name="Line 27"/>
          <p:cNvSpPr>
            <a:spLocks noChangeAspect="1" noChangeShapeType="1"/>
          </p:cNvSpPr>
          <p:nvPr/>
        </p:nvSpPr>
        <p:spPr bwMode="auto">
          <a:xfrm flipH="1">
            <a:off x="4500563" y="3860800"/>
            <a:ext cx="431800" cy="0"/>
          </a:xfrm>
          <a:prstGeom prst="line">
            <a:avLst/>
          </a:prstGeom>
          <a:noFill/>
          <a:ln w="28575">
            <a:solidFill>
              <a:srgbClr val="000000"/>
            </a:solidFill>
            <a:round/>
            <a:headEnd/>
            <a:tailEnd/>
          </a:ln>
        </p:spPr>
        <p:txBody>
          <a:bodyPr/>
          <a:lstStyle/>
          <a:p>
            <a:endParaRPr lang="zh-CN" altLang="en-US"/>
          </a:p>
        </p:txBody>
      </p:sp>
      <p:sp>
        <p:nvSpPr>
          <p:cNvPr id="1174556" name="Line 28"/>
          <p:cNvSpPr>
            <a:spLocks noChangeAspect="1" noChangeShapeType="1"/>
          </p:cNvSpPr>
          <p:nvPr/>
        </p:nvSpPr>
        <p:spPr bwMode="auto">
          <a:xfrm flipH="1">
            <a:off x="395288" y="4233863"/>
            <a:ext cx="431800" cy="0"/>
          </a:xfrm>
          <a:prstGeom prst="line">
            <a:avLst/>
          </a:prstGeom>
          <a:noFill/>
          <a:ln w="38100">
            <a:solidFill>
              <a:srgbClr val="000000"/>
            </a:solidFill>
            <a:prstDash val="sysDot"/>
            <a:round/>
            <a:headEnd/>
            <a:tailEnd/>
          </a:ln>
          <a:effectLst/>
        </p:spPr>
        <p:txBody>
          <a:bodyPr/>
          <a:lstStyle/>
          <a:p>
            <a:endParaRPr lang="zh-CN" altLang="en-US"/>
          </a:p>
        </p:txBody>
      </p:sp>
      <p:sp>
        <p:nvSpPr>
          <p:cNvPr id="1174557" name="Line 29"/>
          <p:cNvSpPr>
            <a:spLocks noChangeAspect="1" noChangeShapeType="1"/>
          </p:cNvSpPr>
          <p:nvPr/>
        </p:nvSpPr>
        <p:spPr bwMode="auto">
          <a:xfrm flipH="1">
            <a:off x="3635375" y="5541963"/>
            <a:ext cx="433388" cy="0"/>
          </a:xfrm>
          <a:prstGeom prst="line">
            <a:avLst/>
          </a:prstGeom>
          <a:noFill/>
          <a:ln w="38100">
            <a:solidFill>
              <a:srgbClr val="FF6600"/>
            </a:solidFill>
            <a:prstDash val="sysDot"/>
            <a:round/>
            <a:headEnd/>
            <a:tailEnd/>
          </a:ln>
          <a:effectLst/>
        </p:spPr>
        <p:txBody>
          <a:bodyPr/>
          <a:lstStyle/>
          <a:p>
            <a:endParaRPr lang="zh-CN" altLang="en-US"/>
          </a:p>
        </p:txBody>
      </p:sp>
      <p:sp>
        <p:nvSpPr>
          <p:cNvPr id="1174558" name="Line 30"/>
          <p:cNvSpPr>
            <a:spLocks noChangeAspect="1" noChangeShapeType="1"/>
          </p:cNvSpPr>
          <p:nvPr/>
        </p:nvSpPr>
        <p:spPr bwMode="auto">
          <a:xfrm flipH="1">
            <a:off x="4716463" y="4148138"/>
            <a:ext cx="431800" cy="0"/>
          </a:xfrm>
          <a:prstGeom prst="line">
            <a:avLst/>
          </a:prstGeom>
          <a:noFill/>
          <a:ln w="38100">
            <a:solidFill>
              <a:srgbClr val="000000"/>
            </a:solidFill>
            <a:prstDash val="sysDot"/>
            <a:round/>
            <a:headEnd/>
            <a:tailEnd/>
          </a:ln>
        </p:spPr>
        <p:txBody>
          <a:bodyPr/>
          <a:lstStyle/>
          <a:p>
            <a:endParaRPr lang="zh-CN" altLang="en-US"/>
          </a:p>
        </p:txBody>
      </p:sp>
      <p:sp>
        <p:nvSpPr>
          <p:cNvPr id="1174559" name="Line 31"/>
          <p:cNvSpPr>
            <a:spLocks noChangeAspect="1" noChangeShapeType="1"/>
          </p:cNvSpPr>
          <p:nvPr/>
        </p:nvSpPr>
        <p:spPr bwMode="auto">
          <a:xfrm flipH="1">
            <a:off x="1330325" y="5541963"/>
            <a:ext cx="215900" cy="0"/>
          </a:xfrm>
          <a:prstGeom prst="line">
            <a:avLst/>
          </a:prstGeom>
          <a:noFill/>
          <a:ln w="38100">
            <a:solidFill>
              <a:srgbClr val="FF6600"/>
            </a:solidFill>
            <a:prstDash val="sysDot"/>
            <a:round/>
            <a:headEnd/>
            <a:tailEnd/>
          </a:ln>
          <a:effectLst/>
        </p:spPr>
        <p:txBody>
          <a:bodyPr/>
          <a:lstStyle/>
          <a:p>
            <a:endParaRPr lang="zh-CN" altLang="en-US"/>
          </a:p>
        </p:txBody>
      </p:sp>
      <p:sp>
        <p:nvSpPr>
          <p:cNvPr id="1174561" name="AutoShape 33"/>
          <p:cNvSpPr>
            <a:spLocks noChangeAspect="1"/>
          </p:cNvSpPr>
          <p:nvPr/>
        </p:nvSpPr>
        <p:spPr bwMode="auto">
          <a:xfrm rot="-5400000">
            <a:off x="2688431" y="4420394"/>
            <a:ext cx="195263" cy="3006725"/>
          </a:xfrm>
          <a:prstGeom prst="leftBrace">
            <a:avLst>
              <a:gd name="adj1" fmla="val 32508"/>
              <a:gd name="adj2" fmla="val 50000"/>
            </a:avLst>
          </a:prstGeom>
          <a:noFill/>
          <a:ln w="19050">
            <a:solidFill>
              <a:srgbClr val="FF6600"/>
            </a:solidFill>
            <a:round/>
            <a:headEnd/>
            <a:tailEnd/>
          </a:ln>
        </p:spPr>
        <p:txBody>
          <a:bodyPr/>
          <a:lstStyle/>
          <a:p>
            <a:endParaRPr lang="zh-CN" altLang="en-US"/>
          </a:p>
        </p:txBody>
      </p:sp>
      <p:sp>
        <p:nvSpPr>
          <p:cNvPr id="1174562" name="Text Box 34"/>
          <p:cNvSpPr txBox="1">
            <a:spLocks noChangeAspect="1" noChangeArrowheads="1"/>
          </p:cNvSpPr>
          <p:nvPr/>
        </p:nvSpPr>
        <p:spPr bwMode="auto">
          <a:xfrm>
            <a:off x="1976438" y="6021388"/>
            <a:ext cx="1660525" cy="708025"/>
          </a:xfrm>
          <a:prstGeom prst="rect">
            <a:avLst/>
          </a:prstGeom>
          <a:noFill/>
          <a:ln w="9525">
            <a:noFill/>
            <a:miter lim="800000"/>
            <a:headEnd/>
            <a:tailEnd/>
          </a:ln>
        </p:spPr>
        <p:txBody>
          <a:bodyPr wrap="none" lIns="0" tIns="0" rIns="0" bIns="0">
            <a:spAutoFit/>
          </a:bodyPr>
          <a:lstStyle/>
          <a:p>
            <a:r>
              <a:rPr lang="zh-CN" altLang="en-US" sz="2000">
                <a:solidFill>
                  <a:srgbClr val="FF6600"/>
                </a:solidFill>
                <a:ea typeface="楷体_GB2312" pitchFamily="49" charset="-122"/>
              </a:rPr>
              <a:t>控制信号</a:t>
            </a:r>
          </a:p>
          <a:p>
            <a:pPr>
              <a:spcBef>
                <a:spcPts val="775"/>
              </a:spcBef>
            </a:pPr>
            <a:r>
              <a:rPr lang="zh-CN" altLang="en-US" sz="2000">
                <a:ea typeface="楷体_GB2312" pitchFamily="49" charset="-122"/>
              </a:rPr>
              <a:t>（</a:t>
            </a:r>
            <a:r>
              <a:rPr lang="en-US" altLang="zh-CN" sz="2000">
                <a:ea typeface="楷体_GB2312" pitchFamily="49" charset="-122"/>
              </a:rPr>
              <a:t>a</a:t>
            </a:r>
            <a:r>
              <a:rPr lang="zh-CN" altLang="en-US" sz="2000">
                <a:ea typeface="楷体_GB2312" pitchFamily="49" charset="-122"/>
              </a:rPr>
              <a:t>）直接译码</a:t>
            </a:r>
          </a:p>
        </p:txBody>
      </p:sp>
      <p:sp>
        <p:nvSpPr>
          <p:cNvPr id="1174566" name="Text Box 38"/>
          <p:cNvSpPr txBox="1">
            <a:spLocks noChangeAspect="1" noChangeArrowheads="1"/>
          </p:cNvSpPr>
          <p:nvPr/>
        </p:nvSpPr>
        <p:spPr bwMode="auto">
          <a:xfrm>
            <a:off x="4859338" y="1484313"/>
            <a:ext cx="3457575" cy="558800"/>
          </a:xfrm>
          <a:prstGeom prst="rect">
            <a:avLst/>
          </a:prstGeom>
          <a:solidFill>
            <a:srgbClr val="FFFFFF"/>
          </a:solidFill>
          <a:ln w="28575">
            <a:solidFill>
              <a:srgbClr val="000000"/>
            </a:solidFill>
            <a:miter lim="800000"/>
            <a:headEnd/>
            <a:tailEnd/>
          </a:ln>
        </p:spPr>
        <p:txBody>
          <a:bodyPr anchor="ctr"/>
          <a:lstStyle/>
          <a:p>
            <a:pPr algn="just"/>
            <a:r>
              <a:rPr lang="zh-CN" altLang="en-US" sz="2000">
                <a:ea typeface="楷体_GB2312" pitchFamily="49" charset="-122"/>
              </a:rPr>
              <a:t>  字段       字段           字段</a:t>
            </a:r>
          </a:p>
        </p:txBody>
      </p:sp>
      <p:sp>
        <p:nvSpPr>
          <p:cNvPr id="1174567" name="Text Box 39"/>
          <p:cNvSpPr txBox="1">
            <a:spLocks noChangeAspect="1" noChangeArrowheads="1"/>
          </p:cNvSpPr>
          <p:nvPr/>
        </p:nvSpPr>
        <p:spPr bwMode="auto">
          <a:xfrm>
            <a:off x="4859338" y="2416175"/>
            <a:ext cx="865187" cy="560388"/>
          </a:xfrm>
          <a:prstGeom prst="rect">
            <a:avLst/>
          </a:prstGeom>
          <a:solidFill>
            <a:srgbClr val="FFFFFF"/>
          </a:solidFill>
          <a:ln w="28575">
            <a:solidFill>
              <a:srgbClr val="000000"/>
            </a:solidFill>
            <a:miter lim="800000"/>
            <a:headEnd/>
            <a:tailEnd/>
          </a:ln>
        </p:spPr>
        <p:txBody>
          <a:bodyPr lIns="0" rIns="0" anchor="ctr"/>
          <a:lstStyle/>
          <a:p>
            <a:r>
              <a:rPr lang="zh-CN" altLang="en-US" sz="2000">
                <a:ea typeface="楷体_GB2312" pitchFamily="49" charset="-122"/>
              </a:rPr>
              <a:t>译码器</a:t>
            </a:r>
          </a:p>
        </p:txBody>
      </p:sp>
      <p:sp>
        <p:nvSpPr>
          <p:cNvPr id="1174568" name="Text Box 40"/>
          <p:cNvSpPr txBox="1">
            <a:spLocks noChangeAspect="1" noChangeArrowheads="1"/>
          </p:cNvSpPr>
          <p:nvPr/>
        </p:nvSpPr>
        <p:spPr bwMode="auto">
          <a:xfrm>
            <a:off x="5940425" y="3349625"/>
            <a:ext cx="863600" cy="558800"/>
          </a:xfrm>
          <a:prstGeom prst="rect">
            <a:avLst/>
          </a:prstGeom>
          <a:solidFill>
            <a:srgbClr val="FFFFFF"/>
          </a:solidFill>
          <a:ln w="28575">
            <a:solidFill>
              <a:srgbClr val="000000"/>
            </a:solidFill>
            <a:miter lim="800000"/>
            <a:headEnd/>
            <a:tailEnd/>
          </a:ln>
        </p:spPr>
        <p:txBody>
          <a:bodyPr lIns="0" rIns="0" anchor="ctr"/>
          <a:lstStyle/>
          <a:p>
            <a:r>
              <a:rPr lang="zh-CN" altLang="en-US" sz="2000">
                <a:ea typeface="楷体_GB2312" pitchFamily="49" charset="-122"/>
              </a:rPr>
              <a:t>译码器</a:t>
            </a:r>
          </a:p>
        </p:txBody>
      </p:sp>
      <p:sp>
        <p:nvSpPr>
          <p:cNvPr id="1174569" name="Text Box 41"/>
          <p:cNvSpPr txBox="1">
            <a:spLocks noChangeAspect="1" noChangeArrowheads="1"/>
          </p:cNvSpPr>
          <p:nvPr/>
        </p:nvSpPr>
        <p:spPr bwMode="auto">
          <a:xfrm>
            <a:off x="7019925" y="2416175"/>
            <a:ext cx="1296988" cy="560388"/>
          </a:xfrm>
          <a:prstGeom prst="rect">
            <a:avLst/>
          </a:prstGeom>
          <a:solidFill>
            <a:srgbClr val="FFFFFF"/>
          </a:solidFill>
          <a:ln w="28575">
            <a:solidFill>
              <a:srgbClr val="000000"/>
            </a:solidFill>
            <a:miter lim="800000"/>
            <a:headEnd/>
            <a:tailEnd/>
          </a:ln>
        </p:spPr>
        <p:txBody>
          <a:bodyPr lIns="0" rIns="0" anchor="ctr"/>
          <a:lstStyle/>
          <a:p>
            <a:r>
              <a:rPr lang="zh-CN" altLang="en-US" sz="2000">
                <a:ea typeface="楷体_GB2312" pitchFamily="49" charset="-122"/>
              </a:rPr>
              <a:t>译码器</a:t>
            </a:r>
          </a:p>
        </p:txBody>
      </p:sp>
      <p:sp>
        <p:nvSpPr>
          <p:cNvPr id="1174571" name="Line 43"/>
          <p:cNvSpPr>
            <a:spLocks noChangeAspect="1" noChangeShapeType="1"/>
          </p:cNvSpPr>
          <p:nvPr/>
        </p:nvSpPr>
        <p:spPr bwMode="auto">
          <a:xfrm>
            <a:off x="5724525" y="1484313"/>
            <a:ext cx="0" cy="558800"/>
          </a:xfrm>
          <a:prstGeom prst="line">
            <a:avLst/>
          </a:prstGeom>
          <a:noFill/>
          <a:ln w="28575">
            <a:solidFill>
              <a:srgbClr val="000000"/>
            </a:solidFill>
            <a:round/>
            <a:headEnd/>
            <a:tailEnd/>
          </a:ln>
        </p:spPr>
        <p:txBody>
          <a:bodyPr/>
          <a:lstStyle/>
          <a:p>
            <a:endParaRPr lang="zh-CN" altLang="en-US"/>
          </a:p>
        </p:txBody>
      </p:sp>
      <p:sp>
        <p:nvSpPr>
          <p:cNvPr id="1174572" name="Line 44"/>
          <p:cNvSpPr>
            <a:spLocks noChangeAspect="1" noChangeShapeType="1"/>
          </p:cNvSpPr>
          <p:nvPr/>
        </p:nvSpPr>
        <p:spPr bwMode="auto">
          <a:xfrm>
            <a:off x="6804025" y="1484313"/>
            <a:ext cx="0" cy="558800"/>
          </a:xfrm>
          <a:prstGeom prst="line">
            <a:avLst/>
          </a:prstGeom>
          <a:noFill/>
          <a:ln w="28575">
            <a:solidFill>
              <a:srgbClr val="000000"/>
            </a:solidFill>
            <a:round/>
            <a:headEnd/>
            <a:tailEnd/>
          </a:ln>
        </p:spPr>
        <p:txBody>
          <a:bodyPr/>
          <a:lstStyle/>
          <a:p>
            <a:endParaRPr lang="zh-CN" altLang="en-US"/>
          </a:p>
        </p:txBody>
      </p:sp>
      <p:sp>
        <p:nvSpPr>
          <p:cNvPr id="1174575" name="Line 47"/>
          <p:cNvSpPr>
            <a:spLocks noChangeAspect="1" noChangeShapeType="1"/>
          </p:cNvSpPr>
          <p:nvPr/>
        </p:nvSpPr>
        <p:spPr bwMode="auto">
          <a:xfrm>
            <a:off x="6156325" y="39084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76" name="Line 48"/>
          <p:cNvSpPr>
            <a:spLocks noChangeAspect="1" noChangeShapeType="1"/>
          </p:cNvSpPr>
          <p:nvPr/>
        </p:nvSpPr>
        <p:spPr bwMode="auto">
          <a:xfrm>
            <a:off x="6588125" y="39084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77" name="Line 49"/>
          <p:cNvSpPr>
            <a:spLocks noChangeAspect="1" noChangeShapeType="1"/>
          </p:cNvSpPr>
          <p:nvPr/>
        </p:nvSpPr>
        <p:spPr bwMode="auto">
          <a:xfrm>
            <a:off x="7235825" y="2976563"/>
            <a:ext cx="0" cy="1304925"/>
          </a:xfrm>
          <a:prstGeom prst="line">
            <a:avLst/>
          </a:prstGeom>
          <a:noFill/>
          <a:ln w="28575">
            <a:solidFill>
              <a:srgbClr val="FF6600"/>
            </a:solidFill>
            <a:round/>
            <a:headEnd/>
            <a:tailEnd type="triangle" w="med" len="lg"/>
          </a:ln>
        </p:spPr>
        <p:txBody>
          <a:bodyPr/>
          <a:lstStyle/>
          <a:p>
            <a:endParaRPr lang="zh-CN" altLang="en-US"/>
          </a:p>
        </p:txBody>
      </p:sp>
      <p:sp>
        <p:nvSpPr>
          <p:cNvPr id="1174578" name="Line 50"/>
          <p:cNvSpPr>
            <a:spLocks noChangeAspect="1" noChangeShapeType="1"/>
          </p:cNvSpPr>
          <p:nvPr/>
        </p:nvSpPr>
        <p:spPr bwMode="auto">
          <a:xfrm>
            <a:off x="8101013" y="2976563"/>
            <a:ext cx="0" cy="1304925"/>
          </a:xfrm>
          <a:prstGeom prst="line">
            <a:avLst/>
          </a:prstGeom>
          <a:noFill/>
          <a:ln w="28575">
            <a:solidFill>
              <a:srgbClr val="FF6600"/>
            </a:solidFill>
            <a:round/>
            <a:headEnd/>
            <a:tailEnd type="triangle" w="med" len="lg"/>
          </a:ln>
        </p:spPr>
        <p:txBody>
          <a:bodyPr/>
          <a:lstStyle/>
          <a:p>
            <a:endParaRPr lang="zh-CN" altLang="en-US"/>
          </a:p>
        </p:txBody>
      </p:sp>
      <p:sp>
        <p:nvSpPr>
          <p:cNvPr id="1174579" name="Line 51"/>
          <p:cNvSpPr>
            <a:spLocks noChangeAspect="1" noChangeShapeType="1"/>
          </p:cNvSpPr>
          <p:nvPr/>
        </p:nvSpPr>
        <p:spPr bwMode="auto">
          <a:xfrm flipH="1">
            <a:off x="4427538" y="1484313"/>
            <a:ext cx="431800" cy="0"/>
          </a:xfrm>
          <a:prstGeom prst="line">
            <a:avLst/>
          </a:prstGeom>
          <a:noFill/>
          <a:ln w="28575">
            <a:solidFill>
              <a:srgbClr val="000000"/>
            </a:solidFill>
            <a:round/>
            <a:headEnd/>
            <a:tailEnd/>
          </a:ln>
        </p:spPr>
        <p:txBody>
          <a:bodyPr/>
          <a:lstStyle/>
          <a:p>
            <a:endParaRPr lang="zh-CN" altLang="en-US"/>
          </a:p>
        </p:txBody>
      </p:sp>
      <p:sp>
        <p:nvSpPr>
          <p:cNvPr id="1174580" name="Line 52"/>
          <p:cNvSpPr>
            <a:spLocks noChangeAspect="1" noChangeShapeType="1"/>
          </p:cNvSpPr>
          <p:nvPr/>
        </p:nvSpPr>
        <p:spPr bwMode="auto">
          <a:xfrm flipH="1">
            <a:off x="4427538" y="2043113"/>
            <a:ext cx="431800" cy="0"/>
          </a:xfrm>
          <a:prstGeom prst="line">
            <a:avLst/>
          </a:prstGeom>
          <a:noFill/>
          <a:ln w="28575">
            <a:solidFill>
              <a:srgbClr val="000000"/>
            </a:solidFill>
            <a:round/>
            <a:headEnd/>
            <a:tailEnd/>
          </a:ln>
        </p:spPr>
        <p:txBody>
          <a:bodyPr/>
          <a:lstStyle/>
          <a:p>
            <a:endParaRPr lang="zh-CN" altLang="en-US"/>
          </a:p>
        </p:txBody>
      </p:sp>
      <p:sp>
        <p:nvSpPr>
          <p:cNvPr id="1174581" name="Line 53"/>
          <p:cNvSpPr>
            <a:spLocks noChangeAspect="1" noChangeShapeType="1"/>
          </p:cNvSpPr>
          <p:nvPr/>
        </p:nvSpPr>
        <p:spPr bwMode="auto">
          <a:xfrm flipH="1">
            <a:off x="8316913" y="2043113"/>
            <a:ext cx="431800" cy="0"/>
          </a:xfrm>
          <a:prstGeom prst="line">
            <a:avLst/>
          </a:prstGeom>
          <a:noFill/>
          <a:ln w="28575">
            <a:solidFill>
              <a:srgbClr val="000000"/>
            </a:solidFill>
            <a:round/>
            <a:headEnd/>
            <a:tailEnd/>
          </a:ln>
        </p:spPr>
        <p:txBody>
          <a:bodyPr/>
          <a:lstStyle/>
          <a:p>
            <a:endParaRPr lang="zh-CN" altLang="en-US"/>
          </a:p>
        </p:txBody>
      </p:sp>
      <p:sp>
        <p:nvSpPr>
          <p:cNvPr id="1174582" name="Line 54"/>
          <p:cNvSpPr>
            <a:spLocks noChangeAspect="1" noChangeShapeType="1"/>
          </p:cNvSpPr>
          <p:nvPr/>
        </p:nvSpPr>
        <p:spPr bwMode="auto">
          <a:xfrm flipH="1">
            <a:off x="8316913" y="1484313"/>
            <a:ext cx="431800" cy="0"/>
          </a:xfrm>
          <a:prstGeom prst="line">
            <a:avLst/>
          </a:prstGeom>
          <a:noFill/>
          <a:ln w="28575">
            <a:solidFill>
              <a:srgbClr val="000000"/>
            </a:solidFill>
            <a:round/>
            <a:headEnd/>
            <a:tailEnd/>
          </a:ln>
        </p:spPr>
        <p:txBody>
          <a:bodyPr/>
          <a:lstStyle/>
          <a:p>
            <a:endParaRPr lang="zh-CN" altLang="en-US"/>
          </a:p>
        </p:txBody>
      </p:sp>
      <p:sp>
        <p:nvSpPr>
          <p:cNvPr id="1174583" name="Line 55"/>
          <p:cNvSpPr>
            <a:spLocks noChangeAspect="1" noChangeShapeType="1"/>
          </p:cNvSpPr>
          <p:nvPr/>
        </p:nvSpPr>
        <p:spPr bwMode="auto">
          <a:xfrm flipH="1">
            <a:off x="4211638" y="1771650"/>
            <a:ext cx="431800" cy="0"/>
          </a:xfrm>
          <a:prstGeom prst="line">
            <a:avLst/>
          </a:prstGeom>
          <a:noFill/>
          <a:ln w="38100">
            <a:solidFill>
              <a:srgbClr val="000000"/>
            </a:solidFill>
            <a:prstDash val="sysDot"/>
            <a:round/>
            <a:headEnd/>
            <a:tailEnd/>
          </a:ln>
          <a:effectLst/>
        </p:spPr>
        <p:txBody>
          <a:bodyPr/>
          <a:lstStyle/>
          <a:p>
            <a:endParaRPr lang="zh-CN" altLang="en-US"/>
          </a:p>
        </p:txBody>
      </p:sp>
      <p:sp>
        <p:nvSpPr>
          <p:cNvPr id="1174584" name="Line 56"/>
          <p:cNvSpPr>
            <a:spLocks noChangeAspect="1" noChangeShapeType="1"/>
          </p:cNvSpPr>
          <p:nvPr/>
        </p:nvSpPr>
        <p:spPr bwMode="auto">
          <a:xfrm flipH="1">
            <a:off x="7451725" y="4095750"/>
            <a:ext cx="433388" cy="0"/>
          </a:xfrm>
          <a:prstGeom prst="line">
            <a:avLst/>
          </a:prstGeom>
          <a:noFill/>
          <a:ln w="38100">
            <a:solidFill>
              <a:srgbClr val="FF6600"/>
            </a:solidFill>
            <a:prstDash val="sysDot"/>
            <a:round/>
            <a:headEnd/>
            <a:tailEnd/>
          </a:ln>
          <a:effectLst/>
        </p:spPr>
        <p:txBody>
          <a:bodyPr/>
          <a:lstStyle/>
          <a:p>
            <a:endParaRPr lang="zh-CN" altLang="en-US"/>
          </a:p>
        </p:txBody>
      </p:sp>
      <p:sp>
        <p:nvSpPr>
          <p:cNvPr id="1174585" name="Line 57"/>
          <p:cNvSpPr>
            <a:spLocks noChangeAspect="1" noChangeShapeType="1"/>
          </p:cNvSpPr>
          <p:nvPr/>
        </p:nvSpPr>
        <p:spPr bwMode="auto">
          <a:xfrm flipH="1">
            <a:off x="8532813" y="1771650"/>
            <a:ext cx="431800" cy="0"/>
          </a:xfrm>
          <a:prstGeom prst="line">
            <a:avLst/>
          </a:prstGeom>
          <a:noFill/>
          <a:ln w="38100">
            <a:solidFill>
              <a:srgbClr val="000000"/>
            </a:solidFill>
            <a:prstDash val="sysDot"/>
            <a:round/>
            <a:headEnd/>
            <a:tailEnd/>
          </a:ln>
          <a:effectLst/>
        </p:spPr>
        <p:txBody>
          <a:bodyPr/>
          <a:lstStyle/>
          <a:p>
            <a:endParaRPr lang="zh-CN" altLang="en-US"/>
          </a:p>
        </p:txBody>
      </p:sp>
      <p:sp>
        <p:nvSpPr>
          <p:cNvPr id="1174586" name="Text Box 58"/>
          <p:cNvSpPr txBox="1">
            <a:spLocks noChangeAspect="1" noChangeArrowheads="1"/>
          </p:cNvSpPr>
          <p:nvPr/>
        </p:nvSpPr>
        <p:spPr bwMode="auto">
          <a:xfrm>
            <a:off x="5940425" y="2416175"/>
            <a:ext cx="863600" cy="560388"/>
          </a:xfrm>
          <a:prstGeom prst="rect">
            <a:avLst/>
          </a:prstGeom>
          <a:solidFill>
            <a:srgbClr val="FFFFFF"/>
          </a:solidFill>
          <a:ln w="28575">
            <a:solidFill>
              <a:srgbClr val="000000"/>
            </a:solidFill>
            <a:miter lim="800000"/>
            <a:headEnd/>
            <a:tailEnd/>
          </a:ln>
        </p:spPr>
        <p:txBody>
          <a:bodyPr lIns="0" rIns="0" anchor="ctr"/>
          <a:lstStyle/>
          <a:p>
            <a:r>
              <a:rPr lang="zh-CN" altLang="en-US" sz="2000">
                <a:ea typeface="楷体_GB2312" pitchFamily="49" charset="-122"/>
              </a:rPr>
              <a:t>译码器</a:t>
            </a:r>
          </a:p>
        </p:txBody>
      </p:sp>
      <p:sp>
        <p:nvSpPr>
          <p:cNvPr id="1174589" name="Line 61"/>
          <p:cNvSpPr>
            <a:spLocks noChangeAspect="1" noChangeShapeType="1"/>
          </p:cNvSpPr>
          <p:nvPr/>
        </p:nvSpPr>
        <p:spPr bwMode="auto">
          <a:xfrm flipH="1">
            <a:off x="6238875" y="4133850"/>
            <a:ext cx="215900" cy="0"/>
          </a:xfrm>
          <a:prstGeom prst="line">
            <a:avLst/>
          </a:prstGeom>
          <a:noFill/>
          <a:ln w="38100">
            <a:solidFill>
              <a:srgbClr val="FF6600"/>
            </a:solidFill>
            <a:prstDash val="sysDot"/>
            <a:round/>
            <a:headEnd/>
            <a:tailEnd/>
          </a:ln>
          <a:effectLst/>
        </p:spPr>
        <p:txBody>
          <a:bodyPr/>
          <a:lstStyle/>
          <a:p>
            <a:endParaRPr lang="zh-CN" altLang="en-US"/>
          </a:p>
        </p:txBody>
      </p:sp>
      <p:sp>
        <p:nvSpPr>
          <p:cNvPr id="1174590" name="AutoShape 62"/>
          <p:cNvSpPr>
            <a:spLocks noChangeAspect="1"/>
          </p:cNvSpPr>
          <p:nvPr/>
        </p:nvSpPr>
        <p:spPr bwMode="auto">
          <a:xfrm rot="-5400000">
            <a:off x="7004844" y="3496469"/>
            <a:ext cx="198438" cy="1968500"/>
          </a:xfrm>
          <a:prstGeom prst="leftBrace">
            <a:avLst>
              <a:gd name="adj1" fmla="val 38394"/>
              <a:gd name="adj2" fmla="val 50000"/>
            </a:avLst>
          </a:prstGeom>
          <a:noFill/>
          <a:ln w="19050">
            <a:solidFill>
              <a:srgbClr val="FF6600"/>
            </a:solidFill>
            <a:round/>
            <a:headEnd/>
            <a:tailEnd/>
          </a:ln>
          <a:effectLst/>
        </p:spPr>
        <p:txBody>
          <a:bodyPr/>
          <a:lstStyle/>
          <a:p>
            <a:endParaRPr lang="zh-CN" altLang="en-US"/>
          </a:p>
        </p:txBody>
      </p:sp>
      <p:sp>
        <p:nvSpPr>
          <p:cNvPr id="1174591" name="Text Box 63"/>
          <p:cNvSpPr txBox="1">
            <a:spLocks noChangeAspect="1" noChangeArrowheads="1"/>
          </p:cNvSpPr>
          <p:nvPr/>
        </p:nvSpPr>
        <p:spPr bwMode="auto">
          <a:xfrm>
            <a:off x="6245225" y="4592638"/>
            <a:ext cx="1674813" cy="708025"/>
          </a:xfrm>
          <a:prstGeom prst="rect">
            <a:avLst/>
          </a:prstGeom>
          <a:noFill/>
          <a:ln w="9525">
            <a:noFill/>
            <a:miter lim="800000"/>
            <a:headEnd/>
            <a:tailEnd/>
          </a:ln>
        </p:spPr>
        <p:txBody>
          <a:bodyPr wrap="none" lIns="0" tIns="0" rIns="0" bIns="0">
            <a:spAutoFit/>
          </a:bodyPr>
          <a:lstStyle/>
          <a:p>
            <a:r>
              <a:rPr lang="zh-CN" altLang="en-US" sz="2000">
                <a:solidFill>
                  <a:srgbClr val="FF6600"/>
                </a:solidFill>
                <a:ea typeface="楷体_GB2312" pitchFamily="49" charset="-122"/>
              </a:rPr>
              <a:t>控制信号</a:t>
            </a:r>
          </a:p>
          <a:p>
            <a:pPr>
              <a:spcBef>
                <a:spcPts val="775"/>
              </a:spcBef>
            </a:pPr>
            <a:r>
              <a:rPr lang="zh-CN" altLang="en-US" sz="2000">
                <a:ea typeface="楷体_GB2312" pitchFamily="49" charset="-122"/>
              </a:rPr>
              <a:t>（</a:t>
            </a:r>
            <a:r>
              <a:rPr lang="en-US" altLang="zh-CN" sz="2000">
                <a:ea typeface="楷体_GB2312" pitchFamily="49" charset="-122"/>
              </a:rPr>
              <a:t>b</a:t>
            </a:r>
            <a:r>
              <a:rPr lang="zh-CN" altLang="en-US" sz="2000">
                <a:ea typeface="楷体_GB2312" pitchFamily="49" charset="-122"/>
              </a:rPr>
              <a:t>）间接译码</a:t>
            </a:r>
          </a:p>
        </p:txBody>
      </p:sp>
      <p:sp>
        <p:nvSpPr>
          <p:cNvPr id="1174592" name="Text Box 64"/>
          <p:cNvSpPr txBox="1">
            <a:spLocks noChangeArrowheads="1"/>
          </p:cNvSpPr>
          <p:nvPr/>
        </p:nvSpPr>
        <p:spPr bwMode="auto">
          <a:xfrm>
            <a:off x="5003800" y="5876925"/>
            <a:ext cx="2524125" cy="365125"/>
          </a:xfrm>
          <a:prstGeom prst="rect">
            <a:avLst/>
          </a:prstGeom>
          <a:solidFill>
            <a:srgbClr val="FFFFFF"/>
          </a:solidFill>
          <a:ln w="9525">
            <a:noFill/>
            <a:miter lim="800000"/>
            <a:headEnd/>
            <a:tailEnd/>
          </a:ln>
        </p:spPr>
        <p:txBody>
          <a:bodyPr wrap="none" lIns="0" tIns="0" rIns="0" bIns="0">
            <a:spAutoFit/>
          </a:bodyPr>
          <a:lstStyle/>
          <a:p>
            <a:pPr>
              <a:spcBef>
                <a:spcPts val="775"/>
              </a:spcBef>
            </a:pPr>
            <a:r>
              <a:rPr lang="zh-CN" altLang="en-US">
                <a:solidFill>
                  <a:schemeClr val="bg2"/>
                </a:solidFill>
                <a:ea typeface="楷体_GB2312" pitchFamily="49" charset="-122"/>
              </a:rPr>
              <a:t>图</a:t>
            </a:r>
            <a:r>
              <a:rPr lang="en-US" altLang="zh-CN">
                <a:solidFill>
                  <a:schemeClr val="bg2"/>
                </a:solidFill>
                <a:ea typeface="楷体_GB2312" pitchFamily="49" charset="-122"/>
              </a:rPr>
              <a:t>6.16  </a:t>
            </a:r>
            <a:r>
              <a:rPr lang="zh-CN" altLang="en-US">
                <a:solidFill>
                  <a:schemeClr val="bg2"/>
                </a:solidFill>
                <a:ea typeface="楷体_GB2312" pitchFamily="49" charset="-122"/>
              </a:rPr>
              <a:t>字段译码法</a:t>
            </a:r>
          </a:p>
        </p:txBody>
      </p:sp>
      <p:sp>
        <p:nvSpPr>
          <p:cNvPr id="1174597" name="Rectangle 69"/>
          <p:cNvSpPr>
            <a:spLocks noGrp="1" noChangeArrowheads="1"/>
          </p:cNvSpPr>
          <p:nvPr>
            <p:ph type="title"/>
          </p:nvPr>
        </p:nvSpPr>
        <p:spPr>
          <a:noFill/>
          <a:ln/>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4598" name="Rectangle 70"/>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4600" name="Rectangle 72"/>
          <p:cNvSpPr>
            <a:spLocks noGrp="1" noChangeArrowheads="1"/>
          </p:cNvSpPr>
          <p:nvPr>
            <p:ph type="body" idx="1"/>
          </p:nvPr>
        </p:nvSpPr>
        <p:spPr>
          <a:xfrm>
            <a:off x="250825" y="1052513"/>
            <a:ext cx="8785225" cy="5472112"/>
          </a:xfrm>
          <a:noFill/>
          <a:ln/>
        </p:spPr>
        <p:txBody>
          <a:bodyPr/>
          <a:lstStyle/>
          <a:p>
            <a:pPr marL="355600" indent="-355600">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a:t>
            </a:r>
            <a:br>
              <a:rPr lang="zh-CN" altLang="en-US"/>
            </a:br>
            <a:r>
              <a:rPr lang="zh-CN" altLang="en-US"/>
              <a:t>（字段编码）</a:t>
            </a:r>
          </a:p>
          <a:p>
            <a:pPr marL="901700" lvl="1" indent="-366713"/>
            <a:endParaRPr lang="zh-CN" altLang="en-US"/>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A033B6-7A97-4AF8-88EF-48C175F3EF6A}" type="slidenum">
              <a:rPr lang="zh-CN" altLang="en-US"/>
              <a:pPr/>
              <a:t>81</a:t>
            </a:fld>
            <a:endParaRPr lang="en-US" altLang="zh-CN"/>
          </a:p>
        </p:txBody>
      </p:sp>
      <p:sp>
        <p:nvSpPr>
          <p:cNvPr id="1176578" name="Rectangle 2"/>
          <p:cNvSpPr>
            <a:spLocks noGrp="1" noChangeArrowheads="1"/>
          </p:cNvSpPr>
          <p:nvPr>
            <p:ph type="title"/>
          </p:nvPr>
        </p:nvSpPr>
        <p:spPr>
          <a:noFill/>
          <a:ln/>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6579"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6580" name="Rectangle 4"/>
          <p:cNvSpPr>
            <a:spLocks noGrp="1" noChangeArrowheads="1"/>
          </p:cNvSpPr>
          <p:nvPr>
            <p:ph type="body" idx="1"/>
          </p:nvPr>
        </p:nvSpPr>
        <p:spPr>
          <a:xfrm>
            <a:off x="250825" y="1052513"/>
            <a:ext cx="8785225" cy="5472112"/>
          </a:xfrm>
          <a:noFill/>
          <a:ln/>
        </p:spPr>
        <p:txBody>
          <a:bodyPr/>
          <a:lstStyle/>
          <a:p>
            <a:pPr marL="355600" indent="-355600">
              <a:spcBef>
                <a:spcPct val="10000"/>
              </a:spcBef>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字段译码法（字段编码）</a:t>
            </a:r>
          </a:p>
          <a:p>
            <a:pPr marL="901700" lvl="1" indent="-366713">
              <a:spcBef>
                <a:spcPct val="10000"/>
              </a:spcBef>
            </a:pPr>
            <a:r>
              <a:rPr lang="zh-CN" altLang="en-US"/>
              <a:t>每个字段中要设计一个无效控制信号的编码</a:t>
            </a:r>
          </a:p>
          <a:p>
            <a:pPr marL="901700" lvl="1" indent="-366713">
              <a:spcBef>
                <a:spcPct val="10000"/>
              </a:spcBef>
            </a:pPr>
            <a:r>
              <a:rPr lang="zh-CN" altLang="en-US"/>
              <a:t>若控制域的某字段有</a:t>
            </a:r>
            <a:r>
              <a:rPr lang="en-US" altLang="zh-CN" i="1"/>
              <a:t>m</a:t>
            </a:r>
            <a:r>
              <a:rPr lang="zh-CN" altLang="en-US"/>
              <a:t>位，则可以提供</a:t>
            </a:r>
            <a:r>
              <a:rPr lang="en-US" altLang="zh-CN"/>
              <a:t>2</a:t>
            </a:r>
            <a:r>
              <a:rPr lang="en-US" altLang="zh-CN" i="1" baseline="30000"/>
              <a:t>m</a:t>
            </a:r>
            <a:r>
              <a:rPr lang="en-US" altLang="zh-CN"/>
              <a:t>-1</a:t>
            </a:r>
            <a:r>
              <a:rPr lang="zh-CN" altLang="en-US"/>
              <a:t>个控制信号的编码</a:t>
            </a:r>
          </a:p>
          <a:p>
            <a:pPr marL="901700" lvl="1" indent="-366713">
              <a:spcBef>
                <a:spcPct val="10000"/>
              </a:spcBef>
            </a:pPr>
            <a:r>
              <a:rPr lang="zh-CN" altLang="en-US"/>
              <a:t>字段组织的有效方法：</a:t>
            </a:r>
          </a:p>
          <a:p>
            <a:pPr marL="1435100" lvl="2" indent="-354013">
              <a:spcBef>
                <a:spcPct val="10000"/>
              </a:spcBef>
            </a:pPr>
            <a:r>
              <a:rPr lang="zh-CN" altLang="en-US"/>
              <a:t>按</a:t>
            </a:r>
            <a:r>
              <a:rPr lang="zh-CN" altLang="en-US">
                <a:solidFill>
                  <a:srgbClr val="FF0066"/>
                </a:solidFill>
              </a:rPr>
              <a:t>功能</a:t>
            </a:r>
            <a:r>
              <a:rPr lang="zh-CN" altLang="en-US"/>
              <a:t>组织：把功能类同的各控制信号放在同一字段中。</a:t>
            </a:r>
            <a:endParaRPr lang="en-US" altLang="zh-CN"/>
          </a:p>
          <a:p>
            <a:pPr marL="1435100" lvl="2" indent="-354013">
              <a:spcBef>
                <a:spcPct val="10000"/>
              </a:spcBef>
            </a:pPr>
            <a:r>
              <a:rPr lang="zh-CN" altLang="en-US"/>
              <a:t>按</a:t>
            </a:r>
            <a:r>
              <a:rPr lang="zh-CN" altLang="en-US">
                <a:solidFill>
                  <a:srgbClr val="FF0066"/>
                </a:solidFill>
              </a:rPr>
              <a:t>资源</a:t>
            </a:r>
            <a:r>
              <a:rPr lang="zh-CN" altLang="en-US"/>
              <a:t>组织：把加载到同一部件上的各控制信号放在同一字段中。</a:t>
            </a:r>
            <a:endParaRPr lang="en-US" altLang="zh-CN"/>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p:cNvSpPr>
            <a:spLocks noGrp="1"/>
          </p:cNvSpPr>
          <p:nvPr>
            <p:ph type="sldNum" sz="quarter" idx="11"/>
          </p:nvPr>
        </p:nvSpPr>
        <p:spPr/>
        <p:txBody>
          <a:bodyPr/>
          <a:lstStyle/>
          <a:p>
            <a:fld id="{F66C34F6-3341-454C-898A-813EB0F8F4A9}" type="slidenum">
              <a:rPr lang="zh-CN" altLang="en-US"/>
              <a:pPr/>
              <a:t>82</a:t>
            </a:fld>
            <a:endParaRPr lang="en-US" altLang="zh-CN"/>
          </a:p>
        </p:txBody>
      </p:sp>
      <p:sp>
        <p:nvSpPr>
          <p:cNvPr id="1177602" name="Rectangle 2"/>
          <p:cNvSpPr>
            <a:spLocks noGrp="1" noChangeArrowheads="1"/>
          </p:cNvSpPr>
          <p:nvPr>
            <p:ph type="title"/>
          </p:nvPr>
        </p:nvSpPr>
        <p:spPr>
          <a:noFill/>
          <a:ln/>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7603"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graphicFrame>
        <p:nvGraphicFramePr>
          <p:cNvPr id="1177925" name="Group 325"/>
          <p:cNvGraphicFramePr>
            <a:graphicFrameLocks noGrp="1"/>
          </p:cNvGraphicFramePr>
          <p:nvPr/>
        </p:nvGraphicFramePr>
        <p:xfrm>
          <a:off x="179388" y="1846263"/>
          <a:ext cx="8856662" cy="4815840"/>
        </p:xfrm>
        <a:graphic>
          <a:graphicData uri="http://schemas.openxmlformats.org/drawingml/2006/table">
            <a:tbl>
              <a:tblPr/>
              <a:tblGrid>
                <a:gridCol w="1223962">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gridCol w="1152525">
                  <a:extLst>
                    <a:ext uri="{9D8B030D-6E8A-4147-A177-3AD203B41FA5}">
                      <a16:colId xmlns:a16="http://schemas.microsoft.com/office/drawing/2014/main" val="20005"/>
                    </a:ext>
                  </a:extLst>
                </a:gridCol>
                <a:gridCol w="1223963">
                  <a:extLst>
                    <a:ext uri="{9D8B030D-6E8A-4147-A177-3AD203B41FA5}">
                      <a16:colId xmlns:a16="http://schemas.microsoft.com/office/drawing/2014/main" val="20006"/>
                    </a:ext>
                  </a:extLst>
                </a:gridCol>
                <a:gridCol w="719137">
                  <a:extLst>
                    <a:ext uri="{9D8B030D-6E8A-4147-A177-3AD203B41FA5}">
                      <a16:colId xmlns:a16="http://schemas.microsoft.com/office/drawing/2014/main" val="20007"/>
                    </a:ext>
                  </a:extLst>
                </a:gridCol>
              </a:tblGrid>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按功能</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按功能</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按资源</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按资源</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按功能</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资源</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按资源</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按资源</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1"/>
                  </a:ext>
                </a:extLst>
              </a:tr>
              <a:tr h="238125">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0010</a:t>
                      </a:r>
                    </a:p>
                    <a:p>
                      <a:pPr marL="0" marR="0" lvl="0" indent="0" algn="ctr"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R7</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 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1100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 </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1101</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0010</a:t>
                      </a:r>
                    </a:p>
                    <a:p>
                      <a:pPr marL="0" marR="0" lvl="0" indent="0" algn="ctr"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R7</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1100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PC+1  11</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SP+1  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SP-1  100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  0001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  0010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AND  0011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OR   0100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SHL  0101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SHR  0110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ROL  0111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ROR  1000</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Mwrite  10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IOread    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IOwrite 10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其他信号</a:t>
                      </a:r>
                      <a:endPar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2"/>
                  </a:ext>
                </a:extLst>
              </a:tr>
              <a:tr h="238125">
                <a:tc grid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NOP</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为无效控制信号</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77888" name="Rectangle 288"/>
          <p:cNvSpPr>
            <a:spLocks noChangeArrowheads="1"/>
          </p:cNvSpPr>
          <p:nvPr/>
        </p:nvSpPr>
        <p:spPr bwMode="auto">
          <a:xfrm>
            <a:off x="6156325" y="5602288"/>
            <a:ext cx="2736850" cy="850900"/>
          </a:xfrm>
          <a:prstGeom prst="rect">
            <a:avLst/>
          </a:prstGeom>
          <a:solidFill>
            <a:srgbClr val="CCFFFF"/>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nchor="ctr">
            <a:spAutoFit/>
          </a:bodyPr>
          <a:lstStyle/>
          <a:p>
            <a:pPr algn="l"/>
            <a:r>
              <a:rPr kumimoji="1" lang="zh-CN" altLang="en-US">
                <a:solidFill>
                  <a:schemeClr val="bg2"/>
                </a:solidFill>
                <a:ea typeface="楷体_GB2312" pitchFamily="49" charset="-122"/>
              </a:rPr>
              <a:t>表</a:t>
            </a:r>
            <a:r>
              <a:rPr kumimoji="1" lang="en-US" altLang="zh-CN">
                <a:solidFill>
                  <a:schemeClr val="bg2"/>
                </a:solidFill>
                <a:ea typeface="楷体_GB2312" pitchFamily="49" charset="-122"/>
              </a:rPr>
              <a:t>6.1  </a:t>
            </a:r>
            <a:r>
              <a:rPr kumimoji="1" lang="zh-CN" altLang="en-US">
                <a:solidFill>
                  <a:schemeClr val="bg2"/>
                </a:solidFill>
                <a:ea typeface="楷体_GB2312" pitchFamily="49" charset="-122"/>
              </a:rPr>
              <a:t>一种控制域字段的组织和编码 </a:t>
            </a:r>
          </a:p>
        </p:txBody>
      </p:sp>
      <p:sp>
        <p:nvSpPr>
          <p:cNvPr id="1177889" name="AutoShape 289">
            <a:hlinkClick r:id="rId2" action="ppaction://hlinksldjump" highlightClick="1"/>
          </p:cNvPr>
          <p:cNvSpPr>
            <a:spLocks noChangeArrowheads="1"/>
          </p:cNvSpPr>
          <p:nvPr/>
        </p:nvSpPr>
        <p:spPr bwMode="auto">
          <a:xfrm>
            <a:off x="8112125" y="620713"/>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77890" name="AutoShape 290">
            <a:hlinkClick r:id="rId3" action="ppaction://hlinksldjump" highlightClick="1"/>
          </p:cNvPr>
          <p:cNvSpPr>
            <a:spLocks noChangeArrowheads="1"/>
          </p:cNvSpPr>
          <p:nvPr/>
        </p:nvSpPr>
        <p:spPr bwMode="auto">
          <a:xfrm>
            <a:off x="8112125" y="1196975"/>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6.9</a:t>
            </a:r>
          </a:p>
        </p:txBody>
      </p:sp>
      <p:sp>
        <p:nvSpPr>
          <p:cNvPr id="1177926" name="Rectangle 326"/>
          <p:cNvSpPr>
            <a:spLocks noGrp="1" noChangeArrowheads="1"/>
          </p:cNvSpPr>
          <p:nvPr>
            <p:ph type="body" idx="1"/>
          </p:nvPr>
        </p:nvSpPr>
        <p:spPr>
          <a:xfrm>
            <a:off x="250825" y="1052513"/>
            <a:ext cx="8785225" cy="576262"/>
          </a:xfrm>
          <a:noFill/>
          <a:ln/>
        </p:spPr>
        <p:txBody>
          <a:bodyPr/>
          <a:lstStyle/>
          <a:p>
            <a:pPr marL="355600" indent="-355600">
              <a:spcBef>
                <a:spcPct val="10000"/>
              </a:spcBef>
              <a:buFont typeface="Wingdings" pitchFamily="2" charset="2"/>
              <a:buNone/>
            </a:pPr>
            <a:r>
              <a:rPr lang="en-US" altLang="zh-CN"/>
              <a:t>(3) </a:t>
            </a:r>
            <a:r>
              <a:rPr lang="zh-CN" altLang="en-US"/>
              <a:t>字段译码法（字段编码）</a:t>
            </a:r>
            <a:endParaRPr lang="en-US" altLang="zh-CN"/>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4"/>
          <p:cNvSpPr>
            <a:spLocks noGrp="1"/>
          </p:cNvSpPr>
          <p:nvPr>
            <p:ph type="sldNum" sz="quarter" idx="11"/>
          </p:nvPr>
        </p:nvSpPr>
        <p:spPr/>
        <p:txBody>
          <a:bodyPr/>
          <a:lstStyle/>
          <a:p>
            <a:fld id="{F3BB05C1-A24C-4865-AD8F-5727B0ADB485}" type="slidenum">
              <a:rPr lang="zh-CN" altLang="en-US"/>
              <a:pPr/>
              <a:t>83</a:t>
            </a:fld>
            <a:endParaRPr lang="en-US" altLang="zh-CN"/>
          </a:p>
        </p:txBody>
      </p:sp>
      <p:sp>
        <p:nvSpPr>
          <p:cNvPr id="1178626" name="Rectangle 2"/>
          <p:cNvSpPr>
            <a:spLocks noGrp="1" noChangeArrowheads="1"/>
          </p:cNvSpPr>
          <p:nvPr>
            <p:ph type="title"/>
          </p:nvPr>
        </p:nvSpPr>
        <p:spPr>
          <a:noFill/>
          <a:ln/>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8627"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graphicFrame>
        <p:nvGraphicFramePr>
          <p:cNvPr id="1178817" name="Group 193"/>
          <p:cNvGraphicFramePr>
            <a:graphicFrameLocks noGrp="1"/>
          </p:cNvGraphicFramePr>
          <p:nvPr/>
        </p:nvGraphicFramePr>
        <p:xfrm>
          <a:off x="250825" y="1628775"/>
          <a:ext cx="7777163" cy="4937760"/>
        </p:xfrm>
        <a:graphic>
          <a:graphicData uri="http://schemas.openxmlformats.org/drawingml/2006/table">
            <a:tbl>
              <a:tblPr/>
              <a:tblGrid>
                <a:gridCol w="1584325">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tblGrid>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按功能</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按功能</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按功能</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资源</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按资源</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r>
                        <a:rPr kumimoji="1"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1"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r>
                        <a:rPr kumimoji="1"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r>
                        <a:rPr kumimoji="1"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r>
                        <a:rPr kumimoji="1"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a:t>
                      </a:r>
                      <a:endPar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1"/>
                  </a:ext>
                </a:extLst>
              </a:tr>
              <a:tr h="238125">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R7</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 in</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 </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1100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1101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PC</a:t>
                      </a:r>
                      <a:r>
                        <a:rPr kumimoji="1" lang="en-US" altLang="zh-CN" sz="2000" b="1" i="0" u="none" strike="noStrike" cap="none" normalizeH="0" baseline="-30000" smtClean="0">
                          <a:ln>
                            <a:noFill/>
                          </a:ln>
                          <a:solidFill>
                            <a:srgbClr val="0000FF"/>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      1110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SP</a:t>
                      </a:r>
                      <a:r>
                        <a:rPr kumimoji="1" lang="en-US" altLang="zh-CN" sz="2000" b="1" i="0" u="none" strike="noStrike" cap="none" normalizeH="0" baseline="-30000" smtClean="0">
                          <a:ln>
                            <a:noFill/>
                          </a:ln>
                          <a:solidFill>
                            <a:srgbClr val="0000FF"/>
                          </a:solidFill>
                          <a:effectLst/>
                          <a:latin typeface="Times New Roman" pitchFamily="18" charset="0"/>
                          <a:ea typeface="楷体_GB2312" pitchFamily="49" charset="-122"/>
                          <a:cs typeface="Times New Roman" pitchFamily="18" charset="0"/>
                        </a:rPr>
                        <a:t>in</a:t>
                      </a: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      1111</a:t>
                      </a:r>
                      <a:endParaRPr kumimoji="1" lang="zh-CN" altLang="en-US" sz="2000" b="1" i="0" u="none" strike="noStrike" cap="none" normalizeH="0" baseline="0" smtClean="0">
                        <a:ln>
                          <a:noFill/>
                        </a:ln>
                        <a:solidFill>
                          <a:srgbClr val="0000FF"/>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R7</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1100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20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1101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PC</a:t>
                      </a:r>
                      <a:r>
                        <a:rPr kumimoji="1" lang="en-US" altLang="zh-CN" sz="2000" b="1" i="0" u="none" strike="noStrike" cap="none" normalizeH="0" baseline="-30000" smtClean="0">
                          <a:ln>
                            <a:noFill/>
                          </a:ln>
                          <a:solidFill>
                            <a:srgbClr val="0000FF"/>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   1110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SP</a:t>
                      </a:r>
                      <a:r>
                        <a:rPr kumimoji="1" lang="en-US" altLang="zh-CN" sz="2000" b="1" i="0" u="none" strike="noStrike" cap="none" normalizeH="0" baseline="-30000" smtClean="0">
                          <a:ln>
                            <a:noFill/>
                          </a:ln>
                          <a:solidFill>
                            <a:srgbClr val="0000FF"/>
                          </a:solidFill>
                          <a:effectLst/>
                          <a:latin typeface="Times New Roman" pitchFamily="18" charset="0"/>
                          <a:ea typeface="楷体_GB2312" pitchFamily="49" charset="-122"/>
                          <a:cs typeface="Times New Roman" pitchFamily="18" charset="0"/>
                        </a:rPr>
                        <a:t>out</a:t>
                      </a: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    1111</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   0001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    0010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AND   0011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OR    0100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SHL   0101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SHR    0110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ROL    0111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ROR   1000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PC+1   1001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SP+1   1010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SP-1   1011</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Mwrite   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IOread    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FF"/>
                          </a:solidFill>
                          <a:effectLst/>
                          <a:latin typeface="Times New Roman" pitchFamily="18" charset="0"/>
                          <a:ea typeface="楷体_GB2312" pitchFamily="49" charset="-122"/>
                          <a:cs typeface="Times New Roman" pitchFamily="18" charset="0"/>
                        </a:rPr>
                        <a:t>IOwrite  100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其他信号</a:t>
                      </a:r>
                      <a:endPar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2"/>
                  </a:ext>
                </a:extLst>
              </a:tr>
              <a:tr h="238125">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NOP</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rPr>
                        <a:t>为无效控制信号</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78669" name="AutoShape 45">
            <a:hlinkClick r:id="rId2" action="ppaction://hlinksldjump" highlightClick="1"/>
          </p:cNvPr>
          <p:cNvSpPr>
            <a:spLocks noChangeArrowheads="1"/>
          </p:cNvSpPr>
          <p:nvPr/>
        </p:nvSpPr>
        <p:spPr bwMode="auto">
          <a:xfrm>
            <a:off x="8112125" y="620713"/>
            <a:ext cx="923925" cy="509587"/>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78670" name="AutoShape 46">
            <a:hlinkClick r:id="rId3" action="ppaction://hlinksldjump" highlightClick="1"/>
          </p:cNvPr>
          <p:cNvSpPr>
            <a:spLocks noChangeArrowheads="1"/>
          </p:cNvSpPr>
          <p:nvPr/>
        </p:nvSpPr>
        <p:spPr bwMode="auto">
          <a:xfrm>
            <a:off x="8112125" y="1196975"/>
            <a:ext cx="923925" cy="509588"/>
          </a:xfrm>
          <a:prstGeom prst="actionButtonBlank">
            <a:avLst/>
          </a:prstGeom>
          <a:solidFill>
            <a:schemeClr val="accent1"/>
          </a:solidFill>
          <a:ln w="28575">
            <a:noFill/>
            <a:miter lim="800000"/>
            <a:headEnd/>
            <a:tailEnd type="none" w="med" len="lg"/>
          </a:ln>
          <a:effectLst/>
        </p:spPr>
        <p:txBody>
          <a:bodyPr wrap="none" anchor="ctr">
            <a:sp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6.9</a:t>
            </a:r>
          </a:p>
        </p:txBody>
      </p:sp>
      <p:sp>
        <p:nvSpPr>
          <p:cNvPr id="1178792" name="Rectangle 168"/>
          <p:cNvSpPr>
            <a:spLocks noChangeArrowheads="1"/>
          </p:cNvSpPr>
          <p:nvPr/>
        </p:nvSpPr>
        <p:spPr bwMode="auto">
          <a:xfrm>
            <a:off x="6300788" y="5457825"/>
            <a:ext cx="2433637" cy="850900"/>
          </a:xfrm>
          <a:prstGeom prst="rect">
            <a:avLst/>
          </a:prstGeom>
          <a:solidFill>
            <a:srgbClr val="CCFFFF"/>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wrap="none" anchor="ctr">
            <a:spAutoFit/>
          </a:bodyPr>
          <a:lstStyle/>
          <a:p>
            <a:pPr algn="l"/>
            <a:r>
              <a:rPr kumimoji="1" lang="zh-CN" altLang="en-US">
                <a:solidFill>
                  <a:schemeClr val="bg2"/>
                </a:solidFill>
                <a:ea typeface="楷体_GB2312" pitchFamily="49" charset="-122"/>
              </a:rPr>
              <a:t>表</a:t>
            </a:r>
            <a:r>
              <a:rPr kumimoji="1" lang="en-US" altLang="zh-CN">
                <a:solidFill>
                  <a:schemeClr val="bg2"/>
                </a:solidFill>
                <a:ea typeface="楷体_GB2312" pitchFamily="49" charset="-122"/>
              </a:rPr>
              <a:t>6.2  </a:t>
            </a:r>
            <a:r>
              <a:rPr kumimoji="1" lang="zh-CN" altLang="en-US">
                <a:solidFill>
                  <a:schemeClr val="bg2"/>
                </a:solidFill>
                <a:ea typeface="楷体_GB2312" pitchFamily="49" charset="-122"/>
              </a:rPr>
              <a:t>优化后的</a:t>
            </a:r>
            <a:br>
              <a:rPr kumimoji="1" lang="zh-CN" altLang="en-US">
                <a:solidFill>
                  <a:schemeClr val="bg2"/>
                </a:solidFill>
                <a:ea typeface="楷体_GB2312" pitchFamily="49" charset="-122"/>
              </a:rPr>
            </a:br>
            <a:r>
              <a:rPr kumimoji="1" lang="zh-CN" altLang="en-US">
                <a:solidFill>
                  <a:schemeClr val="bg2"/>
                </a:solidFill>
                <a:ea typeface="楷体_GB2312" pitchFamily="49" charset="-122"/>
              </a:rPr>
              <a:t>字段组织和编码 </a:t>
            </a:r>
          </a:p>
        </p:txBody>
      </p:sp>
      <p:sp>
        <p:nvSpPr>
          <p:cNvPr id="1178814" name="Rectangle 190"/>
          <p:cNvSpPr>
            <a:spLocks noGrp="1" noChangeArrowheads="1"/>
          </p:cNvSpPr>
          <p:nvPr>
            <p:ph type="body" idx="1"/>
          </p:nvPr>
        </p:nvSpPr>
        <p:spPr>
          <a:xfrm>
            <a:off x="250825" y="1052513"/>
            <a:ext cx="8785225" cy="576262"/>
          </a:xfrm>
          <a:noFill/>
          <a:ln/>
        </p:spPr>
        <p:txBody>
          <a:bodyPr/>
          <a:lstStyle/>
          <a:p>
            <a:pPr marL="355600" indent="-355600">
              <a:spcBef>
                <a:spcPct val="10000"/>
              </a:spcBef>
              <a:buFont typeface="Wingdings" pitchFamily="2" charset="2"/>
              <a:buNone/>
            </a:pPr>
            <a:r>
              <a:rPr lang="en-US" altLang="zh-CN"/>
              <a:t>(3) </a:t>
            </a:r>
            <a:r>
              <a:rPr lang="zh-CN" altLang="en-US"/>
              <a:t>字段译码法（字段编码）</a:t>
            </a:r>
            <a:endParaRPr lang="en-US" altLang="zh-CN"/>
          </a:p>
        </p:txBody>
      </p:sp>
      <p:sp>
        <p:nvSpPr>
          <p:cNvPr id="1178818" name="AutoShape 194">
            <a:hlinkClick r:id="" action="ppaction://hlinkshowjump?jump=lastslideviewed" highlightClick="1"/>
          </p:cNvPr>
          <p:cNvSpPr>
            <a:spLocks noChangeArrowheads="1"/>
          </p:cNvSpPr>
          <p:nvPr/>
        </p:nvSpPr>
        <p:spPr bwMode="auto">
          <a:xfrm>
            <a:off x="8459788" y="1989138"/>
            <a:ext cx="504825" cy="503237"/>
          </a:xfrm>
          <a:prstGeom prst="actionButtonRetur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C8F431D9-FD6A-437C-8CB6-854BF1E5250B}" type="slidenum">
              <a:rPr lang="zh-CN" altLang="en-US"/>
              <a:pPr/>
              <a:t>84</a:t>
            </a:fld>
            <a:endParaRPr lang="en-US" altLang="zh-CN"/>
          </a:p>
        </p:txBody>
      </p:sp>
      <p:sp>
        <p:nvSpPr>
          <p:cNvPr id="1180674" name="Rectangle 2"/>
          <p:cNvSpPr>
            <a:spLocks noGrp="1" noChangeArrowheads="1"/>
          </p:cNvSpPr>
          <p:nvPr>
            <p:ph type="title"/>
          </p:nvPr>
        </p:nvSpPr>
        <p:spPr>
          <a:noFill/>
          <a:ln/>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0675"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80676" name="Rectangle 4"/>
          <p:cNvSpPr>
            <a:spLocks noGrp="1" noChangeArrowheads="1"/>
          </p:cNvSpPr>
          <p:nvPr>
            <p:ph type="body" idx="1"/>
          </p:nvPr>
        </p:nvSpPr>
        <p:spPr>
          <a:xfrm>
            <a:off x="250825" y="1052513"/>
            <a:ext cx="8785225" cy="1584325"/>
          </a:xfrm>
          <a:noFill/>
          <a:ln/>
        </p:spPr>
        <p:txBody>
          <a:bodyPr/>
          <a:lstStyle/>
          <a:p>
            <a:pPr marL="355600" indent="-355600">
              <a:spcBef>
                <a:spcPct val="10000"/>
              </a:spcBef>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字段译码法（字段编码）</a:t>
            </a:r>
          </a:p>
          <a:p>
            <a:pPr marL="534988" lvl="1" indent="0">
              <a:spcBef>
                <a:spcPct val="10000"/>
              </a:spcBef>
              <a:buFont typeface="Wingdings" pitchFamily="2" charset="2"/>
              <a:buNone/>
            </a:pPr>
            <a:r>
              <a:rPr lang="zh-CN" altLang="en-US"/>
              <a:t>也可以对</a:t>
            </a:r>
            <a:r>
              <a:rPr lang="zh-CN" altLang="en-US">
                <a:solidFill>
                  <a:srgbClr val="0000FF"/>
                </a:solidFill>
              </a:rPr>
              <a:t>字段</a:t>
            </a:r>
            <a:r>
              <a:rPr lang="zh-CN" altLang="en-US"/>
              <a:t>进行</a:t>
            </a:r>
            <a:r>
              <a:rPr lang="zh-CN" altLang="en-US">
                <a:solidFill>
                  <a:srgbClr val="CC0000"/>
                </a:solidFill>
              </a:rPr>
              <a:t>关联设计</a:t>
            </a:r>
            <a:r>
              <a:rPr lang="zh-CN" altLang="en-US"/>
              <a:t>，使一个域用于解释另一个域。</a:t>
            </a:r>
            <a:endParaRPr lang="en-US" altLang="zh-CN"/>
          </a:p>
        </p:txBody>
      </p:sp>
      <p:graphicFrame>
        <p:nvGraphicFramePr>
          <p:cNvPr id="1180901" name="Group 229"/>
          <p:cNvGraphicFramePr>
            <a:graphicFrameLocks noGrp="1"/>
          </p:cNvGraphicFramePr>
          <p:nvPr/>
        </p:nvGraphicFramePr>
        <p:xfrm>
          <a:off x="1331913" y="2876550"/>
          <a:ext cx="6480175" cy="3657600"/>
        </p:xfrm>
        <a:graphic>
          <a:graphicData uri="http://schemas.openxmlformats.org/drawingml/2006/table">
            <a:tbl>
              <a:tblPr/>
              <a:tblGrid>
                <a:gridCol w="1079500">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2376487">
                  <a:extLst>
                    <a:ext uri="{9D8B030D-6E8A-4147-A177-3AD203B41FA5}">
                      <a16:colId xmlns:a16="http://schemas.microsoft.com/office/drawing/2014/main" val="20002"/>
                    </a:ext>
                  </a:extLst>
                </a:gridCol>
                <a:gridCol w="1150938">
                  <a:extLst>
                    <a:ext uri="{9D8B030D-6E8A-4147-A177-3AD203B41FA5}">
                      <a16:colId xmlns:a16="http://schemas.microsoft.com/office/drawing/2014/main" val="20003"/>
                    </a:ext>
                  </a:extLst>
                </a:gridCol>
              </a:tblGrid>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i+1</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a:t>
                      </a:r>
                      <a:r>
                        <a:rPr kumimoji="1" lang="en-US" altLang="zh-CN" sz="2400" b="1" i="0" u="none" strike="noStrike" cap="none" normalizeH="0" baseline="0" smtClean="0">
                          <a:ln>
                            <a:noFill/>
                          </a:ln>
                          <a:solidFill>
                            <a:schemeClr val="tx1"/>
                          </a:solidFill>
                          <a:effectLst/>
                          <a:latin typeface="宋体" pitchFamily="2" charset="-122"/>
                          <a:ea typeface="宋体" pitchFamily="2" charset="-122"/>
                        </a:rPr>
                        <a: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0"/>
                  </a:ext>
                </a:extLst>
              </a:tr>
              <a:tr h="768350">
                <a:tc rowSpan="3">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NOP    00</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算术    </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01</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逻辑    </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移位    </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    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     01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9050" cap="flat" cmpd="sng" algn="ctr">
                      <a:solidFill>
                        <a:schemeClr val="tx1"/>
                      </a:solidFill>
                      <a:prstDash val="lgDash"/>
                      <a:round/>
                      <a:headEnd type="none" w="med" len="med"/>
                      <a:tailEnd type="none" w="med" len="lg"/>
                    </a:lnB>
                    <a:lnTlToBr>
                      <a:noFill/>
                    </a:lnTlToBr>
                    <a:lnBlToTr>
                      <a:noFill/>
                    </a:lnBlToTr>
                    <a:solidFill>
                      <a:srgbClr val="FFFF99"/>
                    </a:solidFill>
                  </a:tcPr>
                </a:tc>
                <a:tc rowSpan="3">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73977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AND    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OR       01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9050" cap="flat" cmpd="sng" algn="ctr">
                      <a:solidFill>
                        <a:schemeClr val="tx1"/>
                      </a:solidFill>
                      <a:prstDash val="lgDash"/>
                      <a:round/>
                      <a:headEnd type="none" w="med" len="med"/>
                      <a:tailEnd type="none" w="med" len="lg"/>
                    </a:lnT>
                    <a:lnB w="19050" cap="flat" cmpd="sng" algn="ctr">
                      <a:solidFill>
                        <a:schemeClr val="tx1"/>
                      </a:solidFill>
                      <a:prstDash val="lgDash"/>
                      <a:round/>
                      <a:headEnd type="none" w="med" len="med"/>
                      <a:tailEnd type="none" w="med" len="lg"/>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2"/>
                  </a:ext>
                </a:extLst>
              </a:tr>
              <a:tr h="1503363">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SHL     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SHR     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ROL     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ROR     11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9050" cap="flat" cmpd="sng" algn="ctr">
                      <a:solidFill>
                        <a:schemeClr val="tx1"/>
                      </a:solidFill>
                      <a:prstDash val="lg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80902" name="Line 230"/>
          <p:cNvSpPr>
            <a:spLocks noChangeShapeType="1"/>
          </p:cNvSpPr>
          <p:nvPr/>
        </p:nvSpPr>
        <p:spPr bwMode="auto">
          <a:xfrm flipV="1">
            <a:off x="3779838" y="3716338"/>
            <a:ext cx="720725" cy="215900"/>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80903" name="Line 231"/>
          <p:cNvSpPr>
            <a:spLocks noChangeShapeType="1"/>
          </p:cNvSpPr>
          <p:nvPr/>
        </p:nvSpPr>
        <p:spPr bwMode="auto">
          <a:xfrm>
            <a:off x="3779838" y="4292600"/>
            <a:ext cx="792162" cy="287338"/>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80904" name="Line 232"/>
          <p:cNvSpPr>
            <a:spLocks noChangeShapeType="1"/>
          </p:cNvSpPr>
          <p:nvPr/>
        </p:nvSpPr>
        <p:spPr bwMode="auto">
          <a:xfrm>
            <a:off x="3779838" y="4724400"/>
            <a:ext cx="792162" cy="720725"/>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80905" name="Rectangle 233"/>
          <p:cNvSpPr>
            <a:spLocks noChangeArrowheads="1"/>
          </p:cNvSpPr>
          <p:nvPr/>
        </p:nvSpPr>
        <p:spPr bwMode="auto">
          <a:xfrm>
            <a:off x="2051050" y="2395538"/>
            <a:ext cx="5083175" cy="457200"/>
          </a:xfrm>
          <a:prstGeom prst="rect">
            <a:avLst/>
          </a:prstGeom>
          <a:noFill/>
          <a:ln w="28575" algn="ctr">
            <a:noFill/>
            <a:miter lim="800000"/>
            <a:headEnd/>
            <a:tailEnd type="none" w="med" len="lg"/>
          </a:ln>
          <a:effectLst/>
        </p:spPr>
        <p:txBody>
          <a:bodyPr wrap="none" anchor="ctr">
            <a:spAutoFit/>
          </a:bodyPr>
          <a:lstStyle/>
          <a:p>
            <a:pPr algn="l"/>
            <a:r>
              <a:rPr kumimoji="1" lang="zh-CN" altLang="en-US">
                <a:solidFill>
                  <a:schemeClr val="bg2"/>
                </a:solidFill>
                <a:ea typeface="楷体_GB2312" pitchFamily="49" charset="-122"/>
              </a:rPr>
              <a:t>表</a:t>
            </a:r>
            <a:r>
              <a:rPr kumimoji="1" lang="en-US" altLang="zh-CN">
                <a:solidFill>
                  <a:schemeClr val="bg2"/>
                </a:solidFill>
                <a:ea typeface="楷体_GB2312" pitchFamily="49" charset="-122"/>
              </a:rPr>
              <a:t>6.3  </a:t>
            </a:r>
            <a:r>
              <a:rPr kumimoji="1" lang="zh-CN" altLang="en-US">
                <a:solidFill>
                  <a:schemeClr val="bg2"/>
                </a:solidFill>
                <a:ea typeface="楷体_GB2312" pitchFamily="49" charset="-122"/>
              </a:rPr>
              <a:t>采用间接译码方式的字段编码 </a:t>
            </a: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fld id="{484A4A1F-4D44-4EC8-A071-4CD3A579F1A5}" type="slidenum">
              <a:rPr lang="zh-CN" altLang="en-US"/>
              <a:pPr/>
              <a:t>85</a:t>
            </a:fld>
            <a:endParaRPr lang="en-US" altLang="zh-CN"/>
          </a:p>
        </p:txBody>
      </p:sp>
      <p:sp>
        <p:nvSpPr>
          <p:cNvPr id="1181698"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1699"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a:t>采用与机器指令相似的格式</a:t>
            </a:r>
          </a:p>
          <a:p>
            <a:pPr lvl="1">
              <a:spcBef>
                <a:spcPct val="10000"/>
              </a:spcBef>
            </a:pPr>
            <a:r>
              <a:rPr lang="zh-CN" altLang="en-US"/>
              <a:t>微操作码：指示作何种微操作</a:t>
            </a:r>
            <a:br>
              <a:rPr lang="zh-CN" altLang="en-US"/>
            </a:br>
            <a:r>
              <a:rPr lang="zh-CN" altLang="en-US"/>
              <a:t>固定长度、可变长度</a:t>
            </a:r>
          </a:p>
          <a:p>
            <a:pPr lvl="1">
              <a:spcBef>
                <a:spcPct val="10000"/>
              </a:spcBef>
            </a:pPr>
            <a:r>
              <a:rPr lang="zh-CN" altLang="en-US"/>
              <a:t>微操作对象：</a:t>
            </a:r>
            <a:br>
              <a:rPr lang="zh-CN" altLang="en-US"/>
            </a:br>
            <a:r>
              <a:rPr lang="zh-CN" altLang="en-US"/>
              <a:t>为微操作提供所需的操作数（常量或地址）</a:t>
            </a:r>
            <a:br>
              <a:rPr lang="zh-CN" altLang="en-US"/>
            </a:br>
            <a:r>
              <a:rPr lang="zh-CN" altLang="en-US"/>
              <a:t>一个、多个</a:t>
            </a:r>
          </a:p>
          <a:p>
            <a:pPr>
              <a:spcBef>
                <a:spcPct val="10000"/>
              </a:spcBef>
            </a:pPr>
            <a:r>
              <a:rPr lang="zh-CN" altLang="en-US"/>
              <a:t>特点：</a:t>
            </a:r>
          </a:p>
          <a:p>
            <a:pPr lvl="1">
              <a:spcBef>
                <a:spcPct val="10000"/>
              </a:spcBef>
            </a:pPr>
            <a:r>
              <a:rPr lang="zh-CN" altLang="en-US"/>
              <a:t>控制域紧凑、短小</a:t>
            </a:r>
          </a:p>
          <a:p>
            <a:pPr lvl="1">
              <a:spcBef>
                <a:spcPct val="10000"/>
              </a:spcBef>
            </a:pPr>
            <a:r>
              <a:rPr lang="zh-CN" altLang="en-US"/>
              <a:t>并行能力差，微程序长，执行速度减慢</a:t>
            </a:r>
            <a:r>
              <a:rPr lang="zh-CN" altLang="en-US">
                <a:latin typeface="宋体" pitchFamily="2" charset="-122"/>
                <a:ea typeface="宋体" pitchFamily="2" charset="-122"/>
              </a:rPr>
              <a:t>→</a:t>
            </a:r>
            <a:r>
              <a:rPr lang="zh-CN" altLang="en-US"/>
              <a:t/>
            </a:r>
            <a:br>
              <a:rPr lang="zh-CN" altLang="en-US"/>
            </a:br>
            <a:r>
              <a:rPr lang="zh-CN" altLang="en-US" sz="2400">
                <a:solidFill>
                  <a:srgbClr val="0000FF"/>
                </a:solidFill>
              </a:rPr>
              <a:t>在计算机系统中大量引入并行机制，使得少量的控制信号就可以引起较多的微操作同时完成</a:t>
            </a:r>
            <a:r>
              <a:rPr lang="zh-CN" altLang="en-US" sz="2400">
                <a:solidFill>
                  <a:srgbClr val="0000FF"/>
                </a:solidFill>
                <a:latin typeface="宋体" pitchFamily="2" charset="-122"/>
                <a:ea typeface="宋体" pitchFamily="2" charset="-122"/>
              </a:rPr>
              <a:t>→</a:t>
            </a:r>
            <a:r>
              <a:rPr lang="zh-CN" altLang="en-US" sz="2400">
                <a:solidFill>
                  <a:srgbClr val="0000FF"/>
                </a:solidFill>
                <a:ea typeface="宋体" pitchFamily="2" charset="-122"/>
              </a:rPr>
              <a:t/>
            </a:r>
            <a:br>
              <a:rPr lang="zh-CN" altLang="en-US" sz="2400">
                <a:solidFill>
                  <a:srgbClr val="0000FF"/>
                </a:solidFill>
                <a:ea typeface="宋体" pitchFamily="2" charset="-122"/>
              </a:rPr>
            </a:br>
            <a:r>
              <a:rPr lang="zh-CN" altLang="en-US" sz="2400">
                <a:solidFill>
                  <a:srgbClr val="006600"/>
                </a:solidFill>
              </a:rPr>
              <a:t>三总线结构的</a:t>
            </a:r>
            <a:r>
              <a:rPr lang="en-US" altLang="zh-CN" sz="2400">
                <a:solidFill>
                  <a:srgbClr val="006600"/>
                </a:solidFill>
              </a:rPr>
              <a:t>ALU</a:t>
            </a:r>
            <a:endParaRPr lang="zh-CN" altLang="en-US" sz="2400">
              <a:solidFill>
                <a:srgbClr val="006600"/>
              </a:solidFill>
            </a:endParaRPr>
          </a:p>
        </p:txBody>
      </p:sp>
      <p:sp>
        <p:nvSpPr>
          <p:cNvPr id="1181700"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2. </a:t>
            </a:r>
            <a:r>
              <a:rPr lang="zh-CN" altLang="en-US" sz="2800">
                <a:solidFill>
                  <a:srgbClr val="0000FF"/>
                </a:solidFill>
                <a:latin typeface="Arial" charset="0"/>
                <a:ea typeface="黑体" pitchFamily="2" charset="-122"/>
              </a:rPr>
              <a:t>垂直型</a:t>
            </a:r>
            <a:r>
              <a:rPr lang="zh-CN" altLang="en-US" sz="2800">
                <a:solidFill>
                  <a:srgbClr val="CC0066"/>
                </a:solidFill>
                <a:latin typeface="Arial" charset="0"/>
                <a:ea typeface="黑体" pitchFamily="2" charset="-122"/>
              </a:rPr>
              <a:t>微指令控制域的编码</a:t>
            </a:r>
          </a:p>
        </p:txBody>
      </p:sp>
      <p:graphicFrame>
        <p:nvGraphicFramePr>
          <p:cNvPr id="1181719" name="Group 23"/>
          <p:cNvGraphicFramePr>
            <a:graphicFrameLocks noGrp="1"/>
          </p:cNvGraphicFramePr>
          <p:nvPr/>
        </p:nvGraphicFramePr>
        <p:xfrm>
          <a:off x="5364163" y="981075"/>
          <a:ext cx="3527425" cy="576263"/>
        </p:xfrm>
        <a:graphic>
          <a:graphicData uri="http://schemas.openxmlformats.org/drawingml/2006/table">
            <a:tbl>
              <a:tblPr/>
              <a:tblGrid>
                <a:gridCol w="1763712">
                  <a:extLst>
                    <a:ext uri="{9D8B030D-6E8A-4147-A177-3AD203B41FA5}">
                      <a16:colId xmlns:a16="http://schemas.microsoft.com/office/drawing/2014/main" val="20000"/>
                    </a:ext>
                  </a:extLst>
                </a:gridCol>
                <a:gridCol w="1763713">
                  <a:extLst>
                    <a:ext uri="{9D8B030D-6E8A-4147-A177-3AD203B41FA5}">
                      <a16:colId xmlns:a16="http://schemas.microsoft.com/office/drawing/2014/main" val="20001"/>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微操作码</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微操作对象</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7DD5BB2-E331-483A-8503-38B635D995C8}" type="slidenum">
              <a:rPr lang="zh-CN" altLang="en-US"/>
              <a:pPr/>
              <a:t>86</a:t>
            </a:fld>
            <a:endParaRPr lang="en-US" altLang="zh-CN"/>
          </a:p>
        </p:txBody>
      </p:sp>
      <p:sp>
        <p:nvSpPr>
          <p:cNvPr id="1182722"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2723"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a:solidFill>
                  <a:srgbClr val="0000FF"/>
                </a:solidFill>
                <a:ea typeface="黑体" pitchFamily="2" charset="-122"/>
              </a:rPr>
              <a:t>水平型</a:t>
            </a:r>
            <a:r>
              <a:rPr lang="zh-CN" altLang="en-US"/>
              <a:t>微指令特性：</a:t>
            </a:r>
          </a:p>
          <a:p>
            <a:pPr lvl="1">
              <a:spcBef>
                <a:spcPct val="10000"/>
              </a:spcBef>
            </a:pPr>
            <a:r>
              <a:rPr lang="zh-CN" altLang="en-US"/>
              <a:t>需要较</a:t>
            </a:r>
            <a:r>
              <a:rPr lang="zh-CN" altLang="en-US">
                <a:solidFill>
                  <a:srgbClr val="CC0000"/>
                </a:solidFill>
              </a:rPr>
              <a:t>长</a:t>
            </a:r>
            <a:r>
              <a:rPr lang="zh-CN" altLang="en-US"/>
              <a:t>的微指令</a:t>
            </a:r>
            <a:r>
              <a:rPr lang="zh-CN" altLang="en-US">
                <a:solidFill>
                  <a:srgbClr val="CC0000"/>
                </a:solidFill>
              </a:rPr>
              <a:t>控制域</a:t>
            </a:r>
            <a:r>
              <a:rPr lang="zh-CN" altLang="en-US"/>
              <a:t>；</a:t>
            </a:r>
          </a:p>
          <a:p>
            <a:pPr lvl="1">
              <a:spcBef>
                <a:spcPct val="10000"/>
              </a:spcBef>
            </a:pPr>
            <a:r>
              <a:rPr lang="zh-CN" altLang="en-US"/>
              <a:t>可以表示</a:t>
            </a:r>
            <a:r>
              <a:rPr lang="zh-CN" altLang="en-US">
                <a:solidFill>
                  <a:srgbClr val="CC0000"/>
                </a:solidFill>
              </a:rPr>
              <a:t>高度并行</a:t>
            </a:r>
            <a:r>
              <a:rPr lang="zh-CN" altLang="en-US"/>
              <a:t>的控制信号；</a:t>
            </a:r>
          </a:p>
          <a:p>
            <a:pPr lvl="1">
              <a:spcBef>
                <a:spcPct val="10000"/>
              </a:spcBef>
            </a:pPr>
            <a:r>
              <a:rPr lang="zh-CN" altLang="en-US"/>
              <a:t>对控制域提供的控制信息只需</a:t>
            </a:r>
            <a:r>
              <a:rPr lang="zh-CN" altLang="en-US">
                <a:solidFill>
                  <a:srgbClr val="CC0000"/>
                </a:solidFill>
              </a:rPr>
              <a:t>较少</a:t>
            </a:r>
            <a:r>
              <a:rPr lang="zh-CN" altLang="en-US"/>
              <a:t>的</a:t>
            </a:r>
            <a:r>
              <a:rPr lang="zh-CN" altLang="en-US">
                <a:solidFill>
                  <a:srgbClr val="CC0000"/>
                </a:solidFill>
              </a:rPr>
              <a:t>译码电路</a:t>
            </a:r>
            <a:r>
              <a:rPr lang="zh-CN" altLang="en-US"/>
              <a:t>，甚至不需要译码。</a:t>
            </a:r>
          </a:p>
          <a:p>
            <a:pPr>
              <a:spcBef>
                <a:spcPct val="10000"/>
              </a:spcBef>
            </a:pPr>
            <a:r>
              <a:rPr lang="zh-CN" altLang="en-US">
                <a:solidFill>
                  <a:srgbClr val="0000FF"/>
                </a:solidFill>
                <a:ea typeface="黑体" pitchFamily="2" charset="-122"/>
              </a:rPr>
              <a:t>垂直型</a:t>
            </a:r>
            <a:r>
              <a:rPr lang="zh-CN" altLang="en-US"/>
              <a:t>微指令特性：</a:t>
            </a:r>
          </a:p>
          <a:p>
            <a:pPr lvl="1"/>
            <a:r>
              <a:rPr lang="zh-CN" altLang="en-US"/>
              <a:t>需要较</a:t>
            </a:r>
            <a:r>
              <a:rPr lang="zh-CN" altLang="en-US">
                <a:solidFill>
                  <a:srgbClr val="CC0000"/>
                </a:solidFill>
              </a:rPr>
              <a:t>短</a:t>
            </a:r>
            <a:r>
              <a:rPr lang="zh-CN" altLang="en-US"/>
              <a:t>的微指令</a:t>
            </a:r>
            <a:r>
              <a:rPr lang="zh-CN" altLang="en-US">
                <a:solidFill>
                  <a:srgbClr val="CC0000"/>
                </a:solidFill>
              </a:rPr>
              <a:t>控制域</a:t>
            </a:r>
            <a:r>
              <a:rPr lang="zh-CN" altLang="en-US"/>
              <a:t>；</a:t>
            </a:r>
          </a:p>
          <a:p>
            <a:pPr lvl="1"/>
            <a:r>
              <a:rPr lang="zh-CN" altLang="en-US">
                <a:solidFill>
                  <a:srgbClr val="CC0000"/>
                </a:solidFill>
              </a:rPr>
              <a:t>并行</a:t>
            </a:r>
            <a:r>
              <a:rPr lang="zh-CN" altLang="en-US"/>
              <a:t>微操作的表示</a:t>
            </a:r>
            <a:r>
              <a:rPr lang="zh-CN" altLang="en-US">
                <a:solidFill>
                  <a:srgbClr val="CC0000"/>
                </a:solidFill>
              </a:rPr>
              <a:t>能力有限</a:t>
            </a:r>
            <a:r>
              <a:rPr lang="zh-CN" altLang="en-US"/>
              <a:t>；</a:t>
            </a:r>
          </a:p>
          <a:p>
            <a:pPr lvl="1"/>
            <a:r>
              <a:rPr lang="zh-CN" altLang="en-US"/>
              <a:t>对控制信息必须</a:t>
            </a:r>
            <a:r>
              <a:rPr lang="zh-CN" altLang="en-US">
                <a:solidFill>
                  <a:srgbClr val="CC0000"/>
                </a:solidFill>
              </a:rPr>
              <a:t>译码</a:t>
            </a:r>
            <a:r>
              <a:rPr lang="zh-CN" altLang="en-US"/>
              <a:t>。</a:t>
            </a:r>
          </a:p>
        </p:txBody>
      </p:sp>
      <p:sp>
        <p:nvSpPr>
          <p:cNvPr id="1182724"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3. </a:t>
            </a:r>
            <a:r>
              <a:rPr lang="zh-CN" altLang="en-US" sz="2800">
                <a:solidFill>
                  <a:srgbClr val="CC0066"/>
                </a:solidFill>
                <a:latin typeface="Arial" charset="0"/>
                <a:ea typeface="黑体" pitchFamily="2" charset="-122"/>
              </a:rPr>
              <a:t>水平型与垂直型微指令的比较</a:t>
            </a: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灯片编号占位符 4"/>
          <p:cNvSpPr>
            <a:spLocks noGrp="1"/>
          </p:cNvSpPr>
          <p:nvPr>
            <p:ph type="sldNum" sz="quarter" idx="11"/>
          </p:nvPr>
        </p:nvSpPr>
        <p:spPr/>
        <p:txBody>
          <a:bodyPr/>
          <a:lstStyle/>
          <a:p>
            <a:fld id="{97227B3E-9CBE-496F-87DC-27793532B692}" type="slidenum">
              <a:rPr lang="zh-CN" altLang="en-US"/>
              <a:pPr/>
              <a:t>87</a:t>
            </a:fld>
            <a:endParaRPr lang="en-US" altLang="zh-CN"/>
          </a:p>
        </p:txBody>
      </p:sp>
      <p:sp>
        <p:nvSpPr>
          <p:cNvPr id="1183746"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3747" name="Rectangle 3"/>
          <p:cNvSpPr>
            <a:spLocks noGrp="1" noChangeArrowheads="1"/>
          </p:cNvSpPr>
          <p:nvPr>
            <p:ph type="body" idx="1"/>
          </p:nvPr>
        </p:nvSpPr>
        <p:spPr>
          <a:xfrm>
            <a:off x="457200" y="1125538"/>
            <a:ext cx="8578850" cy="2016125"/>
          </a:xfrm>
        </p:spPr>
        <p:txBody>
          <a:bodyPr/>
          <a:lstStyle/>
          <a:p>
            <a:pPr>
              <a:spcBef>
                <a:spcPct val="10000"/>
              </a:spcBef>
            </a:pPr>
            <a:r>
              <a:rPr lang="en-US" altLang="zh-CN"/>
              <a:t>IBM system/360 Model 50</a:t>
            </a:r>
            <a:r>
              <a:rPr lang="zh-CN" altLang="en-US"/>
              <a:t>的微指令：由</a:t>
            </a:r>
            <a:r>
              <a:rPr lang="en-US" altLang="zh-CN"/>
              <a:t>90</a:t>
            </a:r>
            <a:r>
              <a:rPr lang="zh-CN" altLang="en-US"/>
              <a:t>位构成，其中有</a:t>
            </a:r>
            <a:r>
              <a:rPr lang="en-US" altLang="zh-CN"/>
              <a:t>21</a:t>
            </a:r>
            <a:r>
              <a:rPr lang="zh-CN" altLang="en-US"/>
              <a:t>个字段的控制域、</a:t>
            </a:r>
            <a:r>
              <a:rPr lang="en-US" altLang="zh-CN"/>
              <a:t>5</a:t>
            </a:r>
            <a:r>
              <a:rPr lang="zh-CN" altLang="en-US"/>
              <a:t>个字段的地址域和</a:t>
            </a:r>
            <a:r>
              <a:rPr lang="en-US" altLang="zh-CN"/>
              <a:t>3</a:t>
            </a:r>
            <a:r>
              <a:rPr lang="zh-CN" altLang="en-US"/>
              <a:t>个校验位</a:t>
            </a:r>
            <a:r>
              <a:rPr lang="zh-CN" altLang="en-US" smtClean="0"/>
              <a:t>。（</a:t>
            </a:r>
            <a:r>
              <a:rPr lang="zh-CN" altLang="en-US" smtClean="0">
                <a:solidFill>
                  <a:srgbClr val="FF0000"/>
                </a:solidFill>
              </a:rPr>
              <a:t>水平型</a:t>
            </a:r>
            <a:r>
              <a:rPr lang="zh-CN" altLang="en-US" smtClean="0"/>
              <a:t>）</a:t>
            </a:r>
            <a:endParaRPr lang="zh-CN" altLang="en-US"/>
          </a:p>
        </p:txBody>
      </p:sp>
      <p:sp>
        <p:nvSpPr>
          <p:cNvPr id="1183748"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4. </a:t>
            </a:r>
            <a:r>
              <a:rPr lang="zh-CN" altLang="en-US" sz="2800">
                <a:solidFill>
                  <a:srgbClr val="CC0066"/>
                </a:solidFill>
                <a:latin typeface="Arial" charset="0"/>
                <a:ea typeface="黑体" pitchFamily="2" charset="-122"/>
              </a:rPr>
              <a:t>微指令控制域编码设计实例</a:t>
            </a:r>
          </a:p>
        </p:txBody>
      </p:sp>
      <p:graphicFrame>
        <p:nvGraphicFramePr>
          <p:cNvPr id="1185175" name="Group 1431"/>
          <p:cNvGraphicFramePr>
            <a:graphicFrameLocks noGrp="1"/>
          </p:cNvGraphicFramePr>
          <p:nvPr/>
        </p:nvGraphicFramePr>
        <p:xfrm>
          <a:off x="107950" y="2636838"/>
          <a:ext cx="8964613" cy="1493520"/>
        </p:xfrm>
        <a:graphic>
          <a:graphicData uri="http://schemas.openxmlformats.org/drawingml/2006/table">
            <a:tbl>
              <a:tblPr/>
              <a:tblGrid>
                <a:gridCol w="474663">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449262">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468313">
                  <a:extLst>
                    <a:ext uri="{9D8B030D-6E8A-4147-A177-3AD203B41FA5}">
                      <a16:colId xmlns:a16="http://schemas.microsoft.com/office/drawing/2014/main" val="20008"/>
                    </a:ext>
                  </a:extLst>
                </a:gridCol>
                <a:gridCol w="468312">
                  <a:extLst>
                    <a:ext uri="{9D8B030D-6E8A-4147-A177-3AD203B41FA5}">
                      <a16:colId xmlns:a16="http://schemas.microsoft.com/office/drawing/2014/main" val="20009"/>
                    </a:ext>
                  </a:extLst>
                </a:gridCol>
                <a:gridCol w="503238">
                  <a:extLst>
                    <a:ext uri="{9D8B030D-6E8A-4147-A177-3AD203B41FA5}">
                      <a16:colId xmlns:a16="http://schemas.microsoft.com/office/drawing/2014/main" val="20010"/>
                    </a:ext>
                  </a:extLst>
                </a:gridCol>
                <a:gridCol w="360362">
                  <a:extLst>
                    <a:ext uri="{9D8B030D-6E8A-4147-A177-3AD203B41FA5}">
                      <a16:colId xmlns:a16="http://schemas.microsoft.com/office/drawing/2014/main" val="20011"/>
                    </a:ext>
                  </a:extLst>
                </a:gridCol>
                <a:gridCol w="360363">
                  <a:extLst>
                    <a:ext uri="{9D8B030D-6E8A-4147-A177-3AD203B41FA5}">
                      <a16:colId xmlns:a16="http://schemas.microsoft.com/office/drawing/2014/main" val="20012"/>
                    </a:ext>
                  </a:extLst>
                </a:gridCol>
                <a:gridCol w="325437">
                  <a:extLst>
                    <a:ext uri="{9D8B030D-6E8A-4147-A177-3AD203B41FA5}">
                      <a16:colId xmlns:a16="http://schemas.microsoft.com/office/drawing/2014/main" val="20013"/>
                    </a:ext>
                  </a:extLst>
                </a:gridCol>
                <a:gridCol w="287338">
                  <a:extLst>
                    <a:ext uri="{9D8B030D-6E8A-4147-A177-3AD203B41FA5}">
                      <a16:colId xmlns:a16="http://schemas.microsoft.com/office/drawing/2014/main" val="20014"/>
                    </a:ext>
                  </a:extLst>
                </a:gridCol>
                <a:gridCol w="287337">
                  <a:extLst>
                    <a:ext uri="{9D8B030D-6E8A-4147-A177-3AD203B41FA5}">
                      <a16:colId xmlns:a16="http://schemas.microsoft.com/office/drawing/2014/main" val="20015"/>
                    </a:ext>
                  </a:extLst>
                </a:gridCol>
                <a:gridCol w="288925">
                  <a:extLst>
                    <a:ext uri="{9D8B030D-6E8A-4147-A177-3AD203B41FA5}">
                      <a16:colId xmlns:a16="http://schemas.microsoft.com/office/drawing/2014/main" val="20016"/>
                    </a:ext>
                  </a:extLst>
                </a:gridCol>
                <a:gridCol w="287338">
                  <a:extLst>
                    <a:ext uri="{9D8B030D-6E8A-4147-A177-3AD203B41FA5}">
                      <a16:colId xmlns:a16="http://schemas.microsoft.com/office/drawing/2014/main" val="20017"/>
                    </a:ext>
                  </a:extLst>
                </a:gridCol>
                <a:gridCol w="287337">
                  <a:extLst>
                    <a:ext uri="{9D8B030D-6E8A-4147-A177-3AD203B41FA5}">
                      <a16:colId xmlns:a16="http://schemas.microsoft.com/office/drawing/2014/main" val="20018"/>
                    </a:ext>
                  </a:extLst>
                </a:gridCol>
                <a:gridCol w="288925">
                  <a:extLst>
                    <a:ext uri="{9D8B030D-6E8A-4147-A177-3AD203B41FA5}">
                      <a16:colId xmlns:a16="http://schemas.microsoft.com/office/drawing/2014/main" val="20019"/>
                    </a:ext>
                  </a:extLst>
                </a:gridCol>
                <a:gridCol w="287338">
                  <a:extLst>
                    <a:ext uri="{9D8B030D-6E8A-4147-A177-3AD203B41FA5}">
                      <a16:colId xmlns:a16="http://schemas.microsoft.com/office/drawing/2014/main" val="20020"/>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      </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   </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19</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10">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32</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cap="flat">
                      <a:noFill/>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CM</a:t>
                      </a: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寻址信息</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未用</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44475">
                <a:tc gridSpan="21">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P1</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30</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位的校验； </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P2</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32</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55</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位的校验</a:t>
                      </a:r>
                    </a:p>
                  </a:txBody>
                  <a:tcPr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1185414" name="Group 1670"/>
          <p:cNvGraphicFramePr>
            <a:graphicFrameLocks noGrp="1"/>
          </p:cNvGraphicFramePr>
          <p:nvPr/>
        </p:nvGraphicFramePr>
        <p:xfrm>
          <a:off x="539750" y="4286250"/>
          <a:ext cx="8135938" cy="1645920"/>
        </p:xfrm>
        <a:graphic>
          <a:graphicData uri="http://schemas.openxmlformats.org/drawingml/2006/table">
            <a:tbl>
              <a:tblPr/>
              <a:tblGrid>
                <a:gridCol w="623888">
                  <a:extLst>
                    <a:ext uri="{9D8B030D-6E8A-4147-A177-3AD203B41FA5}">
                      <a16:colId xmlns:a16="http://schemas.microsoft.com/office/drawing/2014/main" val="20000"/>
                    </a:ext>
                  </a:extLst>
                </a:gridCol>
                <a:gridCol w="663575">
                  <a:extLst>
                    <a:ext uri="{9D8B030D-6E8A-4147-A177-3AD203B41FA5}">
                      <a16:colId xmlns:a16="http://schemas.microsoft.com/office/drawing/2014/main" val="20001"/>
                    </a:ext>
                  </a:extLst>
                </a:gridCol>
                <a:gridCol w="530225">
                  <a:extLst>
                    <a:ext uri="{9D8B030D-6E8A-4147-A177-3AD203B41FA5}">
                      <a16:colId xmlns:a16="http://schemas.microsoft.com/office/drawing/2014/main" val="20002"/>
                    </a:ext>
                  </a:extLst>
                </a:gridCol>
                <a:gridCol w="371475">
                  <a:extLst>
                    <a:ext uri="{9D8B030D-6E8A-4147-A177-3AD203B41FA5}">
                      <a16:colId xmlns:a16="http://schemas.microsoft.com/office/drawing/2014/main" val="20003"/>
                    </a:ext>
                  </a:extLst>
                </a:gridCol>
                <a:gridCol w="417512">
                  <a:extLst>
                    <a:ext uri="{9D8B030D-6E8A-4147-A177-3AD203B41FA5}">
                      <a16:colId xmlns:a16="http://schemas.microsoft.com/office/drawing/2014/main" val="20004"/>
                    </a:ext>
                  </a:extLst>
                </a:gridCol>
                <a:gridCol w="611188">
                  <a:extLst>
                    <a:ext uri="{9D8B030D-6E8A-4147-A177-3AD203B41FA5}">
                      <a16:colId xmlns:a16="http://schemas.microsoft.com/office/drawing/2014/main" val="20005"/>
                    </a:ext>
                  </a:extLst>
                </a:gridCol>
                <a:gridCol w="1127125">
                  <a:extLst>
                    <a:ext uri="{9D8B030D-6E8A-4147-A177-3AD203B41FA5}">
                      <a16:colId xmlns:a16="http://schemas.microsoft.com/office/drawing/2014/main" val="20006"/>
                    </a:ext>
                  </a:extLst>
                </a:gridCol>
                <a:gridCol w="900112">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gridCol w="1976438">
                  <a:extLst>
                    <a:ext uri="{9D8B030D-6E8A-4147-A177-3AD203B41FA5}">
                      <a16:colId xmlns:a16="http://schemas.microsoft.com/office/drawing/2014/main" val="20009"/>
                    </a:ext>
                  </a:extLst>
                </a:gridCol>
              </a:tblGrid>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56</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57</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72</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83</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89</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CM</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寻址信息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未用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r h="244475">
                <a:tc gridSpan="10">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P3</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57</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89</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位的校验</a:t>
                      </a:r>
                    </a:p>
                  </a:txBody>
                  <a:tcPr horzOverflow="overflow">
                    <a:lnL cap="flat">
                      <a:noFill/>
                    </a:lnL>
                    <a:lnR cap="flat">
                      <a:noFill/>
                    </a:lnR>
                    <a:lnT cap="fla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85413" name="Rectangle 1669"/>
          <p:cNvSpPr>
            <a:spLocks noChangeArrowheads="1"/>
          </p:cNvSpPr>
          <p:nvPr/>
        </p:nvSpPr>
        <p:spPr bwMode="auto">
          <a:xfrm>
            <a:off x="1400175" y="6118225"/>
            <a:ext cx="6484938"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6.17  IBM system/360 Model 50</a:t>
            </a:r>
            <a:r>
              <a:rPr kumimoji="1" lang="zh-CN" altLang="en-US">
                <a:solidFill>
                  <a:schemeClr val="bg2"/>
                </a:solidFill>
                <a:ea typeface="楷体_GB2312" pitchFamily="49" charset="-122"/>
              </a:rPr>
              <a:t>的微指令格式 </a:t>
            </a:r>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p:cNvSpPr>
            <a:spLocks noGrp="1"/>
          </p:cNvSpPr>
          <p:nvPr>
            <p:ph type="sldNum" sz="quarter" idx="11"/>
          </p:nvPr>
        </p:nvSpPr>
        <p:spPr/>
        <p:txBody>
          <a:bodyPr/>
          <a:lstStyle/>
          <a:p>
            <a:fld id="{173E5E00-BFF2-4937-B05F-0BD8EF21AFA4}" type="slidenum">
              <a:rPr lang="zh-CN" altLang="en-US"/>
              <a:pPr/>
              <a:t>88</a:t>
            </a:fld>
            <a:endParaRPr lang="en-US" altLang="zh-CN"/>
          </a:p>
        </p:txBody>
      </p:sp>
      <p:sp>
        <p:nvSpPr>
          <p:cNvPr id="1185794" name="Rectangle 2"/>
          <p:cNvSpPr>
            <a:spLocks noGrp="1" noChangeArrowheads="1"/>
          </p:cNvSpPr>
          <p:nvPr>
            <p:ph type="title"/>
          </p:nvPr>
        </p:nvSpPr>
        <p:spPr/>
        <p:txBody>
          <a:bodyPr/>
          <a:lstStyle/>
          <a:p>
            <a:r>
              <a:rPr lang="en-US" altLang="zh-CN"/>
              <a:t>6.3.2 </a:t>
            </a:r>
            <a:r>
              <a:rPr lang="zh-CN" altLang="en-US" b="0">
                <a:solidFill>
                  <a:srgbClr val="CC0000"/>
                </a:solidFill>
              </a:rPr>
              <a:t>微指令</a:t>
            </a:r>
            <a:r>
              <a:rPr lang="zh-CN" altLang="en-US" b="0"/>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5795" name="Rectangle 3"/>
          <p:cNvSpPr>
            <a:spLocks noGrp="1" noChangeArrowheads="1"/>
          </p:cNvSpPr>
          <p:nvPr>
            <p:ph type="body" idx="1"/>
          </p:nvPr>
        </p:nvSpPr>
        <p:spPr>
          <a:xfrm>
            <a:off x="457200" y="1125538"/>
            <a:ext cx="8578850" cy="2807518"/>
          </a:xfrm>
        </p:spPr>
        <p:txBody>
          <a:bodyPr/>
          <a:lstStyle/>
          <a:p>
            <a:pPr>
              <a:spcBef>
                <a:spcPct val="10000"/>
              </a:spcBef>
            </a:pPr>
            <a:r>
              <a:rPr lang="en-US" altLang="zh-CN"/>
              <a:t>IBM system/370 Model 145</a:t>
            </a:r>
            <a:r>
              <a:rPr lang="zh-CN" altLang="en-US"/>
              <a:t>的微指令：由</a:t>
            </a:r>
            <a:r>
              <a:rPr lang="en-US" altLang="zh-CN"/>
              <a:t>32</a:t>
            </a:r>
            <a:r>
              <a:rPr lang="zh-CN" altLang="en-US"/>
              <a:t>位</a:t>
            </a:r>
            <a:r>
              <a:rPr lang="zh-CN" altLang="en-US" smtClean="0"/>
              <a:t>构成</a:t>
            </a:r>
            <a:r>
              <a:rPr lang="en-US" altLang="zh-CN" smtClean="0"/>
              <a:t/>
            </a:r>
            <a:br>
              <a:rPr lang="en-US" altLang="zh-CN" smtClean="0"/>
            </a:br>
            <a:r>
              <a:rPr lang="zh-CN" altLang="en-US" smtClean="0"/>
              <a:t>（</a:t>
            </a:r>
            <a:r>
              <a:rPr lang="zh-CN" altLang="en-US" smtClean="0">
                <a:solidFill>
                  <a:srgbClr val="FF0000"/>
                </a:solidFill>
              </a:rPr>
              <a:t>垂直型</a:t>
            </a:r>
            <a:r>
              <a:rPr lang="zh-CN" altLang="en-US" smtClean="0"/>
              <a:t>）</a:t>
            </a:r>
            <a:endParaRPr lang="zh-CN" altLang="en-US"/>
          </a:p>
          <a:p>
            <a:pPr lvl="1">
              <a:spcBef>
                <a:spcPct val="10000"/>
              </a:spcBef>
            </a:pPr>
            <a:r>
              <a:rPr lang="zh-CN" altLang="en-US"/>
              <a:t>微操作码：指定应完成的微操作</a:t>
            </a:r>
          </a:p>
          <a:p>
            <a:pPr lvl="1">
              <a:spcBef>
                <a:spcPct val="10000"/>
              </a:spcBef>
            </a:pPr>
            <a:r>
              <a:rPr lang="zh-CN" altLang="en-US"/>
              <a:t>微操作数：如</a:t>
            </a:r>
            <a:r>
              <a:rPr lang="en-US" altLang="zh-CN"/>
              <a:t>CPU</a:t>
            </a:r>
            <a:r>
              <a:rPr lang="zh-CN" altLang="en-US"/>
              <a:t>寄存器的地址</a:t>
            </a:r>
          </a:p>
          <a:p>
            <a:pPr lvl="1">
              <a:spcBef>
                <a:spcPct val="10000"/>
              </a:spcBef>
            </a:pPr>
            <a:r>
              <a:rPr lang="zh-CN" altLang="en-US"/>
              <a:t>下一条微指令地址的信息</a:t>
            </a:r>
          </a:p>
        </p:txBody>
      </p:sp>
      <p:sp>
        <p:nvSpPr>
          <p:cNvPr id="1185796"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4. </a:t>
            </a:r>
            <a:r>
              <a:rPr lang="zh-CN" altLang="en-US" sz="2800">
                <a:solidFill>
                  <a:srgbClr val="CC0066"/>
                </a:solidFill>
                <a:latin typeface="Arial" charset="0"/>
                <a:ea typeface="黑体" pitchFamily="2" charset="-122"/>
              </a:rPr>
              <a:t>微指令控制域编码设计实例</a:t>
            </a:r>
          </a:p>
        </p:txBody>
      </p:sp>
      <p:graphicFrame>
        <p:nvGraphicFramePr>
          <p:cNvPr id="1186004" name="Group 212"/>
          <p:cNvGraphicFramePr>
            <a:graphicFrameLocks noGrp="1"/>
          </p:cNvGraphicFramePr>
          <p:nvPr/>
        </p:nvGraphicFramePr>
        <p:xfrm>
          <a:off x="971550" y="3573463"/>
          <a:ext cx="7056438" cy="1097280"/>
        </p:xfrm>
        <a:graphic>
          <a:graphicData uri="http://schemas.openxmlformats.org/drawingml/2006/table">
            <a:tbl>
              <a:tblPr/>
              <a:tblGrid>
                <a:gridCol w="1755775">
                  <a:extLst>
                    <a:ext uri="{9D8B030D-6E8A-4147-A177-3AD203B41FA5}">
                      <a16:colId xmlns:a16="http://schemas.microsoft.com/office/drawing/2014/main" val="20000"/>
                    </a:ext>
                  </a:extLst>
                </a:gridCol>
                <a:gridCol w="1762125">
                  <a:extLst>
                    <a:ext uri="{9D8B030D-6E8A-4147-A177-3AD203B41FA5}">
                      <a16:colId xmlns:a16="http://schemas.microsoft.com/office/drawing/2014/main" val="20001"/>
                    </a:ext>
                  </a:extLst>
                </a:gridCol>
                <a:gridCol w="1744663">
                  <a:extLst>
                    <a:ext uri="{9D8B030D-6E8A-4147-A177-3AD203B41FA5}">
                      <a16:colId xmlns:a16="http://schemas.microsoft.com/office/drawing/2014/main" val="20002"/>
                    </a:ext>
                  </a:extLst>
                </a:gridCol>
                <a:gridCol w="1793875">
                  <a:extLst>
                    <a:ext uri="{9D8B030D-6E8A-4147-A177-3AD203B41FA5}">
                      <a16:colId xmlns:a16="http://schemas.microsoft.com/office/drawing/2014/main" val="20003"/>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8</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24       31</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控制域</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微操作数</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微操作数</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CM</a:t>
                      </a: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寻址信息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1186003" name="Rectangle 211"/>
          <p:cNvSpPr>
            <a:spLocks noChangeArrowheads="1"/>
          </p:cNvSpPr>
          <p:nvPr/>
        </p:nvSpPr>
        <p:spPr bwMode="auto">
          <a:xfrm>
            <a:off x="1250950" y="4870450"/>
            <a:ext cx="6561138" cy="457200"/>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6.18  IBM system/370 Model 145</a:t>
            </a:r>
            <a:r>
              <a:rPr kumimoji="1" lang="zh-CN" altLang="en-US">
                <a:solidFill>
                  <a:schemeClr val="bg2"/>
                </a:solidFill>
                <a:ea typeface="楷体_GB2312" pitchFamily="49" charset="-122"/>
              </a:rPr>
              <a:t>的微指令格式</a:t>
            </a: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C09B6D9-EFBC-4839-9733-4E876C6A9239}" type="slidenum">
              <a:rPr lang="zh-CN" altLang="en-US"/>
              <a:pPr/>
              <a:t>89</a:t>
            </a:fld>
            <a:endParaRPr lang="en-US" altLang="zh-CN"/>
          </a:p>
        </p:txBody>
      </p:sp>
      <p:sp>
        <p:nvSpPr>
          <p:cNvPr id="1186818" name="Rectangle 2"/>
          <p:cNvSpPr>
            <a:spLocks noGrp="1" noChangeArrowheads="1"/>
          </p:cNvSpPr>
          <p:nvPr>
            <p:ph type="title"/>
          </p:nvPr>
        </p:nvSpPr>
        <p:spPr/>
        <p:txBody>
          <a:bodyPr/>
          <a:lstStyle/>
          <a:p>
            <a:r>
              <a:rPr lang="en-US" altLang="zh-CN"/>
              <a:t>6.3.3 </a:t>
            </a:r>
            <a:r>
              <a:rPr lang="zh-CN" altLang="en-US" b="0">
                <a:solidFill>
                  <a:srgbClr val="CC0000"/>
                </a:solidFill>
              </a:rPr>
              <a:t>微程序</a:t>
            </a:r>
            <a:r>
              <a:rPr lang="zh-CN" altLang="en-US" b="0"/>
              <a:t>设计         </a:t>
            </a:r>
            <a:r>
              <a:rPr lang="en-US" altLang="zh-CN" sz="2800">
                <a:solidFill>
                  <a:srgbClr val="006600"/>
                </a:solidFill>
                <a:ea typeface="黑体" pitchFamily="2" charset="-122"/>
              </a:rPr>
              <a:t>1. </a:t>
            </a:r>
            <a:r>
              <a:rPr lang="zh-CN" altLang="en-US" sz="2800">
                <a:solidFill>
                  <a:srgbClr val="006600"/>
                </a:solidFill>
                <a:ea typeface="黑体" pitchFamily="2" charset="-122"/>
              </a:rPr>
              <a:t>微程序结构</a:t>
            </a:r>
            <a:endParaRPr lang="en-US" altLang="zh-CN" sz="2800">
              <a:solidFill>
                <a:srgbClr val="006600"/>
              </a:solidFill>
              <a:ea typeface="黑体" pitchFamily="2" charset="-122"/>
            </a:endParaRPr>
          </a:p>
        </p:txBody>
      </p:sp>
      <p:sp>
        <p:nvSpPr>
          <p:cNvPr id="1186819" name="Rectangle 3"/>
          <p:cNvSpPr>
            <a:spLocks noGrp="1" noChangeArrowheads="1"/>
          </p:cNvSpPr>
          <p:nvPr>
            <p:ph type="body" idx="1"/>
          </p:nvPr>
        </p:nvSpPr>
        <p:spPr>
          <a:xfrm>
            <a:off x="250825" y="549275"/>
            <a:ext cx="8785225" cy="6192838"/>
          </a:xfrm>
        </p:spPr>
        <p:txBody>
          <a:bodyPr/>
          <a:lstStyle/>
          <a:p>
            <a:pPr>
              <a:buFont typeface="Wingdings" pitchFamily="2" charset="2"/>
              <a:buNone/>
            </a:pPr>
            <a:r>
              <a:rPr lang="en-US" altLang="zh-CN">
                <a:latin typeface="宋体" pitchFamily="2" charset="-122"/>
                <a:ea typeface="宋体" pitchFamily="2" charset="-122"/>
              </a:rPr>
              <a:t>(</a:t>
            </a:r>
            <a:r>
              <a:rPr lang="en-US" altLang="zh-CN"/>
              <a:t>1</a:t>
            </a:r>
            <a:r>
              <a:rPr lang="en-US" altLang="zh-CN">
                <a:latin typeface="宋体" pitchFamily="2" charset="-122"/>
                <a:ea typeface="宋体" pitchFamily="2" charset="-122"/>
              </a:rPr>
              <a:t>)</a:t>
            </a:r>
            <a:r>
              <a:rPr lang="en-US" altLang="zh-CN">
                <a:ea typeface="宋体" pitchFamily="2" charset="-122"/>
              </a:rPr>
              <a:t> </a:t>
            </a:r>
            <a:r>
              <a:rPr lang="zh-CN" altLang="en-US"/>
              <a:t>一条指令对应一段完整的微程序</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1"/>
          </p:nvPr>
        </p:nvSpPr>
        <p:spPr/>
        <p:txBody>
          <a:bodyPr/>
          <a:lstStyle/>
          <a:p>
            <a:fld id="{B3AB8D62-306D-4CA4-B52D-3782B3CAF6DE}" type="slidenum">
              <a:rPr lang="zh-CN" altLang="en-US"/>
              <a:pPr/>
              <a:t>9</a:t>
            </a:fld>
            <a:endParaRPr lang="en-US" altLang="zh-CN"/>
          </a:p>
        </p:txBody>
      </p:sp>
      <p:sp>
        <p:nvSpPr>
          <p:cNvPr id="1098754" name="Rectangle 2"/>
          <p:cNvSpPr>
            <a:spLocks noGrp="1" noChangeArrowheads="1"/>
          </p:cNvSpPr>
          <p:nvPr>
            <p:ph type="title"/>
          </p:nvPr>
        </p:nvSpPr>
        <p:spPr/>
        <p:txBody>
          <a:bodyPr/>
          <a:lstStyle/>
          <a:p>
            <a:r>
              <a:rPr lang="en-US" altLang="zh-CN"/>
              <a:t>6.1.2 </a:t>
            </a:r>
            <a:r>
              <a:rPr lang="zh-CN" altLang="en-US" b="0"/>
              <a:t>指令周期</a:t>
            </a:r>
            <a:endParaRPr lang="zh-CN" altLang="en-US" sz="4000" b="0"/>
          </a:p>
        </p:txBody>
      </p:sp>
      <p:sp>
        <p:nvSpPr>
          <p:cNvPr id="1098755" name="Rectangle 3"/>
          <p:cNvSpPr>
            <a:spLocks noGrp="1" noChangeArrowheads="1"/>
          </p:cNvSpPr>
          <p:nvPr>
            <p:ph type="body" idx="1"/>
          </p:nvPr>
        </p:nvSpPr>
        <p:spPr>
          <a:xfrm>
            <a:off x="457200" y="549275"/>
            <a:ext cx="8578850" cy="2374900"/>
          </a:xfrm>
        </p:spPr>
        <p:txBody>
          <a:bodyPr/>
          <a:lstStyle/>
          <a:p>
            <a:pPr>
              <a:spcBef>
                <a:spcPct val="10000"/>
              </a:spcBef>
            </a:pPr>
            <a:r>
              <a:rPr lang="zh-CN" altLang="en-US"/>
              <a:t>在处理一条指令的过程中，由</a:t>
            </a:r>
            <a:r>
              <a:rPr lang="en-US" altLang="zh-CN"/>
              <a:t>CPU</a:t>
            </a:r>
            <a:r>
              <a:rPr lang="zh-CN" altLang="en-US"/>
              <a:t>完成的</a:t>
            </a:r>
            <a:r>
              <a:rPr lang="zh-CN" altLang="en-US">
                <a:solidFill>
                  <a:srgbClr val="C00000"/>
                </a:solidFill>
              </a:rPr>
              <a:t>操作序列</a:t>
            </a:r>
            <a:r>
              <a:rPr lang="zh-CN" altLang="en-US"/>
              <a:t>构成一个</a:t>
            </a:r>
            <a:r>
              <a:rPr lang="zh-CN" altLang="en-US" u="sng">
                <a:solidFill>
                  <a:srgbClr val="FF0066"/>
                </a:solidFill>
              </a:rPr>
              <a:t>指令周期</a:t>
            </a:r>
            <a:r>
              <a:rPr lang="zh-CN" altLang="en-US"/>
              <a:t>（</a:t>
            </a:r>
            <a:r>
              <a:rPr lang="en-US" altLang="zh-CN"/>
              <a:t>instruction cycle</a:t>
            </a:r>
            <a:r>
              <a:rPr lang="zh-CN" altLang="en-US"/>
              <a:t>）。</a:t>
            </a:r>
          </a:p>
          <a:p>
            <a:pPr lvl="1">
              <a:spcBef>
                <a:spcPct val="10000"/>
              </a:spcBef>
            </a:pPr>
            <a:r>
              <a:rPr lang="zh-CN" altLang="en-US" sz="2400"/>
              <a:t>取指令</a:t>
            </a:r>
            <a:r>
              <a:rPr lang="zh-CN" altLang="en-US" sz="2400">
                <a:solidFill>
                  <a:srgbClr val="0000FF"/>
                </a:solidFill>
              </a:rPr>
              <a:t>子周期</a:t>
            </a:r>
            <a:r>
              <a:rPr lang="zh-CN" altLang="en-US" sz="2400"/>
              <a:t>（</a:t>
            </a:r>
            <a:r>
              <a:rPr lang="en-US" altLang="zh-CN" sz="2400"/>
              <a:t>fetch cycle</a:t>
            </a:r>
            <a:r>
              <a:rPr lang="zh-CN" altLang="en-US" sz="2400"/>
              <a:t>）</a:t>
            </a:r>
          </a:p>
          <a:p>
            <a:pPr lvl="1">
              <a:spcBef>
                <a:spcPct val="10000"/>
              </a:spcBef>
            </a:pPr>
            <a:r>
              <a:rPr lang="zh-CN" altLang="en-US" sz="2400">
                <a:solidFill>
                  <a:srgbClr val="008000"/>
                </a:solidFill>
              </a:rPr>
              <a:t>执行指令</a:t>
            </a:r>
            <a:r>
              <a:rPr lang="zh-CN" altLang="en-US" sz="2400">
                <a:solidFill>
                  <a:srgbClr val="0000FF"/>
                </a:solidFill>
              </a:rPr>
              <a:t>子周期</a:t>
            </a:r>
            <a:r>
              <a:rPr lang="zh-CN" altLang="en-US" sz="2400">
                <a:solidFill>
                  <a:srgbClr val="008000"/>
                </a:solidFill>
              </a:rPr>
              <a:t>（</a:t>
            </a:r>
            <a:r>
              <a:rPr lang="en-US" altLang="zh-CN" sz="2400">
                <a:solidFill>
                  <a:srgbClr val="008000"/>
                </a:solidFill>
              </a:rPr>
              <a:t>execute cycle</a:t>
            </a:r>
            <a:r>
              <a:rPr lang="zh-CN" altLang="en-US" sz="2400">
                <a:solidFill>
                  <a:srgbClr val="008000"/>
                </a:solidFill>
              </a:rPr>
              <a:t>）</a:t>
            </a:r>
          </a:p>
          <a:p>
            <a:pPr lvl="1">
              <a:spcBef>
                <a:spcPct val="10000"/>
              </a:spcBef>
            </a:pPr>
            <a:r>
              <a:rPr lang="zh-CN" altLang="en-US" sz="2400"/>
              <a:t>中断</a:t>
            </a:r>
            <a:r>
              <a:rPr lang="zh-CN" altLang="en-US" sz="2400">
                <a:solidFill>
                  <a:srgbClr val="0000FF"/>
                </a:solidFill>
              </a:rPr>
              <a:t>子周期</a:t>
            </a:r>
            <a:r>
              <a:rPr lang="zh-CN" altLang="en-US" sz="2400"/>
              <a:t>（</a:t>
            </a:r>
            <a:r>
              <a:rPr lang="en-US" altLang="zh-CN" sz="2400"/>
              <a:t>interrupt cycle</a:t>
            </a:r>
            <a:r>
              <a:rPr lang="zh-CN" altLang="en-US" sz="2400"/>
              <a:t>）</a:t>
            </a:r>
          </a:p>
        </p:txBody>
      </p:sp>
      <p:grpSp>
        <p:nvGrpSpPr>
          <p:cNvPr id="1098808" name="Group 56"/>
          <p:cNvGrpSpPr>
            <a:grpSpLocks/>
          </p:cNvGrpSpPr>
          <p:nvPr/>
        </p:nvGrpSpPr>
        <p:grpSpPr bwMode="auto">
          <a:xfrm>
            <a:off x="684213" y="2852738"/>
            <a:ext cx="8135937" cy="3765550"/>
            <a:chOff x="295" y="1107"/>
            <a:chExt cx="5125" cy="2372"/>
          </a:xfrm>
        </p:grpSpPr>
        <p:sp>
          <p:nvSpPr>
            <p:cNvPr id="1098778" name="Text Box 26"/>
            <p:cNvSpPr txBox="1">
              <a:spLocks noChangeAspect="1" noChangeArrowheads="1"/>
            </p:cNvSpPr>
            <p:nvPr/>
          </p:nvSpPr>
          <p:spPr bwMode="auto">
            <a:xfrm>
              <a:off x="1177" y="1107"/>
              <a:ext cx="3700" cy="192"/>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sz="2000"/>
                <a:t>取指子周期    取数子周期    执行子周期    中断子周期</a:t>
              </a:r>
            </a:p>
          </p:txBody>
        </p:sp>
        <p:sp>
          <p:nvSpPr>
            <p:cNvPr id="1098779" name="Text Box 27"/>
            <p:cNvSpPr txBox="1">
              <a:spLocks noChangeAspect="1" noChangeArrowheads="1"/>
            </p:cNvSpPr>
            <p:nvPr/>
          </p:nvSpPr>
          <p:spPr bwMode="auto">
            <a:xfrm>
              <a:off x="1837" y="3249"/>
              <a:ext cx="2495" cy="230"/>
            </a:xfrm>
            <a:prstGeom prst="rect">
              <a:avLst/>
            </a:prstGeom>
            <a:solidFill>
              <a:srgbClr val="FFFFFF"/>
            </a:solidFill>
            <a:ln w="9525">
              <a:noFill/>
              <a:miter lim="800000"/>
              <a:headEnd/>
              <a:tailEnd/>
            </a:ln>
          </p:spPr>
          <p:txBody>
            <a:bodyPr lIns="0" tIns="0" rIns="0" bIns="0" anchor="ctr">
              <a:spAutoFit/>
            </a:bodyPr>
            <a:lstStyle/>
            <a:p>
              <a:r>
                <a:rPr lang="zh-CN" altLang="en-US">
                  <a:solidFill>
                    <a:schemeClr val="bg2"/>
                  </a:solidFill>
                </a:rPr>
                <a:t>图</a:t>
              </a:r>
              <a:r>
                <a:rPr lang="en-US" altLang="zh-CN">
                  <a:solidFill>
                    <a:schemeClr val="bg2"/>
                  </a:solidFill>
                </a:rPr>
                <a:t>6.3  </a:t>
              </a:r>
              <a:r>
                <a:rPr lang="zh-CN" altLang="en-US">
                  <a:solidFill>
                    <a:schemeClr val="bg2"/>
                  </a:solidFill>
                </a:rPr>
                <a:t>指令周期及</a:t>
              </a:r>
              <a:r>
                <a:rPr lang="en-US" altLang="zh-CN">
                  <a:solidFill>
                    <a:schemeClr val="bg2"/>
                  </a:solidFill>
                </a:rPr>
                <a:t>CPU</a:t>
              </a:r>
              <a:r>
                <a:rPr lang="zh-CN" altLang="en-US">
                  <a:solidFill>
                    <a:schemeClr val="bg2"/>
                  </a:solidFill>
                </a:rPr>
                <a:t>操作</a:t>
              </a:r>
            </a:p>
          </p:txBody>
        </p:sp>
        <p:sp>
          <p:nvSpPr>
            <p:cNvPr id="1098781" name="Text Box 29"/>
            <p:cNvSpPr txBox="1">
              <a:spLocks noChangeAspect="1" noChangeArrowheads="1"/>
            </p:cNvSpPr>
            <p:nvPr/>
          </p:nvSpPr>
          <p:spPr bwMode="auto">
            <a:xfrm>
              <a:off x="1336" y="2053"/>
              <a:ext cx="561" cy="595"/>
            </a:xfrm>
            <a:prstGeom prst="rect">
              <a:avLst/>
            </a:prstGeom>
            <a:solidFill>
              <a:srgbClr val="FFFF99"/>
            </a:solidFill>
            <a:ln w="38100">
              <a:solidFill>
                <a:srgbClr val="000000"/>
              </a:solidFill>
              <a:miter lim="800000"/>
              <a:headEnd/>
              <a:tailEnd/>
            </a:ln>
          </p:spPr>
          <p:txBody>
            <a:bodyPr lIns="0" tIns="0" rIns="0" bIns="0" anchor="ctr"/>
            <a:lstStyle/>
            <a:p>
              <a:pPr>
                <a:spcBef>
                  <a:spcPts val="463"/>
                </a:spcBef>
              </a:pPr>
              <a:r>
                <a:rPr lang="zh-CN" altLang="en-US" sz="2000">
                  <a:latin typeface="Arial" charset="0"/>
                </a:rPr>
                <a:t>取下条</a:t>
              </a:r>
            </a:p>
            <a:p>
              <a:r>
                <a:rPr lang="zh-CN" altLang="en-US" sz="2000">
                  <a:latin typeface="Arial" charset="0"/>
                </a:rPr>
                <a:t>指令</a:t>
              </a:r>
              <a:endParaRPr lang="zh-CN" altLang="en-US" sz="2000"/>
            </a:p>
          </p:txBody>
        </p:sp>
        <p:sp>
          <p:nvSpPr>
            <p:cNvPr id="1098782" name="Line 30"/>
            <p:cNvSpPr>
              <a:spLocks noChangeAspect="1" noChangeShapeType="1"/>
            </p:cNvSpPr>
            <p:nvPr/>
          </p:nvSpPr>
          <p:spPr bwMode="auto">
            <a:xfrm flipH="1">
              <a:off x="3018" y="2291"/>
              <a:ext cx="481"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3" name="Text Box 31"/>
            <p:cNvSpPr txBox="1">
              <a:spLocks noChangeAspect="1" noChangeArrowheads="1"/>
            </p:cNvSpPr>
            <p:nvPr/>
          </p:nvSpPr>
          <p:spPr bwMode="auto">
            <a:xfrm>
              <a:off x="4105" y="2351"/>
              <a:ext cx="322" cy="308"/>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a:t>中断</a:t>
              </a:r>
            </a:p>
            <a:p>
              <a:pPr algn="just">
                <a:lnSpc>
                  <a:spcPct val="80000"/>
                </a:lnSpc>
              </a:pPr>
              <a:r>
                <a:rPr lang="zh-CN" altLang="en-US" sz="2000"/>
                <a:t>允许</a:t>
              </a:r>
            </a:p>
          </p:txBody>
        </p:sp>
        <p:sp>
          <p:nvSpPr>
            <p:cNvPr id="1098784" name="Text Box 32"/>
            <p:cNvSpPr txBox="1">
              <a:spLocks noChangeAspect="1" noChangeArrowheads="1"/>
            </p:cNvSpPr>
            <p:nvPr/>
          </p:nvSpPr>
          <p:spPr bwMode="auto">
            <a:xfrm>
              <a:off x="3499" y="2053"/>
              <a:ext cx="560" cy="595"/>
            </a:xfrm>
            <a:prstGeom prst="rect">
              <a:avLst/>
            </a:prstGeom>
            <a:solidFill>
              <a:srgbClr val="FFFF99"/>
            </a:solidFill>
            <a:ln w="38100">
              <a:solidFill>
                <a:srgbClr val="000000"/>
              </a:solidFill>
              <a:miter lim="800000"/>
              <a:headEnd/>
              <a:tailEnd/>
            </a:ln>
          </p:spPr>
          <p:txBody>
            <a:bodyPr tIns="0" bIns="0" anchor="ctr"/>
            <a:lstStyle/>
            <a:p>
              <a:pPr>
                <a:spcBef>
                  <a:spcPts val="463"/>
                </a:spcBef>
              </a:pPr>
              <a:r>
                <a:rPr lang="zh-CN" altLang="en-US" sz="2000">
                  <a:latin typeface="Arial" charset="0"/>
                </a:rPr>
                <a:t>执行</a:t>
              </a:r>
            </a:p>
            <a:p>
              <a:r>
                <a:rPr lang="zh-CN" altLang="en-US" sz="2000">
                  <a:latin typeface="Arial" charset="0"/>
                </a:rPr>
                <a:t>指令</a:t>
              </a:r>
              <a:endParaRPr lang="zh-CN" altLang="en-US" sz="2000"/>
            </a:p>
          </p:txBody>
        </p:sp>
        <p:sp>
          <p:nvSpPr>
            <p:cNvPr id="1098785" name="Text Box 33"/>
            <p:cNvSpPr txBox="1">
              <a:spLocks noChangeAspect="1" noChangeArrowheads="1"/>
            </p:cNvSpPr>
            <p:nvPr/>
          </p:nvSpPr>
          <p:spPr bwMode="auto">
            <a:xfrm>
              <a:off x="4540" y="2053"/>
              <a:ext cx="880" cy="595"/>
            </a:xfrm>
            <a:prstGeom prst="rect">
              <a:avLst/>
            </a:prstGeom>
            <a:solidFill>
              <a:srgbClr val="FFFF99"/>
            </a:solidFill>
            <a:ln w="38100">
              <a:solidFill>
                <a:srgbClr val="000000"/>
              </a:solidFill>
              <a:miter lim="800000"/>
              <a:headEnd/>
              <a:tailEnd/>
            </a:ln>
          </p:spPr>
          <p:txBody>
            <a:bodyPr lIns="0" tIns="0" rIns="0" bIns="0" anchor="ctr"/>
            <a:lstStyle/>
            <a:p>
              <a:pPr>
                <a:spcBef>
                  <a:spcPts val="463"/>
                </a:spcBef>
              </a:pPr>
              <a:r>
                <a:rPr lang="zh-CN" altLang="en-US" sz="2000">
                  <a:latin typeface="Arial" charset="0"/>
                </a:rPr>
                <a:t>检查中断</a:t>
              </a:r>
            </a:p>
            <a:p>
              <a:r>
                <a:rPr lang="zh-CN" altLang="en-US" sz="2000">
                  <a:latin typeface="Arial" charset="0"/>
                </a:rPr>
                <a:t>处理中断</a:t>
              </a:r>
              <a:endParaRPr lang="zh-CN" altLang="en-US" sz="2000"/>
            </a:p>
          </p:txBody>
        </p:sp>
        <p:sp>
          <p:nvSpPr>
            <p:cNvPr id="1098786" name="Line 34"/>
            <p:cNvSpPr>
              <a:spLocks noChangeAspect="1" noChangeShapeType="1"/>
            </p:cNvSpPr>
            <p:nvPr/>
          </p:nvSpPr>
          <p:spPr bwMode="auto">
            <a:xfrm flipH="1" flipV="1">
              <a:off x="936" y="2291"/>
              <a:ext cx="400"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7" name="Line 35"/>
            <p:cNvSpPr>
              <a:spLocks noChangeAspect="1" noChangeShapeType="1"/>
            </p:cNvSpPr>
            <p:nvPr/>
          </p:nvSpPr>
          <p:spPr bwMode="auto">
            <a:xfrm>
              <a:off x="1576" y="1696"/>
              <a:ext cx="2243"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8" name="Line 36"/>
            <p:cNvSpPr>
              <a:spLocks noChangeAspect="1" noChangeShapeType="1"/>
            </p:cNvSpPr>
            <p:nvPr/>
          </p:nvSpPr>
          <p:spPr bwMode="auto">
            <a:xfrm rot="5400000" flipH="1">
              <a:off x="1278" y="1756"/>
              <a:ext cx="596"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9" name="Line 37"/>
            <p:cNvSpPr>
              <a:spLocks noChangeAspect="1" noChangeShapeType="1"/>
            </p:cNvSpPr>
            <p:nvPr/>
          </p:nvSpPr>
          <p:spPr bwMode="auto">
            <a:xfrm flipH="1" flipV="1">
              <a:off x="4059" y="2291"/>
              <a:ext cx="481"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90" name="Text Box 38"/>
            <p:cNvSpPr txBox="1">
              <a:spLocks noChangeAspect="1" noChangeArrowheads="1"/>
            </p:cNvSpPr>
            <p:nvPr/>
          </p:nvSpPr>
          <p:spPr bwMode="auto">
            <a:xfrm>
              <a:off x="3878" y="1707"/>
              <a:ext cx="322" cy="308"/>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a:t>中断</a:t>
              </a:r>
            </a:p>
            <a:p>
              <a:pPr algn="just">
                <a:lnSpc>
                  <a:spcPct val="80000"/>
                </a:lnSpc>
              </a:pPr>
              <a:r>
                <a:rPr lang="zh-CN" altLang="en-US" sz="2000"/>
                <a:t>禁止</a:t>
              </a:r>
            </a:p>
          </p:txBody>
        </p:sp>
        <p:sp>
          <p:nvSpPr>
            <p:cNvPr id="1098792" name="AutoShape 40"/>
            <p:cNvSpPr>
              <a:spLocks noChangeAspect="1" noChangeArrowheads="1"/>
            </p:cNvSpPr>
            <p:nvPr/>
          </p:nvSpPr>
          <p:spPr bwMode="auto">
            <a:xfrm>
              <a:off x="295" y="2172"/>
              <a:ext cx="641" cy="237"/>
            </a:xfrm>
            <a:prstGeom prst="flowChartTerminator">
              <a:avLst/>
            </a:prstGeom>
            <a:solidFill>
              <a:srgbClr val="FFFF99"/>
            </a:solidFill>
            <a:ln w="38100">
              <a:solidFill>
                <a:srgbClr val="000000"/>
              </a:solidFill>
              <a:miter lim="800000"/>
              <a:headEnd/>
              <a:tailEnd/>
            </a:ln>
          </p:spPr>
          <p:txBody>
            <a:bodyPr anchor="ctr"/>
            <a:lstStyle/>
            <a:p>
              <a:endParaRPr lang="zh-CN" altLang="en-US"/>
            </a:p>
          </p:txBody>
        </p:sp>
        <p:sp>
          <p:nvSpPr>
            <p:cNvPr id="1098793" name="Text Box 41"/>
            <p:cNvSpPr txBox="1">
              <a:spLocks noChangeAspect="1" noChangeArrowheads="1"/>
            </p:cNvSpPr>
            <p:nvPr/>
          </p:nvSpPr>
          <p:spPr bwMode="auto">
            <a:xfrm>
              <a:off x="455" y="2185"/>
              <a:ext cx="322" cy="192"/>
            </a:xfrm>
            <a:prstGeom prst="rect">
              <a:avLst/>
            </a:prstGeom>
            <a:noFill/>
            <a:ln w="38100">
              <a:noFill/>
              <a:miter lim="800000"/>
              <a:headEnd/>
              <a:tailEnd/>
            </a:ln>
          </p:spPr>
          <p:txBody>
            <a:bodyPr wrap="none" lIns="0" tIns="0" rIns="0" bIns="0" anchor="ctr">
              <a:spAutoFit/>
            </a:bodyPr>
            <a:lstStyle/>
            <a:p>
              <a:pPr algn="just"/>
              <a:r>
                <a:rPr lang="zh-CN" altLang="en-US" sz="2000"/>
                <a:t>开始</a:t>
              </a:r>
            </a:p>
          </p:txBody>
        </p:sp>
        <p:sp>
          <p:nvSpPr>
            <p:cNvPr id="1098794" name="Line 42"/>
            <p:cNvSpPr>
              <a:spLocks noChangeAspect="1" noChangeShapeType="1"/>
            </p:cNvSpPr>
            <p:nvPr/>
          </p:nvSpPr>
          <p:spPr bwMode="auto">
            <a:xfrm flipV="1">
              <a:off x="1576" y="1458"/>
              <a:ext cx="3444" cy="0"/>
            </a:xfrm>
            <a:prstGeom prst="line">
              <a:avLst/>
            </a:prstGeom>
            <a:noFill/>
            <a:ln w="57150">
              <a:solidFill>
                <a:srgbClr val="000000"/>
              </a:solidFill>
              <a:round/>
              <a:headEnd/>
              <a:tailEnd/>
            </a:ln>
          </p:spPr>
          <p:txBody>
            <a:bodyPr anchor="ctr"/>
            <a:lstStyle/>
            <a:p>
              <a:endParaRPr lang="zh-CN" altLang="en-US"/>
            </a:p>
          </p:txBody>
        </p:sp>
        <p:sp>
          <p:nvSpPr>
            <p:cNvPr id="1098795" name="Line 43"/>
            <p:cNvSpPr>
              <a:spLocks noChangeAspect="1" noChangeShapeType="1"/>
            </p:cNvSpPr>
            <p:nvPr/>
          </p:nvSpPr>
          <p:spPr bwMode="auto">
            <a:xfrm rot="-5400000">
              <a:off x="4722" y="1756"/>
              <a:ext cx="595" cy="0"/>
            </a:xfrm>
            <a:prstGeom prst="line">
              <a:avLst/>
            </a:prstGeom>
            <a:noFill/>
            <a:ln w="57150">
              <a:solidFill>
                <a:srgbClr val="000000"/>
              </a:solidFill>
              <a:round/>
              <a:headEnd/>
              <a:tailEnd/>
            </a:ln>
          </p:spPr>
          <p:txBody>
            <a:bodyPr anchor="ctr"/>
            <a:lstStyle/>
            <a:p>
              <a:endParaRPr lang="zh-CN" altLang="en-US"/>
            </a:p>
          </p:txBody>
        </p:sp>
        <p:sp>
          <p:nvSpPr>
            <p:cNvPr id="1098796" name="Line 44"/>
            <p:cNvSpPr>
              <a:spLocks noChangeAspect="1" noChangeShapeType="1"/>
            </p:cNvSpPr>
            <p:nvPr/>
          </p:nvSpPr>
          <p:spPr bwMode="auto">
            <a:xfrm>
              <a:off x="3819" y="2647"/>
              <a:ext cx="0" cy="238"/>
            </a:xfrm>
            <a:prstGeom prst="line">
              <a:avLst/>
            </a:prstGeom>
            <a:noFill/>
            <a:ln w="28575">
              <a:solidFill>
                <a:srgbClr val="000000"/>
              </a:solidFill>
              <a:round/>
              <a:headEnd/>
              <a:tailEnd type="triangle" w="med" len="lg"/>
            </a:ln>
          </p:spPr>
          <p:txBody>
            <a:bodyPr anchor="ctr"/>
            <a:lstStyle/>
            <a:p>
              <a:endParaRPr lang="zh-CN" altLang="en-US"/>
            </a:p>
          </p:txBody>
        </p:sp>
        <p:sp>
          <p:nvSpPr>
            <p:cNvPr id="1098797" name="Line 45"/>
            <p:cNvSpPr>
              <a:spLocks noChangeAspect="1" noChangeShapeType="1"/>
            </p:cNvSpPr>
            <p:nvPr/>
          </p:nvSpPr>
          <p:spPr bwMode="auto">
            <a:xfrm rot="-5400000">
              <a:off x="3640" y="1875"/>
              <a:ext cx="357" cy="0"/>
            </a:xfrm>
            <a:prstGeom prst="line">
              <a:avLst/>
            </a:prstGeom>
            <a:noFill/>
            <a:ln w="57150">
              <a:solidFill>
                <a:srgbClr val="000000"/>
              </a:solidFill>
              <a:round/>
              <a:headEnd/>
              <a:tailEnd/>
            </a:ln>
          </p:spPr>
          <p:txBody>
            <a:bodyPr anchor="ctr"/>
            <a:lstStyle/>
            <a:p>
              <a:endParaRPr lang="zh-CN" altLang="en-US"/>
            </a:p>
          </p:txBody>
        </p:sp>
        <p:sp>
          <p:nvSpPr>
            <p:cNvPr id="1098798" name="Text Box 46"/>
            <p:cNvSpPr txBox="1">
              <a:spLocks noChangeAspect="1" noChangeArrowheads="1"/>
            </p:cNvSpPr>
            <p:nvPr/>
          </p:nvSpPr>
          <p:spPr bwMode="auto">
            <a:xfrm>
              <a:off x="2457" y="2053"/>
              <a:ext cx="561" cy="595"/>
            </a:xfrm>
            <a:prstGeom prst="rect">
              <a:avLst/>
            </a:prstGeom>
            <a:solidFill>
              <a:srgbClr val="FFFF99"/>
            </a:solidFill>
            <a:ln w="38100">
              <a:solidFill>
                <a:srgbClr val="000000"/>
              </a:solidFill>
              <a:miter lim="800000"/>
              <a:headEnd/>
              <a:tailEnd/>
            </a:ln>
          </p:spPr>
          <p:txBody>
            <a:bodyPr tIns="0" bIns="0" anchor="ctr"/>
            <a:lstStyle/>
            <a:p>
              <a:pPr>
                <a:spcBef>
                  <a:spcPts val="463"/>
                </a:spcBef>
              </a:pPr>
              <a:r>
                <a:rPr lang="zh-CN" altLang="en-US" sz="2000">
                  <a:latin typeface="Arial" charset="0"/>
                </a:rPr>
                <a:t>取</a:t>
              </a:r>
              <a:r>
                <a:rPr lang="zh-CN" altLang="en-US" sz="2000" smtClean="0">
                  <a:latin typeface="Arial" charset="0"/>
                </a:rPr>
                <a:t>操作数</a:t>
              </a:r>
              <a:endParaRPr lang="zh-CN" altLang="en-US" sz="2000"/>
            </a:p>
          </p:txBody>
        </p:sp>
        <p:sp>
          <p:nvSpPr>
            <p:cNvPr id="1098799" name="Line 47"/>
            <p:cNvSpPr>
              <a:spLocks noChangeAspect="1" noChangeShapeType="1"/>
            </p:cNvSpPr>
            <p:nvPr/>
          </p:nvSpPr>
          <p:spPr bwMode="auto">
            <a:xfrm flipH="1">
              <a:off x="1897" y="2291"/>
              <a:ext cx="549" cy="0"/>
            </a:xfrm>
            <a:prstGeom prst="line">
              <a:avLst/>
            </a:prstGeom>
            <a:noFill/>
            <a:ln w="57150">
              <a:solidFill>
                <a:srgbClr val="000000"/>
              </a:solidFill>
              <a:round/>
              <a:headEnd type="triangle" w="med" len="med"/>
              <a:tailEnd/>
            </a:ln>
          </p:spPr>
          <p:txBody>
            <a:bodyPr anchor="ctr"/>
            <a:lstStyle/>
            <a:p>
              <a:endParaRPr lang="zh-CN" altLang="en-US"/>
            </a:p>
          </p:txBody>
        </p:sp>
        <p:sp>
          <p:nvSpPr>
            <p:cNvPr id="1098800" name="Text Box 48"/>
            <p:cNvSpPr txBox="1">
              <a:spLocks noChangeAspect="1" noChangeArrowheads="1"/>
            </p:cNvSpPr>
            <p:nvPr/>
          </p:nvSpPr>
          <p:spPr bwMode="auto">
            <a:xfrm>
              <a:off x="1977" y="1944"/>
              <a:ext cx="322" cy="308"/>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a:t>有操</a:t>
              </a:r>
            </a:p>
            <a:p>
              <a:pPr algn="just">
                <a:lnSpc>
                  <a:spcPct val="80000"/>
                </a:lnSpc>
              </a:pPr>
              <a:r>
                <a:rPr lang="zh-CN" altLang="en-US" sz="2000"/>
                <a:t>作数</a:t>
              </a:r>
            </a:p>
          </p:txBody>
        </p:sp>
        <p:sp>
          <p:nvSpPr>
            <p:cNvPr id="1098801" name="Text Box 49"/>
            <p:cNvSpPr txBox="1">
              <a:spLocks noChangeAspect="1" noChangeArrowheads="1"/>
            </p:cNvSpPr>
            <p:nvPr/>
          </p:nvSpPr>
          <p:spPr bwMode="auto">
            <a:xfrm>
              <a:off x="1817" y="2822"/>
              <a:ext cx="644" cy="154"/>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a:t>无操作数</a:t>
              </a:r>
            </a:p>
          </p:txBody>
        </p:sp>
        <p:sp>
          <p:nvSpPr>
            <p:cNvPr id="1098802" name="Line 50"/>
            <p:cNvSpPr>
              <a:spLocks noChangeAspect="1" noChangeShapeType="1"/>
            </p:cNvSpPr>
            <p:nvPr/>
          </p:nvSpPr>
          <p:spPr bwMode="auto">
            <a:xfrm rot="-5400000">
              <a:off x="1478" y="2826"/>
              <a:ext cx="358" cy="0"/>
            </a:xfrm>
            <a:prstGeom prst="line">
              <a:avLst/>
            </a:prstGeom>
            <a:noFill/>
            <a:ln w="57150">
              <a:solidFill>
                <a:srgbClr val="000000"/>
              </a:solidFill>
              <a:round/>
              <a:headEnd/>
              <a:tailEnd/>
            </a:ln>
          </p:spPr>
          <p:txBody>
            <a:bodyPr anchor="ctr"/>
            <a:lstStyle/>
            <a:p>
              <a:endParaRPr lang="zh-CN" altLang="en-US"/>
            </a:p>
          </p:txBody>
        </p:sp>
        <p:sp>
          <p:nvSpPr>
            <p:cNvPr id="1098803" name="Line 51"/>
            <p:cNvSpPr>
              <a:spLocks noChangeAspect="1" noChangeShapeType="1"/>
            </p:cNvSpPr>
            <p:nvPr/>
          </p:nvSpPr>
          <p:spPr bwMode="auto">
            <a:xfrm flipV="1">
              <a:off x="1657" y="3004"/>
              <a:ext cx="1521" cy="0"/>
            </a:xfrm>
            <a:prstGeom prst="line">
              <a:avLst/>
            </a:prstGeom>
            <a:noFill/>
            <a:ln w="57150">
              <a:solidFill>
                <a:srgbClr val="000000"/>
              </a:solidFill>
              <a:round/>
              <a:headEnd/>
              <a:tailEnd/>
            </a:ln>
          </p:spPr>
          <p:txBody>
            <a:bodyPr anchor="ctr"/>
            <a:lstStyle/>
            <a:p>
              <a:endParaRPr lang="zh-CN" altLang="en-US"/>
            </a:p>
          </p:txBody>
        </p:sp>
        <p:sp>
          <p:nvSpPr>
            <p:cNvPr id="1098805" name="AutoShape 53"/>
            <p:cNvSpPr>
              <a:spLocks noChangeAspect="1" noChangeArrowheads="1"/>
            </p:cNvSpPr>
            <p:nvPr/>
          </p:nvSpPr>
          <p:spPr bwMode="auto">
            <a:xfrm>
              <a:off x="3499" y="2885"/>
              <a:ext cx="640" cy="238"/>
            </a:xfrm>
            <a:prstGeom prst="flowChartTerminator">
              <a:avLst/>
            </a:prstGeom>
            <a:solidFill>
              <a:srgbClr val="CCFF99"/>
            </a:solidFill>
            <a:ln w="38100">
              <a:solidFill>
                <a:srgbClr val="000000"/>
              </a:solidFill>
              <a:miter lim="800000"/>
              <a:headEnd/>
              <a:tailEnd/>
            </a:ln>
          </p:spPr>
          <p:txBody>
            <a:bodyPr anchor="ctr"/>
            <a:lstStyle/>
            <a:p>
              <a:endParaRPr lang="zh-CN" altLang="en-US"/>
            </a:p>
          </p:txBody>
        </p:sp>
        <p:sp>
          <p:nvSpPr>
            <p:cNvPr id="1098806" name="Text Box 54"/>
            <p:cNvSpPr txBox="1">
              <a:spLocks noChangeAspect="1" noChangeArrowheads="1"/>
            </p:cNvSpPr>
            <p:nvPr/>
          </p:nvSpPr>
          <p:spPr bwMode="auto">
            <a:xfrm>
              <a:off x="3659" y="2911"/>
              <a:ext cx="322" cy="192"/>
            </a:xfrm>
            <a:prstGeom prst="rect">
              <a:avLst/>
            </a:prstGeom>
            <a:noFill/>
            <a:ln w="38100">
              <a:noFill/>
              <a:miter lim="800000"/>
              <a:headEnd/>
              <a:tailEnd/>
            </a:ln>
          </p:spPr>
          <p:txBody>
            <a:bodyPr wrap="none" lIns="0" tIns="0" rIns="0" bIns="0" anchor="ctr">
              <a:spAutoFit/>
            </a:bodyPr>
            <a:lstStyle/>
            <a:p>
              <a:pPr algn="just"/>
              <a:r>
                <a:rPr lang="zh-CN" altLang="en-US" sz="2000"/>
                <a:t>结束</a:t>
              </a:r>
            </a:p>
          </p:txBody>
        </p:sp>
        <p:sp>
          <p:nvSpPr>
            <p:cNvPr id="1098807" name="Line 55"/>
            <p:cNvSpPr>
              <a:spLocks noChangeAspect="1" noChangeShapeType="1"/>
            </p:cNvSpPr>
            <p:nvPr/>
          </p:nvSpPr>
          <p:spPr bwMode="auto">
            <a:xfrm rot="-5400000" flipH="1" flipV="1">
              <a:off x="2821" y="2648"/>
              <a:ext cx="713" cy="0"/>
            </a:xfrm>
            <a:prstGeom prst="line">
              <a:avLst/>
            </a:prstGeom>
            <a:noFill/>
            <a:ln w="57150">
              <a:solidFill>
                <a:srgbClr val="000000"/>
              </a:solidFill>
              <a:round/>
              <a:headEnd type="triangle" w="med" len="med"/>
              <a:tailEnd/>
            </a:ln>
          </p:spPr>
          <p:txBody>
            <a:bodyPr anchor="ctr"/>
            <a:lstStyle/>
            <a:p>
              <a:endParaRPr lang="zh-CN" altLang="en-US"/>
            </a:p>
          </p:txBody>
        </p:sp>
      </p:grpSp>
      <p:sp>
        <p:nvSpPr>
          <p:cNvPr id="1098809" name="Text Box 57"/>
          <p:cNvSpPr txBox="1">
            <a:spLocks noChangeArrowheads="1"/>
          </p:cNvSpPr>
          <p:nvPr/>
        </p:nvSpPr>
        <p:spPr bwMode="auto">
          <a:xfrm>
            <a:off x="5940425" y="1484313"/>
            <a:ext cx="2016125" cy="1200329"/>
          </a:xfrm>
          <a:prstGeom prst="rect">
            <a:avLst/>
          </a:prstGeom>
          <a:noFill/>
          <a:ln w="28575" algn="ctr">
            <a:noFill/>
            <a:miter lim="800000"/>
            <a:headEnd/>
            <a:tailEnd type="none" w="med" len="lg"/>
          </a:ln>
          <a:effectLst/>
        </p:spPr>
        <p:txBody>
          <a:bodyPr>
            <a:spAutoFit/>
          </a:bodyPr>
          <a:lstStyle/>
          <a:p>
            <a:pPr algn="l"/>
            <a:r>
              <a:rPr lang="zh-CN" altLang="en-US">
                <a:solidFill>
                  <a:srgbClr val="008000"/>
                </a:solidFill>
                <a:ea typeface="楷体_GB2312" pitchFamily="49" charset="-122"/>
              </a:rPr>
              <a:t>取数</a:t>
            </a:r>
            <a:r>
              <a:rPr lang="zh-CN" altLang="en-US">
                <a:solidFill>
                  <a:srgbClr val="0000FF"/>
                </a:solidFill>
                <a:ea typeface="楷体_GB2312" pitchFamily="49" charset="-122"/>
              </a:rPr>
              <a:t>子周期</a:t>
            </a:r>
          </a:p>
          <a:p>
            <a:pPr algn="l"/>
            <a:r>
              <a:rPr lang="zh-CN" altLang="en-US">
                <a:solidFill>
                  <a:srgbClr val="008000"/>
                </a:solidFill>
                <a:ea typeface="楷体_GB2312" pitchFamily="49" charset="-122"/>
              </a:rPr>
              <a:t>执行</a:t>
            </a:r>
            <a:r>
              <a:rPr lang="zh-CN" altLang="en-US">
                <a:solidFill>
                  <a:srgbClr val="0000FF"/>
                </a:solidFill>
                <a:ea typeface="楷体_GB2312" pitchFamily="49" charset="-122"/>
              </a:rPr>
              <a:t>子周期</a:t>
            </a:r>
          </a:p>
          <a:p>
            <a:pPr algn="l"/>
            <a:r>
              <a:rPr lang="zh-CN" altLang="en-US">
                <a:solidFill>
                  <a:srgbClr val="008000"/>
                </a:solidFill>
                <a:ea typeface="楷体_GB2312" pitchFamily="49" charset="-122"/>
              </a:rPr>
              <a:t>存数</a:t>
            </a:r>
            <a:r>
              <a:rPr lang="zh-CN" altLang="en-US">
                <a:solidFill>
                  <a:srgbClr val="0000FF"/>
                </a:solidFill>
                <a:ea typeface="楷体_GB2312" pitchFamily="49" charset="-122"/>
              </a:rPr>
              <a:t>子周期</a:t>
            </a:r>
            <a:r>
              <a:rPr lang="zh-CN" altLang="en-US">
                <a:solidFill>
                  <a:srgbClr val="008000"/>
                </a:solidFill>
              </a:rPr>
              <a:t> </a:t>
            </a:r>
          </a:p>
        </p:txBody>
      </p:sp>
      <p:sp>
        <p:nvSpPr>
          <p:cNvPr id="1098810" name="AutoShape 58"/>
          <p:cNvSpPr>
            <a:spLocks/>
          </p:cNvSpPr>
          <p:nvPr/>
        </p:nvSpPr>
        <p:spPr bwMode="auto">
          <a:xfrm>
            <a:off x="5795963" y="1557338"/>
            <a:ext cx="217487" cy="1008062"/>
          </a:xfrm>
          <a:prstGeom prst="leftBrace">
            <a:avLst>
              <a:gd name="adj1" fmla="val 38625"/>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1098811" name="Text Box 59"/>
          <p:cNvSpPr txBox="1">
            <a:spLocks noChangeArrowheads="1"/>
          </p:cNvSpPr>
          <p:nvPr/>
        </p:nvSpPr>
        <p:spPr bwMode="auto">
          <a:xfrm>
            <a:off x="179388" y="3225800"/>
            <a:ext cx="1871662" cy="850900"/>
          </a:xfrm>
          <a:prstGeom prst="rect">
            <a:avLst/>
          </a:prstGeom>
          <a:solidFill>
            <a:srgbClr val="FFFF99"/>
          </a:solidFill>
          <a:ln w="28575" algn="ctr">
            <a:solidFill>
              <a:srgbClr val="FF6600"/>
            </a:solidFill>
            <a:miter lim="800000"/>
            <a:headEnd/>
            <a:tailEnd type="none" w="med" len="lg"/>
          </a:ln>
          <a:effectLst/>
        </p:spPr>
        <p:txBody>
          <a:bodyPr>
            <a:spAutoFit/>
          </a:bodyPr>
          <a:lstStyle/>
          <a:p>
            <a:pPr algn="l"/>
            <a:r>
              <a:rPr lang="en-US" altLang="zh-CN" u="sng">
                <a:solidFill>
                  <a:srgbClr val="FF0000"/>
                </a:solidFill>
                <a:ea typeface="楷体_GB2312" pitchFamily="49" charset="-122"/>
              </a:rPr>
              <a:t>CPU</a:t>
            </a:r>
            <a:r>
              <a:rPr lang="zh-CN" altLang="en-US" u="sng">
                <a:solidFill>
                  <a:srgbClr val="FF0000"/>
                </a:solidFill>
                <a:ea typeface="楷体_GB2312" pitchFamily="49" charset="-122"/>
              </a:rPr>
              <a:t>周期</a:t>
            </a:r>
            <a:r>
              <a:rPr lang="zh-CN" altLang="en-US">
                <a:ea typeface="楷体_GB2312" pitchFamily="49" charset="-122"/>
              </a:rPr>
              <a:t>或</a:t>
            </a:r>
            <a:r>
              <a:rPr lang="en-US" altLang="zh-CN">
                <a:solidFill>
                  <a:srgbClr val="0000FF"/>
                </a:solidFill>
                <a:ea typeface="楷体_GB2312" pitchFamily="49" charset="-122"/>
              </a:rPr>
              <a:t/>
            </a:r>
            <a:br>
              <a:rPr lang="en-US" altLang="zh-CN">
                <a:solidFill>
                  <a:srgbClr val="0000FF"/>
                </a:solidFill>
                <a:ea typeface="楷体_GB2312" pitchFamily="49" charset="-122"/>
              </a:rPr>
            </a:br>
            <a:r>
              <a:rPr lang="zh-CN" altLang="en-US" u="sng">
                <a:solidFill>
                  <a:srgbClr val="FF0000"/>
                </a:solidFill>
                <a:ea typeface="楷体_GB2312" pitchFamily="49" charset="-122"/>
              </a:rPr>
              <a:t>机器周期</a:t>
            </a:r>
          </a:p>
        </p:txBody>
      </p:sp>
      <p:sp>
        <p:nvSpPr>
          <p:cNvPr id="1098812" name="Freeform 60"/>
          <p:cNvSpPr>
            <a:spLocks/>
          </p:cNvSpPr>
          <p:nvPr/>
        </p:nvSpPr>
        <p:spPr bwMode="auto">
          <a:xfrm>
            <a:off x="323850" y="1773238"/>
            <a:ext cx="719138" cy="1439862"/>
          </a:xfrm>
          <a:custGeom>
            <a:avLst/>
            <a:gdLst/>
            <a:ahLst/>
            <a:cxnLst>
              <a:cxn ang="0">
                <a:pos x="453" y="0"/>
              </a:cxn>
              <a:cxn ang="0">
                <a:pos x="136" y="181"/>
              </a:cxn>
              <a:cxn ang="0">
                <a:pos x="0" y="907"/>
              </a:cxn>
            </a:cxnLst>
            <a:rect l="0" t="0" r="r" b="b"/>
            <a:pathLst>
              <a:path w="453" h="907">
                <a:moveTo>
                  <a:pt x="453" y="0"/>
                </a:moveTo>
                <a:cubicBezTo>
                  <a:pt x="332" y="15"/>
                  <a:pt x="211" y="30"/>
                  <a:pt x="136" y="181"/>
                </a:cubicBezTo>
                <a:cubicBezTo>
                  <a:pt x="61" y="332"/>
                  <a:pt x="0" y="786"/>
                  <a:pt x="0" y="907"/>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sp>
        <p:nvSpPr>
          <p:cNvPr id="1098813" name="Freeform 61"/>
          <p:cNvSpPr>
            <a:spLocks/>
          </p:cNvSpPr>
          <p:nvPr/>
        </p:nvSpPr>
        <p:spPr bwMode="auto">
          <a:xfrm>
            <a:off x="468313" y="2060575"/>
            <a:ext cx="574675" cy="1152525"/>
          </a:xfrm>
          <a:custGeom>
            <a:avLst/>
            <a:gdLst/>
            <a:ahLst/>
            <a:cxnLst>
              <a:cxn ang="0">
                <a:pos x="362" y="0"/>
              </a:cxn>
              <a:cxn ang="0">
                <a:pos x="136" y="136"/>
              </a:cxn>
              <a:cxn ang="0">
                <a:pos x="0" y="726"/>
              </a:cxn>
            </a:cxnLst>
            <a:rect l="0" t="0" r="r" b="b"/>
            <a:pathLst>
              <a:path w="362" h="726">
                <a:moveTo>
                  <a:pt x="362" y="0"/>
                </a:moveTo>
                <a:cubicBezTo>
                  <a:pt x="279" y="7"/>
                  <a:pt x="196" y="15"/>
                  <a:pt x="136" y="136"/>
                </a:cubicBezTo>
                <a:cubicBezTo>
                  <a:pt x="76" y="257"/>
                  <a:pt x="38" y="491"/>
                  <a:pt x="0" y="726"/>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sp>
        <p:nvSpPr>
          <p:cNvPr id="1098814" name="Freeform 62"/>
          <p:cNvSpPr>
            <a:spLocks/>
          </p:cNvSpPr>
          <p:nvPr/>
        </p:nvSpPr>
        <p:spPr bwMode="auto">
          <a:xfrm>
            <a:off x="611188" y="2492375"/>
            <a:ext cx="431800" cy="720725"/>
          </a:xfrm>
          <a:custGeom>
            <a:avLst/>
            <a:gdLst/>
            <a:ahLst/>
            <a:cxnLst>
              <a:cxn ang="0">
                <a:pos x="272" y="0"/>
              </a:cxn>
              <a:cxn ang="0">
                <a:pos x="91" y="91"/>
              </a:cxn>
              <a:cxn ang="0">
                <a:pos x="0" y="454"/>
              </a:cxn>
            </a:cxnLst>
            <a:rect l="0" t="0" r="r" b="b"/>
            <a:pathLst>
              <a:path w="272" h="454">
                <a:moveTo>
                  <a:pt x="272" y="0"/>
                </a:moveTo>
                <a:cubicBezTo>
                  <a:pt x="204" y="7"/>
                  <a:pt x="136" y="15"/>
                  <a:pt x="91" y="91"/>
                </a:cubicBezTo>
                <a:cubicBezTo>
                  <a:pt x="46" y="167"/>
                  <a:pt x="23" y="310"/>
                  <a:pt x="0" y="454"/>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p:cNvSpPr>
            <a:spLocks noGrp="1"/>
          </p:cNvSpPr>
          <p:nvPr>
            <p:ph type="sldNum" sz="quarter" idx="11"/>
          </p:nvPr>
        </p:nvSpPr>
        <p:spPr/>
        <p:txBody>
          <a:bodyPr/>
          <a:lstStyle/>
          <a:p>
            <a:fld id="{F44FBE7C-7D7F-4E52-BA71-D5C976576D1B}" type="slidenum">
              <a:rPr lang="zh-CN" altLang="en-US"/>
              <a:pPr/>
              <a:t>90</a:t>
            </a:fld>
            <a:endParaRPr lang="en-US" altLang="zh-CN"/>
          </a:p>
        </p:txBody>
      </p:sp>
      <p:graphicFrame>
        <p:nvGraphicFramePr>
          <p:cNvPr id="1188012" name="Group 172"/>
          <p:cNvGraphicFramePr>
            <a:graphicFrameLocks noGrp="1"/>
          </p:cNvGraphicFramePr>
          <p:nvPr/>
        </p:nvGraphicFramePr>
        <p:xfrm>
          <a:off x="323850" y="180975"/>
          <a:ext cx="6624638" cy="6522720"/>
        </p:xfrm>
        <a:graphic>
          <a:graphicData uri="http://schemas.openxmlformats.org/drawingml/2006/table">
            <a:tbl>
              <a:tblPr/>
              <a:tblGrid>
                <a:gridCol w="2136775">
                  <a:extLst>
                    <a:ext uri="{9D8B030D-6E8A-4147-A177-3AD203B41FA5}">
                      <a16:colId xmlns:a16="http://schemas.microsoft.com/office/drawing/2014/main" val="20000"/>
                    </a:ext>
                  </a:extLst>
                </a:gridCol>
                <a:gridCol w="2432050">
                  <a:extLst>
                    <a:ext uri="{9D8B030D-6E8A-4147-A177-3AD203B41FA5}">
                      <a16:colId xmlns:a16="http://schemas.microsoft.com/office/drawing/2014/main" val="20001"/>
                    </a:ext>
                  </a:extLst>
                </a:gridCol>
                <a:gridCol w="2055813">
                  <a:extLst>
                    <a:ext uri="{9D8B030D-6E8A-4147-A177-3AD203B41FA5}">
                      <a16:colId xmlns:a16="http://schemas.microsoft.com/office/drawing/2014/main" val="20002"/>
                    </a:ext>
                  </a:extLst>
                </a:gridCol>
              </a:tblGrid>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启动地址</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取指微程序段</a:t>
                      </a:r>
                    </a:p>
                  </a:txBody>
                  <a:tcPr anchor="ct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MOV</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MOV</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MOV</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ADD</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ADD</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SUB</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SUB</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CALL</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CALL</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CALL</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87993" name="Text Box 153"/>
          <p:cNvSpPr txBox="1">
            <a:spLocks noChangeArrowheads="1"/>
          </p:cNvSpPr>
          <p:nvPr/>
        </p:nvSpPr>
        <p:spPr bwMode="auto">
          <a:xfrm>
            <a:off x="5508625" y="4554538"/>
            <a:ext cx="3382963" cy="1035050"/>
          </a:xfrm>
          <a:prstGeom prst="rect">
            <a:avLst/>
          </a:prstGeom>
          <a:solidFill>
            <a:srgbClr val="FFCCFF"/>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l"/>
            <a:r>
              <a:rPr kumimoji="1" lang="en-US" altLang="zh-CN" sz="2000"/>
              <a:t>Jump to Opcode Routine</a:t>
            </a:r>
            <a:br>
              <a:rPr kumimoji="1" lang="en-US" altLang="zh-CN" sz="2000"/>
            </a:br>
            <a:r>
              <a:rPr kumimoji="1" lang="zh-CN" altLang="en-US" sz="2000"/>
              <a:t>表示依据指令操作码跳转到</a:t>
            </a:r>
            <a:br>
              <a:rPr kumimoji="1" lang="zh-CN" altLang="en-US" sz="2000"/>
            </a:br>
            <a:r>
              <a:rPr kumimoji="1" lang="zh-CN" altLang="en-US" sz="2000"/>
              <a:t>相应指令微程序首地址</a:t>
            </a:r>
            <a:endParaRPr lang="zh-CN" altLang="en-US" sz="2000"/>
          </a:p>
        </p:txBody>
      </p:sp>
      <p:sp>
        <p:nvSpPr>
          <p:cNvPr id="1188013" name="AutoShape 173"/>
          <p:cNvSpPr>
            <a:spLocks/>
          </p:cNvSpPr>
          <p:nvPr/>
        </p:nvSpPr>
        <p:spPr bwMode="auto">
          <a:xfrm>
            <a:off x="2627313" y="260350"/>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4" name="AutoShape 174"/>
          <p:cNvSpPr>
            <a:spLocks/>
          </p:cNvSpPr>
          <p:nvPr/>
        </p:nvSpPr>
        <p:spPr bwMode="auto">
          <a:xfrm>
            <a:off x="2627313" y="1033463"/>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5" name="AutoShape 175"/>
          <p:cNvSpPr>
            <a:spLocks/>
          </p:cNvSpPr>
          <p:nvPr/>
        </p:nvSpPr>
        <p:spPr bwMode="auto">
          <a:xfrm>
            <a:off x="2627313" y="1538288"/>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6" name="AutoShape 176"/>
          <p:cNvSpPr>
            <a:spLocks/>
          </p:cNvSpPr>
          <p:nvPr/>
        </p:nvSpPr>
        <p:spPr bwMode="auto">
          <a:xfrm>
            <a:off x="2627313" y="2316163"/>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7" name="AutoShape 177"/>
          <p:cNvSpPr>
            <a:spLocks/>
          </p:cNvSpPr>
          <p:nvPr/>
        </p:nvSpPr>
        <p:spPr bwMode="auto">
          <a:xfrm>
            <a:off x="2627313" y="2820988"/>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8" name="AutoShape 178"/>
          <p:cNvSpPr>
            <a:spLocks/>
          </p:cNvSpPr>
          <p:nvPr/>
        </p:nvSpPr>
        <p:spPr bwMode="auto">
          <a:xfrm>
            <a:off x="2627313" y="3619500"/>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9" name="AutoShape 179"/>
          <p:cNvSpPr>
            <a:spLocks/>
          </p:cNvSpPr>
          <p:nvPr/>
        </p:nvSpPr>
        <p:spPr bwMode="auto">
          <a:xfrm>
            <a:off x="2627313" y="4124325"/>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20" name="AutoShape 180"/>
          <p:cNvSpPr>
            <a:spLocks/>
          </p:cNvSpPr>
          <p:nvPr/>
        </p:nvSpPr>
        <p:spPr bwMode="auto">
          <a:xfrm>
            <a:off x="2627313" y="5503863"/>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21" name="AutoShape 181"/>
          <p:cNvSpPr>
            <a:spLocks/>
          </p:cNvSpPr>
          <p:nvPr/>
        </p:nvSpPr>
        <p:spPr bwMode="auto">
          <a:xfrm>
            <a:off x="2627313" y="6008688"/>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22" name="AutoShape 182"/>
          <p:cNvSpPr>
            <a:spLocks/>
          </p:cNvSpPr>
          <p:nvPr/>
        </p:nvSpPr>
        <p:spPr bwMode="auto">
          <a:xfrm>
            <a:off x="4984750" y="214313"/>
            <a:ext cx="98425" cy="719137"/>
          </a:xfrm>
          <a:prstGeom prst="rightBrace">
            <a:avLst>
              <a:gd name="adj1" fmla="val 60887"/>
              <a:gd name="adj2" fmla="val 50000"/>
            </a:avLst>
          </a:prstGeom>
          <a:noFill/>
          <a:ln w="19050">
            <a:solidFill>
              <a:schemeClr val="tx1"/>
            </a:solidFill>
            <a:round/>
            <a:headEnd/>
            <a:tailEnd/>
          </a:ln>
          <a:effectLst/>
        </p:spPr>
        <p:txBody>
          <a:bodyPr wrap="none" anchor="ctr"/>
          <a:lstStyle/>
          <a:p>
            <a:endParaRPr lang="zh-CN" altLang="en-US"/>
          </a:p>
        </p:txBody>
      </p:sp>
      <p:sp>
        <p:nvSpPr>
          <p:cNvPr id="1188023" name="AutoShape 183"/>
          <p:cNvSpPr>
            <a:spLocks/>
          </p:cNvSpPr>
          <p:nvPr/>
        </p:nvSpPr>
        <p:spPr bwMode="auto">
          <a:xfrm>
            <a:off x="4991100" y="1014413"/>
            <a:ext cx="98425" cy="1201737"/>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4" name="AutoShape 184"/>
          <p:cNvSpPr>
            <a:spLocks/>
          </p:cNvSpPr>
          <p:nvPr/>
        </p:nvSpPr>
        <p:spPr bwMode="auto">
          <a:xfrm>
            <a:off x="5000625" y="2305050"/>
            <a:ext cx="98425" cy="1201738"/>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5" name="AutoShape 185"/>
          <p:cNvSpPr>
            <a:spLocks/>
          </p:cNvSpPr>
          <p:nvPr/>
        </p:nvSpPr>
        <p:spPr bwMode="auto">
          <a:xfrm>
            <a:off x="5005388" y="3600450"/>
            <a:ext cx="98425" cy="1201738"/>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6" name="AutoShape 186"/>
          <p:cNvSpPr>
            <a:spLocks/>
          </p:cNvSpPr>
          <p:nvPr/>
        </p:nvSpPr>
        <p:spPr bwMode="auto">
          <a:xfrm>
            <a:off x="4995863" y="5491163"/>
            <a:ext cx="98425" cy="1201737"/>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7" name="Rectangle 187"/>
          <p:cNvSpPr>
            <a:spLocks noChangeArrowheads="1"/>
          </p:cNvSpPr>
          <p:nvPr/>
        </p:nvSpPr>
        <p:spPr bwMode="auto">
          <a:xfrm>
            <a:off x="6184900" y="1844675"/>
            <a:ext cx="2708275" cy="822325"/>
          </a:xfrm>
          <a:prstGeom prst="rect">
            <a:avLst/>
          </a:prstGeom>
          <a:noFill/>
          <a:ln w="28575" algn="ctr">
            <a:noFill/>
            <a:miter lim="800000"/>
            <a:headEnd/>
            <a:tailEnd/>
          </a:ln>
          <a:effectLst/>
        </p:spPr>
        <p:txBody>
          <a:bodyPr wrap="none" anchor="ctr">
            <a:spAutoFit/>
          </a:bodyPr>
          <a:lstStyle/>
          <a:p>
            <a:pPr algn="r"/>
            <a:r>
              <a:rPr kumimoji="1" lang="zh-CN" altLang="en-US">
                <a:solidFill>
                  <a:srgbClr val="CC0000"/>
                </a:solidFill>
                <a:ea typeface="楷体_GB2312" pitchFamily="49" charset="-122"/>
              </a:rPr>
              <a:t>图</a:t>
            </a:r>
            <a:r>
              <a:rPr kumimoji="1" lang="en-US" altLang="zh-CN">
                <a:solidFill>
                  <a:srgbClr val="CC0000"/>
                </a:solidFill>
                <a:ea typeface="楷体_GB2312" pitchFamily="49" charset="-122"/>
              </a:rPr>
              <a:t>6.19  </a:t>
            </a:r>
            <a:r>
              <a:rPr kumimoji="1" lang="zh-CN" altLang="en-US">
                <a:solidFill>
                  <a:srgbClr val="CC0000"/>
                </a:solidFill>
                <a:ea typeface="楷体_GB2312" pitchFamily="49" charset="-122"/>
              </a:rPr>
              <a:t>控制存储器</a:t>
            </a:r>
            <a:br>
              <a:rPr kumimoji="1" lang="zh-CN" altLang="en-US">
                <a:solidFill>
                  <a:srgbClr val="CC0000"/>
                </a:solidFill>
                <a:ea typeface="楷体_GB2312" pitchFamily="49" charset="-122"/>
              </a:rPr>
            </a:br>
            <a:r>
              <a:rPr kumimoji="1" lang="zh-CN" altLang="en-US">
                <a:solidFill>
                  <a:srgbClr val="CC0000"/>
                </a:solidFill>
                <a:ea typeface="楷体_GB2312" pitchFamily="49" charset="-122"/>
              </a:rPr>
              <a:t>组织结构</a:t>
            </a:r>
            <a:r>
              <a:rPr kumimoji="1" lang="en-US" altLang="zh-CN">
                <a:solidFill>
                  <a:srgbClr val="CC0000"/>
                </a:solidFill>
                <a:ea typeface="楷体_GB2312" pitchFamily="49" charset="-122"/>
              </a:rPr>
              <a:t>1  </a:t>
            </a:r>
          </a:p>
        </p:txBody>
      </p:sp>
      <p:sp>
        <p:nvSpPr>
          <p:cNvPr id="20" name="AutoShape 299">
            <a:hlinkClick r:id="" action="ppaction://hlinkshowjump?jump=lastslideviewed" highlightClick="1"/>
          </p:cNvPr>
          <p:cNvSpPr>
            <a:spLocks noChangeArrowheads="1"/>
          </p:cNvSpPr>
          <p:nvPr/>
        </p:nvSpPr>
        <p:spPr bwMode="auto">
          <a:xfrm>
            <a:off x="8459788" y="261938"/>
            <a:ext cx="504825" cy="503237"/>
          </a:xfrm>
          <a:prstGeom prst="actionButtonReturn">
            <a:avLst/>
          </a:prstGeom>
          <a:solidFill>
            <a:srgbClr val="9999FF"/>
          </a:solidFill>
          <a:ln w="28575">
            <a:noFill/>
            <a:miter lim="800000"/>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4C5654F-841F-4520-B93A-F6EB09A0BA13}" type="slidenum">
              <a:rPr lang="zh-CN" altLang="en-US"/>
              <a:pPr/>
              <a:t>91</a:t>
            </a:fld>
            <a:endParaRPr lang="en-US" altLang="zh-CN"/>
          </a:p>
        </p:txBody>
      </p:sp>
      <p:sp>
        <p:nvSpPr>
          <p:cNvPr id="1188866" name="Rectangle 2"/>
          <p:cNvSpPr>
            <a:spLocks noGrp="1" noChangeArrowheads="1"/>
          </p:cNvSpPr>
          <p:nvPr>
            <p:ph type="title"/>
          </p:nvPr>
        </p:nvSpPr>
        <p:spPr/>
        <p:txBody>
          <a:bodyPr/>
          <a:lstStyle/>
          <a:p>
            <a:r>
              <a:rPr lang="en-US" altLang="zh-CN"/>
              <a:t>6.3.3 </a:t>
            </a:r>
            <a:r>
              <a:rPr lang="zh-CN" altLang="en-US" b="0">
                <a:solidFill>
                  <a:srgbClr val="CC0000"/>
                </a:solidFill>
              </a:rPr>
              <a:t>微程序</a:t>
            </a:r>
            <a:r>
              <a:rPr lang="zh-CN" altLang="en-US" b="0"/>
              <a:t>设计         </a:t>
            </a:r>
            <a:r>
              <a:rPr lang="en-US" altLang="zh-CN" sz="2800">
                <a:solidFill>
                  <a:srgbClr val="006600"/>
                </a:solidFill>
                <a:ea typeface="黑体" pitchFamily="2" charset="-122"/>
              </a:rPr>
              <a:t>1. </a:t>
            </a:r>
            <a:r>
              <a:rPr lang="zh-CN" altLang="en-US" sz="2800">
                <a:solidFill>
                  <a:srgbClr val="006600"/>
                </a:solidFill>
                <a:ea typeface="黑体" pitchFamily="2" charset="-122"/>
              </a:rPr>
              <a:t>微程序结构</a:t>
            </a:r>
            <a:endParaRPr lang="en-US" altLang="zh-CN" sz="2800">
              <a:solidFill>
                <a:srgbClr val="006600"/>
              </a:solidFill>
              <a:ea typeface="黑体" pitchFamily="2" charset="-122"/>
            </a:endParaRPr>
          </a:p>
        </p:txBody>
      </p:sp>
      <p:sp>
        <p:nvSpPr>
          <p:cNvPr id="1188867" name="Rectangle 3"/>
          <p:cNvSpPr>
            <a:spLocks noGrp="1" noChangeArrowheads="1"/>
          </p:cNvSpPr>
          <p:nvPr>
            <p:ph type="body" idx="1"/>
          </p:nvPr>
        </p:nvSpPr>
        <p:spPr>
          <a:xfrm>
            <a:off x="250825" y="549275"/>
            <a:ext cx="8785225" cy="6192838"/>
          </a:xfrm>
        </p:spPr>
        <p:txBody>
          <a:bodyPr/>
          <a:lstStyle/>
          <a:p>
            <a:pPr marL="622300" indent="-622300">
              <a:buFont typeface="Wingdings" pitchFamily="2" charset="2"/>
              <a:buNone/>
            </a:pPr>
            <a:r>
              <a:rPr lang="en-US" altLang="zh-CN">
                <a:latin typeface="宋体" pitchFamily="2" charset="-122"/>
                <a:ea typeface="宋体" pitchFamily="2" charset="-122"/>
              </a:rPr>
              <a:t>(</a:t>
            </a:r>
            <a:r>
              <a:rPr lang="en-US" altLang="zh-CN"/>
              <a:t>2</a:t>
            </a:r>
            <a:r>
              <a:rPr lang="en-US" altLang="zh-CN">
                <a:latin typeface="宋体" pitchFamily="2" charset="-122"/>
                <a:ea typeface="宋体" pitchFamily="2" charset="-122"/>
              </a:rPr>
              <a:t>)</a:t>
            </a:r>
            <a:r>
              <a:rPr lang="en-US" altLang="zh-CN">
                <a:ea typeface="宋体" pitchFamily="2" charset="-122"/>
              </a:rPr>
              <a:t> </a:t>
            </a:r>
            <a:r>
              <a:rPr lang="zh-CN" altLang="en-US"/>
              <a:t>将微程序中的公共部分设计成</a:t>
            </a:r>
            <a:br>
              <a:rPr lang="zh-CN" altLang="en-US"/>
            </a:br>
            <a:r>
              <a:rPr lang="zh-CN" altLang="en-US">
                <a:solidFill>
                  <a:srgbClr val="FF0066"/>
                </a:solidFill>
              </a:rPr>
              <a:t>微子程序</a:t>
            </a:r>
            <a:r>
              <a:rPr lang="zh-CN" altLang="en-US"/>
              <a:t>进行公共调用</a:t>
            </a: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4"/>
          <p:cNvSpPr>
            <a:spLocks noGrp="1"/>
          </p:cNvSpPr>
          <p:nvPr>
            <p:ph type="sldNum" sz="quarter" idx="11"/>
          </p:nvPr>
        </p:nvSpPr>
        <p:spPr/>
        <p:txBody>
          <a:bodyPr/>
          <a:lstStyle/>
          <a:p>
            <a:fld id="{052C89D3-2CA1-4FAC-BE21-7133BF9B5951}" type="slidenum">
              <a:rPr lang="zh-CN" altLang="en-US"/>
              <a:pPr/>
              <a:t>92</a:t>
            </a:fld>
            <a:endParaRPr lang="en-US" altLang="zh-CN"/>
          </a:p>
        </p:txBody>
      </p:sp>
      <p:graphicFrame>
        <p:nvGraphicFramePr>
          <p:cNvPr id="1190150" name="Group 262"/>
          <p:cNvGraphicFramePr>
            <a:graphicFrameLocks noGrp="1"/>
          </p:cNvGraphicFramePr>
          <p:nvPr/>
        </p:nvGraphicFramePr>
        <p:xfrm>
          <a:off x="34925" y="260350"/>
          <a:ext cx="6769100" cy="6425184"/>
        </p:xfrm>
        <a:graphic>
          <a:graphicData uri="http://schemas.openxmlformats.org/drawingml/2006/table">
            <a:tbl>
              <a:tblPr/>
              <a:tblGrid>
                <a:gridCol w="2012950">
                  <a:extLst>
                    <a:ext uri="{9D8B030D-6E8A-4147-A177-3AD203B41FA5}">
                      <a16:colId xmlns:a16="http://schemas.microsoft.com/office/drawing/2014/main" val="20000"/>
                    </a:ext>
                  </a:extLst>
                </a:gridCol>
                <a:gridCol w="2811463">
                  <a:extLst>
                    <a:ext uri="{9D8B030D-6E8A-4147-A177-3AD203B41FA5}">
                      <a16:colId xmlns:a16="http://schemas.microsoft.com/office/drawing/2014/main" val="20001"/>
                    </a:ext>
                  </a:extLst>
                </a:gridCol>
                <a:gridCol w="1944687">
                  <a:extLst>
                    <a:ext uri="{9D8B030D-6E8A-4147-A177-3AD203B41FA5}">
                      <a16:colId xmlns:a16="http://schemas.microsoft.com/office/drawing/2014/main" val="20002"/>
                    </a:ext>
                  </a:extLst>
                </a:gridCol>
              </a:tblGrid>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启动地址</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Fetch:</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获取指令</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Operand or Execute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取指微子程序</a:t>
                      </a:r>
                    </a:p>
                  </a:txBody>
                  <a:tcPr anchor="ct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Interrupt:</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中断响应处理</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Fetch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中断处理微子程序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其他微子程序段</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Operand:</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获取操作数</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Execute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取操作数微子程序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Execute:</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Opcode Routine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执行微子程序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MOV</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MOV</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MOV</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ADD</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ADD</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SUB</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SUB</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其他指令微程序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CALL</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CALL</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CALL</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190134" name="AutoShape 246"/>
          <p:cNvSpPr>
            <a:spLocks/>
          </p:cNvSpPr>
          <p:nvPr/>
        </p:nvSpPr>
        <p:spPr bwMode="auto">
          <a:xfrm>
            <a:off x="2228850" y="35242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5" name="AutoShape 247"/>
          <p:cNvSpPr>
            <a:spLocks/>
          </p:cNvSpPr>
          <p:nvPr/>
        </p:nvSpPr>
        <p:spPr bwMode="auto">
          <a:xfrm>
            <a:off x="2235200" y="11334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6" name="AutoShape 248"/>
          <p:cNvSpPr>
            <a:spLocks/>
          </p:cNvSpPr>
          <p:nvPr/>
        </p:nvSpPr>
        <p:spPr bwMode="auto">
          <a:xfrm>
            <a:off x="2228850" y="224472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7" name="AutoShape 249"/>
          <p:cNvSpPr>
            <a:spLocks/>
          </p:cNvSpPr>
          <p:nvPr/>
        </p:nvSpPr>
        <p:spPr bwMode="auto">
          <a:xfrm>
            <a:off x="2222500" y="334962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8" name="AutoShape 250"/>
          <p:cNvSpPr>
            <a:spLocks/>
          </p:cNvSpPr>
          <p:nvPr/>
        </p:nvSpPr>
        <p:spPr bwMode="auto">
          <a:xfrm>
            <a:off x="2228850" y="41306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9" name="AutoShape 251"/>
          <p:cNvSpPr>
            <a:spLocks/>
          </p:cNvSpPr>
          <p:nvPr/>
        </p:nvSpPr>
        <p:spPr bwMode="auto">
          <a:xfrm>
            <a:off x="2228850" y="49053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40" name="AutoShape 252"/>
          <p:cNvSpPr>
            <a:spLocks/>
          </p:cNvSpPr>
          <p:nvPr/>
        </p:nvSpPr>
        <p:spPr bwMode="auto">
          <a:xfrm>
            <a:off x="2222500" y="60102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41" name="AutoShape 253"/>
          <p:cNvSpPr>
            <a:spLocks/>
          </p:cNvSpPr>
          <p:nvPr/>
        </p:nvSpPr>
        <p:spPr bwMode="auto">
          <a:xfrm>
            <a:off x="4938713" y="28892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2" name="AutoShape 254"/>
          <p:cNvSpPr>
            <a:spLocks/>
          </p:cNvSpPr>
          <p:nvPr/>
        </p:nvSpPr>
        <p:spPr bwMode="auto">
          <a:xfrm>
            <a:off x="4938713" y="10699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3" name="AutoShape 255"/>
          <p:cNvSpPr>
            <a:spLocks/>
          </p:cNvSpPr>
          <p:nvPr/>
        </p:nvSpPr>
        <p:spPr bwMode="auto">
          <a:xfrm>
            <a:off x="4932363" y="218122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4" name="AutoShape 256"/>
          <p:cNvSpPr>
            <a:spLocks/>
          </p:cNvSpPr>
          <p:nvPr/>
        </p:nvSpPr>
        <p:spPr bwMode="auto">
          <a:xfrm>
            <a:off x="4932363" y="32797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5" name="AutoShape 257"/>
          <p:cNvSpPr>
            <a:spLocks/>
          </p:cNvSpPr>
          <p:nvPr/>
        </p:nvSpPr>
        <p:spPr bwMode="auto">
          <a:xfrm>
            <a:off x="4938713" y="40671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6" name="AutoShape 258"/>
          <p:cNvSpPr>
            <a:spLocks/>
          </p:cNvSpPr>
          <p:nvPr/>
        </p:nvSpPr>
        <p:spPr bwMode="auto">
          <a:xfrm>
            <a:off x="4945063" y="48545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7" name="AutoShape 259"/>
          <p:cNvSpPr>
            <a:spLocks/>
          </p:cNvSpPr>
          <p:nvPr/>
        </p:nvSpPr>
        <p:spPr bwMode="auto">
          <a:xfrm>
            <a:off x="4932363" y="59467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51" name="Text Box 263"/>
          <p:cNvSpPr txBox="1">
            <a:spLocks noChangeArrowheads="1"/>
          </p:cNvSpPr>
          <p:nvPr/>
        </p:nvSpPr>
        <p:spPr bwMode="auto">
          <a:xfrm>
            <a:off x="6732588" y="490538"/>
            <a:ext cx="2305050" cy="5891212"/>
          </a:xfrm>
          <a:prstGeom prst="rect">
            <a:avLst/>
          </a:prstGeom>
          <a:solidFill>
            <a:srgbClr val="CCFFCC"/>
          </a:solidFill>
          <a:ln w="28575" algn="ctr">
            <a:solidFill>
              <a:srgbClr val="FF6600"/>
            </a:solidFill>
            <a:miter lim="800000"/>
            <a:headEnd/>
            <a:tailEnd/>
          </a:ln>
          <a:effectLst>
            <a:outerShdw dist="71842" dir="2700000" algn="ctr" rotWithShape="0">
              <a:schemeClr val="bg2">
                <a:alpha val="50000"/>
              </a:schemeClr>
            </a:outerShdw>
          </a:effectLst>
        </p:spPr>
        <p:txBody>
          <a:bodyPr>
            <a:spAutoFit/>
          </a:bodyPr>
          <a:lstStyle/>
          <a:p>
            <a:pPr algn="l">
              <a:spcBef>
                <a:spcPct val="50000"/>
              </a:spcBef>
            </a:pPr>
            <a:r>
              <a:rPr lang="en-US" altLang="zh-CN" sz="1800">
                <a:solidFill>
                  <a:srgbClr val="FF0000"/>
                </a:solidFill>
              </a:rPr>
              <a:t>Jump to Operand or Execute</a:t>
            </a:r>
            <a:r>
              <a:rPr lang="zh-CN" altLang="en-US" sz="1800">
                <a:solidFill>
                  <a:schemeClr val="bg2"/>
                </a:solidFill>
              </a:rPr>
              <a:t>：有操作数时跳转到取操作数微子程序，无操作数时跳转到执行微子程序</a:t>
            </a:r>
          </a:p>
          <a:p>
            <a:pPr algn="l">
              <a:spcBef>
                <a:spcPct val="50000"/>
              </a:spcBef>
            </a:pPr>
            <a:r>
              <a:rPr lang="en-US" altLang="zh-CN" sz="1800">
                <a:solidFill>
                  <a:srgbClr val="FF0000"/>
                </a:solidFill>
              </a:rPr>
              <a:t>Jump to Fetch</a:t>
            </a:r>
            <a:r>
              <a:rPr lang="zh-CN" altLang="en-US" sz="1800">
                <a:solidFill>
                  <a:schemeClr val="bg2"/>
                </a:solidFill>
              </a:rPr>
              <a:t>：跳转到取指令微子程序</a:t>
            </a:r>
          </a:p>
          <a:p>
            <a:pPr algn="l">
              <a:spcBef>
                <a:spcPct val="50000"/>
              </a:spcBef>
            </a:pPr>
            <a:r>
              <a:rPr lang="en-US" altLang="zh-CN" sz="1800">
                <a:solidFill>
                  <a:srgbClr val="FF0000"/>
                </a:solidFill>
              </a:rPr>
              <a:t>Jump to Execute</a:t>
            </a:r>
            <a:r>
              <a:rPr lang="zh-CN" altLang="en-US" sz="1800">
                <a:solidFill>
                  <a:schemeClr val="bg2"/>
                </a:solidFill>
              </a:rPr>
              <a:t>：跳转到执行微子程序</a:t>
            </a:r>
          </a:p>
          <a:p>
            <a:pPr algn="l">
              <a:spcBef>
                <a:spcPct val="50000"/>
              </a:spcBef>
            </a:pPr>
            <a:r>
              <a:rPr lang="en-US" altLang="zh-CN" sz="1800">
                <a:solidFill>
                  <a:srgbClr val="FF0000"/>
                </a:solidFill>
              </a:rPr>
              <a:t>Jump to Opcode Routine</a:t>
            </a:r>
            <a:r>
              <a:rPr lang="zh-CN" altLang="en-US" sz="1800">
                <a:solidFill>
                  <a:schemeClr val="bg2"/>
                </a:solidFill>
              </a:rPr>
              <a:t>：依据指令操作码跳转到相应指令微程序首地址</a:t>
            </a:r>
          </a:p>
          <a:p>
            <a:pPr algn="l">
              <a:spcBef>
                <a:spcPct val="50000"/>
              </a:spcBef>
            </a:pPr>
            <a:r>
              <a:rPr lang="en-US" altLang="zh-CN" sz="1800">
                <a:solidFill>
                  <a:srgbClr val="FF0000"/>
                </a:solidFill>
              </a:rPr>
              <a:t>Jump to Fetch or Interrupt</a:t>
            </a:r>
            <a:r>
              <a:rPr lang="zh-CN" altLang="en-US" sz="1800">
                <a:solidFill>
                  <a:schemeClr val="bg2"/>
                </a:solidFill>
              </a:rPr>
              <a:t>：无中断请求时跳转到取指令微子程序，有中断请求时跳转到中断处理子程序</a:t>
            </a:r>
          </a:p>
        </p:txBody>
      </p:sp>
      <p:sp>
        <p:nvSpPr>
          <p:cNvPr id="1190152" name="Rectangle 264"/>
          <p:cNvSpPr>
            <a:spLocks noChangeArrowheads="1"/>
          </p:cNvSpPr>
          <p:nvPr/>
        </p:nvSpPr>
        <p:spPr bwMode="auto">
          <a:xfrm>
            <a:off x="5003800" y="44450"/>
            <a:ext cx="3438525" cy="396875"/>
          </a:xfrm>
          <a:prstGeom prst="rect">
            <a:avLst/>
          </a:prstGeom>
          <a:noFill/>
          <a:ln w="28575" algn="ctr">
            <a:noFill/>
            <a:miter lim="800000"/>
            <a:headEnd/>
            <a:tailEnd/>
          </a:ln>
          <a:effectLst/>
        </p:spPr>
        <p:txBody>
          <a:bodyPr wrap="none" anchor="ctr">
            <a:spAutoFit/>
          </a:bodyPr>
          <a:lstStyle/>
          <a:p>
            <a:pPr algn="l"/>
            <a:r>
              <a:rPr kumimoji="1" lang="zh-CN" altLang="en-US" sz="2000">
                <a:solidFill>
                  <a:srgbClr val="CC0000"/>
                </a:solidFill>
                <a:ea typeface="楷体_GB2312" pitchFamily="49" charset="-122"/>
              </a:rPr>
              <a:t>图</a:t>
            </a:r>
            <a:r>
              <a:rPr kumimoji="1" lang="en-US" altLang="zh-CN" sz="2000">
                <a:solidFill>
                  <a:srgbClr val="CC0000"/>
                </a:solidFill>
                <a:ea typeface="楷体_GB2312" pitchFamily="49" charset="-122"/>
              </a:rPr>
              <a:t>6.20  </a:t>
            </a:r>
            <a:r>
              <a:rPr kumimoji="1" lang="zh-CN" altLang="en-US" sz="2000">
                <a:solidFill>
                  <a:srgbClr val="CC0000"/>
                </a:solidFill>
                <a:ea typeface="楷体_GB2312" pitchFamily="49" charset="-122"/>
              </a:rPr>
              <a:t>控制存储器组织结构</a:t>
            </a:r>
            <a:r>
              <a:rPr kumimoji="1" lang="en-US" altLang="zh-CN" sz="2000">
                <a:solidFill>
                  <a:srgbClr val="CC0000"/>
                </a:solidFill>
                <a:ea typeface="楷体_GB2312" pitchFamily="49" charset="-122"/>
              </a:rPr>
              <a:t>2</a:t>
            </a:r>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p:cNvSpPr>
            <a:spLocks noGrp="1"/>
          </p:cNvSpPr>
          <p:nvPr>
            <p:ph type="sldNum" sz="quarter" idx="11"/>
          </p:nvPr>
        </p:nvSpPr>
        <p:spPr/>
        <p:txBody>
          <a:bodyPr/>
          <a:lstStyle/>
          <a:p>
            <a:fld id="{A5E888A6-F6C0-4D02-BF2B-8B3299EE7161}" type="slidenum">
              <a:rPr lang="zh-CN" altLang="en-US"/>
              <a:pPr/>
              <a:t>93</a:t>
            </a:fld>
            <a:endParaRPr lang="en-US" altLang="zh-CN"/>
          </a:p>
        </p:txBody>
      </p:sp>
      <p:sp>
        <p:nvSpPr>
          <p:cNvPr id="1193986" name="Rectangle 2"/>
          <p:cNvSpPr>
            <a:spLocks noGrp="1" noChangeArrowheads="1"/>
          </p:cNvSpPr>
          <p:nvPr>
            <p:ph type="title"/>
          </p:nvPr>
        </p:nvSpPr>
        <p:spPr/>
        <p:txBody>
          <a:bodyPr/>
          <a:lstStyle/>
          <a:p>
            <a:r>
              <a:rPr lang="en-US" altLang="zh-CN"/>
              <a:t>6.3.3 </a:t>
            </a:r>
            <a:r>
              <a:rPr lang="zh-CN" altLang="en-US" b="0">
                <a:solidFill>
                  <a:srgbClr val="CC0000"/>
                </a:solidFill>
              </a:rPr>
              <a:t>微程序</a:t>
            </a:r>
            <a:r>
              <a:rPr lang="zh-CN" altLang="en-US" b="0"/>
              <a:t>设计         </a:t>
            </a:r>
            <a:r>
              <a:rPr lang="en-US" altLang="zh-CN" sz="2800">
                <a:solidFill>
                  <a:srgbClr val="006600"/>
                </a:solidFill>
                <a:ea typeface="黑体" pitchFamily="2" charset="-122"/>
              </a:rPr>
              <a:t>2. </a:t>
            </a:r>
            <a:r>
              <a:rPr lang="zh-CN" altLang="en-US" sz="2800">
                <a:solidFill>
                  <a:srgbClr val="006600"/>
                </a:solidFill>
                <a:ea typeface="黑体" pitchFamily="2" charset="-122"/>
              </a:rPr>
              <a:t>编写微程序</a:t>
            </a:r>
            <a:endParaRPr lang="en-US" altLang="zh-CN" sz="2800">
              <a:solidFill>
                <a:srgbClr val="006600"/>
              </a:solidFill>
              <a:ea typeface="黑体" pitchFamily="2" charset="-122"/>
            </a:endParaRPr>
          </a:p>
        </p:txBody>
      </p:sp>
      <p:sp>
        <p:nvSpPr>
          <p:cNvPr id="1193987" name="Rectangle 3"/>
          <p:cNvSpPr>
            <a:spLocks noGrp="1" noChangeArrowheads="1"/>
          </p:cNvSpPr>
          <p:nvPr>
            <p:ph type="body" idx="1"/>
          </p:nvPr>
        </p:nvSpPr>
        <p:spPr>
          <a:xfrm>
            <a:off x="250825" y="549275"/>
            <a:ext cx="8785225" cy="2808288"/>
          </a:xfrm>
        </p:spPr>
        <p:txBody>
          <a:bodyPr/>
          <a:lstStyle/>
          <a:p>
            <a:pPr marL="355600" indent="-355600"/>
            <a:r>
              <a:rPr lang="zh-CN" altLang="en-US"/>
              <a:t>编写微程序要做两件事：</a:t>
            </a:r>
          </a:p>
          <a:p>
            <a:pPr marL="812800" lvl="1" indent="-277813">
              <a:buSzTx/>
              <a:buFont typeface="Wingdings" pitchFamily="2" charset="2"/>
              <a:buAutoNum type="arabicPeriod"/>
            </a:pPr>
            <a:r>
              <a:rPr lang="zh-CN" altLang="en-US" sz="2400"/>
              <a:t>按照设计好的微指令格式，将指令微操作（微命令）序列按每节拍一条微指令写出每条</a:t>
            </a:r>
            <a:r>
              <a:rPr lang="zh-CN" altLang="en-US" sz="2400">
                <a:solidFill>
                  <a:srgbClr val="FF0066"/>
                </a:solidFill>
              </a:rPr>
              <a:t>微指令</a:t>
            </a:r>
            <a:r>
              <a:rPr lang="zh-CN" altLang="en-US" sz="2400"/>
              <a:t>的具体</a:t>
            </a:r>
            <a:r>
              <a:rPr lang="zh-CN" altLang="en-US" sz="2400">
                <a:solidFill>
                  <a:srgbClr val="FF0066"/>
                </a:solidFill>
              </a:rPr>
              <a:t>编码</a:t>
            </a:r>
            <a:r>
              <a:rPr lang="zh-CN" altLang="en-US" sz="2400"/>
              <a:t>；</a:t>
            </a:r>
          </a:p>
          <a:p>
            <a:pPr marL="812800" lvl="1" indent="-277813">
              <a:buSzTx/>
              <a:buFont typeface="Wingdings" pitchFamily="2" charset="2"/>
              <a:buAutoNum type="arabicPeriod"/>
            </a:pPr>
            <a:r>
              <a:rPr lang="zh-CN" altLang="en-US" sz="2400"/>
              <a:t>按照选定的微程序结构，将微指令组织成</a:t>
            </a:r>
            <a:r>
              <a:rPr lang="zh-CN" altLang="en-US" sz="2400">
                <a:solidFill>
                  <a:srgbClr val="FF0066"/>
                </a:solidFill>
              </a:rPr>
              <a:t>微程序</a:t>
            </a:r>
            <a:r>
              <a:rPr lang="zh-CN" altLang="en-US" sz="2400"/>
              <a:t>或</a:t>
            </a:r>
            <a:r>
              <a:rPr lang="zh-CN" altLang="en-US" sz="2400">
                <a:solidFill>
                  <a:srgbClr val="FF0066"/>
                </a:solidFill>
              </a:rPr>
              <a:t>微子程序</a:t>
            </a:r>
            <a:r>
              <a:rPr lang="zh-CN" altLang="en-US" sz="2400"/>
              <a:t>。</a:t>
            </a:r>
          </a:p>
          <a:p>
            <a:pPr marL="355600" indent="-355600"/>
            <a:r>
              <a:rPr lang="zh-CN" altLang="en-US"/>
              <a:t>微指令格式：</a:t>
            </a:r>
          </a:p>
        </p:txBody>
      </p:sp>
      <p:graphicFrame>
        <p:nvGraphicFramePr>
          <p:cNvPr id="1194214" name="Group 230"/>
          <p:cNvGraphicFramePr>
            <a:graphicFrameLocks noGrp="1"/>
          </p:cNvGraphicFramePr>
          <p:nvPr/>
        </p:nvGraphicFramePr>
        <p:xfrm>
          <a:off x="395288" y="3719513"/>
          <a:ext cx="8208962" cy="2743200"/>
        </p:xfrm>
        <a:graphic>
          <a:graphicData uri="http://schemas.openxmlformats.org/drawingml/2006/table">
            <a:tbl>
              <a:tblPr/>
              <a:tblGrid>
                <a:gridCol w="2232025">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gridCol w="2519362">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微程序首地址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指令操作码</a:t>
                      </a:r>
                      <a:r>
                        <a:rPr kumimoji="1" lang="en-US" altLang="zh-CN" sz="2400" b="1" i="0" u="none" strike="noStrike" cap="none" normalizeH="0" baseline="0" smtClean="0">
                          <a:ln>
                            <a:noFill/>
                          </a:ln>
                          <a:solidFill>
                            <a:schemeClr val="tx1"/>
                          </a:solidFill>
                          <a:effectLst/>
                          <a:latin typeface="宋体" pitchFamily="2" charset="-122"/>
                          <a:ea typeface="楷体_GB2312" pitchFamily="49" charset="-122"/>
                          <a:cs typeface="Arial"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Arial" charset="0"/>
                        </a:rPr>
                        <a:t>4</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指令寻址方式</a:t>
                      </a:r>
                      <a:r>
                        <a:rPr kumimoji="1" lang="en-US" altLang="zh-CN" sz="2400" b="1" i="0" u="none" strike="noStrike" cap="none" normalizeH="0" baseline="0" smtClean="0">
                          <a:ln>
                            <a:noFill/>
                          </a:ln>
                          <a:solidFill>
                            <a:schemeClr val="tx1"/>
                          </a:solidFill>
                          <a:effectLst/>
                          <a:latin typeface="宋体" pitchFamily="2" charset="-122"/>
                          <a:ea typeface="楷体_GB2312" pitchFamily="49" charset="-122"/>
                          <a:cs typeface="Arial"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Arial" charset="0"/>
                        </a:rPr>
                        <a:t>4</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JA</a:t>
                      </a:r>
                      <a:r>
                        <a:rPr kumimoji="1" lang="en-US" altLang="zh-CN" sz="2400" b="1" i="0" u="none" strike="noStrike" cap="none" normalizeH="0" baseline="0" smtClean="0">
                          <a:ln>
                            <a:noFill/>
                          </a:ln>
                          <a:solidFill>
                            <a:schemeClr val="tx1"/>
                          </a:solidFill>
                          <a:effectLst/>
                          <a:latin typeface="宋体" pitchFamily="2" charset="-122"/>
                          <a:ea typeface="楷体_GB2312" pitchFamily="49" charset="-122"/>
                          <a:cs typeface="Arial"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Arial" charset="0"/>
                        </a:rPr>
                        <a:t>4</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控存启动地址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MOV R0, 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 R1, R0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 R0, </a:t>
                      </a:r>
                      <a:r>
                        <a:rPr kumimoji="1" lang="en-US" altLang="zh-CN" sz="2400" b="1" i="0" u="none" strike="noStrike" cap="none" normalizeH="0" baseline="0" smtClean="0">
                          <a:ln>
                            <a:noFill/>
                          </a:ln>
                          <a:solidFill>
                            <a:schemeClr val="tx1"/>
                          </a:solidFill>
                          <a:effectLst/>
                          <a:latin typeface="宋体" pitchFamily="2" charset="-122"/>
                          <a:ea typeface="楷体_GB2312" pitchFamily="49" charset="-122"/>
                          <a:cs typeface="Times New Roman" pitchFamily="18" charset="0"/>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X</a:t>
                      </a:r>
                      <a:r>
                        <a:rPr kumimoji="1"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94215" name="Rectangle 231"/>
          <p:cNvSpPr>
            <a:spLocks noChangeArrowheads="1"/>
          </p:cNvSpPr>
          <p:nvPr/>
        </p:nvSpPr>
        <p:spPr bwMode="auto">
          <a:xfrm>
            <a:off x="2627313" y="3284538"/>
            <a:ext cx="3857625" cy="457200"/>
          </a:xfrm>
          <a:prstGeom prst="rect">
            <a:avLst/>
          </a:prstGeom>
          <a:noFill/>
          <a:ln w="28575" algn="ctr">
            <a:noFill/>
            <a:miter lim="800000"/>
            <a:headEnd/>
            <a:tailEnd/>
          </a:ln>
          <a:effectLst/>
        </p:spPr>
        <p:txBody>
          <a:bodyPr wrap="none" anchor="ctr">
            <a:spAutoFit/>
          </a:bodyPr>
          <a:lstStyle/>
          <a:p>
            <a:pPr algn="l"/>
            <a:r>
              <a:rPr kumimoji="1" lang="zh-CN" altLang="en-US">
                <a:solidFill>
                  <a:srgbClr val="0000FF"/>
                </a:solidFill>
                <a:ea typeface="楷体_GB2312" pitchFamily="49" charset="-122"/>
              </a:rPr>
              <a:t>表</a:t>
            </a:r>
            <a:r>
              <a:rPr kumimoji="1" lang="en-US" altLang="zh-CN">
                <a:solidFill>
                  <a:srgbClr val="0000FF"/>
                </a:solidFill>
                <a:ea typeface="楷体_GB2312" pitchFamily="49" charset="-122"/>
              </a:rPr>
              <a:t>6.4  </a:t>
            </a:r>
            <a:r>
              <a:rPr kumimoji="1" lang="zh-CN" altLang="en-US">
                <a:solidFill>
                  <a:srgbClr val="0000FF"/>
                </a:solidFill>
                <a:ea typeface="楷体_GB2312" pitchFamily="49" charset="-122"/>
              </a:rPr>
              <a:t>微程序首地址的生成 </a:t>
            </a:r>
          </a:p>
        </p:txBody>
      </p:sp>
      <p:graphicFrame>
        <p:nvGraphicFramePr>
          <p:cNvPr id="1194282" name="Group 298"/>
          <p:cNvGraphicFramePr>
            <a:graphicFrameLocks noGrp="1"/>
          </p:cNvGraphicFramePr>
          <p:nvPr/>
        </p:nvGraphicFramePr>
        <p:xfrm>
          <a:off x="2843213" y="2349500"/>
          <a:ext cx="5761037" cy="792480"/>
        </p:xfrm>
        <a:graphic>
          <a:graphicData uri="http://schemas.openxmlformats.org/drawingml/2006/table">
            <a:tbl>
              <a:tblPr/>
              <a:tblGrid>
                <a:gridCol w="1144587">
                  <a:extLst>
                    <a:ext uri="{9D8B030D-6E8A-4147-A177-3AD203B41FA5}">
                      <a16:colId xmlns:a16="http://schemas.microsoft.com/office/drawing/2014/main" val="20000"/>
                    </a:ext>
                  </a:extLst>
                </a:gridCol>
                <a:gridCol w="1157288">
                  <a:extLst>
                    <a:ext uri="{9D8B030D-6E8A-4147-A177-3AD203B41FA5}">
                      <a16:colId xmlns:a16="http://schemas.microsoft.com/office/drawing/2014/main" val="20001"/>
                    </a:ext>
                  </a:extLst>
                </a:gridCol>
                <a:gridCol w="1149350">
                  <a:extLst>
                    <a:ext uri="{9D8B030D-6E8A-4147-A177-3AD203B41FA5}">
                      <a16:colId xmlns:a16="http://schemas.microsoft.com/office/drawing/2014/main" val="20002"/>
                    </a:ext>
                  </a:extLst>
                </a:gridCol>
                <a:gridCol w="1150937">
                  <a:extLst>
                    <a:ext uri="{9D8B030D-6E8A-4147-A177-3AD203B41FA5}">
                      <a16:colId xmlns:a16="http://schemas.microsoft.com/office/drawing/2014/main" val="20003"/>
                    </a:ext>
                  </a:extLst>
                </a:gridCol>
                <a:gridCol w="1158875">
                  <a:extLst>
                    <a:ext uri="{9D8B030D-6E8A-4147-A177-3AD203B41FA5}">
                      <a16:colId xmlns:a16="http://schemas.microsoft.com/office/drawing/2014/main" val="20004"/>
                    </a:ext>
                  </a:extLst>
                </a:gridCol>
              </a:tblGrid>
              <a:tr h="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控  制  域</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地址域</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字段</a:t>
                      </a: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1194283" name="AutoShape 299">
            <a:hlinkClick r:id="" action="ppaction://hlinkshowjump?jump=lastslideviewed" highlightClick="1"/>
          </p:cNvPr>
          <p:cNvSpPr>
            <a:spLocks noChangeArrowheads="1"/>
          </p:cNvSpPr>
          <p:nvPr/>
        </p:nvSpPr>
        <p:spPr bwMode="auto">
          <a:xfrm>
            <a:off x="8459788" y="261938"/>
            <a:ext cx="504825" cy="503237"/>
          </a:xfrm>
          <a:prstGeom prst="actionButtonReturn">
            <a:avLst/>
          </a:prstGeom>
          <a:solidFill>
            <a:srgbClr val="9999FF"/>
          </a:solidFill>
          <a:ln w="28575">
            <a:noFill/>
            <a:miter lim="800000"/>
            <a:headEnd/>
            <a:tailEnd/>
          </a:ln>
          <a:effectLst/>
        </p:spPr>
        <p:txBody>
          <a:bodyPr wrap="none" anchor="ctr"/>
          <a:lstStyle/>
          <a:p>
            <a:endParaRPr lang="zh-CN" altLang="en-US"/>
          </a:p>
        </p:txBody>
      </p:sp>
      <p:sp>
        <p:nvSpPr>
          <p:cNvPr id="9" name="AutoShape 431">
            <a:hlinkClick r:id="rId2" action="ppaction://hlinksldjump" highlightClick="1"/>
          </p:cNvPr>
          <p:cNvSpPr>
            <a:spLocks noChangeArrowheads="1"/>
          </p:cNvSpPr>
          <p:nvPr/>
        </p:nvSpPr>
        <p:spPr bwMode="auto">
          <a:xfrm>
            <a:off x="8028384" y="3212976"/>
            <a:ext cx="936104" cy="432048"/>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表</a:t>
            </a:r>
            <a:r>
              <a:rPr lang="en-US" altLang="zh-CN">
                <a:solidFill>
                  <a:schemeClr val="bg2"/>
                </a:solidFill>
                <a:ea typeface="楷体_GB2312" pitchFamily="49" charset="-122"/>
              </a:rPr>
              <a:t>6.2</a:t>
            </a: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p:cNvSpPr>
            <a:spLocks noGrp="1"/>
          </p:cNvSpPr>
          <p:nvPr>
            <p:ph type="sldNum" sz="quarter" idx="11"/>
          </p:nvPr>
        </p:nvSpPr>
        <p:spPr/>
        <p:txBody>
          <a:bodyPr/>
          <a:lstStyle/>
          <a:p>
            <a:fld id="{DCAD0BBD-38B7-42C7-8943-0DCD852B5648}" type="slidenum">
              <a:rPr lang="zh-CN" altLang="en-US"/>
              <a:pPr/>
              <a:t>94</a:t>
            </a:fld>
            <a:endParaRPr lang="en-US" altLang="zh-CN"/>
          </a:p>
        </p:txBody>
      </p:sp>
      <p:graphicFrame>
        <p:nvGraphicFramePr>
          <p:cNvPr id="1195433" name="Group 425"/>
          <p:cNvGraphicFramePr>
            <a:graphicFrameLocks noGrp="1"/>
          </p:cNvGraphicFramePr>
          <p:nvPr/>
        </p:nvGraphicFramePr>
        <p:xfrm>
          <a:off x="179958" y="1916832"/>
          <a:ext cx="8784530" cy="4511040"/>
        </p:xfrm>
        <a:graphic>
          <a:graphicData uri="http://schemas.openxmlformats.org/drawingml/2006/table">
            <a:tbl>
              <a:tblPr/>
              <a:tblGrid>
                <a:gridCol w="6985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01663">
                  <a:extLst>
                    <a:ext uri="{9D8B030D-6E8A-4147-A177-3AD203B41FA5}">
                      <a16:colId xmlns:a16="http://schemas.microsoft.com/office/drawing/2014/main" val="20002"/>
                    </a:ext>
                  </a:extLst>
                </a:gridCol>
                <a:gridCol w="601662">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322262">
                  <a:extLst>
                    <a:ext uri="{9D8B030D-6E8A-4147-A177-3AD203B41FA5}">
                      <a16:colId xmlns:a16="http://schemas.microsoft.com/office/drawing/2014/main" val="20006"/>
                    </a:ext>
                  </a:extLst>
                </a:gridCol>
                <a:gridCol w="454025">
                  <a:extLst>
                    <a:ext uri="{9D8B030D-6E8A-4147-A177-3AD203B41FA5}">
                      <a16:colId xmlns:a16="http://schemas.microsoft.com/office/drawing/2014/main" val="20007"/>
                    </a:ext>
                  </a:extLst>
                </a:gridCol>
                <a:gridCol w="1955800">
                  <a:extLst>
                    <a:ext uri="{9D8B030D-6E8A-4147-A177-3AD203B41FA5}">
                      <a16:colId xmlns:a16="http://schemas.microsoft.com/office/drawing/2014/main" val="20008"/>
                    </a:ext>
                  </a:extLst>
                </a:gridCol>
                <a:gridCol w="2364680">
                  <a:extLst>
                    <a:ext uri="{9D8B030D-6E8A-4147-A177-3AD203B41FA5}">
                      <a16:colId xmlns:a16="http://schemas.microsoft.com/office/drawing/2014/main" val="20009"/>
                    </a:ext>
                  </a:extLst>
                </a:gridCol>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微程序名</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微指令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取指</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002H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PC+I, IR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PC+1</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911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MOV</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160H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161H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162H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163H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164H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165H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0" smtClean="0">
                          <a:ln>
                            <a:noFill/>
                          </a:ln>
                          <a:solidFill>
                            <a:schemeClr val="tx1"/>
                          </a:solidFill>
                          <a:effectLst/>
                          <a:latin typeface="宋体" pitchFamily="2" charset="-122"/>
                          <a:ea typeface="楷体_GB2312" pitchFamily="49" charset="-122"/>
                          <a:cs typeface="Times New Roman" pitchFamily="18" charset="0"/>
                        </a:rPr>
                        <a:t>(</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地址字段</a:t>
                      </a:r>
                      <a:r>
                        <a:rPr kumimoji="1"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Memory[AR]</a:t>
                      </a: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R0</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DR</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AR</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PC</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DR</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Memory[AR]</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PC</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PC+I, IR</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PC+1</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911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210H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211H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212H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213H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214H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215H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s-E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s-E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R1+Y</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s-E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s-E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Memory[AR]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PC+I, IR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ADD</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R1</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PC+1</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1195434" name="Rectangle 426"/>
          <p:cNvSpPr>
            <a:spLocks noChangeArrowheads="1"/>
          </p:cNvSpPr>
          <p:nvPr/>
        </p:nvSpPr>
        <p:spPr bwMode="auto">
          <a:xfrm>
            <a:off x="3203575" y="1412875"/>
            <a:ext cx="2938463" cy="457200"/>
          </a:xfrm>
          <a:prstGeom prst="rect">
            <a:avLst/>
          </a:prstGeom>
          <a:noFill/>
          <a:ln w="28575" algn="ctr">
            <a:noFill/>
            <a:miter lim="800000"/>
            <a:headEnd/>
            <a:tailEnd/>
          </a:ln>
          <a:effectLst/>
        </p:spPr>
        <p:txBody>
          <a:bodyPr wrap="none" anchor="ctr">
            <a:spAutoFit/>
          </a:bodyPr>
          <a:lstStyle/>
          <a:p>
            <a:pPr algn="l"/>
            <a:r>
              <a:rPr kumimoji="1" lang="zh-CN" altLang="en-US">
                <a:solidFill>
                  <a:srgbClr val="0000FF"/>
                </a:solidFill>
                <a:ea typeface="楷体_GB2312" pitchFamily="49" charset="-122"/>
              </a:rPr>
              <a:t>表</a:t>
            </a:r>
            <a:r>
              <a:rPr kumimoji="1" lang="en-US" altLang="zh-CN">
                <a:solidFill>
                  <a:srgbClr val="0000FF"/>
                </a:solidFill>
                <a:ea typeface="楷体_GB2312" pitchFamily="49" charset="-122"/>
              </a:rPr>
              <a:t>6.5  </a:t>
            </a:r>
            <a:r>
              <a:rPr kumimoji="1" lang="zh-CN" altLang="en-US">
                <a:solidFill>
                  <a:srgbClr val="0000FF"/>
                </a:solidFill>
                <a:ea typeface="楷体_GB2312" pitchFamily="49" charset="-122"/>
              </a:rPr>
              <a:t>微程序段示例 </a:t>
            </a:r>
          </a:p>
        </p:txBody>
      </p:sp>
      <p:sp>
        <p:nvSpPr>
          <p:cNvPr id="1195436" name="Rectangle 428"/>
          <p:cNvSpPr>
            <a:spLocks noGrp="1" noChangeArrowheads="1"/>
          </p:cNvSpPr>
          <p:nvPr>
            <p:ph type="title"/>
          </p:nvPr>
        </p:nvSpPr>
        <p:spPr>
          <a:noFill/>
          <a:ln/>
        </p:spPr>
        <p:txBody>
          <a:bodyPr/>
          <a:lstStyle/>
          <a:p>
            <a:r>
              <a:rPr lang="en-US" altLang="zh-CN"/>
              <a:t>6.3.3 </a:t>
            </a:r>
            <a:r>
              <a:rPr lang="zh-CN" altLang="en-US" b="0">
                <a:solidFill>
                  <a:srgbClr val="CC0000"/>
                </a:solidFill>
              </a:rPr>
              <a:t>微程序</a:t>
            </a:r>
            <a:r>
              <a:rPr lang="zh-CN" altLang="en-US" b="0"/>
              <a:t>设计         </a:t>
            </a:r>
            <a:r>
              <a:rPr lang="en-US" altLang="zh-CN" sz="2800">
                <a:solidFill>
                  <a:srgbClr val="006600"/>
                </a:solidFill>
                <a:ea typeface="黑体" pitchFamily="2" charset="-122"/>
              </a:rPr>
              <a:t>2. </a:t>
            </a:r>
            <a:r>
              <a:rPr lang="zh-CN" altLang="en-US" sz="2800">
                <a:solidFill>
                  <a:srgbClr val="006600"/>
                </a:solidFill>
                <a:ea typeface="黑体" pitchFamily="2" charset="-122"/>
              </a:rPr>
              <a:t>编写微程序</a:t>
            </a:r>
            <a:endParaRPr lang="en-US" altLang="zh-CN" sz="2800">
              <a:solidFill>
                <a:srgbClr val="006600"/>
              </a:solidFill>
              <a:ea typeface="黑体" pitchFamily="2" charset="-122"/>
            </a:endParaRPr>
          </a:p>
        </p:txBody>
      </p:sp>
      <p:sp>
        <p:nvSpPr>
          <p:cNvPr id="1195437" name="AutoShape 429">
            <a:hlinkClick r:id="rId2" action="ppaction://hlinksldjump" highlightClick="1"/>
          </p:cNvPr>
          <p:cNvSpPr>
            <a:spLocks noChangeArrowheads="1"/>
          </p:cNvSpPr>
          <p:nvPr/>
        </p:nvSpPr>
        <p:spPr bwMode="auto">
          <a:xfrm>
            <a:off x="6948264" y="620688"/>
            <a:ext cx="936103" cy="504055"/>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195438" name="AutoShape 430">
            <a:hlinkClick r:id="rId3" action="ppaction://hlinksldjump" highlightClick="1"/>
          </p:cNvPr>
          <p:cNvSpPr>
            <a:spLocks noChangeArrowheads="1"/>
          </p:cNvSpPr>
          <p:nvPr/>
        </p:nvSpPr>
        <p:spPr bwMode="auto">
          <a:xfrm>
            <a:off x="8028384" y="1268760"/>
            <a:ext cx="936104" cy="504056"/>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表</a:t>
            </a:r>
            <a:r>
              <a:rPr lang="en-US" altLang="zh-CN">
                <a:solidFill>
                  <a:schemeClr val="bg2"/>
                </a:solidFill>
                <a:ea typeface="楷体_GB2312" pitchFamily="49" charset="-122"/>
              </a:rPr>
              <a:t>6.4</a:t>
            </a:r>
          </a:p>
        </p:txBody>
      </p:sp>
      <p:sp>
        <p:nvSpPr>
          <p:cNvPr id="1195439" name="AutoShape 431">
            <a:hlinkClick r:id="rId4" action="ppaction://hlinksldjump" highlightClick="1"/>
          </p:cNvPr>
          <p:cNvSpPr>
            <a:spLocks noChangeArrowheads="1"/>
          </p:cNvSpPr>
          <p:nvPr/>
        </p:nvSpPr>
        <p:spPr bwMode="auto">
          <a:xfrm>
            <a:off x="6948264" y="1268760"/>
            <a:ext cx="936104" cy="504056"/>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表</a:t>
            </a:r>
            <a:r>
              <a:rPr lang="en-US" altLang="zh-CN">
                <a:solidFill>
                  <a:schemeClr val="bg2"/>
                </a:solidFill>
                <a:ea typeface="楷体_GB2312" pitchFamily="49" charset="-122"/>
              </a:rPr>
              <a:t>6.2</a:t>
            </a:r>
          </a:p>
        </p:txBody>
      </p:sp>
      <p:sp>
        <p:nvSpPr>
          <p:cNvPr id="9" name="AutoShape 429">
            <a:hlinkClick r:id="rId5" action="ppaction://hlinksldjump" highlightClick="1"/>
          </p:cNvPr>
          <p:cNvSpPr>
            <a:spLocks noChangeArrowheads="1"/>
          </p:cNvSpPr>
          <p:nvPr/>
        </p:nvSpPr>
        <p:spPr bwMode="auto">
          <a:xfrm>
            <a:off x="8028384" y="620688"/>
            <a:ext cx="936103" cy="504055"/>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图</a:t>
            </a:r>
            <a:r>
              <a:rPr lang="en-US" altLang="zh-CN" smtClean="0">
                <a:solidFill>
                  <a:schemeClr val="bg2"/>
                </a:solidFill>
                <a:ea typeface="楷体_GB2312" pitchFamily="49" charset="-122"/>
              </a:rPr>
              <a:t>6.19</a:t>
            </a:r>
            <a:endParaRPr lang="en-US" altLang="zh-CN">
              <a:solidFill>
                <a:schemeClr val="bg2"/>
              </a:solidFill>
              <a:ea typeface="楷体_GB2312" pitchFamily="49" charset="-122"/>
            </a:endParaRP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1"/>
          </p:nvPr>
        </p:nvSpPr>
        <p:spPr/>
        <p:txBody>
          <a:bodyPr/>
          <a:lstStyle/>
          <a:p>
            <a:fld id="{457EDC76-B429-4767-9480-FCC66E8EC644}" type="slidenum">
              <a:rPr lang="zh-CN" altLang="en-US"/>
              <a:pPr/>
              <a:t>95</a:t>
            </a:fld>
            <a:endParaRPr lang="en-US" altLang="zh-CN"/>
          </a:p>
        </p:txBody>
      </p:sp>
      <p:graphicFrame>
        <p:nvGraphicFramePr>
          <p:cNvPr id="1196154" name="Group 122"/>
          <p:cNvGraphicFramePr>
            <a:graphicFrameLocks noGrp="1"/>
          </p:cNvGraphicFramePr>
          <p:nvPr/>
        </p:nvGraphicFramePr>
        <p:xfrm>
          <a:off x="179388" y="2133600"/>
          <a:ext cx="8785225" cy="3931920"/>
        </p:xfrm>
        <a:graphic>
          <a:graphicData uri="http://schemas.openxmlformats.org/drawingml/2006/table">
            <a:tbl>
              <a:tblPr/>
              <a:tblGrid>
                <a:gridCol w="612775">
                  <a:extLst>
                    <a:ext uri="{9D8B030D-6E8A-4147-A177-3AD203B41FA5}">
                      <a16:colId xmlns:a16="http://schemas.microsoft.com/office/drawing/2014/main" val="20000"/>
                    </a:ext>
                  </a:extLst>
                </a:gridCol>
                <a:gridCol w="661987">
                  <a:extLst>
                    <a:ext uri="{9D8B030D-6E8A-4147-A177-3AD203B41FA5}">
                      <a16:colId xmlns:a16="http://schemas.microsoft.com/office/drawing/2014/main" val="20001"/>
                    </a:ext>
                  </a:extLst>
                </a:gridCol>
                <a:gridCol w="592138">
                  <a:extLst>
                    <a:ext uri="{9D8B030D-6E8A-4147-A177-3AD203B41FA5}">
                      <a16:colId xmlns:a16="http://schemas.microsoft.com/office/drawing/2014/main" val="20002"/>
                    </a:ext>
                  </a:extLst>
                </a:gridCol>
                <a:gridCol w="592137">
                  <a:extLst>
                    <a:ext uri="{9D8B030D-6E8A-4147-A177-3AD203B41FA5}">
                      <a16:colId xmlns:a16="http://schemas.microsoft.com/office/drawing/2014/main" val="20003"/>
                    </a:ext>
                  </a:extLst>
                </a:gridCol>
                <a:gridCol w="592138">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2087563">
                  <a:extLst>
                    <a:ext uri="{9D8B030D-6E8A-4147-A177-3AD203B41FA5}">
                      <a16:colId xmlns:a16="http://schemas.microsoft.com/office/drawing/2014/main" val="20008"/>
                    </a:ext>
                  </a:extLst>
                </a:gridCol>
                <a:gridCol w="2305050">
                  <a:extLst>
                    <a:ext uri="{9D8B030D-6E8A-4147-A177-3AD203B41FA5}">
                      <a16:colId xmlns:a16="http://schemas.microsoft.com/office/drawing/2014/main" val="20009"/>
                    </a:ext>
                  </a:extLst>
                </a:gridCol>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微程序名</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微指令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节拍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微操作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微命令</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1457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370H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371H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372H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373H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374H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375H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376H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377H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378H</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379H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T6</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T7</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T8</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T9</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0" smtClean="0">
                          <a:ln>
                            <a:noFill/>
                          </a:ln>
                          <a:solidFill>
                            <a:schemeClr val="tx1"/>
                          </a:solidFill>
                          <a:effectLst/>
                          <a:latin typeface="宋体" pitchFamily="2" charset="-122"/>
                          <a:ea typeface="楷体_GB2312" pitchFamily="49" charset="-122"/>
                          <a:cs typeface="Times New Roman" pitchFamily="18" charset="0"/>
                        </a:rPr>
                        <a:t>(</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地址字段</a:t>
                      </a:r>
                      <a:r>
                        <a:rPr kumimoji="1"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Memory[AR]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AR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Memory[AR]</a:t>
                      </a: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Y</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R0</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Z</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Y</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DR</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R0</a:t>
                      </a:r>
                      <a:r>
                        <a:rPr kumimoji="1" lang="pt-BR"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smtClean="0">
                          <a:ln>
                            <a:noFill/>
                          </a:ln>
                          <a:solidFill>
                            <a:schemeClr val="tx1"/>
                          </a:solidFill>
                          <a:effectLst/>
                          <a:latin typeface="Times New Roman" pitchFamily="18" charset="0"/>
                          <a:ea typeface="楷体_GB2312" pitchFamily="49" charset="-122"/>
                        </a:rPr>
                        <a:t>Z</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AR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PC</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Memory[AR]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PC</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PC+I</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IR</a:t>
                      </a:r>
                      <a:r>
                        <a:rPr kumimoji="1" lang="en-US" altLang="zh-CN" sz="1600" b="1" i="0" u="none" strike="noStrike" kern="1200"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Y</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SUB</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Z</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R0</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Mread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DRS</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PC+1</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DRI</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out </a:t>
                      </a: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IR</a:t>
                      </a:r>
                      <a:r>
                        <a:rPr kumimoji="1" lang="en-US" altLang="zh-CN" sz="16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in</a:t>
                      </a:r>
                      <a:endPar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
        <p:nvSpPr>
          <p:cNvPr id="1196155" name="Rectangle 123"/>
          <p:cNvSpPr>
            <a:spLocks noChangeArrowheads="1"/>
          </p:cNvSpPr>
          <p:nvPr/>
        </p:nvSpPr>
        <p:spPr bwMode="auto">
          <a:xfrm>
            <a:off x="2700338" y="1628775"/>
            <a:ext cx="3857625" cy="457200"/>
          </a:xfrm>
          <a:prstGeom prst="rect">
            <a:avLst/>
          </a:prstGeom>
          <a:noFill/>
          <a:ln w="28575" algn="ctr">
            <a:noFill/>
            <a:miter lim="800000"/>
            <a:headEnd/>
            <a:tailEnd/>
          </a:ln>
          <a:effectLst/>
        </p:spPr>
        <p:txBody>
          <a:bodyPr wrap="none" anchor="ctr">
            <a:spAutoFit/>
          </a:bodyPr>
          <a:lstStyle/>
          <a:p>
            <a:pPr algn="l"/>
            <a:r>
              <a:rPr kumimoji="1" lang="zh-CN" altLang="en-US">
                <a:solidFill>
                  <a:srgbClr val="0000FF"/>
                </a:solidFill>
                <a:ea typeface="楷体_GB2312" pitchFamily="49" charset="-122"/>
              </a:rPr>
              <a:t>表</a:t>
            </a:r>
            <a:r>
              <a:rPr kumimoji="1" lang="en-US" altLang="zh-CN">
                <a:solidFill>
                  <a:srgbClr val="0000FF"/>
                </a:solidFill>
                <a:ea typeface="楷体_GB2312" pitchFamily="49" charset="-122"/>
              </a:rPr>
              <a:t>6.5  </a:t>
            </a:r>
            <a:r>
              <a:rPr kumimoji="1" lang="zh-CN" altLang="en-US">
                <a:solidFill>
                  <a:srgbClr val="0000FF"/>
                </a:solidFill>
                <a:ea typeface="楷体_GB2312" pitchFamily="49" charset="-122"/>
              </a:rPr>
              <a:t>微程序段示例（续） </a:t>
            </a:r>
          </a:p>
        </p:txBody>
      </p:sp>
      <p:sp>
        <p:nvSpPr>
          <p:cNvPr id="1196157" name="Rectangle 125"/>
          <p:cNvSpPr>
            <a:spLocks noGrp="1" noChangeArrowheads="1"/>
          </p:cNvSpPr>
          <p:nvPr>
            <p:ph type="title"/>
          </p:nvPr>
        </p:nvSpPr>
        <p:spPr>
          <a:noFill/>
          <a:ln/>
        </p:spPr>
        <p:txBody>
          <a:bodyPr/>
          <a:lstStyle/>
          <a:p>
            <a:r>
              <a:rPr lang="en-US" altLang="zh-CN"/>
              <a:t>6.3.3 </a:t>
            </a:r>
            <a:r>
              <a:rPr lang="zh-CN" altLang="en-US" b="0">
                <a:solidFill>
                  <a:srgbClr val="CC0000"/>
                </a:solidFill>
              </a:rPr>
              <a:t>微程序</a:t>
            </a:r>
            <a:r>
              <a:rPr lang="zh-CN" altLang="en-US" b="0"/>
              <a:t>设计         </a:t>
            </a:r>
            <a:r>
              <a:rPr lang="en-US" altLang="zh-CN" sz="2800">
                <a:solidFill>
                  <a:srgbClr val="006600"/>
                </a:solidFill>
                <a:ea typeface="黑体" pitchFamily="2" charset="-122"/>
              </a:rPr>
              <a:t>2. </a:t>
            </a:r>
            <a:r>
              <a:rPr lang="zh-CN" altLang="en-US" sz="2800">
                <a:solidFill>
                  <a:srgbClr val="006600"/>
                </a:solidFill>
                <a:ea typeface="黑体" pitchFamily="2" charset="-122"/>
              </a:rPr>
              <a:t>编写微程序</a:t>
            </a:r>
            <a:endParaRPr lang="en-US" altLang="zh-CN" sz="2800">
              <a:solidFill>
                <a:srgbClr val="006600"/>
              </a:solidFill>
              <a:ea typeface="黑体" pitchFamily="2" charset="-122"/>
            </a:endParaRPr>
          </a:p>
        </p:txBody>
      </p:sp>
      <p:sp>
        <p:nvSpPr>
          <p:cNvPr id="9" name="AutoShape 429">
            <a:hlinkClick r:id="rId2" action="ppaction://hlinksldjump" highlightClick="1"/>
          </p:cNvPr>
          <p:cNvSpPr>
            <a:spLocks noChangeArrowheads="1"/>
          </p:cNvSpPr>
          <p:nvPr/>
        </p:nvSpPr>
        <p:spPr bwMode="auto">
          <a:xfrm>
            <a:off x="6948264" y="620688"/>
            <a:ext cx="936103" cy="504055"/>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图</a:t>
            </a:r>
            <a:r>
              <a:rPr lang="en-US" altLang="zh-CN">
                <a:solidFill>
                  <a:schemeClr val="bg2"/>
                </a:solidFill>
                <a:ea typeface="楷体_GB2312" pitchFamily="49" charset="-122"/>
              </a:rPr>
              <a:t>6.2</a:t>
            </a:r>
          </a:p>
        </p:txBody>
      </p:sp>
      <p:sp>
        <p:nvSpPr>
          <p:cNvPr id="10" name="AutoShape 430">
            <a:hlinkClick r:id="rId3" action="ppaction://hlinksldjump" highlightClick="1"/>
          </p:cNvPr>
          <p:cNvSpPr>
            <a:spLocks noChangeArrowheads="1"/>
          </p:cNvSpPr>
          <p:nvPr/>
        </p:nvSpPr>
        <p:spPr bwMode="auto">
          <a:xfrm>
            <a:off x="8028384" y="1268760"/>
            <a:ext cx="936104" cy="504056"/>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表</a:t>
            </a:r>
            <a:r>
              <a:rPr lang="en-US" altLang="zh-CN">
                <a:solidFill>
                  <a:schemeClr val="bg2"/>
                </a:solidFill>
                <a:ea typeface="楷体_GB2312" pitchFamily="49" charset="-122"/>
              </a:rPr>
              <a:t>6.4</a:t>
            </a:r>
          </a:p>
        </p:txBody>
      </p:sp>
      <p:sp>
        <p:nvSpPr>
          <p:cNvPr id="11" name="AutoShape 431">
            <a:hlinkClick r:id="rId4" action="ppaction://hlinksldjump" highlightClick="1"/>
          </p:cNvPr>
          <p:cNvSpPr>
            <a:spLocks noChangeArrowheads="1"/>
          </p:cNvSpPr>
          <p:nvPr/>
        </p:nvSpPr>
        <p:spPr bwMode="auto">
          <a:xfrm>
            <a:off x="6948264" y="1268760"/>
            <a:ext cx="936104" cy="504056"/>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表</a:t>
            </a:r>
            <a:r>
              <a:rPr lang="en-US" altLang="zh-CN">
                <a:solidFill>
                  <a:schemeClr val="bg2"/>
                </a:solidFill>
                <a:ea typeface="楷体_GB2312" pitchFamily="49" charset="-122"/>
              </a:rPr>
              <a:t>6.2</a:t>
            </a:r>
          </a:p>
        </p:txBody>
      </p:sp>
      <p:sp>
        <p:nvSpPr>
          <p:cNvPr id="12" name="AutoShape 429">
            <a:hlinkClick r:id="rId5" action="ppaction://hlinksldjump" highlightClick="1"/>
          </p:cNvPr>
          <p:cNvSpPr>
            <a:spLocks noChangeArrowheads="1"/>
          </p:cNvSpPr>
          <p:nvPr/>
        </p:nvSpPr>
        <p:spPr bwMode="auto">
          <a:xfrm>
            <a:off x="8028384" y="620688"/>
            <a:ext cx="936103" cy="504055"/>
          </a:xfrm>
          <a:prstGeom prst="actionButtonBlank">
            <a:avLst/>
          </a:prstGeom>
          <a:solidFill>
            <a:schemeClr val="accent1"/>
          </a:solidFill>
          <a:ln w="28575">
            <a:noFill/>
            <a:miter lim="800000"/>
            <a:headEnd/>
            <a:tailEnd type="none" w="med" len="lg"/>
          </a:ln>
          <a:effectLst/>
        </p:spPr>
        <p:txBody>
          <a:bodyPr wrap="none" anchor="ctr">
            <a:noAutofit/>
          </a:bodyPr>
          <a:lstStyle/>
          <a:p>
            <a:r>
              <a:rPr lang="zh-CN" altLang="en-US">
                <a:solidFill>
                  <a:schemeClr val="bg2"/>
                </a:solidFill>
                <a:ea typeface="楷体_GB2312" pitchFamily="49" charset="-122"/>
              </a:rPr>
              <a:t>图</a:t>
            </a:r>
            <a:r>
              <a:rPr lang="en-US" altLang="zh-CN" smtClean="0">
                <a:solidFill>
                  <a:schemeClr val="bg2"/>
                </a:solidFill>
                <a:ea typeface="楷体_GB2312" pitchFamily="49" charset="-122"/>
              </a:rPr>
              <a:t>6.19</a:t>
            </a:r>
            <a:endParaRPr lang="en-US" altLang="zh-CN">
              <a:solidFill>
                <a:schemeClr val="bg2"/>
              </a:solidFill>
              <a:ea typeface="楷体_GB2312" pitchFamily="49" charset="-122"/>
            </a:endParaRPr>
          </a:p>
        </p:txBody>
      </p:sp>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B029F23-C566-4746-A623-DA468DE03942}" type="slidenum">
              <a:rPr lang="zh-CN" altLang="en-US"/>
              <a:pPr/>
              <a:t>96</a:t>
            </a:fld>
            <a:endParaRPr lang="en-US" altLang="zh-CN"/>
          </a:p>
        </p:txBody>
      </p:sp>
      <p:sp>
        <p:nvSpPr>
          <p:cNvPr id="1197058" name="Rectangle 2"/>
          <p:cNvSpPr>
            <a:spLocks noGrp="1" noChangeArrowheads="1"/>
          </p:cNvSpPr>
          <p:nvPr>
            <p:ph type="title"/>
          </p:nvPr>
        </p:nvSpPr>
        <p:spPr/>
        <p:txBody>
          <a:bodyPr/>
          <a:lstStyle/>
          <a:p>
            <a:r>
              <a:rPr lang="en-US" altLang="zh-CN"/>
              <a:t>6.3.4 </a:t>
            </a:r>
            <a:r>
              <a:rPr lang="zh-CN" altLang="en-US" b="0"/>
              <a:t>微程序</a:t>
            </a:r>
            <a:r>
              <a:rPr lang="zh-CN" altLang="en-US" b="0">
                <a:solidFill>
                  <a:srgbClr val="CC0000"/>
                </a:solidFill>
              </a:rPr>
              <a:t>控制器</a:t>
            </a:r>
            <a:r>
              <a:rPr lang="zh-CN" altLang="en-US" b="0"/>
              <a:t>设计</a:t>
            </a:r>
          </a:p>
        </p:txBody>
      </p:sp>
      <p:sp>
        <p:nvSpPr>
          <p:cNvPr id="1197059" name="Rectangle 3"/>
          <p:cNvSpPr>
            <a:spLocks noGrp="1" noChangeArrowheads="1"/>
          </p:cNvSpPr>
          <p:nvPr>
            <p:ph type="body" idx="1"/>
          </p:nvPr>
        </p:nvSpPr>
        <p:spPr>
          <a:xfrm>
            <a:off x="457200" y="836613"/>
            <a:ext cx="8578850" cy="5905500"/>
          </a:xfrm>
        </p:spPr>
        <p:txBody>
          <a:bodyPr/>
          <a:lstStyle/>
          <a:p>
            <a:pPr>
              <a:spcBef>
                <a:spcPct val="10000"/>
              </a:spcBef>
            </a:pPr>
            <a:r>
              <a:rPr lang="zh-CN" altLang="en-US"/>
              <a:t>微程序控制器设计的基本原则：</a:t>
            </a:r>
          </a:p>
          <a:p>
            <a:pPr lvl="1">
              <a:spcBef>
                <a:spcPct val="10000"/>
              </a:spcBef>
            </a:pPr>
            <a:r>
              <a:rPr lang="zh-CN" altLang="en-US"/>
              <a:t>速度快</a:t>
            </a:r>
          </a:p>
          <a:p>
            <a:pPr lvl="2">
              <a:spcBef>
                <a:spcPct val="10000"/>
              </a:spcBef>
            </a:pPr>
            <a:r>
              <a:rPr lang="zh-CN" altLang="en-US"/>
              <a:t>快速产生下条微指令</a:t>
            </a:r>
            <a:r>
              <a:rPr lang="zh-CN" altLang="en-US">
                <a:solidFill>
                  <a:srgbClr val="0000FF"/>
                </a:solidFill>
              </a:rPr>
              <a:t>地址</a:t>
            </a:r>
          </a:p>
          <a:p>
            <a:pPr lvl="2">
              <a:spcBef>
                <a:spcPct val="10000"/>
              </a:spcBef>
            </a:pPr>
            <a:r>
              <a:rPr lang="zh-CN" altLang="en-US"/>
              <a:t>快速</a:t>
            </a:r>
            <a:r>
              <a:rPr lang="zh-CN" altLang="en-US">
                <a:solidFill>
                  <a:srgbClr val="0000FF"/>
                </a:solidFill>
              </a:rPr>
              <a:t>获得</a:t>
            </a:r>
            <a:r>
              <a:rPr lang="zh-CN" altLang="en-US"/>
              <a:t>微指令</a:t>
            </a:r>
          </a:p>
          <a:p>
            <a:pPr lvl="2">
              <a:spcBef>
                <a:spcPct val="10000"/>
              </a:spcBef>
            </a:pPr>
            <a:r>
              <a:rPr lang="zh-CN" altLang="en-US"/>
              <a:t>快速产生控制</a:t>
            </a:r>
            <a:r>
              <a:rPr lang="zh-CN" altLang="en-US">
                <a:solidFill>
                  <a:srgbClr val="0000FF"/>
                </a:solidFill>
              </a:rPr>
              <a:t>信号</a:t>
            </a:r>
          </a:p>
          <a:p>
            <a:pPr lvl="1">
              <a:spcBef>
                <a:spcPct val="10000"/>
              </a:spcBef>
            </a:pPr>
            <a:r>
              <a:rPr lang="zh-CN" altLang="en-US"/>
              <a:t>体积小</a:t>
            </a:r>
          </a:p>
          <a:p>
            <a:pPr lvl="2">
              <a:spcBef>
                <a:spcPct val="10000"/>
              </a:spcBef>
            </a:pPr>
            <a:r>
              <a:rPr lang="zh-CN" altLang="en-US"/>
              <a:t>控制器中使用的</a:t>
            </a:r>
            <a:r>
              <a:rPr lang="zh-CN" altLang="en-US">
                <a:solidFill>
                  <a:srgbClr val="0000FF"/>
                </a:solidFill>
              </a:rPr>
              <a:t>器件数量</a:t>
            </a:r>
          </a:p>
          <a:p>
            <a:pPr lvl="2">
              <a:spcBef>
                <a:spcPct val="10000"/>
              </a:spcBef>
            </a:pPr>
            <a:r>
              <a:rPr lang="zh-CN" altLang="en-US">
                <a:solidFill>
                  <a:srgbClr val="CC0000"/>
                </a:solidFill>
              </a:rPr>
              <a:t>控制存储器</a:t>
            </a:r>
            <a:r>
              <a:rPr lang="zh-CN" altLang="en-US"/>
              <a:t>的规模</a:t>
            </a: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3CE9E28-6CFA-43CB-8DBC-B1B86F768266}" type="slidenum">
              <a:rPr lang="zh-CN" altLang="en-US"/>
              <a:pPr/>
              <a:t>97</a:t>
            </a:fld>
            <a:endParaRPr lang="en-US" altLang="zh-CN"/>
          </a:p>
        </p:txBody>
      </p:sp>
      <p:sp>
        <p:nvSpPr>
          <p:cNvPr id="1198082" name="Rectangle 2"/>
          <p:cNvSpPr>
            <a:spLocks noGrp="1" noChangeArrowheads="1"/>
          </p:cNvSpPr>
          <p:nvPr>
            <p:ph type="title"/>
          </p:nvPr>
        </p:nvSpPr>
        <p:spPr/>
        <p:txBody>
          <a:bodyPr/>
          <a:lstStyle/>
          <a:p>
            <a:r>
              <a:rPr lang="en-US" altLang="zh-CN"/>
              <a:t>6.3.4 </a:t>
            </a:r>
            <a:r>
              <a:rPr lang="zh-CN" altLang="en-US" b="0"/>
              <a:t>微程序</a:t>
            </a:r>
            <a:r>
              <a:rPr lang="zh-CN" altLang="en-US" b="0">
                <a:solidFill>
                  <a:srgbClr val="CC0000"/>
                </a:solidFill>
              </a:rPr>
              <a:t>控制器</a:t>
            </a:r>
            <a:r>
              <a:rPr lang="zh-CN" altLang="en-US" b="0"/>
              <a:t>设计</a:t>
            </a:r>
          </a:p>
        </p:txBody>
      </p:sp>
      <p:sp>
        <p:nvSpPr>
          <p:cNvPr id="1198083" name="Rectangle 3"/>
          <p:cNvSpPr>
            <a:spLocks noGrp="1" noChangeArrowheads="1"/>
          </p:cNvSpPr>
          <p:nvPr>
            <p:ph type="body" idx="1"/>
          </p:nvPr>
        </p:nvSpPr>
        <p:spPr>
          <a:xfrm>
            <a:off x="457200" y="620713"/>
            <a:ext cx="8578850" cy="6121400"/>
          </a:xfrm>
        </p:spPr>
        <p:txBody>
          <a:bodyPr/>
          <a:lstStyle/>
          <a:p>
            <a:pPr marL="357188" indent="-357188">
              <a:spcBef>
                <a:spcPct val="10000"/>
              </a:spcBef>
            </a:pPr>
            <a:r>
              <a:rPr lang="zh-CN" altLang="en-US"/>
              <a:t>微程序控制器设计的基本步骤：</a:t>
            </a:r>
          </a:p>
          <a:p>
            <a:pPr marL="808038" lvl="1" indent="-271463">
              <a:spcBef>
                <a:spcPct val="10000"/>
              </a:spcBef>
              <a:buSzTx/>
              <a:buFont typeface="Wingdings" pitchFamily="2" charset="2"/>
              <a:buAutoNum type="arabicPeriod"/>
            </a:pPr>
            <a:r>
              <a:rPr lang="zh-CN" altLang="en-US" sz="2400">
                <a:solidFill>
                  <a:srgbClr val="CC0000"/>
                </a:solidFill>
              </a:rPr>
              <a:t>指令</a:t>
            </a:r>
            <a:r>
              <a:rPr lang="zh-CN" altLang="en-US" sz="2400"/>
              <a:t>分析：得到指令微操作（微命令）序列</a:t>
            </a:r>
          </a:p>
          <a:p>
            <a:pPr marL="808038" lvl="1" indent="-271463">
              <a:spcBef>
                <a:spcPct val="10000"/>
              </a:spcBef>
              <a:buSzTx/>
              <a:buFont typeface="Wingdings" pitchFamily="2" charset="2"/>
              <a:buAutoNum type="arabicPeriod"/>
            </a:pPr>
            <a:r>
              <a:rPr lang="zh-CN" altLang="en-US" sz="2400">
                <a:solidFill>
                  <a:srgbClr val="CC0000"/>
                </a:solidFill>
              </a:rPr>
              <a:t>微命令</a:t>
            </a:r>
            <a:r>
              <a:rPr lang="zh-CN" altLang="en-US" sz="2400"/>
              <a:t>分析：归类，相容性</a:t>
            </a:r>
            <a:r>
              <a:rPr lang="en-US" altLang="zh-CN" sz="2400"/>
              <a:t>/</a:t>
            </a:r>
            <a:r>
              <a:rPr lang="zh-CN" altLang="en-US" sz="2400"/>
              <a:t>互斥性检查</a:t>
            </a:r>
          </a:p>
          <a:p>
            <a:pPr marL="808038" lvl="1" indent="-271463">
              <a:spcBef>
                <a:spcPct val="10000"/>
              </a:spcBef>
              <a:buSzTx/>
              <a:buFont typeface="Wingdings" pitchFamily="2" charset="2"/>
              <a:buAutoNum type="arabicPeriod"/>
            </a:pPr>
            <a:r>
              <a:rPr lang="zh-CN" altLang="en-US" sz="2400">
                <a:solidFill>
                  <a:srgbClr val="CC0000"/>
                </a:solidFill>
              </a:rPr>
              <a:t>微指令</a:t>
            </a:r>
            <a:r>
              <a:rPr lang="zh-CN" altLang="en-US" sz="2400"/>
              <a:t>及</a:t>
            </a:r>
            <a:r>
              <a:rPr lang="zh-CN" altLang="en-US" sz="2400">
                <a:solidFill>
                  <a:srgbClr val="CC0000"/>
                </a:solidFill>
              </a:rPr>
              <a:t>控制器</a:t>
            </a:r>
            <a:r>
              <a:rPr lang="zh-CN" altLang="en-US" sz="2400"/>
              <a:t>结构设计</a:t>
            </a:r>
          </a:p>
          <a:p>
            <a:pPr marL="1350963" lvl="2" indent="-363538">
              <a:spcBef>
                <a:spcPct val="10000"/>
              </a:spcBef>
              <a:buSzTx/>
              <a:buFont typeface="Wingdings" pitchFamily="2" charset="2"/>
              <a:buAutoNum type="circleNumDbPlain"/>
            </a:pPr>
            <a:r>
              <a:rPr lang="zh-CN" altLang="en-US" sz="2400"/>
              <a:t>确定微指令</a:t>
            </a:r>
            <a:r>
              <a:rPr lang="zh-CN" altLang="en-US" sz="2400">
                <a:solidFill>
                  <a:srgbClr val="006600"/>
                </a:solidFill>
              </a:rPr>
              <a:t>地址域</a:t>
            </a:r>
            <a:r>
              <a:rPr lang="zh-CN" altLang="en-US" sz="2400"/>
              <a:t>格式：两地址</a:t>
            </a:r>
            <a:r>
              <a:rPr lang="en-US" altLang="zh-CN" sz="2400"/>
              <a:t>/</a:t>
            </a:r>
            <a:r>
              <a:rPr lang="zh-CN" altLang="en-US" sz="2400"/>
              <a:t>单地址</a:t>
            </a:r>
            <a:r>
              <a:rPr lang="en-US" altLang="zh-CN" sz="2400"/>
              <a:t>/</a:t>
            </a:r>
            <a:r>
              <a:rPr lang="zh-CN" altLang="en-US" sz="2400"/>
              <a:t>可变格式</a:t>
            </a:r>
          </a:p>
          <a:p>
            <a:pPr marL="1350963" lvl="2" indent="-363538">
              <a:spcBef>
                <a:spcPct val="10000"/>
              </a:spcBef>
              <a:buSzTx/>
              <a:buFont typeface="Wingdings" pitchFamily="2" charset="2"/>
              <a:buAutoNum type="circleNumDbPlain"/>
            </a:pPr>
            <a:r>
              <a:rPr lang="zh-CN" altLang="en-US" sz="2400"/>
              <a:t>确定微指令</a:t>
            </a:r>
            <a:r>
              <a:rPr lang="zh-CN" altLang="en-US" sz="2400">
                <a:solidFill>
                  <a:srgbClr val="006600"/>
                </a:solidFill>
              </a:rPr>
              <a:t>控制域</a:t>
            </a:r>
            <a:r>
              <a:rPr lang="zh-CN" altLang="en-US" sz="2400"/>
              <a:t>格式：水平</a:t>
            </a:r>
            <a:r>
              <a:rPr lang="en-US" altLang="zh-CN" sz="2400"/>
              <a:t>/</a:t>
            </a:r>
            <a:r>
              <a:rPr lang="zh-CN" altLang="en-US" sz="2400"/>
              <a:t>垂直</a:t>
            </a:r>
            <a:r>
              <a:rPr lang="en-US" altLang="zh-CN" sz="2400"/>
              <a:t>/</a:t>
            </a:r>
            <a:r>
              <a:rPr lang="zh-CN" altLang="en-US" sz="2400"/>
              <a:t>字段编码</a:t>
            </a:r>
            <a:endParaRPr lang="en-US" altLang="zh-CN" sz="2400"/>
          </a:p>
          <a:p>
            <a:pPr marL="808038" lvl="1" indent="-271463">
              <a:spcBef>
                <a:spcPct val="10000"/>
              </a:spcBef>
              <a:buSzTx/>
              <a:buFont typeface="Wingdings" pitchFamily="2" charset="2"/>
              <a:buAutoNum type="arabicPeriod"/>
            </a:pPr>
            <a:r>
              <a:rPr lang="zh-CN" altLang="en-US" sz="2400">
                <a:solidFill>
                  <a:srgbClr val="CC0000"/>
                </a:solidFill>
              </a:rPr>
              <a:t>微程序</a:t>
            </a:r>
            <a:r>
              <a:rPr lang="zh-CN" altLang="en-US" sz="2400"/>
              <a:t>与</a:t>
            </a:r>
            <a:r>
              <a:rPr lang="zh-CN" altLang="en-US" sz="2400">
                <a:solidFill>
                  <a:srgbClr val="CC0000"/>
                </a:solidFill>
              </a:rPr>
              <a:t>控制存储器</a:t>
            </a:r>
            <a:r>
              <a:rPr lang="zh-CN" altLang="en-US" sz="2400"/>
              <a:t>设计</a:t>
            </a:r>
            <a:br>
              <a:rPr lang="zh-CN" altLang="en-US" sz="2400"/>
            </a:br>
            <a:r>
              <a:rPr lang="zh-CN" altLang="en-US" sz="2400">
                <a:solidFill>
                  <a:srgbClr val="0000FF"/>
                </a:solidFill>
              </a:rPr>
              <a:t>控制存储器容量＝微指令长度</a:t>
            </a:r>
            <a:r>
              <a:rPr lang="en-US" altLang="zh-CN" sz="2400">
                <a:solidFill>
                  <a:srgbClr val="0000FF"/>
                </a:solidFill>
              </a:rPr>
              <a:t>×</a:t>
            </a:r>
            <a:r>
              <a:rPr lang="en-US" altLang="zh-CN" sz="2400">
                <a:solidFill>
                  <a:srgbClr val="0000FF"/>
                </a:solidFill>
                <a:latin typeface="宋体" pitchFamily="2" charset="-122"/>
                <a:ea typeface="宋体" pitchFamily="2" charset="-122"/>
              </a:rPr>
              <a:t>(</a:t>
            </a:r>
            <a:r>
              <a:rPr lang="zh-CN" altLang="en-US" sz="2400">
                <a:solidFill>
                  <a:srgbClr val="0000FF"/>
                </a:solidFill>
              </a:rPr>
              <a:t>平均微程序长度</a:t>
            </a:r>
            <a:r>
              <a:rPr lang="en-US" altLang="zh-CN" sz="2400">
                <a:solidFill>
                  <a:srgbClr val="0000FF"/>
                </a:solidFill>
                <a:latin typeface="宋体" pitchFamily="2" charset="-122"/>
                <a:ea typeface="宋体" pitchFamily="2" charset="-122"/>
              </a:rPr>
              <a:t>(</a:t>
            </a:r>
            <a:r>
              <a:rPr lang="zh-CN" altLang="en-US" sz="2400">
                <a:solidFill>
                  <a:srgbClr val="0000FF"/>
                </a:solidFill>
              </a:rPr>
              <a:t>微指令数</a:t>
            </a:r>
            <a:r>
              <a:rPr lang="en-US" altLang="zh-CN" sz="2400">
                <a:solidFill>
                  <a:srgbClr val="0000FF"/>
                </a:solidFill>
                <a:latin typeface="宋体" pitchFamily="2" charset="-122"/>
                <a:ea typeface="宋体" pitchFamily="2" charset="-122"/>
              </a:rPr>
              <a:t>)</a:t>
            </a:r>
            <a:r>
              <a:rPr lang="en-US" altLang="zh-CN" sz="2400">
                <a:solidFill>
                  <a:srgbClr val="0000FF"/>
                </a:solidFill>
              </a:rPr>
              <a:t>/</a:t>
            </a:r>
            <a:r>
              <a:rPr lang="zh-CN" altLang="en-US" sz="2400">
                <a:solidFill>
                  <a:srgbClr val="0000FF"/>
                </a:solidFill>
              </a:rPr>
              <a:t>一条指令</a:t>
            </a:r>
            <a:r>
              <a:rPr lang="en-US" altLang="zh-CN" sz="2400">
                <a:solidFill>
                  <a:srgbClr val="0000FF"/>
                </a:solidFill>
                <a:latin typeface="宋体" pitchFamily="2" charset="-122"/>
                <a:ea typeface="宋体" pitchFamily="2" charset="-122"/>
              </a:rPr>
              <a:t>)</a:t>
            </a:r>
            <a:r>
              <a:rPr lang="en-US" altLang="zh-CN" sz="2400">
                <a:solidFill>
                  <a:srgbClr val="0000FF"/>
                </a:solidFill>
              </a:rPr>
              <a:t>×</a:t>
            </a:r>
            <a:r>
              <a:rPr lang="zh-CN" altLang="en-US" sz="2400">
                <a:solidFill>
                  <a:srgbClr val="0000FF"/>
                </a:solidFill>
              </a:rPr>
              <a:t>指令数</a:t>
            </a:r>
          </a:p>
          <a:p>
            <a:pPr marL="1350963" lvl="2" indent="-363538">
              <a:spcBef>
                <a:spcPct val="10000"/>
              </a:spcBef>
              <a:buSzTx/>
              <a:buFont typeface="Wingdings" pitchFamily="2" charset="2"/>
              <a:buAutoNum type="circleNumDbPlain"/>
            </a:pPr>
            <a:r>
              <a:rPr lang="zh-CN" altLang="en-US" sz="2400"/>
              <a:t>选择微指令和微程序</a:t>
            </a:r>
            <a:r>
              <a:rPr lang="zh-CN" altLang="en-US" sz="2400">
                <a:solidFill>
                  <a:srgbClr val="006600"/>
                </a:solidFill>
              </a:rPr>
              <a:t>结构</a:t>
            </a:r>
            <a:r>
              <a:rPr lang="zh-CN" altLang="en-US" sz="2400"/>
              <a:t>：结构</a:t>
            </a:r>
            <a:r>
              <a:rPr lang="en-US" altLang="zh-CN" sz="2400"/>
              <a:t>1</a:t>
            </a:r>
            <a:r>
              <a:rPr lang="zh-CN" altLang="en-US" sz="2400"/>
              <a:t>、结构</a:t>
            </a:r>
            <a:r>
              <a:rPr lang="en-US" altLang="zh-CN" sz="2400"/>
              <a:t>2</a:t>
            </a:r>
          </a:p>
          <a:p>
            <a:pPr marL="1350963" lvl="2" indent="-363538">
              <a:spcBef>
                <a:spcPct val="10000"/>
              </a:spcBef>
              <a:buSzTx/>
              <a:buFont typeface="Wingdings" pitchFamily="2" charset="2"/>
              <a:buAutoNum type="circleNumDbPlain"/>
            </a:pPr>
            <a:r>
              <a:rPr lang="zh-CN" altLang="en-US" sz="2400"/>
              <a:t>确定微程序</a:t>
            </a:r>
            <a:r>
              <a:rPr lang="zh-CN" altLang="en-US" sz="2400">
                <a:solidFill>
                  <a:srgbClr val="006600"/>
                </a:solidFill>
              </a:rPr>
              <a:t>入口地址</a:t>
            </a:r>
            <a:r>
              <a:rPr lang="en-US" altLang="zh-CN" sz="2400">
                <a:latin typeface="宋体" pitchFamily="2" charset="-122"/>
                <a:ea typeface="宋体" pitchFamily="2" charset="-122"/>
              </a:rPr>
              <a:t>(</a:t>
            </a:r>
            <a:r>
              <a:rPr lang="zh-CN" altLang="en-US" sz="2400"/>
              <a:t>首地址</a:t>
            </a:r>
            <a:r>
              <a:rPr lang="en-US" altLang="zh-CN" sz="2400">
                <a:latin typeface="宋体" pitchFamily="2" charset="-122"/>
                <a:ea typeface="宋体" pitchFamily="2" charset="-122"/>
              </a:rPr>
              <a:t>)</a:t>
            </a:r>
            <a:r>
              <a:rPr lang="zh-CN" altLang="en-US" sz="2400"/>
              <a:t>的</a:t>
            </a:r>
            <a:r>
              <a:rPr lang="zh-CN" altLang="en-US" sz="2400">
                <a:solidFill>
                  <a:srgbClr val="006600"/>
                </a:solidFill>
              </a:rPr>
              <a:t>生成</a:t>
            </a:r>
            <a:r>
              <a:rPr lang="zh-CN" altLang="en-US" sz="2400"/>
              <a:t>方法</a:t>
            </a:r>
          </a:p>
          <a:p>
            <a:pPr marL="808038" lvl="1" indent="-271463">
              <a:spcBef>
                <a:spcPct val="10000"/>
              </a:spcBef>
              <a:buSzTx/>
              <a:buFont typeface="Wingdings" pitchFamily="2" charset="2"/>
              <a:buAutoNum type="arabicPeriod"/>
            </a:pPr>
            <a:r>
              <a:rPr lang="zh-CN" altLang="en-US" sz="2400">
                <a:solidFill>
                  <a:srgbClr val="CC0000"/>
                </a:solidFill>
              </a:rPr>
              <a:t>微程序控制器</a:t>
            </a:r>
            <a:r>
              <a:rPr lang="zh-CN" altLang="en-US" sz="2400"/>
              <a:t>实现</a:t>
            </a:r>
          </a:p>
          <a:p>
            <a:pPr marL="1350963" lvl="2" indent="-363538">
              <a:spcBef>
                <a:spcPct val="10000"/>
              </a:spcBef>
              <a:buSzPct val="75000"/>
              <a:buFont typeface="Wingdings" pitchFamily="2" charset="2"/>
              <a:buChar char="u"/>
            </a:pPr>
            <a:r>
              <a:rPr lang="zh-CN" altLang="en-US" sz="2400"/>
              <a:t>设计</a:t>
            </a:r>
            <a:r>
              <a:rPr lang="zh-CN" altLang="en-US" sz="2400">
                <a:solidFill>
                  <a:srgbClr val="006600"/>
                </a:solidFill>
              </a:rPr>
              <a:t>硬件</a:t>
            </a:r>
            <a:r>
              <a:rPr lang="zh-CN" altLang="en-US" sz="2400"/>
              <a:t>逻辑电路并实现</a:t>
            </a:r>
          </a:p>
          <a:p>
            <a:pPr marL="1350963" lvl="2" indent="-363538">
              <a:spcBef>
                <a:spcPct val="10000"/>
              </a:spcBef>
              <a:buSzPct val="75000"/>
              <a:buFont typeface="Wingdings" pitchFamily="2" charset="2"/>
              <a:buChar char="u"/>
            </a:pPr>
            <a:r>
              <a:rPr lang="zh-CN" altLang="en-US" sz="2400"/>
              <a:t>编写</a:t>
            </a:r>
            <a:r>
              <a:rPr lang="zh-CN" altLang="en-US" sz="2400">
                <a:solidFill>
                  <a:srgbClr val="006600"/>
                </a:solidFill>
              </a:rPr>
              <a:t>微程序</a:t>
            </a:r>
            <a:r>
              <a:rPr lang="zh-CN" altLang="en-US" sz="2400"/>
              <a:t>并存储到控制存储器中</a:t>
            </a:r>
            <a:endParaRPr lang="en-US" altLang="zh-CN" sz="2400"/>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sz="4500" b="0">
                <a:solidFill>
                  <a:srgbClr val="FFFFFF"/>
                </a:solidFill>
                <a:ea typeface="隶书" pitchFamily="49" charset="-122"/>
              </a:rPr>
              <a:t>计算机</a:t>
            </a:r>
            <a:r>
              <a:rPr lang="zh-CN" altLang="en-US" sz="4500" b="0">
                <a:solidFill>
                  <a:srgbClr val="FFCC00"/>
                </a:solidFill>
                <a:ea typeface="隶书" pitchFamily="49" charset="-122"/>
              </a:rPr>
              <a:t>组成</a:t>
            </a:r>
            <a:r>
              <a:rPr lang="zh-CN" altLang="en-US" sz="4500" b="0">
                <a:solidFill>
                  <a:srgbClr val="FFFFFF"/>
                </a:solidFill>
                <a:ea typeface="隶书" pitchFamily="49" charset="-122"/>
              </a:rPr>
              <a:t>与</a:t>
            </a:r>
            <a:r>
              <a:rPr lang="zh-CN" altLang="en-US" sz="4500" b="0">
                <a:solidFill>
                  <a:srgbClr val="FFCC00"/>
                </a:solidFill>
                <a:ea typeface="隶书" pitchFamily="49" charset="-122"/>
              </a:rPr>
              <a:t>体系结构</a:t>
            </a:r>
            <a:endParaRPr lang="zh-CN" altLang="en-US" sz="4500" b="0">
              <a:solidFill>
                <a:srgbClr val="FFFFFF"/>
              </a:solidFill>
              <a:ea typeface="隶书" pitchFamily="49" charset="-122"/>
            </a:endParaRPr>
          </a:p>
          <a:p>
            <a:pPr>
              <a:spcBef>
                <a:spcPct val="10000"/>
              </a:spcBef>
              <a:buClrTx/>
              <a:buFont typeface="Arial" charset="0"/>
              <a:buNone/>
            </a:pPr>
            <a:r>
              <a:rPr lang="zh-CN" altLang="en-US" sz="3900" b="0">
                <a:solidFill>
                  <a:srgbClr val="FFFFFF"/>
                </a:solidFill>
                <a:latin typeface="Arial" charset="0"/>
                <a:ea typeface="黑体" pitchFamily="2" charset="-122"/>
              </a:rPr>
              <a:t>第</a:t>
            </a:r>
            <a:r>
              <a:rPr lang="en-US" altLang="zh-CN" sz="7200" b="0">
                <a:solidFill>
                  <a:srgbClr val="FFFFFF"/>
                </a:solidFill>
                <a:latin typeface="Arial" charset="0"/>
                <a:ea typeface="黑体" pitchFamily="2" charset="-122"/>
              </a:rPr>
              <a:t>6</a:t>
            </a:r>
            <a:r>
              <a:rPr lang="zh-CN" altLang="en-US" sz="3900" b="0">
                <a:solidFill>
                  <a:srgbClr val="FFFFFF"/>
                </a:solidFill>
                <a:latin typeface="Arial" charset="0"/>
                <a:ea typeface="黑体" pitchFamily="2" charset="-122"/>
              </a:rPr>
              <a:t>章  中央处理器</a:t>
            </a:r>
            <a:r>
              <a:rPr lang="en-US" altLang="zh-CN" sz="3900" b="0">
                <a:solidFill>
                  <a:srgbClr val="FFFFFF"/>
                </a:solidFill>
                <a:latin typeface="宋体" pitchFamily="2" charset="-122"/>
                <a:ea typeface="宋体" pitchFamily="2" charset="-122"/>
              </a:rPr>
              <a:t>(</a:t>
            </a:r>
            <a:r>
              <a:rPr lang="en-US" altLang="zh-CN" sz="3900" b="0">
                <a:solidFill>
                  <a:srgbClr val="FFFFFF"/>
                </a:solidFill>
                <a:latin typeface="Arial" charset="0"/>
                <a:ea typeface="黑体" pitchFamily="2" charset="-122"/>
              </a:rPr>
              <a:t>CPU</a:t>
            </a:r>
            <a:r>
              <a:rPr lang="en-US" altLang="zh-CN" sz="3900" b="0">
                <a:solidFill>
                  <a:srgbClr val="FFFFFF"/>
                </a:solidFill>
                <a:latin typeface="宋体" pitchFamily="2" charset="-122"/>
                <a:ea typeface="宋体" pitchFamily="2" charset="-122"/>
              </a:rPr>
              <a:t>)</a:t>
            </a:r>
            <a:endParaRPr lang="zh-CN" altLang="en-US" sz="3900" b="0">
              <a:solidFill>
                <a:srgbClr val="FFFFFF"/>
              </a:solidFill>
              <a:latin typeface="宋体" pitchFamily="2" charset="-122"/>
              <a:ea typeface="宋体" pitchFamily="2" charset="-122"/>
            </a:endParaRPr>
          </a:p>
        </p:txBody>
      </p:sp>
      <p:sp>
        <p:nvSpPr>
          <p:cNvPr id="1199107" name="Rectangle 3"/>
          <p:cNvSpPr>
            <a:spLocks noChangeArrowheads="1"/>
          </p:cNvSpPr>
          <p:nvPr/>
        </p:nvSpPr>
        <p:spPr bwMode="auto">
          <a:xfrm>
            <a:off x="179388" y="4579938"/>
            <a:ext cx="8964612"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a:ea typeface="楷体_GB2312" pitchFamily="49" charset="-122"/>
              </a:rPr>
              <a:t>6.4  </a:t>
            </a:r>
            <a:r>
              <a:rPr lang="zh-CN" altLang="en-US" sz="3800">
                <a:solidFill>
                  <a:srgbClr val="FF3399"/>
                </a:solidFill>
                <a:ea typeface="楷体_GB2312" pitchFamily="49" charset="-122"/>
              </a:rPr>
              <a:t>微程序控制器</a:t>
            </a:r>
            <a:r>
              <a:rPr lang="zh-CN" altLang="en-US" sz="3800">
                <a:ea typeface="楷体_GB2312" pitchFamily="49" charset="-122"/>
              </a:rPr>
              <a:t>与</a:t>
            </a:r>
            <a:r>
              <a:rPr lang="zh-CN" altLang="en-US" sz="3800">
                <a:solidFill>
                  <a:srgbClr val="0000FF"/>
                </a:solidFill>
                <a:ea typeface="楷体_GB2312" pitchFamily="49" charset="-122"/>
              </a:rPr>
              <a:t>硬布线控制器</a:t>
            </a:r>
            <a:r>
              <a:rPr lang="zh-CN" altLang="en-US" sz="3800">
                <a:ea typeface="楷体_GB2312" pitchFamily="49" charset="-122"/>
              </a:rPr>
              <a:t>的</a:t>
            </a:r>
            <a:r>
              <a:rPr lang="zh-CN" altLang="en-US" sz="3800">
                <a:solidFill>
                  <a:srgbClr val="CC0000"/>
                </a:solidFill>
                <a:ea typeface="楷体_GB2312" pitchFamily="49" charset="-122"/>
              </a:rPr>
              <a:t>比较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199106">
                                            <p:txEl>
                                              <p:pRg st="0" end="0"/>
                                            </p:txEl>
                                          </p:spTgt>
                                        </p:tgtEl>
                                        <p:attrNameLst>
                                          <p:attrName>style.visibility</p:attrName>
                                        </p:attrNameLst>
                                      </p:cBhvr>
                                      <p:to>
                                        <p:strVal val="visible"/>
                                      </p:to>
                                    </p:set>
                                    <p:anim calcmode="lin" valueType="num">
                                      <p:cBhvr>
                                        <p:cTn id="7" dur="500" fill="hold"/>
                                        <p:tgtEl>
                                          <p:spTgt spid="119910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9910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9910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9910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199106">
                                            <p:txEl>
                                              <p:pRg st="1" end="1"/>
                                            </p:txEl>
                                          </p:spTgt>
                                        </p:tgtEl>
                                        <p:attrNameLst>
                                          <p:attrName>style.visibility</p:attrName>
                                        </p:attrNameLst>
                                      </p:cBhvr>
                                      <p:to>
                                        <p:strVal val="visible"/>
                                      </p:to>
                                    </p:set>
                                    <p:anim calcmode="lin" valueType="num">
                                      <p:cBhvr additive="base">
                                        <p:cTn id="14" dur="500" fill="hold"/>
                                        <p:tgtEl>
                                          <p:spTgt spid="119910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19910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199107">
                                            <p:txEl>
                                              <p:pRg st="0" end="0"/>
                                            </p:txEl>
                                          </p:spTgt>
                                        </p:tgtEl>
                                        <p:attrNameLst>
                                          <p:attrName>style.visibility</p:attrName>
                                        </p:attrNameLst>
                                      </p:cBhvr>
                                      <p:to>
                                        <p:strVal val="visible"/>
                                      </p:to>
                                    </p:set>
                                    <p:anim calcmode="lin" valueType="num">
                                      <p:cBhvr additive="base">
                                        <p:cTn id="19" dur="500" fill="hold"/>
                                        <p:tgtEl>
                                          <p:spTgt spid="119910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91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12750F7-3301-4704-B2C8-E6BB35C6A934}" type="slidenum">
              <a:rPr lang="zh-CN" altLang="en-US"/>
              <a:pPr/>
              <a:t>99</a:t>
            </a:fld>
            <a:endParaRPr lang="en-US" altLang="zh-CN"/>
          </a:p>
        </p:txBody>
      </p:sp>
      <p:sp>
        <p:nvSpPr>
          <p:cNvPr id="1200130" name="Rectangle 2"/>
          <p:cNvSpPr>
            <a:spLocks noGrp="1" noChangeArrowheads="1"/>
          </p:cNvSpPr>
          <p:nvPr>
            <p:ph type="title"/>
          </p:nvPr>
        </p:nvSpPr>
        <p:spPr/>
        <p:txBody>
          <a:bodyPr/>
          <a:lstStyle/>
          <a:p>
            <a:r>
              <a:rPr lang="en-US" altLang="zh-CN"/>
              <a:t>6.4 </a:t>
            </a:r>
            <a:r>
              <a:rPr lang="zh-CN" altLang="en-US" b="0">
                <a:solidFill>
                  <a:srgbClr val="006600"/>
                </a:solidFill>
              </a:rPr>
              <a:t>微程序控制器</a:t>
            </a:r>
            <a:r>
              <a:rPr lang="zh-CN" altLang="en-US" b="0"/>
              <a:t>与</a:t>
            </a:r>
            <a:r>
              <a:rPr lang="zh-CN" altLang="en-US" b="0">
                <a:solidFill>
                  <a:srgbClr val="FF6600"/>
                </a:solidFill>
              </a:rPr>
              <a:t>硬布线控制器</a:t>
            </a:r>
            <a:r>
              <a:rPr lang="zh-CN" altLang="en-US" b="0"/>
              <a:t>的</a:t>
            </a:r>
            <a:r>
              <a:rPr lang="zh-CN" altLang="en-US" b="0">
                <a:solidFill>
                  <a:srgbClr val="CC0000"/>
                </a:solidFill>
              </a:rPr>
              <a:t>比较</a:t>
            </a:r>
          </a:p>
        </p:txBody>
      </p:sp>
      <p:sp>
        <p:nvSpPr>
          <p:cNvPr id="1200131" name="Rectangle 3"/>
          <p:cNvSpPr>
            <a:spLocks noGrp="1" noChangeArrowheads="1"/>
          </p:cNvSpPr>
          <p:nvPr>
            <p:ph type="body" idx="1"/>
          </p:nvPr>
        </p:nvSpPr>
        <p:spPr>
          <a:xfrm>
            <a:off x="457200" y="836613"/>
            <a:ext cx="8578850" cy="5905500"/>
          </a:xfrm>
        </p:spPr>
        <p:txBody>
          <a:bodyPr/>
          <a:lstStyle/>
          <a:p>
            <a:pPr>
              <a:spcBef>
                <a:spcPct val="10000"/>
              </a:spcBef>
            </a:pPr>
            <a:r>
              <a:rPr lang="zh-CN" altLang="en-US"/>
              <a:t>微程序控制器</a:t>
            </a:r>
          </a:p>
          <a:p>
            <a:pPr lvl="1">
              <a:spcBef>
                <a:spcPct val="10000"/>
              </a:spcBef>
            </a:pPr>
            <a:r>
              <a:rPr lang="zh-CN" altLang="en-US" sz="2400"/>
              <a:t>比硬布线控制器</a:t>
            </a:r>
            <a:r>
              <a:rPr lang="zh-CN" altLang="en-US" sz="2400">
                <a:solidFill>
                  <a:srgbClr val="CC0000"/>
                </a:solidFill>
              </a:rPr>
              <a:t>速度慢</a:t>
            </a:r>
          </a:p>
          <a:p>
            <a:pPr lvl="1">
              <a:spcBef>
                <a:spcPct val="10000"/>
              </a:spcBef>
            </a:pPr>
            <a:r>
              <a:rPr lang="zh-CN" altLang="en-US" sz="2400">
                <a:solidFill>
                  <a:srgbClr val="CC0000"/>
                </a:solidFill>
              </a:rPr>
              <a:t>设计简单</a:t>
            </a:r>
            <a:r>
              <a:rPr lang="zh-CN" altLang="en-US" sz="2400"/>
              <a:t>化、规范化</a:t>
            </a:r>
          </a:p>
          <a:p>
            <a:pPr lvl="1">
              <a:spcBef>
                <a:spcPct val="10000"/>
              </a:spcBef>
            </a:pPr>
            <a:r>
              <a:rPr lang="zh-CN" altLang="en-US" sz="2400"/>
              <a:t>功能</a:t>
            </a:r>
            <a:r>
              <a:rPr lang="zh-CN" altLang="en-US" sz="2400">
                <a:solidFill>
                  <a:srgbClr val="CC0000"/>
                </a:solidFill>
              </a:rPr>
              <a:t>可修改、可扩充</a:t>
            </a:r>
          </a:p>
          <a:p>
            <a:pPr lvl="1">
              <a:spcBef>
                <a:spcPct val="10000"/>
              </a:spcBef>
            </a:pPr>
            <a:r>
              <a:rPr lang="zh-CN" altLang="en-US" sz="2400"/>
              <a:t>实现</a:t>
            </a:r>
            <a:r>
              <a:rPr lang="zh-CN" altLang="en-US" sz="2400">
                <a:solidFill>
                  <a:srgbClr val="CC0000"/>
                </a:solidFill>
              </a:rPr>
              <a:t>成本</a:t>
            </a:r>
            <a:r>
              <a:rPr lang="zh-CN" altLang="en-US" sz="2400"/>
              <a:t>低，出错概率小</a:t>
            </a:r>
          </a:p>
          <a:p>
            <a:pPr lvl="1">
              <a:spcBef>
                <a:spcPct val="10000"/>
              </a:spcBef>
            </a:pPr>
            <a:r>
              <a:rPr lang="zh-CN" altLang="en-US" sz="2400"/>
              <a:t>常用于</a:t>
            </a:r>
            <a:r>
              <a:rPr lang="en-US" altLang="zh-CN" sz="2400">
                <a:solidFill>
                  <a:srgbClr val="0000FF"/>
                </a:solidFill>
              </a:rPr>
              <a:t>CISC</a:t>
            </a:r>
            <a:r>
              <a:rPr lang="zh-CN" altLang="en-US" sz="2400"/>
              <a:t>处理器控制器的实现</a:t>
            </a:r>
          </a:p>
          <a:p>
            <a:pPr>
              <a:spcBef>
                <a:spcPct val="10000"/>
              </a:spcBef>
            </a:pPr>
            <a:r>
              <a:rPr lang="zh-CN" altLang="en-US"/>
              <a:t>硬布线控制器</a:t>
            </a:r>
          </a:p>
          <a:p>
            <a:pPr lvl="1">
              <a:spcBef>
                <a:spcPct val="10000"/>
              </a:spcBef>
            </a:pPr>
            <a:r>
              <a:rPr lang="zh-CN" altLang="en-US" sz="2400">
                <a:solidFill>
                  <a:srgbClr val="CC0000"/>
                </a:solidFill>
              </a:rPr>
              <a:t>速度快</a:t>
            </a:r>
          </a:p>
          <a:p>
            <a:pPr lvl="1">
              <a:spcBef>
                <a:spcPct val="10000"/>
              </a:spcBef>
            </a:pPr>
            <a:r>
              <a:rPr lang="zh-CN" altLang="en-US" sz="2400"/>
              <a:t>当计算机系统复杂时，</a:t>
            </a:r>
            <a:r>
              <a:rPr lang="zh-CN" altLang="en-US" sz="2400">
                <a:solidFill>
                  <a:srgbClr val="CC0000"/>
                </a:solidFill>
              </a:rPr>
              <a:t>设计困难</a:t>
            </a:r>
          </a:p>
          <a:p>
            <a:pPr lvl="1">
              <a:spcBef>
                <a:spcPct val="10000"/>
              </a:spcBef>
            </a:pPr>
            <a:r>
              <a:rPr lang="zh-CN" altLang="en-US" sz="2400"/>
              <a:t>一旦实现，</a:t>
            </a:r>
            <a:r>
              <a:rPr lang="zh-CN" altLang="en-US" sz="2400">
                <a:solidFill>
                  <a:srgbClr val="CC0000"/>
                </a:solidFill>
              </a:rPr>
              <a:t>不可修改和扩充</a:t>
            </a:r>
          </a:p>
          <a:p>
            <a:pPr lvl="1">
              <a:spcBef>
                <a:spcPct val="10000"/>
              </a:spcBef>
            </a:pPr>
            <a:r>
              <a:rPr lang="zh-CN" altLang="en-US" sz="2400"/>
              <a:t>常用于</a:t>
            </a:r>
            <a:r>
              <a:rPr lang="en-US" altLang="zh-CN" sz="2400">
                <a:solidFill>
                  <a:srgbClr val="0000FF"/>
                </a:solidFill>
              </a:rPr>
              <a:t>RISC</a:t>
            </a:r>
            <a:r>
              <a:rPr lang="zh-CN" altLang="en-US" sz="2400"/>
              <a:t>处理器控制器的实现</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21236</TotalTime>
  <Words>10714</Words>
  <Application>Microsoft Office PowerPoint</Application>
  <PresentationFormat>全屏显示(4:3)</PresentationFormat>
  <Paragraphs>2581</Paragraphs>
  <Slides>147</Slides>
  <Notes>7</Notes>
  <HiddenSlides>8</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147</vt:i4>
      </vt:variant>
    </vt:vector>
  </HeadingPairs>
  <TitlesOfParts>
    <vt:vector size="163" baseType="lpstr">
      <vt:lpstr>黑体</vt:lpstr>
      <vt:lpstr>华文行楷</vt:lpstr>
      <vt:lpstr>楷体</vt:lpstr>
      <vt:lpstr>楷体_GB2312</vt:lpstr>
      <vt:lpstr>隶书</vt:lpstr>
      <vt:lpstr>宋体</vt:lpstr>
      <vt:lpstr>Arial</vt:lpstr>
      <vt:lpstr>Arial Black</vt:lpstr>
      <vt:lpstr>Courier New</vt:lpstr>
      <vt:lpstr>Symbol</vt:lpstr>
      <vt:lpstr>Times New Roman</vt:lpstr>
      <vt:lpstr>Wingdings</vt:lpstr>
      <vt:lpstr>Pixel</vt:lpstr>
      <vt:lpstr>Image</vt:lpstr>
      <vt:lpstr>公式</vt:lpstr>
      <vt:lpstr>Visio</vt:lpstr>
      <vt:lpstr>PowerPoint 演示文稿</vt:lpstr>
      <vt:lpstr>本章内容</vt:lpstr>
      <vt:lpstr>PowerPoint 演示文稿</vt:lpstr>
      <vt:lpstr>6.1.1 CPU的功能与结构</vt:lpstr>
      <vt:lpstr>6.1.1 CPU的功能与结构</vt:lpstr>
      <vt:lpstr>6.1.1 CPU的功能与结构</vt:lpstr>
      <vt:lpstr>6.1.1 CPU的功能与结构</vt:lpstr>
      <vt:lpstr>6.1.1 CPU的功能与结构</vt:lpstr>
      <vt:lpstr>6.1.2 指令周期</vt:lpstr>
      <vt:lpstr>6.1.3 微操作      一、微操作与微命令</vt:lpstr>
      <vt:lpstr>6.1.3 微操作      一、微操作与微命令</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    4. 执行周期</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6.1.3 微操作      二、微操作流程</vt:lpstr>
      <vt:lpstr>6.1.4 控制器的组成</vt:lpstr>
      <vt:lpstr>6.1.4 控制器的组成</vt:lpstr>
      <vt:lpstr>PowerPoint 演示文稿</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6.2 硬布线控制器设计</vt:lpstr>
      <vt:lpstr>PowerPoint 演示文稿</vt:lpstr>
      <vt:lpstr>6.3.1 微程序控制原理</vt:lpstr>
      <vt:lpstr>6.3.1 微程序控制原理</vt:lpstr>
      <vt:lpstr>6.3.1 微程序控制原理</vt:lpstr>
      <vt:lpstr>6.3.1 微程序控制原理</vt:lpstr>
      <vt:lpstr>6.3.1 微程序控制原理</vt:lpstr>
      <vt:lpstr>6.3.1 微程序控制原理</vt:lpstr>
      <vt:lpstr>6.3.2 微指令设计</vt:lpstr>
      <vt:lpstr>6.3.2 微指令设计      一、微指令地址的生成</vt:lpstr>
      <vt:lpstr>6.3.2 微指令设计      一、微指令地址的生成</vt:lpstr>
      <vt:lpstr>6.3.2 微指令设计      一、微指令地址的生成</vt:lpstr>
      <vt:lpstr>6.3.2 微指令设计      一、微指令地址的生成</vt:lpstr>
      <vt:lpstr>6.3.2 微指令设计      一、微指令地址的生成</vt:lpstr>
      <vt:lpstr>6.3.2 微指令设计      一、微指令地址的生成</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6.3.3 微程序设计         1. 微程序结构</vt:lpstr>
      <vt:lpstr>PowerPoint 演示文稿</vt:lpstr>
      <vt:lpstr>6.3.3 微程序设计         1. 微程序结构</vt:lpstr>
      <vt:lpstr>PowerPoint 演示文稿</vt:lpstr>
      <vt:lpstr>6.3.3 微程序设计         2. 编写微程序</vt:lpstr>
      <vt:lpstr>6.3.3 微程序设计         2. 编写微程序</vt:lpstr>
      <vt:lpstr>6.3.3 微程序设计         2. 编写微程序</vt:lpstr>
      <vt:lpstr>6.3.4 微程序控制器设计</vt:lpstr>
      <vt:lpstr>6.3.4 微程序控制器设计</vt:lpstr>
      <vt:lpstr>PowerPoint 演示文稿</vt:lpstr>
      <vt:lpstr>6.4 微程序控制器与硬布线控制器的比较</vt:lpstr>
      <vt:lpstr>PowerPoint 演示文稿</vt:lpstr>
      <vt:lpstr>6.5.1 计算机系统性能测量</vt:lpstr>
      <vt:lpstr>6.5.2  CPU 性能测量</vt:lpstr>
      <vt:lpstr>6.5.2  CPU 性能测量       1. CPU时间</vt:lpstr>
      <vt:lpstr>6.5.2  CPU 性能测量       1. CPU时间</vt:lpstr>
      <vt:lpstr>6.5.2  CPU 性能测量       1. CPU时间</vt:lpstr>
      <vt:lpstr>6.5.2  CPU 性能测量       2. CPI</vt:lpstr>
      <vt:lpstr>6.5.2  CPU 性能测量       2. CPI</vt:lpstr>
      <vt:lpstr>6.5.2  CPU 性能测量       2. CPI</vt:lpstr>
      <vt:lpstr>6.5.2  CPU 性能测量       2. CPI</vt:lpstr>
      <vt:lpstr>6.5.2  CPU 性能测量       2. CPI</vt:lpstr>
      <vt:lpstr>6.5.2  CPU 性能测量       2. CPI</vt:lpstr>
      <vt:lpstr>6.5.2  CPU 性能测量       2. CPI</vt:lpstr>
      <vt:lpstr>6.5.2  CPU 性能测量       3. MIPS</vt:lpstr>
      <vt:lpstr>6.5.2  CPU 性能测量       3. MIPS</vt:lpstr>
      <vt:lpstr>6.5.2  CPU 性能测量       3. MIPS</vt:lpstr>
      <vt:lpstr>6.5.2  CPU 性能测量       3. MIPS</vt:lpstr>
      <vt:lpstr>6.5.2  CPU 性能测量       4. FLOPS</vt:lpstr>
      <vt:lpstr>6.5.3  提高CPU速度的策略</vt:lpstr>
      <vt:lpstr>PowerPoint 演示文稿</vt:lpstr>
      <vt:lpstr>6.6  CPU中的新技术     一、多核技术</vt:lpstr>
      <vt:lpstr>6.6  CPU中的新技术     一、多核技术</vt:lpstr>
      <vt:lpstr>6.6  CPU中的新技术     一、多核技术</vt:lpstr>
      <vt:lpstr>6.6  CPU中的新技术     一、多核技术</vt:lpstr>
      <vt:lpstr>6.6  CPU中的新技术     一、多核技术</vt:lpstr>
      <vt:lpstr>6.6  CPU中的新技术     一、多核技术</vt:lpstr>
      <vt:lpstr>6.6  CPU中的新技术     一、多核技术</vt:lpstr>
      <vt:lpstr>6.6  CPU中的新技术     二、多线程技术</vt:lpstr>
      <vt:lpstr>6.6  CPU中的新技术     二、多线程技术</vt:lpstr>
      <vt:lpstr>6.6  CPU中的新技术     二、多线程技术</vt:lpstr>
      <vt:lpstr>6.6  CPU中的新技术     二、多线程技术</vt:lpstr>
      <vt:lpstr>6.6  CPU中的新技术     二、多线程技术</vt:lpstr>
      <vt:lpstr>6.6  CPU中的新技术     二、多线程技术</vt:lpstr>
      <vt:lpstr>6.6  CPU中的新技术     二、多线程技术</vt:lpstr>
      <vt:lpstr>6.6  CPU中的新技术     二、多核＋多线程技术</vt:lpstr>
      <vt:lpstr>PowerPoint 演示文稿</vt:lpstr>
      <vt:lpstr>6.7 典型的CPU</vt:lpstr>
      <vt:lpstr>6.7.1  Intel 的 CPU</vt:lpstr>
      <vt:lpstr>6.7.1  Intel 的 CPU</vt:lpstr>
      <vt:lpstr>6.7.2  SUN 的 CPU</vt:lpstr>
      <vt:lpstr>6.7.2  SUN 的 CPU</vt:lpstr>
      <vt:lpstr>6.7.2  SUN 的 CPU</vt:lpstr>
      <vt:lpstr>6.7.2  SUN 的 CPU</vt:lpstr>
      <vt:lpstr>6.7.2  SUN 的 CPU</vt:lpstr>
      <vt:lpstr>6.7.3  MIPS 的 CPU</vt:lpstr>
      <vt:lpstr>6.7.3  MIPS 的 CPU</vt:lpstr>
      <vt:lpstr>西电版P231～234 高教版P282～285</vt:lpstr>
      <vt:lpstr>CALL 指令 和 RET 指令</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第6章 中央处理器（CPU）</dc:subject>
  <dc:creator>车向泉</dc:creator>
  <cp:lastModifiedBy>车向泉</cp:lastModifiedBy>
  <cp:revision>844</cp:revision>
  <dcterms:created xsi:type="dcterms:W3CDTF">1601-01-01T00:00:00Z</dcterms:created>
  <dcterms:modified xsi:type="dcterms:W3CDTF">2018-06-28T14:07:24Z</dcterms:modified>
</cp:coreProperties>
</file>